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5"/>
  </p:sldMasterIdLst>
  <p:notesMasterIdLst>
    <p:notesMasterId r:id="rId16"/>
  </p:notesMasterIdLst>
  <p:sldIdLst>
    <p:sldId id="291" r:id="rId6"/>
    <p:sldId id="294" r:id="rId7"/>
    <p:sldId id="295" r:id="rId8"/>
    <p:sldId id="296" r:id="rId9"/>
    <p:sldId id="293" r:id="rId10"/>
    <p:sldId id="300" r:id="rId11"/>
    <p:sldId id="297" r:id="rId12"/>
    <p:sldId id="301" r:id="rId13"/>
    <p:sldId id="299" r:id="rId14"/>
    <p:sldId id="286" r:id="rId15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B96"/>
    <a:srgbClr val="34699A"/>
    <a:srgbClr val="2F9285"/>
    <a:srgbClr val="5B2D35"/>
    <a:srgbClr val="F59AA2"/>
    <a:srgbClr val="00A8B5"/>
    <a:srgbClr val="B4E9E2"/>
    <a:srgbClr val="A2D4CF"/>
    <a:srgbClr val="406996"/>
    <a:srgbClr val="E738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76" autoAdjust="0"/>
    <p:restoredTop sz="45687"/>
  </p:normalViewPr>
  <p:slideViewPr>
    <p:cSldViewPr snapToGrid="0">
      <p:cViewPr varScale="1">
        <p:scale>
          <a:sx n="60" d="100"/>
          <a:sy n="60" d="100"/>
        </p:scale>
        <p:origin x="1984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1D8A83-A817-41E3-A602-3B517E18334E}" type="datetimeFigureOut">
              <a:rPr lang="en-GB" smtClean="0"/>
              <a:t>16/06/2022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BC110B-1C27-4A5B-8007-E6BF4BB6C5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1726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78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base">
              <a:buFontTx/>
              <a:buChar char="-"/>
            </a:pPr>
            <a:r>
              <a:rPr lang="en-GB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outcomes was that we want to get a better overall understanding of crisis management among staff.</a:t>
            </a:r>
            <a:r>
              <a:rPr lang="en-GB" dirty="0">
                <a:effectLst/>
              </a:rPr>
              <a:t> </a:t>
            </a:r>
          </a:p>
          <a:p>
            <a:pPr marL="171450" indent="-171450" rtl="0" fontAlgn="base">
              <a:buFontTx/>
              <a:buChar char="-"/>
            </a:pPr>
            <a:r>
              <a:rPr lang="en-GB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crisis management process, roles &amp; responsibilities – also known as the Crisis Management Organisation-, a communication plan and training exercises.</a:t>
            </a:r>
            <a:r>
              <a:rPr lang="en-GB" dirty="0">
                <a:effectLst/>
              </a:rPr>
              <a:t> </a:t>
            </a:r>
          </a:p>
          <a:p>
            <a:pPr marL="171450" indent="-171450" rtl="0" fontAlgn="base">
              <a:buFontTx/>
              <a:buChar char="-"/>
            </a:pPr>
            <a:endParaRPr lang="en-GB" sz="9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1291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Create teams - a cross-section of the organization</a:t>
            </a:r>
            <a:r>
              <a:rPr lang="en-GB" dirty="0">
                <a:effectLst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2873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tweaked the scenario to make it more relatable to staff 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appoint an observer. This way someone with a less technical background could still contribute to the team.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5501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new information, communication from fictional characters in the exercise that could help the team with the task at hand, a task description, and an answer form</a:t>
            </a:r>
            <a:r>
              <a:rPr lang="en-GB" dirty="0">
                <a:effectLst/>
              </a:rPr>
              <a:t> </a:t>
            </a:r>
          </a:p>
          <a:p>
            <a:pPr marL="171450" indent="-171450">
              <a:buFontTx/>
              <a:buChar char="-"/>
            </a:pP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non-playing members – disruptions – call sheets</a:t>
            </a:r>
          </a:p>
          <a:p>
            <a:pPr marL="171450" indent="-171450">
              <a:buFontTx/>
              <a:buChar char="-"/>
            </a:pP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 envelopes - supporting materials - call sheets for coordinators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5590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Original script was plain text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66622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Crisis Management Plan. This was to explain staff why we have one and what’s in it. </a:t>
            </a:r>
          </a:p>
          <a:p>
            <a:pPr marL="228600" indent="-228600">
              <a:buAutoNum type="arabicPeriod"/>
            </a:pP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PAW – history of Guilder and the university of </a:t>
            </a:r>
            <a:r>
              <a:rPr lang="en-US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Oecumene</a:t>
            </a:r>
            <a:endParaRPr lang="en-US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endParaRPr lang="en-US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recordings of the </a:t>
            </a:r>
            <a:r>
              <a:rPr lang="en-GB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infoshares</a:t>
            </a:r>
            <a:r>
              <a:rPr lang="en-GB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endParaRPr lang="en-GB" sz="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background information of Guilder and the University, </a:t>
            </a:r>
            <a:endParaRPr lang="en-GB" sz="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additional preparation materials, such as </a:t>
            </a:r>
            <a:endParaRPr lang="en-GB" sz="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GB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policies and process documents of the University </a:t>
            </a:r>
            <a:endParaRPr lang="en-GB" sz="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GB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technical documents</a:t>
            </a:r>
            <a:endParaRPr lang="en-GB" sz="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GB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 documents to support the storyline. Think about a briefing document from the police and an internal memo about a previous incident that happened at the University</a:t>
            </a:r>
            <a:r>
              <a:rPr lang="en-GB" dirty="0">
                <a:effectLst/>
              </a:rPr>
              <a:t> </a:t>
            </a:r>
          </a:p>
          <a:p>
            <a:pPr marL="171450" indent="-171450">
              <a:buFontTx/>
              <a:buChar char="-"/>
            </a:pPr>
            <a:endParaRPr lang="en-GB" dirty="0">
              <a:effectLst/>
            </a:endParaRPr>
          </a:p>
          <a:p>
            <a:pPr marL="171450" indent="-171450">
              <a:buFontTx/>
              <a:buChar char="-"/>
            </a:pPr>
            <a:r>
              <a:rPr lang="en-GB" dirty="0">
                <a:effectLst/>
              </a:rPr>
              <a:t>Assign roles + phone numbers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7788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Quick refresher</a:t>
            </a:r>
          </a:p>
          <a:p>
            <a:pPr marL="171450" indent="-171450">
              <a:buFontTx/>
              <a:buChar char="-"/>
            </a:pPr>
            <a:r>
              <a:rPr lang="en-US" dirty="0"/>
              <a:t>Airconditioned room – outside – sunshine</a:t>
            </a:r>
          </a:p>
          <a:p>
            <a:pPr marL="171450" indent="-171450">
              <a:buFontTx/>
              <a:buChar char="-"/>
            </a:pPr>
            <a:r>
              <a:rPr lang="en-US" dirty="0"/>
              <a:t>Catch up with coordinators</a:t>
            </a:r>
          </a:p>
          <a:p>
            <a:pPr marL="171450" indent="-171450">
              <a:buFontTx/>
              <a:buChar char="-"/>
            </a:pPr>
            <a:r>
              <a:rPr lang="en-US" dirty="0"/>
              <a:t>Starting to feel the pressure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45522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 outcomes – Good, Medium</a:t>
            </a:r>
            <a:r>
              <a:rPr lang="en-US"/>
              <a:t>, Bad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150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673AA6B-D74E-254E-B8CC-EA786BFC8EA9}"/>
              </a:ext>
            </a:extLst>
          </p:cNvPr>
          <p:cNvSpPr/>
          <p:nvPr userDrawn="1"/>
        </p:nvSpPr>
        <p:spPr>
          <a:xfrm>
            <a:off x="0" y="-82296"/>
            <a:ext cx="9144000" cy="5225796"/>
          </a:xfrm>
          <a:prstGeom prst="rect">
            <a:avLst/>
          </a:prstGeom>
          <a:solidFill>
            <a:srgbClr val="B4E9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54825AA-4DF3-284A-9ACE-5A986464AAFA}"/>
              </a:ext>
            </a:extLst>
          </p:cNvPr>
          <p:cNvGrpSpPr/>
          <p:nvPr userDrawn="1"/>
        </p:nvGrpSpPr>
        <p:grpSpPr>
          <a:xfrm>
            <a:off x="2858204" y="1776052"/>
            <a:ext cx="5661054" cy="3004952"/>
            <a:chOff x="2858204" y="1776052"/>
            <a:chExt cx="5661054" cy="3004952"/>
          </a:xfrm>
        </p:grpSpPr>
        <p:sp>
          <p:nvSpPr>
            <p:cNvPr id="2" name="Triangle 1">
              <a:extLst>
                <a:ext uri="{FF2B5EF4-FFF2-40B4-BE49-F238E27FC236}">
                  <a16:creationId xmlns:a16="http://schemas.microsoft.com/office/drawing/2014/main" id="{F5EE83BF-ACFE-AB45-9312-01EEC9187C35}"/>
                </a:ext>
              </a:extLst>
            </p:cNvPr>
            <p:cNvSpPr/>
            <p:nvPr userDrawn="1"/>
          </p:nvSpPr>
          <p:spPr>
            <a:xfrm rot="16200000">
              <a:off x="4430329" y="2986793"/>
              <a:ext cx="1878338" cy="1256609"/>
            </a:xfrm>
            <a:prstGeom prst="triangle">
              <a:avLst>
                <a:gd name="adj" fmla="val 0"/>
              </a:avLst>
            </a:prstGeom>
            <a:solidFill>
              <a:srgbClr val="00A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riangle 13">
              <a:extLst>
                <a:ext uri="{FF2B5EF4-FFF2-40B4-BE49-F238E27FC236}">
                  <a16:creationId xmlns:a16="http://schemas.microsoft.com/office/drawing/2014/main" id="{03C1FA28-96D6-DD4D-AFBC-8A39FF5B58A9}"/>
                </a:ext>
              </a:extLst>
            </p:cNvPr>
            <p:cNvSpPr/>
            <p:nvPr userDrawn="1"/>
          </p:nvSpPr>
          <p:spPr>
            <a:xfrm rot="16200000">
              <a:off x="3657668" y="2734560"/>
              <a:ext cx="2063438" cy="1380441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riangle 14">
              <a:extLst>
                <a:ext uri="{FF2B5EF4-FFF2-40B4-BE49-F238E27FC236}">
                  <a16:creationId xmlns:a16="http://schemas.microsoft.com/office/drawing/2014/main" id="{19CE9FB1-C610-B946-89AB-E4A35B8E380E}"/>
                </a:ext>
              </a:extLst>
            </p:cNvPr>
            <p:cNvSpPr/>
            <p:nvPr userDrawn="1"/>
          </p:nvSpPr>
          <p:spPr>
            <a:xfrm rot="16200000">
              <a:off x="5522972" y="2224731"/>
              <a:ext cx="2711051" cy="1813694"/>
            </a:xfrm>
            <a:prstGeom prst="triangle">
              <a:avLst>
                <a:gd name="adj" fmla="val 0"/>
              </a:avLst>
            </a:prstGeom>
            <a:solidFill>
              <a:srgbClr val="F59A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riangle 15">
              <a:extLst>
                <a:ext uri="{FF2B5EF4-FFF2-40B4-BE49-F238E27FC236}">
                  <a16:creationId xmlns:a16="http://schemas.microsoft.com/office/drawing/2014/main" id="{A8C3CF35-D4DE-3C47-A7B8-15EC086DE65A}"/>
                </a:ext>
              </a:extLst>
            </p:cNvPr>
            <p:cNvSpPr/>
            <p:nvPr userDrawn="1"/>
          </p:nvSpPr>
          <p:spPr>
            <a:xfrm rot="16200000">
              <a:off x="2634174" y="3497250"/>
              <a:ext cx="1353658" cy="905598"/>
            </a:xfrm>
            <a:prstGeom prst="triangle">
              <a:avLst>
                <a:gd name="adj" fmla="val 0"/>
              </a:avLst>
            </a:prstGeom>
            <a:solidFill>
              <a:srgbClr val="5B2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569893A5-AB0D-3548-BCD2-81E2321673DE}"/>
                </a:ext>
              </a:extLst>
            </p:cNvPr>
            <p:cNvSpPr/>
            <p:nvPr userDrawn="1"/>
          </p:nvSpPr>
          <p:spPr>
            <a:xfrm rot="16200000">
              <a:off x="7389630" y="3651376"/>
              <a:ext cx="1353658" cy="905598"/>
            </a:xfrm>
            <a:prstGeom prst="triangle">
              <a:avLst>
                <a:gd name="adj" fmla="val 0"/>
              </a:avLst>
            </a:prstGeom>
            <a:solidFill>
              <a:srgbClr val="2F92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801B13B-18C3-8242-B714-E44D785A6EC0}"/>
              </a:ext>
            </a:extLst>
          </p:cNvPr>
          <p:cNvSpPr/>
          <p:nvPr userDrawn="1"/>
        </p:nvSpPr>
        <p:spPr>
          <a:xfrm>
            <a:off x="-8376" y="4111650"/>
            <a:ext cx="9160751" cy="1039325"/>
          </a:xfrm>
          <a:prstGeom prst="rect">
            <a:avLst/>
          </a:prstGeom>
          <a:solidFill>
            <a:srgbClr val="3469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4B73EE5E-0530-7B4F-B1FE-B68852832E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8" t="23780" r="20432" b="39488"/>
          <a:stretch/>
        </p:blipFill>
        <p:spPr>
          <a:xfrm>
            <a:off x="418822" y="4215190"/>
            <a:ext cx="1702233" cy="715443"/>
          </a:xfrm>
          <a:prstGeom prst="rect">
            <a:avLst/>
          </a:prstGeom>
        </p:spPr>
      </p:pic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18588B31-F551-6648-9319-D1F5BA9F2B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8" t="60057" r="20432" b="30580"/>
          <a:stretch/>
        </p:blipFill>
        <p:spPr>
          <a:xfrm>
            <a:off x="5796442" y="4697427"/>
            <a:ext cx="3054529" cy="327255"/>
          </a:xfrm>
          <a:prstGeom prst="rect">
            <a:avLst/>
          </a:prstGeom>
        </p:spPr>
      </p:pic>
      <p:sp>
        <p:nvSpPr>
          <p:cNvPr id="1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50356" y="2111595"/>
            <a:ext cx="3822700" cy="281467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rgbClr val="008B96"/>
                </a:solidFill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50356" y="1399453"/>
            <a:ext cx="5793498" cy="376599"/>
          </a:xfrm>
        </p:spPr>
        <p:txBody>
          <a:bodyPr wrap="square">
            <a:noAutofit/>
          </a:bodyPr>
          <a:lstStyle>
            <a:lvl1pPr marL="0" indent="0">
              <a:lnSpc>
                <a:spcPct val="150000"/>
              </a:lnSpc>
              <a:buNone/>
              <a:defRPr sz="1800" b="0">
                <a:solidFill>
                  <a:srgbClr val="34699A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50357" y="797862"/>
            <a:ext cx="5793498" cy="428813"/>
          </a:xfr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buNone/>
              <a:defRPr sz="2800" b="1">
                <a:solidFill>
                  <a:srgbClr val="34699A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50356" y="2482681"/>
            <a:ext cx="3752453" cy="327255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008B96"/>
                </a:solidFill>
              </a:defRPr>
            </a:lvl1pPr>
          </a:lstStyle>
          <a:p>
            <a:pPr lvl="0"/>
            <a:r>
              <a:rPr lang="en-US" dirty="0"/>
              <a:t>Location</a:t>
            </a:r>
            <a:endParaRPr lang="en-GB" dirty="0"/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650356" y="2777168"/>
            <a:ext cx="3752453" cy="321239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008B96"/>
                </a:solidFill>
              </a:defRPr>
            </a:lvl1pPr>
          </a:lstStyle>
          <a:p>
            <a:pPr lvl="0"/>
            <a:r>
              <a:rPr lang="en-US" dirty="0"/>
              <a:t>Date</a:t>
            </a:r>
            <a:endParaRPr lang="en-GB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BB8B99D-6521-C948-AE37-6BD7E457A4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02622" y="393302"/>
            <a:ext cx="1016636" cy="44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2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201" y="964417"/>
            <a:ext cx="8439238" cy="2983761"/>
          </a:xfrm>
        </p:spPr>
        <p:txBody>
          <a:bodyPr/>
          <a:lstStyle>
            <a:lvl1pPr>
              <a:defRPr sz="1600">
                <a:solidFill>
                  <a:srgbClr val="34699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solidFill>
                  <a:srgbClr val="34699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34699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34699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350201" y="131562"/>
            <a:ext cx="6437461" cy="695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Slide Title</a:t>
            </a:r>
            <a:br>
              <a:rPr lang="en-US" dirty="0"/>
            </a:br>
            <a:r>
              <a:rPr lang="en-US" dirty="0"/>
              <a:t>subtitle</a:t>
            </a:r>
            <a:endParaRPr lang="en-GB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6A8FE16-D059-EE45-A0EF-28AC780580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32039" y="481501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1">
                <a:solidFill>
                  <a:srgbClr val="B4E9E2"/>
                </a:solidFill>
              </a:defRPr>
            </a:lvl1pPr>
          </a:lstStyle>
          <a:p>
            <a:fld id="{9E7CA0F2-EE66-4F60-8C00-E0BE38E7AEC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1399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EA0734F-6610-E749-95AF-F8E9439E5DF0}"/>
              </a:ext>
            </a:extLst>
          </p:cNvPr>
          <p:cNvGrpSpPr/>
          <p:nvPr userDrawn="1"/>
        </p:nvGrpSpPr>
        <p:grpSpPr>
          <a:xfrm>
            <a:off x="6495135" y="3434206"/>
            <a:ext cx="2294304" cy="1217843"/>
            <a:chOff x="2858204" y="1776052"/>
            <a:chExt cx="5661054" cy="3004952"/>
          </a:xfrm>
        </p:grpSpPr>
        <p:sp>
          <p:nvSpPr>
            <p:cNvPr id="14" name="Triangle 13">
              <a:extLst>
                <a:ext uri="{FF2B5EF4-FFF2-40B4-BE49-F238E27FC236}">
                  <a16:creationId xmlns:a16="http://schemas.microsoft.com/office/drawing/2014/main" id="{9FAC8B3B-200D-364F-9F24-B9D52FD96994}"/>
                </a:ext>
              </a:extLst>
            </p:cNvPr>
            <p:cNvSpPr/>
            <p:nvPr userDrawn="1"/>
          </p:nvSpPr>
          <p:spPr>
            <a:xfrm rot="16200000">
              <a:off x="4430329" y="2986793"/>
              <a:ext cx="1878338" cy="1256609"/>
            </a:xfrm>
            <a:prstGeom prst="triangle">
              <a:avLst>
                <a:gd name="adj" fmla="val 0"/>
              </a:avLst>
            </a:prstGeom>
            <a:solidFill>
              <a:srgbClr val="00A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riangle 14">
              <a:extLst>
                <a:ext uri="{FF2B5EF4-FFF2-40B4-BE49-F238E27FC236}">
                  <a16:creationId xmlns:a16="http://schemas.microsoft.com/office/drawing/2014/main" id="{4BECABA5-0655-D44B-9E91-833E29984F66}"/>
                </a:ext>
              </a:extLst>
            </p:cNvPr>
            <p:cNvSpPr/>
            <p:nvPr userDrawn="1"/>
          </p:nvSpPr>
          <p:spPr>
            <a:xfrm rot="16200000">
              <a:off x="3657668" y="2734560"/>
              <a:ext cx="2063438" cy="1380441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riangle 15">
              <a:extLst>
                <a:ext uri="{FF2B5EF4-FFF2-40B4-BE49-F238E27FC236}">
                  <a16:creationId xmlns:a16="http://schemas.microsoft.com/office/drawing/2014/main" id="{60CE1161-C04F-5040-9440-E3112BFA8DB2}"/>
                </a:ext>
              </a:extLst>
            </p:cNvPr>
            <p:cNvSpPr/>
            <p:nvPr userDrawn="1"/>
          </p:nvSpPr>
          <p:spPr>
            <a:xfrm rot="16200000">
              <a:off x="5522972" y="2224731"/>
              <a:ext cx="2711051" cy="1813694"/>
            </a:xfrm>
            <a:prstGeom prst="triangle">
              <a:avLst>
                <a:gd name="adj" fmla="val 0"/>
              </a:avLst>
            </a:prstGeom>
            <a:solidFill>
              <a:srgbClr val="F59A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riangle 16">
              <a:extLst>
                <a:ext uri="{FF2B5EF4-FFF2-40B4-BE49-F238E27FC236}">
                  <a16:creationId xmlns:a16="http://schemas.microsoft.com/office/drawing/2014/main" id="{6DA01B17-17B5-5346-B951-09688202C2F2}"/>
                </a:ext>
              </a:extLst>
            </p:cNvPr>
            <p:cNvSpPr/>
            <p:nvPr userDrawn="1"/>
          </p:nvSpPr>
          <p:spPr>
            <a:xfrm rot="16200000">
              <a:off x="2634174" y="3497250"/>
              <a:ext cx="1353658" cy="905598"/>
            </a:xfrm>
            <a:prstGeom prst="triangle">
              <a:avLst>
                <a:gd name="adj" fmla="val 0"/>
              </a:avLst>
            </a:prstGeom>
            <a:solidFill>
              <a:srgbClr val="5B2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DE3FFE4B-EA58-B344-96FB-FBE03677B225}"/>
                </a:ext>
              </a:extLst>
            </p:cNvPr>
            <p:cNvSpPr/>
            <p:nvPr userDrawn="1"/>
          </p:nvSpPr>
          <p:spPr>
            <a:xfrm rot="16200000">
              <a:off x="7389630" y="3651376"/>
              <a:ext cx="1353658" cy="905598"/>
            </a:xfrm>
            <a:prstGeom prst="triangle">
              <a:avLst>
                <a:gd name="adj" fmla="val 0"/>
              </a:avLst>
            </a:prstGeom>
            <a:solidFill>
              <a:srgbClr val="2F92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201" y="964417"/>
            <a:ext cx="8439238" cy="2983761"/>
          </a:xfrm>
        </p:spPr>
        <p:txBody>
          <a:bodyPr/>
          <a:lstStyle>
            <a:lvl1pPr>
              <a:defRPr sz="1600">
                <a:solidFill>
                  <a:srgbClr val="34699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solidFill>
                  <a:srgbClr val="34699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34699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34699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350201" y="131562"/>
            <a:ext cx="6437461" cy="695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Slide Title</a:t>
            </a:r>
            <a:br>
              <a:rPr lang="en-US" dirty="0"/>
            </a:br>
            <a:r>
              <a:rPr lang="en-US" dirty="0"/>
              <a:t>subtitle</a:t>
            </a:r>
            <a:endParaRPr lang="en-GB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6A8FE16-D059-EE45-A0EF-28AC780580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32039" y="481501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1">
                <a:solidFill>
                  <a:srgbClr val="B4E9E2"/>
                </a:solidFill>
              </a:defRPr>
            </a:lvl1pPr>
          </a:lstStyle>
          <a:p>
            <a:fld id="{9E7CA0F2-EE66-4F60-8C00-E0BE38E7AEC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B9865EB-D678-CF4C-8491-F982E0BE3C9E}"/>
              </a:ext>
            </a:extLst>
          </p:cNvPr>
          <p:cNvSpPr/>
          <p:nvPr userDrawn="1"/>
        </p:nvSpPr>
        <p:spPr>
          <a:xfrm>
            <a:off x="5884985" y="4366395"/>
            <a:ext cx="3259015" cy="349025"/>
          </a:xfrm>
          <a:prstGeom prst="rect">
            <a:avLst/>
          </a:prstGeom>
          <a:solidFill>
            <a:srgbClr val="3469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664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for GN4 related present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5C6CA2-7AA8-8142-AEBF-7E2890A15820}"/>
              </a:ext>
            </a:extLst>
          </p:cNvPr>
          <p:cNvSpPr/>
          <p:nvPr userDrawn="1"/>
        </p:nvSpPr>
        <p:spPr>
          <a:xfrm>
            <a:off x="0" y="-82296"/>
            <a:ext cx="9144000" cy="5225796"/>
          </a:xfrm>
          <a:prstGeom prst="rect">
            <a:avLst/>
          </a:prstGeom>
          <a:solidFill>
            <a:srgbClr val="B4E9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442DD3B-FD6B-F143-999E-7401F3DDACE6}"/>
              </a:ext>
            </a:extLst>
          </p:cNvPr>
          <p:cNvGrpSpPr/>
          <p:nvPr userDrawn="1"/>
        </p:nvGrpSpPr>
        <p:grpSpPr>
          <a:xfrm>
            <a:off x="2858204" y="1776052"/>
            <a:ext cx="5661054" cy="3004952"/>
            <a:chOff x="2858204" y="1776052"/>
            <a:chExt cx="5661054" cy="3004952"/>
          </a:xfrm>
        </p:grpSpPr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93BD516B-DAD0-6445-A2CE-0801603DFEDD}"/>
                </a:ext>
              </a:extLst>
            </p:cNvPr>
            <p:cNvSpPr/>
            <p:nvPr userDrawn="1"/>
          </p:nvSpPr>
          <p:spPr>
            <a:xfrm rot="16200000">
              <a:off x="4430329" y="2986793"/>
              <a:ext cx="1878338" cy="1256609"/>
            </a:xfrm>
            <a:prstGeom prst="triangle">
              <a:avLst>
                <a:gd name="adj" fmla="val 0"/>
              </a:avLst>
            </a:prstGeom>
            <a:solidFill>
              <a:srgbClr val="00A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riangle 19">
              <a:extLst>
                <a:ext uri="{FF2B5EF4-FFF2-40B4-BE49-F238E27FC236}">
                  <a16:creationId xmlns:a16="http://schemas.microsoft.com/office/drawing/2014/main" id="{4FD32DE3-7C36-0344-930C-A83505E75B0F}"/>
                </a:ext>
              </a:extLst>
            </p:cNvPr>
            <p:cNvSpPr/>
            <p:nvPr userDrawn="1"/>
          </p:nvSpPr>
          <p:spPr>
            <a:xfrm rot="16200000">
              <a:off x="3657668" y="2734560"/>
              <a:ext cx="2063438" cy="1380441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riangle 20">
              <a:extLst>
                <a:ext uri="{FF2B5EF4-FFF2-40B4-BE49-F238E27FC236}">
                  <a16:creationId xmlns:a16="http://schemas.microsoft.com/office/drawing/2014/main" id="{EA263101-B12D-824B-8294-FBF813F322D8}"/>
                </a:ext>
              </a:extLst>
            </p:cNvPr>
            <p:cNvSpPr/>
            <p:nvPr userDrawn="1"/>
          </p:nvSpPr>
          <p:spPr>
            <a:xfrm rot="16200000">
              <a:off x="5522972" y="2224731"/>
              <a:ext cx="2711051" cy="1813694"/>
            </a:xfrm>
            <a:prstGeom prst="triangle">
              <a:avLst>
                <a:gd name="adj" fmla="val 0"/>
              </a:avLst>
            </a:prstGeom>
            <a:solidFill>
              <a:srgbClr val="F59A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riangle 21">
              <a:extLst>
                <a:ext uri="{FF2B5EF4-FFF2-40B4-BE49-F238E27FC236}">
                  <a16:creationId xmlns:a16="http://schemas.microsoft.com/office/drawing/2014/main" id="{58F07986-0EB9-7049-9628-A790B65DBAE7}"/>
                </a:ext>
              </a:extLst>
            </p:cNvPr>
            <p:cNvSpPr/>
            <p:nvPr userDrawn="1"/>
          </p:nvSpPr>
          <p:spPr>
            <a:xfrm rot="16200000">
              <a:off x="2634174" y="3497250"/>
              <a:ext cx="1353658" cy="905598"/>
            </a:xfrm>
            <a:prstGeom prst="triangle">
              <a:avLst>
                <a:gd name="adj" fmla="val 0"/>
              </a:avLst>
            </a:prstGeom>
            <a:solidFill>
              <a:srgbClr val="5B2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riangle 22">
              <a:extLst>
                <a:ext uri="{FF2B5EF4-FFF2-40B4-BE49-F238E27FC236}">
                  <a16:creationId xmlns:a16="http://schemas.microsoft.com/office/drawing/2014/main" id="{B5E6C297-E65E-0046-BC63-1CFBD25F276E}"/>
                </a:ext>
              </a:extLst>
            </p:cNvPr>
            <p:cNvSpPr/>
            <p:nvPr userDrawn="1"/>
          </p:nvSpPr>
          <p:spPr>
            <a:xfrm rot="16200000">
              <a:off x="7389630" y="3651376"/>
              <a:ext cx="1353658" cy="905598"/>
            </a:xfrm>
            <a:prstGeom prst="triangle">
              <a:avLst>
                <a:gd name="adj" fmla="val 0"/>
              </a:avLst>
            </a:prstGeom>
            <a:solidFill>
              <a:srgbClr val="2F92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910E9AC2-0620-6A41-9431-EEEC204F032A}"/>
              </a:ext>
            </a:extLst>
          </p:cNvPr>
          <p:cNvSpPr/>
          <p:nvPr userDrawn="1"/>
        </p:nvSpPr>
        <p:spPr>
          <a:xfrm>
            <a:off x="0" y="4104175"/>
            <a:ext cx="9160751" cy="1039325"/>
          </a:xfrm>
          <a:prstGeom prst="rect">
            <a:avLst/>
          </a:prstGeom>
          <a:solidFill>
            <a:srgbClr val="3469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3"/>
          <p:cNvSpPr txBox="1">
            <a:spLocks/>
          </p:cNvSpPr>
          <p:nvPr userDrawn="1"/>
        </p:nvSpPr>
        <p:spPr>
          <a:xfrm>
            <a:off x="766882" y="1017468"/>
            <a:ext cx="2996919" cy="441921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baseline="0">
                <a:solidFill>
                  <a:srgbClr val="004361"/>
                </a:solidFill>
                <a:latin typeface="Calibri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l"/>
            <a:r>
              <a:rPr lang="en-GB" sz="4000" b="1" dirty="0">
                <a:solidFill>
                  <a:srgbClr val="3469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821669" y="2440186"/>
            <a:ext cx="3795964" cy="263127"/>
          </a:xfrm>
        </p:spPr>
        <p:txBody>
          <a:bodyPr>
            <a:noAutofit/>
          </a:bodyPr>
          <a:lstStyle>
            <a:lvl1pPr marL="0" indent="0" algn="l">
              <a:buNone/>
              <a:defRPr sz="1400" baseline="0">
                <a:solidFill>
                  <a:srgbClr val="34699A"/>
                </a:solidFill>
              </a:defRPr>
            </a:lvl1pPr>
          </a:lstStyle>
          <a:p>
            <a:pPr lvl="0"/>
            <a:r>
              <a:rPr lang="en-GB" dirty="0"/>
              <a:t>Presenter email</a:t>
            </a:r>
          </a:p>
        </p:txBody>
      </p:sp>
      <p:sp>
        <p:nvSpPr>
          <p:cNvPr id="16" name="Title 3"/>
          <p:cNvSpPr txBox="1">
            <a:spLocks/>
          </p:cNvSpPr>
          <p:nvPr userDrawn="1"/>
        </p:nvSpPr>
        <p:spPr>
          <a:xfrm>
            <a:off x="821669" y="1478556"/>
            <a:ext cx="3704237" cy="441921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baseline="0">
                <a:solidFill>
                  <a:srgbClr val="004361"/>
                </a:solidFill>
                <a:latin typeface="Calibri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l"/>
            <a:r>
              <a:rPr lang="en-US" sz="2400" b="1" dirty="0">
                <a:solidFill>
                  <a:srgbClr val="00A8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Questions?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5878078" y="4316065"/>
            <a:ext cx="23090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5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part of the GÉANT 2020 Framework Partnership Agreement (FPA), the project receives funding from the European Union's Horizon 2020 research and innovation programme under Grant Agreement No. 856726 (GN4-3).</a:t>
            </a:r>
            <a:endParaRPr lang="en-GB" sz="500" b="0" i="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5244D8-F192-4845-90D9-B7DB802EE5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75342" y="393302"/>
            <a:ext cx="1016636" cy="441921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ED971B9B-6A8D-694F-AB28-16DBE273D4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196" y="4375155"/>
            <a:ext cx="325062" cy="216708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pic>
        <p:nvPicPr>
          <p:cNvPr id="27" name="Picture 26" descr="Logo&#10;&#10;Description automatically generated">
            <a:extLst>
              <a:ext uri="{FF2B5EF4-FFF2-40B4-BE49-F238E27FC236}">
                <a16:creationId xmlns:a16="http://schemas.microsoft.com/office/drawing/2014/main" id="{CEC1B019-5B4B-6146-9E65-8B59D2A2D3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8" t="23780" r="20432" b="39488"/>
          <a:stretch/>
        </p:blipFill>
        <p:spPr>
          <a:xfrm>
            <a:off x="418822" y="4215190"/>
            <a:ext cx="1702233" cy="715443"/>
          </a:xfrm>
          <a:prstGeom prst="rect">
            <a:avLst/>
          </a:prstGeom>
        </p:spPr>
      </p:pic>
      <p:pic>
        <p:nvPicPr>
          <p:cNvPr id="31" name="Picture 30" descr="Logo&#10;&#10;Description automatically generated">
            <a:extLst>
              <a:ext uri="{FF2B5EF4-FFF2-40B4-BE49-F238E27FC236}">
                <a16:creationId xmlns:a16="http://schemas.microsoft.com/office/drawing/2014/main" id="{01D6E56D-F18E-BC47-AB61-117DF020DB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8" t="60057" r="20432" b="30580"/>
          <a:stretch/>
        </p:blipFill>
        <p:spPr>
          <a:xfrm>
            <a:off x="5796442" y="4697427"/>
            <a:ext cx="3054529" cy="32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16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CC2D494-BFA6-BA47-BD96-D60D63198561}"/>
              </a:ext>
            </a:extLst>
          </p:cNvPr>
          <p:cNvSpPr/>
          <p:nvPr userDrawn="1"/>
        </p:nvSpPr>
        <p:spPr>
          <a:xfrm>
            <a:off x="0" y="4366395"/>
            <a:ext cx="9144000" cy="777105"/>
          </a:xfrm>
          <a:prstGeom prst="rect">
            <a:avLst/>
          </a:prstGeom>
          <a:solidFill>
            <a:srgbClr val="3469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0201" y="131562"/>
            <a:ext cx="8439238" cy="695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Slide Title</a:t>
            </a:r>
            <a:br>
              <a:rPr lang="en-US" dirty="0"/>
            </a:br>
            <a:r>
              <a:rPr lang="en-US" dirty="0"/>
              <a:t>subtitle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0201" y="964414"/>
            <a:ext cx="8439238" cy="31891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26877" y="4809935"/>
            <a:ext cx="8362562" cy="0"/>
          </a:xfrm>
          <a:prstGeom prst="line">
            <a:avLst/>
          </a:prstGeom>
          <a:ln w="3175" cap="rnd">
            <a:solidFill>
              <a:srgbClr val="2D6B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8EE7A9C3-2A39-AE4A-ACCF-132C9F45C3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8" t="30195" r="20432" b="39488"/>
          <a:stretch/>
        </p:blipFill>
        <p:spPr>
          <a:xfrm>
            <a:off x="254512" y="4505977"/>
            <a:ext cx="1390934" cy="482513"/>
          </a:xfrm>
          <a:prstGeom prst="rect">
            <a:avLst/>
          </a:prstGeom>
        </p:spPr>
      </p:pic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271CF10B-5905-E541-B922-641440E09C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32039" y="481501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1">
                <a:solidFill>
                  <a:srgbClr val="B4E9E2"/>
                </a:solidFill>
              </a:defRPr>
            </a:lvl1pPr>
          </a:lstStyle>
          <a:p>
            <a:fld id="{9E7CA0F2-EE66-4F60-8C00-E0BE38E7AEC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233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0" r:id="rId2"/>
    <p:sldLayoutId id="2147483662" r:id="rId3"/>
    <p:sldLayoutId id="2147483661" r:id="rId4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rgbClr val="00A8B5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600" kern="1200">
          <a:solidFill>
            <a:srgbClr val="34699A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rgbClr val="34699A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rgbClr val="34699A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rgbClr val="34699A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rgbClr val="34699A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336691-705B-9B42-8E33-1DAA47FC07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Casper Dreef, GÉANT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D7E1449-1D84-974B-B357-6E9765B1E0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b="0" dirty="0"/>
              <a:t>How regular exercise helps your organisation to </a:t>
            </a:r>
            <a:r>
              <a:rPr lang="en-GB" b="0" dirty="0" err="1"/>
              <a:t>PAWgress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3363115-8B67-014C-9C42-5957AF563B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Room B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C9F0042-B51D-DA44-9BE9-98C8877F37A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Thursday 16</a:t>
            </a:r>
            <a:r>
              <a:rPr lang="en-US" baseline="30000" dirty="0"/>
              <a:t>th</a:t>
            </a:r>
            <a:r>
              <a:rPr lang="en-US" dirty="0"/>
              <a:t> June</a:t>
            </a:r>
          </a:p>
        </p:txBody>
      </p:sp>
    </p:spTree>
    <p:extLst>
      <p:ext uri="{BB962C8B-B14F-4D97-AF65-F5344CB8AC3E}">
        <p14:creationId xmlns:p14="http://schemas.microsoft.com/office/powerpoint/2010/main" val="29133669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err="1"/>
              <a:t>casper.dreef@geant.org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2128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D2EB9D-BF5D-2143-B8D4-94398F631C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It’s a soft CLAW!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Our objectives</a:t>
            </a:r>
          </a:p>
          <a:p>
            <a:pPr fontAlgn="base"/>
            <a:r>
              <a:rPr lang="en-GB" dirty="0"/>
              <a:t>ISO27001</a:t>
            </a:r>
          </a:p>
          <a:p>
            <a:pPr fontAlgn="base"/>
            <a:r>
              <a:rPr lang="en-GB" dirty="0"/>
              <a:t>Security baseline</a:t>
            </a:r>
          </a:p>
          <a:p>
            <a:pPr fontAlgn="base"/>
            <a:r>
              <a:rPr lang="en-GB" dirty="0"/>
              <a:t>Crisis management plan</a:t>
            </a:r>
          </a:p>
          <a:p>
            <a:pPr fontAlgn="base"/>
            <a:r>
              <a:rPr lang="en-GB" dirty="0"/>
              <a:t>Organisation wide exercise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F5E4AB5-55D0-7949-A04D-57CF4EA68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PAW?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1F867B-44D5-D84F-855D-0D352D8A74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2606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D2EB9D-BF5D-2143-B8D4-94398F631C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GB" dirty="0"/>
              <a:t>CLAW scenario</a:t>
            </a:r>
          </a:p>
          <a:p>
            <a:pPr fontAlgn="base"/>
            <a:r>
              <a:rPr lang="en-GB" dirty="0"/>
              <a:t>2 </a:t>
            </a:r>
            <a:r>
              <a:rPr lang="en-GB" dirty="0" err="1"/>
              <a:t>infoshares</a:t>
            </a:r>
            <a:r>
              <a:rPr lang="en-GB" dirty="0"/>
              <a:t>: CMP and exercise</a:t>
            </a:r>
          </a:p>
          <a:p>
            <a:pPr fontAlgn="base"/>
            <a:r>
              <a:rPr lang="en-GB" dirty="0"/>
              <a:t>Create teams, appoint Coordinators</a:t>
            </a:r>
          </a:p>
          <a:p>
            <a:pPr fontAlgn="base"/>
            <a:r>
              <a:rPr lang="en-GB" dirty="0"/>
              <a:t>Publish background story and supporting documents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F5E4AB5-55D0-7949-A04D-57CF4EA68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to start?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1F867B-44D5-D84F-855D-0D352D8A74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7174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F5E4AB5-55D0-7949-A04D-57CF4EA68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1F867B-44D5-D84F-855D-0D352D8A74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A914DC-A698-A71D-03A4-99B07AE60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201" y="964416"/>
            <a:ext cx="8439238" cy="2983761"/>
          </a:xfrm>
        </p:spPr>
        <p:txBody>
          <a:bodyPr/>
          <a:lstStyle/>
          <a:p>
            <a:r>
              <a:rPr lang="en-GB" dirty="0"/>
              <a:t>Get ALL staff involved</a:t>
            </a:r>
          </a:p>
          <a:p>
            <a:endParaRPr lang="en-GB" dirty="0"/>
          </a:p>
          <a:p>
            <a:r>
              <a:rPr lang="en-US" dirty="0"/>
              <a:t>Venue</a:t>
            </a:r>
          </a:p>
          <a:p>
            <a:r>
              <a:rPr lang="en-US" dirty="0"/>
              <a:t>Connectivity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Solution  paper-based</a:t>
            </a:r>
            <a:endParaRPr lang="en-US" dirty="0"/>
          </a:p>
        </p:txBody>
      </p:sp>
      <p:pic>
        <p:nvPicPr>
          <p:cNvPr id="6" name="Picture 5" descr="A picture containing indoor, floor, ceiling, scene&#10;&#10;Description automatically generated">
            <a:extLst>
              <a:ext uri="{FF2B5EF4-FFF2-40B4-BE49-F238E27FC236}">
                <a16:creationId xmlns:a16="http://schemas.microsoft.com/office/drawing/2014/main" id="{7D61BA80-4443-4D41-9E88-C0407A7134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933" y="2456297"/>
            <a:ext cx="1624013" cy="2165351"/>
          </a:xfrm>
          <a:prstGeom prst="rect">
            <a:avLst/>
          </a:prstGeom>
        </p:spPr>
      </p:pic>
      <p:pic>
        <p:nvPicPr>
          <p:cNvPr id="8" name="Picture 7" descr="A large building with a fountain in front of it&#10;&#10;Description automatically generated with medium confidence">
            <a:extLst>
              <a:ext uri="{FF2B5EF4-FFF2-40B4-BE49-F238E27FC236}">
                <a16:creationId xmlns:a16="http://schemas.microsoft.com/office/drawing/2014/main" id="{743916DA-E3C8-14B9-26EA-F06C2CCEB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818" y="521851"/>
            <a:ext cx="3671455" cy="167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63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C4EBD6D-2EA2-6042-B783-C0D39F214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scenario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B87211-8974-4F44-B1DA-D71F2165E3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5</a:t>
            </a:fld>
            <a:endParaRPr lang="en-GB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93FC06D-4461-EFB9-C546-36C85FA4598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8" y="827389"/>
            <a:ext cx="8992447" cy="330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A1E7809-5F74-ED02-C284-BD5871ADABF2}"/>
              </a:ext>
            </a:extLst>
          </p:cNvPr>
          <p:cNvCxnSpPr/>
          <p:nvPr/>
        </p:nvCxnSpPr>
        <p:spPr>
          <a:xfrm>
            <a:off x="2224899" y="827388"/>
            <a:ext cx="0" cy="31662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1C14628-3D2B-9C2B-164D-C3C34965A482}"/>
              </a:ext>
            </a:extLst>
          </p:cNvPr>
          <p:cNvCxnSpPr/>
          <p:nvPr/>
        </p:nvCxnSpPr>
        <p:spPr>
          <a:xfrm>
            <a:off x="3458308" y="827388"/>
            <a:ext cx="0" cy="31662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1DDF841-B2C9-B9E8-6949-EBEA20F798BD}"/>
              </a:ext>
            </a:extLst>
          </p:cNvPr>
          <p:cNvCxnSpPr/>
          <p:nvPr/>
        </p:nvCxnSpPr>
        <p:spPr>
          <a:xfrm>
            <a:off x="5029201" y="827388"/>
            <a:ext cx="0" cy="31662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F912273-2153-9890-77CA-75099528C06D}"/>
              </a:ext>
            </a:extLst>
          </p:cNvPr>
          <p:cNvCxnSpPr/>
          <p:nvPr/>
        </p:nvCxnSpPr>
        <p:spPr>
          <a:xfrm>
            <a:off x="6627802" y="827388"/>
            <a:ext cx="0" cy="31662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ABA95B6-E450-BC16-E5EB-118C7B68CFF7}"/>
              </a:ext>
            </a:extLst>
          </p:cNvPr>
          <p:cNvCxnSpPr/>
          <p:nvPr/>
        </p:nvCxnSpPr>
        <p:spPr>
          <a:xfrm>
            <a:off x="7420708" y="827388"/>
            <a:ext cx="0" cy="31662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8363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C4EBD6D-2EA2-6042-B783-C0D39F214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Redesign CLAW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B87211-8974-4F44-B1DA-D71F2165E3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10" name="Content Placeholder 9" descr="Text, letter&#10;&#10;Description automatically generated">
            <a:extLst>
              <a:ext uri="{FF2B5EF4-FFF2-40B4-BE49-F238E27FC236}">
                <a16:creationId xmlns:a16="http://schemas.microsoft.com/office/drawing/2014/main" id="{DBF90233-F065-07ED-64B1-7213856EF5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62" y="131562"/>
            <a:ext cx="2642168" cy="2982913"/>
          </a:xfrm>
        </p:spPr>
      </p:pic>
      <p:pic>
        <p:nvPicPr>
          <p:cNvPr id="12" name="Picture 1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0E556F2-9F9B-5F4A-BE07-263FA28810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062" y="131562"/>
            <a:ext cx="3285876" cy="1893229"/>
          </a:xfrm>
          <a:prstGeom prst="rect">
            <a:avLst/>
          </a:prstGeom>
        </p:spPr>
      </p:pic>
      <p:pic>
        <p:nvPicPr>
          <p:cNvPr id="14" name="Picture 13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287C60EC-EE05-1EF0-6317-06BAC7A2EC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69" y="937638"/>
            <a:ext cx="2197598" cy="3068019"/>
          </a:xfrm>
          <a:prstGeom prst="rect">
            <a:avLst/>
          </a:prstGeom>
        </p:spPr>
      </p:pic>
      <p:pic>
        <p:nvPicPr>
          <p:cNvPr id="16" name="Picture 15" descr="Text, letter&#10;&#10;Description automatically generated">
            <a:extLst>
              <a:ext uri="{FF2B5EF4-FFF2-40B4-BE49-F238E27FC236}">
                <a16:creationId xmlns:a16="http://schemas.microsoft.com/office/drawing/2014/main" id="{8FD158CC-5B1E-B10B-7B48-E17991992C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953" y="2527924"/>
            <a:ext cx="1538546" cy="2008800"/>
          </a:xfrm>
          <a:prstGeom prst="rect">
            <a:avLst/>
          </a:prstGeom>
        </p:spPr>
      </p:pic>
      <p:pic>
        <p:nvPicPr>
          <p:cNvPr id="18" name="Picture 17" descr="Text, letter&#10;&#10;Description automatically generated">
            <a:extLst>
              <a:ext uri="{FF2B5EF4-FFF2-40B4-BE49-F238E27FC236}">
                <a16:creationId xmlns:a16="http://schemas.microsoft.com/office/drawing/2014/main" id="{AD557433-F2B4-F4B9-C667-6E8C39B98D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08" y="2120237"/>
            <a:ext cx="2694316" cy="28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74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D2EB9D-BF5D-2143-B8D4-94398F631C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GB" dirty="0"/>
              <a:t>2 staff </a:t>
            </a:r>
            <a:r>
              <a:rPr lang="en-GB" dirty="0" err="1"/>
              <a:t>infoshares</a:t>
            </a:r>
            <a:endParaRPr lang="en-GB" dirty="0"/>
          </a:p>
          <a:p>
            <a:pPr marL="0" indent="0" fontAlgn="base">
              <a:buNone/>
            </a:pPr>
            <a:endParaRPr lang="en-US" dirty="0"/>
          </a:p>
          <a:p>
            <a:pPr fontAlgn="base"/>
            <a:r>
              <a:rPr lang="en-US" dirty="0"/>
              <a:t>Wiki page</a:t>
            </a:r>
          </a:p>
          <a:p>
            <a:pPr fontAlgn="base"/>
            <a:endParaRPr lang="en-US" dirty="0"/>
          </a:p>
          <a:p>
            <a:pPr fontAlgn="base"/>
            <a:r>
              <a:rPr lang="en-US" dirty="0"/>
              <a:t>Coordinators training</a:t>
            </a:r>
          </a:p>
          <a:p>
            <a:pPr fontAlgn="base"/>
            <a:endParaRPr lang="en-US" dirty="0"/>
          </a:p>
          <a:p>
            <a:pPr fontAlgn="base"/>
            <a:r>
              <a:rPr lang="en-US" dirty="0"/>
              <a:t>Slack channels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F5E4AB5-55D0-7949-A04D-57CF4EA68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Staff prep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1F867B-44D5-D84F-855D-0D352D8A74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3" name="Picture 2" descr="A person sitting on a couch with a computer and a dog&#10;&#10;Description automatically generated with medium confidence">
            <a:extLst>
              <a:ext uri="{FF2B5EF4-FFF2-40B4-BE49-F238E27FC236}">
                <a16:creationId xmlns:a16="http://schemas.microsoft.com/office/drawing/2014/main" id="{51235C4B-1017-EB6F-9A5E-396E47CCAB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140" y="370144"/>
            <a:ext cx="2539503" cy="338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717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C4EBD6D-2EA2-6042-B783-C0D39F214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the exercise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B87211-8974-4F44-B1DA-D71F2165E3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7" name="Picture 6" descr="A group of people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8F4E85B7-C77F-B406-7B00-72831058B3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37" y="781282"/>
            <a:ext cx="3865083" cy="2571750"/>
          </a:xfrm>
          <a:prstGeom prst="rect">
            <a:avLst/>
          </a:prstGeom>
        </p:spPr>
      </p:pic>
      <p:pic>
        <p:nvPicPr>
          <p:cNvPr id="9" name="Picture 8" descr="A person giving a presentation to a group of people&#10;&#10;Description automatically generated with medium confidence">
            <a:extLst>
              <a:ext uri="{FF2B5EF4-FFF2-40B4-BE49-F238E27FC236}">
                <a16:creationId xmlns:a16="http://schemas.microsoft.com/office/drawing/2014/main" id="{7461371B-5ADF-25B2-15BF-F50DF4FE5F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926" y="107878"/>
            <a:ext cx="3865083" cy="2571660"/>
          </a:xfrm>
          <a:prstGeom prst="rect">
            <a:avLst/>
          </a:prstGeom>
        </p:spPr>
      </p:pic>
      <p:pic>
        <p:nvPicPr>
          <p:cNvPr id="13" name="Picture 12" descr="A group of people sitting on benches in a park&#10;&#10;Description automatically generated with medium confidence">
            <a:extLst>
              <a:ext uri="{FF2B5EF4-FFF2-40B4-BE49-F238E27FC236}">
                <a16:creationId xmlns:a16="http://schemas.microsoft.com/office/drawing/2014/main" id="{C4A1E3AB-954D-C67D-DB07-78B41102A2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704" y="2571750"/>
            <a:ext cx="3621803" cy="2407475"/>
          </a:xfrm>
          <a:prstGeom prst="rect">
            <a:avLst/>
          </a:prstGeom>
        </p:spPr>
      </p:pic>
      <p:pic>
        <p:nvPicPr>
          <p:cNvPr id="17" name="Picture 16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29C4CECF-EEBC-D539-077A-DB575A0109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1" y="1331981"/>
            <a:ext cx="4049323" cy="2695114"/>
          </a:xfrm>
          <a:prstGeom prst="rect">
            <a:avLst/>
          </a:prstGeom>
        </p:spPr>
      </p:pic>
      <p:pic>
        <p:nvPicPr>
          <p:cNvPr id="20" name="Picture 19" descr="A group of people standing around a picnic table&#10;&#10;Description automatically generated with medium confidence">
            <a:extLst>
              <a:ext uri="{FF2B5EF4-FFF2-40B4-BE49-F238E27FC236}">
                <a16:creationId xmlns:a16="http://schemas.microsoft.com/office/drawing/2014/main" id="{95BD45E6-4780-D633-7991-F5C23A582B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359" y="2133743"/>
            <a:ext cx="3665080" cy="2438577"/>
          </a:xfrm>
          <a:prstGeom prst="rect">
            <a:avLst/>
          </a:prstGeom>
        </p:spPr>
      </p:pic>
      <p:pic>
        <p:nvPicPr>
          <p:cNvPr id="22" name="Picture 21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23114315-ED3F-A0AE-0349-5337E81F5A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46" y="691978"/>
            <a:ext cx="6196508" cy="412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67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D2EB9D-BF5D-2143-B8D4-94398F631C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201" y="964417"/>
            <a:ext cx="3752242" cy="2983761"/>
          </a:xfrm>
        </p:spPr>
        <p:txBody>
          <a:bodyPr/>
          <a:lstStyle/>
          <a:p>
            <a:pPr marL="0" indent="0" fontAlgn="base">
              <a:buNone/>
            </a:pPr>
            <a:r>
              <a:rPr lang="en-US" dirty="0"/>
              <a:t>Feedback from staff</a:t>
            </a:r>
          </a:p>
          <a:p>
            <a:pPr fontAlgn="base"/>
            <a:r>
              <a:rPr lang="en-US" dirty="0"/>
              <a:t>Stressful</a:t>
            </a:r>
          </a:p>
          <a:p>
            <a:pPr fontAlgn="base"/>
            <a:r>
              <a:rPr lang="en-US" dirty="0"/>
              <a:t>Collaboration</a:t>
            </a:r>
          </a:p>
          <a:p>
            <a:pPr fontAlgn="base"/>
            <a:r>
              <a:rPr lang="en-US" dirty="0"/>
              <a:t>Different approaches</a:t>
            </a:r>
          </a:p>
          <a:p>
            <a:pPr fontAlgn="base"/>
            <a:r>
              <a:rPr lang="en-US" dirty="0"/>
              <a:t>Green and orange, no red</a:t>
            </a:r>
          </a:p>
          <a:p>
            <a:pPr fontAlgn="base"/>
            <a:r>
              <a:rPr lang="en-US" dirty="0"/>
              <a:t>“More fun than expected”</a:t>
            </a:r>
          </a:p>
          <a:p>
            <a:pPr fontAlgn="base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F5E4AB5-55D0-7949-A04D-57CF4EA68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Outcomes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1F867B-44D5-D84F-855D-0D352D8A74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0DD1CB9B-1791-8FA3-94C7-8691BBBD9313}"/>
              </a:ext>
            </a:extLst>
          </p:cNvPr>
          <p:cNvSpPr txBox="1">
            <a:spLocks/>
          </p:cNvSpPr>
          <p:nvPr/>
        </p:nvSpPr>
        <p:spPr>
          <a:xfrm>
            <a:off x="4102443" y="964416"/>
            <a:ext cx="3752242" cy="2983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4699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34699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34699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34699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34699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r>
              <a:rPr lang="en-US" dirty="0"/>
              <a:t>Training</a:t>
            </a:r>
          </a:p>
          <a:p>
            <a:pPr fontAlgn="base"/>
            <a:r>
              <a:rPr lang="en-US" dirty="0" err="1"/>
              <a:t>Prioritisation</a:t>
            </a:r>
            <a:endParaRPr lang="en-US" dirty="0"/>
          </a:p>
          <a:p>
            <a:pPr fontAlgn="base"/>
            <a:r>
              <a:rPr lang="en-US" dirty="0"/>
              <a:t>Legal </a:t>
            </a:r>
          </a:p>
        </p:txBody>
      </p:sp>
    </p:spTree>
    <p:extLst>
      <p:ext uri="{BB962C8B-B14F-4D97-AF65-F5344CB8AC3E}">
        <p14:creationId xmlns:p14="http://schemas.microsoft.com/office/powerpoint/2010/main" val="323216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EANT Assoc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D0992E-CCCF-45DB-AB26-A4F50B75E4D6}" vid="{C2252C9B-28CB-4431-8278-C26B15A7694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e7019c98-23ef-46f8-8434-cfd3a3bc7393">GN4PROJ-13-16</_dlc_DocId>
    <_dlc_DocIdUrl xmlns="e7019c98-23ef-46f8-8434-cfd3a3bc7393">
      <Url>https://intranet.geant.org/help-and-support/_layouts/15/DocIdRedir.aspx?ID=GN4PROJ-13-16</Url>
      <Description>GN4PROJ-13-16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C14C35B6BD02428EFDFCF6B38DCCFF" ma:contentTypeVersion="3" ma:contentTypeDescription="Create a new document." ma:contentTypeScope="" ma:versionID="cb80918fe4a605eb18370ba55c5d957b">
  <xsd:schema xmlns:xsd="http://www.w3.org/2001/XMLSchema" xmlns:xs="http://www.w3.org/2001/XMLSchema" xmlns:p="http://schemas.microsoft.com/office/2006/metadata/properties" xmlns:ns1="http://schemas.microsoft.com/sharepoint/v3" xmlns:ns2="e7019c98-23ef-46f8-8434-cfd3a3bc7393" targetNamespace="http://schemas.microsoft.com/office/2006/metadata/properties" ma:root="true" ma:fieldsID="19d4d48c21c094bbdb8e7cf95f595ca6" ns1:_="" ns2:_="">
    <xsd:import namespace="http://schemas.microsoft.com/sharepoint/v3"/>
    <xsd:import namespace="e7019c98-23ef-46f8-8434-cfd3a3bc739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019c98-23ef-46f8-8434-cfd3a3bc7393" elementFormDefault="qualified">
    <xsd:import namespace="http://schemas.microsoft.com/office/2006/documentManagement/types"/>
    <xsd:import namespace="http://schemas.microsoft.com/office/infopath/2007/PartnerControls"/>
    <xsd:element name="_dlc_DocId" ma:index="11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2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3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 ma:index="10" ma:displayName="Comments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9AA3960-760A-4B61-8C8B-DBF90F37C8C8}">
  <ds:schemaRefs>
    <ds:schemaRef ds:uri="e7019c98-23ef-46f8-8434-cfd3a3bc7393"/>
    <ds:schemaRef ds:uri="http://purl.org/dc/terms/"/>
    <ds:schemaRef ds:uri="http://purl.org/dc/dcmitype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schemas.microsoft.com/sharepoint/v3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2E35BE0-4019-4082-B1C6-2E4ACDDEA2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7019c98-23ef-46f8-8434-cfd3a3bc739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54E8D75-8AF6-4906-9862-16846F3CF792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22C07721-32FF-48B6-9D36-E09F4CC3A69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Final GEANT Association template 16 9 widescreen</Template>
  <TotalTime>5696</TotalTime>
  <Words>385</Words>
  <Application>Microsoft Macintosh PowerPoint</Application>
  <PresentationFormat>On-screen Show (16:9)</PresentationFormat>
  <Paragraphs>88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GEANT Association</vt:lpstr>
      <vt:lpstr>PowerPoint Presentation</vt:lpstr>
      <vt:lpstr>Why PAW?</vt:lpstr>
      <vt:lpstr>Where to start?</vt:lpstr>
      <vt:lpstr>Challenges </vt:lpstr>
      <vt:lpstr>The scenario</vt:lpstr>
      <vt:lpstr>Redesign CLAW</vt:lpstr>
      <vt:lpstr>Staff prep</vt:lpstr>
      <vt:lpstr>Running the exercise</vt:lpstr>
      <vt:lpstr>Outcomes</vt:lpstr>
      <vt:lpstr>PowerPoint Presentation</vt:lpstr>
    </vt:vector>
  </TitlesOfParts>
  <Company>DANTE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Karl Meyer</dc:creator>
  <cp:keywords/>
  <dc:description>change to funding information Nov 2015</dc:description>
  <cp:lastModifiedBy>Casper Dreef</cp:lastModifiedBy>
  <cp:revision>159</cp:revision>
  <dcterms:created xsi:type="dcterms:W3CDTF">2015-04-29T14:13:57Z</dcterms:created>
  <dcterms:modified xsi:type="dcterms:W3CDTF">2022-06-16T08:08:45Z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0x010100EFC14C35B6BD02428EFDFCF6B38DCCFF</vt:lpwstr>
  </property>
  <property fmtid="{D5CDD505-2E9C-101B-9397-08002B2CF9AE}" pid="3" name="_dlc_DocIdItemGuid">
    <vt:lpwstr>44859268-e552-4f71-81b4-ca39bd175d99</vt:lpwstr>
  </property>
</Properties>
</file>