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5"/>
  </p:notesMasterIdLst>
  <p:handoutMasterIdLst>
    <p:handoutMasterId r:id="rId16"/>
  </p:handoutMasterIdLst>
  <p:sldIdLst>
    <p:sldId id="337" r:id="rId2"/>
    <p:sldId id="313" r:id="rId3"/>
    <p:sldId id="339" r:id="rId4"/>
    <p:sldId id="341" r:id="rId5"/>
    <p:sldId id="340" r:id="rId6"/>
    <p:sldId id="355" r:id="rId7"/>
    <p:sldId id="352" r:id="rId8"/>
    <p:sldId id="357" r:id="rId9"/>
    <p:sldId id="358" r:id="rId10"/>
    <p:sldId id="346" r:id="rId11"/>
    <p:sldId id="348" r:id="rId12"/>
    <p:sldId id="359" r:id="rId13"/>
    <p:sldId id="335" r:id="rId14"/>
  </p:sldIdLst>
  <p:sldSz cx="12192000" cy="6858000"/>
  <p:notesSz cx="6858000" cy="9144000"/>
  <p:custDataLst>
    <p:tags r:id="rId17"/>
  </p:custDataLst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-set exemple layout" id="{130FA196-B901-4748-8A24-CE4C5D292687}">
          <p14:sldIdLst>
            <p14:sldId id="337"/>
            <p14:sldId id="313"/>
            <p14:sldId id="339"/>
            <p14:sldId id="341"/>
            <p14:sldId id="340"/>
            <p14:sldId id="355"/>
            <p14:sldId id="352"/>
            <p14:sldId id="357"/>
            <p14:sldId id="358"/>
            <p14:sldId id="346"/>
            <p14:sldId id="348"/>
            <p14:sldId id="359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de Groot" initials="IdG" lastIdx="12" clrIdx="0">
    <p:extLst>
      <p:ext uri="{19B8F6BF-5375-455C-9EA6-DF929625EA0E}">
        <p15:presenceInfo xmlns:p15="http://schemas.microsoft.com/office/powerpoint/2012/main" userId="S-1-5-21-2890558824-3927818043-3374662254-1188" providerId="AD"/>
      </p:ext>
    </p:extLst>
  </p:cmAuthor>
  <p:cmAuthor id="2" name="Tess Hoogenraad" initials="TH" lastIdx="1" clrIdx="1">
    <p:extLst>
      <p:ext uri="{19B8F6BF-5375-455C-9EA6-DF929625EA0E}">
        <p15:presenceInfo xmlns:p15="http://schemas.microsoft.com/office/powerpoint/2012/main" userId="S-1-5-21-2890558824-3927818043-3374662254-1209" providerId="AD"/>
      </p:ext>
    </p:extLst>
  </p:cmAuthor>
  <p:cmAuthor id="3" name="PPT Solutions" initials="PS" lastIdx="20" clrIdx="2">
    <p:extLst>
      <p:ext uri="{19B8F6BF-5375-455C-9EA6-DF929625EA0E}">
        <p15:presenceInfo xmlns:p15="http://schemas.microsoft.com/office/powerpoint/2012/main" userId="PPT Solutions" providerId="None"/>
      </p:ext>
    </p:extLst>
  </p:cmAuthor>
  <p:cmAuthor id="4" name="Kelly Kok" initials="KK" lastIdx="7" clrIdx="3">
    <p:extLst>
      <p:ext uri="{19B8F6BF-5375-455C-9EA6-DF929625EA0E}">
        <p15:presenceInfo xmlns:p15="http://schemas.microsoft.com/office/powerpoint/2012/main" userId="S-1-5-21-2890558824-3927818043-3374662254-1238" providerId="AD"/>
      </p:ext>
    </p:extLst>
  </p:cmAuthor>
  <p:cmAuthor id="5" name="Marjolijn de Kruijff" initials="MdK" lastIdx="40" clrIdx="4">
    <p:extLst>
      <p:ext uri="{19B8F6BF-5375-455C-9EA6-DF929625EA0E}">
        <p15:presenceInfo xmlns:p15="http://schemas.microsoft.com/office/powerpoint/2012/main" userId="S-1-5-21-2890558824-3927818043-3374662254-12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6978C-C260-B142-BBED-760E8D32AD03}" v="49" dt="2022-05-28T07:09:09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83" autoAdjust="0"/>
    <p:restoredTop sz="95807" autoAdjust="0"/>
  </p:normalViewPr>
  <p:slideViewPr>
    <p:cSldViewPr snapToGrid="0">
      <p:cViewPr>
        <p:scale>
          <a:sx n="111" d="100"/>
          <a:sy n="111" d="100"/>
        </p:scale>
        <p:origin x="800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AC98AC25-4A32-4075-AA3C-3DCF4F6217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A63CC90-5761-4E4D-B50A-D607A56B09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E3D1E-5615-46D1-96C4-ABA4000F4F11}" type="datetimeFigureOut">
              <a:rPr lang="en-GB" smtClean="0"/>
              <a:t>02/06/2022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C10707-9097-4F7F-9E9C-CFC233DA45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507002-0427-45CE-9E16-40BA0BD287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9EB24-5BCB-40EE-913C-A4E03839A7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848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en-GB" smtClean="0"/>
              <a:t>02/06/2022</a:t>
            </a:fld>
            <a:endParaRPr lang="en-GB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Tekststijl</a:t>
            </a:r>
            <a:r>
              <a:rPr lang="en-GB" dirty="0"/>
              <a:t> van het model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39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239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77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343773" y="-885712"/>
            <a:ext cx="1504488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86" name="wolk">
            <a:extLst>
              <a:ext uri="{FF2B5EF4-FFF2-40B4-BE49-F238E27FC236}">
                <a16:creationId xmlns:a16="http://schemas.microsoft.com/office/drawing/2014/main" id="{7BD14135-453A-4E43-96D6-867167DD967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5556741" cy="2645107"/>
          </a:xfr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the name of the presentation </a:t>
            </a:r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95CEE5E6-3AA7-411A-9A5D-B22740BCD2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3091" y="2183753"/>
            <a:ext cx="4875645" cy="974116"/>
          </a:xfrm>
        </p:spPr>
        <p:txBody>
          <a:bodyPr lIns="324000" rIns="252000" anchor="t"/>
          <a:lstStyle>
            <a:lvl1pPr marL="0" indent="0"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defRPr sz="1800" b="0" cap="none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This subtitle like in lower case </a:t>
            </a:r>
          </a:p>
        </p:txBody>
      </p:sp>
      <p:sp>
        <p:nvSpPr>
          <p:cNvPr id="104" name="Tijdelijke aanduiding voor tekst 103">
            <a:extLst>
              <a:ext uri="{FF2B5EF4-FFF2-40B4-BE49-F238E27FC236}">
                <a16:creationId xmlns:a16="http://schemas.microsoft.com/office/drawing/2014/main" id="{C95E6A41-0DB4-405A-B296-ED86636C627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015DE4C9-A669-4532-B6F4-5B35D18996E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488647" y="5863120"/>
            <a:ext cx="1195058" cy="475490"/>
          </a:xfrm>
          <a:blipFill>
            <a:blip r:embed="rId3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510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20856"/>
            <a:ext cx="3140325" cy="216909"/>
          </a:xfrm>
        </p:spPr>
        <p:txBody>
          <a:bodyPr/>
          <a:lstStyle/>
          <a:p>
            <a:fld id="{C8226F51-BA4F-47DD-BB27-1D52D814875C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20856"/>
            <a:ext cx="671879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11146223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755085" y="-885712"/>
            <a:ext cx="268186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AND TABLE (50%/ 50%)</a:t>
            </a:r>
          </a:p>
        </p:txBody>
      </p:sp>
      <p:sp>
        <p:nvSpPr>
          <p:cNvPr id="152" name="tabel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247711" y="1407861"/>
            <a:ext cx="5412132" cy="4454808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/>
              <a:t>Click the icon to insert a table</a:t>
            </a:r>
          </a:p>
          <a:p>
            <a:endParaRPr lang="en-GB" dirty="0"/>
          </a:p>
        </p:txBody>
      </p:sp>
      <p:sp>
        <p:nvSpPr>
          <p:cNvPr id="51" name="tekst">
            <a:extLst>
              <a:ext uri="{FF2B5EF4-FFF2-40B4-BE49-F238E27FC236}">
                <a16:creationId xmlns:a16="http://schemas.microsoft.com/office/drawing/2014/main" id="{2277963E-BB3D-4657-8FDB-59BC2A5ACE8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1864" y="1401494"/>
            <a:ext cx="5426486" cy="445137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53" name="Onder balkje">
            <a:extLst>
              <a:ext uri="{FF2B5EF4-FFF2-40B4-BE49-F238E27FC236}">
                <a16:creationId xmlns:a16="http://schemas.microsoft.com/office/drawing/2014/main" id="{11CB7B56-D687-4517-BBBD-5752B48393E8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Tijdelijke aanduiding voor dianummer 5">
            <a:extLst>
              <a:ext uri="{FF2B5EF4-FFF2-40B4-BE49-F238E27FC236}">
                <a16:creationId xmlns:a16="http://schemas.microsoft.com/office/drawing/2014/main" id="{96F150C4-E3A4-40F1-9ED4-DC76B003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2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7893"/>
            <a:ext cx="3140325" cy="216909"/>
          </a:xfrm>
        </p:spPr>
        <p:txBody>
          <a:bodyPr/>
          <a:lstStyle/>
          <a:p>
            <a:fld id="{45804E2F-6799-4914-A5D0-6B51B35EFB93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7893"/>
            <a:ext cx="671879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268848" y="-885712"/>
            <a:ext cx="1654336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sp>
        <p:nvSpPr>
          <p:cNvPr id="152" name="tabel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16221" y="1395160"/>
            <a:ext cx="11143622" cy="4471547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/>
              <a:t>Click the icon to insert a table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8EEC04D4-F0CA-43BD-BFB9-58F71B9D4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3" y="272177"/>
            <a:ext cx="11146224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52" name="Onder balkje">
            <a:extLst>
              <a:ext uri="{FF2B5EF4-FFF2-40B4-BE49-F238E27FC236}">
                <a16:creationId xmlns:a16="http://schemas.microsoft.com/office/drawing/2014/main" id="{B2ACF3EC-2949-48DB-9FF3-371DCF605862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Tijdelijke aanduiding voor dianummer 5">
            <a:extLst>
              <a:ext uri="{FF2B5EF4-FFF2-40B4-BE49-F238E27FC236}">
                <a16:creationId xmlns:a16="http://schemas.microsoft.com/office/drawing/2014/main" id="{6AF92EA9-37D8-4C42-88F3-48205D95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33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0" b="0" baseline="0"/>
            </a:lvl1pPr>
          </a:lstStyle>
          <a:p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</a:t>
            </a:r>
            <a:r>
              <a:rPr lang="en-GB" sz="1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image</a:t>
            </a:r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235991" y="-885712"/>
            <a:ext cx="1720060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PICTURE 100%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0E7476D2-0896-4839-9387-ABF8745D58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015DE4C9-A669-4532-B6F4-5B35D18996E5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488647" y="5863120"/>
            <a:ext cx="1195058" cy="475490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652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00% (whit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0" b="0" baseline="0"/>
            </a:lvl1pPr>
          </a:lstStyle>
          <a:p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</a:t>
            </a:r>
            <a:r>
              <a:rPr lang="en-GB" sz="1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image</a:t>
            </a:r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801320" y="-885712"/>
            <a:ext cx="258940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PICTURE 100% (white logo)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6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7476D2-0896-4839-9387-ABF8745D58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96298C12-614E-433B-94F7-B4AD482B2C4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488647" y="5863120"/>
            <a:ext cx="1195058" cy="475490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6721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ACK (100%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C920EDDF-0CF0-40F2-A240-62F1DBE1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4037"/>
            <a:ext cx="3140325" cy="216909"/>
          </a:xfrm>
        </p:spPr>
        <p:txBody>
          <a:bodyPr/>
          <a:lstStyle/>
          <a:p>
            <a:fld id="{B7BF963E-A335-4EFC-96E2-BC5DDD288207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D9BD7BD9-035F-447F-81D8-F794B39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4037"/>
            <a:ext cx="671879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0" b="0" baseline="0"/>
            </a:lvl1pPr>
          </a:lstStyle>
          <a:p>
            <a:r>
              <a:rPr lang="en-GB" sz="1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noProof="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36694" y="-885712"/>
            <a:ext cx="2918658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QUOTE - BLACK (100% PICTURE)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AF0307D-613D-4A4A-87F3-837BD313BC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20498" y="824593"/>
            <a:ext cx="4448188" cy="5233988"/>
          </a:xfrm>
          <a:prstGeom prst="roundRect">
            <a:avLst>
              <a:gd name="adj" fmla="val 3255"/>
            </a:avLst>
          </a:prstGeom>
          <a:solidFill>
            <a:schemeClr val="bg1">
              <a:alpha val="70000"/>
            </a:schemeClr>
          </a:solidFill>
          <a:ln w="12700">
            <a:noFill/>
          </a:ln>
        </p:spPr>
        <p:txBody>
          <a:bodyPr lIns="180000" tIns="252000" rIns="180000" bIns="252000" anchor="ctr" anchorCtr="0"/>
          <a:lstStyle>
            <a:lvl1pPr marL="0" indent="0" algn="ctr">
              <a:buFont typeface="Arial" panose="020B0604020202020204" pitchFamily="34" charset="0"/>
              <a:buNone/>
              <a:defRPr sz="4000"/>
            </a:lvl1pPr>
            <a:lvl2pPr marL="0" indent="0" algn="ctr">
              <a:buFont typeface="Arial" panose="020B0604020202020204" pitchFamily="34" charset="0"/>
              <a:buNone/>
              <a:defRPr/>
            </a:lvl2pPr>
            <a:lvl3pPr marL="0" indent="0" algn="ctr">
              <a:buFont typeface="Arial" panose="020B0604020202020204" pitchFamily="34" charset="0"/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Font typeface="Arial" panose="020B0604020202020204" pitchFamily="34" charset="0"/>
              <a:buNone/>
              <a:defRPr/>
            </a:lvl5pPr>
            <a:lvl6pPr algn="ctr">
              <a:defRPr sz="4000" b="0"/>
            </a:lvl6pPr>
          </a:lstStyle>
          <a:p>
            <a:pPr lvl="0"/>
            <a:r>
              <a:rPr lang="en-GB" dirty="0"/>
              <a:t>‘’ Space for a quote’’</a:t>
            </a:r>
          </a:p>
          <a:p>
            <a:pPr lvl="0"/>
            <a:r>
              <a:rPr lang="en-GB" dirty="0"/>
              <a:t>JU-LEVEL1=</a:t>
            </a:r>
            <a:r>
              <a:rPr lang="en-GB" dirty="0" err="1"/>
              <a:t>Citaat</a:t>
            </a:r>
            <a:endParaRPr lang="en-GB" dirty="0"/>
          </a:p>
        </p:txBody>
      </p:sp>
      <p:sp>
        <p:nvSpPr>
          <p:cNvPr id="95" name="Tijdelijke aanduiding voor dianummer 5">
            <a:extLst>
              <a:ext uri="{FF2B5EF4-FFF2-40B4-BE49-F238E27FC236}">
                <a16:creationId xmlns:a16="http://schemas.microsoft.com/office/drawing/2014/main" id="{CC4936A4-A609-4DB4-B771-319DE399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015DE4C9-A669-4532-B6F4-5B35D18996E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488647" y="5863120"/>
            <a:ext cx="1195058" cy="475490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122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WHITE (100%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C920EDDF-0CF0-40F2-A240-62F1DBE1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4037"/>
            <a:ext cx="3140325" cy="216909"/>
          </a:xfrm>
        </p:spPr>
        <p:txBody>
          <a:bodyPr/>
          <a:lstStyle/>
          <a:p>
            <a:fld id="{715CEF43-AFAE-4401-A83A-77818006065C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D9BD7BD9-035F-447F-81D8-F794B39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4037"/>
            <a:ext cx="671879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0" b="0" baseline="0"/>
            </a:lvl1pPr>
          </a:lstStyle>
          <a:p>
            <a:r>
              <a:rPr lang="en-GB" sz="1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noProof="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24896" y="-885712"/>
            <a:ext cx="2942254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QUOTE - WHITE (100% PICTURE)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AF0307D-613D-4A4A-87F3-837BD313BC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20498" y="824593"/>
            <a:ext cx="4448188" cy="5233988"/>
          </a:xfrm>
          <a:prstGeom prst="roundRect">
            <a:avLst>
              <a:gd name="adj" fmla="val 3255"/>
            </a:avLst>
          </a:prstGeom>
          <a:solidFill>
            <a:schemeClr val="bg1">
              <a:alpha val="70000"/>
            </a:schemeClr>
          </a:solidFill>
          <a:ln w="12700">
            <a:noFill/>
          </a:ln>
        </p:spPr>
        <p:txBody>
          <a:bodyPr lIns="180000" tIns="252000" rIns="180000" bIns="252000" anchor="ctr" anchorCtr="0"/>
          <a:lstStyle>
            <a:lvl1pPr marL="0" indent="0" algn="ctr">
              <a:buFont typeface="Arial" panose="020B0604020202020204" pitchFamily="34" charset="0"/>
              <a:buNone/>
              <a:defRPr sz="4000" b="0">
                <a:solidFill>
                  <a:schemeClr val="tx1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‘’ Space for a quote’’</a:t>
            </a:r>
          </a:p>
          <a:p>
            <a:pPr lvl="0"/>
            <a:r>
              <a:rPr lang="en-GB" dirty="0"/>
              <a:t>JU-LEVEL1=</a:t>
            </a:r>
            <a:r>
              <a:rPr lang="en-GB" dirty="0" err="1"/>
              <a:t>Citaat</a:t>
            </a:r>
            <a:endParaRPr lang="en-GB" dirty="0"/>
          </a:p>
        </p:txBody>
      </p:sp>
      <p:sp>
        <p:nvSpPr>
          <p:cNvPr id="95" name="Tijdelijke aanduiding voor dianummer 5">
            <a:extLst>
              <a:ext uri="{FF2B5EF4-FFF2-40B4-BE49-F238E27FC236}">
                <a16:creationId xmlns:a16="http://schemas.microsoft.com/office/drawing/2014/main" id="{621E4A0F-D5B5-4E58-B6EA-4A7F4DFB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D0FE45-509C-4BDF-9EDE-64426F8DF3D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96298C12-614E-433B-94F7-B4AD482B2C4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488647" y="5863120"/>
            <a:ext cx="1195058" cy="475490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4923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7893"/>
            <a:ext cx="3140325" cy="216909"/>
          </a:xfrm>
        </p:spPr>
        <p:txBody>
          <a:bodyPr/>
          <a:lstStyle/>
          <a:p>
            <a:fld id="{83364D3C-7064-4347-94A0-F2074AB9AB5B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7893"/>
            <a:ext cx="671879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354064" y="-885712"/>
            <a:ext cx="1483905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TITLE ONLY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8EEC04D4-F0CA-43BD-BFB9-58F71B9D4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3" y="272177"/>
            <a:ext cx="11146224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52" name="Onder balkje">
            <a:extLst>
              <a:ext uri="{FF2B5EF4-FFF2-40B4-BE49-F238E27FC236}">
                <a16:creationId xmlns:a16="http://schemas.microsoft.com/office/drawing/2014/main" id="{B2ACF3EC-2949-48DB-9FF3-371DCF605862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53EE96EE-7724-42F6-A3E5-18EEB734E169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5151"/>
            <a:ext cx="719350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199057" y="-885712"/>
            <a:ext cx="1793926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06" name="foto">
            <a:extLst>
              <a:ext uri="{FF2B5EF4-FFF2-40B4-BE49-F238E27FC236}">
                <a16:creationId xmlns:a16="http://schemas.microsoft.com/office/drawing/2014/main" id="{CB6B8576-11F8-41EC-8333-F7B206A9E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148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180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en-GB" dirty="0"/>
              <a:t>Click the icon to </a:t>
            </a:r>
            <a:r>
              <a:rPr lang="en-GB" noProof="0" dirty="0"/>
              <a:t>insert</a:t>
            </a:r>
            <a:r>
              <a:rPr lang="en-GB" dirty="0"/>
              <a:t> an image</a:t>
            </a:r>
          </a:p>
        </p:txBody>
      </p:sp>
      <p:sp>
        <p:nvSpPr>
          <p:cNvPr id="207" name="foto">
            <a:extLst>
              <a:ext uri="{FF2B5EF4-FFF2-40B4-BE49-F238E27FC236}">
                <a16:creationId xmlns:a16="http://schemas.microsoft.com/office/drawing/2014/main" id="{93B9B46A-56EE-4744-A5B8-9CD0C972CCD3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377953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180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1100" smtClean="0">
                <a:effectLst/>
              </a:defRPr>
            </a:lvl1pPr>
          </a:lstStyle>
          <a:p>
            <a:r>
              <a:rPr lang="en-GB" dirty="0"/>
              <a:t>Click the icon to insert an image</a:t>
            </a:r>
          </a:p>
        </p:txBody>
      </p:sp>
      <p:sp>
        <p:nvSpPr>
          <p:cNvPr id="208" name="foto">
            <a:extLst>
              <a:ext uri="{FF2B5EF4-FFF2-40B4-BE49-F238E27FC236}">
                <a16:creationId xmlns:a16="http://schemas.microsoft.com/office/drawing/2014/main" id="{147DEBB2-F750-4BC5-8734-F564106F3DB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226121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180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1100" smtClean="0">
                <a:effectLst/>
              </a:defRPr>
            </a:lvl1pPr>
          </a:lstStyle>
          <a:p>
            <a:r>
              <a:rPr lang="en-GB" dirty="0"/>
              <a:t>Click the icon to insert an image</a:t>
            </a:r>
          </a:p>
        </p:txBody>
      </p:sp>
      <p:sp>
        <p:nvSpPr>
          <p:cNvPr id="209" name="foto">
            <a:extLst>
              <a:ext uri="{FF2B5EF4-FFF2-40B4-BE49-F238E27FC236}">
                <a16:creationId xmlns:a16="http://schemas.microsoft.com/office/drawing/2014/main" id="{92997DD6-3C3E-4D4F-A561-2FBB6E2CB16F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074288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180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en-GB" dirty="0"/>
              <a:t>Click the icon to insert an image</a:t>
            </a:r>
          </a:p>
        </p:txBody>
      </p:sp>
      <p:sp>
        <p:nvSpPr>
          <p:cNvPr id="211" name="tekst">
            <a:extLst>
              <a:ext uri="{FF2B5EF4-FFF2-40B4-BE49-F238E27FC236}">
                <a16:creationId xmlns:a16="http://schemas.microsoft.com/office/drawing/2014/main" id="{A2E8DCEB-4330-49AA-A7C5-2DAED7A4A97B}"/>
              </a:ext>
            </a:extLst>
          </p:cNvPr>
          <p:cNvSpPr>
            <a:spLocks noGrp="1"/>
          </p:cNvSpPr>
          <p:nvPr>
            <p:ph type="body" orient="vert" idx="59" hasCustomPrompt="1"/>
          </p:nvPr>
        </p:nvSpPr>
        <p:spPr>
          <a:xfrm>
            <a:off x="525244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en-GB" noProof="0" dirty="0"/>
              <a:t>Name surname </a:t>
            </a:r>
          </a:p>
          <a:p>
            <a:pPr lvl="0"/>
            <a:r>
              <a:rPr lang="en-GB" noProof="0" dirty="0"/>
              <a:t>Additional text</a:t>
            </a:r>
          </a:p>
        </p:txBody>
      </p:sp>
      <p:sp>
        <p:nvSpPr>
          <p:cNvPr id="216" name="tekst">
            <a:extLst>
              <a:ext uri="{FF2B5EF4-FFF2-40B4-BE49-F238E27FC236}">
                <a16:creationId xmlns:a16="http://schemas.microsoft.com/office/drawing/2014/main" id="{44DC3E61-1D5A-478B-BF82-E05E5C3AB0A1}"/>
              </a:ext>
            </a:extLst>
          </p:cNvPr>
          <p:cNvSpPr>
            <a:spLocks noGrp="1"/>
          </p:cNvSpPr>
          <p:nvPr>
            <p:ph type="body" orient="vert" idx="61" hasCustomPrompt="1"/>
          </p:nvPr>
        </p:nvSpPr>
        <p:spPr>
          <a:xfrm>
            <a:off x="3368870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en-GB" noProof="0" dirty="0"/>
              <a:t>Name surname </a:t>
            </a:r>
          </a:p>
          <a:p>
            <a:pPr lvl="0"/>
            <a:r>
              <a:rPr lang="en-GB" noProof="0" dirty="0"/>
              <a:t>Additional text</a:t>
            </a:r>
          </a:p>
        </p:txBody>
      </p:sp>
      <p:sp>
        <p:nvSpPr>
          <p:cNvPr id="218" name="tekst">
            <a:extLst>
              <a:ext uri="{FF2B5EF4-FFF2-40B4-BE49-F238E27FC236}">
                <a16:creationId xmlns:a16="http://schemas.microsoft.com/office/drawing/2014/main" id="{C12A6F54-7562-4C5D-846B-87E626458C4F}"/>
              </a:ext>
            </a:extLst>
          </p:cNvPr>
          <p:cNvSpPr>
            <a:spLocks noGrp="1"/>
          </p:cNvSpPr>
          <p:nvPr>
            <p:ph type="body" orient="vert" idx="63" hasCustomPrompt="1"/>
          </p:nvPr>
        </p:nvSpPr>
        <p:spPr>
          <a:xfrm>
            <a:off x="6217038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en-GB" noProof="0" dirty="0"/>
              <a:t>Name surname </a:t>
            </a:r>
          </a:p>
          <a:p>
            <a:pPr lvl="0"/>
            <a:r>
              <a:rPr lang="en-GB" noProof="0" dirty="0"/>
              <a:t>Additional text</a:t>
            </a:r>
          </a:p>
        </p:txBody>
      </p:sp>
      <p:sp>
        <p:nvSpPr>
          <p:cNvPr id="220" name="tekst">
            <a:extLst>
              <a:ext uri="{FF2B5EF4-FFF2-40B4-BE49-F238E27FC236}">
                <a16:creationId xmlns:a16="http://schemas.microsoft.com/office/drawing/2014/main" id="{ABCBA0F9-0F97-45BB-B6DE-999D743635EB}"/>
              </a:ext>
            </a:extLst>
          </p:cNvPr>
          <p:cNvSpPr>
            <a:spLocks noGrp="1"/>
          </p:cNvSpPr>
          <p:nvPr>
            <p:ph type="body" orient="vert" idx="65" hasCustomPrompt="1"/>
          </p:nvPr>
        </p:nvSpPr>
        <p:spPr>
          <a:xfrm>
            <a:off x="9069747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en-GB" noProof="0" dirty="0"/>
              <a:t>Name surname </a:t>
            </a:r>
          </a:p>
          <a:p>
            <a:pPr lvl="0"/>
            <a:r>
              <a:rPr lang="en-GB" noProof="0" dirty="0"/>
              <a:t>Additional text</a:t>
            </a:r>
          </a:p>
        </p:txBody>
      </p:sp>
      <p:sp>
        <p:nvSpPr>
          <p:cNvPr id="221" name="Titel 1">
            <a:extLst>
              <a:ext uri="{FF2B5EF4-FFF2-40B4-BE49-F238E27FC236}">
                <a16:creationId xmlns:a16="http://schemas.microsoft.com/office/drawing/2014/main" id="{6B210676-552F-4B28-9F20-5CBEE02DA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562" y="272177"/>
            <a:ext cx="11166334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63" name="Onder balkje">
            <a:extLst>
              <a:ext uri="{FF2B5EF4-FFF2-40B4-BE49-F238E27FC236}">
                <a16:creationId xmlns:a16="http://schemas.microsoft.com/office/drawing/2014/main" id="{EB382FCD-9C8B-4F18-B37B-29CA0F43C412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Tijdelijke aanduiding voor dianummer 5">
            <a:extLst>
              <a:ext uri="{FF2B5EF4-FFF2-40B4-BE49-F238E27FC236}">
                <a16:creationId xmlns:a16="http://schemas.microsoft.com/office/drawing/2014/main" id="{3CFA51F5-599C-4898-83AB-6D5F2884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92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-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8516D6A5-529C-4A2F-9EF7-A2B647F1C54E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7" y="1400483"/>
            <a:ext cx="8974163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Place the CC-BY text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534272" y="-885712"/>
            <a:ext cx="1123486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CC-BY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ijdelijke aanduiding voor tekst 44">
            <a:extLst>
              <a:ext uri="{FF2B5EF4-FFF2-40B4-BE49-F238E27FC236}">
                <a16:creationId xmlns:a16="http://schemas.microsoft.com/office/drawing/2014/main" id="{2625E133-5B44-43E9-8CFC-FA46765B91E9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0691963" y="5463172"/>
            <a:ext cx="899703" cy="394157"/>
          </a:xfrm>
          <a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307" r="2307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ijdelijke aanduiding voor dianummer 5">
            <a:extLst>
              <a:ext uri="{FF2B5EF4-FFF2-40B4-BE49-F238E27FC236}">
                <a16:creationId xmlns:a16="http://schemas.microsoft.com/office/drawing/2014/main" id="{E6A3CE52-E5F7-4B4F-85AC-CD549AB4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(Picture)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ver Logo">
            <a:extLst>
              <a:ext uri="{FF2B5EF4-FFF2-40B4-BE49-F238E27FC236}">
                <a16:creationId xmlns:a16="http://schemas.microsoft.com/office/drawing/2014/main" id="{BFE3F2DF-F973-4BC9-A966-72782954493A}"/>
              </a:ext>
            </a:extLst>
          </p:cNvPr>
          <p:cNvSpPr>
            <a:spLocks/>
          </p:cNvSpPr>
          <p:nvPr userDrawn="1"/>
        </p:nvSpPr>
        <p:spPr>
          <a:xfrm>
            <a:off x="10464800" y="5725024"/>
            <a:ext cx="1727200" cy="106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foto">
            <a:extLst>
              <a:ext uri="{FF2B5EF4-FFF2-40B4-BE49-F238E27FC236}">
                <a16:creationId xmlns:a16="http://schemas.microsoft.com/office/drawing/2014/main" id="{9FA4FBC7-DF59-4250-B300-46C73F5387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0" b="0" baseline="0"/>
            </a:lvl1pPr>
          </a:lstStyle>
          <a:p>
            <a:r>
              <a:rPr lang="en-GB" sz="1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noProof="0" dirty="0"/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990631" y="-885712"/>
            <a:ext cx="221077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CLOSURE (Picture) (1)</a:t>
            </a:r>
          </a:p>
        </p:txBody>
      </p:sp>
      <p:sp>
        <p:nvSpPr>
          <p:cNvPr id="41" name="Tijdelijke aanduiding voor tekst 4">
            <a:extLst>
              <a:ext uri="{FF2B5EF4-FFF2-40B4-BE49-F238E27FC236}">
                <a16:creationId xmlns:a16="http://schemas.microsoft.com/office/drawing/2014/main" id="{97D94EDB-F9CC-42E2-BBE0-51B1FA51754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70839" y="3264255"/>
            <a:ext cx="4347528" cy="2135167"/>
          </a:xfrm>
          <a:prstGeom prst="roundRect">
            <a:avLst>
              <a:gd name="adj" fmla="val 7360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612000" tIns="180000" rIns="180000" bIns="252000" anchor="ctr" anchorCtr="0"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B9D02996-54AC-4166-B627-2F4362DC017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wolk">
            <a:extLst>
              <a:ext uri="{FF2B5EF4-FFF2-40B4-BE49-F238E27FC236}">
                <a16:creationId xmlns:a16="http://schemas.microsoft.com/office/drawing/2014/main" id="{2E9579D3-4F63-4CAB-810A-D59D90415FF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4875645" cy="2320893"/>
          </a:xfr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GB" dirty="0"/>
              <a:t>Place the closing sentence here </a:t>
            </a:r>
          </a:p>
        </p:txBody>
      </p:sp>
      <p:sp>
        <p:nvSpPr>
          <p:cNvPr id="28" name="Tijdelijke aanduiding voor dianummer 5">
            <a:extLst>
              <a:ext uri="{FF2B5EF4-FFF2-40B4-BE49-F238E27FC236}">
                <a16:creationId xmlns:a16="http://schemas.microsoft.com/office/drawing/2014/main" id="{B715D031-E29A-40E5-9F78-94BB56E8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7" name="tekst">
            <a:extLst>
              <a:ext uri="{FF2B5EF4-FFF2-40B4-BE49-F238E27FC236}">
                <a16:creationId xmlns:a16="http://schemas.microsoft.com/office/drawing/2014/main" id="{48EC4A08-27AE-4FB4-BF24-48B8321D39D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71062" y="3443305"/>
            <a:ext cx="3200400" cy="261257"/>
          </a:xfrm>
        </p:spPr>
        <p:txBody>
          <a:bodyPr vert="horz" wrap="none"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Name + surname</a:t>
            </a:r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3DD2758F-58F6-46DA-B775-49E492EA5E31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>
            <a:off x="1571062" y="3949026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GB" dirty="0"/>
              <a:t>E-mail:</a:t>
            </a:r>
          </a:p>
        </p:txBody>
      </p:sp>
      <p:sp>
        <p:nvSpPr>
          <p:cNvPr id="32" name="tekst">
            <a:extLst>
              <a:ext uri="{FF2B5EF4-FFF2-40B4-BE49-F238E27FC236}">
                <a16:creationId xmlns:a16="http://schemas.microsoft.com/office/drawing/2014/main" id="{22BAB6AC-1F1A-4629-A2B9-2D3448E852CA}"/>
              </a:ext>
            </a:extLst>
          </p:cNvPr>
          <p:cNvSpPr>
            <a:spLocks noGrp="1"/>
          </p:cNvSpPr>
          <p:nvPr>
            <p:ph type="body" orient="vert" idx="69" hasCustomPrompt="1"/>
          </p:nvPr>
        </p:nvSpPr>
        <p:spPr>
          <a:xfrm>
            <a:off x="1571062" y="4454747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Website:</a:t>
            </a:r>
          </a:p>
        </p:txBody>
      </p:sp>
      <p:sp>
        <p:nvSpPr>
          <p:cNvPr id="33" name="tekst">
            <a:extLst>
              <a:ext uri="{FF2B5EF4-FFF2-40B4-BE49-F238E27FC236}">
                <a16:creationId xmlns:a16="http://schemas.microsoft.com/office/drawing/2014/main" id="{7C6CD6BC-119A-49EB-9D8D-3794C25113CE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1571062" y="4960468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GB" dirty="0"/>
              <a:t>Social media: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A87B61-A945-41B1-9F67-1FAE779BF38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3538" y="5681386"/>
            <a:ext cx="8439150" cy="596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Driving innovation together</a:t>
            </a:r>
          </a:p>
        </p:txBody>
      </p:sp>
      <p:sp>
        <p:nvSpPr>
          <p:cNvPr id="15" name="logo">
            <a:extLst>
              <a:ext uri="{FF2B5EF4-FFF2-40B4-BE49-F238E27FC236}">
                <a16:creationId xmlns:a16="http://schemas.microsoft.com/office/drawing/2014/main" id="{015DE4C9-A669-4532-B6F4-5B35D18996E5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0488647" y="5863120"/>
            <a:ext cx="1195058" cy="475490"/>
          </a:xfrm>
          <a:blipFill>
            <a:blip r:embed="rId3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1142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hit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909101" y="-885712"/>
            <a:ext cx="2373829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TITLE SLIDE (white logo)</a:t>
            </a:r>
          </a:p>
        </p:txBody>
      </p:sp>
      <p:sp>
        <p:nvSpPr>
          <p:cNvPr id="86" name="wolk">
            <a:extLst>
              <a:ext uri="{FF2B5EF4-FFF2-40B4-BE49-F238E27FC236}">
                <a16:creationId xmlns:a16="http://schemas.microsoft.com/office/drawing/2014/main" id="{7BD14135-453A-4E43-96D6-867167DD967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5556741" cy="2645107"/>
          </a:xfr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the name of the presentation </a:t>
            </a:r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95CEE5E6-3AA7-411A-9A5D-B22740BCD2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3091" y="2183753"/>
            <a:ext cx="4875645" cy="974116"/>
          </a:xfrm>
        </p:spPr>
        <p:txBody>
          <a:bodyPr lIns="324000" rIns="252000" anchor="t"/>
          <a:lstStyle>
            <a:lvl1pPr marL="0" indent="0"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defRPr sz="1800" b="0" cap="none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This subtitle like in lower case </a:t>
            </a:r>
          </a:p>
        </p:txBody>
      </p:sp>
      <p:sp>
        <p:nvSpPr>
          <p:cNvPr id="104" name="Tijdelijke aanduiding voor tekst 103">
            <a:extLst>
              <a:ext uri="{FF2B5EF4-FFF2-40B4-BE49-F238E27FC236}">
                <a16:creationId xmlns:a16="http://schemas.microsoft.com/office/drawing/2014/main" id="{C95E6A41-0DB4-405A-B296-ED86636C627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96298C12-614E-433B-94F7-B4AD482B2C4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488647" y="5863120"/>
            <a:ext cx="1195058" cy="475490"/>
          </a:xfrm>
          <a:blipFill>
            <a:blip r:embed="rId3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3044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(Picture) (White)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ver Logo">
            <a:extLst>
              <a:ext uri="{FF2B5EF4-FFF2-40B4-BE49-F238E27FC236}">
                <a16:creationId xmlns:a16="http://schemas.microsoft.com/office/drawing/2014/main" id="{BFE3F2DF-F973-4BC9-A966-72782954493A}"/>
              </a:ext>
            </a:extLst>
          </p:cNvPr>
          <p:cNvSpPr>
            <a:spLocks/>
          </p:cNvSpPr>
          <p:nvPr userDrawn="1"/>
        </p:nvSpPr>
        <p:spPr>
          <a:xfrm>
            <a:off x="10464800" y="5725024"/>
            <a:ext cx="1727200" cy="106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foto">
            <a:extLst>
              <a:ext uri="{FF2B5EF4-FFF2-40B4-BE49-F238E27FC236}">
                <a16:creationId xmlns:a16="http://schemas.microsoft.com/office/drawing/2014/main" id="{9FA4FBC7-DF59-4250-B300-46C73F5387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0" b="0" baseline="0"/>
            </a:lvl1pPr>
          </a:lstStyle>
          <a:p>
            <a:r>
              <a:rPr lang="en-GB" sz="1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noProof="0" dirty="0"/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711741" y="-885712"/>
            <a:ext cx="276855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CLOSURE (Picture) (White) (1)</a:t>
            </a:r>
          </a:p>
        </p:txBody>
      </p:sp>
      <p:sp>
        <p:nvSpPr>
          <p:cNvPr id="41" name="Tijdelijke aanduiding voor tekst 4">
            <a:extLst>
              <a:ext uri="{FF2B5EF4-FFF2-40B4-BE49-F238E27FC236}">
                <a16:creationId xmlns:a16="http://schemas.microsoft.com/office/drawing/2014/main" id="{97D94EDB-F9CC-42E2-BBE0-51B1FA51754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70839" y="3264255"/>
            <a:ext cx="4347528" cy="2135167"/>
          </a:xfrm>
          <a:prstGeom prst="roundRect">
            <a:avLst>
              <a:gd name="adj" fmla="val 7360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612000" tIns="180000" rIns="180000" bIns="252000" anchor="ctr" anchorCtr="0"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B9D02996-54AC-4166-B627-2F4362DC017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wolk">
            <a:extLst>
              <a:ext uri="{FF2B5EF4-FFF2-40B4-BE49-F238E27FC236}">
                <a16:creationId xmlns:a16="http://schemas.microsoft.com/office/drawing/2014/main" id="{2E9579D3-4F63-4CAB-810A-D59D90415FF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4875645" cy="2320893"/>
          </a:xfr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GB" dirty="0"/>
              <a:t>Place the closing sentence here </a:t>
            </a:r>
          </a:p>
        </p:txBody>
      </p:sp>
      <p:sp>
        <p:nvSpPr>
          <p:cNvPr id="28" name="Tijdelijke aanduiding voor dianummer 5">
            <a:extLst>
              <a:ext uri="{FF2B5EF4-FFF2-40B4-BE49-F238E27FC236}">
                <a16:creationId xmlns:a16="http://schemas.microsoft.com/office/drawing/2014/main" id="{B715D031-E29A-40E5-9F78-94BB56E8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D0FE45-509C-4BDF-9EDE-64426F8DF3D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tekst">
            <a:extLst>
              <a:ext uri="{FF2B5EF4-FFF2-40B4-BE49-F238E27FC236}">
                <a16:creationId xmlns:a16="http://schemas.microsoft.com/office/drawing/2014/main" id="{48EC4A08-27AE-4FB4-BF24-48B8321D39D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71062" y="3443305"/>
            <a:ext cx="3200400" cy="261257"/>
          </a:xfrm>
        </p:spPr>
        <p:txBody>
          <a:bodyPr vert="horz" wrap="none"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Name + surname</a:t>
            </a:r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3DD2758F-58F6-46DA-B775-49E492EA5E31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>
            <a:off x="1571062" y="3949026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GB" dirty="0"/>
              <a:t>E-mail:</a:t>
            </a:r>
          </a:p>
        </p:txBody>
      </p:sp>
      <p:sp>
        <p:nvSpPr>
          <p:cNvPr id="32" name="tekst">
            <a:extLst>
              <a:ext uri="{FF2B5EF4-FFF2-40B4-BE49-F238E27FC236}">
                <a16:creationId xmlns:a16="http://schemas.microsoft.com/office/drawing/2014/main" id="{22BAB6AC-1F1A-4629-A2B9-2D3448E852CA}"/>
              </a:ext>
            </a:extLst>
          </p:cNvPr>
          <p:cNvSpPr>
            <a:spLocks noGrp="1"/>
          </p:cNvSpPr>
          <p:nvPr>
            <p:ph type="body" orient="vert" idx="69" hasCustomPrompt="1"/>
          </p:nvPr>
        </p:nvSpPr>
        <p:spPr>
          <a:xfrm>
            <a:off x="1571062" y="4454747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Website:</a:t>
            </a:r>
          </a:p>
        </p:txBody>
      </p:sp>
      <p:sp>
        <p:nvSpPr>
          <p:cNvPr id="33" name="tekst">
            <a:extLst>
              <a:ext uri="{FF2B5EF4-FFF2-40B4-BE49-F238E27FC236}">
                <a16:creationId xmlns:a16="http://schemas.microsoft.com/office/drawing/2014/main" id="{7C6CD6BC-119A-49EB-9D8D-3794C25113CE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1571062" y="4960468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GB" dirty="0"/>
              <a:t>Social media: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A87B61-A945-41B1-9F67-1FAE779BF38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3538" y="5681386"/>
            <a:ext cx="8439150" cy="596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Driving innovation together</a:t>
            </a:r>
          </a:p>
        </p:txBody>
      </p:sp>
      <p:sp>
        <p:nvSpPr>
          <p:cNvPr id="15" name="logo">
            <a:extLst>
              <a:ext uri="{FF2B5EF4-FFF2-40B4-BE49-F238E27FC236}">
                <a16:creationId xmlns:a16="http://schemas.microsoft.com/office/drawing/2014/main" id="{96298C12-614E-433B-94F7-B4AD482B2C4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0488647" y="5863120"/>
            <a:ext cx="1195058" cy="475490"/>
          </a:xfrm>
          <a:blipFill>
            <a:blip r:embed="rId3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5097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A109DE8-DE3B-4ABF-AE26-4E37A56FDBF9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kstvak">
            <a:extLst>
              <a:ext uri="{FF2B5EF4-FFF2-40B4-BE49-F238E27FC236}">
                <a16:creationId xmlns:a16="http://schemas.microsoft.com/office/drawing/2014/main" id="{6992082D-EDB3-45DF-96CC-F7B5BC4AC3C2}"/>
              </a:ext>
            </a:extLst>
          </p:cNvPr>
          <p:cNvSpPr txBox="1">
            <a:spLocks/>
          </p:cNvSpPr>
          <p:nvPr userDrawn="1"/>
        </p:nvSpPr>
        <p:spPr>
          <a:xfrm>
            <a:off x="5307000" y="-885712"/>
            <a:ext cx="1578034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CLOSURE (2)</a:t>
            </a:r>
          </a:p>
        </p:txBody>
      </p:sp>
      <p:sp>
        <p:nvSpPr>
          <p:cNvPr id="8" name="Tijdelijke aanduiding voor tekst 41">
            <a:extLst>
              <a:ext uri="{FF2B5EF4-FFF2-40B4-BE49-F238E27FC236}">
                <a16:creationId xmlns:a16="http://schemas.microsoft.com/office/drawing/2014/main" id="{9F83E9FC-067F-4F18-B24E-EFC2BDBB5372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44C80A36-B777-41EB-8184-7E721556A3D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3538" y="5681386"/>
            <a:ext cx="8439150" cy="596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Driving innovation together </a:t>
            </a: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96298C12-614E-433B-94F7-B4AD482B2C4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0488647" y="5863120"/>
            <a:ext cx="1195058" cy="475490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8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282E6B19-C172-4760-8A97-D66BFBC0201A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 tIns="72000"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7" y="1400483"/>
            <a:ext cx="8974163" cy="4456846"/>
          </a:xfrm>
        </p:spPr>
        <p:txBody>
          <a:bodyPr vert="horz"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</a:t>
            </a:r>
            <a:r>
              <a:rPr lang="en-GB" noProof="0" dirty="0" err="1"/>
              <a:t>Tekstopmaak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098510" y="-885712"/>
            <a:ext cx="1995007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SLIDE (100%)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ijdelijke aanduiding voor dianummer 5">
            <a:extLst>
              <a:ext uri="{FF2B5EF4-FFF2-40B4-BE49-F238E27FC236}">
                <a16:creationId xmlns:a16="http://schemas.microsoft.com/office/drawing/2014/main" id="{77CA6B8A-BEB2-49FD-AE28-FD442722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0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100%)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4B9DCFDA-5821-4714-A7A4-43465064099D}" type="datetime1">
              <a:rPr lang="en-GB" noProof="0" smtClean="0"/>
              <a:t>02/06/2022</a:t>
            </a:fld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en-GB" noProof="0" dirty="0"/>
              <a:t>&lt;</a:t>
            </a:r>
            <a:r>
              <a:rPr lang="en-GB" noProof="0" dirty="0" err="1"/>
              <a:t>Plaats</a:t>
            </a:r>
            <a:r>
              <a:rPr lang="en-GB" noProof="0" dirty="0"/>
              <a:t> </a:t>
            </a:r>
            <a:r>
              <a:rPr lang="en-GB" noProof="0" dirty="0" err="1"/>
              <a:t>hier</a:t>
            </a:r>
            <a:r>
              <a:rPr lang="en-GB" noProof="0" dirty="0"/>
              <a:t> je </a:t>
            </a:r>
            <a:r>
              <a:rPr lang="en-GB" noProof="0" dirty="0" err="1"/>
              <a:t>voettekst</a:t>
            </a:r>
            <a:r>
              <a:rPr lang="en-GB" noProof="0" dirty="0"/>
              <a:t>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8" y="1400483"/>
            <a:ext cx="4320000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982294" y="-885712"/>
            <a:ext cx="2227443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noProof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SLIDE (100%) (2)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B8C88FFE-EF7A-4AB4-BA5A-008DBDC15DA4}"/>
              </a:ext>
            </a:extLst>
          </p:cNvPr>
          <p:cNvSpPr>
            <a:spLocks noGrp="1"/>
          </p:cNvSpPr>
          <p:nvPr>
            <p:ph type="body" orient="vert" idx="66" hasCustomPrompt="1"/>
          </p:nvPr>
        </p:nvSpPr>
        <p:spPr>
          <a:xfrm>
            <a:off x="5156423" y="1385957"/>
            <a:ext cx="4320000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29" name="Tijdelijke aanduiding voor dianummer 5">
            <a:extLst>
              <a:ext uri="{FF2B5EF4-FFF2-40B4-BE49-F238E27FC236}">
                <a16:creationId xmlns:a16="http://schemas.microsoft.com/office/drawing/2014/main" id="{E8C4C3C6-686A-490D-B361-C02FAC6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31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nder balkje">
            <a:extLst>
              <a:ext uri="{FF2B5EF4-FFF2-40B4-BE49-F238E27FC236}">
                <a16:creationId xmlns:a16="http://schemas.microsoft.com/office/drawing/2014/main" id="{93B821B0-D9C3-453C-B3CB-E51133442ABC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98BFDA63-73B4-4601-904F-E0AB02FDFF7A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5151"/>
            <a:ext cx="719350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17" name="foto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7400" y="259477"/>
            <a:ext cx="6078361" cy="6526464"/>
          </a:xfrm>
          <a:prstGeom prst="round2SameRect">
            <a:avLst>
              <a:gd name="adj1" fmla="val 212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270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smtClean="0"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5424706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nl-NL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133" y="1396613"/>
            <a:ext cx="5424706" cy="446934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24023" y="-885712"/>
            <a:ext cx="2943985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AND PICTURE (50% / 50%)</a:t>
            </a:r>
          </a:p>
        </p:txBody>
      </p:sp>
      <p:sp>
        <p:nvSpPr>
          <p:cNvPr id="128" name="Tijdelijke aanduiding voor tekst 127">
            <a:extLst>
              <a:ext uri="{FF2B5EF4-FFF2-40B4-BE49-F238E27FC236}">
                <a16:creationId xmlns:a16="http://schemas.microsoft.com/office/drawing/2014/main" id="{27CF82E7-59D6-489B-92D4-13D790CD044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3" name="Tijdelijke aanduiding voor dianummer 5">
            <a:extLst>
              <a:ext uri="{FF2B5EF4-FFF2-40B4-BE49-F238E27FC236}">
                <a16:creationId xmlns:a16="http://schemas.microsoft.com/office/drawing/2014/main" id="{6101DB38-4A0C-405C-9E38-7AF00EC1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logo">
            <a:extLst>
              <a:ext uri="{FF2B5EF4-FFF2-40B4-BE49-F238E27FC236}">
                <a16:creationId xmlns:a16="http://schemas.microsoft.com/office/drawing/2014/main" id="{015DE4C9-A669-4532-B6F4-5B35D18996E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488647" y="5863120"/>
            <a:ext cx="1195058" cy="475490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273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white logo)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nder balkje">
            <a:extLst>
              <a:ext uri="{FF2B5EF4-FFF2-40B4-BE49-F238E27FC236}">
                <a16:creationId xmlns:a16="http://schemas.microsoft.com/office/drawing/2014/main" id="{93B821B0-D9C3-453C-B3CB-E51133442ABC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98BFDA63-73B4-4601-904F-E0AB02FDFF7A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5151"/>
            <a:ext cx="719350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17" name="foto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7400" y="259477"/>
            <a:ext cx="6078361" cy="6526464"/>
          </a:xfrm>
          <a:prstGeom prst="round2SameRect">
            <a:avLst>
              <a:gd name="adj1" fmla="val 212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270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smtClean="0"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5424706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nl-NL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133" y="1396613"/>
            <a:ext cx="5424706" cy="446934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213818" y="-885712"/>
            <a:ext cx="376440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AND PICTURE (white logo) (50% / 50%)</a:t>
            </a:r>
          </a:p>
        </p:txBody>
      </p:sp>
      <p:sp>
        <p:nvSpPr>
          <p:cNvPr id="128" name="Tijdelijke aanduiding voor tekst 127">
            <a:extLst>
              <a:ext uri="{FF2B5EF4-FFF2-40B4-BE49-F238E27FC236}">
                <a16:creationId xmlns:a16="http://schemas.microsoft.com/office/drawing/2014/main" id="{27CF82E7-59D6-489B-92D4-13D790CD044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3" name="Tijdelijke aanduiding voor dianummer 5">
            <a:extLst>
              <a:ext uri="{FF2B5EF4-FFF2-40B4-BE49-F238E27FC236}">
                <a16:creationId xmlns:a16="http://schemas.microsoft.com/office/drawing/2014/main" id="{6101DB38-4A0C-405C-9E38-7AF00EC1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logo">
            <a:extLst>
              <a:ext uri="{FF2B5EF4-FFF2-40B4-BE49-F238E27FC236}">
                <a16:creationId xmlns:a16="http://schemas.microsoft.com/office/drawing/2014/main" id="{96298C12-614E-433B-94F7-B4AD482B2C4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488647" y="5863120"/>
            <a:ext cx="1195058" cy="475490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471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(30% / 7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oto">
            <a:extLst>
              <a:ext uri="{FF2B5EF4-FFF2-40B4-BE49-F238E27FC236}">
                <a16:creationId xmlns:a16="http://schemas.microsoft.com/office/drawing/2014/main" id="{8675B554-5CE7-4D5E-8A45-11A43EE64C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9601" y="276939"/>
            <a:ext cx="4766416" cy="6508904"/>
          </a:xfrm>
          <a:prstGeom prst="round2SameRect">
            <a:avLst>
              <a:gd name="adj1" fmla="val 212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270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smtClean="0"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dirty="0"/>
          </a:p>
        </p:txBody>
      </p:sp>
      <p:sp>
        <p:nvSpPr>
          <p:cNvPr id="128" name="Onder balkje">
            <a:extLst>
              <a:ext uri="{FF2B5EF4-FFF2-40B4-BE49-F238E27FC236}">
                <a16:creationId xmlns:a16="http://schemas.microsoft.com/office/drawing/2014/main" id="{18DBE45D-5F2E-411F-8A68-CD9CD5B31DE9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3172A3D0-8B64-4718-89CF-CC414EA98B08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7532"/>
            <a:ext cx="719350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2135" y="272177"/>
            <a:ext cx="7076234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Place your title here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852135" y="1399433"/>
            <a:ext cx="6815952" cy="447889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48489" y="-885712"/>
            <a:ext cx="289506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PICTURE AND TEXT (30% / 70%)</a:t>
            </a:r>
          </a:p>
        </p:txBody>
      </p:sp>
      <p:sp>
        <p:nvSpPr>
          <p:cNvPr id="127" name="Tijdelijke aanduiding voor tekst 126">
            <a:extLst>
              <a:ext uri="{FF2B5EF4-FFF2-40B4-BE49-F238E27FC236}">
                <a16:creationId xmlns:a16="http://schemas.microsoft.com/office/drawing/2014/main" id="{6C3BBCF6-5BDB-47A2-8C5B-A3011553378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265647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0" name="Tijdelijke aanduiding voor dianummer 5">
            <a:extLst>
              <a:ext uri="{FF2B5EF4-FFF2-40B4-BE49-F238E27FC236}">
                <a16:creationId xmlns:a16="http://schemas.microsoft.com/office/drawing/2014/main" id="{B420AA81-754B-45EB-8942-AF665B88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6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AND CHART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14546"/>
            <a:ext cx="3140325" cy="216909"/>
          </a:xfrm>
        </p:spPr>
        <p:txBody>
          <a:bodyPr/>
          <a:lstStyle/>
          <a:p>
            <a:fld id="{81B33066-8D2A-4A75-BFF1-CF44C8C09CE9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14546"/>
            <a:ext cx="671879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11407336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1864" y="1401494"/>
            <a:ext cx="5426486" cy="445137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93273" y="-885712"/>
            <a:ext cx="2805485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AND CHART (50%/ 50%)</a:t>
            </a:r>
          </a:p>
        </p:txBody>
      </p:sp>
      <p:sp>
        <p:nvSpPr>
          <p:cNvPr id="91" name="grafiek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227400" y="1401494"/>
            <a:ext cx="5437991" cy="4422432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en-GB" dirty="0"/>
              <a:t>Click the icon to insert a chart</a:t>
            </a:r>
          </a:p>
        </p:txBody>
      </p:sp>
      <p:sp>
        <p:nvSpPr>
          <p:cNvPr id="71" name="Onder balkje">
            <a:extLst>
              <a:ext uri="{FF2B5EF4-FFF2-40B4-BE49-F238E27FC236}">
                <a16:creationId xmlns:a16="http://schemas.microsoft.com/office/drawing/2014/main" id="{A4B100AB-4F9B-4A64-908F-0A386EE51625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Tijdelijke aanduiding voor dianummer 5">
            <a:extLst>
              <a:ext uri="{FF2B5EF4-FFF2-40B4-BE49-F238E27FC236}">
                <a16:creationId xmlns:a16="http://schemas.microsoft.com/office/drawing/2014/main" id="{FF854FE4-B0F5-4BD8-9188-4DC0CF88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1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87129"/>
            <a:ext cx="3140325" cy="216909"/>
          </a:xfrm>
        </p:spPr>
        <p:txBody>
          <a:bodyPr/>
          <a:lstStyle/>
          <a:p>
            <a:fld id="{A1B00CF6-CBF8-4891-A1EF-BA979A9524BF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87129"/>
            <a:ext cx="6718797" cy="216909"/>
          </a:xfrm>
        </p:spPr>
        <p:txBody>
          <a:bodyPr/>
          <a:lstStyle/>
          <a:p>
            <a:r>
              <a:rPr lang="en-GB" dirty="0"/>
              <a:t>&lt;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je </a:t>
            </a:r>
            <a:r>
              <a:rPr lang="en-GB" dirty="0" err="1"/>
              <a:t>voettekst</a:t>
            </a:r>
            <a:r>
              <a:rPr lang="en-GB" dirty="0"/>
              <a:t>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3" y="272177"/>
            <a:ext cx="11146224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244320" y="-885712"/>
            <a:ext cx="1703389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CHART (100%)</a:t>
            </a:r>
          </a:p>
        </p:txBody>
      </p:sp>
      <p:sp>
        <p:nvSpPr>
          <p:cNvPr id="91" name="grafiek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21863" y="1388794"/>
            <a:ext cx="11133275" cy="446934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en-GB" dirty="0"/>
              <a:t>Click the icon to insert a chart</a:t>
            </a:r>
          </a:p>
        </p:txBody>
      </p:sp>
      <p:sp>
        <p:nvSpPr>
          <p:cNvPr id="71" name="Onder balkje">
            <a:extLst>
              <a:ext uri="{FF2B5EF4-FFF2-40B4-BE49-F238E27FC236}">
                <a16:creationId xmlns:a16="http://schemas.microsoft.com/office/drawing/2014/main" id="{A43B3275-0DAA-46DF-AA83-74A0CD51782F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Tijdelijke aanduiding voor dianummer 5">
            <a:extLst>
              <a:ext uri="{FF2B5EF4-FFF2-40B4-BE49-F238E27FC236}">
                <a16:creationId xmlns:a16="http://schemas.microsoft.com/office/drawing/2014/main" id="{59A8263C-BADD-4468-84A9-1E09DB41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98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5584EFC4-1262-4DCE-B5BE-6643429F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72177"/>
            <a:ext cx="11293914" cy="600744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/>
          <a:p>
            <a:r>
              <a:rPr lang="en-GB" noProof="0" dirty="0"/>
              <a:t>Place your title here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C176942F-F0F8-4066-905E-22E2B72C9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464994"/>
            <a:ext cx="11268000" cy="4469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JU-LEVEL1=Bullet orange</a:t>
            </a:r>
          </a:p>
          <a:p>
            <a:pPr lvl="1"/>
            <a:r>
              <a:rPr lang="en-GB" noProof="0" dirty="0"/>
              <a:t>JU-LEVEL2=Bullet yellow</a:t>
            </a:r>
          </a:p>
          <a:p>
            <a:pPr lvl="2"/>
            <a:r>
              <a:rPr lang="en-GB" noProof="0" dirty="0"/>
              <a:t>JU-LEVEL3=Bullet blue</a:t>
            </a:r>
          </a:p>
          <a:p>
            <a:pPr lvl="3"/>
            <a:r>
              <a:rPr lang="en-GB" noProof="0" dirty="0"/>
              <a:t>JU-LEVEL4=Bullet green</a:t>
            </a:r>
          </a:p>
          <a:p>
            <a:pPr lvl="4"/>
            <a:r>
              <a:rPr lang="en-GB" noProof="0" dirty="0"/>
              <a:t>JU-LEVEL5=Body text</a:t>
            </a:r>
          </a:p>
          <a:p>
            <a:pPr lvl="5"/>
            <a:r>
              <a:rPr lang="en-GB" noProof="0" dirty="0"/>
              <a:t>JU-LEVEL6=Subtitle</a:t>
            </a:r>
          </a:p>
          <a:p>
            <a:pPr lvl="6"/>
            <a:r>
              <a:rPr lang="en-GB" noProof="0" dirty="0"/>
              <a:t>JU-LEVEL7=Sub bullet</a:t>
            </a:r>
          </a:p>
          <a:p>
            <a:pPr lvl="7"/>
            <a:r>
              <a:rPr lang="en-GB" noProof="0" dirty="0"/>
              <a:t>JU-LEVEL8=Numbers</a:t>
            </a:r>
          </a:p>
          <a:p>
            <a:pPr lvl="8"/>
            <a:r>
              <a:rPr lang="en-GB" noProof="0" dirty="0"/>
              <a:t>JU-LEVEL9=Sub numbers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BA8A27F1-40C7-4ABA-A23D-ABF73FB6F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5707" y="6376061"/>
            <a:ext cx="2998800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BC5AFA-D9DA-4B84-B0D7-1918E212144A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A8CC3061-3BED-4D38-839F-6419010C8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910" y="6376061"/>
            <a:ext cx="6718797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&lt;footer text&gt;</a:t>
            </a:r>
          </a:p>
        </p:txBody>
      </p:sp>
      <p:sp>
        <p:nvSpPr>
          <p:cNvPr id="6" name="nummer">
            <a:extLst>
              <a:ext uri="{FF2B5EF4-FFF2-40B4-BE49-F238E27FC236}">
                <a16:creationId xmlns:a16="http://schemas.microsoft.com/office/drawing/2014/main" id="{94213057-4619-486A-8604-BE7285D39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362" y="6376061"/>
            <a:ext cx="392576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0E7476D2-0896-4839-9387-ABF8745D58E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Afbeelding 12">
            <a:extLst>
              <a:ext uri="{FF2B5EF4-FFF2-40B4-BE49-F238E27FC236}">
                <a16:creationId xmlns:a16="http://schemas.microsoft.com/office/drawing/2014/main" id="{7582A720-88D9-46B2-B873-3D2496848AE8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937" y="6135651"/>
            <a:ext cx="1155194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0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47" r:id="rId2"/>
    <p:sldLayoutId id="2147483718" r:id="rId3"/>
    <p:sldLayoutId id="2147483736" r:id="rId4"/>
    <p:sldLayoutId id="2147483746" r:id="rId5"/>
    <p:sldLayoutId id="2147483748" r:id="rId6"/>
    <p:sldLayoutId id="2147483725" r:id="rId7"/>
    <p:sldLayoutId id="2147483730" r:id="rId8"/>
    <p:sldLayoutId id="2147483731" r:id="rId9"/>
    <p:sldLayoutId id="2147483732" r:id="rId10"/>
    <p:sldLayoutId id="2147483733" r:id="rId11"/>
    <p:sldLayoutId id="2147483737" r:id="rId12"/>
    <p:sldLayoutId id="2147483749" r:id="rId13"/>
    <p:sldLayoutId id="2147483738" r:id="rId14"/>
    <p:sldLayoutId id="2147483739" r:id="rId15"/>
    <p:sldLayoutId id="2147483740" r:id="rId16"/>
    <p:sldLayoutId id="2147483721" r:id="rId17"/>
    <p:sldLayoutId id="2147483741" r:id="rId18"/>
    <p:sldLayoutId id="2147483745" r:id="rId19"/>
    <p:sldLayoutId id="2147483750" r:id="rId20"/>
    <p:sldLayoutId id="2147483743" r:id="rId21"/>
  </p:sldLayoutIdLst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Tx/>
        <a:buBlip>
          <a:blip r:embed="rId24"/>
        </a:buBlip>
        <a:tabLst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28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4"/>
        </a:buClr>
        <a:buFontTx/>
        <a:buBlip>
          <a:blip r:embed="rId25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Blip>
          <a:blip r:embed="rId26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6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Blip>
          <a:blip r:embed="rId27"/>
        </a:buBlip>
        <a:tabLst/>
        <a:defRPr sz="2000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533400" indent="-271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Calibri" panose="020F0502020204030204" pitchFamily="34" charset="0"/>
        <a:buChar char="→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61938" indent="-2619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536575" indent="-2746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rabicPeriod"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text, electronics, black, stereo&#10;&#10;Description automatically generated">
            <a:extLst>
              <a:ext uri="{FF2B5EF4-FFF2-40B4-BE49-F238E27FC236}">
                <a16:creationId xmlns:a16="http://schemas.microsoft.com/office/drawing/2014/main" id="{91194871-0E34-39DF-D022-2F9419B08C7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r="7000"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021C84-00D0-4D05-B9C6-519FA1AA2F2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GB" dirty="0"/>
              <a:t>Inter-NREN Intent-Driven Optical Networking</a:t>
            </a:r>
          </a:p>
          <a:p>
            <a:endParaRPr lang="en-GB" dirty="0"/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4E2739-CE73-4BEF-88C0-5EE677EC9167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13091" y="2549911"/>
            <a:ext cx="4875645" cy="607957"/>
          </a:xfrm>
        </p:spPr>
        <p:txBody>
          <a:bodyPr/>
          <a:lstStyle/>
          <a:p>
            <a:r>
              <a:rPr lang="en-GB" dirty="0"/>
              <a:t>Rob </a:t>
            </a:r>
            <a:r>
              <a:rPr lang="en-GB" dirty="0" err="1"/>
              <a:t>Smets</a:t>
            </a:r>
            <a:r>
              <a:rPr lang="en-GB" dirty="0"/>
              <a:t>, TNC2022-Trieste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7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00ADE-3C59-AA71-9276-928DCEF4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99" y="214302"/>
            <a:ext cx="11149188" cy="600744"/>
          </a:xfrm>
        </p:spPr>
        <p:txBody>
          <a:bodyPr/>
          <a:lstStyle/>
          <a:p>
            <a:r>
              <a:rPr lang="en-NL" dirty="0"/>
              <a:t>Alien Spectrum </a:t>
            </a:r>
            <a:r>
              <a:rPr lang="en-US" dirty="0"/>
              <a:t>becomes</a:t>
            </a:r>
            <a:r>
              <a:rPr lang="en-NL" dirty="0"/>
              <a:t> a set of 12.5GHz cross-connects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CC9CE-F024-E9E1-8EB2-54D2391A2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904" y="6369013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10</a:t>
            </a:fld>
            <a:endParaRPr lang="en-GB" dirty="0"/>
          </a:p>
        </p:txBody>
      </p:sp>
      <p:sp>
        <p:nvSpPr>
          <p:cNvPr id="45" name="Cloud 44">
            <a:extLst>
              <a:ext uri="{FF2B5EF4-FFF2-40B4-BE49-F238E27FC236}">
                <a16:creationId xmlns:a16="http://schemas.microsoft.com/office/drawing/2014/main" id="{E92036AA-CE3C-13D5-178A-D0C8CBAB53FC}"/>
              </a:ext>
            </a:extLst>
          </p:cNvPr>
          <p:cNvSpPr/>
          <p:nvPr/>
        </p:nvSpPr>
        <p:spPr>
          <a:xfrm>
            <a:off x="7912593" y="5233137"/>
            <a:ext cx="2712423" cy="1234987"/>
          </a:xfrm>
          <a:prstGeom prst="cloud">
            <a:avLst/>
          </a:prstGeom>
          <a:solidFill>
            <a:schemeClr val="accent1">
              <a:alpha val="495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07ECD42-F3CD-A344-3FC7-AC0445E44A03}"/>
              </a:ext>
            </a:extLst>
          </p:cNvPr>
          <p:cNvSpPr/>
          <p:nvPr/>
        </p:nvSpPr>
        <p:spPr>
          <a:xfrm>
            <a:off x="8280318" y="5535282"/>
            <a:ext cx="246554" cy="5275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8BC64F6A-B56F-6D06-56D5-9B56B7054661}"/>
              </a:ext>
            </a:extLst>
          </p:cNvPr>
          <p:cNvSpPr/>
          <p:nvPr/>
        </p:nvSpPr>
        <p:spPr>
          <a:xfrm>
            <a:off x="9122638" y="5767208"/>
            <a:ext cx="246554" cy="5275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C00B9FBE-F2B7-6259-51BD-0C439401DF76}"/>
              </a:ext>
            </a:extLst>
          </p:cNvPr>
          <p:cNvSpPr/>
          <p:nvPr/>
        </p:nvSpPr>
        <p:spPr>
          <a:xfrm>
            <a:off x="9926100" y="5428495"/>
            <a:ext cx="246554" cy="5275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E611E36-E133-EA9F-EB39-6BE9FA2A190B}"/>
              </a:ext>
            </a:extLst>
          </p:cNvPr>
          <p:cNvCxnSpPr>
            <a:cxnSpLocks/>
          </p:cNvCxnSpPr>
          <p:nvPr/>
        </p:nvCxnSpPr>
        <p:spPr>
          <a:xfrm>
            <a:off x="6616781" y="716138"/>
            <a:ext cx="1910091" cy="4816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1F9AAAEC-AE0B-1AC9-48A7-1F8EA10FBEEE}"/>
              </a:ext>
            </a:extLst>
          </p:cNvPr>
          <p:cNvCxnSpPr>
            <a:cxnSpLocks/>
          </p:cNvCxnSpPr>
          <p:nvPr/>
        </p:nvCxnSpPr>
        <p:spPr>
          <a:xfrm flipV="1">
            <a:off x="6645459" y="6062875"/>
            <a:ext cx="1881413" cy="717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DFEF9932-4741-33B8-A30D-2761469A4E8B}"/>
              </a:ext>
            </a:extLst>
          </p:cNvPr>
          <p:cNvCxnSpPr>
            <a:cxnSpLocks/>
          </p:cNvCxnSpPr>
          <p:nvPr/>
        </p:nvCxnSpPr>
        <p:spPr>
          <a:xfrm>
            <a:off x="249688" y="746753"/>
            <a:ext cx="8030630" cy="4786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17B2607C-5A83-BA97-F834-2D54183E0E7A}"/>
              </a:ext>
            </a:extLst>
          </p:cNvPr>
          <p:cNvCxnSpPr>
            <a:cxnSpLocks/>
          </p:cNvCxnSpPr>
          <p:nvPr/>
        </p:nvCxnSpPr>
        <p:spPr>
          <a:xfrm flipV="1">
            <a:off x="219089" y="6069573"/>
            <a:ext cx="8061229" cy="701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7DC73A2-D2A7-4182-A629-A4FDD4A6A462}"/>
              </a:ext>
            </a:extLst>
          </p:cNvPr>
          <p:cNvSpPr/>
          <p:nvPr/>
        </p:nvSpPr>
        <p:spPr>
          <a:xfrm>
            <a:off x="237265" y="716138"/>
            <a:ext cx="6379517" cy="606391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D1CD3F9-C78A-2AB7-89E4-AC74EB92E490}"/>
              </a:ext>
            </a:extLst>
          </p:cNvPr>
          <p:cNvSpPr/>
          <p:nvPr/>
        </p:nvSpPr>
        <p:spPr>
          <a:xfrm>
            <a:off x="4244775" y="805517"/>
            <a:ext cx="749300" cy="5913973"/>
          </a:xfrm>
          <a:prstGeom prst="rect">
            <a:avLst/>
          </a:prstGeom>
          <a:solidFill>
            <a:schemeClr val="accent1">
              <a:alpha val="49992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6" name="Triangle 95">
            <a:extLst>
              <a:ext uri="{FF2B5EF4-FFF2-40B4-BE49-F238E27FC236}">
                <a16:creationId xmlns:a16="http://schemas.microsoft.com/office/drawing/2014/main" id="{46BD8E74-8D04-8B80-DD3B-04B235C44DC1}"/>
              </a:ext>
            </a:extLst>
          </p:cNvPr>
          <p:cNvSpPr/>
          <p:nvPr/>
        </p:nvSpPr>
        <p:spPr>
          <a:xfrm rot="5400000">
            <a:off x="1414305" y="3000505"/>
            <a:ext cx="609600" cy="5461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7" name="Triangle 96">
            <a:extLst>
              <a:ext uri="{FF2B5EF4-FFF2-40B4-BE49-F238E27FC236}">
                <a16:creationId xmlns:a16="http://schemas.microsoft.com/office/drawing/2014/main" id="{07AE8134-BEDA-0A27-2F1E-B17DC04FE9E4}"/>
              </a:ext>
            </a:extLst>
          </p:cNvPr>
          <p:cNvSpPr/>
          <p:nvPr/>
        </p:nvSpPr>
        <p:spPr>
          <a:xfrm rot="16200000">
            <a:off x="1373036" y="3865588"/>
            <a:ext cx="609600" cy="5461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D746261-FCFA-712C-908D-7690514526C9}"/>
              </a:ext>
            </a:extLst>
          </p:cNvPr>
          <p:cNvCxnSpPr>
            <a:cxnSpLocks/>
            <a:stCxn id="94" idx="1"/>
            <a:endCxn id="94" idx="3"/>
          </p:cNvCxnSpPr>
          <p:nvPr/>
        </p:nvCxnSpPr>
        <p:spPr>
          <a:xfrm>
            <a:off x="4244775" y="3762504"/>
            <a:ext cx="749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691215A2-E04C-FF96-9284-111AE8C57363}"/>
              </a:ext>
            </a:extLst>
          </p:cNvPr>
          <p:cNvSpPr txBox="1"/>
          <p:nvPr/>
        </p:nvSpPr>
        <p:spPr>
          <a:xfrm>
            <a:off x="4267737" y="816491"/>
            <a:ext cx="62183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cap="all" dirty="0"/>
              <a:t>INGRESS</a:t>
            </a:r>
          </a:p>
          <a:p>
            <a:pPr algn="ctr"/>
            <a:r>
              <a:rPr lang="en-US" sz="1400" cap="all" dirty="0"/>
              <a:t>WSS</a:t>
            </a:r>
            <a:endParaRPr lang="en-NL" sz="1400" cap="all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4305A23-8014-2814-EAB4-AB5FC03780B0}"/>
              </a:ext>
            </a:extLst>
          </p:cNvPr>
          <p:cNvSpPr txBox="1"/>
          <p:nvPr/>
        </p:nvSpPr>
        <p:spPr>
          <a:xfrm>
            <a:off x="4260451" y="6263103"/>
            <a:ext cx="54758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cap="all" dirty="0"/>
              <a:t>EGRESS</a:t>
            </a:r>
          </a:p>
          <a:p>
            <a:pPr algn="ctr"/>
            <a:r>
              <a:rPr lang="en-US" sz="1400" cap="all" dirty="0"/>
              <a:t>WSS</a:t>
            </a:r>
            <a:endParaRPr lang="en-NL" sz="1400" cap="all" dirty="0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902C379-7479-A60C-1A52-D85A3685298C}"/>
              </a:ext>
            </a:extLst>
          </p:cNvPr>
          <p:cNvCxnSpPr>
            <a:cxnSpLocks/>
          </p:cNvCxnSpPr>
          <p:nvPr/>
        </p:nvCxnSpPr>
        <p:spPr>
          <a:xfrm flipH="1">
            <a:off x="341971" y="2001185"/>
            <a:ext cx="990120" cy="0"/>
          </a:xfrm>
          <a:prstGeom prst="line">
            <a:avLst/>
          </a:prstGeom>
          <a:ln w="38100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24742396-C058-01F2-1840-C69C072E40B8}"/>
              </a:ext>
            </a:extLst>
          </p:cNvPr>
          <p:cNvCxnSpPr>
            <a:cxnSpLocks/>
          </p:cNvCxnSpPr>
          <p:nvPr/>
        </p:nvCxnSpPr>
        <p:spPr>
          <a:xfrm flipH="1">
            <a:off x="5003592" y="887756"/>
            <a:ext cx="233929" cy="6219"/>
          </a:xfrm>
          <a:prstGeom prst="line">
            <a:avLst/>
          </a:prstGeom>
          <a:ln w="38100">
            <a:solidFill>
              <a:schemeClr val="accent5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B5971948-04B9-2701-EBD8-9482E74A34DA}"/>
              </a:ext>
            </a:extLst>
          </p:cNvPr>
          <p:cNvCxnSpPr>
            <a:cxnSpLocks/>
          </p:cNvCxnSpPr>
          <p:nvPr/>
        </p:nvCxnSpPr>
        <p:spPr>
          <a:xfrm flipH="1">
            <a:off x="5010467" y="1022477"/>
            <a:ext cx="233929" cy="6219"/>
          </a:xfrm>
          <a:prstGeom prst="line">
            <a:avLst/>
          </a:prstGeom>
          <a:ln w="38100">
            <a:solidFill>
              <a:schemeClr val="accent5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E75C52D-42AD-FAB3-40A3-6F2180FA7F69}"/>
              </a:ext>
            </a:extLst>
          </p:cNvPr>
          <p:cNvCxnSpPr>
            <a:cxnSpLocks/>
          </p:cNvCxnSpPr>
          <p:nvPr/>
        </p:nvCxnSpPr>
        <p:spPr>
          <a:xfrm flipH="1">
            <a:off x="5003592" y="1411826"/>
            <a:ext cx="233929" cy="6219"/>
          </a:xfrm>
          <a:prstGeom prst="line">
            <a:avLst/>
          </a:prstGeom>
          <a:ln w="38100">
            <a:solidFill>
              <a:schemeClr val="accent5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1CADF8B1-96D1-11FD-9A98-B3EE117BCBDD}"/>
              </a:ext>
            </a:extLst>
          </p:cNvPr>
          <p:cNvCxnSpPr>
            <a:cxnSpLocks/>
          </p:cNvCxnSpPr>
          <p:nvPr/>
        </p:nvCxnSpPr>
        <p:spPr>
          <a:xfrm flipH="1">
            <a:off x="4997278" y="1679712"/>
            <a:ext cx="233929" cy="6219"/>
          </a:xfrm>
          <a:prstGeom prst="line">
            <a:avLst/>
          </a:prstGeom>
          <a:ln w="38100">
            <a:solidFill>
              <a:schemeClr val="accent3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ED3DEC45-53FD-FBBF-918C-0CCF3ABFA422}"/>
              </a:ext>
            </a:extLst>
          </p:cNvPr>
          <p:cNvCxnSpPr>
            <a:cxnSpLocks/>
          </p:cNvCxnSpPr>
          <p:nvPr/>
        </p:nvCxnSpPr>
        <p:spPr>
          <a:xfrm flipH="1">
            <a:off x="5004153" y="1814433"/>
            <a:ext cx="233929" cy="6219"/>
          </a:xfrm>
          <a:prstGeom prst="line">
            <a:avLst/>
          </a:prstGeom>
          <a:ln w="38100">
            <a:solidFill>
              <a:schemeClr val="accent3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64675E8F-05C1-7962-01E2-EF41A9B8BF58}"/>
              </a:ext>
            </a:extLst>
          </p:cNvPr>
          <p:cNvCxnSpPr>
            <a:cxnSpLocks/>
          </p:cNvCxnSpPr>
          <p:nvPr/>
        </p:nvCxnSpPr>
        <p:spPr>
          <a:xfrm flipH="1">
            <a:off x="4991214" y="2154101"/>
            <a:ext cx="233929" cy="6219"/>
          </a:xfrm>
          <a:prstGeom prst="line">
            <a:avLst/>
          </a:prstGeom>
          <a:ln w="38100">
            <a:solidFill>
              <a:schemeClr val="accent3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588BCED9-63CD-1DB5-6086-9AD05BCFA002}"/>
              </a:ext>
            </a:extLst>
          </p:cNvPr>
          <p:cNvCxnSpPr>
            <a:cxnSpLocks/>
          </p:cNvCxnSpPr>
          <p:nvPr/>
        </p:nvCxnSpPr>
        <p:spPr>
          <a:xfrm flipH="1">
            <a:off x="4992224" y="3026748"/>
            <a:ext cx="233929" cy="6219"/>
          </a:xfrm>
          <a:prstGeom prst="line">
            <a:avLst/>
          </a:prstGeom>
          <a:ln w="38100">
            <a:solidFill>
              <a:schemeClr val="accent4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5135CCA2-C1CD-57D8-0276-4534D0C066A2}"/>
              </a:ext>
            </a:extLst>
          </p:cNvPr>
          <p:cNvCxnSpPr>
            <a:cxnSpLocks/>
          </p:cNvCxnSpPr>
          <p:nvPr/>
        </p:nvCxnSpPr>
        <p:spPr>
          <a:xfrm flipH="1">
            <a:off x="4999099" y="3161469"/>
            <a:ext cx="233929" cy="6219"/>
          </a:xfrm>
          <a:prstGeom prst="line">
            <a:avLst/>
          </a:prstGeom>
          <a:ln w="38100">
            <a:solidFill>
              <a:schemeClr val="accent4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25BA0FC4-8F2C-15DA-3884-ABF03EC3D0A8}"/>
              </a:ext>
            </a:extLst>
          </p:cNvPr>
          <p:cNvCxnSpPr>
            <a:cxnSpLocks/>
          </p:cNvCxnSpPr>
          <p:nvPr/>
        </p:nvCxnSpPr>
        <p:spPr>
          <a:xfrm flipH="1">
            <a:off x="4996436" y="3555582"/>
            <a:ext cx="233929" cy="6219"/>
          </a:xfrm>
          <a:prstGeom prst="line">
            <a:avLst/>
          </a:prstGeom>
          <a:ln w="38100">
            <a:solidFill>
              <a:schemeClr val="accent4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8B65883-34B1-964E-02B3-0B28A77B1109}"/>
              </a:ext>
            </a:extLst>
          </p:cNvPr>
          <p:cNvSpPr txBox="1"/>
          <p:nvPr/>
        </p:nvSpPr>
        <p:spPr>
          <a:xfrm>
            <a:off x="5249591" y="772122"/>
            <a:ext cx="12743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191.3125THz, port 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F4EE1B2E-C1AB-6C56-8C71-D3954C1080B3}"/>
              </a:ext>
            </a:extLst>
          </p:cNvPr>
          <p:cNvSpPr txBox="1"/>
          <p:nvPr/>
        </p:nvSpPr>
        <p:spPr>
          <a:xfrm>
            <a:off x="5249591" y="908416"/>
            <a:ext cx="12743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191.3250THz, port 1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F37F821B-CA59-A040-B7F9-FC4864D18422}"/>
              </a:ext>
            </a:extLst>
          </p:cNvPr>
          <p:cNvSpPr txBox="1"/>
          <p:nvPr/>
        </p:nvSpPr>
        <p:spPr>
          <a:xfrm>
            <a:off x="5247038" y="1301432"/>
            <a:ext cx="12743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196.1500THz, port 1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1B40A001-8169-AE40-23D0-44D90FA7085D}"/>
              </a:ext>
            </a:extLst>
          </p:cNvPr>
          <p:cNvSpPr txBox="1"/>
          <p:nvPr/>
        </p:nvSpPr>
        <p:spPr>
          <a:xfrm>
            <a:off x="5255659" y="1590877"/>
            <a:ext cx="12743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191.3125THz, port 2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68613E29-F977-2E6D-96EE-978E08EA2723}"/>
              </a:ext>
            </a:extLst>
          </p:cNvPr>
          <p:cNvSpPr txBox="1"/>
          <p:nvPr/>
        </p:nvSpPr>
        <p:spPr>
          <a:xfrm>
            <a:off x="5255659" y="1727171"/>
            <a:ext cx="12743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191.3250THz, port 2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5DC5FE89-B7EE-C773-52A2-29EF9AD72504}"/>
              </a:ext>
            </a:extLst>
          </p:cNvPr>
          <p:cNvSpPr txBox="1"/>
          <p:nvPr/>
        </p:nvSpPr>
        <p:spPr>
          <a:xfrm>
            <a:off x="5253106" y="2120187"/>
            <a:ext cx="12743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196.1500THz, port 2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D97D3E03-1154-64CB-7603-CF806D61AB3D}"/>
              </a:ext>
            </a:extLst>
          </p:cNvPr>
          <p:cNvSpPr txBox="1"/>
          <p:nvPr/>
        </p:nvSpPr>
        <p:spPr>
          <a:xfrm>
            <a:off x="5256971" y="2922324"/>
            <a:ext cx="13529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191.3125THz, port 20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E99A81F9-5447-E47C-ECAD-4DB73FB240DE}"/>
              </a:ext>
            </a:extLst>
          </p:cNvPr>
          <p:cNvSpPr txBox="1"/>
          <p:nvPr/>
        </p:nvSpPr>
        <p:spPr>
          <a:xfrm>
            <a:off x="5256971" y="3058618"/>
            <a:ext cx="13529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191.3250THz, port 20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E9D44B5-896E-0262-8761-1124E538EACA}"/>
              </a:ext>
            </a:extLst>
          </p:cNvPr>
          <p:cNvSpPr txBox="1"/>
          <p:nvPr/>
        </p:nvSpPr>
        <p:spPr>
          <a:xfrm>
            <a:off x="5254418" y="3451634"/>
            <a:ext cx="13529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196.1500THz, port 20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6CD85F-424B-FDAC-AB00-DF419C71A7C9}"/>
              </a:ext>
            </a:extLst>
          </p:cNvPr>
          <p:cNvCxnSpPr/>
          <p:nvPr/>
        </p:nvCxnSpPr>
        <p:spPr>
          <a:xfrm>
            <a:off x="5863534" y="2366184"/>
            <a:ext cx="0" cy="556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AA765342-13C7-427B-ED40-69F152797018}"/>
              </a:ext>
            </a:extLst>
          </p:cNvPr>
          <p:cNvCxnSpPr>
            <a:cxnSpLocks/>
          </p:cNvCxnSpPr>
          <p:nvPr/>
        </p:nvCxnSpPr>
        <p:spPr>
          <a:xfrm>
            <a:off x="5108409" y="1116552"/>
            <a:ext cx="0" cy="1848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96E7AA6A-F0D3-B671-7F59-EAC67CCA83E0}"/>
              </a:ext>
            </a:extLst>
          </p:cNvPr>
          <p:cNvCxnSpPr>
            <a:cxnSpLocks/>
          </p:cNvCxnSpPr>
          <p:nvPr/>
        </p:nvCxnSpPr>
        <p:spPr>
          <a:xfrm flipH="1">
            <a:off x="4259832" y="1814433"/>
            <a:ext cx="738257" cy="287909"/>
          </a:xfrm>
          <a:prstGeom prst="line">
            <a:avLst/>
          </a:prstGeom>
          <a:ln w="254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6F325E57-752B-8DAD-14D5-7F98C6501C76}"/>
              </a:ext>
            </a:extLst>
          </p:cNvPr>
          <p:cNvCxnSpPr>
            <a:cxnSpLocks/>
          </p:cNvCxnSpPr>
          <p:nvPr/>
        </p:nvCxnSpPr>
        <p:spPr>
          <a:xfrm>
            <a:off x="5103826" y="3278987"/>
            <a:ext cx="0" cy="1848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BFC2D022-BC0C-D5A0-70EE-4DBF8D03FEBD}"/>
              </a:ext>
            </a:extLst>
          </p:cNvPr>
          <p:cNvCxnSpPr>
            <a:cxnSpLocks/>
          </p:cNvCxnSpPr>
          <p:nvPr/>
        </p:nvCxnSpPr>
        <p:spPr>
          <a:xfrm>
            <a:off x="5714572" y="1116552"/>
            <a:ext cx="0" cy="1848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48D44B77-DF5D-CA43-6DEC-F2E4F21954AD}"/>
              </a:ext>
            </a:extLst>
          </p:cNvPr>
          <p:cNvCxnSpPr>
            <a:cxnSpLocks/>
          </p:cNvCxnSpPr>
          <p:nvPr/>
        </p:nvCxnSpPr>
        <p:spPr>
          <a:xfrm>
            <a:off x="5714572" y="1935307"/>
            <a:ext cx="0" cy="1848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D4EE57BD-B30D-A92A-6251-6F649DB7A93F}"/>
              </a:ext>
            </a:extLst>
          </p:cNvPr>
          <p:cNvCxnSpPr>
            <a:cxnSpLocks/>
          </p:cNvCxnSpPr>
          <p:nvPr/>
        </p:nvCxnSpPr>
        <p:spPr>
          <a:xfrm>
            <a:off x="5714572" y="3266754"/>
            <a:ext cx="0" cy="1848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92B845-708A-0DEB-7F8F-DD359FB9A28C}"/>
              </a:ext>
            </a:extLst>
          </p:cNvPr>
          <p:cNvCxnSpPr>
            <a:cxnSpLocks/>
          </p:cNvCxnSpPr>
          <p:nvPr/>
        </p:nvCxnSpPr>
        <p:spPr>
          <a:xfrm>
            <a:off x="4988510" y="3892013"/>
            <a:ext cx="233929" cy="6219"/>
          </a:xfrm>
          <a:prstGeom prst="line">
            <a:avLst/>
          </a:prstGeom>
          <a:ln w="38100">
            <a:solidFill>
              <a:schemeClr val="accent5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C6D766FC-9F09-B613-58CE-CC8861CE240C}"/>
              </a:ext>
            </a:extLst>
          </p:cNvPr>
          <p:cNvCxnSpPr>
            <a:cxnSpLocks/>
          </p:cNvCxnSpPr>
          <p:nvPr/>
        </p:nvCxnSpPr>
        <p:spPr>
          <a:xfrm>
            <a:off x="4996139" y="4026734"/>
            <a:ext cx="233929" cy="6219"/>
          </a:xfrm>
          <a:prstGeom prst="line">
            <a:avLst/>
          </a:prstGeom>
          <a:ln w="38100">
            <a:solidFill>
              <a:schemeClr val="accent5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6085608F-AEC9-5CDA-B2E6-51A07577D120}"/>
              </a:ext>
            </a:extLst>
          </p:cNvPr>
          <p:cNvCxnSpPr>
            <a:cxnSpLocks/>
          </p:cNvCxnSpPr>
          <p:nvPr/>
        </p:nvCxnSpPr>
        <p:spPr>
          <a:xfrm>
            <a:off x="4990772" y="4416083"/>
            <a:ext cx="233929" cy="6219"/>
          </a:xfrm>
          <a:prstGeom prst="line">
            <a:avLst/>
          </a:prstGeom>
          <a:ln w="38100">
            <a:solidFill>
              <a:schemeClr val="accent5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C8582E9A-2326-C228-F835-31EDDB64B6E6}"/>
              </a:ext>
            </a:extLst>
          </p:cNvPr>
          <p:cNvCxnSpPr>
            <a:cxnSpLocks/>
          </p:cNvCxnSpPr>
          <p:nvPr/>
        </p:nvCxnSpPr>
        <p:spPr>
          <a:xfrm>
            <a:off x="4990282" y="4683969"/>
            <a:ext cx="233929" cy="6219"/>
          </a:xfrm>
          <a:prstGeom prst="line">
            <a:avLst/>
          </a:prstGeom>
          <a:ln w="38100">
            <a:solidFill>
              <a:schemeClr val="accent3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2A73F257-1A82-3289-7693-EE6EBCAC5918}"/>
              </a:ext>
            </a:extLst>
          </p:cNvPr>
          <p:cNvCxnSpPr>
            <a:cxnSpLocks/>
          </p:cNvCxnSpPr>
          <p:nvPr/>
        </p:nvCxnSpPr>
        <p:spPr>
          <a:xfrm>
            <a:off x="4985509" y="4830338"/>
            <a:ext cx="233929" cy="6219"/>
          </a:xfrm>
          <a:prstGeom prst="line">
            <a:avLst/>
          </a:prstGeom>
          <a:ln w="38100">
            <a:solidFill>
              <a:schemeClr val="accent3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FA497BD0-DC28-849C-9E33-19903A0C562C}"/>
              </a:ext>
            </a:extLst>
          </p:cNvPr>
          <p:cNvCxnSpPr>
            <a:cxnSpLocks/>
          </p:cNvCxnSpPr>
          <p:nvPr/>
        </p:nvCxnSpPr>
        <p:spPr>
          <a:xfrm>
            <a:off x="4990042" y="5158358"/>
            <a:ext cx="233929" cy="6219"/>
          </a:xfrm>
          <a:prstGeom prst="line">
            <a:avLst/>
          </a:prstGeom>
          <a:ln w="38100">
            <a:solidFill>
              <a:schemeClr val="accent3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60B9F8D9-BEDB-47B9-1D51-D382144998D0}"/>
              </a:ext>
            </a:extLst>
          </p:cNvPr>
          <p:cNvCxnSpPr>
            <a:cxnSpLocks/>
          </p:cNvCxnSpPr>
          <p:nvPr/>
        </p:nvCxnSpPr>
        <p:spPr>
          <a:xfrm>
            <a:off x="4996876" y="6031005"/>
            <a:ext cx="233929" cy="6219"/>
          </a:xfrm>
          <a:prstGeom prst="line">
            <a:avLst/>
          </a:prstGeom>
          <a:ln w="38100">
            <a:solidFill>
              <a:schemeClr val="accent4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B483AAAA-F5CA-6993-D82A-FCC4196AF548}"/>
              </a:ext>
            </a:extLst>
          </p:cNvPr>
          <p:cNvCxnSpPr>
            <a:cxnSpLocks/>
          </p:cNvCxnSpPr>
          <p:nvPr/>
        </p:nvCxnSpPr>
        <p:spPr>
          <a:xfrm>
            <a:off x="5003751" y="6165726"/>
            <a:ext cx="233929" cy="6219"/>
          </a:xfrm>
          <a:prstGeom prst="line">
            <a:avLst/>
          </a:prstGeom>
          <a:ln w="38100">
            <a:solidFill>
              <a:schemeClr val="accent4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6ADFC7AD-451C-95EA-ADD7-A085440F010C}"/>
              </a:ext>
            </a:extLst>
          </p:cNvPr>
          <p:cNvCxnSpPr>
            <a:cxnSpLocks/>
          </p:cNvCxnSpPr>
          <p:nvPr/>
        </p:nvCxnSpPr>
        <p:spPr>
          <a:xfrm>
            <a:off x="5001088" y="6559839"/>
            <a:ext cx="233929" cy="6219"/>
          </a:xfrm>
          <a:prstGeom prst="line">
            <a:avLst/>
          </a:prstGeom>
          <a:ln w="38100">
            <a:solidFill>
              <a:schemeClr val="accent4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>
            <a:extLst>
              <a:ext uri="{FF2B5EF4-FFF2-40B4-BE49-F238E27FC236}">
                <a16:creationId xmlns:a16="http://schemas.microsoft.com/office/drawing/2014/main" id="{A9A0B6CC-6EC7-E0B7-06DF-D47A5A3DF524}"/>
              </a:ext>
            </a:extLst>
          </p:cNvPr>
          <p:cNvSpPr txBox="1"/>
          <p:nvPr/>
        </p:nvSpPr>
        <p:spPr>
          <a:xfrm>
            <a:off x="5265891" y="3776379"/>
            <a:ext cx="12743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191.3125THz, port 1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AD161D58-895C-2B9C-0BE2-9E7865CB88A6}"/>
              </a:ext>
            </a:extLst>
          </p:cNvPr>
          <p:cNvSpPr txBox="1"/>
          <p:nvPr/>
        </p:nvSpPr>
        <p:spPr>
          <a:xfrm>
            <a:off x="5265891" y="3912673"/>
            <a:ext cx="12743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191.3250THz, port 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2B088712-753B-04B6-A7C7-24E1AABFC2B7}"/>
              </a:ext>
            </a:extLst>
          </p:cNvPr>
          <p:cNvSpPr txBox="1"/>
          <p:nvPr/>
        </p:nvSpPr>
        <p:spPr>
          <a:xfrm>
            <a:off x="5263338" y="4305689"/>
            <a:ext cx="12743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196.1500THz, port 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5E35E44F-A0F1-610A-3847-312BE24A7F0F}"/>
              </a:ext>
            </a:extLst>
          </p:cNvPr>
          <p:cNvSpPr txBox="1"/>
          <p:nvPr/>
        </p:nvSpPr>
        <p:spPr>
          <a:xfrm>
            <a:off x="5271959" y="4595134"/>
            <a:ext cx="12743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191.3125THz, port 2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E50AC104-422C-D56C-07CA-6AE394C346D8}"/>
              </a:ext>
            </a:extLst>
          </p:cNvPr>
          <p:cNvSpPr txBox="1"/>
          <p:nvPr/>
        </p:nvSpPr>
        <p:spPr>
          <a:xfrm>
            <a:off x="5271959" y="4731428"/>
            <a:ext cx="12743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191.3250THz, port 2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20F7EDF-76F7-D1D9-3AB7-64FF67EDBCFE}"/>
              </a:ext>
            </a:extLst>
          </p:cNvPr>
          <p:cNvSpPr txBox="1"/>
          <p:nvPr/>
        </p:nvSpPr>
        <p:spPr>
          <a:xfrm>
            <a:off x="5269406" y="5124444"/>
            <a:ext cx="12743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196.1500THz, port 2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AB8C3CA7-4974-1D51-FCE2-420F563209C2}"/>
              </a:ext>
            </a:extLst>
          </p:cNvPr>
          <p:cNvSpPr txBox="1"/>
          <p:nvPr/>
        </p:nvSpPr>
        <p:spPr>
          <a:xfrm>
            <a:off x="5273271" y="5926581"/>
            <a:ext cx="13529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191.3125THz, port 20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A6F72883-AB45-DFE8-DBB7-03688C86578C}"/>
              </a:ext>
            </a:extLst>
          </p:cNvPr>
          <p:cNvSpPr txBox="1"/>
          <p:nvPr/>
        </p:nvSpPr>
        <p:spPr>
          <a:xfrm>
            <a:off x="5273271" y="6062875"/>
            <a:ext cx="13529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191.3250THz, port 20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49FE1FC2-56E0-38C0-0A3B-91A8DA68D560}"/>
              </a:ext>
            </a:extLst>
          </p:cNvPr>
          <p:cNvSpPr txBox="1"/>
          <p:nvPr/>
        </p:nvSpPr>
        <p:spPr>
          <a:xfrm>
            <a:off x="5270718" y="6455891"/>
            <a:ext cx="13529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196.1500THz, port 20</a:t>
            </a:r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008AAC51-00C0-CB8A-2060-B0882A68D257}"/>
              </a:ext>
            </a:extLst>
          </p:cNvPr>
          <p:cNvCxnSpPr/>
          <p:nvPr/>
        </p:nvCxnSpPr>
        <p:spPr>
          <a:xfrm>
            <a:off x="5879834" y="5370441"/>
            <a:ext cx="0" cy="556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99D2894A-9660-E968-E00C-6869F35FFE2D}"/>
              </a:ext>
            </a:extLst>
          </p:cNvPr>
          <p:cNvCxnSpPr>
            <a:cxnSpLocks/>
          </p:cNvCxnSpPr>
          <p:nvPr/>
        </p:nvCxnSpPr>
        <p:spPr>
          <a:xfrm>
            <a:off x="5124709" y="4120809"/>
            <a:ext cx="0" cy="1848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ADCB8391-8C5E-A1D0-D43B-D19598AAF882}"/>
              </a:ext>
            </a:extLst>
          </p:cNvPr>
          <p:cNvCxnSpPr>
            <a:cxnSpLocks/>
          </p:cNvCxnSpPr>
          <p:nvPr/>
        </p:nvCxnSpPr>
        <p:spPr>
          <a:xfrm>
            <a:off x="5120126" y="6283244"/>
            <a:ext cx="0" cy="1848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2A68098B-B592-C3AE-6F24-2EE2174FD130}"/>
              </a:ext>
            </a:extLst>
          </p:cNvPr>
          <p:cNvCxnSpPr>
            <a:cxnSpLocks/>
          </p:cNvCxnSpPr>
          <p:nvPr/>
        </p:nvCxnSpPr>
        <p:spPr>
          <a:xfrm>
            <a:off x="5730872" y="4120809"/>
            <a:ext cx="0" cy="1848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1CFC58FC-2378-CDCB-00B9-F21A6CBFFA49}"/>
              </a:ext>
            </a:extLst>
          </p:cNvPr>
          <p:cNvCxnSpPr>
            <a:cxnSpLocks/>
          </p:cNvCxnSpPr>
          <p:nvPr/>
        </p:nvCxnSpPr>
        <p:spPr>
          <a:xfrm>
            <a:off x="5730872" y="4939564"/>
            <a:ext cx="0" cy="1848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9E1C6176-C49A-C22E-9964-13B69D551763}"/>
              </a:ext>
            </a:extLst>
          </p:cNvPr>
          <p:cNvCxnSpPr>
            <a:cxnSpLocks/>
          </p:cNvCxnSpPr>
          <p:nvPr/>
        </p:nvCxnSpPr>
        <p:spPr>
          <a:xfrm>
            <a:off x="5730872" y="6271011"/>
            <a:ext cx="0" cy="1848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5D378637-4B49-977E-28BE-F45646FBF5A2}"/>
              </a:ext>
            </a:extLst>
          </p:cNvPr>
          <p:cNvCxnSpPr>
            <a:cxnSpLocks/>
          </p:cNvCxnSpPr>
          <p:nvPr/>
        </p:nvCxnSpPr>
        <p:spPr>
          <a:xfrm flipH="1">
            <a:off x="4249530" y="4837123"/>
            <a:ext cx="740512" cy="174626"/>
          </a:xfrm>
          <a:prstGeom prst="line">
            <a:avLst/>
          </a:prstGeom>
          <a:ln w="254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7422F502-A5E8-7A3E-DA76-025AA464F508}"/>
              </a:ext>
            </a:extLst>
          </p:cNvPr>
          <p:cNvCxnSpPr>
            <a:cxnSpLocks/>
          </p:cNvCxnSpPr>
          <p:nvPr/>
        </p:nvCxnSpPr>
        <p:spPr>
          <a:xfrm flipH="1" flipV="1">
            <a:off x="4240031" y="2493769"/>
            <a:ext cx="763561" cy="1066868"/>
          </a:xfrm>
          <a:prstGeom prst="line">
            <a:avLst/>
          </a:prstGeom>
          <a:ln w="254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67037916-5215-4AE8-5C6F-A13E10BFB036}"/>
              </a:ext>
            </a:extLst>
          </p:cNvPr>
          <p:cNvCxnSpPr>
            <a:cxnSpLocks/>
          </p:cNvCxnSpPr>
          <p:nvPr/>
        </p:nvCxnSpPr>
        <p:spPr>
          <a:xfrm flipH="1" flipV="1">
            <a:off x="4250871" y="5391159"/>
            <a:ext cx="747218" cy="1168680"/>
          </a:xfrm>
          <a:prstGeom prst="line">
            <a:avLst/>
          </a:prstGeom>
          <a:ln w="254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1CD20AA0-F365-FDA8-8B79-A7F32472571D}"/>
              </a:ext>
            </a:extLst>
          </p:cNvPr>
          <p:cNvSpPr/>
          <p:nvPr/>
        </p:nvSpPr>
        <p:spPr>
          <a:xfrm>
            <a:off x="8602014" y="4915238"/>
            <a:ext cx="1570640" cy="449209"/>
          </a:xfrm>
          <a:prstGeom prst="rect">
            <a:avLst/>
          </a:prstGeom>
          <a:solidFill>
            <a:schemeClr val="accent4">
              <a:alpha val="5011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E01524-E126-18CE-5904-71A23B47839F}"/>
              </a:ext>
            </a:extLst>
          </p:cNvPr>
          <p:cNvSpPr txBox="1"/>
          <p:nvPr/>
        </p:nvSpPr>
        <p:spPr>
          <a:xfrm>
            <a:off x="9108041" y="4947629"/>
            <a:ext cx="62606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NL" sz="1200" dirty="0"/>
              <a:t>Network </a:t>
            </a:r>
          </a:p>
          <a:p>
            <a:pPr algn="ctr"/>
            <a:r>
              <a:rPr lang="en-NL" sz="1200" dirty="0"/>
              <a:t>Controller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59B56463-CAF9-8789-A79B-D4E086A0E7C2}"/>
              </a:ext>
            </a:extLst>
          </p:cNvPr>
          <p:cNvSpPr/>
          <p:nvPr/>
        </p:nvSpPr>
        <p:spPr>
          <a:xfrm>
            <a:off x="8871238" y="4209401"/>
            <a:ext cx="2353058" cy="449209"/>
          </a:xfrm>
          <a:prstGeom prst="rect">
            <a:avLst/>
          </a:prstGeom>
          <a:solidFill>
            <a:schemeClr val="accent4">
              <a:alpha val="51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EA9D612B-ACFB-BE5B-5FF4-D8CDDF99DD51}"/>
              </a:ext>
            </a:extLst>
          </p:cNvPr>
          <p:cNvSpPr/>
          <p:nvPr/>
        </p:nvSpPr>
        <p:spPr>
          <a:xfrm>
            <a:off x="8598070" y="3480217"/>
            <a:ext cx="1590131" cy="449209"/>
          </a:xfrm>
          <a:prstGeom prst="rect">
            <a:avLst/>
          </a:prstGeom>
          <a:solidFill>
            <a:schemeClr val="accent4">
              <a:alpha val="50366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CB980F59-75AB-E6C5-0D6F-69FF7C2BF0AA}"/>
              </a:ext>
            </a:extLst>
          </p:cNvPr>
          <p:cNvSpPr txBox="1"/>
          <p:nvPr/>
        </p:nvSpPr>
        <p:spPr>
          <a:xfrm>
            <a:off x="8826827" y="3515327"/>
            <a:ext cx="11724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L" sz="1200" dirty="0"/>
              <a:t>Orchestrator</a:t>
            </a:r>
          </a:p>
          <a:p>
            <a:pPr algn="ctr"/>
            <a:r>
              <a:rPr lang="en-NL" sz="1200" dirty="0"/>
              <a:t>(master)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7ACCDAA2-5E92-4571-E393-BB48384F2E8B}"/>
              </a:ext>
            </a:extLst>
          </p:cNvPr>
          <p:cNvSpPr txBox="1"/>
          <p:nvPr/>
        </p:nvSpPr>
        <p:spPr>
          <a:xfrm>
            <a:off x="9567891" y="4244196"/>
            <a:ext cx="11724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L" sz="1200" dirty="0"/>
              <a:t>Orchestrator</a:t>
            </a:r>
          </a:p>
          <a:p>
            <a:pPr algn="ctr"/>
            <a:r>
              <a:rPr lang="en-NL" sz="1200" dirty="0"/>
              <a:t>(slave)</a:t>
            </a:r>
          </a:p>
        </p:txBody>
      </p:sp>
      <p:sp>
        <p:nvSpPr>
          <p:cNvPr id="74" name="Folded Corner 73">
            <a:extLst>
              <a:ext uri="{FF2B5EF4-FFF2-40B4-BE49-F238E27FC236}">
                <a16:creationId xmlns:a16="http://schemas.microsoft.com/office/drawing/2014/main" id="{260E9FEC-F4C7-F6D6-8EFD-BB09C381EF50}"/>
              </a:ext>
            </a:extLst>
          </p:cNvPr>
          <p:cNvSpPr/>
          <p:nvPr/>
        </p:nvSpPr>
        <p:spPr>
          <a:xfrm>
            <a:off x="8598070" y="2333630"/>
            <a:ext cx="1590131" cy="834058"/>
          </a:xfrm>
          <a:prstGeom prst="foldedCorner">
            <a:avLst/>
          </a:prstGeom>
          <a:solidFill>
            <a:schemeClr val="accent4">
              <a:alpha val="50442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5BDF85A-11EC-199C-385D-74C821228C8F}"/>
              </a:ext>
            </a:extLst>
          </p:cNvPr>
          <p:cNvSpPr txBox="1"/>
          <p:nvPr/>
        </p:nvSpPr>
        <p:spPr>
          <a:xfrm>
            <a:off x="8846919" y="2412105"/>
            <a:ext cx="1142942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/>
              <a:t>C</a:t>
            </a:r>
            <a:r>
              <a:rPr lang="en-NL" sz="1100" dirty="0"/>
              <a:t>ommissioning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L" sz="1100" dirty="0"/>
              <a:t>Resource control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NL" sz="1100" dirty="0"/>
              <a:t>SURF services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NL" sz="1100" dirty="0"/>
              <a:t>Validation</a:t>
            </a:r>
          </a:p>
        </p:txBody>
      </p:sp>
      <p:sp>
        <p:nvSpPr>
          <p:cNvPr id="245" name="Down Arrow 244">
            <a:extLst>
              <a:ext uri="{FF2B5EF4-FFF2-40B4-BE49-F238E27FC236}">
                <a16:creationId xmlns:a16="http://schemas.microsoft.com/office/drawing/2014/main" id="{056BA1BB-641E-EF15-4ED8-62E9D844E1CD}"/>
              </a:ext>
            </a:extLst>
          </p:cNvPr>
          <p:cNvSpPr/>
          <p:nvPr/>
        </p:nvSpPr>
        <p:spPr>
          <a:xfrm>
            <a:off x="9319021" y="3164577"/>
            <a:ext cx="178613" cy="308731"/>
          </a:xfrm>
          <a:prstGeom prst="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2A5D28EC-323B-EAB9-D330-1D15C5A17611}"/>
              </a:ext>
            </a:extLst>
          </p:cNvPr>
          <p:cNvSpPr txBox="1"/>
          <p:nvPr/>
        </p:nvSpPr>
        <p:spPr>
          <a:xfrm>
            <a:off x="8629573" y="5495809"/>
            <a:ext cx="115653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NL" sz="1200" dirty="0"/>
              <a:t>Optical Equipment</a:t>
            </a:r>
          </a:p>
        </p:txBody>
      </p:sp>
      <p:sp>
        <p:nvSpPr>
          <p:cNvPr id="247" name="Folded Corner 246">
            <a:extLst>
              <a:ext uri="{FF2B5EF4-FFF2-40B4-BE49-F238E27FC236}">
                <a16:creationId xmlns:a16="http://schemas.microsoft.com/office/drawing/2014/main" id="{5A67A44B-DC69-AEB0-DF8F-43B34C254842}"/>
              </a:ext>
            </a:extLst>
          </p:cNvPr>
          <p:cNvSpPr/>
          <p:nvPr/>
        </p:nvSpPr>
        <p:spPr>
          <a:xfrm>
            <a:off x="10464882" y="2327411"/>
            <a:ext cx="1590131" cy="834058"/>
          </a:xfrm>
          <a:prstGeom prst="foldedCorner">
            <a:avLst/>
          </a:prstGeom>
          <a:solidFill>
            <a:schemeClr val="accent3">
              <a:alpha val="49663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48" name="Down Arrow 247">
            <a:extLst>
              <a:ext uri="{FF2B5EF4-FFF2-40B4-BE49-F238E27FC236}">
                <a16:creationId xmlns:a16="http://schemas.microsoft.com/office/drawing/2014/main" id="{85713D79-EE09-44C4-5CC7-41F543481697}"/>
              </a:ext>
            </a:extLst>
          </p:cNvPr>
          <p:cNvSpPr/>
          <p:nvPr/>
        </p:nvSpPr>
        <p:spPr>
          <a:xfrm>
            <a:off x="10786175" y="3151174"/>
            <a:ext cx="218725" cy="1044477"/>
          </a:xfrm>
          <a:prstGeom prst="downArrow">
            <a:avLst/>
          </a:prstGeom>
          <a:solidFill>
            <a:schemeClr val="accent3">
              <a:alpha val="49663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49F766E6-A976-2E45-1EF6-ABA5AE772E94}"/>
              </a:ext>
            </a:extLst>
          </p:cNvPr>
          <p:cNvSpPr txBox="1"/>
          <p:nvPr/>
        </p:nvSpPr>
        <p:spPr>
          <a:xfrm>
            <a:off x="10505134" y="2407370"/>
            <a:ext cx="140583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NL" sz="1100" dirty="0"/>
              <a:t>Slice resource control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NL" sz="1100" dirty="0"/>
              <a:t>Guest A services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NL" sz="1100" dirty="0"/>
              <a:t>Validation</a:t>
            </a:r>
          </a:p>
          <a:p>
            <a:pPr algn="l"/>
            <a:r>
              <a:rPr lang="en-NL" sz="1100" dirty="0"/>
              <a:t> 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2DD23BE4-B618-D606-6432-85776F9740E7}"/>
              </a:ext>
            </a:extLst>
          </p:cNvPr>
          <p:cNvSpPr txBox="1"/>
          <p:nvPr/>
        </p:nvSpPr>
        <p:spPr>
          <a:xfrm>
            <a:off x="8593957" y="2174020"/>
            <a:ext cx="92012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100" i="1" dirty="0"/>
              <a:t>SURF workflows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11D4358-5D02-8E9F-E27C-EA9649761350}"/>
              </a:ext>
            </a:extLst>
          </p:cNvPr>
          <p:cNvSpPr txBox="1"/>
          <p:nvPr/>
        </p:nvSpPr>
        <p:spPr>
          <a:xfrm>
            <a:off x="10484240" y="2171613"/>
            <a:ext cx="105958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100" i="1" dirty="0"/>
              <a:t>Guest B workflows</a:t>
            </a:r>
          </a:p>
        </p:txBody>
      </p:sp>
      <p:sp>
        <p:nvSpPr>
          <p:cNvPr id="80" name="Up-down Arrow 79">
            <a:extLst>
              <a:ext uri="{FF2B5EF4-FFF2-40B4-BE49-F238E27FC236}">
                <a16:creationId xmlns:a16="http://schemas.microsoft.com/office/drawing/2014/main" id="{1AFD5A3B-5B2E-D2C1-519F-87BBA920E191}"/>
              </a:ext>
            </a:extLst>
          </p:cNvPr>
          <p:cNvSpPr/>
          <p:nvPr/>
        </p:nvSpPr>
        <p:spPr>
          <a:xfrm>
            <a:off x="9455444" y="4664539"/>
            <a:ext cx="139947" cy="250699"/>
          </a:xfrm>
          <a:prstGeom prst="up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3" name="Up-down Arrow 252">
            <a:extLst>
              <a:ext uri="{FF2B5EF4-FFF2-40B4-BE49-F238E27FC236}">
                <a16:creationId xmlns:a16="http://schemas.microsoft.com/office/drawing/2014/main" id="{25BA551B-5FCA-619D-BC1C-B3173F88F8BF}"/>
              </a:ext>
            </a:extLst>
          </p:cNvPr>
          <p:cNvSpPr/>
          <p:nvPr/>
        </p:nvSpPr>
        <p:spPr>
          <a:xfrm>
            <a:off x="9455444" y="3943176"/>
            <a:ext cx="139947" cy="250699"/>
          </a:xfrm>
          <a:prstGeom prst="up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4" name="Up-down Arrow 253">
            <a:extLst>
              <a:ext uri="{FF2B5EF4-FFF2-40B4-BE49-F238E27FC236}">
                <a16:creationId xmlns:a16="http://schemas.microsoft.com/office/drawing/2014/main" id="{257E612A-0942-9ACA-1971-BD15BC5F7872}"/>
              </a:ext>
            </a:extLst>
          </p:cNvPr>
          <p:cNvSpPr/>
          <p:nvPr/>
        </p:nvSpPr>
        <p:spPr>
          <a:xfrm>
            <a:off x="8673647" y="3944257"/>
            <a:ext cx="142737" cy="970981"/>
          </a:xfrm>
          <a:prstGeom prst="up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429BE125-67DD-10B0-9916-55EBBB8D9E21}"/>
              </a:ext>
            </a:extLst>
          </p:cNvPr>
          <p:cNvCxnSpPr>
            <a:cxnSpLocks/>
          </p:cNvCxnSpPr>
          <p:nvPr/>
        </p:nvCxnSpPr>
        <p:spPr>
          <a:xfrm flipH="1">
            <a:off x="4240031" y="3892013"/>
            <a:ext cx="750011" cy="969142"/>
          </a:xfrm>
          <a:prstGeom prst="line">
            <a:avLst/>
          </a:prstGeom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59E89119-ADB3-FFB5-4C28-7BD6BEA9A421}"/>
              </a:ext>
            </a:extLst>
          </p:cNvPr>
          <p:cNvCxnSpPr>
            <a:cxnSpLocks/>
          </p:cNvCxnSpPr>
          <p:nvPr/>
        </p:nvCxnSpPr>
        <p:spPr>
          <a:xfrm flipH="1">
            <a:off x="4258483" y="883207"/>
            <a:ext cx="737879" cy="1084092"/>
          </a:xfrm>
          <a:prstGeom prst="line">
            <a:avLst/>
          </a:prstGeom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TextBox 256">
            <a:extLst>
              <a:ext uri="{FF2B5EF4-FFF2-40B4-BE49-F238E27FC236}">
                <a16:creationId xmlns:a16="http://schemas.microsoft.com/office/drawing/2014/main" id="{895B1ADC-F266-F5C6-D259-3C158E54059D}"/>
              </a:ext>
            </a:extLst>
          </p:cNvPr>
          <p:cNvSpPr txBox="1"/>
          <p:nvPr/>
        </p:nvSpPr>
        <p:spPr>
          <a:xfrm>
            <a:off x="10439105" y="3807942"/>
            <a:ext cx="362279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100" i="1" dirty="0"/>
              <a:t>Guest </a:t>
            </a:r>
          </a:p>
          <a:p>
            <a:pPr algn="l"/>
            <a:r>
              <a:rPr lang="en-NL" sz="1100" i="1" dirty="0"/>
              <a:t>APIs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1CE2541C-519E-F09C-BDBA-784D7E641A46}"/>
              </a:ext>
            </a:extLst>
          </p:cNvPr>
          <p:cNvSpPr/>
          <p:nvPr/>
        </p:nvSpPr>
        <p:spPr>
          <a:xfrm>
            <a:off x="1327787" y="783602"/>
            <a:ext cx="736600" cy="5913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8797D587-BECB-9299-9A4E-E430A5C495DD}"/>
              </a:ext>
            </a:extLst>
          </p:cNvPr>
          <p:cNvCxnSpPr>
            <a:cxnSpLocks/>
          </p:cNvCxnSpPr>
          <p:nvPr/>
        </p:nvCxnSpPr>
        <p:spPr>
          <a:xfrm flipH="1">
            <a:off x="2070915" y="1987748"/>
            <a:ext cx="2182440" cy="6637"/>
          </a:xfrm>
          <a:prstGeom prst="line">
            <a:avLst/>
          </a:prstGeom>
          <a:ln w="38100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6915DD1D-011E-495D-B958-078147B3B6EB}"/>
              </a:ext>
            </a:extLst>
          </p:cNvPr>
          <p:cNvCxnSpPr>
            <a:cxnSpLocks/>
          </p:cNvCxnSpPr>
          <p:nvPr/>
        </p:nvCxnSpPr>
        <p:spPr>
          <a:xfrm flipH="1">
            <a:off x="2075180" y="2118040"/>
            <a:ext cx="2192080" cy="12107"/>
          </a:xfrm>
          <a:prstGeom prst="line">
            <a:avLst/>
          </a:prstGeom>
          <a:ln w="38100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54FD3187-13BC-844C-F246-1BB90EAD9D45}"/>
              </a:ext>
            </a:extLst>
          </p:cNvPr>
          <p:cNvCxnSpPr>
            <a:cxnSpLocks/>
          </p:cNvCxnSpPr>
          <p:nvPr/>
        </p:nvCxnSpPr>
        <p:spPr>
          <a:xfrm flipH="1">
            <a:off x="2076938" y="2507033"/>
            <a:ext cx="2179772" cy="10684"/>
          </a:xfrm>
          <a:prstGeom prst="line">
            <a:avLst/>
          </a:prstGeom>
          <a:ln w="38100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>
            <a:extLst>
              <a:ext uri="{FF2B5EF4-FFF2-40B4-BE49-F238E27FC236}">
                <a16:creationId xmlns:a16="http://schemas.microsoft.com/office/drawing/2014/main" id="{92CDA09B-E033-24BB-603C-776AF4746BD0}"/>
              </a:ext>
            </a:extLst>
          </p:cNvPr>
          <p:cNvSpPr txBox="1"/>
          <p:nvPr/>
        </p:nvSpPr>
        <p:spPr>
          <a:xfrm>
            <a:off x="3363619" y="1605124"/>
            <a:ext cx="8207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191.3125THz</a:t>
            </a:r>
          </a:p>
          <a:p>
            <a:pPr algn="l"/>
            <a:r>
              <a:rPr lang="en-NL" sz="1200" dirty="0"/>
              <a:t>port 0, 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61DAB9F3-E58B-361B-913D-50AA8BA0094A}"/>
              </a:ext>
            </a:extLst>
          </p:cNvPr>
          <p:cNvSpPr txBox="1"/>
          <p:nvPr/>
        </p:nvSpPr>
        <p:spPr>
          <a:xfrm>
            <a:off x="3358957" y="2120187"/>
            <a:ext cx="8207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191.3250THz</a:t>
            </a:r>
          </a:p>
          <a:p>
            <a:pPr algn="l"/>
            <a:r>
              <a:rPr lang="en-NL" sz="1200" dirty="0"/>
              <a:t>port 0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74A91BB6-B4D1-A49E-56DB-3ACE724D009E}"/>
              </a:ext>
            </a:extLst>
          </p:cNvPr>
          <p:cNvSpPr txBox="1"/>
          <p:nvPr/>
        </p:nvSpPr>
        <p:spPr>
          <a:xfrm>
            <a:off x="3354262" y="2551104"/>
            <a:ext cx="8207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196.1500THz</a:t>
            </a:r>
          </a:p>
          <a:p>
            <a:pPr algn="l"/>
            <a:r>
              <a:rPr lang="en-NL" sz="1200" dirty="0"/>
              <a:t>port 0 </a:t>
            </a:r>
          </a:p>
        </p:txBody>
      </p: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C6F59DCF-3129-3C9E-0897-ED180913A769}"/>
              </a:ext>
            </a:extLst>
          </p:cNvPr>
          <p:cNvCxnSpPr>
            <a:cxnSpLocks/>
          </p:cNvCxnSpPr>
          <p:nvPr/>
        </p:nvCxnSpPr>
        <p:spPr>
          <a:xfrm>
            <a:off x="4115730" y="2198854"/>
            <a:ext cx="0" cy="18488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AA844688-A64D-DC95-4083-CFAF34BE9344}"/>
              </a:ext>
            </a:extLst>
          </p:cNvPr>
          <p:cNvCxnSpPr>
            <a:cxnSpLocks/>
          </p:cNvCxnSpPr>
          <p:nvPr/>
        </p:nvCxnSpPr>
        <p:spPr>
          <a:xfrm>
            <a:off x="2069131" y="4866979"/>
            <a:ext cx="2157961" cy="10403"/>
          </a:xfrm>
          <a:prstGeom prst="line">
            <a:avLst/>
          </a:prstGeom>
          <a:ln w="38100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87A043C6-876E-A221-2146-85BF68BD2B23}"/>
              </a:ext>
            </a:extLst>
          </p:cNvPr>
          <p:cNvCxnSpPr>
            <a:cxnSpLocks/>
          </p:cNvCxnSpPr>
          <p:nvPr/>
        </p:nvCxnSpPr>
        <p:spPr>
          <a:xfrm flipV="1">
            <a:off x="2063532" y="5013144"/>
            <a:ext cx="2177255" cy="11127"/>
          </a:xfrm>
          <a:prstGeom prst="line">
            <a:avLst/>
          </a:prstGeom>
          <a:ln w="38100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E98E328D-659E-2591-F4E6-4F92C3BAAFFA}"/>
              </a:ext>
            </a:extLst>
          </p:cNvPr>
          <p:cNvCxnSpPr>
            <a:cxnSpLocks/>
          </p:cNvCxnSpPr>
          <p:nvPr/>
        </p:nvCxnSpPr>
        <p:spPr>
          <a:xfrm flipV="1">
            <a:off x="2067839" y="5410010"/>
            <a:ext cx="2183047" cy="5958"/>
          </a:xfrm>
          <a:prstGeom prst="line">
            <a:avLst/>
          </a:prstGeom>
          <a:ln w="38100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TextBox 283">
            <a:extLst>
              <a:ext uri="{FF2B5EF4-FFF2-40B4-BE49-F238E27FC236}">
                <a16:creationId xmlns:a16="http://schemas.microsoft.com/office/drawing/2014/main" id="{D19D96D2-3238-4495-1935-65FB952F6B76}"/>
              </a:ext>
            </a:extLst>
          </p:cNvPr>
          <p:cNvSpPr txBox="1"/>
          <p:nvPr/>
        </p:nvSpPr>
        <p:spPr>
          <a:xfrm>
            <a:off x="3368047" y="4467791"/>
            <a:ext cx="8207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191.3125THz</a:t>
            </a:r>
          </a:p>
          <a:p>
            <a:pPr algn="l"/>
            <a:r>
              <a:rPr lang="en-NL" sz="1200" dirty="0"/>
              <a:t>port 0 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F7DD9997-535B-E4BE-0518-3261CBE02EF8}"/>
              </a:ext>
            </a:extLst>
          </p:cNvPr>
          <p:cNvSpPr txBox="1"/>
          <p:nvPr/>
        </p:nvSpPr>
        <p:spPr>
          <a:xfrm>
            <a:off x="3381681" y="5001561"/>
            <a:ext cx="8207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191.3250THz</a:t>
            </a:r>
          </a:p>
          <a:p>
            <a:pPr algn="l"/>
            <a:r>
              <a:rPr lang="en-NL" sz="1200" dirty="0"/>
              <a:t>port 0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53A71F1A-F8E9-8BAC-AE6C-78A3F80CD0C3}"/>
              </a:ext>
            </a:extLst>
          </p:cNvPr>
          <p:cNvSpPr txBox="1"/>
          <p:nvPr/>
        </p:nvSpPr>
        <p:spPr>
          <a:xfrm>
            <a:off x="3389569" y="5413188"/>
            <a:ext cx="8207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196.1500THz</a:t>
            </a:r>
          </a:p>
          <a:p>
            <a:pPr algn="l"/>
            <a:r>
              <a:rPr lang="en-NL" sz="1200" dirty="0"/>
              <a:t>port 0</a:t>
            </a:r>
          </a:p>
        </p:txBody>
      </p: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0463FF3C-D565-A2CD-4F11-B042D70955A8}"/>
              </a:ext>
            </a:extLst>
          </p:cNvPr>
          <p:cNvCxnSpPr>
            <a:cxnSpLocks/>
          </p:cNvCxnSpPr>
          <p:nvPr/>
        </p:nvCxnSpPr>
        <p:spPr>
          <a:xfrm flipH="1">
            <a:off x="4118008" y="5095885"/>
            <a:ext cx="0" cy="18488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C0FCBEBB-3F7E-853A-46CE-8B0500C00A7F}"/>
              </a:ext>
            </a:extLst>
          </p:cNvPr>
          <p:cNvCxnSpPr>
            <a:cxnSpLocks/>
            <a:endCxn id="266" idx="3"/>
          </p:cNvCxnSpPr>
          <p:nvPr/>
        </p:nvCxnSpPr>
        <p:spPr>
          <a:xfrm>
            <a:off x="1314348" y="3740588"/>
            <a:ext cx="7500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D203B23D-2C3F-30B1-6803-794BD3D3D0BE}"/>
              </a:ext>
            </a:extLst>
          </p:cNvPr>
          <p:cNvCxnSpPr>
            <a:cxnSpLocks/>
          </p:cNvCxnSpPr>
          <p:nvPr/>
        </p:nvCxnSpPr>
        <p:spPr>
          <a:xfrm flipH="1">
            <a:off x="341971" y="2142453"/>
            <a:ext cx="990120" cy="0"/>
          </a:xfrm>
          <a:prstGeom prst="line">
            <a:avLst/>
          </a:prstGeom>
          <a:ln w="38100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2D4705C8-05F6-A381-6B76-C63A89C2F66D}"/>
              </a:ext>
            </a:extLst>
          </p:cNvPr>
          <p:cNvCxnSpPr>
            <a:cxnSpLocks/>
          </p:cNvCxnSpPr>
          <p:nvPr/>
        </p:nvCxnSpPr>
        <p:spPr>
          <a:xfrm flipH="1">
            <a:off x="338357" y="2525388"/>
            <a:ext cx="990120" cy="0"/>
          </a:xfrm>
          <a:prstGeom prst="line">
            <a:avLst/>
          </a:prstGeom>
          <a:ln w="38100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BABA0F8A-2FAA-63AB-0361-28BFA1F11827}"/>
              </a:ext>
            </a:extLst>
          </p:cNvPr>
          <p:cNvCxnSpPr>
            <a:cxnSpLocks/>
          </p:cNvCxnSpPr>
          <p:nvPr/>
        </p:nvCxnSpPr>
        <p:spPr>
          <a:xfrm>
            <a:off x="2141976" y="2247178"/>
            <a:ext cx="0" cy="18488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C31983EA-EA27-CD50-5237-B7842B275D07}"/>
              </a:ext>
            </a:extLst>
          </p:cNvPr>
          <p:cNvCxnSpPr>
            <a:cxnSpLocks/>
          </p:cNvCxnSpPr>
          <p:nvPr/>
        </p:nvCxnSpPr>
        <p:spPr>
          <a:xfrm flipH="1">
            <a:off x="2207056" y="5124230"/>
            <a:ext cx="0" cy="18488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FF04409A-7A8B-1382-81DF-47CA3E783063}"/>
              </a:ext>
            </a:extLst>
          </p:cNvPr>
          <p:cNvCxnSpPr>
            <a:cxnSpLocks/>
          </p:cNvCxnSpPr>
          <p:nvPr/>
        </p:nvCxnSpPr>
        <p:spPr>
          <a:xfrm>
            <a:off x="5103826" y="1908745"/>
            <a:ext cx="0" cy="1848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86B62D62-DC45-95AB-2420-54CBC513D302}"/>
              </a:ext>
            </a:extLst>
          </p:cNvPr>
          <p:cNvCxnSpPr>
            <a:cxnSpLocks/>
          </p:cNvCxnSpPr>
          <p:nvPr/>
        </p:nvCxnSpPr>
        <p:spPr>
          <a:xfrm>
            <a:off x="5120411" y="4911005"/>
            <a:ext cx="0" cy="1848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F9D08B49-8E29-77AF-DF8D-97AE12C7B40E}"/>
              </a:ext>
            </a:extLst>
          </p:cNvPr>
          <p:cNvCxnSpPr>
            <a:cxnSpLocks/>
          </p:cNvCxnSpPr>
          <p:nvPr/>
        </p:nvCxnSpPr>
        <p:spPr>
          <a:xfrm flipH="1">
            <a:off x="1336835" y="2001185"/>
            <a:ext cx="727552" cy="0"/>
          </a:xfrm>
          <a:prstGeom prst="line">
            <a:avLst/>
          </a:prstGeom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2FD5A33A-7F1A-E184-20B6-CE3EE365EF74}"/>
              </a:ext>
            </a:extLst>
          </p:cNvPr>
          <p:cNvCxnSpPr>
            <a:cxnSpLocks/>
          </p:cNvCxnSpPr>
          <p:nvPr/>
        </p:nvCxnSpPr>
        <p:spPr>
          <a:xfrm flipH="1">
            <a:off x="1332091" y="2130147"/>
            <a:ext cx="732296" cy="9343"/>
          </a:xfrm>
          <a:prstGeom prst="line">
            <a:avLst/>
          </a:prstGeom>
          <a:ln w="254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04B6777C-3A86-FF04-6950-91AC8D906D95}"/>
              </a:ext>
            </a:extLst>
          </p:cNvPr>
          <p:cNvCxnSpPr>
            <a:cxnSpLocks/>
          </p:cNvCxnSpPr>
          <p:nvPr/>
        </p:nvCxnSpPr>
        <p:spPr>
          <a:xfrm flipH="1">
            <a:off x="1332091" y="2523773"/>
            <a:ext cx="732296" cy="0"/>
          </a:xfrm>
          <a:prstGeom prst="line">
            <a:avLst/>
          </a:prstGeom>
          <a:ln w="254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8582A45A-6E08-3126-475B-12A0014FCE78}"/>
              </a:ext>
            </a:extLst>
          </p:cNvPr>
          <p:cNvCxnSpPr>
            <a:cxnSpLocks/>
          </p:cNvCxnSpPr>
          <p:nvPr/>
        </p:nvCxnSpPr>
        <p:spPr>
          <a:xfrm>
            <a:off x="347753" y="4867259"/>
            <a:ext cx="990120" cy="0"/>
          </a:xfrm>
          <a:prstGeom prst="line">
            <a:avLst/>
          </a:prstGeom>
          <a:ln w="38100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FE97D26D-320C-13F1-43A4-C89EBCB8D175}"/>
              </a:ext>
            </a:extLst>
          </p:cNvPr>
          <p:cNvCxnSpPr>
            <a:cxnSpLocks/>
          </p:cNvCxnSpPr>
          <p:nvPr/>
        </p:nvCxnSpPr>
        <p:spPr>
          <a:xfrm>
            <a:off x="347753" y="5020175"/>
            <a:ext cx="990120" cy="0"/>
          </a:xfrm>
          <a:prstGeom prst="line">
            <a:avLst/>
          </a:prstGeom>
          <a:ln w="38100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94324071-5F55-A5BC-95DF-6132A0180936}"/>
              </a:ext>
            </a:extLst>
          </p:cNvPr>
          <p:cNvCxnSpPr>
            <a:cxnSpLocks/>
          </p:cNvCxnSpPr>
          <p:nvPr/>
        </p:nvCxnSpPr>
        <p:spPr>
          <a:xfrm>
            <a:off x="338315" y="5403110"/>
            <a:ext cx="990120" cy="0"/>
          </a:xfrm>
          <a:prstGeom prst="line">
            <a:avLst/>
          </a:prstGeom>
          <a:ln w="38100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32A0988C-6519-FE99-B9E9-C80664526FA6}"/>
              </a:ext>
            </a:extLst>
          </p:cNvPr>
          <p:cNvCxnSpPr>
            <a:cxnSpLocks/>
          </p:cNvCxnSpPr>
          <p:nvPr/>
        </p:nvCxnSpPr>
        <p:spPr>
          <a:xfrm flipH="1" flipV="1">
            <a:off x="1342617" y="4867259"/>
            <a:ext cx="721770" cy="4299"/>
          </a:xfrm>
          <a:prstGeom prst="line">
            <a:avLst/>
          </a:prstGeom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B0678437-FE86-7D91-88C2-F7CF02F5D8C4}"/>
              </a:ext>
            </a:extLst>
          </p:cNvPr>
          <p:cNvCxnSpPr>
            <a:cxnSpLocks/>
          </p:cNvCxnSpPr>
          <p:nvPr/>
        </p:nvCxnSpPr>
        <p:spPr>
          <a:xfrm flipH="1">
            <a:off x="1326020" y="5024206"/>
            <a:ext cx="738367" cy="0"/>
          </a:xfrm>
          <a:prstGeom prst="line">
            <a:avLst/>
          </a:prstGeom>
          <a:ln w="254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D7FF90AA-FA8C-E310-A619-3E1E027787CB}"/>
              </a:ext>
            </a:extLst>
          </p:cNvPr>
          <p:cNvCxnSpPr>
            <a:cxnSpLocks/>
          </p:cNvCxnSpPr>
          <p:nvPr/>
        </p:nvCxnSpPr>
        <p:spPr>
          <a:xfrm flipH="1" flipV="1">
            <a:off x="1342617" y="5405804"/>
            <a:ext cx="721770" cy="4206"/>
          </a:xfrm>
          <a:prstGeom prst="line">
            <a:avLst/>
          </a:prstGeom>
          <a:ln w="254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xtBox 335">
            <a:extLst>
              <a:ext uri="{FF2B5EF4-FFF2-40B4-BE49-F238E27FC236}">
                <a16:creationId xmlns:a16="http://schemas.microsoft.com/office/drawing/2014/main" id="{E0117890-508E-1E5C-68F1-4C2FEB8F6E81}"/>
              </a:ext>
            </a:extLst>
          </p:cNvPr>
          <p:cNvSpPr txBox="1"/>
          <p:nvPr/>
        </p:nvSpPr>
        <p:spPr>
          <a:xfrm>
            <a:off x="1405077" y="1171325"/>
            <a:ext cx="62805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cap="all" dirty="0"/>
              <a:t>PREAMP</a:t>
            </a:r>
          </a:p>
          <a:p>
            <a:pPr algn="ctr"/>
            <a:r>
              <a:rPr lang="en-US" sz="1400" cap="all" dirty="0"/>
              <a:t>EDFA</a:t>
            </a:r>
            <a:endParaRPr lang="en-NL" sz="1400" cap="all" dirty="0"/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5F8179F1-D361-A5F6-88A9-78E594696516}"/>
              </a:ext>
            </a:extLst>
          </p:cNvPr>
          <p:cNvSpPr txBox="1"/>
          <p:nvPr/>
        </p:nvSpPr>
        <p:spPr>
          <a:xfrm>
            <a:off x="1340015" y="6196886"/>
            <a:ext cx="68967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cap="all" dirty="0"/>
              <a:t>BOOSTER</a:t>
            </a:r>
          </a:p>
          <a:p>
            <a:pPr algn="ctr"/>
            <a:r>
              <a:rPr lang="en-US" sz="1400" cap="all" dirty="0"/>
              <a:t>EDFA</a:t>
            </a:r>
            <a:endParaRPr lang="en-NL" sz="1400" cap="all" dirty="0"/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CAB3E295-EC3E-0273-6DC0-4A752E8DA645}"/>
              </a:ext>
            </a:extLst>
          </p:cNvPr>
          <p:cNvSpPr txBox="1"/>
          <p:nvPr/>
        </p:nvSpPr>
        <p:spPr>
          <a:xfrm>
            <a:off x="2102934" y="1576283"/>
            <a:ext cx="8560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191.3125THz </a:t>
            </a:r>
          </a:p>
          <a:p>
            <a:pPr algn="l"/>
            <a:r>
              <a:rPr lang="en-NL" sz="1200" dirty="0"/>
              <a:t>port 1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816995A1-4CDF-5969-79CA-391F12A54196}"/>
              </a:ext>
            </a:extLst>
          </p:cNvPr>
          <p:cNvSpPr txBox="1"/>
          <p:nvPr/>
        </p:nvSpPr>
        <p:spPr>
          <a:xfrm>
            <a:off x="2083698" y="2141556"/>
            <a:ext cx="8560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191.3250THz </a:t>
            </a:r>
          </a:p>
          <a:p>
            <a:pPr algn="l"/>
            <a:r>
              <a:rPr lang="en-NL" sz="1200" dirty="0"/>
              <a:t>port 1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64378473-B863-E3D2-1A92-14D9EB8569BA}"/>
              </a:ext>
            </a:extLst>
          </p:cNvPr>
          <p:cNvSpPr txBox="1"/>
          <p:nvPr/>
        </p:nvSpPr>
        <p:spPr>
          <a:xfrm>
            <a:off x="2086978" y="2570407"/>
            <a:ext cx="8207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196.1500THz</a:t>
            </a:r>
          </a:p>
          <a:p>
            <a:pPr algn="l"/>
            <a:r>
              <a:rPr lang="en-NL" sz="1200" dirty="0"/>
              <a:t>port 1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17D0D3DC-2FD6-D098-C0E8-7E6A80FC0505}"/>
              </a:ext>
            </a:extLst>
          </p:cNvPr>
          <p:cNvSpPr txBox="1"/>
          <p:nvPr/>
        </p:nvSpPr>
        <p:spPr>
          <a:xfrm>
            <a:off x="408572" y="1624427"/>
            <a:ext cx="8207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191.3125THz</a:t>
            </a:r>
          </a:p>
          <a:p>
            <a:pPr algn="l"/>
            <a:r>
              <a:rPr lang="en-NL" sz="1200" dirty="0"/>
              <a:t>port 0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642E1D05-E6AC-6CE2-D6C8-BC1077F6764F}"/>
              </a:ext>
            </a:extLst>
          </p:cNvPr>
          <p:cNvSpPr txBox="1"/>
          <p:nvPr/>
        </p:nvSpPr>
        <p:spPr>
          <a:xfrm>
            <a:off x="403910" y="2139490"/>
            <a:ext cx="8207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191.3250THz</a:t>
            </a:r>
          </a:p>
          <a:p>
            <a:pPr algn="l"/>
            <a:r>
              <a:rPr lang="en-NL" sz="1200" dirty="0"/>
              <a:t>port 0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7D9CF8DF-D301-E079-EBBB-39B90945D6F1}"/>
              </a:ext>
            </a:extLst>
          </p:cNvPr>
          <p:cNvSpPr txBox="1"/>
          <p:nvPr/>
        </p:nvSpPr>
        <p:spPr>
          <a:xfrm>
            <a:off x="399215" y="2570407"/>
            <a:ext cx="8207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196.1500THz</a:t>
            </a:r>
          </a:p>
          <a:p>
            <a:pPr algn="l"/>
            <a:r>
              <a:rPr lang="en-NL" sz="1200" dirty="0"/>
              <a:t>port 0</a:t>
            </a:r>
          </a:p>
        </p:txBody>
      </p: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DFEA7D85-6B3E-8135-8029-C86B00B0B16A}"/>
              </a:ext>
            </a:extLst>
          </p:cNvPr>
          <p:cNvCxnSpPr>
            <a:cxnSpLocks/>
          </p:cNvCxnSpPr>
          <p:nvPr/>
        </p:nvCxnSpPr>
        <p:spPr>
          <a:xfrm>
            <a:off x="1160683" y="2218157"/>
            <a:ext cx="0" cy="18488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3D4BD22F-52A3-46CF-AF97-1F15071D2D63}"/>
              </a:ext>
            </a:extLst>
          </p:cNvPr>
          <p:cNvCxnSpPr>
            <a:cxnSpLocks/>
          </p:cNvCxnSpPr>
          <p:nvPr/>
        </p:nvCxnSpPr>
        <p:spPr>
          <a:xfrm>
            <a:off x="2206658" y="5127363"/>
            <a:ext cx="0" cy="18488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TextBox 346">
            <a:extLst>
              <a:ext uri="{FF2B5EF4-FFF2-40B4-BE49-F238E27FC236}">
                <a16:creationId xmlns:a16="http://schemas.microsoft.com/office/drawing/2014/main" id="{5BB739E4-4CCD-2A06-35E4-00DCF0D83BF4}"/>
              </a:ext>
            </a:extLst>
          </p:cNvPr>
          <p:cNvSpPr txBox="1"/>
          <p:nvPr/>
        </p:nvSpPr>
        <p:spPr>
          <a:xfrm>
            <a:off x="2167616" y="4456468"/>
            <a:ext cx="8560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191.3125THz </a:t>
            </a:r>
          </a:p>
          <a:p>
            <a:pPr algn="l"/>
            <a:r>
              <a:rPr lang="en-NL" sz="1200" dirty="0"/>
              <a:t>port 1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BA42F628-03FE-D23F-315B-CF45340BA129}"/>
              </a:ext>
            </a:extLst>
          </p:cNvPr>
          <p:cNvSpPr txBox="1"/>
          <p:nvPr/>
        </p:nvSpPr>
        <p:spPr>
          <a:xfrm>
            <a:off x="2148380" y="5021741"/>
            <a:ext cx="8560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191.3250THz </a:t>
            </a:r>
          </a:p>
          <a:p>
            <a:pPr algn="l"/>
            <a:r>
              <a:rPr lang="en-NL" sz="1200" dirty="0"/>
              <a:t>port 1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3DEA5559-D4CE-AD82-8091-C1DBDFC1F42B}"/>
              </a:ext>
            </a:extLst>
          </p:cNvPr>
          <p:cNvSpPr txBox="1"/>
          <p:nvPr/>
        </p:nvSpPr>
        <p:spPr>
          <a:xfrm>
            <a:off x="2151660" y="5450592"/>
            <a:ext cx="8207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196.1500THz</a:t>
            </a:r>
          </a:p>
          <a:p>
            <a:pPr algn="l"/>
            <a:r>
              <a:rPr lang="en-NL" sz="1200" dirty="0"/>
              <a:t>port 1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5B4018D0-20CD-E946-76B2-F8D38AC8731B}"/>
              </a:ext>
            </a:extLst>
          </p:cNvPr>
          <p:cNvSpPr txBox="1"/>
          <p:nvPr/>
        </p:nvSpPr>
        <p:spPr>
          <a:xfrm>
            <a:off x="428906" y="4469128"/>
            <a:ext cx="8207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191.3125THz</a:t>
            </a:r>
          </a:p>
          <a:p>
            <a:pPr algn="l"/>
            <a:r>
              <a:rPr lang="en-NL" sz="1200" dirty="0"/>
              <a:t>port 0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10184EA2-7E55-273D-C2CE-6D805FDAB4B6}"/>
              </a:ext>
            </a:extLst>
          </p:cNvPr>
          <p:cNvSpPr txBox="1"/>
          <p:nvPr/>
        </p:nvSpPr>
        <p:spPr>
          <a:xfrm>
            <a:off x="442540" y="5002898"/>
            <a:ext cx="8207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191.3250THz</a:t>
            </a:r>
          </a:p>
          <a:p>
            <a:pPr algn="l"/>
            <a:r>
              <a:rPr lang="en-NL" sz="1200" dirty="0"/>
              <a:t>port 0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D7A1A7F2-D037-CBCE-BECD-BA8A412B0077}"/>
              </a:ext>
            </a:extLst>
          </p:cNvPr>
          <p:cNvSpPr txBox="1"/>
          <p:nvPr/>
        </p:nvSpPr>
        <p:spPr>
          <a:xfrm>
            <a:off x="450428" y="5414525"/>
            <a:ext cx="8207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200" dirty="0"/>
              <a:t>196.1500THz</a:t>
            </a:r>
          </a:p>
          <a:p>
            <a:pPr algn="l"/>
            <a:r>
              <a:rPr lang="en-NL" sz="1200" dirty="0"/>
              <a:t>port 0</a:t>
            </a:r>
          </a:p>
        </p:txBody>
      </p: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9F7E58DB-6AE0-E8B9-1FF6-EBCD882A9180}"/>
              </a:ext>
            </a:extLst>
          </p:cNvPr>
          <p:cNvCxnSpPr>
            <a:cxnSpLocks/>
          </p:cNvCxnSpPr>
          <p:nvPr/>
        </p:nvCxnSpPr>
        <p:spPr>
          <a:xfrm flipH="1">
            <a:off x="1178867" y="5097222"/>
            <a:ext cx="0" cy="18488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Folded Corner 353">
            <a:extLst>
              <a:ext uri="{FF2B5EF4-FFF2-40B4-BE49-F238E27FC236}">
                <a16:creationId xmlns:a16="http://schemas.microsoft.com/office/drawing/2014/main" id="{68C9DA83-D4C4-FD32-4AE8-12A57BFDA56D}"/>
              </a:ext>
            </a:extLst>
          </p:cNvPr>
          <p:cNvSpPr/>
          <p:nvPr/>
        </p:nvSpPr>
        <p:spPr>
          <a:xfrm>
            <a:off x="9885848" y="1221473"/>
            <a:ext cx="1590131" cy="834058"/>
          </a:xfrm>
          <a:prstGeom prst="foldedCorner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55" name="Down Arrow 354">
            <a:extLst>
              <a:ext uri="{FF2B5EF4-FFF2-40B4-BE49-F238E27FC236}">
                <a16:creationId xmlns:a16="http://schemas.microsoft.com/office/drawing/2014/main" id="{D3C44AD1-D106-45C9-FECA-081F4F8AB99E}"/>
              </a:ext>
            </a:extLst>
          </p:cNvPr>
          <p:cNvSpPr/>
          <p:nvPr/>
        </p:nvSpPr>
        <p:spPr>
          <a:xfrm>
            <a:off x="10207141" y="2045236"/>
            <a:ext cx="218725" cy="2148639"/>
          </a:xfrm>
          <a:prstGeom prst="down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0EF302F5-1776-659B-3825-30C6D3EEE379}"/>
              </a:ext>
            </a:extLst>
          </p:cNvPr>
          <p:cNvSpPr txBox="1"/>
          <p:nvPr/>
        </p:nvSpPr>
        <p:spPr>
          <a:xfrm>
            <a:off x="9926100" y="1301432"/>
            <a:ext cx="140583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NL" sz="1100" dirty="0"/>
              <a:t>Slice resource control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NL" sz="1100" dirty="0"/>
              <a:t>Guest A services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NL" sz="1100" dirty="0"/>
              <a:t>Validation</a:t>
            </a:r>
          </a:p>
          <a:p>
            <a:pPr algn="l"/>
            <a:r>
              <a:rPr lang="en-NL" sz="1100" dirty="0"/>
              <a:t> 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2FCA5DD3-1700-15A9-98B6-A6594515053D}"/>
              </a:ext>
            </a:extLst>
          </p:cNvPr>
          <p:cNvSpPr txBox="1"/>
          <p:nvPr/>
        </p:nvSpPr>
        <p:spPr>
          <a:xfrm>
            <a:off x="9905206" y="1065675"/>
            <a:ext cx="105958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1100" i="1" dirty="0"/>
              <a:t>Guest B workflows</a:t>
            </a: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BA5BC6DB-C605-2A3F-69CE-D9017680C731}"/>
              </a:ext>
            </a:extLst>
          </p:cNvPr>
          <p:cNvSpPr/>
          <p:nvPr/>
        </p:nvSpPr>
        <p:spPr>
          <a:xfrm>
            <a:off x="7912593" y="4818690"/>
            <a:ext cx="4142420" cy="190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0C7E3B0C-6A15-9C53-7E2E-F85224B911FD}"/>
              </a:ext>
            </a:extLst>
          </p:cNvPr>
          <p:cNvSpPr txBox="1"/>
          <p:nvPr/>
        </p:nvSpPr>
        <p:spPr>
          <a:xfrm>
            <a:off x="10565902" y="5179332"/>
            <a:ext cx="1005980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cap="all" dirty="0"/>
              <a:t>Photonic </a:t>
            </a:r>
          </a:p>
          <a:p>
            <a:pPr algn="ctr"/>
            <a:r>
              <a:rPr lang="en-US" sz="1400" cap="all" dirty="0"/>
              <a:t>Technology</a:t>
            </a:r>
          </a:p>
          <a:p>
            <a:pPr algn="ctr"/>
            <a:r>
              <a:rPr lang="en-US" sz="1400" cap="all" dirty="0"/>
              <a:t>Domain</a:t>
            </a:r>
            <a:endParaRPr lang="en-NL" sz="1400" cap="all" dirty="0"/>
          </a:p>
        </p:txBody>
      </p:sp>
    </p:spTree>
    <p:extLst>
      <p:ext uri="{BB962C8B-B14F-4D97-AF65-F5344CB8AC3E}">
        <p14:creationId xmlns:p14="http://schemas.microsoft.com/office/powerpoint/2010/main" val="16579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6529-8C2D-318E-9883-3C4013813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Workflows, Validators and Streaming Telemetry.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FB8BE-A764-5E92-35A3-23E6ACC0B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9403" y="1006201"/>
            <a:ext cx="8974163" cy="5369859"/>
          </a:xfrm>
        </p:spPr>
        <p:txBody>
          <a:bodyPr/>
          <a:lstStyle/>
          <a:p>
            <a:r>
              <a:rPr lang="en-NL" b="1" dirty="0"/>
              <a:t>Workflows:</a:t>
            </a:r>
          </a:p>
          <a:p>
            <a:pPr lvl="1"/>
            <a:r>
              <a:rPr lang="en-NL" dirty="0"/>
              <a:t>Create and maintain </a:t>
            </a:r>
            <a:r>
              <a:rPr lang="en-NL" b="1" dirty="0"/>
              <a:t>topology</a:t>
            </a:r>
            <a:r>
              <a:rPr lang="en-NL" dirty="0"/>
              <a:t>, fill the resource matrices and enable power measurement functionality (commissioning)</a:t>
            </a:r>
          </a:p>
          <a:p>
            <a:pPr lvl="1"/>
            <a:r>
              <a:rPr lang="en-NL" b="1" dirty="0"/>
              <a:t>Validation</a:t>
            </a:r>
            <a:r>
              <a:rPr lang="en-NL" dirty="0"/>
              <a:t> of the topology</a:t>
            </a:r>
          </a:p>
          <a:p>
            <a:pPr lvl="1"/>
            <a:r>
              <a:rPr lang="en-NL" b="1" dirty="0"/>
              <a:t>Distribute resources </a:t>
            </a:r>
            <a:r>
              <a:rPr lang="en-NL" dirty="0"/>
              <a:t>across guests</a:t>
            </a:r>
          </a:p>
          <a:p>
            <a:pPr lvl="1"/>
            <a:r>
              <a:rPr lang="en-NL" dirty="0"/>
              <a:t>Create and maintain services in a hierarchical fashion:</a:t>
            </a:r>
          </a:p>
          <a:p>
            <a:pPr lvl="2"/>
            <a:r>
              <a:rPr lang="en-GB" dirty="0"/>
              <a:t>F</a:t>
            </a:r>
            <a:r>
              <a:rPr lang="en-NL" dirty="0"/>
              <a:t>or </a:t>
            </a:r>
            <a:r>
              <a:rPr lang="en-NL" b="1" dirty="0"/>
              <a:t>SURF</a:t>
            </a:r>
            <a:r>
              <a:rPr lang="en-NL" dirty="0"/>
              <a:t>: create a spectrum service.</a:t>
            </a:r>
          </a:p>
          <a:p>
            <a:pPr lvl="2"/>
            <a:r>
              <a:rPr lang="en-NL" dirty="0"/>
              <a:t>For </a:t>
            </a:r>
            <a:r>
              <a:rPr lang="en-NL" b="1" dirty="0"/>
              <a:t>Guests</a:t>
            </a:r>
            <a:r>
              <a:rPr lang="en-NL" dirty="0"/>
              <a:t>: API on guest orchestrator to create alien wave services / request resources / check power levels. </a:t>
            </a:r>
          </a:p>
          <a:p>
            <a:r>
              <a:rPr lang="en-NL" b="1" dirty="0"/>
              <a:t>Path computation </a:t>
            </a:r>
            <a:r>
              <a:rPr lang="en-NL" dirty="0"/>
              <a:t>funtionality with spectral resolving and power validating capabilities. </a:t>
            </a:r>
          </a:p>
          <a:p>
            <a:r>
              <a:rPr lang="en-NL" b="1" dirty="0"/>
              <a:t>Validators</a:t>
            </a:r>
            <a:r>
              <a:rPr lang="en-NL" dirty="0"/>
              <a:t> to compute expected power levels and raise alarms where mismatch exists, for home services and for guest services. </a:t>
            </a:r>
          </a:p>
          <a:p>
            <a:endParaRPr lang="en-NL" dirty="0"/>
          </a:p>
          <a:p>
            <a:pPr marL="0" indent="0">
              <a:buNone/>
            </a:pP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C96BB-DC4A-6C8A-341D-D77B7442011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D6FFE-96CA-04EE-5153-27512C90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5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CBC74-E7DE-AD60-322F-AFD53A1F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Summary</a:t>
            </a:r>
            <a:r>
              <a:rPr lang="en-US" dirty="0"/>
              <a:t> - </a:t>
            </a:r>
            <a:r>
              <a:rPr lang="en-GB" dirty="0"/>
              <a:t>Create cross-domain services using intent driven allocation of resources</a:t>
            </a:r>
            <a:br>
              <a:rPr lang="en-GB" dirty="0"/>
            </a:br>
            <a:endParaRPr lang="en-NL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A32F14-D24C-31F4-ECBD-51D28E61E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9403" y="1326518"/>
            <a:ext cx="8974163" cy="4595945"/>
          </a:xfrm>
        </p:spPr>
        <p:txBody>
          <a:bodyPr/>
          <a:lstStyle/>
          <a:p>
            <a:r>
              <a:rPr lang="en-NL" sz="2400" dirty="0"/>
              <a:t>A </a:t>
            </a:r>
            <a:r>
              <a:rPr lang="en-NL" sz="2400" b="1" dirty="0"/>
              <a:t>resource based optical networking paradigm </a:t>
            </a:r>
            <a:r>
              <a:rPr lang="en-US" sz="2400" dirty="0"/>
              <a:t>provides </a:t>
            </a:r>
            <a:r>
              <a:rPr lang="en-GB" sz="2400" dirty="0"/>
              <a:t>maximum freedom and capabilities to both NREN home and guest users.</a:t>
            </a:r>
          </a:p>
          <a:p>
            <a:pPr lvl="1"/>
            <a:r>
              <a:rPr lang="en-GB" dirty="0"/>
              <a:t>Not restricted to pre-approved services</a:t>
            </a:r>
          </a:p>
          <a:p>
            <a:pPr lvl="1"/>
            <a:r>
              <a:rPr lang="en-GB" dirty="0"/>
              <a:t>Only limited by </a:t>
            </a:r>
            <a:r>
              <a:rPr lang="en-GB" b="1" dirty="0"/>
              <a:t>physics</a:t>
            </a:r>
          </a:p>
          <a:p>
            <a:pPr lvl="1"/>
            <a:r>
              <a:rPr lang="en-GB" dirty="0"/>
              <a:t>Lean resources and equipment footprint</a:t>
            </a:r>
          </a:p>
          <a:p>
            <a:pPr lvl="1"/>
            <a:r>
              <a:rPr lang="en-GB" dirty="0"/>
              <a:t>Use same optical infrastructure in support of future services 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Very </a:t>
            </a:r>
            <a:r>
              <a:rPr lang="en-GB" sz="2400" b="1" dirty="0"/>
              <a:t>limited requirements </a:t>
            </a:r>
            <a:r>
              <a:rPr lang="en-GB" sz="2400" dirty="0"/>
              <a:t>must be imposed on the equipment</a:t>
            </a:r>
          </a:p>
          <a:p>
            <a:pPr lvl="1"/>
            <a:r>
              <a:rPr lang="en-GB" dirty="0"/>
              <a:t>Low level XC functionality with local power level control loops allowed.</a:t>
            </a:r>
          </a:p>
          <a:p>
            <a:pPr lvl="1"/>
            <a:r>
              <a:rPr lang="en-GB" dirty="0"/>
              <a:t>Power level measurement functionality.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Fits SURF’s </a:t>
            </a:r>
            <a:r>
              <a:rPr lang="en-GB" sz="2400" b="1" dirty="0"/>
              <a:t>A&amp;O platform, philosophy, and concepts. </a:t>
            </a:r>
            <a:endParaRPr lang="en-NL" sz="2400" b="1" dirty="0"/>
          </a:p>
          <a:p>
            <a:pPr lvl="1"/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85FF0-3C13-9AB6-A4D1-AE787493519B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B6CB8-71A3-9146-4A32-EE6AF9C8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38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icture containing text, electronics, black, stereo&#10;&#10;Description automatically generated">
            <a:extLst>
              <a:ext uri="{FF2B5EF4-FFF2-40B4-BE49-F238E27FC236}">
                <a16:creationId xmlns:a16="http://schemas.microsoft.com/office/drawing/2014/main" id="{FB5302F8-48A8-E2D7-AD43-00678AAE5AB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r="7000"/>
          <a:stretch>
            <a:fillRect/>
          </a:stretch>
        </p:blipFill>
        <p:spPr/>
      </p:pic>
      <p:sp>
        <p:nvSpPr>
          <p:cNvPr id="31" name="Text Placeholder 30"/>
          <p:cNvSpPr>
            <a:spLocks noGrp="1"/>
          </p:cNvSpPr>
          <p:nvPr>
            <p:ph type="body" sz="quarter" idx="65"/>
          </p:nvPr>
        </p:nvSpPr>
        <p:spPr>
          <a:xfrm>
            <a:off x="870839" y="3264255"/>
            <a:ext cx="4347528" cy="24902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48F1E25-D0D9-4006-90C7-3389D8B05A39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9948FD-5C6B-4F90-893E-2036260D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ijdelijke aanduiding voor verticale tekst 7">
            <a:extLst>
              <a:ext uri="{FF2B5EF4-FFF2-40B4-BE49-F238E27FC236}">
                <a16:creationId xmlns:a16="http://schemas.microsoft.com/office/drawing/2014/main" id="{4D4C8B73-EC7B-4279-8996-DF1559D77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GB" dirty="0"/>
              <a:t>Rob </a:t>
            </a:r>
            <a:r>
              <a:rPr lang="en-GB" dirty="0" err="1"/>
              <a:t>Smets</a:t>
            </a:r>
            <a:endParaRPr lang="en-GB" dirty="0"/>
          </a:p>
          <a:p>
            <a:endParaRPr lang="nl-NL" dirty="0"/>
          </a:p>
        </p:txBody>
      </p:sp>
      <p:sp>
        <p:nvSpPr>
          <p:cNvPr id="9" name="Tijdelijke aanduiding voor verticale tekst 8">
            <a:extLst>
              <a:ext uri="{FF2B5EF4-FFF2-40B4-BE49-F238E27FC236}">
                <a16:creationId xmlns:a16="http://schemas.microsoft.com/office/drawing/2014/main" id="{DCB7CD06-EF78-4D06-8233-5D4957E7A271}"/>
              </a:ext>
            </a:extLst>
          </p:cNvPr>
          <p:cNvSpPr>
            <a:spLocks noGrp="1"/>
          </p:cNvSpPr>
          <p:nvPr>
            <p:ph type="body" orient="vert" idx="68"/>
          </p:nvPr>
        </p:nvSpPr>
        <p:spPr/>
        <p:txBody>
          <a:bodyPr/>
          <a:lstStyle/>
          <a:p>
            <a:r>
              <a:rPr lang="en-GB" dirty="0"/>
              <a:t>E-mail: </a:t>
            </a:r>
            <a:r>
              <a:rPr lang="en-GB" dirty="0" err="1"/>
              <a:t>rob.smets@surf.nl</a:t>
            </a:r>
            <a:endParaRPr lang="en-GB" dirty="0"/>
          </a:p>
          <a:p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267C6A9-D55F-4317-AD52-602FC182AEB1}"/>
              </a:ext>
            </a:extLst>
          </p:cNvPr>
          <p:cNvSpPr>
            <a:spLocks noGrp="1"/>
          </p:cNvSpPr>
          <p:nvPr>
            <p:ph type="body" orient="vert" idx="69"/>
          </p:nvPr>
        </p:nvSpPr>
        <p:spPr/>
        <p:txBody>
          <a:bodyPr/>
          <a:lstStyle/>
          <a:p>
            <a:r>
              <a:rPr lang="en-GB"/>
              <a:t>www.surf.nl</a:t>
            </a:r>
          </a:p>
          <a:p>
            <a:endParaRPr lang="nl-NL" dirty="0"/>
          </a:p>
        </p:txBody>
      </p:sp>
      <p:sp>
        <p:nvSpPr>
          <p:cNvPr id="11" name="Tijdelijke aanduiding voor verticale tekst 10">
            <a:extLst>
              <a:ext uri="{FF2B5EF4-FFF2-40B4-BE49-F238E27FC236}">
                <a16:creationId xmlns:a16="http://schemas.microsoft.com/office/drawing/2014/main" id="{EFB4C11F-7826-49F9-8D25-F1B3FF65C116}"/>
              </a:ext>
            </a:extLst>
          </p:cNvPr>
          <p:cNvSpPr>
            <a:spLocks noGrp="1"/>
          </p:cNvSpPr>
          <p:nvPr>
            <p:ph type="body" orient="vert" idx="70"/>
          </p:nvPr>
        </p:nvSpPr>
        <p:spPr/>
        <p:txBody>
          <a:bodyPr/>
          <a:lstStyle/>
          <a:p>
            <a:r>
              <a:rPr lang="en-GB" dirty="0"/>
              <a:t>Social media: https://</a:t>
            </a:r>
            <a:r>
              <a:rPr lang="en-GB" dirty="0" err="1"/>
              <a:t>www.linkedin.com</a:t>
            </a:r>
            <a:r>
              <a:rPr lang="en-GB" dirty="0"/>
              <a:t>/</a:t>
            </a:r>
          </a:p>
          <a:p>
            <a:r>
              <a:rPr lang="en-GB" dirty="0"/>
              <a:t>in/rob-smets-99ba8219/</a:t>
            </a:r>
          </a:p>
          <a:p>
            <a:endParaRPr lang="en-GB" dirty="0"/>
          </a:p>
          <a:p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FDB4D72-7A8C-438F-A02F-4AAAE7E004E3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r>
              <a:rPr lang="en-GB" dirty="0"/>
              <a:t>Driving innovation together</a:t>
            </a:r>
          </a:p>
          <a:p>
            <a:endParaRPr lang="nl-NL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Icoon smartphone">
            <a:extLst>
              <a:ext uri="{FF2B5EF4-FFF2-40B4-BE49-F238E27FC236}">
                <a16:creationId xmlns:a16="http://schemas.microsoft.com/office/drawing/2014/main" id="{B4C70D57-E868-44D9-A637-314E07839A4E}"/>
              </a:ext>
            </a:extLst>
          </p:cNvPr>
          <p:cNvSpPr>
            <a:spLocks/>
          </p:cNvSpPr>
          <p:nvPr/>
        </p:nvSpPr>
        <p:spPr bwMode="auto">
          <a:xfrm>
            <a:off x="1253987" y="4943494"/>
            <a:ext cx="141287" cy="250259"/>
          </a:xfrm>
          <a:custGeom>
            <a:avLst/>
            <a:gdLst>
              <a:gd name="T0" fmla="*/ 21 w 188"/>
              <a:gd name="T1" fmla="*/ 53 h 333"/>
              <a:gd name="T2" fmla="*/ 21 w 188"/>
              <a:gd name="T3" fmla="*/ 289 h 333"/>
              <a:gd name="T4" fmla="*/ 168 w 188"/>
              <a:gd name="T5" fmla="*/ 289 h 333"/>
              <a:gd name="T6" fmla="*/ 168 w 188"/>
              <a:gd name="T7" fmla="*/ 53 h 333"/>
              <a:gd name="T8" fmla="*/ 21 w 188"/>
              <a:gd name="T9" fmla="*/ 53 h 333"/>
              <a:gd name="T10" fmla="*/ 95 w 188"/>
              <a:gd name="T11" fmla="*/ 13 h 333"/>
              <a:gd name="T12" fmla="*/ 91 w 188"/>
              <a:gd name="T13" fmla="*/ 13 h 333"/>
              <a:gd name="T14" fmla="*/ 86 w 188"/>
              <a:gd name="T15" fmla="*/ 16 h 333"/>
              <a:gd name="T16" fmla="*/ 83 w 188"/>
              <a:gd name="T17" fmla="*/ 19 h 333"/>
              <a:gd name="T18" fmla="*/ 82 w 188"/>
              <a:gd name="T19" fmla="*/ 22 h 333"/>
              <a:gd name="T20" fmla="*/ 81 w 188"/>
              <a:gd name="T21" fmla="*/ 26 h 333"/>
              <a:gd name="T22" fmla="*/ 82 w 188"/>
              <a:gd name="T23" fmla="*/ 31 h 333"/>
              <a:gd name="T24" fmla="*/ 83 w 188"/>
              <a:gd name="T25" fmla="*/ 35 h 333"/>
              <a:gd name="T26" fmla="*/ 86 w 188"/>
              <a:gd name="T27" fmla="*/ 38 h 333"/>
              <a:gd name="T28" fmla="*/ 91 w 188"/>
              <a:gd name="T29" fmla="*/ 40 h 333"/>
              <a:gd name="T30" fmla="*/ 95 w 188"/>
              <a:gd name="T31" fmla="*/ 40 h 333"/>
              <a:gd name="T32" fmla="*/ 99 w 188"/>
              <a:gd name="T33" fmla="*/ 40 h 333"/>
              <a:gd name="T34" fmla="*/ 103 w 188"/>
              <a:gd name="T35" fmla="*/ 38 h 333"/>
              <a:gd name="T36" fmla="*/ 106 w 188"/>
              <a:gd name="T37" fmla="*/ 35 h 333"/>
              <a:gd name="T38" fmla="*/ 108 w 188"/>
              <a:gd name="T39" fmla="*/ 31 h 333"/>
              <a:gd name="T40" fmla="*/ 108 w 188"/>
              <a:gd name="T41" fmla="*/ 26 h 333"/>
              <a:gd name="T42" fmla="*/ 108 w 188"/>
              <a:gd name="T43" fmla="*/ 22 h 333"/>
              <a:gd name="T44" fmla="*/ 106 w 188"/>
              <a:gd name="T45" fmla="*/ 19 h 333"/>
              <a:gd name="T46" fmla="*/ 103 w 188"/>
              <a:gd name="T47" fmla="*/ 16 h 333"/>
              <a:gd name="T48" fmla="*/ 99 w 188"/>
              <a:gd name="T49" fmla="*/ 13 h 333"/>
              <a:gd name="T50" fmla="*/ 95 w 188"/>
              <a:gd name="T51" fmla="*/ 13 h 333"/>
              <a:gd name="T52" fmla="*/ 11 w 188"/>
              <a:gd name="T53" fmla="*/ 0 h 333"/>
              <a:gd name="T54" fmla="*/ 177 w 188"/>
              <a:gd name="T55" fmla="*/ 0 h 333"/>
              <a:gd name="T56" fmla="*/ 181 w 188"/>
              <a:gd name="T57" fmla="*/ 0 h 333"/>
              <a:gd name="T58" fmla="*/ 184 w 188"/>
              <a:gd name="T59" fmla="*/ 3 h 333"/>
              <a:gd name="T60" fmla="*/ 186 w 188"/>
              <a:gd name="T61" fmla="*/ 5 h 333"/>
              <a:gd name="T62" fmla="*/ 187 w 188"/>
              <a:gd name="T63" fmla="*/ 8 h 333"/>
              <a:gd name="T64" fmla="*/ 188 w 188"/>
              <a:gd name="T65" fmla="*/ 11 h 333"/>
              <a:gd name="T66" fmla="*/ 188 w 188"/>
              <a:gd name="T67" fmla="*/ 323 h 333"/>
              <a:gd name="T68" fmla="*/ 187 w 188"/>
              <a:gd name="T69" fmla="*/ 326 h 333"/>
              <a:gd name="T70" fmla="*/ 186 w 188"/>
              <a:gd name="T71" fmla="*/ 328 h 333"/>
              <a:gd name="T72" fmla="*/ 184 w 188"/>
              <a:gd name="T73" fmla="*/ 331 h 333"/>
              <a:gd name="T74" fmla="*/ 181 w 188"/>
              <a:gd name="T75" fmla="*/ 333 h 333"/>
              <a:gd name="T76" fmla="*/ 177 w 188"/>
              <a:gd name="T77" fmla="*/ 333 h 333"/>
              <a:gd name="T78" fmla="*/ 11 w 188"/>
              <a:gd name="T79" fmla="*/ 333 h 333"/>
              <a:gd name="T80" fmla="*/ 7 w 188"/>
              <a:gd name="T81" fmla="*/ 333 h 333"/>
              <a:gd name="T82" fmla="*/ 4 w 188"/>
              <a:gd name="T83" fmla="*/ 331 h 333"/>
              <a:gd name="T84" fmla="*/ 2 w 188"/>
              <a:gd name="T85" fmla="*/ 328 h 333"/>
              <a:gd name="T86" fmla="*/ 1 w 188"/>
              <a:gd name="T87" fmla="*/ 326 h 333"/>
              <a:gd name="T88" fmla="*/ 0 w 188"/>
              <a:gd name="T89" fmla="*/ 323 h 333"/>
              <a:gd name="T90" fmla="*/ 0 w 188"/>
              <a:gd name="T91" fmla="*/ 11 h 333"/>
              <a:gd name="T92" fmla="*/ 1 w 188"/>
              <a:gd name="T93" fmla="*/ 8 h 333"/>
              <a:gd name="T94" fmla="*/ 2 w 188"/>
              <a:gd name="T95" fmla="*/ 5 h 333"/>
              <a:gd name="T96" fmla="*/ 4 w 188"/>
              <a:gd name="T97" fmla="*/ 3 h 333"/>
              <a:gd name="T98" fmla="*/ 7 w 188"/>
              <a:gd name="T99" fmla="*/ 0 h 333"/>
              <a:gd name="T100" fmla="*/ 11 w 188"/>
              <a:gd name="T10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8" h="333">
                <a:moveTo>
                  <a:pt x="21" y="53"/>
                </a:moveTo>
                <a:lnTo>
                  <a:pt x="21" y="289"/>
                </a:lnTo>
                <a:lnTo>
                  <a:pt x="168" y="289"/>
                </a:lnTo>
                <a:lnTo>
                  <a:pt x="168" y="53"/>
                </a:lnTo>
                <a:lnTo>
                  <a:pt x="21" y="53"/>
                </a:lnTo>
                <a:close/>
                <a:moveTo>
                  <a:pt x="95" y="13"/>
                </a:moveTo>
                <a:lnTo>
                  <a:pt x="91" y="13"/>
                </a:lnTo>
                <a:lnTo>
                  <a:pt x="86" y="16"/>
                </a:lnTo>
                <a:lnTo>
                  <a:pt x="83" y="19"/>
                </a:lnTo>
                <a:lnTo>
                  <a:pt x="82" y="22"/>
                </a:lnTo>
                <a:lnTo>
                  <a:pt x="81" y="26"/>
                </a:lnTo>
                <a:lnTo>
                  <a:pt x="82" y="31"/>
                </a:lnTo>
                <a:lnTo>
                  <a:pt x="83" y="35"/>
                </a:lnTo>
                <a:lnTo>
                  <a:pt x="86" y="38"/>
                </a:lnTo>
                <a:lnTo>
                  <a:pt x="91" y="40"/>
                </a:lnTo>
                <a:lnTo>
                  <a:pt x="95" y="40"/>
                </a:lnTo>
                <a:lnTo>
                  <a:pt x="99" y="40"/>
                </a:lnTo>
                <a:lnTo>
                  <a:pt x="103" y="38"/>
                </a:lnTo>
                <a:lnTo>
                  <a:pt x="106" y="35"/>
                </a:lnTo>
                <a:lnTo>
                  <a:pt x="108" y="31"/>
                </a:lnTo>
                <a:lnTo>
                  <a:pt x="108" y="26"/>
                </a:lnTo>
                <a:lnTo>
                  <a:pt x="108" y="22"/>
                </a:lnTo>
                <a:lnTo>
                  <a:pt x="106" y="19"/>
                </a:lnTo>
                <a:lnTo>
                  <a:pt x="103" y="16"/>
                </a:lnTo>
                <a:lnTo>
                  <a:pt x="99" y="13"/>
                </a:lnTo>
                <a:lnTo>
                  <a:pt x="95" y="13"/>
                </a:lnTo>
                <a:close/>
                <a:moveTo>
                  <a:pt x="11" y="0"/>
                </a:moveTo>
                <a:lnTo>
                  <a:pt x="177" y="0"/>
                </a:lnTo>
                <a:lnTo>
                  <a:pt x="181" y="0"/>
                </a:lnTo>
                <a:lnTo>
                  <a:pt x="184" y="3"/>
                </a:lnTo>
                <a:lnTo>
                  <a:pt x="186" y="5"/>
                </a:lnTo>
                <a:lnTo>
                  <a:pt x="187" y="8"/>
                </a:lnTo>
                <a:lnTo>
                  <a:pt x="188" y="11"/>
                </a:lnTo>
                <a:lnTo>
                  <a:pt x="188" y="323"/>
                </a:lnTo>
                <a:lnTo>
                  <a:pt x="187" y="326"/>
                </a:lnTo>
                <a:lnTo>
                  <a:pt x="186" y="328"/>
                </a:lnTo>
                <a:lnTo>
                  <a:pt x="184" y="331"/>
                </a:lnTo>
                <a:lnTo>
                  <a:pt x="181" y="333"/>
                </a:lnTo>
                <a:lnTo>
                  <a:pt x="177" y="333"/>
                </a:lnTo>
                <a:lnTo>
                  <a:pt x="11" y="333"/>
                </a:lnTo>
                <a:lnTo>
                  <a:pt x="7" y="333"/>
                </a:lnTo>
                <a:lnTo>
                  <a:pt x="4" y="331"/>
                </a:lnTo>
                <a:lnTo>
                  <a:pt x="2" y="328"/>
                </a:lnTo>
                <a:lnTo>
                  <a:pt x="1" y="326"/>
                </a:lnTo>
                <a:lnTo>
                  <a:pt x="0" y="323"/>
                </a:lnTo>
                <a:lnTo>
                  <a:pt x="0" y="11"/>
                </a:lnTo>
                <a:lnTo>
                  <a:pt x="1" y="8"/>
                </a:lnTo>
                <a:lnTo>
                  <a:pt x="2" y="5"/>
                </a:lnTo>
                <a:lnTo>
                  <a:pt x="4" y="3"/>
                </a:lnTo>
                <a:lnTo>
                  <a:pt x="7" y="0"/>
                </a:lnTo>
                <a:lnTo>
                  <a:pt x="1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14" name="Icoon computer">
            <a:extLst>
              <a:ext uri="{FF2B5EF4-FFF2-40B4-BE49-F238E27FC236}">
                <a16:creationId xmlns:a16="http://schemas.microsoft.com/office/drawing/2014/main" id="{3A9465C8-E8EF-4EA2-BFCA-E1D6E4C3A6A6}"/>
              </a:ext>
            </a:extLst>
          </p:cNvPr>
          <p:cNvGrpSpPr>
            <a:grpSpLocks/>
          </p:cNvGrpSpPr>
          <p:nvPr/>
        </p:nvGrpSpPr>
        <p:grpSpPr>
          <a:xfrm>
            <a:off x="1169849" y="4459952"/>
            <a:ext cx="309562" cy="233858"/>
            <a:chOff x="3614738" y="3806826"/>
            <a:chExt cx="655638" cy="495300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DA14C1B-DC53-4202-9101-457CF9D0D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4249738"/>
              <a:ext cx="655638" cy="52388"/>
            </a:xfrm>
            <a:custGeom>
              <a:avLst/>
              <a:gdLst>
                <a:gd name="T0" fmla="*/ 0 w 413"/>
                <a:gd name="T1" fmla="*/ 0 h 33"/>
                <a:gd name="T2" fmla="*/ 413 w 413"/>
                <a:gd name="T3" fmla="*/ 0 h 33"/>
                <a:gd name="T4" fmla="*/ 413 w 413"/>
                <a:gd name="T5" fmla="*/ 20 h 33"/>
                <a:gd name="T6" fmla="*/ 413 w 413"/>
                <a:gd name="T7" fmla="*/ 21 h 33"/>
                <a:gd name="T8" fmla="*/ 410 w 413"/>
                <a:gd name="T9" fmla="*/ 22 h 33"/>
                <a:gd name="T10" fmla="*/ 405 w 413"/>
                <a:gd name="T11" fmla="*/ 24 h 33"/>
                <a:gd name="T12" fmla="*/ 394 w 413"/>
                <a:gd name="T13" fmla="*/ 25 h 33"/>
                <a:gd name="T14" fmla="*/ 363 w 413"/>
                <a:gd name="T15" fmla="*/ 33 h 33"/>
                <a:gd name="T16" fmla="*/ 51 w 413"/>
                <a:gd name="T17" fmla="*/ 33 h 33"/>
                <a:gd name="T18" fmla="*/ 20 w 413"/>
                <a:gd name="T19" fmla="*/ 25 h 33"/>
                <a:gd name="T20" fmla="*/ 9 w 413"/>
                <a:gd name="T21" fmla="*/ 24 h 33"/>
                <a:gd name="T22" fmla="*/ 3 w 413"/>
                <a:gd name="T23" fmla="*/ 22 h 33"/>
                <a:gd name="T24" fmla="*/ 0 w 413"/>
                <a:gd name="T25" fmla="*/ 21 h 33"/>
                <a:gd name="T26" fmla="*/ 0 w 413"/>
                <a:gd name="T27" fmla="*/ 20 h 33"/>
                <a:gd name="T28" fmla="*/ 0 w 413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3">
                  <a:moveTo>
                    <a:pt x="0" y="0"/>
                  </a:moveTo>
                  <a:lnTo>
                    <a:pt x="413" y="0"/>
                  </a:lnTo>
                  <a:lnTo>
                    <a:pt x="413" y="20"/>
                  </a:lnTo>
                  <a:lnTo>
                    <a:pt x="413" y="21"/>
                  </a:lnTo>
                  <a:lnTo>
                    <a:pt x="410" y="22"/>
                  </a:lnTo>
                  <a:lnTo>
                    <a:pt x="405" y="24"/>
                  </a:lnTo>
                  <a:lnTo>
                    <a:pt x="394" y="25"/>
                  </a:lnTo>
                  <a:lnTo>
                    <a:pt x="363" y="33"/>
                  </a:lnTo>
                  <a:lnTo>
                    <a:pt x="51" y="33"/>
                  </a:lnTo>
                  <a:lnTo>
                    <a:pt x="20" y="25"/>
                  </a:lnTo>
                  <a:lnTo>
                    <a:pt x="9" y="24"/>
                  </a:lnTo>
                  <a:lnTo>
                    <a:pt x="3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99CA432-BC65-4650-A445-1AABFC498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763" y="3806826"/>
              <a:ext cx="509588" cy="403225"/>
            </a:xfrm>
            <a:custGeom>
              <a:avLst/>
              <a:gdLst>
                <a:gd name="T0" fmla="*/ 41 w 321"/>
                <a:gd name="T1" fmla="*/ 36 h 254"/>
                <a:gd name="T2" fmla="*/ 41 w 321"/>
                <a:gd name="T3" fmla="*/ 223 h 254"/>
                <a:gd name="T4" fmla="*/ 279 w 321"/>
                <a:gd name="T5" fmla="*/ 223 h 254"/>
                <a:gd name="T6" fmla="*/ 279 w 321"/>
                <a:gd name="T7" fmla="*/ 36 h 254"/>
                <a:gd name="T8" fmla="*/ 41 w 321"/>
                <a:gd name="T9" fmla="*/ 36 h 254"/>
                <a:gd name="T10" fmla="*/ 7 w 321"/>
                <a:gd name="T11" fmla="*/ 0 h 254"/>
                <a:gd name="T12" fmla="*/ 314 w 321"/>
                <a:gd name="T13" fmla="*/ 0 h 254"/>
                <a:gd name="T14" fmla="*/ 316 w 321"/>
                <a:gd name="T15" fmla="*/ 1 h 254"/>
                <a:gd name="T16" fmla="*/ 319 w 321"/>
                <a:gd name="T17" fmla="*/ 2 h 254"/>
                <a:gd name="T18" fmla="*/ 320 w 321"/>
                <a:gd name="T19" fmla="*/ 5 h 254"/>
                <a:gd name="T20" fmla="*/ 321 w 321"/>
                <a:gd name="T21" fmla="*/ 8 h 254"/>
                <a:gd name="T22" fmla="*/ 321 w 321"/>
                <a:gd name="T23" fmla="*/ 254 h 254"/>
                <a:gd name="T24" fmla="*/ 0 w 321"/>
                <a:gd name="T25" fmla="*/ 254 h 254"/>
                <a:gd name="T26" fmla="*/ 0 w 321"/>
                <a:gd name="T27" fmla="*/ 8 h 254"/>
                <a:gd name="T28" fmla="*/ 0 w 321"/>
                <a:gd name="T29" fmla="*/ 5 h 254"/>
                <a:gd name="T30" fmla="*/ 2 w 321"/>
                <a:gd name="T31" fmla="*/ 2 h 254"/>
                <a:gd name="T32" fmla="*/ 4 w 321"/>
                <a:gd name="T33" fmla="*/ 1 h 254"/>
                <a:gd name="T34" fmla="*/ 7 w 321"/>
                <a:gd name="T3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1" h="254">
                  <a:moveTo>
                    <a:pt x="41" y="36"/>
                  </a:moveTo>
                  <a:lnTo>
                    <a:pt x="41" y="223"/>
                  </a:lnTo>
                  <a:lnTo>
                    <a:pt x="279" y="223"/>
                  </a:lnTo>
                  <a:lnTo>
                    <a:pt x="279" y="36"/>
                  </a:lnTo>
                  <a:lnTo>
                    <a:pt x="41" y="36"/>
                  </a:lnTo>
                  <a:close/>
                  <a:moveTo>
                    <a:pt x="7" y="0"/>
                  </a:moveTo>
                  <a:lnTo>
                    <a:pt x="314" y="0"/>
                  </a:lnTo>
                  <a:lnTo>
                    <a:pt x="316" y="1"/>
                  </a:lnTo>
                  <a:lnTo>
                    <a:pt x="319" y="2"/>
                  </a:lnTo>
                  <a:lnTo>
                    <a:pt x="320" y="5"/>
                  </a:lnTo>
                  <a:lnTo>
                    <a:pt x="321" y="8"/>
                  </a:lnTo>
                  <a:lnTo>
                    <a:pt x="321" y="254"/>
                  </a:lnTo>
                  <a:lnTo>
                    <a:pt x="0" y="254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7" name="Icoon envelopje">
            <a:extLst>
              <a:ext uri="{FF2B5EF4-FFF2-40B4-BE49-F238E27FC236}">
                <a16:creationId xmlns:a16="http://schemas.microsoft.com/office/drawing/2014/main" id="{B871A015-52C8-4CBE-9FC0-507A29933D5F}"/>
              </a:ext>
            </a:extLst>
          </p:cNvPr>
          <p:cNvGrpSpPr>
            <a:grpSpLocks/>
          </p:cNvGrpSpPr>
          <p:nvPr/>
        </p:nvGrpSpPr>
        <p:grpSpPr>
          <a:xfrm>
            <a:off x="1185645" y="3985199"/>
            <a:ext cx="277970" cy="200704"/>
            <a:chOff x="2487613" y="1470026"/>
            <a:chExt cx="468313" cy="338138"/>
          </a:xfrm>
        </p:grpSpPr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01E2A7A0-86EE-46F9-9365-648870B02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126" y="1654176"/>
              <a:ext cx="393700" cy="153988"/>
            </a:xfrm>
            <a:custGeom>
              <a:avLst/>
              <a:gdLst>
                <a:gd name="T0" fmla="*/ 103 w 248"/>
                <a:gd name="T1" fmla="*/ 0 h 97"/>
                <a:gd name="T2" fmla="*/ 125 w 248"/>
                <a:gd name="T3" fmla="*/ 16 h 97"/>
                <a:gd name="T4" fmla="*/ 145 w 248"/>
                <a:gd name="T5" fmla="*/ 0 h 97"/>
                <a:gd name="T6" fmla="*/ 248 w 248"/>
                <a:gd name="T7" fmla="*/ 97 h 97"/>
                <a:gd name="T8" fmla="*/ 0 w 248"/>
                <a:gd name="T9" fmla="*/ 97 h 97"/>
                <a:gd name="T10" fmla="*/ 103 w 248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97">
                  <a:moveTo>
                    <a:pt x="103" y="0"/>
                  </a:moveTo>
                  <a:lnTo>
                    <a:pt x="125" y="16"/>
                  </a:lnTo>
                  <a:lnTo>
                    <a:pt x="145" y="0"/>
                  </a:lnTo>
                  <a:lnTo>
                    <a:pt x="248" y="97"/>
                  </a:lnTo>
                  <a:lnTo>
                    <a:pt x="0" y="97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2CB8D0A3-8A94-42D8-918C-CDE1A12DA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1474788"/>
              <a:ext cx="179388" cy="330200"/>
            </a:xfrm>
            <a:custGeom>
              <a:avLst/>
              <a:gdLst>
                <a:gd name="T0" fmla="*/ 1 w 113"/>
                <a:gd name="T1" fmla="*/ 0 h 208"/>
                <a:gd name="T2" fmla="*/ 113 w 113"/>
                <a:gd name="T3" fmla="*/ 103 h 208"/>
                <a:gd name="T4" fmla="*/ 1 w 113"/>
                <a:gd name="T5" fmla="*/ 208 h 208"/>
                <a:gd name="T6" fmla="*/ 0 w 113"/>
                <a:gd name="T7" fmla="*/ 202 h 208"/>
                <a:gd name="T8" fmla="*/ 0 w 113"/>
                <a:gd name="T9" fmla="*/ 6 h 208"/>
                <a:gd name="T10" fmla="*/ 0 w 113"/>
                <a:gd name="T11" fmla="*/ 3 h 208"/>
                <a:gd name="T12" fmla="*/ 1 w 113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208">
                  <a:moveTo>
                    <a:pt x="1" y="0"/>
                  </a:moveTo>
                  <a:lnTo>
                    <a:pt x="113" y="103"/>
                  </a:lnTo>
                  <a:lnTo>
                    <a:pt x="1" y="208"/>
                  </a:lnTo>
                  <a:lnTo>
                    <a:pt x="0" y="202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5A2FF76B-77EE-4714-A011-25DABE711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1" y="1474788"/>
              <a:ext cx="180975" cy="330200"/>
            </a:xfrm>
            <a:custGeom>
              <a:avLst/>
              <a:gdLst>
                <a:gd name="T0" fmla="*/ 113 w 114"/>
                <a:gd name="T1" fmla="*/ 0 h 208"/>
                <a:gd name="T2" fmla="*/ 114 w 114"/>
                <a:gd name="T3" fmla="*/ 3 h 208"/>
                <a:gd name="T4" fmla="*/ 114 w 114"/>
                <a:gd name="T5" fmla="*/ 6 h 208"/>
                <a:gd name="T6" fmla="*/ 114 w 114"/>
                <a:gd name="T7" fmla="*/ 202 h 208"/>
                <a:gd name="T8" fmla="*/ 114 w 114"/>
                <a:gd name="T9" fmla="*/ 208 h 208"/>
                <a:gd name="T10" fmla="*/ 0 w 114"/>
                <a:gd name="T11" fmla="*/ 103 h 208"/>
                <a:gd name="T12" fmla="*/ 113 w 114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208">
                  <a:moveTo>
                    <a:pt x="113" y="0"/>
                  </a:moveTo>
                  <a:lnTo>
                    <a:pt x="114" y="3"/>
                  </a:lnTo>
                  <a:lnTo>
                    <a:pt x="114" y="6"/>
                  </a:lnTo>
                  <a:lnTo>
                    <a:pt x="114" y="202"/>
                  </a:lnTo>
                  <a:lnTo>
                    <a:pt x="114" y="208"/>
                  </a:lnTo>
                  <a:lnTo>
                    <a:pt x="0" y="10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AE2BEB0B-0C99-409D-875F-3C9730C02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126" y="1470026"/>
              <a:ext cx="393700" cy="177800"/>
            </a:xfrm>
            <a:custGeom>
              <a:avLst/>
              <a:gdLst>
                <a:gd name="T0" fmla="*/ 0 w 248"/>
                <a:gd name="T1" fmla="*/ 0 h 112"/>
                <a:gd name="T2" fmla="*/ 248 w 248"/>
                <a:gd name="T3" fmla="*/ 0 h 112"/>
                <a:gd name="T4" fmla="*/ 145 w 248"/>
                <a:gd name="T5" fmla="*/ 96 h 112"/>
                <a:gd name="T6" fmla="*/ 132 w 248"/>
                <a:gd name="T7" fmla="*/ 106 h 112"/>
                <a:gd name="T8" fmla="*/ 125 w 248"/>
                <a:gd name="T9" fmla="*/ 112 h 112"/>
                <a:gd name="T10" fmla="*/ 117 w 248"/>
                <a:gd name="T11" fmla="*/ 106 h 112"/>
                <a:gd name="T12" fmla="*/ 103 w 248"/>
                <a:gd name="T13" fmla="*/ 96 h 112"/>
                <a:gd name="T14" fmla="*/ 0 w 248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112">
                  <a:moveTo>
                    <a:pt x="0" y="0"/>
                  </a:moveTo>
                  <a:lnTo>
                    <a:pt x="248" y="0"/>
                  </a:lnTo>
                  <a:lnTo>
                    <a:pt x="145" y="96"/>
                  </a:lnTo>
                  <a:lnTo>
                    <a:pt x="132" y="106"/>
                  </a:lnTo>
                  <a:lnTo>
                    <a:pt x="125" y="112"/>
                  </a:lnTo>
                  <a:lnTo>
                    <a:pt x="117" y="106"/>
                  </a:lnTo>
                  <a:lnTo>
                    <a:pt x="103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2" name="Icoon buste">
            <a:extLst>
              <a:ext uri="{FF2B5EF4-FFF2-40B4-BE49-F238E27FC236}">
                <a16:creationId xmlns:a16="http://schemas.microsoft.com/office/drawing/2014/main" id="{605A9FB4-8401-405B-8FE9-FA7438AB46CA}"/>
              </a:ext>
            </a:extLst>
          </p:cNvPr>
          <p:cNvSpPr>
            <a:spLocks/>
          </p:cNvSpPr>
          <p:nvPr/>
        </p:nvSpPr>
        <p:spPr bwMode="auto">
          <a:xfrm>
            <a:off x="1186518" y="3436570"/>
            <a:ext cx="276224" cy="267992"/>
          </a:xfrm>
          <a:custGeom>
            <a:avLst/>
            <a:gdLst>
              <a:gd name="T0" fmla="*/ 152 w 302"/>
              <a:gd name="T1" fmla="*/ 0 h 293"/>
              <a:gd name="T2" fmla="*/ 170 w 302"/>
              <a:gd name="T3" fmla="*/ 2 h 293"/>
              <a:gd name="T4" fmla="*/ 188 w 302"/>
              <a:gd name="T5" fmla="*/ 9 h 293"/>
              <a:gd name="T6" fmla="*/ 202 w 302"/>
              <a:gd name="T7" fmla="*/ 20 h 293"/>
              <a:gd name="T8" fmla="*/ 212 w 302"/>
              <a:gd name="T9" fmla="*/ 35 h 293"/>
              <a:gd name="T10" fmla="*/ 218 w 302"/>
              <a:gd name="T11" fmla="*/ 53 h 293"/>
              <a:gd name="T12" fmla="*/ 220 w 302"/>
              <a:gd name="T13" fmla="*/ 73 h 293"/>
              <a:gd name="T14" fmla="*/ 220 w 302"/>
              <a:gd name="T15" fmla="*/ 94 h 293"/>
              <a:gd name="T16" fmla="*/ 218 w 302"/>
              <a:gd name="T17" fmla="*/ 115 h 293"/>
              <a:gd name="T18" fmla="*/ 211 w 302"/>
              <a:gd name="T19" fmla="*/ 135 h 293"/>
              <a:gd name="T20" fmla="*/ 201 w 302"/>
              <a:gd name="T21" fmla="*/ 152 h 293"/>
              <a:gd name="T22" fmla="*/ 192 w 302"/>
              <a:gd name="T23" fmla="*/ 164 h 293"/>
              <a:gd name="T24" fmla="*/ 188 w 302"/>
              <a:gd name="T25" fmla="*/ 173 h 293"/>
              <a:gd name="T26" fmla="*/ 187 w 302"/>
              <a:gd name="T27" fmla="*/ 180 h 293"/>
              <a:gd name="T28" fmla="*/ 188 w 302"/>
              <a:gd name="T29" fmla="*/ 185 h 293"/>
              <a:gd name="T30" fmla="*/ 189 w 302"/>
              <a:gd name="T31" fmla="*/ 188 h 293"/>
              <a:gd name="T32" fmla="*/ 189 w 302"/>
              <a:gd name="T33" fmla="*/ 189 h 293"/>
              <a:gd name="T34" fmla="*/ 201 w 302"/>
              <a:gd name="T35" fmla="*/ 201 h 293"/>
              <a:gd name="T36" fmla="*/ 214 w 302"/>
              <a:gd name="T37" fmla="*/ 208 h 293"/>
              <a:gd name="T38" fmla="*/ 228 w 302"/>
              <a:gd name="T39" fmla="*/ 214 h 293"/>
              <a:gd name="T40" fmla="*/ 242 w 302"/>
              <a:gd name="T41" fmla="*/ 217 h 293"/>
              <a:gd name="T42" fmla="*/ 256 w 302"/>
              <a:gd name="T43" fmla="*/ 220 h 293"/>
              <a:gd name="T44" fmla="*/ 270 w 302"/>
              <a:gd name="T45" fmla="*/ 225 h 293"/>
              <a:gd name="T46" fmla="*/ 282 w 302"/>
              <a:gd name="T47" fmla="*/ 231 h 293"/>
              <a:gd name="T48" fmla="*/ 291 w 302"/>
              <a:gd name="T49" fmla="*/ 241 h 293"/>
              <a:gd name="T50" fmla="*/ 297 w 302"/>
              <a:gd name="T51" fmla="*/ 252 h 293"/>
              <a:gd name="T52" fmla="*/ 300 w 302"/>
              <a:gd name="T53" fmla="*/ 264 h 293"/>
              <a:gd name="T54" fmla="*/ 302 w 302"/>
              <a:gd name="T55" fmla="*/ 274 h 293"/>
              <a:gd name="T56" fmla="*/ 302 w 302"/>
              <a:gd name="T57" fmla="*/ 284 h 293"/>
              <a:gd name="T58" fmla="*/ 302 w 302"/>
              <a:gd name="T59" fmla="*/ 291 h 293"/>
              <a:gd name="T60" fmla="*/ 301 w 302"/>
              <a:gd name="T61" fmla="*/ 293 h 293"/>
              <a:gd name="T62" fmla="*/ 2 w 302"/>
              <a:gd name="T63" fmla="*/ 293 h 293"/>
              <a:gd name="T64" fmla="*/ 2 w 302"/>
              <a:gd name="T65" fmla="*/ 291 h 293"/>
              <a:gd name="T66" fmla="*/ 0 w 302"/>
              <a:gd name="T67" fmla="*/ 284 h 293"/>
              <a:gd name="T68" fmla="*/ 2 w 302"/>
              <a:gd name="T69" fmla="*/ 274 h 293"/>
              <a:gd name="T70" fmla="*/ 3 w 302"/>
              <a:gd name="T71" fmla="*/ 264 h 293"/>
              <a:gd name="T72" fmla="*/ 6 w 302"/>
              <a:gd name="T73" fmla="*/ 252 h 293"/>
              <a:gd name="T74" fmla="*/ 12 w 302"/>
              <a:gd name="T75" fmla="*/ 241 h 293"/>
              <a:gd name="T76" fmla="*/ 22 w 302"/>
              <a:gd name="T77" fmla="*/ 231 h 293"/>
              <a:gd name="T78" fmla="*/ 34 w 302"/>
              <a:gd name="T79" fmla="*/ 225 h 293"/>
              <a:gd name="T80" fmla="*/ 47 w 302"/>
              <a:gd name="T81" fmla="*/ 220 h 293"/>
              <a:gd name="T82" fmla="*/ 61 w 302"/>
              <a:gd name="T83" fmla="*/ 217 h 293"/>
              <a:gd name="T84" fmla="*/ 75 w 302"/>
              <a:gd name="T85" fmla="*/ 214 h 293"/>
              <a:gd name="T86" fmla="*/ 89 w 302"/>
              <a:gd name="T87" fmla="*/ 208 h 293"/>
              <a:gd name="T88" fmla="*/ 102 w 302"/>
              <a:gd name="T89" fmla="*/ 201 h 293"/>
              <a:gd name="T90" fmla="*/ 114 w 302"/>
              <a:gd name="T91" fmla="*/ 189 h 293"/>
              <a:gd name="T92" fmla="*/ 115 w 302"/>
              <a:gd name="T93" fmla="*/ 188 h 293"/>
              <a:gd name="T94" fmla="*/ 116 w 302"/>
              <a:gd name="T95" fmla="*/ 185 h 293"/>
              <a:gd name="T96" fmla="*/ 116 w 302"/>
              <a:gd name="T97" fmla="*/ 180 h 293"/>
              <a:gd name="T98" fmla="*/ 115 w 302"/>
              <a:gd name="T99" fmla="*/ 173 h 293"/>
              <a:gd name="T100" fmla="*/ 111 w 302"/>
              <a:gd name="T101" fmla="*/ 164 h 293"/>
              <a:gd name="T102" fmla="*/ 102 w 302"/>
              <a:gd name="T103" fmla="*/ 152 h 293"/>
              <a:gd name="T104" fmla="*/ 92 w 302"/>
              <a:gd name="T105" fmla="*/ 135 h 293"/>
              <a:gd name="T106" fmla="*/ 86 w 302"/>
              <a:gd name="T107" fmla="*/ 115 h 293"/>
              <a:gd name="T108" fmla="*/ 83 w 302"/>
              <a:gd name="T109" fmla="*/ 94 h 293"/>
              <a:gd name="T110" fmla="*/ 83 w 302"/>
              <a:gd name="T111" fmla="*/ 73 h 293"/>
              <a:gd name="T112" fmla="*/ 85 w 302"/>
              <a:gd name="T113" fmla="*/ 53 h 293"/>
              <a:gd name="T114" fmla="*/ 91 w 302"/>
              <a:gd name="T115" fmla="*/ 35 h 293"/>
              <a:gd name="T116" fmla="*/ 102 w 302"/>
              <a:gd name="T117" fmla="*/ 20 h 293"/>
              <a:gd name="T118" fmla="*/ 116 w 302"/>
              <a:gd name="T119" fmla="*/ 9 h 293"/>
              <a:gd name="T120" fmla="*/ 134 w 302"/>
              <a:gd name="T121" fmla="*/ 2 h 293"/>
              <a:gd name="T122" fmla="*/ 152 w 302"/>
              <a:gd name="T12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2" h="293">
                <a:moveTo>
                  <a:pt x="152" y="0"/>
                </a:moveTo>
                <a:lnTo>
                  <a:pt x="170" y="2"/>
                </a:lnTo>
                <a:lnTo>
                  <a:pt x="188" y="9"/>
                </a:lnTo>
                <a:lnTo>
                  <a:pt x="202" y="20"/>
                </a:lnTo>
                <a:lnTo>
                  <a:pt x="212" y="35"/>
                </a:lnTo>
                <a:lnTo>
                  <a:pt x="218" y="53"/>
                </a:lnTo>
                <a:lnTo>
                  <a:pt x="220" y="73"/>
                </a:lnTo>
                <a:lnTo>
                  <a:pt x="220" y="94"/>
                </a:lnTo>
                <a:lnTo>
                  <a:pt x="218" y="115"/>
                </a:lnTo>
                <a:lnTo>
                  <a:pt x="211" y="135"/>
                </a:lnTo>
                <a:lnTo>
                  <a:pt x="201" y="152"/>
                </a:lnTo>
                <a:lnTo>
                  <a:pt x="192" y="164"/>
                </a:lnTo>
                <a:lnTo>
                  <a:pt x="188" y="173"/>
                </a:lnTo>
                <a:lnTo>
                  <a:pt x="187" y="180"/>
                </a:lnTo>
                <a:lnTo>
                  <a:pt x="188" y="185"/>
                </a:lnTo>
                <a:lnTo>
                  <a:pt x="189" y="188"/>
                </a:lnTo>
                <a:lnTo>
                  <a:pt x="189" y="189"/>
                </a:lnTo>
                <a:lnTo>
                  <a:pt x="201" y="201"/>
                </a:lnTo>
                <a:lnTo>
                  <a:pt x="214" y="208"/>
                </a:lnTo>
                <a:lnTo>
                  <a:pt x="228" y="214"/>
                </a:lnTo>
                <a:lnTo>
                  <a:pt x="242" y="217"/>
                </a:lnTo>
                <a:lnTo>
                  <a:pt x="256" y="220"/>
                </a:lnTo>
                <a:lnTo>
                  <a:pt x="270" y="225"/>
                </a:lnTo>
                <a:lnTo>
                  <a:pt x="282" y="231"/>
                </a:lnTo>
                <a:lnTo>
                  <a:pt x="291" y="241"/>
                </a:lnTo>
                <a:lnTo>
                  <a:pt x="297" y="252"/>
                </a:lnTo>
                <a:lnTo>
                  <a:pt x="300" y="264"/>
                </a:lnTo>
                <a:lnTo>
                  <a:pt x="302" y="274"/>
                </a:lnTo>
                <a:lnTo>
                  <a:pt x="302" y="284"/>
                </a:lnTo>
                <a:lnTo>
                  <a:pt x="302" y="291"/>
                </a:lnTo>
                <a:lnTo>
                  <a:pt x="301" y="293"/>
                </a:lnTo>
                <a:lnTo>
                  <a:pt x="2" y="293"/>
                </a:lnTo>
                <a:lnTo>
                  <a:pt x="2" y="291"/>
                </a:lnTo>
                <a:lnTo>
                  <a:pt x="0" y="284"/>
                </a:lnTo>
                <a:lnTo>
                  <a:pt x="2" y="274"/>
                </a:lnTo>
                <a:lnTo>
                  <a:pt x="3" y="264"/>
                </a:lnTo>
                <a:lnTo>
                  <a:pt x="6" y="252"/>
                </a:lnTo>
                <a:lnTo>
                  <a:pt x="12" y="241"/>
                </a:lnTo>
                <a:lnTo>
                  <a:pt x="22" y="231"/>
                </a:lnTo>
                <a:lnTo>
                  <a:pt x="34" y="225"/>
                </a:lnTo>
                <a:lnTo>
                  <a:pt x="47" y="220"/>
                </a:lnTo>
                <a:lnTo>
                  <a:pt x="61" y="217"/>
                </a:lnTo>
                <a:lnTo>
                  <a:pt x="75" y="214"/>
                </a:lnTo>
                <a:lnTo>
                  <a:pt x="89" y="208"/>
                </a:lnTo>
                <a:lnTo>
                  <a:pt x="102" y="201"/>
                </a:lnTo>
                <a:lnTo>
                  <a:pt x="114" y="189"/>
                </a:lnTo>
                <a:lnTo>
                  <a:pt x="115" y="188"/>
                </a:lnTo>
                <a:lnTo>
                  <a:pt x="116" y="185"/>
                </a:lnTo>
                <a:lnTo>
                  <a:pt x="116" y="180"/>
                </a:lnTo>
                <a:lnTo>
                  <a:pt x="115" y="173"/>
                </a:lnTo>
                <a:lnTo>
                  <a:pt x="111" y="164"/>
                </a:lnTo>
                <a:lnTo>
                  <a:pt x="102" y="152"/>
                </a:lnTo>
                <a:lnTo>
                  <a:pt x="92" y="135"/>
                </a:lnTo>
                <a:lnTo>
                  <a:pt x="86" y="115"/>
                </a:lnTo>
                <a:lnTo>
                  <a:pt x="83" y="94"/>
                </a:lnTo>
                <a:lnTo>
                  <a:pt x="83" y="73"/>
                </a:lnTo>
                <a:lnTo>
                  <a:pt x="85" y="53"/>
                </a:lnTo>
                <a:lnTo>
                  <a:pt x="91" y="35"/>
                </a:lnTo>
                <a:lnTo>
                  <a:pt x="102" y="20"/>
                </a:lnTo>
                <a:lnTo>
                  <a:pt x="116" y="9"/>
                </a:lnTo>
                <a:lnTo>
                  <a:pt x="134" y="2"/>
                </a:lnTo>
                <a:lnTo>
                  <a:pt x="152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63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7387" y="3507129"/>
            <a:ext cx="7095281" cy="28689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3F8ADC-7AB1-47B3-B769-2113313E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99" y="272177"/>
            <a:ext cx="10268706" cy="600744"/>
          </a:xfrm>
        </p:spPr>
        <p:txBody>
          <a:bodyPr/>
          <a:lstStyle/>
          <a:p>
            <a:r>
              <a:rPr lang="en-GB" dirty="0"/>
              <a:t>Introduction – Parting with the Limiting OTN Layer Stack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F4465B-0C93-425A-B122-47E652964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9403" y="1027831"/>
            <a:ext cx="8974163" cy="2155207"/>
          </a:xfrm>
        </p:spPr>
        <p:txBody>
          <a:bodyPr/>
          <a:lstStyle/>
          <a:p>
            <a:pPr marL="2060575" indent="-2060575">
              <a:buNone/>
            </a:pPr>
            <a:r>
              <a:rPr lang="en-GB" sz="2400" b="1" dirty="0"/>
              <a:t>Inter (N)REN </a:t>
            </a:r>
            <a:r>
              <a:rPr lang="en-GB" dirty="0"/>
              <a:t>	Building services using </a:t>
            </a:r>
            <a:r>
              <a:rPr lang="en-GB" b="1" dirty="0"/>
              <a:t>infrastructure resources </a:t>
            </a:r>
            <a:r>
              <a:rPr lang="en-GB" dirty="0"/>
              <a:t>from </a:t>
            </a:r>
            <a:r>
              <a:rPr lang="en-GB" b="1" dirty="0"/>
              <a:t>others</a:t>
            </a:r>
            <a:r>
              <a:rPr lang="en-GB" dirty="0"/>
              <a:t>, and allowing others to use </a:t>
            </a:r>
            <a:r>
              <a:rPr lang="en-GB" b="1" dirty="0"/>
              <a:t>SURFs resources.</a:t>
            </a:r>
          </a:p>
          <a:p>
            <a:pPr marL="2060575" indent="-2060575">
              <a:buNone/>
            </a:pPr>
            <a:r>
              <a:rPr lang="en-GB" sz="2400" b="1" dirty="0"/>
              <a:t>Intent Driven </a:t>
            </a:r>
            <a:r>
              <a:rPr lang="en-GB" b="1" dirty="0"/>
              <a:t> 	</a:t>
            </a:r>
            <a:r>
              <a:rPr lang="en-GB" dirty="0"/>
              <a:t>Translating and unlocking the </a:t>
            </a:r>
            <a:r>
              <a:rPr lang="en-GB" b="1" dirty="0"/>
              <a:t>resources</a:t>
            </a:r>
            <a:r>
              <a:rPr lang="en-GB" dirty="0"/>
              <a:t> of the optical equipment into a more </a:t>
            </a:r>
            <a:r>
              <a:rPr lang="en-GB" b="1" dirty="0"/>
              <a:t>diverse set of services</a:t>
            </a:r>
            <a:r>
              <a:rPr lang="en-GB" dirty="0"/>
              <a:t>, only limited by </a:t>
            </a:r>
            <a:r>
              <a:rPr lang="en-GB" b="1" dirty="0"/>
              <a:t>physics</a:t>
            </a:r>
            <a:r>
              <a:rPr lang="en-GB" dirty="0"/>
              <a:t> and </a:t>
            </a:r>
            <a:r>
              <a:rPr lang="en-GB" b="1" dirty="0"/>
              <a:t>deployment rules </a:t>
            </a:r>
            <a:r>
              <a:rPr lang="en-GB" dirty="0"/>
              <a:t>set by SURF.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D44424A-D56A-4174-B37C-9C487C2C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pPr/>
              <a:t>2</a:t>
            </a:fld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802A02-AAF3-9910-148C-B6D8E819E8D2}"/>
              </a:ext>
            </a:extLst>
          </p:cNvPr>
          <p:cNvCxnSpPr>
            <a:cxnSpLocks/>
          </p:cNvCxnSpPr>
          <p:nvPr/>
        </p:nvCxnSpPr>
        <p:spPr>
          <a:xfrm flipV="1">
            <a:off x="4769971" y="4060001"/>
            <a:ext cx="0" cy="11649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A55E8C-15C3-B03B-96FA-3E7494705271}"/>
              </a:ext>
            </a:extLst>
          </p:cNvPr>
          <p:cNvCxnSpPr>
            <a:cxnSpLocks/>
          </p:cNvCxnSpPr>
          <p:nvPr/>
        </p:nvCxnSpPr>
        <p:spPr>
          <a:xfrm>
            <a:off x="4740157" y="5232688"/>
            <a:ext cx="16862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FBCF0E-B9ED-3D7B-B7FF-F49C5BB2EF1E}"/>
              </a:ext>
            </a:extLst>
          </p:cNvPr>
          <p:cNvCxnSpPr>
            <a:cxnSpLocks/>
          </p:cNvCxnSpPr>
          <p:nvPr/>
        </p:nvCxnSpPr>
        <p:spPr>
          <a:xfrm flipH="1">
            <a:off x="3580457" y="5224988"/>
            <a:ext cx="1159700" cy="5889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96285CA-BDD2-CC43-0B19-E1EBEC3D2A6A}"/>
              </a:ext>
            </a:extLst>
          </p:cNvPr>
          <p:cNvSpPr txBox="1"/>
          <p:nvPr/>
        </p:nvSpPr>
        <p:spPr>
          <a:xfrm>
            <a:off x="6434948" y="4955689"/>
            <a:ext cx="172760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L" b="1" dirty="0"/>
              <a:t>Interoperability</a:t>
            </a:r>
            <a:r>
              <a:rPr lang="en-US" b="1" dirty="0"/>
              <a:t> and </a:t>
            </a:r>
            <a:r>
              <a:rPr lang="en-NL" b="1" dirty="0"/>
              <a:t>flexibility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D1C215-F9D7-6ED3-6F41-5679B3081D59}"/>
              </a:ext>
            </a:extLst>
          </p:cNvPr>
          <p:cNvSpPr txBox="1"/>
          <p:nvPr/>
        </p:nvSpPr>
        <p:spPr>
          <a:xfrm>
            <a:off x="4888178" y="3783002"/>
            <a:ext cx="136120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NL" b="1" dirty="0"/>
              <a:t>Business-case </a:t>
            </a:r>
          </a:p>
          <a:p>
            <a:pPr algn="ctr"/>
            <a:r>
              <a:rPr lang="en-NL" b="1" dirty="0"/>
              <a:t>independence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DC84FE-1FB4-6959-4811-149763D0AA37}"/>
              </a:ext>
            </a:extLst>
          </p:cNvPr>
          <p:cNvSpPr txBox="1"/>
          <p:nvPr/>
        </p:nvSpPr>
        <p:spPr>
          <a:xfrm>
            <a:off x="1793965" y="5536931"/>
            <a:ext cx="173586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NL" b="1" dirty="0"/>
              <a:t>Reduce network </a:t>
            </a:r>
          </a:p>
          <a:p>
            <a:pPr algn="ctr"/>
            <a:r>
              <a:rPr lang="en-NL" b="1" dirty="0"/>
              <a:t>resource footprint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6643" y="3681059"/>
            <a:ext cx="209256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 b="1" dirty="0">
                <a:solidFill>
                  <a:schemeClr val="accent1"/>
                </a:solidFill>
              </a:rPr>
              <a:t>Goals to achieve</a:t>
            </a:r>
          </a:p>
        </p:txBody>
      </p:sp>
    </p:spTree>
    <p:extLst>
      <p:ext uri="{BB962C8B-B14F-4D97-AF65-F5344CB8AC3E}">
        <p14:creationId xmlns:p14="http://schemas.microsoft.com/office/powerpoint/2010/main" val="64421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ADC590B5-1A2E-2233-9BA4-80CD7EE4EE9D}"/>
              </a:ext>
            </a:extLst>
          </p:cNvPr>
          <p:cNvSpPr/>
          <p:nvPr/>
        </p:nvSpPr>
        <p:spPr>
          <a:xfrm>
            <a:off x="3753829" y="3869003"/>
            <a:ext cx="1296000" cy="1296000"/>
          </a:xfrm>
          <a:prstGeom prst="ellipse">
            <a:avLst/>
          </a:prstGeom>
          <a:solidFill>
            <a:schemeClr val="accent1">
              <a:alpha val="499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B35E9-595A-80DB-2B50-95F31E54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Service and optical-transport become more disjunct. This fuels the need for more diverse and cross-domain optical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DE5C1-ADAE-3657-ED95-95BCA027CA9C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11187-13C5-3894-FC58-82C539D4E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673" y="6240778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3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DB74BA-C1C8-A07C-5135-637667B13206}"/>
              </a:ext>
            </a:extLst>
          </p:cNvPr>
          <p:cNvSpPr txBox="1"/>
          <p:nvPr/>
        </p:nvSpPr>
        <p:spPr>
          <a:xfrm>
            <a:off x="3838102" y="4234216"/>
            <a:ext cx="1171219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NL" b="1" dirty="0"/>
              <a:t>Transport </a:t>
            </a:r>
          </a:p>
          <a:p>
            <a:pPr algn="ctr"/>
            <a:r>
              <a:rPr lang="en-NL" sz="1600" b="1" dirty="0"/>
              <a:t>infrastructure</a:t>
            </a:r>
            <a:endParaRPr lang="en-NL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4B4C67-615F-3AB9-AD46-436D0A356BD4}"/>
              </a:ext>
            </a:extLst>
          </p:cNvPr>
          <p:cNvSpPr/>
          <p:nvPr/>
        </p:nvSpPr>
        <p:spPr>
          <a:xfrm>
            <a:off x="5659931" y="1227992"/>
            <a:ext cx="1296000" cy="1296000"/>
          </a:xfrm>
          <a:prstGeom prst="ellipse">
            <a:avLst/>
          </a:prstGeom>
          <a:solidFill>
            <a:schemeClr val="accent1">
              <a:alpha val="5010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9E5A6F-4D2E-95B4-27C4-9BCF47A2B4B0}"/>
              </a:ext>
            </a:extLst>
          </p:cNvPr>
          <p:cNvSpPr txBox="1"/>
          <p:nvPr/>
        </p:nvSpPr>
        <p:spPr>
          <a:xfrm>
            <a:off x="5771166" y="1384109"/>
            <a:ext cx="1171219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NL" sz="1600" b="1" dirty="0"/>
              <a:t>Transport</a:t>
            </a:r>
          </a:p>
          <a:p>
            <a:pPr algn="ctr"/>
            <a:r>
              <a:rPr lang="en-NL" sz="1600" b="1" dirty="0"/>
              <a:t>&amp; service</a:t>
            </a:r>
          </a:p>
          <a:p>
            <a:pPr algn="ctr"/>
            <a:r>
              <a:rPr lang="en-NL" sz="1600" b="1" dirty="0"/>
              <a:t>infrastructure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9349DE-1A16-F2CF-F095-3698636D5F93}"/>
              </a:ext>
            </a:extLst>
          </p:cNvPr>
          <p:cNvSpPr/>
          <p:nvPr/>
        </p:nvSpPr>
        <p:spPr>
          <a:xfrm>
            <a:off x="5456251" y="2578470"/>
            <a:ext cx="1296000" cy="1296000"/>
          </a:xfrm>
          <a:prstGeom prst="ellipse">
            <a:avLst/>
          </a:prstGeom>
          <a:solidFill>
            <a:schemeClr val="accent1">
              <a:alpha val="5003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D7E67D-684B-C365-F89C-971D64D799B9}"/>
              </a:ext>
            </a:extLst>
          </p:cNvPr>
          <p:cNvSpPr/>
          <p:nvPr/>
        </p:nvSpPr>
        <p:spPr>
          <a:xfrm>
            <a:off x="6093493" y="2578471"/>
            <a:ext cx="1296000" cy="1296000"/>
          </a:xfrm>
          <a:prstGeom prst="ellipse">
            <a:avLst/>
          </a:prstGeom>
          <a:solidFill>
            <a:schemeClr val="accent1">
              <a:alpha val="5018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D1CBECA8-C509-F4F3-343F-9B411BF959C2}"/>
              </a:ext>
            </a:extLst>
          </p:cNvPr>
          <p:cNvSpPr/>
          <p:nvPr/>
        </p:nvSpPr>
        <p:spPr>
          <a:xfrm>
            <a:off x="707815" y="1384109"/>
            <a:ext cx="2428875" cy="830997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3453E-C6AA-C7B7-AC43-125505D94C84}"/>
              </a:ext>
            </a:extLst>
          </p:cNvPr>
          <p:cNvSpPr txBox="1"/>
          <p:nvPr/>
        </p:nvSpPr>
        <p:spPr>
          <a:xfrm>
            <a:off x="954131" y="1555461"/>
            <a:ext cx="104355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NL" b="1" cap="all" dirty="0"/>
              <a:t>SURFnet 6</a:t>
            </a:r>
            <a:endParaRPr lang="en-US" b="1" cap="all" dirty="0"/>
          </a:p>
          <a:p>
            <a:pPr algn="ctr"/>
            <a:r>
              <a:rPr lang="en-US" cap="all" dirty="0"/>
              <a:t>(2006)</a:t>
            </a:r>
            <a:endParaRPr lang="en-NL" cap="all" dirty="0"/>
          </a:p>
        </p:txBody>
      </p:sp>
      <p:sp>
        <p:nvSpPr>
          <p:cNvPr id="18" name="Pentagon 17">
            <a:extLst>
              <a:ext uri="{FF2B5EF4-FFF2-40B4-BE49-F238E27FC236}">
                <a16:creationId xmlns:a16="http://schemas.microsoft.com/office/drawing/2014/main" id="{5E550F03-3D48-C415-0131-244E1065A478}"/>
              </a:ext>
            </a:extLst>
          </p:cNvPr>
          <p:cNvSpPr/>
          <p:nvPr/>
        </p:nvSpPr>
        <p:spPr>
          <a:xfrm>
            <a:off x="734800" y="2846972"/>
            <a:ext cx="2428875" cy="830997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5947DC-E98E-D525-3EF9-8190AE20F8CD}"/>
              </a:ext>
            </a:extLst>
          </p:cNvPr>
          <p:cNvSpPr txBox="1"/>
          <p:nvPr/>
        </p:nvSpPr>
        <p:spPr>
          <a:xfrm>
            <a:off x="1038269" y="3007131"/>
            <a:ext cx="104355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b="1" cap="all" dirty="0"/>
              <a:t>SURFnet 7</a:t>
            </a:r>
            <a:endParaRPr lang="en-US" b="1" cap="all" dirty="0"/>
          </a:p>
          <a:p>
            <a:pPr algn="ctr"/>
            <a:r>
              <a:rPr lang="en-US" cap="all" dirty="0"/>
              <a:t>(2012)</a:t>
            </a:r>
            <a:endParaRPr lang="en-NL" cap="all" dirty="0"/>
          </a:p>
        </p:txBody>
      </p:sp>
      <p:sp>
        <p:nvSpPr>
          <p:cNvPr id="20" name="Pentagon 19">
            <a:extLst>
              <a:ext uri="{FF2B5EF4-FFF2-40B4-BE49-F238E27FC236}">
                <a16:creationId xmlns:a16="http://schemas.microsoft.com/office/drawing/2014/main" id="{70C5DCA9-BE31-EC26-A910-374B338285E5}"/>
              </a:ext>
            </a:extLst>
          </p:cNvPr>
          <p:cNvSpPr/>
          <p:nvPr/>
        </p:nvSpPr>
        <p:spPr>
          <a:xfrm>
            <a:off x="717038" y="4201935"/>
            <a:ext cx="2428875" cy="830997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D4F3B0-35F2-76A1-4B87-2F446BC7D86C}"/>
              </a:ext>
            </a:extLst>
          </p:cNvPr>
          <p:cNvSpPr txBox="1"/>
          <p:nvPr/>
        </p:nvSpPr>
        <p:spPr>
          <a:xfrm>
            <a:off x="1022239" y="4382079"/>
            <a:ext cx="104355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NL" b="1" cap="all" dirty="0"/>
              <a:t>SURFnet 8</a:t>
            </a:r>
            <a:endParaRPr lang="en-US" b="1" cap="all" dirty="0"/>
          </a:p>
          <a:p>
            <a:pPr algn="ctr"/>
            <a:r>
              <a:rPr lang="en-US" cap="all" dirty="0"/>
              <a:t>(2018)</a:t>
            </a:r>
            <a:endParaRPr lang="en-NL" cap="al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562F83-9867-4059-341F-E3CEF3ACF42A}"/>
              </a:ext>
            </a:extLst>
          </p:cNvPr>
          <p:cNvSpPr txBox="1"/>
          <p:nvPr/>
        </p:nvSpPr>
        <p:spPr>
          <a:xfrm>
            <a:off x="5574159" y="2985470"/>
            <a:ext cx="169879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NL" sz="1600" b="1" dirty="0"/>
              <a:t>Transport &amp; service </a:t>
            </a:r>
          </a:p>
          <a:p>
            <a:pPr algn="ctr"/>
            <a:r>
              <a:rPr lang="en-NL" sz="1600" b="1" dirty="0"/>
              <a:t>infrastructure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2B8EECC-DA48-463A-0962-C74DF58C3DCE}"/>
              </a:ext>
            </a:extLst>
          </p:cNvPr>
          <p:cNvSpPr/>
          <p:nvPr/>
        </p:nvSpPr>
        <p:spPr>
          <a:xfrm>
            <a:off x="5659931" y="1207787"/>
            <a:ext cx="1296000" cy="1296000"/>
          </a:xfrm>
          <a:prstGeom prst="ellipse">
            <a:avLst/>
          </a:prstGeom>
          <a:solidFill>
            <a:schemeClr val="accent1">
              <a:alpha val="5010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600" b="1" dirty="0"/>
          </a:p>
        </p:txBody>
      </p:sp>
      <p:sp>
        <p:nvSpPr>
          <p:cNvPr id="25" name="Left-right Arrow 24">
            <a:extLst>
              <a:ext uri="{FF2B5EF4-FFF2-40B4-BE49-F238E27FC236}">
                <a16:creationId xmlns:a16="http://schemas.microsoft.com/office/drawing/2014/main" id="{45BE73D0-F84C-A4C0-62F0-92509A1321A5}"/>
              </a:ext>
            </a:extLst>
          </p:cNvPr>
          <p:cNvSpPr/>
          <p:nvPr/>
        </p:nvSpPr>
        <p:spPr>
          <a:xfrm>
            <a:off x="5117031" y="4379203"/>
            <a:ext cx="2647242" cy="383340"/>
          </a:xfrm>
          <a:prstGeom prst="left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9F17823-E810-BE5E-FA5F-4DB14B8FCDB9}"/>
              </a:ext>
            </a:extLst>
          </p:cNvPr>
          <p:cNvSpPr/>
          <p:nvPr/>
        </p:nvSpPr>
        <p:spPr>
          <a:xfrm>
            <a:off x="7821711" y="5659834"/>
            <a:ext cx="917317" cy="875679"/>
          </a:xfrm>
          <a:prstGeom prst="ellipse">
            <a:avLst/>
          </a:prstGeom>
          <a:solidFill>
            <a:schemeClr val="accent1">
              <a:alpha val="497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8D1EDB-92FF-B5A5-7B23-3A1C7F57AFBA}"/>
              </a:ext>
            </a:extLst>
          </p:cNvPr>
          <p:cNvSpPr txBox="1"/>
          <p:nvPr/>
        </p:nvSpPr>
        <p:spPr>
          <a:xfrm>
            <a:off x="7881684" y="5910433"/>
            <a:ext cx="811119" cy="5078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NL" sz="1100" b="1" dirty="0"/>
              <a:t>Service </a:t>
            </a:r>
          </a:p>
          <a:p>
            <a:pPr algn="ctr"/>
            <a:r>
              <a:rPr lang="en-GB" sz="1100" b="1" dirty="0"/>
              <a:t>I</a:t>
            </a:r>
            <a:r>
              <a:rPr lang="en-NL" sz="1100" b="1" dirty="0"/>
              <a:t>nfrastructure</a:t>
            </a:r>
          </a:p>
          <a:p>
            <a:pPr algn="ctr"/>
            <a:r>
              <a:rPr lang="en-NL" sz="1100" b="1" dirty="0"/>
              <a:t>#1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686011B-5617-DADE-AB41-1A4FCD809112}"/>
              </a:ext>
            </a:extLst>
          </p:cNvPr>
          <p:cNvSpPr/>
          <p:nvPr/>
        </p:nvSpPr>
        <p:spPr>
          <a:xfrm>
            <a:off x="8717474" y="5954252"/>
            <a:ext cx="790281" cy="799535"/>
          </a:xfrm>
          <a:prstGeom prst="ellipse">
            <a:avLst/>
          </a:prstGeom>
          <a:solidFill>
            <a:schemeClr val="accent1">
              <a:alpha val="497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4AF565-D195-E7A9-B9A9-84FCD7512C3A}"/>
              </a:ext>
            </a:extLst>
          </p:cNvPr>
          <p:cNvSpPr txBox="1"/>
          <p:nvPr/>
        </p:nvSpPr>
        <p:spPr>
          <a:xfrm>
            <a:off x="8731563" y="6164137"/>
            <a:ext cx="775853" cy="484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NL" sz="1050" b="1" dirty="0"/>
              <a:t>Service </a:t>
            </a:r>
          </a:p>
          <a:p>
            <a:pPr algn="ctr"/>
            <a:r>
              <a:rPr lang="en-GB" sz="1050" b="1" dirty="0"/>
              <a:t>I</a:t>
            </a:r>
            <a:r>
              <a:rPr lang="en-NL" sz="1050" b="1" dirty="0"/>
              <a:t>nfrastructure</a:t>
            </a:r>
          </a:p>
          <a:p>
            <a:pPr algn="ctr"/>
            <a:r>
              <a:rPr lang="en-NL" sz="1050" b="1" dirty="0"/>
              <a:t>#3</a:t>
            </a:r>
          </a:p>
        </p:txBody>
      </p:sp>
      <p:sp>
        <p:nvSpPr>
          <p:cNvPr id="48" name="Pentagon 47">
            <a:extLst>
              <a:ext uri="{FF2B5EF4-FFF2-40B4-BE49-F238E27FC236}">
                <a16:creationId xmlns:a16="http://schemas.microsoft.com/office/drawing/2014/main" id="{3F2AA098-6630-2C71-2CE6-AB651E26530D}"/>
              </a:ext>
            </a:extLst>
          </p:cNvPr>
          <p:cNvSpPr/>
          <p:nvPr/>
        </p:nvSpPr>
        <p:spPr>
          <a:xfrm>
            <a:off x="731249" y="5706994"/>
            <a:ext cx="2428875" cy="830997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DC67D7-A8CA-81FF-5437-4FFC100F6C2D}"/>
              </a:ext>
            </a:extLst>
          </p:cNvPr>
          <p:cNvSpPr txBox="1"/>
          <p:nvPr/>
        </p:nvSpPr>
        <p:spPr>
          <a:xfrm>
            <a:off x="932373" y="6013058"/>
            <a:ext cx="190372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b="1" cap="all" dirty="0"/>
              <a:t>Beyond SURFnet 8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00B1E8D-71DB-D2D5-AC6C-889359800DB4}"/>
              </a:ext>
            </a:extLst>
          </p:cNvPr>
          <p:cNvSpPr/>
          <p:nvPr/>
        </p:nvSpPr>
        <p:spPr>
          <a:xfrm>
            <a:off x="3760437" y="5440865"/>
            <a:ext cx="1296000" cy="1296000"/>
          </a:xfrm>
          <a:prstGeom prst="ellipse">
            <a:avLst/>
          </a:prstGeom>
          <a:solidFill>
            <a:schemeClr val="accent1">
              <a:alpha val="499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58985D-8101-A3EE-8BC7-6AF482BB3681}"/>
              </a:ext>
            </a:extLst>
          </p:cNvPr>
          <p:cNvSpPr txBox="1"/>
          <p:nvPr/>
        </p:nvSpPr>
        <p:spPr>
          <a:xfrm>
            <a:off x="3844710" y="5806078"/>
            <a:ext cx="1171219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NL" b="1" dirty="0"/>
              <a:t>Transport </a:t>
            </a:r>
          </a:p>
          <a:p>
            <a:pPr algn="ctr"/>
            <a:r>
              <a:rPr lang="en-NL" sz="1600" b="1" dirty="0"/>
              <a:t>infrastructure</a:t>
            </a:r>
            <a:endParaRPr lang="en-NL" b="1" dirty="0"/>
          </a:p>
        </p:txBody>
      </p:sp>
      <p:sp>
        <p:nvSpPr>
          <p:cNvPr id="52" name="Left-right Arrow 51">
            <a:extLst>
              <a:ext uri="{FF2B5EF4-FFF2-40B4-BE49-F238E27FC236}">
                <a16:creationId xmlns:a16="http://schemas.microsoft.com/office/drawing/2014/main" id="{4B383A34-9850-6F80-A7BA-35B639B45213}"/>
              </a:ext>
            </a:extLst>
          </p:cNvPr>
          <p:cNvSpPr/>
          <p:nvPr/>
        </p:nvSpPr>
        <p:spPr>
          <a:xfrm>
            <a:off x="5133812" y="5919753"/>
            <a:ext cx="2647242" cy="383340"/>
          </a:xfrm>
          <a:prstGeom prst="left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096B33E-6053-326E-E2FA-131E35D9722A}"/>
              </a:ext>
            </a:extLst>
          </p:cNvPr>
          <p:cNvSpPr/>
          <p:nvPr/>
        </p:nvSpPr>
        <p:spPr>
          <a:xfrm>
            <a:off x="7800831" y="3937119"/>
            <a:ext cx="1296000" cy="1296000"/>
          </a:xfrm>
          <a:prstGeom prst="ellipse">
            <a:avLst/>
          </a:prstGeom>
          <a:solidFill>
            <a:schemeClr val="accent1">
              <a:alpha val="497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876117-5732-7FBF-0640-FB8F431702BF}"/>
              </a:ext>
            </a:extLst>
          </p:cNvPr>
          <p:cNvSpPr txBox="1"/>
          <p:nvPr/>
        </p:nvSpPr>
        <p:spPr>
          <a:xfrm>
            <a:off x="7879160" y="4326353"/>
            <a:ext cx="117121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NL" sz="1600" b="1" dirty="0"/>
              <a:t>Service </a:t>
            </a:r>
          </a:p>
          <a:p>
            <a:pPr algn="ctr"/>
            <a:r>
              <a:rPr lang="en-NL" sz="1600" b="1" dirty="0"/>
              <a:t>infrastructure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7A705E4-043D-4B26-72B2-9E49DF26B3D8}"/>
              </a:ext>
            </a:extLst>
          </p:cNvPr>
          <p:cNvSpPr/>
          <p:nvPr/>
        </p:nvSpPr>
        <p:spPr>
          <a:xfrm>
            <a:off x="8549341" y="5135912"/>
            <a:ext cx="790281" cy="799535"/>
          </a:xfrm>
          <a:prstGeom prst="ellipse">
            <a:avLst/>
          </a:prstGeom>
          <a:solidFill>
            <a:schemeClr val="accent1">
              <a:alpha val="497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2CD550F-AB8B-E2A5-7B9C-3EE2AE694C78}"/>
              </a:ext>
            </a:extLst>
          </p:cNvPr>
          <p:cNvSpPr txBox="1"/>
          <p:nvPr/>
        </p:nvSpPr>
        <p:spPr>
          <a:xfrm>
            <a:off x="8563430" y="5345797"/>
            <a:ext cx="775853" cy="484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NL" sz="1050" b="1" dirty="0"/>
              <a:t>Service </a:t>
            </a:r>
          </a:p>
          <a:p>
            <a:pPr algn="ctr"/>
            <a:r>
              <a:rPr lang="en-GB" sz="1050" b="1" dirty="0"/>
              <a:t>I</a:t>
            </a:r>
            <a:r>
              <a:rPr lang="en-NL" sz="1050" b="1" dirty="0"/>
              <a:t>nfrastructure</a:t>
            </a:r>
          </a:p>
          <a:p>
            <a:pPr algn="ctr"/>
            <a:r>
              <a:rPr lang="en-NL" sz="1050" b="1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22602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B82EC-07C6-11BE-74B4-3160EBA10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Optical line system and t</a:t>
            </a:r>
            <a:r>
              <a:rPr lang="en-US" dirty="0"/>
              <a:t>r</a:t>
            </a:r>
            <a:r>
              <a:rPr lang="en-NL" dirty="0"/>
              <a:t>ansport functionality is changing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DDC1D-CC42-6FA4-9CF6-91A6C20E2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6362" y="1052500"/>
            <a:ext cx="8645068" cy="4456846"/>
          </a:xfrm>
        </p:spPr>
        <p:txBody>
          <a:bodyPr/>
          <a:lstStyle/>
          <a:p>
            <a:r>
              <a:rPr lang="en-US" sz="2400" dirty="0"/>
              <a:t>SURF’s transport capacity </a:t>
            </a:r>
            <a:r>
              <a:rPr lang="en-US" sz="2400" b="1" dirty="0"/>
              <a:t>requirements doubles every 5 years</a:t>
            </a:r>
            <a:r>
              <a:rPr lang="en-US" sz="2400" dirty="0"/>
              <a:t>, while available </a:t>
            </a:r>
            <a:r>
              <a:rPr lang="en-US" sz="2400" b="1" dirty="0"/>
              <a:t>transponder capacity doubles every 2.5 years</a:t>
            </a:r>
            <a:r>
              <a:rPr lang="en-US" sz="2400" dirty="0"/>
              <a:t>.</a:t>
            </a:r>
          </a:p>
          <a:p>
            <a:pPr lvl="2"/>
            <a:r>
              <a:rPr lang="en-US" b="1" dirty="0"/>
              <a:t>One wave will be sufficient to transport any required capacity on a link. 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Driving need for more </a:t>
            </a:r>
            <a:r>
              <a:rPr lang="en-US" sz="2400" b="1" dirty="0"/>
              <a:t>flexible </a:t>
            </a:r>
            <a:r>
              <a:rPr lang="en-NL" sz="2400" b="1" dirty="0"/>
              <a:t>OLS </a:t>
            </a:r>
            <a:r>
              <a:rPr lang="en-NL" sz="2400" dirty="0"/>
              <a:t>equipment to support</a:t>
            </a:r>
          </a:p>
          <a:p>
            <a:pPr lvl="2"/>
            <a:r>
              <a:rPr lang="en-NL" sz="1800" dirty="0"/>
              <a:t>DCI-like, Metro ROADM like, and Long haul / submarine transport</a:t>
            </a:r>
          </a:p>
          <a:p>
            <a:pPr lvl="2"/>
            <a:r>
              <a:rPr lang="en-NL" sz="1800" dirty="0"/>
              <a:t>Cross-domain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And a </a:t>
            </a:r>
            <a:r>
              <a:rPr lang="en-NL" sz="2400" dirty="0"/>
              <a:t>need for a generic way of creating new </a:t>
            </a:r>
            <a:r>
              <a:rPr lang="en-NL" sz="2400" b="1" dirty="0"/>
              <a:t>optical services</a:t>
            </a:r>
          </a:p>
          <a:p>
            <a:pPr lvl="2"/>
            <a:r>
              <a:rPr lang="en-NL" sz="1800" dirty="0"/>
              <a:t>Spectrum services instead of alien waves.</a:t>
            </a:r>
          </a:p>
          <a:p>
            <a:pPr lvl="2"/>
            <a:r>
              <a:rPr lang="en-US" sz="1800" dirty="0"/>
              <a:t>B</a:t>
            </a:r>
            <a:r>
              <a:rPr lang="en-NL" sz="1800" dirty="0"/>
              <a:t>i-directional and uni-directional services</a:t>
            </a:r>
          </a:p>
          <a:p>
            <a:pPr lvl="2"/>
            <a:r>
              <a:rPr lang="en-US" sz="1800" dirty="0"/>
              <a:t>C</a:t>
            </a:r>
            <a:r>
              <a:rPr lang="en-NL" sz="1800" dirty="0"/>
              <a:t>lassic and quantum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D31BD-82FF-806E-2B3D-1CCA00F2615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AE053-64A2-D788-EA5A-B25A1ED4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9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457F-DC2B-E113-354C-9339779F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OLS Business case limitations v.s. hardware capabilities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C7503-910B-05DF-1604-82D7B3EF1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8478" y="1145097"/>
            <a:ext cx="9716140" cy="4734841"/>
          </a:xfrm>
        </p:spPr>
        <p:txBody>
          <a:bodyPr/>
          <a:lstStyle/>
          <a:p>
            <a:r>
              <a:rPr lang="en-NL" sz="2400" dirty="0"/>
              <a:t>Vendors base the </a:t>
            </a:r>
            <a:r>
              <a:rPr lang="en-NL" sz="2400" b="1" dirty="0"/>
              <a:t>functionality and features </a:t>
            </a:r>
            <a:r>
              <a:rPr lang="en-NL" sz="2400" dirty="0"/>
              <a:t>of their NMS on business-cases</a:t>
            </a:r>
          </a:p>
          <a:p>
            <a:pPr lvl="1"/>
            <a:r>
              <a:rPr lang="en-GB" dirty="0"/>
              <a:t>f</a:t>
            </a:r>
            <a:r>
              <a:rPr lang="en-NL" dirty="0"/>
              <a:t>or the </a:t>
            </a:r>
            <a:r>
              <a:rPr lang="en-NL" b="1" dirty="0"/>
              <a:t>majority </a:t>
            </a:r>
            <a:r>
              <a:rPr lang="en-NL" dirty="0"/>
              <a:t>of network operators and service providers</a:t>
            </a:r>
          </a:p>
          <a:p>
            <a:pPr lvl="1"/>
            <a:r>
              <a:rPr lang="en-NL" dirty="0"/>
              <a:t>on what a few big NO’s and SP’s </a:t>
            </a:r>
            <a:r>
              <a:rPr lang="en-NL" b="1" dirty="0"/>
              <a:t>dictate</a:t>
            </a:r>
          </a:p>
          <a:p>
            <a:pPr lvl="1"/>
            <a:r>
              <a:rPr lang="en-GB" dirty="0"/>
              <a:t>to </a:t>
            </a:r>
            <a:r>
              <a:rPr lang="en-GB" b="1" dirty="0"/>
              <a:t>win</a:t>
            </a:r>
            <a:r>
              <a:rPr lang="en-GB" dirty="0"/>
              <a:t> a contract</a:t>
            </a:r>
          </a:p>
          <a:p>
            <a:pPr lvl="1"/>
            <a:r>
              <a:rPr lang="en-GB" dirty="0"/>
              <a:t>in support of </a:t>
            </a:r>
            <a:r>
              <a:rPr lang="en-GB" b="1" dirty="0"/>
              <a:t>standardisation</a:t>
            </a:r>
            <a:r>
              <a:rPr lang="en-GB" dirty="0"/>
              <a:t> and IPR</a:t>
            </a:r>
          </a:p>
          <a:p>
            <a:r>
              <a:rPr lang="en-GB" b="1" dirty="0"/>
              <a:t>Validation </a:t>
            </a:r>
            <a:r>
              <a:rPr lang="en-GB" dirty="0"/>
              <a:t>of services both by </a:t>
            </a:r>
            <a:r>
              <a:rPr lang="en-GB" b="1" dirty="0"/>
              <a:t>vendor and SURF</a:t>
            </a:r>
          </a:p>
          <a:p>
            <a:r>
              <a:rPr lang="en-GB" b="1" dirty="0"/>
              <a:t>Full resource availability </a:t>
            </a:r>
            <a:r>
              <a:rPr lang="en-GB" dirty="0"/>
              <a:t>on day-0 of deployment. </a:t>
            </a:r>
          </a:p>
          <a:p>
            <a:r>
              <a:rPr lang="en-NL" b="1" dirty="0"/>
              <a:t>Limitations</a:t>
            </a:r>
            <a:r>
              <a:rPr lang="en-NL" dirty="0"/>
              <a:t> on the way low-level functionality of the hardware </a:t>
            </a:r>
            <a:r>
              <a:rPr lang="en-US" dirty="0"/>
              <a:t>is</a:t>
            </a:r>
            <a:r>
              <a:rPr lang="en-NL" dirty="0"/>
              <a:t> controlled: </a:t>
            </a:r>
          </a:p>
          <a:p>
            <a:pPr lvl="1"/>
            <a:r>
              <a:rPr lang="en-NL" b="1" dirty="0"/>
              <a:t>Media access rules </a:t>
            </a:r>
            <a:r>
              <a:rPr lang="en-NL" dirty="0"/>
              <a:t>to protect the </a:t>
            </a:r>
            <a:r>
              <a:rPr lang="en-NL" b="1" dirty="0">
                <a:solidFill>
                  <a:schemeClr val="accent4"/>
                </a:solidFill>
              </a:rPr>
              <a:t>integrity</a:t>
            </a:r>
            <a:r>
              <a:rPr lang="en-NL" dirty="0"/>
              <a:t> of the system and services</a:t>
            </a:r>
          </a:p>
          <a:p>
            <a:pPr lvl="1"/>
            <a:r>
              <a:rPr lang="en-NL" b="1" dirty="0"/>
              <a:t>Deployment rules </a:t>
            </a:r>
            <a:r>
              <a:rPr lang="en-NL" dirty="0"/>
              <a:t>when these </a:t>
            </a:r>
            <a:r>
              <a:rPr lang="en-NL" b="1" dirty="0">
                <a:solidFill>
                  <a:schemeClr val="accent2"/>
                </a:solidFill>
              </a:rPr>
              <a:t>restrict</a:t>
            </a:r>
            <a:r>
              <a:rPr lang="en-NL" dirty="0"/>
              <a:t> to only </a:t>
            </a:r>
            <a:r>
              <a:rPr lang="en-NL" b="1" dirty="0"/>
              <a:t>supported business cases</a:t>
            </a:r>
          </a:p>
          <a:p>
            <a:pPr marL="0" indent="0">
              <a:buNone/>
            </a:pPr>
            <a:endParaRPr lang="en-NL" dirty="0"/>
          </a:p>
          <a:p>
            <a:pPr marL="529325" lvl="2" indent="0">
              <a:buNone/>
            </a:pP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B58CB-E09E-DE77-DE85-45D3B1A5E27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D140B-F8EF-C0AC-9EFF-8D751D30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4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85C59-F4F9-2AFF-B57F-182187037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Spectrum service to GEANT on ASD-HB is a good example: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B81D7-D458-CE85-F9A9-25C08B3FF6A3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8BEF0-C753-7640-2CEB-E8FE01AF4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7F527C-8678-B6B0-C4E4-18ED37BB0920}"/>
              </a:ext>
            </a:extLst>
          </p:cNvPr>
          <p:cNvSpPr/>
          <p:nvPr/>
        </p:nvSpPr>
        <p:spPr>
          <a:xfrm>
            <a:off x="3175938" y="1438588"/>
            <a:ext cx="701757" cy="18651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F21ECC-63B0-4EFF-B279-9A5EA87EAFDA}"/>
              </a:ext>
            </a:extLst>
          </p:cNvPr>
          <p:cNvSpPr/>
          <p:nvPr/>
        </p:nvSpPr>
        <p:spPr>
          <a:xfrm>
            <a:off x="7669205" y="1438588"/>
            <a:ext cx="701757" cy="18651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5BF6BE-FF51-D124-0B89-E045F2D8553D}"/>
              </a:ext>
            </a:extLst>
          </p:cNvPr>
          <p:cNvCxnSpPr/>
          <p:nvPr/>
        </p:nvCxnSpPr>
        <p:spPr>
          <a:xfrm>
            <a:off x="2275826" y="1924363"/>
            <a:ext cx="900112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CCFB0B-80E1-342E-4221-DFD7AFC2C818}"/>
              </a:ext>
            </a:extLst>
          </p:cNvPr>
          <p:cNvCxnSpPr/>
          <p:nvPr/>
        </p:nvCxnSpPr>
        <p:spPr>
          <a:xfrm>
            <a:off x="2275826" y="2838763"/>
            <a:ext cx="900112" cy="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386E18-232E-07F4-42B5-A251E95DB4D1}"/>
              </a:ext>
            </a:extLst>
          </p:cNvPr>
          <p:cNvCxnSpPr>
            <a:cxnSpLocks/>
          </p:cNvCxnSpPr>
          <p:nvPr/>
        </p:nvCxnSpPr>
        <p:spPr>
          <a:xfrm flipV="1">
            <a:off x="3877695" y="1919601"/>
            <a:ext cx="3802284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1105EE-DA3D-D300-D854-4596F2536111}"/>
              </a:ext>
            </a:extLst>
          </p:cNvPr>
          <p:cNvCxnSpPr>
            <a:cxnSpLocks/>
          </p:cNvCxnSpPr>
          <p:nvPr/>
        </p:nvCxnSpPr>
        <p:spPr>
          <a:xfrm>
            <a:off x="3877695" y="2838763"/>
            <a:ext cx="38022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2B3D5A-4F9B-49BF-A2DE-B5F0457CFA0D}"/>
              </a:ext>
            </a:extLst>
          </p:cNvPr>
          <p:cNvCxnSpPr/>
          <p:nvPr/>
        </p:nvCxnSpPr>
        <p:spPr>
          <a:xfrm>
            <a:off x="8370962" y="1924363"/>
            <a:ext cx="900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1CAC0E-0521-AD3C-A3DF-80940A10C90F}"/>
              </a:ext>
            </a:extLst>
          </p:cNvPr>
          <p:cNvCxnSpPr/>
          <p:nvPr/>
        </p:nvCxnSpPr>
        <p:spPr>
          <a:xfrm>
            <a:off x="8370962" y="2838763"/>
            <a:ext cx="900112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riangle 17">
            <a:extLst>
              <a:ext uri="{FF2B5EF4-FFF2-40B4-BE49-F238E27FC236}">
                <a16:creationId xmlns:a16="http://schemas.microsoft.com/office/drawing/2014/main" id="{8AE64B9F-4B9F-721F-7DFD-2E4361863261}"/>
              </a:ext>
            </a:extLst>
          </p:cNvPr>
          <p:cNvSpPr/>
          <p:nvPr/>
        </p:nvSpPr>
        <p:spPr>
          <a:xfrm rot="5400000">
            <a:off x="4032663" y="1739856"/>
            <a:ext cx="432000" cy="35949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EE2B20C4-5533-EBD2-7968-1FF9616FC640}"/>
              </a:ext>
            </a:extLst>
          </p:cNvPr>
          <p:cNvSpPr/>
          <p:nvPr/>
        </p:nvSpPr>
        <p:spPr>
          <a:xfrm rot="16200000">
            <a:off x="4032663" y="2652869"/>
            <a:ext cx="432000" cy="35949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E09F920C-7837-5E77-DFAA-494DA628CFC0}"/>
              </a:ext>
            </a:extLst>
          </p:cNvPr>
          <p:cNvSpPr/>
          <p:nvPr/>
        </p:nvSpPr>
        <p:spPr>
          <a:xfrm rot="5400000">
            <a:off x="7102327" y="1746005"/>
            <a:ext cx="432000" cy="35949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EDAE32C8-53C0-B990-EFD1-1AEFB461842C}"/>
              </a:ext>
            </a:extLst>
          </p:cNvPr>
          <p:cNvSpPr/>
          <p:nvPr/>
        </p:nvSpPr>
        <p:spPr>
          <a:xfrm rot="16200000">
            <a:off x="7102327" y="2659018"/>
            <a:ext cx="432000" cy="35949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FF42C5C2-C1CA-0818-38E3-020B30CEDC0E}"/>
              </a:ext>
            </a:extLst>
          </p:cNvPr>
          <p:cNvSpPr/>
          <p:nvPr/>
        </p:nvSpPr>
        <p:spPr>
          <a:xfrm rot="5400000">
            <a:off x="5596428" y="1746696"/>
            <a:ext cx="432000" cy="35949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05DF57EA-5E3E-ACB8-4127-3E16ECB65FA7}"/>
              </a:ext>
            </a:extLst>
          </p:cNvPr>
          <p:cNvSpPr/>
          <p:nvPr/>
        </p:nvSpPr>
        <p:spPr>
          <a:xfrm rot="16200000">
            <a:off x="5596428" y="2659709"/>
            <a:ext cx="432000" cy="35949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10051C-919D-5C86-0D2B-A1F27057C6B9}"/>
              </a:ext>
            </a:extLst>
          </p:cNvPr>
          <p:cNvSpPr/>
          <p:nvPr/>
        </p:nvSpPr>
        <p:spPr>
          <a:xfrm>
            <a:off x="5531187" y="1560664"/>
            <a:ext cx="533905" cy="165735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10EA67-E849-22FF-AEA8-46F555BE2E3D}"/>
              </a:ext>
            </a:extLst>
          </p:cNvPr>
          <p:cNvSpPr/>
          <p:nvPr/>
        </p:nvSpPr>
        <p:spPr>
          <a:xfrm>
            <a:off x="7034824" y="1560664"/>
            <a:ext cx="533905" cy="165735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BB4E76-7137-DA79-5D06-EE6F51C39E1C}"/>
              </a:ext>
            </a:extLst>
          </p:cNvPr>
          <p:cNvSpPr/>
          <p:nvPr/>
        </p:nvSpPr>
        <p:spPr>
          <a:xfrm>
            <a:off x="3976481" y="1546376"/>
            <a:ext cx="533905" cy="165735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EC70CF2-5E7C-3B7D-7631-4A98382CC614}"/>
              </a:ext>
            </a:extLst>
          </p:cNvPr>
          <p:cNvCxnSpPr>
            <a:cxnSpLocks/>
          </p:cNvCxnSpPr>
          <p:nvPr/>
        </p:nvCxnSpPr>
        <p:spPr>
          <a:xfrm flipV="1">
            <a:off x="8821018" y="1604910"/>
            <a:ext cx="450056" cy="321531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FEF12F5-722D-BCE0-6672-20DA156D097E}"/>
              </a:ext>
            </a:extLst>
          </p:cNvPr>
          <p:cNvCxnSpPr>
            <a:cxnSpLocks/>
          </p:cNvCxnSpPr>
          <p:nvPr/>
        </p:nvCxnSpPr>
        <p:spPr>
          <a:xfrm>
            <a:off x="8821018" y="1926441"/>
            <a:ext cx="437905" cy="269844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5637C92-ABBC-D6F9-46DD-CF272393D485}"/>
              </a:ext>
            </a:extLst>
          </p:cNvPr>
          <p:cNvCxnSpPr>
            <a:cxnSpLocks/>
          </p:cNvCxnSpPr>
          <p:nvPr/>
        </p:nvCxnSpPr>
        <p:spPr>
          <a:xfrm flipV="1">
            <a:off x="8821018" y="1765675"/>
            <a:ext cx="450056" cy="160766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58AF6F2-E147-7E12-70AE-A5673F34CABC}"/>
              </a:ext>
            </a:extLst>
          </p:cNvPr>
          <p:cNvCxnSpPr>
            <a:cxnSpLocks/>
          </p:cNvCxnSpPr>
          <p:nvPr/>
        </p:nvCxnSpPr>
        <p:spPr>
          <a:xfrm>
            <a:off x="8821018" y="1926441"/>
            <a:ext cx="450056" cy="130739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1E9AE01-C978-0B62-72E6-FD052E282AEB}"/>
              </a:ext>
            </a:extLst>
          </p:cNvPr>
          <p:cNvCxnSpPr>
            <a:cxnSpLocks/>
          </p:cNvCxnSpPr>
          <p:nvPr/>
        </p:nvCxnSpPr>
        <p:spPr>
          <a:xfrm flipV="1">
            <a:off x="8838453" y="2517232"/>
            <a:ext cx="450056" cy="321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BB94CC0-9849-B717-DA51-D2188B132939}"/>
              </a:ext>
            </a:extLst>
          </p:cNvPr>
          <p:cNvCxnSpPr>
            <a:cxnSpLocks/>
          </p:cNvCxnSpPr>
          <p:nvPr/>
        </p:nvCxnSpPr>
        <p:spPr>
          <a:xfrm>
            <a:off x="8838453" y="2838763"/>
            <a:ext cx="437905" cy="269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B05937E-9745-5736-EB23-34C16F5172DF}"/>
              </a:ext>
            </a:extLst>
          </p:cNvPr>
          <p:cNvCxnSpPr>
            <a:cxnSpLocks/>
          </p:cNvCxnSpPr>
          <p:nvPr/>
        </p:nvCxnSpPr>
        <p:spPr>
          <a:xfrm flipV="1">
            <a:off x="8838453" y="2677997"/>
            <a:ext cx="450056" cy="160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C0C678D-8017-3F1E-B455-0DA70E0558DB}"/>
              </a:ext>
            </a:extLst>
          </p:cNvPr>
          <p:cNvCxnSpPr>
            <a:cxnSpLocks/>
          </p:cNvCxnSpPr>
          <p:nvPr/>
        </p:nvCxnSpPr>
        <p:spPr>
          <a:xfrm>
            <a:off x="8838453" y="2838763"/>
            <a:ext cx="450056" cy="130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98950DF-35A0-0D5B-8707-2DE23970ADCA}"/>
              </a:ext>
            </a:extLst>
          </p:cNvPr>
          <p:cNvSpPr txBox="1"/>
          <p:nvPr/>
        </p:nvSpPr>
        <p:spPr>
          <a:xfrm>
            <a:off x="7804292" y="1765675"/>
            <a:ext cx="4156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cap="all" dirty="0"/>
              <a:t>WSS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7DF097-0C3E-9246-ACDE-A489EE49A1BD}"/>
              </a:ext>
            </a:extLst>
          </p:cNvPr>
          <p:cNvSpPr txBox="1"/>
          <p:nvPr/>
        </p:nvSpPr>
        <p:spPr>
          <a:xfrm>
            <a:off x="7816818" y="2692503"/>
            <a:ext cx="4156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cap="all" dirty="0"/>
              <a:t>WSS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4441B9-DFCC-3310-740B-2EF72C7D2B9E}"/>
              </a:ext>
            </a:extLst>
          </p:cNvPr>
          <p:cNvSpPr txBox="1"/>
          <p:nvPr/>
        </p:nvSpPr>
        <p:spPr>
          <a:xfrm>
            <a:off x="3323551" y="2700263"/>
            <a:ext cx="4156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cap="all" dirty="0"/>
              <a:t>WSS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17A7DE-9DCC-6DCB-4005-694B81F60404}"/>
              </a:ext>
            </a:extLst>
          </p:cNvPr>
          <p:cNvSpPr txBox="1"/>
          <p:nvPr/>
        </p:nvSpPr>
        <p:spPr>
          <a:xfrm>
            <a:off x="3318611" y="1781101"/>
            <a:ext cx="4156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cap="all" dirty="0"/>
              <a:t>WSS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A84B76-4D33-F1DE-E85E-BEFCDCA1A250}"/>
              </a:ext>
            </a:extLst>
          </p:cNvPr>
          <p:cNvSpPr txBox="1"/>
          <p:nvPr/>
        </p:nvSpPr>
        <p:spPr>
          <a:xfrm>
            <a:off x="5653868" y="2238668"/>
            <a:ext cx="288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dirty="0"/>
              <a:t>ILA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0595D0-B801-F659-FB44-8FB2006BA792}"/>
              </a:ext>
            </a:extLst>
          </p:cNvPr>
          <p:cNvSpPr txBox="1"/>
          <p:nvPr/>
        </p:nvSpPr>
        <p:spPr>
          <a:xfrm>
            <a:off x="5653868" y="1300088"/>
            <a:ext cx="21640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dirty="0"/>
              <a:t>7x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BA8A003-7F06-9E3A-D37C-39AE6BFBC97B}"/>
              </a:ext>
            </a:extLst>
          </p:cNvPr>
          <p:cNvCxnSpPr>
            <a:cxnSpLocks/>
          </p:cNvCxnSpPr>
          <p:nvPr/>
        </p:nvCxnSpPr>
        <p:spPr>
          <a:xfrm flipH="1" flipV="1">
            <a:off x="2268852" y="1608487"/>
            <a:ext cx="450056" cy="321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1E33251-7AEC-6A57-4E43-4F47E15ADC9C}"/>
              </a:ext>
            </a:extLst>
          </p:cNvPr>
          <p:cNvCxnSpPr>
            <a:cxnSpLocks/>
          </p:cNvCxnSpPr>
          <p:nvPr/>
        </p:nvCxnSpPr>
        <p:spPr>
          <a:xfrm flipH="1">
            <a:off x="2268852" y="1930018"/>
            <a:ext cx="437905" cy="269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E67A11B-2F73-B536-6BE8-D288C20E06AB}"/>
              </a:ext>
            </a:extLst>
          </p:cNvPr>
          <p:cNvCxnSpPr>
            <a:cxnSpLocks/>
          </p:cNvCxnSpPr>
          <p:nvPr/>
        </p:nvCxnSpPr>
        <p:spPr>
          <a:xfrm flipH="1" flipV="1">
            <a:off x="2268852" y="1769252"/>
            <a:ext cx="450056" cy="160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C06FC70-2231-4C1D-D212-02A7CF27AF89}"/>
              </a:ext>
            </a:extLst>
          </p:cNvPr>
          <p:cNvCxnSpPr>
            <a:cxnSpLocks/>
          </p:cNvCxnSpPr>
          <p:nvPr/>
        </p:nvCxnSpPr>
        <p:spPr>
          <a:xfrm flipH="1">
            <a:off x="2268852" y="1930018"/>
            <a:ext cx="450056" cy="130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DE67E6D-4713-A5BE-D438-2CB90FC3FC3B}"/>
              </a:ext>
            </a:extLst>
          </p:cNvPr>
          <p:cNvCxnSpPr>
            <a:cxnSpLocks/>
          </p:cNvCxnSpPr>
          <p:nvPr/>
        </p:nvCxnSpPr>
        <p:spPr>
          <a:xfrm flipH="1" flipV="1">
            <a:off x="2286287" y="2520809"/>
            <a:ext cx="450056" cy="321531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47D9F5-94AA-0916-0467-36A1E3DFDCAF}"/>
              </a:ext>
            </a:extLst>
          </p:cNvPr>
          <p:cNvCxnSpPr>
            <a:cxnSpLocks/>
          </p:cNvCxnSpPr>
          <p:nvPr/>
        </p:nvCxnSpPr>
        <p:spPr>
          <a:xfrm flipH="1">
            <a:off x="2286287" y="2842340"/>
            <a:ext cx="437905" cy="269844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CFA0627-A2EC-E340-C8F1-1F96073AB608}"/>
              </a:ext>
            </a:extLst>
          </p:cNvPr>
          <p:cNvCxnSpPr>
            <a:cxnSpLocks/>
          </p:cNvCxnSpPr>
          <p:nvPr/>
        </p:nvCxnSpPr>
        <p:spPr>
          <a:xfrm flipH="1" flipV="1">
            <a:off x="2286287" y="2681574"/>
            <a:ext cx="450056" cy="160766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AF8B2BB-C618-BFF0-45F5-FCD19221C398}"/>
              </a:ext>
            </a:extLst>
          </p:cNvPr>
          <p:cNvCxnSpPr>
            <a:cxnSpLocks/>
          </p:cNvCxnSpPr>
          <p:nvPr/>
        </p:nvCxnSpPr>
        <p:spPr>
          <a:xfrm flipH="1">
            <a:off x="2286287" y="2842340"/>
            <a:ext cx="450056" cy="130739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871C600-1EC8-8739-F774-63C0BDA827A6}"/>
              </a:ext>
            </a:extLst>
          </p:cNvPr>
          <p:cNvCxnSpPr>
            <a:cxnSpLocks/>
            <a:stCxn id="6" idx="1"/>
            <a:endCxn id="6" idx="3"/>
          </p:cNvCxnSpPr>
          <p:nvPr/>
        </p:nvCxnSpPr>
        <p:spPr>
          <a:xfrm>
            <a:off x="3175938" y="2371164"/>
            <a:ext cx="701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43558B7-418E-7A7E-3E6C-1903913ADB5E}"/>
              </a:ext>
            </a:extLst>
          </p:cNvPr>
          <p:cNvCxnSpPr>
            <a:cxnSpLocks/>
            <a:stCxn id="7" idx="1"/>
            <a:endCxn id="7" idx="3"/>
          </p:cNvCxnSpPr>
          <p:nvPr/>
        </p:nvCxnSpPr>
        <p:spPr>
          <a:xfrm>
            <a:off x="7669205" y="2371164"/>
            <a:ext cx="701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Vertical Text Placeholder 2">
            <a:extLst>
              <a:ext uri="{FF2B5EF4-FFF2-40B4-BE49-F238E27FC236}">
                <a16:creationId xmlns:a16="http://schemas.microsoft.com/office/drawing/2014/main" id="{0B4AD2BF-4C88-092D-3D53-576B75E37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3807" y="3514328"/>
            <a:ext cx="9680367" cy="3078641"/>
          </a:xfrm>
          <a:ln>
            <a:noFill/>
          </a:ln>
        </p:spPr>
        <p:txBody>
          <a:bodyPr/>
          <a:lstStyle/>
          <a:p>
            <a:r>
              <a:rPr lang="en-GB" dirty="0"/>
              <a:t>Most NMS only allow for the creation of individual trails NOT a spectrum service. </a:t>
            </a:r>
          </a:p>
          <a:p>
            <a:pPr lvl="1"/>
            <a:r>
              <a:rPr lang="en-GB" dirty="0"/>
              <a:t>For example, a 800GHz spectrum service would be:</a:t>
            </a:r>
          </a:p>
          <a:p>
            <a:pPr lvl="2"/>
            <a:r>
              <a:rPr lang="en-GB" dirty="0"/>
              <a:t>ONE time a trail of 800GHz  -&gt; power non-uniformity: over or under-powered</a:t>
            </a:r>
          </a:p>
          <a:p>
            <a:pPr lvl="2"/>
            <a:r>
              <a:rPr lang="en-GB" dirty="0"/>
              <a:t>EIGHT times a trail of 100GHz -&gt; hosting NREN must provision and maintain these </a:t>
            </a:r>
          </a:p>
          <a:p>
            <a:r>
              <a:rPr lang="en-GB" dirty="0"/>
              <a:t>Alien Wavelength and Spectrum Service Attach Points do not correspond.</a:t>
            </a:r>
          </a:p>
          <a:p>
            <a:pPr lvl="1"/>
            <a:r>
              <a:rPr lang="en-GB" dirty="0"/>
              <a:t>Physical connection to the guest NREN is on the WSS port. </a:t>
            </a:r>
          </a:p>
          <a:p>
            <a:pPr lvl="1"/>
            <a:r>
              <a:rPr lang="en-GB" dirty="0"/>
              <a:t>NMS does not allow multiple AWs to be provisioned on a Spectrum SAP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0ECD071-4F9F-7ED4-EF9B-3F5536B740AC}"/>
              </a:ext>
            </a:extLst>
          </p:cNvPr>
          <p:cNvCxnSpPr>
            <a:cxnSpLocks/>
          </p:cNvCxnSpPr>
          <p:nvPr/>
        </p:nvCxnSpPr>
        <p:spPr>
          <a:xfrm flipV="1">
            <a:off x="1679495" y="2064940"/>
            <a:ext cx="557730" cy="1253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D950EDF-6CCD-8E50-2067-FE3E31085120}"/>
              </a:ext>
            </a:extLst>
          </p:cNvPr>
          <p:cNvCxnSpPr>
            <a:cxnSpLocks/>
          </p:cNvCxnSpPr>
          <p:nvPr/>
        </p:nvCxnSpPr>
        <p:spPr>
          <a:xfrm>
            <a:off x="2931152" y="1094904"/>
            <a:ext cx="206185" cy="1720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DDAABB0-FEE5-495B-8F8E-B5A941C0BB1D}"/>
              </a:ext>
            </a:extLst>
          </p:cNvPr>
          <p:cNvSpPr txBox="1"/>
          <p:nvPr/>
        </p:nvSpPr>
        <p:spPr>
          <a:xfrm>
            <a:off x="88065" y="1893781"/>
            <a:ext cx="167922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Alien Wavelength</a:t>
            </a:r>
          </a:p>
          <a:p>
            <a:pPr algn="ctr"/>
            <a:r>
              <a:rPr lang="en-US" dirty="0"/>
              <a:t>Service Attach Points</a:t>
            </a:r>
            <a:endParaRPr lang="en-NL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55B6F33-F004-D956-7D13-94BE328EF07B}"/>
              </a:ext>
            </a:extLst>
          </p:cNvPr>
          <p:cNvSpPr txBox="1"/>
          <p:nvPr/>
        </p:nvSpPr>
        <p:spPr>
          <a:xfrm>
            <a:off x="2518005" y="866320"/>
            <a:ext cx="34795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b="1" dirty="0"/>
              <a:t>Spectrum </a:t>
            </a:r>
            <a:r>
              <a:rPr lang="en-NL" dirty="0"/>
              <a:t>S</a:t>
            </a:r>
            <a:r>
              <a:rPr lang="en-US" dirty="0"/>
              <a:t>ervice Attach Points (SAP)</a:t>
            </a:r>
            <a:endParaRPr lang="en-NL" dirty="0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66A25EF-4720-B6DC-CA07-6A75BF9D7350}"/>
              </a:ext>
            </a:extLst>
          </p:cNvPr>
          <p:cNvCxnSpPr>
            <a:cxnSpLocks/>
          </p:cNvCxnSpPr>
          <p:nvPr/>
        </p:nvCxnSpPr>
        <p:spPr>
          <a:xfrm>
            <a:off x="2936047" y="1094904"/>
            <a:ext cx="187746" cy="771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F02E818-5FA9-EBF7-BD53-F79DA7FBD4CF}"/>
              </a:ext>
            </a:extLst>
          </p:cNvPr>
          <p:cNvCxnSpPr>
            <a:cxnSpLocks/>
          </p:cNvCxnSpPr>
          <p:nvPr/>
        </p:nvCxnSpPr>
        <p:spPr>
          <a:xfrm>
            <a:off x="1702022" y="2547082"/>
            <a:ext cx="549149" cy="422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DE51E778-D1B3-05B2-CE79-FE96523711E2}"/>
              </a:ext>
            </a:extLst>
          </p:cNvPr>
          <p:cNvSpPr/>
          <p:nvPr/>
        </p:nvSpPr>
        <p:spPr>
          <a:xfrm>
            <a:off x="8759429" y="1541857"/>
            <a:ext cx="610797" cy="1676157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B2EDC2C-276F-F02F-614D-E6C876AA7FC9}"/>
              </a:ext>
            </a:extLst>
          </p:cNvPr>
          <p:cNvSpPr/>
          <p:nvPr/>
        </p:nvSpPr>
        <p:spPr>
          <a:xfrm>
            <a:off x="2155758" y="1517516"/>
            <a:ext cx="610797" cy="1676157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4878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C69B7-2D77-4D98-0BF9-370EB42A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Automation &amp; Orchestration platforms translate business and deployment rules. They prevent media access violations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81EA4-3D91-968E-D04B-BEA2A92BA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NL" dirty="0"/>
              <a:t>At the essence, A&amp;O platforms, compute which </a:t>
            </a:r>
            <a:r>
              <a:rPr lang="en-NL" b="1" dirty="0"/>
              <a:t>resources</a:t>
            </a:r>
            <a:r>
              <a:rPr lang="en-NL" dirty="0"/>
              <a:t> to claim and release and </a:t>
            </a:r>
            <a:r>
              <a:rPr lang="en-NL" b="1" dirty="0"/>
              <a:t>validate</a:t>
            </a:r>
            <a:r>
              <a:rPr lang="en-NL" dirty="0"/>
              <a:t> proper deployment and operation of resources.</a:t>
            </a:r>
          </a:p>
          <a:p>
            <a:r>
              <a:rPr lang="en-NL" dirty="0"/>
              <a:t>What is the most appropriate resource?</a:t>
            </a:r>
          </a:p>
          <a:p>
            <a:pPr lvl="1">
              <a:spcBef>
                <a:spcPts val="1200"/>
              </a:spcBef>
            </a:pPr>
            <a:r>
              <a:rPr lang="en-NL" b="1" dirty="0"/>
              <a:t>Trail</a:t>
            </a:r>
            <a:r>
              <a:rPr lang="en-NL" dirty="0"/>
              <a:t> {port A, port B, center frequency, bandwidth, launch power, route}</a:t>
            </a:r>
          </a:p>
          <a:p>
            <a:pPr lvl="2">
              <a:spcAft>
                <a:spcPts val="0"/>
              </a:spcAft>
            </a:pPr>
            <a:r>
              <a:rPr lang="en-NL" sz="1800" dirty="0"/>
              <a:t>Alien wave model or at best spectrum model. </a:t>
            </a:r>
          </a:p>
          <a:p>
            <a:pPr lvl="2">
              <a:spcAft>
                <a:spcPts val="0"/>
              </a:spcAft>
            </a:pPr>
            <a:r>
              <a:rPr lang="en-NL" sz="1800" dirty="0"/>
              <a:t>High abstraction</a:t>
            </a:r>
          </a:p>
          <a:p>
            <a:pPr lvl="2">
              <a:spcAft>
                <a:spcPts val="0"/>
              </a:spcAft>
            </a:pPr>
            <a:r>
              <a:rPr lang="en-NL" sz="1800" dirty="0"/>
              <a:t>Builds on exisiting OTN layer model and must corresponds to approved SAPs</a:t>
            </a:r>
          </a:p>
          <a:p>
            <a:pPr lvl="1">
              <a:spcBef>
                <a:spcPts val="1200"/>
              </a:spcBef>
            </a:pPr>
            <a:r>
              <a:rPr lang="en-NL" b="1" dirty="0"/>
              <a:t>Cross-Connect</a:t>
            </a:r>
            <a:r>
              <a:rPr lang="en-NL" dirty="0"/>
              <a:t> {port A, port B, slice of 12.5GHz spectrum, mode, power/loss/gain}</a:t>
            </a:r>
          </a:p>
          <a:p>
            <a:pPr lvl="2">
              <a:spcAft>
                <a:spcPts val="0"/>
              </a:spcAft>
            </a:pPr>
            <a:r>
              <a:rPr lang="en-NL" sz="1800" dirty="0"/>
              <a:t>Network slice model</a:t>
            </a:r>
          </a:p>
          <a:p>
            <a:pPr lvl="2">
              <a:spcAft>
                <a:spcPts val="0"/>
              </a:spcAft>
            </a:pPr>
            <a:r>
              <a:rPr lang="en-NL" sz="1800" dirty="0"/>
              <a:t>Low abstraction </a:t>
            </a:r>
          </a:p>
          <a:p>
            <a:pPr lvl="2">
              <a:spcAft>
                <a:spcPts val="0"/>
              </a:spcAft>
            </a:pPr>
            <a:r>
              <a:rPr lang="en-GB" sz="1800" dirty="0"/>
              <a:t>Very generic, can be applied to any component, can be applied for any service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77114-7968-2721-9F4C-0AAE3FBC4204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054C8-4498-EDA1-BFBF-EAE709AB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1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D013-D4D4-85A5-E03E-7B49C52C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“Cross-Connect and Power Resource Model”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A3543-3F39-CB70-ED5D-3852A7DAEFB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A83B4-96C2-67D7-C108-F3161CFA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0B6DF9-CDBE-A820-E89A-A6A984FD4E14}"/>
              </a:ext>
            </a:extLst>
          </p:cNvPr>
          <p:cNvSpPr/>
          <p:nvPr/>
        </p:nvSpPr>
        <p:spPr>
          <a:xfrm>
            <a:off x="5917262" y="1331660"/>
            <a:ext cx="3143250" cy="4200525"/>
          </a:xfrm>
          <a:prstGeom prst="rect">
            <a:avLst/>
          </a:prstGeom>
          <a:solidFill>
            <a:schemeClr val="bg2">
              <a:lumMod val="8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BBF59-8647-8EAB-D4E4-3B74728A11E1}"/>
              </a:ext>
            </a:extLst>
          </p:cNvPr>
          <p:cNvSpPr txBox="1"/>
          <p:nvPr/>
        </p:nvSpPr>
        <p:spPr>
          <a:xfrm>
            <a:off x="5649345" y="711560"/>
            <a:ext cx="367908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NL" dirty="0"/>
              <a:t>Optical Device, Element, or Component</a:t>
            </a:r>
          </a:p>
          <a:p>
            <a:pPr algn="ctr"/>
            <a:r>
              <a:rPr lang="en-NL" dirty="0"/>
              <a:t>(EDFA, WSS, filter, fiber, pad, circulator)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E29F93-9A2D-3E71-18CD-ACB4A457EEEB}"/>
              </a:ext>
            </a:extLst>
          </p:cNvPr>
          <p:cNvSpPr/>
          <p:nvPr/>
        </p:nvSpPr>
        <p:spPr>
          <a:xfrm>
            <a:off x="5737262" y="2509688"/>
            <a:ext cx="360000" cy="3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6D7290-C723-B51A-84F6-122E04AF8B1D}"/>
              </a:ext>
            </a:extLst>
          </p:cNvPr>
          <p:cNvSpPr/>
          <p:nvPr/>
        </p:nvSpPr>
        <p:spPr>
          <a:xfrm>
            <a:off x="8880512" y="2509688"/>
            <a:ext cx="360000" cy="3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DAD517-48B3-12B7-EABB-B40A509B43D7}"/>
              </a:ext>
            </a:extLst>
          </p:cNvPr>
          <p:cNvSpPr/>
          <p:nvPr/>
        </p:nvSpPr>
        <p:spPr>
          <a:xfrm>
            <a:off x="8880512" y="4113818"/>
            <a:ext cx="360000" cy="3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126BB2-6517-1389-CF59-E8D53D50900B}"/>
              </a:ext>
            </a:extLst>
          </p:cNvPr>
          <p:cNvSpPr/>
          <p:nvPr/>
        </p:nvSpPr>
        <p:spPr>
          <a:xfrm>
            <a:off x="5737262" y="4113818"/>
            <a:ext cx="360000" cy="3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171282-861E-381F-BB6E-7F5ED463D495}"/>
              </a:ext>
            </a:extLst>
          </p:cNvPr>
          <p:cNvCxnSpPr>
            <a:cxnSpLocks/>
          </p:cNvCxnSpPr>
          <p:nvPr/>
        </p:nvCxnSpPr>
        <p:spPr>
          <a:xfrm>
            <a:off x="4301696" y="1331660"/>
            <a:ext cx="1341867" cy="1206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D40F915-1330-E0BD-7BC9-1E9D03E9D4AC}"/>
              </a:ext>
            </a:extLst>
          </p:cNvPr>
          <p:cNvSpPr txBox="1"/>
          <p:nvPr/>
        </p:nvSpPr>
        <p:spPr>
          <a:xfrm>
            <a:off x="908938" y="988559"/>
            <a:ext cx="4571545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NL" sz="2000" b="1" dirty="0"/>
              <a:t>Commissioned Port based resources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S</a:t>
            </a:r>
            <a:r>
              <a:rPr lang="en-NL" dirty="0"/>
              <a:t>ubscription UUID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Adjacent UUID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Port properties (connector type)</a:t>
            </a:r>
            <a:endParaRPr lang="en-NL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NL" dirty="0"/>
              <a:t>ngress and egre</a:t>
            </a:r>
            <a:r>
              <a:rPr lang="en-US" dirty="0"/>
              <a:t>s</a:t>
            </a:r>
            <a:r>
              <a:rPr lang="en-NL" dirty="0"/>
              <a:t>s allowed power density ranges per 12.5GHz slice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Service Attachment Point parameters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Operational mode and parameters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Measurement modes and parameters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UUID of authorized controlling user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FEA88BE-6283-1310-30A5-7FBE792F0446}"/>
              </a:ext>
            </a:extLst>
          </p:cNvPr>
          <p:cNvCxnSpPr>
            <a:cxnSpLocks/>
          </p:cNvCxnSpPr>
          <p:nvPr/>
        </p:nvCxnSpPr>
        <p:spPr>
          <a:xfrm flipV="1">
            <a:off x="3976504" y="2869688"/>
            <a:ext cx="1667059" cy="12856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D271D5A-A2E8-B395-BBB4-51783D21F170}"/>
              </a:ext>
            </a:extLst>
          </p:cNvPr>
          <p:cNvSpPr txBox="1"/>
          <p:nvPr/>
        </p:nvSpPr>
        <p:spPr>
          <a:xfrm>
            <a:off x="908939" y="4088009"/>
            <a:ext cx="4571544" cy="22467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NL" sz="2000" b="1" dirty="0"/>
              <a:t>Service Resource Consumption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Subscription UUID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NL" dirty="0"/>
              <a:t>ngress and egre</a:t>
            </a:r>
            <a:r>
              <a:rPr lang="en-US" dirty="0"/>
              <a:t>s</a:t>
            </a:r>
            <a:r>
              <a:rPr lang="en-NL" dirty="0"/>
              <a:t>s demanded and measured power density per 12.5GHz slice.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UUID’s for each service per Service Attachment Point and per 12.5GHz slice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Sink or source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Alarms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F66D214-9D5C-3F36-214C-060835E4B892}"/>
              </a:ext>
            </a:extLst>
          </p:cNvPr>
          <p:cNvCxnSpPr>
            <a:cxnSpLocks/>
            <a:stCxn id="8" idx="6"/>
            <a:endCxn id="10" idx="1"/>
          </p:cNvCxnSpPr>
          <p:nvPr/>
        </p:nvCxnSpPr>
        <p:spPr>
          <a:xfrm>
            <a:off x="6097262" y="2689688"/>
            <a:ext cx="2835971" cy="1476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9630BB8-42DF-055F-F151-8AEA583BE7DD}"/>
              </a:ext>
            </a:extLst>
          </p:cNvPr>
          <p:cNvCxnSpPr>
            <a:cxnSpLocks/>
            <a:stCxn id="10" idx="2"/>
            <a:endCxn id="8" idx="5"/>
          </p:cNvCxnSpPr>
          <p:nvPr/>
        </p:nvCxnSpPr>
        <p:spPr>
          <a:xfrm flipH="1" flipV="1">
            <a:off x="6044541" y="2816967"/>
            <a:ext cx="2835971" cy="1476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BD18CFD-5EF7-0A90-018D-79C37E18189C}"/>
              </a:ext>
            </a:extLst>
          </p:cNvPr>
          <p:cNvSpPr txBox="1"/>
          <p:nvPr/>
        </p:nvSpPr>
        <p:spPr>
          <a:xfrm>
            <a:off x="5858770" y="2539968"/>
            <a:ext cx="13305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cap="all" dirty="0"/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407D56-BFDC-4B63-C56F-B7BA923CF6B9}"/>
              </a:ext>
            </a:extLst>
          </p:cNvPr>
          <p:cNvSpPr txBox="1"/>
          <p:nvPr/>
        </p:nvSpPr>
        <p:spPr>
          <a:xfrm>
            <a:off x="8991102" y="2538240"/>
            <a:ext cx="1250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cap="all" dirty="0"/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335DFC-64C0-68C2-0880-D48B61FA7DB3}"/>
              </a:ext>
            </a:extLst>
          </p:cNvPr>
          <p:cNvSpPr txBox="1"/>
          <p:nvPr/>
        </p:nvSpPr>
        <p:spPr>
          <a:xfrm>
            <a:off x="5843606" y="4155318"/>
            <a:ext cx="1234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cap="all" dirty="0"/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383EDD-75C0-E1C7-6E13-F56F237D03AD}"/>
              </a:ext>
            </a:extLst>
          </p:cNvPr>
          <p:cNvSpPr txBox="1"/>
          <p:nvPr/>
        </p:nvSpPr>
        <p:spPr>
          <a:xfrm>
            <a:off x="8985954" y="4155318"/>
            <a:ext cx="14266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cap="all" dirty="0"/>
              <a:t>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EB2416-CC64-A577-0C5F-293A9372DE80}"/>
              </a:ext>
            </a:extLst>
          </p:cNvPr>
          <p:cNvSpPr txBox="1"/>
          <p:nvPr/>
        </p:nvSpPr>
        <p:spPr>
          <a:xfrm>
            <a:off x="9917149" y="3031049"/>
            <a:ext cx="2694556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NL" dirty="0"/>
              <a:t>XC resource collection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Port x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Port 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12.5GHz slices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L</a:t>
            </a:r>
            <a:r>
              <a:rPr lang="en-NL" dirty="0"/>
              <a:t>osses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Target powers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NL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2564ED-B3D3-73A6-AB6F-D321D1122691}"/>
              </a:ext>
            </a:extLst>
          </p:cNvPr>
          <p:cNvSpPr txBox="1"/>
          <p:nvPr/>
        </p:nvSpPr>
        <p:spPr>
          <a:xfrm>
            <a:off x="6862153" y="1407144"/>
            <a:ext cx="2694556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NL" dirty="0"/>
              <a:t>XC deployment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Subscription UUID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Port 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Port 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12.5GHz slice ID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L</a:t>
            </a:r>
            <a:r>
              <a:rPr lang="en-NL" dirty="0"/>
              <a:t>oss = 0.5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NL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7271D6-62A1-21E9-8ACA-8DA13342A1EB}"/>
              </a:ext>
            </a:extLst>
          </p:cNvPr>
          <p:cNvSpPr txBox="1"/>
          <p:nvPr/>
        </p:nvSpPr>
        <p:spPr>
          <a:xfrm>
            <a:off x="6291398" y="3658379"/>
            <a:ext cx="269455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NL" dirty="0"/>
              <a:t>XC deployment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Subscription UUID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Port 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Port 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12.5GHz slice ID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L</a:t>
            </a:r>
            <a:r>
              <a:rPr lang="en-NL" dirty="0"/>
              <a:t>oss = 40.0</a:t>
            </a:r>
          </a:p>
        </p:txBody>
      </p:sp>
    </p:spTree>
    <p:extLst>
      <p:ext uri="{BB962C8B-B14F-4D97-AF65-F5344CB8AC3E}">
        <p14:creationId xmlns:p14="http://schemas.microsoft.com/office/powerpoint/2010/main" val="77476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A08BE-9A92-AD10-A041-918543674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Building the network topology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3D2D2-BD96-3324-E3BE-E2AFBC1A10B9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64259-B4D5-77A0-C3B6-D4F640BC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189" y="664109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9</a:t>
            </a:fld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75F67C3-9125-A3D2-1671-1F5B3CE0D25E}"/>
              </a:ext>
            </a:extLst>
          </p:cNvPr>
          <p:cNvGrpSpPr>
            <a:grpSpLocks noChangeAspect="1"/>
          </p:cNvGrpSpPr>
          <p:nvPr/>
        </p:nvGrpSpPr>
        <p:grpSpPr>
          <a:xfrm>
            <a:off x="2332121" y="2058129"/>
            <a:ext cx="1411890" cy="1692910"/>
            <a:chOff x="1828254" y="1793059"/>
            <a:chExt cx="3503250" cy="42005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EB76C5-897A-2058-122D-D5836AA8D903}"/>
                </a:ext>
              </a:extLst>
            </p:cNvPr>
            <p:cNvSpPr/>
            <p:nvPr/>
          </p:nvSpPr>
          <p:spPr>
            <a:xfrm>
              <a:off x="2008254" y="1793059"/>
              <a:ext cx="3143250" cy="420052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9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E437F97-3CCB-A658-44ED-EE13770EED1B}"/>
                </a:ext>
              </a:extLst>
            </p:cNvPr>
            <p:cNvSpPr/>
            <p:nvPr/>
          </p:nvSpPr>
          <p:spPr>
            <a:xfrm>
              <a:off x="1828254" y="2971087"/>
              <a:ext cx="360000" cy="3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9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BEFE27D-BC63-5A0D-B443-6B47AC589911}"/>
                </a:ext>
              </a:extLst>
            </p:cNvPr>
            <p:cNvSpPr/>
            <p:nvPr/>
          </p:nvSpPr>
          <p:spPr>
            <a:xfrm>
              <a:off x="4971504" y="2971087"/>
              <a:ext cx="360000" cy="3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9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6522F96-9925-56E3-FDAB-80C040C5A468}"/>
                </a:ext>
              </a:extLst>
            </p:cNvPr>
            <p:cNvSpPr/>
            <p:nvPr/>
          </p:nvSpPr>
          <p:spPr>
            <a:xfrm>
              <a:off x="4971504" y="4575217"/>
              <a:ext cx="360000" cy="3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9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2A6F77C-E0C3-D007-7601-4AAC7947D80A}"/>
                </a:ext>
              </a:extLst>
            </p:cNvPr>
            <p:cNvSpPr/>
            <p:nvPr/>
          </p:nvSpPr>
          <p:spPr>
            <a:xfrm>
              <a:off x="1828254" y="4575217"/>
              <a:ext cx="360000" cy="3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90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512949A-D1A6-29BE-C78E-01EC37BF2149}"/>
                </a:ext>
              </a:extLst>
            </p:cNvPr>
            <p:cNvCxnSpPr>
              <a:cxnSpLocks/>
              <a:stCxn id="7" idx="6"/>
              <a:endCxn id="9" idx="1"/>
            </p:cNvCxnSpPr>
            <p:nvPr/>
          </p:nvCxnSpPr>
          <p:spPr>
            <a:xfrm>
              <a:off x="2188254" y="3151087"/>
              <a:ext cx="2835971" cy="14768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228EAF2-0B63-2082-70DF-F0BCB0536DDC}"/>
                </a:ext>
              </a:extLst>
            </p:cNvPr>
            <p:cNvCxnSpPr>
              <a:cxnSpLocks/>
              <a:stCxn id="9" idx="2"/>
              <a:endCxn id="7" idx="5"/>
            </p:cNvCxnSpPr>
            <p:nvPr/>
          </p:nvCxnSpPr>
          <p:spPr>
            <a:xfrm flipH="1" flipV="1">
              <a:off x="2135533" y="3278366"/>
              <a:ext cx="2835971" cy="14768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1533C2-29A5-464F-C230-846EED46CFC8}"/>
                </a:ext>
              </a:extLst>
            </p:cNvPr>
            <p:cNvSpPr txBox="1"/>
            <p:nvPr/>
          </p:nvSpPr>
          <p:spPr>
            <a:xfrm>
              <a:off x="1949763" y="3001366"/>
              <a:ext cx="167053" cy="343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NL" sz="900" cap="all" dirty="0"/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561199-08A2-61A8-ACB0-5312A3DE2615}"/>
                </a:ext>
              </a:extLst>
            </p:cNvPr>
            <p:cNvSpPr txBox="1"/>
            <p:nvPr/>
          </p:nvSpPr>
          <p:spPr>
            <a:xfrm>
              <a:off x="5082094" y="2999639"/>
              <a:ext cx="155123" cy="343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NL" sz="900" cap="all" dirty="0"/>
                <a:t>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540D54-2587-7E2E-9FAE-95E626FAC216}"/>
                </a:ext>
              </a:extLst>
            </p:cNvPr>
            <p:cNvSpPr txBox="1"/>
            <p:nvPr/>
          </p:nvSpPr>
          <p:spPr>
            <a:xfrm>
              <a:off x="1934598" y="4616716"/>
              <a:ext cx="151143" cy="343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NL" sz="900" cap="all" dirty="0"/>
                <a:t>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646B7D-82B3-7BCD-108F-F5AA03306CD4}"/>
                </a:ext>
              </a:extLst>
            </p:cNvPr>
            <p:cNvSpPr txBox="1"/>
            <p:nvPr/>
          </p:nvSpPr>
          <p:spPr>
            <a:xfrm>
              <a:off x="5076945" y="4616716"/>
              <a:ext cx="175007" cy="343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NL" sz="900" cap="all" dirty="0"/>
                <a:t>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9223809-4652-D4ED-9804-025DEF54714D}"/>
              </a:ext>
            </a:extLst>
          </p:cNvPr>
          <p:cNvGrpSpPr>
            <a:grpSpLocks noChangeAspect="1"/>
          </p:cNvGrpSpPr>
          <p:nvPr/>
        </p:nvGrpSpPr>
        <p:grpSpPr>
          <a:xfrm>
            <a:off x="7367534" y="1831535"/>
            <a:ext cx="1411890" cy="1692910"/>
            <a:chOff x="1828254" y="1793059"/>
            <a:chExt cx="3503250" cy="420052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19372DC-CF69-CC02-2D05-8E75973D1FDF}"/>
                </a:ext>
              </a:extLst>
            </p:cNvPr>
            <p:cNvSpPr/>
            <p:nvPr/>
          </p:nvSpPr>
          <p:spPr>
            <a:xfrm>
              <a:off x="2008254" y="1793059"/>
              <a:ext cx="3143250" cy="420052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9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FB9D1C-7B0B-0E2F-C503-154636CEF7CD}"/>
                </a:ext>
              </a:extLst>
            </p:cNvPr>
            <p:cNvSpPr/>
            <p:nvPr/>
          </p:nvSpPr>
          <p:spPr>
            <a:xfrm>
              <a:off x="1828254" y="2971087"/>
              <a:ext cx="360000" cy="3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9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0453665-3D6F-7B11-E9CD-E2CAB88724B3}"/>
                </a:ext>
              </a:extLst>
            </p:cNvPr>
            <p:cNvSpPr/>
            <p:nvPr/>
          </p:nvSpPr>
          <p:spPr>
            <a:xfrm>
              <a:off x="4971504" y="2971087"/>
              <a:ext cx="360000" cy="3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9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81DFE58-2187-2348-5607-A944253FEDF4}"/>
                </a:ext>
              </a:extLst>
            </p:cNvPr>
            <p:cNvSpPr/>
            <p:nvPr/>
          </p:nvSpPr>
          <p:spPr>
            <a:xfrm>
              <a:off x="4971504" y="4575217"/>
              <a:ext cx="360000" cy="3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9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28418CC-AA00-78FD-0F08-CA8F00CE080D}"/>
                </a:ext>
              </a:extLst>
            </p:cNvPr>
            <p:cNvSpPr/>
            <p:nvPr/>
          </p:nvSpPr>
          <p:spPr>
            <a:xfrm>
              <a:off x="1828254" y="4575217"/>
              <a:ext cx="360000" cy="3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900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65FF7DD-B3A7-C2FD-75AA-716321E62F73}"/>
                </a:ext>
              </a:extLst>
            </p:cNvPr>
            <p:cNvCxnSpPr>
              <a:cxnSpLocks/>
              <a:stCxn id="21" idx="6"/>
              <a:endCxn id="23" idx="1"/>
            </p:cNvCxnSpPr>
            <p:nvPr/>
          </p:nvCxnSpPr>
          <p:spPr>
            <a:xfrm>
              <a:off x="2188254" y="3151087"/>
              <a:ext cx="2835971" cy="14768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BF9CE76-31DB-5327-F173-DFD06985FD68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flipH="1" flipV="1">
              <a:off x="2116816" y="3286674"/>
              <a:ext cx="2854689" cy="14685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299A18-556C-4732-1E08-7BC86A45D738}"/>
                </a:ext>
              </a:extLst>
            </p:cNvPr>
            <p:cNvSpPr txBox="1"/>
            <p:nvPr/>
          </p:nvSpPr>
          <p:spPr>
            <a:xfrm>
              <a:off x="1949763" y="3001366"/>
              <a:ext cx="167053" cy="343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NL" sz="900" cap="all" dirty="0"/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2C81D1-40A9-BB1A-7AFB-B8D46585F0AA}"/>
                </a:ext>
              </a:extLst>
            </p:cNvPr>
            <p:cNvSpPr txBox="1"/>
            <p:nvPr/>
          </p:nvSpPr>
          <p:spPr>
            <a:xfrm>
              <a:off x="5082094" y="2999639"/>
              <a:ext cx="155123" cy="343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NL" sz="900" cap="all" dirty="0"/>
                <a:t>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4234DEA-35E4-24FF-7C01-121F597ED273}"/>
                </a:ext>
              </a:extLst>
            </p:cNvPr>
            <p:cNvSpPr txBox="1"/>
            <p:nvPr/>
          </p:nvSpPr>
          <p:spPr>
            <a:xfrm>
              <a:off x="1934598" y="4616716"/>
              <a:ext cx="151143" cy="343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NL" sz="900" cap="all" dirty="0"/>
                <a:t>C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F5A039-1660-DD38-C020-E23A81448876}"/>
                </a:ext>
              </a:extLst>
            </p:cNvPr>
            <p:cNvSpPr txBox="1"/>
            <p:nvPr/>
          </p:nvSpPr>
          <p:spPr>
            <a:xfrm>
              <a:off x="5076945" y="4616716"/>
              <a:ext cx="175007" cy="343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NL" sz="900" cap="all" dirty="0"/>
                <a:t>D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EECDA3-B8B7-4041-74DC-02CC2A4F6DBE}"/>
              </a:ext>
            </a:extLst>
          </p:cNvPr>
          <p:cNvGrpSpPr>
            <a:grpSpLocks noChangeAspect="1"/>
          </p:cNvGrpSpPr>
          <p:nvPr/>
        </p:nvGrpSpPr>
        <p:grpSpPr>
          <a:xfrm>
            <a:off x="5437271" y="4456905"/>
            <a:ext cx="1411890" cy="1692910"/>
            <a:chOff x="1828254" y="1793059"/>
            <a:chExt cx="3503250" cy="420052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BBFDAD-4633-7655-857A-6A4E4B35E77F}"/>
                </a:ext>
              </a:extLst>
            </p:cNvPr>
            <p:cNvSpPr/>
            <p:nvPr/>
          </p:nvSpPr>
          <p:spPr>
            <a:xfrm>
              <a:off x="2008254" y="1793059"/>
              <a:ext cx="3143250" cy="420052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9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D393B2E-812E-54F5-435F-4F1A6DF6B38C}"/>
                </a:ext>
              </a:extLst>
            </p:cNvPr>
            <p:cNvSpPr/>
            <p:nvPr/>
          </p:nvSpPr>
          <p:spPr>
            <a:xfrm>
              <a:off x="1828254" y="2971087"/>
              <a:ext cx="360000" cy="3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9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B024ED-AD06-7A5E-4185-AF40D6E76169}"/>
                </a:ext>
              </a:extLst>
            </p:cNvPr>
            <p:cNvSpPr/>
            <p:nvPr/>
          </p:nvSpPr>
          <p:spPr>
            <a:xfrm>
              <a:off x="4971504" y="2971087"/>
              <a:ext cx="360000" cy="3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9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CB9AAE1-7D60-6674-7B33-EB0A65377C8D}"/>
                </a:ext>
              </a:extLst>
            </p:cNvPr>
            <p:cNvSpPr/>
            <p:nvPr/>
          </p:nvSpPr>
          <p:spPr>
            <a:xfrm>
              <a:off x="4971504" y="4575217"/>
              <a:ext cx="360000" cy="3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90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CFDCFB9-04FE-924F-68A8-1DA5EF91B664}"/>
                </a:ext>
              </a:extLst>
            </p:cNvPr>
            <p:cNvSpPr/>
            <p:nvPr/>
          </p:nvSpPr>
          <p:spPr>
            <a:xfrm>
              <a:off x="1828254" y="4575217"/>
              <a:ext cx="360000" cy="3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900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EBA9CCF-5F85-79A9-3E6F-FE227D102DC7}"/>
                </a:ext>
              </a:extLst>
            </p:cNvPr>
            <p:cNvCxnSpPr>
              <a:cxnSpLocks/>
              <a:stCxn id="33" idx="6"/>
              <a:endCxn id="35" idx="1"/>
            </p:cNvCxnSpPr>
            <p:nvPr/>
          </p:nvCxnSpPr>
          <p:spPr>
            <a:xfrm>
              <a:off x="2188254" y="3151087"/>
              <a:ext cx="2835971" cy="14768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578F832-1ACB-B091-B894-09A8E669F4E6}"/>
                </a:ext>
              </a:extLst>
            </p:cNvPr>
            <p:cNvCxnSpPr>
              <a:cxnSpLocks/>
              <a:stCxn id="35" idx="2"/>
              <a:endCxn id="33" idx="5"/>
            </p:cNvCxnSpPr>
            <p:nvPr/>
          </p:nvCxnSpPr>
          <p:spPr>
            <a:xfrm flipH="1" flipV="1">
              <a:off x="2135533" y="3278366"/>
              <a:ext cx="2835971" cy="14768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9D4B36A-EF4C-D831-56D4-BAB16382CB9C}"/>
                </a:ext>
              </a:extLst>
            </p:cNvPr>
            <p:cNvSpPr txBox="1"/>
            <p:nvPr/>
          </p:nvSpPr>
          <p:spPr>
            <a:xfrm>
              <a:off x="1949763" y="3001366"/>
              <a:ext cx="167053" cy="343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NL" sz="900" cap="all" dirty="0"/>
                <a:t>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8B799C1-FD94-F936-0B3B-DBCE0B777C1C}"/>
                </a:ext>
              </a:extLst>
            </p:cNvPr>
            <p:cNvSpPr txBox="1"/>
            <p:nvPr/>
          </p:nvSpPr>
          <p:spPr>
            <a:xfrm>
              <a:off x="5082094" y="2999639"/>
              <a:ext cx="155123" cy="343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NL" sz="900" cap="all" dirty="0"/>
                <a:t>B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BBAF396-91C4-A6DE-C62E-38CF177443E3}"/>
                </a:ext>
              </a:extLst>
            </p:cNvPr>
            <p:cNvSpPr txBox="1"/>
            <p:nvPr/>
          </p:nvSpPr>
          <p:spPr>
            <a:xfrm>
              <a:off x="1934598" y="4616716"/>
              <a:ext cx="151143" cy="343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NL" sz="900" cap="all" dirty="0"/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DB11048-9372-664E-E20C-6D432B9E2AB2}"/>
                </a:ext>
              </a:extLst>
            </p:cNvPr>
            <p:cNvSpPr txBox="1"/>
            <p:nvPr/>
          </p:nvSpPr>
          <p:spPr>
            <a:xfrm>
              <a:off x="5076945" y="4616716"/>
              <a:ext cx="175007" cy="343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NL" sz="900" cap="all" dirty="0"/>
                <a:t>D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561AAE3-89E4-4163-0D80-F983D0CB67CC}"/>
              </a:ext>
            </a:extLst>
          </p:cNvPr>
          <p:cNvGrpSpPr>
            <a:grpSpLocks noChangeAspect="1"/>
          </p:cNvGrpSpPr>
          <p:nvPr/>
        </p:nvGrpSpPr>
        <p:grpSpPr>
          <a:xfrm>
            <a:off x="4847623" y="1312222"/>
            <a:ext cx="1411890" cy="1692910"/>
            <a:chOff x="1828254" y="1793059"/>
            <a:chExt cx="3503250" cy="420052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DF236A6-0D8A-FC52-0912-0ECFE16FCED0}"/>
                </a:ext>
              </a:extLst>
            </p:cNvPr>
            <p:cNvSpPr/>
            <p:nvPr/>
          </p:nvSpPr>
          <p:spPr>
            <a:xfrm>
              <a:off x="2008254" y="1793059"/>
              <a:ext cx="3143250" cy="420052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9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3FE183A-DF7B-6A0D-6578-350A4D1B1B17}"/>
                </a:ext>
              </a:extLst>
            </p:cNvPr>
            <p:cNvSpPr/>
            <p:nvPr/>
          </p:nvSpPr>
          <p:spPr>
            <a:xfrm>
              <a:off x="1828254" y="2971087"/>
              <a:ext cx="360000" cy="3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90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F3CA82C-A0F1-AE59-CF19-72BF6D4F994D}"/>
                </a:ext>
              </a:extLst>
            </p:cNvPr>
            <p:cNvSpPr/>
            <p:nvPr/>
          </p:nvSpPr>
          <p:spPr>
            <a:xfrm>
              <a:off x="4971504" y="2971087"/>
              <a:ext cx="360000" cy="3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9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242CA1-854D-0C95-0308-C99958D1237A}"/>
                </a:ext>
              </a:extLst>
            </p:cNvPr>
            <p:cNvSpPr/>
            <p:nvPr/>
          </p:nvSpPr>
          <p:spPr>
            <a:xfrm>
              <a:off x="4971504" y="4575217"/>
              <a:ext cx="360000" cy="3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9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9B6468A-3384-F4E6-05C2-14DD881E0EC9}"/>
                </a:ext>
              </a:extLst>
            </p:cNvPr>
            <p:cNvSpPr/>
            <p:nvPr/>
          </p:nvSpPr>
          <p:spPr>
            <a:xfrm>
              <a:off x="1828254" y="4575217"/>
              <a:ext cx="360000" cy="3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900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3FD2B99-D6A7-47AB-0352-EC60F0C4021E}"/>
                </a:ext>
              </a:extLst>
            </p:cNvPr>
            <p:cNvCxnSpPr>
              <a:cxnSpLocks/>
              <a:stCxn id="48" idx="7"/>
              <a:endCxn id="46" idx="2"/>
            </p:cNvCxnSpPr>
            <p:nvPr/>
          </p:nvCxnSpPr>
          <p:spPr>
            <a:xfrm flipV="1">
              <a:off x="2135532" y="3151087"/>
              <a:ext cx="2835973" cy="14768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A48F0BC0-F680-B66A-8596-FDA3ABE178C8}"/>
                </a:ext>
              </a:extLst>
            </p:cNvPr>
            <p:cNvCxnSpPr>
              <a:cxnSpLocks/>
              <a:stCxn id="46" idx="3"/>
              <a:endCxn id="48" idx="6"/>
            </p:cNvCxnSpPr>
            <p:nvPr/>
          </p:nvCxnSpPr>
          <p:spPr>
            <a:xfrm flipH="1">
              <a:off x="2188253" y="3278365"/>
              <a:ext cx="2835973" cy="14768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A57BEB0-E50F-0394-035D-9B5AAB319807}"/>
                </a:ext>
              </a:extLst>
            </p:cNvPr>
            <p:cNvSpPr txBox="1"/>
            <p:nvPr/>
          </p:nvSpPr>
          <p:spPr>
            <a:xfrm>
              <a:off x="1949763" y="3001366"/>
              <a:ext cx="167053" cy="343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NL" sz="900" cap="all" dirty="0"/>
                <a:t>A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86D771B-54B5-5C40-E436-46A3818DD5C9}"/>
                </a:ext>
              </a:extLst>
            </p:cNvPr>
            <p:cNvSpPr txBox="1"/>
            <p:nvPr/>
          </p:nvSpPr>
          <p:spPr>
            <a:xfrm>
              <a:off x="5082094" y="2999639"/>
              <a:ext cx="155123" cy="343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NL" sz="900" cap="all" dirty="0"/>
                <a:t>B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7A2AD5F-E356-ADE3-FB0B-31A88A99CA7D}"/>
                </a:ext>
              </a:extLst>
            </p:cNvPr>
            <p:cNvSpPr txBox="1"/>
            <p:nvPr/>
          </p:nvSpPr>
          <p:spPr>
            <a:xfrm>
              <a:off x="1934598" y="4616716"/>
              <a:ext cx="151143" cy="343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NL" sz="900" cap="all" dirty="0"/>
                <a:t>C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3EA764E-69F0-C559-E16D-B27153DE085C}"/>
                </a:ext>
              </a:extLst>
            </p:cNvPr>
            <p:cNvSpPr txBox="1"/>
            <p:nvPr/>
          </p:nvSpPr>
          <p:spPr>
            <a:xfrm>
              <a:off x="5076945" y="4616716"/>
              <a:ext cx="175007" cy="343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NL" sz="900" cap="all" dirty="0"/>
                <a:t>D</a:t>
              </a:r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2656411-FAF5-A4C9-85F1-C608CFE17517}"/>
              </a:ext>
            </a:extLst>
          </p:cNvPr>
          <p:cNvCxnSpPr>
            <a:cxnSpLocks/>
            <a:stCxn id="7" idx="7"/>
            <a:endCxn id="8" idx="1"/>
          </p:cNvCxnSpPr>
          <p:nvPr/>
        </p:nvCxnSpPr>
        <p:spPr>
          <a:xfrm>
            <a:off x="2455961" y="2554150"/>
            <a:ext cx="11642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DE4F4A9-8926-F1C6-EFE4-3D49409FBE65}"/>
              </a:ext>
            </a:extLst>
          </p:cNvPr>
          <p:cNvCxnSpPr>
            <a:cxnSpLocks/>
            <a:stCxn id="8" idx="2"/>
            <a:endCxn id="13" idx="3"/>
          </p:cNvCxnSpPr>
          <p:nvPr/>
        </p:nvCxnSpPr>
        <p:spPr>
          <a:xfrm flipH="1">
            <a:off x="2448418" y="2605446"/>
            <a:ext cx="1150505" cy="8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155A998-5BB1-0DCC-66E6-5F537497D68B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7512622" y="2378852"/>
            <a:ext cx="11217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EEABFEE-A4B2-14B1-EBB5-200A9B560D6B}"/>
              </a:ext>
            </a:extLst>
          </p:cNvPr>
          <p:cNvCxnSpPr>
            <a:cxnSpLocks/>
            <a:stCxn id="22" idx="1"/>
            <a:endCxn id="21" idx="7"/>
          </p:cNvCxnSpPr>
          <p:nvPr/>
        </p:nvCxnSpPr>
        <p:spPr>
          <a:xfrm flipH="1">
            <a:off x="7491374" y="2327556"/>
            <a:ext cx="11642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9414C4B-B7A4-D1A1-F775-AFAE5444C332}"/>
              </a:ext>
            </a:extLst>
          </p:cNvPr>
          <p:cNvCxnSpPr>
            <a:stCxn id="14" idx="3"/>
            <a:endCxn id="48" idx="2"/>
          </p:cNvCxnSpPr>
          <p:nvPr/>
        </p:nvCxnSpPr>
        <p:spPr>
          <a:xfrm flipV="1">
            <a:off x="3706011" y="2506041"/>
            <a:ext cx="1141612" cy="107618"/>
          </a:xfrm>
          <a:prstGeom prst="straightConnector1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763EBA0-615C-3D66-B74A-839551935E7F}"/>
              </a:ext>
            </a:extLst>
          </p:cNvPr>
          <p:cNvCxnSpPr>
            <a:cxnSpLocks/>
            <a:stCxn id="46" idx="6"/>
            <a:endCxn id="21" idx="1"/>
          </p:cNvCxnSpPr>
          <p:nvPr/>
        </p:nvCxnSpPr>
        <p:spPr>
          <a:xfrm>
            <a:off x="6259513" y="1859539"/>
            <a:ext cx="1129269" cy="468017"/>
          </a:xfrm>
          <a:prstGeom prst="straightConnector1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319BD52-9415-01BF-A920-2A0BF0C6CB2B}"/>
              </a:ext>
            </a:extLst>
          </p:cNvPr>
          <p:cNvCxnSpPr>
            <a:cxnSpLocks/>
            <a:stCxn id="9" idx="6"/>
            <a:endCxn id="33" idx="1"/>
          </p:cNvCxnSpPr>
          <p:nvPr/>
        </p:nvCxnSpPr>
        <p:spPr>
          <a:xfrm>
            <a:off x="3744011" y="3251948"/>
            <a:ext cx="1714508" cy="1700978"/>
          </a:xfrm>
          <a:prstGeom prst="straightConnector1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1D2AF2E5-E677-63C5-EA33-DDF9541B4F11}"/>
              </a:ext>
            </a:extLst>
          </p:cNvPr>
          <p:cNvSpPr txBox="1"/>
          <p:nvPr/>
        </p:nvSpPr>
        <p:spPr>
          <a:xfrm>
            <a:off x="2550410" y="4322076"/>
            <a:ext cx="269455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NL" dirty="0"/>
              <a:t>Topology Link definition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Subscription UUID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Subscription UUID port 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Subscription UUID port 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8FF5D34-0D8D-62B4-DBB4-F484682A2895}"/>
              </a:ext>
            </a:extLst>
          </p:cNvPr>
          <p:cNvSpPr txBox="1"/>
          <p:nvPr/>
        </p:nvSpPr>
        <p:spPr>
          <a:xfrm>
            <a:off x="284117" y="2432855"/>
            <a:ext cx="20100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Service Access Point (</a:t>
            </a:r>
            <a:r>
              <a:rPr lang="en-NL" dirty="0"/>
              <a:t>SAP</a:t>
            </a:r>
            <a:r>
              <a:rPr lang="en-US" dirty="0"/>
              <a:t>)</a:t>
            </a:r>
            <a:endParaRPr lang="en-NL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4BB1193-C9EC-480F-42F3-04CE8C6955FC}"/>
              </a:ext>
            </a:extLst>
          </p:cNvPr>
          <p:cNvSpPr txBox="1"/>
          <p:nvPr/>
        </p:nvSpPr>
        <p:spPr>
          <a:xfrm>
            <a:off x="6930606" y="5528521"/>
            <a:ext cx="3558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cap="all" dirty="0"/>
              <a:t>SAP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9292112-5E5F-9010-4261-7EF3CD18B4C1}"/>
              </a:ext>
            </a:extLst>
          </p:cNvPr>
          <p:cNvSpPr txBox="1"/>
          <p:nvPr/>
        </p:nvSpPr>
        <p:spPr>
          <a:xfrm>
            <a:off x="8896977" y="2900284"/>
            <a:ext cx="3558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cap="all" dirty="0"/>
              <a:t>SAP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24EFAA7-AC2D-61F1-5FF2-10B2D6CD2FAD}"/>
              </a:ext>
            </a:extLst>
          </p:cNvPr>
          <p:cNvSpPr txBox="1"/>
          <p:nvPr/>
        </p:nvSpPr>
        <p:spPr>
          <a:xfrm>
            <a:off x="8851192" y="2233330"/>
            <a:ext cx="3558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cap="all" dirty="0"/>
              <a:t>SAP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3A729F5-92F1-7249-3982-E8B660C08EF6}"/>
              </a:ext>
            </a:extLst>
          </p:cNvPr>
          <p:cNvSpPr txBox="1"/>
          <p:nvPr/>
        </p:nvSpPr>
        <p:spPr>
          <a:xfrm>
            <a:off x="2631427" y="1759936"/>
            <a:ext cx="84959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cap="all" dirty="0"/>
              <a:t>Device 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FC760FF-E85E-957E-86BC-A937B088A307}"/>
              </a:ext>
            </a:extLst>
          </p:cNvPr>
          <p:cNvSpPr txBox="1"/>
          <p:nvPr/>
        </p:nvSpPr>
        <p:spPr>
          <a:xfrm>
            <a:off x="5157563" y="1035245"/>
            <a:ext cx="84959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cap="all" dirty="0"/>
              <a:t>Device 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3C65099-A542-BE7E-FC12-A211B2F3D67B}"/>
              </a:ext>
            </a:extLst>
          </p:cNvPr>
          <p:cNvSpPr txBox="1"/>
          <p:nvPr/>
        </p:nvSpPr>
        <p:spPr>
          <a:xfrm>
            <a:off x="7659306" y="1527213"/>
            <a:ext cx="84959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cap="all" dirty="0"/>
              <a:t>Device 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591B044-8EF4-8CBD-5172-977FD22F50AB}"/>
              </a:ext>
            </a:extLst>
          </p:cNvPr>
          <p:cNvSpPr txBox="1"/>
          <p:nvPr/>
        </p:nvSpPr>
        <p:spPr>
          <a:xfrm>
            <a:off x="5834717" y="4154257"/>
            <a:ext cx="84959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cap="all" dirty="0"/>
              <a:t>Device 4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D66C114-7548-5BB6-62ED-B213A7001CC6}"/>
              </a:ext>
            </a:extLst>
          </p:cNvPr>
          <p:cNvSpPr txBox="1"/>
          <p:nvPr/>
        </p:nvSpPr>
        <p:spPr>
          <a:xfrm>
            <a:off x="4574031" y="3854886"/>
            <a:ext cx="40075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cap="all" dirty="0"/>
              <a:t>TP 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ADA982D-D206-B448-E8A7-5ABAF122E7ED}"/>
              </a:ext>
            </a:extLst>
          </p:cNvPr>
          <p:cNvSpPr txBox="1"/>
          <p:nvPr/>
        </p:nvSpPr>
        <p:spPr>
          <a:xfrm>
            <a:off x="4045504" y="2231623"/>
            <a:ext cx="40075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cap="all" dirty="0"/>
              <a:t>TP 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6283650-19C2-07E0-DFEA-141A4464813F}"/>
              </a:ext>
            </a:extLst>
          </p:cNvPr>
          <p:cNvSpPr txBox="1"/>
          <p:nvPr/>
        </p:nvSpPr>
        <p:spPr>
          <a:xfrm>
            <a:off x="6664778" y="1791968"/>
            <a:ext cx="40075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cap="all" dirty="0"/>
              <a:t>TP 3</a:t>
            </a:r>
          </a:p>
        </p:txBody>
      </p:sp>
    </p:spTree>
    <p:extLst>
      <p:ext uri="{BB962C8B-B14F-4D97-AF65-F5344CB8AC3E}">
        <p14:creationId xmlns:p14="http://schemas.microsoft.com/office/powerpoint/2010/main" val="225868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036e0a74f67ba7fba8b432fe1cbcb1e279f331"/>
  <p:tag name="JUTAG_EINDMACROS_PRESERVEGUIDES" val="1"/>
</p:tagLst>
</file>

<file path=ppt/theme/theme1.xml><?xml version="1.0" encoding="utf-8"?>
<a:theme xmlns:a="http://schemas.openxmlformats.org/drawingml/2006/main" name="SURF">
  <a:themeElements>
    <a:clrScheme name="Aangepast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A7600"/>
      </a:accent1>
      <a:accent2>
        <a:srgbClr val="E03C31"/>
      </a:accent2>
      <a:accent3>
        <a:srgbClr val="0077C8"/>
      </a:accent3>
      <a:accent4>
        <a:srgbClr val="009F4D"/>
      </a:accent4>
      <a:accent5>
        <a:srgbClr val="FEDB00"/>
      </a:accent5>
      <a:accent6>
        <a:srgbClr val="772583"/>
      </a:accent6>
      <a:hlink>
        <a:srgbClr val="0077C8"/>
      </a:hlink>
      <a:folHlink>
        <a:srgbClr val="009F4D"/>
      </a:folHlink>
    </a:clrScheme>
    <a:fontScheme name="SUR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cap="all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 (EN) SURFnet.potx" id="{F324F039-6502-47BF-8CE4-EB19DFA538F4}" vid="{86094A99-4EB6-4AD9-B7DA-BECAD8115326}"/>
    </a:ext>
  </a:extLst>
</a:theme>
</file>

<file path=ppt/theme/theme2.xml><?xml version="1.0" encoding="utf-8"?>
<a:theme xmlns:a="http://schemas.openxmlformats.org/drawingml/2006/main" name="Kantoorthema">
  <a:themeElements>
    <a:clrScheme name="Notes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7600"/>
      </a:accent1>
      <a:accent2>
        <a:srgbClr val="E03C31"/>
      </a:accent2>
      <a:accent3>
        <a:srgbClr val="0077C8"/>
      </a:accent3>
      <a:accent4>
        <a:srgbClr val="009F4D"/>
      </a:accent4>
      <a:accent5>
        <a:srgbClr val="FEDB00"/>
      </a:accent5>
      <a:accent6>
        <a:srgbClr val="772583"/>
      </a:accent6>
      <a:hlink>
        <a:srgbClr val="0077C8"/>
      </a:hlink>
      <a:folHlink>
        <a:srgbClr val="009F4D"/>
      </a:folHlink>
    </a:clrScheme>
    <a:fontScheme name="Notes fonts">
      <a:majorFont>
        <a:latin typeface="Calibri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Handou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7600"/>
      </a:accent1>
      <a:accent2>
        <a:srgbClr val="E03C31"/>
      </a:accent2>
      <a:accent3>
        <a:srgbClr val="0077C8"/>
      </a:accent3>
      <a:accent4>
        <a:srgbClr val="009F4D"/>
      </a:accent4>
      <a:accent5>
        <a:srgbClr val="FEDB00"/>
      </a:accent5>
      <a:accent6>
        <a:srgbClr val="772583"/>
      </a:accent6>
      <a:hlink>
        <a:srgbClr val="0077C8"/>
      </a:hlink>
      <a:folHlink>
        <a:srgbClr val="009F4D"/>
      </a:folHlink>
    </a:clrScheme>
    <a:fontScheme name="Handout fonts">
      <a:majorFont>
        <a:latin typeface="Calibri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SURF</Template>
  <TotalTime>6080</TotalTime>
  <Words>1237</Words>
  <Application>Microsoft Macintosh PowerPoint</Application>
  <PresentationFormat>Widescreen</PresentationFormat>
  <Paragraphs>297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SURF</vt:lpstr>
      <vt:lpstr>PowerPoint Presentation</vt:lpstr>
      <vt:lpstr>Introduction – Parting with the Limiting OTN Layer Stack</vt:lpstr>
      <vt:lpstr>Service and optical-transport become more disjunct. This fuels the need for more diverse and cross-domain optical services</vt:lpstr>
      <vt:lpstr>Optical line system and transport functionality is changing</vt:lpstr>
      <vt:lpstr>OLS Business case limitations v.s. hardware capabilities</vt:lpstr>
      <vt:lpstr>Spectrum service to GEANT on ASD-HB is a good example:</vt:lpstr>
      <vt:lpstr>Automation &amp; Orchestration platforms translate business and deployment rules. They prevent media access violations</vt:lpstr>
      <vt:lpstr>“Cross-Connect and Power Resource Model”</vt:lpstr>
      <vt:lpstr>Building the network topology</vt:lpstr>
      <vt:lpstr>Alien Spectrum becomes a set of 12.5GHz cross-connects</vt:lpstr>
      <vt:lpstr>Workflows, Validators and Streaming Telemetry.</vt:lpstr>
      <vt:lpstr>Summary - Create cross-domain services using intent driven allocation of resources 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 Smets</dc:creator>
  <cp:keywords/>
  <dc:description>Template version 2.1 - 9 November 2018</dc:description>
  <cp:lastModifiedBy>Rob Smets</cp:lastModifiedBy>
  <cp:revision>43</cp:revision>
  <dcterms:created xsi:type="dcterms:W3CDTF">2022-05-18T11:29:45Z</dcterms:created>
  <dcterms:modified xsi:type="dcterms:W3CDTF">2022-06-02T07:45:08Z</dcterms:modified>
  <cp:category/>
</cp:coreProperties>
</file>