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  <p:sldMasterId id="2147483666" r:id="rId3"/>
  </p:sldMasterIdLst>
  <p:notesMasterIdLst>
    <p:notesMasterId r:id="rId32"/>
  </p:notesMasterIdLst>
  <p:sldIdLst>
    <p:sldId id="256" r:id="rId4"/>
    <p:sldId id="631" r:id="rId5"/>
    <p:sldId id="649" r:id="rId6"/>
    <p:sldId id="645" r:id="rId7"/>
    <p:sldId id="647" r:id="rId8"/>
    <p:sldId id="648" r:id="rId9"/>
    <p:sldId id="636" r:id="rId10"/>
    <p:sldId id="637" r:id="rId11"/>
    <p:sldId id="638" r:id="rId12"/>
    <p:sldId id="260" r:id="rId13"/>
    <p:sldId id="642" r:id="rId14"/>
    <p:sldId id="641" r:id="rId15"/>
    <p:sldId id="284" r:id="rId16"/>
    <p:sldId id="653" r:id="rId17"/>
    <p:sldId id="655" r:id="rId18"/>
    <p:sldId id="280" r:id="rId19"/>
    <p:sldId id="654" r:id="rId20"/>
    <p:sldId id="265" r:id="rId21"/>
    <p:sldId id="285" r:id="rId22"/>
    <p:sldId id="651" r:id="rId23"/>
    <p:sldId id="652" r:id="rId24"/>
    <p:sldId id="639" r:id="rId25"/>
    <p:sldId id="293" r:id="rId26"/>
    <p:sldId id="294" r:id="rId27"/>
    <p:sldId id="640" r:id="rId28"/>
    <p:sldId id="629" r:id="rId29"/>
    <p:sldId id="630" r:id="rId30"/>
    <p:sldId id="64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1CDAFF-5D40-418D-8813-7550C9828ED0}">
  <a:tblStyle styleId="{FF1CDAFF-5D40-418D-8813-7550C9828E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EC90FE-975B-4B23-997F-F0FE559B2D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654"/>
  </p:normalViewPr>
  <p:slideViewPr>
    <p:cSldViewPr snapToGrid="0">
      <p:cViewPr varScale="1">
        <p:scale>
          <a:sx n="147" d="100"/>
          <a:sy n="147" d="100"/>
        </p:scale>
        <p:origin x="21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ac336a62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9ac336a62_2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79ac336a62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9ac336a62_2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7" name="Google Shape;527;g79ac336a62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5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c13efc1292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591;gc13efc129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0d68649f6_4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0d68649f6_4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0d5f1f93f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c0d5f1f93f_2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arithmetics operation and </a:t>
            </a:r>
            <a:endParaRPr dirty="0"/>
          </a:p>
        </p:txBody>
      </p:sp>
      <p:sp>
        <p:nvSpPr>
          <p:cNvPr id="257" name="Google Shape;257;gc0d5f1f93f_2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9ac336a62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g79ac336a62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bf2162cac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bf2162cac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bf2162cac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bf2162cac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bf2162cac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bf2162cac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bf2162cac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bf2162cac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79ac336a62_2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8" name="Google Shape;808;g79ac336a62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0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3efc1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13efc12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c13efc12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79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3efc1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13efc12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c13efc12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7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3efc1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13efc12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c13efc12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28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3efc1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13efc12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c13efc12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13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3efc12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13efc12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c13efc12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81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0d5f1f9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0d5f1f9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7B02D-9551-4375-B462-2BE8A28A6D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3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6"/>
            <a:ext cx="9155049" cy="10049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/>
            <a:fld id="{99DB5B91-B4E4-4EE4-BE5C-3E09032CE5EC}" type="slidenum">
              <a:rPr lang="en-GB" smtClean="0"/>
              <a:pPr defTabSz="685783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80171-EEFC-4934-83A0-4C8DD61EF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38" y="165198"/>
            <a:ext cx="1148690" cy="498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F05F0-1384-4AC7-BC0D-37548A3119D2}"/>
              </a:ext>
            </a:extLst>
          </p:cNvPr>
          <p:cNvSpPr txBox="1"/>
          <p:nvPr userDrawn="1"/>
        </p:nvSpPr>
        <p:spPr>
          <a:xfrm>
            <a:off x="342900" y="4892926"/>
            <a:ext cx="39869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Performance Management Workshop – Zagreb 4-5 March 2020</a:t>
            </a:r>
          </a:p>
        </p:txBody>
      </p:sp>
    </p:spTree>
    <p:extLst>
      <p:ext uri="{BB962C8B-B14F-4D97-AF65-F5344CB8AC3E}">
        <p14:creationId xmlns:p14="http://schemas.microsoft.com/office/powerpoint/2010/main" val="267339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5539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6588893" y="4738169"/>
            <a:ext cx="1149722" cy="25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lang="en" sz="900" dirty="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900" dirty="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96775" y="842450"/>
            <a:ext cx="71418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l="34639"/>
          <a:stretch/>
        </p:blipFill>
        <p:spPr>
          <a:xfrm>
            <a:off x="7739742" y="0"/>
            <a:ext cx="14042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596775" y="842450"/>
            <a:ext cx="72165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2400"/>
              <a:buFont typeface="Calibri"/>
              <a:buNone/>
              <a:defRPr>
                <a:solidFill>
                  <a:srgbClr val="0650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6588893" y="4738169"/>
            <a:ext cx="1149722" cy="25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lang="en" sz="900" dirty="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900" dirty="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3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2910" y="1643558"/>
            <a:ext cx="68577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2477375"/>
            <a:ext cx="8229330" cy="43499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4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9113" t="13460" r="32413" b="53353"/>
          <a:stretch/>
        </p:blipFill>
        <p:spPr>
          <a:xfrm flipH="1">
            <a:off x="-12607" y="-120442"/>
            <a:ext cx="9156607" cy="51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62185" y="1375830"/>
            <a:ext cx="5452865" cy="35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Diving in Data Plane Programming,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GB" sz="2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Silicon and Oceans of Data</a:t>
            </a:r>
            <a:endParaRPr sz="2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69329" y="2011835"/>
            <a:ext cx="3752453" cy="27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69328" y="4565458"/>
            <a:ext cx="1820980" cy="32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-7428"/>
          <a:stretch/>
        </p:blipFill>
        <p:spPr>
          <a:xfrm>
            <a:off x="749171" y="390222"/>
            <a:ext cx="1074337" cy="65766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69328" y="2155468"/>
            <a:ext cx="5054974" cy="105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Mauro Campanella (GARR)</a:t>
            </a:r>
            <a:r>
              <a:rPr lang="en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Tomas Martinek  and Mario Kuka (CESNET), </a:t>
            </a:r>
            <a:r>
              <a:rPr lang="en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Joseph Hill (</a:t>
            </a:r>
            <a:r>
              <a:rPr lang="en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UvA</a:t>
            </a:r>
            <a:r>
              <a:rPr lang="en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), Matteo Gerola (FBK), Jakub Kabat (PSNC), </a:t>
            </a:r>
            <a:r>
              <a:rPr lang="en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Marinos</a:t>
            </a:r>
            <a:r>
              <a:rPr lang="en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Demolianis</a:t>
            </a:r>
            <a:r>
              <a:rPr lang="en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and Nikos </a:t>
            </a:r>
            <a:r>
              <a:rPr lang="en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Kostopulos</a:t>
            </a:r>
            <a:r>
              <a:rPr lang="en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(NTUA), </a:t>
            </a:r>
            <a:r>
              <a:rPr lang="en-GB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Theodore </a:t>
            </a:r>
            <a:r>
              <a:rPr lang="en-GB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Vasilopoulos</a:t>
            </a:r>
            <a:r>
              <a:rPr lang="en-GB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(GRNET) </a:t>
            </a:r>
            <a:endParaRPr sz="1600"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669330" y="3555652"/>
            <a:ext cx="3535118" cy="76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TNC22, Trieste</a:t>
            </a:r>
            <a:br>
              <a:rPr lang="en" sz="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 June 2022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7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042" cy="3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749171" y="1014773"/>
            <a:ext cx="605463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49171" y="4672013"/>
            <a:ext cx="99537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6508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dirty="0">
              <a:solidFill>
                <a:srgbClr val="065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l="29113" t="13460" r="32413" b="53353"/>
          <a:stretch/>
        </p:blipFill>
        <p:spPr>
          <a:xfrm flipH="1">
            <a:off x="0" y="-18048"/>
            <a:ext cx="9156607" cy="51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87776" y="612480"/>
            <a:ext cx="6960312" cy="35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8" name="Google Shape;88;p18"/>
          <p:cNvSpPr txBox="1"/>
          <p:nvPr/>
        </p:nvSpPr>
        <p:spPr>
          <a:xfrm>
            <a:off x="749171" y="3833117"/>
            <a:ext cx="1820980" cy="32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500" b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216512" y="4581086"/>
            <a:ext cx="176111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GÉANT Association on behalf of the GN4 Phase 3 project (GN4-3).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research leading to these results has received funding from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European Union’s Horizon 2020 research and innovation programme under Grant Agreement No. 856726 (GN4-3).</a:t>
            </a:r>
            <a:endParaRPr sz="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010" y="4618114"/>
            <a:ext cx="426502" cy="27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 userDrawn="1"/>
        </p:nvPicPr>
        <p:blipFill rotWithShape="1">
          <a:blip r:embed="rId5">
            <a:alphaModFix/>
          </a:blip>
          <a:srcRect b="-7428"/>
          <a:stretch/>
        </p:blipFill>
        <p:spPr>
          <a:xfrm>
            <a:off x="7172314" y="273844"/>
            <a:ext cx="1074337" cy="6576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png"/><Relationship Id="rId9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5627600" y="1184875"/>
            <a:ext cx="27147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sourc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e node adds a small INT header to every chosen packet containing e.g. Switch IDs, Interfaces IDs, Timestamps, Link and queue utilization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transit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nodes add  specific local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The last </a:t>
            </a:r>
            <a:r>
              <a:rPr lang="e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sink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node extracts, may analyze and  and sends </a:t>
            </a:r>
            <a:r>
              <a:rPr lang="e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informstion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to  a a collector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Second Use case: In-Band Network Telemetry (INT)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6" name="Google Shape;126;p24"/>
          <p:cNvGrpSpPr/>
          <p:nvPr/>
        </p:nvGrpSpPr>
        <p:grpSpPr>
          <a:xfrm>
            <a:off x="319850" y="1846500"/>
            <a:ext cx="5267924" cy="2888725"/>
            <a:chOff x="318325" y="1170962"/>
            <a:chExt cx="5267924" cy="2888725"/>
          </a:xfrm>
        </p:grpSpPr>
        <p:pic>
          <p:nvPicPr>
            <p:cNvPr id="127" name="Google Shape;12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9000" y="1170962"/>
              <a:ext cx="5017249" cy="288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24"/>
            <p:cNvSpPr txBox="1"/>
            <p:nvPr/>
          </p:nvSpPr>
          <p:spPr>
            <a:xfrm>
              <a:off x="3558900" y="1511325"/>
              <a:ext cx="10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 source</a:t>
              </a:r>
              <a:endParaRPr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p24"/>
            <p:cNvSpPr txBox="1"/>
            <p:nvPr/>
          </p:nvSpPr>
          <p:spPr>
            <a:xfrm>
              <a:off x="3558900" y="2415225"/>
              <a:ext cx="10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 transit</a:t>
              </a:r>
              <a:endParaRPr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0" name="Google Shape;130;p24"/>
            <p:cNvSpPr txBox="1"/>
            <p:nvPr/>
          </p:nvSpPr>
          <p:spPr>
            <a:xfrm>
              <a:off x="3569177" y="3274975"/>
              <a:ext cx="101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 sink</a:t>
              </a:r>
              <a:endParaRPr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31" name="Google Shape;131;p24"/>
            <p:cNvSpPr txBox="1"/>
            <p:nvPr/>
          </p:nvSpPr>
          <p:spPr>
            <a:xfrm>
              <a:off x="318325" y="2232775"/>
              <a:ext cx="1222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 Collector</a:t>
              </a:r>
              <a:endParaRPr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cxnSp>
        <p:nvCxnSpPr>
          <p:cNvPr id="132" name="Google Shape;132;p24"/>
          <p:cNvCxnSpPr/>
          <p:nvPr/>
        </p:nvCxnSpPr>
        <p:spPr>
          <a:xfrm flipH="1">
            <a:off x="4389000" y="2446975"/>
            <a:ext cx="1109100" cy="24660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24"/>
          <p:cNvCxnSpPr>
            <a:endCxn id="130" idx="3"/>
          </p:cNvCxnSpPr>
          <p:nvPr/>
        </p:nvCxnSpPr>
        <p:spPr>
          <a:xfrm rot="10800000">
            <a:off x="4583802" y="4150613"/>
            <a:ext cx="846600" cy="390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4" name="Google Shape;134;p24"/>
          <p:cNvSpPr txBox="1"/>
          <p:nvPr/>
        </p:nvSpPr>
        <p:spPr>
          <a:xfrm>
            <a:off x="870763" y="782946"/>
            <a:ext cx="4327099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432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 alters structure of  selected packets, in the fly, to store and transport information in-band, in real time </a:t>
            </a:r>
            <a:endParaRPr sz="18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Google Shape;135;p24"/>
          <p:cNvCxnSpPr>
            <a:stCxn id="127" idx="3"/>
          </p:cNvCxnSpPr>
          <p:nvPr/>
        </p:nvCxnSpPr>
        <p:spPr>
          <a:xfrm flipH="1">
            <a:off x="4452574" y="3290862"/>
            <a:ext cx="1135200" cy="930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16DB6D-7785-C34E-B4E0-25AE3AB00692}"/>
              </a:ext>
            </a:extLst>
          </p:cNvPr>
          <p:cNvSpPr txBox="1"/>
          <p:nvPr/>
        </p:nvSpPr>
        <p:spPr>
          <a:xfrm>
            <a:off x="5827058" y="745481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8F742-571B-A048-82E0-98592278A393}"/>
              </a:ext>
            </a:extLst>
          </p:cNvPr>
          <p:cNvSpPr/>
          <p:nvPr/>
        </p:nvSpPr>
        <p:spPr>
          <a:xfrm>
            <a:off x="5498100" y="745481"/>
            <a:ext cx="2695641" cy="398974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murka 11"/>
          <p:cNvSpPr/>
          <p:nvPr/>
        </p:nvSpPr>
        <p:spPr>
          <a:xfrm>
            <a:off x="3245643" y="1129474"/>
            <a:ext cx="1641464" cy="288455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GB" sz="1050" dirty="0"/>
          </a:p>
        </p:txBody>
      </p:sp>
      <p:sp>
        <p:nvSpPr>
          <p:cNvPr id="101" name="Prostokąt zaokrąglony 100"/>
          <p:cNvSpPr/>
          <p:nvPr/>
        </p:nvSpPr>
        <p:spPr>
          <a:xfrm>
            <a:off x="290949" y="1194325"/>
            <a:ext cx="2851139" cy="237020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78" name="Prostokąt zaokrąglony 77"/>
          <p:cNvSpPr/>
          <p:nvPr/>
        </p:nvSpPr>
        <p:spPr>
          <a:xfrm>
            <a:off x="4947814" y="2810796"/>
            <a:ext cx="3954776" cy="15125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4977905" y="1247266"/>
            <a:ext cx="3958604" cy="130058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41" name="CustomShape 1"/>
          <p:cNvSpPr/>
          <p:nvPr/>
        </p:nvSpPr>
        <p:spPr>
          <a:xfrm>
            <a:off x="6298030" y="2975431"/>
            <a:ext cx="2363711" cy="999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b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750" spc="-1" dirty="0">
              <a:latin typeface="+mj-lt"/>
            </a:endParaRPr>
          </a:p>
        </p:txBody>
      </p:sp>
      <p:sp>
        <p:nvSpPr>
          <p:cNvPr id="89" name="Line 49"/>
          <p:cNvSpPr/>
          <p:nvPr/>
        </p:nvSpPr>
        <p:spPr>
          <a:xfrm flipH="1" flipV="1">
            <a:off x="7349209" y="1848561"/>
            <a:ext cx="643420" cy="1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50"/>
          <p:cNvSpPr/>
          <p:nvPr/>
        </p:nvSpPr>
        <p:spPr>
          <a:xfrm>
            <a:off x="8021454" y="1611035"/>
            <a:ext cx="824596" cy="607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67500" tIns="33750" rIns="67500" bIns="3375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50" b="1" spc="-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Server1</a:t>
            </a:r>
            <a:endParaRPr lang="en-US" sz="750" b="1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7" name="CustomShape 57"/>
          <p:cNvSpPr/>
          <p:nvPr/>
        </p:nvSpPr>
        <p:spPr>
          <a:xfrm>
            <a:off x="6322244" y="3068753"/>
            <a:ext cx="1154480" cy="35154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7500" tIns="33750" rIns="67500" bIns="3375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00" spc="-1" dirty="0">
                <a:latin typeface="Calibri"/>
              </a:rPr>
              <a:t>FPGA</a:t>
            </a:r>
            <a:r>
              <a:rPr lang="pl-PL" sz="900" spc="-1" dirty="0">
                <a:latin typeface="Calibri"/>
              </a:rPr>
              <a:t> </a:t>
            </a:r>
            <a:r>
              <a:rPr lang="pl-PL" sz="900" spc="-1" dirty="0" err="1">
                <a:latin typeface="Calibri"/>
              </a:rPr>
              <a:t>card</a:t>
            </a:r>
            <a:endParaRPr lang="en-US" sz="900" spc="-1" dirty="0">
              <a:latin typeface="Arial"/>
            </a:endParaRPr>
          </a:p>
        </p:txBody>
      </p:sp>
      <p:sp>
        <p:nvSpPr>
          <p:cNvPr id="93" name="CustomShape 53"/>
          <p:cNvSpPr/>
          <p:nvPr/>
        </p:nvSpPr>
        <p:spPr>
          <a:xfrm>
            <a:off x="6681860" y="1607999"/>
            <a:ext cx="643420" cy="440474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50" b="1" spc="-1" dirty="0">
                <a:latin typeface="Calibri"/>
              </a:rPr>
              <a:t>Wedge</a:t>
            </a:r>
            <a:endParaRPr lang="en-US" sz="750" b="1" spc="-1" dirty="0">
              <a:latin typeface="Arial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76337" y="1247266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>
                <a:solidFill>
                  <a:schemeClr val="accent6"/>
                </a:solidFill>
              </a:rPr>
              <a:t>FBK</a:t>
            </a:r>
            <a:endParaRPr lang="en-GB" sz="1050" b="1" dirty="0">
              <a:solidFill>
                <a:schemeClr val="accent6"/>
              </a:solidFill>
            </a:endParaRPr>
          </a:p>
        </p:txBody>
      </p:sp>
      <p:sp>
        <p:nvSpPr>
          <p:cNvPr id="103" name="pole tekstowe 102"/>
          <p:cNvSpPr txBox="1"/>
          <p:nvPr/>
        </p:nvSpPr>
        <p:spPr>
          <a:xfrm>
            <a:off x="5028284" y="4036675"/>
            <a:ext cx="731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>
                <a:solidFill>
                  <a:schemeClr val="accent2"/>
                </a:solidFill>
              </a:rPr>
              <a:t>CESNET</a:t>
            </a:r>
            <a:endParaRPr lang="en-GB" sz="1050" b="1" dirty="0">
              <a:solidFill>
                <a:schemeClr val="accent2"/>
              </a:solidFill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53414" y="1501182"/>
            <a:ext cx="2078246" cy="1949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ctr"/>
            <a:r>
              <a:rPr lang="pl-PL" sz="750" b="1" spc="-1" dirty="0">
                <a:solidFill>
                  <a:schemeClr val="accent1">
                    <a:lumMod val="50000"/>
                  </a:schemeClr>
                </a:solidFill>
              </a:rPr>
              <a:t>Server</a:t>
            </a:r>
            <a:endParaRPr lang="en-US" sz="750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" name="CustomShape 57"/>
          <p:cNvSpPr/>
          <p:nvPr/>
        </p:nvSpPr>
        <p:spPr>
          <a:xfrm>
            <a:off x="-4137523" y="9412415"/>
            <a:ext cx="34289" cy="3428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900" spc="-1" dirty="0" err="1">
                <a:latin typeface="Calibri"/>
              </a:rPr>
              <a:t>Grafana</a:t>
            </a:r>
            <a:endParaRPr lang="en-US" sz="900" spc="-1" dirty="0">
              <a:latin typeface="Arial"/>
            </a:endParaRPr>
          </a:p>
        </p:txBody>
      </p:sp>
      <p:cxnSp>
        <p:nvCxnSpPr>
          <p:cNvPr id="94" name="Łącznik prosty ze strzałką 93"/>
          <p:cNvCxnSpPr>
            <a:endCxn id="160" idx="0"/>
          </p:cNvCxnSpPr>
          <p:nvPr/>
        </p:nvCxnSpPr>
        <p:spPr>
          <a:xfrm>
            <a:off x="7230072" y="3439615"/>
            <a:ext cx="917291" cy="184516"/>
          </a:xfrm>
          <a:prstGeom prst="straightConnector1">
            <a:avLst/>
          </a:prstGeom>
          <a:ln>
            <a:solidFill>
              <a:srgbClr val="3465A4"/>
            </a:solidFill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119" name="CustomShape 52"/>
          <p:cNvSpPr/>
          <p:nvPr/>
        </p:nvSpPr>
        <p:spPr>
          <a:xfrm>
            <a:off x="5006807" y="1578805"/>
            <a:ext cx="586170" cy="425931"/>
          </a:xfrm>
          <a:prstGeom prst="flowChartMagneticDisk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/>
            <a:r>
              <a:rPr lang="pl-PL" sz="750" spc="-1" dirty="0"/>
              <a:t>Non-INT router</a:t>
            </a:r>
            <a:endParaRPr lang="en-US" sz="750" spc="-1" dirty="0"/>
          </a:p>
        </p:txBody>
      </p:sp>
      <p:sp>
        <p:nvSpPr>
          <p:cNvPr id="120" name="CustomShape 52"/>
          <p:cNvSpPr/>
          <p:nvPr/>
        </p:nvSpPr>
        <p:spPr>
          <a:xfrm>
            <a:off x="2674593" y="2482711"/>
            <a:ext cx="513749" cy="388994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750" spc="-1" dirty="0">
                <a:latin typeface="Arial"/>
              </a:rPr>
              <a:t>Non-INT router</a:t>
            </a:r>
            <a:endParaRPr lang="en-US" sz="750" spc="-1" dirty="0">
              <a:latin typeface="Arial"/>
            </a:endParaRPr>
          </a:p>
        </p:txBody>
      </p:sp>
      <p:sp>
        <p:nvSpPr>
          <p:cNvPr id="125" name="Line 34"/>
          <p:cNvSpPr/>
          <p:nvPr/>
        </p:nvSpPr>
        <p:spPr>
          <a:xfrm>
            <a:off x="5448592" y="3269491"/>
            <a:ext cx="887423" cy="13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Line 34"/>
          <p:cNvSpPr/>
          <p:nvPr/>
        </p:nvSpPr>
        <p:spPr>
          <a:xfrm>
            <a:off x="5243707" y="3475099"/>
            <a:ext cx="1033570" cy="32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pole tekstowe 14"/>
          <p:cNvSpPr txBox="1"/>
          <p:nvPr/>
        </p:nvSpPr>
        <p:spPr>
          <a:xfrm>
            <a:off x="5397847" y="2921828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75" dirty="0" err="1"/>
              <a:t>Traffic</a:t>
            </a:r>
            <a:endParaRPr lang="pl-PL" sz="675" dirty="0"/>
          </a:p>
          <a:p>
            <a:r>
              <a:rPr lang="pl-PL" sz="675" dirty="0"/>
              <a:t>mirror</a:t>
            </a:r>
            <a:endParaRPr lang="en-GB" sz="675" dirty="0"/>
          </a:p>
        </p:txBody>
      </p:sp>
      <p:sp>
        <p:nvSpPr>
          <p:cNvPr id="131" name="Strzałka w prawo 130"/>
          <p:cNvSpPr/>
          <p:nvPr/>
        </p:nvSpPr>
        <p:spPr>
          <a:xfrm rot="759885">
            <a:off x="7526298" y="3247833"/>
            <a:ext cx="588894" cy="271700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" dirty="0"/>
              <a:t>INT report</a:t>
            </a:r>
            <a:endParaRPr lang="en-GB" sz="600" dirty="0"/>
          </a:p>
        </p:txBody>
      </p:sp>
      <p:sp>
        <p:nvSpPr>
          <p:cNvPr id="134" name="Strzałka w prawo 133"/>
          <p:cNvSpPr/>
          <p:nvPr/>
        </p:nvSpPr>
        <p:spPr>
          <a:xfrm rot="1195844" flipH="1">
            <a:off x="5328475" y="3714940"/>
            <a:ext cx="588894" cy="271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00" dirty="0"/>
              <a:t>INT data</a:t>
            </a:r>
            <a:endParaRPr lang="en-GB" sz="600" dirty="0"/>
          </a:p>
        </p:txBody>
      </p:sp>
      <p:sp>
        <p:nvSpPr>
          <p:cNvPr id="135" name="CustomShape 57"/>
          <p:cNvSpPr/>
          <p:nvPr/>
        </p:nvSpPr>
        <p:spPr>
          <a:xfrm>
            <a:off x="6289157" y="3675965"/>
            <a:ext cx="571687" cy="19955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900" spc="-1" dirty="0">
                <a:latin typeface="Calibri"/>
              </a:rPr>
              <a:t>NIC </a:t>
            </a:r>
            <a:r>
              <a:rPr lang="pl-PL" sz="900" spc="-1" dirty="0" err="1">
                <a:latin typeface="Calibri"/>
              </a:rPr>
              <a:t>card</a:t>
            </a:r>
            <a:endParaRPr lang="en-US" sz="900" spc="-1" dirty="0">
              <a:latin typeface="Arial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504245" y="1769343"/>
            <a:ext cx="1800856" cy="11083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l-PL" sz="1050" b="1" dirty="0"/>
              <a:t>INT-</a:t>
            </a:r>
            <a:r>
              <a:rPr lang="pl-PL" sz="1050" b="1" dirty="0" err="1"/>
              <a:t>analytics</a:t>
            </a:r>
            <a:endParaRPr lang="en-GB" sz="1050" b="1" dirty="0"/>
          </a:p>
        </p:txBody>
      </p:sp>
      <p:grpSp>
        <p:nvGrpSpPr>
          <p:cNvPr id="32" name="Grupa 31"/>
          <p:cNvGrpSpPr/>
          <p:nvPr/>
        </p:nvGrpSpPr>
        <p:grpSpPr>
          <a:xfrm>
            <a:off x="732032" y="2010331"/>
            <a:ext cx="517191" cy="435710"/>
            <a:chOff x="909911" y="3883545"/>
            <a:chExt cx="686146" cy="580947"/>
          </a:xfrm>
        </p:grpSpPr>
        <p:sp>
          <p:nvSpPr>
            <p:cNvPr id="143" name="CustomShape 57"/>
            <p:cNvSpPr/>
            <p:nvPr/>
          </p:nvSpPr>
          <p:spPr>
            <a:xfrm>
              <a:off x="909911" y="3883545"/>
              <a:ext cx="686146" cy="58094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7500" tIns="33750" rIns="67500" bIns="3375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900" spc="-1" dirty="0">
                <a:latin typeface="Arial"/>
              </a:endParaRPr>
            </a:p>
          </p:txBody>
        </p:sp>
        <p:pic>
          <p:nvPicPr>
            <p:cNvPr id="1026" name="Picture 2" descr="Grafana - Wikiped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42" y="3967150"/>
              <a:ext cx="425521" cy="43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a 30"/>
          <p:cNvGrpSpPr/>
          <p:nvPr/>
        </p:nvGrpSpPr>
        <p:grpSpPr>
          <a:xfrm>
            <a:off x="1223225" y="2234643"/>
            <a:ext cx="1093364" cy="403442"/>
            <a:chOff x="1575979" y="4213207"/>
            <a:chExt cx="1450542" cy="537922"/>
          </a:xfrm>
        </p:grpSpPr>
        <p:sp>
          <p:nvSpPr>
            <p:cNvPr id="144" name="CustomShape 57"/>
            <p:cNvSpPr/>
            <p:nvPr/>
          </p:nvSpPr>
          <p:spPr>
            <a:xfrm>
              <a:off x="1801227" y="4213207"/>
              <a:ext cx="1012976" cy="50062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7500" tIns="33750" rIns="67500" bIns="3375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900" spc="-1" dirty="0">
                <a:latin typeface="Arial"/>
              </a:endParaRPr>
            </a:p>
          </p:txBody>
        </p:sp>
        <p:pic>
          <p:nvPicPr>
            <p:cNvPr id="1028" name="Picture 4" descr="InfluxDB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979" y="4213219"/>
              <a:ext cx="1450542" cy="53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a 32"/>
          <p:cNvGrpSpPr/>
          <p:nvPr/>
        </p:nvGrpSpPr>
        <p:grpSpPr>
          <a:xfrm>
            <a:off x="689299" y="2465636"/>
            <a:ext cx="604127" cy="326790"/>
            <a:chOff x="831148" y="4674199"/>
            <a:chExt cx="801483" cy="435720"/>
          </a:xfrm>
        </p:grpSpPr>
        <p:sp>
          <p:nvSpPr>
            <p:cNvPr id="147" name="CustomShape 57"/>
            <p:cNvSpPr/>
            <p:nvPr/>
          </p:nvSpPr>
          <p:spPr>
            <a:xfrm>
              <a:off x="880652" y="4674199"/>
              <a:ext cx="686146" cy="4357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7500" tIns="33750" rIns="67500" bIns="3375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900" spc="-1" dirty="0">
                <a:latin typeface="Arial"/>
              </a:endParaRPr>
            </a:p>
          </p:txBody>
        </p:sp>
        <p:pic>
          <p:nvPicPr>
            <p:cNvPr id="1030" name="Picture 6" descr="Plotly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8" y="4751129"/>
              <a:ext cx="801483" cy="26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Łącznik prosty ze strzałką 34"/>
          <p:cNvCxnSpPr/>
          <p:nvPr/>
        </p:nvCxnSpPr>
        <p:spPr>
          <a:xfrm>
            <a:off x="1249955" y="2311698"/>
            <a:ext cx="136658" cy="11557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9" name="Łącznik prosty ze strzałką 148"/>
          <p:cNvCxnSpPr/>
          <p:nvPr/>
        </p:nvCxnSpPr>
        <p:spPr>
          <a:xfrm flipH="1">
            <a:off x="1233824" y="2571750"/>
            <a:ext cx="158188" cy="8904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0" name="Prostokąt zaokrąglony 149"/>
          <p:cNvSpPr/>
          <p:nvPr/>
        </p:nvSpPr>
        <p:spPr>
          <a:xfrm>
            <a:off x="950025" y="3098090"/>
            <a:ext cx="1171757" cy="266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1050" b="1" dirty="0"/>
              <a:t>INT-</a:t>
            </a:r>
            <a:r>
              <a:rPr lang="pl-PL" sz="1050" b="1" dirty="0" err="1"/>
              <a:t>collector</a:t>
            </a:r>
            <a:endParaRPr lang="pl-PL" sz="1050" b="1" dirty="0"/>
          </a:p>
        </p:txBody>
      </p:sp>
      <p:sp>
        <p:nvSpPr>
          <p:cNvPr id="159" name="Prostokąt zaokrąglony 158"/>
          <p:cNvSpPr/>
          <p:nvPr/>
        </p:nvSpPr>
        <p:spPr>
          <a:xfrm>
            <a:off x="6404901" y="3268792"/>
            <a:ext cx="1003678" cy="191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750" b="1" dirty="0" err="1"/>
              <a:t>int</a:t>
            </a:r>
            <a:r>
              <a:rPr lang="pl-PL" sz="750" b="1" dirty="0"/>
              <a:t>-platform-</a:t>
            </a:r>
            <a:r>
              <a:rPr lang="pl-PL" sz="750" b="1" dirty="0" err="1"/>
              <a:t>fpga</a:t>
            </a:r>
            <a:endParaRPr lang="en-GB" sz="750" b="1" dirty="0"/>
          </a:p>
        </p:txBody>
      </p:sp>
      <p:sp>
        <p:nvSpPr>
          <p:cNvPr id="160" name="Prostokąt zaokrąglony 159"/>
          <p:cNvSpPr/>
          <p:nvPr/>
        </p:nvSpPr>
        <p:spPr>
          <a:xfrm>
            <a:off x="7708752" y="3624131"/>
            <a:ext cx="877221" cy="307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750" dirty="0" err="1"/>
              <a:t>int</a:t>
            </a:r>
            <a:r>
              <a:rPr lang="pl-PL" sz="750" dirty="0"/>
              <a:t>-platform-</a:t>
            </a:r>
            <a:r>
              <a:rPr lang="pl-PL" sz="750" dirty="0" err="1"/>
              <a:t>fpga</a:t>
            </a:r>
            <a:endParaRPr lang="pl-PL" sz="750" dirty="0"/>
          </a:p>
          <a:p>
            <a:pPr algn="ctr"/>
            <a:r>
              <a:rPr lang="pl-PL" sz="750" dirty="0"/>
              <a:t>(</a:t>
            </a:r>
            <a:r>
              <a:rPr lang="pl-PL" sz="750" dirty="0" err="1"/>
              <a:t>collector</a:t>
            </a:r>
            <a:r>
              <a:rPr lang="pl-PL" sz="750" dirty="0"/>
              <a:t>)</a:t>
            </a:r>
            <a:endParaRPr lang="en-GB" sz="750" dirty="0"/>
          </a:p>
        </p:txBody>
      </p:sp>
      <p:sp>
        <p:nvSpPr>
          <p:cNvPr id="162" name="CustomShape 31"/>
          <p:cNvSpPr/>
          <p:nvPr/>
        </p:nvSpPr>
        <p:spPr>
          <a:xfrm>
            <a:off x="8175803" y="2013486"/>
            <a:ext cx="502892" cy="1503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600" spc="-1" dirty="0">
                <a:latin typeface="Calibri"/>
              </a:rPr>
              <a:t>User </a:t>
            </a:r>
            <a:r>
              <a:rPr lang="pl-PL" sz="600" spc="-1" dirty="0" err="1">
                <a:latin typeface="Calibri"/>
              </a:rPr>
              <a:t>app</a:t>
            </a:r>
            <a:endParaRPr lang="en-US" sz="600" spc="-1" dirty="0">
              <a:latin typeface="Arial"/>
            </a:endParaRPr>
          </a:p>
        </p:txBody>
      </p:sp>
      <p:sp>
        <p:nvSpPr>
          <p:cNvPr id="163" name="Prostokąt zaokrąglony 162"/>
          <p:cNvSpPr/>
          <p:nvPr/>
        </p:nvSpPr>
        <p:spPr>
          <a:xfrm>
            <a:off x="6509966" y="2161927"/>
            <a:ext cx="1076867" cy="25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sz="825" dirty="0" err="1"/>
              <a:t>int-platforms</a:t>
            </a:r>
            <a:r>
              <a:rPr lang="pl-PL" sz="825" dirty="0"/>
              <a:t>/</a:t>
            </a:r>
            <a:r>
              <a:rPr lang="pl-PL" sz="825" dirty="0" err="1"/>
              <a:t>tofino</a:t>
            </a:r>
            <a:endParaRPr lang="en-GB" sz="825" dirty="0"/>
          </a:p>
        </p:txBody>
      </p:sp>
      <p:sp>
        <p:nvSpPr>
          <p:cNvPr id="164" name="Line 48"/>
          <p:cNvSpPr/>
          <p:nvPr/>
        </p:nvSpPr>
        <p:spPr>
          <a:xfrm flipH="1" flipV="1">
            <a:off x="5630513" y="1832723"/>
            <a:ext cx="1021119" cy="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cxnSp>
        <p:nvCxnSpPr>
          <p:cNvPr id="197" name="Łącznik prosty ze strzałką 196"/>
          <p:cNvCxnSpPr>
            <a:stCxn id="160" idx="1"/>
            <a:endCxn id="135" idx="3"/>
          </p:cNvCxnSpPr>
          <p:nvPr/>
        </p:nvCxnSpPr>
        <p:spPr>
          <a:xfrm flipH="1" flipV="1">
            <a:off x="6860844" y="3775745"/>
            <a:ext cx="847909" cy="2140"/>
          </a:xfrm>
          <a:prstGeom prst="straightConnector1">
            <a:avLst/>
          </a:prstGeom>
          <a:ln>
            <a:solidFill>
              <a:srgbClr val="3465A4"/>
            </a:solidFill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76" name="Prostokąt 75"/>
          <p:cNvSpPr/>
          <p:nvPr/>
        </p:nvSpPr>
        <p:spPr>
          <a:xfrm>
            <a:off x="7446364" y="2959510"/>
            <a:ext cx="48045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50" b="1" spc="-1" dirty="0">
                <a:solidFill>
                  <a:schemeClr val="accent2">
                    <a:lumMod val="50000"/>
                  </a:schemeClr>
                </a:solidFill>
              </a:rPr>
              <a:t>Server</a:t>
            </a:r>
          </a:p>
        </p:txBody>
      </p:sp>
      <p:cxnSp>
        <p:nvCxnSpPr>
          <p:cNvPr id="79" name="Łącznik prosty 78"/>
          <p:cNvCxnSpPr>
            <a:cxnSpLocks/>
            <a:stCxn id="95" idx="2"/>
          </p:cNvCxnSpPr>
          <p:nvPr/>
        </p:nvCxnSpPr>
        <p:spPr>
          <a:xfrm flipH="1" flipV="1">
            <a:off x="3169041" y="2810796"/>
            <a:ext cx="1676589" cy="45133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Prostokąt 1026"/>
          <p:cNvSpPr/>
          <p:nvPr/>
        </p:nvSpPr>
        <p:spPr>
          <a:xfrm>
            <a:off x="3202874" y="1879863"/>
            <a:ext cx="10973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50" b="1" dirty="0"/>
              <a:t>GÉANT  </a:t>
            </a:r>
            <a:r>
              <a:rPr lang="pl-PL" sz="1050" b="1" dirty="0" err="1"/>
              <a:t>NRENs</a:t>
            </a:r>
            <a:r>
              <a:rPr lang="pl-PL" sz="1050" b="1" dirty="0"/>
              <a:t> </a:t>
            </a:r>
          </a:p>
          <a:p>
            <a:pPr algn="ctr"/>
            <a:r>
              <a:rPr lang="pl-PL" sz="1050" b="1" dirty="0"/>
              <a:t>networks</a:t>
            </a:r>
            <a:endParaRPr lang="en-GB" sz="1050" b="1" dirty="0"/>
          </a:p>
        </p:txBody>
      </p:sp>
      <p:sp>
        <p:nvSpPr>
          <p:cNvPr id="1031" name="Dowolny kształt 1030"/>
          <p:cNvSpPr/>
          <p:nvPr/>
        </p:nvSpPr>
        <p:spPr>
          <a:xfrm>
            <a:off x="4658618" y="1823881"/>
            <a:ext cx="289195" cy="1317661"/>
          </a:xfrm>
          <a:custGeom>
            <a:avLst/>
            <a:gdLst>
              <a:gd name="connsiteX0" fmla="*/ 277417 w 287691"/>
              <a:gd name="connsiteY0" fmla="*/ 0 h 1756881"/>
              <a:gd name="connsiteX1" fmla="*/ 15 w 287691"/>
              <a:gd name="connsiteY1" fmla="*/ 575353 h 1756881"/>
              <a:gd name="connsiteX2" fmla="*/ 287691 w 287691"/>
              <a:gd name="connsiteY2" fmla="*/ 1756881 h 175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691" h="1756881">
                <a:moveTo>
                  <a:pt x="277417" y="0"/>
                </a:moveTo>
                <a:cubicBezTo>
                  <a:pt x="137860" y="141270"/>
                  <a:pt x="-1697" y="282540"/>
                  <a:pt x="15" y="575353"/>
                </a:cubicBezTo>
                <a:cubicBezTo>
                  <a:pt x="1727" y="868166"/>
                  <a:pt x="144709" y="1312523"/>
                  <a:pt x="287691" y="1756881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11" name="Strzałka w prawo 210"/>
          <p:cNvSpPr/>
          <p:nvPr/>
        </p:nvSpPr>
        <p:spPr>
          <a:xfrm flipH="1">
            <a:off x="7446364" y="1507331"/>
            <a:ext cx="453790" cy="2717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" dirty="0"/>
              <a:t>UDP</a:t>
            </a:r>
            <a:endParaRPr lang="en-GB" sz="600" dirty="0"/>
          </a:p>
        </p:txBody>
      </p:sp>
      <p:sp>
        <p:nvSpPr>
          <p:cNvPr id="212" name="Strzałka w prawo 211"/>
          <p:cNvSpPr/>
          <p:nvPr/>
        </p:nvSpPr>
        <p:spPr>
          <a:xfrm rot="17662733" flipH="1">
            <a:off x="4148859" y="1956395"/>
            <a:ext cx="700244" cy="2717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" dirty="0"/>
              <a:t>UDP+INT</a:t>
            </a:r>
            <a:endParaRPr lang="en-GB" sz="600" dirty="0"/>
          </a:p>
        </p:txBody>
      </p:sp>
      <p:sp>
        <p:nvSpPr>
          <p:cNvPr id="215" name="Strzałka w prawo 214"/>
          <p:cNvSpPr/>
          <p:nvPr/>
        </p:nvSpPr>
        <p:spPr>
          <a:xfrm flipH="1">
            <a:off x="5759623" y="1483913"/>
            <a:ext cx="684025" cy="2717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" dirty="0"/>
              <a:t>UDP+INT</a:t>
            </a:r>
            <a:endParaRPr lang="en-GB" sz="600" dirty="0"/>
          </a:p>
        </p:txBody>
      </p:sp>
      <p:sp>
        <p:nvSpPr>
          <p:cNvPr id="229" name="Strzałka w prawo 228"/>
          <p:cNvSpPr/>
          <p:nvPr/>
        </p:nvSpPr>
        <p:spPr>
          <a:xfrm>
            <a:off x="5574284" y="3319144"/>
            <a:ext cx="646242" cy="2504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" dirty="0"/>
              <a:t>UDP+INT</a:t>
            </a:r>
            <a:endParaRPr lang="en-GB" sz="600" dirty="0"/>
          </a:p>
        </p:txBody>
      </p:sp>
      <p:sp>
        <p:nvSpPr>
          <p:cNvPr id="230" name="Strzałka w prawo 229"/>
          <p:cNvSpPr/>
          <p:nvPr/>
        </p:nvSpPr>
        <p:spPr>
          <a:xfrm flipH="1">
            <a:off x="7014244" y="3520742"/>
            <a:ext cx="588894" cy="271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00" dirty="0"/>
              <a:t>INT data</a:t>
            </a:r>
            <a:endParaRPr lang="en-GB" sz="600" dirty="0"/>
          </a:p>
        </p:txBody>
      </p:sp>
      <p:sp>
        <p:nvSpPr>
          <p:cNvPr id="231" name="Strzałka w prawo 230"/>
          <p:cNvSpPr/>
          <p:nvPr/>
        </p:nvSpPr>
        <p:spPr>
          <a:xfrm rot="729729" flipH="1">
            <a:off x="3495277" y="3033941"/>
            <a:ext cx="588894" cy="271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00" dirty="0"/>
              <a:t>INT data</a:t>
            </a:r>
            <a:endParaRPr lang="en-GB" sz="600" dirty="0"/>
          </a:p>
        </p:txBody>
      </p:sp>
      <p:sp>
        <p:nvSpPr>
          <p:cNvPr id="232" name="Strzałka w prawo 231"/>
          <p:cNvSpPr/>
          <p:nvPr/>
        </p:nvSpPr>
        <p:spPr>
          <a:xfrm rot="20013722" flipH="1">
            <a:off x="2109245" y="3024177"/>
            <a:ext cx="588894" cy="2717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00" dirty="0"/>
              <a:t>INT data</a:t>
            </a:r>
            <a:endParaRPr lang="en-GB" sz="600" dirty="0"/>
          </a:p>
        </p:txBody>
      </p:sp>
      <p:cxnSp>
        <p:nvCxnSpPr>
          <p:cNvPr id="236" name="Łącznik prosty 235"/>
          <p:cNvCxnSpPr>
            <a:cxnSpLocks/>
            <a:stCxn id="120" idx="2"/>
          </p:cNvCxnSpPr>
          <p:nvPr/>
        </p:nvCxnSpPr>
        <p:spPr>
          <a:xfrm flipH="1" flipV="1">
            <a:off x="2534805" y="2660794"/>
            <a:ext cx="139788" cy="164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Prostokąt zaokrąglony 162">
            <a:extLst>
              <a:ext uri="{FF2B5EF4-FFF2-40B4-BE49-F238E27FC236}">
                <a16:creationId xmlns:a16="http://schemas.microsoft.com/office/drawing/2014/main" id="{D77B5EAF-1233-8A4E-B0A0-729C3DEE00EC}"/>
              </a:ext>
            </a:extLst>
          </p:cNvPr>
          <p:cNvSpPr/>
          <p:nvPr/>
        </p:nvSpPr>
        <p:spPr>
          <a:xfrm>
            <a:off x="8091384" y="1832723"/>
            <a:ext cx="671731" cy="129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000" b="1" dirty="0">
                <a:solidFill>
                  <a:schemeClr val="accent5">
                    <a:lumMod val="75000"/>
                  </a:schemeClr>
                </a:solidFill>
              </a:rPr>
              <a:t>- - -   ∘∘</a:t>
            </a:r>
          </a:p>
        </p:txBody>
      </p:sp>
      <p:sp>
        <p:nvSpPr>
          <p:cNvPr id="95" name="CustomShape 52"/>
          <p:cNvSpPr/>
          <p:nvPr/>
        </p:nvSpPr>
        <p:spPr>
          <a:xfrm>
            <a:off x="4845630" y="3049168"/>
            <a:ext cx="586170" cy="425931"/>
          </a:xfrm>
          <a:prstGeom prst="flowChartMagneticDisk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750" spc="-1" dirty="0">
                <a:latin typeface="Arial"/>
              </a:rPr>
              <a:t>Non-INT router</a:t>
            </a:r>
            <a:endParaRPr lang="en-US" sz="750" spc="-1" dirty="0">
              <a:latin typeface="Arial"/>
            </a:endParaRPr>
          </a:p>
        </p:txBody>
      </p:sp>
      <p:sp>
        <p:nvSpPr>
          <p:cNvPr id="177" name="pole tekstowe 102">
            <a:extLst>
              <a:ext uri="{FF2B5EF4-FFF2-40B4-BE49-F238E27FC236}">
                <a16:creationId xmlns:a16="http://schemas.microsoft.com/office/drawing/2014/main" id="{F4FDC737-9C25-8140-B5D4-5848DCBC3B46}"/>
              </a:ext>
            </a:extLst>
          </p:cNvPr>
          <p:cNvSpPr txBox="1"/>
          <p:nvPr/>
        </p:nvSpPr>
        <p:spPr>
          <a:xfrm>
            <a:off x="503948" y="1283924"/>
            <a:ext cx="1478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>
                <a:solidFill>
                  <a:schemeClr val="accent5">
                    <a:lumMod val="50000"/>
                  </a:schemeClr>
                </a:solidFill>
              </a:rPr>
              <a:t>PSNC      (</a:t>
            </a:r>
            <a:r>
              <a:rPr lang="pl-PL" sz="1050" b="1" dirty="0" err="1">
                <a:solidFill>
                  <a:schemeClr val="accent5">
                    <a:lumMod val="50000"/>
                  </a:schemeClr>
                </a:solidFill>
              </a:rPr>
              <a:t>Back</a:t>
            </a:r>
            <a:r>
              <a:rPr lang="pl-PL" sz="1050" b="1" dirty="0">
                <a:solidFill>
                  <a:schemeClr val="accent5">
                    <a:lumMod val="50000"/>
                  </a:schemeClr>
                </a:solidFill>
              </a:rPr>
              <a:t>-end)</a:t>
            </a:r>
            <a:endParaRPr lang="en-GB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9" name="Łącznik prosty ze strzałką 148">
            <a:extLst>
              <a:ext uri="{FF2B5EF4-FFF2-40B4-BE49-F238E27FC236}">
                <a16:creationId xmlns:a16="http://schemas.microsoft.com/office/drawing/2014/main" id="{4DDC6801-4572-954C-A193-B484D6A5ACF9}"/>
              </a:ext>
            </a:extLst>
          </p:cNvPr>
          <p:cNvCxnSpPr>
            <a:cxnSpLocks/>
            <a:endCxn id="150" idx="0"/>
          </p:cNvCxnSpPr>
          <p:nvPr/>
        </p:nvCxnSpPr>
        <p:spPr>
          <a:xfrm flipH="1">
            <a:off x="1535904" y="2638085"/>
            <a:ext cx="30598" cy="46000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0" name="Google Shape;125;p24">
            <a:extLst>
              <a:ext uri="{FF2B5EF4-FFF2-40B4-BE49-F238E27FC236}">
                <a16:creationId xmlns:a16="http://schemas.microsoft.com/office/drawing/2014/main" id="{2876E57C-1CE5-C447-A06D-0FF87F6CA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 test set-up (FBK to </a:t>
            </a:r>
            <a:r>
              <a:rPr lang="en" dirty="0" err="1"/>
              <a:t>Cesnet</a:t>
            </a:r>
            <a:r>
              <a:rPr lang="en" dirty="0"/>
              <a:t>)</a:t>
            </a:r>
            <a:endParaRPr dirty="0"/>
          </a:p>
        </p:txBody>
      </p:sp>
      <p:sp>
        <p:nvSpPr>
          <p:cNvPr id="201" name="Prostokąt zaokrąglony 162">
            <a:extLst>
              <a:ext uri="{FF2B5EF4-FFF2-40B4-BE49-F238E27FC236}">
                <a16:creationId xmlns:a16="http://schemas.microsoft.com/office/drawing/2014/main" id="{B79CA112-129D-974E-A060-DFBD2A8B6BCC}"/>
              </a:ext>
            </a:extLst>
          </p:cNvPr>
          <p:cNvSpPr/>
          <p:nvPr/>
        </p:nvSpPr>
        <p:spPr>
          <a:xfrm>
            <a:off x="7946673" y="3033274"/>
            <a:ext cx="671731" cy="129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000" b="1" dirty="0">
                <a:solidFill>
                  <a:schemeClr val="accent5">
                    <a:lumMod val="75000"/>
                  </a:schemeClr>
                </a:solidFill>
              </a:rPr>
              <a:t>- - -   ∘∘</a:t>
            </a:r>
          </a:p>
        </p:txBody>
      </p:sp>
      <p:sp>
        <p:nvSpPr>
          <p:cNvPr id="202" name="Prostokąt zaokrąglony 162">
            <a:extLst>
              <a:ext uri="{FF2B5EF4-FFF2-40B4-BE49-F238E27FC236}">
                <a16:creationId xmlns:a16="http://schemas.microsoft.com/office/drawing/2014/main" id="{60B4CD5B-3CF3-744E-AF7E-609B1EA9DFED}"/>
              </a:ext>
            </a:extLst>
          </p:cNvPr>
          <p:cNvSpPr/>
          <p:nvPr/>
        </p:nvSpPr>
        <p:spPr>
          <a:xfrm>
            <a:off x="1687104" y="1567477"/>
            <a:ext cx="671731" cy="129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000" b="1" dirty="0">
                <a:solidFill>
                  <a:schemeClr val="accent5">
                    <a:lumMod val="75000"/>
                  </a:schemeClr>
                </a:solidFill>
              </a:rPr>
              <a:t>- - -   ∘∘</a:t>
            </a:r>
          </a:p>
        </p:txBody>
      </p:sp>
    </p:spTree>
    <p:extLst>
      <p:ext uri="{BB962C8B-B14F-4D97-AF65-F5344CB8AC3E}">
        <p14:creationId xmlns:p14="http://schemas.microsoft.com/office/powerpoint/2010/main" val="2238138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218181"/>
              <a:buFont typeface="Calibri"/>
              <a:buNone/>
            </a:pPr>
            <a:r>
              <a:rPr lang="en" dirty="0"/>
              <a:t>Our INT testbed over production NREN networks</a:t>
            </a:r>
            <a:endParaRPr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CE95D-745F-7449-9788-CCDF6A02690E}"/>
              </a:ext>
            </a:extLst>
          </p:cNvPr>
          <p:cNvSpPr/>
          <p:nvPr/>
        </p:nvSpPr>
        <p:spPr>
          <a:xfrm>
            <a:off x="112162" y="3929181"/>
            <a:ext cx="5355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1950">
              <a:spcBef>
                <a:spcPts val="800"/>
              </a:spcBef>
              <a:buSzPts val="2100"/>
              <a:buChar char="•"/>
            </a:pPr>
            <a:r>
              <a:rPr lang="en-GB" dirty="0"/>
              <a:t>Packet carries </a:t>
            </a:r>
            <a:r>
              <a:rPr lang="en-GB" dirty="0">
                <a:solidFill>
                  <a:srgbClr val="0432FF"/>
                </a:solidFill>
              </a:rPr>
              <a:t>timestamps, sequence number in INT headers </a:t>
            </a:r>
            <a:r>
              <a:rPr lang="en-GB" dirty="0"/>
              <a:t> between Source (all) and Sink node (CESNET)</a:t>
            </a:r>
          </a:p>
          <a:p>
            <a:pPr marL="457200" lvl="0" indent="-361950">
              <a:buSzPts val="2100"/>
              <a:buChar char="•"/>
            </a:pPr>
            <a:r>
              <a:rPr lang="en-GB" dirty="0"/>
              <a:t>UDP packets generated at constant rate ~1k to 300k pps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34DFF-1672-4B4F-B012-73B54F08D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5" y="761831"/>
            <a:ext cx="5355544" cy="30033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C212B7-9F85-7245-A033-8BACDFB4354C}"/>
              </a:ext>
            </a:extLst>
          </p:cNvPr>
          <p:cNvGrpSpPr/>
          <p:nvPr/>
        </p:nvGrpSpPr>
        <p:grpSpPr>
          <a:xfrm>
            <a:off x="5425644" y="770792"/>
            <a:ext cx="3550964" cy="2388767"/>
            <a:chOff x="5425644" y="770792"/>
            <a:chExt cx="3550964" cy="2388767"/>
          </a:xfrm>
        </p:grpSpPr>
        <p:pic>
          <p:nvPicPr>
            <p:cNvPr id="531" name="Google Shape;531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25644" y="770792"/>
              <a:ext cx="3550964" cy="238876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33" name="Google Shape;533;p41"/>
            <p:cNvSpPr/>
            <p:nvPr/>
          </p:nvSpPr>
          <p:spPr>
            <a:xfrm>
              <a:off x="7223972" y="1933758"/>
              <a:ext cx="113358" cy="79876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426980" y="1786338"/>
              <a:ext cx="113361" cy="79876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6974061" y="2196700"/>
              <a:ext cx="113326" cy="7977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35;p41">
              <a:extLst>
                <a:ext uri="{FF2B5EF4-FFF2-40B4-BE49-F238E27FC236}">
                  <a16:creationId xmlns:a16="http://schemas.microsoft.com/office/drawing/2014/main" id="{A7BC8670-A4E6-5846-9520-A2768F4D7BA9}"/>
                </a:ext>
              </a:extLst>
            </p:cNvPr>
            <p:cNvSpPr/>
            <p:nvPr/>
          </p:nvSpPr>
          <p:spPr>
            <a:xfrm>
              <a:off x="7598715" y="2571750"/>
              <a:ext cx="113326" cy="7977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41"/>
          <p:cNvSpPr txBox="1"/>
          <p:nvPr/>
        </p:nvSpPr>
        <p:spPr>
          <a:xfrm>
            <a:off x="5425644" y="3292046"/>
            <a:ext cx="2653795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33350" marR="0" lvl="0" indent="-127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 switch platforms</a:t>
            </a:r>
            <a:r>
              <a:rPr lang="en" sz="15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  <a:p>
            <a:pPr marL="133350" marR="0" lvl="0" indent="-127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UDP packets flow in NRENs networks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Collected INT data in CESNET is sent to PSNC for collection and presentation.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4034C-1044-FF41-8B38-B0A098BECA9E}"/>
              </a:ext>
            </a:extLst>
          </p:cNvPr>
          <p:cNvSpPr txBox="1"/>
          <p:nvPr/>
        </p:nvSpPr>
        <p:spPr>
          <a:xfrm>
            <a:off x="1549871" y="1006213"/>
            <a:ext cx="646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" b="1" dirty="0"/>
              <a:t>GREECE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71A4FB-D4B0-254E-AD6A-F589B59DC7CB}"/>
              </a:ext>
            </a:extLst>
          </p:cNvPr>
          <p:cNvSpPr txBox="1"/>
          <p:nvPr/>
        </p:nvSpPr>
        <p:spPr>
          <a:xfrm>
            <a:off x="2996451" y="895971"/>
            <a:ext cx="646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" b="1" dirty="0"/>
              <a:t>GREECE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B0D248-5EFC-EA48-9D8F-BEEF33614577}"/>
              </a:ext>
            </a:extLst>
          </p:cNvPr>
          <p:cNvSpPr txBox="1"/>
          <p:nvPr/>
        </p:nvSpPr>
        <p:spPr>
          <a:xfrm>
            <a:off x="411353" y="1826036"/>
            <a:ext cx="646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" b="1" dirty="0"/>
              <a:t>POLAND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F024C1-0188-B047-ABAE-C73F998CF4C1}"/>
              </a:ext>
            </a:extLst>
          </p:cNvPr>
          <p:cNvSpPr txBox="1"/>
          <p:nvPr/>
        </p:nvSpPr>
        <p:spPr>
          <a:xfrm>
            <a:off x="3313987" y="1905912"/>
            <a:ext cx="646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" b="1" dirty="0"/>
              <a:t>ITALY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C16FDF-DFAE-CD43-80AC-3FB96638D957}"/>
              </a:ext>
            </a:extLst>
          </p:cNvPr>
          <p:cNvSpPr txBox="1"/>
          <p:nvPr/>
        </p:nvSpPr>
        <p:spPr>
          <a:xfrm>
            <a:off x="3514982" y="3521521"/>
            <a:ext cx="126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800" b="1" dirty="0"/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1713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400" y="842450"/>
            <a:ext cx="6574799" cy="399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8"/>
          <p:cNvSpPr txBox="1">
            <a:spLocks noGrp="1"/>
          </p:cNvSpPr>
          <p:nvPr>
            <p:ph type="body" idx="1"/>
          </p:nvPr>
        </p:nvSpPr>
        <p:spPr>
          <a:xfrm>
            <a:off x="596775" y="842450"/>
            <a:ext cx="71418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None/>
            </a:pPr>
            <a:endParaRPr sz="1100" dirty="0"/>
          </a:p>
        </p:txBody>
      </p:sp>
      <p:sp>
        <p:nvSpPr>
          <p:cNvPr id="595" name="Google Shape;595;p48"/>
          <p:cNvSpPr txBox="1">
            <a:spLocks noGrp="1"/>
          </p:cNvSpPr>
          <p:nvPr>
            <p:ph type="title"/>
          </p:nvPr>
        </p:nvSpPr>
        <p:spPr>
          <a:xfrm>
            <a:off x="604746" y="41652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218181"/>
              <a:buFont typeface="Calibri"/>
              <a:buNone/>
            </a:pPr>
            <a:r>
              <a:rPr lang="en" dirty="0"/>
              <a:t>5 minutes of the INT tags in a single UDP flow PSNC to CESNET</a:t>
            </a:r>
            <a:endParaRPr sz="1100" dirty="0"/>
          </a:p>
        </p:txBody>
      </p:sp>
      <p:sp>
        <p:nvSpPr>
          <p:cNvPr id="596" name="Google Shape;596;p48"/>
          <p:cNvSpPr txBox="1"/>
          <p:nvPr/>
        </p:nvSpPr>
        <p:spPr>
          <a:xfrm>
            <a:off x="1518307" y="4330135"/>
            <a:ext cx="559397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Packet inter-arrival time (550 𝞵s average -1 packet </a:t>
            </a:r>
            <a:r>
              <a:rPr lang="en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 ~2 𝞵s on 1 Gb LAN) </a:t>
            </a:r>
            <a:endParaRPr sz="1100" dirty="0">
              <a:solidFill>
                <a:srgbClr val="FFFF00"/>
              </a:solidFill>
            </a:endParaRPr>
          </a:p>
        </p:txBody>
      </p:sp>
      <p:sp>
        <p:nvSpPr>
          <p:cNvPr id="597" name="Google Shape;597;p48"/>
          <p:cNvSpPr txBox="1"/>
          <p:nvPr/>
        </p:nvSpPr>
        <p:spPr>
          <a:xfrm>
            <a:off x="1518307" y="2287050"/>
            <a:ext cx="18432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Packet rate (1.8K </a:t>
            </a:r>
            <a:r>
              <a:rPr lang="en" sz="14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pps</a:t>
            </a:r>
            <a:r>
              <a:rPr lang="en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00"/>
                </a:solidFill>
                <a:latin typeface="Calibri"/>
                <a:cs typeface="Calibri"/>
                <a:sym typeface="Calibri"/>
              </a:rPr>
              <a:t>Flow of a</a:t>
            </a:r>
            <a:r>
              <a:rPr lang="en" b="1" dirty="0">
                <a:solidFill>
                  <a:srgbClr val="FFFF00"/>
                </a:solidFill>
                <a:latin typeface="Calibri"/>
                <a:cs typeface="Calibri"/>
                <a:sym typeface="Calibri"/>
              </a:rPr>
              <a:t>bout 1 Mbps </a:t>
            </a:r>
            <a:endParaRPr sz="1100" dirty="0">
              <a:solidFill>
                <a:srgbClr val="FFFF00"/>
              </a:solidFill>
            </a:endParaRPr>
          </a:p>
        </p:txBody>
      </p:sp>
      <p:sp>
        <p:nvSpPr>
          <p:cNvPr id="598" name="Google Shape;598;p48"/>
          <p:cNvSpPr txBox="1"/>
          <p:nvPr/>
        </p:nvSpPr>
        <p:spPr>
          <a:xfrm>
            <a:off x="4764150" y="2287050"/>
            <a:ext cx="2274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Reordering (and loss) (none) </a:t>
            </a:r>
            <a:endParaRPr sz="1100" dirty="0">
              <a:solidFill>
                <a:srgbClr val="FFFF00"/>
              </a:solidFill>
            </a:endParaRPr>
          </a:p>
        </p:txBody>
      </p:sp>
      <p:sp>
        <p:nvSpPr>
          <p:cNvPr id="8" name="Google Shape;597;p48">
            <a:extLst>
              <a:ext uri="{FF2B5EF4-FFF2-40B4-BE49-F238E27FC236}">
                <a16:creationId xmlns:a16="http://schemas.microsoft.com/office/drawing/2014/main" id="{1EB47AF7-E06F-BC45-870F-7BDD0109055E}"/>
              </a:ext>
            </a:extLst>
          </p:cNvPr>
          <p:cNvSpPr txBox="1"/>
          <p:nvPr/>
        </p:nvSpPr>
        <p:spPr>
          <a:xfrm>
            <a:off x="3811650" y="921728"/>
            <a:ext cx="2344053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 minutes (~540K points)</a:t>
            </a:r>
            <a:endParaRPr sz="1100" dirty="0">
              <a:solidFill>
                <a:srgbClr val="FFFF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75C014-6045-1F43-ABB3-12B96DD67016}"/>
              </a:ext>
            </a:extLst>
          </p:cNvPr>
          <p:cNvCxnSpPr/>
          <p:nvPr/>
        </p:nvCxnSpPr>
        <p:spPr>
          <a:xfrm>
            <a:off x="3100251" y="1994263"/>
            <a:ext cx="1733006" cy="186910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ABD8AD-061A-DF43-9F5E-5FB435871924}"/>
              </a:ext>
            </a:extLst>
          </p:cNvPr>
          <p:cNvCxnSpPr>
            <a:cxnSpLocks/>
          </p:cNvCxnSpPr>
          <p:nvPr/>
        </p:nvCxnSpPr>
        <p:spPr>
          <a:xfrm>
            <a:off x="1518307" y="3366498"/>
            <a:ext cx="0" cy="21553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96;p48">
            <a:extLst>
              <a:ext uri="{FF2B5EF4-FFF2-40B4-BE49-F238E27FC236}">
                <a16:creationId xmlns:a16="http://schemas.microsoft.com/office/drawing/2014/main" id="{63607C74-3333-6744-B148-4A6C98985B68}"/>
              </a:ext>
            </a:extLst>
          </p:cNvPr>
          <p:cNvSpPr txBox="1"/>
          <p:nvPr/>
        </p:nvSpPr>
        <p:spPr>
          <a:xfrm>
            <a:off x="1518307" y="3308611"/>
            <a:ext cx="80799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𝞵s</a:t>
            </a:r>
            <a:endParaRPr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9937-69B0-9A47-81E8-25D3D628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5250" indent="0">
              <a:buNone/>
            </a:pPr>
            <a:r>
              <a:rPr lang="en-IT" sz="1800" dirty="0"/>
              <a:t>Measure at the source a flow inter packet gap  (IPG) as the time between subsequent pairs of packets (function of capacity/packets per second)</a:t>
            </a:r>
          </a:p>
          <a:p>
            <a:pPr marL="95250" indent="0">
              <a:buNone/>
            </a:pPr>
            <a:r>
              <a:rPr lang="en-IT" sz="1800" dirty="0"/>
              <a:t>Measure at sink for the same flow the IPG between same pairs</a:t>
            </a:r>
          </a:p>
          <a:p>
            <a:pPr marL="95250" indent="0">
              <a:buNone/>
            </a:pPr>
            <a:r>
              <a:rPr lang="en-IT" sz="1800" dirty="0"/>
              <a:t>Subtract source IPG from sink IPG to remove variation due to the source </a:t>
            </a:r>
          </a:p>
          <a:p>
            <a:pPr marL="95250" indent="0">
              <a:buNone/>
            </a:pPr>
            <a:r>
              <a:rPr lang="en-GB" sz="1800" dirty="0"/>
              <a:t>I</a:t>
            </a:r>
            <a:r>
              <a:rPr lang="en-IT" sz="1800" dirty="0"/>
              <a:t>f the networks behve “well”, it should preserve the flow characteristics and the IPG at the source and at the ned should be almost identical</a:t>
            </a:r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r>
              <a:rPr lang="en-IT" sz="1800" dirty="0"/>
              <a:t>Note: </a:t>
            </a:r>
          </a:p>
          <a:p>
            <a:pPr>
              <a:buFontTx/>
              <a:buChar char="-"/>
            </a:pPr>
            <a:r>
              <a:rPr lang="en-GB" sz="1800" dirty="0"/>
              <a:t>T</a:t>
            </a:r>
            <a:r>
              <a:rPr lang="en-IT" sz="1800" dirty="0"/>
              <a:t>imestamp are set in HW (ns precision) at swith ingress</a:t>
            </a:r>
          </a:p>
          <a:p>
            <a:pPr>
              <a:buFontTx/>
              <a:buChar char="-"/>
            </a:pPr>
            <a:r>
              <a:rPr lang="en-GB" sz="1800" dirty="0"/>
              <a:t>N</a:t>
            </a:r>
            <a:r>
              <a:rPr lang="en-IT" sz="1800" dirty="0"/>
              <a:t>o packet losses/reordering have been noticed</a:t>
            </a:r>
          </a:p>
          <a:p>
            <a:pPr>
              <a:buFontTx/>
              <a:buChar char="-"/>
            </a:pPr>
            <a:r>
              <a:rPr lang="en-GB" sz="1800" dirty="0"/>
              <a:t>Collector-</a:t>
            </a:r>
            <a:r>
              <a:rPr lang="en-GB" sz="1800" dirty="0" err="1"/>
              <a:t>InFluxDB</a:t>
            </a:r>
            <a:r>
              <a:rPr lang="en-GB" sz="1800" dirty="0"/>
              <a:t> communication and </a:t>
            </a:r>
            <a:r>
              <a:rPr lang="en-GB" sz="1800" dirty="0" err="1"/>
              <a:t>performace</a:t>
            </a:r>
            <a:r>
              <a:rPr lang="en-GB" sz="1800" dirty="0"/>
              <a:t> sub-optimal still</a:t>
            </a:r>
            <a:endParaRPr lang="en-IT" sz="1800" dirty="0"/>
          </a:p>
          <a:p>
            <a:pPr marL="95250" indent="0">
              <a:buNone/>
            </a:pPr>
            <a:endParaRPr lang="en-IT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FB2A4-40B5-2149-B0D9-C7375BDC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Testing NRENs’ networks effect on a flow – first results</a:t>
            </a:r>
          </a:p>
        </p:txBody>
      </p:sp>
    </p:spTree>
    <p:extLst>
      <p:ext uri="{BB962C8B-B14F-4D97-AF65-F5344CB8AC3E}">
        <p14:creationId xmlns:p14="http://schemas.microsoft.com/office/powerpoint/2010/main" val="134926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6FC7E-F6F6-FC44-A795-828DB66E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775" y="781486"/>
            <a:ext cx="7216500" cy="4217233"/>
          </a:xfrm>
        </p:spPr>
        <p:txBody>
          <a:bodyPr>
            <a:normAutofit/>
          </a:bodyPr>
          <a:lstStyle/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endParaRPr lang="en-IT" sz="1800" dirty="0"/>
          </a:p>
          <a:p>
            <a:pPr marL="95250" indent="0">
              <a:buNone/>
            </a:pPr>
            <a:r>
              <a:rPr lang="en-IT" sz="1800" dirty="0"/>
              <a:t>2Mbps (user), 120 sec, </a:t>
            </a:r>
            <a:r>
              <a:rPr lang="en-GB" sz="1800" dirty="0"/>
              <a:t>payload 20B, expected IPG 76.29 µs, 13108 </a:t>
            </a:r>
            <a:r>
              <a:rPr lang="en-GB" sz="1800" dirty="0" err="1"/>
              <a:t>pkts</a:t>
            </a:r>
            <a:r>
              <a:rPr lang="en-GB" sz="1800" dirty="0"/>
              <a:t>/s</a:t>
            </a:r>
            <a:endParaRPr lang="en-IT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2C61B6-3AB5-B645-A917-A0FB232C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Testing NRENs’ networks effect on a flow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DA0A4-3837-A74B-9D5A-05A234CC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5" y="859645"/>
            <a:ext cx="2333302" cy="3424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9D5D9-14D4-5A42-99A1-976C9644C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64" y="2420460"/>
            <a:ext cx="3638413" cy="1909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B1768-13A8-2C42-96BD-4C65BBE9C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364" y="608430"/>
            <a:ext cx="3884867" cy="1723590"/>
          </a:xfrm>
          <a:prstGeom prst="rect">
            <a:avLst/>
          </a:prstGeom>
        </p:spPr>
      </p:pic>
      <p:sp>
        <p:nvSpPr>
          <p:cNvPr id="12" name="Google Shape;596;p48">
            <a:extLst>
              <a:ext uri="{FF2B5EF4-FFF2-40B4-BE49-F238E27FC236}">
                <a16:creationId xmlns:a16="http://schemas.microsoft.com/office/drawing/2014/main" id="{683ED6D4-E85C-4043-8BA2-05B01E7EB636}"/>
              </a:ext>
            </a:extLst>
          </p:cNvPr>
          <p:cNvSpPr txBox="1"/>
          <p:nvPr/>
        </p:nvSpPr>
        <p:spPr>
          <a:xfrm>
            <a:off x="2231646" y="2084055"/>
            <a:ext cx="80799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 𝞵s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14EADC-A64E-4B40-A96A-CE9C9DAFD4EE}"/>
              </a:ext>
            </a:extLst>
          </p:cNvPr>
          <p:cNvCxnSpPr/>
          <p:nvPr/>
        </p:nvCxnSpPr>
        <p:spPr>
          <a:xfrm>
            <a:off x="1619794" y="2351314"/>
            <a:ext cx="1446378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96;p48">
            <a:extLst>
              <a:ext uri="{FF2B5EF4-FFF2-40B4-BE49-F238E27FC236}">
                <a16:creationId xmlns:a16="http://schemas.microsoft.com/office/drawing/2014/main" id="{A97D3E73-CB70-5343-ACFC-4B18A9771A61}"/>
              </a:ext>
            </a:extLst>
          </p:cNvPr>
          <p:cNvSpPr txBox="1"/>
          <p:nvPr/>
        </p:nvSpPr>
        <p:spPr>
          <a:xfrm>
            <a:off x="1098773" y="1087925"/>
            <a:ext cx="80799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16" name="Google Shape;596;p48">
            <a:extLst>
              <a:ext uri="{FF2B5EF4-FFF2-40B4-BE49-F238E27FC236}">
                <a16:creationId xmlns:a16="http://schemas.microsoft.com/office/drawing/2014/main" id="{44344FD7-C484-4F48-AC39-A35E3C77C141}"/>
              </a:ext>
            </a:extLst>
          </p:cNvPr>
          <p:cNvSpPr txBox="1"/>
          <p:nvPr/>
        </p:nvSpPr>
        <p:spPr>
          <a:xfrm>
            <a:off x="6449798" y="859645"/>
            <a:ext cx="1091433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destination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17" name="Google Shape;596;p48">
            <a:extLst>
              <a:ext uri="{FF2B5EF4-FFF2-40B4-BE49-F238E27FC236}">
                <a16:creationId xmlns:a16="http://schemas.microsoft.com/office/drawing/2014/main" id="{59A7236B-FECB-5840-9EE3-E2CB3E286EB3}"/>
              </a:ext>
            </a:extLst>
          </p:cNvPr>
          <p:cNvSpPr txBox="1"/>
          <p:nvPr/>
        </p:nvSpPr>
        <p:spPr>
          <a:xfrm>
            <a:off x="4098999" y="2867173"/>
            <a:ext cx="1091433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b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effect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18" name="Google Shape;596;p48">
            <a:extLst>
              <a:ext uri="{FF2B5EF4-FFF2-40B4-BE49-F238E27FC236}">
                <a16:creationId xmlns:a16="http://schemas.microsoft.com/office/drawing/2014/main" id="{81C0B1E3-742C-9341-A09B-8EE92F63A07F}"/>
              </a:ext>
            </a:extLst>
          </p:cNvPr>
          <p:cNvSpPr txBox="1"/>
          <p:nvPr/>
        </p:nvSpPr>
        <p:spPr>
          <a:xfrm>
            <a:off x="5292475" y="1821814"/>
            <a:ext cx="80799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 𝞵s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ABF8CC-AAB3-CF4E-9EAA-760ED39591A2}"/>
              </a:ext>
            </a:extLst>
          </p:cNvPr>
          <p:cNvCxnSpPr>
            <a:cxnSpLocks/>
          </p:cNvCxnSpPr>
          <p:nvPr/>
        </p:nvCxnSpPr>
        <p:spPr>
          <a:xfrm>
            <a:off x="5230629" y="2074116"/>
            <a:ext cx="630240" cy="9939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596;p48">
            <a:extLst>
              <a:ext uri="{FF2B5EF4-FFF2-40B4-BE49-F238E27FC236}">
                <a16:creationId xmlns:a16="http://schemas.microsoft.com/office/drawing/2014/main" id="{F3FBAB3B-33D0-6A48-9BD0-9CBF3BCAEEF6}"/>
              </a:ext>
            </a:extLst>
          </p:cNvPr>
          <p:cNvSpPr txBox="1"/>
          <p:nvPr/>
        </p:nvSpPr>
        <p:spPr>
          <a:xfrm>
            <a:off x="5190432" y="3830286"/>
            <a:ext cx="807996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 𝞵s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EB5B27-0A96-704E-9E0F-391367056B3B}"/>
              </a:ext>
            </a:extLst>
          </p:cNvPr>
          <p:cNvCxnSpPr>
            <a:cxnSpLocks/>
          </p:cNvCxnSpPr>
          <p:nvPr/>
        </p:nvCxnSpPr>
        <p:spPr>
          <a:xfrm>
            <a:off x="5092360" y="4085097"/>
            <a:ext cx="630240" cy="13229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8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>
            <a:spLocks noGrp="1"/>
          </p:cNvSpPr>
          <p:nvPr>
            <p:ph type="body" idx="1"/>
          </p:nvPr>
        </p:nvSpPr>
        <p:spPr>
          <a:xfrm>
            <a:off x="431030" y="697827"/>
            <a:ext cx="5847522" cy="414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sz="2000" dirty="0"/>
              <a:t>BMv2/mininet: </a:t>
            </a:r>
            <a:r>
              <a:rPr lang="en" sz="2000" dirty="0">
                <a:solidFill>
                  <a:srgbClr val="0432FF"/>
                </a:solidFill>
              </a:rPr>
              <a:t>good to set-up initial P4 program development (</a:t>
            </a:r>
            <a:r>
              <a:rPr lang="en" sz="2000" dirty="0">
                <a:solidFill>
                  <a:schemeClr val="accent2">
                    <a:lumMod val="75000"/>
                  </a:schemeClr>
                </a:solidFill>
              </a:rPr>
              <a:t>performance/jitter ceiling</a:t>
            </a:r>
            <a:r>
              <a:rPr lang="en" sz="2000" dirty="0"/>
              <a:t>)</a:t>
            </a:r>
            <a:endParaRPr sz="2000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sz="2000" dirty="0"/>
              <a:t>Tofino switches: </a:t>
            </a:r>
            <a:r>
              <a:rPr lang="en" sz="2000" dirty="0">
                <a:solidFill>
                  <a:srgbClr val="0432FF"/>
                </a:solidFill>
              </a:rPr>
              <a:t>feature-rich for P4</a:t>
            </a:r>
            <a:r>
              <a:rPr lang="en" sz="2000" dirty="0"/>
              <a:t>, </a:t>
            </a:r>
            <a:r>
              <a:rPr lang="en" sz="2000" dirty="0">
                <a:solidFill>
                  <a:srgbClr val="C00000"/>
                </a:solidFill>
              </a:rPr>
              <a:t>limited central memory, </a:t>
            </a:r>
            <a:r>
              <a:rPr lang="en-GB" sz="2000" dirty="0">
                <a:solidFill>
                  <a:srgbClr val="C00000"/>
                </a:solidFill>
              </a:rPr>
              <a:t>n</a:t>
            </a:r>
            <a:r>
              <a:rPr lang="en" sz="2000" dirty="0">
                <a:solidFill>
                  <a:srgbClr val="C00000"/>
                </a:solidFill>
              </a:rPr>
              <a:t>on standard timestamping</a:t>
            </a:r>
            <a:endParaRPr sz="2000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sz="2000" dirty="0"/>
              <a:t>FPGA card: very flexible HW, large memory</a:t>
            </a:r>
            <a:endParaRPr sz="2000" dirty="0"/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>
                <a:solidFill>
                  <a:srgbClr val="0432FF"/>
                </a:solidFill>
              </a:rPr>
              <a:t>P4 compiler quality: vital</a:t>
            </a:r>
            <a:endParaRPr sz="2000" dirty="0"/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>
                <a:solidFill>
                  <a:srgbClr val="0432FF"/>
                </a:solidFill>
              </a:rPr>
              <a:t>Specific HW insight</a:t>
            </a:r>
            <a:r>
              <a:rPr lang="en" sz="2000" dirty="0"/>
              <a:t> is  required</a:t>
            </a:r>
            <a:endParaRPr sz="2000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sz="2000" dirty="0"/>
              <a:t>INT-DPDK : </a:t>
            </a:r>
            <a:endParaRPr sz="2000" dirty="0"/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Promising performance up to few Gbps</a:t>
            </a:r>
            <a:endParaRPr sz="2000" dirty="0"/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Needs </a:t>
            </a:r>
            <a:r>
              <a:rPr lang="en" sz="2000" dirty="0">
                <a:solidFill>
                  <a:schemeClr val="accent2">
                    <a:lumMod val="75000"/>
                  </a:schemeClr>
                </a:solidFill>
              </a:rPr>
              <a:t>careful selection of Network Interface Cards</a:t>
            </a:r>
            <a:r>
              <a:rPr lang="en" sz="2000" dirty="0">
                <a:solidFill>
                  <a:srgbClr val="0432FF"/>
                </a:solidFill>
              </a:rPr>
              <a:t>, (</a:t>
            </a:r>
            <a:r>
              <a:rPr lang="en" sz="2000" dirty="0" err="1">
                <a:solidFill>
                  <a:srgbClr val="0432FF"/>
                </a:solidFill>
              </a:rPr>
              <a:t>timesta</a:t>
            </a:r>
            <a:r>
              <a:rPr lang="en-GB" sz="2000" dirty="0">
                <a:solidFill>
                  <a:srgbClr val="0432FF"/>
                </a:solidFill>
              </a:rPr>
              <a:t>m</a:t>
            </a:r>
            <a:r>
              <a:rPr lang="en" sz="2000" dirty="0">
                <a:solidFill>
                  <a:srgbClr val="0432FF"/>
                </a:solidFill>
              </a:rPr>
              <a:t>ping, </a:t>
            </a:r>
            <a:r>
              <a:rPr lang="en" sz="2000" dirty="0" err="1">
                <a:solidFill>
                  <a:srgbClr val="0432FF"/>
                </a:solidFill>
              </a:rPr>
              <a:t>etc</a:t>
            </a:r>
            <a:r>
              <a:rPr lang="en" sz="2000" dirty="0">
                <a:solidFill>
                  <a:srgbClr val="0432FF"/>
                </a:solidFill>
              </a:rPr>
              <a:t>…)</a:t>
            </a:r>
          </a:p>
          <a:p>
            <a: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>
                <a:solidFill>
                  <a:srgbClr val="0432FF"/>
                </a:solidFill>
              </a:rPr>
              <a:t>P4 to DPDK compiler quality may vary</a:t>
            </a:r>
            <a:endParaRPr sz="2000" dirty="0">
              <a:solidFill>
                <a:srgbClr val="0432FF"/>
              </a:solidFill>
            </a:endParaRPr>
          </a:p>
        </p:txBody>
      </p:sp>
      <p:sp>
        <p:nvSpPr>
          <p:cNvPr id="555" name="Google Shape;555;p44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lvl="0"/>
            <a:r>
              <a:rPr lang="en" dirty="0"/>
              <a:t>Platforms for INT : Lessons Learned</a:t>
            </a:r>
            <a:endParaRPr dirty="0"/>
          </a:p>
        </p:txBody>
      </p:sp>
      <p:pic>
        <p:nvPicPr>
          <p:cNvPr id="556" name="Google Shape;55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8096" y="1825617"/>
            <a:ext cx="2351452" cy="124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905" y="2875341"/>
            <a:ext cx="1481537" cy="101537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4"/>
          <p:cNvSpPr/>
          <p:nvPr/>
        </p:nvSpPr>
        <p:spPr>
          <a:xfrm>
            <a:off x="6567031" y="4048028"/>
            <a:ext cx="1332900" cy="672000"/>
          </a:xfrm>
          <a:prstGeom prst="can">
            <a:avLst>
              <a:gd name="adj" fmla="val 25000"/>
            </a:avLst>
          </a:prstGeom>
          <a:solidFill>
            <a:srgbClr val="93C4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P4 on DPDK  implementation</a:t>
            </a:r>
            <a:endParaRPr sz="1100" dirty="0"/>
          </a:p>
        </p:txBody>
      </p:sp>
      <p:sp>
        <p:nvSpPr>
          <p:cNvPr id="559" name="Google Shape;559;p44"/>
          <p:cNvSpPr/>
          <p:nvPr/>
        </p:nvSpPr>
        <p:spPr>
          <a:xfrm>
            <a:off x="6528318" y="1121128"/>
            <a:ext cx="1332600" cy="672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Bmv2 virtual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P4 software switch</a:t>
            </a:r>
            <a:endParaRPr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9937-69B0-9A47-81E8-25D3D628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>
                <a:solidFill>
                  <a:srgbClr val="0432FF"/>
                </a:solidFill>
              </a:rPr>
              <a:t>Expertise</a:t>
            </a:r>
            <a:r>
              <a:rPr lang="en-IT" dirty="0"/>
              <a:t> on a tight integration of HW and software. Almost all participants left to private environment since the start of the effort</a:t>
            </a:r>
          </a:p>
          <a:p>
            <a:r>
              <a:rPr lang="en-IT" dirty="0">
                <a:solidFill>
                  <a:srgbClr val="0432FF"/>
                </a:solidFill>
              </a:rPr>
              <a:t>Fast</a:t>
            </a:r>
            <a:r>
              <a:rPr lang="en-IT" dirty="0"/>
              <a:t> </a:t>
            </a:r>
            <a:r>
              <a:rPr lang="en-IT" dirty="0">
                <a:solidFill>
                  <a:srgbClr val="0432FF"/>
                </a:solidFill>
              </a:rPr>
              <a:t>software updates</a:t>
            </a:r>
            <a:r>
              <a:rPr lang="en-IT" dirty="0"/>
              <a:t> in each platform requiring P4 program re-validation</a:t>
            </a:r>
          </a:p>
          <a:p>
            <a:r>
              <a:rPr lang="en-IT" dirty="0">
                <a:solidFill>
                  <a:srgbClr val="0432FF"/>
                </a:solidFill>
              </a:rPr>
              <a:t>Not sufficient standardization on timestamp </a:t>
            </a:r>
            <a:r>
              <a:rPr lang="en-IT" dirty="0"/>
              <a:t>format, HW implementation and propotocol (e.g. PTP) support </a:t>
            </a:r>
          </a:p>
          <a:p>
            <a:r>
              <a:rPr lang="en-IT" dirty="0"/>
              <a:t>A strong backend is also needed for data collection, storage, presentation. Essential for scalability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FB2A4-40B5-2149-B0D9-C7375BDC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Challenges, engineering and sustainabiity</a:t>
            </a:r>
          </a:p>
        </p:txBody>
      </p:sp>
    </p:spTree>
    <p:extLst>
      <p:ext uri="{BB962C8B-B14F-4D97-AF65-F5344CB8AC3E}">
        <p14:creationId xmlns:p14="http://schemas.microsoft.com/office/powerpoint/2010/main" val="241841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1F4E79"/>
                </a:solidFill>
              </a:rPr>
              <a:t>The steps to set-up INT from scratch </a:t>
            </a:r>
            <a:endParaRPr sz="1100" dirty="0"/>
          </a:p>
        </p:txBody>
      </p:sp>
      <p:sp>
        <p:nvSpPr>
          <p:cNvPr id="260" name="Google Shape;260;p29"/>
          <p:cNvSpPr/>
          <p:nvPr/>
        </p:nvSpPr>
        <p:spPr>
          <a:xfrm>
            <a:off x="843349" y="1830113"/>
            <a:ext cx="1788640" cy="428824"/>
          </a:xfrm>
          <a:prstGeom prst="roundRect">
            <a:avLst>
              <a:gd name="adj" fmla="val 16667"/>
            </a:avLst>
          </a:prstGeom>
          <a:solidFill>
            <a:srgbClr val="75707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 using P4</a:t>
            </a:r>
            <a:endParaRPr sz="1100" dirty="0"/>
          </a:p>
        </p:txBody>
      </p:sp>
      <p:sp>
        <p:nvSpPr>
          <p:cNvPr id="261" name="Google Shape;261;p29"/>
          <p:cNvSpPr/>
          <p:nvPr/>
        </p:nvSpPr>
        <p:spPr>
          <a:xfrm>
            <a:off x="834080" y="2396819"/>
            <a:ext cx="1788640" cy="53784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Collector for</a:t>
            </a:r>
            <a:b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INT data</a:t>
            </a:r>
            <a:r>
              <a:rPr lang="en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/>
          </a:p>
        </p:txBody>
      </p:sp>
      <p:sp>
        <p:nvSpPr>
          <p:cNvPr id="262" name="Google Shape;262;p29"/>
          <p:cNvSpPr/>
          <p:nvPr/>
        </p:nvSpPr>
        <p:spPr>
          <a:xfrm>
            <a:off x="834075" y="3036000"/>
            <a:ext cx="1405200" cy="42870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  <a:r>
              <a:rPr lang="en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/>
          </a:p>
        </p:txBody>
      </p:sp>
      <p:sp>
        <p:nvSpPr>
          <p:cNvPr id="263" name="Google Shape;263;p29"/>
          <p:cNvSpPr/>
          <p:nvPr/>
        </p:nvSpPr>
        <p:spPr>
          <a:xfrm>
            <a:off x="834081" y="3606991"/>
            <a:ext cx="1297459" cy="428824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Analyze</a:t>
            </a:r>
            <a:r>
              <a:rPr lang="en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/>
          </a:p>
        </p:txBody>
      </p:sp>
      <p:sp>
        <p:nvSpPr>
          <p:cNvPr id="264" name="Google Shape;264;p29"/>
          <p:cNvSpPr/>
          <p:nvPr/>
        </p:nvSpPr>
        <p:spPr>
          <a:xfrm>
            <a:off x="2771560" y="1745888"/>
            <a:ext cx="5958489" cy="6232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 programming, limited cycles and memory, lack of complex arithmetic operations, lower flexibility in the use of registers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/>
          <p:nvPr/>
        </p:nvSpPr>
        <p:spPr>
          <a:xfrm>
            <a:off x="2771560" y="2551850"/>
            <a:ext cx="5547493" cy="3462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Tuned InfluxDB (up to 300K INT data/s multiple threads)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2351430" y="3073214"/>
            <a:ext cx="5547493" cy="3462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Grafana, Plotly , added IPDV computation in data plane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2351430" y="3648277"/>
            <a:ext cx="3978319" cy="3462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"Knowledge" under development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834079" y="1069493"/>
            <a:ext cx="2131281" cy="537840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Choose INT data and Header position</a:t>
            </a:r>
            <a:endParaRPr sz="1100" dirty="0"/>
          </a:p>
        </p:txBody>
      </p:sp>
      <p:sp>
        <p:nvSpPr>
          <p:cNvPr id="269" name="Google Shape;269;p29"/>
          <p:cNvSpPr/>
          <p:nvPr/>
        </p:nvSpPr>
        <p:spPr>
          <a:xfrm>
            <a:off x="3080200" y="1003800"/>
            <a:ext cx="5649848" cy="6232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headers contain source and destination timestamp, sequence number, placed between UDP and payload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789331" y="4236769"/>
            <a:ext cx="5885145" cy="6232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synchronization to be tuned to sufficient precision  (few microseconds, ns), need also node internal clock stability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218181"/>
              <a:buFont typeface="Calibri"/>
              <a:buNone/>
            </a:pPr>
            <a:endParaRPr sz="1100" dirty="0"/>
          </a:p>
        </p:txBody>
      </p:sp>
      <p:sp>
        <p:nvSpPr>
          <p:cNvPr id="604" name="Google Shape;604;p49"/>
          <p:cNvSpPr txBox="1"/>
          <p:nvPr/>
        </p:nvSpPr>
        <p:spPr>
          <a:xfrm>
            <a:off x="407200" y="251875"/>
            <a:ext cx="8216229" cy="777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en" sz="23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10 ms of inter-arrival packet time, 1  UDP flow of 260 K pps </a:t>
            </a:r>
            <a:br>
              <a:rPr lang="en" sz="23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(~3.3 </a:t>
            </a:r>
            <a:r>
              <a:rPr lang="en-GB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𝞵</a:t>
            </a:r>
            <a:r>
              <a:rPr lang="en-GB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average</a:t>
            </a:r>
            <a:r>
              <a:rPr lang="en" sz="23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 FBK to CESNET</a:t>
            </a:r>
            <a:r>
              <a:rPr lang="en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packet is ~2 </a:t>
            </a:r>
            <a:r>
              <a:rPr lang="en-GB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𝞵</a:t>
            </a:r>
            <a:r>
              <a:rPr lang="en-GB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@ 1 Gb LAN) </a:t>
            </a: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E8D93-FC2B-F545-9853-7C4673208CA0}"/>
              </a:ext>
            </a:extLst>
          </p:cNvPr>
          <p:cNvGrpSpPr/>
          <p:nvPr/>
        </p:nvGrpSpPr>
        <p:grpSpPr>
          <a:xfrm>
            <a:off x="520571" y="1077379"/>
            <a:ext cx="7368892" cy="3449797"/>
            <a:chOff x="62850" y="1091930"/>
            <a:chExt cx="7723126" cy="3951350"/>
          </a:xfrm>
        </p:grpSpPr>
        <p:pic>
          <p:nvPicPr>
            <p:cNvPr id="605" name="Google Shape;605;p49"/>
            <p:cNvPicPr preferRelativeResize="0"/>
            <p:nvPr/>
          </p:nvPicPr>
          <p:blipFill rotWithShape="1">
            <a:blip r:embed="rId3">
              <a:alphaModFix/>
            </a:blip>
            <a:srcRect t="20413" r="11559"/>
            <a:stretch/>
          </p:blipFill>
          <p:spPr>
            <a:xfrm>
              <a:off x="62850" y="1091930"/>
              <a:ext cx="7723126" cy="395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E1E76B4-64D6-DE49-9DDF-CA354DF5F1F6}"/>
                </a:ext>
              </a:extLst>
            </p:cNvPr>
            <p:cNvSpPr/>
            <p:nvPr/>
          </p:nvSpPr>
          <p:spPr>
            <a:xfrm>
              <a:off x="1828800" y="1091930"/>
              <a:ext cx="242047" cy="2348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744CD5-C39C-D647-B749-7A9E0518820B}"/>
                </a:ext>
              </a:extLst>
            </p:cNvPr>
            <p:cNvSpPr/>
            <p:nvPr/>
          </p:nvSpPr>
          <p:spPr>
            <a:xfrm>
              <a:off x="2823882" y="1091930"/>
              <a:ext cx="242047" cy="2348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C3A4C5-95C1-B241-87AC-9E2B81BAD4AD}"/>
                </a:ext>
              </a:extLst>
            </p:cNvPr>
            <p:cNvSpPr/>
            <p:nvPr/>
          </p:nvSpPr>
          <p:spPr>
            <a:xfrm>
              <a:off x="3633059" y="1459483"/>
              <a:ext cx="242047" cy="2348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5C802E-C5D9-1B41-9868-AA7421834EF9}"/>
                </a:ext>
              </a:extLst>
            </p:cNvPr>
            <p:cNvSpPr/>
            <p:nvPr/>
          </p:nvSpPr>
          <p:spPr>
            <a:xfrm>
              <a:off x="5210627" y="1342060"/>
              <a:ext cx="242047" cy="2348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1F1B1D-6CAE-2644-825D-ACB5DB29876D}"/>
                </a:ext>
              </a:extLst>
            </p:cNvPr>
            <p:cNvSpPr/>
            <p:nvPr/>
          </p:nvSpPr>
          <p:spPr>
            <a:xfrm>
              <a:off x="6377277" y="1281070"/>
              <a:ext cx="242047" cy="2348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8842ADD-05A2-404B-B367-6B9D84438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42" y="1077379"/>
            <a:ext cx="972392" cy="687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0" y="0"/>
            <a:ext cx="9153530" cy="5187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687" y="794317"/>
            <a:ext cx="5820747" cy="380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3" name="Rectangle 12"/>
          <p:cNvSpPr/>
          <p:nvPr/>
        </p:nvSpPr>
        <p:spPr>
          <a:xfrm>
            <a:off x="418688" y="323833"/>
            <a:ext cx="5232018" cy="443984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50036" y="350334"/>
            <a:ext cx="23992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Agenda</a:t>
            </a:r>
            <a:br>
              <a:rPr lang="en-GB" sz="2100" b="1" dirty="0">
                <a:solidFill>
                  <a:schemeClr val="bg1"/>
                </a:solidFill>
              </a:rPr>
            </a:br>
            <a:br>
              <a:rPr lang="en-GB" sz="2100" b="1" dirty="0">
                <a:solidFill>
                  <a:schemeClr val="bg1"/>
                </a:solidFill>
              </a:rPr>
            </a:br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38" y="165198"/>
            <a:ext cx="1175237" cy="668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35" y="1107530"/>
            <a:ext cx="5554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1800" b="1" dirty="0">
                <a:solidFill>
                  <a:schemeClr val="bg1"/>
                </a:solidFill>
              </a:rPr>
              <a:t>Why Programming the Data Plane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1800" b="1" dirty="0">
                <a:solidFill>
                  <a:schemeClr val="bg1"/>
                </a:solidFill>
              </a:rPr>
              <a:t>Who and Where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1800" b="1" dirty="0">
                <a:solidFill>
                  <a:schemeClr val="bg1"/>
                </a:solidFill>
              </a:rPr>
              <a:t>What and some outcomes.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1800" b="1" dirty="0">
                <a:solidFill>
                  <a:schemeClr val="bg1"/>
                </a:solidFill>
              </a:rPr>
              <a:t>Knowledge collected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302BE-F012-FA47-8BB5-3B498B65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/>
            <a:fld id="{99DB5B91-B4E4-4EE4-BE5C-3E09032CE5EC}" type="slidenum">
              <a:rPr lang="en-GB" smtClean="0"/>
              <a:pPr defTabSz="685783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68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7"/>
          <p:cNvSpPr txBox="1">
            <a:spLocks noGrp="1"/>
          </p:cNvSpPr>
          <p:nvPr>
            <p:ph type="body" idx="1"/>
          </p:nvPr>
        </p:nvSpPr>
        <p:spPr>
          <a:xfrm>
            <a:off x="749175" y="3140875"/>
            <a:ext cx="6475200" cy="159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Performance has also to scale by the number of simultaneously monitored connections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INT reports require near real-time data processing or batch processing:</a:t>
            </a:r>
            <a:endParaRPr sz="18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Generate events (anomalies)</a:t>
            </a:r>
            <a:endParaRPr sz="17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Calculate aggregated statistics</a:t>
            </a:r>
            <a:endParaRPr sz="17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Provide visualisation</a:t>
            </a:r>
            <a:endParaRPr sz="1700" dirty="0"/>
          </a:p>
        </p:txBody>
      </p:sp>
      <p:sp>
        <p:nvSpPr>
          <p:cNvPr id="720" name="Google Shape;720;p57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lvl="0"/>
            <a:r>
              <a:rPr lang="en" dirty="0"/>
              <a:t>Data “velocity” in In-Band </a:t>
            </a:r>
            <a:r>
              <a:rPr lang="en-GB" dirty="0"/>
              <a:t>Network </a:t>
            </a:r>
            <a:r>
              <a:rPr lang="en" dirty="0"/>
              <a:t>Telemetry </a:t>
            </a:r>
            <a:endParaRPr dirty="0"/>
          </a:p>
        </p:txBody>
      </p:sp>
      <p:graphicFrame>
        <p:nvGraphicFramePr>
          <p:cNvPr id="721" name="Google Shape;721;p57"/>
          <p:cNvGraphicFramePr/>
          <p:nvPr/>
        </p:nvGraphicFramePr>
        <p:xfrm>
          <a:off x="615807" y="1242280"/>
          <a:ext cx="5972800" cy="1640840"/>
        </p:xfrm>
        <a:graphic>
          <a:graphicData uri="http://schemas.openxmlformats.org/drawingml/2006/table">
            <a:tbl>
              <a:tblPr>
                <a:noFill/>
                <a:tableStyleId>{32EC90FE-975B-4B23-997F-F0FE559B2DEA}</a:tableStyleId>
              </a:tblPr>
              <a:tblGrid>
                <a:gridCol w="149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 rate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64B packets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1518B packets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9018B packets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100Mbps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1.49M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81.3K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813K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149M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2" name="Google Shape;7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293" y="2020670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493" y="2020670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68" y="2329695"/>
            <a:ext cx="235258" cy="2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7"/>
          <p:cNvSpPr txBox="1">
            <a:spLocks noGrp="1"/>
          </p:cNvSpPr>
          <p:nvPr>
            <p:ph type="body" idx="1"/>
          </p:nvPr>
        </p:nvSpPr>
        <p:spPr>
          <a:xfrm>
            <a:off x="520571" y="774810"/>
            <a:ext cx="7021500" cy="37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dirty="0"/>
              <a:t>Assuming that every packet is monitored :</a:t>
            </a:r>
            <a:endParaRPr sz="1900" dirty="0"/>
          </a:p>
        </p:txBody>
      </p:sp>
      <p:pic>
        <p:nvPicPr>
          <p:cNvPr id="726" name="Google Shape;7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493" y="1719245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68" y="1711645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518" y="1711645"/>
            <a:ext cx="235258" cy="2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19;p57">
            <a:extLst>
              <a:ext uri="{FF2B5EF4-FFF2-40B4-BE49-F238E27FC236}">
                <a16:creationId xmlns:a16="http://schemas.microsoft.com/office/drawing/2014/main" id="{14999700-B47A-294D-8D68-EFE6F27EDAD1}"/>
              </a:ext>
            </a:extLst>
          </p:cNvPr>
          <p:cNvSpPr txBox="1">
            <a:spLocks/>
          </p:cNvSpPr>
          <p:nvPr/>
        </p:nvSpPr>
        <p:spPr>
          <a:xfrm>
            <a:off x="6858631" y="1788923"/>
            <a:ext cx="1738521" cy="75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GB" sz="1800" dirty="0"/>
              <a:t>Means OK for "our" INT testbed</a:t>
            </a:r>
            <a:endParaRPr lang="en-GB" sz="1700" dirty="0"/>
          </a:p>
        </p:txBody>
      </p:sp>
      <p:pic>
        <p:nvPicPr>
          <p:cNvPr id="13" name="Google Shape;724;p57">
            <a:extLst>
              <a:ext uri="{FF2B5EF4-FFF2-40B4-BE49-F238E27FC236}">
                <a16:creationId xmlns:a16="http://schemas.microsoft.com/office/drawing/2014/main" id="{5C14C584-37F7-B44F-B8DE-616DA228D0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952" y="1649193"/>
            <a:ext cx="235258" cy="2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8"/>
          <p:cNvSpPr txBox="1">
            <a:spLocks noGrp="1"/>
          </p:cNvSpPr>
          <p:nvPr>
            <p:ph type="title"/>
          </p:nvPr>
        </p:nvSpPr>
        <p:spPr>
          <a:xfrm>
            <a:off x="520570" y="300273"/>
            <a:ext cx="8040723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Ways to improve INT scalability (if higher-rate, more than one flow) </a:t>
            </a:r>
            <a:endParaRPr dirty="0"/>
          </a:p>
        </p:txBody>
      </p:sp>
      <p:grpSp>
        <p:nvGrpSpPr>
          <p:cNvPr id="734" name="Google Shape;734;p58"/>
          <p:cNvGrpSpPr/>
          <p:nvPr/>
        </p:nvGrpSpPr>
        <p:grpSpPr>
          <a:xfrm>
            <a:off x="583600" y="1625115"/>
            <a:ext cx="7084850" cy="361200"/>
            <a:chOff x="636450" y="1172050"/>
            <a:chExt cx="7084850" cy="361200"/>
          </a:xfrm>
        </p:grpSpPr>
        <p:sp>
          <p:nvSpPr>
            <p:cNvPr id="735" name="Google Shape;735;p58"/>
            <p:cNvSpPr/>
            <p:nvPr/>
          </p:nvSpPr>
          <p:spPr>
            <a:xfrm>
              <a:off x="205280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collection</a:t>
              </a:r>
              <a:endParaRPr sz="1000" b="1" dirty="0"/>
            </a:p>
          </p:txBody>
        </p:sp>
        <p:sp>
          <p:nvSpPr>
            <p:cNvPr id="736" name="Google Shape;736;p58"/>
            <p:cNvSpPr/>
            <p:nvPr/>
          </p:nvSpPr>
          <p:spPr>
            <a:xfrm>
              <a:off x="3477000" y="1172050"/>
              <a:ext cx="1263900" cy="36120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preprocessing</a:t>
              </a:r>
              <a:endParaRPr sz="1000" b="1" dirty="0"/>
            </a:p>
          </p:txBody>
        </p:sp>
        <p:sp>
          <p:nvSpPr>
            <p:cNvPr id="737" name="Google Shape;737;p58"/>
            <p:cNvSpPr/>
            <p:nvPr/>
          </p:nvSpPr>
          <p:spPr>
            <a:xfrm>
              <a:off x="514570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storaging</a:t>
              </a:r>
              <a:endParaRPr sz="1000" b="1" dirty="0"/>
            </a:p>
          </p:txBody>
        </p:sp>
        <p:sp>
          <p:nvSpPr>
            <p:cNvPr id="738" name="Google Shape;738;p58"/>
            <p:cNvSpPr/>
            <p:nvPr/>
          </p:nvSpPr>
          <p:spPr>
            <a:xfrm>
              <a:off x="6569900" y="1172050"/>
              <a:ext cx="1151400" cy="3612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visualisation</a:t>
              </a:r>
              <a:endParaRPr sz="1000" b="1" dirty="0"/>
            </a:p>
          </p:txBody>
        </p:sp>
        <p:sp>
          <p:nvSpPr>
            <p:cNvPr id="739" name="Google Shape;739;p58"/>
            <p:cNvSpPr/>
            <p:nvPr/>
          </p:nvSpPr>
          <p:spPr>
            <a:xfrm>
              <a:off x="30720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0" name="Google Shape;740;p58"/>
            <p:cNvSpPr/>
            <p:nvPr/>
          </p:nvSpPr>
          <p:spPr>
            <a:xfrm>
              <a:off x="47409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1" name="Google Shape;741;p58"/>
            <p:cNvSpPr/>
            <p:nvPr/>
          </p:nvSpPr>
          <p:spPr>
            <a:xfrm>
              <a:off x="61651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2" name="Google Shape;742;p58"/>
            <p:cNvSpPr/>
            <p:nvPr/>
          </p:nvSpPr>
          <p:spPr>
            <a:xfrm>
              <a:off x="63645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exporting</a:t>
              </a:r>
              <a:endParaRPr sz="1000" b="1" dirty="0"/>
            </a:p>
          </p:txBody>
        </p:sp>
        <p:sp>
          <p:nvSpPr>
            <p:cNvPr id="743" name="Google Shape;743;p58"/>
            <p:cNvSpPr/>
            <p:nvPr/>
          </p:nvSpPr>
          <p:spPr>
            <a:xfrm>
              <a:off x="1651875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</p:grpSp>
      <p:sp>
        <p:nvSpPr>
          <p:cNvPr id="744" name="Google Shape;744;p58"/>
          <p:cNvSpPr/>
          <p:nvPr/>
        </p:nvSpPr>
        <p:spPr>
          <a:xfrm rot="5400000">
            <a:off x="2577200" y="-573810"/>
            <a:ext cx="128400" cy="4107900"/>
          </a:xfrm>
          <a:prstGeom prst="leftBrace">
            <a:avLst>
              <a:gd name="adj1" fmla="val 50000"/>
              <a:gd name="adj2" fmla="val 503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45" name="Google Shape;745;p58"/>
          <p:cNvSpPr/>
          <p:nvPr/>
        </p:nvSpPr>
        <p:spPr>
          <a:xfrm rot="-5400000" flipH="1">
            <a:off x="4035725" y="-2348810"/>
            <a:ext cx="128400" cy="7050300"/>
          </a:xfrm>
          <a:prstGeom prst="leftBrace">
            <a:avLst>
              <a:gd name="adj1" fmla="val 50000"/>
              <a:gd name="adj2" fmla="val 503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46" name="Google Shape;746;p58"/>
          <p:cNvSpPr txBox="1"/>
          <p:nvPr/>
        </p:nvSpPr>
        <p:spPr>
          <a:xfrm>
            <a:off x="2025925" y="1094203"/>
            <a:ext cx="16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Data Plane level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8"/>
          <p:cNvSpPr txBox="1"/>
          <p:nvPr/>
        </p:nvSpPr>
        <p:spPr>
          <a:xfrm>
            <a:off x="3404625" y="827990"/>
            <a:ext cx="16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Control Plane level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8"/>
          <p:cNvSpPr/>
          <p:nvPr/>
        </p:nvSpPr>
        <p:spPr>
          <a:xfrm>
            <a:off x="2938825" y="3990050"/>
            <a:ext cx="4539900" cy="385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6FA8DC"/>
              </a:gs>
              <a:gs pos="100000">
                <a:srgbClr val="113D8A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bg1"/>
                </a:solidFill>
              </a:rPr>
              <a:t>More generality and flexibility, bigger server clusters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749" name="Google Shape;749;p58"/>
          <p:cNvSpPr/>
          <p:nvPr/>
        </p:nvSpPr>
        <p:spPr>
          <a:xfrm>
            <a:off x="979125" y="4327650"/>
            <a:ext cx="5087400" cy="4002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69138"/>
              </a:gs>
              <a:gs pos="100000">
                <a:srgbClr val="703E08"/>
              </a:gs>
            </a:gsLst>
            <a:lin ang="10800025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bg1"/>
                </a:solidFill>
              </a:rPr>
              <a:t>Many limitations, hardware special requirements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50" name="Google Shape;750;p58"/>
          <p:cNvSpPr txBox="1"/>
          <p:nvPr/>
        </p:nvSpPr>
        <p:spPr>
          <a:xfrm>
            <a:off x="546416" y="248569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P4 language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8"/>
          <p:cNvSpPr txBox="1"/>
          <p:nvPr/>
        </p:nvSpPr>
        <p:spPr>
          <a:xfrm>
            <a:off x="546416" y="279054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eXpress Data Path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8"/>
          <p:cNvSpPr txBox="1"/>
          <p:nvPr/>
        </p:nvSpPr>
        <p:spPr>
          <a:xfrm>
            <a:off x="546416" y="3365390"/>
            <a:ext cx="268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extended Berkeley Packet Filter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8"/>
          <p:cNvSpPr txBox="1"/>
          <p:nvPr/>
        </p:nvSpPr>
        <p:spPr>
          <a:xfrm>
            <a:off x="546416" y="3090465"/>
            <a:ext cx="25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Data Plane Development Kit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8"/>
          <p:cNvSpPr txBox="1"/>
          <p:nvPr/>
        </p:nvSpPr>
        <p:spPr>
          <a:xfrm>
            <a:off x="5286025" y="2685404"/>
            <a:ext cx="21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Kafka Streaming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8"/>
          <p:cNvSpPr txBox="1"/>
          <p:nvPr/>
        </p:nvSpPr>
        <p:spPr>
          <a:xfrm>
            <a:off x="5506475" y="2994216"/>
            <a:ext cx="195244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ElasticSearch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8"/>
          <p:cNvSpPr txBox="1"/>
          <p:nvPr/>
        </p:nvSpPr>
        <p:spPr>
          <a:xfrm>
            <a:off x="5266223" y="3269141"/>
            <a:ext cx="219270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InfluxDB Enterprise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8"/>
          <p:cNvSpPr txBox="1"/>
          <p:nvPr/>
        </p:nvSpPr>
        <p:spPr>
          <a:xfrm>
            <a:off x="5450599" y="3515491"/>
            <a:ext cx="199722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Spark cluster</a:t>
            </a:r>
            <a:endParaRPr b="1" dirty="0">
              <a:solidFill>
                <a:srgbClr val="76A5AF"/>
              </a:solidFill>
            </a:endParaRPr>
          </a:p>
        </p:txBody>
      </p:sp>
      <p:sp>
        <p:nvSpPr>
          <p:cNvPr id="758" name="Google Shape;758;p58"/>
          <p:cNvSpPr txBox="1"/>
          <p:nvPr/>
        </p:nvSpPr>
        <p:spPr>
          <a:xfrm>
            <a:off x="3424150" y="316520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Data aggregation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8"/>
          <p:cNvSpPr txBox="1"/>
          <p:nvPr/>
        </p:nvSpPr>
        <p:spPr>
          <a:xfrm>
            <a:off x="3440875" y="2576218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Data filtering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8"/>
          <p:cNvSpPr txBox="1"/>
          <p:nvPr/>
        </p:nvSpPr>
        <p:spPr>
          <a:xfrm>
            <a:off x="3426938" y="2870612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Key events finding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8"/>
          <p:cNvSpPr txBox="1"/>
          <p:nvPr/>
        </p:nvSpPr>
        <p:spPr>
          <a:xfrm>
            <a:off x="3435800" y="3500072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Time resolution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8"/>
          <p:cNvSpPr txBox="1"/>
          <p:nvPr/>
        </p:nvSpPr>
        <p:spPr>
          <a:xfrm>
            <a:off x="546416" y="360640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Remote Direct Memory Access</a:t>
            </a:r>
            <a:endParaRPr dirty="0"/>
          </a:p>
        </p:txBody>
      </p:sp>
      <p:sp>
        <p:nvSpPr>
          <p:cNvPr id="763" name="Google Shape;763;p58"/>
          <p:cNvSpPr/>
          <p:nvPr/>
        </p:nvSpPr>
        <p:spPr>
          <a:xfrm>
            <a:off x="4370600" y="2055728"/>
            <a:ext cx="1019400" cy="3612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INT analytics</a:t>
            </a:r>
            <a:endParaRPr sz="1000" b="1" dirty="0"/>
          </a:p>
        </p:txBody>
      </p:sp>
      <p:sp>
        <p:nvSpPr>
          <p:cNvPr id="764" name="Google Shape;764;p58"/>
          <p:cNvSpPr/>
          <p:nvPr/>
        </p:nvSpPr>
        <p:spPr>
          <a:xfrm rot="10800000" flipH="1">
            <a:off x="3957125" y="1990115"/>
            <a:ext cx="451500" cy="377100"/>
          </a:xfrm>
          <a:prstGeom prst="bentArrow">
            <a:avLst>
              <a:gd name="adj1" fmla="val 37205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65" name="Google Shape;765;p58"/>
          <p:cNvSpPr/>
          <p:nvPr/>
        </p:nvSpPr>
        <p:spPr>
          <a:xfrm rot="5397674" flipH="1">
            <a:off x="5364725" y="1942947"/>
            <a:ext cx="443400" cy="377100"/>
          </a:xfrm>
          <a:prstGeom prst="bentArrow">
            <a:avLst>
              <a:gd name="adj1" fmla="val 35934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66" name="Google Shape;766;p58"/>
          <p:cNvSpPr txBox="1"/>
          <p:nvPr/>
        </p:nvSpPr>
        <p:spPr>
          <a:xfrm>
            <a:off x="6600671" y="4256010"/>
            <a:ext cx="1341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Control Plane</a:t>
            </a:r>
            <a:endParaRPr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8"/>
          <p:cNvSpPr txBox="1"/>
          <p:nvPr/>
        </p:nvSpPr>
        <p:spPr>
          <a:xfrm>
            <a:off x="426655" y="4047606"/>
            <a:ext cx="1341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Data Plane</a:t>
            </a:r>
            <a:endParaRPr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58"/>
          <p:cNvSpPr/>
          <p:nvPr/>
        </p:nvSpPr>
        <p:spPr>
          <a:xfrm>
            <a:off x="6282499" y="2088690"/>
            <a:ext cx="1579547" cy="3612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</a:rPr>
              <a:t>Control Plane or Application systems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69" name="Google Shape;769;p58"/>
          <p:cNvSpPr/>
          <p:nvPr/>
        </p:nvSpPr>
        <p:spPr>
          <a:xfrm rot="10800000" flipH="1">
            <a:off x="5831000" y="1958315"/>
            <a:ext cx="451500" cy="475500"/>
          </a:xfrm>
          <a:prstGeom prst="bentArrow">
            <a:avLst>
              <a:gd name="adj1" fmla="val 30880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2E4D0-63EF-E04A-A224-F296F55F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5" y="847258"/>
            <a:ext cx="7980034" cy="3489722"/>
          </a:xfrm>
        </p:spPr>
        <p:txBody>
          <a:bodyPr>
            <a:noAutofit/>
          </a:bodyPr>
          <a:lstStyle/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NRENs’ networks handle well flows at sub-second scale or lower</a:t>
            </a:r>
          </a:p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Data Plane Programming) (using P4)</a:t>
            </a:r>
            <a:r>
              <a:rPr lang="en-GB" sz="1800" dirty="0">
                <a:solidFill>
                  <a:srgbClr val="0070C0"/>
                </a:solidFill>
              </a:rPr>
              <a:t> is </a:t>
            </a:r>
            <a:r>
              <a:rPr lang="en-GB" sz="1800" dirty="0">
                <a:solidFill>
                  <a:srgbClr val="0432FF"/>
                </a:solidFill>
              </a:rPr>
              <a:t>not business-as-usual,</a:t>
            </a:r>
            <a:r>
              <a:rPr lang="en-GB" sz="1800" dirty="0"/>
              <a:t> requires specific, scarce expertise (</a:t>
            </a:r>
            <a:r>
              <a:rPr lang="en-GB" sz="1800" dirty="0" err="1"/>
              <a:t>fastly</a:t>
            </a:r>
            <a:r>
              <a:rPr lang="en-GB" sz="1800" dirty="0"/>
              <a:t> changing, mixing ICT, network and data)</a:t>
            </a:r>
          </a:p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The request for specific HW does not facilitate wide implementation yet</a:t>
            </a:r>
          </a:p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INT offers an agile tool for high frequency </a:t>
            </a:r>
            <a:r>
              <a:rPr lang="en-GB" sz="1800" dirty="0">
                <a:solidFill>
                  <a:srgbClr val="0432FF"/>
                </a:solidFill>
              </a:rPr>
              <a:t>monitoring</a:t>
            </a:r>
            <a:r>
              <a:rPr lang="en-GB" sz="1800" dirty="0"/>
              <a:t>, supporting new </a:t>
            </a:r>
            <a:r>
              <a:rPr lang="en-GB" sz="1800" dirty="0">
                <a:solidFill>
                  <a:srgbClr val="0432FF"/>
                </a:solidFill>
              </a:rPr>
              <a:t>control plane</a:t>
            </a:r>
            <a:r>
              <a:rPr lang="en-GB" sz="1800" dirty="0"/>
              <a:t> mechanisms and  debugging in real time. INT can be used by both providers and independently by end-users</a:t>
            </a:r>
          </a:p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Monitoring network at second, or lower, scale provides complex results , and transient effects are evident also at milliseconds range</a:t>
            </a:r>
          </a:p>
          <a:p>
            <a:pPr marL="222250" indent="-2222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solidFill>
                <a:srgbClr val="0432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21F1F-9DFC-6C4B-98F9-24C24D2FB5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/>
          <a:lstStyle/>
          <a:p>
            <a:fld id="{9E7CA0F2-EE66-4F60-8C00-E0BE38E7AEC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64138-0D67-BC4B-91F6-64F2E5FE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Final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732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7"/>
          <p:cNvSpPr txBox="1">
            <a:spLocks noGrp="1"/>
          </p:cNvSpPr>
          <p:nvPr>
            <p:ph type="body" idx="1"/>
          </p:nvPr>
        </p:nvSpPr>
        <p:spPr>
          <a:xfrm>
            <a:off x="749175" y="3140875"/>
            <a:ext cx="6475200" cy="159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Performance has also to scale by the number of simultaneously monitored connections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INT reports require near real-time data processing or batch processing:</a:t>
            </a:r>
            <a:endParaRPr sz="18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Generate events (anomalies)</a:t>
            </a:r>
            <a:endParaRPr sz="17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Calculate aggregated statistics</a:t>
            </a:r>
            <a:endParaRPr sz="1700" dirty="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Provide visualisation</a:t>
            </a:r>
            <a:endParaRPr sz="1700" dirty="0"/>
          </a:p>
        </p:txBody>
      </p:sp>
      <p:sp>
        <p:nvSpPr>
          <p:cNvPr id="720" name="Google Shape;720;p57"/>
          <p:cNvSpPr txBox="1">
            <a:spLocks noGrp="1"/>
          </p:cNvSpPr>
          <p:nvPr>
            <p:ph type="title"/>
          </p:nvPr>
        </p:nvSpPr>
        <p:spPr>
          <a:xfrm>
            <a:off x="520571" y="300273"/>
            <a:ext cx="7421100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lvl="0"/>
            <a:r>
              <a:rPr lang="en" dirty="0"/>
              <a:t>Data “velocity” in In-Band </a:t>
            </a:r>
            <a:r>
              <a:rPr lang="en-GB" dirty="0"/>
              <a:t>Network </a:t>
            </a:r>
            <a:r>
              <a:rPr lang="en" dirty="0"/>
              <a:t>Telemetry </a:t>
            </a:r>
            <a:endParaRPr dirty="0"/>
          </a:p>
        </p:txBody>
      </p:sp>
      <p:graphicFrame>
        <p:nvGraphicFramePr>
          <p:cNvPr id="721" name="Google Shape;721;p57"/>
          <p:cNvGraphicFramePr/>
          <p:nvPr>
            <p:extLst>
              <p:ext uri="{D42A27DB-BD31-4B8C-83A1-F6EECF244321}">
                <p14:modId xmlns:p14="http://schemas.microsoft.com/office/powerpoint/2010/main" val="1439970796"/>
              </p:ext>
            </p:extLst>
          </p:nvPr>
        </p:nvGraphicFramePr>
        <p:xfrm>
          <a:off x="615807" y="1242280"/>
          <a:ext cx="5972800" cy="1640840"/>
        </p:xfrm>
        <a:graphic>
          <a:graphicData uri="http://schemas.openxmlformats.org/drawingml/2006/table">
            <a:tbl>
              <a:tblPr>
                <a:noFill/>
                <a:tableStyleId>{32EC90FE-975B-4B23-997F-F0FE559B2DEA}</a:tableStyleId>
              </a:tblPr>
              <a:tblGrid>
                <a:gridCol w="149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 rate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64B packets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1518B packets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9018B packets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(+20B interpacket gap)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100Mbps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1.38K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1.49M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81.3K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813K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138K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100Gbps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149M reports/s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8.13M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1.38M 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22" name="Google Shape;7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293" y="2020670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493" y="2020670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68" y="2329695"/>
            <a:ext cx="235258" cy="2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7"/>
          <p:cNvSpPr txBox="1">
            <a:spLocks noGrp="1"/>
          </p:cNvSpPr>
          <p:nvPr>
            <p:ph type="body" idx="1"/>
          </p:nvPr>
        </p:nvSpPr>
        <p:spPr>
          <a:xfrm>
            <a:off x="520571" y="774810"/>
            <a:ext cx="7021500" cy="37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dirty="0"/>
              <a:t>Assuming that every packet is monitored :</a:t>
            </a:r>
            <a:endParaRPr sz="1900" dirty="0"/>
          </a:p>
        </p:txBody>
      </p:sp>
      <p:pic>
        <p:nvPicPr>
          <p:cNvPr id="726" name="Google Shape;7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493" y="1719245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68" y="1711645"/>
            <a:ext cx="235258" cy="2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518" y="1711645"/>
            <a:ext cx="235258" cy="2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19;p57">
            <a:extLst>
              <a:ext uri="{FF2B5EF4-FFF2-40B4-BE49-F238E27FC236}">
                <a16:creationId xmlns:a16="http://schemas.microsoft.com/office/drawing/2014/main" id="{14999700-B47A-294D-8D68-EFE6F27EDAD1}"/>
              </a:ext>
            </a:extLst>
          </p:cNvPr>
          <p:cNvSpPr txBox="1">
            <a:spLocks/>
          </p:cNvSpPr>
          <p:nvPr/>
        </p:nvSpPr>
        <p:spPr>
          <a:xfrm>
            <a:off x="6858631" y="1788923"/>
            <a:ext cx="1738521" cy="75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GB" sz="1800" dirty="0"/>
              <a:t>Means OK for "our" INT testbed</a:t>
            </a:r>
            <a:endParaRPr lang="en-GB" sz="1700" dirty="0"/>
          </a:p>
        </p:txBody>
      </p:sp>
      <p:pic>
        <p:nvPicPr>
          <p:cNvPr id="13" name="Google Shape;724;p57">
            <a:extLst>
              <a:ext uri="{FF2B5EF4-FFF2-40B4-BE49-F238E27FC236}">
                <a16:creationId xmlns:a16="http://schemas.microsoft.com/office/drawing/2014/main" id="{5C14C584-37F7-B44F-B8DE-616DA228D0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952" y="1649193"/>
            <a:ext cx="235258" cy="2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8"/>
          <p:cNvSpPr txBox="1">
            <a:spLocks noGrp="1"/>
          </p:cNvSpPr>
          <p:nvPr>
            <p:ph type="title"/>
          </p:nvPr>
        </p:nvSpPr>
        <p:spPr>
          <a:xfrm>
            <a:off x="520570" y="300273"/>
            <a:ext cx="8040723" cy="32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Ways to improve INT scalability (if higher-rate, more than one flow) </a:t>
            </a:r>
            <a:endParaRPr dirty="0"/>
          </a:p>
        </p:txBody>
      </p:sp>
      <p:grpSp>
        <p:nvGrpSpPr>
          <p:cNvPr id="734" name="Google Shape;734;p58"/>
          <p:cNvGrpSpPr/>
          <p:nvPr/>
        </p:nvGrpSpPr>
        <p:grpSpPr>
          <a:xfrm>
            <a:off x="583600" y="1625115"/>
            <a:ext cx="7084850" cy="361200"/>
            <a:chOff x="636450" y="1172050"/>
            <a:chExt cx="7084850" cy="361200"/>
          </a:xfrm>
        </p:grpSpPr>
        <p:sp>
          <p:nvSpPr>
            <p:cNvPr id="735" name="Google Shape;735;p58"/>
            <p:cNvSpPr/>
            <p:nvPr/>
          </p:nvSpPr>
          <p:spPr>
            <a:xfrm>
              <a:off x="205280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collection</a:t>
              </a:r>
              <a:endParaRPr sz="1000" b="1" dirty="0"/>
            </a:p>
          </p:txBody>
        </p:sp>
        <p:sp>
          <p:nvSpPr>
            <p:cNvPr id="736" name="Google Shape;736;p58"/>
            <p:cNvSpPr/>
            <p:nvPr/>
          </p:nvSpPr>
          <p:spPr>
            <a:xfrm>
              <a:off x="3477000" y="1172050"/>
              <a:ext cx="1263900" cy="361200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preprocessing</a:t>
              </a:r>
              <a:endParaRPr sz="1000" b="1" dirty="0"/>
            </a:p>
          </p:txBody>
        </p:sp>
        <p:sp>
          <p:nvSpPr>
            <p:cNvPr id="737" name="Google Shape;737;p58"/>
            <p:cNvSpPr/>
            <p:nvPr/>
          </p:nvSpPr>
          <p:spPr>
            <a:xfrm>
              <a:off x="514570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storaging</a:t>
              </a:r>
              <a:endParaRPr sz="1000" b="1" dirty="0"/>
            </a:p>
          </p:txBody>
        </p:sp>
        <p:sp>
          <p:nvSpPr>
            <p:cNvPr id="738" name="Google Shape;738;p58"/>
            <p:cNvSpPr/>
            <p:nvPr/>
          </p:nvSpPr>
          <p:spPr>
            <a:xfrm>
              <a:off x="6569900" y="1172050"/>
              <a:ext cx="1151400" cy="3612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visualisation</a:t>
              </a:r>
              <a:endParaRPr sz="1000" b="1" dirty="0"/>
            </a:p>
          </p:txBody>
        </p:sp>
        <p:sp>
          <p:nvSpPr>
            <p:cNvPr id="739" name="Google Shape;739;p58"/>
            <p:cNvSpPr/>
            <p:nvPr/>
          </p:nvSpPr>
          <p:spPr>
            <a:xfrm>
              <a:off x="30720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0" name="Google Shape;740;p58"/>
            <p:cNvSpPr/>
            <p:nvPr/>
          </p:nvSpPr>
          <p:spPr>
            <a:xfrm>
              <a:off x="47409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1" name="Google Shape;741;p58"/>
            <p:cNvSpPr/>
            <p:nvPr/>
          </p:nvSpPr>
          <p:spPr>
            <a:xfrm>
              <a:off x="6165100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  <p:sp>
          <p:nvSpPr>
            <p:cNvPr id="742" name="Google Shape;742;p58"/>
            <p:cNvSpPr/>
            <p:nvPr/>
          </p:nvSpPr>
          <p:spPr>
            <a:xfrm>
              <a:off x="636450" y="1172050"/>
              <a:ext cx="1019400" cy="361200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/>
                <a:t>INT exporting</a:t>
              </a:r>
              <a:endParaRPr sz="1000" b="1" dirty="0"/>
            </a:p>
          </p:txBody>
        </p:sp>
        <p:sp>
          <p:nvSpPr>
            <p:cNvPr id="743" name="Google Shape;743;p58"/>
            <p:cNvSpPr/>
            <p:nvPr/>
          </p:nvSpPr>
          <p:spPr>
            <a:xfrm>
              <a:off x="1651875" y="1208200"/>
              <a:ext cx="465300" cy="28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dirty="0"/>
            </a:p>
          </p:txBody>
        </p:sp>
      </p:grpSp>
      <p:sp>
        <p:nvSpPr>
          <p:cNvPr id="744" name="Google Shape;744;p58"/>
          <p:cNvSpPr/>
          <p:nvPr/>
        </p:nvSpPr>
        <p:spPr>
          <a:xfrm rot="5400000">
            <a:off x="2577200" y="-573810"/>
            <a:ext cx="128400" cy="4107900"/>
          </a:xfrm>
          <a:prstGeom prst="leftBrace">
            <a:avLst>
              <a:gd name="adj1" fmla="val 50000"/>
              <a:gd name="adj2" fmla="val 503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45" name="Google Shape;745;p58"/>
          <p:cNvSpPr/>
          <p:nvPr/>
        </p:nvSpPr>
        <p:spPr>
          <a:xfrm rot="-5400000" flipH="1">
            <a:off x="4035725" y="-2348810"/>
            <a:ext cx="128400" cy="7050300"/>
          </a:xfrm>
          <a:prstGeom prst="leftBrace">
            <a:avLst>
              <a:gd name="adj1" fmla="val 50000"/>
              <a:gd name="adj2" fmla="val 5032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46" name="Google Shape;746;p58"/>
          <p:cNvSpPr txBox="1"/>
          <p:nvPr/>
        </p:nvSpPr>
        <p:spPr>
          <a:xfrm>
            <a:off x="2025925" y="1094203"/>
            <a:ext cx="16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Data Plane level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8"/>
          <p:cNvSpPr txBox="1"/>
          <p:nvPr/>
        </p:nvSpPr>
        <p:spPr>
          <a:xfrm>
            <a:off x="3404625" y="827990"/>
            <a:ext cx="16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Control Plane level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8"/>
          <p:cNvSpPr/>
          <p:nvPr/>
        </p:nvSpPr>
        <p:spPr>
          <a:xfrm>
            <a:off x="2938825" y="3990050"/>
            <a:ext cx="4539900" cy="3852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6FA8DC"/>
              </a:gs>
              <a:gs pos="100000">
                <a:srgbClr val="113D8A"/>
              </a:gs>
            </a:gsLst>
            <a:lin ang="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bg1"/>
                </a:solidFill>
              </a:rPr>
              <a:t>More generality and flexibility, bigger server clusters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749" name="Google Shape;749;p58"/>
          <p:cNvSpPr/>
          <p:nvPr/>
        </p:nvSpPr>
        <p:spPr>
          <a:xfrm>
            <a:off x="979125" y="4327650"/>
            <a:ext cx="5087400" cy="4002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69138"/>
              </a:gs>
              <a:gs pos="100000">
                <a:srgbClr val="703E08"/>
              </a:gs>
            </a:gsLst>
            <a:lin ang="10800025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bg1"/>
                </a:solidFill>
              </a:rPr>
              <a:t>Many limitations, hardware special requirements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50" name="Google Shape;750;p58"/>
          <p:cNvSpPr txBox="1"/>
          <p:nvPr/>
        </p:nvSpPr>
        <p:spPr>
          <a:xfrm>
            <a:off x="546416" y="248569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P4 language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8"/>
          <p:cNvSpPr txBox="1"/>
          <p:nvPr/>
        </p:nvSpPr>
        <p:spPr>
          <a:xfrm>
            <a:off x="546416" y="279054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eXpress Data Path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8"/>
          <p:cNvSpPr txBox="1"/>
          <p:nvPr/>
        </p:nvSpPr>
        <p:spPr>
          <a:xfrm>
            <a:off x="546416" y="3365390"/>
            <a:ext cx="268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extended Berkeley Packet Filter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8"/>
          <p:cNvSpPr txBox="1"/>
          <p:nvPr/>
        </p:nvSpPr>
        <p:spPr>
          <a:xfrm>
            <a:off x="546416" y="3090465"/>
            <a:ext cx="25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Data Plane Development Kit</a:t>
            </a:r>
            <a:endParaRPr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8"/>
          <p:cNvSpPr txBox="1"/>
          <p:nvPr/>
        </p:nvSpPr>
        <p:spPr>
          <a:xfrm>
            <a:off x="5286025" y="2685404"/>
            <a:ext cx="21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Kafka Streaming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8"/>
          <p:cNvSpPr txBox="1"/>
          <p:nvPr/>
        </p:nvSpPr>
        <p:spPr>
          <a:xfrm>
            <a:off x="5506475" y="2994216"/>
            <a:ext cx="195244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ElasticSearch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8"/>
          <p:cNvSpPr txBox="1"/>
          <p:nvPr/>
        </p:nvSpPr>
        <p:spPr>
          <a:xfrm>
            <a:off x="5266223" y="3269141"/>
            <a:ext cx="219270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InfluxDB Enterprise cluster</a:t>
            </a:r>
            <a:endParaRPr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8"/>
          <p:cNvSpPr txBox="1"/>
          <p:nvPr/>
        </p:nvSpPr>
        <p:spPr>
          <a:xfrm>
            <a:off x="5450599" y="3515491"/>
            <a:ext cx="199722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6A5AF"/>
                </a:solidFill>
                <a:latin typeface="Calibri"/>
                <a:ea typeface="Calibri"/>
                <a:cs typeface="Calibri"/>
                <a:sym typeface="Calibri"/>
              </a:rPr>
              <a:t>Spark cluster</a:t>
            </a:r>
            <a:endParaRPr b="1" dirty="0">
              <a:solidFill>
                <a:srgbClr val="76A5AF"/>
              </a:solidFill>
            </a:endParaRPr>
          </a:p>
        </p:txBody>
      </p:sp>
      <p:sp>
        <p:nvSpPr>
          <p:cNvPr id="758" name="Google Shape;758;p58"/>
          <p:cNvSpPr txBox="1"/>
          <p:nvPr/>
        </p:nvSpPr>
        <p:spPr>
          <a:xfrm>
            <a:off x="3424150" y="3165200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Data aggregation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8"/>
          <p:cNvSpPr txBox="1"/>
          <p:nvPr/>
        </p:nvSpPr>
        <p:spPr>
          <a:xfrm>
            <a:off x="3440875" y="2576218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Data filtering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8"/>
          <p:cNvSpPr txBox="1"/>
          <p:nvPr/>
        </p:nvSpPr>
        <p:spPr>
          <a:xfrm>
            <a:off x="3426938" y="2870612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Key events finding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8"/>
          <p:cNvSpPr txBox="1"/>
          <p:nvPr/>
        </p:nvSpPr>
        <p:spPr>
          <a:xfrm>
            <a:off x="3435800" y="3500072"/>
            <a:ext cx="154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Time resolution </a:t>
            </a:r>
            <a:endParaRPr b="1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8"/>
          <p:cNvSpPr txBox="1"/>
          <p:nvPr/>
        </p:nvSpPr>
        <p:spPr>
          <a:xfrm>
            <a:off x="546416" y="360640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Remote Direct Memory Access</a:t>
            </a:r>
            <a:endParaRPr dirty="0"/>
          </a:p>
        </p:txBody>
      </p:sp>
      <p:sp>
        <p:nvSpPr>
          <p:cNvPr id="763" name="Google Shape;763;p58"/>
          <p:cNvSpPr/>
          <p:nvPr/>
        </p:nvSpPr>
        <p:spPr>
          <a:xfrm>
            <a:off x="4370600" y="2055728"/>
            <a:ext cx="1019400" cy="3612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INT analytics</a:t>
            </a:r>
            <a:endParaRPr sz="1000" b="1" dirty="0"/>
          </a:p>
        </p:txBody>
      </p:sp>
      <p:sp>
        <p:nvSpPr>
          <p:cNvPr id="764" name="Google Shape;764;p58"/>
          <p:cNvSpPr/>
          <p:nvPr/>
        </p:nvSpPr>
        <p:spPr>
          <a:xfrm rot="10800000" flipH="1">
            <a:off x="3957125" y="1990115"/>
            <a:ext cx="451500" cy="377100"/>
          </a:xfrm>
          <a:prstGeom prst="bentArrow">
            <a:avLst>
              <a:gd name="adj1" fmla="val 37205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65" name="Google Shape;765;p58"/>
          <p:cNvSpPr/>
          <p:nvPr/>
        </p:nvSpPr>
        <p:spPr>
          <a:xfrm rot="5397674" flipH="1">
            <a:off x="5364725" y="1942947"/>
            <a:ext cx="443400" cy="377100"/>
          </a:xfrm>
          <a:prstGeom prst="bentArrow">
            <a:avLst>
              <a:gd name="adj1" fmla="val 35934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766" name="Google Shape;766;p58"/>
          <p:cNvSpPr txBox="1"/>
          <p:nvPr/>
        </p:nvSpPr>
        <p:spPr>
          <a:xfrm>
            <a:off x="6600671" y="4256010"/>
            <a:ext cx="1341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Control Plane</a:t>
            </a:r>
            <a:endParaRPr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8"/>
          <p:cNvSpPr txBox="1"/>
          <p:nvPr/>
        </p:nvSpPr>
        <p:spPr>
          <a:xfrm>
            <a:off x="426655" y="4047606"/>
            <a:ext cx="1341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Data Plane</a:t>
            </a:r>
            <a:endParaRPr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b="1" dirty="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58"/>
          <p:cNvSpPr/>
          <p:nvPr/>
        </p:nvSpPr>
        <p:spPr>
          <a:xfrm>
            <a:off x="6282499" y="2088690"/>
            <a:ext cx="1579547" cy="3612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</a:rPr>
              <a:t>Control Plane or Application systems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69" name="Google Shape;769;p58"/>
          <p:cNvSpPr/>
          <p:nvPr/>
        </p:nvSpPr>
        <p:spPr>
          <a:xfrm rot="10800000" flipH="1">
            <a:off x="5831000" y="1958315"/>
            <a:ext cx="451500" cy="475500"/>
          </a:xfrm>
          <a:prstGeom prst="bentArrow">
            <a:avLst>
              <a:gd name="adj1" fmla="val 30880"/>
              <a:gd name="adj2" fmla="val 36246"/>
              <a:gd name="adj3" fmla="val 29953"/>
              <a:gd name="adj4" fmla="val 4375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B750E-F46C-E14C-B292-B852E027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71" y="1014773"/>
            <a:ext cx="7310100" cy="3263504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IT" sz="2000" dirty="0"/>
              <a:t>The effort reported has received essential contributions from many GÉANT participants and specifically:</a:t>
            </a:r>
          </a:p>
          <a:p>
            <a:pPr marL="95250" indent="0">
              <a:buNone/>
            </a:pPr>
            <a:endParaRPr lang="en-IT" sz="2000" dirty="0"/>
          </a:p>
          <a:p>
            <a:pPr marL="95250" indent="0">
              <a:buNone/>
            </a:pPr>
            <a:r>
              <a:rPr lang="en-IT" sz="2000" dirty="0"/>
              <a:t>Damu Ding (Italy), Federico Pederzolli (Italy), Pavel Benacek (Czech Republic),</a:t>
            </a:r>
          </a:p>
          <a:p>
            <a:pPr marL="95250" indent="0">
              <a:buNone/>
            </a:pPr>
            <a:r>
              <a:rPr lang="en-IT" sz="2000" dirty="0"/>
              <a:t>Tim Chown (Jisc UK), Ivana Golub (PSNC Poland), </a:t>
            </a:r>
          </a:p>
          <a:p>
            <a:pPr marL="95250" indent="0">
              <a:buNone/>
            </a:pPr>
            <a:r>
              <a:rPr lang="en-IT" sz="2000" dirty="0"/>
              <a:t>Xavier Jeannin (RENATER France)</a:t>
            </a:r>
          </a:p>
          <a:p>
            <a:pPr marL="95250" indent="0">
              <a:buNone/>
            </a:pPr>
            <a:endParaRPr lang="en-IT" sz="2000" dirty="0"/>
          </a:p>
          <a:p>
            <a:pPr marL="95250" indent="0">
              <a:buNone/>
            </a:pPr>
            <a:r>
              <a:rPr lang="en-IT" sz="2000" dirty="0">
                <a:solidFill>
                  <a:srgbClr val="0432FF"/>
                </a:solidFill>
              </a:rPr>
              <a:t>Thanks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D7D8E-E059-654F-A5C7-E41623A0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19465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8CBD3-05FF-FA4A-8D6E-D1375B053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/>
          <a:lstStyle/>
          <a:p>
            <a:fld id="{9E7CA0F2-EE66-4F60-8C00-E0BE38E7AEC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C76471-D094-5747-9245-A9721E83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7924223" cy="695826"/>
          </a:xfrm>
        </p:spPr>
        <p:txBody>
          <a:bodyPr>
            <a:normAutofit fontScale="90000"/>
          </a:bodyPr>
          <a:lstStyle/>
          <a:p>
            <a:r>
              <a:rPr lang="en-GB" dirty="0"/>
              <a:t>More information on GÉANT Data Plane Programmability activity </a:t>
            </a:r>
            <a:endParaRPr lang="en-IT" dirty="0"/>
          </a:p>
        </p:txBody>
      </p:sp>
      <p:sp>
        <p:nvSpPr>
          <p:cNvPr id="5" name="Google Shape;798;p63">
            <a:extLst>
              <a:ext uri="{FF2B5EF4-FFF2-40B4-BE49-F238E27FC236}">
                <a16:creationId xmlns:a16="http://schemas.microsoft.com/office/drawing/2014/main" id="{39890C34-7F2E-5F4D-97F7-94B00FDBD575}"/>
              </a:ext>
            </a:extLst>
          </p:cNvPr>
          <p:cNvSpPr txBox="1">
            <a:spLocks/>
          </p:cNvSpPr>
          <p:nvPr/>
        </p:nvSpPr>
        <p:spPr>
          <a:xfrm>
            <a:off x="350201" y="1098533"/>
            <a:ext cx="8476784" cy="371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43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06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r>
              <a:rPr lang="en-GB" b="1" dirty="0"/>
              <a:t>Data Plane Programming</a:t>
            </a:r>
            <a:r>
              <a:rPr lang="en-GB" dirty="0"/>
              <a:t> / </a:t>
            </a:r>
            <a:r>
              <a:rPr lang="en-GB" b="1" dirty="0"/>
              <a:t>INT GEANT web page</a:t>
            </a:r>
            <a:r>
              <a:rPr lang="en-GB" dirty="0"/>
              <a:t> https://wiki.geant.org/display/NETDEV/INT</a:t>
            </a:r>
            <a:br>
              <a:rPr lang="en-GB" dirty="0"/>
            </a:br>
            <a:r>
              <a:rPr lang="en-GB" dirty="0"/>
              <a:t>Includes all documents produced and a </a:t>
            </a:r>
            <a:r>
              <a:rPr lang="en-GB" b="1" dirty="0"/>
              <a:t>pointer to GitHub INT P4 code</a:t>
            </a:r>
          </a:p>
          <a:p>
            <a:pPr marL="177800" indent="-17065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r>
              <a:rPr lang="en-GB" b="1" dirty="0"/>
              <a:t>Mailing list:</a:t>
            </a:r>
            <a:r>
              <a:rPr lang="en-GB" dirty="0"/>
              <a:t>  https://lists.geant.org/sympa/subscribe/int-discuss,</a:t>
            </a:r>
          </a:p>
          <a:p>
            <a:pPr marL="177800" indent="-170656">
              <a:lnSpc>
                <a:spcPct val="100000"/>
              </a:lnSpc>
              <a:spcAft>
                <a:spcPts val="600"/>
              </a:spcAft>
              <a:buSzPts val="1488"/>
            </a:pPr>
            <a:r>
              <a:rPr lang="en-GB" b="1" dirty="0"/>
              <a:t>White Paper INT Tests in NREN networks</a:t>
            </a:r>
            <a:r>
              <a:rPr lang="en-GB" dirty="0"/>
              <a:t> – DPP WP6 T1 white paper</a:t>
            </a:r>
            <a:br>
              <a:rPr lang="en-GB" dirty="0"/>
            </a:br>
            <a:r>
              <a:rPr lang="en-GB" dirty="0"/>
              <a:t>https://www.geant.org/Resources/Documents/GN4-3_White-Paper_In-Band-Network-Telemetry.pdf</a:t>
            </a:r>
          </a:p>
          <a:p>
            <a:pPr marL="177800" indent="-170656">
              <a:lnSpc>
                <a:spcPct val="100000"/>
              </a:lnSpc>
              <a:spcAft>
                <a:spcPts val="600"/>
              </a:spcAft>
              <a:buSzPts val="1488"/>
            </a:pPr>
            <a:r>
              <a:rPr lang="en-GB" b="1" dirty="0"/>
              <a:t>DDoS Paper</a:t>
            </a:r>
            <a:r>
              <a:rPr lang="en-GB" dirty="0"/>
              <a:t>: "In-Network Volumetric DDoS Victim Identification Using Programmable Commodity Switches", F. Pederzolli, M. Campanella and D. Siracusa, in IEEE Transactions on Network and Service Management, Vol. 18, Issue: 2, June 2021, </a:t>
            </a:r>
            <a:br>
              <a:rPr lang="en-GB" dirty="0"/>
            </a:br>
            <a:r>
              <a:rPr lang="en-GB" dirty="0"/>
              <a:t>page: 1191-1202, DOI: 10.1109/TNSM.2021.3073597	 and at https://arxiv.org/abs/2104.06277</a:t>
            </a:r>
          </a:p>
          <a:p>
            <a:pPr marL="177800" indent="-170656">
              <a:lnSpc>
                <a:spcPct val="100000"/>
              </a:lnSpc>
              <a:spcAft>
                <a:spcPts val="600"/>
              </a:spcAft>
              <a:buSzPts val="1488"/>
            </a:pPr>
            <a:r>
              <a:rPr lang="en-GB" dirty="0"/>
              <a:t>The GÉANT </a:t>
            </a:r>
            <a:r>
              <a:rPr lang="en-GB" b="1" dirty="0"/>
              <a:t>First (and second )Telemetry and Big Data Workshop </a:t>
            </a:r>
            <a:br>
              <a:rPr lang="en-GB" dirty="0"/>
            </a:br>
            <a:r>
              <a:rPr lang="en-GB" dirty="0"/>
              <a:t>https://wiki.geant.org/display/PUB/</a:t>
            </a:r>
            <a:r>
              <a:rPr lang="en-GB" dirty="0" err="1"/>
              <a:t>Telemetry+and+Big+Data+Workshop</a:t>
            </a:r>
            <a:br>
              <a:rPr lang="en-GB" dirty="0"/>
            </a:br>
            <a:r>
              <a:rPr lang="en-GB" dirty="0"/>
              <a:t>https://</a:t>
            </a:r>
            <a:r>
              <a:rPr lang="en-GB" dirty="0" err="1"/>
              <a:t>events.geant.org</a:t>
            </a:r>
            <a:r>
              <a:rPr lang="en-GB" dirty="0"/>
              <a:t>/event/1104/</a:t>
            </a:r>
          </a:p>
        </p:txBody>
      </p:sp>
    </p:spTree>
    <p:extLst>
      <p:ext uri="{BB962C8B-B14F-4D97-AF65-F5344CB8AC3E}">
        <p14:creationId xmlns:p14="http://schemas.microsoft.com/office/powerpoint/2010/main" val="361075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6" y="842400"/>
            <a:ext cx="8649864" cy="3296357"/>
          </a:xfrm>
        </p:spPr>
        <p:txBody>
          <a:bodyPr>
            <a:noAutofit/>
          </a:bodyPr>
          <a:lstStyle/>
          <a:p>
            <a:pPr marL="268288" lvl="1" indent="-260350">
              <a:lnSpc>
                <a:spcPct val="100000"/>
              </a:lnSpc>
              <a:spcAft>
                <a:spcPts val="600"/>
              </a:spcAft>
            </a:pPr>
            <a:r>
              <a:rPr lang="en-GB" sz="1500" b="1" dirty="0"/>
              <a:t>The Programmable Data Plane Reading List</a:t>
            </a:r>
            <a:r>
              <a:rPr lang="en-GB" sz="1500" dirty="0"/>
              <a:t> : https://programmabledataplane.review/</a:t>
            </a:r>
          </a:p>
          <a:p>
            <a:pPr marL="268288" lvl="1" indent="-260350">
              <a:lnSpc>
                <a:spcPct val="100000"/>
              </a:lnSpc>
              <a:spcAft>
                <a:spcPts val="600"/>
              </a:spcAft>
            </a:pPr>
            <a:r>
              <a:rPr lang="en-GB" sz="1500" dirty="0"/>
              <a:t>Oliver Michel, Roberto Bifulco, Gábor Rétvári, Stefan Schmid, "</a:t>
            </a:r>
            <a:r>
              <a:rPr lang="en-GB" sz="1500" b="1" dirty="0"/>
              <a:t>The Programmable Data Plane: Abstractions, Architectures, Algorithms, and Applications"</a:t>
            </a:r>
            <a:r>
              <a:rPr lang="en-GB" sz="1500" dirty="0"/>
              <a:t>, ACM Computing Surveys, Volume 54, Issue 4, May 2021, Article No.: 82, pp 1–36, https://doi.org/10.1145/3447868 10.36227/techrxiv.12894677.v1 https://www.univie.ac.at/ct/stefan/csur21.pdf</a:t>
            </a:r>
          </a:p>
          <a:p>
            <a:pPr marL="268288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r>
              <a:rPr lang="en-GB" sz="1500" dirty="0"/>
              <a:t>"</a:t>
            </a:r>
            <a:r>
              <a:rPr lang="en-GB" sz="1500" b="1" dirty="0"/>
              <a:t>A Survey on Data Plane Programming with P4: Fundamentals, Advances, and Applied Research"</a:t>
            </a:r>
            <a:r>
              <a:rPr lang="en-GB" sz="1500" dirty="0"/>
              <a:t>, Frederik Hauser, Marco Häberle, Daniel Merling, Steffen Lindner, Vladimir Gurevich, Florian Zeiger, Reinhard Frank, and Michael Menth (50 pages).26 Jan 2021, to   be published in" Communications Surveys &amp; Tutorials (COMST) journal --https://arxiv.org/pdf/2101.10632.pdf</a:t>
            </a:r>
          </a:p>
          <a:p>
            <a:pPr marL="268288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r>
              <a:rPr lang="en-GB" sz="1500" dirty="0"/>
              <a:t>Kaur, Sukhveer &amp; Saluja, Krishan &amp; Aggarwal, Naveen. (2021). "</a:t>
            </a:r>
            <a:r>
              <a:rPr lang="en-GB" sz="1500" b="1" dirty="0"/>
              <a:t>A review on P4-Programmable data planes: Architecture, research efforts, and future directions"</a:t>
            </a:r>
            <a:r>
              <a:rPr lang="en-GB" sz="1500" dirty="0"/>
              <a:t>. Computer Communications. 170. 10.1016/j.comcom.2021.01.027. </a:t>
            </a:r>
          </a:p>
          <a:p>
            <a:pPr marL="268288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r>
              <a:rPr lang="en-GB" sz="1500" b="1" dirty="0"/>
              <a:t>IOAM</a:t>
            </a:r>
            <a:r>
              <a:rPr lang="en-GB" sz="1500" dirty="0"/>
              <a:t>: https://</a:t>
            </a:r>
            <a:r>
              <a:rPr lang="en-GB" sz="1500" dirty="0" err="1"/>
              <a:t>datatracker.ietf.org</a:t>
            </a:r>
            <a:r>
              <a:rPr lang="en-GB" sz="1500" dirty="0"/>
              <a:t>/</a:t>
            </a:r>
            <a:r>
              <a:rPr lang="en-GB" sz="1500" dirty="0" err="1"/>
              <a:t>wg</a:t>
            </a:r>
            <a:r>
              <a:rPr lang="en-GB" sz="1500" dirty="0"/>
              <a:t>/</a:t>
            </a:r>
            <a:r>
              <a:rPr lang="en-GB" sz="1500" dirty="0" err="1"/>
              <a:t>ioam</a:t>
            </a:r>
            <a:r>
              <a:rPr lang="en-GB" sz="1500" dirty="0"/>
              <a:t>/about/</a:t>
            </a:r>
          </a:p>
          <a:p>
            <a:pPr marL="268288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endParaRPr lang="en-GB" sz="1500" dirty="0"/>
          </a:p>
          <a:p>
            <a:pPr marL="268288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88"/>
            </a:pPr>
            <a:endParaRPr lang="en-GB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/>
          <a:lstStyle/>
          <a:p>
            <a:r>
              <a:rPr lang="en-GB" dirty="0"/>
              <a:t>Non GEANT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/>
          <a:lstStyle/>
          <a:p>
            <a:fld id="{9E7CA0F2-EE66-4F60-8C00-E0BE38E7AEC5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8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5"/>
          <p:cNvSpPr/>
          <p:nvPr/>
        </p:nvSpPr>
        <p:spPr>
          <a:xfrm>
            <a:off x="764678" y="2893450"/>
            <a:ext cx="282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T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27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87895-082B-F144-8BFE-8EE6A5B6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8" y="1338916"/>
            <a:ext cx="3899696" cy="3213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DC5CF2-DD6E-924A-BD05-FA5672F3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775" y="842450"/>
            <a:ext cx="4239176" cy="23419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95250" indent="0">
              <a:buNone/>
            </a:pPr>
            <a:endParaRPr lang="en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D8B65-DDEE-504D-9716-57576B7C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/>
              <a:t>GÉANT fibre </a:t>
            </a:r>
            <a:br>
              <a:rPr lang="en-IT"/>
            </a:br>
            <a:r>
              <a:rPr lang="en-IT"/>
              <a:t>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0CF53-DF99-574C-BF0E-5A25FFA9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53" y="539197"/>
            <a:ext cx="2645233" cy="23419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89C1A-7369-5444-A82E-507F7B86EFDD}"/>
              </a:ext>
            </a:extLst>
          </p:cNvPr>
          <p:cNvSpPr txBox="1"/>
          <p:nvPr/>
        </p:nvSpPr>
        <p:spPr>
          <a:xfrm>
            <a:off x="2977161" y="2263448"/>
            <a:ext cx="191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800"/>
              <a:t>2022</a:t>
            </a:r>
            <a:br>
              <a:rPr lang="en-IT" sz="1800"/>
            </a:br>
            <a:r>
              <a:rPr lang="en-IT" sz="1800"/>
              <a:t>new dark fibre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B1964-785F-BA43-9FE6-0E91F1FD6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786" y="886971"/>
            <a:ext cx="3141596" cy="3369558"/>
          </a:xfrm>
          <a:prstGeom prst="rect">
            <a:avLst/>
          </a:prstGeom>
          <a:effectLst>
            <a:outerShdw blurRad="21976" dist="38100" dir="8100000" algn="tr" rotWithShape="0">
              <a:schemeClr val="accent5">
                <a:lumMod val="75000"/>
                <a:alpha val="47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442BA0-F463-0244-889B-BD3A4ADCDB57}"/>
              </a:ext>
            </a:extLst>
          </p:cNvPr>
          <p:cNvSpPr txBox="1"/>
          <p:nvPr/>
        </p:nvSpPr>
        <p:spPr>
          <a:xfrm>
            <a:off x="990683" y="1981180"/>
            <a:ext cx="86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800"/>
              <a:t>2019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1C3C52A-6C63-664C-A504-EE037273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67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altLang="en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0178623F-2EED-2C45-B742-774011D64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43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F26460-1BAD-6540-80BE-710CD5728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370" y="3029092"/>
            <a:ext cx="1770863" cy="17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2160"/>
              <a:buFont typeface="Calibri"/>
              <a:buNone/>
            </a:pPr>
            <a:r>
              <a:rPr lang="en" sz="2190" dirty="0"/>
              <a:t>Why this effort ? </a:t>
            </a:r>
            <a:endParaRPr sz="219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187F2-B4D8-5D4A-A613-491D084E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16" y="817359"/>
            <a:ext cx="7789010" cy="233514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Networks’ </a:t>
            </a:r>
            <a:r>
              <a:rPr lang="en-US" sz="2000" dirty="0">
                <a:solidFill>
                  <a:srgbClr val="0432FF"/>
                </a:solidFill>
              </a:rPr>
              <a:t>growth</a:t>
            </a:r>
            <a:r>
              <a:rPr lang="en-US" sz="2000" dirty="0"/>
              <a:t> (in capacity and size) “may” need </a:t>
            </a:r>
            <a:r>
              <a:rPr lang="en-US" sz="2000" dirty="0">
                <a:solidFill>
                  <a:srgbClr val="0432FF"/>
                </a:solidFill>
              </a:rPr>
              <a:t>innovative tools </a:t>
            </a:r>
            <a:r>
              <a:rPr lang="en-US" sz="2000" dirty="0"/>
              <a:t>for control and monitoring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Contribute to the evolution toward Automated, Programmable, Agile, and Personalized networks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Consider </a:t>
            </a:r>
            <a:r>
              <a:rPr lang="en-US" sz="2000" dirty="0">
                <a:solidFill>
                  <a:srgbClr val="0432FF"/>
                </a:solidFill>
              </a:rPr>
              <a:t>security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432FF"/>
                </a:solidFill>
              </a:rPr>
              <a:t>real time applications challenges </a:t>
            </a:r>
            <a:r>
              <a:rPr lang="en-US" sz="2000" dirty="0"/>
              <a:t>@ </a:t>
            </a:r>
            <a:r>
              <a:rPr lang="en-US" sz="2000" dirty="0">
                <a:solidFill>
                  <a:srgbClr val="0432FF"/>
                </a:solidFill>
              </a:rPr>
              <a:t>1Tbps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Integration</a:t>
            </a:r>
            <a:r>
              <a:rPr lang="en-US" sz="2000" dirty="0"/>
              <a:t> of WAN, LAN, Clouds, Edge in </a:t>
            </a:r>
            <a:r>
              <a:rPr lang="en-US" sz="2000" dirty="0" err="1">
                <a:solidFill>
                  <a:srgbClr val="0432FF"/>
                </a:solidFill>
              </a:rPr>
              <a:t>softwarized</a:t>
            </a:r>
            <a:r>
              <a:rPr lang="en-US" sz="2000" dirty="0">
                <a:solidFill>
                  <a:srgbClr val="0432FF"/>
                </a:solidFill>
              </a:rPr>
              <a:t> ”platforms”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97B59-C7FF-8246-B269-51EC1EB65D18}"/>
              </a:ext>
            </a:extLst>
          </p:cNvPr>
          <p:cNvSpPr txBox="1"/>
          <p:nvPr/>
        </p:nvSpPr>
        <p:spPr>
          <a:xfrm>
            <a:off x="4726247" y="3337473"/>
            <a:ext cx="2789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Knowledge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b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 behave at these new “depths”</a:t>
            </a:r>
          </a:p>
          <a:p>
            <a:endParaRPr lang="en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F4D7EC-209D-2B42-B60A-3DE6C81A884D}"/>
              </a:ext>
            </a:extLst>
          </p:cNvPr>
          <p:cNvGrpSpPr/>
          <p:nvPr/>
        </p:nvGrpSpPr>
        <p:grpSpPr>
          <a:xfrm>
            <a:off x="614190" y="2908655"/>
            <a:ext cx="3803564" cy="2152278"/>
            <a:chOff x="768436" y="2856398"/>
            <a:chExt cx="3803564" cy="21522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E7FD53-FD4B-8B49-9739-EE5EDB4BB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436" y="2856398"/>
              <a:ext cx="3803564" cy="21522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143BCA-395D-154B-8AB8-99B2E6CCBD96}"/>
                </a:ext>
              </a:extLst>
            </p:cNvPr>
            <p:cNvSpPr/>
            <p:nvPr/>
          </p:nvSpPr>
          <p:spPr>
            <a:xfrm>
              <a:off x="1140823" y="3256464"/>
              <a:ext cx="2873829" cy="1508643"/>
            </a:xfrm>
            <a:prstGeom prst="rect">
              <a:avLst/>
            </a:prstGeom>
            <a:solidFill>
              <a:schemeClr val="bg1">
                <a:alpha val="524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4EB60D-899C-6940-8F77-75A60A26DE22}"/>
                </a:ext>
              </a:extLst>
            </p:cNvPr>
            <p:cNvSpPr txBox="1"/>
            <p:nvPr/>
          </p:nvSpPr>
          <p:spPr>
            <a:xfrm>
              <a:off x="1490767" y="4586030"/>
              <a:ext cx="1485024" cy="358153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IT" sz="1000" dirty="0">
                  <a:solidFill>
                    <a:srgbClr val="FF0000"/>
                  </a:solidFill>
                </a:rPr>
                <a:t>1000 Gb per second  =</a:t>
              </a:r>
              <a:br>
                <a:rPr lang="en-IT" sz="1000" dirty="0">
                  <a:solidFill>
                    <a:srgbClr val="FF0000"/>
                  </a:solidFill>
                </a:rPr>
              </a:br>
              <a:r>
                <a:rPr lang="en-IT" sz="1000" dirty="0">
                  <a:solidFill>
                    <a:srgbClr val="FF0000"/>
                  </a:solidFill>
                </a:rPr>
                <a:t>    125 GB per second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4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8AA5290-63A2-834B-84FE-B5ADA658C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29" y="2986162"/>
            <a:ext cx="729027" cy="72902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F4FE10-0A33-EB44-BBBB-EC223EC9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75" y="3019457"/>
            <a:ext cx="3524855" cy="9564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8340710" cy="7344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opportuniuty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: innovation in Programming the network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/>
          <a:lstStyle/>
          <a:p>
            <a:fld id="{9E7CA0F2-EE66-4F60-8C00-E0BE38E7AEC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F39046-648D-7445-B157-9DCB08423D8C}"/>
              </a:ext>
            </a:extLst>
          </p:cNvPr>
          <p:cNvSpPr/>
          <p:nvPr/>
        </p:nvSpPr>
        <p:spPr>
          <a:xfrm>
            <a:off x="4612491" y="3357636"/>
            <a:ext cx="1816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800" b="1" cap="none" spc="0" dirty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Data Plane</a:t>
            </a:r>
          </a:p>
          <a:p>
            <a:pPr algn="ctr"/>
            <a:r>
              <a:rPr lang="en-GB" sz="1800" b="1" cap="none" spc="0" dirty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Programming</a:t>
            </a:r>
          </a:p>
        </p:txBody>
      </p:sp>
      <p:sp>
        <p:nvSpPr>
          <p:cNvPr id="32" name="Folded Corner 31">
            <a:extLst>
              <a:ext uri="{FF2B5EF4-FFF2-40B4-BE49-F238E27FC236}">
                <a16:creationId xmlns:a16="http://schemas.microsoft.com/office/drawing/2014/main" id="{E5DEBB6D-DBB0-FC4A-938D-6FF058B6D49E}"/>
              </a:ext>
            </a:extLst>
          </p:cNvPr>
          <p:cNvSpPr/>
          <p:nvPr/>
        </p:nvSpPr>
        <p:spPr>
          <a:xfrm>
            <a:off x="7049384" y="3036263"/>
            <a:ext cx="1830665" cy="1038038"/>
          </a:xfrm>
          <a:prstGeom prst="foldedCorner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36000" rtlCol="0" anchor="ctr"/>
          <a:lstStyle/>
          <a:p>
            <a:pPr algn="ctr"/>
            <a:r>
              <a:rPr lang="en-GB" sz="1800" b="1" i="1" dirty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e.g. Protocol Independent Switch Architecture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76161C-89AF-1143-8B50-D9F1FC1D4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42" y="1777799"/>
            <a:ext cx="3773704" cy="121008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6E6DD79-0B95-3045-A988-A3A58BCAEFDB}"/>
              </a:ext>
            </a:extLst>
          </p:cNvPr>
          <p:cNvSpPr/>
          <p:nvPr/>
        </p:nvSpPr>
        <p:spPr>
          <a:xfrm>
            <a:off x="2791119" y="996378"/>
            <a:ext cx="3555654" cy="369332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GB" sz="1800" b="1" cap="none" spc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(Open) User SW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93D0FE-FE8F-7D49-AA62-2D2B20FE9B0C}"/>
              </a:ext>
            </a:extLst>
          </p:cNvPr>
          <p:cNvSpPr/>
          <p:nvPr/>
        </p:nvSpPr>
        <p:spPr>
          <a:xfrm>
            <a:off x="2451632" y="2025948"/>
            <a:ext cx="2913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800" b="1" cap="none" spc="0" dirty="0">
                <a:ln w="12700">
                  <a:solidFill>
                    <a:schemeClr val="tx1"/>
                  </a:solidFill>
                </a:ln>
                <a:solidFill>
                  <a:srgbClr val="FFAA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SDN </a:t>
            </a:r>
          </a:p>
          <a:p>
            <a:pPr algn="ctr"/>
            <a:r>
              <a:rPr lang="en-GB" sz="1800" b="1" cap="none" spc="0" dirty="0">
                <a:ln w="12700">
                  <a:solidFill>
                    <a:schemeClr val="tx1"/>
                  </a:solidFill>
                </a:ln>
                <a:solidFill>
                  <a:srgbClr val="FFAA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Software </a:t>
            </a:r>
          </a:p>
          <a:p>
            <a:pPr algn="ctr"/>
            <a:r>
              <a:rPr lang="en-GB" sz="1800" b="1" cap="none" spc="0" dirty="0">
                <a:ln w="12700">
                  <a:solidFill>
                    <a:schemeClr val="tx1"/>
                  </a:solidFill>
                </a:ln>
                <a:solidFill>
                  <a:srgbClr val="FFAA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Defined Networking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F58F29-168E-7842-BF87-93FCA71F6FB6}"/>
              </a:ext>
            </a:extLst>
          </p:cNvPr>
          <p:cNvCxnSpPr>
            <a:cxnSpLocks/>
          </p:cNvCxnSpPr>
          <p:nvPr/>
        </p:nvCxnSpPr>
        <p:spPr>
          <a:xfrm flipV="1">
            <a:off x="1937194" y="2943142"/>
            <a:ext cx="6941750" cy="70586"/>
          </a:xfrm>
          <a:prstGeom prst="line">
            <a:avLst/>
          </a:prstGeom>
          <a:ln w="31750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338B6E-8540-9742-8538-41D22E3DC1D2}"/>
              </a:ext>
            </a:extLst>
          </p:cNvPr>
          <p:cNvCxnSpPr>
            <a:cxnSpLocks/>
          </p:cNvCxnSpPr>
          <p:nvPr/>
        </p:nvCxnSpPr>
        <p:spPr>
          <a:xfrm>
            <a:off x="5683046" y="2854503"/>
            <a:ext cx="1174151" cy="0"/>
          </a:xfrm>
          <a:prstGeom prst="line">
            <a:avLst/>
          </a:prstGeom>
          <a:ln w="114300">
            <a:solidFill>
              <a:srgbClr val="FFA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olded Corner 55">
            <a:extLst>
              <a:ext uri="{FF2B5EF4-FFF2-40B4-BE49-F238E27FC236}">
                <a16:creationId xmlns:a16="http://schemas.microsoft.com/office/drawing/2014/main" id="{8465A6B8-ACD3-2C42-B038-060F4415EE85}"/>
              </a:ext>
            </a:extLst>
          </p:cNvPr>
          <p:cNvSpPr/>
          <p:nvPr/>
        </p:nvSpPr>
        <p:spPr>
          <a:xfrm>
            <a:off x="6754610" y="2001243"/>
            <a:ext cx="2124334" cy="91512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GB" sz="1800" b="1" i="1" dirty="0">
                <a:ln w="12700">
                  <a:solidFill>
                    <a:schemeClr val="tx1"/>
                  </a:solidFill>
                </a:ln>
                <a:solidFill>
                  <a:srgbClr val="FFAA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Disaggregating control and switching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1270BF6-E585-0A47-8C0E-CCB8C8E06587}"/>
              </a:ext>
            </a:extLst>
          </p:cNvPr>
          <p:cNvSpPr/>
          <p:nvPr/>
        </p:nvSpPr>
        <p:spPr>
          <a:xfrm>
            <a:off x="1746353" y="2359115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E900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2009</a:t>
            </a:r>
            <a:endParaRPr lang="en-IT" sz="1800" b="1">
              <a:solidFill>
                <a:srgbClr val="E900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E8E9FB-7A91-2940-8323-1352DF4B196E}"/>
              </a:ext>
            </a:extLst>
          </p:cNvPr>
          <p:cNvSpPr/>
          <p:nvPr/>
        </p:nvSpPr>
        <p:spPr>
          <a:xfrm>
            <a:off x="3082130" y="340731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E900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2016</a:t>
            </a:r>
            <a:endParaRPr lang="en-IT" sz="1800" b="1" dirty="0">
              <a:solidFill>
                <a:srgbClr val="E900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E1AC5FC-910D-0B4B-B950-B6B5F497CA1C}"/>
              </a:ext>
            </a:extLst>
          </p:cNvPr>
          <p:cNvCxnSpPr>
            <a:cxnSpLocks/>
          </p:cNvCxnSpPr>
          <p:nvPr/>
        </p:nvCxnSpPr>
        <p:spPr>
          <a:xfrm flipV="1">
            <a:off x="1909342" y="3995919"/>
            <a:ext cx="5112189" cy="5624"/>
          </a:xfrm>
          <a:prstGeom prst="line">
            <a:avLst/>
          </a:prstGeom>
          <a:ln w="31750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221C7E-B2C8-5E42-8613-205A71EDA72F}"/>
              </a:ext>
            </a:extLst>
          </p:cNvPr>
          <p:cNvGrpSpPr/>
          <p:nvPr/>
        </p:nvGrpSpPr>
        <p:grpSpPr>
          <a:xfrm>
            <a:off x="444800" y="1048364"/>
            <a:ext cx="1217019" cy="3335100"/>
            <a:chOff x="452044" y="1345513"/>
            <a:chExt cx="2419350" cy="402918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D11C0E5-5959-674E-B03B-C526CFDA7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901" y="1345513"/>
              <a:ext cx="2353513" cy="78645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0373F42-8414-7748-9E23-276DCD84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044" y="2162283"/>
              <a:ext cx="2419350" cy="81170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923A91C-1C28-2846-B534-2964EE72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044" y="2939597"/>
              <a:ext cx="2419350" cy="811701"/>
            </a:xfrm>
            <a:prstGeom prst="rect">
              <a:avLst/>
            </a:prstGeom>
          </p:spPr>
        </p:pic>
        <p:pic>
          <p:nvPicPr>
            <p:cNvPr id="68" name="Content Placeholder 12">
              <a:extLst>
                <a:ext uri="{FF2B5EF4-FFF2-40B4-BE49-F238E27FC236}">
                  <a16:creationId xmlns:a16="http://schemas.microsoft.com/office/drawing/2014/main" id="{5BF80765-73FE-DA4E-9520-4DE98AD7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327" y="3751298"/>
              <a:ext cx="2396739" cy="81170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59156BE-26F0-A04D-9AA5-8F683919B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211" y="4562998"/>
              <a:ext cx="2389202" cy="81170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E579-B04E-C845-AD91-5BD9D3782298}"/>
              </a:ext>
            </a:extLst>
          </p:cNvPr>
          <p:cNvCxnSpPr>
            <a:cxnSpLocks/>
          </p:cNvCxnSpPr>
          <p:nvPr/>
        </p:nvCxnSpPr>
        <p:spPr>
          <a:xfrm flipH="1">
            <a:off x="5393131" y="1685062"/>
            <a:ext cx="14938" cy="26984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B0A85-F785-FF4C-B9C4-C927807E571A}"/>
              </a:ext>
            </a:extLst>
          </p:cNvPr>
          <p:cNvSpPr/>
          <p:nvPr/>
        </p:nvSpPr>
        <p:spPr>
          <a:xfrm>
            <a:off x="4907909" y="432994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E900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2022</a:t>
            </a:r>
            <a:endParaRPr lang="en-IT" sz="1800" b="1" dirty="0">
              <a:solidFill>
                <a:srgbClr val="E900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7516CA-009F-1348-BD26-8500848836AD}"/>
              </a:ext>
            </a:extLst>
          </p:cNvPr>
          <p:cNvCxnSpPr>
            <a:cxnSpLocks/>
          </p:cNvCxnSpPr>
          <p:nvPr/>
        </p:nvCxnSpPr>
        <p:spPr>
          <a:xfrm flipH="1">
            <a:off x="4501005" y="1664527"/>
            <a:ext cx="14938" cy="269840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9A9244E-BCF6-DA49-9117-FE466602C5F0}"/>
              </a:ext>
            </a:extLst>
          </p:cNvPr>
          <p:cNvSpPr/>
          <p:nvPr/>
        </p:nvSpPr>
        <p:spPr>
          <a:xfrm>
            <a:off x="3988505" y="432994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E900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2019</a:t>
            </a:r>
            <a:endParaRPr lang="en-IT" sz="1800" b="1" dirty="0">
              <a:solidFill>
                <a:srgbClr val="E900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9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93995A-575C-5A4F-BD9A-CFF4AFFB06F5}"/>
              </a:ext>
            </a:extLst>
          </p:cNvPr>
          <p:cNvSpPr txBox="1">
            <a:spLocks/>
          </p:cNvSpPr>
          <p:nvPr/>
        </p:nvSpPr>
        <p:spPr>
          <a:xfrm>
            <a:off x="412816" y="2351314"/>
            <a:ext cx="7789010" cy="183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55650" indent="-747713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None/>
            </a:pPr>
            <a:r>
              <a:rPr lang="en-US" sz="2000" dirty="0"/>
              <a:t>Elements became available :</a:t>
            </a:r>
          </a:p>
          <a:p>
            <a:pPr marL="755650" indent="-747713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None/>
            </a:pPr>
            <a:endParaRPr lang="en-US" sz="1000" dirty="0"/>
          </a:p>
          <a:p>
            <a:pPr marL="755650" indent="-747713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2000" dirty="0"/>
              <a:t>	</a:t>
            </a:r>
            <a:r>
              <a:rPr lang="en-GB" sz="2000" dirty="0"/>
              <a:t>Programming Protocol-Independent Packet Processors :</a:t>
            </a:r>
            <a:br>
              <a:rPr lang="en-GB" sz="2000" dirty="0"/>
            </a:br>
            <a:r>
              <a:rPr lang="en-GB" sz="2000" dirty="0">
                <a:solidFill>
                  <a:srgbClr val="0432FF"/>
                </a:solidFill>
              </a:rPr>
              <a:t>High level, C-like, coding language f</a:t>
            </a:r>
            <a:r>
              <a:rPr lang="en-GB" sz="2000" dirty="0"/>
              <a:t>or controlling packet forwarding planes  in networking devices </a:t>
            </a:r>
            <a:br>
              <a:rPr lang="en-GB" sz="2000" dirty="0"/>
            </a:br>
            <a:r>
              <a:rPr lang="en-US" sz="10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>
                <a:solidFill>
                  <a:srgbClr val="0432FF"/>
                </a:solidFill>
              </a:rPr>
              <a:t>New silicon </a:t>
            </a:r>
            <a:r>
              <a:rPr lang="en-US" sz="2000" dirty="0"/>
              <a:t>(Tofino), FPGA, all </a:t>
            </a:r>
            <a:r>
              <a:rPr lang="en-US" sz="2000" dirty="0">
                <a:solidFill>
                  <a:srgbClr val="0432FF"/>
                </a:solidFill>
              </a:rPr>
              <a:t>P4 enabled </a:t>
            </a:r>
            <a:r>
              <a:rPr lang="en-US" sz="2000" dirty="0"/>
              <a:t>at line speed</a:t>
            </a:r>
            <a:br>
              <a:rPr lang="en-US" sz="2000" dirty="0"/>
            </a:br>
            <a:endParaRPr lang="en-IT" sz="2000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2160"/>
              <a:buFont typeface="Calibri"/>
              <a:buNone/>
            </a:pPr>
            <a:r>
              <a:rPr lang="en" sz="2190" dirty="0"/>
              <a:t>Programming the data plane  </a:t>
            </a:r>
            <a:endParaRPr sz="219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187F2-B4D8-5D4A-A613-491D084E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16" y="817359"/>
            <a:ext cx="7789010" cy="153395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Applying </a:t>
            </a:r>
            <a:r>
              <a:rPr lang="en-US" sz="2000" dirty="0">
                <a:solidFill>
                  <a:srgbClr val="0432FF"/>
                </a:solidFill>
              </a:rPr>
              <a:t>"non switching" logic</a:t>
            </a:r>
            <a:r>
              <a:rPr lang="en-US" sz="2000" dirty="0"/>
              <a:t> to </a:t>
            </a:r>
            <a:r>
              <a:rPr lang="en-US" sz="2000" dirty="0">
                <a:solidFill>
                  <a:srgbClr val="0432FF"/>
                </a:solidFill>
              </a:rPr>
              <a:t>all/selected</a:t>
            </a:r>
            <a:r>
              <a:rPr lang="en-US" sz="2000" dirty="0"/>
              <a:t> packets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Altering  the structure of all/selected packets  </a:t>
            </a:r>
            <a:r>
              <a:rPr lang="en-US" sz="2000" dirty="0"/>
              <a:t>with "in-house" logic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Improve and personalize monitoring</a:t>
            </a:r>
            <a:r>
              <a:rPr lang="en-US" sz="2000" dirty="0"/>
              <a:t> beyond streaming telemetry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fast-feed data plane ”new” information to</a:t>
            </a:r>
            <a:r>
              <a:rPr lang="en-US" sz="2000" dirty="0">
                <a:solidFill>
                  <a:srgbClr val="0432FF"/>
                </a:solidFill>
              </a:rPr>
              <a:t> control plane</a:t>
            </a:r>
            <a:endParaRPr lang="en-US" sz="2000" dirty="0"/>
          </a:p>
        </p:txBody>
      </p:sp>
      <p:pic>
        <p:nvPicPr>
          <p:cNvPr id="1026" name="Picture 2" descr="P4">
            <a:extLst>
              <a:ext uri="{FF2B5EF4-FFF2-40B4-BE49-F238E27FC236}">
                <a16:creationId xmlns:a16="http://schemas.microsoft.com/office/drawing/2014/main" id="{16BFF9ED-16B6-C443-BE95-21FAB6A5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" y="2957658"/>
            <a:ext cx="642662" cy="5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8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SzPts val="2160"/>
            </a:pPr>
            <a:r>
              <a:rPr lang="en-GB" sz="2000" dirty="0"/>
              <a:t>P4 code developed for these platforms (on </a:t>
            </a:r>
            <a:r>
              <a:rPr lang="en-GB" sz="2000" dirty="0" err="1"/>
              <a:t>GitHuB</a:t>
            </a:r>
            <a:r>
              <a:rPr lang="en-GB" sz="2000" dirty="0"/>
              <a:t>)</a:t>
            </a:r>
            <a:endParaRPr sz="219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C9DC0B05-2C1B-1344-B98A-FB6584BEFAB6}"/>
              </a:ext>
            </a:extLst>
          </p:cNvPr>
          <p:cNvSpPr txBox="1">
            <a:spLocks/>
          </p:cNvSpPr>
          <p:nvPr/>
        </p:nvSpPr>
        <p:spPr>
          <a:xfrm>
            <a:off x="2968855" y="794695"/>
            <a:ext cx="5049016" cy="382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95350" lvl="1" indent="-869950">
              <a:buNone/>
            </a:pPr>
            <a:r>
              <a:rPr lang="en-GB" sz="1600" dirty="0"/>
              <a:t>BMv2	Behavioural Model v2 – emulation of Tofino</a:t>
            </a:r>
          </a:p>
          <a:p>
            <a:pPr marL="895350" lvl="1" indent="-869950">
              <a:buNone/>
            </a:pPr>
            <a:r>
              <a:rPr lang="en-GB" sz="1600" dirty="0"/>
              <a:t> 	Uses Mininet</a:t>
            </a:r>
          </a:p>
          <a:p>
            <a:pPr marL="895350" lvl="1" indent="-869950">
              <a:buNone/>
            </a:pPr>
            <a:endParaRPr lang="en-GB" sz="1600" dirty="0"/>
          </a:p>
          <a:p>
            <a:pPr marL="895350" lvl="1" indent="-869950">
              <a:buNone/>
            </a:pPr>
            <a:endParaRPr lang="en-GB" sz="1600" dirty="0"/>
          </a:p>
          <a:p>
            <a:pPr marL="895350" lvl="1" indent="-869950">
              <a:buNone/>
            </a:pPr>
            <a:r>
              <a:rPr lang="en-GB" sz="1600" dirty="0"/>
              <a:t>FPGA	P4 compiler developed by </a:t>
            </a:r>
            <a:r>
              <a:rPr lang="en-GB" sz="1600" dirty="0" err="1"/>
              <a:t>Cesnet</a:t>
            </a:r>
            <a:r>
              <a:rPr lang="en-GB" sz="1600" dirty="0"/>
              <a:t> up to 2x100 Gbps</a:t>
            </a:r>
          </a:p>
          <a:p>
            <a:pPr marL="895350" lvl="1" indent="-869950">
              <a:buNone/>
            </a:pPr>
            <a:endParaRPr lang="en-GB" sz="1600" dirty="0"/>
          </a:p>
          <a:p>
            <a:pPr marL="895350" lvl="1" indent="-869950">
              <a:buNone/>
            </a:pPr>
            <a:endParaRPr lang="en-GB" sz="1600" dirty="0"/>
          </a:p>
          <a:p>
            <a:pPr marL="895350" lvl="1" indent="-869950">
              <a:buNone/>
            </a:pPr>
            <a:r>
              <a:rPr lang="en-GB" sz="1600" dirty="0"/>
              <a:t>Tofino 1	</a:t>
            </a:r>
            <a:r>
              <a:rPr lang="en-GB" sz="1600" dirty="0" err="1"/>
              <a:t>Asic</a:t>
            </a:r>
            <a:r>
              <a:rPr lang="en-GB" sz="1600" dirty="0"/>
              <a:t> engineered for data plane programming by Barefoot (now Intel), specific SDE</a:t>
            </a:r>
          </a:p>
          <a:p>
            <a:pPr marL="25400" lvl="1" indent="0">
              <a:buNone/>
            </a:pPr>
            <a:endParaRPr lang="en-GB" sz="1600" dirty="0"/>
          </a:p>
          <a:p>
            <a:pPr marL="25400" lvl="1" indent="0">
              <a:buNone/>
            </a:pPr>
            <a:endParaRPr lang="en-GB" sz="1600" dirty="0"/>
          </a:p>
          <a:p>
            <a:pPr marL="895350" lvl="1" indent="-869950">
              <a:buNone/>
            </a:pPr>
            <a:r>
              <a:rPr lang="en-GB" sz="1600" dirty="0"/>
              <a:t>DPDK	(Data Plane Development Kit) kernel software acceleration, 2 P4 to  DPDK compilers ( T4P4S and P4C-DPDK)</a:t>
            </a:r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55833699-B149-494C-A109-59014C14D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3" y="2660922"/>
            <a:ext cx="2373191" cy="1237553"/>
          </a:xfrm>
          <a:prstGeom prst="rect">
            <a:avLst/>
          </a:prstGeom>
        </p:spPr>
      </p:pic>
      <p:pic>
        <p:nvPicPr>
          <p:cNvPr id="8" name="Obraz 10">
            <a:extLst>
              <a:ext uri="{FF2B5EF4-FFF2-40B4-BE49-F238E27FC236}">
                <a16:creationId xmlns:a16="http://schemas.microsoft.com/office/drawing/2014/main" id="{7F40BA80-439B-E34D-B79C-3DA019055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4" y="1614179"/>
            <a:ext cx="1859593" cy="1251446"/>
          </a:xfrm>
          <a:prstGeom prst="rect">
            <a:avLst/>
          </a:prstGeom>
        </p:spPr>
      </p:pic>
      <p:sp>
        <p:nvSpPr>
          <p:cNvPr id="9" name="Prostokąt 11">
            <a:extLst>
              <a:ext uri="{FF2B5EF4-FFF2-40B4-BE49-F238E27FC236}">
                <a16:creationId xmlns:a16="http://schemas.microsoft.com/office/drawing/2014/main" id="{F40F3D63-21D7-5C47-8DD9-3CF377748DF2}"/>
              </a:ext>
            </a:extLst>
          </p:cNvPr>
          <p:cNvSpPr/>
          <p:nvPr/>
        </p:nvSpPr>
        <p:spPr>
          <a:xfrm>
            <a:off x="261257" y="3478988"/>
            <a:ext cx="3197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520" lvl="1">
              <a:spcBef>
                <a:spcPts val="751"/>
              </a:spcBef>
              <a:buClr>
                <a:srgbClr val="1F4E79"/>
              </a:buClr>
            </a:pPr>
            <a:r>
              <a:rPr lang="en-GB" sz="1200" spc="-1" dirty="0">
                <a:solidFill>
                  <a:srgbClr val="004359"/>
                </a:solidFill>
                <a:uFill>
                  <a:solidFill>
                    <a:srgbClr val="FFFFFF"/>
                  </a:solidFill>
                </a:uFill>
              </a:rPr>
              <a:t>Edgecore Wedge100BF-32X</a:t>
            </a:r>
          </a:p>
        </p:txBody>
      </p:sp>
      <p:sp>
        <p:nvSpPr>
          <p:cNvPr id="10" name="Prostokąt 12">
            <a:extLst>
              <a:ext uri="{FF2B5EF4-FFF2-40B4-BE49-F238E27FC236}">
                <a16:creationId xmlns:a16="http://schemas.microsoft.com/office/drawing/2014/main" id="{9363CC51-9DAD-4145-8BE7-59B17C55D502}"/>
              </a:ext>
            </a:extLst>
          </p:cNvPr>
          <p:cNvSpPr/>
          <p:nvPr/>
        </p:nvSpPr>
        <p:spPr>
          <a:xfrm>
            <a:off x="1518756" y="2533585"/>
            <a:ext cx="1615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spc="-1" dirty="0">
                <a:solidFill>
                  <a:srgbClr val="004359"/>
                </a:solidFill>
                <a:uFill>
                  <a:solidFill>
                    <a:srgbClr val="FFFFFF"/>
                  </a:solidFill>
                </a:uFill>
              </a:rPr>
              <a:t>Netcope NFB-100G2</a:t>
            </a:r>
          </a:p>
        </p:txBody>
      </p:sp>
      <p:sp>
        <p:nvSpPr>
          <p:cNvPr id="11" name="Google Shape;197;p27">
            <a:extLst>
              <a:ext uri="{FF2B5EF4-FFF2-40B4-BE49-F238E27FC236}">
                <a16:creationId xmlns:a16="http://schemas.microsoft.com/office/drawing/2014/main" id="{A0EECB22-6EC2-8442-8274-CE66423F40A6}"/>
              </a:ext>
            </a:extLst>
          </p:cNvPr>
          <p:cNvSpPr/>
          <p:nvPr/>
        </p:nvSpPr>
        <p:spPr>
          <a:xfrm>
            <a:off x="1036482" y="836420"/>
            <a:ext cx="1332675" cy="67205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BMv2 virtual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P4 software switch</a:t>
            </a:r>
            <a:endParaRPr sz="1100" dirty="0"/>
          </a:p>
        </p:txBody>
      </p:sp>
      <p:sp>
        <p:nvSpPr>
          <p:cNvPr id="13" name="Google Shape;203;p27">
            <a:extLst>
              <a:ext uri="{FF2B5EF4-FFF2-40B4-BE49-F238E27FC236}">
                <a16:creationId xmlns:a16="http://schemas.microsoft.com/office/drawing/2014/main" id="{09E037A8-F2D7-B045-A696-110A2C19DC36}"/>
              </a:ext>
            </a:extLst>
          </p:cNvPr>
          <p:cNvSpPr/>
          <p:nvPr/>
        </p:nvSpPr>
        <p:spPr>
          <a:xfrm>
            <a:off x="852306" y="3980147"/>
            <a:ext cx="1332900" cy="672000"/>
          </a:xfrm>
          <a:prstGeom prst="can">
            <a:avLst>
              <a:gd name="adj" fmla="val 25000"/>
            </a:avLst>
          </a:prstGeom>
          <a:solidFill>
            <a:srgbClr val="93C4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/>
            <a:r>
              <a:rPr lang="en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P4 on DPDK "off-the-shelf” PC  HW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7107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C1FE5B-7C04-6A47-813B-FE7D638C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982" y="765097"/>
            <a:ext cx="5305188" cy="2007143"/>
          </a:xfrm>
          <a:prstGeom prst="rect">
            <a:avLst/>
          </a:prstGeom>
        </p:spPr>
      </p:pic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SzPts val="2160"/>
            </a:pPr>
            <a:r>
              <a:rPr lang="en-GB" sz="2000" dirty="0"/>
              <a:t>First Use case: DDoS detection in the data plane</a:t>
            </a:r>
            <a:endParaRPr sz="219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F7C9D82-BEC8-0142-95EB-983A9E686C4F}"/>
              </a:ext>
            </a:extLst>
          </p:cNvPr>
          <p:cNvSpPr txBox="1">
            <a:spLocks/>
          </p:cNvSpPr>
          <p:nvPr/>
        </p:nvSpPr>
        <p:spPr>
          <a:xfrm>
            <a:off x="596771" y="845431"/>
            <a:ext cx="7421100" cy="377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en-IT" sz="1800" dirty="0">
                <a:solidFill>
                  <a:srgbClr val="0432FF"/>
                </a:solidFill>
              </a:rPr>
              <a:t>A P4 program:</a:t>
            </a:r>
            <a:endParaRPr lang="en-IT" sz="1800" dirty="0"/>
          </a:p>
          <a:p>
            <a:pPr marL="95250" indent="0">
              <a:buNone/>
            </a:pPr>
            <a:r>
              <a:rPr lang="en-IT" sz="1800" dirty="0"/>
              <a:t>Threshold based </a:t>
            </a:r>
            <a:br>
              <a:rPr lang="en-IT" sz="1800" dirty="0"/>
            </a:br>
            <a:r>
              <a:rPr lang="en-IT" sz="1800" dirty="0"/>
              <a:t>identification.</a:t>
            </a:r>
            <a:br>
              <a:rPr lang="en-IT" sz="1800" dirty="0"/>
            </a:br>
            <a:r>
              <a:rPr lang="en-IT" sz="1800" dirty="0"/>
              <a:t>Developed an </a:t>
            </a:r>
            <a:r>
              <a:rPr lang="en-IT" sz="1800" dirty="0">
                <a:solidFill>
                  <a:srgbClr val="0432FF"/>
                </a:solidFill>
              </a:rPr>
              <a:t>algorithm </a:t>
            </a:r>
            <a:br>
              <a:rPr lang="en-IT" sz="1800" dirty="0">
                <a:solidFill>
                  <a:srgbClr val="0432FF"/>
                </a:solidFill>
              </a:rPr>
            </a:br>
            <a:r>
              <a:rPr lang="en-IT" sz="1800" dirty="0">
                <a:solidFill>
                  <a:srgbClr val="0432FF"/>
                </a:solidFill>
              </a:rPr>
              <a:t>(BACON) </a:t>
            </a:r>
            <a:r>
              <a:rPr lang="en-IT" sz="1800" dirty="0"/>
              <a:t>(based on </a:t>
            </a:r>
            <a:br>
              <a:rPr lang="en-IT" sz="1800" dirty="0"/>
            </a:br>
            <a:r>
              <a:rPr lang="en-IT" sz="1800" dirty="0"/>
              <a:t>count min-sketch, Bitmap) </a:t>
            </a:r>
            <a:br>
              <a:rPr lang="en-IT" sz="1800" dirty="0"/>
            </a:br>
            <a:r>
              <a:rPr lang="en-IT" sz="1800" dirty="0"/>
              <a:t>to </a:t>
            </a:r>
            <a:r>
              <a:rPr lang="en-IT" sz="1800" dirty="0">
                <a:solidFill>
                  <a:srgbClr val="0432FF"/>
                </a:solidFill>
              </a:rPr>
              <a:t>minimize memory </a:t>
            </a:r>
            <a:br>
              <a:rPr lang="en-IT" sz="1800" dirty="0">
                <a:solidFill>
                  <a:srgbClr val="0432FF"/>
                </a:solidFill>
              </a:rPr>
            </a:br>
            <a:r>
              <a:rPr lang="en-IT" sz="1800" dirty="0">
                <a:solidFill>
                  <a:srgbClr val="0432FF"/>
                </a:solidFill>
              </a:rPr>
              <a:t>occupancy, preserving </a:t>
            </a:r>
            <a:br>
              <a:rPr lang="en-IT" sz="1800" dirty="0">
                <a:solidFill>
                  <a:srgbClr val="0432FF"/>
                </a:solidFill>
              </a:rPr>
            </a:br>
            <a:r>
              <a:rPr lang="en-IT" sz="1800" dirty="0">
                <a:solidFill>
                  <a:srgbClr val="0432FF"/>
                </a:solidFill>
              </a:rPr>
              <a:t>identification precision of</a:t>
            </a:r>
            <a:br>
              <a:rPr lang="en-IT" sz="1800" dirty="0">
                <a:solidFill>
                  <a:srgbClr val="0432FF"/>
                </a:solidFill>
              </a:rPr>
            </a:br>
            <a:r>
              <a:rPr lang="en-IT" sz="1800" dirty="0">
                <a:solidFill>
                  <a:srgbClr val="0432FF"/>
                </a:solidFill>
              </a:rPr>
              <a:t>attackers and targets</a:t>
            </a:r>
            <a:br>
              <a:rPr lang="en-IT" sz="1800" dirty="0"/>
            </a:br>
            <a:r>
              <a:rPr lang="en-IT" sz="1800" dirty="0"/>
              <a:t>for further decision on</a:t>
            </a:r>
            <a:br>
              <a:rPr lang="en-IT" sz="1800" dirty="0"/>
            </a:br>
            <a:r>
              <a:rPr lang="en-IT" sz="1800" dirty="0"/>
              <a:t>mitigation by an </a:t>
            </a:r>
            <a:br>
              <a:rPr lang="en-IT" sz="1800" dirty="0"/>
            </a:br>
            <a:r>
              <a:rPr lang="en-IT" sz="1800" dirty="0"/>
              <a:t>external controller.</a:t>
            </a:r>
          </a:p>
          <a:p>
            <a:pPr marL="95250" indent="0">
              <a:buFont typeface="Arial"/>
              <a:buNone/>
            </a:pPr>
            <a:endParaRPr lang="en-IT" sz="1800" dirty="0"/>
          </a:p>
          <a:p>
            <a:pPr marL="95250" indent="0">
              <a:buFont typeface="Arial"/>
              <a:buNone/>
            </a:pPr>
            <a:endParaRPr lang="en-IT" sz="1800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2EB0EB6E-BF2D-674B-AC61-80F5528E4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86" y="3050579"/>
            <a:ext cx="4371635" cy="141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25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96771" y="3002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2160"/>
              <a:buFont typeface="Calibri"/>
              <a:buNone/>
            </a:pPr>
            <a:r>
              <a:rPr lang="en" sz="2190" dirty="0"/>
              <a:t>DDoS :  lessons learned</a:t>
            </a:r>
            <a:endParaRPr sz="219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187F2-B4D8-5D4A-A613-491D084E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16" y="913395"/>
            <a:ext cx="7421100" cy="361378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Developing the P4 program in the virtual environment facilitates prototyping,</a:t>
            </a:r>
            <a:r>
              <a:rPr lang="en-US" sz="2000" dirty="0">
                <a:solidFill>
                  <a:srgbClr val="0432FF"/>
                </a:solidFill>
              </a:rPr>
              <a:t> implementing in hardware requires careful tuning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Efficient</a:t>
            </a:r>
            <a:r>
              <a:rPr lang="en-US" sz="2000" dirty="0"/>
              <a:t> identification, threshold based, in the data plane at line-rate works well, within scale ranges 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Algorithms require many/all processing stages in the Tofino ASIC</a:t>
            </a:r>
            <a:r>
              <a:rPr lang="en-US" sz="2000" dirty="0"/>
              <a:t>. The P4 program has to be limited in complexity to preserve line-rate processing and preserve staged for switching logic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/>
              <a:t>Central processing and memory resources are </a:t>
            </a:r>
            <a:r>
              <a:rPr lang="en-US" sz="2000" dirty="0">
                <a:solidFill>
                  <a:srgbClr val="0432FF"/>
                </a:solidFill>
              </a:rPr>
              <a:t>only partially used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solidFill>
                  <a:srgbClr val="0432FF"/>
                </a:solidFill>
              </a:rPr>
              <a:t>Processing time increases packet delay slightly (about 100 ns)</a:t>
            </a:r>
          </a:p>
        </p:txBody>
      </p:sp>
    </p:spTree>
    <p:extLst>
      <p:ext uri="{BB962C8B-B14F-4D97-AF65-F5344CB8AC3E}">
        <p14:creationId xmlns:p14="http://schemas.microsoft.com/office/powerpoint/2010/main" val="16920544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14613</TotalTime>
  <Words>2345</Words>
  <Application>Microsoft Macintosh PowerPoint</Application>
  <PresentationFormat>On-screen Show (16:9)</PresentationFormat>
  <Paragraphs>350</Paragraphs>
  <Slides>28</Slides>
  <Notes>19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Custom Design</vt:lpstr>
      <vt:lpstr>Office Theme</vt:lpstr>
      <vt:lpstr>1_Custom Design</vt:lpstr>
      <vt:lpstr>PowerPoint Presentation</vt:lpstr>
      <vt:lpstr>PowerPoint Presentation</vt:lpstr>
      <vt:lpstr>GÉANT fibre  Topology</vt:lpstr>
      <vt:lpstr>Why this effort ? </vt:lpstr>
      <vt:lpstr>The opportuniuty : innovation in Programming the network stack</vt:lpstr>
      <vt:lpstr>Programming the data plane  </vt:lpstr>
      <vt:lpstr>P4 code developed for these platforms (on GitHuB)</vt:lpstr>
      <vt:lpstr>First Use case: DDoS detection in the data plane</vt:lpstr>
      <vt:lpstr>DDoS :  lessons learned</vt:lpstr>
      <vt:lpstr>Second Use case: In-Band Network Telemetry (INT) </vt:lpstr>
      <vt:lpstr>INT test set-up (FBK to Cesnet)</vt:lpstr>
      <vt:lpstr>Our INT testbed over production NREN networks</vt:lpstr>
      <vt:lpstr>5 minutes of the INT tags in a single UDP flow PSNC to CESNET</vt:lpstr>
      <vt:lpstr>Testing NRENs’ networks effect on a flow – first results</vt:lpstr>
      <vt:lpstr>Testing NRENs’ networks effect on a flow </vt:lpstr>
      <vt:lpstr>Platforms for INT : Lessons Learned</vt:lpstr>
      <vt:lpstr>Challenges, engineering and sustainabiity</vt:lpstr>
      <vt:lpstr>The steps to set-up INT from scratch </vt:lpstr>
      <vt:lpstr>PowerPoint Presentation</vt:lpstr>
      <vt:lpstr>Data “velocity” in In-Band Network Telemetry </vt:lpstr>
      <vt:lpstr>Ways to improve INT scalability (if higher-rate, more than one flow) </vt:lpstr>
      <vt:lpstr>Final considerations</vt:lpstr>
      <vt:lpstr>Data “velocity” in In-Band Network Telemetry </vt:lpstr>
      <vt:lpstr>Ways to improve INT scalability (if higher-rate, more than one flow) </vt:lpstr>
      <vt:lpstr>Acknowledgements</vt:lpstr>
      <vt:lpstr>More information on GÉANT Data Plane Programmability activity </vt:lpstr>
      <vt:lpstr>Non GEANT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Mauro Campanella</cp:lastModifiedBy>
  <cp:revision>108</cp:revision>
  <cp:lastPrinted>2022-04-06T09:05:28Z</cp:lastPrinted>
  <dcterms:modified xsi:type="dcterms:W3CDTF">2022-06-10T13:35:45Z</dcterms:modified>
</cp:coreProperties>
</file>