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3" r:id="rId1"/>
  </p:sldMasterIdLst>
  <p:notesMasterIdLst>
    <p:notesMasterId r:id="rId3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</p:sldIdLst>
  <p:sldSz cx="9144000" cy="5143500" type="screen16x9"/>
  <p:notesSz cx="6858000" cy="9144000"/>
  <p:embeddedFontLst>
    <p:embeddedFont>
      <p:font typeface="Lato" panose="020F0502020204030203" pitchFamily="34" charset="0"/>
      <p:regular r:id="rId38"/>
      <p:bold r:id="rId39"/>
      <p:italic r:id="rId40"/>
      <p:boldItalic r:id="rId41"/>
    </p:embeddedFont>
    <p:embeddedFont>
      <p:font typeface="Montserrat" pitchFamily="2" charset="77"/>
      <p:regular r:id="rId42"/>
      <p:bold r:id="rId43"/>
      <p:italic r:id="rId44"/>
      <p:boldItalic r:id="rId45"/>
    </p:embeddedFont>
    <p:embeddedFont>
      <p:font typeface="Raleway" pitchFamily="2" charset="77"/>
      <p:regular r:id="rId46"/>
      <p:bold r:id="rId47"/>
      <p:italic r:id="rId48"/>
      <p:boldItalic r:id="rId4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 snapToGrid="0" snapToObjects="1">
      <p:cViewPr varScale="1">
        <p:scale>
          <a:sx n="159" d="100"/>
          <a:sy n="159" d="100"/>
        </p:scale>
        <p:origin x="72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2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5.fntdata"/><Relationship Id="rId47" Type="http://schemas.openxmlformats.org/officeDocument/2006/relationships/font" Target="fonts/font10.fntdata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font" Target="fonts/font3.fntdata"/><Relationship Id="rId45" Type="http://schemas.openxmlformats.org/officeDocument/2006/relationships/font" Target="fonts/font8.fntdata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7.fntdata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6.fntdata"/><Relationship Id="rId48" Type="http://schemas.openxmlformats.org/officeDocument/2006/relationships/font" Target="fonts/font11.fntdata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1.fntdata"/><Relationship Id="rId46" Type="http://schemas.openxmlformats.org/officeDocument/2006/relationships/font" Target="fonts/font9.fntdata"/><Relationship Id="rId20" Type="http://schemas.openxmlformats.org/officeDocument/2006/relationships/slide" Target="slides/slide19.xml"/><Relationship Id="rId41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1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12bcd67f472_1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12bcd67f472_1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12bcd67f472_1_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12bcd67f472_1_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12bcd67f472_1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12bcd67f472_1_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12bcd67f472_1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12bcd67f472_1_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12bcd67f472_1_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12bcd67f472_1_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12bcd67f472_1_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Google Shape;229;g12bcd67f472_1_1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12bcd67f472_1_1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Google Shape;238;g12bcd67f472_1_1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[ ] convert image to separate objects</a:t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12bcd67f472_1_1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" name="Google Shape;301;g12bcd67f472_1_1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12bcd67f472_1_1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9" name="Google Shape;309;g12bcd67f472_1_1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g12bcd67f472_1_1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6" name="Google Shape;316;g12bcd67f472_1_1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12bcd67f472_0_1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12bcd67f472_0_1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g12bcd67f472_1_1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3" name="Google Shape;323;g12bcd67f472_1_1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12bcd67f472_1_1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" name="Google Shape;330;g12bcd67f472_1_1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12bcd67f472_1_1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" name="Google Shape;337;g12bcd67f472_1_1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g12bcd67f472_1_1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5" name="Google Shape;385;g12bcd67f472_1_1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g12bcd67f472_1_2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3" name="Google Shape;393;g12bcd67f472_1_2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g12bcd67f472_1_2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7" name="Google Shape;407;g12bcd67f472_1_2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g12bcd67f472_1_2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0" name="Google Shape;420;g12bcd67f472_1_2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g12bcd67f472_1_2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6" name="Google Shape;426;g12bcd67f472_1_2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g12bcd67f472_1_2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4" name="Google Shape;434;g12bcd67f472_1_2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g12bcd67f472_1_2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2" name="Google Shape;442;g12bcd67f472_1_2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12bcd67f472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12bcd67f472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g12bcd67f472_1_2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0" name="Google Shape;450;g12bcd67f472_1_2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g12bcd67f472_1_2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8" name="Google Shape;458;g12bcd67f472_1_2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g12bcd67f472_1_2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6" name="Google Shape;466;g12bcd67f472_1_2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g12bcd67f472_1_2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2" name="Google Shape;472;g12bcd67f472_1_2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g12bcd67f472_1_2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8" name="Google Shape;478;g12bcd67f472_1_2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g12bcd67f472_1_2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6" name="Google Shape;486;g12bcd67f472_1_2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12bcd67f472_1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12bcd67f472_1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12bcd67f472_1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12bcd67f472_1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12bcd67f472_1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12bcd67f472_1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12bcd67f472_1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12bcd67f472_1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Includes the largest players in human genome research in Australia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12bcd67f472_1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12bcd67f472_1_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12bcd67f472_1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12bcd67f472_1_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CTRL (sample donor consent management)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830392" y="276856"/>
            <a:ext cx="745763" cy="45826"/>
            <a:chOff x="4580561" y="2589004"/>
            <a:chExt cx="1064464" cy="25200"/>
          </a:xfrm>
        </p:grpSpPr>
        <p:sp>
          <p:nvSpPr>
            <p:cNvPr id="11" name="Google Shape;11;p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729450" y="408050"/>
            <a:ext cx="7688100" cy="166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2028800" y="4021525"/>
            <a:ext cx="5181900" cy="5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6" name="Google Shape;16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14350" y="3885125"/>
            <a:ext cx="1041598" cy="10415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79775" y="3773240"/>
            <a:ext cx="1342574" cy="13425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left column">
  <p:cSld name="ONE_COLUMN_TEX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Google Shape;64;p11"/>
          <p:cNvGrpSpPr/>
          <p:nvPr/>
        </p:nvGrpSpPr>
        <p:grpSpPr>
          <a:xfrm>
            <a:off x="830392" y="300016"/>
            <a:ext cx="745763" cy="45826"/>
            <a:chOff x="4580561" y="2589004"/>
            <a:chExt cx="1064464" cy="25200"/>
          </a:xfrm>
        </p:grpSpPr>
        <p:sp>
          <p:nvSpPr>
            <p:cNvPr id="65" name="Google Shape;65;p1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1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7" name="Google Shape;67;p11"/>
          <p:cNvSpPr txBox="1">
            <a:spLocks noGrp="1"/>
          </p:cNvSpPr>
          <p:nvPr>
            <p:ph type="title"/>
          </p:nvPr>
        </p:nvSpPr>
        <p:spPr>
          <a:xfrm>
            <a:off x="730000" y="427411"/>
            <a:ext cx="3300900" cy="138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68" name="Google Shape;68;p11"/>
          <p:cNvSpPr txBox="1">
            <a:spLocks noGrp="1"/>
          </p:cNvSpPr>
          <p:nvPr>
            <p:ph type="body" idx="1"/>
          </p:nvPr>
        </p:nvSpPr>
        <p:spPr>
          <a:xfrm>
            <a:off x="721225" y="1890486"/>
            <a:ext cx="3300900" cy="159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9" name="Google Shape;69;p11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7">
          <p15:clr>
            <a:srgbClr val="FA7B17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3"/>
        </a:soli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oogle Shape;71;p12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72" name="Google Shape;72;p1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1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4" name="Google Shape;74;p12"/>
          <p:cNvSpPr txBox="1">
            <a:spLocks noGrp="1"/>
          </p:cNvSpPr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5" name="Google Shape;75;p12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3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8" name="Google Shape;78;p13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79" name="Google Shape;79;p1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1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1" name="Google Shape;81;p13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82" name="Google Shape;82;p13"/>
          <p:cNvSpPr txBox="1">
            <a:spLocks noGrp="1"/>
          </p:cNvSpPr>
          <p:nvPr>
            <p:ph type="subTitle" idx="1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body" idx="2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84" name="Google Shape;84;p13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4"/>
          <p:cNvSpPr txBox="1">
            <a:spLocks noGrp="1"/>
          </p:cNvSpPr>
          <p:nvPr>
            <p:ph type="body" idx="1"/>
          </p:nvPr>
        </p:nvSpPr>
        <p:spPr>
          <a:xfrm>
            <a:off x="724950" y="4372551"/>
            <a:ext cx="7697400" cy="46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87" name="Google Shape;87;p14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dk1"/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oogle Shape;89;p15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90" name="Google Shape;90;p1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1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2" name="Google Shape;92;p15"/>
          <p:cNvSpPr txBox="1">
            <a:spLocks noGrp="1"/>
          </p:cNvSpPr>
          <p:nvPr>
            <p:ph type="title" hasCustomPrompt="1"/>
          </p:nvPr>
        </p:nvSpPr>
        <p:spPr>
          <a:xfrm>
            <a:off x="729450" y="733950"/>
            <a:ext cx="7688400" cy="124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93" name="Google Shape;93;p15"/>
          <p:cNvSpPr txBox="1">
            <a:spLocks noGrp="1"/>
          </p:cNvSpPr>
          <p:nvPr>
            <p:ph type="body" idx="1"/>
          </p:nvPr>
        </p:nvSpPr>
        <p:spPr>
          <a:xfrm>
            <a:off x="729450" y="2272888"/>
            <a:ext cx="7688400" cy="158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94" name="Google Shape;94;p15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6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oogle Shape;19;p3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20" name="Google Shape;20;p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oogle Shape;25;p4"/>
          <p:cNvGrpSpPr/>
          <p:nvPr/>
        </p:nvGrpSpPr>
        <p:grpSpPr>
          <a:xfrm>
            <a:off x="828592" y="286423"/>
            <a:ext cx="745763" cy="45826"/>
            <a:chOff x="4580561" y="2589004"/>
            <a:chExt cx="1064464" cy="25200"/>
          </a:xfrm>
        </p:grpSpPr>
        <p:sp>
          <p:nvSpPr>
            <p:cNvPr id="26" name="Google Shape;26;p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727650" y="413817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729450" y="1164475"/>
            <a:ext cx="7688700" cy="336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7">
          <p15:clr>
            <a:srgbClr val="FA7B17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- dark image background">
  <p:cSld name="TITLE_AND_BODY_1">
    <p:bg>
      <p:bgPr>
        <a:solidFill>
          <a:schemeClr val="lt2"/>
        </a:solid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>
            <a:spLocks noGrp="1"/>
          </p:cNvSpPr>
          <p:nvPr>
            <p:ph type="title"/>
          </p:nvPr>
        </p:nvSpPr>
        <p:spPr>
          <a:xfrm>
            <a:off x="727650" y="413817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 sz="2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 sz="26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 sz="26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 sz="26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 sz="26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 sz="26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 sz="26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 sz="26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 sz="2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1"/>
          </p:nvPr>
        </p:nvSpPr>
        <p:spPr>
          <a:xfrm>
            <a:off x="729450" y="1164475"/>
            <a:ext cx="7688700" cy="336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marL="914400" lvl="1" indent="-29845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marL="1371600" lvl="2" indent="-29845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marL="1828800" lvl="3" indent="-29845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marL="2286000" lvl="4" indent="-29845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marL="2743200" lvl="5" indent="-29845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marL="3200400" lvl="6" indent="-29845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marL="3657600" lvl="7" indent="-29845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marL="4114800" lvl="8" indent="-29845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- light image background">
  <p:cSld name="TITLE_AND_BODY_1_1">
    <p:bg>
      <p:bgPr>
        <a:solidFill>
          <a:schemeClr val="lt1"/>
        </a:solid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>
            <a:spLocks noGrp="1"/>
          </p:cNvSpPr>
          <p:nvPr>
            <p:ph type="title"/>
          </p:nvPr>
        </p:nvSpPr>
        <p:spPr>
          <a:xfrm>
            <a:off x="727650" y="413817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body" idx="1"/>
          </p:nvPr>
        </p:nvSpPr>
        <p:spPr>
          <a:xfrm>
            <a:off x="729450" y="1164475"/>
            <a:ext cx="7688700" cy="336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7">
          <p15:clr>
            <a:srgbClr val="FA7B17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oogle Shape;40;p7"/>
          <p:cNvGrpSpPr/>
          <p:nvPr/>
        </p:nvGrpSpPr>
        <p:grpSpPr>
          <a:xfrm>
            <a:off x="830392" y="287463"/>
            <a:ext cx="745763" cy="45826"/>
            <a:chOff x="4580561" y="2589004"/>
            <a:chExt cx="1064464" cy="25200"/>
          </a:xfrm>
        </p:grpSpPr>
        <p:sp>
          <p:nvSpPr>
            <p:cNvPr id="41" name="Google Shape;41;p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3" name="Google Shape;43;p7"/>
          <p:cNvSpPr txBox="1">
            <a:spLocks noGrp="1"/>
          </p:cNvSpPr>
          <p:nvPr>
            <p:ph type="title"/>
          </p:nvPr>
        </p:nvSpPr>
        <p:spPr>
          <a:xfrm>
            <a:off x="729450" y="414858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1"/>
          </p:nvPr>
        </p:nvSpPr>
        <p:spPr>
          <a:xfrm>
            <a:off x="729325" y="1164475"/>
            <a:ext cx="3774300" cy="342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2"/>
          </p:nvPr>
        </p:nvSpPr>
        <p:spPr>
          <a:xfrm>
            <a:off x="4643602" y="1164475"/>
            <a:ext cx="3774300" cy="342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96">
          <p15:clr>
            <a:srgbClr val="FA7B17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right column">
  <p:cSld name="TITLE_AND_TWO_COLUMNS_1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oogle Shape;48;p8"/>
          <p:cNvGrpSpPr/>
          <p:nvPr/>
        </p:nvGrpSpPr>
        <p:grpSpPr>
          <a:xfrm>
            <a:off x="4744542" y="236531"/>
            <a:ext cx="745763" cy="45826"/>
            <a:chOff x="4580561" y="2589004"/>
            <a:chExt cx="1064464" cy="25200"/>
          </a:xfrm>
        </p:grpSpPr>
        <p:sp>
          <p:nvSpPr>
            <p:cNvPr id="49" name="Google Shape;49;p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1" name="Google Shape;51;p8"/>
          <p:cNvSpPr txBox="1">
            <a:spLocks noGrp="1"/>
          </p:cNvSpPr>
          <p:nvPr>
            <p:ph type="title"/>
          </p:nvPr>
        </p:nvSpPr>
        <p:spPr>
          <a:xfrm>
            <a:off x="4643600" y="363925"/>
            <a:ext cx="43518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body" idx="1"/>
          </p:nvPr>
        </p:nvSpPr>
        <p:spPr>
          <a:xfrm>
            <a:off x="4643600" y="1341375"/>
            <a:ext cx="4351800" cy="340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with graphic" type="titleOnly">
  <p:cSld name="TITLE_ONLY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Google Shape;55;p9"/>
          <p:cNvGrpSpPr/>
          <p:nvPr/>
        </p:nvGrpSpPr>
        <p:grpSpPr>
          <a:xfrm>
            <a:off x="830392" y="298071"/>
            <a:ext cx="745763" cy="45826"/>
            <a:chOff x="4580561" y="2589004"/>
            <a:chExt cx="1064464" cy="25200"/>
          </a:xfrm>
        </p:grpSpPr>
        <p:sp>
          <p:nvSpPr>
            <p:cNvPr id="56" name="Google Shape;56;p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9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8" name="Google Shape;58;p9"/>
          <p:cNvSpPr txBox="1">
            <a:spLocks noGrp="1"/>
          </p:cNvSpPr>
          <p:nvPr>
            <p:ph type="title"/>
          </p:nvPr>
        </p:nvSpPr>
        <p:spPr>
          <a:xfrm>
            <a:off x="729450" y="425466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7">
          <p15:clr>
            <a:srgbClr val="FA7B17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_ONLY_1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0"/>
          <p:cNvSpPr txBox="1">
            <a:spLocks noGrp="1"/>
          </p:cNvSpPr>
          <p:nvPr>
            <p:ph type="title"/>
          </p:nvPr>
        </p:nvSpPr>
        <p:spPr>
          <a:xfrm>
            <a:off x="729450" y="425466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62" name="Google Shape;62;p10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7">
          <p15:clr>
            <a:srgbClr val="FA7B17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treamline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 b="1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Montserrat"/>
              <a:buChar char="●"/>
              <a:defRPr sz="13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Montserrat"/>
              <a:buChar char="○"/>
              <a:defRPr sz="11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Montserrat"/>
              <a:buChar char="■"/>
              <a:defRPr sz="11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Montserrat"/>
              <a:buChar char="●"/>
              <a:defRPr sz="11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Montserrat"/>
              <a:buChar char="○"/>
              <a:defRPr sz="11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Montserrat"/>
              <a:buChar char="■"/>
              <a:defRPr sz="11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Montserrat"/>
              <a:buChar char="●"/>
              <a:defRPr sz="11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Montserrat"/>
              <a:buChar char="○"/>
              <a:defRPr sz="11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Montserrat"/>
              <a:buChar char="■"/>
              <a:defRPr sz="11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</p:sldLayoutIdLst>
  <mc:AlternateContent xmlns:mc="http://schemas.openxmlformats.org/markup-compatibility/2006" xmlns:p14="http://schemas.microsoft.com/office/powerpoint/2010/main">
    <mc:Choice Requires="p14">
      <p:transition spd="slow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Relationship Id="rId4" Type="http://schemas.openxmlformats.org/officeDocument/2006/relationships/hyperlink" Target="https://aarc-project.eu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.png"/><Relationship Id="rId4" Type="http://schemas.openxmlformats.org/officeDocument/2006/relationships/image" Target="../media/image28.jp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7"/>
          <p:cNvSpPr txBox="1">
            <a:spLocks noGrp="1"/>
          </p:cNvSpPr>
          <p:nvPr>
            <p:ph type="ctrTitle"/>
          </p:nvPr>
        </p:nvSpPr>
        <p:spPr>
          <a:xfrm>
            <a:off x="729450" y="408050"/>
            <a:ext cx="7688100" cy="166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" sz="3200" dirty="0">
                <a:solidFill>
                  <a:srgbClr val="000000"/>
                </a:solidFill>
              </a:rPr>
              <a:t>Propelling Australia’s Digital </a:t>
            </a:r>
            <a:br>
              <a:rPr lang="en" sz="3200" dirty="0">
                <a:solidFill>
                  <a:srgbClr val="000000"/>
                </a:solidFill>
              </a:rPr>
            </a:br>
            <a:r>
              <a:rPr lang="en" sz="3200" dirty="0">
                <a:solidFill>
                  <a:srgbClr val="000000"/>
                </a:solidFill>
              </a:rPr>
              <a:t>Life Science Research with </a:t>
            </a:r>
            <a:br>
              <a:rPr lang="en" sz="3200" dirty="0">
                <a:solidFill>
                  <a:srgbClr val="000000"/>
                </a:solidFill>
              </a:rPr>
            </a:br>
            <a:r>
              <a:rPr lang="en" sz="3200" dirty="0">
                <a:solidFill>
                  <a:srgbClr val="000000"/>
                </a:solidFill>
              </a:rPr>
              <a:t>Collaborative Research Infrastructure</a:t>
            </a:r>
            <a:endParaRPr dirty="0"/>
          </a:p>
        </p:txBody>
      </p:sp>
      <p:sp>
        <p:nvSpPr>
          <p:cNvPr id="102" name="Google Shape;102;p17"/>
          <p:cNvSpPr txBox="1">
            <a:spLocks noGrp="1"/>
          </p:cNvSpPr>
          <p:nvPr>
            <p:ph type="subTitle" idx="1"/>
          </p:nvPr>
        </p:nvSpPr>
        <p:spPr>
          <a:xfrm>
            <a:off x="1854213" y="3920546"/>
            <a:ext cx="5428903" cy="5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58"/>
              <a:buNone/>
            </a:pPr>
            <a:r>
              <a:rPr lang="en" sz="1220" dirty="0"/>
              <a:t>Jim </a:t>
            </a:r>
            <a:r>
              <a:rPr lang="en" sz="1220" dirty="0" err="1"/>
              <a:t>Basney</a:t>
            </a:r>
            <a:br>
              <a:rPr lang="en" sz="1220" dirty="0"/>
            </a:br>
            <a:r>
              <a:rPr lang="en" sz="1220" dirty="0"/>
              <a:t>Principal Research Scientist - </a:t>
            </a:r>
            <a:r>
              <a:rPr lang="en" sz="1220" dirty="0" err="1"/>
              <a:t>CILogon</a:t>
            </a:r>
            <a:endParaRPr sz="1220"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58"/>
              <a:buNone/>
            </a:pPr>
            <a:endParaRPr sz="1220"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58"/>
              <a:buNone/>
            </a:pPr>
            <a:r>
              <a:rPr lang="en" sz="1220" dirty="0"/>
              <a:t>John Scullen</a:t>
            </a:r>
            <a:endParaRPr sz="1220"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58"/>
              <a:buNone/>
            </a:pPr>
            <a:r>
              <a:rPr lang="en" sz="1220" dirty="0"/>
              <a:t>Head, Projects &amp; Managed Services - Australian Access Federation</a:t>
            </a:r>
            <a:endParaRPr sz="122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Google Shape;174;p26"/>
          <p:cNvPicPr preferRelativeResize="0"/>
          <p:nvPr/>
        </p:nvPicPr>
        <p:blipFill rotWithShape="1">
          <a:blip r:embed="rId3">
            <a:alphaModFix/>
          </a:blip>
          <a:srcRect l="6747" r="6747"/>
          <a:stretch/>
        </p:blipFill>
        <p:spPr>
          <a:xfrm>
            <a:off x="4313675" y="1044250"/>
            <a:ext cx="4634015" cy="3569101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26"/>
          <p:cNvSpPr txBox="1">
            <a:spLocks noGrp="1"/>
          </p:cNvSpPr>
          <p:nvPr>
            <p:ph type="title"/>
          </p:nvPr>
        </p:nvSpPr>
        <p:spPr>
          <a:xfrm>
            <a:off x="730000" y="427400"/>
            <a:ext cx="4275600" cy="68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Solution Building Blocks</a:t>
            </a:r>
            <a:endParaRPr/>
          </a:p>
        </p:txBody>
      </p:sp>
      <p:sp>
        <p:nvSpPr>
          <p:cNvPr id="176" name="Google Shape;176;p26"/>
          <p:cNvSpPr txBox="1">
            <a:spLocks noGrp="1"/>
          </p:cNvSpPr>
          <p:nvPr>
            <p:ph type="body" idx="1"/>
          </p:nvPr>
        </p:nvSpPr>
        <p:spPr>
          <a:xfrm>
            <a:off x="721225" y="1183650"/>
            <a:ext cx="5549400" cy="356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70000" lnSpcReduction="20000"/>
          </a:bodyPr>
          <a:lstStyle/>
          <a:p>
            <a:pPr marL="457200" lvl="0" indent="-350604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2744" dirty="0"/>
              <a:t>Start with AARC: </a:t>
            </a:r>
            <a:r>
              <a:rPr lang="en" sz="2744" u="sng" dirty="0">
                <a:solidFill>
                  <a:schemeClr val="hlink"/>
                </a:solidFill>
                <a:hlinkClick r:id="rId4"/>
              </a:rPr>
              <a:t>https://aarc-project.eu</a:t>
            </a:r>
            <a:endParaRPr sz="2744" dirty="0"/>
          </a:p>
          <a:p>
            <a:pPr marL="914400" lvl="1" indent="-341714" algn="l" rtl="0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 sz="2544" dirty="0"/>
              <a:t>AARC Policy Development Kit</a:t>
            </a:r>
            <a:endParaRPr sz="2544" dirty="0"/>
          </a:p>
          <a:p>
            <a:pPr marL="914400" lvl="1" indent="-341714" algn="l" rtl="0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 sz="2544" dirty="0"/>
              <a:t>AARC Blueprint Architecture</a:t>
            </a:r>
            <a:endParaRPr sz="2544" dirty="0"/>
          </a:p>
          <a:p>
            <a:pPr marL="1371600" lvl="2" indent="-341714" algn="l" rtl="0">
              <a:spcBef>
                <a:spcPts val="0"/>
              </a:spcBef>
              <a:spcAft>
                <a:spcPts val="0"/>
              </a:spcAft>
              <a:buSzPct val="100000"/>
              <a:buChar char="■"/>
            </a:pPr>
            <a:r>
              <a:rPr lang="en" sz="2544" dirty="0"/>
              <a:t>do-it-yourself (DIY)</a:t>
            </a:r>
            <a:endParaRPr sz="2544" dirty="0"/>
          </a:p>
          <a:p>
            <a:pPr marL="1371600" lvl="2" indent="-341714" algn="l" rtl="0">
              <a:spcBef>
                <a:spcPts val="0"/>
              </a:spcBef>
              <a:spcAft>
                <a:spcPts val="0"/>
              </a:spcAft>
              <a:buSzPct val="100000"/>
              <a:buChar char="■"/>
            </a:pPr>
            <a:r>
              <a:rPr lang="en" sz="2544" dirty="0" err="1"/>
              <a:t>eduTEAMS</a:t>
            </a:r>
            <a:endParaRPr sz="2544" dirty="0"/>
          </a:p>
          <a:p>
            <a:pPr marL="1371600" lvl="2" indent="-341714" algn="l" rtl="0">
              <a:spcBef>
                <a:spcPts val="0"/>
              </a:spcBef>
              <a:spcAft>
                <a:spcPts val="0"/>
              </a:spcAft>
              <a:buSzPct val="100000"/>
              <a:buChar char="■"/>
            </a:pPr>
            <a:r>
              <a:rPr lang="en" sz="2544" dirty="0" err="1"/>
              <a:t>CILogon</a:t>
            </a:r>
            <a:br>
              <a:rPr lang="en" sz="2544" dirty="0"/>
            </a:br>
            <a:endParaRPr sz="2544" dirty="0"/>
          </a:p>
          <a:p>
            <a:pPr marL="457200" lvl="0" indent="-350604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2744" dirty="0"/>
              <a:t>REFEDS Assurance Framework (RAF)</a:t>
            </a:r>
            <a:r>
              <a:rPr lang="en" sz="2744" baseline="30000" dirty="0"/>
              <a:t>1</a:t>
            </a:r>
            <a:r>
              <a:rPr lang="en" sz="2744" dirty="0"/>
              <a:t> </a:t>
            </a:r>
            <a:br>
              <a:rPr lang="en" sz="2744" dirty="0"/>
            </a:br>
            <a:endParaRPr sz="2744" dirty="0"/>
          </a:p>
          <a:p>
            <a:pPr marL="457200" lvl="0" indent="-350604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2744" dirty="0"/>
              <a:t>REFEDS MFA Profile</a:t>
            </a:r>
            <a:endParaRPr sz="2744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44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 dirty="0"/>
          </a:p>
        </p:txBody>
      </p:sp>
      <p:sp>
        <p:nvSpPr>
          <p:cNvPr id="177" name="Google Shape;177;p26"/>
          <p:cNvSpPr txBox="1"/>
          <p:nvPr/>
        </p:nvSpPr>
        <p:spPr>
          <a:xfrm>
            <a:off x="730000" y="4692125"/>
            <a:ext cx="7842900" cy="37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44" baseline="30000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1</a:t>
            </a:r>
            <a:r>
              <a:rPr lang="en" sz="1244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 https://</a:t>
            </a:r>
            <a:r>
              <a:rPr lang="en" sz="1244" dirty="0" err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refeds.org</a:t>
            </a:r>
            <a:r>
              <a:rPr lang="en" sz="1244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/assurance</a:t>
            </a:r>
            <a:endParaRPr sz="100" dirty="0"/>
          </a:p>
        </p:txBody>
      </p:sp>
      <p:sp>
        <p:nvSpPr>
          <p:cNvPr id="178" name="Google Shape;178;p26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" grpId="0" build="p"/>
      <p:bldP spid="17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Google Shape;183;p27"/>
          <p:cNvPicPr preferRelativeResize="0"/>
          <p:nvPr/>
        </p:nvPicPr>
        <p:blipFill rotWithShape="1">
          <a:blip r:embed="rId3">
            <a:alphaModFix/>
          </a:blip>
          <a:srcRect l="1365" t="31318" r="16370"/>
          <a:stretch/>
        </p:blipFill>
        <p:spPr>
          <a:xfrm>
            <a:off x="0" y="0"/>
            <a:ext cx="9243402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27"/>
          <p:cNvSpPr txBox="1">
            <a:spLocks noGrp="1"/>
          </p:cNvSpPr>
          <p:nvPr>
            <p:ph type="title"/>
          </p:nvPr>
        </p:nvSpPr>
        <p:spPr>
          <a:xfrm>
            <a:off x="727650" y="413817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640"/>
              <a:t>Opportunities</a:t>
            </a:r>
            <a:endParaRPr sz="2640"/>
          </a:p>
        </p:txBody>
      </p:sp>
      <p:sp>
        <p:nvSpPr>
          <p:cNvPr id="185" name="Google Shape;185;p27"/>
          <p:cNvSpPr txBox="1">
            <a:spLocks noGrp="1"/>
          </p:cNvSpPr>
          <p:nvPr>
            <p:ph type="body" idx="1"/>
          </p:nvPr>
        </p:nvSpPr>
        <p:spPr>
          <a:xfrm>
            <a:off x="729450" y="1164475"/>
            <a:ext cx="6243000" cy="371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 dirty="0"/>
              <a:t>Growing recognition of AARC Blueprint Architecture for research communities and the role of tools like </a:t>
            </a:r>
            <a:r>
              <a:rPr lang="en" sz="1700" dirty="0" err="1"/>
              <a:t>CILogon</a:t>
            </a:r>
            <a:endParaRPr sz="1700" dirty="0"/>
          </a:p>
          <a:p>
            <a:pPr marL="457200" lvl="0" indent="-336550" algn="l" rtl="0">
              <a:spcBef>
                <a:spcPts val="1000"/>
              </a:spcBef>
              <a:spcAft>
                <a:spcPts val="0"/>
              </a:spcAft>
              <a:buSzPts val="1700"/>
              <a:buChar char="●"/>
            </a:pPr>
            <a:r>
              <a:rPr lang="en" sz="1700" dirty="0"/>
              <a:t>Growing awareness and acceptance of </a:t>
            </a:r>
            <a:r>
              <a:rPr lang="en" sz="1700" dirty="0" err="1"/>
              <a:t>CILogon</a:t>
            </a:r>
            <a:r>
              <a:rPr lang="en" sz="1700" dirty="0"/>
              <a:t> as a capable solution</a:t>
            </a:r>
            <a:endParaRPr sz="1700" dirty="0"/>
          </a:p>
          <a:p>
            <a:pPr marL="457200" lvl="0" indent="-336550" algn="l" rtl="0">
              <a:spcBef>
                <a:spcPts val="1000"/>
              </a:spcBef>
              <a:spcAft>
                <a:spcPts val="0"/>
              </a:spcAft>
              <a:buSzPts val="1700"/>
              <a:buChar char="●"/>
            </a:pPr>
            <a:r>
              <a:rPr lang="en" sz="1700" dirty="0"/>
              <a:t>Reseller arrangement with </a:t>
            </a:r>
            <a:r>
              <a:rPr lang="en" sz="1700" dirty="0" err="1"/>
              <a:t>CILogon</a:t>
            </a:r>
            <a:endParaRPr sz="1700" dirty="0"/>
          </a:p>
          <a:p>
            <a:pPr marL="457200" lvl="0" indent="-336550" algn="l" rtl="0">
              <a:spcBef>
                <a:spcPts val="1000"/>
              </a:spcBef>
              <a:spcAft>
                <a:spcPts val="0"/>
              </a:spcAft>
              <a:buSzPts val="1700"/>
              <a:buChar char="●"/>
            </a:pPr>
            <a:r>
              <a:rPr lang="en" sz="1700" dirty="0"/>
              <a:t>AAF working to secure government funding to establish ongoing T&amp;I capability</a:t>
            </a:r>
            <a:endParaRPr sz="1700" dirty="0"/>
          </a:p>
        </p:txBody>
      </p:sp>
      <p:sp>
        <p:nvSpPr>
          <p:cNvPr id="186" name="Google Shape;186;p27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8"/>
          <p:cNvSpPr txBox="1">
            <a:spLocks noGrp="1"/>
          </p:cNvSpPr>
          <p:nvPr>
            <p:ph type="title"/>
          </p:nvPr>
        </p:nvSpPr>
        <p:spPr>
          <a:xfrm>
            <a:off x="729450" y="425475"/>
            <a:ext cx="16920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640"/>
              <a:t>Process</a:t>
            </a:r>
            <a:endParaRPr sz="2640"/>
          </a:p>
        </p:txBody>
      </p:sp>
      <p:sp>
        <p:nvSpPr>
          <p:cNvPr id="192" name="Google Shape;192;p28"/>
          <p:cNvSpPr/>
          <p:nvPr/>
        </p:nvSpPr>
        <p:spPr>
          <a:xfrm>
            <a:off x="2726325" y="182625"/>
            <a:ext cx="3876300" cy="1020900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Requirements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review background material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interview subject matter experts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validate and classify</a:t>
            </a:r>
            <a:endParaRPr/>
          </a:p>
        </p:txBody>
      </p:sp>
      <p:sp>
        <p:nvSpPr>
          <p:cNvPr id="193" name="Google Shape;193;p28"/>
          <p:cNvSpPr/>
          <p:nvPr/>
        </p:nvSpPr>
        <p:spPr>
          <a:xfrm>
            <a:off x="1102425" y="1726050"/>
            <a:ext cx="1623900" cy="8457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Record new / updated reqs</a:t>
            </a:r>
            <a:endParaRPr/>
          </a:p>
        </p:txBody>
      </p:sp>
      <p:sp>
        <p:nvSpPr>
          <p:cNvPr id="194" name="Google Shape;194;p28"/>
          <p:cNvSpPr/>
          <p:nvPr/>
        </p:nvSpPr>
        <p:spPr>
          <a:xfrm>
            <a:off x="6602627" y="1827082"/>
            <a:ext cx="1623900" cy="8457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Select priorities for prototyping</a:t>
            </a:r>
            <a:endParaRPr/>
          </a:p>
        </p:txBody>
      </p:sp>
      <p:sp>
        <p:nvSpPr>
          <p:cNvPr id="195" name="Google Shape;195;p28"/>
          <p:cNvSpPr/>
          <p:nvPr/>
        </p:nvSpPr>
        <p:spPr>
          <a:xfrm>
            <a:off x="5028665" y="2930366"/>
            <a:ext cx="1623900" cy="8457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Implement / pilot</a:t>
            </a:r>
            <a:endParaRPr/>
          </a:p>
        </p:txBody>
      </p:sp>
      <p:sp>
        <p:nvSpPr>
          <p:cNvPr id="196" name="Google Shape;196;p28"/>
          <p:cNvSpPr/>
          <p:nvPr/>
        </p:nvSpPr>
        <p:spPr>
          <a:xfrm>
            <a:off x="2676379" y="2930366"/>
            <a:ext cx="1623900" cy="8457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Test / review</a:t>
            </a:r>
            <a:endParaRPr/>
          </a:p>
        </p:txBody>
      </p:sp>
      <p:sp>
        <p:nvSpPr>
          <p:cNvPr id="197" name="Google Shape;197;p28"/>
          <p:cNvSpPr/>
          <p:nvPr/>
        </p:nvSpPr>
        <p:spPr>
          <a:xfrm>
            <a:off x="3852525" y="4208980"/>
            <a:ext cx="1623900" cy="8457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Production solution</a:t>
            </a:r>
            <a:endParaRPr/>
          </a:p>
        </p:txBody>
      </p:sp>
      <p:cxnSp>
        <p:nvCxnSpPr>
          <p:cNvPr id="198" name="Google Shape;198;p28"/>
          <p:cNvCxnSpPr/>
          <p:nvPr/>
        </p:nvCxnSpPr>
        <p:spPr>
          <a:xfrm>
            <a:off x="38525" y="1615600"/>
            <a:ext cx="90798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lgDash"/>
            <a:round/>
            <a:headEnd type="none" w="med" len="med"/>
            <a:tailEnd type="none" w="med" len="med"/>
          </a:ln>
        </p:spPr>
      </p:cxnSp>
      <p:cxnSp>
        <p:nvCxnSpPr>
          <p:cNvPr id="199" name="Google Shape;199;p28"/>
          <p:cNvCxnSpPr/>
          <p:nvPr/>
        </p:nvCxnSpPr>
        <p:spPr>
          <a:xfrm>
            <a:off x="38525" y="4069425"/>
            <a:ext cx="90798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lgDash"/>
            <a:round/>
            <a:headEnd type="none" w="med" len="med"/>
            <a:tailEnd type="none" w="med" len="med"/>
          </a:ln>
        </p:spPr>
      </p:cxnSp>
      <p:sp>
        <p:nvSpPr>
          <p:cNvPr id="200" name="Google Shape;200;p28"/>
          <p:cNvSpPr txBox="1"/>
          <p:nvPr/>
        </p:nvSpPr>
        <p:spPr>
          <a:xfrm>
            <a:off x="7569000" y="496575"/>
            <a:ext cx="15669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Identify Requirements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1" name="Google Shape;201;p28"/>
          <p:cNvSpPr txBox="1"/>
          <p:nvPr/>
        </p:nvSpPr>
        <p:spPr>
          <a:xfrm>
            <a:off x="7569000" y="3247200"/>
            <a:ext cx="1245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Prototype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2" name="Google Shape;202;p28"/>
          <p:cNvSpPr txBox="1"/>
          <p:nvPr/>
        </p:nvSpPr>
        <p:spPr>
          <a:xfrm>
            <a:off x="7569000" y="4431725"/>
            <a:ext cx="1245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Production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3" name="Google Shape;203;p28"/>
          <p:cNvSpPr/>
          <p:nvPr/>
        </p:nvSpPr>
        <p:spPr>
          <a:xfrm>
            <a:off x="4202775" y="1428975"/>
            <a:ext cx="923400" cy="615600"/>
          </a:xfrm>
          <a:prstGeom prst="flowChartMagneticDisk">
            <a:avLst/>
          </a:prstGeom>
          <a:solidFill>
            <a:schemeClr val="accent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cxnSp>
        <p:nvCxnSpPr>
          <p:cNvPr id="204" name="Google Shape;204;p28"/>
          <p:cNvCxnSpPr>
            <a:stCxn id="192" idx="2"/>
            <a:endCxn id="203" idx="1"/>
          </p:cNvCxnSpPr>
          <p:nvPr/>
        </p:nvCxnSpPr>
        <p:spPr>
          <a:xfrm>
            <a:off x="4664475" y="1203525"/>
            <a:ext cx="0" cy="225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05" name="Google Shape;205;p28"/>
          <p:cNvCxnSpPr>
            <a:cxnSpLocks/>
            <a:stCxn id="203" idx="4"/>
            <a:endCxn id="194" idx="1"/>
          </p:cNvCxnSpPr>
          <p:nvPr/>
        </p:nvCxnSpPr>
        <p:spPr>
          <a:xfrm>
            <a:off x="5126175" y="1736775"/>
            <a:ext cx="1476452" cy="513157"/>
          </a:xfrm>
          <a:prstGeom prst="curvedConnector3">
            <a:avLst>
              <a:gd name="adj1" fmla="val 500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06" name="Google Shape;206;p28"/>
          <p:cNvCxnSpPr>
            <a:stCxn id="194" idx="2"/>
            <a:endCxn id="195" idx="3"/>
          </p:cNvCxnSpPr>
          <p:nvPr/>
        </p:nvCxnSpPr>
        <p:spPr>
          <a:xfrm rot="5400000">
            <a:off x="6693377" y="2631982"/>
            <a:ext cx="680400" cy="762000"/>
          </a:xfrm>
          <a:prstGeom prst="curvedConnector2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07" name="Google Shape;207;p28"/>
          <p:cNvCxnSpPr>
            <a:stCxn id="195" idx="1"/>
            <a:endCxn id="196" idx="3"/>
          </p:cNvCxnSpPr>
          <p:nvPr/>
        </p:nvCxnSpPr>
        <p:spPr>
          <a:xfrm rot="10800000">
            <a:off x="4300265" y="3353216"/>
            <a:ext cx="7284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08" name="Google Shape;208;p28"/>
          <p:cNvCxnSpPr>
            <a:stCxn id="196" idx="1"/>
            <a:endCxn id="193" idx="2"/>
          </p:cNvCxnSpPr>
          <p:nvPr/>
        </p:nvCxnSpPr>
        <p:spPr>
          <a:xfrm rot="10800000">
            <a:off x="1914379" y="2571716"/>
            <a:ext cx="762000" cy="781500"/>
          </a:xfrm>
          <a:prstGeom prst="curvedConnector2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09" name="Google Shape;209;p28"/>
          <p:cNvCxnSpPr>
            <a:cxnSpLocks/>
            <a:stCxn id="193" idx="3"/>
            <a:endCxn id="203" idx="2"/>
          </p:cNvCxnSpPr>
          <p:nvPr/>
        </p:nvCxnSpPr>
        <p:spPr>
          <a:xfrm flipV="1">
            <a:off x="2726325" y="1736775"/>
            <a:ext cx="1476450" cy="412125"/>
          </a:xfrm>
          <a:prstGeom prst="curvedConnector3">
            <a:avLst>
              <a:gd name="adj1" fmla="val 500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10" name="Google Shape;210;p28"/>
          <p:cNvCxnSpPr>
            <a:stCxn id="196" idx="2"/>
            <a:endCxn id="197" idx="1"/>
          </p:cNvCxnSpPr>
          <p:nvPr/>
        </p:nvCxnSpPr>
        <p:spPr>
          <a:xfrm rot="-5400000" flipH="1">
            <a:off x="3242479" y="4021916"/>
            <a:ext cx="855900" cy="364200"/>
          </a:xfrm>
          <a:prstGeom prst="curvedConnector2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11" name="Google Shape;211;p28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0762349-B4C8-2151-34B3-EA44E4F9FB88}"/>
              </a:ext>
            </a:extLst>
          </p:cNvPr>
          <p:cNvSpPr txBox="1"/>
          <p:nvPr/>
        </p:nvSpPr>
        <p:spPr>
          <a:xfrm>
            <a:off x="-2375555" y="-1668544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29"/>
          <p:cNvSpPr txBox="1">
            <a:spLocks noGrp="1"/>
          </p:cNvSpPr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CILogon</a:t>
            </a:r>
            <a:endParaRPr/>
          </a:p>
        </p:txBody>
      </p:sp>
      <p:sp>
        <p:nvSpPr>
          <p:cNvPr id="217" name="Google Shape;217;p29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30"/>
          <p:cNvSpPr txBox="1">
            <a:spLocks noGrp="1"/>
          </p:cNvSpPr>
          <p:nvPr>
            <p:ph type="title"/>
          </p:nvPr>
        </p:nvSpPr>
        <p:spPr>
          <a:xfrm>
            <a:off x="727650" y="413817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640"/>
              <a:t>Introduction to CILogon</a:t>
            </a:r>
            <a:endParaRPr sz="2640"/>
          </a:p>
        </p:txBody>
      </p:sp>
      <p:sp>
        <p:nvSpPr>
          <p:cNvPr id="223" name="Google Shape;223;p30"/>
          <p:cNvSpPr txBox="1">
            <a:spLocks noGrp="1"/>
          </p:cNvSpPr>
          <p:nvPr>
            <p:ph type="body" idx="1"/>
          </p:nvPr>
        </p:nvSpPr>
        <p:spPr>
          <a:xfrm>
            <a:off x="729450" y="1164475"/>
            <a:ext cx="3829800" cy="336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/>
              <a:t>Federated identity management enables researchers to use their home organization identities to access research applications</a:t>
            </a:r>
            <a:endParaRPr sz="1700"/>
          </a:p>
          <a:p>
            <a:pPr marL="457200" lvl="0" indent="-336550" algn="l" rtl="0">
              <a:spcBef>
                <a:spcPts val="120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17,500+ active users </a:t>
            </a:r>
            <a:endParaRPr sz="1700"/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450+ organizations globally</a:t>
            </a:r>
            <a:endParaRPr sz="1700"/>
          </a:p>
        </p:txBody>
      </p:sp>
      <p:pic>
        <p:nvPicPr>
          <p:cNvPr id="224" name="Google Shape;224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81117" y="1205315"/>
            <a:ext cx="4474442" cy="2884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30"/>
          <p:cNvPicPr preferRelativeResize="0"/>
          <p:nvPr/>
        </p:nvPicPr>
        <p:blipFill rotWithShape="1">
          <a:blip r:embed="rId4">
            <a:alphaModFix/>
          </a:blip>
          <a:srcRect t="10136"/>
          <a:stretch/>
        </p:blipFill>
        <p:spPr>
          <a:xfrm>
            <a:off x="5007350" y="1318751"/>
            <a:ext cx="3332876" cy="2078076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p30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31"/>
          <p:cNvSpPr txBox="1">
            <a:spLocks noGrp="1"/>
          </p:cNvSpPr>
          <p:nvPr>
            <p:ph type="title"/>
          </p:nvPr>
        </p:nvSpPr>
        <p:spPr>
          <a:xfrm>
            <a:off x="727650" y="413817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640"/>
              <a:t>Introduction to CILogon (cont)</a:t>
            </a:r>
            <a:endParaRPr sz="2640"/>
          </a:p>
        </p:txBody>
      </p:sp>
      <p:sp>
        <p:nvSpPr>
          <p:cNvPr id="232" name="Google Shape;232;p31"/>
          <p:cNvSpPr txBox="1">
            <a:spLocks noGrp="1"/>
          </p:cNvSpPr>
          <p:nvPr>
            <p:ph type="body" idx="1"/>
          </p:nvPr>
        </p:nvSpPr>
        <p:spPr>
          <a:xfrm>
            <a:off x="4909225" y="1158625"/>
            <a:ext cx="3829800" cy="336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/>
              <a:t>CILogon enables researchers to log on to cyberinfrastructure (CI) by providing coherent identity and access management for research collaborations</a:t>
            </a:r>
            <a:endParaRPr sz="1700"/>
          </a:p>
          <a:p>
            <a:pPr marL="457200" lvl="0" indent="-336550" algn="l" rtl="0">
              <a:spcBef>
                <a:spcPts val="120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via hosted cloud IAM services</a:t>
            </a:r>
            <a:endParaRPr sz="1700"/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according to the AARC Blueprint Architecture </a:t>
            </a:r>
            <a:endParaRPr sz="1700"/>
          </a:p>
        </p:txBody>
      </p:sp>
      <p:pic>
        <p:nvPicPr>
          <p:cNvPr id="233" name="Google Shape;233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0117" y="1205315"/>
            <a:ext cx="4474442" cy="2884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31"/>
          <p:cNvPicPr preferRelativeResize="0"/>
          <p:nvPr/>
        </p:nvPicPr>
        <p:blipFill rotWithShape="1">
          <a:blip r:embed="rId4">
            <a:alphaModFix/>
          </a:blip>
          <a:srcRect t="11496"/>
          <a:stretch/>
        </p:blipFill>
        <p:spPr>
          <a:xfrm>
            <a:off x="844575" y="1342099"/>
            <a:ext cx="3276076" cy="2051450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Google Shape;235;p31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2"/>
          <p:cNvSpPr txBox="1">
            <a:spLocks noGrp="1"/>
          </p:cNvSpPr>
          <p:nvPr>
            <p:ph type="title"/>
          </p:nvPr>
        </p:nvSpPr>
        <p:spPr>
          <a:xfrm>
            <a:off x="727650" y="413817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640"/>
              <a:t>CILogon Platform</a:t>
            </a:r>
            <a:endParaRPr sz="2640"/>
          </a:p>
        </p:txBody>
      </p:sp>
      <p:sp>
        <p:nvSpPr>
          <p:cNvPr id="241" name="Google Shape;241;p32"/>
          <p:cNvSpPr txBox="1">
            <a:spLocks noGrp="1"/>
          </p:cNvSpPr>
          <p:nvPr>
            <p:ph type="body" idx="1"/>
          </p:nvPr>
        </p:nvSpPr>
        <p:spPr>
          <a:xfrm>
            <a:off x="729450" y="1164475"/>
            <a:ext cx="3017100" cy="372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1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/>
              <a:t>Supporting access to science applications:</a:t>
            </a:r>
            <a:endParaRPr sz="1700"/>
          </a:p>
          <a:p>
            <a:pPr marL="45720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HPC clusters</a:t>
            </a:r>
            <a:endParaRPr sz="1700"/>
          </a:p>
          <a:p>
            <a:pPr marL="45720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Jupyter notebooks</a:t>
            </a:r>
            <a:endParaRPr sz="1700"/>
          </a:p>
          <a:p>
            <a:pPr marL="45720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Globus</a:t>
            </a:r>
            <a:endParaRPr sz="1700"/>
          </a:p>
          <a:p>
            <a:pPr marL="45720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REST APIs</a:t>
            </a:r>
            <a:endParaRPr sz="1700"/>
          </a:p>
          <a:p>
            <a:pPr marL="45720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etc.</a:t>
            </a:r>
            <a:endParaRPr sz="170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700"/>
              <a:t>Identity providers from:</a:t>
            </a:r>
            <a:endParaRPr sz="1700"/>
          </a:p>
          <a:p>
            <a:pPr marL="45720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Home organisations (SAML / Azure AD)</a:t>
            </a:r>
            <a:endParaRPr sz="1700"/>
          </a:p>
          <a:p>
            <a:pPr marL="45720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external sources (Google, Microsoft, ORCID, Github)</a:t>
            </a:r>
            <a:endParaRPr sz="1700"/>
          </a:p>
        </p:txBody>
      </p:sp>
      <p:sp>
        <p:nvSpPr>
          <p:cNvPr id="242" name="Google Shape;242;p32"/>
          <p:cNvSpPr/>
          <p:nvPr/>
        </p:nvSpPr>
        <p:spPr>
          <a:xfrm>
            <a:off x="4795675" y="195925"/>
            <a:ext cx="1411500" cy="2411400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p32"/>
          <p:cNvSpPr/>
          <p:nvPr/>
        </p:nvSpPr>
        <p:spPr>
          <a:xfrm>
            <a:off x="6264325" y="195925"/>
            <a:ext cx="2776800" cy="4533600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32"/>
          <p:cNvSpPr/>
          <p:nvPr/>
        </p:nvSpPr>
        <p:spPr>
          <a:xfrm>
            <a:off x="6428722" y="3117553"/>
            <a:ext cx="1190866" cy="370888"/>
          </a:xfrm>
          <a:prstGeom prst="flowChartProcess">
            <a:avLst/>
          </a:prstGeom>
          <a:solidFill>
            <a:srgbClr val="CFE2F3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SAML SP</a:t>
            </a:r>
            <a:endParaRPr sz="1100"/>
          </a:p>
        </p:txBody>
      </p:sp>
      <p:sp>
        <p:nvSpPr>
          <p:cNvPr id="245" name="Google Shape;245;p32"/>
          <p:cNvSpPr/>
          <p:nvPr/>
        </p:nvSpPr>
        <p:spPr>
          <a:xfrm>
            <a:off x="6428722" y="767185"/>
            <a:ext cx="1190866" cy="370888"/>
          </a:xfrm>
          <a:prstGeom prst="flowChartProcess">
            <a:avLst/>
          </a:prstGeom>
          <a:solidFill>
            <a:srgbClr val="CFE2F3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OIDC Provider</a:t>
            </a:r>
            <a:endParaRPr sz="1100"/>
          </a:p>
        </p:txBody>
      </p:sp>
      <p:sp>
        <p:nvSpPr>
          <p:cNvPr id="246" name="Google Shape;246;p32"/>
          <p:cNvSpPr/>
          <p:nvPr/>
        </p:nvSpPr>
        <p:spPr>
          <a:xfrm>
            <a:off x="6428722" y="301473"/>
            <a:ext cx="1190866" cy="370888"/>
          </a:xfrm>
          <a:prstGeom prst="flowChartProcess">
            <a:avLst/>
          </a:prstGeom>
          <a:solidFill>
            <a:srgbClr val="CFE2F3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X.509 CA</a:t>
            </a:r>
            <a:endParaRPr sz="1100"/>
          </a:p>
        </p:txBody>
      </p:sp>
      <p:sp>
        <p:nvSpPr>
          <p:cNvPr id="247" name="Google Shape;247;p32"/>
          <p:cNvSpPr/>
          <p:nvPr/>
        </p:nvSpPr>
        <p:spPr>
          <a:xfrm>
            <a:off x="8047788" y="444025"/>
            <a:ext cx="625200" cy="234000"/>
          </a:xfrm>
          <a:prstGeom prst="cube">
            <a:avLst>
              <a:gd name="adj" fmla="val 25000"/>
            </a:avLst>
          </a:prstGeom>
          <a:solidFill>
            <a:srgbClr val="CFE2F3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HSM</a:t>
            </a:r>
            <a:endParaRPr sz="1100"/>
          </a:p>
        </p:txBody>
      </p:sp>
      <p:sp>
        <p:nvSpPr>
          <p:cNvPr id="248" name="Google Shape;248;p32"/>
          <p:cNvSpPr/>
          <p:nvPr/>
        </p:nvSpPr>
        <p:spPr>
          <a:xfrm>
            <a:off x="6425356" y="3794746"/>
            <a:ext cx="1197598" cy="373741"/>
          </a:xfrm>
          <a:prstGeom prst="flowChartProcess">
            <a:avLst/>
          </a:prstGeom>
          <a:solidFill>
            <a:srgbClr val="CFE2F3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OIDC SP</a:t>
            </a:r>
            <a:endParaRPr sz="1100"/>
          </a:p>
        </p:txBody>
      </p:sp>
      <p:sp>
        <p:nvSpPr>
          <p:cNvPr id="249" name="Google Shape;249;p32"/>
          <p:cNvSpPr/>
          <p:nvPr/>
        </p:nvSpPr>
        <p:spPr>
          <a:xfrm>
            <a:off x="6428722" y="1698607"/>
            <a:ext cx="1190866" cy="370888"/>
          </a:xfrm>
          <a:prstGeom prst="flowChartProcess">
            <a:avLst/>
          </a:prstGeom>
          <a:solidFill>
            <a:srgbClr val="CFE2F3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00000"/>
                </a:solidFill>
              </a:rPr>
              <a:t>SciTokens</a:t>
            </a:r>
            <a:endParaRPr sz="1100"/>
          </a:p>
        </p:txBody>
      </p:sp>
      <p:sp>
        <p:nvSpPr>
          <p:cNvPr id="250" name="Google Shape;250;p32"/>
          <p:cNvSpPr/>
          <p:nvPr/>
        </p:nvSpPr>
        <p:spPr>
          <a:xfrm>
            <a:off x="7890725" y="951600"/>
            <a:ext cx="1066800" cy="3692400"/>
          </a:xfrm>
          <a:prstGeom prst="flowChartAlternateProcess">
            <a:avLst/>
          </a:prstGeom>
          <a:solidFill>
            <a:srgbClr val="CFE2F3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 u="sng"/>
              <a:t>COmanage</a:t>
            </a:r>
            <a:endParaRPr sz="1100" b="1" u="sng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i="1"/>
              <a:t>Identities</a:t>
            </a:r>
            <a:endParaRPr sz="1100" i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 i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i="1"/>
              <a:t>Tokens</a:t>
            </a:r>
            <a:endParaRPr sz="1100" i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 i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i="1"/>
              <a:t>SSH Keys</a:t>
            </a:r>
            <a:endParaRPr sz="1100" i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 i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i="1"/>
              <a:t>Groups</a:t>
            </a:r>
            <a:endParaRPr sz="1100" i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 i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i="1"/>
              <a:t>Attributes</a:t>
            </a:r>
            <a:endParaRPr sz="1100" i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 i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i="1"/>
              <a:t>Apps</a:t>
            </a:r>
            <a:endParaRPr sz="1100" i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 u="sng"/>
              <a:t>Grouper</a:t>
            </a:r>
            <a:endParaRPr sz="1100" b="1" u="sng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i="1"/>
              <a:t>Advanced AuthZ</a:t>
            </a:r>
            <a:endParaRPr sz="1100" i="1"/>
          </a:p>
        </p:txBody>
      </p:sp>
      <p:sp>
        <p:nvSpPr>
          <p:cNvPr id="251" name="Google Shape;251;p32"/>
          <p:cNvSpPr/>
          <p:nvPr/>
        </p:nvSpPr>
        <p:spPr>
          <a:xfrm>
            <a:off x="6428722" y="1232896"/>
            <a:ext cx="1190866" cy="370888"/>
          </a:xfrm>
          <a:prstGeom prst="flowChartProcess">
            <a:avLst/>
          </a:prstGeom>
          <a:solidFill>
            <a:srgbClr val="CFE2F3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SAML IdP</a:t>
            </a:r>
            <a:endParaRPr sz="1100"/>
          </a:p>
        </p:txBody>
      </p:sp>
      <p:sp>
        <p:nvSpPr>
          <p:cNvPr id="252" name="Google Shape;252;p32"/>
          <p:cNvSpPr/>
          <p:nvPr/>
        </p:nvSpPr>
        <p:spPr>
          <a:xfrm>
            <a:off x="6416135" y="2607256"/>
            <a:ext cx="1190866" cy="370888"/>
          </a:xfrm>
          <a:prstGeom prst="flowChartProcess">
            <a:avLst/>
          </a:prstGeom>
          <a:solidFill>
            <a:srgbClr val="CFE2F3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User Registry</a:t>
            </a:r>
            <a:endParaRPr sz="1100"/>
          </a:p>
        </p:txBody>
      </p:sp>
      <p:cxnSp>
        <p:nvCxnSpPr>
          <p:cNvPr id="253" name="Google Shape;253;p32"/>
          <p:cNvCxnSpPr>
            <a:stCxn id="246" idx="3"/>
            <a:endCxn id="247" idx="2"/>
          </p:cNvCxnSpPr>
          <p:nvPr/>
        </p:nvCxnSpPr>
        <p:spPr>
          <a:xfrm>
            <a:off x="7619588" y="486917"/>
            <a:ext cx="428100" cy="1035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54" name="Google Shape;254;p32"/>
          <p:cNvSpPr/>
          <p:nvPr/>
        </p:nvSpPr>
        <p:spPr>
          <a:xfrm>
            <a:off x="4882247" y="3325482"/>
            <a:ext cx="1197598" cy="373741"/>
          </a:xfrm>
          <a:prstGeom prst="flowChartProcess">
            <a:avLst/>
          </a:prstGeom>
          <a:solidFill>
            <a:srgbClr val="FCE5CD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eduGAIN IdP</a:t>
            </a:r>
            <a:endParaRPr sz="1100"/>
          </a:p>
        </p:txBody>
      </p:sp>
      <p:sp>
        <p:nvSpPr>
          <p:cNvPr id="255" name="Google Shape;255;p32"/>
          <p:cNvSpPr/>
          <p:nvPr/>
        </p:nvSpPr>
        <p:spPr>
          <a:xfrm>
            <a:off x="4882247" y="3794766"/>
            <a:ext cx="1197598" cy="373741"/>
          </a:xfrm>
          <a:prstGeom prst="flowChartProcess">
            <a:avLst/>
          </a:prstGeom>
          <a:solidFill>
            <a:srgbClr val="FCE5CD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Google IdP</a:t>
            </a:r>
            <a:endParaRPr sz="1100"/>
          </a:p>
        </p:txBody>
      </p:sp>
      <p:sp>
        <p:nvSpPr>
          <p:cNvPr id="256" name="Google Shape;256;p32"/>
          <p:cNvSpPr/>
          <p:nvPr/>
        </p:nvSpPr>
        <p:spPr>
          <a:xfrm>
            <a:off x="4882247" y="1234068"/>
            <a:ext cx="1197598" cy="373741"/>
          </a:xfrm>
          <a:prstGeom prst="flowChartProcess">
            <a:avLst/>
          </a:prstGeom>
          <a:solidFill>
            <a:srgbClr val="D9EAD3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Science App</a:t>
            </a:r>
            <a:endParaRPr sz="1100"/>
          </a:p>
        </p:txBody>
      </p:sp>
      <p:cxnSp>
        <p:nvCxnSpPr>
          <p:cNvPr id="257" name="Google Shape;257;p32"/>
          <p:cNvCxnSpPr>
            <a:stCxn id="255" idx="3"/>
            <a:endCxn id="248" idx="1"/>
          </p:cNvCxnSpPr>
          <p:nvPr/>
        </p:nvCxnSpPr>
        <p:spPr>
          <a:xfrm>
            <a:off x="6079845" y="3981636"/>
            <a:ext cx="345600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58" name="Google Shape;258;p32"/>
          <p:cNvCxnSpPr>
            <a:stCxn id="254" idx="3"/>
            <a:endCxn id="244" idx="1"/>
          </p:cNvCxnSpPr>
          <p:nvPr/>
        </p:nvCxnSpPr>
        <p:spPr>
          <a:xfrm rot="10800000" flipH="1">
            <a:off x="6079845" y="3302952"/>
            <a:ext cx="348900" cy="2094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59" name="Google Shape;259;p32"/>
          <p:cNvCxnSpPr>
            <a:stCxn id="256" idx="3"/>
            <a:endCxn id="251" idx="1"/>
          </p:cNvCxnSpPr>
          <p:nvPr/>
        </p:nvCxnSpPr>
        <p:spPr>
          <a:xfrm rot="10800000" flipH="1">
            <a:off x="6079845" y="1418239"/>
            <a:ext cx="348900" cy="27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60" name="Google Shape;260;p32"/>
          <p:cNvCxnSpPr>
            <a:stCxn id="261" idx="3"/>
            <a:endCxn id="249" idx="1"/>
          </p:cNvCxnSpPr>
          <p:nvPr/>
        </p:nvCxnSpPr>
        <p:spPr>
          <a:xfrm rot="10800000" flipH="1">
            <a:off x="6079845" y="1883983"/>
            <a:ext cx="348900" cy="63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62" name="Google Shape;262;p32"/>
          <p:cNvCxnSpPr>
            <a:stCxn id="263" idx="3"/>
            <a:endCxn id="245" idx="1"/>
          </p:cNvCxnSpPr>
          <p:nvPr/>
        </p:nvCxnSpPr>
        <p:spPr>
          <a:xfrm>
            <a:off x="6079845" y="951655"/>
            <a:ext cx="348900" cy="9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64" name="Google Shape;264;p32"/>
          <p:cNvCxnSpPr>
            <a:stCxn id="265" idx="3"/>
            <a:endCxn id="246" idx="1"/>
          </p:cNvCxnSpPr>
          <p:nvPr/>
        </p:nvCxnSpPr>
        <p:spPr>
          <a:xfrm>
            <a:off x="6079845" y="482371"/>
            <a:ext cx="348900" cy="45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266" name="Google Shape;266;p32"/>
          <p:cNvGrpSpPr/>
          <p:nvPr/>
        </p:nvGrpSpPr>
        <p:grpSpPr>
          <a:xfrm>
            <a:off x="3628838" y="2388750"/>
            <a:ext cx="773700" cy="806700"/>
            <a:chOff x="385900" y="2815350"/>
            <a:chExt cx="773700" cy="806700"/>
          </a:xfrm>
        </p:grpSpPr>
        <p:sp>
          <p:nvSpPr>
            <p:cNvPr id="267" name="Google Shape;267;p32"/>
            <p:cNvSpPr/>
            <p:nvPr/>
          </p:nvSpPr>
          <p:spPr>
            <a:xfrm>
              <a:off x="385900" y="2815350"/>
              <a:ext cx="773700" cy="806700"/>
            </a:xfrm>
            <a:prstGeom prst="flowChartProcess">
              <a:avLst/>
            </a:prstGeom>
            <a:solidFill>
              <a:srgbClr val="FFF2CC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32"/>
            <p:cNvSpPr/>
            <p:nvPr/>
          </p:nvSpPr>
          <p:spPr>
            <a:xfrm>
              <a:off x="447400" y="2895600"/>
              <a:ext cx="650700" cy="650700"/>
            </a:xfrm>
            <a:prstGeom prst="smileyFace">
              <a:avLst>
                <a:gd name="adj" fmla="val 4653"/>
              </a:avLst>
            </a:prstGeom>
            <a:solidFill>
              <a:srgbClr val="FFF2CC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269" name="Google Shape;269;p32"/>
          <p:cNvCxnSpPr>
            <a:stCxn id="267" idx="3"/>
            <a:endCxn id="255" idx="1"/>
          </p:cNvCxnSpPr>
          <p:nvPr/>
        </p:nvCxnSpPr>
        <p:spPr>
          <a:xfrm>
            <a:off x="4402538" y="2792100"/>
            <a:ext cx="479700" cy="11895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70" name="Google Shape;270;p32"/>
          <p:cNvCxnSpPr>
            <a:stCxn id="267" idx="3"/>
            <a:endCxn id="254" idx="1"/>
          </p:cNvCxnSpPr>
          <p:nvPr/>
        </p:nvCxnSpPr>
        <p:spPr>
          <a:xfrm>
            <a:off x="4402538" y="2792100"/>
            <a:ext cx="479700" cy="7203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71" name="Google Shape;271;p32"/>
          <p:cNvCxnSpPr>
            <a:stCxn id="267" idx="3"/>
            <a:endCxn id="252" idx="1"/>
          </p:cNvCxnSpPr>
          <p:nvPr/>
        </p:nvCxnSpPr>
        <p:spPr>
          <a:xfrm>
            <a:off x="4402538" y="2792100"/>
            <a:ext cx="2013600" cy="6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72" name="Google Shape;272;p32"/>
          <p:cNvCxnSpPr>
            <a:stCxn id="267" idx="3"/>
            <a:endCxn id="256" idx="1"/>
          </p:cNvCxnSpPr>
          <p:nvPr/>
        </p:nvCxnSpPr>
        <p:spPr>
          <a:xfrm rot="10800000" flipH="1">
            <a:off x="4402538" y="1420800"/>
            <a:ext cx="479700" cy="13713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73" name="Google Shape;273;p32"/>
          <p:cNvCxnSpPr>
            <a:stCxn id="249" idx="3"/>
            <a:endCxn id="250" idx="1"/>
          </p:cNvCxnSpPr>
          <p:nvPr/>
        </p:nvCxnSpPr>
        <p:spPr>
          <a:xfrm>
            <a:off x="7619588" y="1884051"/>
            <a:ext cx="271200" cy="9138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74" name="Google Shape;274;p32"/>
          <p:cNvCxnSpPr>
            <a:stCxn id="252" idx="3"/>
            <a:endCxn id="250" idx="1"/>
          </p:cNvCxnSpPr>
          <p:nvPr/>
        </p:nvCxnSpPr>
        <p:spPr>
          <a:xfrm>
            <a:off x="7607000" y="2792700"/>
            <a:ext cx="283800" cy="51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75" name="Google Shape;275;p32"/>
          <p:cNvCxnSpPr>
            <a:stCxn id="248" idx="3"/>
            <a:endCxn id="250" idx="1"/>
          </p:cNvCxnSpPr>
          <p:nvPr/>
        </p:nvCxnSpPr>
        <p:spPr>
          <a:xfrm rot="10800000" flipH="1">
            <a:off x="7622954" y="2797816"/>
            <a:ext cx="267900" cy="11838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76" name="Google Shape;276;p32"/>
          <p:cNvCxnSpPr>
            <a:stCxn id="244" idx="3"/>
            <a:endCxn id="250" idx="1"/>
          </p:cNvCxnSpPr>
          <p:nvPr/>
        </p:nvCxnSpPr>
        <p:spPr>
          <a:xfrm rot="10800000" flipH="1">
            <a:off x="7619588" y="2797797"/>
            <a:ext cx="271200" cy="5052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77" name="Google Shape;277;p32"/>
          <p:cNvCxnSpPr>
            <a:stCxn id="251" idx="3"/>
            <a:endCxn id="250" idx="1"/>
          </p:cNvCxnSpPr>
          <p:nvPr/>
        </p:nvCxnSpPr>
        <p:spPr>
          <a:xfrm>
            <a:off x="7619588" y="1418340"/>
            <a:ext cx="271200" cy="13794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78" name="Google Shape;278;p32"/>
          <p:cNvCxnSpPr>
            <a:stCxn id="245" idx="3"/>
            <a:endCxn id="250" idx="1"/>
          </p:cNvCxnSpPr>
          <p:nvPr/>
        </p:nvCxnSpPr>
        <p:spPr>
          <a:xfrm>
            <a:off x="7619588" y="952629"/>
            <a:ext cx="271200" cy="18453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79" name="Google Shape;279;p32"/>
          <p:cNvCxnSpPr>
            <a:stCxn id="246" idx="3"/>
            <a:endCxn id="250" idx="1"/>
          </p:cNvCxnSpPr>
          <p:nvPr/>
        </p:nvCxnSpPr>
        <p:spPr>
          <a:xfrm>
            <a:off x="7619588" y="486917"/>
            <a:ext cx="271200" cy="23109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80" name="Google Shape;280;p32"/>
          <p:cNvSpPr/>
          <p:nvPr/>
        </p:nvSpPr>
        <p:spPr>
          <a:xfrm>
            <a:off x="6425356" y="4228234"/>
            <a:ext cx="1197598" cy="373741"/>
          </a:xfrm>
          <a:prstGeom prst="flowChartProcess">
            <a:avLst/>
          </a:prstGeom>
          <a:solidFill>
            <a:srgbClr val="CFE2F3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OAuth SP</a:t>
            </a:r>
            <a:endParaRPr sz="1100"/>
          </a:p>
        </p:txBody>
      </p:sp>
      <p:sp>
        <p:nvSpPr>
          <p:cNvPr id="281" name="Google Shape;281;p32"/>
          <p:cNvSpPr/>
          <p:nvPr/>
        </p:nvSpPr>
        <p:spPr>
          <a:xfrm>
            <a:off x="4882247" y="4228234"/>
            <a:ext cx="1197598" cy="373741"/>
          </a:xfrm>
          <a:prstGeom prst="flowChartProcess">
            <a:avLst/>
          </a:prstGeom>
          <a:solidFill>
            <a:srgbClr val="FCE5CD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ORCID IdP</a:t>
            </a:r>
            <a:endParaRPr sz="1100"/>
          </a:p>
        </p:txBody>
      </p:sp>
      <p:cxnSp>
        <p:nvCxnSpPr>
          <p:cNvPr id="282" name="Google Shape;282;p32"/>
          <p:cNvCxnSpPr>
            <a:stCxn id="281" idx="3"/>
            <a:endCxn id="280" idx="1"/>
          </p:cNvCxnSpPr>
          <p:nvPr/>
        </p:nvCxnSpPr>
        <p:spPr>
          <a:xfrm>
            <a:off x="6079845" y="4415104"/>
            <a:ext cx="345600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3" name="Google Shape;283;p32"/>
          <p:cNvCxnSpPr>
            <a:stCxn id="280" idx="3"/>
            <a:endCxn id="250" idx="1"/>
          </p:cNvCxnSpPr>
          <p:nvPr/>
        </p:nvCxnSpPr>
        <p:spPr>
          <a:xfrm rot="10800000" flipH="1">
            <a:off x="7622954" y="2797804"/>
            <a:ext cx="267900" cy="16173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4" name="Google Shape;284;p32"/>
          <p:cNvCxnSpPr>
            <a:stCxn id="267" idx="3"/>
            <a:endCxn id="281" idx="1"/>
          </p:cNvCxnSpPr>
          <p:nvPr/>
        </p:nvCxnSpPr>
        <p:spPr>
          <a:xfrm>
            <a:off x="4402538" y="2792100"/>
            <a:ext cx="479700" cy="16230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63" name="Google Shape;263;p32"/>
          <p:cNvSpPr/>
          <p:nvPr/>
        </p:nvSpPr>
        <p:spPr>
          <a:xfrm>
            <a:off x="4882247" y="764784"/>
            <a:ext cx="1197598" cy="373741"/>
          </a:xfrm>
          <a:prstGeom prst="flowChartProcess">
            <a:avLst/>
          </a:prstGeom>
          <a:solidFill>
            <a:srgbClr val="D9EAD3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Science App</a:t>
            </a:r>
            <a:endParaRPr sz="1100"/>
          </a:p>
        </p:txBody>
      </p:sp>
      <p:sp>
        <p:nvSpPr>
          <p:cNvPr id="265" name="Google Shape;265;p32"/>
          <p:cNvSpPr/>
          <p:nvPr/>
        </p:nvSpPr>
        <p:spPr>
          <a:xfrm>
            <a:off x="4882247" y="295500"/>
            <a:ext cx="1197598" cy="373741"/>
          </a:xfrm>
          <a:prstGeom prst="flowChartProcess">
            <a:avLst/>
          </a:prstGeom>
          <a:solidFill>
            <a:srgbClr val="D9EAD3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Science App</a:t>
            </a:r>
            <a:endParaRPr sz="1100"/>
          </a:p>
        </p:txBody>
      </p:sp>
      <p:sp>
        <p:nvSpPr>
          <p:cNvPr id="261" name="Google Shape;261;p32"/>
          <p:cNvSpPr/>
          <p:nvPr/>
        </p:nvSpPr>
        <p:spPr>
          <a:xfrm>
            <a:off x="4882247" y="1703412"/>
            <a:ext cx="1197598" cy="373741"/>
          </a:xfrm>
          <a:prstGeom prst="flowChartProcess">
            <a:avLst/>
          </a:prstGeom>
          <a:solidFill>
            <a:srgbClr val="D9EAD3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Science App</a:t>
            </a:r>
            <a:endParaRPr sz="1100"/>
          </a:p>
        </p:txBody>
      </p:sp>
      <p:cxnSp>
        <p:nvCxnSpPr>
          <p:cNvPr id="285" name="Google Shape;285;p32"/>
          <p:cNvCxnSpPr>
            <a:stCxn id="267" idx="3"/>
            <a:endCxn id="261" idx="1"/>
          </p:cNvCxnSpPr>
          <p:nvPr/>
        </p:nvCxnSpPr>
        <p:spPr>
          <a:xfrm rot="10800000" flipH="1">
            <a:off x="4402538" y="1890300"/>
            <a:ext cx="479700" cy="9018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6" name="Google Shape;286;p32"/>
          <p:cNvCxnSpPr>
            <a:stCxn id="267" idx="3"/>
            <a:endCxn id="263" idx="1"/>
          </p:cNvCxnSpPr>
          <p:nvPr/>
        </p:nvCxnSpPr>
        <p:spPr>
          <a:xfrm rot="10800000" flipH="1">
            <a:off x="4402538" y="951600"/>
            <a:ext cx="479700" cy="18405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7" name="Google Shape;287;p32"/>
          <p:cNvCxnSpPr>
            <a:stCxn id="267" idx="3"/>
            <a:endCxn id="265" idx="1"/>
          </p:cNvCxnSpPr>
          <p:nvPr/>
        </p:nvCxnSpPr>
        <p:spPr>
          <a:xfrm rot="10800000" flipH="1">
            <a:off x="4402538" y="482400"/>
            <a:ext cx="479700" cy="23097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88" name="Google Shape;288;p32"/>
          <p:cNvSpPr/>
          <p:nvPr/>
        </p:nvSpPr>
        <p:spPr>
          <a:xfrm>
            <a:off x="4882247" y="2891994"/>
            <a:ext cx="1197598" cy="373741"/>
          </a:xfrm>
          <a:prstGeom prst="flowChartProcess">
            <a:avLst/>
          </a:prstGeom>
          <a:solidFill>
            <a:srgbClr val="FCE5CD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AAF IdP</a:t>
            </a:r>
            <a:endParaRPr sz="1100"/>
          </a:p>
        </p:txBody>
      </p:sp>
      <p:cxnSp>
        <p:nvCxnSpPr>
          <p:cNvPr id="289" name="Google Shape;289;p32"/>
          <p:cNvCxnSpPr>
            <a:stCxn id="288" idx="3"/>
            <a:endCxn id="244" idx="1"/>
          </p:cNvCxnSpPr>
          <p:nvPr/>
        </p:nvCxnSpPr>
        <p:spPr>
          <a:xfrm>
            <a:off x="6079845" y="3078864"/>
            <a:ext cx="348900" cy="2241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90" name="Google Shape;290;p32"/>
          <p:cNvSpPr/>
          <p:nvPr/>
        </p:nvSpPr>
        <p:spPr>
          <a:xfrm>
            <a:off x="4882247" y="4661709"/>
            <a:ext cx="1197598" cy="373741"/>
          </a:xfrm>
          <a:prstGeom prst="flowChartProcess">
            <a:avLst/>
          </a:prstGeom>
          <a:solidFill>
            <a:srgbClr val="FCE5CD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GitHub IdP</a:t>
            </a:r>
            <a:endParaRPr sz="1100"/>
          </a:p>
        </p:txBody>
      </p:sp>
      <p:cxnSp>
        <p:nvCxnSpPr>
          <p:cNvPr id="291" name="Google Shape;291;p32"/>
          <p:cNvCxnSpPr>
            <a:stCxn id="267" idx="3"/>
            <a:endCxn id="290" idx="1"/>
          </p:cNvCxnSpPr>
          <p:nvPr/>
        </p:nvCxnSpPr>
        <p:spPr>
          <a:xfrm>
            <a:off x="4402538" y="2792100"/>
            <a:ext cx="479700" cy="20565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92" name="Google Shape;292;p32"/>
          <p:cNvCxnSpPr>
            <a:stCxn id="290" idx="3"/>
            <a:endCxn id="280" idx="1"/>
          </p:cNvCxnSpPr>
          <p:nvPr/>
        </p:nvCxnSpPr>
        <p:spPr>
          <a:xfrm rot="10800000" flipH="1">
            <a:off x="6079845" y="4415079"/>
            <a:ext cx="345600" cy="4335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93" name="Google Shape;293;p32"/>
          <p:cNvSpPr/>
          <p:nvPr/>
        </p:nvSpPr>
        <p:spPr>
          <a:xfrm>
            <a:off x="6428647" y="2152932"/>
            <a:ext cx="1190866" cy="370888"/>
          </a:xfrm>
          <a:prstGeom prst="flowChartProcess">
            <a:avLst/>
          </a:prstGeom>
          <a:solidFill>
            <a:srgbClr val="CFE2F3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LDAP</a:t>
            </a:r>
            <a:endParaRPr sz="1100"/>
          </a:p>
        </p:txBody>
      </p:sp>
      <p:sp>
        <p:nvSpPr>
          <p:cNvPr id="294" name="Google Shape;294;p32"/>
          <p:cNvSpPr/>
          <p:nvPr/>
        </p:nvSpPr>
        <p:spPr>
          <a:xfrm>
            <a:off x="4882172" y="2157737"/>
            <a:ext cx="1197598" cy="373741"/>
          </a:xfrm>
          <a:prstGeom prst="flowChartProcess">
            <a:avLst/>
          </a:prstGeom>
          <a:solidFill>
            <a:srgbClr val="D9EAD3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Science App</a:t>
            </a:r>
            <a:endParaRPr sz="1100"/>
          </a:p>
        </p:txBody>
      </p:sp>
      <p:cxnSp>
        <p:nvCxnSpPr>
          <p:cNvPr id="295" name="Google Shape;295;p32"/>
          <p:cNvCxnSpPr>
            <a:stCxn id="267" idx="3"/>
            <a:endCxn id="294" idx="1"/>
          </p:cNvCxnSpPr>
          <p:nvPr/>
        </p:nvCxnSpPr>
        <p:spPr>
          <a:xfrm rot="10800000" flipH="1">
            <a:off x="4402538" y="2344500"/>
            <a:ext cx="479700" cy="4476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96" name="Google Shape;296;p32"/>
          <p:cNvCxnSpPr>
            <a:stCxn id="294" idx="3"/>
            <a:endCxn id="293" idx="1"/>
          </p:cNvCxnSpPr>
          <p:nvPr/>
        </p:nvCxnSpPr>
        <p:spPr>
          <a:xfrm rot="10800000" flipH="1">
            <a:off x="6079770" y="2338308"/>
            <a:ext cx="348900" cy="63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97" name="Google Shape;297;p32"/>
          <p:cNvCxnSpPr>
            <a:stCxn id="293" idx="3"/>
            <a:endCxn id="250" idx="1"/>
          </p:cNvCxnSpPr>
          <p:nvPr/>
        </p:nvCxnSpPr>
        <p:spPr>
          <a:xfrm>
            <a:off x="7619513" y="2338376"/>
            <a:ext cx="271200" cy="4593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98" name="Google Shape;298;p32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33"/>
          <p:cNvSpPr txBox="1">
            <a:spLocks noGrp="1"/>
          </p:cNvSpPr>
          <p:nvPr>
            <p:ph type="title"/>
          </p:nvPr>
        </p:nvSpPr>
        <p:spPr>
          <a:xfrm>
            <a:off x="727650" y="413817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640"/>
              <a:t>JSON Web Tokens for Science</a:t>
            </a:r>
            <a:endParaRPr sz="2640"/>
          </a:p>
        </p:txBody>
      </p:sp>
      <p:sp>
        <p:nvSpPr>
          <p:cNvPr id="304" name="Google Shape;304;p33"/>
          <p:cNvSpPr txBox="1">
            <a:spLocks noGrp="1"/>
          </p:cNvSpPr>
          <p:nvPr>
            <p:ph type="body" idx="1"/>
          </p:nvPr>
        </p:nvSpPr>
        <p:spPr>
          <a:xfrm>
            <a:off x="4051475" y="1223450"/>
            <a:ext cx="4913700" cy="370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10000"/>
          </a:bodyPr>
          <a:lstStyle/>
          <a:p>
            <a:pPr marL="457200" lvl="0" indent="-304958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containing user attributes and group memberships from the research community (via COmanage) and from the researcher's home institution via AAF / InCommon (eg. SCiMMA)</a:t>
            </a:r>
            <a:br>
              <a:rPr lang="en"/>
            </a:br>
            <a:br>
              <a:rPr lang="en"/>
            </a:br>
            <a:endParaRPr/>
          </a:p>
          <a:p>
            <a:pPr marL="457200" lvl="0" indent="-304958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containing authorization scope values determined by per client/subscriber policy (eg. LIGO)</a:t>
            </a:r>
            <a:br>
              <a:rPr lang="en"/>
            </a:br>
            <a:br>
              <a:rPr lang="en"/>
            </a:br>
            <a:br>
              <a:rPr lang="en"/>
            </a:br>
            <a:endParaRPr/>
          </a:p>
          <a:p>
            <a:pPr marL="457200" lvl="0" indent="-304958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support for wlcg.groups and storage.*|compute.* scopes (eg. Fermilab)</a:t>
            </a:r>
            <a:br>
              <a:rPr lang="en"/>
            </a:br>
            <a:br>
              <a:rPr lang="en"/>
            </a:br>
            <a:endParaRPr/>
          </a:p>
          <a:p>
            <a:pPr marL="457200" lvl="0" indent="-304958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support for Affiliation And Role, Accepted Terms And Policies, ResearcherStatus, ControlledAccessGrants, and LinkedIdentities (eg. Australian BioCommons)</a:t>
            </a:r>
            <a:endParaRPr/>
          </a:p>
        </p:txBody>
      </p:sp>
      <p:pic>
        <p:nvPicPr>
          <p:cNvPr id="305" name="Google Shape;305;p33"/>
          <p:cNvPicPr preferRelativeResize="0"/>
          <p:nvPr/>
        </p:nvPicPr>
        <p:blipFill rotWithShape="1">
          <a:blip r:embed="rId3">
            <a:alphaModFix/>
          </a:blip>
          <a:srcRect l="4607" t="1286" b="4816"/>
          <a:stretch/>
        </p:blipFill>
        <p:spPr>
          <a:xfrm>
            <a:off x="211176" y="1075923"/>
            <a:ext cx="3840299" cy="4081561"/>
          </a:xfrm>
          <a:prstGeom prst="rect">
            <a:avLst/>
          </a:prstGeom>
          <a:noFill/>
          <a:ln>
            <a:noFill/>
          </a:ln>
        </p:spPr>
      </p:pic>
      <p:sp>
        <p:nvSpPr>
          <p:cNvPr id="306" name="Google Shape;306;p33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17</a:t>
            </a:fld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1" name="Google Shape;311;p34"/>
          <p:cNvPicPr preferRelativeResize="0"/>
          <p:nvPr/>
        </p:nvPicPr>
        <p:blipFill rotWithShape="1">
          <a:blip r:embed="rId3">
            <a:alphaModFix/>
          </a:blip>
          <a:srcRect t="6370" b="6361"/>
          <a:stretch/>
        </p:blipFill>
        <p:spPr>
          <a:xfrm>
            <a:off x="0" y="0"/>
            <a:ext cx="9144000" cy="5143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312" name="Google Shape;312;p34"/>
          <p:cNvPicPr preferRelativeResize="0"/>
          <p:nvPr/>
        </p:nvPicPr>
        <p:blipFill rotWithShape="1">
          <a:blip r:embed="rId4">
            <a:alphaModFix/>
          </a:blip>
          <a:srcRect l="248" t="11219" r="248" b="15018"/>
          <a:stretch/>
        </p:blipFill>
        <p:spPr>
          <a:xfrm>
            <a:off x="1144500" y="59675"/>
            <a:ext cx="6646800" cy="4018324"/>
          </a:xfrm>
          <a:prstGeom prst="rect">
            <a:avLst/>
          </a:prstGeom>
          <a:noFill/>
          <a:ln>
            <a:noFill/>
          </a:ln>
        </p:spPr>
      </p:pic>
      <p:sp>
        <p:nvSpPr>
          <p:cNvPr id="313" name="Google Shape;313;p34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18</a:t>
            </a:fld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8" name="Google Shape;318;p35"/>
          <p:cNvPicPr preferRelativeResize="0"/>
          <p:nvPr/>
        </p:nvPicPr>
        <p:blipFill rotWithShape="1">
          <a:blip r:embed="rId3">
            <a:alphaModFix/>
          </a:blip>
          <a:srcRect t="6370" b="6361"/>
          <a:stretch/>
        </p:blipFill>
        <p:spPr>
          <a:xfrm>
            <a:off x="0" y="0"/>
            <a:ext cx="9144000" cy="5143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319" name="Google Shape;319;p35"/>
          <p:cNvPicPr preferRelativeResize="0"/>
          <p:nvPr/>
        </p:nvPicPr>
        <p:blipFill rotWithShape="1">
          <a:blip r:embed="rId4">
            <a:alphaModFix/>
          </a:blip>
          <a:srcRect t="12632" r="447" b="727"/>
          <a:stretch/>
        </p:blipFill>
        <p:spPr>
          <a:xfrm>
            <a:off x="1174300" y="3475"/>
            <a:ext cx="6616999" cy="4074526"/>
          </a:xfrm>
          <a:prstGeom prst="rect">
            <a:avLst/>
          </a:prstGeom>
          <a:noFill/>
          <a:ln>
            <a:noFill/>
          </a:ln>
        </p:spPr>
      </p:pic>
      <p:sp>
        <p:nvSpPr>
          <p:cNvPr id="320" name="Google Shape;320;p35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19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8"/>
          <p:cNvSpPr txBox="1">
            <a:spLocks noGrp="1"/>
          </p:cNvSpPr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Background</a:t>
            </a:r>
            <a:endParaRPr dirty="0"/>
          </a:p>
        </p:txBody>
      </p:sp>
      <p:sp>
        <p:nvSpPr>
          <p:cNvPr id="108" name="Google Shape;108;p18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5" name="Google Shape;325;p36"/>
          <p:cNvPicPr preferRelativeResize="0"/>
          <p:nvPr/>
        </p:nvPicPr>
        <p:blipFill rotWithShape="1">
          <a:blip r:embed="rId3">
            <a:alphaModFix/>
          </a:blip>
          <a:srcRect t="6370" b="6361"/>
          <a:stretch/>
        </p:blipFill>
        <p:spPr>
          <a:xfrm>
            <a:off x="0" y="0"/>
            <a:ext cx="9144000" cy="5143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326" name="Google Shape;326;p36"/>
          <p:cNvPicPr preferRelativeResize="0"/>
          <p:nvPr/>
        </p:nvPicPr>
        <p:blipFill rotWithShape="1">
          <a:blip r:embed="rId4">
            <a:alphaModFix/>
          </a:blip>
          <a:srcRect t="9049" b="6376"/>
          <a:stretch/>
        </p:blipFill>
        <p:spPr>
          <a:xfrm>
            <a:off x="1154400" y="3375"/>
            <a:ext cx="6646723" cy="4067999"/>
          </a:xfrm>
          <a:prstGeom prst="rect">
            <a:avLst/>
          </a:prstGeom>
          <a:noFill/>
          <a:ln>
            <a:noFill/>
          </a:ln>
        </p:spPr>
      </p:pic>
      <p:sp>
        <p:nvSpPr>
          <p:cNvPr id="327" name="Google Shape;327;p36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20</a:t>
            </a:fld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2" name="Google Shape;332;p37"/>
          <p:cNvPicPr preferRelativeResize="0"/>
          <p:nvPr/>
        </p:nvPicPr>
        <p:blipFill rotWithShape="1">
          <a:blip r:embed="rId3">
            <a:alphaModFix/>
          </a:blip>
          <a:srcRect t="6370" b="6361"/>
          <a:stretch/>
        </p:blipFill>
        <p:spPr>
          <a:xfrm>
            <a:off x="0" y="0"/>
            <a:ext cx="9144000" cy="5143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333" name="Google Shape;333;p37"/>
          <p:cNvPicPr preferRelativeResize="0"/>
          <p:nvPr/>
        </p:nvPicPr>
        <p:blipFill rotWithShape="1">
          <a:blip r:embed="rId4">
            <a:alphaModFix/>
          </a:blip>
          <a:srcRect t="8110" r="447" b="656"/>
          <a:stretch/>
        </p:blipFill>
        <p:spPr>
          <a:xfrm>
            <a:off x="1167662" y="20000"/>
            <a:ext cx="6616999" cy="4031576"/>
          </a:xfrm>
          <a:prstGeom prst="rect">
            <a:avLst/>
          </a:prstGeom>
          <a:noFill/>
          <a:ln>
            <a:noFill/>
          </a:ln>
        </p:spPr>
      </p:pic>
      <p:sp>
        <p:nvSpPr>
          <p:cNvPr id="334" name="Google Shape;334;p37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21</a:t>
            </a:fld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38"/>
          <p:cNvSpPr txBox="1">
            <a:spLocks noGrp="1"/>
          </p:cNvSpPr>
          <p:nvPr>
            <p:ph type="title"/>
          </p:nvPr>
        </p:nvSpPr>
        <p:spPr>
          <a:xfrm>
            <a:off x="729450" y="425466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640"/>
              <a:t>Demo: Thursday 12:45 - 13:15</a:t>
            </a:r>
            <a:endParaRPr sz="2640"/>
          </a:p>
        </p:txBody>
      </p:sp>
      <p:sp>
        <p:nvSpPr>
          <p:cNvPr id="340" name="Google Shape;340;p38"/>
          <p:cNvSpPr/>
          <p:nvPr/>
        </p:nvSpPr>
        <p:spPr>
          <a:xfrm>
            <a:off x="158902" y="2063845"/>
            <a:ext cx="860700" cy="805800"/>
          </a:xfrm>
          <a:prstGeom prst="smileyFace">
            <a:avLst>
              <a:gd name="adj" fmla="val 4653"/>
            </a:avLst>
          </a:prstGeom>
          <a:solidFill>
            <a:srgbClr val="CFE2F3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" name="Google Shape;341;p38"/>
          <p:cNvSpPr txBox="1"/>
          <p:nvPr/>
        </p:nvSpPr>
        <p:spPr>
          <a:xfrm>
            <a:off x="-240125" y="2869500"/>
            <a:ext cx="1658700" cy="3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Researcher</a:t>
            </a:r>
            <a:endParaRPr/>
          </a:p>
        </p:txBody>
      </p:sp>
      <p:sp>
        <p:nvSpPr>
          <p:cNvPr id="342" name="Google Shape;342;p38"/>
          <p:cNvSpPr/>
          <p:nvPr/>
        </p:nvSpPr>
        <p:spPr>
          <a:xfrm>
            <a:off x="4332149" y="2099016"/>
            <a:ext cx="950700" cy="805800"/>
          </a:xfrm>
          <a:prstGeom prst="rect">
            <a:avLst/>
          </a:prstGeom>
          <a:solidFill>
            <a:srgbClr val="CFE2F3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CILogon Provider</a:t>
            </a:r>
            <a:endParaRPr/>
          </a:p>
        </p:txBody>
      </p:sp>
      <p:sp>
        <p:nvSpPr>
          <p:cNvPr id="343" name="Google Shape;343;p38"/>
          <p:cNvSpPr/>
          <p:nvPr/>
        </p:nvSpPr>
        <p:spPr>
          <a:xfrm>
            <a:off x="4332149" y="1095625"/>
            <a:ext cx="950700" cy="805800"/>
          </a:xfrm>
          <a:prstGeom prst="rect">
            <a:avLst/>
          </a:prstGeom>
          <a:solidFill>
            <a:srgbClr val="CFE2F3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eduGAIN IdP</a:t>
            </a:r>
            <a:endParaRPr/>
          </a:p>
        </p:txBody>
      </p:sp>
      <p:sp>
        <p:nvSpPr>
          <p:cNvPr id="344" name="Google Shape;344;p38"/>
          <p:cNvSpPr/>
          <p:nvPr/>
        </p:nvSpPr>
        <p:spPr>
          <a:xfrm>
            <a:off x="4332149" y="3501709"/>
            <a:ext cx="950700" cy="805800"/>
          </a:xfrm>
          <a:prstGeom prst="rect">
            <a:avLst/>
          </a:prstGeom>
          <a:solidFill>
            <a:srgbClr val="CFE2F3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Data Provider</a:t>
            </a:r>
            <a:endParaRPr/>
          </a:p>
        </p:txBody>
      </p:sp>
      <p:sp>
        <p:nvSpPr>
          <p:cNvPr id="345" name="Google Shape;345;p38"/>
          <p:cNvSpPr/>
          <p:nvPr/>
        </p:nvSpPr>
        <p:spPr>
          <a:xfrm>
            <a:off x="6355049" y="1347679"/>
            <a:ext cx="1455000" cy="805800"/>
          </a:xfrm>
          <a:prstGeom prst="rect">
            <a:avLst/>
          </a:prstGeom>
          <a:solidFill>
            <a:srgbClr val="CFE2F3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COmanage</a:t>
            </a:r>
            <a:endParaRPr/>
          </a:p>
        </p:txBody>
      </p:sp>
      <p:sp>
        <p:nvSpPr>
          <p:cNvPr id="346" name="Google Shape;346;p38"/>
          <p:cNvSpPr/>
          <p:nvPr/>
        </p:nvSpPr>
        <p:spPr>
          <a:xfrm>
            <a:off x="6355049" y="3077053"/>
            <a:ext cx="1455000" cy="805800"/>
          </a:xfrm>
          <a:prstGeom prst="rect">
            <a:avLst/>
          </a:prstGeom>
          <a:solidFill>
            <a:srgbClr val="CFE2F3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BioCommons Passport Visa Issuer</a:t>
            </a:r>
            <a:endParaRPr/>
          </a:p>
        </p:txBody>
      </p:sp>
      <p:sp>
        <p:nvSpPr>
          <p:cNvPr id="347" name="Google Shape;347;p38"/>
          <p:cNvSpPr/>
          <p:nvPr/>
        </p:nvSpPr>
        <p:spPr>
          <a:xfrm>
            <a:off x="5010826" y="4161109"/>
            <a:ext cx="860700" cy="772200"/>
          </a:xfrm>
          <a:prstGeom prst="can">
            <a:avLst>
              <a:gd name="adj" fmla="val 25000"/>
            </a:avLst>
          </a:prstGeom>
          <a:solidFill>
            <a:srgbClr val="CFE2F3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Data Sets</a:t>
            </a:r>
            <a:endParaRPr/>
          </a:p>
        </p:txBody>
      </p:sp>
      <p:sp>
        <p:nvSpPr>
          <p:cNvPr id="348" name="Google Shape;348;p38"/>
          <p:cNvSpPr/>
          <p:nvPr/>
        </p:nvSpPr>
        <p:spPr>
          <a:xfrm>
            <a:off x="7690288" y="2696012"/>
            <a:ext cx="1344870" cy="737694"/>
          </a:xfrm>
          <a:prstGeom prst="flowChartDocument">
            <a:avLst/>
          </a:prstGeom>
          <a:solidFill>
            <a:srgbClr val="CFE2F3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Researcher Status</a:t>
            </a:r>
            <a:endParaRPr/>
          </a:p>
        </p:txBody>
      </p:sp>
      <p:sp>
        <p:nvSpPr>
          <p:cNvPr id="349" name="Google Shape;349;p38"/>
          <p:cNvSpPr/>
          <p:nvPr/>
        </p:nvSpPr>
        <p:spPr>
          <a:xfrm>
            <a:off x="7690288" y="3504006"/>
            <a:ext cx="1344870" cy="737694"/>
          </a:xfrm>
          <a:prstGeom prst="flowChartDocument">
            <a:avLst/>
          </a:prstGeom>
          <a:solidFill>
            <a:srgbClr val="CFE2F3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Controlled Access Grants</a:t>
            </a:r>
            <a:endParaRPr/>
          </a:p>
        </p:txBody>
      </p:sp>
      <p:sp>
        <p:nvSpPr>
          <p:cNvPr id="350" name="Google Shape;350;p38"/>
          <p:cNvSpPr/>
          <p:nvPr/>
        </p:nvSpPr>
        <p:spPr>
          <a:xfrm>
            <a:off x="7690290" y="907000"/>
            <a:ext cx="1344870" cy="737694"/>
          </a:xfrm>
          <a:prstGeom prst="flowChartDocument">
            <a:avLst/>
          </a:prstGeom>
          <a:solidFill>
            <a:srgbClr val="CFE2F3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Affiliation and Role</a:t>
            </a:r>
            <a:endParaRPr/>
          </a:p>
        </p:txBody>
      </p:sp>
      <p:sp>
        <p:nvSpPr>
          <p:cNvPr id="351" name="Google Shape;351;p38"/>
          <p:cNvSpPr/>
          <p:nvPr/>
        </p:nvSpPr>
        <p:spPr>
          <a:xfrm>
            <a:off x="7690290" y="1752054"/>
            <a:ext cx="1344870" cy="737694"/>
          </a:xfrm>
          <a:prstGeom prst="flowChartDocument">
            <a:avLst/>
          </a:prstGeom>
          <a:solidFill>
            <a:srgbClr val="CFE2F3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Linked Identities</a:t>
            </a:r>
            <a:endParaRPr/>
          </a:p>
        </p:txBody>
      </p:sp>
      <p:cxnSp>
        <p:nvCxnSpPr>
          <p:cNvPr id="352" name="Google Shape;352;p38"/>
          <p:cNvCxnSpPr>
            <a:stCxn id="340" idx="6"/>
            <a:endCxn id="353" idx="1"/>
          </p:cNvCxnSpPr>
          <p:nvPr/>
        </p:nvCxnSpPr>
        <p:spPr>
          <a:xfrm rot="10800000" flipH="1">
            <a:off x="1019602" y="2458345"/>
            <a:ext cx="768900" cy="84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54" name="Google Shape;354;p38"/>
          <p:cNvCxnSpPr>
            <a:stCxn id="353" idx="0"/>
            <a:endCxn id="355" idx="1"/>
          </p:cNvCxnSpPr>
          <p:nvPr/>
        </p:nvCxnSpPr>
        <p:spPr>
          <a:xfrm rot="10800000" flipH="1">
            <a:off x="2218879" y="1749607"/>
            <a:ext cx="932100" cy="3057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56" name="Google Shape;356;p38"/>
          <p:cNvCxnSpPr>
            <a:stCxn id="353" idx="3"/>
            <a:endCxn id="357" idx="1"/>
          </p:cNvCxnSpPr>
          <p:nvPr/>
        </p:nvCxnSpPr>
        <p:spPr>
          <a:xfrm rot="10800000" flipH="1">
            <a:off x="2649229" y="2234107"/>
            <a:ext cx="501900" cy="2241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58" name="Google Shape;358;p38"/>
          <p:cNvCxnSpPr>
            <a:stCxn id="353" idx="2"/>
            <a:endCxn id="359" idx="1"/>
          </p:cNvCxnSpPr>
          <p:nvPr/>
        </p:nvCxnSpPr>
        <p:spPr>
          <a:xfrm>
            <a:off x="2218879" y="2861107"/>
            <a:ext cx="932100" cy="3420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60" name="Google Shape;360;p38"/>
          <p:cNvCxnSpPr>
            <a:stCxn id="342" idx="3"/>
            <a:endCxn id="345" idx="1"/>
          </p:cNvCxnSpPr>
          <p:nvPr/>
        </p:nvCxnSpPr>
        <p:spPr>
          <a:xfrm rot="10800000" flipH="1">
            <a:off x="5282849" y="1750716"/>
            <a:ext cx="1072200" cy="7512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61" name="Google Shape;361;p38"/>
          <p:cNvCxnSpPr>
            <a:stCxn id="342" idx="3"/>
            <a:endCxn id="346" idx="1"/>
          </p:cNvCxnSpPr>
          <p:nvPr/>
        </p:nvCxnSpPr>
        <p:spPr>
          <a:xfrm>
            <a:off x="5282849" y="2501916"/>
            <a:ext cx="1072200" cy="9780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62" name="Google Shape;362;p38"/>
          <p:cNvSpPr/>
          <p:nvPr/>
        </p:nvSpPr>
        <p:spPr>
          <a:xfrm>
            <a:off x="82951" y="3521750"/>
            <a:ext cx="457200" cy="346360"/>
          </a:xfrm>
          <a:prstGeom prst="flowChartPunchedCard">
            <a:avLst/>
          </a:prstGeom>
          <a:solidFill>
            <a:srgbClr val="CFE2F3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ID</a:t>
            </a:r>
            <a:endParaRPr sz="1200"/>
          </a:p>
        </p:txBody>
      </p:sp>
      <p:sp>
        <p:nvSpPr>
          <p:cNvPr id="357" name="Google Shape;357;p38"/>
          <p:cNvSpPr/>
          <p:nvPr/>
        </p:nvSpPr>
        <p:spPr>
          <a:xfrm>
            <a:off x="3151035" y="2060878"/>
            <a:ext cx="457200" cy="346357"/>
          </a:xfrm>
          <a:prstGeom prst="flowChartPunchedCard">
            <a:avLst/>
          </a:prstGeom>
          <a:solidFill>
            <a:srgbClr val="CFE2F3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ID</a:t>
            </a:r>
            <a:endParaRPr sz="1200"/>
          </a:p>
        </p:txBody>
      </p:sp>
      <p:cxnSp>
        <p:nvCxnSpPr>
          <p:cNvPr id="363" name="Google Shape;363;p38"/>
          <p:cNvCxnSpPr>
            <a:stCxn id="353" idx="3"/>
            <a:endCxn id="364" idx="1"/>
          </p:cNvCxnSpPr>
          <p:nvPr/>
        </p:nvCxnSpPr>
        <p:spPr>
          <a:xfrm>
            <a:off x="2649229" y="2458207"/>
            <a:ext cx="501900" cy="2604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65" name="Google Shape;365;p38"/>
          <p:cNvCxnSpPr/>
          <p:nvPr/>
        </p:nvCxnSpPr>
        <p:spPr>
          <a:xfrm>
            <a:off x="5265387" y="2904694"/>
            <a:ext cx="0" cy="5973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66" name="Google Shape;366;p38"/>
          <p:cNvSpPr/>
          <p:nvPr/>
        </p:nvSpPr>
        <p:spPr>
          <a:xfrm>
            <a:off x="5072600" y="3030034"/>
            <a:ext cx="457200" cy="346357"/>
          </a:xfrm>
          <a:prstGeom prst="flowChartPunchedCard">
            <a:avLst/>
          </a:prstGeom>
          <a:solidFill>
            <a:srgbClr val="CFE2F3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P</a:t>
            </a:r>
            <a:endParaRPr sz="1200"/>
          </a:p>
        </p:txBody>
      </p:sp>
      <p:sp>
        <p:nvSpPr>
          <p:cNvPr id="364" name="Google Shape;364;p38"/>
          <p:cNvSpPr/>
          <p:nvPr/>
        </p:nvSpPr>
        <p:spPr>
          <a:xfrm>
            <a:off x="3151035" y="2545478"/>
            <a:ext cx="454667" cy="346357"/>
          </a:xfrm>
          <a:prstGeom prst="flowChartPunchedCard">
            <a:avLst/>
          </a:prstGeom>
          <a:solidFill>
            <a:srgbClr val="CFE2F3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AC</a:t>
            </a:r>
            <a:endParaRPr sz="1200"/>
          </a:p>
        </p:txBody>
      </p:sp>
      <p:sp>
        <p:nvSpPr>
          <p:cNvPr id="359" name="Google Shape;359;p38"/>
          <p:cNvSpPr/>
          <p:nvPr/>
        </p:nvSpPr>
        <p:spPr>
          <a:xfrm>
            <a:off x="3151035" y="3030077"/>
            <a:ext cx="454667" cy="346357"/>
          </a:xfrm>
          <a:prstGeom prst="flowChartPunchedCard">
            <a:avLst/>
          </a:prstGeom>
          <a:solidFill>
            <a:srgbClr val="CFE2F3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AC</a:t>
            </a:r>
            <a:endParaRPr sz="1200"/>
          </a:p>
        </p:txBody>
      </p:sp>
      <p:cxnSp>
        <p:nvCxnSpPr>
          <p:cNvPr id="367" name="Google Shape;367;p38"/>
          <p:cNvCxnSpPr/>
          <p:nvPr/>
        </p:nvCxnSpPr>
        <p:spPr>
          <a:xfrm>
            <a:off x="4811327" y="2904629"/>
            <a:ext cx="0" cy="5973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68" name="Google Shape;368;p38"/>
          <p:cNvSpPr/>
          <p:nvPr/>
        </p:nvSpPr>
        <p:spPr>
          <a:xfrm>
            <a:off x="4582716" y="3029969"/>
            <a:ext cx="457200" cy="346357"/>
          </a:xfrm>
          <a:prstGeom prst="flowChartPunchedCard">
            <a:avLst/>
          </a:prstGeom>
          <a:solidFill>
            <a:srgbClr val="CFE2F3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AT</a:t>
            </a:r>
            <a:endParaRPr sz="1200"/>
          </a:p>
        </p:txBody>
      </p:sp>
      <p:sp>
        <p:nvSpPr>
          <p:cNvPr id="369" name="Google Shape;369;p38"/>
          <p:cNvSpPr txBox="1"/>
          <p:nvPr/>
        </p:nvSpPr>
        <p:spPr>
          <a:xfrm>
            <a:off x="549651" y="3521775"/>
            <a:ext cx="2472300" cy="3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SAML Identity Assertion</a:t>
            </a:r>
            <a:endParaRPr/>
          </a:p>
        </p:txBody>
      </p:sp>
      <p:sp>
        <p:nvSpPr>
          <p:cNvPr id="370" name="Google Shape;370;p38"/>
          <p:cNvSpPr/>
          <p:nvPr/>
        </p:nvSpPr>
        <p:spPr>
          <a:xfrm>
            <a:off x="82951" y="3946849"/>
            <a:ext cx="457200" cy="346360"/>
          </a:xfrm>
          <a:prstGeom prst="flowChartPunchedCard">
            <a:avLst/>
          </a:prstGeom>
          <a:solidFill>
            <a:srgbClr val="CFE2F3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AC</a:t>
            </a:r>
            <a:endParaRPr sz="1200"/>
          </a:p>
        </p:txBody>
      </p:sp>
      <p:sp>
        <p:nvSpPr>
          <p:cNvPr id="371" name="Google Shape;371;p38"/>
          <p:cNvSpPr txBox="1"/>
          <p:nvPr/>
        </p:nvSpPr>
        <p:spPr>
          <a:xfrm>
            <a:off x="549651" y="3946849"/>
            <a:ext cx="2817000" cy="3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OAuth Authorization Code</a:t>
            </a:r>
            <a:endParaRPr/>
          </a:p>
        </p:txBody>
      </p:sp>
      <p:sp>
        <p:nvSpPr>
          <p:cNvPr id="372" name="Google Shape;372;p38"/>
          <p:cNvSpPr/>
          <p:nvPr/>
        </p:nvSpPr>
        <p:spPr>
          <a:xfrm>
            <a:off x="82951" y="4371912"/>
            <a:ext cx="457200" cy="346360"/>
          </a:xfrm>
          <a:prstGeom prst="flowChartPunchedCard">
            <a:avLst/>
          </a:prstGeom>
          <a:solidFill>
            <a:srgbClr val="CFE2F3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AT</a:t>
            </a:r>
            <a:endParaRPr sz="1200"/>
          </a:p>
        </p:txBody>
      </p:sp>
      <p:sp>
        <p:nvSpPr>
          <p:cNvPr id="373" name="Google Shape;373;p38"/>
          <p:cNvSpPr txBox="1"/>
          <p:nvPr/>
        </p:nvSpPr>
        <p:spPr>
          <a:xfrm>
            <a:off x="549651" y="4371923"/>
            <a:ext cx="2817000" cy="3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OAuth Access Token</a:t>
            </a:r>
            <a:endParaRPr/>
          </a:p>
        </p:txBody>
      </p:sp>
      <p:sp>
        <p:nvSpPr>
          <p:cNvPr id="374" name="Google Shape;374;p38"/>
          <p:cNvSpPr/>
          <p:nvPr/>
        </p:nvSpPr>
        <p:spPr>
          <a:xfrm>
            <a:off x="82951" y="4796986"/>
            <a:ext cx="457200" cy="346360"/>
          </a:xfrm>
          <a:prstGeom prst="flowChartPunchedCard">
            <a:avLst/>
          </a:prstGeom>
          <a:solidFill>
            <a:srgbClr val="CFE2F3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P</a:t>
            </a:r>
            <a:endParaRPr sz="1200"/>
          </a:p>
        </p:txBody>
      </p:sp>
      <p:sp>
        <p:nvSpPr>
          <p:cNvPr id="375" name="Google Shape;375;p38"/>
          <p:cNvSpPr txBox="1"/>
          <p:nvPr/>
        </p:nvSpPr>
        <p:spPr>
          <a:xfrm>
            <a:off x="549651" y="4796997"/>
            <a:ext cx="2817000" cy="3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GA4GH Passport</a:t>
            </a:r>
            <a:endParaRPr/>
          </a:p>
        </p:txBody>
      </p:sp>
      <p:cxnSp>
        <p:nvCxnSpPr>
          <p:cNvPr id="376" name="Google Shape;376;p38"/>
          <p:cNvCxnSpPr/>
          <p:nvPr/>
        </p:nvCxnSpPr>
        <p:spPr>
          <a:xfrm>
            <a:off x="4357268" y="2904564"/>
            <a:ext cx="0" cy="5973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77" name="Google Shape;377;p38"/>
          <p:cNvSpPr/>
          <p:nvPr/>
        </p:nvSpPr>
        <p:spPr>
          <a:xfrm>
            <a:off x="4095364" y="3029904"/>
            <a:ext cx="454667" cy="346357"/>
          </a:xfrm>
          <a:prstGeom prst="flowChartPunchedCard">
            <a:avLst/>
          </a:prstGeom>
          <a:solidFill>
            <a:srgbClr val="CFE2F3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AC</a:t>
            </a:r>
            <a:endParaRPr sz="1200"/>
          </a:p>
        </p:txBody>
      </p:sp>
      <p:sp>
        <p:nvSpPr>
          <p:cNvPr id="353" name="Google Shape;353;p38"/>
          <p:cNvSpPr/>
          <p:nvPr/>
        </p:nvSpPr>
        <p:spPr>
          <a:xfrm>
            <a:off x="1788529" y="2055307"/>
            <a:ext cx="860700" cy="805800"/>
          </a:xfrm>
          <a:prstGeom prst="rect">
            <a:avLst/>
          </a:prstGeom>
          <a:solidFill>
            <a:srgbClr val="CFE2F3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Web Browser</a:t>
            </a:r>
            <a:endParaRPr/>
          </a:p>
        </p:txBody>
      </p:sp>
      <p:sp>
        <p:nvSpPr>
          <p:cNvPr id="355" name="Google Shape;355;p38"/>
          <p:cNvSpPr/>
          <p:nvPr/>
        </p:nvSpPr>
        <p:spPr>
          <a:xfrm>
            <a:off x="3151035" y="1576279"/>
            <a:ext cx="457200" cy="346357"/>
          </a:xfrm>
          <a:prstGeom prst="flowChartPunchedCard">
            <a:avLst/>
          </a:prstGeom>
          <a:solidFill>
            <a:srgbClr val="CFE2F3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ID</a:t>
            </a:r>
            <a:endParaRPr sz="1200"/>
          </a:p>
        </p:txBody>
      </p:sp>
      <p:cxnSp>
        <p:nvCxnSpPr>
          <p:cNvPr id="378" name="Google Shape;378;p38"/>
          <p:cNvCxnSpPr>
            <a:stCxn id="355" idx="3"/>
            <a:endCxn id="343" idx="1"/>
          </p:cNvCxnSpPr>
          <p:nvPr/>
        </p:nvCxnSpPr>
        <p:spPr>
          <a:xfrm rot="10800000" flipH="1">
            <a:off x="3608235" y="1498658"/>
            <a:ext cx="723900" cy="2508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79" name="Google Shape;379;p38"/>
          <p:cNvCxnSpPr>
            <a:stCxn id="357" idx="3"/>
            <a:endCxn id="342" idx="1"/>
          </p:cNvCxnSpPr>
          <p:nvPr/>
        </p:nvCxnSpPr>
        <p:spPr>
          <a:xfrm>
            <a:off x="3608235" y="2234057"/>
            <a:ext cx="723900" cy="2679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80" name="Google Shape;380;p38"/>
          <p:cNvCxnSpPr>
            <a:stCxn id="364" idx="3"/>
            <a:endCxn id="342" idx="1"/>
          </p:cNvCxnSpPr>
          <p:nvPr/>
        </p:nvCxnSpPr>
        <p:spPr>
          <a:xfrm rot="10800000" flipH="1">
            <a:off x="3605703" y="2502056"/>
            <a:ext cx="726300" cy="2166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81" name="Google Shape;381;p38"/>
          <p:cNvCxnSpPr>
            <a:stCxn id="359" idx="3"/>
            <a:endCxn id="344" idx="1"/>
          </p:cNvCxnSpPr>
          <p:nvPr/>
        </p:nvCxnSpPr>
        <p:spPr>
          <a:xfrm>
            <a:off x="3605703" y="3203255"/>
            <a:ext cx="726300" cy="7014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82" name="Google Shape;382;p38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22</a:t>
            </a:fld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7" name="Google Shape;387;p39"/>
          <p:cNvPicPr preferRelativeResize="0"/>
          <p:nvPr/>
        </p:nvPicPr>
        <p:blipFill rotWithShape="1">
          <a:blip r:embed="rId3">
            <a:alphaModFix/>
          </a:blip>
          <a:srcRect l="14443" r="14443"/>
          <a:stretch/>
        </p:blipFill>
        <p:spPr>
          <a:xfrm>
            <a:off x="0" y="0"/>
            <a:ext cx="9143996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88" name="Google Shape;388;p39"/>
          <p:cNvSpPr txBox="1">
            <a:spLocks noGrp="1"/>
          </p:cNvSpPr>
          <p:nvPr>
            <p:ph type="title"/>
          </p:nvPr>
        </p:nvSpPr>
        <p:spPr>
          <a:xfrm>
            <a:off x="727650" y="413817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640"/>
              <a:t>Reseller Model</a:t>
            </a:r>
            <a:endParaRPr sz="2640"/>
          </a:p>
        </p:txBody>
      </p:sp>
      <p:sp>
        <p:nvSpPr>
          <p:cNvPr id="389" name="Google Shape;389;p39"/>
          <p:cNvSpPr txBox="1">
            <a:spLocks noGrp="1"/>
          </p:cNvSpPr>
          <p:nvPr>
            <p:ph type="body" idx="1"/>
          </p:nvPr>
        </p:nvSpPr>
        <p:spPr>
          <a:xfrm>
            <a:off x="729450" y="1164475"/>
            <a:ext cx="7688700" cy="336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AAF acts as local reseller and provides local support</a:t>
            </a: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Infrastructure hosted in Australia</a:t>
            </a:r>
            <a:endParaRPr sz="16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 sz="1600"/>
          </a:p>
        </p:txBody>
      </p:sp>
      <p:sp>
        <p:nvSpPr>
          <p:cNvPr id="390" name="Google Shape;390;p39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23</a:t>
            </a:fld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40"/>
          <p:cNvSpPr txBox="1">
            <a:spLocks noGrp="1"/>
          </p:cNvSpPr>
          <p:nvPr>
            <p:ph type="title"/>
          </p:nvPr>
        </p:nvSpPr>
        <p:spPr>
          <a:xfrm>
            <a:off x="729450" y="425466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640"/>
              <a:t>Roles</a:t>
            </a:r>
            <a:endParaRPr sz="2640"/>
          </a:p>
        </p:txBody>
      </p:sp>
      <p:sp>
        <p:nvSpPr>
          <p:cNvPr id="396" name="Google Shape;396;p40"/>
          <p:cNvSpPr txBox="1"/>
          <p:nvPr/>
        </p:nvSpPr>
        <p:spPr>
          <a:xfrm>
            <a:off x="219250" y="1929150"/>
            <a:ext cx="2979900" cy="255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latin typeface="Montserrat"/>
                <a:ea typeface="Montserrat"/>
                <a:cs typeface="Montserrat"/>
                <a:sym typeface="Montserrat"/>
              </a:rPr>
              <a:t>Research communities</a:t>
            </a:r>
            <a:endParaRPr sz="1800" b="1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Font typeface="Montserrat"/>
              <a:buChar char="●"/>
            </a:pPr>
            <a:r>
              <a:rPr lang="en" sz="1500">
                <a:latin typeface="Montserrat"/>
                <a:ea typeface="Montserrat"/>
                <a:cs typeface="Montserrat"/>
                <a:sym typeface="Montserrat"/>
              </a:rPr>
              <a:t>Manage community membership lifecycle</a:t>
            </a:r>
            <a:endParaRPr sz="150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Font typeface="Montserrat"/>
              <a:buChar char="●"/>
            </a:pPr>
            <a:r>
              <a:rPr lang="en" sz="1500">
                <a:latin typeface="Montserrat"/>
                <a:ea typeface="Montserrat"/>
                <a:cs typeface="Montserrat"/>
                <a:sym typeface="Montserrat"/>
              </a:rPr>
              <a:t>Membership adds, moves and changes</a:t>
            </a:r>
            <a:endParaRPr sz="150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Font typeface="Montserrat"/>
              <a:buChar char="●"/>
            </a:pPr>
            <a:r>
              <a:rPr lang="en" sz="1500">
                <a:latin typeface="Montserrat"/>
                <a:ea typeface="Montserrat"/>
                <a:cs typeface="Montserrat"/>
                <a:sym typeface="Montserrat"/>
              </a:rPr>
              <a:t>Connecting services to the collaboration</a:t>
            </a:r>
            <a:endParaRPr sz="15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97" name="Google Shape;397;p40"/>
          <p:cNvSpPr txBox="1"/>
          <p:nvPr/>
        </p:nvSpPr>
        <p:spPr>
          <a:xfrm>
            <a:off x="3339431" y="1929150"/>
            <a:ext cx="2979900" cy="312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latin typeface="Montserrat"/>
                <a:ea typeface="Montserrat"/>
                <a:cs typeface="Montserrat"/>
                <a:sym typeface="Montserrat"/>
              </a:rPr>
              <a:t>AAF</a:t>
            </a:r>
            <a:endParaRPr sz="1800" b="1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Font typeface="Montserrat"/>
              <a:buChar char="●"/>
            </a:pPr>
            <a:r>
              <a:rPr lang="en" sz="1500">
                <a:latin typeface="Montserrat"/>
                <a:ea typeface="Montserrat"/>
                <a:cs typeface="Montserrat"/>
                <a:sym typeface="Montserrat"/>
              </a:rPr>
              <a:t>Business analysis (process mapping for communities)</a:t>
            </a:r>
            <a:endParaRPr sz="150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Font typeface="Montserrat"/>
              <a:buChar char="●"/>
            </a:pPr>
            <a:r>
              <a:rPr lang="en" sz="1500">
                <a:latin typeface="Montserrat"/>
                <a:ea typeface="Montserrat"/>
                <a:cs typeface="Montserrat"/>
                <a:sym typeface="Montserrat"/>
              </a:rPr>
              <a:t>Policy guidance</a:t>
            </a:r>
            <a:endParaRPr sz="150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Font typeface="Montserrat"/>
              <a:buChar char="●"/>
            </a:pPr>
            <a:r>
              <a:rPr lang="en" sz="1500">
                <a:latin typeface="Montserrat"/>
                <a:ea typeface="Montserrat"/>
                <a:cs typeface="Montserrat"/>
                <a:sym typeface="Montserrat"/>
              </a:rPr>
              <a:t>Technical implementation and configuration</a:t>
            </a:r>
            <a:endParaRPr sz="150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Font typeface="Montserrat"/>
              <a:buChar char="●"/>
            </a:pPr>
            <a:r>
              <a:rPr lang="en" sz="1500">
                <a:latin typeface="Montserrat"/>
                <a:ea typeface="Montserrat"/>
                <a:cs typeface="Montserrat"/>
                <a:sym typeface="Montserrat"/>
              </a:rPr>
              <a:t>Tier 1 and 2 support</a:t>
            </a:r>
            <a:endParaRPr sz="150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Font typeface="Montserrat"/>
              <a:buChar char="●"/>
            </a:pPr>
            <a:r>
              <a:rPr lang="en" sz="1500">
                <a:latin typeface="Montserrat"/>
                <a:ea typeface="Montserrat"/>
                <a:cs typeface="Montserrat"/>
                <a:sym typeface="Montserrat"/>
              </a:rPr>
              <a:t>Advise CILogon about new feature priorities</a:t>
            </a:r>
            <a:endParaRPr sz="15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98" name="Google Shape;398;p40"/>
          <p:cNvSpPr txBox="1"/>
          <p:nvPr/>
        </p:nvSpPr>
        <p:spPr>
          <a:xfrm>
            <a:off x="6459611" y="1929150"/>
            <a:ext cx="2979900" cy="179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latin typeface="Montserrat"/>
                <a:ea typeface="Montserrat"/>
                <a:cs typeface="Montserrat"/>
                <a:sym typeface="Montserrat"/>
              </a:rPr>
              <a:t>CILogon</a:t>
            </a:r>
            <a:endParaRPr sz="1800" b="1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Font typeface="Montserrat"/>
              <a:buChar char="●"/>
            </a:pPr>
            <a:r>
              <a:rPr lang="en" sz="1500">
                <a:latin typeface="Montserrat"/>
                <a:ea typeface="Montserrat"/>
                <a:cs typeface="Montserrat"/>
                <a:sym typeface="Montserrat"/>
              </a:rPr>
              <a:t>Infrastructure maintenance</a:t>
            </a:r>
            <a:endParaRPr sz="150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Font typeface="Montserrat"/>
              <a:buChar char="●"/>
            </a:pPr>
            <a:r>
              <a:rPr lang="en" sz="1500">
                <a:latin typeface="Montserrat"/>
                <a:ea typeface="Montserrat"/>
                <a:cs typeface="Montserrat"/>
                <a:sym typeface="Montserrat"/>
              </a:rPr>
              <a:t>New feature development</a:t>
            </a:r>
            <a:endParaRPr sz="150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Font typeface="Montserrat"/>
              <a:buChar char="●"/>
            </a:pPr>
            <a:r>
              <a:rPr lang="en" sz="1500">
                <a:latin typeface="Montserrat"/>
                <a:ea typeface="Montserrat"/>
                <a:cs typeface="Montserrat"/>
                <a:sym typeface="Montserrat"/>
              </a:rPr>
              <a:t>Tier 3 support</a:t>
            </a:r>
            <a:endParaRPr sz="15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99" name="Google Shape;399;p40"/>
          <p:cNvPicPr preferRelativeResize="0"/>
          <p:nvPr/>
        </p:nvPicPr>
        <p:blipFill rotWithShape="1">
          <a:blip r:embed="rId3">
            <a:alphaModFix/>
          </a:blip>
          <a:srcRect t="3798" b="3788"/>
          <a:stretch/>
        </p:blipFill>
        <p:spPr>
          <a:xfrm>
            <a:off x="7539948" y="1095984"/>
            <a:ext cx="819218" cy="757055"/>
          </a:xfrm>
          <a:prstGeom prst="rect">
            <a:avLst/>
          </a:prstGeom>
          <a:noFill/>
          <a:ln>
            <a:noFill/>
          </a:ln>
        </p:spPr>
      </p:pic>
      <p:pic>
        <p:nvPicPr>
          <p:cNvPr id="400" name="Google Shape;400;p40"/>
          <p:cNvPicPr preferRelativeResize="0"/>
          <p:nvPr/>
        </p:nvPicPr>
        <p:blipFill rotWithShape="1">
          <a:blip r:embed="rId4">
            <a:alphaModFix/>
          </a:blip>
          <a:srcRect t="19" b="9"/>
          <a:stretch/>
        </p:blipFill>
        <p:spPr>
          <a:xfrm>
            <a:off x="1128009" y="1087043"/>
            <a:ext cx="1162389" cy="77492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01" name="Google Shape;401;p40"/>
          <p:cNvCxnSpPr/>
          <p:nvPr/>
        </p:nvCxnSpPr>
        <p:spPr>
          <a:xfrm>
            <a:off x="3252500" y="1939250"/>
            <a:ext cx="0" cy="3043500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02" name="Google Shape;402;p40"/>
          <p:cNvCxnSpPr/>
          <p:nvPr/>
        </p:nvCxnSpPr>
        <p:spPr>
          <a:xfrm>
            <a:off x="6319325" y="1939250"/>
            <a:ext cx="0" cy="3043500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03" name="Google Shape;403;p40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24</a:t>
            </a:fld>
            <a:endParaRPr/>
          </a:p>
        </p:txBody>
      </p:sp>
      <p:pic>
        <p:nvPicPr>
          <p:cNvPr id="404" name="Google Shape;404;p4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204712" y="893324"/>
            <a:ext cx="1162400" cy="11623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41"/>
          <p:cNvSpPr txBox="1">
            <a:spLocks noGrp="1"/>
          </p:cNvSpPr>
          <p:nvPr>
            <p:ph type="title"/>
          </p:nvPr>
        </p:nvSpPr>
        <p:spPr>
          <a:xfrm>
            <a:off x="729450" y="425466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640"/>
              <a:t>Deployments</a:t>
            </a:r>
            <a:endParaRPr sz="2640"/>
          </a:p>
        </p:txBody>
      </p:sp>
      <p:sp>
        <p:nvSpPr>
          <p:cNvPr id="410" name="Google Shape;410;p41"/>
          <p:cNvSpPr txBox="1"/>
          <p:nvPr/>
        </p:nvSpPr>
        <p:spPr>
          <a:xfrm rot="-5400000">
            <a:off x="-72375" y="2478800"/>
            <a:ext cx="1094700" cy="4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200" b="1" dirty="0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rPr>
              <a:t>Life Science</a:t>
            </a:r>
            <a:endParaRPr sz="1200" b="1" dirty="0">
              <a:solidFill>
                <a:srgbClr val="595959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11" name="Google Shape;411;p41"/>
          <p:cNvSpPr txBox="1"/>
          <p:nvPr/>
        </p:nvSpPr>
        <p:spPr>
          <a:xfrm rot="-5400000">
            <a:off x="4249800" y="2494850"/>
            <a:ext cx="1035600" cy="3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200" b="1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rPr>
              <a:t>Humanities</a:t>
            </a:r>
            <a:endParaRPr sz="1200" b="1">
              <a:solidFill>
                <a:srgbClr val="595959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12" name="Google Shape;412;p41"/>
          <p:cNvSpPr/>
          <p:nvPr/>
        </p:nvSpPr>
        <p:spPr>
          <a:xfrm>
            <a:off x="5048950" y="1347200"/>
            <a:ext cx="3416400" cy="1426200"/>
          </a:xfrm>
          <a:prstGeom prst="roundRect">
            <a:avLst>
              <a:gd name="adj" fmla="val 16667"/>
            </a:avLst>
          </a:prstGeom>
          <a:solidFill>
            <a:srgbClr val="E9EDEE"/>
          </a:solidFill>
          <a:ln w="9525" cap="flat" cmpd="sng">
            <a:solidFill>
              <a:srgbClr val="1A1A1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CADRE</a:t>
            </a:r>
            <a:endParaRPr b="1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Sensitive social science data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https://cadre5safes.org.au</a:t>
            </a:r>
            <a:endParaRPr/>
          </a:p>
        </p:txBody>
      </p:sp>
      <p:sp>
        <p:nvSpPr>
          <p:cNvPr id="413" name="Google Shape;413;p41"/>
          <p:cNvSpPr/>
          <p:nvPr/>
        </p:nvSpPr>
        <p:spPr>
          <a:xfrm>
            <a:off x="755850" y="1347200"/>
            <a:ext cx="3416400" cy="3023700"/>
          </a:xfrm>
          <a:prstGeom prst="roundRect">
            <a:avLst>
              <a:gd name="adj" fmla="val 16667"/>
            </a:avLst>
          </a:prstGeom>
          <a:solidFill>
            <a:srgbClr val="E9EDEE"/>
          </a:solidFill>
          <a:ln w="9525" cap="flat" cmpd="sng">
            <a:solidFill>
              <a:srgbClr val="1A1A1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BioCommons</a:t>
            </a:r>
            <a:endParaRPr b="1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https://biocommons.org.au</a:t>
            </a:r>
            <a:endParaRPr/>
          </a:p>
        </p:txBody>
      </p:sp>
      <p:sp>
        <p:nvSpPr>
          <p:cNvPr id="414" name="Google Shape;414;p41"/>
          <p:cNvSpPr/>
          <p:nvPr/>
        </p:nvSpPr>
        <p:spPr>
          <a:xfrm>
            <a:off x="5048950" y="2955391"/>
            <a:ext cx="3416400" cy="1426200"/>
          </a:xfrm>
          <a:prstGeom prst="roundRect">
            <a:avLst>
              <a:gd name="adj" fmla="val 16667"/>
            </a:avLst>
          </a:prstGeom>
          <a:solidFill>
            <a:srgbClr val="E9EDEE"/>
          </a:solidFill>
          <a:ln w="9525" cap="flat" cmpd="sng">
            <a:solidFill>
              <a:srgbClr val="1A1A1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Language Data Commons of Australia (LDaCA)</a:t>
            </a:r>
            <a:endParaRPr b="1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Indigenous and other language collections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https://www.ldaca.edu.au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5" name="Google Shape;415;p41"/>
          <p:cNvSpPr/>
          <p:nvPr/>
        </p:nvSpPr>
        <p:spPr>
          <a:xfrm>
            <a:off x="2549156" y="2667504"/>
            <a:ext cx="1569900" cy="1569900"/>
          </a:xfrm>
          <a:prstGeom prst="roundRect">
            <a:avLst>
              <a:gd name="adj" fmla="val 16667"/>
            </a:avLst>
          </a:prstGeom>
          <a:solidFill>
            <a:srgbClr val="E9EDEE"/>
          </a:solidFill>
          <a:ln w="9525" cap="flat" cmpd="sng">
            <a:solidFill>
              <a:srgbClr val="1A1A1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Cardiovascular Disease Research</a:t>
            </a:r>
            <a:endParaRPr/>
          </a:p>
        </p:txBody>
      </p:sp>
      <p:sp>
        <p:nvSpPr>
          <p:cNvPr id="416" name="Google Shape;416;p41"/>
          <p:cNvSpPr/>
          <p:nvPr/>
        </p:nvSpPr>
        <p:spPr>
          <a:xfrm>
            <a:off x="798531" y="2151579"/>
            <a:ext cx="1569900" cy="1569900"/>
          </a:xfrm>
          <a:prstGeom prst="roundRect">
            <a:avLst>
              <a:gd name="adj" fmla="val 16667"/>
            </a:avLst>
          </a:prstGeom>
          <a:solidFill>
            <a:srgbClr val="E9EDEE"/>
          </a:solidFill>
          <a:ln w="9525" cap="flat" cmpd="sng">
            <a:solidFill>
              <a:srgbClr val="1A1A1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Human Genomics</a:t>
            </a:r>
            <a:endParaRPr/>
          </a:p>
        </p:txBody>
      </p:sp>
      <p:sp>
        <p:nvSpPr>
          <p:cNvPr id="417" name="Google Shape;417;p41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25</a:t>
            </a:fld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42"/>
          <p:cNvSpPr txBox="1">
            <a:spLocks noGrp="1"/>
          </p:cNvSpPr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Lessons</a:t>
            </a:r>
            <a:endParaRPr/>
          </a:p>
        </p:txBody>
      </p:sp>
      <p:sp>
        <p:nvSpPr>
          <p:cNvPr id="423" name="Google Shape;423;p42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26</a:t>
            </a:fld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43"/>
          <p:cNvSpPr txBox="1">
            <a:spLocks noGrp="1"/>
          </p:cNvSpPr>
          <p:nvPr>
            <p:ph type="title"/>
          </p:nvPr>
        </p:nvSpPr>
        <p:spPr>
          <a:xfrm>
            <a:off x="4643600" y="363925"/>
            <a:ext cx="43518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640"/>
              <a:t>Lesson 1</a:t>
            </a:r>
            <a:endParaRPr sz="2640"/>
          </a:p>
        </p:txBody>
      </p:sp>
      <p:sp>
        <p:nvSpPr>
          <p:cNvPr id="429" name="Google Shape;429;p43"/>
          <p:cNvSpPr txBox="1">
            <a:spLocks noGrp="1"/>
          </p:cNvSpPr>
          <p:nvPr>
            <p:ph type="body" idx="1"/>
          </p:nvPr>
        </p:nvSpPr>
        <p:spPr>
          <a:xfrm>
            <a:off x="4643600" y="1341375"/>
            <a:ext cx="4351800" cy="354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/>
              <a:t>Getting the first community established is the hardest part</a:t>
            </a:r>
            <a:endParaRPr sz="16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 dirty="0"/>
              <a:t>Abstract and hard to understand</a:t>
            </a:r>
            <a:endParaRPr sz="1600" dirty="0"/>
          </a:p>
          <a:p>
            <a:pPr marL="457200" lvl="0" indent="-330200" algn="l" rtl="0">
              <a:spcBef>
                <a:spcPts val="1000"/>
              </a:spcBef>
              <a:spcAft>
                <a:spcPts val="0"/>
              </a:spcAft>
              <a:buSzPts val="1600"/>
              <a:buChar char="●"/>
            </a:pPr>
            <a:r>
              <a:rPr lang="en" sz="1600" dirty="0"/>
              <a:t>Demonstrators make it real</a:t>
            </a:r>
            <a:endParaRPr sz="1600" dirty="0"/>
          </a:p>
          <a:p>
            <a:pPr marL="457200" lvl="0" indent="-330200" algn="l" rtl="0">
              <a:spcBef>
                <a:spcPts val="1000"/>
              </a:spcBef>
              <a:spcAft>
                <a:spcPts val="1000"/>
              </a:spcAft>
              <a:buSzPts val="1600"/>
              <a:buChar char="●"/>
            </a:pPr>
            <a:r>
              <a:rPr lang="en" sz="1600" dirty="0"/>
              <a:t>Working examples make for a more compelling case</a:t>
            </a:r>
            <a:endParaRPr sz="1600" dirty="0"/>
          </a:p>
        </p:txBody>
      </p:sp>
      <p:pic>
        <p:nvPicPr>
          <p:cNvPr id="430" name="Google Shape;430;p43"/>
          <p:cNvPicPr preferRelativeResize="0"/>
          <p:nvPr/>
        </p:nvPicPr>
        <p:blipFill rotWithShape="1">
          <a:blip r:embed="rId3">
            <a:alphaModFix/>
          </a:blip>
          <a:srcRect l="3139" r="3130"/>
          <a:stretch/>
        </p:blipFill>
        <p:spPr>
          <a:xfrm>
            <a:off x="514350" y="514350"/>
            <a:ext cx="3856630" cy="4114800"/>
          </a:xfrm>
          <a:prstGeom prst="rect">
            <a:avLst/>
          </a:prstGeom>
          <a:noFill/>
          <a:ln>
            <a:noFill/>
          </a:ln>
        </p:spPr>
      </p:pic>
      <p:sp>
        <p:nvSpPr>
          <p:cNvPr id="431" name="Google Shape;431;p43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27</a:t>
            </a:fld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44"/>
          <p:cNvSpPr txBox="1">
            <a:spLocks noGrp="1"/>
          </p:cNvSpPr>
          <p:nvPr>
            <p:ph type="title"/>
          </p:nvPr>
        </p:nvSpPr>
        <p:spPr>
          <a:xfrm>
            <a:off x="730000" y="427411"/>
            <a:ext cx="3300900" cy="138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Lesson 2</a:t>
            </a:r>
            <a:endParaRPr/>
          </a:p>
        </p:txBody>
      </p:sp>
      <p:sp>
        <p:nvSpPr>
          <p:cNvPr id="437" name="Google Shape;437;p44"/>
          <p:cNvSpPr txBox="1">
            <a:spLocks noGrp="1"/>
          </p:cNvSpPr>
          <p:nvPr>
            <p:ph type="body" idx="1"/>
          </p:nvPr>
        </p:nvSpPr>
        <p:spPr>
          <a:xfrm>
            <a:off x="721225" y="1080825"/>
            <a:ext cx="3805500" cy="391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Seeing how people interact with a basic prototype is more informative than endless navel-gazing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Don’t waste time theorising about aspects that may turn out to be relatively unimportant</a:t>
            </a:r>
            <a:endParaRPr/>
          </a:p>
          <a:p>
            <a:pPr marL="457200" lvl="0" indent="-311150" algn="l" rtl="0">
              <a:spcBef>
                <a:spcPts val="100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The waterfall model doesn’t work well in research oriented projects.</a:t>
            </a:r>
            <a:endParaRPr/>
          </a:p>
          <a:p>
            <a:pPr marL="457200" lvl="0" indent="-311150" algn="l" rtl="0">
              <a:spcBef>
                <a:spcPts val="1000"/>
              </a:spcBef>
              <a:spcAft>
                <a:spcPts val="1000"/>
              </a:spcAft>
              <a:buSzPts val="1300"/>
              <a:buChar char="●"/>
            </a:pPr>
            <a:r>
              <a:rPr lang="en"/>
              <a:t>The research world has a much higher tolerance for uncertainty, ambiguity and experimentation than central IT environments. Leverage this to explore new technologies and techniques.</a:t>
            </a:r>
            <a:endParaRPr/>
          </a:p>
        </p:txBody>
      </p:sp>
      <p:pic>
        <p:nvPicPr>
          <p:cNvPr id="438" name="Google Shape;438;p44"/>
          <p:cNvPicPr preferRelativeResize="0"/>
          <p:nvPr/>
        </p:nvPicPr>
        <p:blipFill rotWithShape="1">
          <a:blip r:embed="rId3">
            <a:alphaModFix/>
          </a:blip>
          <a:srcRect l="12086" r="12086"/>
          <a:stretch/>
        </p:blipFill>
        <p:spPr>
          <a:xfrm>
            <a:off x="5052104" y="514350"/>
            <a:ext cx="3856630" cy="4114800"/>
          </a:xfrm>
          <a:prstGeom prst="rect">
            <a:avLst/>
          </a:prstGeom>
          <a:noFill/>
          <a:ln>
            <a:noFill/>
          </a:ln>
        </p:spPr>
      </p:pic>
      <p:sp>
        <p:nvSpPr>
          <p:cNvPr id="439" name="Google Shape;439;p44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28</a:t>
            </a:fld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45"/>
          <p:cNvSpPr txBox="1">
            <a:spLocks noGrp="1"/>
          </p:cNvSpPr>
          <p:nvPr>
            <p:ph type="title"/>
          </p:nvPr>
        </p:nvSpPr>
        <p:spPr>
          <a:xfrm>
            <a:off x="4643600" y="363925"/>
            <a:ext cx="43518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640"/>
              <a:t>Lesson 3</a:t>
            </a:r>
            <a:endParaRPr sz="2640"/>
          </a:p>
        </p:txBody>
      </p:sp>
      <p:sp>
        <p:nvSpPr>
          <p:cNvPr id="445" name="Google Shape;445;p45"/>
          <p:cNvSpPr txBox="1">
            <a:spLocks noGrp="1"/>
          </p:cNvSpPr>
          <p:nvPr>
            <p:ph type="body" idx="1"/>
          </p:nvPr>
        </p:nvSpPr>
        <p:spPr>
          <a:xfrm>
            <a:off x="4643600" y="1341375"/>
            <a:ext cx="4351800" cy="354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/>
              <a:t>Researchers need as much (more) help with the policy aspects as they do with technology</a:t>
            </a:r>
            <a:endParaRPr sz="16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Data protection &amp; privacy, security incident response, and membership management lifecycle are often not even on the radar.</a:t>
            </a:r>
            <a:endParaRPr sz="1600"/>
          </a:p>
          <a:p>
            <a:pPr marL="457200" lvl="0" indent="-330200" algn="l" rtl="0">
              <a:spcBef>
                <a:spcPts val="1000"/>
              </a:spcBef>
              <a:spcAft>
                <a:spcPts val="1000"/>
              </a:spcAft>
              <a:buSzPts val="1600"/>
              <a:buChar char="●"/>
            </a:pPr>
            <a:r>
              <a:rPr lang="en" sz="1600"/>
              <a:t>Difficult to retrofit policy afterwards</a:t>
            </a:r>
            <a:endParaRPr sz="1600"/>
          </a:p>
        </p:txBody>
      </p:sp>
      <p:pic>
        <p:nvPicPr>
          <p:cNvPr id="446" name="Google Shape;446;p45"/>
          <p:cNvPicPr preferRelativeResize="0"/>
          <p:nvPr/>
        </p:nvPicPr>
        <p:blipFill rotWithShape="1">
          <a:blip r:embed="rId3">
            <a:alphaModFix/>
          </a:blip>
          <a:srcRect l="13847" r="19927"/>
          <a:stretch/>
        </p:blipFill>
        <p:spPr>
          <a:xfrm>
            <a:off x="424638" y="464510"/>
            <a:ext cx="4147364" cy="4164640"/>
          </a:xfrm>
          <a:prstGeom prst="rect">
            <a:avLst/>
          </a:prstGeom>
          <a:noFill/>
          <a:ln>
            <a:noFill/>
          </a:ln>
        </p:spPr>
      </p:pic>
      <p:sp>
        <p:nvSpPr>
          <p:cNvPr id="447" name="Google Shape;447;p45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29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9"/>
          <p:cNvSpPr txBox="1">
            <a:spLocks noGrp="1"/>
          </p:cNvSpPr>
          <p:nvPr>
            <p:ph type="title"/>
          </p:nvPr>
        </p:nvSpPr>
        <p:spPr>
          <a:xfrm>
            <a:off x="4643600" y="363925"/>
            <a:ext cx="43518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640" dirty="0"/>
              <a:t>Context: R&amp;E in Australia</a:t>
            </a:r>
            <a:endParaRPr sz="2640" dirty="0"/>
          </a:p>
        </p:txBody>
      </p:sp>
      <p:sp>
        <p:nvSpPr>
          <p:cNvPr id="114" name="Google Shape;114;p19"/>
          <p:cNvSpPr txBox="1">
            <a:spLocks noGrp="1"/>
          </p:cNvSpPr>
          <p:nvPr>
            <p:ph type="body" idx="1"/>
          </p:nvPr>
        </p:nvSpPr>
        <p:spPr>
          <a:xfrm>
            <a:off x="4643600" y="1112775"/>
            <a:ext cx="4351800" cy="370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 b="1" dirty="0"/>
              <a:t>High penetration of enterprise solutions like Okta and Azure AD</a:t>
            </a:r>
            <a:endParaRPr sz="1500" b="1" dirty="0"/>
          </a:p>
          <a:p>
            <a:pPr marL="914400" lvl="1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○"/>
            </a:pPr>
            <a:r>
              <a:rPr lang="en" sz="1300" dirty="0"/>
              <a:t>Largely addressed on-campus and cloud IDM challenges</a:t>
            </a:r>
            <a:endParaRPr sz="1300" dirty="0"/>
          </a:p>
          <a:p>
            <a:pPr marL="914400" lvl="1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○"/>
            </a:pPr>
            <a:r>
              <a:rPr lang="en" sz="1300" dirty="0"/>
              <a:t>Don’t handle federation (as we know it). &gt;1 IdP = 🤯</a:t>
            </a:r>
            <a:br>
              <a:rPr lang="en" sz="1300" dirty="0"/>
            </a:br>
            <a:endParaRPr sz="1300" dirty="0"/>
          </a:p>
          <a:p>
            <a:pPr marL="457200" lvl="0" indent="-323850" algn="l" rtl="0">
              <a:spcBef>
                <a:spcPts val="1000"/>
              </a:spcBef>
              <a:spcAft>
                <a:spcPts val="0"/>
              </a:spcAft>
              <a:buSzPts val="1500"/>
              <a:buChar char="●"/>
            </a:pPr>
            <a:r>
              <a:rPr lang="en" sz="1500" b="1" dirty="0"/>
              <a:t>Increasing need to include non-AAF research partners</a:t>
            </a:r>
            <a:endParaRPr sz="1500" b="1" dirty="0"/>
          </a:p>
          <a:p>
            <a:pPr marL="914400" lvl="1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○"/>
            </a:pPr>
            <a:r>
              <a:rPr lang="en" sz="1300" dirty="0"/>
              <a:t>government agencies</a:t>
            </a:r>
            <a:endParaRPr sz="1300" dirty="0"/>
          </a:p>
          <a:p>
            <a:pPr marL="914400" lvl="1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○"/>
            </a:pPr>
            <a:r>
              <a:rPr lang="en" sz="1300" dirty="0"/>
              <a:t>hospitals</a:t>
            </a:r>
            <a:endParaRPr sz="1300" dirty="0"/>
          </a:p>
          <a:p>
            <a:pPr marL="914400" lvl="1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○"/>
            </a:pPr>
            <a:r>
              <a:rPr lang="en" sz="1300" dirty="0"/>
              <a:t>smaller medical research institutes</a:t>
            </a:r>
            <a:endParaRPr sz="1300" dirty="0"/>
          </a:p>
          <a:p>
            <a:pPr marL="914400" lvl="1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○"/>
            </a:pPr>
            <a:r>
              <a:rPr lang="en" sz="1300" dirty="0"/>
              <a:t>commercial providers</a:t>
            </a:r>
            <a:endParaRPr sz="1300" dirty="0"/>
          </a:p>
        </p:txBody>
      </p:sp>
      <p:pic>
        <p:nvPicPr>
          <p:cNvPr id="115" name="Google Shape;115;p19"/>
          <p:cNvPicPr preferRelativeResize="0"/>
          <p:nvPr/>
        </p:nvPicPr>
        <p:blipFill rotWithShape="1">
          <a:blip r:embed="rId3">
            <a:alphaModFix/>
          </a:blip>
          <a:srcRect l="20367" r="20373"/>
          <a:stretch/>
        </p:blipFill>
        <p:spPr>
          <a:xfrm>
            <a:off x="0" y="0"/>
            <a:ext cx="4571999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19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p46"/>
          <p:cNvSpPr txBox="1">
            <a:spLocks noGrp="1"/>
          </p:cNvSpPr>
          <p:nvPr>
            <p:ph type="title"/>
          </p:nvPr>
        </p:nvSpPr>
        <p:spPr>
          <a:xfrm>
            <a:off x="730000" y="427411"/>
            <a:ext cx="3300900" cy="138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Lesson 4</a:t>
            </a:r>
            <a:endParaRPr/>
          </a:p>
        </p:txBody>
      </p:sp>
      <p:sp>
        <p:nvSpPr>
          <p:cNvPr id="453" name="Google Shape;453;p46"/>
          <p:cNvSpPr txBox="1">
            <a:spLocks noGrp="1"/>
          </p:cNvSpPr>
          <p:nvPr>
            <p:ph type="body" idx="1"/>
          </p:nvPr>
        </p:nvSpPr>
        <p:spPr>
          <a:xfrm>
            <a:off x="721225" y="1080825"/>
            <a:ext cx="3986400" cy="391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Patterns transfer readily to other contexts / disciplines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Cancer research to cardiovascular disease</a:t>
            </a:r>
            <a:endParaRPr/>
          </a:p>
          <a:p>
            <a:pPr marL="457200" lvl="0" indent="-311150" algn="l" rtl="0">
              <a:spcBef>
                <a:spcPts val="1000"/>
              </a:spcBef>
              <a:spcAft>
                <a:spcPts val="1000"/>
              </a:spcAft>
              <a:buSzPts val="1300"/>
              <a:buChar char="●"/>
            </a:pPr>
            <a:r>
              <a:rPr lang="en"/>
              <a:t>Transfer of ideas between life science and humanities communities</a:t>
            </a:r>
            <a:endParaRPr/>
          </a:p>
        </p:txBody>
      </p:sp>
      <p:pic>
        <p:nvPicPr>
          <p:cNvPr id="454" name="Google Shape;454;p46"/>
          <p:cNvPicPr preferRelativeResize="0"/>
          <p:nvPr/>
        </p:nvPicPr>
        <p:blipFill rotWithShape="1">
          <a:blip r:embed="rId3">
            <a:alphaModFix/>
          </a:blip>
          <a:srcRect l="18718" r="18718"/>
          <a:stretch/>
        </p:blipFill>
        <p:spPr>
          <a:xfrm>
            <a:off x="5052104" y="514350"/>
            <a:ext cx="3856631" cy="4114800"/>
          </a:xfrm>
          <a:prstGeom prst="rect">
            <a:avLst/>
          </a:prstGeom>
          <a:noFill/>
          <a:ln>
            <a:noFill/>
          </a:ln>
        </p:spPr>
      </p:pic>
      <p:sp>
        <p:nvSpPr>
          <p:cNvPr id="455" name="Google Shape;455;p46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30</a:t>
            </a:fld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47"/>
          <p:cNvSpPr txBox="1">
            <a:spLocks noGrp="1"/>
          </p:cNvSpPr>
          <p:nvPr>
            <p:ph type="title"/>
          </p:nvPr>
        </p:nvSpPr>
        <p:spPr>
          <a:xfrm>
            <a:off x="4643600" y="363925"/>
            <a:ext cx="43518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640"/>
              <a:t>Lesson 5</a:t>
            </a:r>
            <a:endParaRPr sz="2640"/>
          </a:p>
        </p:txBody>
      </p:sp>
      <p:sp>
        <p:nvSpPr>
          <p:cNvPr id="461" name="Google Shape;461;p47"/>
          <p:cNvSpPr txBox="1">
            <a:spLocks noGrp="1"/>
          </p:cNvSpPr>
          <p:nvPr>
            <p:ph type="body" idx="1"/>
          </p:nvPr>
        </p:nvSpPr>
        <p:spPr>
          <a:xfrm>
            <a:off x="4643600" y="1341375"/>
            <a:ext cx="4351800" cy="354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/>
              <a:t>Attributes and assertions vs access tokens… why not both?</a:t>
            </a:r>
            <a:endParaRPr sz="1600"/>
          </a:p>
        </p:txBody>
      </p:sp>
      <p:pic>
        <p:nvPicPr>
          <p:cNvPr id="462" name="Google Shape;462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526" y="464500"/>
            <a:ext cx="4114473" cy="4114473"/>
          </a:xfrm>
          <a:prstGeom prst="rect">
            <a:avLst/>
          </a:prstGeom>
          <a:noFill/>
          <a:ln>
            <a:noFill/>
          </a:ln>
        </p:spPr>
      </p:pic>
      <p:sp>
        <p:nvSpPr>
          <p:cNvPr id="463" name="Google Shape;463;p47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31</a:t>
            </a:fld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8" name="Google Shape;468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5074" y="492226"/>
            <a:ext cx="7393852" cy="4159047"/>
          </a:xfrm>
          <a:prstGeom prst="rect">
            <a:avLst/>
          </a:prstGeom>
          <a:noFill/>
          <a:ln>
            <a:noFill/>
          </a:ln>
        </p:spPr>
      </p:pic>
      <p:sp>
        <p:nvSpPr>
          <p:cNvPr id="469" name="Google Shape;469;p48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32</a:t>
            </a:fld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p49"/>
          <p:cNvSpPr txBox="1">
            <a:spLocks noGrp="1"/>
          </p:cNvSpPr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Next Steps</a:t>
            </a:r>
            <a:endParaRPr/>
          </a:p>
        </p:txBody>
      </p:sp>
      <p:sp>
        <p:nvSpPr>
          <p:cNvPr id="475" name="Google Shape;475;p49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33</a:t>
            </a:fld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50"/>
          <p:cNvSpPr txBox="1">
            <a:spLocks noGrp="1"/>
          </p:cNvSpPr>
          <p:nvPr>
            <p:ph type="title"/>
          </p:nvPr>
        </p:nvSpPr>
        <p:spPr>
          <a:xfrm>
            <a:off x="727650" y="413817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640"/>
              <a:t>From here…</a:t>
            </a:r>
            <a:endParaRPr sz="2640"/>
          </a:p>
        </p:txBody>
      </p:sp>
      <p:sp>
        <p:nvSpPr>
          <p:cNvPr id="481" name="Google Shape;481;p50"/>
          <p:cNvSpPr txBox="1">
            <a:spLocks noGrp="1"/>
          </p:cNvSpPr>
          <p:nvPr>
            <p:ph type="body" idx="1"/>
          </p:nvPr>
        </p:nvSpPr>
        <p:spPr>
          <a:xfrm>
            <a:off x="729450" y="1164475"/>
            <a:ext cx="3713100" cy="336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Confirm top priorities from each partner organisation</a:t>
            </a:r>
            <a:endParaRPr/>
          </a:p>
          <a:p>
            <a:pPr marL="457200" lvl="0" indent="-311150" algn="l" rtl="0">
              <a:spcBef>
                <a:spcPts val="100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Start building MVP</a:t>
            </a:r>
            <a:endParaRPr/>
          </a:p>
          <a:p>
            <a:pPr marL="457200" lvl="0" indent="-311150" algn="l" rtl="0">
              <a:spcBef>
                <a:spcPts val="100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Draft policies aligned with AARC Policy Development Kit and socialise</a:t>
            </a:r>
            <a:endParaRPr/>
          </a:p>
          <a:p>
            <a:pPr marL="457200" lvl="0" indent="-311150" algn="l" rtl="0">
              <a:spcBef>
                <a:spcPts val="1000"/>
              </a:spcBef>
              <a:spcAft>
                <a:spcPts val="1000"/>
              </a:spcAft>
              <a:buSzPts val="1300"/>
              <a:buChar char="●"/>
            </a:pPr>
            <a:r>
              <a:rPr lang="en"/>
              <a:t>Finalise reseller agreement details</a:t>
            </a:r>
            <a:endParaRPr/>
          </a:p>
        </p:txBody>
      </p:sp>
      <p:pic>
        <p:nvPicPr>
          <p:cNvPr id="482" name="Google Shape;482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52025" y="1258776"/>
            <a:ext cx="4130427" cy="2752925"/>
          </a:xfrm>
          <a:prstGeom prst="rect">
            <a:avLst/>
          </a:prstGeom>
          <a:noFill/>
          <a:ln>
            <a:noFill/>
          </a:ln>
        </p:spPr>
      </p:pic>
      <p:sp>
        <p:nvSpPr>
          <p:cNvPr id="483" name="Google Shape;483;p50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34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8" name="Google Shape;488;p51"/>
          <p:cNvPicPr preferRelativeResize="0"/>
          <p:nvPr/>
        </p:nvPicPr>
        <p:blipFill rotWithShape="1">
          <a:blip r:embed="rId3">
            <a:alphaModFix/>
          </a:blip>
          <a:srcRect t="7813" b="7813"/>
          <a:stretch/>
        </p:blipFill>
        <p:spPr>
          <a:xfrm>
            <a:off x="0" y="0"/>
            <a:ext cx="914400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489" name="Google Shape;489;p51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35</a:t>
            </a:fld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p20"/>
          <p:cNvPicPr preferRelativeResize="0"/>
          <p:nvPr/>
        </p:nvPicPr>
        <p:blipFill rotWithShape="1">
          <a:blip r:embed="rId3">
            <a:alphaModFix/>
          </a:blip>
          <a:srcRect l="50099" t="7813" b="7813"/>
          <a:stretch/>
        </p:blipFill>
        <p:spPr>
          <a:xfrm>
            <a:off x="4581024" y="0"/>
            <a:ext cx="4562972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20"/>
          <p:cNvSpPr txBox="1">
            <a:spLocks noGrp="1"/>
          </p:cNvSpPr>
          <p:nvPr>
            <p:ph type="title"/>
          </p:nvPr>
        </p:nvSpPr>
        <p:spPr>
          <a:xfrm>
            <a:off x="727650" y="413817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640"/>
              <a:t>Context: R&amp;E in Australia</a:t>
            </a:r>
            <a:endParaRPr sz="2640"/>
          </a:p>
        </p:txBody>
      </p:sp>
      <p:sp>
        <p:nvSpPr>
          <p:cNvPr id="123" name="Google Shape;123;p20"/>
          <p:cNvSpPr txBox="1">
            <a:spLocks noGrp="1"/>
          </p:cNvSpPr>
          <p:nvPr>
            <p:ph type="body" idx="1"/>
          </p:nvPr>
        </p:nvSpPr>
        <p:spPr>
          <a:xfrm>
            <a:off x="729450" y="1164475"/>
            <a:ext cx="3851700" cy="358537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" sz="1600" b="1" dirty="0"/>
              <a:t>Growing recognition of the need for improved security:</a:t>
            </a:r>
            <a:endParaRPr sz="1600" b="1" dirty="0"/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 dirty="0"/>
              <a:t>more robust identity assurance</a:t>
            </a:r>
            <a:endParaRPr sz="1600" dirty="0"/>
          </a:p>
          <a:p>
            <a:pPr marL="457200" lvl="0" indent="-3302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600"/>
              <a:buChar char="●"/>
            </a:pPr>
            <a:r>
              <a:rPr lang="en" sz="1600" dirty="0"/>
              <a:t>authentication assurance (multi-factor authentication)</a:t>
            </a:r>
            <a:endParaRPr sz="1600" dirty="0"/>
          </a:p>
          <a:p>
            <a:pPr marL="457200" lvl="0" indent="-3302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600"/>
              <a:buChar char="●"/>
            </a:pPr>
            <a:r>
              <a:rPr lang="en" sz="1600" dirty="0"/>
              <a:t>signaling assurance levels between federation participants</a:t>
            </a:r>
            <a:endParaRPr sz="1600" dirty="0"/>
          </a:p>
          <a:p>
            <a:pPr marL="457200" lvl="0" indent="-33020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1600"/>
              <a:buChar char="●"/>
            </a:pPr>
            <a:r>
              <a:rPr lang="en" sz="1600" dirty="0"/>
              <a:t>coordinated intelligence and incident response</a:t>
            </a:r>
            <a:endParaRPr sz="1600" dirty="0"/>
          </a:p>
        </p:txBody>
      </p:sp>
      <p:sp>
        <p:nvSpPr>
          <p:cNvPr id="124" name="Google Shape;124;p20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2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21"/>
          <p:cNvSpPr txBox="1">
            <a:spLocks noGrp="1"/>
          </p:cNvSpPr>
          <p:nvPr>
            <p:ph type="title"/>
          </p:nvPr>
        </p:nvSpPr>
        <p:spPr>
          <a:xfrm>
            <a:off x="595672" y="413825"/>
            <a:ext cx="506041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640" dirty="0"/>
              <a:t>Australian </a:t>
            </a:r>
            <a:r>
              <a:rPr lang="en" sz="2640" dirty="0" err="1"/>
              <a:t>BioCommons</a:t>
            </a:r>
            <a:r>
              <a:rPr lang="en" sz="2640" dirty="0"/>
              <a:t> (think ELIXIR for Australia)</a:t>
            </a:r>
            <a:endParaRPr sz="2640"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endParaRPr sz="264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endParaRPr sz="2640" dirty="0"/>
          </a:p>
        </p:txBody>
      </p:sp>
      <p:sp>
        <p:nvSpPr>
          <p:cNvPr id="131" name="Google Shape;131;p21"/>
          <p:cNvSpPr txBox="1">
            <a:spLocks noGrp="1"/>
          </p:cNvSpPr>
          <p:nvPr>
            <p:ph type="body" idx="1"/>
          </p:nvPr>
        </p:nvSpPr>
        <p:spPr>
          <a:xfrm>
            <a:off x="597471" y="1508289"/>
            <a:ext cx="5605363" cy="361989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85000" lnSpcReduction="10000"/>
          </a:bodyPr>
          <a:lstStyle/>
          <a:p>
            <a:pPr marL="457200" lvl="0" indent="-336550" algn="l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 b="1" dirty="0"/>
              <a:t>Mission: Enhancing Australia’s digital life science research through world class collaborative distributed infrastructure</a:t>
            </a:r>
            <a:endParaRPr sz="1700" b="1" dirty="0"/>
          </a:p>
          <a:p>
            <a:pPr marL="457200" lvl="0" indent="-336550" algn="l" rtl="0">
              <a:lnSpc>
                <a:spcPct val="134000"/>
              </a:lnSpc>
              <a:spcBef>
                <a:spcPts val="1000"/>
              </a:spcBef>
              <a:spcAft>
                <a:spcPts val="0"/>
              </a:spcAft>
              <a:buSzPts val="1700"/>
              <a:buChar char="●"/>
            </a:pPr>
            <a:r>
              <a:rPr lang="en" sz="1700" b="1" dirty="0"/>
              <a:t>30,000 life science researchers in Australia</a:t>
            </a:r>
            <a:endParaRPr sz="1700" b="1" dirty="0"/>
          </a:p>
          <a:p>
            <a:pPr marL="457200" lvl="0" indent="-336550" algn="l" rtl="0">
              <a:lnSpc>
                <a:spcPct val="134000"/>
              </a:lnSpc>
              <a:spcBef>
                <a:spcPts val="1000"/>
              </a:spcBef>
              <a:spcAft>
                <a:spcPts val="0"/>
              </a:spcAft>
              <a:buSzPts val="1700"/>
              <a:buChar char="●"/>
            </a:pPr>
            <a:r>
              <a:rPr lang="en" sz="1700" b="1" dirty="0"/>
              <a:t>Approach</a:t>
            </a:r>
            <a:endParaRPr sz="1700" b="1" dirty="0"/>
          </a:p>
          <a:p>
            <a:pPr marL="914400" lvl="1" indent="-336550" algn="l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" sz="1700" dirty="0"/>
              <a:t>Repurpose as much existing work as possible</a:t>
            </a:r>
            <a:endParaRPr sz="1700" dirty="0"/>
          </a:p>
          <a:p>
            <a:pPr marL="914400" lvl="1" indent="-336550" algn="l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" sz="1700" dirty="0"/>
              <a:t>Compatibility with international counterparts</a:t>
            </a:r>
            <a:endParaRPr sz="1700" dirty="0"/>
          </a:p>
          <a:p>
            <a:pPr marL="914400" lvl="1" indent="-336550" algn="l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" sz="1700" dirty="0"/>
              <a:t>Get the right experts together and work out what to do from there</a:t>
            </a:r>
            <a:endParaRPr sz="1700" dirty="0"/>
          </a:p>
          <a:p>
            <a:pPr marL="914400" lvl="1" indent="-336550" algn="l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" sz="1700" dirty="0"/>
              <a:t>Partner with existing providers to operate infrastructure</a:t>
            </a:r>
            <a:endParaRPr sz="1700" dirty="0"/>
          </a:p>
        </p:txBody>
      </p:sp>
      <p:sp>
        <p:nvSpPr>
          <p:cNvPr id="132" name="Google Shape;132;p21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dk2"/>
                </a:solidFill>
              </a:rPr>
              <a:t>5</a:t>
            </a:fld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p22"/>
          <p:cNvPicPr preferRelativeResize="0"/>
          <p:nvPr/>
        </p:nvPicPr>
        <p:blipFill rotWithShape="1">
          <a:blip r:embed="rId3">
            <a:alphaModFix/>
          </a:blip>
          <a:srcRect b="1739"/>
          <a:stretch/>
        </p:blipFill>
        <p:spPr>
          <a:xfrm>
            <a:off x="3119400" y="478875"/>
            <a:ext cx="5966099" cy="4300949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22"/>
          <p:cNvSpPr txBox="1">
            <a:spLocks noGrp="1"/>
          </p:cNvSpPr>
          <p:nvPr>
            <p:ph type="title"/>
          </p:nvPr>
        </p:nvSpPr>
        <p:spPr>
          <a:xfrm>
            <a:off x="119850" y="414850"/>
            <a:ext cx="3914822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dirty="0"/>
              <a:t>Pilot: Human Genomes Platform Project</a:t>
            </a:r>
            <a:endParaRPr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endParaRPr dirty="0"/>
          </a:p>
        </p:txBody>
      </p:sp>
      <p:sp>
        <p:nvSpPr>
          <p:cNvPr id="139" name="Google Shape;139;p22"/>
          <p:cNvSpPr txBox="1">
            <a:spLocks noGrp="1"/>
          </p:cNvSpPr>
          <p:nvPr>
            <p:ph type="body" idx="1"/>
          </p:nvPr>
        </p:nvSpPr>
        <p:spPr>
          <a:xfrm>
            <a:off x="119725" y="1544751"/>
            <a:ext cx="3094815" cy="312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 dirty="0"/>
              <a:t>Work Packages</a:t>
            </a:r>
            <a:endParaRPr sz="1400" b="1" dirty="0"/>
          </a:p>
          <a:p>
            <a:pPr marL="457200" lvl="0" indent="-317500" algn="l" rtl="0">
              <a:spcBef>
                <a:spcPts val="1000"/>
              </a:spcBef>
              <a:spcAft>
                <a:spcPts val="0"/>
              </a:spcAft>
              <a:buSzPts val="1400"/>
              <a:buAutoNum type="arabicPeriod"/>
            </a:pPr>
            <a:r>
              <a:rPr lang="en" sz="1400" dirty="0"/>
              <a:t>Virtual cohorts</a:t>
            </a:r>
            <a:endParaRPr sz="1400" dirty="0"/>
          </a:p>
          <a:p>
            <a:pPr marL="457200" lvl="0" indent="-317500" algn="l" rtl="0">
              <a:spcBef>
                <a:spcPts val="1000"/>
              </a:spcBef>
              <a:spcAft>
                <a:spcPts val="0"/>
              </a:spcAft>
              <a:buSzPts val="1400"/>
              <a:buAutoNum type="arabicPeriod"/>
            </a:pPr>
            <a:r>
              <a:rPr lang="en" sz="1400" dirty="0"/>
              <a:t>Streamline the Data Access Committee (DAC) process</a:t>
            </a:r>
            <a:endParaRPr sz="1400" dirty="0"/>
          </a:p>
          <a:p>
            <a:pPr marL="457200" lvl="0" indent="-317500" algn="l" rtl="0">
              <a:spcBef>
                <a:spcPts val="1000"/>
              </a:spcBef>
              <a:spcAft>
                <a:spcPts val="0"/>
              </a:spcAft>
              <a:buSzPts val="1400"/>
              <a:buAutoNum type="arabicPeriod"/>
            </a:pPr>
            <a:r>
              <a:rPr lang="en" sz="1400" dirty="0"/>
              <a:t>Federated identity and access management</a:t>
            </a:r>
            <a:endParaRPr sz="1400" dirty="0"/>
          </a:p>
          <a:p>
            <a:pPr marL="457200" lvl="0" indent="-317500" algn="l" rtl="0">
              <a:spcBef>
                <a:spcPts val="1000"/>
              </a:spcBef>
              <a:spcAft>
                <a:spcPts val="0"/>
              </a:spcAft>
              <a:buSzPts val="1400"/>
              <a:buAutoNum type="arabicPeriod"/>
            </a:pPr>
            <a:r>
              <a:rPr lang="en" sz="1400" dirty="0"/>
              <a:t>Data and metadata archiving</a:t>
            </a:r>
            <a:endParaRPr sz="1400" dirty="0"/>
          </a:p>
          <a:p>
            <a:pPr marL="457200" lvl="0" indent="-317500" algn="l" rtl="0">
              <a:spcBef>
                <a:spcPts val="1000"/>
              </a:spcBef>
              <a:spcAft>
                <a:spcPts val="1000"/>
              </a:spcAft>
              <a:buSzPts val="1400"/>
              <a:buAutoNum type="arabicPeriod"/>
            </a:pPr>
            <a:r>
              <a:rPr lang="en" sz="1400" dirty="0"/>
              <a:t>Documentation and training</a:t>
            </a:r>
            <a:endParaRPr sz="1400" dirty="0"/>
          </a:p>
        </p:txBody>
      </p:sp>
      <p:sp>
        <p:nvSpPr>
          <p:cNvPr id="140" name="Google Shape;140;p22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3"/>
          <p:cNvSpPr txBox="1">
            <a:spLocks noGrp="1"/>
          </p:cNvSpPr>
          <p:nvPr>
            <p:ph type="title"/>
          </p:nvPr>
        </p:nvSpPr>
        <p:spPr>
          <a:xfrm>
            <a:off x="729450" y="425466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640"/>
              <a:t>HGPP Partners</a:t>
            </a:r>
            <a:endParaRPr sz="2640"/>
          </a:p>
        </p:txBody>
      </p:sp>
      <p:pic>
        <p:nvPicPr>
          <p:cNvPr id="146" name="Google Shape;146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01962" y="3195575"/>
            <a:ext cx="1582489" cy="1510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245588" y="3132830"/>
            <a:ext cx="1645476" cy="16362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2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402904" y="1707974"/>
            <a:ext cx="2934248" cy="1041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2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252235" y="3430211"/>
            <a:ext cx="2720658" cy="10414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2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03926" y="3195570"/>
            <a:ext cx="1867425" cy="15107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2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02475" y="1605700"/>
            <a:ext cx="3177750" cy="1246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2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562300" y="1707975"/>
            <a:ext cx="2299578" cy="1041450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23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4"/>
          <p:cNvSpPr txBox="1">
            <a:spLocks noGrp="1"/>
          </p:cNvSpPr>
          <p:nvPr>
            <p:ph type="title"/>
          </p:nvPr>
        </p:nvSpPr>
        <p:spPr>
          <a:xfrm>
            <a:off x="727650" y="413817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640" dirty="0"/>
              <a:t>Challenges</a:t>
            </a:r>
            <a:endParaRPr sz="2640" dirty="0"/>
          </a:p>
        </p:txBody>
      </p:sp>
      <p:sp>
        <p:nvSpPr>
          <p:cNvPr id="159" name="Google Shape;159;p24"/>
          <p:cNvSpPr txBox="1">
            <a:spLocks noGrp="1"/>
          </p:cNvSpPr>
          <p:nvPr>
            <p:ph type="body" idx="1"/>
          </p:nvPr>
        </p:nvSpPr>
        <p:spPr>
          <a:xfrm>
            <a:off x="729450" y="1164475"/>
            <a:ext cx="4112400" cy="336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 b="1" dirty="0"/>
              <a:t>No F2F interaction</a:t>
            </a:r>
            <a:endParaRPr sz="1600" dirty="0"/>
          </a:p>
          <a:p>
            <a:pPr marL="457200" lvl="0" indent="-330200" algn="l" rtl="0">
              <a:spcBef>
                <a:spcPts val="1000"/>
              </a:spcBef>
              <a:spcAft>
                <a:spcPts val="0"/>
              </a:spcAft>
              <a:buSzPts val="1600"/>
              <a:buChar char="●"/>
            </a:pPr>
            <a:r>
              <a:rPr lang="en" sz="1600" b="1" dirty="0"/>
              <a:t>Diverse collaboration networks</a:t>
            </a:r>
            <a:endParaRPr sz="1600" b="1"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 dirty="0"/>
              <a:t>most not AAF customers.</a:t>
            </a:r>
            <a:endParaRPr sz="1400" dirty="0"/>
          </a:p>
          <a:p>
            <a:pPr marL="457200" lvl="0" indent="-330200" algn="l" rtl="0">
              <a:spcBef>
                <a:spcPts val="1000"/>
              </a:spcBef>
              <a:spcAft>
                <a:spcPts val="0"/>
              </a:spcAft>
              <a:buSzPts val="1600"/>
              <a:buChar char="●"/>
            </a:pPr>
            <a:r>
              <a:rPr lang="en" sz="1600" b="1" dirty="0"/>
              <a:t>Diverse technologies</a:t>
            </a:r>
            <a:endParaRPr sz="1600" b="1"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 dirty="0"/>
              <a:t>OIDC, SAML</a:t>
            </a:r>
            <a:endParaRPr sz="1400"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 dirty="0"/>
              <a:t>Web, command line, sensors and instruments</a:t>
            </a:r>
            <a:endParaRPr sz="1400"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 dirty="0"/>
              <a:t>Need to build workflows between different service providers</a:t>
            </a:r>
            <a:endParaRPr sz="1400" dirty="0"/>
          </a:p>
          <a:p>
            <a:pPr marL="457200" lvl="0" indent="-330200" algn="l" rtl="0">
              <a:spcBef>
                <a:spcPts val="1000"/>
              </a:spcBef>
              <a:spcAft>
                <a:spcPts val="0"/>
              </a:spcAft>
              <a:buSzPts val="1600"/>
              <a:buChar char="●"/>
            </a:pPr>
            <a:r>
              <a:rPr lang="en" sz="1600" b="1" dirty="0"/>
              <a:t>No common rules or shared expectations re: trust and identity</a:t>
            </a:r>
            <a:endParaRPr sz="1600" b="1" dirty="0"/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 sz="1500" dirty="0"/>
          </a:p>
        </p:txBody>
      </p:sp>
      <p:pic>
        <p:nvPicPr>
          <p:cNvPr id="160" name="Google Shape;160;p24"/>
          <p:cNvPicPr preferRelativeResize="0"/>
          <p:nvPr/>
        </p:nvPicPr>
        <p:blipFill rotWithShape="1">
          <a:blip r:embed="rId3">
            <a:alphaModFix/>
          </a:blip>
          <a:srcRect t="1244"/>
          <a:stretch/>
        </p:blipFill>
        <p:spPr>
          <a:xfrm>
            <a:off x="4914943" y="0"/>
            <a:ext cx="4229057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24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oogle Shape;166;p25"/>
          <p:cNvPicPr preferRelativeResize="0"/>
          <p:nvPr/>
        </p:nvPicPr>
        <p:blipFill rotWithShape="1">
          <a:blip r:embed="rId3">
            <a:alphaModFix/>
          </a:blip>
          <a:srcRect t="31248" b="31252"/>
          <a:stretch/>
        </p:blipFill>
        <p:spPr>
          <a:xfrm>
            <a:off x="0" y="0"/>
            <a:ext cx="9144001" cy="5143502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25"/>
          <p:cNvSpPr txBox="1">
            <a:spLocks noGrp="1"/>
          </p:cNvSpPr>
          <p:nvPr>
            <p:ph type="title"/>
          </p:nvPr>
        </p:nvSpPr>
        <p:spPr>
          <a:xfrm>
            <a:off x="727650" y="413817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640"/>
              <a:t>Challenges (continued)</a:t>
            </a:r>
            <a:endParaRPr sz="2640"/>
          </a:p>
        </p:txBody>
      </p:sp>
      <p:sp>
        <p:nvSpPr>
          <p:cNvPr id="168" name="Google Shape;168;p25"/>
          <p:cNvSpPr txBox="1">
            <a:spLocks noGrp="1"/>
          </p:cNvSpPr>
          <p:nvPr>
            <p:ph type="body" idx="1"/>
          </p:nvPr>
        </p:nvSpPr>
        <p:spPr>
          <a:xfrm>
            <a:off x="729450" y="1164475"/>
            <a:ext cx="7688700" cy="336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 b="1" dirty="0"/>
              <a:t>Sensitive data (human genomics)</a:t>
            </a:r>
            <a:endParaRPr sz="1700" b="1" dirty="0"/>
          </a:p>
          <a:p>
            <a:pPr marL="914400" lvl="1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" sz="1700" dirty="0"/>
              <a:t>catalyst for REFEDS Assurance Framework</a:t>
            </a:r>
            <a:endParaRPr sz="17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 b="1" dirty="0"/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 b="1" dirty="0"/>
              <a:t>Unfamiliar solution components – Gen3, Terra, REMS, </a:t>
            </a:r>
            <a:r>
              <a:rPr lang="en" sz="1700" b="1"/>
              <a:t>Beacon, CTRL</a:t>
            </a:r>
            <a:r>
              <a:rPr lang="en" sz="1700" b="1" dirty="0"/>
              <a:t>, GA4GH Passports</a:t>
            </a:r>
            <a:br>
              <a:rPr lang="en" sz="1700" b="1" dirty="0"/>
            </a:br>
            <a:endParaRPr sz="1700" b="1" dirty="0"/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 b="1" dirty="0"/>
              <a:t>Difficult to coordinate Data Access Committees (DAC) approvals</a:t>
            </a:r>
            <a:endParaRPr sz="1700" b="1" dirty="0"/>
          </a:p>
          <a:p>
            <a:pPr marL="914400" lvl="1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" sz="1700" dirty="0"/>
              <a:t>membership from multiple </a:t>
            </a:r>
            <a:r>
              <a:rPr lang="en" sz="1700" dirty="0" err="1"/>
              <a:t>organisations</a:t>
            </a:r>
            <a:endParaRPr sz="1700" dirty="0"/>
          </a:p>
          <a:p>
            <a:pPr marL="914400" lvl="1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" sz="1700" dirty="0"/>
              <a:t>relies on email trails for approval</a:t>
            </a:r>
            <a:endParaRPr sz="1700" dirty="0"/>
          </a:p>
          <a:p>
            <a:pPr marL="914400" lvl="1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" sz="1700" dirty="0"/>
              <a:t>requests for further information add latency</a:t>
            </a:r>
            <a:endParaRPr sz="1700" dirty="0"/>
          </a:p>
          <a:p>
            <a:pPr marL="914400" lvl="1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" sz="1700" dirty="0"/>
              <a:t>process is opaque to the requestor and DAC members</a:t>
            </a:r>
            <a:endParaRPr sz="1700" b="1" dirty="0"/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 sz="1700" dirty="0"/>
          </a:p>
        </p:txBody>
      </p:sp>
      <p:sp>
        <p:nvSpPr>
          <p:cNvPr id="169" name="Google Shape;169;p25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dk2"/>
                </a:solidFill>
              </a:rPr>
              <a:t>9</a:t>
            </a:fld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" grpId="0" build="p"/>
    </p:bldLst>
  </p:timing>
</p:sld>
</file>

<file path=ppt/theme/theme1.xml><?xml version="1.0" encoding="utf-8"?>
<a:theme xmlns:a="http://schemas.openxmlformats.org/drawingml/2006/main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1142</Words>
  <Application>Microsoft Macintosh PowerPoint</Application>
  <PresentationFormat>On-screen Show (16:9)</PresentationFormat>
  <Paragraphs>275</Paragraphs>
  <Slides>35</Slides>
  <Notes>35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0" baseType="lpstr">
      <vt:lpstr>Raleway</vt:lpstr>
      <vt:lpstr>Arial</vt:lpstr>
      <vt:lpstr>Montserrat</vt:lpstr>
      <vt:lpstr>Lato</vt:lpstr>
      <vt:lpstr>Streamline</vt:lpstr>
      <vt:lpstr>Propelling Australia’s Digital  Life Science Research with  Collaborative Research Infrastructure</vt:lpstr>
      <vt:lpstr>Background</vt:lpstr>
      <vt:lpstr>Context: R&amp;E in Australia</vt:lpstr>
      <vt:lpstr>Context: R&amp;E in Australia</vt:lpstr>
      <vt:lpstr>Australian BioCommons (think ELIXIR for Australia)  </vt:lpstr>
      <vt:lpstr>Pilot: Human Genomes Platform Project  </vt:lpstr>
      <vt:lpstr>HGPP Partners</vt:lpstr>
      <vt:lpstr>Challenges</vt:lpstr>
      <vt:lpstr>Challenges (continued)</vt:lpstr>
      <vt:lpstr>Solution Building Blocks</vt:lpstr>
      <vt:lpstr>Opportunities</vt:lpstr>
      <vt:lpstr>Process</vt:lpstr>
      <vt:lpstr>CILogon</vt:lpstr>
      <vt:lpstr>Introduction to CILogon</vt:lpstr>
      <vt:lpstr>Introduction to CILogon (cont)</vt:lpstr>
      <vt:lpstr>CILogon Platform</vt:lpstr>
      <vt:lpstr>JSON Web Tokens for Science</vt:lpstr>
      <vt:lpstr>PowerPoint Presentation</vt:lpstr>
      <vt:lpstr>PowerPoint Presentation</vt:lpstr>
      <vt:lpstr>PowerPoint Presentation</vt:lpstr>
      <vt:lpstr>PowerPoint Presentation</vt:lpstr>
      <vt:lpstr>Demo: Thursday 12:45 - 13:15</vt:lpstr>
      <vt:lpstr>Reseller Model</vt:lpstr>
      <vt:lpstr>Roles</vt:lpstr>
      <vt:lpstr>Deployments</vt:lpstr>
      <vt:lpstr>Lessons</vt:lpstr>
      <vt:lpstr>Lesson 1</vt:lpstr>
      <vt:lpstr>Lesson 2</vt:lpstr>
      <vt:lpstr>Lesson 3</vt:lpstr>
      <vt:lpstr>Lesson 4</vt:lpstr>
      <vt:lpstr>Lesson 5</vt:lpstr>
      <vt:lpstr>PowerPoint Presentation</vt:lpstr>
      <vt:lpstr>Next Steps</vt:lpstr>
      <vt:lpstr>From here…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Propelling Australia’s Digital  Life Science Research with  Collaborative Research Infrastructure</dc:title>
  <cp:lastModifiedBy>John Scullen</cp:lastModifiedBy>
  <cp:revision>13</cp:revision>
  <dcterms:modified xsi:type="dcterms:W3CDTF">2022-06-06T23:55:32Z</dcterms:modified>
</cp:coreProperties>
</file>