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9e80f46e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29e80f46e6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07df9b6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07df9b6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9d688f9b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9d688f9b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9d688f9b2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9d688f9b2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9d688f9b2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9d688f9b2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eb4992e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eb4992e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9d688f9b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9d688f9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9d688f9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9d688f9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aa37586b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aa37586b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aa37586b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aa37586b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Undertaking was approached very much like a software project</a:t>
            </a:r>
            <a:endParaRPr sz="1200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Team was formed comprised of subject matter experts in each discipline</a:t>
            </a:r>
            <a:endParaRPr sz="1200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9d688f9b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9d688f9b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9d688f9b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9d688f9b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Handoff</a:t>
            </a:r>
            <a:r>
              <a:rPr lang="en"/>
              <a:t> to Chris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9d688f9b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9d688f9b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914399" y="1597819"/>
            <a:ext cx="7762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14400" y="2901950"/>
            <a:ext cx="3597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363738"/>
              </a:buClr>
              <a:buSzPts val="17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Merriweather Sans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OE_logo.png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4467" y="4374071"/>
            <a:ext cx="1179576" cy="393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b_Logo.png" id="20" name="Google Shape;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4250626"/>
            <a:ext cx="681228" cy="516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net_Logo_Header.png" id="21" name="Google Shape;2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33" y="488950"/>
            <a:ext cx="2466594" cy="72009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2" type="body"/>
          </p:nvPr>
        </p:nvSpPr>
        <p:spPr>
          <a:xfrm>
            <a:off x="5116513" y="2901553"/>
            <a:ext cx="3570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19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Merriweather Sans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ctrTitle"/>
          </p:nvPr>
        </p:nvSpPr>
        <p:spPr>
          <a:xfrm>
            <a:off x="914399" y="1597819"/>
            <a:ext cx="7762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914400" y="2901950"/>
            <a:ext cx="3597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363738"/>
              </a:buClr>
              <a:buSzPts val="17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Merriweather Sans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A1A2A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OE_logo.png" id="76" name="Google Shape;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4467" y="4374071"/>
            <a:ext cx="663512" cy="221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b_Logo.png" id="77" name="Google Shape;7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4250626"/>
            <a:ext cx="383191" cy="290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net_Logo_Header.png" id="78" name="Google Shape;7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33" y="488950"/>
            <a:ext cx="1387459" cy="4050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5116513" y="2901553"/>
            <a:ext cx="3570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19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Merriweather Sans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914400" y="2874169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914400" y="1518047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530"/>
              <a:buFont typeface="Arial"/>
              <a:buNone/>
              <a:defRPr b="0" i="0" sz="18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6373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Merriweather Sans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A1A2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A1A2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A1A2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A1A2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ESnet_Logo_Footer.png" id="29" name="Google Shape;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6744" y="4587308"/>
            <a:ext cx="907542" cy="272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0" y="0"/>
            <a:ext cx="137100" cy="5136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457200" y="1200151"/>
            <a:ext cx="8229600" cy="3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57200" y="1200150"/>
            <a:ext cx="40386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4648200" y="1200150"/>
            <a:ext cx="40386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63738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63738"/>
              </a:buClr>
              <a:buSzPts val="1600"/>
              <a:buFont typeface="Merriweather San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63738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57200" y="1631156"/>
            <a:ext cx="4040100" cy="28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53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6373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363738"/>
              </a:buClr>
              <a:buSzPts val="1200"/>
              <a:buFont typeface="Merriweather Sans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rgbClr val="363738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63738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63738"/>
              </a:buClr>
              <a:buSzPts val="1600"/>
              <a:buFont typeface="Merriweather San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63738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4645025" y="1631156"/>
            <a:ext cx="4041900" cy="28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53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6373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363738"/>
              </a:buClr>
              <a:buSzPts val="1200"/>
              <a:buFont typeface="Merriweather Sans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rgbClr val="363738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880"/>
              </a:spcBef>
              <a:spcAft>
                <a:spcPts val="0"/>
              </a:spcAft>
              <a:buSzPts val="2000"/>
              <a:buChar char="•"/>
              <a:defRPr/>
            </a:lvl1pPr>
            <a:lvl2pPr indent="-336550" lvl="1" marL="9144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2pPr>
            <a:lvl3pPr indent="-342900" lvl="2" marL="13716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17500" lvl="3" marL="1828800" rtl="0">
              <a:spcBef>
                <a:spcPts val="28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63738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637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Merriweather Sans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63738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30274" y="486251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572000" y="4862516"/>
            <a:ext cx="41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57200" y="4862516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ESnet_Logo_Footer.pn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76744" y="4587308"/>
            <a:ext cx="907542" cy="272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0"/>
            <a:ext cx="137100" cy="5136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.png"/><Relationship Id="rId13" Type="http://schemas.openxmlformats.org/officeDocument/2006/relationships/image" Target="../media/image20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odem.show/post/s01e10/" TargetMode="External"/><Relationship Id="rId4" Type="http://schemas.openxmlformats.org/officeDocument/2006/relationships/hyperlink" Target="https://www.modem.show/post/s01e1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ctrTitle"/>
          </p:nvPr>
        </p:nvSpPr>
        <p:spPr>
          <a:xfrm>
            <a:off x="914399" y="1330444"/>
            <a:ext cx="7762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Building a Realistic Orchestration Validation Environment for netwoRks (ROVER)</a:t>
            </a:r>
            <a:endParaRPr sz="3200">
              <a:solidFill>
                <a:srgbClr val="6D6E71"/>
              </a:solidFill>
            </a:endParaRPr>
          </a:p>
        </p:txBody>
      </p:sp>
      <p:sp>
        <p:nvSpPr>
          <p:cNvPr id="85" name="Google Shape;85;p12"/>
          <p:cNvSpPr txBox="1"/>
          <p:nvPr>
            <p:ph idx="1" type="subTitle"/>
          </p:nvPr>
        </p:nvSpPr>
        <p:spPr>
          <a:xfrm>
            <a:off x="838200" y="3022325"/>
            <a:ext cx="39129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" sz="1200">
                <a:solidFill>
                  <a:srgbClr val="6D6E71"/>
                </a:solidFill>
              </a:rPr>
              <a:t>Chris Cummings</a:t>
            </a:r>
            <a:endParaRPr b="1" i="0" sz="1200" u="none" cap="none" strike="noStrike">
              <a:solidFill>
                <a:srgbClr val="6D6E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" sz="1200"/>
              <a:t>Network Automation Software Engineer </a:t>
            </a:r>
            <a:endParaRPr sz="1200">
              <a:solidFill>
                <a:srgbClr val="6D6E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" sz="1200"/>
              <a:t>Nick Buraglio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" sz="1200"/>
              <a:t>Planning and Architecture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" sz="1200"/>
              <a:t>Energy Sciences Network (ESnet)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" sz="1200"/>
              <a:t>Lawrence Berkeley National Laboratory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sz="1200">
              <a:solidFill>
                <a:srgbClr val="6D6E7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sz="1200">
              <a:solidFill>
                <a:srgbClr val="6D6E7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sz="1200">
              <a:solidFill>
                <a:srgbClr val="6D6E71"/>
              </a:solidFill>
            </a:endParaRPr>
          </a:p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5064938" y="3022328"/>
            <a:ext cx="3570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" sz="1650">
                <a:solidFill>
                  <a:srgbClr val="6D6E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TNC22</a:t>
            </a:r>
            <a:endParaRPr>
              <a:solidFill>
                <a:srgbClr val="6D6E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">
                <a:solidFill>
                  <a:srgbClr val="6D6E71"/>
                </a:solidFill>
              </a:rPr>
              <a:t>June-2022</a:t>
            </a:r>
            <a:endParaRPr>
              <a:solidFill>
                <a:srgbClr val="6D6E71"/>
              </a:solidFill>
            </a:endParaRPr>
          </a:p>
        </p:txBody>
      </p:sp>
      <p:cxnSp>
        <p:nvCxnSpPr>
          <p:cNvPr id="87" name="Google Shape;87;p12"/>
          <p:cNvCxnSpPr/>
          <p:nvPr/>
        </p:nvCxnSpPr>
        <p:spPr>
          <a:xfrm>
            <a:off x="4751103" y="3019580"/>
            <a:ext cx="0" cy="963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11700" y="940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ESnet6 Provisioning Stack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7456900" y="4528750"/>
            <a:ext cx="1396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25" y="666700"/>
            <a:ext cx="6870151" cy="44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7428250" y="4528750"/>
            <a:ext cx="1396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>
            <p:ph type="title"/>
          </p:nvPr>
        </p:nvSpPr>
        <p:spPr>
          <a:xfrm>
            <a:off x="176850" y="464300"/>
            <a:ext cx="407400" cy="42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900" y="-214550"/>
            <a:ext cx="6824207" cy="535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1395975" y="0"/>
            <a:ext cx="1396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75" y="2173779"/>
            <a:ext cx="3354000" cy="581400"/>
          </a:xfrm>
          <a:prstGeom prst="roundRect">
            <a:avLst>
              <a:gd fmla="val 885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88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Walkthrough of a Backbone Link Deployment Workflow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Walkthrough of BGP Peer Deployment Workflow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ROVER Team</a:t>
            </a:r>
            <a:endParaRPr/>
          </a:p>
        </p:txBody>
      </p:sp>
      <p:grpSp>
        <p:nvGrpSpPr>
          <p:cNvPr id="93" name="Google Shape;93;p13"/>
          <p:cNvGrpSpPr/>
          <p:nvPr/>
        </p:nvGrpSpPr>
        <p:grpSpPr>
          <a:xfrm>
            <a:off x="4607029" y="498219"/>
            <a:ext cx="3725658" cy="3736759"/>
            <a:chOff x="603613" y="1136825"/>
            <a:chExt cx="3175638" cy="3185100"/>
          </a:xfrm>
        </p:grpSpPr>
        <p:pic>
          <p:nvPicPr>
            <p:cNvPr id="94" name="Google Shape;94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69646" y="2262800"/>
              <a:ext cx="909604" cy="83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83000" y="2292725"/>
              <a:ext cx="823639" cy="80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3625" y="2217950"/>
              <a:ext cx="792925" cy="118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3613" y="1136870"/>
              <a:ext cx="821700" cy="1125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80475" y="1992250"/>
              <a:ext cx="823650" cy="110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81450" y="1136875"/>
              <a:ext cx="821700" cy="855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202690" y="1136875"/>
              <a:ext cx="821719" cy="115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3625" y="3235399"/>
              <a:ext cx="792925" cy="1086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010500" y="1136825"/>
              <a:ext cx="768750" cy="115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381450" y="3094400"/>
              <a:ext cx="1162376" cy="122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543814" y="3098787"/>
              <a:ext cx="1235436" cy="12231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3"/>
          <p:cNvSpPr txBox="1"/>
          <p:nvPr/>
        </p:nvSpPr>
        <p:spPr>
          <a:xfrm>
            <a:off x="405625" y="1469325"/>
            <a:ext cx="3936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Team Members, from Left to Right: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Nick Buraglio, Chris Cummings, Luke Baker, Scott Richmond,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George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Robb, Dhivakaran (Dhiva) Muruganantham, Marc Koerner, Derek Howard, Sam Oehlert, Eric Smith, Garrett Stewart, Brendan White (Not pictured)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T</a:t>
            </a:r>
            <a:r>
              <a:rPr lang="en" sz="1800">
                <a:solidFill>
                  <a:schemeClr val="dk1"/>
                </a:solidFill>
              </a:rPr>
              <a:t>esting of orchestration software before deploying to production in a full featured environment is difficul</a:t>
            </a:r>
            <a:r>
              <a:rPr lang="en" sz="1800"/>
              <a:t>t, but required for full awareness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Lab with physical elements</a:t>
            </a:r>
            <a:r>
              <a:rPr lang="en" sz="1800">
                <a:solidFill>
                  <a:schemeClr val="dk1"/>
                </a:solidFill>
              </a:rPr>
              <a:t> is </a:t>
            </a:r>
            <a:r>
              <a:rPr i="1" lang="en" sz="1800">
                <a:solidFill>
                  <a:schemeClr val="dk1"/>
                </a:solidFill>
              </a:rPr>
              <a:t>very</a:t>
            </a:r>
            <a:r>
              <a:rPr lang="en" sz="1800">
                <a:solidFill>
                  <a:schemeClr val="dk1"/>
                </a:solidFill>
              </a:rPr>
              <a:t> constrained for resources (too many people, not enough equipment)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Physical equipment lab (qLAB)</a:t>
            </a:r>
            <a:r>
              <a:rPr lang="en" sz="1800">
                <a:solidFill>
                  <a:schemeClr val="dk1"/>
                </a:solidFill>
              </a:rPr>
              <a:t> configuration and orientation does not resemble production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qLAB may be in a state of transition from one project to the next</a:t>
            </a:r>
            <a:endParaRPr sz="1800"/>
          </a:p>
          <a:p>
            <a:pPr indent="-342900" lvl="0" marL="4572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Resetting qLAB to a known state is currently not easily accomplished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ROVER: Origins</a:t>
            </a:r>
            <a:endParaRPr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"Wow, it would be nice to do automated tests on our </a:t>
            </a:r>
            <a:r>
              <a:rPr lang="en" sz="1800"/>
              <a:t>full orchestration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s</a:t>
            </a:r>
            <a:r>
              <a:rPr lang="en" sz="1800">
                <a:solidFill>
                  <a:schemeClr val="dk1"/>
                </a:solidFill>
              </a:rPr>
              <a:t>tack!"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Tested various platforms such as Eve-NG, found them not well suited for consistent but ephemeral </a:t>
            </a:r>
            <a:r>
              <a:rPr lang="en" sz="1800"/>
              <a:t>topologies</a:t>
            </a:r>
            <a:r>
              <a:rPr lang="en" sz="1800"/>
              <a:t> </a:t>
            </a:r>
            <a:r>
              <a:rPr i="1" lang="en" sz="1800"/>
              <a:t>with associated services**</a:t>
            </a:r>
            <a:endParaRPr i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Learned about</a:t>
            </a: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containerlab</a:t>
            </a:r>
            <a:r>
              <a:rPr lang="en" sz="1800">
                <a:solidFill>
                  <a:schemeClr val="dk1"/>
                </a:solidFill>
              </a:rPr>
              <a:t> by talking to Roman Dodin (creator)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Internal development and orchestration teams</a:t>
            </a:r>
            <a:r>
              <a:rPr lang="en" sz="1800">
                <a:solidFill>
                  <a:schemeClr val="dk1"/>
                </a:solidFill>
              </a:rPr>
              <a:t> acknowledged need for this tooling, </a:t>
            </a:r>
            <a:r>
              <a:rPr lang="en" sz="1800"/>
              <a:t>brought </a:t>
            </a:r>
            <a:r>
              <a:rPr lang="en" sz="1800">
                <a:solidFill>
                  <a:schemeClr val="dk1"/>
                </a:solidFill>
              </a:rPr>
              <a:t>Planning and Architecture Group (PAG) into project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PAG </a:t>
            </a:r>
            <a:r>
              <a:rPr lang="en" sz="1800"/>
              <a:t>brought </a:t>
            </a:r>
            <a:r>
              <a:rPr lang="en" sz="1800">
                <a:solidFill>
                  <a:schemeClr val="dk1"/>
                </a:solidFill>
              </a:rPr>
              <a:t>in to </a:t>
            </a:r>
            <a:r>
              <a:rPr lang="en" sz="1800"/>
              <a:t>build an overall plan and to </a:t>
            </a:r>
            <a:r>
              <a:rPr lang="en" sz="1800">
                <a:solidFill>
                  <a:schemeClr val="dk1"/>
                </a:solidFill>
              </a:rPr>
              <a:t>take ROVER from </a:t>
            </a:r>
            <a:r>
              <a:rPr lang="en" sz="1800"/>
              <a:t>concept</a:t>
            </a:r>
            <a:r>
              <a:rPr lang="en" sz="1800">
                <a:solidFill>
                  <a:schemeClr val="dk1"/>
                </a:solidFill>
              </a:rPr>
              <a:t> to initial release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ROVER: Origins</a:t>
            </a:r>
            <a:endParaRPr/>
          </a:p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311700" y="1152475"/>
            <a:ext cx="3710100" cy="34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Structured like a software project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Clear and </a:t>
            </a:r>
            <a:r>
              <a:rPr lang="en" sz="1800"/>
              <a:t>achievable</a:t>
            </a:r>
            <a:r>
              <a:rPr lang="en" sz="1800"/>
              <a:t> deliverables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Driven by needs and requirements gathered beforehand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" sz="1800" u="sng"/>
              <a:t>No scope creep</a:t>
            </a:r>
            <a:endParaRPr b="1" sz="1800" u="sng"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050" y="518325"/>
            <a:ext cx="4201526" cy="444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ROVER: Origins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100" y="764725"/>
            <a:ext cx="6375699" cy="443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Deliverables</a:t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Develop a repeatable, supportable test env for VRF migrations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MUST—A Network topology based off production configs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MUST—Contain OCD software to run orchestrated workflows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MUST—Support for swapping out versions of OCD software to test latest changes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Stretch Goals—Support dataplane capabilities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/>
              <a:t>Ping across links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/>
              <a:t>BGP, IS-IS, etc.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 of Users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👨🏾‍💻 Software Developers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👩🏻‍💻 Network Engineers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👩🏽‍🏫 Trainers demonstrating our orchestration tooling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👨🏻‍🎓 Users of OCD software who need to learn the tools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💻 CI/CD Pipelines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311700" y="179800"/>
            <a:ext cx="304800" cy="48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300"/>
              <a:t>Topology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7428250" y="4528750"/>
            <a:ext cx="1396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9400" y="1922875"/>
            <a:ext cx="1087150" cy="12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2047" l="0" r="0" t="2258"/>
          <a:stretch/>
        </p:blipFill>
        <p:spPr>
          <a:xfrm>
            <a:off x="726750" y="12850"/>
            <a:ext cx="7222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ESnet theme colors 080714">
      <a:dk1>
        <a:srgbClr val="6D6E71"/>
      </a:dk1>
      <a:lt1>
        <a:srgbClr val="FFFFFF"/>
      </a:lt1>
      <a:dk2>
        <a:srgbClr val="6D6E71"/>
      </a:dk2>
      <a:lt2>
        <a:srgbClr val="C9CACC"/>
      </a:lt2>
      <a:accent1>
        <a:srgbClr val="4EC1E0"/>
      </a:accent1>
      <a:accent2>
        <a:srgbClr val="003A5D"/>
      </a:accent2>
      <a:accent3>
        <a:srgbClr val="FF4E00"/>
      </a:accent3>
      <a:accent4>
        <a:srgbClr val="C9CACC"/>
      </a:accent4>
      <a:accent5>
        <a:srgbClr val="58585B"/>
      </a:accent5>
      <a:accent6>
        <a:srgbClr val="D2E9EE"/>
      </a:accent6>
      <a:hlink>
        <a:srgbClr val="266782"/>
      </a:hlink>
      <a:folHlink>
        <a:srgbClr val="504F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