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hp" ContentType="image/pn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6"/>
  </p:notesMasterIdLst>
  <p:sldIdLst>
    <p:sldId id="291" r:id="rId6"/>
    <p:sldId id="309" r:id="rId7"/>
    <p:sldId id="269" r:id="rId8"/>
    <p:sldId id="301" r:id="rId9"/>
    <p:sldId id="299" r:id="rId10"/>
    <p:sldId id="270" r:id="rId11"/>
    <p:sldId id="308" r:id="rId12"/>
    <p:sldId id="311" r:id="rId13"/>
    <p:sldId id="310" r:id="rId14"/>
    <p:sldId id="306" r:id="rId15"/>
    <p:sldId id="304" r:id="rId16"/>
    <p:sldId id="305" r:id="rId17"/>
    <p:sldId id="295" r:id="rId18"/>
    <p:sldId id="282" r:id="rId19"/>
    <p:sldId id="281" r:id="rId20"/>
    <p:sldId id="278" r:id="rId21"/>
    <p:sldId id="287" r:id="rId22"/>
    <p:sldId id="307" r:id="rId23"/>
    <p:sldId id="286" r:id="rId24"/>
    <p:sldId id="293" r:id="rId2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96"/>
    <a:srgbClr val="34699A"/>
    <a:srgbClr val="2F9285"/>
    <a:srgbClr val="5B2D35"/>
    <a:srgbClr val="F59AA2"/>
    <a:srgbClr val="00A8B5"/>
    <a:srgbClr val="B4E9E2"/>
    <a:srgbClr val="A2D4CF"/>
    <a:srgbClr val="406996"/>
    <a:srgbClr val="E73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2" autoAdjust="0"/>
    <p:restoredTop sz="94660"/>
  </p:normalViewPr>
  <p:slideViewPr>
    <p:cSldViewPr snapToGrid="0">
      <p:cViewPr varScale="1">
        <p:scale>
          <a:sx n="93" d="100"/>
          <a:sy n="93" d="100"/>
        </p:scale>
        <p:origin x="48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EF554-92AF-4946-B5E6-53D081E142DB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2217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673AA6B-D74E-254E-B8CC-EA786BFC8EA9}"/>
              </a:ext>
            </a:extLst>
          </p:cNvPr>
          <p:cNvSpPr/>
          <p:nvPr userDrawn="1"/>
        </p:nvSpPr>
        <p:spPr>
          <a:xfrm>
            <a:off x="0" y="-82296"/>
            <a:ext cx="9144000" cy="5225796"/>
          </a:xfrm>
          <a:prstGeom prst="rect">
            <a:avLst/>
          </a:prstGeom>
          <a:solidFill>
            <a:srgbClr val="B4E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4825AA-4DF3-284A-9ACE-5A986464AAFA}"/>
              </a:ext>
            </a:extLst>
          </p:cNvPr>
          <p:cNvGrpSpPr/>
          <p:nvPr userDrawn="1"/>
        </p:nvGrpSpPr>
        <p:grpSpPr>
          <a:xfrm>
            <a:off x="2858204" y="1776052"/>
            <a:ext cx="5661054" cy="3004952"/>
            <a:chOff x="2858204" y="1776052"/>
            <a:chExt cx="5661054" cy="3004952"/>
          </a:xfrm>
        </p:grpSpPr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F5EE83BF-ACFE-AB45-9312-01EEC9187C35}"/>
                </a:ext>
              </a:extLst>
            </p:cNvPr>
            <p:cNvSpPr/>
            <p:nvPr userDrawn="1"/>
          </p:nvSpPr>
          <p:spPr>
            <a:xfrm rot="16200000">
              <a:off x="4430329" y="2986793"/>
              <a:ext cx="1878338" cy="1256609"/>
            </a:xfrm>
            <a:prstGeom prst="triangle">
              <a:avLst>
                <a:gd name="adj" fmla="val 0"/>
              </a:avLst>
            </a:prstGeom>
            <a:solidFill>
              <a:srgbClr val="00A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03C1FA28-96D6-DD4D-AFBC-8A39FF5B58A9}"/>
                </a:ext>
              </a:extLst>
            </p:cNvPr>
            <p:cNvSpPr/>
            <p:nvPr userDrawn="1"/>
          </p:nvSpPr>
          <p:spPr>
            <a:xfrm rot="16200000">
              <a:off x="3657668" y="2734560"/>
              <a:ext cx="2063438" cy="1380441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19CE9FB1-C610-B946-89AB-E4A35B8E380E}"/>
                </a:ext>
              </a:extLst>
            </p:cNvPr>
            <p:cNvSpPr/>
            <p:nvPr userDrawn="1"/>
          </p:nvSpPr>
          <p:spPr>
            <a:xfrm rot="16200000">
              <a:off x="5522972" y="2224731"/>
              <a:ext cx="2711051" cy="1813694"/>
            </a:xfrm>
            <a:prstGeom prst="triangle">
              <a:avLst>
                <a:gd name="adj" fmla="val 0"/>
              </a:avLst>
            </a:prstGeom>
            <a:solidFill>
              <a:srgbClr val="F59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A8C3CF35-D4DE-3C47-A7B8-15EC086DE65A}"/>
                </a:ext>
              </a:extLst>
            </p:cNvPr>
            <p:cNvSpPr/>
            <p:nvPr userDrawn="1"/>
          </p:nvSpPr>
          <p:spPr>
            <a:xfrm rot="16200000">
              <a:off x="2634174" y="3497250"/>
              <a:ext cx="1353658" cy="905598"/>
            </a:xfrm>
            <a:prstGeom prst="triangle">
              <a:avLst>
                <a:gd name="adj" fmla="val 0"/>
              </a:avLst>
            </a:prstGeom>
            <a:solidFill>
              <a:srgbClr val="5B2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9893A5-AB0D-3548-BCD2-81E2321673DE}"/>
                </a:ext>
              </a:extLst>
            </p:cNvPr>
            <p:cNvSpPr/>
            <p:nvPr userDrawn="1"/>
          </p:nvSpPr>
          <p:spPr>
            <a:xfrm rot="16200000">
              <a:off x="7389630" y="3651376"/>
              <a:ext cx="1353658" cy="905598"/>
            </a:xfrm>
            <a:prstGeom prst="triangle">
              <a:avLst>
                <a:gd name="adj" fmla="val 0"/>
              </a:avLst>
            </a:prstGeom>
            <a:solidFill>
              <a:srgbClr val="2F9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801B13B-18C3-8242-B714-E44D785A6EC0}"/>
              </a:ext>
            </a:extLst>
          </p:cNvPr>
          <p:cNvSpPr/>
          <p:nvPr userDrawn="1"/>
        </p:nvSpPr>
        <p:spPr>
          <a:xfrm>
            <a:off x="-8376" y="4111650"/>
            <a:ext cx="9160751" cy="1039325"/>
          </a:xfrm>
          <a:prstGeom prst="rect">
            <a:avLst/>
          </a:prstGeom>
          <a:solidFill>
            <a:srgbClr val="346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4B73EE5E-0530-7B4F-B1FE-B68852832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t="23780" r="20432" b="39488"/>
          <a:stretch/>
        </p:blipFill>
        <p:spPr>
          <a:xfrm>
            <a:off x="418822" y="4215190"/>
            <a:ext cx="1702233" cy="715443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18588B31-F551-6648-9319-D1F5BA9F2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t="60057" r="20432" b="30580"/>
          <a:stretch/>
        </p:blipFill>
        <p:spPr>
          <a:xfrm>
            <a:off x="5796442" y="4697427"/>
            <a:ext cx="3054529" cy="327255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50356" y="2111595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008B96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50356" y="1399453"/>
            <a:ext cx="5793498" cy="3765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800" b="0">
                <a:solidFill>
                  <a:srgbClr val="34699A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50357" y="797862"/>
            <a:ext cx="5793498" cy="42881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4699A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50356" y="2482681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8B96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50356" y="2777168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8B96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BB8B99D-6521-C948-AE37-6BD7E457A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2622" y="393302"/>
            <a:ext cx="1016636" cy="4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subtitle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1501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EA0734F-6610-E749-95AF-F8E9439E5DF0}"/>
              </a:ext>
            </a:extLst>
          </p:cNvPr>
          <p:cNvGrpSpPr/>
          <p:nvPr userDrawn="1"/>
        </p:nvGrpSpPr>
        <p:grpSpPr>
          <a:xfrm>
            <a:off x="6495135" y="3434206"/>
            <a:ext cx="2294304" cy="1217843"/>
            <a:chOff x="2858204" y="1776052"/>
            <a:chExt cx="5661054" cy="3004952"/>
          </a:xfrm>
        </p:grpSpPr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9FAC8B3B-200D-364F-9F24-B9D52FD96994}"/>
                </a:ext>
              </a:extLst>
            </p:cNvPr>
            <p:cNvSpPr/>
            <p:nvPr userDrawn="1"/>
          </p:nvSpPr>
          <p:spPr>
            <a:xfrm rot="16200000">
              <a:off x="4430329" y="2986793"/>
              <a:ext cx="1878338" cy="1256609"/>
            </a:xfrm>
            <a:prstGeom prst="triangle">
              <a:avLst>
                <a:gd name="adj" fmla="val 0"/>
              </a:avLst>
            </a:prstGeom>
            <a:solidFill>
              <a:srgbClr val="00A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4BECABA5-0655-D44B-9E91-833E29984F66}"/>
                </a:ext>
              </a:extLst>
            </p:cNvPr>
            <p:cNvSpPr/>
            <p:nvPr userDrawn="1"/>
          </p:nvSpPr>
          <p:spPr>
            <a:xfrm rot="16200000">
              <a:off x="3657668" y="2734560"/>
              <a:ext cx="2063438" cy="1380441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60CE1161-C04F-5040-9440-E3112BFA8DB2}"/>
                </a:ext>
              </a:extLst>
            </p:cNvPr>
            <p:cNvSpPr/>
            <p:nvPr userDrawn="1"/>
          </p:nvSpPr>
          <p:spPr>
            <a:xfrm rot="16200000">
              <a:off x="5522972" y="2224731"/>
              <a:ext cx="2711051" cy="1813694"/>
            </a:xfrm>
            <a:prstGeom prst="triangle">
              <a:avLst>
                <a:gd name="adj" fmla="val 0"/>
              </a:avLst>
            </a:prstGeom>
            <a:solidFill>
              <a:srgbClr val="F59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6DA01B17-17B5-5346-B951-09688202C2F2}"/>
                </a:ext>
              </a:extLst>
            </p:cNvPr>
            <p:cNvSpPr/>
            <p:nvPr userDrawn="1"/>
          </p:nvSpPr>
          <p:spPr>
            <a:xfrm rot="16200000">
              <a:off x="2634174" y="3497250"/>
              <a:ext cx="1353658" cy="905598"/>
            </a:xfrm>
            <a:prstGeom prst="triangle">
              <a:avLst>
                <a:gd name="adj" fmla="val 0"/>
              </a:avLst>
            </a:prstGeom>
            <a:solidFill>
              <a:srgbClr val="5B2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DE3FFE4B-EA58-B344-96FB-FBE03677B225}"/>
                </a:ext>
              </a:extLst>
            </p:cNvPr>
            <p:cNvSpPr/>
            <p:nvPr userDrawn="1"/>
          </p:nvSpPr>
          <p:spPr>
            <a:xfrm rot="16200000">
              <a:off x="7389630" y="3651376"/>
              <a:ext cx="1353658" cy="905598"/>
            </a:xfrm>
            <a:prstGeom prst="triangle">
              <a:avLst>
                <a:gd name="adj" fmla="val 0"/>
              </a:avLst>
            </a:prstGeom>
            <a:solidFill>
              <a:srgbClr val="2F9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subtitle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1501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9865EB-D678-CF4C-8491-F982E0BE3C9E}"/>
              </a:ext>
            </a:extLst>
          </p:cNvPr>
          <p:cNvSpPr/>
          <p:nvPr userDrawn="1"/>
        </p:nvSpPr>
        <p:spPr>
          <a:xfrm>
            <a:off x="5884985" y="4366395"/>
            <a:ext cx="3259015" cy="349025"/>
          </a:xfrm>
          <a:prstGeom prst="rect">
            <a:avLst/>
          </a:prstGeom>
          <a:solidFill>
            <a:srgbClr val="346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6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C6CA2-7AA8-8142-AEBF-7E2890A15820}"/>
              </a:ext>
            </a:extLst>
          </p:cNvPr>
          <p:cNvSpPr/>
          <p:nvPr userDrawn="1"/>
        </p:nvSpPr>
        <p:spPr>
          <a:xfrm>
            <a:off x="0" y="-82296"/>
            <a:ext cx="9144000" cy="5225796"/>
          </a:xfrm>
          <a:prstGeom prst="rect">
            <a:avLst/>
          </a:prstGeom>
          <a:solidFill>
            <a:srgbClr val="B4E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42DD3B-FD6B-F143-999E-7401F3DDACE6}"/>
              </a:ext>
            </a:extLst>
          </p:cNvPr>
          <p:cNvGrpSpPr/>
          <p:nvPr userDrawn="1"/>
        </p:nvGrpSpPr>
        <p:grpSpPr>
          <a:xfrm>
            <a:off x="2858204" y="1776052"/>
            <a:ext cx="5661054" cy="3004952"/>
            <a:chOff x="2858204" y="1776052"/>
            <a:chExt cx="5661054" cy="3004952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93BD516B-DAD0-6445-A2CE-0801603DFEDD}"/>
                </a:ext>
              </a:extLst>
            </p:cNvPr>
            <p:cNvSpPr/>
            <p:nvPr userDrawn="1"/>
          </p:nvSpPr>
          <p:spPr>
            <a:xfrm rot="16200000">
              <a:off x="4430329" y="2986793"/>
              <a:ext cx="1878338" cy="1256609"/>
            </a:xfrm>
            <a:prstGeom prst="triangle">
              <a:avLst>
                <a:gd name="adj" fmla="val 0"/>
              </a:avLst>
            </a:prstGeom>
            <a:solidFill>
              <a:srgbClr val="00A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4FD32DE3-7C36-0344-930C-A83505E75B0F}"/>
                </a:ext>
              </a:extLst>
            </p:cNvPr>
            <p:cNvSpPr/>
            <p:nvPr userDrawn="1"/>
          </p:nvSpPr>
          <p:spPr>
            <a:xfrm rot="16200000">
              <a:off x="3657668" y="2734560"/>
              <a:ext cx="2063438" cy="1380441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EA263101-B12D-824B-8294-FBF813F322D8}"/>
                </a:ext>
              </a:extLst>
            </p:cNvPr>
            <p:cNvSpPr/>
            <p:nvPr userDrawn="1"/>
          </p:nvSpPr>
          <p:spPr>
            <a:xfrm rot="16200000">
              <a:off x="5522972" y="2224731"/>
              <a:ext cx="2711051" cy="1813694"/>
            </a:xfrm>
            <a:prstGeom prst="triangle">
              <a:avLst>
                <a:gd name="adj" fmla="val 0"/>
              </a:avLst>
            </a:prstGeom>
            <a:solidFill>
              <a:srgbClr val="F59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58F07986-0EB9-7049-9628-A790B65DBAE7}"/>
                </a:ext>
              </a:extLst>
            </p:cNvPr>
            <p:cNvSpPr/>
            <p:nvPr userDrawn="1"/>
          </p:nvSpPr>
          <p:spPr>
            <a:xfrm rot="16200000">
              <a:off x="2634174" y="3497250"/>
              <a:ext cx="1353658" cy="905598"/>
            </a:xfrm>
            <a:prstGeom prst="triangle">
              <a:avLst>
                <a:gd name="adj" fmla="val 0"/>
              </a:avLst>
            </a:prstGeom>
            <a:solidFill>
              <a:srgbClr val="5B2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B5E6C297-E65E-0046-BC63-1CFBD25F276E}"/>
                </a:ext>
              </a:extLst>
            </p:cNvPr>
            <p:cNvSpPr/>
            <p:nvPr userDrawn="1"/>
          </p:nvSpPr>
          <p:spPr>
            <a:xfrm rot="16200000">
              <a:off x="7389630" y="3651376"/>
              <a:ext cx="1353658" cy="905598"/>
            </a:xfrm>
            <a:prstGeom prst="triangle">
              <a:avLst>
                <a:gd name="adj" fmla="val 0"/>
              </a:avLst>
            </a:prstGeom>
            <a:solidFill>
              <a:srgbClr val="2F9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10E9AC2-0620-6A41-9431-EEEC204F032A}"/>
              </a:ext>
            </a:extLst>
          </p:cNvPr>
          <p:cNvSpPr/>
          <p:nvPr userDrawn="1"/>
        </p:nvSpPr>
        <p:spPr>
          <a:xfrm>
            <a:off x="0" y="4104175"/>
            <a:ext cx="9160751" cy="1039325"/>
          </a:xfrm>
          <a:prstGeom prst="rect">
            <a:avLst/>
          </a:prstGeom>
          <a:solidFill>
            <a:srgbClr val="346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766882" y="1017468"/>
            <a:ext cx="2996919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GB" sz="4000" b="1" dirty="0">
                <a:solidFill>
                  <a:srgbClr val="346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1669" y="2440186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34699A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sp>
        <p:nvSpPr>
          <p:cNvPr id="16" name="Title 3"/>
          <p:cNvSpPr txBox="1">
            <a:spLocks/>
          </p:cNvSpPr>
          <p:nvPr userDrawn="1"/>
        </p:nvSpPr>
        <p:spPr>
          <a:xfrm>
            <a:off x="821669" y="1478556"/>
            <a:ext cx="3704237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l"/>
            <a:r>
              <a:rPr lang="en-US" sz="2400" b="1" dirty="0">
                <a:solidFill>
                  <a:srgbClr val="00A8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5878078" y="4316065"/>
            <a:ext cx="23090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the GÉANT 2020 Framework Partnership Agreement (FPA), the project receives funding from the European Union's Horizon 2020 research and innovation programme under Grant Agreement No. 856726 (GN4-3).</a:t>
            </a:r>
            <a:endParaRPr lang="en-GB" sz="500" b="0" i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5244D8-F192-4845-90D9-B7DB802EE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5342" y="393302"/>
            <a:ext cx="1016636" cy="441921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D971B9B-6A8D-694F-AB28-16DBE273D4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96" y="4375155"/>
            <a:ext cx="325062" cy="216708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CEC1B019-5B4B-6146-9E65-8B59D2A2D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t="23780" r="20432" b="39488"/>
          <a:stretch/>
        </p:blipFill>
        <p:spPr>
          <a:xfrm>
            <a:off x="418822" y="4215190"/>
            <a:ext cx="1702233" cy="715443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01D6E56D-F18E-BC47-AB61-117DF020D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t="60057" r="20432" b="30580"/>
          <a:stretch/>
        </p:blipFill>
        <p:spPr>
          <a:xfrm>
            <a:off x="5796442" y="4697427"/>
            <a:ext cx="3054529" cy="3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6765-F5BF-1046-A5D8-0E8C05AB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78B1C-7497-964A-BB83-A6837806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61F68-E529-FC4F-8EB8-0B94DA8A8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EBEF8-2DF3-614D-8E79-5CDB79AB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2B5A-2C30-8E4E-8380-04E27EAACCBA}" type="datetime1">
              <a:rPr lang="en-US" smtClean="0"/>
              <a:t>6/10/22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2B6F5-208F-D047-AF25-7257FF38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BC389-DB48-6043-8827-581F242C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FFD2-1EE7-B343-B096-01B0595D90D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2053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CC2D494-BFA6-BA47-BD96-D60D63198561}"/>
              </a:ext>
            </a:extLst>
          </p:cNvPr>
          <p:cNvSpPr/>
          <p:nvPr userDrawn="1"/>
        </p:nvSpPr>
        <p:spPr>
          <a:xfrm>
            <a:off x="0" y="4366395"/>
            <a:ext cx="9144000" cy="777105"/>
          </a:xfrm>
          <a:prstGeom prst="rect">
            <a:avLst/>
          </a:prstGeom>
          <a:solidFill>
            <a:srgbClr val="346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6877" y="4809935"/>
            <a:ext cx="8362562" cy="0"/>
          </a:xfrm>
          <a:prstGeom prst="line">
            <a:avLst/>
          </a:prstGeom>
          <a:ln w="3175" cap="rnd">
            <a:solidFill>
              <a:srgbClr val="2D6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EE7A9C3-2A39-AE4A-ACCF-132C9F45C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t="30195" r="20432" b="39488"/>
          <a:stretch/>
        </p:blipFill>
        <p:spPr>
          <a:xfrm>
            <a:off x="254512" y="4505977"/>
            <a:ext cx="1390934" cy="482513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1501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2" r:id="rId3"/>
    <p:sldLayoutId id="2147483661" r:id="rId4"/>
    <p:sldLayoutId id="2147483663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A8B5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34699A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34699A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34699A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34699A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34699A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nsfea.fr/lib/exe/detail.php?id=esc:quand_il_faut_passer_a_l_action&amp;media=esc:ok.png" TargetMode="External"/><Relationship Id="rId2" Type="http://schemas.openxmlformats.org/officeDocument/2006/relationships/image" Target="../media/image19.ph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tiff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nycast-testbed.nl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36691-705B-9B42-8E33-1DAA47FC07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Leandro M. </a:t>
            </a:r>
            <a:r>
              <a:rPr lang="en-US" dirty="0" err="1"/>
              <a:t>Bertholdo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7E1449-1D84-974B-B357-6E9765B1E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356" y="797862"/>
            <a:ext cx="6045412" cy="428813"/>
          </a:xfrm>
        </p:spPr>
        <p:txBody>
          <a:bodyPr/>
          <a:lstStyle/>
          <a:p>
            <a:r>
              <a:rPr lang="en-US" dirty="0"/>
              <a:t>Towards a federated anycast infrastructure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9F0042-B51D-DA44-9BE9-98C8877F37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16/Jun/2022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363115-8B67-014C-9C42-5957AF563B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University of Twente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A41BA8-7795-5BDB-AA73-419A055689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356" y="1587752"/>
            <a:ext cx="5793498" cy="376599"/>
          </a:xfrm>
        </p:spPr>
        <p:txBody>
          <a:bodyPr/>
          <a:lstStyle/>
          <a:p>
            <a:r>
              <a:rPr lang="en-NL" dirty="0"/>
              <a:t>A case study with DNS</a:t>
            </a:r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B30444-8BE3-9388-5CE8-DFDEAEB0F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do you think?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NL" b="1" dirty="0"/>
          </a:p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2402A-A997-9C1B-0EC1-E888AD91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NL" dirty="0"/>
              <a:t>s a federated academic anycast network possible?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BF129-5713-6F36-B1E1-3FFFE2CC8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FF0F1-5941-1227-6B6E-CB14BB3923FC}"/>
              </a:ext>
            </a:extLst>
          </p:cNvPr>
          <p:cNvSpPr txBox="1"/>
          <p:nvPr/>
        </p:nvSpPr>
        <p:spPr>
          <a:xfrm>
            <a:off x="3568931" y="1925419"/>
            <a:ext cx="109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3600" dirty="0">
                <a:solidFill>
                  <a:srgbClr val="FF0000"/>
                </a:solidFill>
              </a:rPr>
              <a:t>YES !</a:t>
            </a:r>
          </a:p>
        </p:txBody>
      </p:sp>
    </p:spTree>
    <p:extLst>
      <p:ext uri="{BB962C8B-B14F-4D97-AF65-F5344CB8AC3E}">
        <p14:creationId xmlns:p14="http://schemas.microsoft.com/office/powerpoint/2010/main" val="269670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D6C7D9-C851-271F-48D1-5378FD770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Infrastructure (R1)</a:t>
            </a:r>
          </a:p>
          <a:p>
            <a:pPr lvl="1"/>
            <a:r>
              <a:rPr lang="en-NL" dirty="0"/>
              <a:t>Connectivity</a:t>
            </a:r>
          </a:p>
          <a:p>
            <a:pPr lvl="1"/>
            <a:r>
              <a:rPr lang="en-NL" dirty="0"/>
              <a:t>Datacenters </a:t>
            </a:r>
          </a:p>
          <a:p>
            <a:r>
              <a:rPr lang="en-NL" dirty="0"/>
              <a:t>Management (R2)</a:t>
            </a:r>
          </a:p>
          <a:p>
            <a:pPr lvl="1"/>
            <a:r>
              <a:rPr lang="en-NL" dirty="0"/>
              <a:t>People</a:t>
            </a:r>
          </a:p>
          <a:p>
            <a:pPr lvl="1"/>
            <a:r>
              <a:rPr lang="en-NL" dirty="0"/>
              <a:t>Basic anycast maintenance</a:t>
            </a:r>
          </a:p>
          <a:p>
            <a:r>
              <a:rPr lang="en-NL" dirty="0"/>
              <a:t>Address space (R3)</a:t>
            </a:r>
          </a:p>
          <a:p>
            <a:pPr lvl="1"/>
            <a:r>
              <a:rPr lang="en-NL" dirty="0"/>
              <a:t>IP space (&gt;/24)</a:t>
            </a:r>
          </a:p>
          <a:p>
            <a:pPr lvl="1"/>
            <a:r>
              <a:rPr lang="en-NL" dirty="0"/>
              <a:t>Autonomous system (AS)</a:t>
            </a:r>
          </a:p>
          <a:p>
            <a:r>
              <a:rPr lang="en-NL" dirty="0"/>
              <a:t>Anti-DDoS protection (R4)</a:t>
            </a:r>
          </a:p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0AD36D-281D-39A0-B3BB-F12F9B9D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What is required </a:t>
            </a:r>
            <a:r>
              <a:rPr lang="en-NL" u="sng" dirty="0"/>
              <a:t>to build an anycast network</a:t>
            </a:r>
            <a:r>
              <a:rPr lang="en-NL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EBC6D-21C6-BABF-24C0-C48CE6615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CF7E5BA-3F04-3319-B2FC-97480053E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34886" y="1195322"/>
            <a:ext cx="1817361" cy="113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2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D6C7D9-C851-271F-48D1-5378FD770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3865811" cy="2983761"/>
          </a:xfrm>
        </p:spPr>
        <p:txBody>
          <a:bodyPr/>
          <a:lstStyle/>
          <a:p>
            <a:r>
              <a:rPr lang="en-NL" dirty="0">
                <a:solidFill>
                  <a:schemeClr val="bg1">
                    <a:lumMod val="75000"/>
                  </a:schemeClr>
                </a:solidFill>
              </a:rPr>
              <a:t>Infrastructure (R1)</a:t>
            </a:r>
          </a:p>
          <a:p>
            <a:pPr lvl="1"/>
            <a:r>
              <a:rPr lang="en-NL" dirty="0">
                <a:solidFill>
                  <a:schemeClr val="bg1">
                    <a:lumMod val="75000"/>
                  </a:schemeClr>
                </a:solidFill>
              </a:rPr>
              <a:t>Connectivity</a:t>
            </a:r>
          </a:p>
          <a:p>
            <a:pPr lvl="1"/>
            <a:r>
              <a:rPr lang="en-NL" dirty="0">
                <a:solidFill>
                  <a:schemeClr val="bg1">
                    <a:lumMod val="75000"/>
                  </a:schemeClr>
                </a:solidFill>
              </a:rPr>
              <a:t>Datacenters </a:t>
            </a:r>
          </a:p>
          <a:p>
            <a:r>
              <a:rPr lang="en-NL" dirty="0">
                <a:solidFill>
                  <a:schemeClr val="bg1">
                    <a:lumMod val="75000"/>
                  </a:schemeClr>
                </a:solidFill>
              </a:rPr>
              <a:t>Management (R2)</a:t>
            </a:r>
          </a:p>
          <a:p>
            <a:pPr lvl="1"/>
            <a:r>
              <a:rPr lang="en-NL" dirty="0">
                <a:solidFill>
                  <a:schemeClr val="bg1">
                    <a:lumMod val="75000"/>
                  </a:schemeClr>
                </a:solidFill>
              </a:rPr>
              <a:t>People</a:t>
            </a:r>
          </a:p>
          <a:p>
            <a:pPr lvl="1"/>
            <a:r>
              <a:rPr lang="en-NL" dirty="0">
                <a:solidFill>
                  <a:schemeClr val="bg1">
                    <a:lumMod val="75000"/>
                  </a:schemeClr>
                </a:solidFill>
              </a:rPr>
              <a:t>Basic anycast maintenance</a:t>
            </a:r>
          </a:p>
          <a:p>
            <a:r>
              <a:rPr lang="en-NL" dirty="0">
                <a:solidFill>
                  <a:schemeClr val="bg1">
                    <a:lumMod val="75000"/>
                  </a:schemeClr>
                </a:solidFill>
              </a:rPr>
              <a:t>Address space (R3)</a:t>
            </a:r>
          </a:p>
          <a:p>
            <a:pPr lvl="1"/>
            <a:r>
              <a:rPr lang="en-NL" dirty="0">
                <a:solidFill>
                  <a:schemeClr val="bg1">
                    <a:lumMod val="75000"/>
                  </a:schemeClr>
                </a:solidFill>
              </a:rPr>
              <a:t>IP space (&gt;/24)</a:t>
            </a:r>
          </a:p>
          <a:p>
            <a:pPr lvl="1"/>
            <a:r>
              <a:rPr lang="en-NL" dirty="0">
                <a:solidFill>
                  <a:schemeClr val="bg1">
                    <a:lumMod val="75000"/>
                  </a:schemeClr>
                </a:solidFill>
              </a:rPr>
              <a:t>Autonomous system (AS)</a:t>
            </a:r>
          </a:p>
          <a:p>
            <a:r>
              <a:rPr lang="en-NL" dirty="0">
                <a:solidFill>
                  <a:schemeClr val="bg1">
                    <a:lumMod val="75000"/>
                  </a:schemeClr>
                </a:solidFill>
              </a:rPr>
              <a:t>Anti-DDoS protection (R4)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0AD36D-281D-39A0-B3BB-F12F9B9D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What is required </a:t>
            </a:r>
            <a:r>
              <a:rPr lang="en-NL" u="sng" dirty="0"/>
              <a:t>to build an anycast Federation</a:t>
            </a:r>
            <a:r>
              <a:rPr lang="en-NL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EBC6D-21C6-BABF-24C0-C48CE6615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AB74100-B133-7548-8F5A-AF9CE438D9F9}"/>
              </a:ext>
            </a:extLst>
          </p:cNvPr>
          <p:cNvSpPr txBox="1">
            <a:spLocks/>
          </p:cNvSpPr>
          <p:nvPr/>
        </p:nvSpPr>
        <p:spPr>
          <a:xfrm>
            <a:off x="4216012" y="964416"/>
            <a:ext cx="3865811" cy="29837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69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L" dirty="0">
                <a:solidFill>
                  <a:schemeClr val="accent1"/>
                </a:solidFill>
              </a:rPr>
              <a:t>Infrastructure  Coordination (R1)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Health of the sites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Anycast “pool”</a:t>
            </a:r>
          </a:p>
          <a:p>
            <a:r>
              <a:rPr lang="en-NL" dirty="0">
                <a:solidFill>
                  <a:schemeClr val="accent1"/>
                </a:solidFill>
              </a:rPr>
              <a:t>Management (R2)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Keep global a</a:t>
            </a:r>
            <a:r>
              <a:rPr lang="en-NL" dirty="0">
                <a:solidFill>
                  <a:schemeClr val="accent1"/>
                </a:solidFill>
              </a:rPr>
              <a:t>nycast routing </a:t>
            </a:r>
          </a:p>
          <a:p>
            <a:pPr lvl="1"/>
            <a:r>
              <a:rPr lang="en-NL" dirty="0">
                <a:solidFill>
                  <a:schemeClr val="accent1"/>
                </a:solidFill>
              </a:rPr>
              <a:t>Catchment management </a:t>
            </a:r>
          </a:p>
          <a:p>
            <a:r>
              <a:rPr lang="en-NL" dirty="0">
                <a:solidFill>
                  <a:schemeClr val="accent1"/>
                </a:solidFill>
              </a:rPr>
              <a:t>Address space (R3)</a:t>
            </a:r>
          </a:p>
          <a:p>
            <a:pPr lvl="1"/>
            <a:r>
              <a:rPr lang="en-NL" u="sng" dirty="0">
                <a:solidFill>
                  <a:schemeClr val="accent1"/>
                </a:solidFill>
              </a:rPr>
              <a:t>Unique or multiple </a:t>
            </a:r>
            <a:r>
              <a:rPr lang="en-NL" dirty="0">
                <a:solidFill>
                  <a:schemeClr val="accent1"/>
                </a:solidFill>
              </a:rPr>
              <a:t>prefixes and A</a:t>
            </a:r>
            <a:r>
              <a:rPr lang="en-US" dirty="0" err="1">
                <a:solidFill>
                  <a:schemeClr val="accent1"/>
                </a:solidFill>
              </a:rPr>
              <a:t>Ses</a:t>
            </a:r>
            <a:endParaRPr lang="en-NL" dirty="0">
              <a:solidFill>
                <a:schemeClr val="accent1"/>
              </a:solidFill>
            </a:endParaRPr>
          </a:p>
          <a:p>
            <a:pPr lvl="2"/>
            <a:r>
              <a:rPr lang="en-NL" dirty="0">
                <a:solidFill>
                  <a:schemeClr val="accent1"/>
                </a:solidFill>
              </a:rPr>
              <a:t>Some NRENs could just add more power to its own infrastructure</a:t>
            </a:r>
          </a:p>
          <a:p>
            <a:r>
              <a:rPr lang="en-NL" dirty="0">
                <a:solidFill>
                  <a:schemeClr val="accent1"/>
                </a:solidFill>
              </a:rPr>
              <a:t>Anti-DDoS resilience (R4)</a:t>
            </a:r>
          </a:p>
          <a:p>
            <a:pPr lvl="1"/>
            <a:r>
              <a:rPr lang="en-NL" dirty="0">
                <a:solidFill>
                  <a:schemeClr val="accent1"/>
                </a:solidFill>
              </a:rPr>
              <a:t>Service goes beyond NREN umbrella</a:t>
            </a:r>
          </a:p>
        </p:txBody>
      </p:sp>
    </p:spTree>
    <p:extLst>
      <p:ext uri="{BB962C8B-B14F-4D97-AF65-F5344CB8AC3E}">
        <p14:creationId xmlns:p14="http://schemas.microsoft.com/office/powerpoint/2010/main" val="301472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606104-9D19-2DAB-954E-A8533E3CE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Anycast can be used for other services (eg. </a:t>
            </a:r>
            <a:r>
              <a:rPr lang="en-NL" b="1" dirty="0"/>
              <a:t>DNS</a:t>
            </a:r>
            <a:r>
              <a:rPr lang="en-NL" dirty="0"/>
              <a:t> </a:t>
            </a:r>
            <a:r>
              <a:rPr lang="en-NL" b="1" dirty="0"/>
              <a:t>resolvers, CDNs</a:t>
            </a:r>
            <a:r>
              <a:rPr lang="en-NL" dirty="0"/>
              <a:t>)</a:t>
            </a:r>
          </a:p>
          <a:p>
            <a:pPr lvl="1"/>
            <a:r>
              <a:rPr lang="en-NL" dirty="0"/>
              <a:t>Several NRENs have regional anycast for them</a:t>
            </a:r>
          </a:p>
          <a:p>
            <a:r>
              <a:rPr lang="en-NL" dirty="0"/>
              <a:t>Extra requirements 			</a:t>
            </a:r>
          </a:p>
          <a:p>
            <a:pPr lvl="1"/>
            <a:r>
              <a:rPr lang="en-US" dirty="0"/>
              <a:t>Custom site allocation per service/NREN </a:t>
            </a:r>
            <a:r>
              <a:rPr lang="en-NL" dirty="0"/>
              <a:t>(R5)</a:t>
            </a:r>
          </a:p>
          <a:p>
            <a:pPr lvl="1"/>
            <a:r>
              <a:rPr lang="en-NL" dirty="0"/>
              <a:t>Anycast optimization per AS/prefix (R6)</a:t>
            </a:r>
          </a:p>
          <a:p>
            <a:pPr lvl="1"/>
            <a:r>
              <a:rPr lang="en-NL" dirty="0"/>
              <a:t>Easy operation for university/NRENs administrators (R7)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D10311-38D9-6769-7B2C-3E143F87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Other requirements for an anycast federation </a:t>
            </a:r>
            <a:br>
              <a:rPr lang="en-NL" dirty="0"/>
            </a:br>
            <a:r>
              <a:rPr lang="en-NL" dirty="0"/>
              <a:t>(Step-2)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BBC0A-03C6-AB3B-9191-244C7BE02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971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F82CB-DBE6-CE40-8846-806F82C38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several prefixes/</a:t>
            </a:r>
            <a:r>
              <a:rPr lang="en-US" dirty="0" err="1"/>
              <a:t>ASes</a:t>
            </a:r>
            <a:r>
              <a:rPr lang="en-US" dirty="0"/>
              <a:t> over same infrastructure.  		          (R1 / R3)</a:t>
            </a:r>
          </a:p>
          <a:p>
            <a:r>
              <a:rPr lang="en-US" dirty="0"/>
              <a:t>Provide independent anycast site selection. 		                      (R2 / R3 / R5)	</a:t>
            </a:r>
          </a:p>
          <a:p>
            <a:r>
              <a:rPr lang="en-US" dirty="0"/>
              <a:t>Provide a graphical interface for operation (</a:t>
            </a:r>
            <a:r>
              <a:rPr lang="en-US" dirty="0" err="1"/>
              <a:t>eg.</a:t>
            </a:r>
            <a:r>
              <a:rPr lang="en-US" dirty="0"/>
              <a:t> BGP tuner).                      (R2 / R6 / R7)</a:t>
            </a:r>
          </a:p>
          <a:p>
            <a:endParaRPr lang="en-US" dirty="0"/>
          </a:p>
          <a:p>
            <a:r>
              <a:rPr lang="en-US" dirty="0"/>
              <a:t>Share security mechanisms (</a:t>
            </a:r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dirty="0" err="1"/>
              <a:t>DDoSDB</a:t>
            </a:r>
            <a:r>
              <a:rPr lang="en-US" dirty="0"/>
              <a:t>)				 </a:t>
            </a:r>
          </a:p>
          <a:p>
            <a:r>
              <a:rPr lang="en-US" dirty="0"/>
              <a:t>Increase the anycast resilience against DDoS (</a:t>
            </a:r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dirty="0" err="1"/>
              <a:t>Anygility</a:t>
            </a:r>
            <a:r>
              <a:rPr lang="en-US" dirty="0"/>
              <a:t>)		 (R4)	</a:t>
            </a:r>
          </a:p>
          <a:p>
            <a:r>
              <a:rPr lang="en-US" dirty="0"/>
              <a:t>Provide mechanism to reduce DNS abuse (best practices)</a:t>
            </a:r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09177-5191-A94F-99B2-5ADE192A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7892846" cy="695826"/>
          </a:xfrm>
        </p:spPr>
        <p:txBody>
          <a:bodyPr/>
          <a:lstStyle/>
          <a:p>
            <a:r>
              <a:rPr lang="en-NL" dirty="0"/>
              <a:t>Challenges to build an Academic Federated Anycast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AADFE-3426-A8D1-DF95-2A8C460F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54FFD2-1EE7-B343-B096-01B0595D90D3}" type="slidenum">
              <a:rPr lang="en-NL" smtClean="0"/>
              <a:pPr/>
              <a:t>14</a:t>
            </a:fld>
            <a:endParaRPr lang="en-NL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F9BD16F-518E-F221-0625-5F7A54185789}"/>
              </a:ext>
            </a:extLst>
          </p:cNvPr>
          <p:cNvSpPr/>
          <p:nvPr/>
        </p:nvSpPr>
        <p:spPr>
          <a:xfrm>
            <a:off x="6348085" y="2119745"/>
            <a:ext cx="793933" cy="1238148"/>
          </a:xfrm>
          <a:prstGeom prst="rightBrace">
            <a:avLst>
              <a:gd name="adj1" fmla="val 8333"/>
              <a:gd name="adj2" fmla="val 47939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0821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3F84-D5AD-DC47-A31A-E7FE0604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Opportunities – Where to begin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3465D-3FCC-F64F-A122-BCB9DC147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a DNS anycast service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/>
              <a:t>Federated </a:t>
            </a:r>
            <a:r>
              <a:rPr lang="en-US" dirty="0"/>
              <a:t>infrastructure</a:t>
            </a:r>
          </a:p>
          <a:p>
            <a:pPr lvl="1"/>
            <a:r>
              <a:rPr lang="en-US" dirty="0"/>
              <a:t>Share infrastructure (more sites, bigger resilience)</a:t>
            </a:r>
          </a:p>
          <a:p>
            <a:pPr lvl="1"/>
            <a:r>
              <a:rPr lang="en-US" dirty="0"/>
              <a:t>Share knowledge (easy to  follow best practices and new standards)</a:t>
            </a:r>
          </a:p>
          <a:p>
            <a:pPr lvl="1"/>
            <a:r>
              <a:rPr lang="en-US" dirty="0"/>
              <a:t>Attacks will be stopped near source (IoT)</a:t>
            </a:r>
          </a:p>
          <a:p>
            <a:pPr lvl="1"/>
            <a:r>
              <a:rPr lang="en-US" dirty="0"/>
              <a:t>Prepare to support other services than just DNS</a:t>
            </a:r>
          </a:p>
          <a:p>
            <a:pPr lvl="1"/>
            <a:endParaRPr lang="en-US" dirty="0"/>
          </a:p>
          <a:p>
            <a:r>
              <a:rPr lang="en-US" dirty="0"/>
              <a:t>New </a:t>
            </a:r>
            <a:r>
              <a:rPr lang="en-US" dirty="0" err="1"/>
              <a:t>toolboxs</a:t>
            </a:r>
            <a:r>
              <a:rPr lang="en-US" dirty="0"/>
              <a:t> are publicly available to manage (and defend) anycast networks</a:t>
            </a:r>
          </a:p>
          <a:p>
            <a:pPr lvl="1"/>
            <a:r>
              <a:rPr lang="en-US" dirty="0"/>
              <a:t>Tangled, </a:t>
            </a:r>
            <a:r>
              <a:rPr lang="en-US" dirty="0" err="1"/>
              <a:t>Anygility</a:t>
            </a:r>
            <a:r>
              <a:rPr lang="en-US" dirty="0"/>
              <a:t>, BGP Tuner, </a:t>
            </a:r>
            <a:r>
              <a:rPr lang="en-US" dirty="0" err="1"/>
              <a:t>Verfploter</a:t>
            </a:r>
            <a:r>
              <a:rPr lang="en-US" dirty="0"/>
              <a:t>, </a:t>
            </a:r>
            <a:r>
              <a:rPr lang="en-US" dirty="0" err="1"/>
              <a:t>DDoSDB</a:t>
            </a:r>
            <a:r>
              <a:rPr lang="en-US" dirty="0"/>
              <a:t>.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33D80-D6C5-1D51-8D88-24CE7101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54FFD2-1EE7-B343-B096-01B0595D90D3}" type="slidenum">
              <a:rPr lang="en-NL" smtClean="0"/>
              <a:pPr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34799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57311CD-7800-57DF-EA5A-8037C1571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68" y="1769494"/>
            <a:ext cx="4020703" cy="2521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05D03-B892-474E-AB5C-980CCE32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Some tools we built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17A42CD-796D-4C41-BDE7-0BE5728DE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32" y="677397"/>
            <a:ext cx="2126568" cy="1364154"/>
          </a:xfrm>
          <a:prstGeom prst="rect">
            <a:avLst/>
          </a:prstGeom>
        </p:spPr>
      </p:pic>
      <p:pic>
        <p:nvPicPr>
          <p:cNvPr id="6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539E59-D7A5-A74C-B8E5-7D523BFDF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76465" y="869859"/>
            <a:ext cx="2392036" cy="97923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63FF6A-29CA-BB41-9B1E-C9610ED48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24" y="679076"/>
            <a:ext cx="4074447" cy="12892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126B7-336A-E713-E319-D6274884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54FFD2-1EE7-B343-B096-01B0595D90D3}" type="slidenum">
              <a:rPr lang="en-NL" smtClean="0"/>
              <a:pPr/>
              <a:t>16</a:t>
            </a:fld>
            <a:endParaRPr lang="en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4138A9-B5D8-88A7-3827-917A01C5A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053" y="2153465"/>
            <a:ext cx="3358074" cy="20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99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55C1-2238-3648-B7D6-12058681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273844"/>
            <a:ext cx="3630008" cy="1355479"/>
          </a:xfrm>
        </p:spPr>
        <p:txBody>
          <a:bodyPr>
            <a:normAutofit/>
          </a:bodyPr>
          <a:lstStyle/>
          <a:p>
            <a:r>
              <a:rPr lang="en-NL" dirty="0"/>
              <a:t>More possibilities</a:t>
            </a:r>
          </a:p>
        </p:txBody>
      </p: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0EDC7E35-D938-4112-889D-AABC930A2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7" r="23598" b="-1"/>
          <a:stretch/>
        </p:blipFill>
        <p:spPr>
          <a:xfrm>
            <a:off x="15" y="7"/>
            <a:ext cx="4587412" cy="5143493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B45E7-822E-A64B-AFE6-6DE5CC32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341" y="1749973"/>
            <a:ext cx="3630008" cy="2882750"/>
          </a:xfrm>
        </p:spPr>
        <p:txBody>
          <a:bodyPr>
            <a:normAutofit/>
          </a:bodyPr>
          <a:lstStyle/>
          <a:p>
            <a:r>
              <a:rPr lang="en-NL" sz="1800" dirty="0"/>
              <a:t>Once the anycast federation is in place, it can be expanded:</a:t>
            </a:r>
          </a:p>
          <a:p>
            <a:pPr lvl="1"/>
            <a:r>
              <a:rPr lang="en-NL" dirty="0"/>
              <a:t>Authentication infrastructure</a:t>
            </a:r>
          </a:p>
          <a:p>
            <a:pPr lvl="1"/>
            <a:r>
              <a:rPr lang="en-NL" dirty="0"/>
              <a:t>Certification Authorities</a:t>
            </a:r>
          </a:p>
          <a:p>
            <a:pPr lvl="1"/>
            <a:r>
              <a:rPr lang="en-NL" dirty="0"/>
              <a:t>Content delivery</a:t>
            </a:r>
          </a:p>
          <a:p>
            <a:pPr lvl="1"/>
            <a:r>
              <a:rPr lang="en-NL" dirty="0"/>
              <a:t>Sharing scrubbing infrastructure</a:t>
            </a:r>
          </a:p>
          <a:p>
            <a:pPr lvl="1"/>
            <a:endParaRPr lang="en-NL" sz="1500" dirty="0"/>
          </a:p>
          <a:p>
            <a:pPr lvl="1"/>
            <a:endParaRPr lang="en-NL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1847A-F4BF-CD7E-2645-18853720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54FFD2-1EE7-B343-B096-01B0595D90D3}" type="slidenum">
              <a:rPr lang="en-NL" smtClean="0"/>
              <a:pPr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62076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43C015-277F-7CD5-5E04-8C5AB3738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/>
              <a:t>R. Yazdani, A. Hilton, J. van der Ham, R. van Rijswijk-</a:t>
            </a:r>
            <a:r>
              <a:rPr lang="en-US" sz="1200" dirty="0" err="1"/>
              <a:t>Deij</a:t>
            </a:r>
            <a:r>
              <a:rPr lang="en-US" sz="1200" dirty="0"/>
              <a:t>, C. </a:t>
            </a:r>
            <a:r>
              <a:rPr lang="en-US" sz="1200" dirty="0" err="1"/>
              <a:t>Deccio</a:t>
            </a:r>
            <a:r>
              <a:rPr lang="en-US" sz="1200" dirty="0"/>
              <a:t>, A. </a:t>
            </a:r>
            <a:r>
              <a:rPr lang="en-US" sz="1200" dirty="0" err="1"/>
              <a:t>Sperotto</a:t>
            </a:r>
            <a:r>
              <a:rPr lang="en-US" sz="1200" dirty="0"/>
              <a:t>, and M. Jonker, “Mirrors in the Sky: On the Potential of Clouds in Reflection and Amplification DDoS”.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O. van der </a:t>
            </a:r>
            <a:r>
              <a:rPr lang="en-US" sz="1200" dirty="0" err="1"/>
              <a:t>Toorn</a:t>
            </a:r>
            <a:r>
              <a:rPr lang="en-US" sz="1200" dirty="0"/>
              <a:t>, J. Krupp, M. Jonker, R. van Rijswijk-</a:t>
            </a:r>
            <a:r>
              <a:rPr lang="en-US" sz="1200" dirty="0" err="1"/>
              <a:t>Deij</a:t>
            </a:r>
            <a:r>
              <a:rPr lang="en-US" sz="1200" dirty="0"/>
              <a:t>, C. </a:t>
            </a:r>
            <a:r>
              <a:rPr lang="en-US" sz="1200" dirty="0" err="1"/>
              <a:t>Rossow</a:t>
            </a:r>
            <a:r>
              <a:rPr lang="en-US" sz="1200" dirty="0"/>
              <a:t>, and A. </a:t>
            </a:r>
            <a:r>
              <a:rPr lang="en-US" sz="1200" dirty="0" err="1"/>
              <a:t>Sperotto</a:t>
            </a:r>
            <a:r>
              <a:rPr lang="en-US" sz="1200" dirty="0"/>
              <a:t>, “Anyway: Measuring the amplification </a:t>
            </a:r>
            <a:r>
              <a:rPr lang="en-US" sz="1200" dirty="0" err="1"/>
              <a:t>ddos</a:t>
            </a:r>
            <a:r>
              <a:rPr lang="en-US" sz="1200" dirty="0"/>
              <a:t> potential of domains”, 2021.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G. C. M. Moura, S. Castro, W. Hardaker, M. </a:t>
            </a:r>
            <a:r>
              <a:rPr lang="en-US" sz="1200" dirty="0" err="1"/>
              <a:t>Wullink</a:t>
            </a:r>
            <a:r>
              <a:rPr lang="en-US" sz="1200" dirty="0"/>
              <a:t>, and C. </a:t>
            </a:r>
            <a:r>
              <a:rPr lang="en-US" sz="1200" dirty="0" err="1"/>
              <a:t>Hesselman</a:t>
            </a:r>
            <a:r>
              <a:rPr lang="en-US" sz="1200" dirty="0"/>
              <a:t>, “Clouding up the internet: How centralized is </a:t>
            </a:r>
            <a:r>
              <a:rPr lang="en-US" sz="1200" dirty="0" err="1"/>
              <a:t>dns</a:t>
            </a:r>
            <a:r>
              <a:rPr lang="en-US" sz="1200" dirty="0"/>
              <a:t> traffic becoming?”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/>
              <a:t>Bertholdo</a:t>
            </a:r>
            <a:r>
              <a:rPr lang="en-US" sz="1200" dirty="0"/>
              <a:t>, Leandro M., et al. ”BGP anycast tuner: Intuitive route management for anycast services." </a:t>
            </a:r>
            <a:r>
              <a:rPr lang="en-US" sz="1200" i="1" dirty="0"/>
              <a:t>2020 16th International Conference on Network and Service Management (CNSM)</a:t>
            </a:r>
            <a:r>
              <a:rPr lang="en-US" sz="1200" dirty="0"/>
              <a:t>. IEEE, 2020.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/>
              <a:t>Bertholdo</a:t>
            </a:r>
            <a:r>
              <a:rPr lang="en-US" sz="1200" dirty="0"/>
              <a:t>, Leandro M., et al. "Tangled: A cooperative anycast testbed." </a:t>
            </a:r>
            <a:r>
              <a:rPr lang="en-US" sz="1200" i="1" dirty="0"/>
              <a:t>2021 IFIP/IEEE International Symposium on Integrated Network Management (IM)</a:t>
            </a:r>
            <a:r>
              <a:rPr lang="en-US" sz="1200" dirty="0"/>
              <a:t>. IEEE, 2021.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Rizvi, A. S. M., </a:t>
            </a:r>
            <a:r>
              <a:rPr lang="en-US" sz="1200" dirty="0" err="1"/>
              <a:t>Bertholdo</a:t>
            </a:r>
            <a:r>
              <a:rPr lang="en-US" sz="1200" dirty="0"/>
              <a:t>, L., </a:t>
            </a:r>
            <a:r>
              <a:rPr lang="en-US" sz="1200" dirty="0" err="1"/>
              <a:t>Ceron</a:t>
            </a:r>
            <a:r>
              <a:rPr lang="en-US" sz="1200" dirty="0"/>
              <a:t>, J., &amp; </a:t>
            </a:r>
            <a:r>
              <a:rPr lang="en-US" sz="1200" dirty="0" err="1"/>
              <a:t>Heidemann</a:t>
            </a:r>
            <a:r>
              <a:rPr lang="en-US" sz="1200" dirty="0"/>
              <a:t>, J. (2022, August). Anycast Agility: Network Playbooks to Fight DDoS. In </a:t>
            </a:r>
            <a:r>
              <a:rPr lang="en-US" sz="1200" i="1" dirty="0"/>
              <a:t>Proceedings of the 31st USENIX Security Symposium, page to appear. USENIX</a:t>
            </a:r>
            <a:r>
              <a:rPr lang="en-US" sz="12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/>
          </a:p>
          <a:p>
            <a:pPr marL="342900" indent="-342900">
              <a:buFont typeface="+mj-lt"/>
              <a:buAutoNum type="arabicPeriod"/>
            </a:pPr>
            <a:endParaRPr lang="en-US" sz="1200" dirty="0"/>
          </a:p>
          <a:p>
            <a:pPr marL="342900" indent="-342900">
              <a:buFont typeface="+mj-lt"/>
              <a:buAutoNum type="arabicPeriod"/>
            </a:pPr>
            <a:endParaRPr lang="en-US" sz="1200" dirty="0"/>
          </a:p>
          <a:p>
            <a:pPr marL="342900" indent="-342900">
              <a:buFont typeface="+mj-lt"/>
              <a:buAutoNum type="arabicPeriod"/>
            </a:pPr>
            <a:endParaRPr lang="en-US" sz="1200" dirty="0"/>
          </a:p>
          <a:p>
            <a:endParaRPr lang="en-NL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286E8D-75CF-2D81-0BEA-6027BED8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53082-A037-2D35-7634-6C3CF3E37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99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21668" y="2440186"/>
            <a:ext cx="4557156" cy="263127"/>
          </a:xfrm>
        </p:spPr>
        <p:txBody>
          <a:bodyPr/>
          <a:lstStyle/>
          <a:p>
            <a:r>
              <a:rPr lang="en-NL" dirty="0"/>
              <a:t>Leandro M. Bertholdo &lt;l.m.bertholdo@utwente.nl&gt;</a:t>
            </a:r>
          </a:p>
          <a:p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FB38613-BE09-9300-408E-DA280F5BD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03" y="2856686"/>
            <a:ext cx="1075764" cy="10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2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lles wat je moet weten over Microsoft Azure - ConXioN">
            <a:extLst>
              <a:ext uri="{FF2B5EF4-FFF2-40B4-BE49-F238E27FC236}">
                <a16:creationId xmlns:a16="http://schemas.microsoft.com/office/drawing/2014/main" id="{060AB5EC-D3C9-04A3-2A15-CA2848AA9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967" y="2571750"/>
            <a:ext cx="3198263" cy="17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38277F-41AE-9C0A-8FDD-C3EA3664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use anycast in </a:t>
            </a:r>
            <a:r>
              <a:rPr lang="en-NL" dirty="0"/>
              <a:t>your daily life?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A72A3-42C2-BB99-0684-E7F8355BD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8" name="Picture 4" descr="Anycast VPN - Fast &amp; Secure on the App Store">
            <a:extLst>
              <a:ext uri="{FF2B5EF4-FFF2-40B4-BE49-F238E27FC236}">
                <a16:creationId xmlns:a16="http://schemas.microsoft.com/office/drawing/2014/main" id="{F09AD748-3480-4789-D382-C4D30958E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10" y="2437084"/>
            <a:ext cx="1219302" cy="16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tflix wordt weer flink duurder straks ook in Nederland? - SerieTotaal">
            <a:extLst>
              <a:ext uri="{FF2B5EF4-FFF2-40B4-BE49-F238E27FC236}">
                <a16:creationId xmlns:a16="http://schemas.microsoft.com/office/drawing/2014/main" id="{F72664B2-9EFF-19A4-27B4-542D0A932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8" y="1602570"/>
            <a:ext cx="2035558" cy="11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How to Access Blocked Websites Using Google Public DNS - Quertime">
            <a:extLst>
              <a:ext uri="{FF2B5EF4-FFF2-40B4-BE49-F238E27FC236}">
                <a16:creationId xmlns:a16="http://schemas.microsoft.com/office/drawing/2014/main" id="{3D39A19C-31D7-F65C-E287-E4719899C9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  <p:pic>
        <p:nvPicPr>
          <p:cNvPr id="1040" name="Picture 16" descr="AWS Global Accelerator Reviews 2022: Details, Pricing, &amp; Features | G2">
            <a:extLst>
              <a:ext uri="{FF2B5EF4-FFF2-40B4-BE49-F238E27FC236}">
                <a16:creationId xmlns:a16="http://schemas.microsoft.com/office/drawing/2014/main" id="{DB835FFF-4DD0-C862-4B77-A0AB6AE5B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85" y="2821322"/>
            <a:ext cx="1188474" cy="118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w to Access Blocked Websites Using Google Public DNS - Quertime">
            <a:extLst>
              <a:ext uri="{FF2B5EF4-FFF2-40B4-BE49-F238E27FC236}">
                <a16:creationId xmlns:a16="http://schemas.microsoft.com/office/drawing/2014/main" id="{AFA01EE2-450D-ABF8-F6F9-7FFA92E11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17" y="894160"/>
            <a:ext cx="2088167" cy="147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loudflare™ | Wat is Cloudflare en hoe werkt het precies?">
            <a:extLst>
              <a:ext uri="{FF2B5EF4-FFF2-40B4-BE49-F238E27FC236}">
                <a16:creationId xmlns:a16="http://schemas.microsoft.com/office/drawing/2014/main" id="{5A7D3784-4904-229A-F3D7-2AEEC89BE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615" y="827388"/>
            <a:ext cx="2376950" cy="11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pie chart&#10;&#10;Description automatically generated">
            <a:extLst>
              <a:ext uri="{FF2B5EF4-FFF2-40B4-BE49-F238E27FC236}">
                <a16:creationId xmlns:a16="http://schemas.microsoft.com/office/drawing/2014/main" id="{386AFA2D-B605-79D9-F252-56A1A06E609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4040" r="3837" b="-2"/>
          <a:stretch/>
        </p:blipFill>
        <p:spPr>
          <a:xfrm>
            <a:off x="350201" y="964690"/>
            <a:ext cx="3223638" cy="2295041"/>
          </a:xfrm>
          <a:prstGeom prst="rect">
            <a:avLst/>
          </a:prstGeom>
        </p:spPr>
      </p:pic>
      <p:pic>
        <p:nvPicPr>
          <p:cNvPr id="16" name="Picture 15" descr="Chart, pie chart&#10;&#10;Description automatically generated">
            <a:extLst>
              <a:ext uri="{FF2B5EF4-FFF2-40B4-BE49-F238E27FC236}">
                <a16:creationId xmlns:a16="http://schemas.microsoft.com/office/drawing/2014/main" id="{23C6134F-6B10-E40E-91C1-201151836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9" r="-2" b="-2"/>
          <a:stretch/>
        </p:blipFill>
        <p:spPr>
          <a:xfrm>
            <a:off x="3538430" y="479475"/>
            <a:ext cx="4834802" cy="349886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8DBFDDB-9C33-A837-9840-2CBDA2DC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Where Universities are hosting their DNS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4A7C5-39F4-3AE0-A0CB-05CC1C5E133D}"/>
              </a:ext>
            </a:extLst>
          </p:cNvPr>
          <p:cNvSpPr txBox="1"/>
          <p:nvPr/>
        </p:nvSpPr>
        <p:spPr>
          <a:xfrm>
            <a:off x="1625799" y="3230309"/>
            <a:ext cx="7585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Globally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70CD9-A379-7598-6A87-B11EEB316607}"/>
              </a:ext>
            </a:extLst>
          </p:cNvPr>
          <p:cNvSpPr txBox="1"/>
          <p:nvPr/>
        </p:nvSpPr>
        <p:spPr>
          <a:xfrm>
            <a:off x="5033335" y="3845678"/>
            <a:ext cx="1588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Connected at Geant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41FAF-C89C-4668-A221-D7FA49403EB6}"/>
              </a:ext>
            </a:extLst>
          </p:cNvPr>
          <p:cNvSpPr txBox="1"/>
          <p:nvPr/>
        </p:nvSpPr>
        <p:spPr>
          <a:xfrm>
            <a:off x="350201" y="3682401"/>
            <a:ext cx="39380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University Name Servers (NS) </a:t>
            </a:r>
            <a:r>
              <a:rPr lang="en-US" dirty="0" err="1"/>
              <a:t>analysed</a:t>
            </a:r>
            <a:r>
              <a:rPr lang="en-US" dirty="0"/>
              <a:t> --&gt; 15218</a:t>
            </a:r>
          </a:p>
          <a:p>
            <a:r>
              <a:rPr lang="en-US" dirty="0"/>
              <a:t>University with </a:t>
            </a:r>
            <a:r>
              <a:rPr lang="en-US" dirty="0" err="1"/>
              <a:t>anycasted</a:t>
            </a:r>
            <a:r>
              <a:rPr lang="en-US" dirty="0"/>
              <a:t> name server (NS) --&gt; 20 %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1787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5F265-BB0B-9446-A490-0AD8E336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What is Anycast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4E646-3663-AA44-9D2D-B2C8FC9AC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302783"/>
          </a:xfrm>
        </p:spPr>
        <p:txBody>
          <a:bodyPr>
            <a:normAutofit/>
          </a:bodyPr>
          <a:lstStyle/>
          <a:p>
            <a:r>
              <a:rPr lang="en-US" dirty="0"/>
              <a:t>Improve </a:t>
            </a:r>
            <a:r>
              <a:rPr lang="en-US" b="1" dirty="0"/>
              <a:t>load balance</a:t>
            </a:r>
          </a:p>
          <a:p>
            <a:r>
              <a:rPr lang="en-US" dirty="0"/>
              <a:t>Diminish</a:t>
            </a:r>
            <a:r>
              <a:rPr lang="en-US" b="1" dirty="0"/>
              <a:t> response times </a:t>
            </a:r>
            <a:endParaRPr lang="en-US" dirty="0"/>
          </a:p>
          <a:p>
            <a:r>
              <a:rPr lang="en-US" dirty="0"/>
              <a:t>Increase </a:t>
            </a:r>
            <a:r>
              <a:rPr lang="en-US" b="1" dirty="0"/>
              <a:t>resilience against DDoS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It is used by DNS root-servers since the end of the 90's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814B4-F2DE-33DE-684A-F637B4AC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54FFD2-1EE7-B343-B096-01B0595D90D3}" type="slidenum">
              <a:rPr lang="en-NL" smtClean="0"/>
              <a:pPr/>
              <a:t>3</a:t>
            </a:fld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D5B389-BF93-8681-5A64-3D81DF388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804" y="1411747"/>
            <a:ext cx="2868898" cy="163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9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57BFDD4-0EA9-41F4-3F8B-FB06E545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How Anycast works</a:t>
            </a:r>
            <a:endParaRPr lang="en-NL" dirty="0"/>
          </a:p>
        </p:txBody>
      </p:sp>
      <p:pic>
        <p:nvPicPr>
          <p:cNvPr id="14" name="Content Placeholder 1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EBC738F-AEF4-02E4-016B-433A6CF9A8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457453"/>
            <a:ext cx="3886200" cy="16605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BAB4E-C3D7-8C06-8220-67F774DD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FFD2-1EE7-B343-B096-01B0595D90D3}" type="slidenum">
              <a:rPr lang="en-NL" smtClean="0"/>
              <a:t>4</a:t>
            </a:fld>
            <a:endParaRPr lang="en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5F1441-7896-C9DF-135F-C46A50EAE6C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859" y="3181112"/>
            <a:ext cx="3868341" cy="617934"/>
          </a:xfrm>
        </p:spPr>
        <p:txBody>
          <a:bodyPr/>
          <a:lstStyle/>
          <a:p>
            <a:pPr marL="0" indent="0" algn="ctr">
              <a:buNone/>
            </a:pPr>
            <a:r>
              <a:rPr lang="en-NL" dirty="0"/>
              <a:t>Unicast Service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846E5-069D-75DF-135F-B64E028C9A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60242" y="4018511"/>
            <a:ext cx="3887390" cy="617934"/>
          </a:xfrm>
        </p:spPr>
        <p:txBody>
          <a:bodyPr/>
          <a:lstStyle/>
          <a:p>
            <a:pPr marL="0" indent="0">
              <a:buNone/>
            </a:pPr>
            <a:r>
              <a:rPr lang="en-NL" dirty="0"/>
              <a:t>Anycast Service</a:t>
            </a:r>
          </a:p>
        </p:txBody>
      </p:sp>
      <p:pic>
        <p:nvPicPr>
          <p:cNvPr id="25" name="Content Placeholder 24" descr="Map&#10;&#10;Description automatically generated">
            <a:extLst>
              <a:ext uri="{FF2B5EF4-FFF2-40B4-BE49-F238E27FC236}">
                <a16:creationId xmlns:a16="http://schemas.microsoft.com/office/drawing/2014/main" id="{8E0CC477-21A0-447C-C364-6B7A0CCB36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537966" y="316992"/>
            <a:ext cx="5356374" cy="3634463"/>
          </a:xfrm>
        </p:spPr>
      </p:pic>
    </p:spTree>
    <p:extLst>
      <p:ext uri="{BB962C8B-B14F-4D97-AF65-F5344CB8AC3E}">
        <p14:creationId xmlns:p14="http://schemas.microsoft.com/office/powerpoint/2010/main" val="246279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09D5-8254-EB44-C545-F24C80D4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more anycast sites the better resilience !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D1C99-080A-CDC6-0C54-F1968273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54FFD2-1EE7-B343-B096-01B0595D90D3}" type="slidenum">
              <a:rPr lang="en-NL" smtClean="0"/>
              <a:pPr/>
              <a:t>5</a:t>
            </a:fld>
            <a:endParaRPr lang="en-NL"/>
          </a:p>
        </p:txBody>
      </p:sp>
      <p:pic>
        <p:nvPicPr>
          <p:cNvPr id="12" name="Content Placeholder 11" descr="A picture containing text, map, tree&#10;&#10;Description automatically generated">
            <a:extLst>
              <a:ext uri="{FF2B5EF4-FFF2-40B4-BE49-F238E27FC236}">
                <a16:creationId xmlns:a16="http://schemas.microsoft.com/office/drawing/2014/main" id="{8D282DCF-E986-394B-957F-EA99978F0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69" y="808629"/>
            <a:ext cx="7637504" cy="3263504"/>
          </a:xfrm>
        </p:spPr>
      </p:pic>
      <p:pic>
        <p:nvPicPr>
          <p:cNvPr id="16" name="Picture 15" descr="Shape&#10;&#10;Description automatically generated with medium confidence">
            <a:hlinkClick r:id="rId3"/>
            <a:extLst>
              <a:ext uri="{FF2B5EF4-FFF2-40B4-BE49-F238E27FC236}">
                <a16:creationId xmlns:a16="http://schemas.microsoft.com/office/drawing/2014/main" id="{7051D84B-54F9-94CE-8EA0-7D21A5C50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7" y="3859687"/>
            <a:ext cx="2743200" cy="4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8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F476-1061-3C44-885C-91831D366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DNS case study:</a:t>
            </a:r>
            <a:br>
              <a:rPr lang="en-NL" dirty="0"/>
            </a:br>
            <a:r>
              <a:rPr lang="en-NL" dirty="0"/>
              <a:t>Why should DNS be a concern in NRENs?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7850C-BFCA-1842-96D5-BBEE5C02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4591747" cy="298376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DNS is critical</a:t>
            </a:r>
          </a:p>
          <a:p>
            <a:endParaRPr lang="en-US" dirty="0"/>
          </a:p>
          <a:p>
            <a:r>
              <a:rPr lang="en-US" dirty="0"/>
              <a:t>DNS are used in amplification attacks </a:t>
            </a:r>
          </a:p>
          <a:p>
            <a:endParaRPr lang="en-US" dirty="0"/>
          </a:p>
          <a:p>
            <a:pPr lvl="1"/>
            <a:r>
              <a:rPr lang="en-US" dirty="0"/>
              <a:t>30.000-40.000 DNS resolvers inside academia can be misused to attack others [1].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90% of DNS servers do NOT use rate-limit best practice [2].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1F8E3-EC91-E68C-E089-4F9CB571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54FFD2-1EE7-B343-B096-01B0595D90D3}" type="slidenum">
              <a:rPr lang="en-NL" smtClean="0"/>
              <a:pPr/>
              <a:t>6</a:t>
            </a:fld>
            <a:endParaRPr lang="en-NL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8D7CC80-BA0B-6FBD-ECD1-B595BC028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60327"/>
            <a:ext cx="2743200" cy="2503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A0CB22-8591-F675-0090-CB0B1B1E46B6}"/>
              </a:ext>
            </a:extLst>
          </p:cNvPr>
          <p:cNvSpPr txBox="1"/>
          <p:nvPr/>
        </p:nvSpPr>
        <p:spPr>
          <a:xfrm>
            <a:off x="5867400" y="3563707"/>
            <a:ext cx="9685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600" dirty="0"/>
              <a:t>Source: theguardian.com</a:t>
            </a:r>
          </a:p>
        </p:txBody>
      </p:sp>
    </p:spTree>
    <p:extLst>
      <p:ext uri="{BB962C8B-B14F-4D97-AF65-F5344CB8AC3E}">
        <p14:creationId xmlns:p14="http://schemas.microsoft.com/office/powerpoint/2010/main" val="354516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14B0C6-7D61-9ADC-FF88-74363B784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18" y="203200"/>
            <a:ext cx="5778688" cy="412763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E07F2B-2E58-AD0F-C1D7-E944AC14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DNS case study:</a:t>
            </a:r>
            <a:br>
              <a:rPr lang="en-NL" dirty="0"/>
            </a:br>
            <a:r>
              <a:rPr lang="en-NL" dirty="0"/>
              <a:t>Where are universities hosting their DNS ?</a:t>
            </a:r>
          </a:p>
        </p:txBody>
      </p:sp>
      <p:pic>
        <p:nvPicPr>
          <p:cNvPr id="7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52D2F90C-5916-3D16-2AEC-CB9BA3883F8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4040" r="3837" b="-2"/>
          <a:stretch/>
        </p:blipFill>
        <p:spPr>
          <a:xfrm>
            <a:off x="185694" y="1119496"/>
            <a:ext cx="3223638" cy="22950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BF03F8-3110-1AA4-A25C-612E0A9A786D}"/>
              </a:ext>
            </a:extLst>
          </p:cNvPr>
          <p:cNvSpPr txBox="1"/>
          <p:nvPr/>
        </p:nvSpPr>
        <p:spPr>
          <a:xfrm>
            <a:off x="1929619" y="3706645"/>
            <a:ext cx="39380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University Name Servers (NS) analyzed --&gt; 15,218</a:t>
            </a:r>
          </a:p>
          <a:p>
            <a:r>
              <a:rPr lang="en-US" dirty="0"/>
              <a:t>University with </a:t>
            </a:r>
            <a:r>
              <a:rPr lang="en-US" dirty="0" err="1"/>
              <a:t>anycasted</a:t>
            </a:r>
            <a:r>
              <a:rPr lang="en-US" dirty="0"/>
              <a:t> name server (NS) --&gt; 20 %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95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C78937-3CE9-4D27-3A71-002F00A57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does not seem a priority in universities</a:t>
            </a:r>
          </a:p>
          <a:p>
            <a:r>
              <a:rPr lang="en-US" dirty="0"/>
              <a:t>Universities are hiring commercial DNS provider</a:t>
            </a:r>
          </a:p>
          <a:p>
            <a:r>
              <a:rPr lang="en-US" dirty="0"/>
              <a:t>They are heavily concentrated [3]</a:t>
            </a:r>
          </a:p>
          <a:p>
            <a:r>
              <a:rPr lang="en-US" dirty="0"/>
              <a:t>To concentrate all NS in one is bad (</a:t>
            </a:r>
            <a:r>
              <a:rPr lang="en-US" dirty="0" err="1"/>
              <a:t>DynDNS</a:t>
            </a:r>
            <a:r>
              <a:rPr lang="en-US" dirty="0"/>
              <a:t> and OVH cases).</a:t>
            </a:r>
          </a:p>
          <a:p>
            <a:r>
              <a:rPr lang="en-US" dirty="0"/>
              <a:t>Privacy and Logs concerns</a:t>
            </a:r>
          </a:p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0B7C4-3ED9-941B-67CC-6662032C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How about the risks?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54C47-A20C-4F15-94F3-11FD76878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02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2936B1-063C-DDF2-DBD7-588D0D545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Universities are looking for bigger resilience</a:t>
            </a:r>
          </a:p>
          <a:p>
            <a:pPr lvl="1"/>
            <a:r>
              <a:rPr lang="en-US" dirty="0"/>
              <a:t>Commercial hosting should not be the only option</a:t>
            </a:r>
          </a:p>
          <a:p>
            <a:r>
              <a:rPr lang="en-US" dirty="0"/>
              <a:t>Several NRENs have regional anycast</a:t>
            </a:r>
          </a:p>
          <a:p>
            <a:pPr lvl="1"/>
            <a:r>
              <a:rPr lang="en-US" dirty="0"/>
              <a:t>Some using not global routable prefixes</a:t>
            </a:r>
          </a:p>
          <a:p>
            <a:r>
              <a:rPr lang="en-US" dirty="0"/>
              <a:t>Economy of scale helps</a:t>
            </a:r>
          </a:p>
          <a:p>
            <a:pPr lvl="1"/>
            <a:r>
              <a:rPr lang="en-US" dirty="0"/>
              <a:t>DNS operation can be laborious.</a:t>
            </a:r>
          </a:p>
          <a:p>
            <a:r>
              <a:rPr lang="en-NL" dirty="0"/>
              <a:t>DNS (resolver/server) logs are valueable to security team</a:t>
            </a:r>
          </a:p>
          <a:p>
            <a:pPr lvl="1"/>
            <a:r>
              <a:rPr lang="en-US" dirty="0"/>
              <a:t>To stop m</a:t>
            </a:r>
            <a:r>
              <a:rPr lang="en-NL" dirty="0"/>
              <a:t>alware, locate bootnets, …</a:t>
            </a:r>
          </a:p>
          <a:p>
            <a:r>
              <a:rPr lang="en-US" b="1" dirty="0"/>
              <a:t>NRENs have tradition in collaboration</a:t>
            </a:r>
          </a:p>
          <a:p>
            <a:pPr lvl="1"/>
            <a:r>
              <a:rPr lang="en-US" dirty="0"/>
              <a:t>Universities hosted NS from each other in the past</a:t>
            </a:r>
          </a:p>
          <a:p>
            <a:pPr lvl="1"/>
            <a:r>
              <a:rPr lang="en-US" dirty="0"/>
              <a:t>NRENs already built Federated Authentication / </a:t>
            </a:r>
            <a:r>
              <a:rPr lang="en-US" dirty="0" err="1"/>
              <a:t>Eduroam</a:t>
            </a:r>
            <a:r>
              <a:rPr lang="en-US" dirty="0"/>
              <a:t> 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25E8E-58AA-9422-3BD7-DBC3F326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Opportunities for a federated anycast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273CB-AF73-3EBF-9FC9-B4836038D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1" name="Picture 10" descr="One orange paper boat leading a group of white paper boats">
            <a:extLst>
              <a:ext uri="{FF2B5EF4-FFF2-40B4-BE49-F238E27FC236}">
                <a16:creationId xmlns:a16="http://schemas.microsoft.com/office/drawing/2014/main" id="{B459FDF5-92F4-906E-16B3-BE5E3162E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76" y="1647696"/>
            <a:ext cx="2295463" cy="15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52608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6812</TotalTime>
  <Words>1030</Words>
  <Application>Microsoft Macintosh PowerPoint</Application>
  <PresentationFormat>On-screen Show (16:9)</PresentationFormat>
  <Paragraphs>156</Paragraphs>
  <Slides>20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GEANT Association</vt:lpstr>
      <vt:lpstr>PowerPoint Presentation</vt:lpstr>
      <vt:lpstr>Where do you use anycast in your daily life?</vt:lpstr>
      <vt:lpstr>What is Anycast for?</vt:lpstr>
      <vt:lpstr>How Anycast works</vt:lpstr>
      <vt:lpstr>The more anycast sites the better resilience !</vt:lpstr>
      <vt:lpstr>DNS case study: Why should DNS be a concern in NRENs?</vt:lpstr>
      <vt:lpstr>DNS case study: Where are universities hosting their DNS ?</vt:lpstr>
      <vt:lpstr>How about the risks?</vt:lpstr>
      <vt:lpstr>Opportunities for a federated anycast network</vt:lpstr>
      <vt:lpstr>Is a federated academic anycast network possible?</vt:lpstr>
      <vt:lpstr>What is required to build an anycast network?</vt:lpstr>
      <vt:lpstr>What is required to build an anycast Federation?</vt:lpstr>
      <vt:lpstr>Other requirements for an anycast federation  (Step-2)</vt:lpstr>
      <vt:lpstr>Challenges to build an Academic Federated Anycast Network</vt:lpstr>
      <vt:lpstr>Opportunities – Where to begin</vt:lpstr>
      <vt:lpstr>Some tools we built</vt:lpstr>
      <vt:lpstr>More possibilities</vt:lpstr>
      <vt:lpstr>References</vt:lpstr>
      <vt:lpstr>PowerPoint Presentation</vt:lpstr>
      <vt:lpstr>Where Universities are hosting their DNS ?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Bertholdo, L.M. (EEMCS)</cp:lastModifiedBy>
  <cp:revision>156</cp:revision>
  <dcterms:created xsi:type="dcterms:W3CDTF">2015-04-29T14:13:57Z</dcterms:created>
  <dcterms:modified xsi:type="dcterms:W3CDTF">2022-06-10T18:58:40Z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