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6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3"/>
    <p:restoredTop sz="94667"/>
  </p:normalViewPr>
  <p:slideViewPr>
    <p:cSldViewPr snapToGrid="0" snapToObjects="1">
      <p:cViewPr varScale="1">
        <p:scale>
          <a:sx n="223" d="100"/>
          <a:sy n="223" d="100"/>
        </p:scale>
        <p:origin x="21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427383" y="4427999"/>
            <a:ext cx="6554442" cy="214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lt1"/>
                </a:solidFill>
              </a:rPr>
              <a:t>NSF CC*: Q-Factor</a:t>
            </a:r>
            <a:br>
              <a:rPr lang="en-US" sz="3600" b="1">
                <a:solidFill>
                  <a:schemeClr val="lt1"/>
                </a:solidFill>
              </a:rPr>
            </a:br>
            <a:r>
              <a:rPr lang="en-US" sz="3600" b="1">
                <a:solidFill>
                  <a:schemeClr val="lt1"/>
                </a:solidFill>
              </a:rPr>
              <a:t>Real-time transfer optimization using programmable data planes 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91" name="Google Shape;91;p13" descr="A person holding a table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2656" b="21772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 extrusionOk="0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93" name="Google Shape;93;p13"/>
            <p:cNvSpPr/>
            <p:nvPr/>
          </p:nvSpPr>
          <p:spPr>
            <a:xfrm>
              <a:off x="0" y="2959818"/>
              <a:ext cx="12192000" cy="757168"/>
            </a:xfrm>
            <a:custGeom>
              <a:avLst/>
              <a:gdLst/>
              <a:ahLst/>
              <a:cxnLst/>
              <a:rect l="l" t="t" r="r" b="b"/>
              <a:pathLst>
                <a:path w="12192000" h="757168" extrusionOk="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0" y="2959818"/>
              <a:ext cx="12192000" cy="757168"/>
            </a:xfrm>
            <a:custGeom>
              <a:avLst/>
              <a:gdLst/>
              <a:ahLst/>
              <a:cxnLst/>
              <a:rect l="l" t="t" r="r" b="b"/>
              <a:pathLst>
                <a:path w="12192000" h="757168" extrusionOk="0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2131" y="5895740"/>
            <a:ext cx="976850" cy="7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7270213" y="4607300"/>
            <a:ext cx="4247985" cy="19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200">
                <a:solidFill>
                  <a:schemeClr val="lt1"/>
                </a:solidFill>
              </a:rPr>
              <a:t>Jeronimo Bezerra, FIU, PI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200">
                <a:solidFill>
                  <a:schemeClr val="lt1"/>
                </a:solidFill>
              </a:rPr>
              <a:t>Dr. Wenji Wu, ESnet, Co-PI</a:t>
            </a:r>
            <a:endParaRPr sz="22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200">
                <a:solidFill>
                  <a:schemeClr val="lt1"/>
                </a:solidFill>
              </a:rPr>
              <a:t>Dr. Julio Ibarra, FIU, Co-PI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200">
                <a:solidFill>
                  <a:schemeClr val="lt1"/>
                </a:solidFill>
              </a:rPr>
              <a:t>NSF Program Director: Dr. Deep Medhi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212980" y="200828"/>
            <a:ext cx="11979019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dirty="0"/>
              <a:t>Leveraging INT – Mitigating Buffer/Queue Utilization</a:t>
            </a:r>
            <a:endParaRPr sz="3600" dirty="0"/>
          </a:p>
        </p:txBody>
      </p:sp>
      <p:pic>
        <p:nvPicPr>
          <p:cNvPr id="276" name="Google Shape;276;p24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112488" y="1560948"/>
            <a:ext cx="4593328" cy="191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Buffering: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1-10’s KBs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queueing</a:t>
            </a:r>
            <a:endParaRPr/>
          </a:p>
          <a:p>
            <a:pPr marL="742950" marR="0" lvl="1" indent="-158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noticeable by users or applications</a:t>
            </a:r>
            <a:endParaRPr/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4396" y="1577897"/>
            <a:ext cx="7046493" cy="191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3422" y="3766967"/>
            <a:ext cx="6508440" cy="23643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 txBox="1"/>
          <p:nvPr/>
        </p:nvSpPr>
        <p:spPr>
          <a:xfrm>
            <a:off x="112488" y="3912192"/>
            <a:ext cx="4593328" cy="191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Congestion: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1000-10000’s KBs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queueing</a:t>
            </a:r>
            <a:endParaRPr/>
          </a:p>
          <a:p>
            <a:pPr marL="742950" marR="0" lvl="1" indent="-1682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Dramatically noticeable by users or applications via increased delay and packet drops (retransmissions).</a:t>
            </a:r>
            <a:endParaRPr/>
          </a:p>
          <a:p>
            <a:pPr marL="228600" marR="0" lvl="0" indent="-134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5984" y="2169375"/>
            <a:ext cx="696002" cy="73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2185" y="4686145"/>
            <a:ext cx="863600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406" y="3876268"/>
            <a:ext cx="6655420" cy="244783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212980" y="200828"/>
            <a:ext cx="11832969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Leveraging INT – Observing Hop Delay &amp; Jitter</a:t>
            </a:r>
            <a:endParaRPr dirty="0"/>
          </a:p>
        </p:txBody>
      </p:sp>
      <p:pic>
        <p:nvPicPr>
          <p:cNvPr id="303" name="Google Shape;303;p26" descr="A blue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212981" y="1011910"/>
            <a:ext cx="3652776" cy="450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 of jitter</a:t>
            </a:r>
            <a:endParaRPr/>
          </a:p>
          <a:p>
            <a:pPr marL="685800" marR="0" lvl="1" indent="-11004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228955" y="1635169"/>
            <a:ext cx="44694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 Hop Delay: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1-10’s Microsecond's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delay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Barely noticeable by users or applications in 10+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RTT environments</a:t>
            </a:r>
            <a:endParaRPr dirty="0"/>
          </a:p>
        </p:txBody>
      </p:sp>
      <p:pic>
        <p:nvPicPr>
          <p:cNvPr id="308" name="Google Shape;30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9979" y="930275"/>
            <a:ext cx="6708275" cy="287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28955" y="4059711"/>
            <a:ext cx="44694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 Delay during a burst: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1000-10000’s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Microsecond's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delay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Dramatically noticeable by users or applications for all environments</a:t>
            </a:r>
            <a:endParaRPr/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4867" y="1739944"/>
            <a:ext cx="696002" cy="73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44281" y="4507725"/>
            <a:ext cx="863600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body" idx="1"/>
          </p:nvPr>
        </p:nvSpPr>
        <p:spPr>
          <a:xfrm>
            <a:off x="1159692" y="1092819"/>
            <a:ext cx="10665630" cy="508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P4/INT enables network operators to have even deeper visibility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Fast mitigation of sources of jitter and packet drops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However, P4/INT focus ONLY on network operators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Users remain unaware of what is happening when their applications “struggle”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Users still have to infer the network state</a:t>
            </a:r>
            <a:endParaRPr dirty="0"/>
          </a:p>
        </p:txBody>
      </p:sp>
      <p:sp>
        <p:nvSpPr>
          <p:cNvPr id="318" name="Google Shape;3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19" name="Google Shape;319;p27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678" y="1092819"/>
            <a:ext cx="696002" cy="73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033" y="3429000"/>
            <a:ext cx="863600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7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523" y="2652874"/>
            <a:ext cx="6642736" cy="3535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1748514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Q-Factor: Deploying a Distributed Management Plane</a:t>
            </a:r>
            <a:endParaRPr dirty="0"/>
          </a:p>
        </p:txBody>
      </p:sp>
      <p:pic>
        <p:nvPicPr>
          <p:cNvPr id="330" name="Google Shape;330;p28" descr="A blue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body" idx="1"/>
          </p:nvPr>
        </p:nvSpPr>
        <p:spPr>
          <a:xfrm>
            <a:off x="308113" y="1083365"/>
            <a:ext cx="11469757" cy="489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What if we extended the Management Plane to the hosts?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What if hosts could access telemetry metadata and find out the network state instead of just inferring it? Would that be useful?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How will Q-Factor do it?</a:t>
            </a:r>
            <a:endParaRPr sz="2400" dirty="0"/>
          </a:p>
        </p:txBody>
      </p:sp>
      <p:sp>
        <p:nvSpPr>
          <p:cNvPr id="334" name="Google Shape;334;p28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How will Q-Factor operate? [1/2]</a:t>
            </a:r>
            <a:endParaRPr/>
          </a:p>
        </p:txBody>
      </p:sp>
      <p:pic>
        <p:nvPicPr>
          <p:cNvPr id="340" name="Google Shape;340;p29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body" idx="1"/>
          </p:nvPr>
        </p:nvSpPr>
        <p:spPr>
          <a:xfrm>
            <a:off x="82551" y="1083365"/>
            <a:ext cx="5579486" cy="489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Q-Factor will extend the hosts’ capabilities by: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Adding support for INT to hosts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Supporting a Telemetry Agent to tune the host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 at hosts will operate via two approaches: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If a programmable NIC is available, INT will be done at the NIC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Otherwise, eBPF/XDP/TC will be used before the Linux TCP/IP stack for performance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Hosts’ applications will NOT need to be changed: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Q-Factor will operate before the Linux TCP/IP stack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Completely hidden from the upper layers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344" name="Google Shape;34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2037" y="1615040"/>
            <a:ext cx="6231638" cy="36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9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How will Q-Factor operate? [2/2]</a:t>
            </a:r>
            <a:endParaRPr/>
          </a:p>
        </p:txBody>
      </p:sp>
      <p:pic>
        <p:nvPicPr>
          <p:cNvPr id="351" name="Google Shape;351;p30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body" idx="1"/>
          </p:nvPr>
        </p:nvSpPr>
        <p:spPr>
          <a:xfrm>
            <a:off x="308113" y="934482"/>
            <a:ext cx="5854943" cy="5399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Q-Factor’s Telemetry Agent will tune the hosts: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Hosts will be pre-tuned based on best practices (buffers, BIOS, NIC, MTU, etc.)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Hosts will be dynamically tuned based on INT metadata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Operators will have control over tuning: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/>
              <a:t>Learning</a:t>
            </a:r>
            <a:r>
              <a:rPr lang="en-US" sz="1800"/>
              <a:t> mode just with tuning recommendations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/>
              <a:t>Active</a:t>
            </a:r>
            <a:r>
              <a:rPr lang="en-US" sz="1800"/>
              <a:t> mode dynamically applying the tuning recommendations </a:t>
            </a:r>
            <a:endParaRPr/>
          </a:p>
        </p:txBody>
      </p:sp>
      <p:pic>
        <p:nvPicPr>
          <p:cNvPr id="355" name="Google Shape;35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2109" y="1333040"/>
            <a:ext cx="5711408" cy="4300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0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Building the Q-Factor Telemetry Agent</a:t>
            </a:r>
            <a:endParaRPr/>
          </a:p>
        </p:txBody>
      </p:sp>
      <p:pic>
        <p:nvPicPr>
          <p:cNvPr id="363" name="Google Shape;363;p31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body" idx="1"/>
          </p:nvPr>
        </p:nvSpPr>
        <p:spPr>
          <a:xfrm>
            <a:off x="66907" y="1083365"/>
            <a:ext cx="11790556" cy="519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Q-Factor’s major contribution: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Consume telemetry metadata to tune hosts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Tune hosts based on best practices and hardware configuration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Save memory by setting buffers to the proper size by using the active data transfers’ highest RTT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Processing INT’s queue occupancy and hop delay to mitigate bottlenecks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i="1"/>
              <a:t>Even if you don’t have INT in your network, Q-Factor will offload the tuning activities from operators!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Dynamic tuning will focus 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Adjusting Linux kernel’s buffers (for instance, controlling TCP window) via Sysctl</a:t>
            </a:r>
            <a:endParaRPr sz="20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Setting TCP pacing for a steady data transfer based on network state: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/>
              <a:t>If there is only 24Gbps available in the end-to-end path, why try to increase the data rate above the available limit and face drops?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Setting the TCP congestion control algorithm based on network state and hosts’ capabilities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67" name="Google Shape;367;p31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>
            <a:spLocks noGrp="1"/>
          </p:cNvSpPr>
          <p:nvPr>
            <p:ph type="title"/>
          </p:nvPr>
        </p:nvSpPr>
        <p:spPr>
          <a:xfrm>
            <a:off x="248478" y="178905"/>
            <a:ext cx="11105322" cy="74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Tuning Examples</a:t>
            </a:r>
            <a:endParaRPr dirty="0"/>
          </a:p>
        </p:txBody>
      </p:sp>
      <p:grpSp>
        <p:nvGrpSpPr>
          <p:cNvPr id="373" name="Google Shape;373;p32"/>
          <p:cNvGrpSpPr/>
          <p:nvPr/>
        </p:nvGrpSpPr>
        <p:grpSpPr>
          <a:xfrm>
            <a:off x="427383" y="1140909"/>
            <a:ext cx="11105321" cy="5480641"/>
            <a:chOff x="0" y="57544"/>
            <a:chExt cx="11105321" cy="5480641"/>
          </a:xfrm>
        </p:grpSpPr>
        <p:sp>
          <p:nvSpPr>
            <p:cNvPr id="374" name="Google Shape;374;p32"/>
            <p:cNvSpPr/>
            <p:nvPr/>
          </p:nvSpPr>
          <p:spPr>
            <a:xfrm>
              <a:off x="0" y="382264"/>
              <a:ext cx="11105321" cy="2356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 txBox="1"/>
            <p:nvPr/>
          </p:nvSpPr>
          <p:spPr>
            <a:xfrm>
              <a:off x="0" y="382264"/>
              <a:ext cx="11105321" cy="23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1875" tIns="458200" rIns="861875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Under-provisioned tuning parameters (TCP congestion, write buffers)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transfers’ highest RTT &gt; 50* </a:t>
              </a:r>
              <a:r>
                <a:rPr lang="en-US" sz="2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ms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Up: INT reports buffers &lt; 1MB* and hop delay &lt; 20* microseconds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Down: INT reports buffers &gt; 2MB* and hop delay &gt; 100* microseconds</a:t>
              </a:r>
              <a:endParaRPr dirty="0"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55266" y="57544"/>
              <a:ext cx="7773725" cy="6494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 txBox="1"/>
            <p:nvPr/>
          </p:nvSpPr>
          <p:spPr>
            <a:xfrm>
              <a:off x="586969" y="89247"/>
              <a:ext cx="7710319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3825" tIns="0" rIns="293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Apply tuning when:</a:t>
              </a:r>
              <a:endParaRPr dirty="0"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0" y="3181985"/>
              <a:ext cx="11105321" cy="2356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 txBox="1"/>
            <p:nvPr/>
          </p:nvSpPr>
          <p:spPr>
            <a:xfrm>
              <a:off x="0" y="3181985"/>
              <a:ext cx="11105321" cy="23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1875" tIns="458200" rIns="861875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transfers’ highest RTT &lt; 10* </a:t>
              </a:r>
              <a:r>
                <a:rPr lang="en-US" sz="2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ms</a:t>
              </a: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(DC, campus, metro network)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Host’s bandwidth already at max capacity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Host’s CPU operating at max capacity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Host’s Swap is used</a:t>
              </a:r>
              <a:endParaRPr dirty="0"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55266" y="2857264"/>
              <a:ext cx="7773725" cy="6494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 txBox="1"/>
            <p:nvPr/>
          </p:nvSpPr>
          <p:spPr>
            <a:xfrm>
              <a:off x="586969" y="2888967"/>
              <a:ext cx="7710319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3825" tIns="0" rIns="293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Don’t apply tuning when:</a:t>
              </a:r>
              <a:endParaRPr dirty="0"/>
            </a:p>
          </p:txBody>
        </p:sp>
      </p:grpSp>
      <p:sp>
        <p:nvSpPr>
          <p:cNvPr id="382" name="Google Shape;382;p32"/>
          <p:cNvSpPr txBox="1"/>
          <p:nvPr/>
        </p:nvSpPr>
        <p:spPr>
          <a:xfrm>
            <a:off x="9582876" y="924339"/>
            <a:ext cx="23606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TBD after evaluations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Q-Factor: Where are we now?</a:t>
            </a:r>
            <a:endParaRPr/>
          </a:p>
        </p:txBody>
      </p:sp>
      <p:pic>
        <p:nvPicPr>
          <p:cNvPr id="388" name="Google Shape;388;p33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1"/>
          </p:nvPr>
        </p:nvSpPr>
        <p:spPr>
          <a:xfrm>
            <a:off x="66907" y="1083365"/>
            <a:ext cx="11790556" cy="519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Q-Factor is an NSF CC* Integration project planned for 2 years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Q-Factor is a little behind due to struggles with recruitment and the pandemic</a:t>
            </a:r>
            <a:endParaRPr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Milestones achieved: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Extracting INT telemetry using </a:t>
            </a:r>
            <a:r>
              <a:rPr lang="en-US" sz="2000" dirty="0" err="1"/>
              <a:t>eBPF</a:t>
            </a:r>
            <a:r>
              <a:rPr lang="en-US" sz="2000" dirty="0"/>
              <a:t>/XDP and </a:t>
            </a:r>
            <a:r>
              <a:rPr lang="en-US" sz="2000" dirty="0" err="1"/>
              <a:t>Netronome</a:t>
            </a:r>
            <a:r>
              <a:rPr lang="en-US" sz="2000" dirty="0"/>
              <a:t> NICs at the destination at 40Gbps!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Q-Factor Telemetry Agent’s Tuning module is ready for static host tuning.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Next steps: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Developing observation-based learning techniques to consume queue occupancy and hop delay to mitigate bottlenecks</a:t>
            </a:r>
          </a:p>
          <a:p>
            <a:pPr marL="1143000" lvl="2" indent="-228600"/>
            <a:r>
              <a:rPr lang="en-US" sz="1800" dirty="0"/>
              <a:t>Apply tuned accordingly to the observation-based learning techniques </a:t>
            </a:r>
            <a:endParaRPr sz="1800"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Leveraging Machine Learning to detect complex anomalies.</a:t>
            </a:r>
            <a:endParaRPr dirty="0"/>
          </a:p>
          <a:p>
            <a:pPr marL="114300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Github</a:t>
            </a:r>
            <a:r>
              <a:rPr lang="en-US" sz="2400" dirty="0"/>
              <a:t>: https://</a:t>
            </a:r>
            <a:r>
              <a:rPr lang="en-US" sz="2400" dirty="0" err="1"/>
              <a:t>github.com</a:t>
            </a:r>
            <a:r>
              <a:rPr lang="en-US" sz="2400" dirty="0"/>
              <a:t>/q-factor-project/ </a:t>
            </a:r>
            <a:endParaRPr sz="2000" i="1"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392" name="Google Shape;392;p33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>
            <a:spLocks noGrp="1"/>
          </p:cNvSpPr>
          <p:nvPr>
            <p:ph type="title"/>
          </p:nvPr>
        </p:nvSpPr>
        <p:spPr>
          <a:xfrm>
            <a:off x="112734" y="206680"/>
            <a:ext cx="11899726" cy="80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Plus: ML-based Anomaly Detection using In Network Telemetry Data</a:t>
            </a:r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body" idx="1"/>
          </p:nvPr>
        </p:nvSpPr>
        <p:spPr>
          <a:xfrm>
            <a:off x="112734" y="945715"/>
            <a:ext cx="7385346" cy="53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>
              <a:spcBef>
                <a:spcPts val="0"/>
              </a:spcBef>
              <a:buSzPct val="175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Anomalies are events that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deviate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significantly from “normal” network traffic.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buSzPct val="175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Types of anomalies: </a:t>
            </a:r>
          </a:p>
          <a:p>
            <a:pPr lvl="1" indent="-457200">
              <a:buSzPct val="175000"/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Security threats: DDoS attacks</a:t>
            </a:r>
          </a:p>
          <a:p>
            <a:pPr lvl="1" indent="-457200">
              <a:buSzPct val="175000"/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Performance issues</a:t>
            </a:r>
          </a:p>
          <a:p>
            <a:pPr lvl="2" indent="-457200">
              <a:buSzPct val="175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Micro-congestion, link over-utilization, heavy flows, overloaded hosts, packet loss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buSzPct val="175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Current telemetry solutions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sFlow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NetFlow) send only a small sample of data for analysis for maintaining low overhead.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buSzPct val="175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Establishing a normal profile and detecting time critical events becomes hard or impossible.</a:t>
            </a:r>
          </a:p>
          <a:p>
            <a:pPr indent="-457200">
              <a:buSzPct val="175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 data provides detailed in-network information in real time.</a:t>
            </a:r>
          </a:p>
          <a:p>
            <a:pPr lvl="1" indent="-457200">
              <a:buSzPct val="175000"/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Normal profile can be established using Machine Learning models trained on INT data enhanced with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Esnet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Hi-touch data.</a:t>
            </a:r>
            <a:br>
              <a:rPr lang="en-US" dirty="0"/>
            </a:br>
            <a:endParaRPr dirty="0"/>
          </a:p>
        </p:txBody>
      </p:sp>
      <p:sp>
        <p:nvSpPr>
          <p:cNvPr id="399" name="Google Shape;39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790" y="1311193"/>
            <a:ext cx="3629633" cy="27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4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4" descr="A blue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3551" y="4175919"/>
            <a:ext cx="4499016" cy="202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>
            <a:off x="380999" y="1090455"/>
            <a:ext cx="11197280" cy="5017006"/>
            <a:chOff x="0" y="101996"/>
            <a:chExt cx="11197280" cy="5017006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101996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24588" y="126584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Motivation</a:t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0" y="666161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24588" y="690749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0" y="1230326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24588" y="1254914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 now?</a:t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0" y="1794491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24588" y="1819079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Leveraging In-band Network Telemetry</a:t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0" y="2358656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24588" y="2383244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Deploying a Distributed Management Plane</a:t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0" y="2922822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24588" y="2947410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Building the Q-Factor Telemetry Agent</a:t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0" y="3486987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24588" y="3511575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Science Drivers</a:t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0" y="4051152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24588" y="4075740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Engaging the Community</a:t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0" y="4615317"/>
              <a:ext cx="11197280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24588" y="4639905"/>
              <a:ext cx="11148104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</a:t>
              </a:r>
              <a:endParaRPr/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Engaging the community</a:t>
            </a:r>
            <a:endParaRPr dirty="0"/>
          </a:p>
        </p:txBody>
      </p:sp>
      <p:pic>
        <p:nvPicPr>
          <p:cNvPr id="420" name="Google Shape;420;p36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body" idx="1"/>
          </p:nvPr>
        </p:nvSpPr>
        <p:spPr>
          <a:xfrm>
            <a:off x="308113" y="1083365"/>
            <a:ext cx="11469757" cy="489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Q-Factor still has a long road ahead (1.4 years)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We are open for suggestions and collaborations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Once Q-Factor is ready for production, it will be deployed at AmLight: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use case would you like to see evaluated?</a:t>
            </a:r>
            <a:endParaRPr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Which direction should Q-Factor take next?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Are you interested in participating in our discussions?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Join us at https://q-factor-</a:t>
            </a:r>
            <a:r>
              <a:rPr lang="en-US" dirty="0" err="1"/>
              <a:t>project.slack.com</a:t>
            </a:r>
            <a:endParaRPr dirty="0"/>
          </a:p>
        </p:txBody>
      </p:sp>
      <p:sp>
        <p:nvSpPr>
          <p:cNvPr id="424" name="Google Shape;424;p36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>
            <a:spLocks noGrp="1"/>
          </p:cNvSpPr>
          <p:nvPr>
            <p:ph type="ctrTitle"/>
          </p:nvPr>
        </p:nvSpPr>
        <p:spPr>
          <a:xfrm>
            <a:off x="241528" y="4502340"/>
            <a:ext cx="7519719" cy="20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NSF CC*: Q-Factor</a:t>
            </a:r>
            <a:br>
              <a:rPr lang="en-US" sz="2000" b="1"/>
            </a:br>
            <a:r>
              <a:rPr lang="en-US" sz="2000" b="1"/>
              <a:t>Real-time transfer optimization using programmable data planes </a:t>
            </a:r>
            <a:br>
              <a:rPr lang="en-US" sz="2000" b="1"/>
            </a:br>
            <a:br>
              <a:rPr lang="en-US" sz="2000" b="1"/>
            </a:br>
            <a:r>
              <a:rPr lang="en-US" sz="1800" b="1"/>
              <a:t>https://www.nsf.gov/awardsearch/showAward?AWD_ID=2018754</a:t>
            </a:r>
            <a:br>
              <a:rPr lang="en-US" sz="1800" b="1"/>
            </a:br>
            <a:br>
              <a:rPr lang="en-US" sz="1800" b="1"/>
            </a:br>
            <a:r>
              <a:rPr lang="en-US" sz="1800" b="1"/>
              <a:t>https://www.q-factor.io</a:t>
            </a:r>
            <a:br>
              <a:rPr lang="en-US" sz="2000" b="1"/>
            </a:br>
            <a:endParaRPr sz="2000"/>
          </a:p>
        </p:txBody>
      </p:sp>
      <p:sp>
        <p:nvSpPr>
          <p:cNvPr id="430" name="Google Shape;430;p37"/>
          <p:cNvSpPr txBox="1">
            <a:spLocks noGrp="1"/>
          </p:cNvSpPr>
          <p:nvPr>
            <p:ph type="subTitle" idx="1"/>
          </p:nvPr>
        </p:nvSpPr>
        <p:spPr>
          <a:xfrm>
            <a:off x="7902496" y="4108518"/>
            <a:ext cx="4177992" cy="18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Jeronimo Bezerra &lt;jbezerra@fiu.edu&gt;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Dr. Julio Ibarra &lt;julio@fiu.edu&gt;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Dr. Wenji Wu &lt;wenji@es.net&gt;</a:t>
            </a:r>
            <a:endParaRPr/>
          </a:p>
        </p:txBody>
      </p:sp>
      <p:pic>
        <p:nvPicPr>
          <p:cNvPr id="431" name="Google Shape;431;p37" descr="A person holding a table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2656" b="21772"/>
          <a:stretch/>
        </p:blipFill>
        <p:spPr>
          <a:xfrm>
            <a:off x="20" y="-348239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 extrusionOk="0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32" name="Google Shape;432;p37"/>
          <p:cNvSpPr txBox="1"/>
          <p:nvPr/>
        </p:nvSpPr>
        <p:spPr>
          <a:xfrm>
            <a:off x="3182853" y="1984916"/>
            <a:ext cx="6200161" cy="19389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 Questions?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Leveraging In-band Network Telemetry [2/3]</a:t>
            </a:r>
            <a:endParaRPr/>
          </a:p>
        </p:txBody>
      </p:sp>
      <p:pic>
        <p:nvPicPr>
          <p:cNvPr id="254" name="Google Shape;254;p22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451770" y="1214089"/>
            <a:ext cx="325786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User sends a TCP or UDP packet unaware of INT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First switch (INT Source Switch) pushes an INT header + metadata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– Every INT switch pushes its metadata. Non-INT switches just ignore INT content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Last switch (INT Sink Switch) extracts the telemetry and forwards original packet to destination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– Last switch (INT Sink Switch) forwards the 1:1 telemetry report to the Telemetry Collector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0361" y="1214089"/>
            <a:ext cx="7999858" cy="445724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Motivation [1/4]</a:t>
            </a:r>
            <a:endParaRPr/>
          </a:p>
        </p:txBody>
      </p:sp>
      <p:pic>
        <p:nvPicPr>
          <p:cNvPr id="130" name="Google Shape;130;p15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33" name="Google Shape;133;p15"/>
          <p:cNvGrpSpPr/>
          <p:nvPr/>
        </p:nvGrpSpPr>
        <p:grpSpPr>
          <a:xfrm>
            <a:off x="308113" y="1549516"/>
            <a:ext cx="11469757" cy="3957750"/>
            <a:chOff x="0" y="466151"/>
            <a:chExt cx="11469757" cy="3957750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466151"/>
              <a:ext cx="11469757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29271" y="495422"/>
              <a:ext cx="11411215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Host tuning is necessary for any new OS installation</a:t>
              </a:r>
              <a:endParaRPr dirty="0"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0" y="1137776"/>
              <a:ext cx="11469757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29271" y="1167047"/>
              <a:ext cx="11411215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Complex and time-consuming (HW, OS, SW, RTT, TCP vs. UDP)</a:t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0" y="1809401"/>
              <a:ext cx="11469757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29271" y="1838672"/>
              <a:ext cx="11411215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Maxing out tuning parameters waste host’s resources</a:t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0" y="2481026"/>
              <a:ext cx="11469757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29271" y="2510297"/>
              <a:ext cx="11411215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single tuning configuration fits all configurations of HW and SW</a:t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0" y="3152651"/>
              <a:ext cx="11469757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29271" y="3181922"/>
              <a:ext cx="11411215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 time, context might change (new HW, higher/lower RTT)</a:t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0" y="3824276"/>
              <a:ext cx="11469757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29271" y="3853547"/>
              <a:ext cx="11411215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if tuning could be done dynamically based on HW, OS, SW, RTT, and transport?</a:t>
              </a:r>
              <a:endParaRPr/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12980" y="200828"/>
            <a:ext cx="11391721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Motivation [2/4] – The importance of proper tuning</a:t>
            </a:r>
            <a:endParaRPr/>
          </a:p>
        </p:txBody>
      </p:sp>
      <p:pic>
        <p:nvPicPr>
          <p:cNvPr id="152" name="Google Shape;152;p16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510" y="934482"/>
            <a:ext cx="8975413" cy="511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Motivation [3/4] - TCP Congestion Control 101</a:t>
            </a:r>
            <a:endParaRPr/>
          </a:p>
        </p:txBody>
      </p:sp>
      <p:pic>
        <p:nvPicPr>
          <p:cNvPr id="163" name="Google Shape;163;p17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273557" y="1607931"/>
            <a:ext cx="5500117" cy="365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Ideally TCP would send packets at a fair share of network capacity. But the TCP sender has no idea what “available network capacity” means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result, TCP algorithms probe the network by slowly increasing their sending rate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 indication of a “that’s too fast” condition is packet drops (no ACK arrives)</a:t>
            </a:r>
            <a:endParaRPr dirty="0"/>
          </a:p>
          <a:p>
            <a:pPr marL="2286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key behavior in different congestion control algorithms</a:t>
            </a:r>
            <a:endParaRPr dirty="0"/>
          </a:p>
          <a:p>
            <a:pPr marL="2286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fact, TCP only infers congestion</a:t>
            </a:r>
            <a:endParaRPr dirty="0"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3674" y="1597787"/>
            <a:ext cx="6252713" cy="366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/>
          <p:nvPr/>
        </p:nvSpPr>
        <p:spPr>
          <a:xfrm>
            <a:off x="212981" y="5462808"/>
            <a:ext cx="10939126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packet is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dropped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a forwarding device’s buffer/queue is full or close to full.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1813406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Motivation [4/4] - How to detect if queues are forming?</a:t>
            </a:r>
            <a:endParaRPr/>
          </a:p>
        </p:txBody>
      </p:sp>
      <p:pic>
        <p:nvPicPr>
          <p:cNvPr id="176" name="Google Shape;176;p18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18782" y="1049146"/>
            <a:ext cx="11676977" cy="5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possible solutions:</a:t>
            </a:r>
            <a:endParaRPr/>
          </a:p>
          <a:p>
            <a:pPr marL="6858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ICMP Source Quench Redux</a:t>
            </a:r>
            <a:endParaRPr/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ICMP generates a congestion notification (and tells which TCP flow)</a:t>
            </a:r>
            <a:endParaRPr/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Unreliable (often filtered out) and reactive</a:t>
            </a:r>
            <a:endParaRPr/>
          </a:p>
          <a:p>
            <a:pPr marL="685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 Congestion Notification</a:t>
            </a:r>
            <a:endParaRPr/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signal (single bit) </a:t>
            </a:r>
            <a:endParaRPr/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hosts need to be aware, IP-level marking needs modification at the end hosts</a:t>
            </a:r>
            <a:endParaRPr/>
          </a:p>
          <a:p>
            <a:pPr marL="6858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newer (i.e., delay-based) congestion control (BBR 2.0)</a:t>
            </a:r>
            <a:endParaRPr/>
          </a:p>
          <a:p>
            <a:pPr marL="685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marL="685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Still, congestion control only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network state</a:t>
            </a:r>
            <a:endParaRPr/>
          </a:p>
          <a:p>
            <a:pPr marL="685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if the network forwarding devices could share the buffer utilization?</a:t>
            </a:r>
            <a:endParaRPr/>
          </a:p>
          <a:p>
            <a:pPr marL="457200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308113" y="357563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Q-Factor’s Goals</a:t>
            </a:r>
            <a:endParaRPr dirty="0"/>
          </a:p>
        </p:txBody>
      </p:sp>
      <p:pic>
        <p:nvPicPr>
          <p:cNvPr id="187" name="Google Shape;187;p19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90" name="Google Shape;190;p19"/>
          <p:cNvGrpSpPr/>
          <p:nvPr/>
        </p:nvGrpSpPr>
        <p:grpSpPr>
          <a:xfrm>
            <a:off x="311697" y="1984166"/>
            <a:ext cx="11462588" cy="3088449"/>
            <a:chOff x="3584" y="900801"/>
            <a:chExt cx="11462588" cy="3088449"/>
          </a:xfrm>
        </p:grpSpPr>
        <p:sp>
          <p:nvSpPr>
            <p:cNvPr id="191" name="Google Shape;191;p19"/>
            <p:cNvSpPr/>
            <p:nvPr/>
          </p:nvSpPr>
          <p:spPr>
            <a:xfrm>
              <a:off x="3584" y="900801"/>
              <a:ext cx="3494691" cy="99538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3584" y="900801"/>
              <a:ext cx="3494691" cy="995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01600" rIns="1778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Offload</a:t>
              </a:r>
              <a:r>
                <a:rPr lang="en-US" sz="2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tuning from IT operators</a:t>
              </a:r>
              <a:endParaRPr dirty="0"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3584" y="1896188"/>
              <a:ext cx="3494691" cy="2093062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3584" y="1896188"/>
              <a:ext cx="3494691" cy="209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77800" bIns="200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Telemetry agents on the hosts doing the tuning or making suggestions to operators </a:t>
              </a:r>
              <a:endParaRPr dirty="0"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3987532" y="900801"/>
              <a:ext cx="3494691" cy="99538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3987532" y="900801"/>
              <a:ext cx="3494691" cy="995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01600" rIns="1778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Dynamically</a:t>
              </a:r>
              <a:r>
                <a:rPr lang="en-US" sz="2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tune hosts based on</a:t>
              </a:r>
              <a:endParaRPr dirty="0"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3987532" y="1896188"/>
              <a:ext cx="3494691" cy="2093062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 txBox="1"/>
            <p:nvPr/>
          </p:nvSpPr>
          <p:spPr>
            <a:xfrm>
              <a:off x="3987532" y="1896188"/>
              <a:ext cx="3494691" cy="209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77800" bIns="200025" anchor="t" anchorCtr="0">
              <a:noAutofit/>
            </a:bodyPr>
            <a:lstStyle/>
            <a:p>
              <a:pPr marL="2286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capabilities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configuration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FF0000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+RTT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>
                  <a:srgbClr val="FF0000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+network conditions</a:t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7971481" y="900801"/>
              <a:ext cx="3494691" cy="99538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7971481" y="900801"/>
              <a:ext cx="3494691" cy="995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01600" rIns="177800" bIns="101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Leveraging</a:t>
              </a:r>
              <a:r>
                <a:rPr lang="en-US" sz="2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new telemetry technologies</a:t>
              </a:r>
              <a:endParaRPr dirty="0"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7971481" y="1896188"/>
              <a:ext cx="3494691" cy="2093062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7971481" y="1896188"/>
              <a:ext cx="3494691" cy="2093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P4/In-band Network Telemetry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Programmable NICs</a:t>
              </a:r>
              <a:endParaRPr/>
            </a:p>
            <a:p>
              <a:pPr marL="228600" marR="0" lvl="1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Linux eBPF &amp; XDP</a:t>
              </a:r>
              <a:endParaRPr/>
            </a:p>
          </p:txBody>
        </p:sp>
      </p:grpSp>
      <p:sp>
        <p:nvSpPr>
          <p:cNvPr id="203" name="Google Shape;203;p19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212981" y="5377815"/>
            <a:ext cx="9428224" cy="6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Award #: 2018754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between Florida International University (FIU) and Energy Sciences Network (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Why now? What has enabled Q-Factor?</a:t>
            </a:r>
            <a:endParaRPr/>
          </a:p>
        </p:txBody>
      </p:sp>
      <p:pic>
        <p:nvPicPr>
          <p:cNvPr id="210" name="Google Shape;210;p20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213" name="Google Shape;213;p20"/>
          <p:cNvGrpSpPr/>
          <p:nvPr/>
        </p:nvGrpSpPr>
        <p:grpSpPr>
          <a:xfrm>
            <a:off x="270646" y="1094632"/>
            <a:ext cx="11613241" cy="5091535"/>
            <a:chOff x="-37467" y="11267"/>
            <a:chExt cx="11613241" cy="5091535"/>
          </a:xfrm>
        </p:grpSpPr>
        <p:sp>
          <p:nvSpPr>
            <p:cNvPr id="214" name="Google Shape;214;p20"/>
            <p:cNvSpPr/>
            <p:nvPr/>
          </p:nvSpPr>
          <p:spPr>
            <a:xfrm>
              <a:off x="-1" y="11267"/>
              <a:ext cx="11469757" cy="7675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0" y="48734"/>
              <a:ext cx="11394823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Challenge:</a:t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0" y="938065"/>
              <a:ext cx="11469757" cy="1291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 txBox="1"/>
            <p:nvPr/>
          </p:nvSpPr>
          <p:spPr>
            <a:xfrm>
              <a:off x="-37467" y="907890"/>
              <a:ext cx="11613241" cy="1291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4150" tIns="40625" rIns="227575" bIns="406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Queue occupancy leads to packet drops and jitter, and it varies per packet received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Currently, host protocols </a:t>
              </a:r>
              <a:r>
                <a:rPr lang="en-US" sz="25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infer 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queue/buffer occupancy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Network devices export queue occupancy values in summaries</a:t>
              </a:r>
              <a:endParaRPr dirty="0"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37467" y="2506486"/>
              <a:ext cx="11469757" cy="7675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 txBox="1"/>
            <p:nvPr/>
          </p:nvSpPr>
          <p:spPr>
            <a:xfrm>
              <a:off x="37467" y="2581420"/>
              <a:ext cx="11394823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has changed?</a:t>
              </a:r>
              <a:endParaRPr dirty="0"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0" y="2997266"/>
              <a:ext cx="11469757" cy="1722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 txBox="1"/>
            <p:nvPr/>
          </p:nvSpPr>
          <p:spPr>
            <a:xfrm>
              <a:off x="-37467" y="3380562"/>
              <a:ext cx="11469757" cy="1722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4150" tIns="40625" rIns="227575" bIns="406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of the P4 In-band Network Telemetry (INT) application in 2016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Launch of the Barefoot/Intel Tofino ASIC in 2016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Launch of the first programmable NICs in 2016/2017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lang="en-US" sz="25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Launch of the first Tofino white boxes in 2018</a:t>
              </a:r>
              <a:endParaRPr dirty="0"/>
            </a:p>
          </p:txBody>
        </p:sp>
      </p:grpSp>
      <p:sp>
        <p:nvSpPr>
          <p:cNvPr id="222" name="Google Shape;222;p20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212981" y="200828"/>
            <a:ext cx="10683618" cy="6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Leveraging In-band Network Telemetry [1/3]</a:t>
            </a:r>
            <a:endParaRPr/>
          </a:p>
        </p:txBody>
      </p:sp>
      <p:pic>
        <p:nvPicPr>
          <p:cNvPr id="228" name="Google Shape;228;p21" descr="A blue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33" y="6333851"/>
            <a:ext cx="1406095" cy="4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81" y="6369308"/>
            <a:ext cx="849699" cy="43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231" name="Google Shape;231;p21"/>
          <p:cNvGrpSpPr/>
          <p:nvPr/>
        </p:nvGrpSpPr>
        <p:grpSpPr>
          <a:xfrm>
            <a:off x="308113" y="1083961"/>
            <a:ext cx="11469757" cy="4888858"/>
            <a:chOff x="0" y="596"/>
            <a:chExt cx="11469757" cy="4888858"/>
          </a:xfrm>
        </p:grpSpPr>
        <p:sp>
          <p:nvSpPr>
            <p:cNvPr id="232" name="Google Shape;232;p21"/>
            <p:cNvSpPr/>
            <p:nvPr/>
          </p:nvSpPr>
          <p:spPr>
            <a:xfrm>
              <a:off x="0" y="596"/>
              <a:ext cx="11469757" cy="1396816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422537" y="314880"/>
              <a:ext cx="768249" cy="76824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1613323" y="596"/>
              <a:ext cx="9856433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1613323" y="596"/>
              <a:ext cx="9856433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825" tIns="147825" rIns="147825" bIns="14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 is a P4 application that records network telemetry information in the packet while the packet traverses a path between two points in the network</a:t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0" y="1746617"/>
              <a:ext cx="11469757" cy="1396816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422537" y="2060901"/>
              <a:ext cx="768249" cy="76824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1613323" y="1746617"/>
              <a:ext cx="5161390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 txBox="1"/>
            <p:nvPr/>
          </p:nvSpPr>
          <p:spPr>
            <a:xfrm>
              <a:off x="1613323" y="1746617"/>
              <a:ext cx="5161390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825" tIns="147825" rIns="147825" bIns="14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telemetry is exported directly from the Data Plane, the Control Plane is not affected:</a:t>
              </a: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6774713" y="1746617"/>
              <a:ext cx="4695043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 txBox="1"/>
            <p:nvPr/>
          </p:nvSpPr>
          <p:spPr>
            <a:xfrm>
              <a:off x="6774713" y="1746617"/>
              <a:ext cx="4695043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825" tIns="147825" rIns="147825" bIns="14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Translating: </a:t>
              </a:r>
              <a:r>
                <a:rPr lang="en-US" sz="17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track/monitor/evaluate EVERY single packet at line rate and real time.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0" y="3492638"/>
              <a:ext cx="11469757" cy="1396816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422537" y="3806922"/>
              <a:ext cx="768249" cy="76824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1613323" y="3492638"/>
              <a:ext cx="5161390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 txBox="1"/>
            <p:nvPr/>
          </p:nvSpPr>
          <p:spPr>
            <a:xfrm>
              <a:off x="1613323" y="3492638"/>
              <a:ext cx="5161390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825" tIns="147825" rIns="147825" bIns="14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Examples of telemetry information added:</a:t>
              </a: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6774713" y="3492638"/>
              <a:ext cx="4695043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 txBox="1"/>
            <p:nvPr/>
          </p:nvSpPr>
          <p:spPr>
            <a:xfrm>
              <a:off x="6774713" y="3492638"/>
              <a:ext cx="4695043" cy="1396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825" tIns="147825" rIns="147825" bIns="147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Timestamp, ingress port, egress port, queue buffer utilization, sequence #, and many others</a:t>
              </a:r>
              <a:endParaRPr/>
            </a:p>
          </p:txBody>
        </p:sp>
      </p:grpSp>
      <p:sp>
        <p:nvSpPr>
          <p:cNvPr id="248" name="Google Shape;248;p21"/>
          <p:cNvSpPr txBox="1"/>
          <p:nvPr/>
        </p:nvSpPr>
        <p:spPr>
          <a:xfrm>
            <a:off x="2683122" y="6382921"/>
            <a:ext cx="8664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TNC22|| June 16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||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Q-Factor: Enabling host tuning using In-band Network Telemetry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1984</Words>
  <Application>Microsoft Macintosh PowerPoint</Application>
  <PresentationFormat>Widescreen</PresentationFormat>
  <Paragraphs>244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NSF CC*: Q-Factor Real-time transfer optimization using programmable data planes </vt:lpstr>
      <vt:lpstr>Outline</vt:lpstr>
      <vt:lpstr>Motivation [1/4]</vt:lpstr>
      <vt:lpstr>Motivation [2/4] – The importance of proper tuning</vt:lpstr>
      <vt:lpstr>Motivation [3/4] - TCP Congestion Control 101</vt:lpstr>
      <vt:lpstr>Motivation [4/4] - How to detect if queues are forming?</vt:lpstr>
      <vt:lpstr>Q-Factor’s Goals</vt:lpstr>
      <vt:lpstr>Why now? What has enabled Q-Factor?</vt:lpstr>
      <vt:lpstr>Leveraging In-band Network Telemetry [1/3]</vt:lpstr>
      <vt:lpstr>Leveraging INT – Mitigating Buffer/Queue Utilization</vt:lpstr>
      <vt:lpstr>Leveraging INT – Observing Hop Delay &amp; Jitter</vt:lpstr>
      <vt:lpstr>PowerPoint Presentation</vt:lpstr>
      <vt:lpstr>Q-Factor: Deploying a Distributed Management Plane</vt:lpstr>
      <vt:lpstr>How will Q-Factor operate? [1/2]</vt:lpstr>
      <vt:lpstr>How will Q-Factor operate? [2/2]</vt:lpstr>
      <vt:lpstr>Building the Q-Factor Telemetry Agent</vt:lpstr>
      <vt:lpstr>Tuning Examples</vt:lpstr>
      <vt:lpstr>Q-Factor: Where are we now?</vt:lpstr>
      <vt:lpstr>Plus: ML-based Anomaly Detection using In Network Telemetry Data</vt:lpstr>
      <vt:lpstr>Engaging the community</vt:lpstr>
      <vt:lpstr>NSF CC*: Q-Factor Real-time transfer optimization using programmable data planes   https://www.nsf.gov/awardsearch/showAward?AWD_ID=2018754  https://www.q-factor.io </vt:lpstr>
      <vt:lpstr>Leveraging In-band Network Telemetry [2/3]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CC*: Q-Factor Real-time transfer optimization using programmable data planes </dc:title>
  <cp:lastModifiedBy>Jeronimo Bezerra</cp:lastModifiedBy>
  <cp:revision>2</cp:revision>
  <dcterms:modified xsi:type="dcterms:W3CDTF">2022-06-02T18:15:05Z</dcterms:modified>
</cp:coreProperties>
</file>