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0"/>
  </p:notesMasterIdLst>
  <p:sldIdLst>
    <p:sldId id="291" r:id="rId6"/>
    <p:sldId id="904" r:id="rId7"/>
    <p:sldId id="907" r:id="rId8"/>
    <p:sldId id="908" r:id="rId9"/>
    <p:sldId id="293" r:id="rId10"/>
    <p:sldId id="295" r:id="rId11"/>
    <p:sldId id="296" r:id="rId12"/>
    <p:sldId id="297" r:id="rId13"/>
    <p:sldId id="909" r:id="rId14"/>
    <p:sldId id="893" r:id="rId15"/>
    <p:sldId id="294" r:id="rId16"/>
    <p:sldId id="894" r:id="rId17"/>
    <p:sldId id="895" r:id="rId18"/>
    <p:sldId id="896" r:id="rId19"/>
    <p:sldId id="897" r:id="rId20"/>
    <p:sldId id="898" r:id="rId21"/>
    <p:sldId id="899" r:id="rId22"/>
    <p:sldId id="900" r:id="rId23"/>
    <p:sldId id="901" r:id="rId24"/>
    <p:sldId id="902" r:id="rId25"/>
    <p:sldId id="905" r:id="rId26"/>
    <p:sldId id="903" r:id="rId27"/>
    <p:sldId id="906" r:id="rId28"/>
    <p:sldId id="286" r:id="rId2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586"/>
    <a:srgbClr val="5B2D35"/>
    <a:srgbClr val="34699A"/>
    <a:srgbClr val="008B96"/>
    <a:srgbClr val="2F9285"/>
    <a:srgbClr val="F59AA2"/>
    <a:srgbClr val="00A8B5"/>
    <a:srgbClr val="B4E9E2"/>
    <a:srgbClr val="A2D4CF"/>
    <a:srgbClr val="406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74" autoAdjust="0"/>
    <p:restoredTop sz="81270"/>
  </p:normalViewPr>
  <p:slideViewPr>
    <p:cSldViewPr snapToGrid="0">
      <p:cViewPr>
        <p:scale>
          <a:sx n="128" d="100"/>
          <a:sy n="128" d="100"/>
        </p:scale>
        <p:origin x="3208" y="104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Users/dkupres/Downloads/Comparison%204%20years%20-%20Survey%20on%20NRENs%20educational%20activities%20and%20services%202022-04042022%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arnet159-my.sharepoint.com/personal/dkupres_carnet_hr/Documents/@MOJI%20DOKUMENTI/04%20GEANT/2%20TF-EDU%20surveys/2019-22%20comparisp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arnet159-my.sharepoint.com/personal/dkupres_carnet_hr/Documents/@MOJI%20DOKUMENTI/04%20GEANT/2%20TF-EDU%20surveys/2019-22%20comparisp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gyongi.horvath/Documents/GEANT/TF-EDU/Stats-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arnet159-my.sharepoint.com/personal/dkupres_carnet_hr/Documents/@MOJI%20DOKUMENTI/04%20GEANT/2%20TF-EDU%20surveys/Survey%202022/Survey%20Analysis/Survey%20on%20NRENs%20educational%20activities%20and%20services%202022-0404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gyongi.horvath/Documents/GEANT/TF-EDU/Stats-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gyongi.horvath/Documents/GEANT/TF-EDU/Stats-202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'Offer edu 2019-2022 (2)'!$DS$49</c:f>
              <c:strCache>
                <c:ptCount val="1"/>
                <c:pt idx="0">
                  <c:v>Offer EDU services</c:v>
                </c:pt>
              </c:strCache>
            </c:strRef>
          </c:tx>
          <c:spPr>
            <a:solidFill>
              <a:schemeClr val="accent1"/>
            </a:solidFill>
            <a:ln>
              <a:noFill/>
            </a:ln>
            <a:effectLst/>
          </c:spPr>
          <c:invertIfNegative val="0"/>
          <c:cat>
            <c:numRef>
              <c:f>'Offer edu 2019-2022 (2)'!$DR$50:$DR$53</c:f>
              <c:numCache>
                <c:formatCode>General</c:formatCode>
                <c:ptCount val="4"/>
                <c:pt idx="0">
                  <c:v>2022</c:v>
                </c:pt>
                <c:pt idx="1">
                  <c:v>2021</c:v>
                </c:pt>
                <c:pt idx="2">
                  <c:v>2020</c:v>
                </c:pt>
                <c:pt idx="3">
                  <c:v>2019</c:v>
                </c:pt>
              </c:numCache>
            </c:numRef>
          </c:cat>
          <c:val>
            <c:numRef>
              <c:f>'Offer edu 2019-2022 (2)'!$DS$50:$DS$53</c:f>
              <c:numCache>
                <c:formatCode>0%</c:formatCode>
                <c:ptCount val="4"/>
                <c:pt idx="0">
                  <c:v>0.55000000000000004</c:v>
                </c:pt>
                <c:pt idx="1">
                  <c:v>0.51</c:v>
                </c:pt>
                <c:pt idx="2">
                  <c:v>0.55000000000000004</c:v>
                </c:pt>
                <c:pt idx="3">
                  <c:v>0.51</c:v>
                </c:pt>
              </c:numCache>
            </c:numRef>
          </c:val>
          <c:extLst>
            <c:ext xmlns:c16="http://schemas.microsoft.com/office/drawing/2014/chart" uri="{C3380CC4-5D6E-409C-BE32-E72D297353CC}">
              <c16:uniqueId val="{00000000-BF07-5740-9AE9-2190E92BFA1C}"/>
            </c:ext>
          </c:extLst>
        </c:ser>
        <c:ser>
          <c:idx val="1"/>
          <c:order val="1"/>
          <c:tx>
            <c:strRef>
              <c:f>'Offer edu 2019-2022 (2)'!$DT$49</c:f>
              <c:strCache>
                <c:ptCount val="1"/>
                <c:pt idx="0">
                  <c:v>Do not offer</c:v>
                </c:pt>
              </c:strCache>
            </c:strRef>
          </c:tx>
          <c:spPr>
            <a:solidFill>
              <a:srgbClr val="D11586"/>
            </a:solidFill>
            <a:ln>
              <a:noFill/>
            </a:ln>
            <a:effectLst/>
          </c:spPr>
          <c:invertIfNegative val="0"/>
          <c:cat>
            <c:numRef>
              <c:f>'Offer edu 2019-2022 (2)'!$DR$50:$DR$53</c:f>
              <c:numCache>
                <c:formatCode>General</c:formatCode>
                <c:ptCount val="4"/>
                <c:pt idx="0">
                  <c:v>2022</c:v>
                </c:pt>
                <c:pt idx="1">
                  <c:v>2021</c:v>
                </c:pt>
                <c:pt idx="2">
                  <c:v>2020</c:v>
                </c:pt>
                <c:pt idx="3">
                  <c:v>2019</c:v>
                </c:pt>
              </c:numCache>
            </c:numRef>
          </c:cat>
          <c:val>
            <c:numRef>
              <c:f>'Offer edu 2019-2022 (2)'!$DT$50:$DT$53</c:f>
              <c:numCache>
                <c:formatCode>0%</c:formatCode>
                <c:ptCount val="4"/>
                <c:pt idx="0">
                  <c:v>0.18</c:v>
                </c:pt>
                <c:pt idx="1">
                  <c:v>0.2</c:v>
                </c:pt>
                <c:pt idx="2">
                  <c:v>0.28999999999999998</c:v>
                </c:pt>
                <c:pt idx="3">
                  <c:v>0.31</c:v>
                </c:pt>
              </c:numCache>
            </c:numRef>
          </c:val>
          <c:extLst>
            <c:ext xmlns:c16="http://schemas.microsoft.com/office/drawing/2014/chart" uri="{C3380CC4-5D6E-409C-BE32-E72D297353CC}">
              <c16:uniqueId val="{00000001-BF07-5740-9AE9-2190E92BFA1C}"/>
            </c:ext>
          </c:extLst>
        </c:ser>
        <c:ser>
          <c:idx val="2"/>
          <c:order val="2"/>
          <c:tx>
            <c:strRef>
              <c:f>'Offer edu 2019-2022 (2)'!$DU$49</c:f>
              <c:strCache>
                <c:ptCount val="1"/>
                <c:pt idx="0">
                  <c:v>Not answered</c:v>
                </c:pt>
              </c:strCache>
            </c:strRef>
          </c:tx>
          <c:spPr>
            <a:solidFill>
              <a:schemeClr val="accent3"/>
            </a:solidFill>
            <a:ln>
              <a:noFill/>
            </a:ln>
            <a:effectLst/>
          </c:spPr>
          <c:invertIfNegative val="0"/>
          <c:cat>
            <c:numRef>
              <c:f>'Offer edu 2019-2022 (2)'!$DR$50:$DR$53</c:f>
              <c:numCache>
                <c:formatCode>General</c:formatCode>
                <c:ptCount val="4"/>
                <c:pt idx="0">
                  <c:v>2022</c:v>
                </c:pt>
                <c:pt idx="1">
                  <c:v>2021</c:v>
                </c:pt>
                <c:pt idx="2">
                  <c:v>2020</c:v>
                </c:pt>
                <c:pt idx="3">
                  <c:v>2019</c:v>
                </c:pt>
              </c:numCache>
            </c:numRef>
          </c:cat>
          <c:val>
            <c:numRef>
              <c:f>'Offer edu 2019-2022 (2)'!$DU$50:$DU$53</c:f>
              <c:numCache>
                <c:formatCode>0%</c:formatCode>
                <c:ptCount val="4"/>
                <c:pt idx="0">
                  <c:v>0.27</c:v>
                </c:pt>
                <c:pt idx="1">
                  <c:v>0.28999999999999998</c:v>
                </c:pt>
                <c:pt idx="2">
                  <c:v>0.16</c:v>
                </c:pt>
                <c:pt idx="3">
                  <c:v>0.18</c:v>
                </c:pt>
              </c:numCache>
            </c:numRef>
          </c:val>
          <c:extLst>
            <c:ext xmlns:c16="http://schemas.microsoft.com/office/drawing/2014/chart" uri="{C3380CC4-5D6E-409C-BE32-E72D297353CC}">
              <c16:uniqueId val="{00000002-BF07-5740-9AE9-2190E92BFA1C}"/>
            </c:ext>
          </c:extLst>
        </c:ser>
        <c:dLbls>
          <c:showLegendKey val="0"/>
          <c:showVal val="0"/>
          <c:showCatName val="0"/>
          <c:showSerName val="0"/>
          <c:showPercent val="0"/>
          <c:showBubbleSize val="0"/>
        </c:dLbls>
        <c:gapWidth val="219"/>
        <c:overlap val="-27"/>
        <c:axId val="1668961040"/>
        <c:axId val="1668960224"/>
      </c:barChart>
      <c:catAx>
        <c:axId val="166896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668960224"/>
        <c:crosses val="autoZero"/>
        <c:auto val="1"/>
        <c:lblAlgn val="ctr"/>
        <c:lblOffset val="100"/>
        <c:noMultiLvlLbl val="0"/>
      </c:catAx>
      <c:valAx>
        <c:axId val="16689602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66896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No.</a:t>
            </a:r>
            <a:r>
              <a:rPr lang="en-GB" baseline="0"/>
              <a:t> of people working with education activities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L"/>
        </a:p>
      </c:txPr>
    </c:title>
    <c:autoTitleDeleted val="0"/>
    <c:plotArea>
      <c:layout/>
      <c:barChart>
        <c:barDir val="bar"/>
        <c:grouping val="clustered"/>
        <c:varyColors val="0"/>
        <c:ser>
          <c:idx val="0"/>
          <c:order val="0"/>
          <c:tx>
            <c:strRef>
              <c:f>'No of people 2019, 20, 21, 22'!$B$1</c:f>
              <c:strCache>
                <c:ptCount val="1"/>
                <c:pt idx="0">
                  <c:v>Internal people</c:v>
                </c:pt>
              </c:strCache>
            </c:strRef>
          </c:tx>
          <c:spPr>
            <a:solidFill>
              <a:schemeClr val="accent1"/>
            </a:solidFill>
            <a:ln>
              <a:noFill/>
            </a:ln>
            <a:effectLst/>
          </c:spPr>
          <c:invertIfNegative val="0"/>
          <c:cat>
            <c:numRef>
              <c:f>'No of people 2019, 20, 21, 22'!$A$2:$A$5</c:f>
              <c:numCache>
                <c:formatCode>General</c:formatCode>
                <c:ptCount val="4"/>
                <c:pt idx="0">
                  <c:v>2019</c:v>
                </c:pt>
                <c:pt idx="1">
                  <c:v>2020</c:v>
                </c:pt>
                <c:pt idx="2">
                  <c:v>2021</c:v>
                </c:pt>
                <c:pt idx="3">
                  <c:v>2022</c:v>
                </c:pt>
              </c:numCache>
            </c:numRef>
          </c:cat>
          <c:val>
            <c:numRef>
              <c:f>'No of people 2019, 20, 21, 22'!$B$2:$B$5</c:f>
              <c:numCache>
                <c:formatCode>General</c:formatCode>
                <c:ptCount val="4"/>
                <c:pt idx="0">
                  <c:v>175</c:v>
                </c:pt>
                <c:pt idx="1">
                  <c:v>282</c:v>
                </c:pt>
                <c:pt idx="2">
                  <c:v>615</c:v>
                </c:pt>
                <c:pt idx="3">
                  <c:v>361</c:v>
                </c:pt>
              </c:numCache>
            </c:numRef>
          </c:val>
          <c:extLst>
            <c:ext xmlns:c16="http://schemas.microsoft.com/office/drawing/2014/chart" uri="{C3380CC4-5D6E-409C-BE32-E72D297353CC}">
              <c16:uniqueId val="{00000000-21A6-5C48-BC57-802370106A77}"/>
            </c:ext>
          </c:extLst>
        </c:ser>
        <c:ser>
          <c:idx val="1"/>
          <c:order val="1"/>
          <c:tx>
            <c:strRef>
              <c:f>'No of people 2019, 20, 21, 22'!$C$1</c:f>
              <c:strCache>
                <c:ptCount val="1"/>
                <c:pt idx="0">
                  <c:v>External people</c:v>
                </c:pt>
              </c:strCache>
            </c:strRef>
          </c:tx>
          <c:spPr>
            <a:solidFill>
              <a:srgbClr val="D11586"/>
            </a:solidFill>
            <a:ln>
              <a:noFill/>
            </a:ln>
            <a:effectLst/>
          </c:spPr>
          <c:invertIfNegative val="0"/>
          <c:cat>
            <c:numRef>
              <c:f>'No of people 2019, 20, 21, 22'!$A$2:$A$5</c:f>
              <c:numCache>
                <c:formatCode>General</c:formatCode>
                <c:ptCount val="4"/>
                <c:pt idx="0">
                  <c:v>2019</c:v>
                </c:pt>
                <c:pt idx="1">
                  <c:v>2020</c:v>
                </c:pt>
                <c:pt idx="2">
                  <c:v>2021</c:v>
                </c:pt>
                <c:pt idx="3">
                  <c:v>2022</c:v>
                </c:pt>
              </c:numCache>
            </c:numRef>
          </c:cat>
          <c:val>
            <c:numRef>
              <c:f>'No of people 2019, 20, 21, 22'!$C$2:$C$5</c:f>
              <c:numCache>
                <c:formatCode>General</c:formatCode>
                <c:ptCount val="4"/>
                <c:pt idx="0">
                  <c:v>39</c:v>
                </c:pt>
                <c:pt idx="1">
                  <c:v>82</c:v>
                </c:pt>
                <c:pt idx="2">
                  <c:v>156</c:v>
                </c:pt>
                <c:pt idx="3">
                  <c:v>125</c:v>
                </c:pt>
              </c:numCache>
            </c:numRef>
          </c:val>
          <c:extLst>
            <c:ext xmlns:c16="http://schemas.microsoft.com/office/drawing/2014/chart" uri="{C3380CC4-5D6E-409C-BE32-E72D297353CC}">
              <c16:uniqueId val="{00000001-21A6-5C48-BC57-802370106A77}"/>
            </c:ext>
          </c:extLst>
        </c:ser>
        <c:dLbls>
          <c:showLegendKey val="0"/>
          <c:showVal val="0"/>
          <c:showCatName val="0"/>
          <c:showSerName val="0"/>
          <c:showPercent val="0"/>
          <c:showBubbleSize val="0"/>
        </c:dLbls>
        <c:gapWidth val="182"/>
        <c:axId val="502956528"/>
        <c:axId val="486611952"/>
      </c:barChart>
      <c:catAx>
        <c:axId val="502956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486611952"/>
        <c:crosses val="autoZero"/>
        <c:auto val="1"/>
        <c:lblAlgn val="ctr"/>
        <c:lblOffset val="100"/>
        <c:noMultiLvlLbl val="0"/>
      </c:catAx>
      <c:valAx>
        <c:axId val="4866119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50295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Education</a:t>
            </a:r>
            <a:r>
              <a:rPr lang="en-GB" baseline="0"/>
              <a:t> teams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L"/>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28-C544-B4DC-73DE722B10A6}"/>
              </c:ext>
            </c:extLst>
          </c:dPt>
          <c:dPt>
            <c:idx val="1"/>
            <c:bubble3D val="0"/>
            <c:spPr>
              <a:solidFill>
                <a:srgbClr val="D11586"/>
              </a:solidFill>
              <a:ln w="19050">
                <a:solidFill>
                  <a:schemeClr val="lt1"/>
                </a:solidFill>
              </a:ln>
              <a:effectLst/>
            </c:spPr>
            <c:extLst>
              <c:ext xmlns:c16="http://schemas.microsoft.com/office/drawing/2014/chart" uri="{C3380CC4-5D6E-409C-BE32-E72D297353CC}">
                <c16:uniqueId val="{00000003-3D28-C544-B4DC-73DE722B10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28-C544-B4DC-73DE722B10A6}"/>
              </c:ext>
            </c:extLst>
          </c:dPt>
          <c:cat>
            <c:strRef>
              <c:f>'No of people 2019, 20, 21, 22'!$A$24:$A$26</c:f>
              <c:strCache>
                <c:ptCount val="3"/>
                <c:pt idx="0">
                  <c:v>Yes</c:v>
                </c:pt>
                <c:pt idx="1">
                  <c:v>No</c:v>
                </c:pt>
                <c:pt idx="2">
                  <c:v>Not sure</c:v>
                </c:pt>
              </c:strCache>
            </c:strRef>
          </c:cat>
          <c:val>
            <c:numRef>
              <c:f>'No of people 2019, 20, 21, 22'!$B$24:$B$26</c:f>
              <c:numCache>
                <c:formatCode>General</c:formatCode>
                <c:ptCount val="3"/>
                <c:pt idx="0">
                  <c:v>15</c:v>
                </c:pt>
                <c:pt idx="1">
                  <c:v>10</c:v>
                </c:pt>
                <c:pt idx="2">
                  <c:v>1</c:v>
                </c:pt>
              </c:numCache>
            </c:numRef>
          </c:val>
          <c:extLst>
            <c:ext xmlns:c16="http://schemas.microsoft.com/office/drawing/2014/chart" uri="{C3380CC4-5D6E-409C-BE32-E72D297353CC}">
              <c16:uniqueId val="{00000006-3D28-C544-B4DC-73DE722B10A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2019</c:v>
          </c:tx>
          <c:spPr>
            <a:solidFill>
              <a:schemeClr val="bg2">
                <a:lumMod val="75000"/>
              </a:schemeClr>
            </a:solidFill>
            <a:ln>
              <a:noFill/>
            </a:ln>
            <a:effectLst/>
          </c:spPr>
          <c:invertIfNegative val="0"/>
          <c:cat>
            <c:strRef>
              <c:f>Sheet7!$A$53:$A$64</c:f>
              <c:strCache>
                <c:ptCount val="12"/>
                <c:pt idx="0">
                  <c:v>Support Offshore Students</c:v>
                </c:pt>
                <c:pt idx="1">
                  <c:v>Inhouse built tools</c:v>
                </c:pt>
                <c:pt idx="2">
                  <c:v>Digital assessment</c:v>
                </c:pt>
                <c:pt idx="3">
                  <c:v>Educational data mining</c:v>
                </c:pt>
                <c:pt idx="4">
                  <c:v>Open badges, digital credentialing</c:v>
                </c:pt>
                <c:pt idx="5">
                  <c:v>Student management systems</c:v>
                </c:pt>
                <c:pt idx="6">
                  <c:v>Learning analytics</c:v>
                </c:pt>
                <c:pt idx="7">
                  <c:v>Online or blended education</c:v>
                </c:pt>
                <c:pt idx="8">
                  <c:v>e-Content</c:v>
                </c:pt>
                <c:pt idx="9">
                  <c:v>Digital Learning Environments</c:v>
                </c:pt>
                <c:pt idx="10">
                  <c:v>Videoconferencing for education</c:v>
                </c:pt>
                <c:pt idx="11">
                  <c:v>T&amp;I for education</c:v>
                </c:pt>
              </c:strCache>
            </c:strRef>
          </c:cat>
          <c:val>
            <c:numRef>
              <c:f>Sheet7!$B$53:$B$64</c:f>
              <c:numCache>
                <c:formatCode>General</c:formatCode>
                <c:ptCount val="12"/>
                <c:pt idx="0">
                  <c:v>4</c:v>
                </c:pt>
                <c:pt idx="1">
                  <c:v>6</c:v>
                </c:pt>
                <c:pt idx="2">
                  <c:v>11</c:v>
                </c:pt>
                <c:pt idx="3">
                  <c:v>0</c:v>
                </c:pt>
                <c:pt idx="4">
                  <c:v>5</c:v>
                </c:pt>
                <c:pt idx="5">
                  <c:v>1</c:v>
                </c:pt>
                <c:pt idx="6">
                  <c:v>7</c:v>
                </c:pt>
                <c:pt idx="7">
                  <c:v>13</c:v>
                </c:pt>
                <c:pt idx="8">
                  <c:v>13</c:v>
                </c:pt>
                <c:pt idx="9">
                  <c:v>19</c:v>
                </c:pt>
                <c:pt idx="10">
                  <c:v>0</c:v>
                </c:pt>
                <c:pt idx="11">
                  <c:v>0</c:v>
                </c:pt>
              </c:numCache>
            </c:numRef>
          </c:val>
          <c:extLst>
            <c:ext xmlns:c16="http://schemas.microsoft.com/office/drawing/2014/chart" uri="{C3380CC4-5D6E-409C-BE32-E72D297353CC}">
              <c16:uniqueId val="{00000000-2F87-FD46-B642-827C3CE139B3}"/>
            </c:ext>
          </c:extLst>
        </c:ser>
        <c:ser>
          <c:idx val="1"/>
          <c:order val="1"/>
          <c:tx>
            <c:v>2020</c:v>
          </c:tx>
          <c:spPr>
            <a:solidFill>
              <a:srgbClr val="7030A0"/>
            </a:solidFill>
            <a:ln>
              <a:noFill/>
            </a:ln>
            <a:effectLst/>
          </c:spPr>
          <c:invertIfNegative val="0"/>
          <c:cat>
            <c:strRef>
              <c:f>Sheet7!$A$53:$A$64</c:f>
              <c:strCache>
                <c:ptCount val="12"/>
                <c:pt idx="0">
                  <c:v>Support Offshore Students</c:v>
                </c:pt>
                <c:pt idx="1">
                  <c:v>Inhouse built tools</c:v>
                </c:pt>
                <c:pt idx="2">
                  <c:v>Digital assessment</c:v>
                </c:pt>
                <c:pt idx="3">
                  <c:v>Educational data mining</c:v>
                </c:pt>
                <c:pt idx="4">
                  <c:v>Open badges, digital credentialing</c:v>
                </c:pt>
                <c:pt idx="5">
                  <c:v>Student management systems</c:v>
                </c:pt>
                <c:pt idx="6">
                  <c:v>Learning analytics</c:v>
                </c:pt>
                <c:pt idx="7">
                  <c:v>Online or blended education</c:v>
                </c:pt>
                <c:pt idx="8">
                  <c:v>e-Content</c:v>
                </c:pt>
                <c:pt idx="9">
                  <c:v>Digital Learning Environments</c:v>
                </c:pt>
                <c:pt idx="10">
                  <c:v>Videoconferencing for education</c:v>
                </c:pt>
                <c:pt idx="11">
                  <c:v>T&amp;I for education</c:v>
                </c:pt>
              </c:strCache>
            </c:strRef>
          </c:cat>
          <c:val>
            <c:numRef>
              <c:f>Sheet7!$C$53:$C$64</c:f>
              <c:numCache>
                <c:formatCode>General</c:formatCode>
                <c:ptCount val="12"/>
                <c:pt idx="0">
                  <c:v>21</c:v>
                </c:pt>
                <c:pt idx="1">
                  <c:v>10</c:v>
                </c:pt>
                <c:pt idx="2">
                  <c:v>14</c:v>
                </c:pt>
                <c:pt idx="3">
                  <c:v>9</c:v>
                </c:pt>
                <c:pt idx="4">
                  <c:v>12</c:v>
                </c:pt>
                <c:pt idx="5">
                  <c:v>13</c:v>
                </c:pt>
                <c:pt idx="6">
                  <c:v>13</c:v>
                </c:pt>
                <c:pt idx="7">
                  <c:v>16</c:v>
                </c:pt>
                <c:pt idx="8">
                  <c:v>19</c:v>
                </c:pt>
                <c:pt idx="9">
                  <c:v>22</c:v>
                </c:pt>
                <c:pt idx="10">
                  <c:v>10</c:v>
                </c:pt>
                <c:pt idx="11">
                  <c:v>23</c:v>
                </c:pt>
              </c:numCache>
            </c:numRef>
          </c:val>
          <c:extLst>
            <c:ext xmlns:c16="http://schemas.microsoft.com/office/drawing/2014/chart" uri="{C3380CC4-5D6E-409C-BE32-E72D297353CC}">
              <c16:uniqueId val="{00000001-2F87-FD46-B642-827C3CE139B3}"/>
            </c:ext>
          </c:extLst>
        </c:ser>
        <c:ser>
          <c:idx val="2"/>
          <c:order val="2"/>
          <c:tx>
            <c:v>2021</c:v>
          </c:tx>
          <c:spPr>
            <a:solidFill>
              <a:srgbClr val="2E75B6"/>
            </a:solidFill>
            <a:ln>
              <a:noFill/>
            </a:ln>
            <a:effectLst/>
          </c:spPr>
          <c:invertIfNegative val="0"/>
          <c:cat>
            <c:strRef>
              <c:f>Sheet7!$A$53:$A$64</c:f>
              <c:strCache>
                <c:ptCount val="12"/>
                <c:pt idx="0">
                  <c:v>Support Offshore Students</c:v>
                </c:pt>
                <c:pt idx="1">
                  <c:v>Inhouse built tools</c:v>
                </c:pt>
                <c:pt idx="2">
                  <c:v>Digital assessment</c:v>
                </c:pt>
                <c:pt idx="3">
                  <c:v>Educational data mining</c:v>
                </c:pt>
                <c:pt idx="4">
                  <c:v>Open badges, digital credentialing</c:v>
                </c:pt>
                <c:pt idx="5">
                  <c:v>Student management systems</c:v>
                </c:pt>
                <c:pt idx="6">
                  <c:v>Learning analytics</c:v>
                </c:pt>
                <c:pt idx="7">
                  <c:v>Online or blended education</c:v>
                </c:pt>
                <c:pt idx="8">
                  <c:v>e-Content</c:v>
                </c:pt>
                <c:pt idx="9">
                  <c:v>Digital Learning Environments</c:v>
                </c:pt>
                <c:pt idx="10">
                  <c:v>Videoconferencing for education</c:v>
                </c:pt>
                <c:pt idx="11">
                  <c:v>T&amp;I for education</c:v>
                </c:pt>
              </c:strCache>
            </c:strRef>
          </c:cat>
          <c:val>
            <c:numRef>
              <c:f>Sheet7!$D$53:$D$64</c:f>
              <c:numCache>
                <c:formatCode>General</c:formatCode>
                <c:ptCount val="12"/>
                <c:pt idx="0">
                  <c:v>6</c:v>
                </c:pt>
                <c:pt idx="1">
                  <c:v>11</c:v>
                </c:pt>
                <c:pt idx="2">
                  <c:v>14</c:v>
                </c:pt>
                <c:pt idx="3">
                  <c:v>11</c:v>
                </c:pt>
                <c:pt idx="4">
                  <c:v>14</c:v>
                </c:pt>
                <c:pt idx="5">
                  <c:v>11</c:v>
                </c:pt>
                <c:pt idx="6">
                  <c:v>12</c:v>
                </c:pt>
                <c:pt idx="7">
                  <c:v>12</c:v>
                </c:pt>
                <c:pt idx="8">
                  <c:v>15</c:v>
                </c:pt>
                <c:pt idx="9">
                  <c:v>13</c:v>
                </c:pt>
                <c:pt idx="10">
                  <c:v>19</c:v>
                </c:pt>
                <c:pt idx="11">
                  <c:v>17</c:v>
                </c:pt>
              </c:numCache>
            </c:numRef>
          </c:val>
          <c:extLst>
            <c:ext xmlns:c16="http://schemas.microsoft.com/office/drawing/2014/chart" uri="{C3380CC4-5D6E-409C-BE32-E72D297353CC}">
              <c16:uniqueId val="{00000002-2F87-FD46-B642-827C3CE139B3}"/>
            </c:ext>
          </c:extLst>
        </c:ser>
        <c:ser>
          <c:idx val="3"/>
          <c:order val="3"/>
          <c:tx>
            <c:v>2022</c:v>
          </c:tx>
          <c:spPr>
            <a:solidFill>
              <a:srgbClr val="DC419D"/>
            </a:solidFill>
            <a:ln>
              <a:noFill/>
            </a:ln>
            <a:effectLst/>
          </c:spPr>
          <c:invertIfNegative val="0"/>
          <c:cat>
            <c:strRef>
              <c:f>Sheet7!$A$53:$A$64</c:f>
              <c:strCache>
                <c:ptCount val="12"/>
                <c:pt idx="0">
                  <c:v>Support Offshore Students</c:v>
                </c:pt>
                <c:pt idx="1">
                  <c:v>Inhouse built tools</c:v>
                </c:pt>
                <c:pt idx="2">
                  <c:v>Digital assessment</c:v>
                </c:pt>
                <c:pt idx="3">
                  <c:v>Educational data mining</c:v>
                </c:pt>
                <c:pt idx="4">
                  <c:v>Open badges, digital credentialing</c:v>
                </c:pt>
                <c:pt idx="5">
                  <c:v>Student management systems</c:v>
                </c:pt>
                <c:pt idx="6">
                  <c:v>Learning analytics</c:v>
                </c:pt>
                <c:pt idx="7">
                  <c:v>Online or blended education</c:v>
                </c:pt>
                <c:pt idx="8">
                  <c:v>e-Content</c:v>
                </c:pt>
                <c:pt idx="9">
                  <c:v>Digital Learning Environments</c:v>
                </c:pt>
                <c:pt idx="10">
                  <c:v>Videoconferencing for education</c:v>
                </c:pt>
                <c:pt idx="11">
                  <c:v>T&amp;I for education</c:v>
                </c:pt>
              </c:strCache>
            </c:strRef>
          </c:cat>
          <c:val>
            <c:numRef>
              <c:f>Sheet7!$E$53:$E$64</c:f>
              <c:numCache>
                <c:formatCode>General</c:formatCode>
                <c:ptCount val="12"/>
                <c:pt idx="0">
                  <c:v>7</c:v>
                </c:pt>
                <c:pt idx="1">
                  <c:v>10</c:v>
                </c:pt>
                <c:pt idx="2">
                  <c:v>11</c:v>
                </c:pt>
                <c:pt idx="3">
                  <c:v>11</c:v>
                </c:pt>
                <c:pt idx="4">
                  <c:v>12</c:v>
                </c:pt>
                <c:pt idx="5">
                  <c:v>12</c:v>
                </c:pt>
                <c:pt idx="6">
                  <c:v>13</c:v>
                </c:pt>
                <c:pt idx="7">
                  <c:v>15</c:v>
                </c:pt>
                <c:pt idx="8">
                  <c:v>18</c:v>
                </c:pt>
                <c:pt idx="9">
                  <c:v>20</c:v>
                </c:pt>
                <c:pt idx="10">
                  <c:v>23</c:v>
                </c:pt>
                <c:pt idx="11">
                  <c:v>27</c:v>
                </c:pt>
              </c:numCache>
            </c:numRef>
          </c:val>
          <c:extLst>
            <c:ext xmlns:c16="http://schemas.microsoft.com/office/drawing/2014/chart" uri="{C3380CC4-5D6E-409C-BE32-E72D297353CC}">
              <c16:uniqueId val="{00000003-2F87-FD46-B642-827C3CE139B3}"/>
            </c:ext>
          </c:extLst>
        </c:ser>
        <c:dLbls>
          <c:showLegendKey val="0"/>
          <c:showVal val="0"/>
          <c:showCatName val="0"/>
          <c:showSerName val="0"/>
          <c:showPercent val="0"/>
          <c:showBubbleSize val="0"/>
        </c:dLbls>
        <c:gapWidth val="150"/>
        <c:axId val="1602283743"/>
        <c:axId val="738776144"/>
      </c:barChart>
      <c:catAx>
        <c:axId val="1602283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738776144"/>
        <c:crosses val="autoZero"/>
        <c:auto val="1"/>
        <c:lblAlgn val="ctr"/>
        <c:lblOffset val="100"/>
        <c:noMultiLvlLbl val="0"/>
      </c:catAx>
      <c:valAx>
        <c:axId val="73877614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6022837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'43 NRENs'!$DI$47:$DM$47</c:f>
              <c:strCache>
                <c:ptCount val="5"/>
                <c:pt idx="0">
                  <c:v>Digital Assessment</c:v>
                </c:pt>
                <c:pt idx="1">
                  <c:v>Videoconferencing in Education</c:v>
                </c:pt>
                <c:pt idx="2">
                  <c:v>Learning Management System</c:v>
                </c:pt>
                <c:pt idx="3">
                  <c:v>Learning and Data Analytics</c:v>
                </c:pt>
                <c:pt idx="4">
                  <c:v>Schremm II short term</c:v>
                </c:pt>
              </c:strCache>
            </c:strRef>
          </c:cat>
          <c:val>
            <c:numRef>
              <c:f>'43 NRENs'!$DI$48:$DM$48</c:f>
              <c:numCache>
                <c:formatCode>General</c:formatCode>
                <c:ptCount val="5"/>
                <c:pt idx="0">
                  <c:v>21</c:v>
                </c:pt>
                <c:pt idx="1">
                  <c:v>29</c:v>
                </c:pt>
                <c:pt idx="2">
                  <c:v>24</c:v>
                </c:pt>
                <c:pt idx="3">
                  <c:v>9</c:v>
                </c:pt>
                <c:pt idx="4">
                  <c:v>12</c:v>
                </c:pt>
              </c:numCache>
            </c:numRef>
          </c:val>
          <c:extLst>
            <c:ext xmlns:c16="http://schemas.microsoft.com/office/drawing/2014/chart" uri="{C3380CC4-5D6E-409C-BE32-E72D297353CC}">
              <c16:uniqueId val="{00000000-2170-9F4E-9825-218F446D5526}"/>
            </c:ext>
          </c:extLst>
        </c:ser>
        <c:dLbls>
          <c:showLegendKey val="0"/>
          <c:showVal val="0"/>
          <c:showCatName val="0"/>
          <c:showSerName val="0"/>
          <c:showPercent val="0"/>
          <c:showBubbleSize val="0"/>
        </c:dLbls>
        <c:gapWidth val="219"/>
        <c:overlap val="-27"/>
        <c:axId val="608390895"/>
        <c:axId val="678266447"/>
      </c:barChart>
      <c:catAx>
        <c:axId val="60839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678266447"/>
        <c:crosses val="autoZero"/>
        <c:auto val="1"/>
        <c:lblAlgn val="ctr"/>
        <c:lblOffset val="100"/>
        <c:noMultiLvlLbl val="0"/>
      </c:catAx>
      <c:valAx>
        <c:axId val="6782664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608390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Sheet7!$A$91</c:f>
              <c:strCache>
                <c:ptCount val="1"/>
                <c:pt idx="0">
                  <c:v>Digital Learning Environments</c:v>
                </c:pt>
              </c:strCache>
            </c:strRef>
          </c:tx>
          <c:spPr>
            <a:solidFill>
              <a:schemeClr val="accent1"/>
            </a:solidFill>
            <a:ln>
              <a:noFill/>
            </a:ln>
            <a:effectLst/>
          </c:spPr>
          <c:invertIfNegative val="0"/>
          <c:cat>
            <c:numRef>
              <c:f>Sheet7!$C$90:$E$90</c:f>
              <c:numCache>
                <c:formatCode>General</c:formatCode>
                <c:ptCount val="3"/>
                <c:pt idx="0">
                  <c:v>2020</c:v>
                </c:pt>
                <c:pt idx="1">
                  <c:v>2021</c:v>
                </c:pt>
                <c:pt idx="2">
                  <c:v>2022</c:v>
                </c:pt>
              </c:numCache>
            </c:numRef>
          </c:cat>
          <c:val>
            <c:numRef>
              <c:f>Sheet7!$C$91:$E$91</c:f>
              <c:numCache>
                <c:formatCode>General</c:formatCode>
                <c:ptCount val="3"/>
                <c:pt idx="0">
                  <c:v>22</c:v>
                </c:pt>
                <c:pt idx="1">
                  <c:v>13</c:v>
                </c:pt>
                <c:pt idx="2">
                  <c:v>20</c:v>
                </c:pt>
              </c:numCache>
            </c:numRef>
          </c:val>
          <c:extLst>
            <c:ext xmlns:c16="http://schemas.microsoft.com/office/drawing/2014/chart" uri="{C3380CC4-5D6E-409C-BE32-E72D297353CC}">
              <c16:uniqueId val="{00000000-32F4-7D43-9576-2CFE41F08764}"/>
            </c:ext>
          </c:extLst>
        </c:ser>
        <c:ser>
          <c:idx val="1"/>
          <c:order val="1"/>
          <c:tx>
            <c:strRef>
              <c:f>Sheet7!$A$92</c:f>
              <c:strCache>
                <c:ptCount val="1"/>
                <c:pt idx="0">
                  <c:v>Videoconferencing for education</c:v>
                </c:pt>
              </c:strCache>
            </c:strRef>
          </c:tx>
          <c:spPr>
            <a:solidFill>
              <a:srgbClr val="DC419D"/>
            </a:solidFill>
            <a:ln>
              <a:noFill/>
            </a:ln>
            <a:effectLst/>
          </c:spPr>
          <c:invertIfNegative val="0"/>
          <c:cat>
            <c:numRef>
              <c:f>Sheet7!$C$90:$E$90</c:f>
              <c:numCache>
                <c:formatCode>General</c:formatCode>
                <c:ptCount val="3"/>
                <c:pt idx="0">
                  <c:v>2020</c:v>
                </c:pt>
                <c:pt idx="1">
                  <c:v>2021</c:v>
                </c:pt>
                <c:pt idx="2">
                  <c:v>2022</c:v>
                </c:pt>
              </c:numCache>
            </c:numRef>
          </c:cat>
          <c:val>
            <c:numRef>
              <c:f>Sheet7!$C$92:$E$92</c:f>
              <c:numCache>
                <c:formatCode>General</c:formatCode>
                <c:ptCount val="3"/>
                <c:pt idx="0">
                  <c:v>10</c:v>
                </c:pt>
                <c:pt idx="1">
                  <c:v>19</c:v>
                </c:pt>
                <c:pt idx="2">
                  <c:v>23</c:v>
                </c:pt>
              </c:numCache>
            </c:numRef>
          </c:val>
          <c:extLst>
            <c:ext xmlns:c16="http://schemas.microsoft.com/office/drawing/2014/chart" uri="{C3380CC4-5D6E-409C-BE32-E72D297353CC}">
              <c16:uniqueId val="{00000001-32F4-7D43-9576-2CFE41F08764}"/>
            </c:ext>
          </c:extLst>
        </c:ser>
        <c:ser>
          <c:idx val="2"/>
          <c:order val="2"/>
          <c:tx>
            <c:strRef>
              <c:f>Sheet7!$A$93</c:f>
              <c:strCache>
                <c:ptCount val="1"/>
                <c:pt idx="0">
                  <c:v>T&amp;I for education</c:v>
                </c:pt>
              </c:strCache>
            </c:strRef>
          </c:tx>
          <c:spPr>
            <a:solidFill>
              <a:schemeClr val="accent3"/>
            </a:solidFill>
            <a:ln>
              <a:noFill/>
            </a:ln>
            <a:effectLst/>
          </c:spPr>
          <c:invertIfNegative val="0"/>
          <c:cat>
            <c:numRef>
              <c:f>Sheet7!$C$90:$E$90</c:f>
              <c:numCache>
                <c:formatCode>General</c:formatCode>
                <c:ptCount val="3"/>
                <c:pt idx="0">
                  <c:v>2020</c:v>
                </c:pt>
                <c:pt idx="1">
                  <c:v>2021</c:v>
                </c:pt>
                <c:pt idx="2">
                  <c:v>2022</c:v>
                </c:pt>
              </c:numCache>
            </c:numRef>
          </c:cat>
          <c:val>
            <c:numRef>
              <c:f>Sheet7!$C$93:$E$93</c:f>
              <c:numCache>
                <c:formatCode>General</c:formatCode>
                <c:ptCount val="3"/>
                <c:pt idx="0">
                  <c:v>23</c:v>
                </c:pt>
                <c:pt idx="1">
                  <c:v>17</c:v>
                </c:pt>
                <c:pt idx="2">
                  <c:v>27</c:v>
                </c:pt>
              </c:numCache>
            </c:numRef>
          </c:val>
          <c:extLst>
            <c:ext xmlns:c16="http://schemas.microsoft.com/office/drawing/2014/chart" uri="{C3380CC4-5D6E-409C-BE32-E72D297353CC}">
              <c16:uniqueId val="{00000002-32F4-7D43-9576-2CFE41F08764}"/>
            </c:ext>
          </c:extLst>
        </c:ser>
        <c:dLbls>
          <c:showLegendKey val="0"/>
          <c:showVal val="0"/>
          <c:showCatName val="0"/>
          <c:showSerName val="0"/>
          <c:showPercent val="0"/>
          <c:showBubbleSize val="0"/>
        </c:dLbls>
        <c:gapWidth val="150"/>
        <c:axId val="1103182656"/>
        <c:axId val="1641953487"/>
      </c:barChart>
      <c:catAx>
        <c:axId val="11031826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641953487"/>
        <c:crosses val="autoZero"/>
        <c:auto val="1"/>
        <c:lblAlgn val="ctr"/>
        <c:lblOffset val="100"/>
        <c:noMultiLvlLbl val="0"/>
      </c:catAx>
      <c:valAx>
        <c:axId val="1641953487"/>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1031826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Sheet7!$A$98</c:f>
              <c:strCache>
                <c:ptCount val="1"/>
                <c:pt idx="0">
                  <c:v>Open badges, digital credentialing</c:v>
                </c:pt>
              </c:strCache>
            </c:strRef>
          </c:tx>
          <c:spPr>
            <a:solidFill>
              <a:schemeClr val="accent1"/>
            </a:solidFill>
            <a:ln>
              <a:noFill/>
            </a:ln>
            <a:effectLst/>
          </c:spPr>
          <c:invertIfNegative val="0"/>
          <c:cat>
            <c:numRef>
              <c:f>Sheet7!$B$97:$E$97</c:f>
              <c:numCache>
                <c:formatCode>General</c:formatCode>
                <c:ptCount val="4"/>
                <c:pt idx="0">
                  <c:v>2019</c:v>
                </c:pt>
                <c:pt idx="1">
                  <c:v>2020</c:v>
                </c:pt>
                <c:pt idx="2">
                  <c:v>2021</c:v>
                </c:pt>
                <c:pt idx="3">
                  <c:v>2022</c:v>
                </c:pt>
              </c:numCache>
            </c:numRef>
          </c:cat>
          <c:val>
            <c:numRef>
              <c:f>Sheet7!$B$98:$E$98</c:f>
              <c:numCache>
                <c:formatCode>General</c:formatCode>
                <c:ptCount val="4"/>
                <c:pt idx="0">
                  <c:v>5</c:v>
                </c:pt>
                <c:pt idx="1">
                  <c:v>12</c:v>
                </c:pt>
                <c:pt idx="2">
                  <c:v>14</c:v>
                </c:pt>
                <c:pt idx="3">
                  <c:v>12</c:v>
                </c:pt>
              </c:numCache>
            </c:numRef>
          </c:val>
          <c:extLst>
            <c:ext xmlns:c16="http://schemas.microsoft.com/office/drawing/2014/chart" uri="{C3380CC4-5D6E-409C-BE32-E72D297353CC}">
              <c16:uniqueId val="{00000000-F5D2-BA4B-AF1B-399899B26324}"/>
            </c:ext>
          </c:extLst>
        </c:ser>
        <c:ser>
          <c:idx val="1"/>
          <c:order val="1"/>
          <c:tx>
            <c:strRef>
              <c:f>Sheet7!$A$99</c:f>
              <c:strCache>
                <c:ptCount val="1"/>
                <c:pt idx="0">
                  <c:v>e-Content</c:v>
                </c:pt>
              </c:strCache>
            </c:strRef>
          </c:tx>
          <c:spPr>
            <a:solidFill>
              <a:srgbClr val="DC419D"/>
            </a:solidFill>
            <a:ln>
              <a:noFill/>
            </a:ln>
            <a:effectLst/>
          </c:spPr>
          <c:invertIfNegative val="0"/>
          <c:cat>
            <c:numRef>
              <c:f>Sheet7!$B$97:$E$97</c:f>
              <c:numCache>
                <c:formatCode>General</c:formatCode>
                <c:ptCount val="4"/>
                <c:pt idx="0">
                  <c:v>2019</c:v>
                </c:pt>
                <c:pt idx="1">
                  <c:v>2020</c:v>
                </c:pt>
                <c:pt idx="2">
                  <c:v>2021</c:v>
                </c:pt>
                <c:pt idx="3">
                  <c:v>2022</c:v>
                </c:pt>
              </c:numCache>
            </c:numRef>
          </c:cat>
          <c:val>
            <c:numRef>
              <c:f>Sheet7!$B$99:$E$99</c:f>
              <c:numCache>
                <c:formatCode>General</c:formatCode>
                <c:ptCount val="4"/>
                <c:pt idx="0">
                  <c:v>13</c:v>
                </c:pt>
                <c:pt idx="1">
                  <c:v>19</c:v>
                </c:pt>
                <c:pt idx="2">
                  <c:v>15</c:v>
                </c:pt>
                <c:pt idx="3">
                  <c:v>18</c:v>
                </c:pt>
              </c:numCache>
            </c:numRef>
          </c:val>
          <c:extLst>
            <c:ext xmlns:c16="http://schemas.microsoft.com/office/drawing/2014/chart" uri="{C3380CC4-5D6E-409C-BE32-E72D297353CC}">
              <c16:uniqueId val="{00000001-F5D2-BA4B-AF1B-399899B26324}"/>
            </c:ext>
          </c:extLst>
        </c:ser>
        <c:dLbls>
          <c:showLegendKey val="0"/>
          <c:showVal val="0"/>
          <c:showCatName val="0"/>
          <c:showSerName val="0"/>
          <c:showPercent val="0"/>
          <c:showBubbleSize val="0"/>
        </c:dLbls>
        <c:gapWidth val="150"/>
        <c:axId val="1641644431"/>
        <c:axId val="1641285695"/>
      </c:barChart>
      <c:catAx>
        <c:axId val="164164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641285695"/>
        <c:crosses val="autoZero"/>
        <c:auto val="1"/>
        <c:lblAlgn val="ctr"/>
        <c:lblOffset val="100"/>
        <c:noMultiLvlLbl val="0"/>
      </c:catAx>
      <c:valAx>
        <c:axId val="1641285695"/>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64164443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11/06/2022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kern="1200" dirty="0">
                <a:solidFill>
                  <a:schemeClr val="tx1"/>
                </a:solidFill>
                <a:effectLst/>
                <a:latin typeface="+mn-lt"/>
                <a:ea typeface="+mn-ea"/>
                <a:cs typeface="+mn-cs"/>
              </a:rPr>
              <a:t>The Education 2030 agenda was adopted in 2015 to ‘ensure inclusive and equitable quality education and promote lifelong learning opportunities for all’ by 2030 with a series of targets set out to realize this. Before COVID-19, the world was already off-track to meet the targets and because of the pandemic some of the gains already made in education were lost. Education was severely disrupted worldwide with the most vulnerable learners affected worst. However, the crisis also saw global partnerships strengthened or newly forged in order to rethink the way forward for education and realize the Education 2030 goals. </a:t>
            </a:r>
          </a:p>
          <a:p>
            <a:endParaRPr lang="en-GB" sz="900" b="0" i="0" kern="1200" dirty="0">
              <a:solidFill>
                <a:schemeClr val="tx1"/>
              </a:solidFill>
              <a:effectLst/>
              <a:latin typeface="+mn-lt"/>
              <a:ea typeface="+mn-ea"/>
              <a:cs typeface="+mn-cs"/>
            </a:endParaRPr>
          </a:p>
          <a:p>
            <a:pPr marL="0" indent="0">
              <a:buNone/>
            </a:pPr>
            <a:r>
              <a:rPr lang="en-GB" dirty="0"/>
              <a:t>In 2015 world leaders signed up to the Education 2030 Sustainable Development Agenda, a structured pathway to making education accessible to all and the foundation for sustainable development and peace. </a:t>
            </a:r>
          </a:p>
          <a:p>
            <a:pPr marL="0" indent="0">
              <a:buNone/>
            </a:pPr>
            <a:r>
              <a:rPr lang="en-GB" dirty="0"/>
              <a:t>UNESCO coordinates the international community to achieve the education goals of Sustainable Development Goal 4 through partnerships, policy guidance, capacity development, monitoring and advocacy with the Education 2030 Framework for Action as roadmap.</a:t>
            </a: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4</a:t>
            </a:fld>
            <a:endParaRPr lang="en-GB"/>
          </a:p>
        </p:txBody>
      </p:sp>
    </p:spTree>
    <p:extLst>
      <p:ext uri="{BB962C8B-B14F-4D97-AF65-F5344CB8AC3E}">
        <p14:creationId xmlns:p14="http://schemas.microsoft.com/office/powerpoint/2010/main" val="101105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ERASMUS + supporting identity</a:t>
            </a:r>
          </a:p>
          <a:p>
            <a:r>
              <a:rPr lang="en-NL" dirty="0"/>
              <a:t>Offering a service supporting digitalization of ERASMUS+ - the aim is for students to apply for their mobility period using federated access. Therefore using their institutional credentials.</a:t>
            </a:r>
          </a:p>
          <a:p>
            <a:r>
              <a:rPr lang="en-NL" dirty="0"/>
              <a:t>Reref to Licia’s presentation on Wednesday afternoon.</a:t>
            </a:r>
          </a:p>
        </p:txBody>
      </p:sp>
      <p:sp>
        <p:nvSpPr>
          <p:cNvPr id="4" name="Slide Number Placeholder 3"/>
          <p:cNvSpPr>
            <a:spLocks noGrp="1"/>
          </p:cNvSpPr>
          <p:nvPr>
            <p:ph type="sldNum" sz="quarter" idx="5"/>
          </p:nvPr>
        </p:nvSpPr>
        <p:spPr/>
        <p:txBody>
          <a:bodyPr/>
          <a:lstStyle/>
          <a:p>
            <a:fld id="{9CBC110B-1C27-4A5B-8007-E6BF4BB6C5F7}" type="slidenum">
              <a:rPr lang="en-GB" smtClean="0"/>
              <a:t>5</a:t>
            </a:fld>
            <a:endParaRPr lang="en-GB"/>
          </a:p>
        </p:txBody>
      </p:sp>
    </p:spTree>
    <p:extLst>
      <p:ext uri="{BB962C8B-B14F-4D97-AF65-F5344CB8AC3E}">
        <p14:creationId xmlns:p14="http://schemas.microsoft.com/office/powerpoint/2010/main" val="183828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dirty="0">
                <a:solidFill>
                  <a:srgbClr val="FFC000"/>
                </a:solidFill>
                <a:ea typeface="Tahoma" panose="020B0604030504040204" pitchFamily="34" charset="0"/>
                <a:cs typeface="Tahoma" panose="020B0604030504040204" pitchFamily="34" charset="0"/>
              </a:rPr>
              <a:t>‘To raise the profile, engagement and influence of (N)RENs and our communities, nationally and globally, in the area of education in alignment with the UNESCO Sustainable Development Goals’</a:t>
            </a: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15</a:t>
            </a:fld>
            <a:endParaRPr lang="en-GB"/>
          </a:p>
        </p:txBody>
      </p:sp>
    </p:spTree>
    <p:extLst>
      <p:ext uri="{BB962C8B-B14F-4D97-AF65-F5344CB8AC3E}">
        <p14:creationId xmlns:p14="http://schemas.microsoft.com/office/powerpoint/2010/main" val="35270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Joint procurement: OCRE</a:t>
            </a:r>
          </a:p>
        </p:txBody>
      </p:sp>
      <p:sp>
        <p:nvSpPr>
          <p:cNvPr id="4" name="Slide Number Placeholder 3"/>
          <p:cNvSpPr>
            <a:spLocks noGrp="1"/>
          </p:cNvSpPr>
          <p:nvPr>
            <p:ph type="sldNum" sz="quarter" idx="5"/>
          </p:nvPr>
        </p:nvSpPr>
        <p:spPr/>
        <p:txBody>
          <a:bodyPr/>
          <a:lstStyle/>
          <a:p>
            <a:fld id="{9CBC110B-1C27-4A5B-8007-E6BF4BB6C5F7}" type="slidenum">
              <a:rPr lang="en-GB" smtClean="0"/>
              <a:t>16</a:t>
            </a:fld>
            <a:endParaRPr lang="en-GB"/>
          </a:p>
        </p:txBody>
      </p:sp>
    </p:spTree>
    <p:extLst>
      <p:ext uri="{BB962C8B-B14F-4D97-AF65-F5344CB8AC3E}">
        <p14:creationId xmlns:p14="http://schemas.microsoft.com/office/powerpoint/2010/main" val="171372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T&amp;I services: eduGAIN, MyAcademicID</a:t>
            </a:r>
          </a:p>
        </p:txBody>
      </p:sp>
      <p:sp>
        <p:nvSpPr>
          <p:cNvPr id="4" name="Slide Number Placeholder 3"/>
          <p:cNvSpPr>
            <a:spLocks noGrp="1"/>
          </p:cNvSpPr>
          <p:nvPr>
            <p:ph type="sldNum" sz="quarter" idx="5"/>
          </p:nvPr>
        </p:nvSpPr>
        <p:spPr/>
        <p:txBody>
          <a:bodyPr/>
          <a:lstStyle/>
          <a:p>
            <a:fld id="{9CBC110B-1C27-4A5B-8007-E6BF4BB6C5F7}" type="slidenum">
              <a:rPr lang="en-GB" smtClean="0"/>
              <a:t>18</a:t>
            </a:fld>
            <a:endParaRPr lang="en-GB"/>
          </a:p>
        </p:txBody>
      </p:sp>
    </p:spTree>
    <p:extLst>
      <p:ext uri="{BB962C8B-B14F-4D97-AF65-F5344CB8AC3E}">
        <p14:creationId xmlns:p14="http://schemas.microsoft.com/office/powerpoint/2010/main" val="90778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ambitions:</a:t>
            </a:r>
          </a:p>
          <a:p>
            <a:pPr marL="0" indent="0">
              <a:buNone/>
            </a:pPr>
            <a:r>
              <a:rPr lang="en-GB" dirty="0"/>
              <a:t>	1. Improving the connection to the labour market</a:t>
            </a:r>
          </a:p>
          <a:p>
            <a:pPr marL="0" indent="0">
              <a:buNone/>
            </a:pPr>
            <a:r>
              <a:rPr lang="en-GB" dirty="0"/>
              <a:t>	2. </a:t>
            </a:r>
            <a:r>
              <a:rPr lang="en-GB" dirty="0">
                <a:highlight>
                  <a:srgbClr val="FFFF00"/>
                </a:highlight>
              </a:rPr>
              <a:t>Stimulating the flexibility of education</a:t>
            </a:r>
          </a:p>
          <a:p>
            <a:pPr marL="0" indent="0">
              <a:buNone/>
            </a:pPr>
            <a:r>
              <a:rPr lang="en-GB" dirty="0"/>
              <a:t>	3. Smarter and better learning with technology</a:t>
            </a:r>
          </a:p>
          <a:p>
            <a:endParaRPr lang="en-NL" dirty="0"/>
          </a:p>
          <a:p>
            <a:r>
              <a:rPr lang="en-NL" dirty="0">
                <a:highlight>
                  <a:srgbClr val="FFFF00"/>
                </a:highlight>
              </a:rPr>
              <a:t>4 year program 2019-2022</a:t>
            </a:r>
          </a:p>
          <a:p>
            <a:endParaRPr lang="en-GB" sz="900" i="1" kern="1200" dirty="0">
              <a:solidFill>
                <a:schemeClr val="tx1"/>
              </a:solidFill>
              <a:effectLst/>
              <a:latin typeface="+mn-lt"/>
              <a:ea typeface="+mn-ea"/>
              <a:cs typeface="+mn-cs"/>
            </a:endParaRPr>
          </a:p>
          <a:p>
            <a:endParaRPr lang="en-GB" sz="900" i="1" kern="1200" dirty="0">
              <a:solidFill>
                <a:schemeClr val="tx1"/>
              </a:solidFill>
              <a:effectLst/>
              <a:latin typeface="+mn-lt"/>
              <a:ea typeface="+mn-ea"/>
              <a:cs typeface="+mn-cs"/>
            </a:endParaRPr>
          </a:p>
          <a:p>
            <a:r>
              <a:rPr lang="en-GB" sz="900" i="1" kern="1200" dirty="0">
                <a:solidFill>
                  <a:schemeClr val="tx1"/>
                </a:solidFill>
                <a:effectLst/>
                <a:latin typeface="+mn-lt"/>
                <a:ea typeface="+mn-ea"/>
                <a:cs typeface="+mn-cs"/>
              </a:rPr>
              <a:t>Main objectives:</a:t>
            </a:r>
          </a:p>
          <a:p>
            <a:r>
              <a:rPr lang="en-GB" sz="900" i="1" kern="1200" dirty="0">
                <a:solidFill>
                  <a:schemeClr val="tx1"/>
                </a:solidFill>
                <a:effectLst/>
                <a:latin typeface="+mn-lt"/>
                <a:ea typeface="+mn-ea"/>
                <a:cs typeface="+mn-cs"/>
              </a:rPr>
              <a:t>1. Improve job market connection</a:t>
            </a:r>
            <a:endParaRPr lang="en-GB" sz="900" kern="1200" dirty="0">
              <a:solidFill>
                <a:schemeClr val="tx1"/>
              </a:solidFill>
              <a:effectLst/>
              <a:latin typeface="+mn-lt"/>
              <a:ea typeface="+mn-ea"/>
              <a:cs typeface="+mn-cs"/>
            </a:endParaRPr>
          </a:p>
          <a:p>
            <a:r>
              <a:rPr lang="en-GB" sz="900" i="1" kern="1200" dirty="0">
                <a:solidFill>
                  <a:schemeClr val="tx1"/>
                </a:solidFill>
                <a:effectLst/>
                <a:latin typeface="+mn-lt"/>
                <a:ea typeface="+mn-ea"/>
                <a:cs typeface="+mn-cs"/>
              </a:rPr>
              <a:t>2. Facilitate mobility</a:t>
            </a:r>
            <a:endParaRPr lang="en-GB" sz="900" kern="1200" dirty="0">
              <a:solidFill>
                <a:schemeClr val="tx1"/>
              </a:solidFill>
              <a:effectLst/>
              <a:latin typeface="+mn-lt"/>
              <a:ea typeface="+mn-ea"/>
              <a:cs typeface="+mn-cs"/>
            </a:endParaRPr>
          </a:p>
          <a:p>
            <a:r>
              <a:rPr lang="en-GB" sz="900" i="1" kern="1200" dirty="0">
                <a:solidFill>
                  <a:schemeClr val="tx1"/>
                </a:solidFill>
                <a:effectLst/>
                <a:latin typeface="+mn-lt"/>
                <a:ea typeface="+mn-ea"/>
                <a:cs typeface="+mn-cs"/>
              </a:rPr>
              <a:t>3. Provide &amp; use open educational resources</a:t>
            </a:r>
            <a:endParaRPr lang="en-GB" sz="900" kern="1200" dirty="0">
              <a:solidFill>
                <a:schemeClr val="tx1"/>
              </a:solidFill>
              <a:effectLst/>
              <a:latin typeface="+mn-lt"/>
              <a:ea typeface="+mn-ea"/>
              <a:cs typeface="+mn-cs"/>
            </a:endParaRPr>
          </a:p>
          <a:p>
            <a:r>
              <a:rPr lang="en-GB" sz="900" i="1" kern="1200" dirty="0">
                <a:solidFill>
                  <a:schemeClr val="tx1"/>
                </a:solidFill>
                <a:effectLst/>
                <a:latin typeface="+mn-lt"/>
                <a:ea typeface="+mn-ea"/>
                <a:cs typeface="+mn-cs"/>
              </a:rPr>
              <a:t>4. Improve quality through data driven &amp; evidence informed interventions</a:t>
            </a:r>
            <a:endParaRPr lang="en-GB" sz="900" kern="1200" dirty="0">
              <a:solidFill>
                <a:schemeClr val="tx1"/>
              </a:solidFill>
              <a:effectLst/>
              <a:latin typeface="+mn-lt"/>
              <a:ea typeface="+mn-ea"/>
              <a:cs typeface="+mn-cs"/>
            </a:endParaRP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21</a:t>
            </a:fld>
            <a:endParaRPr lang="en-GB"/>
          </a:p>
        </p:txBody>
      </p:sp>
    </p:spTree>
    <p:extLst>
      <p:ext uri="{BB962C8B-B14F-4D97-AF65-F5344CB8AC3E}">
        <p14:creationId xmlns:p14="http://schemas.microsoft.com/office/powerpoint/2010/main" val="339788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The knowledge to scale international services.</a:t>
            </a:r>
          </a:p>
          <a:p>
            <a:endParaRPr lang="en-NL" dirty="0"/>
          </a:p>
          <a:p>
            <a:r>
              <a:rPr lang="en-NL" dirty="0"/>
              <a:t>We have demonstrated that by collaborating we can achive more things: eduGAIN, eduroam, TCS, network</a:t>
            </a:r>
          </a:p>
          <a:p>
            <a:r>
              <a:rPr lang="en-NL" dirty="0"/>
              <a:t>Together we can scale up.</a:t>
            </a:r>
          </a:p>
        </p:txBody>
      </p:sp>
      <p:sp>
        <p:nvSpPr>
          <p:cNvPr id="4" name="Slide Number Placeholder 3"/>
          <p:cNvSpPr>
            <a:spLocks noGrp="1"/>
          </p:cNvSpPr>
          <p:nvPr>
            <p:ph type="sldNum" sz="quarter" idx="5"/>
          </p:nvPr>
        </p:nvSpPr>
        <p:spPr/>
        <p:txBody>
          <a:bodyPr/>
          <a:lstStyle/>
          <a:p>
            <a:fld id="{9CBC110B-1C27-4A5B-8007-E6BF4BB6C5F7}" type="slidenum">
              <a:rPr lang="en-GB" smtClean="0"/>
              <a:t>23</a:t>
            </a:fld>
            <a:endParaRPr lang="en-GB"/>
          </a:p>
        </p:txBody>
      </p:sp>
    </p:spTree>
    <p:extLst>
      <p:ext uri="{BB962C8B-B14F-4D97-AF65-F5344CB8AC3E}">
        <p14:creationId xmlns:p14="http://schemas.microsoft.com/office/powerpoint/2010/main" val="446331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673AA6B-D74E-254E-B8CC-EA786BFC8EA9}"/>
              </a:ext>
            </a:extLst>
          </p:cNvPr>
          <p:cNvSpPr/>
          <p:nvPr userDrawn="1"/>
        </p:nvSpPr>
        <p:spPr>
          <a:xfrm>
            <a:off x="0" y="-82296"/>
            <a:ext cx="9144000" cy="5225796"/>
          </a:xfrm>
          <a:prstGeom prst="rect">
            <a:avLst/>
          </a:prstGeom>
          <a:solidFill>
            <a:srgbClr val="B4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54825AA-4DF3-284A-9ACE-5A986464AAFA}"/>
              </a:ext>
            </a:extLst>
          </p:cNvPr>
          <p:cNvGrpSpPr/>
          <p:nvPr userDrawn="1"/>
        </p:nvGrpSpPr>
        <p:grpSpPr>
          <a:xfrm>
            <a:off x="2858204" y="1776052"/>
            <a:ext cx="5661054" cy="3004952"/>
            <a:chOff x="2858204" y="1776052"/>
            <a:chExt cx="5661054" cy="3004952"/>
          </a:xfrm>
        </p:grpSpPr>
        <p:sp>
          <p:nvSpPr>
            <p:cNvPr id="2" name="Triangle 1">
              <a:extLst>
                <a:ext uri="{FF2B5EF4-FFF2-40B4-BE49-F238E27FC236}">
                  <a16:creationId xmlns:a16="http://schemas.microsoft.com/office/drawing/2014/main" id="{F5EE83BF-ACFE-AB45-9312-01EEC9187C35}"/>
                </a:ext>
              </a:extLst>
            </p:cNvPr>
            <p:cNvSpPr/>
            <p:nvPr userDrawn="1"/>
          </p:nvSpPr>
          <p:spPr>
            <a:xfrm rot="16200000">
              <a:off x="4430329" y="2986793"/>
              <a:ext cx="1878338" cy="1256609"/>
            </a:xfrm>
            <a:prstGeom prst="triangle">
              <a:avLst>
                <a:gd name="adj" fmla="val 0"/>
              </a:avLst>
            </a:prstGeom>
            <a:solidFill>
              <a:srgbClr val="00A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03C1FA28-96D6-DD4D-AFBC-8A39FF5B58A9}"/>
                </a:ext>
              </a:extLst>
            </p:cNvPr>
            <p:cNvSpPr/>
            <p:nvPr userDrawn="1"/>
          </p:nvSpPr>
          <p:spPr>
            <a:xfrm rot="16200000">
              <a:off x="3657668" y="2734560"/>
              <a:ext cx="2063438" cy="1380441"/>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19CE9FB1-C610-B946-89AB-E4A35B8E380E}"/>
                </a:ext>
              </a:extLst>
            </p:cNvPr>
            <p:cNvSpPr/>
            <p:nvPr userDrawn="1"/>
          </p:nvSpPr>
          <p:spPr>
            <a:xfrm rot="16200000">
              <a:off x="5522972" y="2224731"/>
              <a:ext cx="2711051" cy="1813694"/>
            </a:xfrm>
            <a:prstGeom prst="triangle">
              <a:avLst>
                <a:gd name="adj" fmla="val 0"/>
              </a:avLst>
            </a:prstGeom>
            <a:solidFill>
              <a:srgbClr val="F59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A8C3CF35-D4DE-3C47-A7B8-15EC086DE65A}"/>
                </a:ext>
              </a:extLst>
            </p:cNvPr>
            <p:cNvSpPr/>
            <p:nvPr userDrawn="1"/>
          </p:nvSpPr>
          <p:spPr>
            <a:xfrm rot="16200000">
              <a:off x="2634174" y="3497250"/>
              <a:ext cx="1353658" cy="905598"/>
            </a:xfrm>
            <a:prstGeom prst="triangle">
              <a:avLst>
                <a:gd name="adj" fmla="val 0"/>
              </a:avLst>
            </a:prstGeom>
            <a:solidFill>
              <a:srgbClr val="5B2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569893A5-AB0D-3548-BCD2-81E2321673DE}"/>
                </a:ext>
              </a:extLst>
            </p:cNvPr>
            <p:cNvSpPr/>
            <p:nvPr userDrawn="1"/>
          </p:nvSpPr>
          <p:spPr>
            <a:xfrm rot="16200000">
              <a:off x="7389630" y="3651376"/>
              <a:ext cx="1353658" cy="905598"/>
            </a:xfrm>
            <a:prstGeom prst="triangle">
              <a:avLst>
                <a:gd name="adj" fmla="val 0"/>
              </a:avLst>
            </a:prstGeom>
            <a:solidFill>
              <a:srgbClr val="2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2801B13B-18C3-8242-B714-E44D785A6EC0}"/>
              </a:ext>
            </a:extLst>
          </p:cNvPr>
          <p:cNvSpPr/>
          <p:nvPr userDrawn="1"/>
        </p:nvSpPr>
        <p:spPr>
          <a:xfrm>
            <a:off x="-8376" y="4111650"/>
            <a:ext cx="9160751" cy="1039325"/>
          </a:xfrm>
          <a:prstGeom prst="rect">
            <a:avLst/>
          </a:prstGeom>
          <a:solidFill>
            <a:srgbClr val="346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Logo&#10;&#10;Description automatically generated">
            <a:extLst>
              <a:ext uri="{FF2B5EF4-FFF2-40B4-BE49-F238E27FC236}">
                <a16:creationId xmlns:a16="http://schemas.microsoft.com/office/drawing/2014/main" id="{4B73EE5E-0530-7B4F-B1FE-B68852832E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08" t="23780" r="20432" b="39488"/>
          <a:stretch/>
        </p:blipFill>
        <p:spPr>
          <a:xfrm>
            <a:off x="418822" y="4215190"/>
            <a:ext cx="1702233" cy="715443"/>
          </a:xfrm>
          <a:prstGeom prst="rect">
            <a:avLst/>
          </a:prstGeom>
        </p:spPr>
      </p:pic>
      <p:pic>
        <p:nvPicPr>
          <p:cNvPr id="24" name="Picture 23" descr="Logo&#10;&#10;Description automatically generated">
            <a:extLst>
              <a:ext uri="{FF2B5EF4-FFF2-40B4-BE49-F238E27FC236}">
                <a16:creationId xmlns:a16="http://schemas.microsoft.com/office/drawing/2014/main" id="{18588B31-F551-6648-9319-D1F5BA9F2B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08" t="60057" r="20432" b="30580"/>
          <a:stretch/>
        </p:blipFill>
        <p:spPr>
          <a:xfrm>
            <a:off x="5796442" y="4697427"/>
            <a:ext cx="3054529" cy="327255"/>
          </a:xfrm>
          <a:prstGeom prst="rect">
            <a:avLst/>
          </a:prstGeom>
        </p:spPr>
      </p:pic>
      <p:sp>
        <p:nvSpPr>
          <p:cNvPr id="17" name="Text Placeholder 4"/>
          <p:cNvSpPr>
            <a:spLocks noGrp="1"/>
          </p:cNvSpPr>
          <p:nvPr>
            <p:ph type="body" sz="quarter" idx="11" hasCustomPrompt="1"/>
          </p:nvPr>
        </p:nvSpPr>
        <p:spPr>
          <a:xfrm>
            <a:off x="650356" y="2111595"/>
            <a:ext cx="3822700" cy="281467"/>
          </a:xfrm>
        </p:spPr>
        <p:txBody>
          <a:bodyPr>
            <a:noAutofit/>
          </a:bodyPr>
          <a:lstStyle>
            <a:lvl1pPr marL="0" indent="0">
              <a:buNone/>
              <a:defRPr sz="1400" b="1" baseline="0">
                <a:solidFill>
                  <a:srgbClr val="008B96"/>
                </a:solidFill>
              </a:defRPr>
            </a:lvl1pPr>
          </a:lstStyle>
          <a:p>
            <a:pPr lvl="0"/>
            <a:r>
              <a:rPr lang="en-US" dirty="0"/>
              <a:t>Presenter</a:t>
            </a:r>
          </a:p>
        </p:txBody>
      </p:sp>
      <p:sp>
        <p:nvSpPr>
          <p:cNvPr id="19" name="Text Placeholder 10"/>
          <p:cNvSpPr>
            <a:spLocks noGrp="1"/>
          </p:cNvSpPr>
          <p:nvPr>
            <p:ph type="body" sz="quarter" idx="17" hasCustomPrompt="1"/>
          </p:nvPr>
        </p:nvSpPr>
        <p:spPr>
          <a:xfrm>
            <a:off x="650356" y="1399453"/>
            <a:ext cx="5793498" cy="376599"/>
          </a:xfrm>
        </p:spPr>
        <p:txBody>
          <a:bodyPr wrap="square">
            <a:noAutofit/>
          </a:bodyPr>
          <a:lstStyle>
            <a:lvl1pPr marL="0" indent="0">
              <a:lnSpc>
                <a:spcPct val="150000"/>
              </a:lnSpc>
              <a:buNone/>
              <a:defRPr sz="1800" b="0">
                <a:solidFill>
                  <a:srgbClr val="34699A"/>
                </a:solidFill>
              </a:defRPr>
            </a:lvl1pPr>
          </a:lstStyle>
          <a:p>
            <a:pPr lvl="0"/>
            <a:r>
              <a:rPr lang="en-US" dirty="0"/>
              <a:t>Subtitle</a:t>
            </a:r>
          </a:p>
        </p:txBody>
      </p:sp>
      <p:sp>
        <p:nvSpPr>
          <p:cNvPr id="20" name="Text Placeholder 10"/>
          <p:cNvSpPr>
            <a:spLocks noGrp="1"/>
          </p:cNvSpPr>
          <p:nvPr>
            <p:ph type="body" sz="quarter" idx="14" hasCustomPrompt="1"/>
          </p:nvPr>
        </p:nvSpPr>
        <p:spPr>
          <a:xfrm>
            <a:off x="650357" y="797862"/>
            <a:ext cx="5793498" cy="428813"/>
          </a:xfrm>
        </p:spPr>
        <p:txBody>
          <a:bodyPr wrap="square">
            <a:noAutofit/>
          </a:bodyPr>
          <a:lstStyle>
            <a:lvl1pPr marL="0" indent="0">
              <a:lnSpc>
                <a:spcPct val="100000"/>
              </a:lnSpc>
              <a:buNone/>
              <a:defRPr sz="2800" b="1">
                <a:solidFill>
                  <a:srgbClr val="34699A"/>
                </a:solidFill>
              </a:defRPr>
            </a:lvl1pPr>
          </a:lstStyle>
          <a:p>
            <a:pPr lvl="0"/>
            <a:r>
              <a:rPr lang="en-US" dirty="0"/>
              <a:t>Title</a:t>
            </a:r>
          </a:p>
        </p:txBody>
      </p:sp>
      <p:sp>
        <p:nvSpPr>
          <p:cNvPr id="25" name="Text Placeholder 6"/>
          <p:cNvSpPr>
            <a:spLocks noGrp="1"/>
          </p:cNvSpPr>
          <p:nvPr>
            <p:ph type="body" sz="quarter" idx="12" hasCustomPrompt="1"/>
          </p:nvPr>
        </p:nvSpPr>
        <p:spPr>
          <a:xfrm>
            <a:off x="650356" y="2482681"/>
            <a:ext cx="3752453" cy="327255"/>
          </a:xfrm>
        </p:spPr>
        <p:txBody>
          <a:bodyPr>
            <a:normAutofit/>
          </a:bodyPr>
          <a:lstStyle>
            <a:lvl1pPr marL="0" indent="0">
              <a:buNone/>
              <a:defRPr sz="1200">
                <a:solidFill>
                  <a:srgbClr val="008B96"/>
                </a:solidFill>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650356" y="2777168"/>
            <a:ext cx="3752453" cy="321239"/>
          </a:xfrm>
        </p:spPr>
        <p:txBody>
          <a:bodyPr>
            <a:normAutofit/>
          </a:bodyPr>
          <a:lstStyle>
            <a:lvl1pPr marL="0" indent="0">
              <a:buNone/>
              <a:defRPr sz="1200">
                <a:solidFill>
                  <a:srgbClr val="008B96"/>
                </a:solidFill>
              </a:defRPr>
            </a:lvl1pPr>
          </a:lstStyle>
          <a:p>
            <a:pPr lvl="0"/>
            <a:r>
              <a:rPr lang="en-US" dirty="0"/>
              <a:t>Date</a:t>
            </a:r>
            <a:endParaRPr lang="en-GB" dirty="0"/>
          </a:p>
        </p:txBody>
      </p:sp>
      <p:pic>
        <p:nvPicPr>
          <p:cNvPr id="28" name="Picture 27">
            <a:extLst>
              <a:ext uri="{FF2B5EF4-FFF2-40B4-BE49-F238E27FC236}">
                <a16:creationId xmlns:a16="http://schemas.microsoft.com/office/drawing/2014/main" id="{4BB8B99D-6521-C948-AE37-6BD7E457A470}"/>
              </a:ext>
            </a:extLst>
          </p:cNvPr>
          <p:cNvPicPr>
            <a:picLocks noChangeAspect="1"/>
          </p:cNvPicPr>
          <p:nvPr userDrawn="1"/>
        </p:nvPicPr>
        <p:blipFill>
          <a:blip r:embed="rId3"/>
          <a:stretch>
            <a:fillRect/>
          </a:stretch>
        </p:blipFill>
        <p:spPr>
          <a:xfrm>
            <a:off x="7502622" y="393302"/>
            <a:ext cx="1016636" cy="441921"/>
          </a:xfrm>
          <a:prstGeom prst="rect">
            <a:avLst/>
          </a:prstGeom>
        </p:spPr>
      </p:pic>
    </p:spTree>
    <p:extLst>
      <p:ext uri="{BB962C8B-B14F-4D97-AF65-F5344CB8AC3E}">
        <p14:creationId xmlns:p14="http://schemas.microsoft.com/office/powerpoint/2010/main" val="41644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2983761"/>
          </a:xfrm>
        </p:spPr>
        <p:txBody>
          <a:bodyPr/>
          <a:lstStyle>
            <a:lvl1pPr>
              <a:defRPr sz="1600">
                <a:solidFill>
                  <a:srgbClr val="34699A"/>
                </a:solidFill>
                <a:latin typeface="Arial" panose="020B0604020202020204" pitchFamily="34" charset="0"/>
                <a:cs typeface="Arial" panose="020B0604020202020204" pitchFamily="34" charset="0"/>
              </a:defRPr>
            </a:lvl1pPr>
            <a:lvl2pPr>
              <a:defRPr sz="1400">
                <a:solidFill>
                  <a:srgbClr val="34699A"/>
                </a:solidFill>
                <a:latin typeface="Arial" panose="020B0604020202020204" pitchFamily="34" charset="0"/>
                <a:cs typeface="Arial" panose="020B0604020202020204" pitchFamily="34" charset="0"/>
              </a:defRPr>
            </a:lvl2pPr>
            <a:lvl3pPr>
              <a:defRPr sz="1200">
                <a:solidFill>
                  <a:srgbClr val="34699A"/>
                </a:solidFill>
                <a:latin typeface="Arial" panose="020B0604020202020204" pitchFamily="34" charset="0"/>
                <a:cs typeface="Arial" panose="020B0604020202020204" pitchFamily="34" charset="0"/>
              </a:defRPr>
            </a:lvl3pPr>
            <a:lvl4pPr>
              <a:defRPr>
                <a:solidFill>
                  <a:srgbClr val="34699A"/>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1"/>
          <p:cNvSpPr>
            <a:spLocks noGrp="1"/>
          </p:cNvSpPr>
          <p:nvPr>
            <p:ph type="title"/>
          </p:nvPr>
        </p:nvSpPr>
        <p:spPr>
          <a:xfrm>
            <a:off x="350201" y="131562"/>
            <a:ext cx="6437461" cy="695826"/>
          </a:xfrm>
          <a:prstGeom prst="rect">
            <a:avLst/>
          </a:prstGeom>
        </p:spPr>
        <p:txBody>
          <a:bodyPr vert="horz" lIns="91440" tIns="45720" rIns="91440" bIns="45720" rtlCol="0" anchor="ctr">
            <a:normAutofit/>
          </a:bodyPr>
          <a:lstStyle/>
          <a:p>
            <a:r>
              <a:rPr lang="en-US" dirty="0"/>
              <a:t>Slide Title</a:t>
            </a:r>
            <a:br>
              <a:rPr lang="en-US" dirty="0"/>
            </a:br>
            <a:r>
              <a:rPr lang="en-US" dirty="0"/>
              <a:t>subtitle</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815012"/>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EA0734F-6610-E749-95AF-F8E9439E5DF0}"/>
              </a:ext>
            </a:extLst>
          </p:cNvPr>
          <p:cNvGrpSpPr/>
          <p:nvPr userDrawn="1"/>
        </p:nvGrpSpPr>
        <p:grpSpPr>
          <a:xfrm>
            <a:off x="6495135" y="3434206"/>
            <a:ext cx="2294304" cy="1217843"/>
            <a:chOff x="2858204" y="1776052"/>
            <a:chExt cx="5661054" cy="3004952"/>
          </a:xfrm>
        </p:grpSpPr>
        <p:sp>
          <p:nvSpPr>
            <p:cNvPr id="14" name="Triangle 13">
              <a:extLst>
                <a:ext uri="{FF2B5EF4-FFF2-40B4-BE49-F238E27FC236}">
                  <a16:creationId xmlns:a16="http://schemas.microsoft.com/office/drawing/2014/main" id="{9FAC8B3B-200D-364F-9F24-B9D52FD96994}"/>
                </a:ext>
              </a:extLst>
            </p:cNvPr>
            <p:cNvSpPr/>
            <p:nvPr userDrawn="1"/>
          </p:nvSpPr>
          <p:spPr>
            <a:xfrm rot="16200000">
              <a:off x="4430329" y="2986793"/>
              <a:ext cx="1878338" cy="1256609"/>
            </a:xfrm>
            <a:prstGeom prst="triangle">
              <a:avLst>
                <a:gd name="adj" fmla="val 0"/>
              </a:avLst>
            </a:prstGeom>
            <a:solidFill>
              <a:srgbClr val="00A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BECABA5-0655-D44B-9E91-833E29984F66}"/>
                </a:ext>
              </a:extLst>
            </p:cNvPr>
            <p:cNvSpPr/>
            <p:nvPr userDrawn="1"/>
          </p:nvSpPr>
          <p:spPr>
            <a:xfrm rot="16200000">
              <a:off x="3657668" y="2734560"/>
              <a:ext cx="2063438" cy="1380441"/>
            </a:xfrm>
            <a:prstGeom prst="triangle">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60CE1161-C04F-5040-9440-E3112BFA8DB2}"/>
                </a:ext>
              </a:extLst>
            </p:cNvPr>
            <p:cNvSpPr/>
            <p:nvPr userDrawn="1"/>
          </p:nvSpPr>
          <p:spPr>
            <a:xfrm rot="16200000">
              <a:off x="5522972" y="2224731"/>
              <a:ext cx="2711051" cy="1813694"/>
            </a:xfrm>
            <a:prstGeom prst="triangle">
              <a:avLst>
                <a:gd name="adj" fmla="val 0"/>
              </a:avLst>
            </a:prstGeom>
            <a:solidFill>
              <a:srgbClr val="F59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6DA01B17-17B5-5346-B951-09688202C2F2}"/>
                </a:ext>
              </a:extLst>
            </p:cNvPr>
            <p:cNvSpPr/>
            <p:nvPr userDrawn="1"/>
          </p:nvSpPr>
          <p:spPr>
            <a:xfrm rot="16200000">
              <a:off x="2634174" y="3497250"/>
              <a:ext cx="1353658" cy="905598"/>
            </a:xfrm>
            <a:prstGeom prst="triangle">
              <a:avLst>
                <a:gd name="adj" fmla="val 0"/>
              </a:avLst>
            </a:prstGeom>
            <a:solidFill>
              <a:srgbClr val="5B2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DE3FFE4B-EA58-B344-96FB-FBE03677B225}"/>
                </a:ext>
              </a:extLst>
            </p:cNvPr>
            <p:cNvSpPr/>
            <p:nvPr userDrawn="1"/>
          </p:nvSpPr>
          <p:spPr>
            <a:xfrm rot="16200000">
              <a:off x="7389630" y="3651376"/>
              <a:ext cx="1353658" cy="905598"/>
            </a:xfrm>
            <a:prstGeom prst="triangle">
              <a:avLst>
                <a:gd name="adj" fmla="val 0"/>
              </a:avLst>
            </a:prstGeom>
            <a:solidFill>
              <a:srgbClr val="2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350201" y="964417"/>
            <a:ext cx="8439238" cy="2983761"/>
          </a:xfrm>
        </p:spPr>
        <p:txBody>
          <a:bodyPr/>
          <a:lstStyle>
            <a:lvl1pPr>
              <a:defRPr sz="1600">
                <a:solidFill>
                  <a:srgbClr val="34699A"/>
                </a:solidFill>
                <a:latin typeface="Arial" panose="020B0604020202020204" pitchFamily="34" charset="0"/>
                <a:cs typeface="Arial" panose="020B0604020202020204" pitchFamily="34" charset="0"/>
              </a:defRPr>
            </a:lvl1pPr>
            <a:lvl2pPr>
              <a:defRPr sz="1400">
                <a:solidFill>
                  <a:srgbClr val="34699A"/>
                </a:solidFill>
                <a:latin typeface="Arial" panose="020B0604020202020204" pitchFamily="34" charset="0"/>
                <a:cs typeface="Arial" panose="020B0604020202020204" pitchFamily="34" charset="0"/>
              </a:defRPr>
            </a:lvl2pPr>
            <a:lvl3pPr>
              <a:defRPr sz="1200">
                <a:solidFill>
                  <a:srgbClr val="34699A"/>
                </a:solidFill>
                <a:latin typeface="Arial" panose="020B0604020202020204" pitchFamily="34" charset="0"/>
                <a:cs typeface="Arial" panose="020B0604020202020204" pitchFamily="34" charset="0"/>
              </a:defRPr>
            </a:lvl3pPr>
            <a:lvl4pPr>
              <a:defRPr>
                <a:solidFill>
                  <a:srgbClr val="34699A"/>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1"/>
          <p:cNvSpPr>
            <a:spLocks noGrp="1"/>
          </p:cNvSpPr>
          <p:nvPr>
            <p:ph type="title"/>
          </p:nvPr>
        </p:nvSpPr>
        <p:spPr>
          <a:xfrm>
            <a:off x="350201" y="131562"/>
            <a:ext cx="6437461" cy="695826"/>
          </a:xfrm>
          <a:prstGeom prst="rect">
            <a:avLst/>
          </a:prstGeom>
        </p:spPr>
        <p:txBody>
          <a:bodyPr vert="horz" lIns="91440" tIns="45720" rIns="91440" bIns="45720" rtlCol="0" anchor="ctr">
            <a:normAutofit/>
          </a:bodyPr>
          <a:lstStyle/>
          <a:p>
            <a:r>
              <a:rPr lang="en-US" dirty="0"/>
              <a:t>Slide Title</a:t>
            </a:r>
            <a:br>
              <a:rPr lang="en-US" dirty="0"/>
            </a:br>
            <a:r>
              <a:rPr lang="en-US" dirty="0"/>
              <a:t>subtitle</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815012"/>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
        <p:nvSpPr>
          <p:cNvPr id="19" name="Rectangle 18">
            <a:extLst>
              <a:ext uri="{FF2B5EF4-FFF2-40B4-BE49-F238E27FC236}">
                <a16:creationId xmlns:a16="http://schemas.microsoft.com/office/drawing/2014/main" id="{0B9865EB-D678-CF4C-8491-F982E0BE3C9E}"/>
              </a:ext>
            </a:extLst>
          </p:cNvPr>
          <p:cNvSpPr/>
          <p:nvPr userDrawn="1"/>
        </p:nvSpPr>
        <p:spPr>
          <a:xfrm>
            <a:off x="5884985" y="4366395"/>
            <a:ext cx="3259015" cy="349025"/>
          </a:xfrm>
          <a:prstGeom prst="rect">
            <a:avLst/>
          </a:prstGeom>
          <a:solidFill>
            <a:srgbClr val="346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66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for GN4 related presentatio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5C6CA2-7AA8-8142-AEBF-7E2890A15820}"/>
              </a:ext>
            </a:extLst>
          </p:cNvPr>
          <p:cNvSpPr/>
          <p:nvPr userDrawn="1"/>
        </p:nvSpPr>
        <p:spPr>
          <a:xfrm>
            <a:off x="0" y="-82296"/>
            <a:ext cx="9144000" cy="5225796"/>
          </a:xfrm>
          <a:prstGeom prst="rect">
            <a:avLst/>
          </a:prstGeom>
          <a:solidFill>
            <a:srgbClr val="B4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442DD3B-FD6B-F143-999E-7401F3DDACE6}"/>
              </a:ext>
            </a:extLst>
          </p:cNvPr>
          <p:cNvGrpSpPr/>
          <p:nvPr userDrawn="1"/>
        </p:nvGrpSpPr>
        <p:grpSpPr>
          <a:xfrm>
            <a:off x="2858204" y="1776052"/>
            <a:ext cx="5661054" cy="3004952"/>
            <a:chOff x="2858204" y="1776052"/>
            <a:chExt cx="5661054" cy="3004952"/>
          </a:xfrm>
        </p:grpSpPr>
        <p:sp>
          <p:nvSpPr>
            <p:cNvPr id="18" name="Triangle 17">
              <a:extLst>
                <a:ext uri="{FF2B5EF4-FFF2-40B4-BE49-F238E27FC236}">
                  <a16:creationId xmlns:a16="http://schemas.microsoft.com/office/drawing/2014/main" id="{93BD516B-DAD0-6445-A2CE-0801603DFEDD}"/>
                </a:ext>
              </a:extLst>
            </p:cNvPr>
            <p:cNvSpPr/>
            <p:nvPr userDrawn="1"/>
          </p:nvSpPr>
          <p:spPr>
            <a:xfrm rot="16200000">
              <a:off x="4430329" y="2986793"/>
              <a:ext cx="1878338" cy="1256609"/>
            </a:xfrm>
            <a:prstGeom prst="triangle">
              <a:avLst>
                <a:gd name="adj" fmla="val 0"/>
              </a:avLst>
            </a:prstGeom>
            <a:solidFill>
              <a:srgbClr val="00A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4FD32DE3-7C36-0344-930C-A83505E75B0F}"/>
                </a:ext>
              </a:extLst>
            </p:cNvPr>
            <p:cNvSpPr/>
            <p:nvPr userDrawn="1"/>
          </p:nvSpPr>
          <p:spPr>
            <a:xfrm rot="16200000">
              <a:off x="3657668" y="2734560"/>
              <a:ext cx="2063438" cy="1380441"/>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EA263101-B12D-824B-8294-FBF813F322D8}"/>
                </a:ext>
              </a:extLst>
            </p:cNvPr>
            <p:cNvSpPr/>
            <p:nvPr userDrawn="1"/>
          </p:nvSpPr>
          <p:spPr>
            <a:xfrm rot="16200000">
              <a:off x="5522972" y="2224731"/>
              <a:ext cx="2711051" cy="1813694"/>
            </a:xfrm>
            <a:prstGeom prst="triangle">
              <a:avLst>
                <a:gd name="adj" fmla="val 0"/>
              </a:avLst>
            </a:prstGeom>
            <a:solidFill>
              <a:srgbClr val="F59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58F07986-0EB9-7049-9628-A790B65DBAE7}"/>
                </a:ext>
              </a:extLst>
            </p:cNvPr>
            <p:cNvSpPr/>
            <p:nvPr userDrawn="1"/>
          </p:nvSpPr>
          <p:spPr>
            <a:xfrm rot="16200000">
              <a:off x="2634174" y="3497250"/>
              <a:ext cx="1353658" cy="905598"/>
            </a:xfrm>
            <a:prstGeom prst="triangle">
              <a:avLst>
                <a:gd name="adj" fmla="val 0"/>
              </a:avLst>
            </a:prstGeom>
            <a:solidFill>
              <a:srgbClr val="5B2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B5E6C297-E65E-0046-BC63-1CFBD25F276E}"/>
                </a:ext>
              </a:extLst>
            </p:cNvPr>
            <p:cNvSpPr/>
            <p:nvPr userDrawn="1"/>
          </p:nvSpPr>
          <p:spPr>
            <a:xfrm rot="16200000">
              <a:off x="7389630" y="3651376"/>
              <a:ext cx="1353658" cy="905598"/>
            </a:xfrm>
            <a:prstGeom prst="triangle">
              <a:avLst>
                <a:gd name="adj" fmla="val 0"/>
              </a:avLst>
            </a:prstGeom>
            <a:solidFill>
              <a:srgbClr val="2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910E9AC2-0620-6A41-9431-EEEC204F032A}"/>
              </a:ext>
            </a:extLst>
          </p:cNvPr>
          <p:cNvSpPr/>
          <p:nvPr userDrawn="1"/>
        </p:nvSpPr>
        <p:spPr>
          <a:xfrm>
            <a:off x="0" y="4104175"/>
            <a:ext cx="9160751" cy="1039325"/>
          </a:xfrm>
          <a:prstGeom prst="rect">
            <a:avLst/>
          </a:prstGeom>
          <a:solidFill>
            <a:srgbClr val="346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p:cNvSpPr txBox="1">
            <a:spLocks/>
          </p:cNvSpPr>
          <p:nvPr userDrawn="1"/>
        </p:nvSpPr>
        <p:spPr>
          <a:xfrm>
            <a:off x="766882" y="1017468"/>
            <a:ext cx="2996919" cy="441921"/>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algn="l"/>
            <a:r>
              <a:rPr lang="en-GB" sz="4000" b="1" dirty="0">
                <a:solidFill>
                  <a:srgbClr val="34699A"/>
                </a:solidFill>
                <a:latin typeface="Arial" panose="020B0604020202020204" pitchFamily="34" charset="0"/>
                <a:cs typeface="Arial" panose="020B0604020202020204" pitchFamily="34" charset="0"/>
              </a:rPr>
              <a:t>Thank you</a:t>
            </a:r>
          </a:p>
        </p:txBody>
      </p:sp>
      <p:sp>
        <p:nvSpPr>
          <p:cNvPr id="13" name="Text Placeholder 4"/>
          <p:cNvSpPr>
            <a:spLocks noGrp="1"/>
          </p:cNvSpPr>
          <p:nvPr>
            <p:ph type="body" sz="quarter" idx="11" hasCustomPrompt="1"/>
          </p:nvPr>
        </p:nvSpPr>
        <p:spPr>
          <a:xfrm>
            <a:off x="821669" y="2440186"/>
            <a:ext cx="3795964" cy="263127"/>
          </a:xfrm>
        </p:spPr>
        <p:txBody>
          <a:bodyPr>
            <a:noAutofit/>
          </a:bodyPr>
          <a:lstStyle>
            <a:lvl1pPr marL="0" indent="0" algn="l">
              <a:buNone/>
              <a:defRPr sz="1400" baseline="0">
                <a:solidFill>
                  <a:srgbClr val="34699A"/>
                </a:solidFill>
              </a:defRPr>
            </a:lvl1pPr>
          </a:lstStyle>
          <a:p>
            <a:pPr lvl="0"/>
            <a:r>
              <a:rPr lang="en-GB" dirty="0"/>
              <a:t>Presenter email</a:t>
            </a:r>
          </a:p>
        </p:txBody>
      </p:sp>
      <p:sp>
        <p:nvSpPr>
          <p:cNvPr id="16" name="Title 3"/>
          <p:cNvSpPr txBox="1">
            <a:spLocks/>
          </p:cNvSpPr>
          <p:nvPr userDrawn="1"/>
        </p:nvSpPr>
        <p:spPr>
          <a:xfrm>
            <a:off x="821669" y="1478556"/>
            <a:ext cx="3704237" cy="441921"/>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lvl="0" algn="l"/>
            <a:r>
              <a:rPr lang="en-US" sz="2400" b="1" dirty="0">
                <a:solidFill>
                  <a:srgbClr val="00A8B5"/>
                </a:solidFill>
                <a:latin typeface="Arial" panose="020B0604020202020204" pitchFamily="34" charset="0"/>
                <a:cs typeface="Arial" panose="020B0604020202020204" pitchFamily="34" charset="0"/>
              </a:rPr>
              <a:t>Any Questions?</a:t>
            </a:r>
          </a:p>
        </p:txBody>
      </p:sp>
      <p:sp>
        <p:nvSpPr>
          <p:cNvPr id="19" name="TextBox 18"/>
          <p:cNvSpPr txBox="1"/>
          <p:nvPr userDrawn="1"/>
        </p:nvSpPr>
        <p:spPr>
          <a:xfrm>
            <a:off x="5878078" y="4316065"/>
            <a:ext cx="2309040" cy="323165"/>
          </a:xfrm>
          <a:prstGeom prst="rect">
            <a:avLst/>
          </a:prstGeom>
          <a:noFill/>
        </p:spPr>
        <p:txBody>
          <a:bodyPr wrap="square" rtlCol="0">
            <a:spAutoFit/>
          </a:bodyPr>
          <a:lstStyle/>
          <a:p>
            <a:pPr algn="r"/>
            <a:r>
              <a:rPr lang="en-GB" sz="500" b="0" i="0" dirty="0">
                <a:solidFill>
                  <a:schemeClr val="bg1"/>
                </a:solidFill>
                <a:latin typeface="Arial" panose="020B0604020202020204" pitchFamily="34" charset="0"/>
                <a:cs typeface="Arial" panose="020B0604020202020204" pitchFamily="34" charset="0"/>
              </a:rPr>
              <a:t>As part of the GÉANT 2020 Framework Partnership Agreement (FPA), the project receives funding from the European Union's Horizon 2020 research and innovation programme under Grant Agreement No. 856726 (GN4-3).</a:t>
            </a:r>
            <a:endParaRPr lang="en-GB" sz="500" b="0" i="0" dirty="0">
              <a:solidFill>
                <a:srgbClr val="FFFF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95244D8-F192-4845-90D9-B7DB802EE510}"/>
              </a:ext>
            </a:extLst>
          </p:cNvPr>
          <p:cNvPicPr>
            <a:picLocks noChangeAspect="1"/>
          </p:cNvPicPr>
          <p:nvPr userDrawn="1"/>
        </p:nvPicPr>
        <p:blipFill>
          <a:blip r:embed="rId2"/>
          <a:stretch>
            <a:fillRect/>
          </a:stretch>
        </p:blipFill>
        <p:spPr>
          <a:xfrm>
            <a:off x="7675342" y="393302"/>
            <a:ext cx="1016636" cy="441921"/>
          </a:xfrm>
          <a:prstGeom prst="rect">
            <a:avLst/>
          </a:prstGeom>
        </p:spPr>
      </p:pic>
      <p:pic>
        <p:nvPicPr>
          <p:cNvPr id="6" name="Picture 5" descr="Background pattern&#10;&#10;Description automatically generated">
            <a:extLst>
              <a:ext uri="{FF2B5EF4-FFF2-40B4-BE49-F238E27FC236}">
                <a16:creationId xmlns:a16="http://schemas.microsoft.com/office/drawing/2014/main" id="{ED971B9B-6A8D-694F-AB28-16DBE273D4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4196" y="4375155"/>
            <a:ext cx="325062" cy="216708"/>
          </a:xfrm>
          <a:prstGeom prst="rect">
            <a:avLst/>
          </a:prstGeom>
          <a:ln w="6350">
            <a:solidFill>
              <a:schemeClr val="bg1"/>
            </a:solidFill>
          </a:ln>
        </p:spPr>
      </p:pic>
      <p:pic>
        <p:nvPicPr>
          <p:cNvPr id="27" name="Picture 26" descr="Logo&#10;&#10;Description automatically generated">
            <a:extLst>
              <a:ext uri="{FF2B5EF4-FFF2-40B4-BE49-F238E27FC236}">
                <a16:creationId xmlns:a16="http://schemas.microsoft.com/office/drawing/2014/main" id="{CEC1B019-5B4B-6146-9E65-8B59D2A2D39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808" t="23780" r="20432" b="39488"/>
          <a:stretch/>
        </p:blipFill>
        <p:spPr>
          <a:xfrm>
            <a:off x="418822" y="4215190"/>
            <a:ext cx="1702233" cy="715443"/>
          </a:xfrm>
          <a:prstGeom prst="rect">
            <a:avLst/>
          </a:prstGeom>
        </p:spPr>
      </p:pic>
      <p:pic>
        <p:nvPicPr>
          <p:cNvPr id="31" name="Picture 30" descr="Logo&#10;&#10;Description automatically generated">
            <a:extLst>
              <a:ext uri="{FF2B5EF4-FFF2-40B4-BE49-F238E27FC236}">
                <a16:creationId xmlns:a16="http://schemas.microsoft.com/office/drawing/2014/main" id="{01D6E56D-F18E-BC47-AB61-117DF020DBF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808" t="60057" r="20432" b="30580"/>
          <a:stretch/>
        </p:blipFill>
        <p:spPr>
          <a:xfrm>
            <a:off x="5796442" y="4697427"/>
            <a:ext cx="3054529" cy="327255"/>
          </a:xfrm>
          <a:prstGeom prst="rect">
            <a:avLst/>
          </a:prstGeom>
        </p:spPr>
      </p:pic>
    </p:spTree>
    <p:extLst>
      <p:ext uri="{BB962C8B-B14F-4D97-AF65-F5344CB8AC3E}">
        <p14:creationId xmlns:p14="http://schemas.microsoft.com/office/powerpoint/2010/main" val="211851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95539" y="0"/>
            <a:ext cx="2148461" cy="514350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090390" y="4553525"/>
            <a:ext cx="824271" cy="383577"/>
          </a:xfrm>
          <a:prstGeom prst="rect">
            <a:avLst/>
          </a:prstGeom>
        </p:spPr>
      </p:pic>
      <p:sp>
        <p:nvSpPr>
          <p:cNvPr id="9" name="Text Placeholder 24"/>
          <p:cNvSpPr>
            <a:spLocks noGrp="1"/>
          </p:cNvSpPr>
          <p:nvPr>
            <p:ph idx="1"/>
          </p:nvPr>
        </p:nvSpPr>
        <p:spPr>
          <a:xfrm>
            <a:off x="749172" y="1071037"/>
            <a:ext cx="6475228" cy="3263504"/>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ext Placeholder 6"/>
          <p:cNvSpPr txBox="1">
            <a:spLocks/>
          </p:cNvSpPr>
          <p:nvPr userDrawn="1"/>
        </p:nvSpPr>
        <p:spPr>
          <a:xfrm>
            <a:off x="6588894" y="4738170"/>
            <a:ext cx="1149722" cy="25550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dirty="0">
                <a:solidFill>
                  <a:srgbClr val="03435F"/>
                </a:solidFill>
                <a:latin typeface="+mn-lt"/>
              </a:rPr>
              <a:t>www.geant.org</a:t>
            </a:r>
            <a:endParaRPr lang="en-GB" sz="900" dirty="0">
              <a:solidFill>
                <a:srgbClr val="03435F"/>
              </a:solidFill>
              <a:latin typeface="+mn-lt"/>
            </a:endParaRPr>
          </a:p>
        </p:txBody>
      </p:sp>
      <p:sp>
        <p:nvSpPr>
          <p:cNvPr id="8" name="Slide Number Placeholder 3"/>
          <p:cNvSpPr>
            <a:spLocks noGrp="1"/>
          </p:cNvSpPr>
          <p:nvPr>
            <p:ph type="sldNum" sz="quarter" idx="4"/>
          </p:nvPr>
        </p:nvSpPr>
        <p:spPr>
          <a:xfrm>
            <a:off x="6373883" y="4712310"/>
            <a:ext cx="502920" cy="249039"/>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13501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2D494-BFA6-BA47-BD96-D60D63198561}"/>
              </a:ext>
            </a:extLst>
          </p:cNvPr>
          <p:cNvSpPr/>
          <p:nvPr userDrawn="1"/>
        </p:nvSpPr>
        <p:spPr>
          <a:xfrm>
            <a:off x="0" y="4366395"/>
            <a:ext cx="9144000" cy="777105"/>
          </a:xfrm>
          <a:prstGeom prst="rect">
            <a:avLst/>
          </a:prstGeom>
          <a:solidFill>
            <a:srgbClr val="346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dirty="0"/>
              <a:t>Slide Title</a:t>
            </a:r>
            <a:br>
              <a:rPr lang="en-US" dirty="0"/>
            </a:br>
            <a:r>
              <a:rPr lang="en-US" dirty="0"/>
              <a:t>subtitle</a:t>
            </a:r>
            <a:endParaRPr lang="en-GB" dirty="0"/>
          </a:p>
        </p:txBody>
      </p:sp>
      <p:sp>
        <p:nvSpPr>
          <p:cNvPr id="3" name="Text Placeholder 2"/>
          <p:cNvSpPr>
            <a:spLocks noGrp="1"/>
          </p:cNvSpPr>
          <p:nvPr>
            <p:ph type="body" idx="1"/>
          </p:nvPr>
        </p:nvSpPr>
        <p:spPr>
          <a:xfrm>
            <a:off x="350201" y="964414"/>
            <a:ext cx="8439238" cy="3189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a:xfrm>
            <a:off x="426877" y="4809935"/>
            <a:ext cx="8362562" cy="0"/>
          </a:xfrm>
          <a:prstGeom prst="line">
            <a:avLst/>
          </a:prstGeom>
          <a:ln w="3175" cap="rnd">
            <a:solidFill>
              <a:srgbClr val="2D6B96"/>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8EE7A9C3-2A39-AE4A-ACCF-132C9F45C332}"/>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7808" t="30195" r="20432" b="39488"/>
          <a:stretch/>
        </p:blipFill>
        <p:spPr>
          <a:xfrm>
            <a:off x="254512" y="4505977"/>
            <a:ext cx="1390934" cy="482513"/>
          </a:xfrm>
          <a:prstGeom prst="rect">
            <a:avLst/>
          </a:prstGeom>
        </p:spPr>
      </p:pic>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6732039" y="4815012"/>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2" r:id="rId3"/>
    <p:sldLayoutId id="2147483661" r:id="rId4"/>
    <p:sldLayoutId id="2147483663" r:id="rId5"/>
  </p:sldLayoutIdLst>
  <p:hf hdr="0" ftr="0" dt="0"/>
  <p:txStyles>
    <p:titleStyle>
      <a:lvl1pPr algn="l" defTabSz="685800" rtl="0" eaLnBrk="1" latinLnBrk="0" hangingPunct="1">
        <a:lnSpc>
          <a:spcPct val="90000"/>
        </a:lnSpc>
        <a:spcBef>
          <a:spcPct val="0"/>
        </a:spcBef>
        <a:buNone/>
        <a:defRPr sz="2000" b="1" kern="1200">
          <a:solidFill>
            <a:srgbClr val="00A8B5"/>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34699A"/>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34699A"/>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34699A"/>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34699A"/>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34699A"/>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1336691-705B-9B42-8E33-1DAA47FC0726}"/>
              </a:ext>
            </a:extLst>
          </p:cNvPr>
          <p:cNvSpPr>
            <a:spLocks noGrp="1"/>
          </p:cNvSpPr>
          <p:nvPr>
            <p:ph type="body" sz="quarter" idx="11"/>
          </p:nvPr>
        </p:nvSpPr>
        <p:spPr/>
        <p:txBody>
          <a:bodyPr/>
          <a:lstStyle/>
          <a:p>
            <a:r>
              <a:rPr lang="en-US" dirty="0" err="1"/>
              <a:t>Gyöngyi</a:t>
            </a:r>
            <a:r>
              <a:rPr lang="en-US" dirty="0"/>
              <a:t> </a:t>
            </a:r>
            <a:r>
              <a:rPr lang="en-US" dirty="0" err="1"/>
              <a:t>Horváth</a:t>
            </a:r>
            <a:r>
              <a:rPr lang="en-US" dirty="0"/>
              <a:t> (GÉANT)</a:t>
            </a:r>
          </a:p>
        </p:txBody>
      </p:sp>
      <p:sp>
        <p:nvSpPr>
          <p:cNvPr id="8" name="Text Placeholder 7">
            <a:extLst>
              <a:ext uri="{FF2B5EF4-FFF2-40B4-BE49-F238E27FC236}">
                <a16:creationId xmlns:a16="http://schemas.microsoft.com/office/drawing/2014/main" id="{DAC05B4F-211F-8F45-B7F5-38108A230F7C}"/>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DD7E1449-1D84-974B-B357-6E9765B1E02B}"/>
              </a:ext>
            </a:extLst>
          </p:cNvPr>
          <p:cNvSpPr>
            <a:spLocks noGrp="1"/>
          </p:cNvSpPr>
          <p:nvPr>
            <p:ph type="body" sz="quarter" idx="14"/>
          </p:nvPr>
        </p:nvSpPr>
        <p:spPr>
          <a:xfrm>
            <a:off x="650357" y="797862"/>
            <a:ext cx="7445428" cy="428813"/>
          </a:xfrm>
        </p:spPr>
        <p:txBody>
          <a:bodyPr/>
          <a:lstStyle/>
          <a:p>
            <a:r>
              <a:rPr lang="en-US" dirty="0"/>
              <a:t>Are NRENs ready for digital education?</a:t>
            </a:r>
          </a:p>
        </p:txBody>
      </p:sp>
      <p:sp>
        <p:nvSpPr>
          <p:cNvPr id="6" name="Text Placeholder 5">
            <a:extLst>
              <a:ext uri="{FF2B5EF4-FFF2-40B4-BE49-F238E27FC236}">
                <a16:creationId xmlns:a16="http://schemas.microsoft.com/office/drawing/2014/main" id="{03363115-8B67-014C-9C42-5957AF563BBA}"/>
              </a:ext>
            </a:extLst>
          </p:cNvPr>
          <p:cNvSpPr>
            <a:spLocks noGrp="1"/>
          </p:cNvSpPr>
          <p:nvPr>
            <p:ph type="body" sz="quarter" idx="12"/>
          </p:nvPr>
        </p:nvSpPr>
        <p:spPr/>
        <p:txBody>
          <a:bodyPr/>
          <a:lstStyle/>
          <a:p>
            <a:r>
              <a:rPr lang="en-US" dirty="0"/>
              <a:t>TNC22, Trieste, Italy</a:t>
            </a:r>
          </a:p>
        </p:txBody>
      </p:sp>
      <p:sp>
        <p:nvSpPr>
          <p:cNvPr id="9" name="Text Placeholder 8">
            <a:extLst>
              <a:ext uri="{FF2B5EF4-FFF2-40B4-BE49-F238E27FC236}">
                <a16:creationId xmlns:a16="http://schemas.microsoft.com/office/drawing/2014/main" id="{4C9F0042-B51D-DA44-9BE9-98C8877F37A2}"/>
              </a:ext>
            </a:extLst>
          </p:cNvPr>
          <p:cNvSpPr>
            <a:spLocks noGrp="1"/>
          </p:cNvSpPr>
          <p:nvPr>
            <p:ph type="body" sz="quarter" idx="18"/>
          </p:nvPr>
        </p:nvSpPr>
        <p:spPr/>
        <p:txBody>
          <a:bodyPr/>
          <a:lstStyle/>
          <a:p>
            <a:r>
              <a:rPr lang="en-US" dirty="0"/>
              <a:t>16 June 2022</a:t>
            </a:r>
          </a:p>
        </p:txBody>
      </p:sp>
    </p:spTree>
    <p:extLst>
      <p:ext uri="{BB962C8B-B14F-4D97-AF65-F5344CB8AC3E}">
        <p14:creationId xmlns:p14="http://schemas.microsoft.com/office/powerpoint/2010/main" val="291336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7B4A-98EB-2E05-B08D-E3666BC9402F}"/>
              </a:ext>
            </a:extLst>
          </p:cNvPr>
          <p:cNvSpPr>
            <a:spLocks noGrp="1"/>
          </p:cNvSpPr>
          <p:nvPr>
            <p:ph type="title"/>
          </p:nvPr>
        </p:nvSpPr>
        <p:spPr/>
        <p:txBody>
          <a:bodyPr/>
          <a:lstStyle/>
          <a:p>
            <a:endParaRPr lang="en-NL"/>
          </a:p>
        </p:txBody>
      </p:sp>
      <p:sp>
        <p:nvSpPr>
          <p:cNvPr id="4" name="Slide Number Placeholder 3">
            <a:extLst>
              <a:ext uri="{FF2B5EF4-FFF2-40B4-BE49-F238E27FC236}">
                <a16:creationId xmlns:a16="http://schemas.microsoft.com/office/drawing/2014/main" id="{C93F7AB4-027D-B957-E360-32D89B8784B6}"/>
              </a:ext>
            </a:extLst>
          </p:cNvPr>
          <p:cNvSpPr>
            <a:spLocks noGrp="1"/>
          </p:cNvSpPr>
          <p:nvPr>
            <p:ph type="sldNum" sz="quarter" idx="4"/>
          </p:nvPr>
        </p:nvSpPr>
        <p:spPr/>
        <p:txBody>
          <a:bodyPr/>
          <a:lstStyle/>
          <a:p>
            <a:fld id="{83EB0FA4-9B1C-4D6B-AF0A-97437B69127A}" type="slidenum">
              <a:rPr lang="en-GB" smtClean="0"/>
              <a:pPr/>
              <a:t>10</a:t>
            </a:fld>
            <a:r>
              <a:rPr lang="en-GB"/>
              <a:t>     |</a:t>
            </a:r>
            <a:endParaRPr lang="en-GB" dirty="0"/>
          </a:p>
        </p:txBody>
      </p:sp>
      <p:graphicFrame>
        <p:nvGraphicFramePr>
          <p:cNvPr id="5" name="Table 4">
            <a:extLst>
              <a:ext uri="{FF2B5EF4-FFF2-40B4-BE49-F238E27FC236}">
                <a16:creationId xmlns:a16="http://schemas.microsoft.com/office/drawing/2014/main" id="{5AEBB518-B216-9665-5EC3-12C93941F8D1}"/>
              </a:ext>
            </a:extLst>
          </p:cNvPr>
          <p:cNvGraphicFramePr>
            <a:graphicFrameLocks noGrp="1"/>
          </p:cNvGraphicFramePr>
          <p:nvPr>
            <p:extLst>
              <p:ext uri="{D42A27DB-BD31-4B8C-83A1-F6EECF244321}">
                <p14:modId xmlns:p14="http://schemas.microsoft.com/office/powerpoint/2010/main" val="3044046928"/>
              </p:ext>
            </p:extLst>
          </p:nvPr>
        </p:nvGraphicFramePr>
        <p:xfrm>
          <a:off x="322151" y="99149"/>
          <a:ext cx="7491936" cy="4995197"/>
        </p:xfrm>
        <a:graphic>
          <a:graphicData uri="http://schemas.openxmlformats.org/drawingml/2006/table">
            <a:tbl>
              <a:tblPr/>
              <a:tblGrid>
                <a:gridCol w="885291">
                  <a:extLst>
                    <a:ext uri="{9D8B030D-6E8A-4147-A177-3AD203B41FA5}">
                      <a16:colId xmlns:a16="http://schemas.microsoft.com/office/drawing/2014/main" val="2678256271"/>
                    </a:ext>
                  </a:extLst>
                </a:gridCol>
                <a:gridCol w="885291">
                  <a:extLst>
                    <a:ext uri="{9D8B030D-6E8A-4147-A177-3AD203B41FA5}">
                      <a16:colId xmlns:a16="http://schemas.microsoft.com/office/drawing/2014/main" val="1788829138"/>
                    </a:ext>
                  </a:extLst>
                </a:gridCol>
                <a:gridCol w="502105">
                  <a:extLst>
                    <a:ext uri="{9D8B030D-6E8A-4147-A177-3AD203B41FA5}">
                      <a16:colId xmlns:a16="http://schemas.microsoft.com/office/drawing/2014/main" val="1048444650"/>
                    </a:ext>
                  </a:extLst>
                </a:gridCol>
                <a:gridCol w="654058">
                  <a:extLst>
                    <a:ext uri="{9D8B030D-6E8A-4147-A177-3AD203B41FA5}">
                      <a16:colId xmlns:a16="http://schemas.microsoft.com/office/drawing/2014/main" val="3874223792"/>
                    </a:ext>
                  </a:extLst>
                </a:gridCol>
                <a:gridCol w="614418">
                  <a:extLst>
                    <a:ext uri="{9D8B030D-6E8A-4147-A177-3AD203B41FA5}">
                      <a16:colId xmlns:a16="http://schemas.microsoft.com/office/drawing/2014/main" val="3416834521"/>
                    </a:ext>
                  </a:extLst>
                </a:gridCol>
                <a:gridCol w="687091">
                  <a:extLst>
                    <a:ext uri="{9D8B030D-6E8A-4147-A177-3AD203B41FA5}">
                      <a16:colId xmlns:a16="http://schemas.microsoft.com/office/drawing/2014/main" val="1898064933"/>
                    </a:ext>
                  </a:extLst>
                </a:gridCol>
                <a:gridCol w="475679">
                  <a:extLst>
                    <a:ext uri="{9D8B030D-6E8A-4147-A177-3AD203B41FA5}">
                      <a16:colId xmlns:a16="http://schemas.microsoft.com/office/drawing/2014/main" val="2663192802"/>
                    </a:ext>
                  </a:extLst>
                </a:gridCol>
                <a:gridCol w="403005">
                  <a:extLst>
                    <a:ext uri="{9D8B030D-6E8A-4147-A177-3AD203B41FA5}">
                      <a16:colId xmlns:a16="http://schemas.microsoft.com/office/drawing/2014/main" val="3364040617"/>
                    </a:ext>
                  </a:extLst>
                </a:gridCol>
                <a:gridCol w="403005">
                  <a:extLst>
                    <a:ext uri="{9D8B030D-6E8A-4147-A177-3AD203B41FA5}">
                      <a16:colId xmlns:a16="http://schemas.microsoft.com/office/drawing/2014/main" val="55395383"/>
                    </a:ext>
                  </a:extLst>
                </a:gridCol>
                <a:gridCol w="535138">
                  <a:extLst>
                    <a:ext uri="{9D8B030D-6E8A-4147-A177-3AD203B41FA5}">
                      <a16:colId xmlns:a16="http://schemas.microsoft.com/office/drawing/2014/main" val="3513118933"/>
                    </a:ext>
                  </a:extLst>
                </a:gridCol>
                <a:gridCol w="594598">
                  <a:extLst>
                    <a:ext uri="{9D8B030D-6E8A-4147-A177-3AD203B41FA5}">
                      <a16:colId xmlns:a16="http://schemas.microsoft.com/office/drawing/2014/main" val="378217434"/>
                    </a:ext>
                  </a:extLst>
                </a:gridCol>
                <a:gridCol w="449252">
                  <a:extLst>
                    <a:ext uri="{9D8B030D-6E8A-4147-A177-3AD203B41FA5}">
                      <a16:colId xmlns:a16="http://schemas.microsoft.com/office/drawing/2014/main" val="876387189"/>
                    </a:ext>
                  </a:extLst>
                </a:gridCol>
                <a:gridCol w="403005">
                  <a:extLst>
                    <a:ext uri="{9D8B030D-6E8A-4147-A177-3AD203B41FA5}">
                      <a16:colId xmlns:a16="http://schemas.microsoft.com/office/drawing/2014/main" val="2199267017"/>
                    </a:ext>
                  </a:extLst>
                </a:gridCol>
              </a:tblGrid>
              <a:tr h="514637">
                <a:tc>
                  <a:txBody>
                    <a:bodyPr/>
                    <a:lstStyle/>
                    <a:p>
                      <a:pPr rtl="0" fontAlgn="b"/>
                      <a:r>
                        <a:rPr lang="en-NL" sz="800" b="1" dirty="0">
                          <a:solidFill>
                            <a:schemeClr val="bg1"/>
                          </a:solidFill>
                          <a:effectLst/>
                          <a:latin typeface="Calibri" panose="020F0502020204030204" pitchFamily="34" charset="0"/>
                          <a:cs typeface="Calibri" panose="020F0502020204030204" pitchFamily="34" charset="0"/>
                        </a:rPr>
                        <a:t>Country</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tc>
                  <a:txBody>
                    <a:bodyPr/>
                    <a:lstStyle/>
                    <a:p>
                      <a:pPr rtl="0" fontAlgn="b"/>
                      <a:r>
                        <a:rPr lang="en-GB" sz="800" b="1" dirty="0">
                          <a:solidFill>
                            <a:srgbClr val="FFFFFF"/>
                          </a:solidFill>
                          <a:effectLst/>
                          <a:latin typeface="Calibri" panose="020F0502020204030204" pitchFamily="34" charset="0"/>
                          <a:cs typeface="Calibri" panose="020F0502020204030204" pitchFamily="34" charset="0"/>
                        </a:rPr>
                        <a:t>Digital Learning Environments </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tc>
                  <a:txBody>
                    <a:bodyPr/>
                    <a:lstStyle/>
                    <a:p>
                      <a:pPr rtl="0" fontAlgn="b"/>
                      <a:r>
                        <a:rPr lang="en-GB" sz="800" b="1" dirty="0">
                          <a:solidFill>
                            <a:srgbClr val="FFFFFF"/>
                          </a:solidFill>
                          <a:effectLst/>
                          <a:latin typeface="Calibri" panose="020F0502020204030204" pitchFamily="34" charset="0"/>
                          <a:cs typeface="Calibri" panose="020F0502020204030204" pitchFamily="34" charset="0"/>
                        </a:rPr>
                        <a:t>e-Content</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tc>
                  <a:txBody>
                    <a:bodyPr/>
                    <a:lstStyle/>
                    <a:p>
                      <a:pPr rtl="0" fontAlgn="b"/>
                      <a:r>
                        <a:rPr lang="en-GB" sz="800" b="1" dirty="0">
                          <a:solidFill>
                            <a:srgbClr val="FFFFFF"/>
                          </a:solidFill>
                          <a:effectLst/>
                          <a:latin typeface="Calibri" panose="020F0502020204030204" pitchFamily="34" charset="0"/>
                          <a:cs typeface="Calibri" panose="020F0502020204030204" pitchFamily="34" charset="0"/>
                        </a:rPr>
                        <a:t>Online or blended education</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tc>
                  <a:txBody>
                    <a:bodyPr/>
                    <a:lstStyle/>
                    <a:p>
                      <a:pPr rtl="0" fontAlgn="b"/>
                      <a:r>
                        <a:rPr lang="en-GB" sz="800" b="1" dirty="0">
                          <a:solidFill>
                            <a:srgbClr val="FFFFFF"/>
                          </a:solidFill>
                          <a:effectLst/>
                          <a:latin typeface="Calibri" panose="020F0502020204030204" pitchFamily="34" charset="0"/>
                          <a:cs typeface="Calibri" panose="020F0502020204030204" pitchFamily="34" charset="0"/>
                        </a:rPr>
                        <a:t>Digital assessment </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tc>
                  <a:txBody>
                    <a:bodyPr/>
                    <a:lstStyle/>
                    <a:p>
                      <a:pPr rtl="0" fontAlgn="b"/>
                      <a:r>
                        <a:rPr lang="en-GB" sz="800" b="1" dirty="0">
                          <a:solidFill>
                            <a:srgbClr val="FFFFFF"/>
                          </a:solidFill>
                          <a:effectLst/>
                          <a:latin typeface="Calibri" panose="020F0502020204030204" pitchFamily="34" charset="0"/>
                          <a:cs typeface="Calibri" panose="020F0502020204030204" pitchFamily="34" charset="0"/>
                        </a:rPr>
                        <a:t>Open badges, digital credentialing</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tc>
                  <a:txBody>
                    <a:bodyPr/>
                    <a:lstStyle/>
                    <a:p>
                      <a:pPr rtl="0" fontAlgn="b"/>
                      <a:r>
                        <a:rPr lang="en-GB" sz="800" b="1" dirty="0">
                          <a:solidFill>
                            <a:srgbClr val="FFFFFF"/>
                          </a:solidFill>
                          <a:effectLst/>
                          <a:latin typeface="Calibri" panose="020F0502020204030204" pitchFamily="34" charset="0"/>
                          <a:cs typeface="Calibri" panose="020F0502020204030204" pitchFamily="34" charset="0"/>
                        </a:rPr>
                        <a:t>Learning Analytics</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tc>
                  <a:txBody>
                    <a:bodyPr/>
                    <a:lstStyle/>
                    <a:p>
                      <a:pPr rtl="0" fontAlgn="b"/>
                      <a:r>
                        <a:rPr lang="en-GB" sz="800" b="1" dirty="0">
                          <a:solidFill>
                            <a:srgbClr val="FFFFFF"/>
                          </a:solidFill>
                          <a:effectLst/>
                          <a:latin typeface="Calibri" panose="020F0502020204030204" pitchFamily="34" charset="0"/>
                          <a:cs typeface="Calibri" panose="020F0502020204030204" pitchFamily="34" charset="0"/>
                        </a:rPr>
                        <a:t>Student </a:t>
                      </a:r>
                      <a:r>
                        <a:rPr lang="en-GB" sz="800" b="1" dirty="0" err="1">
                          <a:solidFill>
                            <a:srgbClr val="FFFFFF"/>
                          </a:solidFill>
                          <a:effectLst/>
                          <a:latin typeface="Calibri" panose="020F0502020204030204" pitchFamily="34" charset="0"/>
                          <a:cs typeface="Calibri" panose="020F0502020204030204" pitchFamily="34" charset="0"/>
                        </a:rPr>
                        <a:t>Manag</a:t>
                      </a:r>
                      <a:r>
                        <a:rPr lang="en-GB" sz="800" b="1" dirty="0">
                          <a:solidFill>
                            <a:srgbClr val="FFFFFF"/>
                          </a:solidFill>
                          <a:effectLst/>
                          <a:latin typeface="Calibri" panose="020F0502020204030204" pitchFamily="34" charset="0"/>
                          <a:cs typeface="Calibri" panose="020F0502020204030204" pitchFamily="34" charset="0"/>
                        </a:rPr>
                        <a:t>. System</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tc>
                  <a:txBody>
                    <a:bodyPr/>
                    <a:lstStyle/>
                    <a:p>
                      <a:pPr rtl="0" fontAlgn="b"/>
                      <a:r>
                        <a:rPr lang="en-GB" sz="800" b="1" dirty="0">
                          <a:solidFill>
                            <a:srgbClr val="FFFFFF"/>
                          </a:solidFill>
                          <a:effectLst/>
                          <a:latin typeface="Calibri" panose="020F0502020204030204" pitchFamily="34" charset="0"/>
                          <a:cs typeface="Calibri" panose="020F0502020204030204" pitchFamily="34" charset="0"/>
                        </a:rPr>
                        <a:t>T&amp;I for education </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tc>
                  <a:txBody>
                    <a:bodyPr/>
                    <a:lstStyle/>
                    <a:p>
                      <a:pPr rtl="0" fontAlgn="b"/>
                      <a:r>
                        <a:rPr lang="en-GB" sz="800" b="1" dirty="0">
                          <a:solidFill>
                            <a:srgbClr val="FFFFFF"/>
                          </a:solidFill>
                          <a:effectLst/>
                          <a:latin typeface="Calibri" panose="020F0502020204030204" pitchFamily="34" charset="0"/>
                          <a:cs typeface="Calibri" panose="020F0502020204030204" pitchFamily="34" charset="0"/>
                        </a:rPr>
                        <a:t>Educational data mining</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tc>
                  <a:txBody>
                    <a:bodyPr/>
                    <a:lstStyle/>
                    <a:p>
                      <a:pPr rtl="0" fontAlgn="b"/>
                      <a:r>
                        <a:rPr lang="en-GB" sz="800" b="1" dirty="0">
                          <a:solidFill>
                            <a:srgbClr val="FFFFFF"/>
                          </a:solidFill>
                          <a:effectLst/>
                          <a:latin typeface="Calibri" panose="020F0502020204030204" pitchFamily="34" charset="0"/>
                          <a:cs typeface="Calibri" panose="020F0502020204030204" pitchFamily="34" charset="0"/>
                        </a:rPr>
                        <a:t>Videoconferencing for education</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tc>
                  <a:txBody>
                    <a:bodyPr/>
                    <a:lstStyle/>
                    <a:p>
                      <a:pPr rtl="0" fontAlgn="b"/>
                      <a:r>
                        <a:rPr lang="en-GB" sz="800" b="1" dirty="0">
                          <a:solidFill>
                            <a:srgbClr val="FFFFFF"/>
                          </a:solidFill>
                          <a:effectLst/>
                          <a:latin typeface="Calibri" panose="020F0502020204030204" pitchFamily="34" charset="0"/>
                          <a:cs typeface="Calibri" panose="020F0502020204030204" pitchFamily="34" charset="0"/>
                        </a:rPr>
                        <a:t>Support Offshore students</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tc>
                  <a:txBody>
                    <a:bodyPr/>
                    <a:lstStyle/>
                    <a:p>
                      <a:pPr rtl="0" fontAlgn="b"/>
                      <a:r>
                        <a:rPr lang="en-GB" sz="800" b="1" dirty="0">
                          <a:solidFill>
                            <a:srgbClr val="FFFFFF"/>
                          </a:solidFill>
                          <a:effectLst/>
                          <a:latin typeface="Calibri" panose="020F0502020204030204" pitchFamily="34" charset="0"/>
                          <a:cs typeface="Calibri" panose="020F0502020204030204" pitchFamily="34" charset="0"/>
                        </a:rPr>
                        <a:t>In-house built tools</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4699A"/>
                    </a:solidFill>
                  </a:tcPr>
                </a:tc>
                <a:extLst>
                  <a:ext uri="{0D108BD9-81ED-4DB2-BD59-A6C34878D82A}">
                    <a16:rowId xmlns:a16="http://schemas.microsoft.com/office/drawing/2014/main" val="3278249491"/>
                  </a:ext>
                </a:extLst>
              </a:tr>
              <a:tr h="102870">
                <a:tc>
                  <a:txBody>
                    <a:bodyPr/>
                    <a:lstStyle/>
                    <a:p>
                      <a:pPr rtl="0" fontAlgn="b"/>
                      <a:r>
                        <a:rPr lang="en-GB" sz="700" b="1" dirty="0">
                          <a:effectLst/>
                          <a:latin typeface="Calibri" panose="020F0502020204030204" pitchFamily="34" charset="0"/>
                          <a:cs typeface="Calibri" panose="020F0502020204030204" pitchFamily="34" charset="0"/>
                        </a:rPr>
                        <a:t>Albania</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7564048"/>
                  </a:ext>
                </a:extLst>
              </a:tr>
              <a:tr h="102870">
                <a:tc>
                  <a:txBody>
                    <a:bodyPr/>
                    <a:lstStyle/>
                    <a:p>
                      <a:pPr rtl="0" fontAlgn="b"/>
                      <a:r>
                        <a:rPr lang="en-GB" sz="700" b="1" dirty="0">
                          <a:effectLst/>
                          <a:latin typeface="Calibri" panose="020F0502020204030204" pitchFamily="34" charset="0"/>
                          <a:cs typeface="Calibri" panose="020F0502020204030204" pitchFamily="34" charset="0"/>
                        </a:rPr>
                        <a:t>Armenia</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39055248"/>
                  </a:ext>
                </a:extLst>
              </a:tr>
              <a:tr h="102870">
                <a:tc>
                  <a:txBody>
                    <a:bodyPr/>
                    <a:lstStyle/>
                    <a:p>
                      <a:pPr rtl="0" fontAlgn="b"/>
                      <a:r>
                        <a:rPr lang="en-GB" sz="700" b="1">
                          <a:effectLst/>
                          <a:latin typeface="Calibri" panose="020F0502020204030204" pitchFamily="34" charset="0"/>
                          <a:cs typeface="Calibri" panose="020F0502020204030204" pitchFamily="34" charset="0"/>
                        </a:rPr>
                        <a:t>Austria</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127695700"/>
                  </a:ext>
                </a:extLst>
              </a:tr>
              <a:tr h="102870">
                <a:tc>
                  <a:txBody>
                    <a:bodyPr/>
                    <a:lstStyle/>
                    <a:p>
                      <a:pPr rtl="0" fontAlgn="b"/>
                      <a:r>
                        <a:rPr lang="en-GB" sz="700" b="1">
                          <a:effectLst/>
                          <a:latin typeface="Calibri" panose="020F0502020204030204" pitchFamily="34" charset="0"/>
                          <a:cs typeface="Calibri" panose="020F0502020204030204" pitchFamily="34" charset="0"/>
                        </a:rPr>
                        <a:t>Azerbaijan</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93244201"/>
                  </a:ext>
                </a:extLst>
              </a:tr>
              <a:tr h="102870">
                <a:tc>
                  <a:txBody>
                    <a:bodyPr/>
                    <a:lstStyle/>
                    <a:p>
                      <a:pPr rtl="0" fontAlgn="b"/>
                      <a:r>
                        <a:rPr lang="en-GB" sz="700" b="1">
                          <a:effectLst/>
                          <a:latin typeface="Calibri" panose="020F0502020204030204" pitchFamily="34" charset="0"/>
                          <a:cs typeface="Calibri" panose="020F0502020204030204" pitchFamily="34" charset="0"/>
                        </a:rPr>
                        <a:t>Belarus</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3286895"/>
                  </a:ext>
                </a:extLst>
              </a:tr>
              <a:tr h="102870">
                <a:tc>
                  <a:txBody>
                    <a:bodyPr/>
                    <a:lstStyle/>
                    <a:p>
                      <a:pPr rtl="0" fontAlgn="b"/>
                      <a:r>
                        <a:rPr lang="en-GB" sz="700" b="1" dirty="0">
                          <a:effectLst/>
                          <a:latin typeface="Calibri" panose="020F0502020204030204" pitchFamily="34" charset="0"/>
                          <a:cs typeface="Calibri" panose="020F0502020204030204" pitchFamily="34" charset="0"/>
                        </a:rPr>
                        <a:t>Belgium</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80957510"/>
                  </a:ext>
                </a:extLst>
              </a:tr>
              <a:tr h="102870">
                <a:tc>
                  <a:txBody>
                    <a:bodyPr/>
                    <a:lstStyle/>
                    <a:p>
                      <a:pPr rtl="0" fontAlgn="b"/>
                      <a:r>
                        <a:rPr lang="en-GB" sz="700" b="1">
                          <a:effectLst/>
                          <a:latin typeface="Calibri" panose="020F0502020204030204" pitchFamily="34" charset="0"/>
                          <a:cs typeface="Calibri" panose="020F0502020204030204" pitchFamily="34" charset="0"/>
                        </a:rPr>
                        <a:t>Croatia</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4053443"/>
                  </a:ext>
                </a:extLst>
              </a:tr>
              <a:tr h="102870">
                <a:tc>
                  <a:txBody>
                    <a:bodyPr/>
                    <a:lstStyle/>
                    <a:p>
                      <a:pPr rtl="0" fontAlgn="b"/>
                      <a:r>
                        <a:rPr lang="en-GB" sz="700" b="1" dirty="0">
                          <a:effectLst/>
                          <a:latin typeface="Calibri" panose="020F0502020204030204" pitchFamily="34" charset="0"/>
                          <a:cs typeface="Calibri" panose="020F0502020204030204" pitchFamily="34" charset="0"/>
                        </a:rPr>
                        <a:t>Cyprus</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96073703"/>
                  </a:ext>
                </a:extLst>
              </a:tr>
              <a:tr h="102870">
                <a:tc>
                  <a:txBody>
                    <a:bodyPr/>
                    <a:lstStyle/>
                    <a:p>
                      <a:pPr rtl="0" fontAlgn="b"/>
                      <a:r>
                        <a:rPr lang="en-GB" sz="700" b="1" dirty="0">
                          <a:effectLst/>
                          <a:latin typeface="Calibri" panose="020F0502020204030204" pitchFamily="34" charset="0"/>
                          <a:cs typeface="Calibri" panose="020F0502020204030204" pitchFamily="34" charset="0"/>
                        </a:rPr>
                        <a:t>Czech Republic</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81485019"/>
                  </a:ext>
                </a:extLst>
              </a:tr>
              <a:tr h="102870">
                <a:tc>
                  <a:txBody>
                    <a:bodyPr/>
                    <a:lstStyle/>
                    <a:p>
                      <a:pPr rtl="0" fontAlgn="b"/>
                      <a:r>
                        <a:rPr lang="en-GB" sz="700" b="1" dirty="0">
                          <a:effectLst/>
                          <a:latin typeface="Calibri" panose="020F0502020204030204" pitchFamily="34" charset="0"/>
                          <a:cs typeface="Calibri" panose="020F0502020204030204" pitchFamily="34" charset="0"/>
                        </a:rPr>
                        <a:t>Denmark</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79262068"/>
                  </a:ext>
                </a:extLst>
              </a:tr>
              <a:tr h="102870">
                <a:tc>
                  <a:txBody>
                    <a:bodyPr/>
                    <a:lstStyle/>
                    <a:p>
                      <a:pPr rtl="0" fontAlgn="b"/>
                      <a:r>
                        <a:rPr lang="en-GB" sz="700" b="1" dirty="0">
                          <a:effectLst/>
                          <a:latin typeface="Calibri" panose="020F0502020204030204" pitchFamily="34" charset="0"/>
                          <a:cs typeface="Calibri" panose="020F0502020204030204" pitchFamily="34" charset="0"/>
                        </a:rPr>
                        <a:t>Estonia</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05021373"/>
                  </a:ext>
                </a:extLst>
              </a:tr>
              <a:tr h="102870">
                <a:tc>
                  <a:txBody>
                    <a:bodyPr/>
                    <a:lstStyle/>
                    <a:p>
                      <a:pPr rtl="0" fontAlgn="b"/>
                      <a:r>
                        <a:rPr lang="en-GB" sz="700" b="1">
                          <a:effectLst/>
                          <a:latin typeface="Calibri" panose="020F0502020204030204" pitchFamily="34" charset="0"/>
                          <a:cs typeface="Calibri" panose="020F0502020204030204" pitchFamily="34" charset="0"/>
                        </a:rPr>
                        <a:t>Finland</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6646192"/>
                  </a:ext>
                </a:extLst>
              </a:tr>
              <a:tr h="102870">
                <a:tc>
                  <a:txBody>
                    <a:bodyPr/>
                    <a:lstStyle/>
                    <a:p>
                      <a:pPr rtl="0" fontAlgn="b"/>
                      <a:r>
                        <a:rPr lang="en-GB" sz="700" b="1" dirty="0">
                          <a:effectLst/>
                          <a:latin typeface="Calibri" panose="020F0502020204030204" pitchFamily="34" charset="0"/>
                          <a:cs typeface="Calibri" panose="020F0502020204030204" pitchFamily="34" charset="0"/>
                        </a:rPr>
                        <a:t>France</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729800408"/>
                  </a:ext>
                </a:extLst>
              </a:tr>
              <a:tr h="102870">
                <a:tc>
                  <a:txBody>
                    <a:bodyPr/>
                    <a:lstStyle/>
                    <a:p>
                      <a:pPr rtl="0" fontAlgn="b"/>
                      <a:r>
                        <a:rPr lang="en-GB" sz="700" b="1">
                          <a:effectLst/>
                          <a:latin typeface="Calibri" panose="020F0502020204030204" pitchFamily="34" charset="0"/>
                          <a:cs typeface="Calibri" panose="020F0502020204030204" pitchFamily="34" charset="0"/>
                        </a:rPr>
                        <a:t>Georgia</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33457121"/>
                  </a:ext>
                </a:extLst>
              </a:tr>
              <a:tr h="102870">
                <a:tc>
                  <a:txBody>
                    <a:bodyPr/>
                    <a:lstStyle/>
                    <a:p>
                      <a:pPr rtl="0" fontAlgn="b"/>
                      <a:r>
                        <a:rPr lang="en-GB" sz="700" b="1">
                          <a:effectLst/>
                          <a:latin typeface="Calibri" panose="020F0502020204030204" pitchFamily="34" charset="0"/>
                          <a:cs typeface="Calibri" panose="020F0502020204030204" pitchFamily="34" charset="0"/>
                        </a:rPr>
                        <a:t>Germany</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37745372"/>
                  </a:ext>
                </a:extLst>
              </a:tr>
              <a:tr h="102870">
                <a:tc>
                  <a:txBody>
                    <a:bodyPr/>
                    <a:lstStyle/>
                    <a:p>
                      <a:pPr rtl="0" fontAlgn="b"/>
                      <a:r>
                        <a:rPr lang="en-GB" sz="700" b="1" dirty="0">
                          <a:effectLst/>
                          <a:latin typeface="Calibri" panose="020F0502020204030204" pitchFamily="34" charset="0"/>
                          <a:cs typeface="Calibri" panose="020F0502020204030204" pitchFamily="34" charset="0"/>
                        </a:rPr>
                        <a:t>Greece</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24248154"/>
                  </a:ext>
                </a:extLst>
              </a:tr>
              <a:tr h="102870">
                <a:tc>
                  <a:txBody>
                    <a:bodyPr/>
                    <a:lstStyle/>
                    <a:p>
                      <a:pPr rtl="0" fontAlgn="b"/>
                      <a:r>
                        <a:rPr lang="en-GB" sz="700" b="1">
                          <a:effectLst/>
                          <a:latin typeface="Calibri" panose="020F0502020204030204" pitchFamily="34" charset="0"/>
                          <a:cs typeface="Calibri" panose="020F0502020204030204" pitchFamily="34" charset="0"/>
                        </a:rPr>
                        <a:t>Hungary</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48005460"/>
                  </a:ext>
                </a:extLst>
              </a:tr>
              <a:tr h="102870">
                <a:tc>
                  <a:txBody>
                    <a:bodyPr/>
                    <a:lstStyle/>
                    <a:p>
                      <a:pPr rtl="0" fontAlgn="b"/>
                      <a:r>
                        <a:rPr lang="en-GB" sz="700" b="1">
                          <a:effectLst/>
                          <a:latin typeface="Calibri" panose="020F0502020204030204" pitchFamily="34" charset="0"/>
                          <a:cs typeface="Calibri" panose="020F0502020204030204" pitchFamily="34" charset="0"/>
                        </a:rPr>
                        <a:t>Iceland</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46003226"/>
                  </a:ext>
                </a:extLst>
              </a:tr>
              <a:tr h="102870">
                <a:tc>
                  <a:txBody>
                    <a:bodyPr/>
                    <a:lstStyle/>
                    <a:p>
                      <a:pPr rtl="0" fontAlgn="b"/>
                      <a:r>
                        <a:rPr lang="en-GB" sz="700" b="1">
                          <a:effectLst/>
                          <a:latin typeface="Calibri" panose="020F0502020204030204" pitchFamily="34" charset="0"/>
                          <a:cs typeface="Calibri" panose="020F0502020204030204" pitchFamily="34" charset="0"/>
                        </a:rPr>
                        <a:t>Ireland</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13861861"/>
                  </a:ext>
                </a:extLst>
              </a:tr>
              <a:tr h="102870">
                <a:tc>
                  <a:txBody>
                    <a:bodyPr/>
                    <a:lstStyle/>
                    <a:p>
                      <a:pPr rtl="0" fontAlgn="b"/>
                      <a:r>
                        <a:rPr lang="en-GB" sz="700" b="1" dirty="0">
                          <a:effectLst/>
                          <a:latin typeface="Calibri" panose="020F0502020204030204" pitchFamily="34" charset="0"/>
                          <a:cs typeface="Calibri" panose="020F0502020204030204" pitchFamily="34" charset="0"/>
                        </a:rPr>
                        <a:t>Israel</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13668220"/>
                  </a:ext>
                </a:extLst>
              </a:tr>
              <a:tr h="102870">
                <a:tc>
                  <a:txBody>
                    <a:bodyPr/>
                    <a:lstStyle/>
                    <a:p>
                      <a:pPr rtl="0" fontAlgn="b"/>
                      <a:r>
                        <a:rPr lang="en-GB" sz="700" b="1" dirty="0">
                          <a:effectLst/>
                          <a:latin typeface="Calibri" panose="020F0502020204030204" pitchFamily="34" charset="0"/>
                          <a:cs typeface="Calibri" panose="020F0502020204030204" pitchFamily="34" charset="0"/>
                        </a:rPr>
                        <a:t>Italy</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5507195"/>
                  </a:ext>
                </a:extLst>
              </a:tr>
              <a:tr h="102870">
                <a:tc>
                  <a:txBody>
                    <a:bodyPr/>
                    <a:lstStyle/>
                    <a:p>
                      <a:pPr rtl="0" fontAlgn="b"/>
                      <a:r>
                        <a:rPr lang="en-GB" sz="700" b="1" dirty="0">
                          <a:effectLst/>
                          <a:latin typeface="Calibri" panose="020F0502020204030204" pitchFamily="34" charset="0"/>
                          <a:cs typeface="Calibri" panose="020F0502020204030204" pitchFamily="34" charset="0"/>
                        </a:rPr>
                        <a:t>Kosovo</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598227996"/>
                  </a:ext>
                </a:extLst>
              </a:tr>
              <a:tr h="102870">
                <a:tc>
                  <a:txBody>
                    <a:bodyPr/>
                    <a:lstStyle/>
                    <a:p>
                      <a:pPr rtl="0" fontAlgn="b"/>
                      <a:r>
                        <a:rPr lang="en-GB" sz="700" b="1" dirty="0" err="1">
                          <a:effectLst/>
                          <a:latin typeface="Calibri" panose="020F0502020204030204" pitchFamily="34" charset="0"/>
                          <a:cs typeface="Calibri" panose="020F0502020204030204" pitchFamily="34" charset="0"/>
                        </a:rPr>
                        <a:t>Kyrgysztan</a:t>
                      </a:r>
                      <a:endParaRPr lang="en-GB" sz="700" b="1"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90905419"/>
                  </a:ext>
                </a:extLst>
              </a:tr>
              <a:tr h="102870">
                <a:tc>
                  <a:txBody>
                    <a:bodyPr/>
                    <a:lstStyle/>
                    <a:p>
                      <a:pPr rtl="0" fontAlgn="b"/>
                      <a:r>
                        <a:rPr lang="en-GB" sz="700" b="1" dirty="0">
                          <a:effectLst/>
                          <a:latin typeface="Calibri" panose="020F0502020204030204" pitchFamily="34" charset="0"/>
                          <a:cs typeface="Calibri" panose="020F0502020204030204" pitchFamily="34" charset="0"/>
                        </a:rPr>
                        <a:t>Lithuania</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762918974"/>
                  </a:ext>
                </a:extLst>
              </a:tr>
              <a:tr h="102870">
                <a:tc>
                  <a:txBody>
                    <a:bodyPr/>
                    <a:lstStyle/>
                    <a:p>
                      <a:pPr rtl="0" fontAlgn="b"/>
                      <a:r>
                        <a:rPr lang="en-GB" sz="700" b="1" dirty="0">
                          <a:effectLst/>
                          <a:latin typeface="Calibri" panose="020F0502020204030204" pitchFamily="34" charset="0"/>
                          <a:cs typeface="Calibri" panose="020F0502020204030204" pitchFamily="34" charset="0"/>
                        </a:rPr>
                        <a:t>Luxembourg</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509175585"/>
                  </a:ext>
                </a:extLst>
              </a:tr>
              <a:tr h="102870">
                <a:tc>
                  <a:txBody>
                    <a:bodyPr/>
                    <a:lstStyle/>
                    <a:p>
                      <a:pPr rtl="0" fontAlgn="b"/>
                      <a:r>
                        <a:rPr lang="en-GB" sz="700" b="1" dirty="0">
                          <a:effectLst/>
                          <a:latin typeface="Calibri" panose="020F0502020204030204" pitchFamily="34" charset="0"/>
                          <a:cs typeface="Calibri" panose="020F0502020204030204" pitchFamily="34" charset="0"/>
                        </a:rPr>
                        <a:t>Macedonia (FYR)</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11519403"/>
                  </a:ext>
                </a:extLst>
              </a:tr>
              <a:tr h="102870">
                <a:tc>
                  <a:txBody>
                    <a:bodyPr/>
                    <a:lstStyle/>
                    <a:p>
                      <a:pPr rtl="0" fontAlgn="b"/>
                      <a:r>
                        <a:rPr lang="en-GB" sz="700" b="1" dirty="0">
                          <a:effectLst/>
                          <a:latin typeface="Calibri" panose="020F0502020204030204" pitchFamily="34" charset="0"/>
                          <a:cs typeface="Calibri" panose="020F0502020204030204" pitchFamily="34" charset="0"/>
                        </a:rPr>
                        <a:t>Moldova</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29081379"/>
                  </a:ext>
                </a:extLst>
              </a:tr>
              <a:tr h="102870">
                <a:tc>
                  <a:txBody>
                    <a:bodyPr/>
                    <a:lstStyle/>
                    <a:p>
                      <a:pPr rtl="0" fontAlgn="b"/>
                      <a:r>
                        <a:rPr lang="en-GB" sz="700" b="1" dirty="0">
                          <a:effectLst/>
                          <a:latin typeface="Calibri" panose="020F0502020204030204" pitchFamily="34" charset="0"/>
                          <a:cs typeface="Calibri" panose="020F0502020204030204" pitchFamily="34" charset="0"/>
                        </a:rPr>
                        <a:t>Montenegro</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454612192"/>
                  </a:ext>
                </a:extLst>
              </a:tr>
              <a:tr h="102870">
                <a:tc>
                  <a:txBody>
                    <a:bodyPr/>
                    <a:lstStyle/>
                    <a:p>
                      <a:pPr rtl="0" fontAlgn="b"/>
                      <a:r>
                        <a:rPr lang="en-GB" sz="700" b="1" dirty="0">
                          <a:effectLst/>
                          <a:latin typeface="Calibri" panose="020F0502020204030204" pitchFamily="34" charset="0"/>
                          <a:cs typeface="Calibri" panose="020F0502020204030204" pitchFamily="34" charset="0"/>
                        </a:rPr>
                        <a:t>Netherlands</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28777908"/>
                  </a:ext>
                </a:extLst>
              </a:tr>
              <a:tr h="102870">
                <a:tc>
                  <a:txBody>
                    <a:bodyPr/>
                    <a:lstStyle/>
                    <a:p>
                      <a:pPr rtl="0" fontAlgn="b"/>
                      <a:r>
                        <a:rPr lang="en-GB" sz="700" b="1" dirty="0">
                          <a:effectLst/>
                          <a:latin typeface="Calibri" panose="020F0502020204030204" pitchFamily="34" charset="0"/>
                          <a:cs typeface="Calibri" panose="020F0502020204030204" pitchFamily="34" charset="0"/>
                        </a:rPr>
                        <a:t>Norway</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89348598"/>
                  </a:ext>
                </a:extLst>
              </a:tr>
              <a:tr h="102870">
                <a:tc>
                  <a:txBody>
                    <a:bodyPr/>
                    <a:lstStyle/>
                    <a:p>
                      <a:pPr rtl="0" fontAlgn="b"/>
                      <a:r>
                        <a:rPr lang="en-GB" sz="700" b="1" dirty="0">
                          <a:effectLst/>
                          <a:latin typeface="Calibri" panose="020F0502020204030204" pitchFamily="34" charset="0"/>
                          <a:cs typeface="Calibri" panose="020F0502020204030204" pitchFamily="34" charset="0"/>
                        </a:rPr>
                        <a:t>Poland</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362427004"/>
                  </a:ext>
                </a:extLst>
              </a:tr>
              <a:tr h="102870">
                <a:tc>
                  <a:txBody>
                    <a:bodyPr/>
                    <a:lstStyle/>
                    <a:p>
                      <a:pPr rtl="0" fontAlgn="b"/>
                      <a:r>
                        <a:rPr lang="en-GB" sz="700" b="1" dirty="0">
                          <a:effectLst/>
                          <a:latin typeface="Calibri" panose="020F0502020204030204" pitchFamily="34" charset="0"/>
                          <a:cs typeface="Calibri" panose="020F0502020204030204" pitchFamily="34" charset="0"/>
                        </a:rPr>
                        <a:t>Portugal</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32766333"/>
                  </a:ext>
                </a:extLst>
              </a:tr>
              <a:tr h="102870">
                <a:tc>
                  <a:txBody>
                    <a:bodyPr/>
                    <a:lstStyle/>
                    <a:p>
                      <a:pPr rtl="0" fontAlgn="b"/>
                      <a:r>
                        <a:rPr lang="en-GB" sz="700" b="1" dirty="0">
                          <a:effectLst/>
                          <a:latin typeface="Calibri" panose="020F0502020204030204" pitchFamily="34" charset="0"/>
                          <a:cs typeface="Calibri" panose="020F0502020204030204" pitchFamily="34" charset="0"/>
                        </a:rPr>
                        <a:t>Serbia</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95387470"/>
                  </a:ext>
                </a:extLst>
              </a:tr>
              <a:tr h="102870">
                <a:tc>
                  <a:txBody>
                    <a:bodyPr/>
                    <a:lstStyle/>
                    <a:p>
                      <a:pPr rtl="0" fontAlgn="b"/>
                      <a:r>
                        <a:rPr lang="en-GB" sz="700" b="1" dirty="0">
                          <a:effectLst/>
                          <a:latin typeface="Calibri" panose="020F0502020204030204" pitchFamily="34" charset="0"/>
                          <a:cs typeface="Calibri" panose="020F0502020204030204" pitchFamily="34" charset="0"/>
                        </a:rPr>
                        <a:t>Slovakia</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90530871"/>
                  </a:ext>
                </a:extLst>
              </a:tr>
              <a:tr h="102870">
                <a:tc>
                  <a:txBody>
                    <a:bodyPr/>
                    <a:lstStyle/>
                    <a:p>
                      <a:pPr rtl="0" fontAlgn="b"/>
                      <a:r>
                        <a:rPr lang="en-GB" sz="700" b="1" dirty="0">
                          <a:effectLst/>
                          <a:latin typeface="Calibri" panose="020F0502020204030204" pitchFamily="34" charset="0"/>
                          <a:cs typeface="Calibri" panose="020F0502020204030204" pitchFamily="34" charset="0"/>
                        </a:rPr>
                        <a:t>Slovenia</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22462289"/>
                  </a:ext>
                </a:extLst>
              </a:tr>
              <a:tr h="102870">
                <a:tc>
                  <a:txBody>
                    <a:bodyPr/>
                    <a:lstStyle/>
                    <a:p>
                      <a:pPr rtl="0" fontAlgn="b"/>
                      <a:r>
                        <a:rPr lang="en-GB" sz="700" b="1" dirty="0">
                          <a:effectLst/>
                          <a:latin typeface="Calibri" panose="020F0502020204030204" pitchFamily="34" charset="0"/>
                          <a:cs typeface="Calibri" panose="020F0502020204030204" pitchFamily="34" charset="0"/>
                        </a:rPr>
                        <a:t>Spain</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42669701"/>
                  </a:ext>
                </a:extLst>
              </a:tr>
              <a:tr h="102870">
                <a:tc>
                  <a:txBody>
                    <a:bodyPr/>
                    <a:lstStyle/>
                    <a:p>
                      <a:pPr rtl="0" fontAlgn="b"/>
                      <a:r>
                        <a:rPr lang="en-GB" sz="700" b="1" dirty="0">
                          <a:effectLst/>
                          <a:latin typeface="Calibri" panose="020F0502020204030204" pitchFamily="34" charset="0"/>
                          <a:cs typeface="Calibri" panose="020F0502020204030204" pitchFamily="34" charset="0"/>
                        </a:rPr>
                        <a:t>Sweden</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482190302"/>
                  </a:ext>
                </a:extLst>
              </a:tr>
              <a:tr h="102870">
                <a:tc>
                  <a:txBody>
                    <a:bodyPr/>
                    <a:lstStyle/>
                    <a:p>
                      <a:pPr rtl="0" fontAlgn="b"/>
                      <a:r>
                        <a:rPr lang="en-GB" sz="700" b="1" dirty="0">
                          <a:effectLst/>
                          <a:latin typeface="Calibri" panose="020F0502020204030204" pitchFamily="34" charset="0"/>
                          <a:cs typeface="Calibri" panose="020F0502020204030204" pitchFamily="34" charset="0"/>
                        </a:rPr>
                        <a:t>Switzerland</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920733076"/>
                  </a:ext>
                </a:extLst>
              </a:tr>
              <a:tr h="102870">
                <a:tc>
                  <a:txBody>
                    <a:bodyPr/>
                    <a:lstStyle/>
                    <a:p>
                      <a:pPr rtl="0" fontAlgn="b"/>
                      <a:r>
                        <a:rPr lang="en-GB" sz="700" b="1" dirty="0">
                          <a:effectLst/>
                          <a:latin typeface="Calibri" panose="020F0502020204030204" pitchFamily="34" charset="0"/>
                          <a:cs typeface="Calibri" panose="020F0502020204030204" pitchFamily="34" charset="0"/>
                        </a:rPr>
                        <a:t>Tajikistan</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22652992"/>
                  </a:ext>
                </a:extLst>
              </a:tr>
              <a:tr h="102870">
                <a:tc>
                  <a:txBody>
                    <a:bodyPr/>
                    <a:lstStyle/>
                    <a:p>
                      <a:pPr rtl="0" fontAlgn="b"/>
                      <a:r>
                        <a:rPr lang="en-GB" sz="700" b="1" dirty="0">
                          <a:effectLst/>
                          <a:latin typeface="Calibri" panose="020F0502020204030204" pitchFamily="34" charset="0"/>
                          <a:cs typeface="Calibri" panose="020F0502020204030204" pitchFamily="34" charset="0"/>
                        </a:rPr>
                        <a:t>Turkey</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68745346"/>
                  </a:ext>
                </a:extLst>
              </a:tr>
              <a:tr h="102870">
                <a:tc>
                  <a:txBody>
                    <a:bodyPr/>
                    <a:lstStyle/>
                    <a:p>
                      <a:pPr rtl="0" fontAlgn="b"/>
                      <a:r>
                        <a:rPr lang="en-GB" sz="700" b="1" dirty="0">
                          <a:effectLst/>
                          <a:latin typeface="Calibri" panose="020F0502020204030204" pitchFamily="34" charset="0"/>
                          <a:cs typeface="Calibri" panose="020F0502020204030204" pitchFamily="34" charset="0"/>
                        </a:rPr>
                        <a:t>Ukraine</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762157532"/>
                  </a:ext>
                </a:extLst>
              </a:tr>
              <a:tr h="102871">
                <a:tc>
                  <a:txBody>
                    <a:bodyPr/>
                    <a:lstStyle/>
                    <a:p>
                      <a:pPr rtl="0" fontAlgn="b"/>
                      <a:r>
                        <a:rPr lang="en-GB" sz="700" b="1" dirty="0">
                          <a:effectLst/>
                          <a:latin typeface="Calibri" panose="020F0502020204030204" pitchFamily="34" charset="0"/>
                          <a:cs typeface="Calibri" panose="020F0502020204030204" pitchFamily="34" charset="0"/>
                        </a:rPr>
                        <a:t>United Kingdom</a:t>
                      </a: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endParaRPr lang="en-NL" sz="50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endParaRPr lang="en-NL" sz="500" dirty="0">
                        <a:effectLst/>
                        <a:latin typeface="Calibri" panose="020F0502020204030204" pitchFamily="34" charset="0"/>
                        <a:cs typeface="Calibri" panose="020F0502020204030204" pitchFamily="34" charset="0"/>
                      </a:endParaRPr>
                    </a:p>
                  </a:txBody>
                  <a:tcPr marL="6666" marR="666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6697556"/>
                  </a:ext>
                </a:extLst>
              </a:tr>
            </a:tbl>
          </a:graphicData>
        </a:graphic>
      </p:graphicFrame>
      <p:sp>
        <p:nvSpPr>
          <p:cNvPr id="6" name="Up Arrow 5">
            <a:extLst>
              <a:ext uri="{FF2B5EF4-FFF2-40B4-BE49-F238E27FC236}">
                <a16:creationId xmlns:a16="http://schemas.microsoft.com/office/drawing/2014/main" id="{911EE463-730C-48D8-79B6-B6A6995F8BF5}"/>
              </a:ext>
            </a:extLst>
          </p:cNvPr>
          <p:cNvSpPr/>
          <p:nvPr/>
        </p:nvSpPr>
        <p:spPr>
          <a:xfrm>
            <a:off x="1653990" y="622407"/>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7" name="Up Arrow 6">
            <a:extLst>
              <a:ext uri="{FF2B5EF4-FFF2-40B4-BE49-F238E27FC236}">
                <a16:creationId xmlns:a16="http://schemas.microsoft.com/office/drawing/2014/main" id="{F6F95B5C-B8CD-0619-E8C7-70A70744E135}"/>
              </a:ext>
            </a:extLst>
          </p:cNvPr>
          <p:cNvSpPr/>
          <p:nvPr/>
        </p:nvSpPr>
        <p:spPr>
          <a:xfrm>
            <a:off x="2356118" y="616644"/>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8" name="Up Arrow 7">
            <a:extLst>
              <a:ext uri="{FF2B5EF4-FFF2-40B4-BE49-F238E27FC236}">
                <a16:creationId xmlns:a16="http://schemas.microsoft.com/office/drawing/2014/main" id="{C3A49773-8238-0BC8-D4D7-2FA8BC74F8B1}"/>
              </a:ext>
            </a:extLst>
          </p:cNvPr>
          <p:cNvSpPr/>
          <p:nvPr/>
        </p:nvSpPr>
        <p:spPr>
          <a:xfrm>
            <a:off x="2933382" y="616644"/>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9" name="Up Arrow 8">
            <a:extLst>
              <a:ext uri="{FF2B5EF4-FFF2-40B4-BE49-F238E27FC236}">
                <a16:creationId xmlns:a16="http://schemas.microsoft.com/office/drawing/2014/main" id="{CFC16760-F81F-ECDF-A56B-C7A8CE1BA133}"/>
              </a:ext>
            </a:extLst>
          </p:cNvPr>
          <p:cNvSpPr/>
          <p:nvPr/>
        </p:nvSpPr>
        <p:spPr>
          <a:xfrm>
            <a:off x="4246390" y="616644"/>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0" name="Up Arrow 9">
            <a:extLst>
              <a:ext uri="{FF2B5EF4-FFF2-40B4-BE49-F238E27FC236}">
                <a16:creationId xmlns:a16="http://schemas.microsoft.com/office/drawing/2014/main" id="{6301AFF1-5564-05C0-3936-B26F3C9FEC37}"/>
              </a:ext>
            </a:extLst>
          </p:cNvPr>
          <p:cNvSpPr/>
          <p:nvPr/>
        </p:nvSpPr>
        <p:spPr>
          <a:xfrm>
            <a:off x="4833258" y="616644"/>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2" name="Up Arrow 11">
            <a:extLst>
              <a:ext uri="{FF2B5EF4-FFF2-40B4-BE49-F238E27FC236}">
                <a16:creationId xmlns:a16="http://schemas.microsoft.com/office/drawing/2014/main" id="{CED2F825-6BA9-9DC1-11E5-D8BEC695F677}"/>
              </a:ext>
            </a:extLst>
          </p:cNvPr>
          <p:cNvSpPr/>
          <p:nvPr/>
        </p:nvSpPr>
        <p:spPr>
          <a:xfrm>
            <a:off x="5674659" y="616644"/>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3" name="Up Arrow 12">
            <a:extLst>
              <a:ext uri="{FF2B5EF4-FFF2-40B4-BE49-F238E27FC236}">
                <a16:creationId xmlns:a16="http://schemas.microsoft.com/office/drawing/2014/main" id="{BA7A16C1-6B00-D3FD-86CA-892F5FD6B994}"/>
              </a:ext>
            </a:extLst>
          </p:cNvPr>
          <p:cNvSpPr/>
          <p:nvPr/>
        </p:nvSpPr>
        <p:spPr>
          <a:xfrm>
            <a:off x="6095360" y="616644"/>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4" name="Up Arrow 13">
            <a:extLst>
              <a:ext uri="{FF2B5EF4-FFF2-40B4-BE49-F238E27FC236}">
                <a16:creationId xmlns:a16="http://schemas.microsoft.com/office/drawing/2014/main" id="{7FFABCA7-167E-AD2D-A90A-291FDE0429AB}"/>
              </a:ext>
            </a:extLst>
          </p:cNvPr>
          <p:cNvSpPr/>
          <p:nvPr/>
        </p:nvSpPr>
        <p:spPr>
          <a:xfrm>
            <a:off x="7212426" y="616644"/>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5" name="Up Arrow 14">
            <a:extLst>
              <a:ext uri="{FF2B5EF4-FFF2-40B4-BE49-F238E27FC236}">
                <a16:creationId xmlns:a16="http://schemas.microsoft.com/office/drawing/2014/main" id="{DFFEFD0D-39F3-5844-353C-93D41B14CEAA}"/>
              </a:ext>
            </a:extLst>
          </p:cNvPr>
          <p:cNvSpPr/>
          <p:nvPr/>
        </p:nvSpPr>
        <p:spPr>
          <a:xfrm>
            <a:off x="7638891" y="622407"/>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6" name="Up Arrow 15">
            <a:extLst>
              <a:ext uri="{FF2B5EF4-FFF2-40B4-BE49-F238E27FC236}">
                <a16:creationId xmlns:a16="http://schemas.microsoft.com/office/drawing/2014/main" id="{8586B7B3-49A9-54A4-21E6-C2FF1240F9BE}"/>
              </a:ext>
            </a:extLst>
          </p:cNvPr>
          <p:cNvSpPr/>
          <p:nvPr/>
        </p:nvSpPr>
        <p:spPr>
          <a:xfrm>
            <a:off x="6685976" y="616644"/>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8" name="Up Arrow 17">
            <a:extLst>
              <a:ext uri="{FF2B5EF4-FFF2-40B4-BE49-F238E27FC236}">
                <a16:creationId xmlns:a16="http://schemas.microsoft.com/office/drawing/2014/main" id="{9721AA2F-30B2-E9C6-424B-099743D53BC5}"/>
              </a:ext>
            </a:extLst>
          </p:cNvPr>
          <p:cNvSpPr/>
          <p:nvPr/>
        </p:nvSpPr>
        <p:spPr>
          <a:xfrm rot="10800000">
            <a:off x="3582012" y="616644"/>
            <a:ext cx="111514" cy="103734"/>
          </a:xfrm>
          <a:prstGeom prst="up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NL" sz="1013"/>
          </a:p>
        </p:txBody>
      </p:sp>
      <p:sp>
        <p:nvSpPr>
          <p:cNvPr id="19" name="Oval 18">
            <a:extLst>
              <a:ext uri="{FF2B5EF4-FFF2-40B4-BE49-F238E27FC236}">
                <a16:creationId xmlns:a16="http://schemas.microsoft.com/office/drawing/2014/main" id="{655E0D8D-6FBF-44FF-E60B-5DD0BFF3E0B9}"/>
              </a:ext>
            </a:extLst>
          </p:cNvPr>
          <p:cNvSpPr/>
          <p:nvPr/>
        </p:nvSpPr>
        <p:spPr>
          <a:xfrm flipH="1">
            <a:off x="5261738" y="616644"/>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0" name="Up Arrow 19">
            <a:extLst>
              <a:ext uri="{FF2B5EF4-FFF2-40B4-BE49-F238E27FC236}">
                <a16:creationId xmlns:a16="http://schemas.microsoft.com/office/drawing/2014/main" id="{5F58BEF2-F8F1-33BB-0CDB-2D587A05AEF0}"/>
              </a:ext>
            </a:extLst>
          </p:cNvPr>
          <p:cNvSpPr/>
          <p:nvPr/>
        </p:nvSpPr>
        <p:spPr>
          <a:xfrm>
            <a:off x="1653989" y="726141"/>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1" name="Up Arrow 20">
            <a:extLst>
              <a:ext uri="{FF2B5EF4-FFF2-40B4-BE49-F238E27FC236}">
                <a16:creationId xmlns:a16="http://schemas.microsoft.com/office/drawing/2014/main" id="{093BBFEA-E13E-09A0-0F9A-1E18D757D456}"/>
              </a:ext>
            </a:extLst>
          </p:cNvPr>
          <p:cNvSpPr/>
          <p:nvPr/>
        </p:nvSpPr>
        <p:spPr>
          <a:xfrm>
            <a:off x="2356117" y="726141"/>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2" name="Up Arrow 21">
            <a:extLst>
              <a:ext uri="{FF2B5EF4-FFF2-40B4-BE49-F238E27FC236}">
                <a16:creationId xmlns:a16="http://schemas.microsoft.com/office/drawing/2014/main" id="{32E24840-53D0-AFAC-92BC-CD7202AEF4F3}"/>
              </a:ext>
            </a:extLst>
          </p:cNvPr>
          <p:cNvSpPr/>
          <p:nvPr/>
        </p:nvSpPr>
        <p:spPr>
          <a:xfrm>
            <a:off x="2933382" y="726141"/>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23" name="Up Arrow 22">
            <a:extLst>
              <a:ext uri="{FF2B5EF4-FFF2-40B4-BE49-F238E27FC236}">
                <a16:creationId xmlns:a16="http://schemas.microsoft.com/office/drawing/2014/main" id="{B9D8A608-B960-1321-7AD0-8BDEEE9802C0}"/>
              </a:ext>
            </a:extLst>
          </p:cNvPr>
          <p:cNvSpPr/>
          <p:nvPr/>
        </p:nvSpPr>
        <p:spPr>
          <a:xfrm rot="10800000">
            <a:off x="3582011" y="726141"/>
            <a:ext cx="111514" cy="103734"/>
          </a:xfrm>
          <a:prstGeom prst="up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NL" sz="1013"/>
          </a:p>
        </p:txBody>
      </p:sp>
      <p:sp>
        <p:nvSpPr>
          <p:cNvPr id="24" name="Up Arrow 23">
            <a:extLst>
              <a:ext uri="{FF2B5EF4-FFF2-40B4-BE49-F238E27FC236}">
                <a16:creationId xmlns:a16="http://schemas.microsoft.com/office/drawing/2014/main" id="{86B60027-3EE7-4F6F-EF6D-AFB73DCEC8C8}"/>
              </a:ext>
            </a:extLst>
          </p:cNvPr>
          <p:cNvSpPr/>
          <p:nvPr/>
        </p:nvSpPr>
        <p:spPr>
          <a:xfrm>
            <a:off x="4246389" y="726141"/>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25" name="Up Arrow 24">
            <a:extLst>
              <a:ext uri="{FF2B5EF4-FFF2-40B4-BE49-F238E27FC236}">
                <a16:creationId xmlns:a16="http://schemas.microsoft.com/office/drawing/2014/main" id="{C7DDC932-F18A-D01A-FDA0-DE6A9F401CB3}"/>
              </a:ext>
            </a:extLst>
          </p:cNvPr>
          <p:cNvSpPr/>
          <p:nvPr/>
        </p:nvSpPr>
        <p:spPr>
          <a:xfrm>
            <a:off x="5674659" y="720378"/>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26" name="Up Arrow 25">
            <a:extLst>
              <a:ext uri="{FF2B5EF4-FFF2-40B4-BE49-F238E27FC236}">
                <a16:creationId xmlns:a16="http://schemas.microsoft.com/office/drawing/2014/main" id="{6832D640-89D4-3129-FFE1-C098536921F1}"/>
              </a:ext>
            </a:extLst>
          </p:cNvPr>
          <p:cNvSpPr/>
          <p:nvPr/>
        </p:nvSpPr>
        <p:spPr>
          <a:xfrm>
            <a:off x="6685976" y="726141"/>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7" name="Up Arrow 26">
            <a:extLst>
              <a:ext uri="{FF2B5EF4-FFF2-40B4-BE49-F238E27FC236}">
                <a16:creationId xmlns:a16="http://schemas.microsoft.com/office/drawing/2014/main" id="{667422C2-DC84-1FFE-9F8D-6F392852B5F6}"/>
              </a:ext>
            </a:extLst>
          </p:cNvPr>
          <p:cNvSpPr/>
          <p:nvPr/>
        </p:nvSpPr>
        <p:spPr>
          <a:xfrm>
            <a:off x="1653989" y="933609"/>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28" name="Up Arrow 27">
            <a:extLst>
              <a:ext uri="{FF2B5EF4-FFF2-40B4-BE49-F238E27FC236}">
                <a16:creationId xmlns:a16="http://schemas.microsoft.com/office/drawing/2014/main" id="{BE6CA8CA-13AD-BBB0-BEB6-C05FAE669E3D}"/>
              </a:ext>
            </a:extLst>
          </p:cNvPr>
          <p:cNvSpPr/>
          <p:nvPr/>
        </p:nvSpPr>
        <p:spPr>
          <a:xfrm>
            <a:off x="2356117" y="933609"/>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29" name="Up Arrow 28">
            <a:extLst>
              <a:ext uri="{FF2B5EF4-FFF2-40B4-BE49-F238E27FC236}">
                <a16:creationId xmlns:a16="http://schemas.microsoft.com/office/drawing/2014/main" id="{AE2C7D0F-CAB6-FDD3-7E24-D748853BB458}"/>
              </a:ext>
            </a:extLst>
          </p:cNvPr>
          <p:cNvSpPr/>
          <p:nvPr/>
        </p:nvSpPr>
        <p:spPr>
          <a:xfrm>
            <a:off x="2933382" y="933609"/>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30" name="Up Arrow 29">
            <a:extLst>
              <a:ext uri="{FF2B5EF4-FFF2-40B4-BE49-F238E27FC236}">
                <a16:creationId xmlns:a16="http://schemas.microsoft.com/office/drawing/2014/main" id="{E2F3A91C-29D0-3EDF-7D72-D6949110CEA0}"/>
              </a:ext>
            </a:extLst>
          </p:cNvPr>
          <p:cNvSpPr/>
          <p:nvPr/>
        </p:nvSpPr>
        <p:spPr>
          <a:xfrm>
            <a:off x="3582010" y="933609"/>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31" name="Up Arrow 30">
            <a:extLst>
              <a:ext uri="{FF2B5EF4-FFF2-40B4-BE49-F238E27FC236}">
                <a16:creationId xmlns:a16="http://schemas.microsoft.com/office/drawing/2014/main" id="{A35D0A36-D9F3-C742-C1E4-87F2FE0076AB}"/>
              </a:ext>
            </a:extLst>
          </p:cNvPr>
          <p:cNvSpPr/>
          <p:nvPr/>
        </p:nvSpPr>
        <p:spPr>
          <a:xfrm>
            <a:off x="4833258" y="933609"/>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32" name="Up Arrow 31">
            <a:extLst>
              <a:ext uri="{FF2B5EF4-FFF2-40B4-BE49-F238E27FC236}">
                <a16:creationId xmlns:a16="http://schemas.microsoft.com/office/drawing/2014/main" id="{2CAFA305-4814-B4E2-7A97-D1918B11DF88}"/>
              </a:ext>
            </a:extLst>
          </p:cNvPr>
          <p:cNvSpPr/>
          <p:nvPr/>
        </p:nvSpPr>
        <p:spPr>
          <a:xfrm>
            <a:off x="5674659" y="927846"/>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33" name="Up Arrow 32">
            <a:extLst>
              <a:ext uri="{FF2B5EF4-FFF2-40B4-BE49-F238E27FC236}">
                <a16:creationId xmlns:a16="http://schemas.microsoft.com/office/drawing/2014/main" id="{F2E8DD18-3A96-8454-3358-440E927AB447}"/>
              </a:ext>
            </a:extLst>
          </p:cNvPr>
          <p:cNvSpPr/>
          <p:nvPr/>
        </p:nvSpPr>
        <p:spPr>
          <a:xfrm>
            <a:off x="4249560" y="1135316"/>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34" name="Up Arrow 33">
            <a:extLst>
              <a:ext uri="{FF2B5EF4-FFF2-40B4-BE49-F238E27FC236}">
                <a16:creationId xmlns:a16="http://schemas.microsoft.com/office/drawing/2014/main" id="{50E22B4F-BFE6-F25B-76F3-05376C8DAE4A}"/>
              </a:ext>
            </a:extLst>
          </p:cNvPr>
          <p:cNvSpPr/>
          <p:nvPr/>
        </p:nvSpPr>
        <p:spPr>
          <a:xfrm>
            <a:off x="5261738" y="1135316"/>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35" name="Up Arrow 34">
            <a:extLst>
              <a:ext uri="{FF2B5EF4-FFF2-40B4-BE49-F238E27FC236}">
                <a16:creationId xmlns:a16="http://schemas.microsoft.com/office/drawing/2014/main" id="{BC9F8E96-B457-E666-5C66-F0627D596F4E}"/>
              </a:ext>
            </a:extLst>
          </p:cNvPr>
          <p:cNvSpPr/>
          <p:nvPr/>
        </p:nvSpPr>
        <p:spPr>
          <a:xfrm>
            <a:off x="5675526" y="1135314"/>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36" name="Up Arrow 35">
            <a:extLst>
              <a:ext uri="{FF2B5EF4-FFF2-40B4-BE49-F238E27FC236}">
                <a16:creationId xmlns:a16="http://schemas.microsoft.com/office/drawing/2014/main" id="{E7B8D065-CAB0-57BF-0F71-17A2CB3FF7F0}"/>
              </a:ext>
            </a:extLst>
          </p:cNvPr>
          <p:cNvSpPr/>
          <p:nvPr/>
        </p:nvSpPr>
        <p:spPr>
          <a:xfrm>
            <a:off x="6685976" y="1135314"/>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37" name="Up Arrow 36">
            <a:extLst>
              <a:ext uri="{FF2B5EF4-FFF2-40B4-BE49-F238E27FC236}">
                <a16:creationId xmlns:a16="http://schemas.microsoft.com/office/drawing/2014/main" id="{48F705B4-53E8-0587-6CBA-890642DD6226}"/>
              </a:ext>
            </a:extLst>
          </p:cNvPr>
          <p:cNvSpPr/>
          <p:nvPr/>
        </p:nvSpPr>
        <p:spPr>
          <a:xfrm>
            <a:off x="2356117" y="1239048"/>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38" name="Oval 37">
            <a:extLst>
              <a:ext uri="{FF2B5EF4-FFF2-40B4-BE49-F238E27FC236}">
                <a16:creationId xmlns:a16="http://schemas.microsoft.com/office/drawing/2014/main" id="{6565258A-0F25-83B7-0B89-B78B3EDBF519}"/>
              </a:ext>
            </a:extLst>
          </p:cNvPr>
          <p:cNvSpPr/>
          <p:nvPr/>
        </p:nvSpPr>
        <p:spPr>
          <a:xfrm flipH="1">
            <a:off x="1664071" y="1233284"/>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39" name="Oval 38">
            <a:extLst>
              <a:ext uri="{FF2B5EF4-FFF2-40B4-BE49-F238E27FC236}">
                <a16:creationId xmlns:a16="http://schemas.microsoft.com/office/drawing/2014/main" id="{F6C06C5D-450C-836D-B652-6477D3B63571}"/>
              </a:ext>
            </a:extLst>
          </p:cNvPr>
          <p:cNvSpPr/>
          <p:nvPr/>
        </p:nvSpPr>
        <p:spPr>
          <a:xfrm flipH="1">
            <a:off x="2933382" y="1239048"/>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40" name="Up Arrow 39">
            <a:extLst>
              <a:ext uri="{FF2B5EF4-FFF2-40B4-BE49-F238E27FC236}">
                <a16:creationId xmlns:a16="http://schemas.microsoft.com/office/drawing/2014/main" id="{82843CAF-041A-633E-2780-EB54E99C1ECC}"/>
              </a:ext>
            </a:extLst>
          </p:cNvPr>
          <p:cNvSpPr/>
          <p:nvPr/>
        </p:nvSpPr>
        <p:spPr>
          <a:xfrm>
            <a:off x="3577449" y="1233281"/>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41" name="Up Arrow 40">
            <a:extLst>
              <a:ext uri="{FF2B5EF4-FFF2-40B4-BE49-F238E27FC236}">
                <a16:creationId xmlns:a16="http://schemas.microsoft.com/office/drawing/2014/main" id="{30DDE264-602E-244C-8932-1FAC1708E7B7}"/>
              </a:ext>
            </a:extLst>
          </p:cNvPr>
          <p:cNvSpPr/>
          <p:nvPr/>
        </p:nvSpPr>
        <p:spPr>
          <a:xfrm>
            <a:off x="4246389" y="1244813"/>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42" name="Up Arrow 41">
            <a:extLst>
              <a:ext uri="{FF2B5EF4-FFF2-40B4-BE49-F238E27FC236}">
                <a16:creationId xmlns:a16="http://schemas.microsoft.com/office/drawing/2014/main" id="{A44ECDA5-AF8A-0161-3B36-CF42EE44314A}"/>
              </a:ext>
            </a:extLst>
          </p:cNvPr>
          <p:cNvSpPr/>
          <p:nvPr/>
        </p:nvSpPr>
        <p:spPr>
          <a:xfrm>
            <a:off x="4833258" y="1233281"/>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43" name="Oval 42">
            <a:extLst>
              <a:ext uri="{FF2B5EF4-FFF2-40B4-BE49-F238E27FC236}">
                <a16:creationId xmlns:a16="http://schemas.microsoft.com/office/drawing/2014/main" id="{3D737B76-E98F-3947-5868-758D7731EE13}"/>
              </a:ext>
            </a:extLst>
          </p:cNvPr>
          <p:cNvSpPr/>
          <p:nvPr/>
        </p:nvSpPr>
        <p:spPr>
          <a:xfrm flipH="1">
            <a:off x="5269517" y="1244814"/>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44" name="Oval 43">
            <a:extLst>
              <a:ext uri="{FF2B5EF4-FFF2-40B4-BE49-F238E27FC236}">
                <a16:creationId xmlns:a16="http://schemas.microsoft.com/office/drawing/2014/main" id="{F3A0FB36-AABB-938A-3168-84B3448A6AAF}"/>
              </a:ext>
            </a:extLst>
          </p:cNvPr>
          <p:cNvSpPr/>
          <p:nvPr/>
        </p:nvSpPr>
        <p:spPr>
          <a:xfrm flipH="1">
            <a:off x="5682438" y="1233280"/>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dirty="0"/>
          </a:p>
        </p:txBody>
      </p:sp>
      <p:sp>
        <p:nvSpPr>
          <p:cNvPr id="45" name="Up Arrow 44">
            <a:extLst>
              <a:ext uri="{FF2B5EF4-FFF2-40B4-BE49-F238E27FC236}">
                <a16:creationId xmlns:a16="http://schemas.microsoft.com/office/drawing/2014/main" id="{F020B3A9-E45B-79F3-453B-00A89434689D}"/>
              </a:ext>
            </a:extLst>
          </p:cNvPr>
          <p:cNvSpPr/>
          <p:nvPr/>
        </p:nvSpPr>
        <p:spPr>
          <a:xfrm>
            <a:off x="6124560" y="1233280"/>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46" name="Oval 45">
            <a:extLst>
              <a:ext uri="{FF2B5EF4-FFF2-40B4-BE49-F238E27FC236}">
                <a16:creationId xmlns:a16="http://schemas.microsoft.com/office/drawing/2014/main" id="{FFD208C3-40EC-42A5-7C98-7FA14374104A}"/>
              </a:ext>
            </a:extLst>
          </p:cNvPr>
          <p:cNvSpPr/>
          <p:nvPr/>
        </p:nvSpPr>
        <p:spPr>
          <a:xfrm flipH="1">
            <a:off x="6690920" y="1244813"/>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dirty="0"/>
          </a:p>
        </p:txBody>
      </p:sp>
      <p:sp>
        <p:nvSpPr>
          <p:cNvPr id="47" name="Up Arrow 46">
            <a:extLst>
              <a:ext uri="{FF2B5EF4-FFF2-40B4-BE49-F238E27FC236}">
                <a16:creationId xmlns:a16="http://schemas.microsoft.com/office/drawing/2014/main" id="{284D4956-EAEC-069A-7C33-336C62C38F00}"/>
              </a:ext>
            </a:extLst>
          </p:cNvPr>
          <p:cNvSpPr/>
          <p:nvPr/>
        </p:nvSpPr>
        <p:spPr>
          <a:xfrm>
            <a:off x="7646480" y="1233280"/>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48" name="Up Arrow 47">
            <a:extLst>
              <a:ext uri="{FF2B5EF4-FFF2-40B4-BE49-F238E27FC236}">
                <a16:creationId xmlns:a16="http://schemas.microsoft.com/office/drawing/2014/main" id="{FB5EF58F-F52C-A8C3-3A67-7EF099C33B6B}"/>
              </a:ext>
            </a:extLst>
          </p:cNvPr>
          <p:cNvSpPr/>
          <p:nvPr/>
        </p:nvSpPr>
        <p:spPr>
          <a:xfrm>
            <a:off x="1664071" y="1429225"/>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49" name="Up Arrow 48">
            <a:extLst>
              <a:ext uri="{FF2B5EF4-FFF2-40B4-BE49-F238E27FC236}">
                <a16:creationId xmlns:a16="http://schemas.microsoft.com/office/drawing/2014/main" id="{28118A29-2007-1665-3D17-01FC4E9B42A8}"/>
              </a:ext>
            </a:extLst>
          </p:cNvPr>
          <p:cNvSpPr/>
          <p:nvPr/>
        </p:nvSpPr>
        <p:spPr>
          <a:xfrm>
            <a:off x="2356117" y="1429225"/>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50" name="Up Arrow 49">
            <a:extLst>
              <a:ext uri="{FF2B5EF4-FFF2-40B4-BE49-F238E27FC236}">
                <a16:creationId xmlns:a16="http://schemas.microsoft.com/office/drawing/2014/main" id="{36FE5B7E-335B-2E01-B21B-C0991D3AC876}"/>
              </a:ext>
            </a:extLst>
          </p:cNvPr>
          <p:cNvSpPr/>
          <p:nvPr/>
        </p:nvSpPr>
        <p:spPr>
          <a:xfrm>
            <a:off x="5674658" y="1434980"/>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51" name="Up Arrow 50">
            <a:extLst>
              <a:ext uri="{FF2B5EF4-FFF2-40B4-BE49-F238E27FC236}">
                <a16:creationId xmlns:a16="http://schemas.microsoft.com/office/drawing/2014/main" id="{9DB17144-19A4-D7E3-65F4-90A6CF39ED80}"/>
              </a:ext>
            </a:extLst>
          </p:cNvPr>
          <p:cNvSpPr/>
          <p:nvPr/>
        </p:nvSpPr>
        <p:spPr>
          <a:xfrm>
            <a:off x="6690920" y="1429225"/>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52" name="Up Arrow 51">
            <a:extLst>
              <a:ext uri="{FF2B5EF4-FFF2-40B4-BE49-F238E27FC236}">
                <a16:creationId xmlns:a16="http://schemas.microsoft.com/office/drawing/2014/main" id="{B3DCE2FC-3A00-5BBB-18BD-E9641B1E47D2}"/>
              </a:ext>
            </a:extLst>
          </p:cNvPr>
          <p:cNvSpPr/>
          <p:nvPr/>
        </p:nvSpPr>
        <p:spPr>
          <a:xfrm>
            <a:off x="7968370" y="146952"/>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53" name="Up Arrow 52">
            <a:extLst>
              <a:ext uri="{FF2B5EF4-FFF2-40B4-BE49-F238E27FC236}">
                <a16:creationId xmlns:a16="http://schemas.microsoft.com/office/drawing/2014/main" id="{2A60EDFE-484C-D1D8-53FA-34FEB3A39479}"/>
              </a:ext>
            </a:extLst>
          </p:cNvPr>
          <p:cNvSpPr/>
          <p:nvPr/>
        </p:nvSpPr>
        <p:spPr>
          <a:xfrm>
            <a:off x="7968369" y="320066"/>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54" name="Up Arrow 53">
            <a:extLst>
              <a:ext uri="{FF2B5EF4-FFF2-40B4-BE49-F238E27FC236}">
                <a16:creationId xmlns:a16="http://schemas.microsoft.com/office/drawing/2014/main" id="{7C8B7293-1971-A3FF-0535-CC6529F61170}"/>
              </a:ext>
            </a:extLst>
          </p:cNvPr>
          <p:cNvSpPr/>
          <p:nvPr/>
        </p:nvSpPr>
        <p:spPr>
          <a:xfrm>
            <a:off x="7968369" y="493181"/>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55" name="Oval 54">
            <a:extLst>
              <a:ext uri="{FF2B5EF4-FFF2-40B4-BE49-F238E27FC236}">
                <a16:creationId xmlns:a16="http://schemas.microsoft.com/office/drawing/2014/main" id="{AD33888A-D72D-5786-783E-628136E8C6FF}"/>
              </a:ext>
            </a:extLst>
          </p:cNvPr>
          <p:cNvSpPr/>
          <p:nvPr/>
        </p:nvSpPr>
        <p:spPr>
          <a:xfrm flipH="1">
            <a:off x="7981504" y="666295"/>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56" name="Up Arrow 55">
            <a:extLst>
              <a:ext uri="{FF2B5EF4-FFF2-40B4-BE49-F238E27FC236}">
                <a16:creationId xmlns:a16="http://schemas.microsoft.com/office/drawing/2014/main" id="{0858D651-6C1C-AB8A-84AD-782D1EDF85D1}"/>
              </a:ext>
            </a:extLst>
          </p:cNvPr>
          <p:cNvSpPr/>
          <p:nvPr/>
        </p:nvSpPr>
        <p:spPr>
          <a:xfrm rot="10800000">
            <a:off x="7973725" y="845787"/>
            <a:ext cx="111514" cy="103734"/>
          </a:xfrm>
          <a:prstGeom prst="up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NL" sz="1013"/>
          </a:p>
        </p:txBody>
      </p:sp>
      <p:sp>
        <p:nvSpPr>
          <p:cNvPr id="3" name="TextBox 2">
            <a:extLst>
              <a:ext uri="{FF2B5EF4-FFF2-40B4-BE49-F238E27FC236}">
                <a16:creationId xmlns:a16="http://schemas.microsoft.com/office/drawing/2014/main" id="{5FCBAF0D-C0C3-E6A5-74DA-E59C53021662}"/>
              </a:ext>
            </a:extLst>
          </p:cNvPr>
          <p:cNvSpPr txBox="1"/>
          <p:nvPr/>
        </p:nvSpPr>
        <p:spPr>
          <a:xfrm>
            <a:off x="8079883" y="123793"/>
            <a:ext cx="845103" cy="184666"/>
          </a:xfrm>
          <a:prstGeom prst="rect">
            <a:avLst/>
          </a:prstGeom>
          <a:noFill/>
        </p:spPr>
        <p:txBody>
          <a:bodyPr wrap="none" rtlCol="0">
            <a:spAutoFit/>
          </a:bodyPr>
          <a:lstStyle/>
          <a:p>
            <a:r>
              <a:rPr lang="en-NL" sz="600" dirty="0"/>
              <a:t>Service level growing</a:t>
            </a:r>
          </a:p>
        </p:txBody>
      </p:sp>
      <p:sp>
        <p:nvSpPr>
          <p:cNvPr id="57" name="TextBox 56">
            <a:extLst>
              <a:ext uri="{FF2B5EF4-FFF2-40B4-BE49-F238E27FC236}">
                <a16:creationId xmlns:a16="http://schemas.microsoft.com/office/drawing/2014/main" id="{11024AD9-3856-5A42-78EF-895D5758572F}"/>
              </a:ext>
            </a:extLst>
          </p:cNvPr>
          <p:cNvSpPr txBox="1"/>
          <p:nvPr/>
        </p:nvSpPr>
        <p:spPr>
          <a:xfrm>
            <a:off x="8085239" y="314252"/>
            <a:ext cx="841897" cy="184666"/>
          </a:xfrm>
          <a:prstGeom prst="rect">
            <a:avLst/>
          </a:prstGeom>
          <a:noFill/>
        </p:spPr>
        <p:txBody>
          <a:bodyPr wrap="none" rtlCol="0">
            <a:spAutoFit/>
          </a:bodyPr>
          <a:lstStyle/>
          <a:p>
            <a:r>
              <a:rPr lang="en-NL" sz="600" dirty="0"/>
              <a:t>Project level growing</a:t>
            </a:r>
          </a:p>
        </p:txBody>
      </p:sp>
      <p:sp>
        <p:nvSpPr>
          <p:cNvPr id="58" name="TextBox 57">
            <a:extLst>
              <a:ext uri="{FF2B5EF4-FFF2-40B4-BE49-F238E27FC236}">
                <a16:creationId xmlns:a16="http://schemas.microsoft.com/office/drawing/2014/main" id="{826EF55C-B62F-E16B-4F49-18C5A26221F0}"/>
              </a:ext>
            </a:extLst>
          </p:cNvPr>
          <p:cNvSpPr txBox="1"/>
          <p:nvPr/>
        </p:nvSpPr>
        <p:spPr>
          <a:xfrm>
            <a:off x="8085239" y="470021"/>
            <a:ext cx="920445" cy="184666"/>
          </a:xfrm>
          <a:prstGeom prst="rect">
            <a:avLst/>
          </a:prstGeom>
          <a:noFill/>
        </p:spPr>
        <p:txBody>
          <a:bodyPr wrap="none" rtlCol="0">
            <a:spAutoFit/>
          </a:bodyPr>
          <a:lstStyle/>
          <a:p>
            <a:r>
              <a:rPr lang="en-NL" sz="600" dirty="0"/>
              <a:t>Inititative level growing</a:t>
            </a:r>
          </a:p>
        </p:txBody>
      </p:sp>
      <p:sp>
        <p:nvSpPr>
          <p:cNvPr id="59" name="TextBox 58">
            <a:extLst>
              <a:ext uri="{FF2B5EF4-FFF2-40B4-BE49-F238E27FC236}">
                <a16:creationId xmlns:a16="http://schemas.microsoft.com/office/drawing/2014/main" id="{AA1D3A04-F5FD-7393-BD4C-5681ED320878}"/>
              </a:ext>
            </a:extLst>
          </p:cNvPr>
          <p:cNvSpPr txBox="1"/>
          <p:nvPr/>
        </p:nvSpPr>
        <p:spPr>
          <a:xfrm>
            <a:off x="8084308" y="643168"/>
            <a:ext cx="780983" cy="184666"/>
          </a:xfrm>
          <a:prstGeom prst="rect">
            <a:avLst/>
          </a:prstGeom>
          <a:noFill/>
        </p:spPr>
        <p:txBody>
          <a:bodyPr wrap="none" rtlCol="0">
            <a:spAutoFit/>
          </a:bodyPr>
          <a:lstStyle/>
          <a:p>
            <a:r>
              <a:rPr lang="en-NL" sz="600" dirty="0"/>
              <a:t>Service level stable</a:t>
            </a:r>
          </a:p>
        </p:txBody>
      </p:sp>
      <p:sp>
        <p:nvSpPr>
          <p:cNvPr id="60" name="TextBox 59">
            <a:extLst>
              <a:ext uri="{FF2B5EF4-FFF2-40B4-BE49-F238E27FC236}">
                <a16:creationId xmlns:a16="http://schemas.microsoft.com/office/drawing/2014/main" id="{0B8ADC2B-D737-2AF9-4394-E7C0C4D2A1F6}"/>
              </a:ext>
            </a:extLst>
          </p:cNvPr>
          <p:cNvSpPr txBox="1"/>
          <p:nvPr/>
        </p:nvSpPr>
        <p:spPr>
          <a:xfrm>
            <a:off x="8090543" y="818475"/>
            <a:ext cx="550151" cy="184666"/>
          </a:xfrm>
          <a:prstGeom prst="rect">
            <a:avLst/>
          </a:prstGeom>
          <a:noFill/>
        </p:spPr>
        <p:txBody>
          <a:bodyPr wrap="none" rtlCol="0">
            <a:spAutoFit/>
          </a:bodyPr>
          <a:lstStyle/>
          <a:p>
            <a:r>
              <a:rPr lang="en-NL" sz="600" dirty="0"/>
              <a:t>Phasing out</a:t>
            </a:r>
          </a:p>
        </p:txBody>
      </p:sp>
      <p:sp>
        <p:nvSpPr>
          <p:cNvPr id="61" name="Up Arrow 60">
            <a:extLst>
              <a:ext uri="{FF2B5EF4-FFF2-40B4-BE49-F238E27FC236}">
                <a16:creationId xmlns:a16="http://schemas.microsoft.com/office/drawing/2014/main" id="{5B718A90-5556-5064-276F-0D3C3B55E271}"/>
              </a:ext>
            </a:extLst>
          </p:cNvPr>
          <p:cNvSpPr/>
          <p:nvPr/>
        </p:nvSpPr>
        <p:spPr>
          <a:xfrm rot="10800000">
            <a:off x="2929491" y="1429214"/>
            <a:ext cx="111514" cy="103734"/>
          </a:xfrm>
          <a:prstGeom prst="up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NL" sz="1013"/>
          </a:p>
        </p:txBody>
      </p:sp>
      <p:sp>
        <p:nvSpPr>
          <p:cNvPr id="62" name="Up Arrow 61">
            <a:extLst>
              <a:ext uri="{FF2B5EF4-FFF2-40B4-BE49-F238E27FC236}">
                <a16:creationId xmlns:a16="http://schemas.microsoft.com/office/drawing/2014/main" id="{6D882EDC-00CF-6962-DC66-7F78CE8BEAB9}"/>
              </a:ext>
            </a:extLst>
          </p:cNvPr>
          <p:cNvSpPr/>
          <p:nvPr/>
        </p:nvSpPr>
        <p:spPr>
          <a:xfrm>
            <a:off x="1664071" y="1532960"/>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63" name="Up Arrow 62">
            <a:extLst>
              <a:ext uri="{FF2B5EF4-FFF2-40B4-BE49-F238E27FC236}">
                <a16:creationId xmlns:a16="http://schemas.microsoft.com/office/drawing/2014/main" id="{DBC95480-CDDE-25D7-E953-06686542B529}"/>
              </a:ext>
            </a:extLst>
          </p:cNvPr>
          <p:cNvSpPr/>
          <p:nvPr/>
        </p:nvSpPr>
        <p:spPr>
          <a:xfrm>
            <a:off x="2356117" y="1532957"/>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64" name="Oval 63">
            <a:extLst>
              <a:ext uri="{FF2B5EF4-FFF2-40B4-BE49-F238E27FC236}">
                <a16:creationId xmlns:a16="http://schemas.microsoft.com/office/drawing/2014/main" id="{E2C12740-DA50-2A96-6F63-017EE2A14003}"/>
              </a:ext>
            </a:extLst>
          </p:cNvPr>
          <p:cNvSpPr/>
          <p:nvPr/>
        </p:nvSpPr>
        <p:spPr>
          <a:xfrm flipH="1">
            <a:off x="1664026" y="1636691"/>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65" name="Oval 64">
            <a:extLst>
              <a:ext uri="{FF2B5EF4-FFF2-40B4-BE49-F238E27FC236}">
                <a16:creationId xmlns:a16="http://schemas.microsoft.com/office/drawing/2014/main" id="{D36AC7DB-E216-2D81-25D1-F2AF91029076}"/>
              </a:ext>
            </a:extLst>
          </p:cNvPr>
          <p:cNvSpPr/>
          <p:nvPr/>
        </p:nvSpPr>
        <p:spPr>
          <a:xfrm flipH="1">
            <a:off x="2360006" y="1636691"/>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66" name="Oval 65">
            <a:extLst>
              <a:ext uri="{FF2B5EF4-FFF2-40B4-BE49-F238E27FC236}">
                <a16:creationId xmlns:a16="http://schemas.microsoft.com/office/drawing/2014/main" id="{C939FA01-3804-7A68-90CE-E18FDC02B021}"/>
              </a:ext>
            </a:extLst>
          </p:cNvPr>
          <p:cNvSpPr/>
          <p:nvPr/>
        </p:nvSpPr>
        <p:spPr>
          <a:xfrm flipH="1">
            <a:off x="3581724" y="1636686"/>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67" name="Up Arrow 66">
            <a:extLst>
              <a:ext uri="{FF2B5EF4-FFF2-40B4-BE49-F238E27FC236}">
                <a16:creationId xmlns:a16="http://schemas.microsoft.com/office/drawing/2014/main" id="{C7FDEF42-217E-F63F-A3EF-99D2EEC1965C}"/>
              </a:ext>
            </a:extLst>
          </p:cNvPr>
          <p:cNvSpPr/>
          <p:nvPr/>
        </p:nvSpPr>
        <p:spPr>
          <a:xfrm>
            <a:off x="4833258" y="1636685"/>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68" name="Oval 67">
            <a:extLst>
              <a:ext uri="{FF2B5EF4-FFF2-40B4-BE49-F238E27FC236}">
                <a16:creationId xmlns:a16="http://schemas.microsoft.com/office/drawing/2014/main" id="{B9A2BFBD-1884-603A-88D9-7DF08B234F64}"/>
              </a:ext>
            </a:extLst>
          </p:cNvPr>
          <p:cNvSpPr/>
          <p:nvPr/>
        </p:nvSpPr>
        <p:spPr>
          <a:xfrm flipH="1">
            <a:off x="5269517" y="1636686"/>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69" name="Up Arrow 68">
            <a:extLst>
              <a:ext uri="{FF2B5EF4-FFF2-40B4-BE49-F238E27FC236}">
                <a16:creationId xmlns:a16="http://schemas.microsoft.com/office/drawing/2014/main" id="{EA13DAFA-218C-D766-4178-4A8E0BBB2504}"/>
              </a:ext>
            </a:extLst>
          </p:cNvPr>
          <p:cNvSpPr/>
          <p:nvPr/>
        </p:nvSpPr>
        <p:spPr>
          <a:xfrm>
            <a:off x="5674657" y="1642452"/>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70" name="Up Arrow 69">
            <a:extLst>
              <a:ext uri="{FF2B5EF4-FFF2-40B4-BE49-F238E27FC236}">
                <a16:creationId xmlns:a16="http://schemas.microsoft.com/office/drawing/2014/main" id="{E4CF4033-465F-6FF4-7008-02F4C38A25E2}"/>
              </a:ext>
            </a:extLst>
          </p:cNvPr>
          <p:cNvSpPr/>
          <p:nvPr/>
        </p:nvSpPr>
        <p:spPr>
          <a:xfrm>
            <a:off x="6124559" y="1642452"/>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71" name="Up Arrow 70">
            <a:extLst>
              <a:ext uri="{FF2B5EF4-FFF2-40B4-BE49-F238E27FC236}">
                <a16:creationId xmlns:a16="http://schemas.microsoft.com/office/drawing/2014/main" id="{861AF0CF-B7F1-95BB-0606-C7CC8CE8622B}"/>
              </a:ext>
            </a:extLst>
          </p:cNvPr>
          <p:cNvSpPr/>
          <p:nvPr/>
        </p:nvSpPr>
        <p:spPr>
          <a:xfrm>
            <a:off x="6690920" y="1636685"/>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72" name="Up Arrow 71">
            <a:extLst>
              <a:ext uri="{FF2B5EF4-FFF2-40B4-BE49-F238E27FC236}">
                <a16:creationId xmlns:a16="http://schemas.microsoft.com/office/drawing/2014/main" id="{2726E85E-8172-B1C4-F6B3-7FFAD91887AB}"/>
              </a:ext>
            </a:extLst>
          </p:cNvPr>
          <p:cNvSpPr/>
          <p:nvPr/>
        </p:nvSpPr>
        <p:spPr>
          <a:xfrm>
            <a:off x="7651425" y="1642452"/>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73" name="Up Arrow 72">
            <a:extLst>
              <a:ext uri="{FF2B5EF4-FFF2-40B4-BE49-F238E27FC236}">
                <a16:creationId xmlns:a16="http://schemas.microsoft.com/office/drawing/2014/main" id="{6496D24E-0F21-F7D5-CFD3-72340732680D}"/>
              </a:ext>
            </a:extLst>
          </p:cNvPr>
          <p:cNvSpPr/>
          <p:nvPr/>
        </p:nvSpPr>
        <p:spPr>
          <a:xfrm>
            <a:off x="1664071" y="1740419"/>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74" name="Oval 73">
            <a:extLst>
              <a:ext uri="{FF2B5EF4-FFF2-40B4-BE49-F238E27FC236}">
                <a16:creationId xmlns:a16="http://schemas.microsoft.com/office/drawing/2014/main" id="{44BA1E86-6711-AB2F-00FD-4681029DD1EC}"/>
              </a:ext>
            </a:extLst>
          </p:cNvPr>
          <p:cNvSpPr/>
          <p:nvPr/>
        </p:nvSpPr>
        <p:spPr>
          <a:xfrm flipH="1">
            <a:off x="2360006" y="1746186"/>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75" name="Up Arrow 74">
            <a:extLst>
              <a:ext uri="{FF2B5EF4-FFF2-40B4-BE49-F238E27FC236}">
                <a16:creationId xmlns:a16="http://schemas.microsoft.com/office/drawing/2014/main" id="{7D9B6976-1772-E9AC-9DB1-A935159C5216}"/>
              </a:ext>
            </a:extLst>
          </p:cNvPr>
          <p:cNvSpPr/>
          <p:nvPr/>
        </p:nvSpPr>
        <p:spPr>
          <a:xfrm>
            <a:off x="2925603" y="1746179"/>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76" name="Oval 75">
            <a:extLst>
              <a:ext uri="{FF2B5EF4-FFF2-40B4-BE49-F238E27FC236}">
                <a16:creationId xmlns:a16="http://schemas.microsoft.com/office/drawing/2014/main" id="{F84E7DF8-884A-0F0F-382E-F6D6990DCBBF}"/>
              </a:ext>
            </a:extLst>
          </p:cNvPr>
          <p:cNvSpPr/>
          <p:nvPr/>
        </p:nvSpPr>
        <p:spPr>
          <a:xfrm flipH="1">
            <a:off x="3589789" y="1751953"/>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77" name="Up Arrow 76">
            <a:extLst>
              <a:ext uri="{FF2B5EF4-FFF2-40B4-BE49-F238E27FC236}">
                <a16:creationId xmlns:a16="http://schemas.microsoft.com/office/drawing/2014/main" id="{1B8C341B-FE7D-50F7-936E-2E80CCC296BC}"/>
              </a:ext>
            </a:extLst>
          </p:cNvPr>
          <p:cNvSpPr/>
          <p:nvPr/>
        </p:nvSpPr>
        <p:spPr>
          <a:xfrm>
            <a:off x="4833257" y="1734656"/>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78" name="Oval 77">
            <a:extLst>
              <a:ext uri="{FF2B5EF4-FFF2-40B4-BE49-F238E27FC236}">
                <a16:creationId xmlns:a16="http://schemas.microsoft.com/office/drawing/2014/main" id="{3F104585-A53F-E208-E74A-B45B334B5EEA}"/>
              </a:ext>
            </a:extLst>
          </p:cNvPr>
          <p:cNvSpPr/>
          <p:nvPr/>
        </p:nvSpPr>
        <p:spPr>
          <a:xfrm flipH="1">
            <a:off x="5268028" y="1751930"/>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79" name="Up Arrow 78">
            <a:extLst>
              <a:ext uri="{FF2B5EF4-FFF2-40B4-BE49-F238E27FC236}">
                <a16:creationId xmlns:a16="http://schemas.microsoft.com/office/drawing/2014/main" id="{A25383A8-1DE0-ECA9-853E-5EE58E76A7DD}"/>
              </a:ext>
            </a:extLst>
          </p:cNvPr>
          <p:cNvSpPr/>
          <p:nvPr/>
        </p:nvSpPr>
        <p:spPr>
          <a:xfrm>
            <a:off x="5682249" y="1746179"/>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80" name="Up Arrow 79">
            <a:extLst>
              <a:ext uri="{FF2B5EF4-FFF2-40B4-BE49-F238E27FC236}">
                <a16:creationId xmlns:a16="http://schemas.microsoft.com/office/drawing/2014/main" id="{C47AB70F-23A1-9421-FB63-0553E15309A2}"/>
              </a:ext>
            </a:extLst>
          </p:cNvPr>
          <p:cNvSpPr/>
          <p:nvPr/>
        </p:nvSpPr>
        <p:spPr>
          <a:xfrm>
            <a:off x="6133323" y="1751930"/>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81" name="Up Arrow 80">
            <a:extLst>
              <a:ext uri="{FF2B5EF4-FFF2-40B4-BE49-F238E27FC236}">
                <a16:creationId xmlns:a16="http://schemas.microsoft.com/office/drawing/2014/main" id="{FBD561B2-CA79-D587-CB4D-FE9E6F13B053}"/>
              </a:ext>
            </a:extLst>
          </p:cNvPr>
          <p:cNvSpPr/>
          <p:nvPr/>
        </p:nvSpPr>
        <p:spPr>
          <a:xfrm>
            <a:off x="6690919" y="1746179"/>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82" name="Up Arrow 81">
            <a:extLst>
              <a:ext uri="{FF2B5EF4-FFF2-40B4-BE49-F238E27FC236}">
                <a16:creationId xmlns:a16="http://schemas.microsoft.com/office/drawing/2014/main" id="{108DB8BF-51F2-E935-3FA2-EBC246A4FF19}"/>
              </a:ext>
            </a:extLst>
          </p:cNvPr>
          <p:cNvSpPr/>
          <p:nvPr/>
        </p:nvSpPr>
        <p:spPr>
          <a:xfrm>
            <a:off x="7212426" y="1751930"/>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83" name="Up Arrow 82">
            <a:extLst>
              <a:ext uri="{FF2B5EF4-FFF2-40B4-BE49-F238E27FC236}">
                <a16:creationId xmlns:a16="http://schemas.microsoft.com/office/drawing/2014/main" id="{80ED5527-73C9-7FEE-4E73-CCF559CEFB3F}"/>
              </a:ext>
            </a:extLst>
          </p:cNvPr>
          <p:cNvSpPr/>
          <p:nvPr/>
        </p:nvSpPr>
        <p:spPr>
          <a:xfrm>
            <a:off x="1669649" y="1844139"/>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84" name="Up Arrow 83">
            <a:extLst>
              <a:ext uri="{FF2B5EF4-FFF2-40B4-BE49-F238E27FC236}">
                <a16:creationId xmlns:a16="http://schemas.microsoft.com/office/drawing/2014/main" id="{BD29CE83-1D1B-DE23-6EFD-980C5E621014}"/>
              </a:ext>
            </a:extLst>
          </p:cNvPr>
          <p:cNvSpPr/>
          <p:nvPr/>
        </p:nvSpPr>
        <p:spPr>
          <a:xfrm>
            <a:off x="5681601" y="1849886"/>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85" name="Up Arrow 84">
            <a:extLst>
              <a:ext uri="{FF2B5EF4-FFF2-40B4-BE49-F238E27FC236}">
                <a16:creationId xmlns:a16="http://schemas.microsoft.com/office/drawing/2014/main" id="{1C71C6C3-2D8D-33AE-A51B-C6C50C25E278}"/>
              </a:ext>
            </a:extLst>
          </p:cNvPr>
          <p:cNvSpPr/>
          <p:nvPr/>
        </p:nvSpPr>
        <p:spPr>
          <a:xfrm>
            <a:off x="1669002" y="1947853"/>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86" name="Up Arrow 85">
            <a:extLst>
              <a:ext uri="{FF2B5EF4-FFF2-40B4-BE49-F238E27FC236}">
                <a16:creationId xmlns:a16="http://schemas.microsoft.com/office/drawing/2014/main" id="{C7A4674F-94E6-EBAF-DB72-AE7E6E48DD67}"/>
              </a:ext>
            </a:extLst>
          </p:cNvPr>
          <p:cNvSpPr/>
          <p:nvPr/>
        </p:nvSpPr>
        <p:spPr>
          <a:xfrm>
            <a:off x="2352227" y="1947853"/>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87" name="Up Arrow 86">
            <a:extLst>
              <a:ext uri="{FF2B5EF4-FFF2-40B4-BE49-F238E27FC236}">
                <a16:creationId xmlns:a16="http://schemas.microsoft.com/office/drawing/2014/main" id="{D3216758-E4B6-6EC5-62DE-AC3A892DCBEF}"/>
              </a:ext>
            </a:extLst>
          </p:cNvPr>
          <p:cNvSpPr/>
          <p:nvPr/>
        </p:nvSpPr>
        <p:spPr>
          <a:xfrm>
            <a:off x="3589789" y="1953620"/>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88" name="Up Arrow 87">
            <a:extLst>
              <a:ext uri="{FF2B5EF4-FFF2-40B4-BE49-F238E27FC236}">
                <a16:creationId xmlns:a16="http://schemas.microsoft.com/office/drawing/2014/main" id="{6059F1BA-695A-54CB-0F34-EFDE5913CCD4}"/>
              </a:ext>
            </a:extLst>
          </p:cNvPr>
          <p:cNvSpPr/>
          <p:nvPr/>
        </p:nvSpPr>
        <p:spPr>
          <a:xfrm>
            <a:off x="6685976" y="1953560"/>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89" name="Up Arrow 88">
            <a:extLst>
              <a:ext uri="{FF2B5EF4-FFF2-40B4-BE49-F238E27FC236}">
                <a16:creationId xmlns:a16="http://schemas.microsoft.com/office/drawing/2014/main" id="{79F39A51-8B68-CB37-E476-891FF912B643}"/>
              </a:ext>
            </a:extLst>
          </p:cNvPr>
          <p:cNvSpPr/>
          <p:nvPr/>
        </p:nvSpPr>
        <p:spPr>
          <a:xfrm>
            <a:off x="7212426" y="1947853"/>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90" name="Up Arrow 89">
            <a:extLst>
              <a:ext uri="{FF2B5EF4-FFF2-40B4-BE49-F238E27FC236}">
                <a16:creationId xmlns:a16="http://schemas.microsoft.com/office/drawing/2014/main" id="{60B0DE30-506B-A0B7-A22A-86D4CD94CEF6}"/>
              </a:ext>
            </a:extLst>
          </p:cNvPr>
          <p:cNvSpPr/>
          <p:nvPr/>
        </p:nvSpPr>
        <p:spPr>
          <a:xfrm>
            <a:off x="7652060" y="1947853"/>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91" name="Up Arrow 90">
            <a:extLst>
              <a:ext uri="{FF2B5EF4-FFF2-40B4-BE49-F238E27FC236}">
                <a16:creationId xmlns:a16="http://schemas.microsoft.com/office/drawing/2014/main" id="{28B19F0B-744F-796B-8570-79EF513AFD20}"/>
              </a:ext>
            </a:extLst>
          </p:cNvPr>
          <p:cNvSpPr/>
          <p:nvPr/>
        </p:nvSpPr>
        <p:spPr>
          <a:xfrm>
            <a:off x="5266665" y="1953560"/>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92" name="Up Arrow 91">
            <a:extLst>
              <a:ext uri="{FF2B5EF4-FFF2-40B4-BE49-F238E27FC236}">
                <a16:creationId xmlns:a16="http://schemas.microsoft.com/office/drawing/2014/main" id="{67942F8D-59C2-C6DB-ED96-36F28DBD8284}"/>
              </a:ext>
            </a:extLst>
          </p:cNvPr>
          <p:cNvSpPr/>
          <p:nvPr/>
        </p:nvSpPr>
        <p:spPr>
          <a:xfrm>
            <a:off x="5674657" y="2043017"/>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93" name="Up Arrow 92">
            <a:extLst>
              <a:ext uri="{FF2B5EF4-FFF2-40B4-BE49-F238E27FC236}">
                <a16:creationId xmlns:a16="http://schemas.microsoft.com/office/drawing/2014/main" id="{C374845E-28C0-2279-0825-0FD2BFAAA975}"/>
              </a:ext>
            </a:extLst>
          </p:cNvPr>
          <p:cNvSpPr/>
          <p:nvPr/>
        </p:nvSpPr>
        <p:spPr>
          <a:xfrm>
            <a:off x="6697863" y="2056475"/>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94" name="Up Arrow 93">
            <a:extLst>
              <a:ext uri="{FF2B5EF4-FFF2-40B4-BE49-F238E27FC236}">
                <a16:creationId xmlns:a16="http://schemas.microsoft.com/office/drawing/2014/main" id="{DC903154-D345-9FCB-6781-B8ECC162B64D}"/>
              </a:ext>
            </a:extLst>
          </p:cNvPr>
          <p:cNvSpPr/>
          <p:nvPr/>
        </p:nvSpPr>
        <p:spPr>
          <a:xfrm>
            <a:off x="1669002" y="2252422"/>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95" name="Up Arrow 94">
            <a:extLst>
              <a:ext uri="{FF2B5EF4-FFF2-40B4-BE49-F238E27FC236}">
                <a16:creationId xmlns:a16="http://schemas.microsoft.com/office/drawing/2014/main" id="{54403AE5-5648-1373-95EB-3E18E1713C9E}"/>
              </a:ext>
            </a:extLst>
          </p:cNvPr>
          <p:cNvSpPr/>
          <p:nvPr/>
        </p:nvSpPr>
        <p:spPr>
          <a:xfrm>
            <a:off x="2352227" y="2259110"/>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96" name="Up Arrow 95">
            <a:extLst>
              <a:ext uri="{FF2B5EF4-FFF2-40B4-BE49-F238E27FC236}">
                <a16:creationId xmlns:a16="http://schemas.microsoft.com/office/drawing/2014/main" id="{541E9A5A-0E64-C247-92A8-1F02DE740A3B}"/>
              </a:ext>
            </a:extLst>
          </p:cNvPr>
          <p:cNvSpPr/>
          <p:nvPr/>
        </p:nvSpPr>
        <p:spPr>
          <a:xfrm>
            <a:off x="2933382" y="2247546"/>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97" name="Up Arrow 96">
            <a:extLst>
              <a:ext uri="{FF2B5EF4-FFF2-40B4-BE49-F238E27FC236}">
                <a16:creationId xmlns:a16="http://schemas.microsoft.com/office/drawing/2014/main" id="{00B3E0F4-2CA5-7406-F28E-E052F1C0572C}"/>
              </a:ext>
            </a:extLst>
          </p:cNvPr>
          <p:cNvSpPr/>
          <p:nvPr/>
        </p:nvSpPr>
        <p:spPr>
          <a:xfrm>
            <a:off x="4249559" y="2247546"/>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98" name="Up Arrow 97">
            <a:extLst>
              <a:ext uri="{FF2B5EF4-FFF2-40B4-BE49-F238E27FC236}">
                <a16:creationId xmlns:a16="http://schemas.microsoft.com/office/drawing/2014/main" id="{64D9C9F8-7035-71F8-24E6-5419E6AA0765}"/>
              </a:ext>
            </a:extLst>
          </p:cNvPr>
          <p:cNvSpPr/>
          <p:nvPr/>
        </p:nvSpPr>
        <p:spPr>
          <a:xfrm>
            <a:off x="4833257" y="2247558"/>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99" name="Up Arrow 98">
            <a:extLst>
              <a:ext uri="{FF2B5EF4-FFF2-40B4-BE49-F238E27FC236}">
                <a16:creationId xmlns:a16="http://schemas.microsoft.com/office/drawing/2014/main" id="{78F3DB0F-154C-DBE9-9674-55A996F5CE81}"/>
              </a:ext>
            </a:extLst>
          </p:cNvPr>
          <p:cNvSpPr/>
          <p:nvPr/>
        </p:nvSpPr>
        <p:spPr>
          <a:xfrm>
            <a:off x="5272270" y="2247517"/>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00" name="Up Arrow 99">
            <a:extLst>
              <a:ext uri="{FF2B5EF4-FFF2-40B4-BE49-F238E27FC236}">
                <a16:creationId xmlns:a16="http://schemas.microsoft.com/office/drawing/2014/main" id="{4D0453A8-0FB8-3E73-688B-B401FEE63718}"/>
              </a:ext>
            </a:extLst>
          </p:cNvPr>
          <p:cNvSpPr/>
          <p:nvPr/>
        </p:nvSpPr>
        <p:spPr>
          <a:xfrm>
            <a:off x="5681601" y="2245733"/>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01" name="Up Arrow 100">
            <a:extLst>
              <a:ext uri="{FF2B5EF4-FFF2-40B4-BE49-F238E27FC236}">
                <a16:creationId xmlns:a16="http://schemas.microsoft.com/office/drawing/2014/main" id="{24152E22-50AA-E934-0203-8D86868982A3}"/>
              </a:ext>
            </a:extLst>
          </p:cNvPr>
          <p:cNvSpPr/>
          <p:nvPr/>
        </p:nvSpPr>
        <p:spPr>
          <a:xfrm>
            <a:off x="6133323" y="2259088"/>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02" name="Up Arrow 101">
            <a:extLst>
              <a:ext uri="{FF2B5EF4-FFF2-40B4-BE49-F238E27FC236}">
                <a16:creationId xmlns:a16="http://schemas.microsoft.com/office/drawing/2014/main" id="{86E25968-AC6E-85D3-8757-209057F6C43A}"/>
              </a:ext>
            </a:extLst>
          </p:cNvPr>
          <p:cNvSpPr/>
          <p:nvPr/>
        </p:nvSpPr>
        <p:spPr>
          <a:xfrm>
            <a:off x="6697863" y="2245733"/>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03" name="Up Arrow 102">
            <a:extLst>
              <a:ext uri="{FF2B5EF4-FFF2-40B4-BE49-F238E27FC236}">
                <a16:creationId xmlns:a16="http://schemas.microsoft.com/office/drawing/2014/main" id="{526E864A-C677-2853-30FC-523BC84EB0F5}"/>
              </a:ext>
            </a:extLst>
          </p:cNvPr>
          <p:cNvSpPr/>
          <p:nvPr/>
        </p:nvSpPr>
        <p:spPr>
          <a:xfrm>
            <a:off x="4833257" y="2468016"/>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04" name="Up Arrow 103">
            <a:extLst>
              <a:ext uri="{FF2B5EF4-FFF2-40B4-BE49-F238E27FC236}">
                <a16:creationId xmlns:a16="http://schemas.microsoft.com/office/drawing/2014/main" id="{EA464ACA-6CCD-1DBA-5B19-370C0DFB0ADA}"/>
              </a:ext>
            </a:extLst>
          </p:cNvPr>
          <p:cNvSpPr/>
          <p:nvPr/>
        </p:nvSpPr>
        <p:spPr>
          <a:xfrm>
            <a:off x="5272270" y="2463694"/>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05" name="Up Arrow 104">
            <a:extLst>
              <a:ext uri="{FF2B5EF4-FFF2-40B4-BE49-F238E27FC236}">
                <a16:creationId xmlns:a16="http://schemas.microsoft.com/office/drawing/2014/main" id="{9B5B6174-6C26-90C8-1A73-CE3931409384}"/>
              </a:ext>
            </a:extLst>
          </p:cNvPr>
          <p:cNvSpPr/>
          <p:nvPr/>
        </p:nvSpPr>
        <p:spPr>
          <a:xfrm>
            <a:off x="5681601" y="2466471"/>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06" name="Up Arrow 105">
            <a:extLst>
              <a:ext uri="{FF2B5EF4-FFF2-40B4-BE49-F238E27FC236}">
                <a16:creationId xmlns:a16="http://schemas.microsoft.com/office/drawing/2014/main" id="{B32B22EE-779F-36D0-F2F5-88D80DB7F8AC}"/>
              </a:ext>
            </a:extLst>
          </p:cNvPr>
          <p:cNvSpPr/>
          <p:nvPr/>
        </p:nvSpPr>
        <p:spPr>
          <a:xfrm>
            <a:off x="6133323" y="2457931"/>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07" name="Up Arrow 106">
            <a:extLst>
              <a:ext uri="{FF2B5EF4-FFF2-40B4-BE49-F238E27FC236}">
                <a16:creationId xmlns:a16="http://schemas.microsoft.com/office/drawing/2014/main" id="{D211988E-E2B6-8458-8025-2116442B7C1C}"/>
              </a:ext>
            </a:extLst>
          </p:cNvPr>
          <p:cNvSpPr/>
          <p:nvPr/>
        </p:nvSpPr>
        <p:spPr>
          <a:xfrm>
            <a:off x="6707288" y="2457931"/>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08" name="Up Arrow 107">
            <a:extLst>
              <a:ext uri="{FF2B5EF4-FFF2-40B4-BE49-F238E27FC236}">
                <a16:creationId xmlns:a16="http://schemas.microsoft.com/office/drawing/2014/main" id="{620901C9-8069-4038-4DA5-581697AC23B1}"/>
              </a:ext>
            </a:extLst>
          </p:cNvPr>
          <p:cNvSpPr/>
          <p:nvPr/>
        </p:nvSpPr>
        <p:spPr>
          <a:xfrm>
            <a:off x="7225496" y="2457931"/>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09" name="Oval 108">
            <a:extLst>
              <a:ext uri="{FF2B5EF4-FFF2-40B4-BE49-F238E27FC236}">
                <a16:creationId xmlns:a16="http://schemas.microsoft.com/office/drawing/2014/main" id="{753F9F6F-468E-E05B-7504-6FE6B7317430}"/>
              </a:ext>
            </a:extLst>
          </p:cNvPr>
          <p:cNvSpPr/>
          <p:nvPr/>
        </p:nvSpPr>
        <p:spPr>
          <a:xfrm flipH="1">
            <a:off x="1669002" y="2563365"/>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10" name="Up Arrow 109">
            <a:extLst>
              <a:ext uri="{FF2B5EF4-FFF2-40B4-BE49-F238E27FC236}">
                <a16:creationId xmlns:a16="http://schemas.microsoft.com/office/drawing/2014/main" id="{E83C592B-9A1F-F005-2415-5D040413CA74}"/>
              </a:ext>
            </a:extLst>
          </p:cNvPr>
          <p:cNvSpPr/>
          <p:nvPr/>
        </p:nvSpPr>
        <p:spPr>
          <a:xfrm>
            <a:off x="2356117" y="2569072"/>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11" name="Oval 110">
            <a:extLst>
              <a:ext uri="{FF2B5EF4-FFF2-40B4-BE49-F238E27FC236}">
                <a16:creationId xmlns:a16="http://schemas.microsoft.com/office/drawing/2014/main" id="{A79E8C63-FFC9-C867-7034-6CFE0F10DA96}"/>
              </a:ext>
            </a:extLst>
          </p:cNvPr>
          <p:cNvSpPr/>
          <p:nvPr/>
        </p:nvSpPr>
        <p:spPr>
          <a:xfrm flipH="1">
            <a:off x="2958047" y="2570205"/>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12" name="Up Arrow 111">
            <a:extLst>
              <a:ext uri="{FF2B5EF4-FFF2-40B4-BE49-F238E27FC236}">
                <a16:creationId xmlns:a16="http://schemas.microsoft.com/office/drawing/2014/main" id="{FFA11947-4851-FAC8-0362-7B43B311393C}"/>
              </a:ext>
            </a:extLst>
          </p:cNvPr>
          <p:cNvSpPr/>
          <p:nvPr/>
        </p:nvSpPr>
        <p:spPr>
          <a:xfrm>
            <a:off x="3594687" y="2561665"/>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13" name="Up Arrow 112">
            <a:extLst>
              <a:ext uri="{FF2B5EF4-FFF2-40B4-BE49-F238E27FC236}">
                <a16:creationId xmlns:a16="http://schemas.microsoft.com/office/drawing/2014/main" id="{A43469D1-4A3F-0D1E-8767-9E375889DEE8}"/>
              </a:ext>
            </a:extLst>
          </p:cNvPr>
          <p:cNvSpPr/>
          <p:nvPr/>
        </p:nvSpPr>
        <p:spPr>
          <a:xfrm>
            <a:off x="4257931" y="2576699"/>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14" name="Up Arrow 113">
            <a:extLst>
              <a:ext uri="{FF2B5EF4-FFF2-40B4-BE49-F238E27FC236}">
                <a16:creationId xmlns:a16="http://schemas.microsoft.com/office/drawing/2014/main" id="{C03F7B44-8EBC-D0F8-5BC2-678D448200E2}"/>
              </a:ext>
            </a:extLst>
          </p:cNvPr>
          <p:cNvSpPr/>
          <p:nvPr/>
        </p:nvSpPr>
        <p:spPr>
          <a:xfrm>
            <a:off x="4840971" y="2567428"/>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17" name="Up Arrow 116">
            <a:extLst>
              <a:ext uri="{FF2B5EF4-FFF2-40B4-BE49-F238E27FC236}">
                <a16:creationId xmlns:a16="http://schemas.microsoft.com/office/drawing/2014/main" id="{8CA4B69C-8555-20F8-31F4-D5568196D45A}"/>
              </a:ext>
            </a:extLst>
          </p:cNvPr>
          <p:cNvSpPr/>
          <p:nvPr/>
        </p:nvSpPr>
        <p:spPr>
          <a:xfrm>
            <a:off x="5681601" y="2569543"/>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18" name="Up Arrow 117">
            <a:extLst>
              <a:ext uri="{FF2B5EF4-FFF2-40B4-BE49-F238E27FC236}">
                <a16:creationId xmlns:a16="http://schemas.microsoft.com/office/drawing/2014/main" id="{E842353E-4C3A-6EBA-7890-0B6F9E346AFF}"/>
              </a:ext>
            </a:extLst>
          </p:cNvPr>
          <p:cNvSpPr/>
          <p:nvPr/>
        </p:nvSpPr>
        <p:spPr>
          <a:xfrm>
            <a:off x="6133322" y="2568055"/>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19" name="Up Arrow 118">
            <a:extLst>
              <a:ext uri="{FF2B5EF4-FFF2-40B4-BE49-F238E27FC236}">
                <a16:creationId xmlns:a16="http://schemas.microsoft.com/office/drawing/2014/main" id="{907D178F-AED4-679F-2BB1-60DC1D33C860}"/>
              </a:ext>
            </a:extLst>
          </p:cNvPr>
          <p:cNvSpPr/>
          <p:nvPr/>
        </p:nvSpPr>
        <p:spPr>
          <a:xfrm>
            <a:off x="6709389" y="2569072"/>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20" name="Up Arrow 119">
            <a:extLst>
              <a:ext uri="{FF2B5EF4-FFF2-40B4-BE49-F238E27FC236}">
                <a16:creationId xmlns:a16="http://schemas.microsoft.com/office/drawing/2014/main" id="{BD1AE890-30F5-991B-0CFF-ABCD45E23684}"/>
              </a:ext>
            </a:extLst>
          </p:cNvPr>
          <p:cNvSpPr/>
          <p:nvPr/>
        </p:nvSpPr>
        <p:spPr>
          <a:xfrm>
            <a:off x="7638891" y="2567428"/>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21" name="Up Arrow 120">
            <a:extLst>
              <a:ext uri="{FF2B5EF4-FFF2-40B4-BE49-F238E27FC236}">
                <a16:creationId xmlns:a16="http://schemas.microsoft.com/office/drawing/2014/main" id="{D112930E-6890-2CD2-3127-4CF1CF76976A}"/>
              </a:ext>
            </a:extLst>
          </p:cNvPr>
          <p:cNvSpPr/>
          <p:nvPr/>
        </p:nvSpPr>
        <p:spPr>
          <a:xfrm>
            <a:off x="1671885" y="2673977"/>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22" name="Up Arrow 121">
            <a:extLst>
              <a:ext uri="{FF2B5EF4-FFF2-40B4-BE49-F238E27FC236}">
                <a16:creationId xmlns:a16="http://schemas.microsoft.com/office/drawing/2014/main" id="{12B9D89B-BE85-5459-5874-127132D7D423}"/>
              </a:ext>
            </a:extLst>
          </p:cNvPr>
          <p:cNvSpPr/>
          <p:nvPr/>
        </p:nvSpPr>
        <p:spPr>
          <a:xfrm>
            <a:off x="2363187" y="2674034"/>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23" name="Up Arrow 122">
            <a:extLst>
              <a:ext uri="{FF2B5EF4-FFF2-40B4-BE49-F238E27FC236}">
                <a16:creationId xmlns:a16="http://schemas.microsoft.com/office/drawing/2014/main" id="{0A1AD682-4B2A-2BC5-6032-C9581F95DF97}"/>
              </a:ext>
            </a:extLst>
          </p:cNvPr>
          <p:cNvSpPr/>
          <p:nvPr/>
        </p:nvSpPr>
        <p:spPr>
          <a:xfrm>
            <a:off x="2956607" y="2675600"/>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24" name="Up Arrow 123">
            <a:extLst>
              <a:ext uri="{FF2B5EF4-FFF2-40B4-BE49-F238E27FC236}">
                <a16:creationId xmlns:a16="http://schemas.microsoft.com/office/drawing/2014/main" id="{CF3F85B2-C80B-DF90-15EC-4EEB943BC0C8}"/>
              </a:ext>
            </a:extLst>
          </p:cNvPr>
          <p:cNvSpPr/>
          <p:nvPr/>
        </p:nvSpPr>
        <p:spPr>
          <a:xfrm>
            <a:off x="5683167" y="2660657"/>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25" name="Up Arrow 124">
            <a:extLst>
              <a:ext uri="{FF2B5EF4-FFF2-40B4-BE49-F238E27FC236}">
                <a16:creationId xmlns:a16="http://schemas.microsoft.com/office/drawing/2014/main" id="{3982A13B-1579-FF3B-2F5C-AA50FDA415DB}"/>
              </a:ext>
            </a:extLst>
          </p:cNvPr>
          <p:cNvSpPr/>
          <p:nvPr/>
        </p:nvSpPr>
        <p:spPr>
          <a:xfrm>
            <a:off x="6707167" y="2660657"/>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26" name="Up Arrow 125">
            <a:extLst>
              <a:ext uri="{FF2B5EF4-FFF2-40B4-BE49-F238E27FC236}">
                <a16:creationId xmlns:a16="http://schemas.microsoft.com/office/drawing/2014/main" id="{722699E6-3373-037E-F48F-D89DC1874F6E}"/>
              </a:ext>
            </a:extLst>
          </p:cNvPr>
          <p:cNvSpPr/>
          <p:nvPr/>
        </p:nvSpPr>
        <p:spPr>
          <a:xfrm>
            <a:off x="1684023" y="2971559"/>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27" name="Up Arrow 126">
            <a:extLst>
              <a:ext uri="{FF2B5EF4-FFF2-40B4-BE49-F238E27FC236}">
                <a16:creationId xmlns:a16="http://schemas.microsoft.com/office/drawing/2014/main" id="{2D84D21D-159B-07BA-DCC1-89DA94C65E0B}"/>
              </a:ext>
            </a:extLst>
          </p:cNvPr>
          <p:cNvSpPr/>
          <p:nvPr/>
        </p:nvSpPr>
        <p:spPr>
          <a:xfrm>
            <a:off x="2972636" y="296839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28" name="Up Arrow 127">
            <a:extLst>
              <a:ext uri="{FF2B5EF4-FFF2-40B4-BE49-F238E27FC236}">
                <a16:creationId xmlns:a16="http://schemas.microsoft.com/office/drawing/2014/main" id="{274C9B32-5D41-2E50-844B-5F10F6960B82}"/>
              </a:ext>
            </a:extLst>
          </p:cNvPr>
          <p:cNvSpPr/>
          <p:nvPr/>
        </p:nvSpPr>
        <p:spPr>
          <a:xfrm>
            <a:off x="3594239" y="297935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29" name="Up Arrow 128">
            <a:extLst>
              <a:ext uri="{FF2B5EF4-FFF2-40B4-BE49-F238E27FC236}">
                <a16:creationId xmlns:a16="http://schemas.microsoft.com/office/drawing/2014/main" id="{34435E19-E7D8-4B29-43B8-378650414B53}"/>
              </a:ext>
            </a:extLst>
          </p:cNvPr>
          <p:cNvSpPr/>
          <p:nvPr/>
        </p:nvSpPr>
        <p:spPr>
          <a:xfrm>
            <a:off x="5265290" y="2972957"/>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30" name="Up Arrow 129">
            <a:extLst>
              <a:ext uri="{FF2B5EF4-FFF2-40B4-BE49-F238E27FC236}">
                <a16:creationId xmlns:a16="http://schemas.microsoft.com/office/drawing/2014/main" id="{44556190-ADF6-5354-3294-F7570C2FD9F4}"/>
              </a:ext>
            </a:extLst>
          </p:cNvPr>
          <p:cNvSpPr/>
          <p:nvPr/>
        </p:nvSpPr>
        <p:spPr>
          <a:xfrm>
            <a:off x="5684733" y="2972242"/>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31" name="Up Arrow 130">
            <a:extLst>
              <a:ext uri="{FF2B5EF4-FFF2-40B4-BE49-F238E27FC236}">
                <a16:creationId xmlns:a16="http://schemas.microsoft.com/office/drawing/2014/main" id="{CD68B3AD-4DD3-C324-A0D6-70B306DB30A3}"/>
              </a:ext>
            </a:extLst>
          </p:cNvPr>
          <p:cNvSpPr/>
          <p:nvPr/>
        </p:nvSpPr>
        <p:spPr>
          <a:xfrm>
            <a:off x="6719694" y="2973808"/>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32" name="Up Arrow 131">
            <a:extLst>
              <a:ext uri="{FF2B5EF4-FFF2-40B4-BE49-F238E27FC236}">
                <a16:creationId xmlns:a16="http://schemas.microsoft.com/office/drawing/2014/main" id="{6F40D5FE-3408-6B56-4BBC-5ABED6E9C638}"/>
              </a:ext>
            </a:extLst>
          </p:cNvPr>
          <p:cNvSpPr/>
          <p:nvPr/>
        </p:nvSpPr>
        <p:spPr>
          <a:xfrm>
            <a:off x="7641921" y="2984768"/>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33" name="Oval 132">
            <a:extLst>
              <a:ext uri="{FF2B5EF4-FFF2-40B4-BE49-F238E27FC236}">
                <a16:creationId xmlns:a16="http://schemas.microsoft.com/office/drawing/2014/main" id="{CA9FF6B0-D928-CC1D-8B7C-B831129B91E9}"/>
              </a:ext>
            </a:extLst>
          </p:cNvPr>
          <p:cNvSpPr/>
          <p:nvPr/>
        </p:nvSpPr>
        <p:spPr>
          <a:xfrm flipH="1">
            <a:off x="5689380" y="3075582"/>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34" name="Up Arrow 133">
            <a:extLst>
              <a:ext uri="{FF2B5EF4-FFF2-40B4-BE49-F238E27FC236}">
                <a16:creationId xmlns:a16="http://schemas.microsoft.com/office/drawing/2014/main" id="{1F31529A-699F-8A9A-00FF-710D9FDE225E}"/>
              </a:ext>
            </a:extLst>
          </p:cNvPr>
          <p:cNvSpPr/>
          <p:nvPr/>
        </p:nvSpPr>
        <p:spPr>
          <a:xfrm>
            <a:off x="1684023" y="318575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35" name="Up Arrow 134">
            <a:extLst>
              <a:ext uri="{FF2B5EF4-FFF2-40B4-BE49-F238E27FC236}">
                <a16:creationId xmlns:a16="http://schemas.microsoft.com/office/drawing/2014/main" id="{756A5D8B-725A-9231-6470-3C63C9DDCF89}"/>
              </a:ext>
            </a:extLst>
          </p:cNvPr>
          <p:cNvSpPr/>
          <p:nvPr/>
        </p:nvSpPr>
        <p:spPr>
          <a:xfrm>
            <a:off x="2373325" y="318575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36" name="Up Arrow 135">
            <a:extLst>
              <a:ext uri="{FF2B5EF4-FFF2-40B4-BE49-F238E27FC236}">
                <a16:creationId xmlns:a16="http://schemas.microsoft.com/office/drawing/2014/main" id="{EFA0C75C-C3CB-538C-0BE4-5F7CCE9D1B04}"/>
              </a:ext>
            </a:extLst>
          </p:cNvPr>
          <p:cNvSpPr/>
          <p:nvPr/>
        </p:nvSpPr>
        <p:spPr>
          <a:xfrm>
            <a:off x="2972636" y="318575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37" name="Up Arrow 136">
            <a:extLst>
              <a:ext uri="{FF2B5EF4-FFF2-40B4-BE49-F238E27FC236}">
                <a16:creationId xmlns:a16="http://schemas.microsoft.com/office/drawing/2014/main" id="{00F5BDA7-2744-0BDE-7FAA-113FB1FF9BCE}"/>
              </a:ext>
            </a:extLst>
          </p:cNvPr>
          <p:cNvSpPr/>
          <p:nvPr/>
        </p:nvSpPr>
        <p:spPr>
          <a:xfrm>
            <a:off x="3599755" y="3181184"/>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38" name="Up Arrow 137">
            <a:extLst>
              <a:ext uri="{FF2B5EF4-FFF2-40B4-BE49-F238E27FC236}">
                <a16:creationId xmlns:a16="http://schemas.microsoft.com/office/drawing/2014/main" id="{A3694C4E-23F7-0054-31BD-C8D07BCC4DAE}"/>
              </a:ext>
            </a:extLst>
          </p:cNvPr>
          <p:cNvSpPr/>
          <p:nvPr/>
        </p:nvSpPr>
        <p:spPr>
          <a:xfrm>
            <a:off x="4268069" y="317931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39" name="Up Arrow 138">
            <a:extLst>
              <a:ext uri="{FF2B5EF4-FFF2-40B4-BE49-F238E27FC236}">
                <a16:creationId xmlns:a16="http://schemas.microsoft.com/office/drawing/2014/main" id="{A57C2A73-A4FC-A84C-17A7-F5434942D2ED}"/>
              </a:ext>
            </a:extLst>
          </p:cNvPr>
          <p:cNvSpPr/>
          <p:nvPr/>
        </p:nvSpPr>
        <p:spPr>
          <a:xfrm>
            <a:off x="5272232" y="318102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40" name="Up Arrow 139">
            <a:extLst>
              <a:ext uri="{FF2B5EF4-FFF2-40B4-BE49-F238E27FC236}">
                <a16:creationId xmlns:a16="http://schemas.microsoft.com/office/drawing/2014/main" id="{128D1186-34C0-B6D0-1E90-BFE5BB1D55CC}"/>
              </a:ext>
            </a:extLst>
          </p:cNvPr>
          <p:cNvSpPr/>
          <p:nvPr/>
        </p:nvSpPr>
        <p:spPr>
          <a:xfrm>
            <a:off x="5698511" y="318575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41" name="Up Arrow 140">
            <a:extLst>
              <a:ext uri="{FF2B5EF4-FFF2-40B4-BE49-F238E27FC236}">
                <a16:creationId xmlns:a16="http://schemas.microsoft.com/office/drawing/2014/main" id="{12743AC1-E860-FA0C-3D55-04E2E2E28F35}"/>
              </a:ext>
            </a:extLst>
          </p:cNvPr>
          <p:cNvSpPr/>
          <p:nvPr/>
        </p:nvSpPr>
        <p:spPr>
          <a:xfrm>
            <a:off x="6133321" y="3179316"/>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42" name="Up Arrow 141">
            <a:extLst>
              <a:ext uri="{FF2B5EF4-FFF2-40B4-BE49-F238E27FC236}">
                <a16:creationId xmlns:a16="http://schemas.microsoft.com/office/drawing/2014/main" id="{4499C9DE-D714-DFFE-9F8E-1213F5A28E5C}"/>
              </a:ext>
            </a:extLst>
          </p:cNvPr>
          <p:cNvSpPr/>
          <p:nvPr/>
        </p:nvSpPr>
        <p:spPr>
          <a:xfrm>
            <a:off x="6719694" y="3185756"/>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43" name="Up Arrow 142">
            <a:extLst>
              <a:ext uri="{FF2B5EF4-FFF2-40B4-BE49-F238E27FC236}">
                <a16:creationId xmlns:a16="http://schemas.microsoft.com/office/drawing/2014/main" id="{F3CB05A4-DA62-1E43-5A2D-6FB5C6CA8AF8}"/>
              </a:ext>
            </a:extLst>
          </p:cNvPr>
          <p:cNvSpPr/>
          <p:nvPr/>
        </p:nvSpPr>
        <p:spPr>
          <a:xfrm>
            <a:off x="7235633" y="3186482"/>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44" name="Up Arrow 143">
            <a:extLst>
              <a:ext uri="{FF2B5EF4-FFF2-40B4-BE49-F238E27FC236}">
                <a16:creationId xmlns:a16="http://schemas.microsoft.com/office/drawing/2014/main" id="{0F823FE0-5012-68BC-59F5-074A7967648C}"/>
              </a:ext>
            </a:extLst>
          </p:cNvPr>
          <p:cNvSpPr/>
          <p:nvPr/>
        </p:nvSpPr>
        <p:spPr>
          <a:xfrm>
            <a:off x="1684023" y="3291488"/>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45" name="Up Arrow 144">
            <a:extLst>
              <a:ext uri="{FF2B5EF4-FFF2-40B4-BE49-F238E27FC236}">
                <a16:creationId xmlns:a16="http://schemas.microsoft.com/office/drawing/2014/main" id="{4378E2BE-47DB-51D7-9D4F-5F128CF2ED70}"/>
              </a:ext>
            </a:extLst>
          </p:cNvPr>
          <p:cNvSpPr/>
          <p:nvPr/>
        </p:nvSpPr>
        <p:spPr>
          <a:xfrm>
            <a:off x="2373325" y="3284934"/>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46" name="Up Arrow 145">
            <a:extLst>
              <a:ext uri="{FF2B5EF4-FFF2-40B4-BE49-F238E27FC236}">
                <a16:creationId xmlns:a16="http://schemas.microsoft.com/office/drawing/2014/main" id="{EBED9E09-1FAD-DA39-2CC6-4803FD777062}"/>
              </a:ext>
            </a:extLst>
          </p:cNvPr>
          <p:cNvSpPr/>
          <p:nvPr/>
        </p:nvSpPr>
        <p:spPr>
          <a:xfrm>
            <a:off x="5698839" y="3285494"/>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47" name="Up Arrow 146">
            <a:extLst>
              <a:ext uri="{FF2B5EF4-FFF2-40B4-BE49-F238E27FC236}">
                <a16:creationId xmlns:a16="http://schemas.microsoft.com/office/drawing/2014/main" id="{8826AB73-A7A5-466D-9B8F-799C0F45F2A8}"/>
              </a:ext>
            </a:extLst>
          </p:cNvPr>
          <p:cNvSpPr/>
          <p:nvPr/>
        </p:nvSpPr>
        <p:spPr>
          <a:xfrm>
            <a:off x="6727428" y="3286958"/>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48" name="Up Arrow 147">
            <a:extLst>
              <a:ext uri="{FF2B5EF4-FFF2-40B4-BE49-F238E27FC236}">
                <a16:creationId xmlns:a16="http://schemas.microsoft.com/office/drawing/2014/main" id="{F7BD0FBE-CA79-7205-146B-B6F6F96B4598}"/>
              </a:ext>
            </a:extLst>
          </p:cNvPr>
          <p:cNvSpPr/>
          <p:nvPr/>
        </p:nvSpPr>
        <p:spPr>
          <a:xfrm>
            <a:off x="7234955" y="3287837"/>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49" name="Oval 148">
            <a:extLst>
              <a:ext uri="{FF2B5EF4-FFF2-40B4-BE49-F238E27FC236}">
                <a16:creationId xmlns:a16="http://schemas.microsoft.com/office/drawing/2014/main" id="{A42C7A51-9842-35F1-CBB3-A68C33AE9CF4}"/>
              </a:ext>
            </a:extLst>
          </p:cNvPr>
          <p:cNvSpPr/>
          <p:nvPr/>
        </p:nvSpPr>
        <p:spPr>
          <a:xfrm flipH="1">
            <a:off x="1685075" y="3394588"/>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50" name="Up Arrow 149">
            <a:extLst>
              <a:ext uri="{FF2B5EF4-FFF2-40B4-BE49-F238E27FC236}">
                <a16:creationId xmlns:a16="http://schemas.microsoft.com/office/drawing/2014/main" id="{C815F73B-AC43-1E9A-1130-14A0852031E2}"/>
              </a:ext>
            </a:extLst>
          </p:cNvPr>
          <p:cNvSpPr/>
          <p:nvPr/>
        </p:nvSpPr>
        <p:spPr>
          <a:xfrm>
            <a:off x="2373325" y="3382839"/>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51" name="Up Arrow 150">
            <a:extLst>
              <a:ext uri="{FF2B5EF4-FFF2-40B4-BE49-F238E27FC236}">
                <a16:creationId xmlns:a16="http://schemas.microsoft.com/office/drawing/2014/main" id="{47DA8BA2-6C80-7DD4-7F66-F9236E2B1E6D}"/>
              </a:ext>
            </a:extLst>
          </p:cNvPr>
          <p:cNvSpPr/>
          <p:nvPr/>
        </p:nvSpPr>
        <p:spPr>
          <a:xfrm>
            <a:off x="2976629" y="338965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52" name="Oval 151">
            <a:extLst>
              <a:ext uri="{FF2B5EF4-FFF2-40B4-BE49-F238E27FC236}">
                <a16:creationId xmlns:a16="http://schemas.microsoft.com/office/drawing/2014/main" id="{57710488-3D26-52E1-4A4C-0D70E570DB2A}"/>
              </a:ext>
            </a:extLst>
          </p:cNvPr>
          <p:cNvSpPr/>
          <p:nvPr/>
        </p:nvSpPr>
        <p:spPr>
          <a:xfrm flipH="1">
            <a:off x="3597568" y="3391517"/>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53" name="Up Arrow 152">
            <a:extLst>
              <a:ext uri="{FF2B5EF4-FFF2-40B4-BE49-F238E27FC236}">
                <a16:creationId xmlns:a16="http://schemas.microsoft.com/office/drawing/2014/main" id="{8F8BAB6F-CF8A-4777-07B9-235EA496C7B3}"/>
              </a:ext>
            </a:extLst>
          </p:cNvPr>
          <p:cNvSpPr/>
          <p:nvPr/>
        </p:nvSpPr>
        <p:spPr>
          <a:xfrm>
            <a:off x="4257931" y="3383363"/>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54" name="Up Arrow 153">
            <a:extLst>
              <a:ext uri="{FF2B5EF4-FFF2-40B4-BE49-F238E27FC236}">
                <a16:creationId xmlns:a16="http://schemas.microsoft.com/office/drawing/2014/main" id="{F6100706-F625-5B37-82D2-C5BB878C3BA1}"/>
              </a:ext>
            </a:extLst>
          </p:cNvPr>
          <p:cNvSpPr/>
          <p:nvPr/>
        </p:nvSpPr>
        <p:spPr>
          <a:xfrm>
            <a:off x="4843394" y="3388011"/>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55" name="Up Arrow 154">
            <a:extLst>
              <a:ext uri="{FF2B5EF4-FFF2-40B4-BE49-F238E27FC236}">
                <a16:creationId xmlns:a16="http://schemas.microsoft.com/office/drawing/2014/main" id="{19704842-B47B-C8E5-8FCC-30E84294F7C1}"/>
              </a:ext>
            </a:extLst>
          </p:cNvPr>
          <p:cNvSpPr/>
          <p:nvPr/>
        </p:nvSpPr>
        <p:spPr>
          <a:xfrm>
            <a:off x="5277338" y="3388595"/>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56" name="Up Arrow 155">
            <a:extLst>
              <a:ext uri="{FF2B5EF4-FFF2-40B4-BE49-F238E27FC236}">
                <a16:creationId xmlns:a16="http://schemas.microsoft.com/office/drawing/2014/main" id="{5DDCB650-606E-411D-349F-B1F792565924}"/>
              </a:ext>
            </a:extLst>
          </p:cNvPr>
          <p:cNvSpPr/>
          <p:nvPr/>
        </p:nvSpPr>
        <p:spPr>
          <a:xfrm>
            <a:off x="5698839" y="3386798"/>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57" name="Up Arrow 156">
            <a:extLst>
              <a:ext uri="{FF2B5EF4-FFF2-40B4-BE49-F238E27FC236}">
                <a16:creationId xmlns:a16="http://schemas.microsoft.com/office/drawing/2014/main" id="{703835A6-E6E8-AC09-4581-CE6C4E9EAC1B}"/>
              </a:ext>
            </a:extLst>
          </p:cNvPr>
          <p:cNvSpPr/>
          <p:nvPr/>
        </p:nvSpPr>
        <p:spPr>
          <a:xfrm>
            <a:off x="6146387" y="3389924"/>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58" name="Up Arrow 157">
            <a:extLst>
              <a:ext uri="{FF2B5EF4-FFF2-40B4-BE49-F238E27FC236}">
                <a16:creationId xmlns:a16="http://schemas.microsoft.com/office/drawing/2014/main" id="{9F405708-914F-BF4D-BA1F-229548A35E4D}"/>
              </a:ext>
            </a:extLst>
          </p:cNvPr>
          <p:cNvSpPr/>
          <p:nvPr/>
        </p:nvSpPr>
        <p:spPr>
          <a:xfrm>
            <a:off x="6734168" y="3392102"/>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59" name="Up Arrow 158">
            <a:extLst>
              <a:ext uri="{FF2B5EF4-FFF2-40B4-BE49-F238E27FC236}">
                <a16:creationId xmlns:a16="http://schemas.microsoft.com/office/drawing/2014/main" id="{65B71DED-1541-8305-4271-11ADD371D343}"/>
              </a:ext>
            </a:extLst>
          </p:cNvPr>
          <p:cNvSpPr/>
          <p:nvPr/>
        </p:nvSpPr>
        <p:spPr>
          <a:xfrm>
            <a:off x="7244535" y="3388634"/>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60" name="Up Arrow 159">
            <a:extLst>
              <a:ext uri="{FF2B5EF4-FFF2-40B4-BE49-F238E27FC236}">
                <a16:creationId xmlns:a16="http://schemas.microsoft.com/office/drawing/2014/main" id="{2A01ACAC-F319-5673-76B5-880C4109A145}"/>
              </a:ext>
            </a:extLst>
          </p:cNvPr>
          <p:cNvSpPr/>
          <p:nvPr/>
        </p:nvSpPr>
        <p:spPr>
          <a:xfrm>
            <a:off x="7646480" y="3388670"/>
            <a:ext cx="111514"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61" name="Up Arrow 160">
            <a:extLst>
              <a:ext uri="{FF2B5EF4-FFF2-40B4-BE49-F238E27FC236}">
                <a16:creationId xmlns:a16="http://schemas.microsoft.com/office/drawing/2014/main" id="{411FD130-2245-280F-ACF5-10CC464C02FF}"/>
              </a:ext>
            </a:extLst>
          </p:cNvPr>
          <p:cNvSpPr/>
          <p:nvPr/>
        </p:nvSpPr>
        <p:spPr>
          <a:xfrm>
            <a:off x="1679294" y="3499086"/>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62" name="Up Arrow 161">
            <a:extLst>
              <a:ext uri="{FF2B5EF4-FFF2-40B4-BE49-F238E27FC236}">
                <a16:creationId xmlns:a16="http://schemas.microsoft.com/office/drawing/2014/main" id="{82F5F30C-6C73-6FEF-F7B1-EFDC1A4EE765}"/>
              </a:ext>
            </a:extLst>
          </p:cNvPr>
          <p:cNvSpPr/>
          <p:nvPr/>
        </p:nvSpPr>
        <p:spPr>
          <a:xfrm>
            <a:off x="2378054" y="3492190"/>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63" name="Up Arrow 162">
            <a:extLst>
              <a:ext uri="{FF2B5EF4-FFF2-40B4-BE49-F238E27FC236}">
                <a16:creationId xmlns:a16="http://schemas.microsoft.com/office/drawing/2014/main" id="{11E2D4F2-8F99-FC90-984E-98A75205F8C9}"/>
              </a:ext>
            </a:extLst>
          </p:cNvPr>
          <p:cNvSpPr/>
          <p:nvPr/>
        </p:nvSpPr>
        <p:spPr>
          <a:xfrm>
            <a:off x="2976630" y="3486509"/>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64" name="Up Arrow 163">
            <a:extLst>
              <a:ext uri="{FF2B5EF4-FFF2-40B4-BE49-F238E27FC236}">
                <a16:creationId xmlns:a16="http://schemas.microsoft.com/office/drawing/2014/main" id="{4BB30030-17FE-B575-D4EA-24ED8734C1D3}"/>
              </a:ext>
            </a:extLst>
          </p:cNvPr>
          <p:cNvSpPr/>
          <p:nvPr/>
        </p:nvSpPr>
        <p:spPr>
          <a:xfrm>
            <a:off x="3594687" y="3486695"/>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65" name="Up Arrow 164">
            <a:extLst>
              <a:ext uri="{FF2B5EF4-FFF2-40B4-BE49-F238E27FC236}">
                <a16:creationId xmlns:a16="http://schemas.microsoft.com/office/drawing/2014/main" id="{81E42020-2D0B-914A-7621-EF6ECB3001DB}"/>
              </a:ext>
            </a:extLst>
          </p:cNvPr>
          <p:cNvSpPr/>
          <p:nvPr/>
        </p:nvSpPr>
        <p:spPr>
          <a:xfrm>
            <a:off x="4268069" y="3486614"/>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66" name="Up Arrow 165">
            <a:extLst>
              <a:ext uri="{FF2B5EF4-FFF2-40B4-BE49-F238E27FC236}">
                <a16:creationId xmlns:a16="http://schemas.microsoft.com/office/drawing/2014/main" id="{53E63B6D-735E-0594-3515-98A7F210F1CE}"/>
              </a:ext>
            </a:extLst>
          </p:cNvPr>
          <p:cNvSpPr/>
          <p:nvPr/>
        </p:nvSpPr>
        <p:spPr>
          <a:xfrm>
            <a:off x="4840971" y="3493441"/>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67" name="Up Arrow 166">
            <a:extLst>
              <a:ext uri="{FF2B5EF4-FFF2-40B4-BE49-F238E27FC236}">
                <a16:creationId xmlns:a16="http://schemas.microsoft.com/office/drawing/2014/main" id="{6AE7DC2E-F153-823C-E79E-FA6D43A73564}"/>
              </a:ext>
            </a:extLst>
          </p:cNvPr>
          <p:cNvSpPr/>
          <p:nvPr/>
        </p:nvSpPr>
        <p:spPr>
          <a:xfrm>
            <a:off x="5277000" y="3492274"/>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68" name="Oval 167">
            <a:extLst>
              <a:ext uri="{FF2B5EF4-FFF2-40B4-BE49-F238E27FC236}">
                <a16:creationId xmlns:a16="http://schemas.microsoft.com/office/drawing/2014/main" id="{702830C4-89A3-7CB9-5B8D-548EEB7CF376}"/>
              </a:ext>
            </a:extLst>
          </p:cNvPr>
          <p:cNvSpPr/>
          <p:nvPr/>
        </p:nvSpPr>
        <p:spPr>
          <a:xfrm flipH="1">
            <a:off x="5698839" y="3502529"/>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69" name="Up Arrow 168">
            <a:extLst>
              <a:ext uri="{FF2B5EF4-FFF2-40B4-BE49-F238E27FC236}">
                <a16:creationId xmlns:a16="http://schemas.microsoft.com/office/drawing/2014/main" id="{003FFBC0-6325-F53F-2913-C7AC5CEE655B}"/>
              </a:ext>
            </a:extLst>
          </p:cNvPr>
          <p:cNvSpPr/>
          <p:nvPr/>
        </p:nvSpPr>
        <p:spPr>
          <a:xfrm>
            <a:off x="6151116" y="3493658"/>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70" name="Oval 169">
            <a:extLst>
              <a:ext uri="{FF2B5EF4-FFF2-40B4-BE49-F238E27FC236}">
                <a16:creationId xmlns:a16="http://schemas.microsoft.com/office/drawing/2014/main" id="{6EB38787-8AFF-F3F6-42A0-F00098EABCD5}"/>
              </a:ext>
            </a:extLst>
          </p:cNvPr>
          <p:cNvSpPr/>
          <p:nvPr/>
        </p:nvSpPr>
        <p:spPr>
          <a:xfrm flipH="1">
            <a:off x="1688753" y="3608619"/>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71" name="Up Arrow 170">
            <a:extLst>
              <a:ext uri="{FF2B5EF4-FFF2-40B4-BE49-F238E27FC236}">
                <a16:creationId xmlns:a16="http://schemas.microsoft.com/office/drawing/2014/main" id="{7AD7F02B-0FAE-CE79-5F85-AEBABCC09C00}"/>
              </a:ext>
            </a:extLst>
          </p:cNvPr>
          <p:cNvSpPr/>
          <p:nvPr/>
        </p:nvSpPr>
        <p:spPr>
          <a:xfrm>
            <a:off x="2379606" y="3597152"/>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72" name="Up Arrow 171">
            <a:extLst>
              <a:ext uri="{FF2B5EF4-FFF2-40B4-BE49-F238E27FC236}">
                <a16:creationId xmlns:a16="http://schemas.microsoft.com/office/drawing/2014/main" id="{AE3E5051-4AF9-621D-B9B7-0D500131EBE2}"/>
              </a:ext>
            </a:extLst>
          </p:cNvPr>
          <p:cNvSpPr/>
          <p:nvPr/>
        </p:nvSpPr>
        <p:spPr>
          <a:xfrm>
            <a:off x="2986428" y="3590517"/>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73" name="Oval 172">
            <a:extLst>
              <a:ext uri="{FF2B5EF4-FFF2-40B4-BE49-F238E27FC236}">
                <a16:creationId xmlns:a16="http://schemas.microsoft.com/office/drawing/2014/main" id="{FC31FBD0-7CCD-ECA6-10F1-6E1586C5E756}"/>
              </a:ext>
            </a:extLst>
          </p:cNvPr>
          <p:cNvSpPr/>
          <p:nvPr/>
        </p:nvSpPr>
        <p:spPr>
          <a:xfrm flipH="1">
            <a:off x="3602466" y="3596069"/>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74" name="Up Arrow 173">
            <a:extLst>
              <a:ext uri="{FF2B5EF4-FFF2-40B4-BE49-F238E27FC236}">
                <a16:creationId xmlns:a16="http://schemas.microsoft.com/office/drawing/2014/main" id="{C36753BE-855D-6EF0-BA59-9FA65186B164}"/>
              </a:ext>
            </a:extLst>
          </p:cNvPr>
          <p:cNvSpPr/>
          <p:nvPr/>
        </p:nvSpPr>
        <p:spPr>
          <a:xfrm>
            <a:off x="4266198" y="3590348"/>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75" name="Up Arrow 174">
            <a:extLst>
              <a:ext uri="{FF2B5EF4-FFF2-40B4-BE49-F238E27FC236}">
                <a16:creationId xmlns:a16="http://schemas.microsoft.com/office/drawing/2014/main" id="{569F7735-C11C-5509-77EB-1F53AA18A785}"/>
              </a:ext>
            </a:extLst>
          </p:cNvPr>
          <p:cNvSpPr/>
          <p:nvPr/>
        </p:nvSpPr>
        <p:spPr>
          <a:xfrm>
            <a:off x="4840971" y="3599010"/>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76" name="Up Arrow 175">
            <a:extLst>
              <a:ext uri="{FF2B5EF4-FFF2-40B4-BE49-F238E27FC236}">
                <a16:creationId xmlns:a16="http://schemas.microsoft.com/office/drawing/2014/main" id="{A6E5D487-6E8C-5B5A-0CE0-DE965E801A80}"/>
              </a:ext>
            </a:extLst>
          </p:cNvPr>
          <p:cNvSpPr/>
          <p:nvPr/>
        </p:nvSpPr>
        <p:spPr>
          <a:xfrm>
            <a:off x="5287137" y="3589934"/>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77" name="Up Arrow 176">
            <a:extLst>
              <a:ext uri="{FF2B5EF4-FFF2-40B4-BE49-F238E27FC236}">
                <a16:creationId xmlns:a16="http://schemas.microsoft.com/office/drawing/2014/main" id="{06288587-1179-8E28-757F-7A005592DE72}"/>
              </a:ext>
            </a:extLst>
          </p:cNvPr>
          <p:cNvSpPr/>
          <p:nvPr/>
        </p:nvSpPr>
        <p:spPr>
          <a:xfrm>
            <a:off x="5711495" y="3602717"/>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78" name="Up Arrow 177">
            <a:extLst>
              <a:ext uri="{FF2B5EF4-FFF2-40B4-BE49-F238E27FC236}">
                <a16:creationId xmlns:a16="http://schemas.microsoft.com/office/drawing/2014/main" id="{06BCF9FA-36DD-09CE-D0C4-F7930EB6EBC6}"/>
              </a:ext>
            </a:extLst>
          </p:cNvPr>
          <p:cNvSpPr/>
          <p:nvPr/>
        </p:nvSpPr>
        <p:spPr>
          <a:xfrm>
            <a:off x="6161397" y="3600848"/>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79" name="Oval 178">
            <a:extLst>
              <a:ext uri="{FF2B5EF4-FFF2-40B4-BE49-F238E27FC236}">
                <a16:creationId xmlns:a16="http://schemas.microsoft.com/office/drawing/2014/main" id="{83239E1E-7A91-FCD4-0C89-A2149BAD9BC0}"/>
              </a:ext>
            </a:extLst>
          </p:cNvPr>
          <p:cNvSpPr/>
          <p:nvPr/>
        </p:nvSpPr>
        <p:spPr>
          <a:xfrm flipH="1">
            <a:off x="6741661" y="3589329"/>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80" name="Up Arrow 179">
            <a:extLst>
              <a:ext uri="{FF2B5EF4-FFF2-40B4-BE49-F238E27FC236}">
                <a16:creationId xmlns:a16="http://schemas.microsoft.com/office/drawing/2014/main" id="{96F73892-8AD8-43A7-6C76-37B21D3AB1B4}"/>
              </a:ext>
            </a:extLst>
          </p:cNvPr>
          <p:cNvSpPr/>
          <p:nvPr/>
        </p:nvSpPr>
        <p:spPr>
          <a:xfrm>
            <a:off x="7253994" y="359180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81" name="Up Arrow 180">
            <a:extLst>
              <a:ext uri="{FF2B5EF4-FFF2-40B4-BE49-F238E27FC236}">
                <a16:creationId xmlns:a16="http://schemas.microsoft.com/office/drawing/2014/main" id="{0F41EB0C-12CC-8B38-3DF0-7B5E5B68B161}"/>
              </a:ext>
            </a:extLst>
          </p:cNvPr>
          <p:cNvSpPr/>
          <p:nvPr/>
        </p:nvSpPr>
        <p:spPr>
          <a:xfrm>
            <a:off x="7651548" y="3592202"/>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82" name="Oval 181">
            <a:extLst>
              <a:ext uri="{FF2B5EF4-FFF2-40B4-BE49-F238E27FC236}">
                <a16:creationId xmlns:a16="http://schemas.microsoft.com/office/drawing/2014/main" id="{3BA68A97-2EE7-7C01-E715-08B581FE81D4}"/>
              </a:ext>
            </a:extLst>
          </p:cNvPr>
          <p:cNvSpPr/>
          <p:nvPr/>
        </p:nvSpPr>
        <p:spPr>
          <a:xfrm flipH="1">
            <a:off x="1689543" y="3718190"/>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83" name="Up Arrow 182">
            <a:extLst>
              <a:ext uri="{FF2B5EF4-FFF2-40B4-BE49-F238E27FC236}">
                <a16:creationId xmlns:a16="http://schemas.microsoft.com/office/drawing/2014/main" id="{D023E2D3-1F3C-B581-B0DC-57E7EE4ED6FC}"/>
              </a:ext>
            </a:extLst>
          </p:cNvPr>
          <p:cNvSpPr/>
          <p:nvPr/>
        </p:nvSpPr>
        <p:spPr>
          <a:xfrm>
            <a:off x="2387513" y="3699843"/>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84" name="Up Arrow 183">
            <a:extLst>
              <a:ext uri="{FF2B5EF4-FFF2-40B4-BE49-F238E27FC236}">
                <a16:creationId xmlns:a16="http://schemas.microsoft.com/office/drawing/2014/main" id="{5C1023B0-76A6-90F7-3CFC-BF8685699DAE}"/>
              </a:ext>
            </a:extLst>
          </p:cNvPr>
          <p:cNvSpPr/>
          <p:nvPr/>
        </p:nvSpPr>
        <p:spPr>
          <a:xfrm>
            <a:off x="2989478" y="3695912"/>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85" name="Up Arrow 184">
            <a:extLst>
              <a:ext uri="{FF2B5EF4-FFF2-40B4-BE49-F238E27FC236}">
                <a16:creationId xmlns:a16="http://schemas.microsoft.com/office/drawing/2014/main" id="{BD0670B3-B468-110E-D063-C626CC82FC65}"/>
              </a:ext>
            </a:extLst>
          </p:cNvPr>
          <p:cNvSpPr/>
          <p:nvPr/>
        </p:nvSpPr>
        <p:spPr>
          <a:xfrm>
            <a:off x="3604146" y="3697148"/>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86" name="Up Arrow 185">
            <a:extLst>
              <a:ext uri="{FF2B5EF4-FFF2-40B4-BE49-F238E27FC236}">
                <a16:creationId xmlns:a16="http://schemas.microsoft.com/office/drawing/2014/main" id="{1AF89D3E-3053-5774-5D20-D3B1052FE228}"/>
              </a:ext>
            </a:extLst>
          </p:cNvPr>
          <p:cNvSpPr/>
          <p:nvPr/>
        </p:nvSpPr>
        <p:spPr>
          <a:xfrm>
            <a:off x="4272120" y="3693599"/>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87" name="Up Arrow 186">
            <a:extLst>
              <a:ext uri="{FF2B5EF4-FFF2-40B4-BE49-F238E27FC236}">
                <a16:creationId xmlns:a16="http://schemas.microsoft.com/office/drawing/2014/main" id="{4D11CC6C-FF9A-32C5-9090-E4AB0C0EA36C}"/>
              </a:ext>
            </a:extLst>
          </p:cNvPr>
          <p:cNvSpPr/>
          <p:nvPr/>
        </p:nvSpPr>
        <p:spPr>
          <a:xfrm>
            <a:off x="4846489" y="3692873"/>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88" name="Up Arrow 187">
            <a:extLst>
              <a:ext uri="{FF2B5EF4-FFF2-40B4-BE49-F238E27FC236}">
                <a16:creationId xmlns:a16="http://schemas.microsoft.com/office/drawing/2014/main" id="{D46181EB-C1DE-CA08-0C37-18009DD7F226}"/>
              </a:ext>
            </a:extLst>
          </p:cNvPr>
          <p:cNvSpPr/>
          <p:nvPr/>
        </p:nvSpPr>
        <p:spPr>
          <a:xfrm>
            <a:off x="5281729" y="3687467"/>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89" name="Up Arrow 188">
            <a:extLst>
              <a:ext uri="{FF2B5EF4-FFF2-40B4-BE49-F238E27FC236}">
                <a16:creationId xmlns:a16="http://schemas.microsoft.com/office/drawing/2014/main" id="{1892014E-106C-2C09-6272-E6A9CCF17972}"/>
              </a:ext>
            </a:extLst>
          </p:cNvPr>
          <p:cNvSpPr/>
          <p:nvPr/>
        </p:nvSpPr>
        <p:spPr>
          <a:xfrm>
            <a:off x="5708298" y="3699479"/>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90" name="Up Arrow 189">
            <a:extLst>
              <a:ext uri="{FF2B5EF4-FFF2-40B4-BE49-F238E27FC236}">
                <a16:creationId xmlns:a16="http://schemas.microsoft.com/office/drawing/2014/main" id="{914D01EF-8879-C0E8-C29B-1C0B5B675B34}"/>
              </a:ext>
            </a:extLst>
          </p:cNvPr>
          <p:cNvSpPr/>
          <p:nvPr/>
        </p:nvSpPr>
        <p:spPr>
          <a:xfrm>
            <a:off x="6739290" y="3700982"/>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91" name="Up Arrow 190">
            <a:extLst>
              <a:ext uri="{FF2B5EF4-FFF2-40B4-BE49-F238E27FC236}">
                <a16:creationId xmlns:a16="http://schemas.microsoft.com/office/drawing/2014/main" id="{19D86F17-92BA-BC4E-BC0E-E1A0450F4BCB}"/>
              </a:ext>
            </a:extLst>
          </p:cNvPr>
          <p:cNvSpPr/>
          <p:nvPr/>
        </p:nvSpPr>
        <p:spPr>
          <a:xfrm>
            <a:off x="7656617" y="3698422"/>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92" name="Oval 191">
            <a:extLst>
              <a:ext uri="{FF2B5EF4-FFF2-40B4-BE49-F238E27FC236}">
                <a16:creationId xmlns:a16="http://schemas.microsoft.com/office/drawing/2014/main" id="{F1FCCC84-3E55-75EA-551D-B01296422CB8}"/>
              </a:ext>
            </a:extLst>
          </p:cNvPr>
          <p:cNvSpPr/>
          <p:nvPr/>
        </p:nvSpPr>
        <p:spPr>
          <a:xfrm flipH="1">
            <a:off x="1693482" y="3806482"/>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93" name="Up Arrow 192">
            <a:extLst>
              <a:ext uri="{FF2B5EF4-FFF2-40B4-BE49-F238E27FC236}">
                <a16:creationId xmlns:a16="http://schemas.microsoft.com/office/drawing/2014/main" id="{EB86F0E9-8330-C248-BBBB-6FBC6C22FE16}"/>
              </a:ext>
            </a:extLst>
          </p:cNvPr>
          <p:cNvSpPr/>
          <p:nvPr/>
        </p:nvSpPr>
        <p:spPr>
          <a:xfrm>
            <a:off x="2387513" y="3804422"/>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94" name="Oval 193">
            <a:extLst>
              <a:ext uri="{FF2B5EF4-FFF2-40B4-BE49-F238E27FC236}">
                <a16:creationId xmlns:a16="http://schemas.microsoft.com/office/drawing/2014/main" id="{5AFC2162-5008-D200-40E6-940A2915B7A1}"/>
              </a:ext>
            </a:extLst>
          </p:cNvPr>
          <p:cNvSpPr/>
          <p:nvPr/>
        </p:nvSpPr>
        <p:spPr>
          <a:xfrm flipH="1">
            <a:off x="2993028" y="3804033"/>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195" name="Up Arrow 194">
            <a:extLst>
              <a:ext uri="{FF2B5EF4-FFF2-40B4-BE49-F238E27FC236}">
                <a16:creationId xmlns:a16="http://schemas.microsoft.com/office/drawing/2014/main" id="{5095F2C0-3651-CF3A-DB4B-8E538EB0FBC7}"/>
              </a:ext>
            </a:extLst>
          </p:cNvPr>
          <p:cNvSpPr/>
          <p:nvPr/>
        </p:nvSpPr>
        <p:spPr>
          <a:xfrm>
            <a:off x="3604146" y="3795978"/>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96" name="Up Arrow 195">
            <a:extLst>
              <a:ext uri="{FF2B5EF4-FFF2-40B4-BE49-F238E27FC236}">
                <a16:creationId xmlns:a16="http://schemas.microsoft.com/office/drawing/2014/main" id="{174C2E03-6D4A-111A-6D7A-4ECCD5376208}"/>
              </a:ext>
            </a:extLst>
          </p:cNvPr>
          <p:cNvSpPr/>
          <p:nvPr/>
        </p:nvSpPr>
        <p:spPr>
          <a:xfrm>
            <a:off x="4272120" y="3794953"/>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97" name="Up Arrow 196">
            <a:extLst>
              <a:ext uri="{FF2B5EF4-FFF2-40B4-BE49-F238E27FC236}">
                <a16:creationId xmlns:a16="http://schemas.microsoft.com/office/drawing/2014/main" id="{6493C23A-299E-BF68-3CCC-4F5555C82F79}"/>
              </a:ext>
            </a:extLst>
          </p:cNvPr>
          <p:cNvSpPr/>
          <p:nvPr/>
        </p:nvSpPr>
        <p:spPr>
          <a:xfrm>
            <a:off x="4850430" y="3797841"/>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198" name="Up Arrow 197">
            <a:extLst>
              <a:ext uri="{FF2B5EF4-FFF2-40B4-BE49-F238E27FC236}">
                <a16:creationId xmlns:a16="http://schemas.microsoft.com/office/drawing/2014/main" id="{EEB0742F-88DC-5D0E-2FC3-7ACC1E1972AB}"/>
              </a:ext>
            </a:extLst>
          </p:cNvPr>
          <p:cNvSpPr/>
          <p:nvPr/>
        </p:nvSpPr>
        <p:spPr>
          <a:xfrm>
            <a:off x="5281729" y="3791201"/>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199" name="Up Arrow 198">
            <a:extLst>
              <a:ext uri="{FF2B5EF4-FFF2-40B4-BE49-F238E27FC236}">
                <a16:creationId xmlns:a16="http://schemas.microsoft.com/office/drawing/2014/main" id="{3CD25913-28A5-5945-8F90-CEF1F95082A0}"/>
              </a:ext>
            </a:extLst>
          </p:cNvPr>
          <p:cNvSpPr/>
          <p:nvPr/>
        </p:nvSpPr>
        <p:spPr>
          <a:xfrm>
            <a:off x="5720954" y="380211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00" name="Up Arrow 199">
            <a:extLst>
              <a:ext uri="{FF2B5EF4-FFF2-40B4-BE49-F238E27FC236}">
                <a16:creationId xmlns:a16="http://schemas.microsoft.com/office/drawing/2014/main" id="{95C85875-AEC7-D947-8BC1-7819B106F72A}"/>
              </a:ext>
            </a:extLst>
          </p:cNvPr>
          <p:cNvSpPr/>
          <p:nvPr/>
        </p:nvSpPr>
        <p:spPr>
          <a:xfrm>
            <a:off x="6151116" y="3801757"/>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201" name="Up Arrow 200">
            <a:extLst>
              <a:ext uri="{FF2B5EF4-FFF2-40B4-BE49-F238E27FC236}">
                <a16:creationId xmlns:a16="http://schemas.microsoft.com/office/drawing/2014/main" id="{B30095C1-2D29-1E51-14D3-31E323ACBC47}"/>
              </a:ext>
            </a:extLst>
          </p:cNvPr>
          <p:cNvSpPr/>
          <p:nvPr/>
        </p:nvSpPr>
        <p:spPr>
          <a:xfrm>
            <a:off x="6743966" y="380368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02" name="Up Arrow 201">
            <a:extLst>
              <a:ext uri="{FF2B5EF4-FFF2-40B4-BE49-F238E27FC236}">
                <a16:creationId xmlns:a16="http://schemas.microsoft.com/office/drawing/2014/main" id="{4B3AC09C-9024-FF96-EA09-845FE61B3069}"/>
              </a:ext>
            </a:extLst>
          </p:cNvPr>
          <p:cNvSpPr/>
          <p:nvPr/>
        </p:nvSpPr>
        <p:spPr>
          <a:xfrm>
            <a:off x="7661563" y="380648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03" name="Up Arrow 202">
            <a:extLst>
              <a:ext uri="{FF2B5EF4-FFF2-40B4-BE49-F238E27FC236}">
                <a16:creationId xmlns:a16="http://schemas.microsoft.com/office/drawing/2014/main" id="{9080FB6E-49FC-CA56-47A1-F9128B082D50}"/>
              </a:ext>
            </a:extLst>
          </p:cNvPr>
          <p:cNvSpPr/>
          <p:nvPr/>
        </p:nvSpPr>
        <p:spPr>
          <a:xfrm>
            <a:off x="1684023" y="3910217"/>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204" name="Up Arrow 203">
            <a:extLst>
              <a:ext uri="{FF2B5EF4-FFF2-40B4-BE49-F238E27FC236}">
                <a16:creationId xmlns:a16="http://schemas.microsoft.com/office/drawing/2014/main" id="{1A91B016-A1C7-7EE5-0FA8-0ABA0B795E6C}"/>
              </a:ext>
            </a:extLst>
          </p:cNvPr>
          <p:cNvSpPr/>
          <p:nvPr/>
        </p:nvSpPr>
        <p:spPr>
          <a:xfrm>
            <a:off x="5717757" y="3900829"/>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205" name="Up Arrow 204">
            <a:extLst>
              <a:ext uri="{FF2B5EF4-FFF2-40B4-BE49-F238E27FC236}">
                <a16:creationId xmlns:a16="http://schemas.microsoft.com/office/drawing/2014/main" id="{05245054-3ECD-09DF-EAEC-AAC3E95819E0}"/>
              </a:ext>
            </a:extLst>
          </p:cNvPr>
          <p:cNvSpPr/>
          <p:nvPr/>
        </p:nvSpPr>
        <p:spPr>
          <a:xfrm>
            <a:off x="6747015" y="3904452"/>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06" name="Up Arrow 205">
            <a:extLst>
              <a:ext uri="{FF2B5EF4-FFF2-40B4-BE49-F238E27FC236}">
                <a16:creationId xmlns:a16="http://schemas.microsoft.com/office/drawing/2014/main" id="{0F62BE88-ABEA-CACD-9248-EFF2C0B7516B}"/>
              </a:ext>
            </a:extLst>
          </p:cNvPr>
          <p:cNvSpPr/>
          <p:nvPr/>
        </p:nvSpPr>
        <p:spPr>
          <a:xfrm>
            <a:off x="1684023" y="4007585"/>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207" name="Up Arrow 206">
            <a:extLst>
              <a:ext uri="{FF2B5EF4-FFF2-40B4-BE49-F238E27FC236}">
                <a16:creationId xmlns:a16="http://schemas.microsoft.com/office/drawing/2014/main" id="{E5B627C5-2036-A5A3-1C4A-B7F8F3BB47A0}"/>
              </a:ext>
            </a:extLst>
          </p:cNvPr>
          <p:cNvSpPr/>
          <p:nvPr/>
        </p:nvSpPr>
        <p:spPr>
          <a:xfrm>
            <a:off x="2377376" y="4005287"/>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208" name="Up Arrow 207">
            <a:extLst>
              <a:ext uri="{FF2B5EF4-FFF2-40B4-BE49-F238E27FC236}">
                <a16:creationId xmlns:a16="http://schemas.microsoft.com/office/drawing/2014/main" id="{E4AAF65E-AF22-96E1-5DA2-F335C9961AD8}"/>
              </a:ext>
            </a:extLst>
          </p:cNvPr>
          <p:cNvSpPr/>
          <p:nvPr/>
        </p:nvSpPr>
        <p:spPr>
          <a:xfrm>
            <a:off x="2986089" y="4005181"/>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209" name="Up Arrow 208">
            <a:extLst>
              <a:ext uri="{FF2B5EF4-FFF2-40B4-BE49-F238E27FC236}">
                <a16:creationId xmlns:a16="http://schemas.microsoft.com/office/drawing/2014/main" id="{F44F8C8C-FBEE-4E80-5E70-8EABA1A55492}"/>
              </a:ext>
            </a:extLst>
          </p:cNvPr>
          <p:cNvSpPr/>
          <p:nvPr/>
        </p:nvSpPr>
        <p:spPr>
          <a:xfrm>
            <a:off x="5281729" y="4005209"/>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210" name="Up Arrow 209">
            <a:extLst>
              <a:ext uri="{FF2B5EF4-FFF2-40B4-BE49-F238E27FC236}">
                <a16:creationId xmlns:a16="http://schemas.microsoft.com/office/drawing/2014/main" id="{09EA6E6F-8E32-8ED6-F5F4-B67D149039E6}"/>
              </a:ext>
            </a:extLst>
          </p:cNvPr>
          <p:cNvSpPr/>
          <p:nvPr/>
        </p:nvSpPr>
        <p:spPr>
          <a:xfrm>
            <a:off x="5725684" y="4005052"/>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11" name="Up Arrow 210">
            <a:extLst>
              <a:ext uri="{FF2B5EF4-FFF2-40B4-BE49-F238E27FC236}">
                <a16:creationId xmlns:a16="http://schemas.microsoft.com/office/drawing/2014/main" id="{6CF3DCB6-DE6D-D0F1-D975-0A1FB4776C6B}"/>
              </a:ext>
            </a:extLst>
          </p:cNvPr>
          <p:cNvSpPr/>
          <p:nvPr/>
        </p:nvSpPr>
        <p:spPr>
          <a:xfrm>
            <a:off x="6751745" y="4011067"/>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12" name="Oval 211">
            <a:extLst>
              <a:ext uri="{FF2B5EF4-FFF2-40B4-BE49-F238E27FC236}">
                <a16:creationId xmlns:a16="http://schemas.microsoft.com/office/drawing/2014/main" id="{A787A286-87CE-0C96-8E5E-58473A58FB90}"/>
              </a:ext>
            </a:extLst>
          </p:cNvPr>
          <p:cNvSpPr/>
          <p:nvPr/>
        </p:nvSpPr>
        <p:spPr>
          <a:xfrm flipH="1">
            <a:off x="1693482" y="4108965"/>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13" name="Up Arrow 212">
            <a:extLst>
              <a:ext uri="{FF2B5EF4-FFF2-40B4-BE49-F238E27FC236}">
                <a16:creationId xmlns:a16="http://schemas.microsoft.com/office/drawing/2014/main" id="{22982E47-533B-51F6-D870-504A8CE52F9E}"/>
              </a:ext>
            </a:extLst>
          </p:cNvPr>
          <p:cNvSpPr/>
          <p:nvPr/>
        </p:nvSpPr>
        <p:spPr>
          <a:xfrm>
            <a:off x="2387513" y="4109021"/>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14" name="Up Arrow 213">
            <a:extLst>
              <a:ext uri="{FF2B5EF4-FFF2-40B4-BE49-F238E27FC236}">
                <a16:creationId xmlns:a16="http://schemas.microsoft.com/office/drawing/2014/main" id="{72829DD9-65A2-5019-2AC4-0479741BED57}"/>
              </a:ext>
            </a:extLst>
          </p:cNvPr>
          <p:cNvSpPr/>
          <p:nvPr/>
        </p:nvSpPr>
        <p:spPr>
          <a:xfrm>
            <a:off x="3595364" y="4100379"/>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215" name="Up Arrow 214">
            <a:extLst>
              <a:ext uri="{FF2B5EF4-FFF2-40B4-BE49-F238E27FC236}">
                <a16:creationId xmlns:a16="http://schemas.microsoft.com/office/drawing/2014/main" id="{B70D06AC-5E4D-B033-0B02-A5D7F9879876}"/>
              </a:ext>
            </a:extLst>
          </p:cNvPr>
          <p:cNvSpPr/>
          <p:nvPr/>
        </p:nvSpPr>
        <p:spPr>
          <a:xfrm>
            <a:off x="2994207" y="411057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16" name="Up Arrow 215">
            <a:extLst>
              <a:ext uri="{FF2B5EF4-FFF2-40B4-BE49-F238E27FC236}">
                <a16:creationId xmlns:a16="http://schemas.microsoft.com/office/drawing/2014/main" id="{4B95BE9F-A5F0-8404-E198-60E5B85CFE27}"/>
              </a:ext>
            </a:extLst>
          </p:cNvPr>
          <p:cNvSpPr/>
          <p:nvPr/>
        </p:nvSpPr>
        <p:spPr>
          <a:xfrm>
            <a:off x="4268069" y="4103867"/>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17" name="Up Arrow 216">
            <a:extLst>
              <a:ext uri="{FF2B5EF4-FFF2-40B4-BE49-F238E27FC236}">
                <a16:creationId xmlns:a16="http://schemas.microsoft.com/office/drawing/2014/main" id="{ABCB2837-32AA-C9D1-7044-B3DE53F6D85D}"/>
              </a:ext>
            </a:extLst>
          </p:cNvPr>
          <p:cNvSpPr/>
          <p:nvPr/>
        </p:nvSpPr>
        <p:spPr>
          <a:xfrm>
            <a:off x="4845701" y="4106141"/>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218" name="Up Arrow 217">
            <a:extLst>
              <a:ext uri="{FF2B5EF4-FFF2-40B4-BE49-F238E27FC236}">
                <a16:creationId xmlns:a16="http://schemas.microsoft.com/office/drawing/2014/main" id="{70721F02-7E46-EAB6-FF12-87442CE341FE}"/>
              </a:ext>
            </a:extLst>
          </p:cNvPr>
          <p:cNvSpPr/>
          <p:nvPr/>
        </p:nvSpPr>
        <p:spPr>
          <a:xfrm>
            <a:off x="5721294" y="4106129"/>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19" name="Up Arrow 218">
            <a:extLst>
              <a:ext uri="{FF2B5EF4-FFF2-40B4-BE49-F238E27FC236}">
                <a16:creationId xmlns:a16="http://schemas.microsoft.com/office/drawing/2014/main" id="{97B14B36-50C4-B117-6D6B-64E0F50AF689}"/>
              </a:ext>
            </a:extLst>
          </p:cNvPr>
          <p:cNvSpPr/>
          <p:nvPr/>
        </p:nvSpPr>
        <p:spPr>
          <a:xfrm>
            <a:off x="6753619" y="4111190"/>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20" name="Up Arrow 219">
            <a:extLst>
              <a:ext uri="{FF2B5EF4-FFF2-40B4-BE49-F238E27FC236}">
                <a16:creationId xmlns:a16="http://schemas.microsoft.com/office/drawing/2014/main" id="{2A2176D8-3347-8E11-8D2A-D50E265B10DC}"/>
              </a:ext>
            </a:extLst>
          </p:cNvPr>
          <p:cNvSpPr/>
          <p:nvPr/>
        </p:nvSpPr>
        <p:spPr>
          <a:xfrm>
            <a:off x="1684023" y="4212697"/>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221" name="Up Arrow 220">
            <a:extLst>
              <a:ext uri="{FF2B5EF4-FFF2-40B4-BE49-F238E27FC236}">
                <a16:creationId xmlns:a16="http://schemas.microsoft.com/office/drawing/2014/main" id="{4C1A4863-89A2-5F87-735F-C1F76F8F2DB2}"/>
              </a:ext>
            </a:extLst>
          </p:cNvPr>
          <p:cNvSpPr/>
          <p:nvPr/>
        </p:nvSpPr>
        <p:spPr>
          <a:xfrm>
            <a:off x="2382105" y="4212754"/>
            <a:ext cx="111514" cy="10373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sz="1013"/>
          </a:p>
        </p:txBody>
      </p:sp>
      <p:sp>
        <p:nvSpPr>
          <p:cNvPr id="222" name="Up Arrow 221">
            <a:extLst>
              <a:ext uri="{FF2B5EF4-FFF2-40B4-BE49-F238E27FC236}">
                <a16:creationId xmlns:a16="http://schemas.microsoft.com/office/drawing/2014/main" id="{94442864-15D7-439F-CFE2-769E2DB5003A}"/>
              </a:ext>
            </a:extLst>
          </p:cNvPr>
          <p:cNvSpPr/>
          <p:nvPr/>
        </p:nvSpPr>
        <p:spPr>
          <a:xfrm>
            <a:off x="2998937" y="4213682"/>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23" name="Up Arrow 222">
            <a:extLst>
              <a:ext uri="{FF2B5EF4-FFF2-40B4-BE49-F238E27FC236}">
                <a16:creationId xmlns:a16="http://schemas.microsoft.com/office/drawing/2014/main" id="{B3F714C6-A7B5-E749-4729-C8466AFEA488}"/>
              </a:ext>
            </a:extLst>
          </p:cNvPr>
          <p:cNvSpPr/>
          <p:nvPr/>
        </p:nvSpPr>
        <p:spPr>
          <a:xfrm>
            <a:off x="4262661" y="4207601"/>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224" name="Up Arrow 223">
            <a:extLst>
              <a:ext uri="{FF2B5EF4-FFF2-40B4-BE49-F238E27FC236}">
                <a16:creationId xmlns:a16="http://schemas.microsoft.com/office/drawing/2014/main" id="{DBDEBF9F-78F7-B6EB-74EA-1F0211E77F87}"/>
              </a:ext>
            </a:extLst>
          </p:cNvPr>
          <p:cNvSpPr/>
          <p:nvPr/>
        </p:nvSpPr>
        <p:spPr>
          <a:xfrm>
            <a:off x="4845701" y="4209875"/>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225" name="Up Arrow 224">
            <a:extLst>
              <a:ext uri="{FF2B5EF4-FFF2-40B4-BE49-F238E27FC236}">
                <a16:creationId xmlns:a16="http://schemas.microsoft.com/office/drawing/2014/main" id="{5841582F-F4B9-44AF-6D54-7805B739F988}"/>
              </a:ext>
            </a:extLst>
          </p:cNvPr>
          <p:cNvSpPr/>
          <p:nvPr/>
        </p:nvSpPr>
        <p:spPr>
          <a:xfrm>
            <a:off x="5720955" y="4211285"/>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226" name="Up Arrow 225">
            <a:extLst>
              <a:ext uri="{FF2B5EF4-FFF2-40B4-BE49-F238E27FC236}">
                <a16:creationId xmlns:a16="http://schemas.microsoft.com/office/drawing/2014/main" id="{42F3AEB6-5182-F43E-FA2E-8722B2A1D4F8}"/>
              </a:ext>
            </a:extLst>
          </p:cNvPr>
          <p:cNvSpPr/>
          <p:nvPr/>
        </p:nvSpPr>
        <p:spPr>
          <a:xfrm>
            <a:off x="6151116" y="4207343"/>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227" name="Up Arrow 226">
            <a:extLst>
              <a:ext uri="{FF2B5EF4-FFF2-40B4-BE49-F238E27FC236}">
                <a16:creationId xmlns:a16="http://schemas.microsoft.com/office/drawing/2014/main" id="{5AEB0BAC-4983-182B-CC8F-444535E8A2EB}"/>
              </a:ext>
            </a:extLst>
          </p:cNvPr>
          <p:cNvSpPr/>
          <p:nvPr/>
        </p:nvSpPr>
        <p:spPr>
          <a:xfrm>
            <a:off x="6758688" y="4217279"/>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28" name="Up Arrow 227">
            <a:extLst>
              <a:ext uri="{FF2B5EF4-FFF2-40B4-BE49-F238E27FC236}">
                <a16:creationId xmlns:a16="http://schemas.microsoft.com/office/drawing/2014/main" id="{CAF4E9EE-32FB-35C0-B67D-A3F4870D4E98}"/>
              </a:ext>
            </a:extLst>
          </p:cNvPr>
          <p:cNvSpPr/>
          <p:nvPr/>
        </p:nvSpPr>
        <p:spPr>
          <a:xfrm>
            <a:off x="7235633" y="4215623"/>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29" name="Up Arrow 228">
            <a:extLst>
              <a:ext uri="{FF2B5EF4-FFF2-40B4-BE49-F238E27FC236}">
                <a16:creationId xmlns:a16="http://schemas.microsoft.com/office/drawing/2014/main" id="{620697E7-71CA-F9B3-3EDA-F1842C358B7F}"/>
              </a:ext>
            </a:extLst>
          </p:cNvPr>
          <p:cNvSpPr/>
          <p:nvPr/>
        </p:nvSpPr>
        <p:spPr>
          <a:xfrm>
            <a:off x="7661563" y="4208608"/>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30" name="Up Arrow 229">
            <a:extLst>
              <a:ext uri="{FF2B5EF4-FFF2-40B4-BE49-F238E27FC236}">
                <a16:creationId xmlns:a16="http://schemas.microsoft.com/office/drawing/2014/main" id="{21965759-0E2E-3F08-B17A-49380FB6ECB1}"/>
              </a:ext>
            </a:extLst>
          </p:cNvPr>
          <p:cNvSpPr/>
          <p:nvPr/>
        </p:nvSpPr>
        <p:spPr>
          <a:xfrm rot="10800000">
            <a:off x="2384813" y="4322249"/>
            <a:ext cx="111514" cy="103734"/>
          </a:xfrm>
          <a:prstGeom prst="up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NL" sz="1013"/>
          </a:p>
        </p:txBody>
      </p:sp>
      <p:sp>
        <p:nvSpPr>
          <p:cNvPr id="231" name="Up Arrow 230">
            <a:extLst>
              <a:ext uri="{FF2B5EF4-FFF2-40B4-BE49-F238E27FC236}">
                <a16:creationId xmlns:a16="http://schemas.microsoft.com/office/drawing/2014/main" id="{49E14A88-439C-0AFD-35C9-BCEF145E0E9F}"/>
              </a:ext>
            </a:extLst>
          </p:cNvPr>
          <p:cNvSpPr/>
          <p:nvPr/>
        </p:nvSpPr>
        <p:spPr>
          <a:xfrm>
            <a:off x="4278498" y="4318794"/>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32" name="Up Arrow 231">
            <a:extLst>
              <a:ext uri="{FF2B5EF4-FFF2-40B4-BE49-F238E27FC236}">
                <a16:creationId xmlns:a16="http://schemas.microsoft.com/office/drawing/2014/main" id="{8C12D7C5-CD66-9DBD-576B-F1A79E9B0E29}"/>
              </a:ext>
            </a:extLst>
          </p:cNvPr>
          <p:cNvSpPr/>
          <p:nvPr/>
        </p:nvSpPr>
        <p:spPr>
          <a:xfrm>
            <a:off x="5730413" y="4309929"/>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33" name="Up Arrow 232">
            <a:extLst>
              <a:ext uri="{FF2B5EF4-FFF2-40B4-BE49-F238E27FC236}">
                <a16:creationId xmlns:a16="http://schemas.microsoft.com/office/drawing/2014/main" id="{8F70FD11-BAC7-EBAD-969C-2034C7E89B20}"/>
              </a:ext>
            </a:extLst>
          </p:cNvPr>
          <p:cNvSpPr/>
          <p:nvPr/>
        </p:nvSpPr>
        <p:spPr>
          <a:xfrm>
            <a:off x="6758688" y="4321013"/>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34" name="Up Arrow 233">
            <a:extLst>
              <a:ext uri="{FF2B5EF4-FFF2-40B4-BE49-F238E27FC236}">
                <a16:creationId xmlns:a16="http://schemas.microsoft.com/office/drawing/2014/main" id="{8091E4BF-AD98-35E0-D04E-CD50B843156C}"/>
              </a:ext>
            </a:extLst>
          </p:cNvPr>
          <p:cNvSpPr/>
          <p:nvPr/>
        </p:nvSpPr>
        <p:spPr>
          <a:xfrm>
            <a:off x="7666076" y="4317071"/>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35" name="Oval 234">
            <a:extLst>
              <a:ext uri="{FF2B5EF4-FFF2-40B4-BE49-F238E27FC236}">
                <a16:creationId xmlns:a16="http://schemas.microsoft.com/office/drawing/2014/main" id="{02BF1786-59F2-29E7-31AC-739D4BF03C21}"/>
              </a:ext>
            </a:extLst>
          </p:cNvPr>
          <p:cNvSpPr/>
          <p:nvPr/>
        </p:nvSpPr>
        <p:spPr>
          <a:xfrm flipH="1">
            <a:off x="5725684" y="4412571"/>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36" name="Up Arrow 235">
            <a:extLst>
              <a:ext uri="{FF2B5EF4-FFF2-40B4-BE49-F238E27FC236}">
                <a16:creationId xmlns:a16="http://schemas.microsoft.com/office/drawing/2014/main" id="{3A65D52A-C45D-1E99-7707-0B10C2EBECA4}"/>
              </a:ext>
            </a:extLst>
          </p:cNvPr>
          <p:cNvSpPr/>
          <p:nvPr/>
        </p:nvSpPr>
        <p:spPr>
          <a:xfrm>
            <a:off x="6758688" y="4416434"/>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37" name="Up Arrow 236">
            <a:extLst>
              <a:ext uri="{FF2B5EF4-FFF2-40B4-BE49-F238E27FC236}">
                <a16:creationId xmlns:a16="http://schemas.microsoft.com/office/drawing/2014/main" id="{DFC277F0-03E0-62D0-B1D0-EDBD781A9911}"/>
              </a:ext>
            </a:extLst>
          </p:cNvPr>
          <p:cNvSpPr/>
          <p:nvPr/>
        </p:nvSpPr>
        <p:spPr>
          <a:xfrm>
            <a:off x="1709745" y="4722470"/>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38" name="Up Arrow 237">
            <a:extLst>
              <a:ext uri="{FF2B5EF4-FFF2-40B4-BE49-F238E27FC236}">
                <a16:creationId xmlns:a16="http://schemas.microsoft.com/office/drawing/2014/main" id="{17A6A4AD-2B74-8BD2-AF97-C25D449AC5E3}"/>
              </a:ext>
            </a:extLst>
          </p:cNvPr>
          <p:cNvSpPr/>
          <p:nvPr/>
        </p:nvSpPr>
        <p:spPr>
          <a:xfrm>
            <a:off x="5282408" y="4733096"/>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39" name="Oval 238">
            <a:extLst>
              <a:ext uri="{FF2B5EF4-FFF2-40B4-BE49-F238E27FC236}">
                <a16:creationId xmlns:a16="http://schemas.microsoft.com/office/drawing/2014/main" id="{4FF99CD5-B787-EB20-4949-5FA2996E31EF}"/>
              </a:ext>
            </a:extLst>
          </p:cNvPr>
          <p:cNvSpPr/>
          <p:nvPr/>
        </p:nvSpPr>
        <p:spPr>
          <a:xfrm flipH="1">
            <a:off x="2370966" y="4820769"/>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40" name="Up Arrow 239">
            <a:extLst>
              <a:ext uri="{FF2B5EF4-FFF2-40B4-BE49-F238E27FC236}">
                <a16:creationId xmlns:a16="http://schemas.microsoft.com/office/drawing/2014/main" id="{6F6B1AEB-357A-EB2E-8390-90106F07A557}"/>
              </a:ext>
            </a:extLst>
          </p:cNvPr>
          <p:cNvSpPr/>
          <p:nvPr/>
        </p:nvSpPr>
        <p:spPr>
          <a:xfrm>
            <a:off x="4257931" y="4829416"/>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
        <p:nvSpPr>
          <p:cNvPr id="241" name="Oval 240">
            <a:extLst>
              <a:ext uri="{FF2B5EF4-FFF2-40B4-BE49-F238E27FC236}">
                <a16:creationId xmlns:a16="http://schemas.microsoft.com/office/drawing/2014/main" id="{574722F1-D19A-B8BA-44CF-696DAEDE9C6B}"/>
              </a:ext>
            </a:extLst>
          </p:cNvPr>
          <p:cNvSpPr/>
          <p:nvPr/>
        </p:nvSpPr>
        <p:spPr>
          <a:xfrm flipH="1">
            <a:off x="4848750" y="4820748"/>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42" name="Oval 241">
            <a:extLst>
              <a:ext uri="{FF2B5EF4-FFF2-40B4-BE49-F238E27FC236}">
                <a16:creationId xmlns:a16="http://schemas.microsoft.com/office/drawing/2014/main" id="{65525D00-1C04-F6D6-BCE8-21275D2A7838}"/>
              </a:ext>
            </a:extLst>
          </p:cNvPr>
          <p:cNvSpPr/>
          <p:nvPr/>
        </p:nvSpPr>
        <p:spPr>
          <a:xfrm flipH="1">
            <a:off x="5702037" y="4822246"/>
            <a:ext cx="103735" cy="1037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43" name="Up Arrow 242">
            <a:extLst>
              <a:ext uri="{FF2B5EF4-FFF2-40B4-BE49-F238E27FC236}">
                <a16:creationId xmlns:a16="http://schemas.microsoft.com/office/drawing/2014/main" id="{C3D049A9-D788-0E07-E6DC-704FE53DFAD6}"/>
              </a:ext>
            </a:extLst>
          </p:cNvPr>
          <p:cNvSpPr/>
          <p:nvPr/>
        </p:nvSpPr>
        <p:spPr>
          <a:xfrm>
            <a:off x="6185384" y="4825103"/>
            <a:ext cx="101376" cy="10373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sz="1013"/>
          </a:p>
        </p:txBody>
      </p:sp>
      <p:sp>
        <p:nvSpPr>
          <p:cNvPr id="244" name="Up Arrow 243">
            <a:extLst>
              <a:ext uri="{FF2B5EF4-FFF2-40B4-BE49-F238E27FC236}">
                <a16:creationId xmlns:a16="http://schemas.microsoft.com/office/drawing/2014/main" id="{859C73B7-E59A-766F-5273-C35A4167EFBF}"/>
              </a:ext>
            </a:extLst>
          </p:cNvPr>
          <p:cNvSpPr/>
          <p:nvPr/>
        </p:nvSpPr>
        <p:spPr>
          <a:xfrm>
            <a:off x="7268183" y="4823644"/>
            <a:ext cx="111514" cy="1037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13"/>
          </a:p>
        </p:txBody>
      </p:sp>
    </p:spTree>
    <p:extLst>
      <p:ext uri="{BB962C8B-B14F-4D97-AF65-F5344CB8AC3E}">
        <p14:creationId xmlns:p14="http://schemas.microsoft.com/office/powerpoint/2010/main" val="44287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E4AB5-55D0-7949-A04D-57CF4EA6881E}"/>
              </a:ext>
            </a:extLst>
          </p:cNvPr>
          <p:cNvSpPr>
            <a:spLocks noGrp="1"/>
          </p:cNvSpPr>
          <p:nvPr>
            <p:ph type="title"/>
          </p:nvPr>
        </p:nvSpPr>
        <p:spPr/>
        <p:txBody>
          <a:bodyPr/>
          <a:lstStyle/>
          <a:p>
            <a:r>
              <a:rPr lang="en-GB" dirty="0"/>
              <a:t>Human resources in NRENs education activities</a:t>
            </a:r>
            <a:endParaRPr lang="en-US" dirty="0"/>
          </a:p>
        </p:txBody>
      </p:sp>
      <p:sp>
        <p:nvSpPr>
          <p:cNvPr id="4" name="Slide Number Placeholder 3">
            <a:extLst>
              <a:ext uri="{FF2B5EF4-FFF2-40B4-BE49-F238E27FC236}">
                <a16:creationId xmlns:a16="http://schemas.microsoft.com/office/drawing/2014/main" id="{6E1F867B-44D5-D84F-855D-0D352D8A74FD}"/>
              </a:ext>
            </a:extLst>
          </p:cNvPr>
          <p:cNvSpPr>
            <a:spLocks noGrp="1"/>
          </p:cNvSpPr>
          <p:nvPr>
            <p:ph type="sldNum" sz="quarter" idx="4"/>
          </p:nvPr>
        </p:nvSpPr>
        <p:spPr/>
        <p:txBody>
          <a:bodyPr/>
          <a:lstStyle/>
          <a:p>
            <a:fld id="{9E7CA0F2-EE66-4F60-8C00-E0BE38E7AEC5}" type="slidenum">
              <a:rPr lang="en-GB" smtClean="0"/>
              <a:pPr/>
              <a:t>11</a:t>
            </a:fld>
            <a:endParaRPr lang="en-GB" dirty="0"/>
          </a:p>
        </p:txBody>
      </p:sp>
      <p:graphicFrame>
        <p:nvGraphicFramePr>
          <p:cNvPr id="9" name="Content Placeholder 4">
            <a:extLst>
              <a:ext uri="{FF2B5EF4-FFF2-40B4-BE49-F238E27FC236}">
                <a16:creationId xmlns:a16="http://schemas.microsoft.com/office/drawing/2014/main" id="{B5355F37-3069-3088-CE76-D4A6E0F46D23}"/>
              </a:ext>
            </a:extLst>
          </p:cNvPr>
          <p:cNvGraphicFramePr>
            <a:graphicFrameLocks noGrp="1"/>
          </p:cNvGraphicFramePr>
          <p:nvPr>
            <p:ph idx="1"/>
            <p:extLst>
              <p:ext uri="{D42A27DB-BD31-4B8C-83A1-F6EECF244321}">
                <p14:modId xmlns:p14="http://schemas.microsoft.com/office/powerpoint/2010/main" val="3774647655"/>
              </p:ext>
            </p:extLst>
          </p:nvPr>
        </p:nvGraphicFramePr>
        <p:xfrm>
          <a:off x="110577" y="723586"/>
          <a:ext cx="5578247" cy="35108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BAF06E39-0A41-769F-3E37-EBE3E7AC55A6}"/>
              </a:ext>
            </a:extLst>
          </p:cNvPr>
          <p:cNvGraphicFramePr>
            <a:graphicFrameLocks/>
          </p:cNvGraphicFramePr>
          <p:nvPr>
            <p:extLst>
              <p:ext uri="{D42A27DB-BD31-4B8C-83A1-F6EECF244321}">
                <p14:modId xmlns:p14="http://schemas.microsoft.com/office/powerpoint/2010/main" val="1570672358"/>
              </p:ext>
            </p:extLst>
          </p:nvPr>
        </p:nvGraphicFramePr>
        <p:xfrm>
          <a:off x="5688824" y="723586"/>
          <a:ext cx="3616020" cy="2163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260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16CC15-593C-A82D-84F7-00144C58A176}"/>
              </a:ext>
            </a:extLst>
          </p:cNvPr>
          <p:cNvSpPr>
            <a:spLocks noGrp="1"/>
          </p:cNvSpPr>
          <p:nvPr>
            <p:ph type="title"/>
          </p:nvPr>
        </p:nvSpPr>
        <p:spPr>
          <a:xfrm>
            <a:off x="350201" y="131562"/>
            <a:ext cx="7266924" cy="695826"/>
          </a:xfrm>
        </p:spPr>
        <p:txBody>
          <a:bodyPr/>
          <a:lstStyle/>
          <a:p>
            <a:r>
              <a:rPr lang="en-GB" dirty="0"/>
              <a:t>NREN educational services 2019 - 2020 – 2021 - 2022</a:t>
            </a:r>
            <a:endParaRPr lang="en-NL" dirty="0"/>
          </a:p>
        </p:txBody>
      </p:sp>
      <p:sp>
        <p:nvSpPr>
          <p:cNvPr id="4" name="Slide Number Placeholder 3">
            <a:extLst>
              <a:ext uri="{FF2B5EF4-FFF2-40B4-BE49-F238E27FC236}">
                <a16:creationId xmlns:a16="http://schemas.microsoft.com/office/drawing/2014/main" id="{147EB931-990C-3E72-4407-7F1D901A7809}"/>
              </a:ext>
            </a:extLst>
          </p:cNvPr>
          <p:cNvSpPr>
            <a:spLocks noGrp="1"/>
          </p:cNvSpPr>
          <p:nvPr>
            <p:ph type="sldNum" sz="quarter" idx="4"/>
          </p:nvPr>
        </p:nvSpPr>
        <p:spPr/>
        <p:txBody>
          <a:bodyPr/>
          <a:lstStyle/>
          <a:p>
            <a:fld id="{9E7CA0F2-EE66-4F60-8C00-E0BE38E7AEC5}" type="slidenum">
              <a:rPr lang="en-GB" smtClean="0"/>
              <a:pPr/>
              <a:t>12</a:t>
            </a:fld>
            <a:endParaRPr lang="en-GB" dirty="0"/>
          </a:p>
        </p:txBody>
      </p:sp>
      <p:graphicFrame>
        <p:nvGraphicFramePr>
          <p:cNvPr id="5" name="Chart 4">
            <a:extLst>
              <a:ext uri="{FF2B5EF4-FFF2-40B4-BE49-F238E27FC236}">
                <a16:creationId xmlns:a16="http://schemas.microsoft.com/office/drawing/2014/main" id="{5854068D-FCF0-60B9-448F-A0A801B8399B}"/>
              </a:ext>
            </a:extLst>
          </p:cNvPr>
          <p:cNvGraphicFramePr>
            <a:graphicFrameLocks/>
          </p:cNvGraphicFramePr>
          <p:nvPr>
            <p:extLst>
              <p:ext uri="{D42A27DB-BD31-4B8C-83A1-F6EECF244321}">
                <p14:modId xmlns:p14="http://schemas.microsoft.com/office/powerpoint/2010/main" val="145219657"/>
              </p:ext>
            </p:extLst>
          </p:nvPr>
        </p:nvGraphicFramePr>
        <p:xfrm>
          <a:off x="475786" y="631904"/>
          <a:ext cx="6684139" cy="37867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248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E04DAB-4BA3-70E8-6465-73E4A207AB4B}"/>
              </a:ext>
            </a:extLst>
          </p:cNvPr>
          <p:cNvSpPr>
            <a:spLocks noGrp="1"/>
          </p:cNvSpPr>
          <p:nvPr>
            <p:ph type="title"/>
          </p:nvPr>
        </p:nvSpPr>
        <p:spPr/>
        <p:txBody>
          <a:bodyPr/>
          <a:lstStyle/>
          <a:p>
            <a:r>
              <a:rPr lang="en-NL" dirty="0"/>
              <a:t>Interest for collaboration areas</a:t>
            </a:r>
          </a:p>
        </p:txBody>
      </p:sp>
      <p:sp>
        <p:nvSpPr>
          <p:cNvPr id="4" name="Slide Number Placeholder 3">
            <a:extLst>
              <a:ext uri="{FF2B5EF4-FFF2-40B4-BE49-F238E27FC236}">
                <a16:creationId xmlns:a16="http://schemas.microsoft.com/office/drawing/2014/main" id="{6F97BFDC-75EE-CCCC-1870-D65CE489C6EA}"/>
              </a:ext>
            </a:extLst>
          </p:cNvPr>
          <p:cNvSpPr>
            <a:spLocks noGrp="1"/>
          </p:cNvSpPr>
          <p:nvPr>
            <p:ph type="sldNum" sz="quarter" idx="4"/>
          </p:nvPr>
        </p:nvSpPr>
        <p:spPr/>
        <p:txBody>
          <a:bodyPr/>
          <a:lstStyle/>
          <a:p>
            <a:fld id="{9E7CA0F2-EE66-4F60-8C00-E0BE38E7AEC5}" type="slidenum">
              <a:rPr lang="en-GB" smtClean="0"/>
              <a:pPr/>
              <a:t>13</a:t>
            </a:fld>
            <a:endParaRPr lang="en-GB" dirty="0"/>
          </a:p>
        </p:txBody>
      </p:sp>
      <p:graphicFrame>
        <p:nvGraphicFramePr>
          <p:cNvPr id="7" name="Content Placeholder 4">
            <a:extLst>
              <a:ext uri="{FF2B5EF4-FFF2-40B4-BE49-F238E27FC236}">
                <a16:creationId xmlns:a16="http://schemas.microsoft.com/office/drawing/2014/main" id="{F8890AB0-6C75-B212-8D98-0EEB47AAC093}"/>
              </a:ext>
            </a:extLst>
          </p:cNvPr>
          <p:cNvGraphicFramePr>
            <a:graphicFrameLocks noGrp="1"/>
          </p:cNvGraphicFramePr>
          <p:nvPr>
            <p:ph idx="1"/>
            <p:extLst>
              <p:ext uri="{D42A27DB-BD31-4B8C-83A1-F6EECF244321}">
                <p14:modId xmlns:p14="http://schemas.microsoft.com/office/powerpoint/2010/main" val="2192548240"/>
              </p:ext>
            </p:extLst>
          </p:nvPr>
        </p:nvGraphicFramePr>
        <p:xfrm>
          <a:off x="350201" y="738311"/>
          <a:ext cx="7251185" cy="34707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66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1EFB5D-46E2-8A04-6BCC-0B90ECCCAC4A}"/>
              </a:ext>
            </a:extLst>
          </p:cNvPr>
          <p:cNvSpPr>
            <a:spLocks noGrp="1"/>
          </p:cNvSpPr>
          <p:nvPr>
            <p:ph idx="1"/>
          </p:nvPr>
        </p:nvSpPr>
        <p:spPr/>
        <p:txBody>
          <a:bodyPr/>
          <a:lstStyle/>
          <a:p>
            <a:pPr marL="514350" indent="-514350">
              <a:buFont typeface="+mj-lt"/>
              <a:buAutoNum type="arabicPeriod"/>
            </a:pPr>
            <a:r>
              <a:rPr lang="en-GB" dirty="0"/>
              <a:t>Infrastructure is not enough anymore </a:t>
            </a:r>
          </a:p>
          <a:p>
            <a:pPr marL="514350" indent="-514350">
              <a:buFont typeface="+mj-lt"/>
              <a:buAutoNum type="arabicPeriod"/>
            </a:pPr>
            <a:r>
              <a:rPr lang="en-GB" dirty="0"/>
              <a:t>ICT is part of education and research strategy</a:t>
            </a:r>
          </a:p>
          <a:p>
            <a:pPr marL="457200" lvl="1" indent="0">
              <a:buNone/>
            </a:pPr>
            <a:r>
              <a:rPr lang="en-GB" dirty="0"/>
              <a:t>→NRENs need to be part of the strategic debate</a:t>
            </a:r>
          </a:p>
          <a:p>
            <a:pPr marL="457200" lvl="1" indent="0">
              <a:buNone/>
            </a:pPr>
            <a:r>
              <a:rPr lang="en-GB" dirty="0"/>
              <a:t>→Influence choices by presenting technological opportunities &amp; solutions</a:t>
            </a:r>
          </a:p>
          <a:p>
            <a:pPr marL="457200" lvl="1" indent="0">
              <a:buNone/>
            </a:pPr>
            <a:r>
              <a:rPr lang="en-GB" dirty="0"/>
              <a:t>→Explore with institutions (students, faculty and staff) what they need &amp; adapt thereto</a:t>
            </a:r>
          </a:p>
          <a:p>
            <a:pPr marL="514350" indent="-514350">
              <a:buFont typeface="+mj-lt"/>
              <a:buAutoNum type="arabicPeriod"/>
            </a:pPr>
            <a:endParaRPr lang="en-GB" dirty="0"/>
          </a:p>
          <a:p>
            <a:pPr marL="514350" indent="-514350">
              <a:buFont typeface="+mj-lt"/>
              <a:buAutoNum type="arabicPeriod"/>
            </a:pPr>
            <a:r>
              <a:rPr lang="en-GB" dirty="0"/>
              <a:t>New technical spaces to fill: AI, data, etc.</a:t>
            </a:r>
          </a:p>
          <a:p>
            <a:pPr marL="514350" indent="-514350">
              <a:buFont typeface="+mj-lt"/>
              <a:buAutoNum type="arabicPeriod"/>
            </a:pPr>
            <a:r>
              <a:rPr lang="en-GB" dirty="0"/>
              <a:t>New ways of collaborating with members and other stakeholders (co-create)</a:t>
            </a:r>
          </a:p>
        </p:txBody>
      </p:sp>
      <p:sp>
        <p:nvSpPr>
          <p:cNvPr id="3" name="Title 2">
            <a:extLst>
              <a:ext uri="{FF2B5EF4-FFF2-40B4-BE49-F238E27FC236}">
                <a16:creationId xmlns:a16="http://schemas.microsoft.com/office/drawing/2014/main" id="{5D99B37A-3024-31F7-2656-6C37328A97E2}"/>
              </a:ext>
            </a:extLst>
          </p:cNvPr>
          <p:cNvSpPr>
            <a:spLocks noGrp="1"/>
          </p:cNvSpPr>
          <p:nvPr>
            <p:ph type="title"/>
          </p:nvPr>
        </p:nvSpPr>
        <p:spPr/>
        <p:txBody>
          <a:bodyPr/>
          <a:lstStyle/>
          <a:p>
            <a:r>
              <a:rPr lang="en-NL" dirty="0"/>
              <a:t>Effects on NRENs</a:t>
            </a:r>
          </a:p>
        </p:txBody>
      </p:sp>
      <p:sp>
        <p:nvSpPr>
          <p:cNvPr id="4" name="Slide Number Placeholder 3">
            <a:extLst>
              <a:ext uri="{FF2B5EF4-FFF2-40B4-BE49-F238E27FC236}">
                <a16:creationId xmlns:a16="http://schemas.microsoft.com/office/drawing/2014/main" id="{C02DD423-0803-09E2-580C-C381916740CA}"/>
              </a:ext>
            </a:extLst>
          </p:cNvPr>
          <p:cNvSpPr>
            <a:spLocks noGrp="1"/>
          </p:cNvSpPr>
          <p:nvPr>
            <p:ph type="sldNum" sz="quarter" idx="4"/>
          </p:nvPr>
        </p:nvSpPr>
        <p:spPr/>
        <p:txBody>
          <a:bodyPr/>
          <a:lstStyle/>
          <a:p>
            <a:fld id="{9E7CA0F2-EE66-4F60-8C00-E0BE38E7AEC5}" type="slidenum">
              <a:rPr lang="en-GB" smtClean="0"/>
              <a:pPr/>
              <a:t>14</a:t>
            </a:fld>
            <a:endParaRPr lang="en-GB" dirty="0"/>
          </a:p>
        </p:txBody>
      </p:sp>
    </p:spTree>
    <p:extLst>
      <p:ext uri="{BB962C8B-B14F-4D97-AF65-F5344CB8AC3E}">
        <p14:creationId xmlns:p14="http://schemas.microsoft.com/office/powerpoint/2010/main" val="1495290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B60A1-1A27-CCC4-D72D-5AADAC652DD4}"/>
              </a:ext>
            </a:extLst>
          </p:cNvPr>
          <p:cNvSpPr>
            <a:spLocks noGrp="1"/>
          </p:cNvSpPr>
          <p:nvPr>
            <p:ph type="title"/>
          </p:nvPr>
        </p:nvSpPr>
        <p:spPr/>
        <p:txBody>
          <a:bodyPr/>
          <a:lstStyle/>
          <a:p>
            <a:r>
              <a:rPr lang="en-GB" dirty="0"/>
              <a:t>Collaboration</a:t>
            </a:r>
            <a:endParaRPr lang="en-NL" dirty="0"/>
          </a:p>
        </p:txBody>
      </p:sp>
      <p:sp>
        <p:nvSpPr>
          <p:cNvPr id="4" name="Slide Number Placeholder 3">
            <a:extLst>
              <a:ext uri="{FF2B5EF4-FFF2-40B4-BE49-F238E27FC236}">
                <a16:creationId xmlns:a16="http://schemas.microsoft.com/office/drawing/2014/main" id="{4AC7C525-D01A-C1C3-BB94-607967EB7522}"/>
              </a:ext>
            </a:extLst>
          </p:cNvPr>
          <p:cNvSpPr>
            <a:spLocks noGrp="1"/>
          </p:cNvSpPr>
          <p:nvPr>
            <p:ph type="sldNum" sz="quarter" idx="4"/>
          </p:nvPr>
        </p:nvSpPr>
        <p:spPr/>
        <p:txBody>
          <a:bodyPr/>
          <a:lstStyle/>
          <a:p>
            <a:fld id="{9E7CA0F2-EE66-4F60-8C00-E0BE38E7AEC5}" type="slidenum">
              <a:rPr lang="en-GB" smtClean="0"/>
              <a:pPr/>
              <a:t>15</a:t>
            </a:fld>
            <a:endParaRPr lang="en-GB" dirty="0"/>
          </a:p>
        </p:txBody>
      </p:sp>
      <p:sp>
        <p:nvSpPr>
          <p:cNvPr id="5" name="Google Shape;157;g8216f5662d_0_3">
            <a:extLst>
              <a:ext uri="{FF2B5EF4-FFF2-40B4-BE49-F238E27FC236}">
                <a16:creationId xmlns:a16="http://schemas.microsoft.com/office/drawing/2014/main" id="{87258F6B-246D-C156-61F7-3A2158D99A43}"/>
              </a:ext>
            </a:extLst>
          </p:cNvPr>
          <p:cNvSpPr/>
          <p:nvPr/>
        </p:nvSpPr>
        <p:spPr>
          <a:xfrm>
            <a:off x="448574" y="827388"/>
            <a:ext cx="3191773" cy="656544"/>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latin typeface="Calibri"/>
                <a:ea typeface="Calibri"/>
                <a:cs typeface="Calibri"/>
                <a:sym typeface="Calibri"/>
              </a:rPr>
              <a:t>TF-EDU</a:t>
            </a:r>
            <a:endParaRPr sz="2000" kern="0" dirty="0">
              <a:solidFill>
                <a:srgbClr val="000000"/>
              </a:solidFill>
              <a:latin typeface="Arial"/>
              <a:ea typeface="Arial"/>
              <a:cs typeface="Arial"/>
              <a:sym typeface="Arial"/>
            </a:endParaRPr>
          </a:p>
        </p:txBody>
      </p:sp>
      <p:sp>
        <p:nvSpPr>
          <p:cNvPr id="6" name="Google Shape;157;g8216f5662d_0_3">
            <a:extLst>
              <a:ext uri="{FF2B5EF4-FFF2-40B4-BE49-F238E27FC236}">
                <a16:creationId xmlns:a16="http://schemas.microsoft.com/office/drawing/2014/main" id="{A4DD876D-E3F6-BAD6-5532-6C51FA0D2EA7}"/>
              </a:ext>
            </a:extLst>
          </p:cNvPr>
          <p:cNvSpPr/>
          <p:nvPr/>
        </p:nvSpPr>
        <p:spPr>
          <a:xfrm>
            <a:off x="448574" y="1637725"/>
            <a:ext cx="3191773" cy="656544"/>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latin typeface="Calibri"/>
                <a:ea typeface="Calibri"/>
                <a:cs typeface="Calibri"/>
                <a:sym typeface="Calibri"/>
              </a:rPr>
              <a:t>Case for NRENs</a:t>
            </a:r>
            <a:endParaRPr sz="2000" kern="0" dirty="0">
              <a:solidFill>
                <a:srgbClr val="000000"/>
              </a:solidFill>
              <a:latin typeface="Arial"/>
              <a:ea typeface="Arial"/>
              <a:cs typeface="Arial"/>
              <a:sym typeface="Arial"/>
            </a:endParaRPr>
          </a:p>
        </p:txBody>
      </p:sp>
      <p:pic>
        <p:nvPicPr>
          <p:cNvPr id="8" name="Picture 7">
            <a:extLst>
              <a:ext uri="{FF2B5EF4-FFF2-40B4-BE49-F238E27FC236}">
                <a16:creationId xmlns:a16="http://schemas.microsoft.com/office/drawing/2014/main" id="{B6277DE2-76FB-C73C-5FA4-5C0C2F9CB3E4}"/>
              </a:ext>
            </a:extLst>
          </p:cNvPr>
          <p:cNvPicPr>
            <a:picLocks noChangeAspect="1"/>
          </p:cNvPicPr>
          <p:nvPr/>
        </p:nvPicPr>
        <p:blipFill>
          <a:blip r:embed="rId3"/>
          <a:stretch>
            <a:fillRect/>
          </a:stretch>
        </p:blipFill>
        <p:spPr>
          <a:xfrm>
            <a:off x="5086836" y="532039"/>
            <a:ext cx="3001114" cy="3154715"/>
          </a:xfrm>
          <a:prstGeom prst="rect">
            <a:avLst/>
          </a:prstGeom>
        </p:spPr>
      </p:pic>
      <p:sp>
        <p:nvSpPr>
          <p:cNvPr id="9" name="Google Shape;157;g8216f5662d_0_3">
            <a:extLst>
              <a:ext uri="{FF2B5EF4-FFF2-40B4-BE49-F238E27FC236}">
                <a16:creationId xmlns:a16="http://schemas.microsoft.com/office/drawing/2014/main" id="{7E96E6C3-0510-2916-A3C2-BD01DA2CDB46}"/>
              </a:ext>
            </a:extLst>
          </p:cNvPr>
          <p:cNvSpPr/>
          <p:nvPr/>
        </p:nvSpPr>
        <p:spPr>
          <a:xfrm>
            <a:off x="448573" y="2448062"/>
            <a:ext cx="3191774" cy="656544"/>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latin typeface="Calibri"/>
                <a:ea typeface="Calibri"/>
                <a:cs typeface="Calibri"/>
                <a:sym typeface="Calibri"/>
              </a:rPr>
              <a:t>University management &amp; association of universities</a:t>
            </a:r>
            <a:endParaRPr sz="2000" kern="0" dirty="0">
              <a:solidFill>
                <a:srgbClr val="000000"/>
              </a:solidFill>
              <a:latin typeface="Arial"/>
              <a:ea typeface="Arial"/>
              <a:cs typeface="Arial"/>
              <a:sym typeface="Arial"/>
            </a:endParaRPr>
          </a:p>
        </p:txBody>
      </p:sp>
      <p:sp>
        <p:nvSpPr>
          <p:cNvPr id="10" name="Google Shape;157;g8216f5662d_0_3">
            <a:extLst>
              <a:ext uri="{FF2B5EF4-FFF2-40B4-BE49-F238E27FC236}">
                <a16:creationId xmlns:a16="http://schemas.microsoft.com/office/drawing/2014/main" id="{0EEA131A-4EE6-65BD-F22C-355D183A4190}"/>
              </a:ext>
            </a:extLst>
          </p:cNvPr>
          <p:cNvSpPr/>
          <p:nvPr/>
        </p:nvSpPr>
        <p:spPr>
          <a:xfrm>
            <a:off x="448574" y="3258399"/>
            <a:ext cx="3191773" cy="656544"/>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latin typeface="Calibri"/>
                <a:ea typeface="Calibri"/>
                <a:cs typeface="Calibri"/>
                <a:sym typeface="Calibri"/>
              </a:rPr>
              <a:t>Ministries &amp; governments</a:t>
            </a:r>
            <a:endParaRPr sz="2000" kern="0" dirty="0">
              <a:solidFill>
                <a:srgbClr val="000000"/>
              </a:solidFill>
              <a:latin typeface="Arial"/>
              <a:ea typeface="Arial"/>
              <a:cs typeface="Arial"/>
              <a:sym typeface="Arial"/>
            </a:endParaRPr>
          </a:p>
        </p:txBody>
      </p:sp>
      <p:sp>
        <p:nvSpPr>
          <p:cNvPr id="11" name="Google Shape;157;g8216f5662d_0_3">
            <a:extLst>
              <a:ext uri="{FF2B5EF4-FFF2-40B4-BE49-F238E27FC236}">
                <a16:creationId xmlns:a16="http://schemas.microsoft.com/office/drawing/2014/main" id="{37DA59F1-9846-0A94-1955-3FAE5593F042}"/>
              </a:ext>
            </a:extLst>
          </p:cNvPr>
          <p:cNvSpPr/>
          <p:nvPr/>
        </p:nvSpPr>
        <p:spPr>
          <a:xfrm rot="5400000">
            <a:off x="2775990" y="2042895"/>
            <a:ext cx="3087556" cy="656544"/>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latin typeface="Calibri"/>
                <a:ea typeface="Calibri"/>
                <a:cs typeface="Calibri"/>
                <a:sym typeface="Calibri"/>
              </a:rPr>
              <a:t>International policy makers</a:t>
            </a:r>
            <a:endParaRPr sz="20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66553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81B2AC-7454-E554-D6D0-1551E83DC817}"/>
              </a:ext>
            </a:extLst>
          </p:cNvPr>
          <p:cNvSpPr>
            <a:spLocks noGrp="1"/>
          </p:cNvSpPr>
          <p:nvPr>
            <p:ph type="title"/>
          </p:nvPr>
        </p:nvSpPr>
        <p:spPr/>
        <p:txBody>
          <a:bodyPr/>
          <a:lstStyle/>
          <a:p>
            <a:r>
              <a:rPr lang="en-GB" dirty="0"/>
              <a:t>Making tools available for the NREN community</a:t>
            </a:r>
            <a:endParaRPr lang="en-NL" dirty="0"/>
          </a:p>
        </p:txBody>
      </p:sp>
      <p:sp>
        <p:nvSpPr>
          <p:cNvPr id="4" name="Slide Number Placeholder 3">
            <a:extLst>
              <a:ext uri="{FF2B5EF4-FFF2-40B4-BE49-F238E27FC236}">
                <a16:creationId xmlns:a16="http://schemas.microsoft.com/office/drawing/2014/main" id="{4D930349-917E-78E9-70BD-37D445726125}"/>
              </a:ext>
            </a:extLst>
          </p:cNvPr>
          <p:cNvSpPr>
            <a:spLocks noGrp="1"/>
          </p:cNvSpPr>
          <p:nvPr>
            <p:ph type="sldNum" sz="quarter" idx="4"/>
          </p:nvPr>
        </p:nvSpPr>
        <p:spPr/>
        <p:txBody>
          <a:bodyPr/>
          <a:lstStyle/>
          <a:p>
            <a:fld id="{9E7CA0F2-EE66-4F60-8C00-E0BE38E7AEC5}" type="slidenum">
              <a:rPr lang="en-GB" smtClean="0"/>
              <a:pPr/>
              <a:t>16</a:t>
            </a:fld>
            <a:endParaRPr lang="en-GB" dirty="0"/>
          </a:p>
        </p:txBody>
      </p:sp>
      <p:sp>
        <p:nvSpPr>
          <p:cNvPr id="5" name="Google Shape;156;g8216f5662d_0_3">
            <a:extLst>
              <a:ext uri="{FF2B5EF4-FFF2-40B4-BE49-F238E27FC236}">
                <a16:creationId xmlns:a16="http://schemas.microsoft.com/office/drawing/2014/main" id="{E4931B25-C0E2-FAC8-74C3-7357D4D6D66D}"/>
              </a:ext>
            </a:extLst>
          </p:cNvPr>
          <p:cNvSpPr txBox="1">
            <a:spLocks/>
          </p:cNvSpPr>
          <p:nvPr/>
        </p:nvSpPr>
        <p:spPr>
          <a:xfrm>
            <a:off x="9059981" y="6458781"/>
            <a:ext cx="569700" cy="321300"/>
          </a:xfrm>
          <a:prstGeom prst="rect">
            <a:avLst/>
          </a:prstGeom>
          <a:noFill/>
          <a:ln>
            <a:noFill/>
          </a:ln>
        </p:spPr>
        <p:txBody>
          <a:bodyPr spcFirstLastPara="1" vert="horz" wrap="square" lIns="91425" tIns="45700" rIns="91425" bIns="45700" rtlCol="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0000000-1234-1234-1234-123412341234}" type="slidenum">
              <a:rPr lang="en-GB" kern="0" smtClean="0">
                <a:solidFill>
                  <a:srgbClr val="FFFFFF"/>
                </a:solidFill>
              </a:rPr>
              <a:pPr/>
              <a:t>16</a:t>
            </a:fld>
            <a:endParaRPr lang="en-GB" kern="0">
              <a:solidFill>
                <a:srgbClr val="FFFFFF"/>
              </a:solidFill>
            </a:endParaRPr>
          </a:p>
        </p:txBody>
      </p:sp>
      <p:sp>
        <p:nvSpPr>
          <p:cNvPr id="6" name="Google Shape;157;g8216f5662d_0_3">
            <a:extLst>
              <a:ext uri="{FF2B5EF4-FFF2-40B4-BE49-F238E27FC236}">
                <a16:creationId xmlns:a16="http://schemas.microsoft.com/office/drawing/2014/main" id="{5C3EBF7E-2B99-F11F-E24C-1728A8A810EC}"/>
              </a:ext>
            </a:extLst>
          </p:cNvPr>
          <p:cNvSpPr/>
          <p:nvPr/>
        </p:nvSpPr>
        <p:spPr>
          <a:xfrm>
            <a:off x="400228" y="760606"/>
            <a:ext cx="3033086" cy="423002"/>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latin typeface="Calibri"/>
                <a:ea typeface="Calibri"/>
                <a:cs typeface="Calibri"/>
                <a:sym typeface="Calibri"/>
              </a:rPr>
              <a:t>Coordinate development</a:t>
            </a:r>
            <a:endParaRPr sz="2000" kern="0" dirty="0">
              <a:solidFill>
                <a:srgbClr val="000000"/>
              </a:solidFill>
              <a:latin typeface="Arial"/>
              <a:ea typeface="Arial"/>
              <a:cs typeface="Arial"/>
              <a:sym typeface="Arial"/>
            </a:endParaRPr>
          </a:p>
        </p:txBody>
      </p:sp>
      <p:sp>
        <p:nvSpPr>
          <p:cNvPr id="7" name="Google Shape;157;g8216f5662d_0_3">
            <a:extLst>
              <a:ext uri="{FF2B5EF4-FFF2-40B4-BE49-F238E27FC236}">
                <a16:creationId xmlns:a16="http://schemas.microsoft.com/office/drawing/2014/main" id="{F8496F90-0A91-5D85-8417-992164970A0F}"/>
              </a:ext>
            </a:extLst>
          </p:cNvPr>
          <p:cNvSpPr/>
          <p:nvPr/>
        </p:nvSpPr>
        <p:spPr>
          <a:xfrm>
            <a:off x="400228" y="1347511"/>
            <a:ext cx="3033086" cy="423002"/>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latin typeface="Calibri"/>
                <a:ea typeface="Calibri"/>
                <a:cs typeface="Calibri"/>
                <a:sym typeface="Calibri"/>
              </a:rPr>
              <a:t>Joint procurement</a:t>
            </a:r>
            <a:endParaRPr sz="2000" kern="0" dirty="0">
              <a:solidFill>
                <a:srgbClr val="000000"/>
              </a:solidFill>
              <a:latin typeface="Arial"/>
              <a:ea typeface="Arial"/>
              <a:cs typeface="Arial"/>
              <a:sym typeface="Arial"/>
            </a:endParaRPr>
          </a:p>
        </p:txBody>
      </p:sp>
      <p:sp>
        <p:nvSpPr>
          <p:cNvPr id="8" name="Google Shape;157;g8216f5662d_0_3">
            <a:extLst>
              <a:ext uri="{FF2B5EF4-FFF2-40B4-BE49-F238E27FC236}">
                <a16:creationId xmlns:a16="http://schemas.microsoft.com/office/drawing/2014/main" id="{73FCD033-69E8-6830-E723-34FFECC4070C}"/>
              </a:ext>
            </a:extLst>
          </p:cNvPr>
          <p:cNvSpPr>
            <a:spLocks/>
          </p:cNvSpPr>
          <p:nvPr/>
        </p:nvSpPr>
        <p:spPr>
          <a:xfrm>
            <a:off x="459383" y="3616333"/>
            <a:ext cx="1195226" cy="423002"/>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lgn="ctr">
              <a:buClr>
                <a:srgbClr val="000000"/>
              </a:buClr>
              <a:buSzPts val="3600"/>
            </a:pPr>
            <a:r>
              <a:rPr lang="en-GB" sz="1400" b="1" kern="0" dirty="0">
                <a:solidFill>
                  <a:srgbClr val="FFFFFF"/>
                </a:solidFill>
                <a:latin typeface="Calibri"/>
                <a:ea typeface="Calibri"/>
                <a:cs typeface="Calibri"/>
                <a:sym typeface="Calibri"/>
              </a:rPr>
              <a:t>TRUST</a:t>
            </a:r>
            <a:endParaRPr sz="800" kern="0" dirty="0">
              <a:solidFill>
                <a:srgbClr val="000000"/>
              </a:solidFill>
              <a:latin typeface="Arial"/>
              <a:ea typeface="Arial"/>
              <a:cs typeface="Arial"/>
              <a:sym typeface="Arial"/>
            </a:endParaRPr>
          </a:p>
        </p:txBody>
      </p:sp>
      <p:sp>
        <p:nvSpPr>
          <p:cNvPr id="9" name="Google Shape;158;g8216f5662d_0_3">
            <a:extLst>
              <a:ext uri="{FF2B5EF4-FFF2-40B4-BE49-F238E27FC236}">
                <a16:creationId xmlns:a16="http://schemas.microsoft.com/office/drawing/2014/main" id="{CD23E942-3C3F-F20D-4118-713172922F98}"/>
              </a:ext>
            </a:extLst>
          </p:cNvPr>
          <p:cNvSpPr>
            <a:spLocks/>
          </p:cNvSpPr>
          <p:nvPr/>
        </p:nvSpPr>
        <p:spPr>
          <a:xfrm>
            <a:off x="2088917" y="3616333"/>
            <a:ext cx="1195226" cy="423002"/>
          </a:xfrm>
          <a:prstGeom prst="roundRect">
            <a:avLst>
              <a:gd name="adj" fmla="val 19533"/>
            </a:avLst>
          </a:prstGeom>
          <a:solidFill>
            <a:srgbClr val="F5A611"/>
          </a:solidFill>
          <a:ln>
            <a:noFill/>
          </a:ln>
        </p:spPr>
        <p:txBody>
          <a:bodyPr spcFirstLastPara="1" wrap="square" lIns="91425" tIns="45700" rIns="91425" bIns="45700" anchor="ctr" anchorCtr="0">
            <a:noAutofit/>
          </a:bodyPr>
          <a:lstStyle/>
          <a:p>
            <a:pPr algn="ctr">
              <a:buClr>
                <a:srgbClr val="000000"/>
              </a:buClr>
              <a:buSzPts val="3600"/>
            </a:pPr>
            <a:r>
              <a:rPr lang="en-GB" sz="1400" b="1" kern="0" dirty="0">
                <a:solidFill>
                  <a:srgbClr val="FFFFFF"/>
                </a:solidFill>
                <a:latin typeface="Calibri"/>
                <a:ea typeface="Calibri"/>
                <a:cs typeface="Calibri"/>
                <a:sym typeface="Calibri"/>
              </a:rPr>
              <a:t>IDENTITY</a:t>
            </a:r>
            <a:endParaRPr sz="1400" kern="0" dirty="0">
              <a:solidFill>
                <a:srgbClr val="000000"/>
              </a:solidFill>
              <a:latin typeface="Arial"/>
              <a:ea typeface="Arial"/>
              <a:cs typeface="Arial"/>
              <a:sym typeface="Arial"/>
            </a:endParaRPr>
          </a:p>
        </p:txBody>
      </p:sp>
      <p:sp>
        <p:nvSpPr>
          <p:cNvPr id="10" name="Google Shape;159;g8216f5662d_0_3">
            <a:extLst>
              <a:ext uri="{FF2B5EF4-FFF2-40B4-BE49-F238E27FC236}">
                <a16:creationId xmlns:a16="http://schemas.microsoft.com/office/drawing/2014/main" id="{93C829F7-302D-3076-70A6-5A8A58BE26D6}"/>
              </a:ext>
            </a:extLst>
          </p:cNvPr>
          <p:cNvSpPr>
            <a:spLocks/>
          </p:cNvSpPr>
          <p:nvPr/>
        </p:nvSpPr>
        <p:spPr>
          <a:xfrm>
            <a:off x="3701101" y="3616333"/>
            <a:ext cx="1195226" cy="423002"/>
          </a:xfrm>
          <a:prstGeom prst="roundRect">
            <a:avLst>
              <a:gd name="adj" fmla="val 22081"/>
            </a:avLst>
          </a:prstGeom>
          <a:solidFill>
            <a:srgbClr val="548135">
              <a:alpha val="88235"/>
            </a:srgbClr>
          </a:solidFill>
          <a:ln>
            <a:noFill/>
          </a:ln>
        </p:spPr>
        <p:txBody>
          <a:bodyPr spcFirstLastPara="1" wrap="square" lIns="91425" tIns="45700" rIns="91425" bIns="45700" anchor="ctr" anchorCtr="0">
            <a:noAutofit/>
          </a:bodyPr>
          <a:lstStyle/>
          <a:p>
            <a:pPr algn="ctr">
              <a:buClr>
                <a:srgbClr val="000000"/>
              </a:buClr>
              <a:buSzPts val="3600"/>
            </a:pPr>
            <a:r>
              <a:rPr lang="en-GB" sz="1400" b="1" kern="0" dirty="0">
                <a:solidFill>
                  <a:srgbClr val="FFFFFF"/>
                </a:solidFill>
                <a:latin typeface="Calibri"/>
                <a:ea typeface="Calibri"/>
                <a:cs typeface="Calibri"/>
                <a:sym typeface="Calibri"/>
              </a:rPr>
              <a:t>ACCESS</a:t>
            </a:r>
            <a:endParaRPr sz="800" kern="0" dirty="0">
              <a:solidFill>
                <a:srgbClr val="000000"/>
              </a:solidFill>
              <a:latin typeface="Arial"/>
              <a:ea typeface="Arial"/>
              <a:cs typeface="Arial"/>
              <a:sym typeface="Arial"/>
            </a:endParaRPr>
          </a:p>
        </p:txBody>
      </p:sp>
      <p:sp>
        <p:nvSpPr>
          <p:cNvPr id="11" name="Google Shape;160;g8216f5662d_0_3">
            <a:extLst>
              <a:ext uri="{FF2B5EF4-FFF2-40B4-BE49-F238E27FC236}">
                <a16:creationId xmlns:a16="http://schemas.microsoft.com/office/drawing/2014/main" id="{96AB8012-65BA-1C54-FEB0-C902BD7F9E31}"/>
              </a:ext>
            </a:extLst>
          </p:cNvPr>
          <p:cNvSpPr>
            <a:spLocks/>
          </p:cNvSpPr>
          <p:nvPr/>
        </p:nvSpPr>
        <p:spPr>
          <a:xfrm>
            <a:off x="1764585" y="3731957"/>
            <a:ext cx="202838" cy="202838"/>
          </a:xfrm>
          <a:prstGeom prst="mathPlus">
            <a:avLst>
              <a:gd name="adj1" fmla="val 23520"/>
            </a:avLst>
          </a:prstGeom>
          <a:solidFill>
            <a:srgbClr val="F83E54"/>
          </a:solidFill>
          <a:ln>
            <a:noFill/>
          </a:ln>
        </p:spPr>
        <p:txBody>
          <a:bodyPr spcFirstLastPara="1" wrap="square" lIns="91425" tIns="45700" rIns="91425" bIns="45700" anchor="ctr" anchorCtr="0">
            <a:noAutofit/>
          </a:bodyPr>
          <a:lstStyle/>
          <a:p>
            <a:pPr algn="ctr">
              <a:buClr>
                <a:srgbClr val="000000"/>
              </a:buClr>
              <a:buSzPts val="1800"/>
            </a:pPr>
            <a:endParaRPr sz="2400" kern="0">
              <a:solidFill>
                <a:srgbClr val="FFFFFF"/>
              </a:solidFill>
              <a:latin typeface="Calibri"/>
              <a:ea typeface="Calibri"/>
              <a:cs typeface="Calibri"/>
              <a:sym typeface="Calibri"/>
            </a:endParaRPr>
          </a:p>
        </p:txBody>
      </p:sp>
      <p:sp>
        <p:nvSpPr>
          <p:cNvPr id="12" name="Google Shape;161;g8216f5662d_0_3">
            <a:extLst>
              <a:ext uri="{FF2B5EF4-FFF2-40B4-BE49-F238E27FC236}">
                <a16:creationId xmlns:a16="http://schemas.microsoft.com/office/drawing/2014/main" id="{21E0BB8E-4838-4599-FA3D-837E9706D895}"/>
              </a:ext>
            </a:extLst>
          </p:cNvPr>
          <p:cNvSpPr>
            <a:spLocks/>
          </p:cNvSpPr>
          <p:nvPr/>
        </p:nvSpPr>
        <p:spPr>
          <a:xfrm>
            <a:off x="3385435" y="3740614"/>
            <a:ext cx="208613" cy="162294"/>
          </a:xfrm>
          <a:prstGeom prst="mathEqual">
            <a:avLst>
              <a:gd name="adj1" fmla="val 23520"/>
              <a:gd name="adj2" fmla="val 11760"/>
            </a:avLst>
          </a:prstGeom>
          <a:solidFill>
            <a:srgbClr val="F83E54"/>
          </a:solidFill>
          <a:ln>
            <a:noFill/>
          </a:ln>
        </p:spPr>
        <p:txBody>
          <a:bodyPr spcFirstLastPara="1" wrap="square" lIns="91425" tIns="45700" rIns="91425" bIns="45700" anchor="ctr" anchorCtr="0">
            <a:noAutofit/>
          </a:bodyPr>
          <a:lstStyle/>
          <a:p>
            <a:pPr algn="ctr">
              <a:buClr>
                <a:srgbClr val="000000"/>
              </a:buClr>
              <a:buSzPts val="1800"/>
            </a:pPr>
            <a:endParaRPr sz="2400" kern="0">
              <a:solidFill>
                <a:srgbClr val="000000"/>
              </a:solidFill>
              <a:latin typeface="Calibri"/>
              <a:ea typeface="Calibri"/>
              <a:cs typeface="Calibri"/>
              <a:sym typeface="Calibri"/>
            </a:endParaRPr>
          </a:p>
        </p:txBody>
      </p:sp>
      <p:pic>
        <p:nvPicPr>
          <p:cNvPr id="13" name="Google Shape;162;g8216f5662d_0_3">
            <a:extLst>
              <a:ext uri="{FF2B5EF4-FFF2-40B4-BE49-F238E27FC236}">
                <a16:creationId xmlns:a16="http://schemas.microsoft.com/office/drawing/2014/main" id="{4809F9D5-794F-20A7-2A9B-760830EC3110}"/>
              </a:ext>
            </a:extLst>
          </p:cNvPr>
          <p:cNvPicPr preferRelativeResize="0">
            <a:picLocks/>
          </p:cNvPicPr>
          <p:nvPr/>
        </p:nvPicPr>
        <p:blipFill rotWithShape="1">
          <a:blip r:embed="rId3">
            <a:alphaModFix/>
          </a:blip>
          <a:srcRect/>
          <a:stretch/>
        </p:blipFill>
        <p:spPr>
          <a:xfrm>
            <a:off x="637302" y="2793841"/>
            <a:ext cx="892105" cy="561002"/>
          </a:xfrm>
          <a:prstGeom prst="rect">
            <a:avLst/>
          </a:prstGeom>
          <a:noFill/>
          <a:ln>
            <a:noFill/>
          </a:ln>
        </p:spPr>
      </p:pic>
      <p:pic>
        <p:nvPicPr>
          <p:cNvPr id="14" name="Google Shape;163;g8216f5662d_0_3">
            <a:extLst>
              <a:ext uri="{FF2B5EF4-FFF2-40B4-BE49-F238E27FC236}">
                <a16:creationId xmlns:a16="http://schemas.microsoft.com/office/drawing/2014/main" id="{28FCD311-9BCB-9BDD-04A0-28E38B3DDB50}"/>
              </a:ext>
            </a:extLst>
          </p:cNvPr>
          <p:cNvPicPr preferRelativeResize="0">
            <a:picLocks/>
          </p:cNvPicPr>
          <p:nvPr/>
        </p:nvPicPr>
        <p:blipFill rotWithShape="1">
          <a:blip r:embed="rId4">
            <a:alphaModFix/>
          </a:blip>
          <a:srcRect/>
          <a:stretch/>
        </p:blipFill>
        <p:spPr>
          <a:xfrm rot="-1273092" flipH="1">
            <a:off x="3733278" y="2732130"/>
            <a:ext cx="787810" cy="787810"/>
          </a:xfrm>
          <a:prstGeom prst="rect">
            <a:avLst/>
          </a:prstGeom>
          <a:noFill/>
          <a:ln>
            <a:noFill/>
          </a:ln>
        </p:spPr>
      </p:pic>
      <p:pic>
        <p:nvPicPr>
          <p:cNvPr id="15" name="Google Shape;164;g8216f5662d_0_3" descr="A close up of a sign&#10;&#10;Description automatically generated">
            <a:extLst>
              <a:ext uri="{FF2B5EF4-FFF2-40B4-BE49-F238E27FC236}">
                <a16:creationId xmlns:a16="http://schemas.microsoft.com/office/drawing/2014/main" id="{945DB577-A52B-725C-B313-F8B18FA2C0D4}"/>
              </a:ext>
            </a:extLst>
          </p:cNvPr>
          <p:cNvPicPr preferRelativeResize="0">
            <a:picLocks/>
          </p:cNvPicPr>
          <p:nvPr/>
        </p:nvPicPr>
        <p:blipFill rotWithShape="1">
          <a:blip r:embed="rId5">
            <a:alphaModFix/>
          </a:blip>
          <a:srcRect/>
          <a:stretch/>
        </p:blipFill>
        <p:spPr>
          <a:xfrm>
            <a:off x="2124426" y="2465044"/>
            <a:ext cx="1096210" cy="913151"/>
          </a:xfrm>
          <a:prstGeom prst="rect">
            <a:avLst/>
          </a:prstGeom>
          <a:noFill/>
          <a:ln>
            <a:noFill/>
          </a:ln>
          <a:effectLst>
            <a:outerShdw blurRad="50800" dist="38100" dir="2700000" algn="tl" rotWithShape="0">
              <a:srgbClr val="000000">
                <a:alpha val="40000"/>
              </a:srgbClr>
            </a:outerShdw>
          </a:effectLst>
        </p:spPr>
      </p:pic>
      <p:sp>
        <p:nvSpPr>
          <p:cNvPr id="18" name="Google Shape;204;g8216f5662d_0_393">
            <a:extLst>
              <a:ext uri="{FF2B5EF4-FFF2-40B4-BE49-F238E27FC236}">
                <a16:creationId xmlns:a16="http://schemas.microsoft.com/office/drawing/2014/main" id="{D77BCEB4-3A3A-9110-FF62-71820B0E09D8}"/>
              </a:ext>
            </a:extLst>
          </p:cNvPr>
          <p:cNvSpPr/>
          <p:nvPr/>
        </p:nvSpPr>
        <p:spPr>
          <a:xfrm>
            <a:off x="5313406" y="2829093"/>
            <a:ext cx="1686098" cy="392974"/>
          </a:xfrm>
          <a:prstGeom prst="rect">
            <a:avLst/>
          </a:prstGeom>
          <a:solidFill>
            <a:srgbClr val="787E9C"/>
          </a:solidFill>
          <a:ln>
            <a:noFill/>
          </a:ln>
        </p:spPr>
        <p:txBody>
          <a:bodyPr spcFirstLastPara="1" wrap="square" lIns="91425" tIns="91425" rIns="91425" bIns="91425" anchor="ctr" anchorCtr="0">
            <a:noAutofit/>
          </a:bodyPr>
          <a:lstStyle/>
          <a:p>
            <a:pPr algn="ctr">
              <a:buClr>
                <a:srgbClr val="000000"/>
              </a:buClr>
              <a:buSzPts val="1400"/>
            </a:pPr>
            <a:r>
              <a:rPr lang="en-GB" sz="1100" kern="0" dirty="0">
                <a:solidFill>
                  <a:srgbClr val="FFFFFF"/>
                </a:solidFill>
                <a:latin typeface="Calibri"/>
                <a:ea typeface="Calibri"/>
                <a:cs typeface="Calibri"/>
                <a:sym typeface="Calibri"/>
              </a:rPr>
              <a:t>Supporting virtual teams and sharing resources </a:t>
            </a:r>
            <a:endParaRPr sz="1100" kern="0" dirty="0">
              <a:solidFill>
                <a:srgbClr val="FFFFFF"/>
              </a:solidFill>
              <a:latin typeface="Calibri"/>
              <a:ea typeface="Calibri"/>
              <a:cs typeface="Calibri"/>
              <a:sym typeface="Calibri"/>
            </a:endParaRPr>
          </a:p>
        </p:txBody>
      </p:sp>
      <p:sp>
        <p:nvSpPr>
          <p:cNvPr id="19" name="Google Shape;205;g8216f5662d_0_393">
            <a:extLst>
              <a:ext uri="{FF2B5EF4-FFF2-40B4-BE49-F238E27FC236}">
                <a16:creationId xmlns:a16="http://schemas.microsoft.com/office/drawing/2014/main" id="{9B1D6022-3164-FE7C-F9BC-04ED341E9B58}"/>
              </a:ext>
            </a:extLst>
          </p:cNvPr>
          <p:cNvSpPr/>
          <p:nvPr/>
        </p:nvSpPr>
        <p:spPr>
          <a:xfrm>
            <a:off x="7230094" y="2833618"/>
            <a:ext cx="1858703" cy="392974"/>
          </a:xfrm>
          <a:prstGeom prst="rect">
            <a:avLst/>
          </a:prstGeom>
          <a:solidFill>
            <a:srgbClr val="FD687A"/>
          </a:solidFill>
          <a:ln>
            <a:noFill/>
          </a:ln>
        </p:spPr>
        <p:txBody>
          <a:bodyPr spcFirstLastPara="1" wrap="square" lIns="91425" tIns="91425" rIns="91425" bIns="91425" anchor="ctr" anchorCtr="0">
            <a:noAutofit/>
          </a:bodyPr>
          <a:lstStyle/>
          <a:p>
            <a:pPr algn="ctr">
              <a:buClr>
                <a:srgbClr val="000000"/>
              </a:buClr>
              <a:buSzPts val="1400"/>
            </a:pPr>
            <a:r>
              <a:rPr lang="en-GB" sz="1100" kern="0" dirty="0">
                <a:solidFill>
                  <a:srgbClr val="FFFFFF"/>
                </a:solidFill>
                <a:latin typeface="Calibri"/>
                <a:ea typeface="Calibri"/>
                <a:cs typeface="Calibri"/>
                <a:sym typeface="Calibri"/>
              </a:rPr>
              <a:t>Offering a validation service based on “</a:t>
            </a:r>
            <a:r>
              <a:rPr lang="en-GB" sz="1100" kern="0" dirty="0" err="1">
                <a:solidFill>
                  <a:srgbClr val="FFFFFF"/>
                </a:solidFill>
                <a:latin typeface="Calibri"/>
                <a:ea typeface="Calibri"/>
                <a:cs typeface="Calibri"/>
                <a:sym typeface="Calibri"/>
              </a:rPr>
              <a:t>studentness</a:t>
            </a:r>
            <a:r>
              <a:rPr lang="en-GB" sz="1100" kern="0" dirty="0">
                <a:solidFill>
                  <a:srgbClr val="FFFFFF"/>
                </a:solidFill>
                <a:latin typeface="Calibri"/>
                <a:ea typeface="Calibri"/>
                <a:cs typeface="Calibri"/>
                <a:sym typeface="Calibri"/>
              </a:rPr>
              <a:t>” </a:t>
            </a:r>
            <a:endParaRPr sz="1100" kern="0" dirty="0">
              <a:solidFill>
                <a:srgbClr val="FFFFFF"/>
              </a:solidFill>
              <a:latin typeface="Calibri"/>
              <a:ea typeface="Calibri"/>
              <a:cs typeface="Calibri"/>
              <a:sym typeface="Calibri"/>
            </a:endParaRPr>
          </a:p>
        </p:txBody>
      </p:sp>
      <p:pic>
        <p:nvPicPr>
          <p:cNvPr id="20" name="Google Shape;206;g8216f5662d_0_393">
            <a:extLst>
              <a:ext uri="{FF2B5EF4-FFF2-40B4-BE49-F238E27FC236}">
                <a16:creationId xmlns:a16="http://schemas.microsoft.com/office/drawing/2014/main" id="{340859E5-70E9-72B5-4FEC-A7A2C284E05E}"/>
              </a:ext>
            </a:extLst>
          </p:cNvPr>
          <p:cNvPicPr preferRelativeResize="0"/>
          <p:nvPr/>
        </p:nvPicPr>
        <p:blipFill rotWithShape="1">
          <a:blip r:embed="rId6">
            <a:alphaModFix/>
          </a:blip>
          <a:srcRect/>
          <a:stretch/>
        </p:blipFill>
        <p:spPr>
          <a:xfrm>
            <a:off x="7298516" y="1454840"/>
            <a:ext cx="1710298" cy="847240"/>
          </a:xfrm>
          <a:prstGeom prst="rect">
            <a:avLst/>
          </a:prstGeom>
          <a:noFill/>
          <a:ln>
            <a:noFill/>
          </a:ln>
        </p:spPr>
      </p:pic>
      <p:pic>
        <p:nvPicPr>
          <p:cNvPr id="21" name="Google Shape;207;g8216f5662d_0_393" descr="A picture containing food&#10;&#10;Description generated with very high confidence">
            <a:extLst>
              <a:ext uri="{FF2B5EF4-FFF2-40B4-BE49-F238E27FC236}">
                <a16:creationId xmlns:a16="http://schemas.microsoft.com/office/drawing/2014/main" id="{D3AFB064-C447-5430-88BE-245CF6836FBB}"/>
              </a:ext>
            </a:extLst>
          </p:cNvPr>
          <p:cNvPicPr preferRelativeResize="0"/>
          <p:nvPr/>
        </p:nvPicPr>
        <p:blipFill rotWithShape="1">
          <a:blip r:embed="rId7">
            <a:alphaModFix/>
          </a:blip>
          <a:srcRect/>
          <a:stretch/>
        </p:blipFill>
        <p:spPr>
          <a:xfrm>
            <a:off x="7374138" y="701555"/>
            <a:ext cx="1510888" cy="555163"/>
          </a:xfrm>
          <a:prstGeom prst="rect">
            <a:avLst/>
          </a:prstGeom>
          <a:noFill/>
          <a:ln>
            <a:noFill/>
          </a:ln>
        </p:spPr>
      </p:pic>
      <p:pic>
        <p:nvPicPr>
          <p:cNvPr id="22" name="Google Shape;209;g8216f5662d_0_393">
            <a:extLst>
              <a:ext uri="{FF2B5EF4-FFF2-40B4-BE49-F238E27FC236}">
                <a16:creationId xmlns:a16="http://schemas.microsoft.com/office/drawing/2014/main" id="{7165FE81-7246-B68B-9418-99E51485AF32}"/>
              </a:ext>
            </a:extLst>
          </p:cNvPr>
          <p:cNvPicPr preferRelativeResize="0"/>
          <p:nvPr/>
        </p:nvPicPr>
        <p:blipFill rotWithShape="1">
          <a:blip r:embed="rId8">
            <a:alphaModFix/>
          </a:blip>
          <a:srcRect/>
          <a:stretch/>
        </p:blipFill>
        <p:spPr>
          <a:xfrm>
            <a:off x="6371054" y="3354843"/>
            <a:ext cx="1510880" cy="392974"/>
          </a:xfrm>
          <a:prstGeom prst="rect">
            <a:avLst/>
          </a:prstGeom>
          <a:noFill/>
          <a:ln>
            <a:noFill/>
          </a:ln>
        </p:spPr>
      </p:pic>
      <p:pic>
        <p:nvPicPr>
          <p:cNvPr id="23" name="Google Shape;247;g8216f5662d_0_393">
            <a:extLst>
              <a:ext uri="{FF2B5EF4-FFF2-40B4-BE49-F238E27FC236}">
                <a16:creationId xmlns:a16="http://schemas.microsoft.com/office/drawing/2014/main" id="{853E88A8-27F2-1E80-19A2-5284A34EAF51}"/>
              </a:ext>
            </a:extLst>
          </p:cNvPr>
          <p:cNvPicPr preferRelativeResize="0"/>
          <p:nvPr/>
        </p:nvPicPr>
        <p:blipFill rotWithShape="1">
          <a:blip r:embed="rId9">
            <a:alphaModFix/>
          </a:blip>
          <a:srcRect/>
          <a:stretch/>
        </p:blipFill>
        <p:spPr>
          <a:xfrm>
            <a:off x="5372124" y="764886"/>
            <a:ext cx="1677624" cy="421651"/>
          </a:xfrm>
          <a:prstGeom prst="rect">
            <a:avLst/>
          </a:prstGeom>
          <a:noFill/>
          <a:ln>
            <a:noFill/>
          </a:ln>
        </p:spPr>
      </p:pic>
      <p:pic>
        <p:nvPicPr>
          <p:cNvPr id="24" name="Google Shape;249;g8216f5662d_0_393">
            <a:extLst>
              <a:ext uri="{FF2B5EF4-FFF2-40B4-BE49-F238E27FC236}">
                <a16:creationId xmlns:a16="http://schemas.microsoft.com/office/drawing/2014/main" id="{0BF6E02D-CF85-BF58-5397-59A8822ED47B}"/>
              </a:ext>
            </a:extLst>
          </p:cNvPr>
          <p:cNvPicPr preferRelativeResize="0"/>
          <p:nvPr/>
        </p:nvPicPr>
        <p:blipFill rotWithShape="1">
          <a:blip r:embed="rId10">
            <a:alphaModFix/>
          </a:blip>
          <a:srcRect/>
          <a:stretch/>
        </p:blipFill>
        <p:spPr>
          <a:xfrm>
            <a:off x="5240220" y="1336150"/>
            <a:ext cx="1832488" cy="965930"/>
          </a:xfrm>
          <a:prstGeom prst="rect">
            <a:avLst/>
          </a:prstGeom>
          <a:noFill/>
          <a:ln>
            <a:noFill/>
          </a:ln>
        </p:spPr>
      </p:pic>
      <p:sp>
        <p:nvSpPr>
          <p:cNvPr id="25" name="Google Shape;250;g8216f5662d_0_393">
            <a:extLst>
              <a:ext uri="{FF2B5EF4-FFF2-40B4-BE49-F238E27FC236}">
                <a16:creationId xmlns:a16="http://schemas.microsoft.com/office/drawing/2014/main" id="{AF1C98FD-607B-D3EB-5284-E14363851E7C}"/>
              </a:ext>
            </a:extLst>
          </p:cNvPr>
          <p:cNvSpPr/>
          <p:nvPr/>
        </p:nvSpPr>
        <p:spPr>
          <a:xfrm>
            <a:off x="5973571" y="2245698"/>
            <a:ext cx="402961" cy="565144"/>
          </a:xfrm>
          <a:prstGeom prst="upDownArrow">
            <a:avLst>
              <a:gd name="adj1" fmla="val 50000"/>
              <a:gd name="adj2" fmla="val 50000"/>
            </a:avLst>
          </a:prstGeom>
          <a:solidFill>
            <a:srgbClr val="034F80"/>
          </a:solidFill>
          <a:ln>
            <a:noFill/>
          </a:ln>
        </p:spPr>
        <p:txBody>
          <a:bodyPr spcFirstLastPara="1" wrap="square" lIns="91425" tIns="91425" rIns="91425" bIns="91425" anchor="ctr" anchorCtr="0">
            <a:noAutofit/>
          </a:bodyPr>
          <a:lstStyle/>
          <a:p>
            <a:pPr>
              <a:buClr>
                <a:srgbClr val="000000"/>
              </a:buClr>
              <a:buSzPts val="1400"/>
            </a:pPr>
            <a:endParaRPr sz="1400" kern="0">
              <a:solidFill>
                <a:srgbClr val="000000"/>
              </a:solidFill>
              <a:latin typeface="Calibri"/>
              <a:ea typeface="Calibri"/>
              <a:cs typeface="Calibri"/>
              <a:sym typeface="Calibri"/>
            </a:endParaRPr>
          </a:p>
        </p:txBody>
      </p:sp>
      <p:sp>
        <p:nvSpPr>
          <p:cNvPr id="26" name="Google Shape;251;g8216f5662d_0_393">
            <a:extLst>
              <a:ext uri="{FF2B5EF4-FFF2-40B4-BE49-F238E27FC236}">
                <a16:creationId xmlns:a16="http://schemas.microsoft.com/office/drawing/2014/main" id="{1DC745CD-24A5-7D40-0169-4F4EAD2F217D}"/>
              </a:ext>
            </a:extLst>
          </p:cNvPr>
          <p:cNvSpPr/>
          <p:nvPr/>
        </p:nvSpPr>
        <p:spPr>
          <a:xfrm>
            <a:off x="7928101" y="2255709"/>
            <a:ext cx="402961" cy="565144"/>
          </a:xfrm>
          <a:prstGeom prst="upDownArrow">
            <a:avLst>
              <a:gd name="adj1" fmla="val 50000"/>
              <a:gd name="adj2" fmla="val 50000"/>
            </a:avLst>
          </a:prstGeom>
          <a:solidFill>
            <a:srgbClr val="F83E54"/>
          </a:solidFill>
          <a:ln>
            <a:noFill/>
          </a:ln>
        </p:spPr>
        <p:txBody>
          <a:bodyPr spcFirstLastPara="1" wrap="square" lIns="91425" tIns="91425" rIns="91425" bIns="91425" anchor="ctr" anchorCtr="0">
            <a:noAutofit/>
          </a:bodyPr>
          <a:lstStyle/>
          <a:p>
            <a:pPr>
              <a:buClr>
                <a:srgbClr val="000000"/>
              </a:buClr>
              <a:buSzPts val="1400"/>
            </a:pPr>
            <a:endParaRPr sz="1400" kern="0">
              <a:solidFill>
                <a:srgbClr val="000000"/>
              </a:solidFill>
              <a:latin typeface="Calibri"/>
              <a:ea typeface="Calibri"/>
              <a:cs typeface="Calibri"/>
              <a:sym typeface="Calibri"/>
            </a:endParaRPr>
          </a:p>
        </p:txBody>
      </p:sp>
      <p:sp>
        <p:nvSpPr>
          <p:cNvPr id="27" name="Google Shape;173;g8af3ffe6d2_0_0">
            <a:extLst>
              <a:ext uri="{FF2B5EF4-FFF2-40B4-BE49-F238E27FC236}">
                <a16:creationId xmlns:a16="http://schemas.microsoft.com/office/drawing/2014/main" id="{EBF0171B-7607-4F0A-AA6D-85A1BDF18312}"/>
              </a:ext>
            </a:extLst>
          </p:cNvPr>
          <p:cNvSpPr/>
          <p:nvPr/>
        </p:nvSpPr>
        <p:spPr>
          <a:xfrm>
            <a:off x="400228" y="1911708"/>
            <a:ext cx="3033087" cy="423002"/>
          </a:xfrm>
          <a:prstGeom prst="roundRect">
            <a:avLst>
              <a:gd name="adj" fmla="val 12524"/>
            </a:avLst>
          </a:prstGeom>
          <a:gradFill flip="none" rotWithShape="1">
            <a:gsLst>
              <a:gs pos="0">
                <a:srgbClr val="CD007B">
                  <a:shade val="30000"/>
                  <a:satMod val="115000"/>
                </a:srgbClr>
              </a:gs>
              <a:gs pos="50000">
                <a:srgbClr val="CD007B">
                  <a:shade val="67500"/>
                  <a:satMod val="115000"/>
                </a:srgbClr>
              </a:gs>
              <a:gs pos="100000">
                <a:srgbClr val="CD007B">
                  <a:shade val="100000"/>
                  <a:satMod val="115000"/>
                </a:srgbClr>
              </a:gs>
            </a:gsLst>
            <a:lin ang="0" scaled="1"/>
            <a:tileRect/>
          </a:gradFill>
          <a:ln>
            <a:noFill/>
          </a:ln>
        </p:spPr>
        <p:txBody>
          <a:bodyPr spcFirstLastPara="1" wrap="square" lIns="91425" tIns="45700" rIns="91425" bIns="45700" anchor="ctr" anchorCtr="0">
            <a:noAutofit/>
          </a:bodyPr>
          <a:lstStyle/>
          <a:p>
            <a:pPr>
              <a:buClr>
                <a:srgbClr val="000000"/>
              </a:buClr>
              <a:buSzPts val="2900"/>
            </a:pPr>
            <a:r>
              <a:rPr lang="en-GB" sz="2000" b="1" kern="0" dirty="0">
                <a:solidFill>
                  <a:srgbClr val="FFFFFF"/>
                </a:solidFill>
                <a:latin typeface="Calibri"/>
                <a:ea typeface="Arial"/>
                <a:cs typeface="Calibri"/>
                <a:sym typeface="Calibri"/>
              </a:rPr>
              <a:t>Public values</a:t>
            </a:r>
          </a:p>
        </p:txBody>
      </p:sp>
    </p:spTree>
    <p:extLst>
      <p:ext uri="{BB962C8B-B14F-4D97-AF65-F5344CB8AC3E}">
        <p14:creationId xmlns:p14="http://schemas.microsoft.com/office/powerpoint/2010/main" val="252636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p:tgtEl>
                                          <p:spTgt spid="2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1100"/>
                                        <p:tgtEl>
                                          <p:spTgt spid="18"/>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100"/>
                                        <p:tgtEl>
                                          <p:spTgt spid="19"/>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1200"/>
                                        <p:tgtEl>
                                          <p:spTgt spid="25"/>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200"/>
                                        <p:tgtEl>
                                          <p:spTgt spid="26"/>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300"/>
                                        <p:tgtEl>
                                          <p:spTgt spid="20"/>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300"/>
                                        <p:tgtEl>
                                          <p:spTgt spid="21"/>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400"/>
                                        <p:tgtEl>
                                          <p:spTgt spid="23"/>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400"/>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8350B-5079-7B45-3CAA-DED7ED09F2E1}"/>
              </a:ext>
            </a:extLst>
          </p:cNvPr>
          <p:cNvSpPr>
            <a:spLocks noGrp="1"/>
          </p:cNvSpPr>
          <p:nvPr>
            <p:ph type="title"/>
          </p:nvPr>
        </p:nvSpPr>
        <p:spPr>
          <a:xfrm>
            <a:off x="350201" y="131562"/>
            <a:ext cx="7637859" cy="695826"/>
          </a:xfrm>
        </p:spPr>
        <p:txBody>
          <a:bodyPr/>
          <a:lstStyle/>
          <a:p>
            <a:r>
              <a:rPr lang="en-NL" dirty="0"/>
              <a:t>Increased NREN activities for educational tools &amp; services</a:t>
            </a:r>
          </a:p>
        </p:txBody>
      </p:sp>
      <p:sp>
        <p:nvSpPr>
          <p:cNvPr id="4" name="Slide Number Placeholder 3">
            <a:extLst>
              <a:ext uri="{FF2B5EF4-FFF2-40B4-BE49-F238E27FC236}">
                <a16:creationId xmlns:a16="http://schemas.microsoft.com/office/drawing/2014/main" id="{E619AC72-2BC6-D3C4-980E-CAC38F177074}"/>
              </a:ext>
            </a:extLst>
          </p:cNvPr>
          <p:cNvSpPr>
            <a:spLocks noGrp="1"/>
          </p:cNvSpPr>
          <p:nvPr>
            <p:ph type="sldNum" sz="quarter" idx="4"/>
          </p:nvPr>
        </p:nvSpPr>
        <p:spPr/>
        <p:txBody>
          <a:bodyPr/>
          <a:lstStyle/>
          <a:p>
            <a:fld id="{9E7CA0F2-EE66-4F60-8C00-E0BE38E7AEC5}" type="slidenum">
              <a:rPr lang="en-GB" smtClean="0"/>
              <a:pPr/>
              <a:t>17</a:t>
            </a:fld>
            <a:endParaRPr lang="en-GB" dirty="0"/>
          </a:p>
        </p:txBody>
      </p:sp>
      <p:graphicFrame>
        <p:nvGraphicFramePr>
          <p:cNvPr id="5" name="Chart 4">
            <a:extLst>
              <a:ext uri="{FF2B5EF4-FFF2-40B4-BE49-F238E27FC236}">
                <a16:creationId xmlns:a16="http://schemas.microsoft.com/office/drawing/2014/main" id="{E17ADF14-5739-0CAD-E547-F8E7AA03D99F}"/>
              </a:ext>
            </a:extLst>
          </p:cNvPr>
          <p:cNvGraphicFramePr>
            <a:graphicFrameLocks/>
          </p:cNvGraphicFramePr>
          <p:nvPr>
            <p:extLst>
              <p:ext uri="{D42A27DB-BD31-4B8C-83A1-F6EECF244321}">
                <p14:modId xmlns:p14="http://schemas.microsoft.com/office/powerpoint/2010/main" val="4020392761"/>
              </p:ext>
            </p:extLst>
          </p:nvPr>
        </p:nvGraphicFramePr>
        <p:xfrm>
          <a:off x="491706" y="914399"/>
          <a:ext cx="5210354" cy="31400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962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CDF437-5A09-8C2E-FAD5-CEE6AADF96D9}"/>
              </a:ext>
            </a:extLst>
          </p:cNvPr>
          <p:cNvSpPr>
            <a:spLocks noGrp="1"/>
          </p:cNvSpPr>
          <p:nvPr>
            <p:ph type="title"/>
          </p:nvPr>
        </p:nvSpPr>
        <p:spPr/>
        <p:txBody>
          <a:bodyPr/>
          <a:lstStyle/>
          <a:p>
            <a:r>
              <a:rPr lang="en-GB" dirty="0"/>
              <a:t>Federated services</a:t>
            </a:r>
            <a:endParaRPr lang="en-NL" dirty="0"/>
          </a:p>
        </p:txBody>
      </p:sp>
      <p:sp>
        <p:nvSpPr>
          <p:cNvPr id="4" name="Slide Number Placeholder 3">
            <a:extLst>
              <a:ext uri="{FF2B5EF4-FFF2-40B4-BE49-F238E27FC236}">
                <a16:creationId xmlns:a16="http://schemas.microsoft.com/office/drawing/2014/main" id="{20CE38E7-10F0-C436-0079-B4719BA2462F}"/>
              </a:ext>
            </a:extLst>
          </p:cNvPr>
          <p:cNvSpPr>
            <a:spLocks noGrp="1"/>
          </p:cNvSpPr>
          <p:nvPr>
            <p:ph type="sldNum" sz="quarter" idx="4"/>
          </p:nvPr>
        </p:nvSpPr>
        <p:spPr/>
        <p:txBody>
          <a:bodyPr/>
          <a:lstStyle/>
          <a:p>
            <a:fld id="{9E7CA0F2-EE66-4F60-8C00-E0BE38E7AEC5}" type="slidenum">
              <a:rPr lang="en-GB" smtClean="0"/>
              <a:pPr/>
              <a:t>18</a:t>
            </a:fld>
            <a:endParaRPr lang="en-GB" dirty="0"/>
          </a:p>
        </p:txBody>
      </p:sp>
      <p:sp>
        <p:nvSpPr>
          <p:cNvPr id="5" name="Google Shape;157;g8216f5662d_0_3">
            <a:extLst>
              <a:ext uri="{FF2B5EF4-FFF2-40B4-BE49-F238E27FC236}">
                <a16:creationId xmlns:a16="http://schemas.microsoft.com/office/drawing/2014/main" id="{955F53AC-8079-3BC1-D34D-3EF81AD565A0}"/>
              </a:ext>
            </a:extLst>
          </p:cNvPr>
          <p:cNvSpPr/>
          <p:nvPr/>
        </p:nvSpPr>
        <p:spPr>
          <a:xfrm>
            <a:off x="422715" y="707906"/>
            <a:ext cx="4975614" cy="422154"/>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ea typeface="Calibri"/>
                <a:cs typeface="Calibri"/>
                <a:sym typeface="Calibri"/>
              </a:rPr>
              <a:t>Student mobility / </a:t>
            </a:r>
            <a:r>
              <a:rPr lang="en-GB" sz="2000" b="1" kern="0" dirty="0" err="1">
                <a:solidFill>
                  <a:srgbClr val="FFFFFF"/>
                </a:solidFill>
                <a:ea typeface="Calibri"/>
                <a:cs typeface="Calibri"/>
                <a:sym typeface="Calibri"/>
              </a:rPr>
              <a:t>eduID</a:t>
            </a:r>
            <a:r>
              <a:rPr lang="en-GB" sz="2000" b="1" kern="0" dirty="0">
                <a:solidFill>
                  <a:srgbClr val="FFFFFF"/>
                </a:solidFill>
                <a:ea typeface="Calibri"/>
                <a:cs typeface="Calibri"/>
                <a:sym typeface="Calibri"/>
              </a:rPr>
              <a:t> / lifelong learning</a:t>
            </a:r>
            <a:endParaRPr sz="2000" kern="0" dirty="0">
              <a:solidFill>
                <a:srgbClr val="000000"/>
              </a:solidFill>
              <a:latin typeface="Arial"/>
              <a:ea typeface="Arial"/>
              <a:cs typeface="Arial"/>
              <a:sym typeface="Arial"/>
            </a:endParaRPr>
          </a:p>
        </p:txBody>
      </p:sp>
      <p:sp>
        <p:nvSpPr>
          <p:cNvPr id="6" name="Google Shape;157;g8216f5662d_0_3">
            <a:extLst>
              <a:ext uri="{FF2B5EF4-FFF2-40B4-BE49-F238E27FC236}">
                <a16:creationId xmlns:a16="http://schemas.microsoft.com/office/drawing/2014/main" id="{26F6C7F0-3E70-0AAD-6C78-569911ED4A86}"/>
              </a:ext>
            </a:extLst>
          </p:cNvPr>
          <p:cNvSpPr/>
          <p:nvPr/>
        </p:nvSpPr>
        <p:spPr>
          <a:xfrm>
            <a:off x="422713" y="2381198"/>
            <a:ext cx="4330605" cy="422154"/>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ea typeface="Calibri"/>
                <a:cs typeface="Calibri"/>
                <a:sym typeface="Calibri"/>
              </a:rPr>
              <a:t>T&amp;I services: </a:t>
            </a:r>
            <a:r>
              <a:rPr lang="en-GB" sz="2000" b="1" kern="0" dirty="0" err="1">
                <a:solidFill>
                  <a:srgbClr val="FFFFFF"/>
                </a:solidFill>
                <a:ea typeface="Calibri"/>
                <a:cs typeface="Calibri"/>
                <a:sym typeface="Calibri"/>
              </a:rPr>
              <a:t>eduGAIN</a:t>
            </a:r>
            <a:r>
              <a:rPr lang="en-GB" sz="2000" b="1" kern="0" dirty="0">
                <a:solidFill>
                  <a:srgbClr val="FFFFFF"/>
                </a:solidFill>
                <a:ea typeface="Calibri"/>
                <a:cs typeface="Calibri"/>
                <a:sym typeface="Calibri"/>
              </a:rPr>
              <a:t>, </a:t>
            </a:r>
            <a:r>
              <a:rPr lang="en-GB" sz="2000" b="1" kern="0" dirty="0" err="1">
                <a:solidFill>
                  <a:srgbClr val="FFFFFF"/>
                </a:solidFill>
                <a:ea typeface="Calibri"/>
                <a:cs typeface="Calibri"/>
                <a:sym typeface="Calibri"/>
              </a:rPr>
              <a:t>MyAcademicID</a:t>
            </a:r>
            <a:endParaRPr sz="2000" kern="0" dirty="0">
              <a:solidFill>
                <a:srgbClr val="000000"/>
              </a:solidFill>
              <a:latin typeface="Arial"/>
              <a:ea typeface="Arial"/>
              <a:cs typeface="Arial"/>
              <a:sym typeface="Arial"/>
            </a:endParaRPr>
          </a:p>
        </p:txBody>
      </p:sp>
      <p:sp>
        <p:nvSpPr>
          <p:cNvPr id="7" name="Google Shape;157;g8216f5662d_0_3">
            <a:extLst>
              <a:ext uri="{FF2B5EF4-FFF2-40B4-BE49-F238E27FC236}">
                <a16:creationId xmlns:a16="http://schemas.microsoft.com/office/drawing/2014/main" id="{E8E4B8F4-3589-DD1D-4576-BF7D9A973506}"/>
              </a:ext>
            </a:extLst>
          </p:cNvPr>
          <p:cNvSpPr/>
          <p:nvPr/>
        </p:nvSpPr>
        <p:spPr>
          <a:xfrm>
            <a:off x="422714" y="1814832"/>
            <a:ext cx="3795604" cy="422154"/>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ea typeface="Calibri"/>
                <a:cs typeface="Calibri"/>
                <a:sym typeface="Calibri"/>
              </a:rPr>
              <a:t>Federated  educational resources</a:t>
            </a:r>
            <a:endParaRPr lang="en-GB" sz="2000" b="1" kern="0" dirty="0">
              <a:solidFill>
                <a:srgbClr val="FFFFFF"/>
              </a:solidFill>
              <a:latin typeface="Calibri"/>
              <a:ea typeface="Calibri"/>
              <a:cs typeface="Calibri"/>
              <a:sym typeface="Calibri"/>
            </a:endParaRPr>
          </a:p>
        </p:txBody>
      </p:sp>
      <p:sp>
        <p:nvSpPr>
          <p:cNvPr id="8" name="Google Shape;157;g8216f5662d_0_3">
            <a:extLst>
              <a:ext uri="{FF2B5EF4-FFF2-40B4-BE49-F238E27FC236}">
                <a16:creationId xmlns:a16="http://schemas.microsoft.com/office/drawing/2014/main" id="{23E861D8-B0C6-43DE-0B41-907F29B99435}"/>
              </a:ext>
            </a:extLst>
          </p:cNvPr>
          <p:cNvSpPr/>
          <p:nvPr/>
        </p:nvSpPr>
        <p:spPr>
          <a:xfrm>
            <a:off x="422713" y="1264658"/>
            <a:ext cx="4856651" cy="422154"/>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latin typeface="Calibri"/>
                <a:ea typeface="Calibri"/>
                <a:cs typeface="Calibri"/>
                <a:sym typeface="Calibri"/>
              </a:rPr>
              <a:t>Interoperability for European Student card</a:t>
            </a:r>
            <a:endParaRPr sz="2000" kern="0" dirty="0">
              <a:solidFill>
                <a:srgbClr val="000000"/>
              </a:solidFill>
              <a:latin typeface="Arial"/>
              <a:ea typeface="Arial"/>
              <a:cs typeface="Arial"/>
              <a:sym typeface="Arial"/>
            </a:endParaRPr>
          </a:p>
        </p:txBody>
      </p:sp>
      <p:sp>
        <p:nvSpPr>
          <p:cNvPr id="9" name="Google Shape;157;g8216f5662d_0_3">
            <a:extLst>
              <a:ext uri="{FF2B5EF4-FFF2-40B4-BE49-F238E27FC236}">
                <a16:creationId xmlns:a16="http://schemas.microsoft.com/office/drawing/2014/main" id="{BC6630B1-1202-5B25-C376-AB5951F9A5C3}"/>
              </a:ext>
            </a:extLst>
          </p:cNvPr>
          <p:cNvSpPr/>
          <p:nvPr/>
        </p:nvSpPr>
        <p:spPr>
          <a:xfrm>
            <a:off x="422713" y="2914173"/>
            <a:ext cx="2320487" cy="422154"/>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GB" sz="2000" b="1" kern="0" dirty="0" err="1">
                <a:solidFill>
                  <a:srgbClr val="FFFFFF"/>
                </a:solidFill>
                <a:latin typeface="Calibri"/>
                <a:ea typeface="Calibri"/>
                <a:cs typeface="Calibri"/>
                <a:sym typeface="Calibri"/>
              </a:rPr>
              <a:t>Microcredentialling</a:t>
            </a:r>
            <a:endParaRPr lang="en-GB" sz="2000" b="1" kern="0" dirty="0">
              <a:solidFill>
                <a:srgbClr val="FFFFFF"/>
              </a:solidFill>
              <a:latin typeface="Calibri"/>
              <a:ea typeface="Calibri"/>
              <a:cs typeface="Calibri"/>
              <a:sym typeface="Calibri"/>
            </a:endParaRPr>
          </a:p>
        </p:txBody>
      </p:sp>
      <p:sp>
        <p:nvSpPr>
          <p:cNvPr id="10" name="Google Shape;157;g8216f5662d_0_3">
            <a:extLst>
              <a:ext uri="{FF2B5EF4-FFF2-40B4-BE49-F238E27FC236}">
                <a16:creationId xmlns:a16="http://schemas.microsoft.com/office/drawing/2014/main" id="{977BFECE-4AFD-395F-75AF-C1B695346110}"/>
              </a:ext>
            </a:extLst>
          </p:cNvPr>
          <p:cNvSpPr/>
          <p:nvPr/>
        </p:nvSpPr>
        <p:spPr>
          <a:xfrm>
            <a:off x="422713" y="3452227"/>
            <a:ext cx="2320487" cy="422154"/>
          </a:xfrm>
          <a:prstGeom prst="roundRect">
            <a:avLst>
              <a:gd name="adj" fmla="val 15287"/>
            </a:avLst>
          </a:prstGeom>
          <a:solidFill>
            <a:srgbClr val="2E75B5"/>
          </a:solidFill>
          <a:ln>
            <a:noFill/>
          </a:ln>
        </p:spPr>
        <p:txBody>
          <a:bodyPr spcFirstLastPara="1" wrap="square" lIns="91425" tIns="45700" rIns="91425" bIns="45700" anchor="ctr" anchorCtr="0">
            <a:noAutofit/>
          </a:bodyPr>
          <a:lstStyle/>
          <a:p>
            <a:pPr>
              <a:buClr>
                <a:srgbClr val="000000"/>
              </a:buClr>
              <a:buSzPts val="3600"/>
            </a:pPr>
            <a:r>
              <a:rPr lang="en-US" sz="2000" b="1" kern="0" dirty="0" err="1">
                <a:solidFill>
                  <a:srgbClr val="FFFFFF"/>
                </a:solidFill>
                <a:latin typeface="Calibri"/>
                <a:ea typeface="Calibri"/>
                <a:cs typeface="Calibri"/>
                <a:sym typeface="Calibri"/>
              </a:rPr>
              <a:t>eduroam</a:t>
            </a:r>
            <a:endParaRPr lang="en-US" sz="2000" b="1" kern="0" dirty="0">
              <a:solidFill>
                <a:srgbClr val="FFFFFF"/>
              </a:solidFill>
              <a:latin typeface="Calibri"/>
              <a:cs typeface="Calibri"/>
            </a:endParaRPr>
          </a:p>
        </p:txBody>
      </p:sp>
      <p:pic>
        <p:nvPicPr>
          <p:cNvPr id="11" name="Picture 3" descr="A close up of a hill&#10;&#10;Description generated with high confidence">
            <a:extLst>
              <a:ext uri="{FF2B5EF4-FFF2-40B4-BE49-F238E27FC236}">
                <a16:creationId xmlns:a16="http://schemas.microsoft.com/office/drawing/2014/main" id="{511BF4A2-6DD1-2CB9-9094-C5291390F359}"/>
              </a:ext>
            </a:extLst>
          </p:cNvPr>
          <p:cNvPicPr>
            <a:picLocks noChangeAspect="1"/>
          </p:cNvPicPr>
          <p:nvPr/>
        </p:nvPicPr>
        <p:blipFill>
          <a:blip r:embed="rId3"/>
          <a:stretch>
            <a:fillRect/>
          </a:stretch>
        </p:blipFill>
        <p:spPr>
          <a:xfrm>
            <a:off x="4566736" y="2060413"/>
            <a:ext cx="4330605" cy="2307305"/>
          </a:xfrm>
          <a:prstGeom prst="rect">
            <a:avLst/>
          </a:prstGeom>
        </p:spPr>
      </p:pic>
      <p:pic>
        <p:nvPicPr>
          <p:cNvPr id="12" name="Google Shape;208;g8216f5662d_0_393" descr="Image result for eduroam">
            <a:extLst>
              <a:ext uri="{FF2B5EF4-FFF2-40B4-BE49-F238E27FC236}">
                <a16:creationId xmlns:a16="http://schemas.microsoft.com/office/drawing/2014/main" id="{053D342A-1AEA-8743-7A67-E14F8ACF534A}"/>
              </a:ext>
            </a:extLst>
          </p:cNvPr>
          <p:cNvPicPr preferRelativeResize="0"/>
          <p:nvPr/>
        </p:nvPicPr>
        <p:blipFill rotWithShape="1">
          <a:blip r:embed="rId4">
            <a:alphaModFix/>
          </a:blip>
          <a:srcRect/>
          <a:stretch/>
        </p:blipFill>
        <p:spPr>
          <a:xfrm>
            <a:off x="6041854" y="1219903"/>
            <a:ext cx="2087700" cy="904660"/>
          </a:xfrm>
          <a:prstGeom prst="rect">
            <a:avLst/>
          </a:prstGeom>
          <a:noFill/>
          <a:ln>
            <a:noFill/>
          </a:ln>
        </p:spPr>
      </p:pic>
    </p:spTree>
    <p:extLst>
      <p:ext uri="{BB962C8B-B14F-4D97-AF65-F5344CB8AC3E}">
        <p14:creationId xmlns:p14="http://schemas.microsoft.com/office/powerpoint/2010/main" val="150549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71295A-F41D-ACAF-F109-F04CAAA033F8}"/>
              </a:ext>
            </a:extLst>
          </p:cNvPr>
          <p:cNvSpPr>
            <a:spLocks noGrp="1"/>
          </p:cNvSpPr>
          <p:nvPr>
            <p:ph type="title"/>
          </p:nvPr>
        </p:nvSpPr>
        <p:spPr/>
        <p:txBody>
          <a:bodyPr/>
          <a:lstStyle/>
          <a:p>
            <a:r>
              <a:rPr lang="en-NL" dirty="0"/>
              <a:t>Open badges, digital credentialing and e-Content</a:t>
            </a:r>
          </a:p>
        </p:txBody>
      </p:sp>
      <p:sp>
        <p:nvSpPr>
          <p:cNvPr id="4" name="Slide Number Placeholder 3">
            <a:extLst>
              <a:ext uri="{FF2B5EF4-FFF2-40B4-BE49-F238E27FC236}">
                <a16:creationId xmlns:a16="http://schemas.microsoft.com/office/drawing/2014/main" id="{DA90B627-3B74-FCB0-DB2A-4858FEC1A8D0}"/>
              </a:ext>
            </a:extLst>
          </p:cNvPr>
          <p:cNvSpPr>
            <a:spLocks noGrp="1"/>
          </p:cNvSpPr>
          <p:nvPr>
            <p:ph type="sldNum" sz="quarter" idx="4"/>
          </p:nvPr>
        </p:nvSpPr>
        <p:spPr/>
        <p:txBody>
          <a:bodyPr/>
          <a:lstStyle/>
          <a:p>
            <a:fld id="{9E7CA0F2-EE66-4F60-8C00-E0BE38E7AEC5}" type="slidenum">
              <a:rPr lang="en-GB" smtClean="0"/>
              <a:pPr/>
              <a:t>19</a:t>
            </a:fld>
            <a:endParaRPr lang="en-GB" dirty="0"/>
          </a:p>
        </p:txBody>
      </p:sp>
      <p:graphicFrame>
        <p:nvGraphicFramePr>
          <p:cNvPr id="5" name="Chart 4">
            <a:extLst>
              <a:ext uri="{FF2B5EF4-FFF2-40B4-BE49-F238E27FC236}">
                <a16:creationId xmlns:a16="http://schemas.microsoft.com/office/drawing/2014/main" id="{693FF029-F2A1-4B18-72F4-27D19E541A0B}"/>
              </a:ext>
            </a:extLst>
          </p:cNvPr>
          <p:cNvGraphicFramePr>
            <a:graphicFrameLocks/>
          </p:cNvGraphicFramePr>
          <p:nvPr>
            <p:extLst>
              <p:ext uri="{D42A27DB-BD31-4B8C-83A1-F6EECF244321}">
                <p14:modId xmlns:p14="http://schemas.microsoft.com/office/powerpoint/2010/main" val="2985793054"/>
              </p:ext>
            </p:extLst>
          </p:nvPr>
        </p:nvGraphicFramePr>
        <p:xfrm>
          <a:off x="431320" y="1139765"/>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4350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EBD6D-2EA2-6042-B783-C0D39F214175}"/>
              </a:ext>
            </a:extLst>
          </p:cNvPr>
          <p:cNvSpPr>
            <a:spLocks noGrp="1"/>
          </p:cNvSpPr>
          <p:nvPr>
            <p:ph type="title"/>
          </p:nvPr>
        </p:nvSpPr>
        <p:spPr/>
        <p:txBody>
          <a:bodyPr/>
          <a:lstStyle/>
          <a:p>
            <a:r>
              <a:rPr lang="en-US" dirty="0"/>
              <a:t>Why the question?</a:t>
            </a:r>
          </a:p>
        </p:txBody>
      </p:sp>
      <p:sp>
        <p:nvSpPr>
          <p:cNvPr id="4" name="Slide Number Placeholder 3">
            <a:extLst>
              <a:ext uri="{FF2B5EF4-FFF2-40B4-BE49-F238E27FC236}">
                <a16:creationId xmlns:a16="http://schemas.microsoft.com/office/drawing/2014/main" id="{F1B87211-8974-4F44-B1DA-D71F2165E33F}"/>
              </a:ext>
            </a:extLst>
          </p:cNvPr>
          <p:cNvSpPr>
            <a:spLocks noGrp="1"/>
          </p:cNvSpPr>
          <p:nvPr>
            <p:ph type="sldNum" sz="quarter" idx="4"/>
          </p:nvPr>
        </p:nvSpPr>
        <p:spPr/>
        <p:txBody>
          <a:bodyPr/>
          <a:lstStyle/>
          <a:p>
            <a:fld id="{9E7CA0F2-EE66-4F60-8C00-E0BE38E7AEC5}" type="slidenum">
              <a:rPr lang="en-GB" smtClean="0"/>
              <a:pPr/>
              <a:t>2</a:t>
            </a:fld>
            <a:endParaRPr lang="en-GB" dirty="0"/>
          </a:p>
        </p:txBody>
      </p:sp>
      <p:pic>
        <p:nvPicPr>
          <p:cNvPr id="2050" name="Picture 2" descr="The power of the question mark - SWOOP | Workforce Analytics | Digital  Workplace Solution">
            <a:extLst>
              <a:ext uri="{FF2B5EF4-FFF2-40B4-BE49-F238E27FC236}">
                <a16:creationId xmlns:a16="http://schemas.microsoft.com/office/drawing/2014/main" id="{9A35BC84-0035-9A0B-5433-C6692C70A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169" y="786453"/>
            <a:ext cx="6787662" cy="357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36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5F48F8-C4FD-50A4-CB61-625E08EE2A62}"/>
              </a:ext>
            </a:extLst>
          </p:cNvPr>
          <p:cNvSpPr>
            <a:spLocks noGrp="1"/>
          </p:cNvSpPr>
          <p:nvPr>
            <p:ph type="title"/>
          </p:nvPr>
        </p:nvSpPr>
        <p:spPr/>
        <p:txBody>
          <a:bodyPr/>
          <a:lstStyle/>
          <a:p>
            <a:r>
              <a:rPr lang="en-NL" dirty="0"/>
              <a:t>Data handling</a:t>
            </a:r>
          </a:p>
        </p:txBody>
      </p:sp>
      <p:sp>
        <p:nvSpPr>
          <p:cNvPr id="4" name="Slide Number Placeholder 3">
            <a:extLst>
              <a:ext uri="{FF2B5EF4-FFF2-40B4-BE49-F238E27FC236}">
                <a16:creationId xmlns:a16="http://schemas.microsoft.com/office/drawing/2014/main" id="{99323CA6-5F6C-BE3F-8559-760D1D643DF4}"/>
              </a:ext>
            </a:extLst>
          </p:cNvPr>
          <p:cNvSpPr>
            <a:spLocks noGrp="1"/>
          </p:cNvSpPr>
          <p:nvPr>
            <p:ph type="sldNum" sz="quarter" idx="4"/>
          </p:nvPr>
        </p:nvSpPr>
        <p:spPr/>
        <p:txBody>
          <a:bodyPr/>
          <a:lstStyle/>
          <a:p>
            <a:fld id="{9E7CA0F2-EE66-4F60-8C00-E0BE38E7AEC5}" type="slidenum">
              <a:rPr lang="en-GB" smtClean="0"/>
              <a:pPr/>
              <a:t>20</a:t>
            </a:fld>
            <a:endParaRPr lang="en-GB" dirty="0"/>
          </a:p>
        </p:txBody>
      </p:sp>
      <p:sp>
        <p:nvSpPr>
          <p:cNvPr id="5" name="Google Shape;157;g8216f5662d_0_3">
            <a:extLst>
              <a:ext uri="{FF2B5EF4-FFF2-40B4-BE49-F238E27FC236}">
                <a16:creationId xmlns:a16="http://schemas.microsoft.com/office/drawing/2014/main" id="{3C53B756-86E1-03FE-CC36-E31FE6A351C7}"/>
              </a:ext>
            </a:extLst>
          </p:cNvPr>
          <p:cNvSpPr/>
          <p:nvPr/>
        </p:nvSpPr>
        <p:spPr>
          <a:xfrm>
            <a:off x="422716" y="827388"/>
            <a:ext cx="2130704" cy="482539"/>
          </a:xfrm>
          <a:prstGeom prst="roundRect">
            <a:avLst>
              <a:gd name="adj" fmla="val 15287"/>
            </a:avLst>
          </a:prstGeom>
          <a:solidFill>
            <a:srgbClr val="34699A"/>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latin typeface="Calibri"/>
                <a:ea typeface="Calibri"/>
                <a:cs typeface="Calibri"/>
                <a:sym typeface="Calibri"/>
              </a:rPr>
              <a:t>Interoperability</a:t>
            </a:r>
            <a:endParaRPr sz="2000" kern="0" dirty="0">
              <a:solidFill>
                <a:srgbClr val="000000"/>
              </a:solidFill>
              <a:latin typeface="Arial"/>
              <a:ea typeface="Arial"/>
              <a:cs typeface="Arial"/>
              <a:sym typeface="Arial"/>
            </a:endParaRPr>
          </a:p>
        </p:txBody>
      </p:sp>
      <p:sp>
        <p:nvSpPr>
          <p:cNvPr id="6" name="Google Shape;157;g8216f5662d_0_3">
            <a:extLst>
              <a:ext uri="{FF2B5EF4-FFF2-40B4-BE49-F238E27FC236}">
                <a16:creationId xmlns:a16="http://schemas.microsoft.com/office/drawing/2014/main" id="{CBA4928A-DC4B-A49D-3E6A-76F8EE3FCD75}"/>
              </a:ext>
            </a:extLst>
          </p:cNvPr>
          <p:cNvSpPr/>
          <p:nvPr/>
        </p:nvSpPr>
        <p:spPr>
          <a:xfrm>
            <a:off x="422716" y="1402482"/>
            <a:ext cx="2130704" cy="482539"/>
          </a:xfrm>
          <a:prstGeom prst="roundRect">
            <a:avLst>
              <a:gd name="adj" fmla="val 15287"/>
            </a:avLst>
          </a:prstGeom>
          <a:solidFill>
            <a:srgbClr val="34699A"/>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latin typeface="Calibri"/>
                <a:ea typeface="Calibri"/>
                <a:cs typeface="Calibri"/>
                <a:sym typeface="Calibri"/>
              </a:rPr>
              <a:t>Standardization</a:t>
            </a:r>
            <a:endParaRPr sz="2000" kern="0" dirty="0">
              <a:solidFill>
                <a:srgbClr val="000000"/>
              </a:solidFill>
              <a:latin typeface="Arial"/>
              <a:ea typeface="Arial"/>
              <a:cs typeface="Arial"/>
              <a:sym typeface="Arial"/>
            </a:endParaRPr>
          </a:p>
        </p:txBody>
      </p:sp>
      <p:sp>
        <p:nvSpPr>
          <p:cNvPr id="7" name="Pentagon 6">
            <a:extLst>
              <a:ext uri="{FF2B5EF4-FFF2-40B4-BE49-F238E27FC236}">
                <a16:creationId xmlns:a16="http://schemas.microsoft.com/office/drawing/2014/main" id="{DF4AF410-33B4-6E0C-B480-E02BB160002A}"/>
              </a:ext>
            </a:extLst>
          </p:cNvPr>
          <p:cNvSpPr/>
          <p:nvPr/>
        </p:nvSpPr>
        <p:spPr>
          <a:xfrm>
            <a:off x="2553420" y="973168"/>
            <a:ext cx="226386" cy="190978"/>
          </a:xfrm>
          <a:prstGeom prst="homePlate">
            <a:avLst/>
          </a:prstGeom>
          <a:solidFill>
            <a:srgbClr val="346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p>
        </p:txBody>
      </p:sp>
      <p:sp>
        <p:nvSpPr>
          <p:cNvPr id="8" name="Pentagon 7">
            <a:extLst>
              <a:ext uri="{FF2B5EF4-FFF2-40B4-BE49-F238E27FC236}">
                <a16:creationId xmlns:a16="http://schemas.microsoft.com/office/drawing/2014/main" id="{8671C5C6-8ED4-8D4A-5BDF-D002604E144F}"/>
              </a:ext>
            </a:extLst>
          </p:cNvPr>
          <p:cNvSpPr/>
          <p:nvPr/>
        </p:nvSpPr>
        <p:spPr>
          <a:xfrm>
            <a:off x="2553420" y="1548262"/>
            <a:ext cx="226386" cy="190978"/>
          </a:xfrm>
          <a:prstGeom prst="homePlate">
            <a:avLst/>
          </a:prstGeom>
          <a:solidFill>
            <a:srgbClr val="346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p>
        </p:txBody>
      </p:sp>
      <p:sp>
        <p:nvSpPr>
          <p:cNvPr id="9" name="Google Shape;157;g8216f5662d_0_3">
            <a:extLst>
              <a:ext uri="{FF2B5EF4-FFF2-40B4-BE49-F238E27FC236}">
                <a16:creationId xmlns:a16="http://schemas.microsoft.com/office/drawing/2014/main" id="{FE1D954E-EECF-D9FC-09B9-7DE0B9134061}"/>
              </a:ext>
            </a:extLst>
          </p:cNvPr>
          <p:cNvSpPr/>
          <p:nvPr/>
        </p:nvSpPr>
        <p:spPr>
          <a:xfrm>
            <a:off x="2779806" y="827388"/>
            <a:ext cx="2130704" cy="1057633"/>
          </a:xfrm>
          <a:prstGeom prst="roundRect">
            <a:avLst>
              <a:gd name="adj" fmla="val 15287"/>
            </a:avLst>
          </a:prstGeom>
          <a:solidFill>
            <a:srgbClr val="34699A"/>
          </a:solidFill>
          <a:ln>
            <a:noFill/>
          </a:ln>
        </p:spPr>
        <p:txBody>
          <a:bodyPr spcFirstLastPara="1" wrap="square" lIns="91425" tIns="45700" rIns="91425" bIns="45700" anchor="ctr" anchorCtr="0">
            <a:noAutofit/>
          </a:bodyPr>
          <a:lstStyle/>
          <a:p>
            <a:pPr>
              <a:buClr>
                <a:srgbClr val="000000"/>
              </a:buClr>
              <a:buSzPts val="3600"/>
            </a:pPr>
            <a:r>
              <a:rPr lang="en-GB" sz="2000" b="1" kern="0" dirty="0">
                <a:solidFill>
                  <a:srgbClr val="FFFFFF"/>
                </a:solidFill>
                <a:latin typeface="Calibri"/>
                <a:ea typeface="Calibri"/>
                <a:cs typeface="Calibri"/>
                <a:sym typeface="Calibri"/>
              </a:rPr>
              <a:t>Mobility</a:t>
            </a:r>
            <a:endParaRPr sz="2000" kern="0" dirty="0">
              <a:solidFill>
                <a:srgbClr val="000000"/>
              </a:solidFill>
              <a:latin typeface="Arial"/>
              <a:ea typeface="Arial"/>
              <a:cs typeface="Arial"/>
              <a:sym typeface="Arial"/>
            </a:endParaRPr>
          </a:p>
        </p:txBody>
      </p:sp>
      <p:pic>
        <p:nvPicPr>
          <p:cNvPr id="11" name="Picture 10">
            <a:extLst>
              <a:ext uri="{FF2B5EF4-FFF2-40B4-BE49-F238E27FC236}">
                <a16:creationId xmlns:a16="http://schemas.microsoft.com/office/drawing/2014/main" id="{1E9FCC87-8858-CCBD-D75B-83509D8FC1C0}"/>
              </a:ext>
            </a:extLst>
          </p:cNvPr>
          <p:cNvPicPr>
            <a:picLocks noChangeAspect="1"/>
          </p:cNvPicPr>
          <p:nvPr/>
        </p:nvPicPr>
        <p:blipFill>
          <a:blip r:embed="rId2"/>
          <a:stretch>
            <a:fillRect/>
          </a:stretch>
        </p:blipFill>
        <p:spPr>
          <a:xfrm>
            <a:off x="6159241" y="324024"/>
            <a:ext cx="2173876" cy="1298287"/>
          </a:xfrm>
          <a:prstGeom prst="rect">
            <a:avLst/>
          </a:prstGeom>
        </p:spPr>
      </p:pic>
      <p:pic>
        <p:nvPicPr>
          <p:cNvPr id="12" name="Picture 11">
            <a:extLst>
              <a:ext uri="{FF2B5EF4-FFF2-40B4-BE49-F238E27FC236}">
                <a16:creationId xmlns:a16="http://schemas.microsoft.com/office/drawing/2014/main" id="{9164D25F-FD87-31D1-A44D-7851654B02A2}"/>
              </a:ext>
            </a:extLst>
          </p:cNvPr>
          <p:cNvPicPr>
            <a:picLocks noChangeAspect="1"/>
          </p:cNvPicPr>
          <p:nvPr/>
        </p:nvPicPr>
        <p:blipFill>
          <a:blip r:embed="rId3"/>
          <a:stretch>
            <a:fillRect/>
          </a:stretch>
        </p:blipFill>
        <p:spPr>
          <a:xfrm>
            <a:off x="6037226" y="1668731"/>
            <a:ext cx="2823540" cy="1225310"/>
          </a:xfrm>
          <a:prstGeom prst="rect">
            <a:avLst/>
          </a:prstGeom>
        </p:spPr>
      </p:pic>
      <p:sp>
        <p:nvSpPr>
          <p:cNvPr id="13" name="Content Placeholder 1">
            <a:extLst>
              <a:ext uri="{FF2B5EF4-FFF2-40B4-BE49-F238E27FC236}">
                <a16:creationId xmlns:a16="http://schemas.microsoft.com/office/drawing/2014/main" id="{697142DB-75BE-6D3C-C337-B34B0D85772B}"/>
              </a:ext>
            </a:extLst>
          </p:cNvPr>
          <p:cNvSpPr>
            <a:spLocks noGrp="1"/>
          </p:cNvSpPr>
          <p:nvPr>
            <p:ph idx="1"/>
          </p:nvPr>
        </p:nvSpPr>
        <p:spPr>
          <a:xfrm>
            <a:off x="350201" y="2123356"/>
            <a:ext cx="4342569" cy="1824822"/>
          </a:xfrm>
        </p:spPr>
        <p:txBody>
          <a:bodyPr>
            <a:normAutofit fontScale="92500" lnSpcReduction="20000"/>
          </a:bodyPr>
          <a:lstStyle/>
          <a:p>
            <a:r>
              <a:rPr lang="en-NL" dirty="0"/>
              <a:t>Policy on microcredentials</a:t>
            </a:r>
          </a:p>
          <a:p>
            <a:pPr lvl="1"/>
            <a:r>
              <a:rPr lang="en-NL" dirty="0"/>
              <a:t>Lifelong learning</a:t>
            </a:r>
          </a:p>
          <a:p>
            <a:pPr lvl="1"/>
            <a:r>
              <a:rPr lang="en-NL" dirty="0"/>
              <a:t>Standards for description of microcredentials</a:t>
            </a:r>
          </a:p>
          <a:p>
            <a:pPr lvl="1"/>
            <a:r>
              <a:rPr lang="en-NL" dirty="0"/>
              <a:t>Quality assurance</a:t>
            </a:r>
          </a:p>
          <a:p>
            <a:r>
              <a:rPr lang="en-NL" dirty="0"/>
              <a:t>Infrastructure</a:t>
            </a:r>
          </a:p>
          <a:p>
            <a:pPr lvl="1"/>
            <a:r>
              <a:rPr lang="en-NL" dirty="0"/>
              <a:t>Exchange of educational data</a:t>
            </a:r>
          </a:p>
          <a:p>
            <a:pPr lvl="1"/>
            <a:r>
              <a:rPr lang="en-NL" dirty="0"/>
              <a:t>EduBagdes: digital certificates</a:t>
            </a:r>
          </a:p>
          <a:p>
            <a:pPr lvl="1"/>
            <a:r>
              <a:rPr lang="en-NL" dirty="0"/>
              <a:t>Identity that can be used across institutions (eduID)</a:t>
            </a:r>
          </a:p>
        </p:txBody>
      </p:sp>
    </p:spTree>
    <p:extLst>
      <p:ext uri="{BB962C8B-B14F-4D97-AF65-F5344CB8AC3E}">
        <p14:creationId xmlns:p14="http://schemas.microsoft.com/office/powerpoint/2010/main" val="517101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9CD60-5F96-2682-433A-5C6CBDC4C861}"/>
              </a:ext>
            </a:extLst>
          </p:cNvPr>
          <p:cNvSpPr>
            <a:spLocks noGrp="1"/>
          </p:cNvSpPr>
          <p:nvPr>
            <p:ph type="title"/>
          </p:nvPr>
        </p:nvSpPr>
        <p:spPr>
          <a:xfrm>
            <a:off x="350202" y="131561"/>
            <a:ext cx="2082448" cy="2275209"/>
          </a:xfrm>
        </p:spPr>
        <p:txBody>
          <a:bodyPr/>
          <a:lstStyle/>
          <a:p>
            <a:r>
              <a:rPr lang="en-NL" dirty="0"/>
              <a:t>Acceleration:</a:t>
            </a:r>
            <a:br>
              <a:rPr lang="en-NL" dirty="0"/>
            </a:br>
            <a:r>
              <a:rPr lang="en-NL" dirty="0"/>
              <a:t>Example for the Dutch NREN: SURF</a:t>
            </a:r>
            <a:br>
              <a:rPr lang="en-NL" dirty="0"/>
            </a:br>
            <a:br>
              <a:rPr lang="en-NL" dirty="0"/>
            </a:br>
            <a:endParaRPr lang="en-NL" dirty="0"/>
          </a:p>
        </p:txBody>
      </p:sp>
      <p:sp>
        <p:nvSpPr>
          <p:cNvPr id="4" name="Slide Number Placeholder 3">
            <a:extLst>
              <a:ext uri="{FF2B5EF4-FFF2-40B4-BE49-F238E27FC236}">
                <a16:creationId xmlns:a16="http://schemas.microsoft.com/office/drawing/2014/main" id="{5E237E49-8E45-8507-02BB-42535AAC24FB}"/>
              </a:ext>
            </a:extLst>
          </p:cNvPr>
          <p:cNvSpPr>
            <a:spLocks noGrp="1"/>
          </p:cNvSpPr>
          <p:nvPr>
            <p:ph type="sldNum" sz="quarter" idx="4"/>
          </p:nvPr>
        </p:nvSpPr>
        <p:spPr/>
        <p:txBody>
          <a:bodyPr/>
          <a:lstStyle/>
          <a:p>
            <a:fld id="{9E7CA0F2-EE66-4F60-8C00-E0BE38E7AEC5}" type="slidenum">
              <a:rPr lang="en-GB" smtClean="0"/>
              <a:pPr/>
              <a:t>21</a:t>
            </a:fld>
            <a:endParaRPr lang="en-GB" dirty="0"/>
          </a:p>
        </p:txBody>
      </p:sp>
      <p:pic>
        <p:nvPicPr>
          <p:cNvPr id="5" name="Picture 4">
            <a:extLst>
              <a:ext uri="{FF2B5EF4-FFF2-40B4-BE49-F238E27FC236}">
                <a16:creationId xmlns:a16="http://schemas.microsoft.com/office/drawing/2014/main" id="{29C99769-654A-EC98-D920-C1C56A994FF1}"/>
              </a:ext>
            </a:extLst>
          </p:cNvPr>
          <p:cNvPicPr>
            <a:picLocks noChangeAspect="1"/>
          </p:cNvPicPr>
          <p:nvPr/>
        </p:nvPicPr>
        <p:blipFill>
          <a:blip r:embed="rId3"/>
          <a:stretch>
            <a:fillRect/>
          </a:stretch>
        </p:blipFill>
        <p:spPr>
          <a:xfrm>
            <a:off x="2545763" y="131562"/>
            <a:ext cx="5911672" cy="4237726"/>
          </a:xfrm>
          <a:prstGeom prst="rect">
            <a:avLst/>
          </a:prstGeom>
        </p:spPr>
      </p:pic>
    </p:spTree>
    <p:extLst>
      <p:ext uri="{BB962C8B-B14F-4D97-AF65-F5344CB8AC3E}">
        <p14:creationId xmlns:p14="http://schemas.microsoft.com/office/powerpoint/2010/main" val="1476274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0197E4-E1CF-D1FF-AF21-8454DB3757E3}"/>
              </a:ext>
            </a:extLst>
          </p:cNvPr>
          <p:cNvSpPr>
            <a:spLocks noGrp="1"/>
          </p:cNvSpPr>
          <p:nvPr>
            <p:ph idx="1"/>
          </p:nvPr>
        </p:nvSpPr>
        <p:spPr/>
        <p:txBody>
          <a:bodyPr/>
          <a:lstStyle/>
          <a:p>
            <a:r>
              <a:rPr lang="en-NL" dirty="0"/>
              <a:t>Country situation</a:t>
            </a:r>
          </a:p>
          <a:p>
            <a:pPr lvl="1"/>
            <a:r>
              <a:rPr lang="en-NL" dirty="0"/>
              <a:t>NRENs’ mandate varies</a:t>
            </a:r>
          </a:p>
          <a:p>
            <a:pPr lvl="1"/>
            <a:r>
              <a:rPr lang="en-NL" dirty="0"/>
              <a:t>Business models</a:t>
            </a:r>
          </a:p>
          <a:p>
            <a:pPr lvl="1"/>
            <a:r>
              <a:rPr lang="en-NL" dirty="0"/>
              <a:t>Legal situation</a:t>
            </a:r>
          </a:p>
          <a:p>
            <a:pPr lvl="1"/>
            <a:r>
              <a:rPr lang="en-NL" dirty="0"/>
              <a:t>Resources</a:t>
            </a:r>
          </a:p>
          <a:p>
            <a:r>
              <a:rPr lang="en-NL" dirty="0"/>
              <a:t>Interoperability</a:t>
            </a:r>
          </a:p>
          <a:p>
            <a:pPr lvl="1"/>
            <a:r>
              <a:rPr lang="en-NL" dirty="0"/>
              <a:t>Individual / national developments – interoperability, standardization</a:t>
            </a:r>
          </a:p>
          <a:p>
            <a:r>
              <a:rPr lang="en-NL" dirty="0"/>
              <a:t>Procurement</a:t>
            </a:r>
          </a:p>
          <a:p>
            <a:r>
              <a:rPr lang="en-NL" dirty="0"/>
              <a:t>Transferability</a:t>
            </a:r>
          </a:p>
        </p:txBody>
      </p:sp>
      <p:sp>
        <p:nvSpPr>
          <p:cNvPr id="3" name="Title 2">
            <a:extLst>
              <a:ext uri="{FF2B5EF4-FFF2-40B4-BE49-F238E27FC236}">
                <a16:creationId xmlns:a16="http://schemas.microsoft.com/office/drawing/2014/main" id="{5C650D8F-2DDB-8820-14AD-A7B1724CD81A}"/>
              </a:ext>
            </a:extLst>
          </p:cNvPr>
          <p:cNvSpPr>
            <a:spLocks noGrp="1"/>
          </p:cNvSpPr>
          <p:nvPr>
            <p:ph type="title"/>
          </p:nvPr>
        </p:nvSpPr>
        <p:spPr/>
        <p:txBody>
          <a:bodyPr/>
          <a:lstStyle/>
          <a:p>
            <a:r>
              <a:rPr lang="en-NL" dirty="0"/>
              <a:t>Challenges</a:t>
            </a:r>
          </a:p>
        </p:txBody>
      </p:sp>
      <p:sp>
        <p:nvSpPr>
          <p:cNvPr id="4" name="Slide Number Placeholder 3">
            <a:extLst>
              <a:ext uri="{FF2B5EF4-FFF2-40B4-BE49-F238E27FC236}">
                <a16:creationId xmlns:a16="http://schemas.microsoft.com/office/drawing/2014/main" id="{0BA35527-CA9F-FE74-5B2F-D66806022148}"/>
              </a:ext>
            </a:extLst>
          </p:cNvPr>
          <p:cNvSpPr>
            <a:spLocks noGrp="1"/>
          </p:cNvSpPr>
          <p:nvPr>
            <p:ph type="sldNum" sz="quarter" idx="4"/>
          </p:nvPr>
        </p:nvSpPr>
        <p:spPr/>
        <p:txBody>
          <a:bodyPr/>
          <a:lstStyle/>
          <a:p>
            <a:fld id="{9E7CA0F2-EE66-4F60-8C00-E0BE38E7AEC5}" type="slidenum">
              <a:rPr lang="en-GB" smtClean="0"/>
              <a:pPr/>
              <a:t>22</a:t>
            </a:fld>
            <a:endParaRPr lang="en-GB" dirty="0"/>
          </a:p>
        </p:txBody>
      </p:sp>
    </p:spTree>
    <p:extLst>
      <p:ext uri="{BB962C8B-B14F-4D97-AF65-F5344CB8AC3E}">
        <p14:creationId xmlns:p14="http://schemas.microsoft.com/office/powerpoint/2010/main" val="152311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0197E4-E1CF-D1FF-AF21-8454DB3757E3}"/>
              </a:ext>
            </a:extLst>
          </p:cNvPr>
          <p:cNvSpPr>
            <a:spLocks noGrp="1"/>
          </p:cNvSpPr>
          <p:nvPr>
            <p:ph idx="1"/>
          </p:nvPr>
        </p:nvSpPr>
        <p:spPr>
          <a:xfrm>
            <a:off x="350201" y="964417"/>
            <a:ext cx="8439238" cy="1744277"/>
          </a:xfrm>
        </p:spPr>
        <p:txBody>
          <a:bodyPr/>
          <a:lstStyle/>
          <a:p>
            <a:r>
              <a:rPr lang="en-NL" dirty="0"/>
              <a:t>ICT is part of education and research strategy</a:t>
            </a:r>
          </a:p>
          <a:p>
            <a:pPr lvl="1"/>
            <a:r>
              <a:rPr lang="en-NL" dirty="0"/>
              <a:t>NRENs need to be part of the strategic debate</a:t>
            </a:r>
          </a:p>
          <a:p>
            <a:pPr lvl="1"/>
            <a:r>
              <a:rPr lang="en-NL" dirty="0"/>
              <a:t>Influence choices by presenting technological opportunities and solutions</a:t>
            </a:r>
          </a:p>
          <a:p>
            <a:pPr lvl="1"/>
            <a:r>
              <a:rPr lang="en-NL" dirty="0"/>
              <a:t>Explore with institutions (students, faculty and staff) what they need &amp; adapt thereto</a:t>
            </a:r>
          </a:p>
          <a:p>
            <a:r>
              <a:rPr lang="en-NL" dirty="0"/>
              <a:t>New technical spaces to fill: AI, data…etc</a:t>
            </a:r>
          </a:p>
          <a:p>
            <a:r>
              <a:rPr lang="en-NL" dirty="0"/>
              <a:t>New was of collaborating with members and other stakeholders</a:t>
            </a:r>
          </a:p>
        </p:txBody>
      </p:sp>
      <p:sp>
        <p:nvSpPr>
          <p:cNvPr id="3" name="Title 2">
            <a:extLst>
              <a:ext uri="{FF2B5EF4-FFF2-40B4-BE49-F238E27FC236}">
                <a16:creationId xmlns:a16="http://schemas.microsoft.com/office/drawing/2014/main" id="{5C650D8F-2DDB-8820-14AD-A7B1724CD81A}"/>
              </a:ext>
            </a:extLst>
          </p:cNvPr>
          <p:cNvSpPr>
            <a:spLocks noGrp="1"/>
          </p:cNvSpPr>
          <p:nvPr>
            <p:ph type="title"/>
          </p:nvPr>
        </p:nvSpPr>
        <p:spPr/>
        <p:txBody>
          <a:bodyPr/>
          <a:lstStyle/>
          <a:p>
            <a:r>
              <a:rPr lang="en-NL" dirty="0"/>
              <a:t>Why to act more?</a:t>
            </a:r>
          </a:p>
        </p:txBody>
      </p:sp>
      <p:sp>
        <p:nvSpPr>
          <p:cNvPr id="4" name="Slide Number Placeholder 3">
            <a:extLst>
              <a:ext uri="{FF2B5EF4-FFF2-40B4-BE49-F238E27FC236}">
                <a16:creationId xmlns:a16="http://schemas.microsoft.com/office/drawing/2014/main" id="{0BA35527-CA9F-FE74-5B2F-D66806022148}"/>
              </a:ext>
            </a:extLst>
          </p:cNvPr>
          <p:cNvSpPr>
            <a:spLocks noGrp="1"/>
          </p:cNvSpPr>
          <p:nvPr>
            <p:ph type="sldNum" sz="quarter" idx="4"/>
          </p:nvPr>
        </p:nvSpPr>
        <p:spPr/>
        <p:txBody>
          <a:bodyPr/>
          <a:lstStyle/>
          <a:p>
            <a:fld id="{9E7CA0F2-EE66-4F60-8C00-E0BE38E7AEC5}" type="slidenum">
              <a:rPr lang="en-GB" smtClean="0"/>
              <a:pPr/>
              <a:t>23</a:t>
            </a:fld>
            <a:endParaRPr lang="en-GB" dirty="0"/>
          </a:p>
        </p:txBody>
      </p:sp>
      <p:sp>
        <p:nvSpPr>
          <p:cNvPr id="6" name="Google Shape;174;g8af3ffe6d2_0_0">
            <a:extLst>
              <a:ext uri="{FF2B5EF4-FFF2-40B4-BE49-F238E27FC236}">
                <a16:creationId xmlns:a16="http://schemas.microsoft.com/office/drawing/2014/main" id="{8D56622B-920F-3B9E-4451-50663A1DC148}"/>
              </a:ext>
            </a:extLst>
          </p:cNvPr>
          <p:cNvSpPr/>
          <p:nvPr/>
        </p:nvSpPr>
        <p:spPr>
          <a:xfrm>
            <a:off x="462345" y="2708694"/>
            <a:ext cx="3420590" cy="409441"/>
          </a:xfrm>
          <a:prstGeom prst="roundRect">
            <a:avLst>
              <a:gd name="adj" fmla="val 11865"/>
            </a:avLst>
          </a:prstGeom>
          <a:solidFill>
            <a:srgbClr val="CC007B"/>
          </a:solidFill>
          <a:ln>
            <a:noFill/>
          </a:ln>
        </p:spPr>
        <p:txBody>
          <a:bodyPr spcFirstLastPara="1" wrap="square" lIns="91425" tIns="45700" rIns="91425" bIns="45700" anchor="ctr" anchorCtr="0">
            <a:noAutofit/>
          </a:bodyPr>
          <a:lstStyle/>
          <a:p>
            <a:pPr algn="ctr">
              <a:buClr>
                <a:srgbClr val="000000"/>
              </a:buClr>
              <a:buSzPts val="2900"/>
            </a:pPr>
            <a:r>
              <a:rPr lang="en-GB" sz="2000" b="1" kern="0" dirty="0">
                <a:solidFill>
                  <a:srgbClr val="FFFFFF"/>
                </a:solidFill>
                <a:latin typeface="Calibri"/>
                <a:ea typeface="Calibri"/>
                <a:cs typeface="Calibri"/>
                <a:sym typeface="Calibri"/>
              </a:rPr>
              <a:t>Why NREN collaboration?</a:t>
            </a:r>
            <a:endParaRPr sz="2000" kern="0" dirty="0">
              <a:solidFill>
                <a:srgbClr val="000000"/>
              </a:solidFill>
              <a:latin typeface="Arial"/>
              <a:ea typeface="Arial"/>
              <a:cs typeface="Arial"/>
              <a:sym typeface="Arial"/>
            </a:endParaRPr>
          </a:p>
        </p:txBody>
      </p:sp>
      <p:sp>
        <p:nvSpPr>
          <p:cNvPr id="7" name="Google Shape;175;g8af3ffe6d2_0_0">
            <a:extLst>
              <a:ext uri="{FF2B5EF4-FFF2-40B4-BE49-F238E27FC236}">
                <a16:creationId xmlns:a16="http://schemas.microsoft.com/office/drawing/2014/main" id="{CBC5677F-922F-8907-AE83-6F3433DA0E95}"/>
              </a:ext>
            </a:extLst>
          </p:cNvPr>
          <p:cNvSpPr/>
          <p:nvPr/>
        </p:nvSpPr>
        <p:spPr>
          <a:xfrm>
            <a:off x="4111998" y="2718019"/>
            <a:ext cx="4427386" cy="409441"/>
          </a:xfrm>
          <a:prstGeom prst="roundRect">
            <a:avLst>
              <a:gd name="adj" fmla="val 13183"/>
            </a:avLst>
          </a:prstGeom>
          <a:gradFill flip="none" rotWithShape="1">
            <a:gsLst>
              <a:gs pos="0">
                <a:srgbClr val="CD007B">
                  <a:shade val="30000"/>
                  <a:satMod val="115000"/>
                </a:srgbClr>
              </a:gs>
              <a:gs pos="50000">
                <a:srgbClr val="CD007B">
                  <a:shade val="67500"/>
                  <a:satMod val="115000"/>
                </a:srgbClr>
              </a:gs>
              <a:gs pos="100000">
                <a:srgbClr val="CD007B">
                  <a:shade val="100000"/>
                  <a:satMod val="115000"/>
                </a:srgbClr>
              </a:gs>
            </a:gsLst>
            <a:lin ang="10800000" scaled="1"/>
            <a:tileRect/>
          </a:gradFill>
          <a:ln>
            <a:noFill/>
          </a:ln>
        </p:spPr>
        <p:txBody>
          <a:bodyPr spcFirstLastPara="1" wrap="square" lIns="91425" tIns="45700" rIns="91425" bIns="45700" anchor="ctr" anchorCtr="0">
            <a:noAutofit/>
          </a:bodyPr>
          <a:lstStyle/>
          <a:p>
            <a:pPr algn="ctr">
              <a:buClr>
                <a:srgbClr val="000000"/>
              </a:buClr>
              <a:buSzPts val="2900"/>
            </a:pPr>
            <a:r>
              <a:rPr lang="en-GB" sz="2000" b="1" kern="0" dirty="0">
                <a:solidFill>
                  <a:srgbClr val="FFFFFF"/>
                </a:solidFill>
                <a:latin typeface="Calibri"/>
                <a:ea typeface="Calibri"/>
                <a:cs typeface="Calibri"/>
                <a:sym typeface="Calibri"/>
              </a:rPr>
              <a:t>We have the knowledge</a:t>
            </a:r>
            <a:endParaRPr sz="2000" kern="0" dirty="0">
              <a:solidFill>
                <a:srgbClr val="000000"/>
              </a:solidFill>
              <a:latin typeface="Arial"/>
              <a:ea typeface="Arial"/>
              <a:cs typeface="Arial"/>
              <a:sym typeface="Arial"/>
            </a:endParaRPr>
          </a:p>
        </p:txBody>
      </p:sp>
      <p:sp>
        <p:nvSpPr>
          <p:cNvPr id="8" name="Pentagon 7">
            <a:extLst>
              <a:ext uri="{FF2B5EF4-FFF2-40B4-BE49-F238E27FC236}">
                <a16:creationId xmlns:a16="http://schemas.microsoft.com/office/drawing/2014/main" id="{CEEA3F4E-3750-7D77-2F34-1F6B4935E442}"/>
              </a:ext>
            </a:extLst>
          </p:cNvPr>
          <p:cNvSpPr/>
          <p:nvPr/>
        </p:nvSpPr>
        <p:spPr>
          <a:xfrm>
            <a:off x="3885612" y="2817925"/>
            <a:ext cx="226386" cy="190978"/>
          </a:xfrm>
          <a:prstGeom prst="homePlate">
            <a:avLst/>
          </a:prstGeom>
          <a:solidFill>
            <a:srgbClr val="CD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p>
        </p:txBody>
      </p:sp>
      <p:sp>
        <p:nvSpPr>
          <p:cNvPr id="12" name="Google Shape;175;g8af3ffe6d2_0_0">
            <a:extLst>
              <a:ext uri="{FF2B5EF4-FFF2-40B4-BE49-F238E27FC236}">
                <a16:creationId xmlns:a16="http://schemas.microsoft.com/office/drawing/2014/main" id="{03CA4D5F-3046-7920-4655-D2D8A431FEAB}"/>
              </a:ext>
            </a:extLst>
          </p:cNvPr>
          <p:cNvSpPr/>
          <p:nvPr/>
        </p:nvSpPr>
        <p:spPr>
          <a:xfrm>
            <a:off x="4111998" y="3225189"/>
            <a:ext cx="4427386" cy="409441"/>
          </a:xfrm>
          <a:prstGeom prst="roundRect">
            <a:avLst>
              <a:gd name="adj" fmla="val 13183"/>
            </a:avLst>
          </a:prstGeom>
          <a:gradFill flip="none" rotWithShape="1">
            <a:gsLst>
              <a:gs pos="0">
                <a:srgbClr val="CD007B">
                  <a:shade val="30000"/>
                  <a:satMod val="115000"/>
                </a:srgbClr>
              </a:gs>
              <a:gs pos="50000">
                <a:srgbClr val="CD007B">
                  <a:shade val="67500"/>
                  <a:satMod val="115000"/>
                </a:srgbClr>
              </a:gs>
              <a:gs pos="100000">
                <a:srgbClr val="CD007B">
                  <a:shade val="100000"/>
                  <a:satMod val="115000"/>
                </a:srgbClr>
              </a:gs>
            </a:gsLst>
            <a:lin ang="10800000" scaled="1"/>
            <a:tileRect/>
          </a:gradFill>
          <a:ln>
            <a:noFill/>
          </a:ln>
        </p:spPr>
        <p:txBody>
          <a:bodyPr spcFirstLastPara="1" wrap="square" lIns="91425" tIns="45700" rIns="91425" bIns="45700" anchor="ctr" anchorCtr="0">
            <a:noAutofit/>
          </a:bodyPr>
          <a:lstStyle/>
          <a:p>
            <a:pPr algn="ctr">
              <a:buClr>
                <a:srgbClr val="000000"/>
              </a:buClr>
              <a:buSzPts val="2900"/>
            </a:pPr>
            <a:r>
              <a:rPr lang="en-GB" sz="2000" b="1" kern="0" dirty="0">
                <a:solidFill>
                  <a:srgbClr val="FFFFFF"/>
                </a:solidFill>
                <a:latin typeface="Calibri"/>
                <a:ea typeface="Calibri"/>
                <a:cs typeface="Calibri"/>
                <a:sym typeface="Calibri"/>
              </a:rPr>
              <a:t>We have trust and build on that</a:t>
            </a:r>
            <a:endParaRPr sz="2000" kern="0" dirty="0">
              <a:solidFill>
                <a:srgbClr val="000000"/>
              </a:solidFill>
              <a:latin typeface="Arial"/>
              <a:ea typeface="Arial"/>
              <a:cs typeface="Arial"/>
              <a:sym typeface="Arial"/>
            </a:endParaRPr>
          </a:p>
        </p:txBody>
      </p:sp>
      <p:sp>
        <p:nvSpPr>
          <p:cNvPr id="13" name="Google Shape;175;g8af3ffe6d2_0_0">
            <a:extLst>
              <a:ext uri="{FF2B5EF4-FFF2-40B4-BE49-F238E27FC236}">
                <a16:creationId xmlns:a16="http://schemas.microsoft.com/office/drawing/2014/main" id="{A7EEE0C7-F1CF-DEAC-3F5C-4495286512A4}"/>
              </a:ext>
            </a:extLst>
          </p:cNvPr>
          <p:cNvSpPr/>
          <p:nvPr/>
        </p:nvSpPr>
        <p:spPr>
          <a:xfrm>
            <a:off x="4111998" y="3732359"/>
            <a:ext cx="4427386" cy="409441"/>
          </a:xfrm>
          <a:prstGeom prst="roundRect">
            <a:avLst>
              <a:gd name="adj" fmla="val 13183"/>
            </a:avLst>
          </a:prstGeom>
          <a:gradFill flip="none" rotWithShape="1">
            <a:gsLst>
              <a:gs pos="0">
                <a:srgbClr val="CD007B">
                  <a:shade val="30000"/>
                  <a:satMod val="115000"/>
                </a:srgbClr>
              </a:gs>
              <a:gs pos="50000">
                <a:srgbClr val="CD007B">
                  <a:shade val="67500"/>
                  <a:satMod val="115000"/>
                </a:srgbClr>
              </a:gs>
              <a:gs pos="100000">
                <a:srgbClr val="CD007B">
                  <a:shade val="100000"/>
                  <a:satMod val="115000"/>
                </a:srgbClr>
              </a:gs>
            </a:gsLst>
            <a:lin ang="10800000" scaled="1"/>
            <a:tileRect/>
          </a:gradFill>
          <a:ln>
            <a:noFill/>
          </a:ln>
        </p:spPr>
        <p:txBody>
          <a:bodyPr spcFirstLastPara="1" wrap="square" lIns="91425" tIns="45700" rIns="91425" bIns="45700" anchor="ctr" anchorCtr="0">
            <a:noAutofit/>
          </a:bodyPr>
          <a:lstStyle/>
          <a:p>
            <a:pPr algn="ctr">
              <a:buClr>
                <a:srgbClr val="000000"/>
              </a:buClr>
              <a:buSzPts val="2900"/>
            </a:pPr>
            <a:r>
              <a:rPr lang="en-GB" sz="2000" b="1" kern="0" dirty="0">
                <a:solidFill>
                  <a:srgbClr val="FFFFFF"/>
                </a:solidFill>
                <a:latin typeface="Calibri"/>
                <a:ea typeface="Calibri"/>
                <a:cs typeface="Calibri"/>
                <a:sym typeface="Calibri"/>
              </a:rPr>
              <a:t>Together, we also have capability</a:t>
            </a:r>
            <a:endParaRPr sz="20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24589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a:t>gyongyi.horvath@geant.org</a:t>
            </a:r>
            <a:endParaRPr lang="en-GB" dirty="0"/>
          </a:p>
        </p:txBody>
      </p:sp>
    </p:spTree>
    <p:extLst>
      <p:ext uri="{BB962C8B-B14F-4D97-AF65-F5344CB8AC3E}">
        <p14:creationId xmlns:p14="http://schemas.microsoft.com/office/powerpoint/2010/main" val="102212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C9E671-3AED-5492-1F33-92983725CD6C}"/>
              </a:ext>
            </a:extLst>
          </p:cNvPr>
          <p:cNvSpPr>
            <a:spLocks noGrp="1"/>
          </p:cNvSpPr>
          <p:nvPr>
            <p:ph idx="1"/>
          </p:nvPr>
        </p:nvSpPr>
        <p:spPr/>
        <p:txBody>
          <a:bodyPr/>
          <a:lstStyle/>
          <a:p>
            <a:pPr marL="0" indent="0">
              <a:buNone/>
            </a:pPr>
            <a:r>
              <a:rPr lang="en-GB" b="1" dirty="0"/>
              <a:t>Digital Education Action Plan (2021-2027)</a:t>
            </a:r>
          </a:p>
          <a:p>
            <a:r>
              <a:rPr lang="en-GB" dirty="0"/>
              <a:t>offers a long-term strategic vision for high-quality, inclusive and accessible European digital education </a:t>
            </a:r>
          </a:p>
          <a:p>
            <a:r>
              <a:rPr lang="en-GB" dirty="0"/>
              <a:t>addresses the challenges and opportunities of the COVID-19 pandemic, which has led to the unprecedented use of technology for education and training purposes </a:t>
            </a:r>
          </a:p>
          <a:p>
            <a:r>
              <a:rPr lang="en-GB" dirty="0"/>
              <a:t>seeks stronger cooperation at the EU level on digital education and underscores the importance of working together across sectors to bring education into the digital age</a:t>
            </a:r>
          </a:p>
          <a:p>
            <a:r>
              <a:rPr lang="en-GB" dirty="0"/>
              <a:t>presents opportunities, including improved quality and quantity of teaching concerning digital technologies, support for the digitalisation of teaching methods and pedagogies and the provision of infrastructure required for inclusive and resilient remote learning</a:t>
            </a:r>
          </a:p>
          <a:p>
            <a:pPr marL="0" indent="0">
              <a:buNone/>
            </a:pPr>
            <a:endParaRPr lang="en-NL" dirty="0"/>
          </a:p>
        </p:txBody>
      </p:sp>
      <p:sp>
        <p:nvSpPr>
          <p:cNvPr id="3" name="Title 2">
            <a:extLst>
              <a:ext uri="{FF2B5EF4-FFF2-40B4-BE49-F238E27FC236}">
                <a16:creationId xmlns:a16="http://schemas.microsoft.com/office/drawing/2014/main" id="{F54E3E20-3C6E-1D25-8C32-B6B5500AB222}"/>
              </a:ext>
            </a:extLst>
          </p:cNvPr>
          <p:cNvSpPr>
            <a:spLocks noGrp="1"/>
          </p:cNvSpPr>
          <p:nvPr>
            <p:ph type="title"/>
          </p:nvPr>
        </p:nvSpPr>
        <p:spPr/>
        <p:txBody>
          <a:bodyPr/>
          <a:lstStyle/>
          <a:p>
            <a:r>
              <a:rPr lang="en-NL" dirty="0"/>
              <a:t>European Commission </a:t>
            </a:r>
          </a:p>
        </p:txBody>
      </p:sp>
      <p:sp>
        <p:nvSpPr>
          <p:cNvPr id="4" name="Slide Number Placeholder 3">
            <a:extLst>
              <a:ext uri="{FF2B5EF4-FFF2-40B4-BE49-F238E27FC236}">
                <a16:creationId xmlns:a16="http://schemas.microsoft.com/office/drawing/2014/main" id="{E858FF2D-F457-AB8E-A1CF-FC31383A25BF}"/>
              </a:ext>
            </a:extLst>
          </p:cNvPr>
          <p:cNvSpPr>
            <a:spLocks noGrp="1"/>
          </p:cNvSpPr>
          <p:nvPr>
            <p:ph type="sldNum" sz="quarter" idx="4"/>
          </p:nvPr>
        </p:nvSpPr>
        <p:spPr/>
        <p:txBody>
          <a:bodyPr/>
          <a:lstStyle/>
          <a:p>
            <a:fld id="{9E7CA0F2-EE66-4F60-8C00-E0BE38E7AEC5}" type="slidenum">
              <a:rPr lang="en-GB" smtClean="0"/>
              <a:pPr/>
              <a:t>3</a:t>
            </a:fld>
            <a:endParaRPr lang="en-GB" dirty="0"/>
          </a:p>
        </p:txBody>
      </p:sp>
    </p:spTree>
    <p:extLst>
      <p:ext uri="{BB962C8B-B14F-4D97-AF65-F5344CB8AC3E}">
        <p14:creationId xmlns:p14="http://schemas.microsoft.com/office/powerpoint/2010/main" val="201016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10;&#10;Description automatically generated">
            <a:extLst>
              <a:ext uri="{FF2B5EF4-FFF2-40B4-BE49-F238E27FC236}">
                <a16:creationId xmlns:a16="http://schemas.microsoft.com/office/drawing/2014/main" id="{328C0487-EB5A-1EEC-685E-5356002086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76913" y="827387"/>
            <a:ext cx="5302956" cy="2982913"/>
          </a:xfrm>
        </p:spPr>
      </p:pic>
      <p:sp>
        <p:nvSpPr>
          <p:cNvPr id="3" name="Title 2">
            <a:extLst>
              <a:ext uri="{FF2B5EF4-FFF2-40B4-BE49-F238E27FC236}">
                <a16:creationId xmlns:a16="http://schemas.microsoft.com/office/drawing/2014/main" id="{CA9F8AA7-2116-B60B-3036-40B130CF25C0}"/>
              </a:ext>
            </a:extLst>
          </p:cNvPr>
          <p:cNvSpPr>
            <a:spLocks noGrp="1"/>
          </p:cNvSpPr>
          <p:nvPr>
            <p:ph type="title"/>
          </p:nvPr>
        </p:nvSpPr>
        <p:spPr>
          <a:xfrm>
            <a:off x="350201" y="131562"/>
            <a:ext cx="7637859" cy="695826"/>
          </a:xfrm>
        </p:spPr>
        <p:txBody>
          <a:bodyPr/>
          <a:lstStyle/>
          <a:p>
            <a:r>
              <a:rPr lang="en-GB" dirty="0"/>
              <a:t>UNESCO Strategic Development Goal 4: Quality education</a:t>
            </a:r>
            <a:endParaRPr lang="en-NL" dirty="0"/>
          </a:p>
        </p:txBody>
      </p:sp>
      <p:sp>
        <p:nvSpPr>
          <p:cNvPr id="4" name="Slide Number Placeholder 3">
            <a:extLst>
              <a:ext uri="{FF2B5EF4-FFF2-40B4-BE49-F238E27FC236}">
                <a16:creationId xmlns:a16="http://schemas.microsoft.com/office/drawing/2014/main" id="{46029757-285F-67D8-C379-59B8FD1178A7}"/>
              </a:ext>
            </a:extLst>
          </p:cNvPr>
          <p:cNvSpPr>
            <a:spLocks noGrp="1"/>
          </p:cNvSpPr>
          <p:nvPr>
            <p:ph type="sldNum" sz="quarter" idx="4"/>
          </p:nvPr>
        </p:nvSpPr>
        <p:spPr/>
        <p:txBody>
          <a:bodyPr/>
          <a:lstStyle/>
          <a:p>
            <a:fld id="{9E7CA0F2-EE66-4F60-8C00-E0BE38E7AEC5}" type="slidenum">
              <a:rPr lang="en-GB" smtClean="0"/>
              <a:pPr/>
              <a:t>4</a:t>
            </a:fld>
            <a:endParaRPr lang="en-GB" dirty="0"/>
          </a:p>
        </p:txBody>
      </p:sp>
      <p:pic>
        <p:nvPicPr>
          <p:cNvPr id="1026" name="Picture 2" descr="Sustainable Development Goal 4 - Wikipedia">
            <a:extLst>
              <a:ext uri="{FF2B5EF4-FFF2-40B4-BE49-F238E27FC236}">
                <a16:creationId xmlns:a16="http://schemas.microsoft.com/office/drawing/2014/main" id="{567B4798-43A9-0102-9562-5834C1740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57" y="827388"/>
            <a:ext cx="2982913" cy="298291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AC95F5CA-B492-BE67-B5B2-292636A79996}"/>
              </a:ext>
            </a:extLst>
          </p:cNvPr>
          <p:cNvSpPr txBox="1">
            <a:spLocks/>
          </p:cNvSpPr>
          <p:nvPr/>
        </p:nvSpPr>
        <p:spPr>
          <a:xfrm>
            <a:off x="3697297" y="1848224"/>
            <a:ext cx="4985190" cy="19620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34699A"/>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34699A"/>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34699A"/>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34699A"/>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34699A"/>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t>“Ensure inclusive and equitable quality education and promote lifelong learning opportunities for all.”</a:t>
            </a:r>
            <a:endParaRPr lang="en-NL" b="1" dirty="0"/>
          </a:p>
        </p:txBody>
      </p:sp>
    </p:spTree>
    <p:extLst>
      <p:ext uri="{BB962C8B-B14F-4D97-AF65-F5344CB8AC3E}">
        <p14:creationId xmlns:p14="http://schemas.microsoft.com/office/powerpoint/2010/main" val="83490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EBD6D-2EA2-6042-B783-C0D39F214175}"/>
              </a:ext>
            </a:extLst>
          </p:cNvPr>
          <p:cNvSpPr>
            <a:spLocks noGrp="1"/>
          </p:cNvSpPr>
          <p:nvPr>
            <p:ph type="title"/>
          </p:nvPr>
        </p:nvSpPr>
        <p:spPr/>
        <p:txBody>
          <a:bodyPr/>
          <a:lstStyle/>
          <a:p>
            <a:r>
              <a:rPr lang="en-US" dirty="0"/>
              <a:t>Current landscape</a:t>
            </a:r>
          </a:p>
        </p:txBody>
      </p:sp>
      <p:sp>
        <p:nvSpPr>
          <p:cNvPr id="4" name="Slide Number Placeholder 3">
            <a:extLst>
              <a:ext uri="{FF2B5EF4-FFF2-40B4-BE49-F238E27FC236}">
                <a16:creationId xmlns:a16="http://schemas.microsoft.com/office/drawing/2014/main" id="{F1B87211-8974-4F44-B1DA-D71F2165E33F}"/>
              </a:ext>
            </a:extLst>
          </p:cNvPr>
          <p:cNvSpPr>
            <a:spLocks noGrp="1"/>
          </p:cNvSpPr>
          <p:nvPr>
            <p:ph type="sldNum" sz="quarter" idx="4"/>
          </p:nvPr>
        </p:nvSpPr>
        <p:spPr/>
        <p:txBody>
          <a:bodyPr/>
          <a:lstStyle/>
          <a:p>
            <a:fld id="{9E7CA0F2-EE66-4F60-8C00-E0BE38E7AEC5}" type="slidenum">
              <a:rPr lang="en-GB" smtClean="0"/>
              <a:pPr/>
              <a:t>5</a:t>
            </a:fld>
            <a:endParaRPr lang="en-GB" dirty="0"/>
          </a:p>
        </p:txBody>
      </p:sp>
      <p:sp>
        <p:nvSpPr>
          <p:cNvPr id="5" name="Google Shape;172;g8af3ffe6d2_0_0">
            <a:extLst>
              <a:ext uri="{FF2B5EF4-FFF2-40B4-BE49-F238E27FC236}">
                <a16:creationId xmlns:a16="http://schemas.microsoft.com/office/drawing/2014/main" id="{7D852847-6987-CB45-3504-E6FAFD583526}"/>
              </a:ext>
            </a:extLst>
          </p:cNvPr>
          <p:cNvSpPr/>
          <p:nvPr/>
        </p:nvSpPr>
        <p:spPr>
          <a:xfrm>
            <a:off x="350201" y="1323278"/>
            <a:ext cx="3420590" cy="604982"/>
          </a:xfrm>
          <a:prstGeom prst="roundRect">
            <a:avLst>
              <a:gd name="adj" fmla="val 13183"/>
            </a:avLst>
          </a:prstGeom>
          <a:solidFill>
            <a:srgbClr val="267296"/>
          </a:solidFill>
          <a:ln>
            <a:noFill/>
          </a:ln>
        </p:spPr>
        <p:txBody>
          <a:bodyPr spcFirstLastPara="1" wrap="square" lIns="91425" tIns="45700" rIns="91425" bIns="45700" anchor="ctr" anchorCtr="0">
            <a:noAutofit/>
          </a:bodyPr>
          <a:lstStyle/>
          <a:p>
            <a:pPr algn="ctr">
              <a:buClr>
                <a:srgbClr val="000000"/>
              </a:buClr>
              <a:buSzPts val="2900"/>
            </a:pPr>
            <a:r>
              <a:rPr lang="en-GB" sz="2000" b="1" kern="0" dirty="0">
                <a:solidFill>
                  <a:srgbClr val="FFFFFF"/>
                </a:solidFill>
                <a:latin typeface="Calibri"/>
                <a:ea typeface="Calibri"/>
                <a:cs typeface="Calibri"/>
                <a:sym typeface="Calibri"/>
              </a:rPr>
              <a:t>NRENs educational services</a:t>
            </a:r>
            <a:endParaRPr sz="2000" kern="0" dirty="0">
              <a:solidFill>
                <a:srgbClr val="000000"/>
              </a:solidFill>
              <a:latin typeface="Arial"/>
              <a:ea typeface="Arial"/>
              <a:cs typeface="Arial"/>
              <a:sym typeface="Arial"/>
            </a:endParaRPr>
          </a:p>
        </p:txBody>
      </p:sp>
      <p:sp>
        <p:nvSpPr>
          <p:cNvPr id="6" name="Google Shape;173;g8af3ffe6d2_0_0">
            <a:extLst>
              <a:ext uri="{FF2B5EF4-FFF2-40B4-BE49-F238E27FC236}">
                <a16:creationId xmlns:a16="http://schemas.microsoft.com/office/drawing/2014/main" id="{3BC56565-21D8-9AB3-F024-04415B175FC3}"/>
              </a:ext>
            </a:extLst>
          </p:cNvPr>
          <p:cNvSpPr/>
          <p:nvPr/>
        </p:nvSpPr>
        <p:spPr>
          <a:xfrm>
            <a:off x="3999854" y="1323278"/>
            <a:ext cx="4427386" cy="604982"/>
          </a:xfrm>
          <a:prstGeom prst="roundRect">
            <a:avLst>
              <a:gd name="adj" fmla="val 12524"/>
            </a:avLst>
          </a:prstGeom>
          <a:gradFill flip="none" rotWithShape="1">
            <a:gsLst>
              <a:gs pos="0">
                <a:srgbClr val="267296">
                  <a:shade val="30000"/>
                  <a:satMod val="115000"/>
                </a:srgbClr>
              </a:gs>
              <a:gs pos="50000">
                <a:srgbClr val="267296">
                  <a:shade val="67500"/>
                  <a:satMod val="115000"/>
                </a:srgbClr>
              </a:gs>
              <a:gs pos="100000">
                <a:srgbClr val="267296">
                  <a:shade val="100000"/>
                  <a:satMod val="115000"/>
                </a:srgbClr>
              </a:gs>
            </a:gsLst>
            <a:lin ang="10800000" scaled="1"/>
            <a:tileRect/>
          </a:gradFill>
          <a:ln>
            <a:noFill/>
          </a:ln>
        </p:spPr>
        <p:txBody>
          <a:bodyPr spcFirstLastPara="1" wrap="square" lIns="91425" tIns="45700" rIns="91425" bIns="45700" anchor="ctr" anchorCtr="0">
            <a:noAutofit/>
          </a:bodyPr>
          <a:lstStyle/>
          <a:p>
            <a:pPr algn="ctr">
              <a:buClr>
                <a:srgbClr val="000000"/>
              </a:buClr>
              <a:buSzPts val="2900"/>
            </a:pPr>
            <a:r>
              <a:rPr lang="en-GB" sz="2000" b="1" kern="0" dirty="0">
                <a:solidFill>
                  <a:srgbClr val="FFFFFF"/>
                </a:solidFill>
                <a:latin typeface="Calibri"/>
                <a:ea typeface="Arial"/>
                <a:cs typeface="Calibri"/>
                <a:sym typeface="Calibri"/>
              </a:rPr>
              <a:t>Trends &amp; opportunities</a:t>
            </a:r>
            <a:endParaRPr sz="2000" kern="0" dirty="0">
              <a:solidFill>
                <a:srgbClr val="000000"/>
              </a:solidFill>
              <a:latin typeface="Arial"/>
              <a:ea typeface="Arial"/>
              <a:cs typeface="Arial"/>
              <a:sym typeface="Arial"/>
            </a:endParaRPr>
          </a:p>
        </p:txBody>
      </p:sp>
      <p:sp>
        <p:nvSpPr>
          <p:cNvPr id="7" name="Google Shape;174;g8af3ffe6d2_0_0">
            <a:extLst>
              <a:ext uri="{FF2B5EF4-FFF2-40B4-BE49-F238E27FC236}">
                <a16:creationId xmlns:a16="http://schemas.microsoft.com/office/drawing/2014/main" id="{9BA0D573-4C60-22BB-C5C3-CD3BF7EEFC79}"/>
              </a:ext>
            </a:extLst>
          </p:cNvPr>
          <p:cNvSpPr/>
          <p:nvPr/>
        </p:nvSpPr>
        <p:spPr>
          <a:xfrm>
            <a:off x="350201" y="2159728"/>
            <a:ext cx="3420590" cy="604982"/>
          </a:xfrm>
          <a:prstGeom prst="roundRect">
            <a:avLst>
              <a:gd name="adj" fmla="val 11865"/>
            </a:avLst>
          </a:prstGeom>
          <a:solidFill>
            <a:srgbClr val="CC007B"/>
          </a:solidFill>
          <a:ln>
            <a:noFill/>
          </a:ln>
        </p:spPr>
        <p:txBody>
          <a:bodyPr spcFirstLastPara="1" wrap="square" lIns="91425" tIns="45700" rIns="91425" bIns="45700" anchor="ctr" anchorCtr="0">
            <a:noAutofit/>
          </a:bodyPr>
          <a:lstStyle/>
          <a:p>
            <a:pPr algn="ctr">
              <a:buClr>
                <a:srgbClr val="000000"/>
              </a:buClr>
              <a:buSzPts val="2900"/>
            </a:pPr>
            <a:r>
              <a:rPr lang="en-GB" sz="2000" b="1" kern="0" dirty="0">
                <a:solidFill>
                  <a:srgbClr val="FFFFFF"/>
                </a:solidFill>
                <a:latin typeface="Calibri"/>
                <a:ea typeface="Calibri"/>
                <a:cs typeface="Calibri"/>
                <a:sym typeface="Calibri"/>
              </a:rPr>
              <a:t>TF-EDU</a:t>
            </a:r>
            <a:endParaRPr sz="2000" kern="0" dirty="0">
              <a:solidFill>
                <a:srgbClr val="000000"/>
              </a:solidFill>
              <a:latin typeface="Arial"/>
              <a:ea typeface="Arial"/>
              <a:cs typeface="Arial"/>
              <a:sym typeface="Arial"/>
            </a:endParaRPr>
          </a:p>
        </p:txBody>
      </p:sp>
      <p:sp>
        <p:nvSpPr>
          <p:cNvPr id="8" name="Google Shape;175;g8af3ffe6d2_0_0">
            <a:extLst>
              <a:ext uri="{FF2B5EF4-FFF2-40B4-BE49-F238E27FC236}">
                <a16:creationId xmlns:a16="http://schemas.microsoft.com/office/drawing/2014/main" id="{DE1C5909-291A-D79B-1CDD-2B785A880A27}"/>
              </a:ext>
            </a:extLst>
          </p:cNvPr>
          <p:cNvSpPr/>
          <p:nvPr/>
        </p:nvSpPr>
        <p:spPr>
          <a:xfrm>
            <a:off x="3999854" y="2169053"/>
            <a:ext cx="4427386" cy="604982"/>
          </a:xfrm>
          <a:prstGeom prst="roundRect">
            <a:avLst>
              <a:gd name="adj" fmla="val 13183"/>
            </a:avLst>
          </a:prstGeom>
          <a:gradFill flip="none" rotWithShape="1">
            <a:gsLst>
              <a:gs pos="0">
                <a:srgbClr val="CD007B">
                  <a:shade val="30000"/>
                  <a:satMod val="115000"/>
                </a:srgbClr>
              </a:gs>
              <a:gs pos="50000">
                <a:srgbClr val="CD007B">
                  <a:shade val="67500"/>
                  <a:satMod val="115000"/>
                </a:srgbClr>
              </a:gs>
              <a:gs pos="100000">
                <a:srgbClr val="CD007B">
                  <a:shade val="100000"/>
                  <a:satMod val="115000"/>
                </a:srgbClr>
              </a:gs>
            </a:gsLst>
            <a:lin ang="10800000" scaled="1"/>
            <a:tileRect/>
          </a:gradFill>
          <a:ln>
            <a:noFill/>
          </a:ln>
        </p:spPr>
        <p:txBody>
          <a:bodyPr spcFirstLastPara="1" wrap="square" lIns="91425" tIns="45700" rIns="91425" bIns="45700" anchor="ctr" anchorCtr="0">
            <a:noAutofit/>
          </a:bodyPr>
          <a:lstStyle/>
          <a:p>
            <a:pPr algn="ctr">
              <a:buClr>
                <a:srgbClr val="000000"/>
              </a:buClr>
              <a:buSzPts val="2900"/>
            </a:pPr>
            <a:r>
              <a:rPr lang="en-GB" sz="2000" b="1" kern="0" dirty="0">
                <a:solidFill>
                  <a:srgbClr val="FFFFFF"/>
                </a:solidFill>
                <a:latin typeface="Calibri"/>
                <a:ea typeface="Calibri"/>
                <a:cs typeface="Calibri"/>
                <a:sym typeface="Calibri"/>
              </a:rPr>
              <a:t>Community facilitation &amp; representation</a:t>
            </a:r>
            <a:endParaRPr sz="2000" kern="0" dirty="0">
              <a:solidFill>
                <a:srgbClr val="000000"/>
              </a:solidFill>
              <a:latin typeface="Arial"/>
              <a:ea typeface="Arial"/>
              <a:cs typeface="Arial"/>
              <a:sym typeface="Arial"/>
            </a:endParaRPr>
          </a:p>
        </p:txBody>
      </p:sp>
      <p:sp>
        <p:nvSpPr>
          <p:cNvPr id="9" name="Google Shape;176;g8af3ffe6d2_0_0">
            <a:extLst>
              <a:ext uri="{FF2B5EF4-FFF2-40B4-BE49-F238E27FC236}">
                <a16:creationId xmlns:a16="http://schemas.microsoft.com/office/drawing/2014/main" id="{DDD3B025-B3EB-9E32-CD8A-0671D4AF81B7}"/>
              </a:ext>
            </a:extLst>
          </p:cNvPr>
          <p:cNvSpPr/>
          <p:nvPr/>
        </p:nvSpPr>
        <p:spPr>
          <a:xfrm>
            <a:off x="350201" y="2987382"/>
            <a:ext cx="3420590" cy="604982"/>
          </a:xfrm>
          <a:prstGeom prst="roundRect">
            <a:avLst>
              <a:gd name="adj" fmla="val 10547"/>
            </a:avLst>
          </a:prstGeom>
          <a:solidFill>
            <a:srgbClr val="552481"/>
          </a:solidFill>
          <a:ln>
            <a:noFill/>
          </a:ln>
        </p:spPr>
        <p:txBody>
          <a:bodyPr spcFirstLastPara="1" wrap="square" lIns="91425" tIns="45700" rIns="91425" bIns="45700" anchor="ctr" anchorCtr="0">
            <a:noAutofit/>
          </a:bodyPr>
          <a:lstStyle/>
          <a:p>
            <a:pPr algn="ctr">
              <a:buClr>
                <a:srgbClr val="000000"/>
              </a:buClr>
              <a:buSzPts val="2900"/>
            </a:pPr>
            <a:r>
              <a:rPr lang="en-GB" sz="2000" b="1" kern="0" dirty="0">
                <a:solidFill>
                  <a:srgbClr val="FFFFFF"/>
                </a:solidFill>
                <a:latin typeface="Calibri"/>
                <a:ea typeface="Calibri"/>
                <a:cs typeface="Calibri"/>
                <a:sym typeface="Calibri"/>
              </a:rPr>
              <a:t>GÉANT and ERASMUS+</a:t>
            </a:r>
            <a:endParaRPr sz="2000" kern="0" dirty="0">
              <a:solidFill>
                <a:srgbClr val="000000"/>
              </a:solidFill>
              <a:latin typeface="Arial"/>
              <a:ea typeface="Arial"/>
              <a:cs typeface="Arial"/>
              <a:sym typeface="Arial"/>
            </a:endParaRPr>
          </a:p>
        </p:txBody>
      </p:sp>
      <p:sp>
        <p:nvSpPr>
          <p:cNvPr id="10" name="Google Shape;177;g8af3ffe6d2_0_0">
            <a:extLst>
              <a:ext uri="{FF2B5EF4-FFF2-40B4-BE49-F238E27FC236}">
                <a16:creationId xmlns:a16="http://schemas.microsoft.com/office/drawing/2014/main" id="{B461FC21-7CEE-C47D-D53E-1808AB47E5E5}"/>
              </a:ext>
            </a:extLst>
          </p:cNvPr>
          <p:cNvSpPr/>
          <p:nvPr/>
        </p:nvSpPr>
        <p:spPr>
          <a:xfrm>
            <a:off x="3999854" y="3037133"/>
            <a:ext cx="4427386" cy="604982"/>
          </a:xfrm>
          <a:prstGeom prst="roundRect">
            <a:avLst>
              <a:gd name="adj" fmla="val 13183"/>
            </a:avLst>
          </a:prstGeom>
          <a:gradFill flip="none" rotWithShape="1">
            <a:gsLst>
              <a:gs pos="0">
                <a:srgbClr val="552481">
                  <a:shade val="30000"/>
                  <a:satMod val="115000"/>
                </a:srgbClr>
              </a:gs>
              <a:gs pos="50000">
                <a:srgbClr val="552481">
                  <a:shade val="67500"/>
                  <a:satMod val="115000"/>
                </a:srgbClr>
              </a:gs>
              <a:gs pos="100000">
                <a:srgbClr val="552481">
                  <a:shade val="100000"/>
                  <a:satMod val="115000"/>
                </a:srgbClr>
              </a:gs>
            </a:gsLst>
            <a:lin ang="10800000" scaled="1"/>
            <a:tileRect/>
          </a:gradFill>
          <a:ln>
            <a:noFill/>
          </a:ln>
        </p:spPr>
        <p:txBody>
          <a:bodyPr spcFirstLastPara="1" wrap="square" lIns="91425" tIns="45700" rIns="91425" bIns="45700" anchor="ctr" anchorCtr="0">
            <a:noAutofit/>
          </a:bodyPr>
          <a:lstStyle/>
          <a:p>
            <a:pPr algn="ctr">
              <a:buClr>
                <a:srgbClr val="000000"/>
              </a:buClr>
              <a:buSzPts val="2900"/>
            </a:pPr>
            <a:r>
              <a:rPr lang="en-GB" sz="2000" b="1" kern="0" dirty="0" err="1">
                <a:solidFill>
                  <a:srgbClr val="FFFFFF"/>
                </a:solidFill>
                <a:latin typeface="Calibri"/>
                <a:ea typeface="Calibri"/>
                <a:cs typeface="Calibri"/>
                <a:sym typeface="Calibri"/>
              </a:rPr>
              <a:t>MyAcademicID</a:t>
            </a:r>
            <a:endParaRPr sz="2000" kern="0" dirty="0">
              <a:solidFill>
                <a:srgbClr val="000000"/>
              </a:solidFill>
              <a:latin typeface="Arial"/>
              <a:ea typeface="Arial"/>
              <a:cs typeface="Arial"/>
              <a:sym typeface="Arial"/>
            </a:endParaRPr>
          </a:p>
        </p:txBody>
      </p:sp>
      <p:sp>
        <p:nvSpPr>
          <p:cNvPr id="11" name="Pentagon 10">
            <a:extLst>
              <a:ext uri="{FF2B5EF4-FFF2-40B4-BE49-F238E27FC236}">
                <a16:creationId xmlns:a16="http://schemas.microsoft.com/office/drawing/2014/main" id="{322797C3-4D89-E7AE-6B34-029F0D6A8ED8}"/>
              </a:ext>
            </a:extLst>
          </p:cNvPr>
          <p:cNvSpPr/>
          <p:nvPr/>
        </p:nvSpPr>
        <p:spPr>
          <a:xfrm>
            <a:off x="3773470" y="1522235"/>
            <a:ext cx="226386" cy="190978"/>
          </a:xfrm>
          <a:prstGeom prst="homePlate">
            <a:avLst/>
          </a:prstGeom>
          <a:solidFill>
            <a:srgbClr val="267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p>
        </p:txBody>
      </p:sp>
      <p:sp>
        <p:nvSpPr>
          <p:cNvPr id="12" name="Pentagon 11">
            <a:extLst>
              <a:ext uri="{FF2B5EF4-FFF2-40B4-BE49-F238E27FC236}">
                <a16:creationId xmlns:a16="http://schemas.microsoft.com/office/drawing/2014/main" id="{BF5304FC-C168-1627-2DD9-53996774F1E1}"/>
              </a:ext>
            </a:extLst>
          </p:cNvPr>
          <p:cNvSpPr/>
          <p:nvPr/>
        </p:nvSpPr>
        <p:spPr>
          <a:xfrm>
            <a:off x="3773470" y="2378191"/>
            <a:ext cx="226386" cy="190978"/>
          </a:xfrm>
          <a:prstGeom prst="homePlate">
            <a:avLst/>
          </a:prstGeom>
          <a:solidFill>
            <a:srgbClr val="CD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p>
        </p:txBody>
      </p:sp>
      <p:sp>
        <p:nvSpPr>
          <p:cNvPr id="13" name="Pentagon 12">
            <a:extLst>
              <a:ext uri="{FF2B5EF4-FFF2-40B4-BE49-F238E27FC236}">
                <a16:creationId xmlns:a16="http://schemas.microsoft.com/office/drawing/2014/main" id="{2973E65C-F1F7-C0A4-7BB4-FE3F446D3EDE}"/>
              </a:ext>
            </a:extLst>
          </p:cNvPr>
          <p:cNvSpPr/>
          <p:nvPr/>
        </p:nvSpPr>
        <p:spPr>
          <a:xfrm>
            <a:off x="3773468" y="3196520"/>
            <a:ext cx="226386" cy="190978"/>
          </a:xfrm>
          <a:prstGeom prst="homePlate">
            <a:avLst/>
          </a:prstGeom>
          <a:solidFill>
            <a:srgbClr val="552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p>
        </p:txBody>
      </p:sp>
    </p:spTree>
    <p:extLst>
      <p:ext uri="{BB962C8B-B14F-4D97-AF65-F5344CB8AC3E}">
        <p14:creationId xmlns:p14="http://schemas.microsoft.com/office/powerpoint/2010/main" val="280836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E4AB5-55D0-7949-A04D-57CF4EA6881E}"/>
              </a:ext>
            </a:extLst>
          </p:cNvPr>
          <p:cNvSpPr>
            <a:spLocks noGrp="1"/>
          </p:cNvSpPr>
          <p:nvPr>
            <p:ph type="title"/>
          </p:nvPr>
        </p:nvSpPr>
        <p:spPr/>
        <p:txBody>
          <a:bodyPr/>
          <a:lstStyle/>
          <a:p>
            <a:r>
              <a:rPr lang="en-US" dirty="0"/>
              <a:t>GÉANT NRENs educational services</a:t>
            </a:r>
          </a:p>
        </p:txBody>
      </p:sp>
      <p:sp>
        <p:nvSpPr>
          <p:cNvPr id="4" name="Slide Number Placeholder 3">
            <a:extLst>
              <a:ext uri="{FF2B5EF4-FFF2-40B4-BE49-F238E27FC236}">
                <a16:creationId xmlns:a16="http://schemas.microsoft.com/office/drawing/2014/main" id="{6E1F867B-44D5-D84F-855D-0D352D8A74FD}"/>
              </a:ext>
            </a:extLst>
          </p:cNvPr>
          <p:cNvSpPr>
            <a:spLocks noGrp="1"/>
          </p:cNvSpPr>
          <p:nvPr>
            <p:ph type="sldNum" sz="quarter" idx="4"/>
          </p:nvPr>
        </p:nvSpPr>
        <p:spPr/>
        <p:txBody>
          <a:bodyPr/>
          <a:lstStyle/>
          <a:p>
            <a:fld id="{9E7CA0F2-EE66-4F60-8C00-E0BE38E7AEC5}" type="slidenum">
              <a:rPr lang="en-GB" smtClean="0"/>
              <a:pPr/>
              <a:t>6</a:t>
            </a:fld>
            <a:endParaRPr lang="en-GB" dirty="0"/>
          </a:p>
        </p:txBody>
      </p:sp>
      <p:pic>
        <p:nvPicPr>
          <p:cNvPr id="2" name="Picture 1">
            <a:extLst>
              <a:ext uri="{FF2B5EF4-FFF2-40B4-BE49-F238E27FC236}">
                <a16:creationId xmlns:a16="http://schemas.microsoft.com/office/drawing/2014/main" id="{B8E65081-90EF-CDEC-7A81-EA86D678832E}"/>
              </a:ext>
            </a:extLst>
          </p:cNvPr>
          <p:cNvPicPr>
            <a:picLocks noChangeAspect="1"/>
          </p:cNvPicPr>
          <p:nvPr/>
        </p:nvPicPr>
        <p:blipFill>
          <a:blip r:embed="rId2"/>
          <a:stretch>
            <a:fillRect/>
          </a:stretch>
        </p:blipFill>
        <p:spPr>
          <a:xfrm>
            <a:off x="474452" y="659756"/>
            <a:ext cx="5753819" cy="3689255"/>
          </a:xfrm>
          <a:prstGeom prst="rect">
            <a:avLst/>
          </a:prstGeom>
        </p:spPr>
      </p:pic>
    </p:spTree>
    <p:extLst>
      <p:ext uri="{BB962C8B-B14F-4D97-AF65-F5344CB8AC3E}">
        <p14:creationId xmlns:p14="http://schemas.microsoft.com/office/powerpoint/2010/main" val="154372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E4AB5-55D0-7949-A04D-57CF4EA6881E}"/>
              </a:ext>
            </a:extLst>
          </p:cNvPr>
          <p:cNvSpPr>
            <a:spLocks noGrp="1"/>
          </p:cNvSpPr>
          <p:nvPr>
            <p:ph type="title"/>
          </p:nvPr>
        </p:nvSpPr>
        <p:spPr/>
        <p:txBody>
          <a:bodyPr/>
          <a:lstStyle/>
          <a:p>
            <a:r>
              <a:rPr lang="en-US" dirty="0"/>
              <a:t>Educational services</a:t>
            </a:r>
          </a:p>
        </p:txBody>
      </p:sp>
      <p:sp>
        <p:nvSpPr>
          <p:cNvPr id="4" name="Slide Number Placeholder 3">
            <a:extLst>
              <a:ext uri="{FF2B5EF4-FFF2-40B4-BE49-F238E27FC236}">
                <a16:creationId xmlns:a16="http://schemas.microsoft.com/office/drawing/2014/main" id="{6E1F867B-44D5-D84F-855D-0D352D8A74FD}"/>
              </a:ext>
            </a:extLst>
          </p:cNvPr>
          <p:cNvSpPr>
            <a:spLocks noGrp="1"/>
          </p:cNvSpPr>
          <p:nvPr>
            <p:ph type="sldNum" sz="quarter" idx="4"/>
          </p:nvPr>
        </p:nvSpPr>
        <p:spPr/>
        <p:txBody>
          <a:bodyPr/>
          <a:lstStyle/>
          <a:p>
            <a:fld id="{9E7CA0F2-EE66-4F60-8C00-E0BE38E7AEC5}" type="slidenum">
              <a:rPr lang="en-GB" smtClean="0"/>
              <a:pPr/>
              <a:t>7</a:t>
            </a:fld>
            <a:endParaRPr lang="en-GB" dirty="0"/>
          </a:p>
        </p:txBody>
      </p:sp>
      <p:sp>
        <p:nvSpPr>
          <p:cNvPr id="7" name="Rounded Rectangle 6">
            <a:extLst>
              <a:ext uri="{FF2B5EF4-FFF2-40B4-BE49-F238E27FC236}">
                <a16:creationId xmlns:a16="http://schemas.microsoft.com/office/drawing/2014/main" id="{425DFE8D-418B-915B-ED73-6AF6B2CBEA01}"/>
              </a:ext>
            </a:extLst>
          </p:cNvPr>
          <p:cNvSpPr/>
          <p:nvPr/>
        </p:nvSpPr>
        <p:spPr>
          <a:xfrm>
            <a:off x="5839415" y="3176089"/>
            <a:ext cx="1645920" cy="1116065"/>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Anti-plagiarism</a:t>
            </a:r>
          </a:p>
        </p:txBody>
      </p:sp>
      <p:sp>
        <p:nvSpPr>
          <p:cNvPr id="8" name="Rounded Rectangle 7">
            <a:extLst>
              <a:ext uri="{FF2B5EF4-FFF2-40B4-BE49-F238E27FC236}">
                <a16:creationId xmlns:a16="http://schemas.microsoft.com/office/drawing/2014/main" id="{CA612859-24DC-5282-C8D1-A60B8A523184}"/>
              </a:ext>
            </a:extLst>
          </p:cNvPr>
          <p:cNvSpPr/>
          <p:nvPr/>
        </p:nvSpPr>
        <p:spPr>
          <a:xfrm>
            <a:off x="461472" y="755648"/>
            <a:ext cx="1645920" cy="1117205"/>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Digital Learning Environment</a:t>
            </a:r>
          </a:p>
        </p:txBody>
      </p:sp>
      <p:sp>
        <p:nvSpPr>
          <p:cNvPr id="9" name="Rounded Rectangle 8">
            <a:extLst>
              <a:ext uri="{FF2B5EF4-FFF2-40B4-BE49-F238E27FC236}">
                <a16:creationId xmlns:a16="http://schemas.microsoft.com/office/drawing/2014/main" id="{29B0F08E-727F-F50F-0CB3-D0353B0F2D2D}"/>
              </a:ext>
            </a:extLst>
          </p:cNvPr>
          <p:cNvSpPr/>
          <p:nvPr/>
        </p:nvSpPr>
        <p:spPr>
          <a:xfrm>
            <a:off x="4056255" y="1962537"/>
            <a:ext cx="1645920" cy="1101014"/>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Open badges, digital </a:t>
            </a:r>
            <a:r>
              <a:rPr lang="en-US" sz="1500" dirty="0" err="1">
                <a:latin typeface="Calibri" panose="020F0502020204030204" pitchFamily="34" charset="0"/>
                <a:cs typeface="Calibri" panose="020F0502020204030204" pitchFamily="34" charset="0"/>
              </a:rPr>
              <a:t>credentialling</a:t>
            </a:r>
            <a:endParaRPr lang="en-US" sz="15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7C59B72F-B3BA-B205-422E-9AD33BB78371}"/>
              </a:ext>
            </a:extLst>
          </p:cNvPr>
          <p:cNvSpPr/>
          <p:nvPr/>
        </p:nvSpPr>
        <p:spPr>
          <a:xfrm>
            <a:off x="2254119" y="755648"/>
            <a:ext cx="1645920" cy="1117205"/>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Student</a:t>
            </a:r>
          </a:p>
          <a:p>
            <a:pPr algn="ctr"/>
            <a:r>
              <a:rPr lang="en-US" sz="1500" dirty="0">
                <a:latin typeface="Calibri" panose="020F0502020204030204" pitchFamily="34" charset="0"/>
                <a:cs typeface="Calibri" panose="020F0502020204030204" pitchFamily="34" charset="0"/>
              </a:rPr>
              <a:t>Management</a:t>
            </a:r>
          </a:p>
          <a:p>
            <a:pPr algn="ctr"/>
            <a:r>
              <a:rPr lang="en-US" sz="1500" dirty="0">
                <a:latin typeface="Calibri" panose="020F0502020204030204" pitchFamily="34" charset="0"/>
                <a:cs typeface="Calibri" panose="020F0502020204030204" pitchFamily="34" charset="0"/>
              </a:rPr>
              <a:t>Systems</a:t>
            </a:r>
          </a:p>
        </p:txBody>
      </p:sp>
      <p:sp>
        <p:nvSpPr>
          <p:cNvPr id="11" name="Rounded Rectangle 10">
            <a:extLst>
              <a:ext uri="{FF2B5EF4-FFF2-40B4-BE49-F238E27FC236}">
                <a16:creationId xmlns:a16="http://schemas.microsoft.com/office/drawing/2014/main" id="{245A9DBD-B089-0D9C-D7A2-6C64C4AC5CD8}"/>
              </a:ext>
            </a:extLst>
          </p:cNvPr>
          <p:cNvSpPr/>
          <p:nvPr/>
        </p:nvSpPr>
        <p:spPr>
          <a:xfrm>
            <a:off x="2258863" y="1988580"/>
            <a:ext cx="1645920" cy="1101014"/>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T&amp;I for</a:t>
            </a:r>
          </a:p>
          <a:p>
            <a:pPr algn="ctr"/>
            <a:r>
              <a:rPr lang="en-US" sz="1500" dirty="0">
                <a:latin typeface="Calibri" panose="020F0502020204030204" pitchFamily="34" charset="0"/>
                <a:cs typeface="Calibri" panose="020F0502020204030204" pitchFamily="34" charset="0"/>
              </a:rPr>
              <a:t>education</a:t>
            </a:r>
          </a:p>
        </p:txBody>
      </p:sp>
      <p:sp>
        <p:nvSpPr>
          <p:cNvPr id="12" name="Rounded Rectangle 11">
            <a:extLst>
              <a:ext uri="{FF2B5EF4-FFF2-40B4-BE49-F238E27FC236}">
                <a16:creationId xmlns:a16="http://schemas.microsoft.com/office/drawing/2014/main" id="{2DAC9288-D123-12A5-5239-DEF674118971}"/>
              </a:ext>
            </a:extLst>
          </p:cNvPr>
          <p:cNvSpPr/>
          <p:nvPr/>
        </p:nvSpPr>
        <p:spPr>
          <a:xfrm>
            <a:off x="4046767" y="755648"/>
            <a:ext cx="1645920" cy="1117205"/>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Online, blended and remote delivery of education</a:t>
            </a:r>
          </a:p>
        </p:txBody>
      </p:sp>
      <p:sp>
        <p:nvSpPr>
          <p:cNvPr id="13" name="Rounded Rectangle 12">
            <a:extLst>
              <a:ext uri="{FF2B5EF4-FFF2-40B4-BE49-F238E27FC236}">
                <a16:creationId xmlns:a16="http://schemas.microsoft.com/office/drawing/2014/main" id="{CE91BF02-3849-EA70-029E-E82C8DD04400}"/>
              </a:ext>
            </a:extLst>
          </p:cNvPr>
          <p:cNvSpPr/>
          <p:nvPr/>
        </p:nvSpPr>
        <p:spPr>
          <a:xfrm>
            <a:off x="5839415" y="755648"/>
            <a:ext cx="1645920" cy="1117205"/>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Providing e-Content</a:t>
            </a:r>
          </a:p>
        </p:txBody>
      </p:sp>
      <p:sp>
        <p:nvSpPr>
          <p:cNvPr id="14" name="Rounded Rectangle 13">
            <a:extLst>
              <a:ext uri="{FF2B5EF4-FFF2-40B4-BE49-F238E27FC236}">
                <a16:creationId xmlns:a16="http://schemas.microsoft.com/office/drawing/2014/main" id="{E737A90D-A6AA-3994-97D8-E6A9708106EE}"/>
              </a:ext>
            </a:extLst>
          </p:cNvPr>
          <p:cNvSpPr/>
          <p:nvPr/>
        </p:nvSpPr>
        <p:spPr>
          <a:xfrm>
            <a:off x="5844578" y="1967325"/>
            <a:ext cx="1645920" cy="1101014"/>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Inhouse built tools by your NREN for digital learning</a:t>
            </a:r>
          </a:p>
        </p:txBody>
      </p:sp>
      <p:sp>
        <p:nvSpPr>
          <p:cNvPr id="15" name="Rounded Rectangle 14">
            <a:extLst>
              <a:ext uri="{FF2B5EF4-FFF2-40B4-BE49-F238E27FC236}">
                <a16:creationId xmlns:a16="http://schemas.microsoft.com/office/drawing/2014/main" id="{CAEA4980-51CF-2781-04FA-7E96F258D04E}"/>
              </a:ext>
            </a:extLst>
          </p:cNvPr>
          <p:cNvSpPr/>
          <p:nvPr/>
        </p:nvSpPr>
        <p:spPr>
          <a:xfrm>
            <a:off x="461471" y="3185256"/>
            <a:ext cx="1645920" cy="1117205"/>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Educational</a:t>
            </a:r>
          </a:p>
          <a:p>
            <a:pPr algn="ctr"/>
            <a:r>
              <a:rPr lang="en-US" sz="1500" dirty="0">
                <a:latin typeface="Calibri" panose="020F0502020204030204" pitchFamily="34" charset="0"/>
                <a:cs typeface="Calibri" panose="020F0502020204030204" pitchFamily="34" charset="0"/>
              </a:rPr>
              <a:t>Data mining and Analytics</a:t>
            </a:r>
          </a:p>
        </p:txBody>
      </p:sp>
      <p:sp>
        <p:nvSpPr>
          <p:cNvPr id="16" name="Rounded Rectangle 15">
            <a:extLst>
              <a:ext uri="{FF2B5EF4-FFF2-40B4-BE49-F238E27FC236}">
                <a16:creationId xmlns:a16="http://schemas.microsoft.com/office/drawing/2014/main" id="{061B8EB7-7837-8F28-D500-84B50860CB07}"/>
              </a:ext>
            </a:extLst>
          </p:cNvPr>
          <p:cNvSpPr/>
          <p:nvPr/>
        </p:nvSpPr>
        <p:spPr>
          <a:xfrm>
            <a:off x="4046767" y="3195926"/>
            <a:ext cx="1645920" cy="1101014"/>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Digital assessment and testing</a:t>
            </a:r>
          </a:p>
        </p:txBody>
      </p:sp>
      <p:sp>
        <p:nvSpPr>
          <p:cNvPr id="17" name="Rounded Rectangle 16">
            <a:extLst>
              <a:ext uri="{FF2B5EF4-FFF2-40B4-BE49-F238E27FC236}">
                <a16:creationId xmlns:a16="http://schemas.microsoft.com/office/drawing/2014/main" id="{66F0A400-4D19-C1E3-CAD0-CC1E624E1519}"/>
              </a:ext>
            </a:extLst>
          </p:cNvPr>
          <p:cNvSpPr/>
          <p:nvPr/>
        </p:nvSpPr>
        <p:spPr>
          <a:xfrm>
            <a:off x="2254119" y="3186759"/>
            <a:ext cx="1645920" cy="1116065"/>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Learning</a:t>
            </a:r>
          </a:p>
          <a:p>
            <a:pPr algn="ctr"/>
            <a:r>
              <a:rPr lang="en-US" sz="1500" dirty="0">
                <a:latin typeface="Calibri" panose="020F0502020204030204" pitchFamily="34" charset="0"/>
                <a:cs typeface="Calibri" panose="020F0502020204030204" pitchFamily="34" charset="0"/>
              </a:rPr>
              <a:t>Analytics</a:t>
            </a:r>
          </a:p>
        </p:txBody>
      </p:sp>
      <p:sp>
        <p:nvSpPr>
          <p:cNvPr id="18" name="Rounded Rectangle 17">
            <a:extLst>
              <a:ext uri="{FF2B5EF4-FFF2-40B4-BE49-F238E27FC236}">
                <a16:creationId xmlns:a16="http://schemas.microsoft.com/office/drawing/2014/main" id="{621CF0A0-1F03-D212-AE9F-DEBA581AE404}"/>
              </a:ext>
            </a:extLst>
          </p:cNvPr>
          <p:cNvSpPr/>
          <p:nvPr/>
        </p:nvSpPr>
        <p:spPr>
          <a:xfrm>
            <a:off x="461471" y="1962537"/>
            <a:ext cx="1645920" cy="1101014"/>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Video</a:t>
            </a:r>
          </a:p>
          <a:p>
            <a:pPr algn="ctr"/>
            <a:r>
              <a:rPr lang="en-US" sz="1500" dirty="0">
                <a:latin typeface="Calibri" panose="020F0502020204030204" pitchFamily="34" charset="0"/>
                <a:cs typeface="Calibri" panose="020F0502020204030204" pitchFamily="34" charset="0"/>
              </a:rPr>
              <a:t>Conferencing</a:t>
            </a:r>
          </a:p>
          <a:p>
            <a:pPr algn="ctr"/>
            <a:r>
              <a:rPr lang="en-US" sz="1500" dirty="0">
                <a:latin typeface="Calibri" panose="020F0502020204030204" pitchFamily="34" charset="0"/>
                <a:cs typeface="Calibri" panose="020F0502020204030204" pitchFamily="34" charset="0"/>
              </a:rPr>
              <a:t>For education</a:t>
            </a:r>
          </a:p>
        </p:txBody>
      </p:sp>
    </p:spTree>
    <p:extLst>
      <p:ext uri="{BB962C8B-B14F-4D97-AF65-F5344CB8AC3E}">
        <p14:creationId xmlns:p14="http://schemas.microsoft.com/office/powerpoint/2010/main" val="129941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E4AB5-55D0-7949-A04D-57CF4EA6881E}"/>
              </a:ext>
            </a:extLst>
          </p:cNvPr>
          <p:cNvSpPr>
            <a:spLocks noGrp="1"/>
          </p:cNvSpPr>
          <p:nvPr>
            <p:ph type="title"/>
          </p:nvPr>
        </p:nvSpPr>
        <p:spPr>
          <a:xfrm>
            <a:off x="350201" y="131562"/>
            <a:ext cx="8439238" cy="695826"/>
          </a:xfrm>
        </p:spPr>
        <p:txBody>
          <a:bodyPr/>
          <a:lstStyle/>
          <a:p>
            <a:r>
              <a:rPr lang="en-US" dirty="0"/>
              <a:t>NRENs provide educational services 2019-2020-2021-2022</a:t>
            </a:r>
          </a:p>
        </p:txBody>
      </p:sp>
      <p:sp>
        <p:nvSpPr>
          <p:cNvPr id="4" name="Slide Number Placeholder 3">
            <a:extLst>
              <a:ext uri="{FF2B5EF4-FFF2-40B4-BE49-F238E27FC236}">
                <a16:creationId xmlns:a16="http://schemas.microsoft.com/office/drawing/2014/main" id="{6E1F867B-44D5-D84F-855D-0D352D8A74FD}"/>
              </a:ext>
            </a:extLst>
          </p:cNvPr>
          <p:cNvSpPr>
            <a:spLocks noGrp="1"/>
          </p:cNvSpPr>
          <p:nvPr>
            <p:ph type="sldNum" sz="quarter" idx="4"/>
          </p:nvPr>
        </p:nvSpPr>
        <p:spPr/>
        <p:txBody>
          <a:bodyPr/>
          <a:lstStyle/>
          <a:p>
            <a:fld id="{9E7CA0F2-EE66-4F60-8C00-E0BE38E7AEC5}" type="slidenum">
              <a:rPr lang="en-GB" smtClean="0"/>
              <a:pPr/>
              <a:t>8</a:t>
            </a:fld>
            <a:endParaRPr lang="en-GB" dirty="0"/>
          </a:p>
        </p:txBody>
      </p:sp>
      <p:graphicFrame>
        <p:nvGraphicFramePr>
          <p:cNvPr id="6" name="Content Placeholder 7">
            <a:extLst>
              <a:ext uri="{FF2B5EF4-FFF2-40B4-BE49-F238E27FC236}">
                <a16:creationId xmlns:a16="http://schemas.microsoft.com/office/drawing/2014/main" id="{A1B5B408-439E-E0A8-4584-A304D58DD6A5}"/>
              </a:ext>
            </a:extLst>
          </p:cNvPr>
          <p:cNvGraphicFramePr>
            <a:graphicFrameLocks noGrp="1"/>
          </p:cNvGraphicFramePr>
          <p:nvPr>
            <p:ph idx="1"/>
            <p:extLst>
              <p:ext uri="{D42A27DB-BD31-4B8C-83A1-F6EECF244321}">
                <p14:modId xmlns:p14="http://schemas.microsoft.com/office/powerpoint/2010/main" val="3430202675"/>
              </p:ext>
            </p:extLst>
          </p:nvPr>
        </p:nvGraphicFramePr>
        <p:xfrm>
          <a:off x="350201" y="720015"/>
          <a:ext cx="7352625" cy="36850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171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B0E435C-0A0F-C702-3389-670D6C5A17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2919" y="692279"/>
            <a:ext cx="4458882" cy="2508121"/>
          </a:xfrm>
        </p:spPr>
      </p:pic>
      <p:sp>
        <p:nvSpPr>
          <p:cNvPr id="3" name="Title 2">
            <a:extLst>
              <a:ext uri="{FF2B5EF4-FFF2-40B4-BE49-F238E27FC236}">
                <a16:creationId xmlns:a16="http://schemas.microsoft.com/office/drawing/2014/main" id="{E6AB1EF2-402A-F1AD-C61B-FA2F35E4C0FD}"/>
              </a:ext>
            </a:extLst>
          </p:cNvPr>
          <p:cNvSpPr>
            <a:spLocks noGrp="1"/>
          </p:cNvSpPr>
          <p:nvPr>
            <p:ph type="title"/>
          </p:nvPr>
        </p:nvSpPr>
        <p:spPr/>
        <p:txBody>
          <a:bodyPr/>
          <a:lstStyle/>
          <a:p>
            <a:r>
              <a:rPr lang="en-NL" dirty="0"/>
              <a:t>Trends</a:t>
            </a:r>
          </a:p>
        </p:txBody>
      </p:sp>
      <p:sp>
        <p:nvSpPr>
          <p:cNvPr id="4" name="Slide Number Placeholder 3">
            <a:extLst>
              <a:ext uri="{FF2B5EF4-FFF2-40B4-BE49-F238E27FC236}">
                <a16:creationId xmlns:a16="http://schemas.microsoft.com/office/drawing/2014/main" id="{BBE54EA3-A8E0-F52F-6750-BC2E3D0F944B}"/>
              </a:ext>
            </a:extLst>
          </p:cNvPr>
          <p:cNvSpPr>
            <a:spLocks noGrp="1"/>
          </p:cNvSpPr>
          <p:nvPr>
            <p:ph type="sldNum" sz="quarter" idx="4"/>
          </p:nvPr>
        </p:nvSpPr>
        <p:spPr/>
        <p:txBody>
          <a:bodyPr/>
          <a:lstStyle/>
          <a:p>
            <a:fld id="{9E7CA0F2-EE66-4F60-8C00-E0BE38E7AEC5}" type="slidenum">
              <a:rPr lang="en-GB" smtClean="0"/>
              <a:pPr/>
              <a:t>9</a:t>
            </a:fld>
            <a:endParaRPr lang="en-GB" dirty="0"/>
          </a:p>
        </p:txBody>
      </p:sp>
      <p:sp>
        <p:nvSpPr>
          <p:cNvPr id="7" name="Content Placeholder 1">
            <a:extLst>
              <a:ext uri="{FF2B5EF4-FFF2-40B4-BE49-F238E27FC236}">
                <a16:creationId xmlns:a16="http://schemas.microsoft.com/office/drawing/2014/main" id="{E775CC23-E98C-7428-9EA8-9AD012B2ECEA}"/>
              </a:ext>
            </a:extLst>
          </p:cNvPr>
          <p:cNvSpPr txBox="1">
            <a:spLocks/>
          </p:cNvSpPr>
          <p:nvPr/>
        </p:nvSpPr>
        <p:spPr>
          <a:xfrm>
            <a:off x="350201" y="964417"/>
            <a:ext cx="4075150" cy="298376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34699A"/>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34699A"/>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34699A"/>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34699A"/>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34699A"/>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b="1" dirty="0"/>
              <a:t>Significant increase in uptake:</a:t>
            </a:r>
          </a:p>
          <a:p>
            <a:r>
              <a:rPr lang="en-GB" dirty="0"/>
              <a:t>T&amp;I for education</a:t>
            </a:r>
          </a:p>
          <a:p>
            <a:r>
              <a:rPr lang="en-GB" dirty="0"/>
              <a:t>Videoconference for education</a:t>
            </a:r>
          </a:p>
          <a:p>
            <a:r>
              <a:rPr lang="en-GB" dirty="0"/>
              <a:t>Digital Learning environment</a:t>
            </a:r>
          </a:p>
          <a:p>
            <a:r>
              <a:rPr lang="en-GB" dirty="0"/>
              <a:t>E-Content</a:t>
            </a:r>
          </a:p>
          <a:p>
            <a:pPr marL="0" indent="0">
              <a:buNone/>
            </a:pPr>
            <a:r>
              <a:rPr lang="en-GB" b="1" dirty="0"/>
              <a:t>Moderate increase in uptake:</a:t>
            </a:r>
          </a:p>
          <a:p>
            <a:r>
              <a:rPr lang="en-GB" dirty="0"/>
              <a:t>Open badges, digital credentialing</a:t>
            </a:r>
          </a:p>
          <a:p>
            <a:pPr marL="0" indent="0">
              <a:buFont typeface="Arial" panose="020B0604020202020204" pitchFamily="34" charset="0"/>
              <a:buNone/>
            </a:pPr>
            <a:endParaRPr lang="en-NL" dirty="0"/>
          </a:p>
        </p:txBody>
      </p:sp>
    </p:spTree>
    <p:extLst>
      <p:ext uri="{BB962C8B-B14F-4D97-AF65-F5344CB8AC3E}">
        <p14:creationId xmlns:p14="http://schemas.microsoft.com/office/powerpoint/2010/main" val="3729416670"/>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Props1.xml><?xml version="1.0" encoding="utf-8"?>
<ds:datastoreItem xmlns:ds="http://schemas.openxmlformats.org/officeDocument/2006/customXml" ds:itemID="{F2E35BE0-4019-4082-B1C6-2E4ACDDEA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019c98-23ef-46f8-8434-cfd3a3bc7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4E8D75-8AF6-4906-9862-16846F3CF792}">
  <ds:schemaRefs>
    <ds:schemaRef ds:uri="http://schemas.microsoft.com/sharepoint/events"/>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4.xml><?xml version="1.0" encoding="utf-8"?>
<ds:datastoreItem xmlns:ds="http://schemas.openxmlformats.org/officeDocument/2006/customXml" ds:itemID="{59AA3960-760A-4B61-8C8B-DBF90F37C8C8}">
  <ds:schemaRefs>
    <ds:schemaRef ds:uri="e7019c98-23ef-46f8-8434-cfd3a3bc7393"/>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4534</TotalTime>
  <Words>1118</Words>
  <Application>Microsoft Macintosh PowerPoint</Application>
  <PresentationFormat>On-screen Show (16:9)</PresentationFormat>
  <Paragraphs>240</Paragraphs>
  <Slides>24</Slides>
  <Notes>7</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GEANT Association</vt:lpstr>
      <vt:lpstr>PowerPoint Presentation</vt:lpstr>
      <vt:lpstr>Why the question?</vt:lpstr>
      <vt:lpstr>European Commission </vt:lpstr>
      <vt:lpstr>UNESCO Strategic Development Goal 4: Quality education</vt:lpstr>
      <vt:lpstr>Current landscape</vt:lpstr>
      <vt:lpstr>GÉANT NRENs educational services</vt:lpstr>
      <vt:lpstr>Educational services</vt:lpstr>
      <vt:lpstr>NRENs provide educational services 2019-2020-2021-2022</vt:lpstr>
      <vt:lpstr>Trends</vt:lpstr>
      <vt:lpstr>PowerPoint Presentation</vt:lpstr>
      <vt:lpstr>Human resources in NRENs education activities</vt:lpstr>
      <vt:lpstr>NREN educational services 2019 - 2020 – 2021 - 2022</vt:lpstr>
      <vt:lpstr>Interest for collaboration areas</vt:lpstr>
      <vt:lpstr>Effects on NRENs</vt:lpstr>
      <vt:lpstr>Collaboration</vt:lpstr>
      <vt:lpstr>Making tools available for the NREN community</vt:lpstr>
      <vt:lpstr>Increased NREN activities for educational tools &amp; services</vt:lpstr>
      <vt:lpstr>Federated services</vt:lpstr>
      <vt:lpstr>Open badges, digital credentialing and e-Content</vt:lpstr>
      <vt:lpstr>Data handling</vt:lpstr>
      <vt:lpstr>Acceleration: Example for the Dutch NREN: SURF  </vt:lpstr>
      <vt:lpstr>Challenges</vt:lpstr>
      <vt:lpstr>Why to act more?</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Gyöngyi Horváth</cp:lastModifiedBy>
  <cp:revision>146</cp:revision>
  <dcterms:created xsi:type="dcterms:W3CDTF">2015-04-29T14:13:57Z</dcterms:created>
  <dcterms:modified xsi:type="dcterms:W3CDTF">2022-06-11T18:38:17Z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