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2"/>
    <p:sldId id="258" r:id="rId3"/>
    <p:sldId id="299" r:id="rId4"/>
    <p:sldId id="294" r:id="rId5"/>
    <p:sldId id="306" r:id="rId6"/>
    <p:sldId id="295" r:id="rId7"/>
    <p:sldId id="296" r:id="rId8"/>
    <p:sldId id="297" r:id="rId9"/>
    <p:sldId id="298" r:id="rId10"/>
    <p:sldId id="303" r:id="rId11"/>
    <p:sldId id="300" r:id="rId12"/>
    <p:sldId id="291" r:id="rId13"/>
    <p:sldId id="301" r:id="rId14"/>
    <p:sldId id="302" r:id="rId15"/>
    <p:sldId id="308" r:id="rId16"/>
    <p:sldId id="292" r:id="rId17"/>
    <p:sldId id="305" r:id="rId18"/>
    <p:sldId id="307" r:id="rId19"/>
    <p:sldId id="259" r:id="rId20"/>
    <p:sldId id="284" r:id="rId21"/>
  </p:sldIdLst>
  <p:sldSz cx="9144000" cy="5145088"/>
  <p:notesSz cx="6858000" cy="9144000"/>
  <p:defaultTextStyle>
    <a:defPPr marL="0" marR="0" indent="0" algn="l" defTabSz="685800" rtl="0" fontAlgn="auto" latinLnBrk="1"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defRPr>
    </a:defPPr>
    <a:lvl1pPr marL="166787" marR="0" indent="-166787"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Museo Sans 100"/>
        <a:ea typeface="Museo Sans 100"/>
        <a:cs typeface="Museo Sans 100"/>
        <a:sym typeface="Museo Sans 100"/>
      </a:defRPr>
    </a:lvl1pPr>
    <a:lvl2pPr marL="617826" marR="0" indent="-160706"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Museo Sans 100"/>
        <a:ea typeface="Museo Sans 100"/>
        <a:cs typeface="Museo Sans 100"/>
        <a:sym typeface="Museo Sans 100"/>
      </a:defRPr>
    </a:lvl2pPr>
    <a:lvl3pPr marL="1066613" marR="0" indent="-152373"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Museo Sans 100"/>
        <a:ea typeface="Museo Sans 100"/>
        <a:cs typeface="Museo Sans 100"/>
        <a:sym typeface="Museo Sans 100"/>
      </a:defRPr>
    </a:lvl3pPr>
    <a:lvl4pPr marL="1542780" marR="0" indent="-171420"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Museo Sans 100"/>
        <a:ea typeface="Museo Sans 100"/>
        <a:cs typeface="Museo Sans 100"/>
        <a:sym typeface="Museo Sans 100"/>
      </a:defRPr>
    </a:lvl4pPr>
    <a:lvl5pPr marL="1999900" marR="0" indent="-171420"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Museo Sans 100"/>
        <a:ea typeface="Museo Sans 100"/>
        <a:cs typeface="Museo Sans 100"/>
        <a:sym typeface="Museo Sans 100"/>
      </a:defRPr>
    </a:lvl5pPr>
    <a:lvl6pPr marL="2457020" marR="0" indent="-171420"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Museo Sans 100"/>
        <a:ea typeface="Museo Sans 100"/>
        <a:cs typeface="Museo Sans 100"/>
        <a:sym typeface="Museo Sans 100"/>
      </a:defRPr>
    </a:lvl6pPr>
    <a:lvl7pPr marL="2914140" marR="0" indent="-171420"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Museo Sans 100"/>
        <a:ea typeface="Museo Sans 100"/>
        <a:cs typeface="Museo Sans 100"/>
        <a:sym typeface="Museo Sans 100"/>
      </a:defRPr>
    </a:lvl7pPr>
    <a:lvl8pPr marL="3371260" marR="0" indent="-171420"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Museo Sans 100"/>
        <a:ea typeface="Museo Sans 100"/>
        <a:cs typeface="Museo Sans 100"/>
        <a:sym typeface="Museo Sans 100"/>
      </a:defRPr>
    </a:lvl8pPr>
    <a:lvl9pPr marL="3828380" marR="0" indent="-171420"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Museo Sans 100"/>
        <a:ea typeface="Museo Sans 100"/>
        <a:cs typeface="Museo Sans 100"/>
        <a:sym typeface="Museo Sans 100"/>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guide id="3" pos="53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BB8"/>
    <a:srgbClr val="71D0F6"/>
    <a:srgbClr val="0C5164"/>
    <a:srgbClr val="7BAE92"/>
    <a:srgbClr val="88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4CB"/>
          </a:solidFill>
        </a:fill>
      </a:tcStyle>
    </a:wholeTbl>
    <a:band2H>
      <a:tcTxStyle/>
      <a:tcStyle>
        <a:tcBdr/>
        <a:fill>
          <a:solidFill>
            <a:srgbClr val="FFF2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CDE"/>
          </a:solidFill>
        </a:fill>
      </a:tcStyle>
    </a:wholeTbl>
    <a:band2H>
      <a:tcTxStyle/>
      <a:tcStyle>
        <a:tcBdr/>
        <a:fill>
          <a:solidFill>
            <a:srgbClr val="EAE7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E9EC"/>
          </a:solidFill>
        </a:fill>
      </a:tcStyle>
    </a:wholeTbl>
    <a:band2H>
      <a:tcTxStyle/>
      <a:tcStyle>
        <a:tcBdr/>
        <a:fill>
          <a:solidFill>
            <a:srgbClr val="F4F4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p:restoredTop sz="94712"/>
  </p:normalViewPr>
  <p:slideViewPr>
    <p:cSldViewPr snapToGrid="0" snapToObjects="1">
      <p:cViewPr varScale="1">
        <p:scale>
          <a:sx n="226" d="100"/>
          <a:sy n="226" d="100"/>
        </p:scale>
        <p:origin x="3744" y="180"/>
      </p:cViewPr>
      <p:guideLst>
        <p:guide orient="horz" pos="1621"/>
        <p:guide pos="2880"/>
        <p:guide pos="53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382588" y="685800"/>
            <a:ext cx="6092825" cy="3429000"/>
          </a:xfrm>
          <a:prstGeom prst="rect">
            <a:avLst/>
          </a:prstGeom>
        </p:spPr>
        <p:txBody>
          <a:bodyPr/>
          <a:lstStyle/>
          <a:p>
            <a:endParaRPr/>
          </a:p>
        </p:txBody>
      </p:sp>
      <p:sp>
        <p:nvSpPr>
          <p:cNvPr id="156" name="Shape 1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56963014"/>
      </p:ext>
    </p:extLst>
  </p:cSld>
  <p:clrMap bg1="lt1" tx1="dk1" bg2="lt2" tx2="dk2" accent1="accent1" accent2="accent2" accent3="accent3" accent4="accent4" accent5="accent5" accent6="accent6" hlink="hlink" folHlink="folHlink"/>
  <p:notesStyle>
    <a:lvl1pPr defTabSz="914240" latinLnBrk="0">
      <a:defRPr sz="1200">
        <a:latin typeface="+mj-lt"/>
        <a:ea typeface="+mj-ea"/>
        <a:cs typeface="+mj-cs"/>
        <a:sym typeface="Helvetica"/>
      </a:defRPr>
    </a:lvl1pPr>
    <a:lvl2pPr indent="171450" defTabSz="914240" latinLnBrk="0">
      <a:defRPr sz="1200">
        <a:latin typeface="+mj-lt"/>
        <a:ea typeface="+mj-ea"/>
        <a:cs typeface="+mj-cs"/>
        <a:sym typeface="Helvetica"/>
      </a:defRPr>
    </a:lvl2pPr>
    <a:lvl3pPr indent="342900" defTabSz="914240" latinLnBrk="0">
      <a:defRPr sz="1200">
        <a:latin typeface="+mj-lt"/>
        <a:ea typeface="+mj-ea"/>
        <a:cs typeface="+mj-cs"/>
        <a:sym typeface="Helvetica"/>
      </a:defRPr>
    </a:lvl3pPr>
    <a:lvl4pPr indent="514350" defTabSz="914240" latinLnBrk="0">
      <a:defRPr sz="1200">
        <a:latin typeface="+mj-lt"/>
        <a:ea typeface="+mj-ea"/>
        <a:cs typeface="+mj-cs"/>
        <a:sym typeface="Helvetica"/>
      </a:defRPr>
    </a:lvl4pPr>
    <a:lvl5pPr indent="685800" defTabSz="914240" latinLnBrk="0">
      <a:defRPr sz="1200">
        <a:latin typeface="+mj-lt"/>
        <a:ea typeface="+mj-ea"/>
        <a:cs typeface="+mj-cs"/>
        <a:sym typeface="Helvetica"/>
      </a:defRPr>
    </a:lvl5pPr>
    <a:lvl6pPr indent="857250" defTabSz="914240" latinLnBrk="0">
      <a:defRPr sz="1200">
        <a:latin typeface="+mj-lt"/>
        <a:ea typeface="+mj-ea"/>
        <a:cs typeface="+mj-cs"/>
        <a:sym typeface="Helvetica"/>
      </a:defRPr>
    </a:lvl6pPr>
    <a:lvl7pPr indent="1028700" defTabSz="914240" latinLnBrk="0">
      <a:defRPr sz="1200">
        <a:latin typeface="+mj-lt"/>
        <a:ea typeface="+mj-ea"/>
        <a:cs typeface="+mj-cs"/>
        <a:sym typeface="Helvetica"/>
      </a:defRPr>
    </a:lvl7pPr>
    <a:lvl8pPr indent="1200150" defTabSz="914240" latinLnBrk="0">
      <a:defRPr sz="1200">
        <a:latin typeface="+mj-lt"/>
        <a:ea typeface="+mj-ea"/>
        <a:cs typeface="+mj-cs"/>
        <a:sym typeface="Helvetica"/>
      </a:defRPr>
    </a:lvl8pPr>
    <a:lvl9pPr indent="1371600" defTabSz="914240" latinLnBrk="0">
      <a:defRPr sz="1200">
        <a:latin typeface="+mj-lt"/>
        <a:ea typeface="+mj-ea"/>
        <a:cs typeface="+mj-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Imagine if there was a ROA created for 130.229.0.0/18 with an ORIGIN AS of 2837</a:t>
            </a:r>
          </a:p>
          <a:p>
            <a:r>
              <a:rPr lang="en-AU" dirty="0"/>
              <a:t>But again, if we followed the letter of the MANRS these would be considered BOGON ASN’s which should be filtered.</a:t>
            </a:r>
            <a:endParaRPr lang="en-US" dirty="0"/>
          </a:p>
        </p:txBody>
      </p:sp>
    </p:spTree>
    <p:extLst>
      <p:ext uri="{BB962C8B-B14F-4D97-AF65-F5344CB8AC3E}">
        <p14:creationId xmlns:p14="http://schemas.microsoft.com/office/powerpoint/2010/main" val="285141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Imagine if there was a ROA created for 130.229.0.0/18 with an ORIGIN AS of 2837</a:t>
            </a:r>
          </a:p>
          <a:p>
            <a:r>
              <a:rPr lang="en-AU" dirty="0"/>
              <a:t>But again, if we followed the letter of the MANRS these would be considered BOGON ASN’s which should be filtered.</a:t>
            </a:r>
            <a:endParaRPr lang="en-US" dirty="0"/>
          </a:p>
        </p:txBody>
      </p:sp>
    </p:spTree>
    <p:extLst>
      <p:ext uri="{BB962C8B-B14F-4D97-AF65-F5344CB8AC3E}">
        <p14:creationId xmlns:p14="http://schemas.microsoft.com/office/powerpoint/2010/main" val="282882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Imagine if there was a ROA created for 130.229.0.0/18 with an ORIGIN AS of 2837</a:t>
            </a:r>
          </a:p>
          <a:p>
            <a:r>
              <a:rPr lang="en-AU" dirty="0"/>
              <a:t>But again, if we followed the letter of the MANRS these would be considered BOGON ASN’s which should be filtered.</a:t>
            </a:r>
            <a:endParaRPr lang="en-US" dirty="0"/>
          </a:p>
        </p:txBody>
      </p:sp>
    </p:spTree>
    <p:extLst>
      <p:ext uri="{BB962C8B-B14F-4D97-AF65-F5344CB8AC3E}">
        <p14:creationId xmlns:p14="http://schemas.microsoft.com/office/powerpoint/2010/main" val="261832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Imagine if there was a ROA created for 130.229.0.0/18 with an ORIGIN AS of 2837</a:t>
            </a:r>
          </a:p>
          <a:p>
            <a:r>
              <a:rPr lang="en-AU" dirty="0"/>
              <a:t>But again, if we followed the letter of the MANRS these would be considered BOGON ASN’s which should be filtered.</a:t>
            </a:r>
            <a:endParaRPr lang="en-US" dirty="0"/>
          </a:p>
        </p:txBody>
      </p:sp>
    </p:spTree>
    <p:extLst>
      <p:ext uri="{BB962C8B-B14F-4D97-AF65-F5344CB8AC3E}">
        <p14:creationId xmlns:p14="http://schemas.microsoft.com/office/powerpoint/2010/main" val="389299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Imagine if there was a ROA created for 130.229.0.0/18 with an ORIGIN AS of 2837</a:t>
            </a:r>
          </a:p>
          <a:p>
            <a:r>
              <a:rPr lang="en-AU" dirty="0"/>
              <a:t>But again, if we followed the letter of the MANRS these would be considered BOGON ASN’s which should be filtered.</a:t>
            </a:r>
            <a:endParaRPr lang="en-US" dirty="0"/>
          </a:p>
        </p:txBody>
      </p:sp>
    </p:spTree>
    <p:extLst>
      <p:ext uri="{BB962C8B-B14F-4D97-AF65-F5344CB8AC3E}">
        <p14:creationId xmlns:p14="http://schemas.microsoft.com/office/powerpoint/2010/main" val="178556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Imagine if there was a ROA created for 130.229.0.0/18 with an ORIGIN AS of 2837</a:t>
            </a:r>
          </a:p>
          <a:p>
            <a:r>
              <a:rPr lang="en-AU" dirty="0"/>
              <a:t>But again, if we followed the letter of the MANRS these would be considered BOGON ASN’s which should be filtered.</a:t>
            </a:r>
            <a:endParaRPr lang="en-US" dirty="0"/>
          </a:p>
        </p:txBody>
      </p:sp>
    </p:spTree>
    <p:extLst>
      <p:ext uri="{BB962C8B-B14F-4D97-AF65-F5344CB8AC3E}">
        <p14:creationId xmlns:p14="http://schemas.microsoft.com/office/powerpoint/2010/main" val="3051533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Imagine if there was a ROA created for 130.229.0.0/18 with an ORIGIN AS of 2837</a:t>
            </a:r>
          </a:p>
          <a:p>
            <a:r>
              <a:rPr lang="en-AU" dirty="0"/>
              <a:t>But again, if we followed the letter of the MANRS these would be considered BOGON ASN’s which should be filtered.</a:t>
            </a:r>
            <a:endParaRPr lang="en-US" dirty="0"/>
          </a:p>
        </p:txBody>
      </p:sp>
    </p:spTree>
    <p:extLst>
      <p:ext uri="{BB962C8B-B14F-4D97-AF65-F5344CB8AC3E}">
        <p14:creationId xmlns:p14="http://schemas.microsoft.com/office/powerpoint/2010/main" val="4272086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bwMode="auto">
          <a:xfrm>
            <a:off x="0" y="-9666"/>
            <a:ext cx="9144000" cy="5154753"/>
          </a:xfrm>
          <a:prstGeom prst="rect">
            <a:avLst/>
          </a:prstGeom>
        </p:spPr>
      </p:pic>
      <p:sp>
        <p:nvSpPr>
          <p:cNvPr id="5" name="Rectangle 4"/>
          <p:cNvSpPr/>
          <p:nvPr userDrawn="1"/>
        </p:nvSpPr>
        <p:spPr>
          <a:xfrm>
            <a:off x="0" y="0"/>
            <a:ext cx="9144000" cy="5145088"/>
          </a:xfrm>
          <a:prstGeom prst="rect">
            <a:avLst/>
          </a:prstGeom>
          <a:solidFill>
            <a:schemeClr val="tx1">
              <a:alpha val="25000"/>
            </a:schemeClr>
          </a:solidFill>
          <a:ln w="12700" cap="flat">
            <a:noFill/>
            <a:miter lim="400000"/>
          </a:ln>
          <a:effectLst/>
        </p:spPr>
        <p:txBody>
          <a:bodyPr lIns="34325" tIns="34325" rIns="34325" bIns="34325" rtlCol="0" anchor="ctr"/>
          <a:lstStyle/>
          <a:p>
            <a:pPr marL="0" indent="0" algn="ctr" defTabSz="914240" eaLnBrk="1" fontAlgn="auto">
              <a:spcBef>
                <a:spcPts val="0"/>
              </a:spcBef>
              <a:spcAft>
                <a:spcPts val="0"/>
              </a:spcAft>
              <a:buFont typeface="Helvetica Neue"/>
              <a:buNone/>
            </a:pPr>
            <a:endParaRPr lang="en-AU" sz="1502" kern="0">
              <a:solidFill>
                <a:srgbClr val="FFFFFF"/>
              </a:solidFill>
              <a:latin typeface="Calibri"/>
              <a:ea typeface="Calibri"/>
              <a:cs typeface="Calibri"/>
              <a:sym typeface="Calibri"/>
            </a:endParaRPr>
          </a:p>
        </p:txBody>
      </p:sp>
      <p:sp>
        <p:nvSpPr>
          <p:cNvPr id="32" name="Presentation Title…"/>
          <p:cNvSpPr txBox="1">
            <a:spLocks noGrp="1"/>
          </p:cNvSpPr>
          <p:nvPr>
            <p:ph type="body" sz="quarter" idx="22"/>
          </p:nvPr>
        </p:nvSpPr>
        <p:spPr>
          <a:xfrm>
            <a:off x="1237512" y="3064766"/>
            <a:ext cx="6559942" cy="897166"/>
          </a:xfrm>
          <a:prstGeom prst="rect">
            <a:avLst/>
          </a:prstGeom>
        </p:spPr>
        <p:txBody>
          <a:bodyPr lIns="0" tIns="0" rIns="0" bIns="0"/>
          <a:lstStyle>
            <a:lvl1pPr marL="0" indent="0" defTabSz="685800">
              <a:lnSpc>
                <a:spcPct val="85000"/>
              </a:lnSpc>
              <a:spcBef>
                <a:spcPts val="0"/>
              </a:spcBef>
              <a:buSzTx/>
              <a:buFontTx/>
              <a:buNone/>
              <a:defRPr sz="2400">
                <a:solidFill>
                  <a:srgbClr val="FFFFFF"/>
                </a:solidFill>
              </a:defRPr>
            </a:lvl1pPr>
          </a:lstStyle>
          <a:p>
            <a:pPr marL="0" indent="0" defTabSz="914400">
              <a:lnSpc>
                <a:spcPct val="85000"/>
              </a:lnSpc>
              <a:spcBef>
                <a:spcPts val="0"/>
              </a:spcBef>
              <a:buSzTx/>
              <a:buFontTx/>
              <a:buNone/>
              <a:defRPr sz="4000">
                <a:solidFill>
                  <a:srgbClr val="FFFFFF"/>
                </a:solidFill>
              </a:defRPr>
            </a:pPr>
            <a:r>
              <a:rPr dirty="0"/>
              <a:t>Presentation Title</a:t>
            </a:r>
          </a:p>
          <a:p>
            <a:pPr marL="0" indent="0" defTabSz="914400">
              <a:lnSpc>
                <a:spcPct val="85000"/>
              </a:lnSpc>
              <a:spcBef>
                <a:spcPts val="0"/>
              </a:spcBef>
              <a:buSzTx/>
              <a:buFontTx/>
              <a:buNone/>
              <a:defRPr sz="2400">
                <a:solidFill>
                  <a:srgbClr val="FFFFFF"/>
                </a:solidFill>
              </a:defRPr>
            </a:pPr>
            <a:r>
              <a:rPr dirty="0"/>
              <a:t>Sub Title</a:t>
            </a:r>
          </a:p>
        </p:txBody>
      </p:sp>
      <p:sp>
        <p:nvSpPr>
          <p:cNvPr id="33" name="Secondary Title…"/>
          <p:cNvSpPr txBox="1">
            <a:spLocks noGrp="1"/>
          </p:cNvSpPr>
          <p:nvPr>
            <p:ph type="body" sz="quarter" idx="23"/>
          </p:nvPr>
        </p:nvSpPr>
        <p:spPr>
          <a:xfrm>
            <a:off x="1237511" y="4019842"/>
            <a:ext cx="4889690" cy="519761"/>
          </a:xfrm>
          <a:prstGeom prst="rect">
            <a:avLst/>
          </a:prstGeom>
        </p:spPr>
        <p:txBody>
          <a:bodyPr lIns="0" tIns="0" rIns="0" bIns="0"/>
          <a:lstStyle>
            <a:lvl1pPr marL="0" indent="0" defTabSz="685800">
              <a:lnSpc>
                <a:spcPct val="80000"/>
              </a:lnSpc>
              <a:spcBef>
                <a:spcPts val="675"/>
              </a:spcBef>
              <a:buSzTx/>
              <a:buFontTx/>
              <a:buNone/>
              <a:defRPr sz="1700">
                <a:solidFill>
                  <a:srgbClr val="FFFFFF"/>
                </a:solidFill>
                <a:latin typeface="Museo Sans 700"/>
                <a:sym typeface="Museo Sans 700"/>
              </a:defRPr>
            </a:lvl1pPr>
          </a:lstStyle>
          <a:p>
            <a:pPr marL="0" indent="0" defTabSz="914400">
              <a:lnSpc>
                <a:spcPct val="80000"/>
              </a:lnSpc>
              <a:spcBef>
                <a:spcPts val="900"/>
              </a:spcBef>
              <a:buSzTx/>
              <a:buFontTx/>
              <a:buNone/>
              <a:defRPr sz="1700">
                <a:solidFill>
                  <a:srgbClr val="FFFFFF"/>
                </a:solidFill>
                <a:latin typeface="Museo Sans 700"/>
                <a:ea typeface="Museo Sans 700"/>
                <a:cs typeface="Museo Sans 700"/>
                <a:sym typeface="Museo Sans 700"/>
              </a:defRPr>
            </a:pPr>
            <a:r>
              <a:rPr dirty="0"/>
              <a:t>Secondary Title</a:t>
            </a:r>
          </a:p>
          <a:p>
            <a:pPr marL="0" indent="0" defTabSz="914400">
              <a:lnSpc>
                <a:spcPct val="80000"/>
              </a:lnSpc>
              <a:spcBef>
                <a:spcPts val="900"/>
              </a:spcBef>
              <a:buSzTx/>
              <a:buFontTx/>
              <a:buNone/>
              <a:defRPr sz="1700">
                <a:solidFill>
                  <a:srgbClr val="FFFFFF"/>
                </a:solidFill>
                <a:latin typeface="Museo Sans 700"/>
                <a:ea typeface="Museo Sans 700"/>
                <a:cs typeface="Museo Sans 700"/>
                <a:sym typeface="Museo Sans 700"/>
              </a:defRPr>
            </a:pPr>
            <a:r>
              <a:rPr dirty="0"/>
              <a:t>Date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Tree>
  </p:cSld>
  <p:clrMapOvr>
    <a:masterClrMapping/>
  </p:clrMapOvr>
  <p:transition spd="med"/>
  <p:extLst>
    <p:ext uri="{DCECCB84-F9BA-43D5-87BE-67443E8EF086}">
      <p15:sldGuideLst xmlns:p15="http://schemas.microsoft.com/office/powerpoint/2012/main">
        <p15:guide id="1" orient="horz" pos="1621"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
    <p:spTree>
      <p:nvGrpSpPr>
        <p:cNvPr id="1" name=""/>
        <p:cNvGrpSpPr/>
        <p:nvPr/>
      </p:nvGrpSpPr>
      <p:grpSpPr>
        <a:xfrm>
          <a:off x="0" y="0"/>
          <a:ext cx="0" cy="0"/>
          <a:chOff x="0" y="0"/>
          <a:chExt cx="0" cy="0"/>
        </a:xfrm>
      </p:grpSpPr>
      <p:sp>
        <p:nvSpPr>
          <p:cNvPr id="48" name="Body Level One…"/>
          <p:cNvSpPr txBox="1">
            <a:spLocks noGrp="1"/>
          </p:cNvSpPr>
          <p:nvPr>
            <p:ph type="body" sz="half" idx="1"/>
          </p:nvPr>
        </p:nvSpPr>
        <p:spPr>
          <a:xfrm>
            <a:off x="288050" y="1200521"/>
            <a:ext cx="4041760" cy="3395521"/>
          </a:xfrm>
          <a:prstGeom prst="rect">
            <a:avLst/>
          </a:prstGeom>
        </p:spPr>
        <p:txBody>
          <a:bodyPr/>
          <a:lstStyle>
            <a:lvl1pPr marL="0" indent="0">
              <a:buSzTx/>
              <a:buFontTx/>
              <a:buNone/>
            </a:lvl1pPr>
            <a:lvl2pPr marL="728126" indent="-270548">
              <a:buChar char="•"/>
            </a:lvl2pPr>
            <a:lvl3pPr marL="1171674" indent="-256521"/>
            <a:lvl4pPr marL="1661317" indent="-288585">
              <a:buChar char="•"/>
            </a:lvl4pPr>
            <a:lvl5pPr marL="2118893" indent="-288585">
              <a:buChar char="•"/>
            </a:lvl5pPr>
          </a:lstStyle>
          <a:p>
            <a:r>
              <a:t>Body Level One</a:t>
            </a:r>
          </a:p>
          <a:p>
            <a:pPr lvl="1"/>
            <a:r>
              <a:t>Body Level Two</a:t>
            </a:r>
          </a:p>
          <a:p>
            <a:pPr lvl="2"/>
            <a:r>
              <a:t>Body Level Three</a:t>
            </a:r>
          </a:p>
          <a:p>
            <a:pPr lvl="3"/>
            <a:r>
              <a:t>Body Level Four</a:t>
            </a:r>
          </a:p>
          <a:p>
            <a:pPr lvl="4"/>
            <a:r>
              <a:t>Body Level Five</a:t>
            </a:r>
          </a:p>
        </p:txBody>
      </p:sp>
      <p:pic>
        <p:nvPicPr>
          <p:cNvPr id="50" name="AARNet_logo_MONO_NO TAGLINE.ai" descr="AARNet_logo_MONO_NO TAGLINE.ai"/>
          <p:cNvPicPr>
            <a:picLocks noChangeAspect="1"/>
          </p:cNvPicPr>
          <p:nvPr/>
        </p:nvPicPr>
        <p:blipFill>
          <a:blip r:embed="rId2"/>
          <a:stretch>
            <a:fillRect/>
          </a:stretch>
        </p:blipFill>
        <p:spPr>
          <a:xfrm>
            <a:off x="8155510" y="4786780"/>
            <a:ext cx="818108" cy="266168"/>
          </a:xfrm>
          <a:prstGeom prst="rect">
            <a:avLst/>
          </a:prstGeom>
          <a:ln w="12700">
            <a:miter lim="400000"/>
          </a:ln>
        </p:spPr>
      </p:pic>
      <p:sp>
        <p:nvSpPr>
          <p:cNvPr id="51" name="© AARNet Pty Ltd |"/>
          <p:cNvSpPr txBox="1"/>
          <p:nvPr userDrawn="1"/>
        </p:nvSpPr>
        <p:spPr>
          <a:xfrm>
            <a:off x="128306" y="4852215"/>
            <a:ext cx="906869" cy="184794"/>
          </a:xfrm>
          <a:prstGeom prst="rect">
            <a:avLst/>
          </a:prstGeom>
          <a:ln w="12700">
            <a:miter lim="400000"/>
          </a:ln>
          <a:extLst>
            <a:ext uri="{C572A759-6A51-4108-AA02-DFA0A04FC94B}">
              <ma14:wrappingTextBoxFlag xmlns="" xmlns:ma14="http://schemas.microsoft.com/office/mac/drawingml/2011/main"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t>© AARNet Pty Ltd | </a:t>
            </a:r>
            <a:fld id="{56987CD2-9DEC-4C83-A8EE-4A9681361E20}" type="slidenum">
              <a:rPr lang="en-AU" sz="601" smtClean="0"/>
              <a:pPr/>
              <a:t>‹#›</a:t>
            </a:fld>
            <a:r>
              <a:rPr sz="601" dirty="0"/>
              <a:t> </a:t>
            </a:r>
          </a:p>
        </p:txBody>
      </p:sp>
      <p:sp>
        <p:nvSpPr>
          <p:cNvPr id="52" name="Title Slide"/>
          <p:cNvSpPr txBox="1">
            <a:spLocks noGrp="1"/>
          </p:cNvSpPr>
          <p:nvPr>
            <p:ph type="body" sz="quarter" idx="2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Museo Sans 300"/>
                <a:ea typeface="Museo Sans 300"/>
                <a:cs typeface="Museo Sans 300"/>
                <a:sym typeface="Museo Sans 300"/>
              </a:defRPr>
            </a:lvl1pPr>
          </a:lstStyle>
          <a:p>
            <a:r>
              <a:t>Title Slide</a:t>
            </a:r>
          </a:p>
        </p:txBody>
      </p:sp>
      <p:sp>
        <p:nvSpPr>
          <p:cNvPr id="53"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988" cap="all">
                <a:solidFill>
                  <a:srgbClr val="A4A6A8"/>
                </a:solidFill>
                <a:latin typeface="Museo Sans 700"/>
                <a:ea typeface="Museo Sans 700"/>
                <a:cs typeface="Museo Sans 700"/>
                <a:sym typeface="Museo Sans 700"/>
              </a:defRPr>
            </a:lvl1pPr>
          </a:lstStyle>
          <a:p>
            <a:r>
              <a:t>SUB TITLE</a:t>
            </a:r>
          </a:p>
        </p:txBody>
      </p:sp>
    </p:spTree>
  </p:cSld>
  <p:clrMapOvr>
    <a:masterClrMapping/>
  </p:clrMapOvr>
  <p:transition spd="med"/>
  <p:extLst>
    <p:ext uri="{DCECCB84-F9BA-43D5-87BE-67443E8EF086}">
      <p15:sldGuideLst xmlns:p15="http://schemas.microsoft.com/office/powerpoint/2012/main">
        <p15:guide id="1" orient="horz" pos="787" userDrawn="1">
          <p15:clr>
            <a:srgbClr val="FBAE40"/>
          </p15:clr>
        </p15:guide>
        <p15:guide id="2" pos="224" userDrawn="1">
          <p15:clr>
            <a:srgbClr val="FBAE40"/>
          </p15:clr>
        </p15:guide>
        <p15:guide id="3" orient="horz" pos="56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0" name="Title Slide"/>
          <p:cNvSpPr txBox="1">
            <a:spLocks noGrp="1"/>
          </p:cNvSpPr>
          <p:nvPr>
            <p:ph type="body" sz="quarter" idx="2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Museo Sans 300"/>
                <a:ea typeface="Museo Sans 300"/>
                <a:cs typeface="Museo Sans 300"/>
                <a:sym typeface="Museo Sans 300"/>
              </a:defRPr>
            </a:lvl1pPr>
          </a:lstStyle>
          <a:p>
            <a:r>
              <a:t>Title Slide</a:t>
            </a:r>
          </a:p>
        </p:txBody>
      </p:sp>
      <p:pic>
        <p:nvPicPr>
          <p:cNvPr id="72" name="AARNet_logo_MONO_NO TAGLINE.ai" descr="AARNet_logo_MONO_NO TAGLINE.ai"/>
          <p:cNvPicPr>
            <a:picLocks noChangeAspect="1"/>
          </p:cNvPicPr>
          <p:nvPr/>
        </p:nvPicPr>
        <p:blipFill>
          <a:blip r:embed="rId2"/>
          <a:stretch>
            <a:fillRect/>
          </a:stretch>
        </p:blipFill>
        <p:spPr>
          <a:xfrm>
            <a:off x="8155510" y="4786780"/>
            <a:ext cx="818108" cy="266168"/>
          </a:xfrm>
          <a:prstGeom prst="rect">
            <a:avLst/>
          </a:prstGeom>
          <a:ln w="12700">
            <a:miter lim="400000"/>
          </a:ln>
        </p:spPr>
      </p:pic>
      <p:sp>
        <p:nvSpPr>
          <p:cNvPr id="73" name="© AARNet Pty Ltd |"/>
          <p:cNvSpPr txBox="1"/>
          <p:nvPr/>
        </p:nvSpPr>
        <p:spPr>
          <a:xfrm>
            <a:off x="128306" y="4852215"/>
            <a:ext cx="906869" cy="184794"/>
          </a:xfrm>
          <a:prstGeom prst="rect">
            <a:avLst/>
          </a:prstGeom>
          <a:ln w="12700">
            <a:miter lim="400000"/>
          </a:ln>
          <a:extLst>
            <a:ext uri="{C572A759-6A51-4108-AA02-DFA0A04FC94B}">
              <ma14:wrappingTextBoxFlag xmlns="" xmlns:ma14="http://schemas.microsoft.com/office/mac/drawingml/2011/main"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t>© AARNet Pty Ltd | </a:t>
            </a:r>
            <a:fld id="{56987CD2-9DEC-4C83-A8EE-4A9681361E20}" type="slidenum">
              <a:rPr lang="en-AU" sz="601" smtClean="0"/>
              <a:pPr/>
              <a:t>‹#›</a:t>
            </a:fld>
            <a:r>
              <a:rPr sz="601" dirty="0"/>
              <a:t> </a:t>
            </a:r>
          </a:p>
        </p:txBody>
      </p:sp>
      <p:sp>
        <p:nvSpPr>
          <p:cNvPr id="74"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988">
                <a:solidFill>
                  <a:srgbClr val="A4A6A8"/>
                </a:solidFill>
                <a:latin typeface="Museo Sans 700"/>
                <a:ea typeface="Museo Sans 700"/>
                <a:cs typeface="Museo Sans 700"/>
                <a:sym typeface="Museo Sans 700"/>
              </a:defRPr>
            </a:lvl1pPr>
          </a:lstStyle>
          <a:p>
            <a:r>
              <a:t>SUB TITLE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Info Slide">
    <p:spTree>
      <p:nvGrpSpPr>
        <p:cNvPr id="1" name=""/>
        <p:cNvGrpSpPr/>
        <p:nvPr/>
      </p:nvGrpSpPr>
      <p:grpSpPr>
        <a:xfrm>
          <a:off x="0" y="0"/>
          <a:ext cx="0" cy="0"/>
          <a:chOff x="0" y="0"/>
          <a:chExt cx="0" cy="0"/>
        </a:xfrm>
      </p:grpSpPr>
      <p:sp>
        <p:nvSpPr>
          <p:cNvPr id="81" name="Title Slide"/>
          <p:cNvSpPr txBox="1">
            <a:spLocks noGrp="1"/>
          </p:cNvSpPr>
          <p:nvPr>
            <p:ph type="body" sz="quarter" idx="2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Museo Sans 300"/>
                <a:ea typeface="Museo Sans 300"/>
                <a:cs typeface="Museo Sans 300"/>
                <a:sym typeface="Museo Sans 300"/>
              </a:defRPr>
            </a:lvl1pPr>
          </a:lstStyle>
          <a:p>
            <a:r>
              <a:t>Title Slide</a:t>
            </a:r>
          </a:p>
        </p:txBody>
      </p:sp>
      <p:pic>
        <p:nvPicPr>
          <p:cNvPr id="83" name="AARNet_logo_MONO_NO TAGLINE.ai" descr="AARNet_logo_MONO_NO TAGLINE.ai"/>
          <p:cNvPicPr>
            <a:picLocks noChangeAspect="1"/>
          </p:cNvPicPr>
          <p:nvPr/>
        </p:nvPicPr>
        <p:blipFill>
          <a:blip r:embed="rId2"/>
          <a:stretch>
            <a:fillRect/>
          </a:stretch>
        </p:blipFill>
        <p:spPr>
          <a:xfrm>
            <a:off x="8155510" y="4786780"/>
            <a:ext cx="818108" cy="266168"/>
          </a:xfrm>
          <a:prstGeom prst="rect">
            <a:avLst/>
          </a:prstGeom>
          <a:ln w="12700">
            <a:miter lim="400000"/>
          </a:ln>
        </p:spPr>
      </p:pic>
      <p:sp>
        <p:nvSpPr>
          <p:cNvPr id="84" name="© AARNet Pty Ltd |"/>
          <p:cNvSpPr txBox="1"/>
          <p:nvPr/>
        </p:nvSpPr>
        <p:spPr>
          <a:xfrm>
            <a:off x="128306" y="4852215"/>
            <a:ext cx="906869" cy="184794"/>
          </a:xfrm>
          <a:prstGeom prst="rect">
            <a:avLst/>
          </a:prstGeom>
          <a:ln w="12700">
            <a:miter lim="400000"/>
          </a:ln>
          <a:extLst>
            <a:ext uri="{C572A759-6A51-4108-AA02-DFA0A04FC94B}">
              <ma14:wrappingTextBoxFlag xmlns="" xmlns:ma14="http://schemas.microsoft.com/office/mac/drawingml/2011/main"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t>© AARNet Pty Ltd | </a:t>
            </a:r>
            <a:fld id="{56987CD2-9DEC-4C83-A8EE-4A9681361E20}" type="slidenum">
              <a:rPr lang="en-AU" sz="601" smtClean="0"/>
              <a:pPr/>
              <a:t>‹#›</a:t>
            </a:fld>
            <a:r>
              <a:rPr sz="601" dirty="0"/>
              <a:t> </a:t>
            </a:r>
          </a:p>
        </p:txBody>
      </p:sp>
      <p:sp>
        <p:nvSpPr>
          <p:cNvPr id="85"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988">
                <a:solidFill>
                  <a:srgbClr val="A4A6A8"/>
                </a:solidFill>
                <a:latin typeface="Museo Sans 700"/>
                <a:ea typeface="Museo Sans 700"/>
                <a:cs typeface="Museo Sans 700"/>
                <a:sym typeface="Museo Sans 700"/>
              </a:defRPr>
            </a:lvl1pPr>
          </a:lstStyle>
          <a:p>
            <a:r>
              <a:t>SUB TITLE</a:t>
            </a:r>
          </a:p>
        </p:txBody>
      </p:sp>
      <p:grpSp>
        <p:nvGrpSpPr>
          <p:cNvPr id="89" name="Group"/>
          <p:cNvGrpSpPr/>
          <p:nvPr/>
        </p:nvGrpSpPr>
        <p:grpSpPr>
          <a:xfrm>
            <a:off x="2495660" y="1737997"/>
            <a:ext cx="1996986" cy="2225725"/>
            <a:chOff x="0" y="0"/>
            <a:chExt cx="2659872" cy="2966717"/>
          </a:xfrm>
        </p:grpSpPr>
        <p:sp>
          <p:nvSpPr>
            <p:cNvPr id="86" name="Rectangle"/>
            <p:cNvSpPr/>
            <p:nvPr/>
          </p:nvSpPr>
          <p:spPr>
            <a:xfrm>
              <a:off x="0" y="0"/>
              <a:ext cx="2659872" cy="2966717"/>
            </a:xfrm>
            <a:prstGeom prst="rect">
              <a:avLst/>
            </a:prstGeom>
            <a:solidFill>
              <a:srgbClr val="887EBB"/>
            </a:solidFill>
            <a:ln w="12700" cap="flat">
              <a:noFill/>
              <a:miter lim="400000"/>
            </a:ln>
            <a:effectLst/>
          </p:spPr>
          <p:txBody>
            <a:bodyPr wrap="square" lIns="45719" tIns="45719" rIns="45719" bIns="45719" numCol="1" anchor="ctr">
              <a:noAutofit/>
            </a:bodyPr>
            <a:lstStyle/>
            <a:p>
              <a:pPr marL="0" indent="0" algn="ctr">
                <a:spcBef>
                  <a:spcPts val="0"/>
                </a:spcBef>
                <a:buSzTx/>
                <a:buFontTx/>
                <a:buNone/>
                <a:defRPr sz="2000">
                  <a:solidFill>
                    <a:srgbClr val="FFFFFF"/>
                  </a:solidFill>
                  <a:latin typeface="Museo Sans 300"/>
                  <a:ea typeface="Museo Sans 300"/>
                  <a:cs typeface="Museo Sans 300"/>
                  <a:sym typeface="Museo Sans 300"/>
                </a:defRPr>
              </a:pPr>
              <a:endParaRPr sz="1502"/>
            </a:p>
          </p:txBody>
        </p:sp>
        <p:sp>
          <p:nvSpPr>
            <p:cNvPr id="87" name="Machine Learning"/>
            <p:cNvSpPr txBox="1"/>
            <p:nvPr/>
          </p:nvSpPr>
          <p:spPr>
            <a:xfrm>
              <a:off x="0" y="1869854"/>
              <a:ext cx="2659872" cy="9238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marL="0" indent="0" algn="ctr">
                <a:spcBef>
                  <a:spcPts val="0"/>
                </a:spcBef>
                <a:buSzTx/>
                <a:buFontTx/>
                <a:buNone/>
                <a:defRPr sz="2600">
                  <a:solidFill>
                    <a:srgbClr val="FFFFFF"/>
                  </a:solidFill>
                  <a:latin typeface="Museo Sans 300"/>
                  <a:ea typeface="Museo Sans 300"/>
                  <a:cs typeface="Museo Sans 300"/>
                  <a:sym typeface="Museo Sans 300"/>
                </a:defRPr>
              </a:lvl1pPr>
            </a:lstStyle>
            <a:p>
              <a:r>
                <a:rPr sz="1952"/>
                <a:t>Machine Learning</a:t>
              </a:r>
            </a:p>
          </p:txBody>
        </p:sp>
        <p:pic>
          <p:nvPicPr>
            <p:cNvPr id="88" name="Processor_White.pdf" descr="Processor_White.pdf"/>
            <p:cNvPicPr>
              <a:picLocks noChangeAspect="1"/>
            </p:cNvPicPr>
            <p:nvPr/>
          </p:nvPicPr>
          <p:blipFill>
            <a:blip r:embed="rId3"/>
            <a:srcRect/>
            <a:stretch>
              <a:fillRect/>
            </a:stretch>
          </p:blipFill>
          <p:spPr>
            <a:xfrm>
              <a:off x="707507" y="394512"/>
              <a:ext cx="1244936" cy="1248178"/>
            </a:xfrm>
            <a:prstGeom prst="rect">
              <a:avLst/>
            </a:prstGeom>
            <a:ln w="12700" cap="flat">
              <a:noFill/>
              <a:miter lim="400000"/>
            </a:ln>
            <a:effectLst/>
          </p:spPr>
        </p:pic>
      </p:grpSp>
      <p:grpSp>
        <p:nvGrpSpPr>
          <p:cNvPr id="93" name="Group"/>
          <p:cNvGrpSpPr/>
          <p:nvPr/>
        </p:nvGrpSpPr>
        <p:grpSpPr>
          <a:xfrm>
            <a:off x="6807050" y="1737997"/>
            <a:ext cx="1996986" cy="2225725"/>
            <a:chOff x="0" y="0"/>
            <a:chExt cx="2659873" cy="2966717"/>
          </a:xfrm>
        </p:grpSpPr>
        <p:sp>
          <p:nvSpPr>
            <p:cNvPr id="90" name="Rectangle"/>
            <p:cNvSpPr/>
            <p:nvPr/>
          </p:nvSpPr>
          <p:spPr>
            <a:xfrm>
              <a:off x="0" y="0"/>
              <a:ext cx="2659873" cy="2966717"/>
            </a:xfrm>
            <a:prstGeom prst="rect">
              <a:avLst/>
            </a:prstGeom>
            <a:solidFill>
              <a:srgbClr val="7BAE92"/>
            </a:solidFill>
            <a:ln w="12700" cap="flat">
              <a:noFill/>
              <a:miter lim="400000"/>
            </a:ln>
            <a:effectLst/>
          </p:spPr>
          <p:txBody>
            <a:bodyPr wrap="square" lIns="45719" tIns="45719" rIns="45719" bIns="45719" numCol="1" anchor="ctr">
              <a:noAutofit/>
            </a:bodyPr>
            <a:lstStyle/>
            <a:p>
              <a:pPr marL="0" indent="0" algn="ctr">
                <a:spcBef>
                  <a:spcPts val="0"/>
                </a:spcBef>
                <a:buSzTx/>
                <a:buFontTx/>
                <a:buNone/>
                <a:defRPr sz="2000">
                  <a:solidFill>
                    <a:srgbClr val="FFFFFF"/>
                  </a:solidFill>
                  <a:latin typeface="Museo Sans 300"/>
                  <a:ea typeface="Museo Sans 300"/>
                  <a:cs typeface="Museo Sans 300"/>
                  <a:sym typeface="Museo Sans 300"/>
                </a:defRPr>
              </a:pPr>
              <a:endParaRPr sz="1502"/>
            </a:p>
          </p:txBody>
        </p:sp>
        <p:sp>
          <p:nvSpPr>
            <p:cNvPr id="91" name="Holistic  Logging"/>
            <p:cNvSpPr txBox="1"/>
            <p:nvPr/>
          </p:nvSpPr>
          <p:spPr>
            <a:xfrm>
              <a:off x="0" y="1869854"/>
              <a:ext cx="2659872" cy="9238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0" indent="0" algn="ctr">
                <a:spcBef>
                  <a:spcPts val="0"/>
                </a:spcBef>
                <a:buSzTx/>
                <a:buFontTx/>
                <a:buNone/>
                <a:defRPr sz="2600">
                  <a:solidFill>
                    <a:srgbClr val="FFFFFF"/>
                  </a:solidFill>
                  <a:latin typeface="Museo Sans 300"/>
                  <a:ea typeface="Museo Sans 300"/>
                  <a:cs typeface="Museo Sans 300"/>
                  <a:sym typeface="Museo Sans 300"/>
                </a:defRPr>
              </a:pPr>
              <a:r>
                <a:rPr sz="1952"/>
                <a:t>Holistic </a:t>
              </a:r>
              <a:br>
                <a:rPr sz="1952"/>
              </a:br>
              <a:r>
                <a:rPr sz="1952"/>
                <a:t>Logging</a:t>
              </a:r>
            </a:p>
          </p:txBody>
        </p:sp>
        <p:pic>
          <p:nvPicPr>
            <p:cNvPr id="92" name="Image" descr="Image"/>
            <p:cNvPicPr>
              <a:picLocks noChangeAspect="1"/>
            </p:cNvPicPr>
            <p:nvPr/>
          </p:nvPicPr>
          <p:blipFill>
            <a:blip r:embed="rId4"/>
            <a:stretch>
              <a:fillRect/>
            </a:stretch>
          </p:blipFill>
          <p:spPr>
            <a:xfrm>
              <a:off x="780583" y="394512"/>
              <a:ext cx="1098707" cy="1248173"/>
            </a:xfrm>
            <a:prstGeom prst="rect">
              <a:avLst/>
            </a:prstGeom>
            <a:ln w="12700" cap="flat">
              <a:noFill/>
              <a:miter lim="400000"/>
            </a:ln>
            <a:effectLst/>
          </p:spPr>
        </p:pic>
      </p:grpSp>
      <p:grpSp>
        <p:nvGrpSpPr>
          <p:cNvPr id="97" name="Group"/>
          <p:cNvGrpSpPr/>
          <p:nvPr/>
        </p:nvGrpSpPr>
        <p:grpSpPr>
          <a:xfrm>
            <a:off x="331437" y="1737997"/>
            <a:ext cx="2005514" cy="2225725"/>
            <a:chOff x="0" y="0"/>
            <a:chExt cx="2671233" cy="2966717"/>
          </a:xfrm>
        </p:grpSpPr>
        <p:sp>
          <p:nvSpPr>
            <p:cNvPr id="94" name="Rectangle"/>
            <p:cNvSpPr/>
            <p:nvPr/>
          </p:nvSpPr>
          <p:spPr>
            <a:xfrm>
              <a:off x="11360" y="0"/>
              <a:ext cx="2659873" cy="2966717"/>
            </a:xfrm>
            <a:prstGeom prst="rect">
              <a:avLst/>
            </a:prstGeom>
            <a:solidFill>
              <a:srgbClr val="F7941D"/>
            </a:solidFill>
            <a:ln w="12700" cap="flat">
              <a:noFill/>
              <a:miter lim="400000"/>
            </a:ln>
            <a:effectLst/>
          </p:spPr>
          <p:txBody>
            <a:bodyPr wrap="square" lIns="45719" tIns="45719" rIns="45719" bIns="45719" numCol="1" anchor="ctr">
              <a:noAutofit/>
            </a:bodyPr>
            <a:lstStyle/>
            <a:p>
              <a:pPr marL="0" indent="0" algn="ctr">
                <a:spcBef>
                  <a:spcPts val="0"/>
                </a:spcBef>
                <a:buSzTx/>
                <a:buFontTx/>
                <a:buNone/>
                <a:defRPr sz="2000">
                  <a:solidFill>
                    <a:srgbClr val="FFFFFF"/>
                  </a:solidFill>
                  <a:latin typeface="Museo Sans 300"/>
                  <a:ea typeface="Museo Sans 300"/>
                  <a:cs typeface="Museo Sans 300"/>
                  <a:sym typeface="Museo Sans 300"/>
                </a:defRPr>
              </a:pPr>
              <a:endParaRPr sz="1502"/>
            </a:p>
          </p:txBody>
        </p:sp>
        <p:sp>
          <p:nvSpPr>
            <p:cNvPr id="95" name="Single Pane  of Glass"/>
            <p:cNvSpPr txBox="1"/>
            <p:nvPr/>
          </p:nvSpPr>
          <p:spPr>
            <a:xfrm>
              <a:off x="0" y="1869854"/>
              <a:ext cx="2659872" cy="9238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0" indent="0" algn="ctr">
                <a:spcBef>
                  <a:spcPts val="0"/>
                </a:spcBef>
                <a:buSzTx/>
                <a:buFontTx/>
                <a:buNone/>
                <a:defRPr sz="2600">
                  <a:solidFill>
                    <a:srgbClr val="FFFFFF"/>
                  </a:solidFill>
                  <a:latin typeface="Museo Sans 300"/>
                  <a:ea typeface="Museo Sans 300"/>
                  <a:cs typeface="Museo Sans 300"/>
                  <a:sym typeface="Museo Sans 300"/>
                </a:defRPr>
              </a:pPr>
              <a:r>
                <a:rPr sz="1952"/>
                <a:t>Single Pane </a:t>
              </a:r>
              <a:br>
                <a:rPr sz="1952"/>
              </a:br>
              <a:r>
                <a:rPr sz="1952"/>
                <a:t>of Glass</a:t>
              </a:r>
            </a:p>
          </p:txBody>
        </p:sp>
        <p:pic>
          <p:nvPicPr>
            <p:cNvPr id="96" name="Image" descr="Image"/>
            <p:cNvPicPr>
              <a:picLocks noChangeAspect="1"/>
            </p:cNvPicPr>
            <p:nvPr/>
          </p:nvPicPr>
          <p:blipFill>
            <a:blip r:embed="rId5"/>
            <a:stretch>
              <a:fillRect/>
            </a:stretch>
          </p:blipFill>
          <p:spPr>
            <a:xfrm>
              <a:off x="608560" y="385108"/>
              <a:ext cx="1442752" cy="1266980"/>
            </a:xfrm>
            <a:prstGeom prst="rect">
              <a:avLst/>
            </a:prstGeom>
            <a:ln w="12700" cap="flat">
              <a:noFill/>
              <a:miter lim="400000"/>
            </a:ln>
            <a:effectLst/>
          </p:spPr>
        </p:pic>
      </p:grpSp>
      <p:grpSp>
        <p:nvGrpSpPr>
          <p:cNvPr id="101" name="Group"/>
          <p:cNvGrpSpPr/>
          <p:nvPr/>
        </p:nvGrpSpPr>
        <p:grpSpPr>
          <a:xfrm>
            <a:off x="4651357" y="1737997"/>
            <a:ext cx="1996985" cy="2225725"/>
            <a:chOff x="0" y="0"/>
            <a:chExt cx="2659872" cy="2966717"/>
          </a:xfrm>
        </p:grpSpPr>
        <p:sp>
          <p:nvSpPr>
            <p:cNvPr id="98" name="Rectangle"/>
            <p:cNvSpPr/>
            <p:nvPr/>
          </p:nvSpPr>
          <p:spPr>
            <a:xfrm>
              <a:off x="0" y="0"/>
              <a:ext cx="2659872" cy="2966717"/>
            </a:xfrm>
            <a:prstGeom prst="rect">
              <a:avLst/>
            </a:prstGeom>
            <a:solidFill>
              <a:srgbClr val="71D0F6"/>
            </a:solidFill>
            <a:ln w="12700" cap="flat">
              <a:noFill/>
              <a:miter lim="400000"/>
            </a:ln>
            <a:effectLst/>
          </p:spPr>
          <p:txBody>
            <a:bodyPr wrap="square" lIns="45719" tIns="45719" rIns="45719" bIns="45719" numCol="1" anchor="ctr">
              <a:noAutofit/>
            </a:bodyPr>
            <a:lstStyle/>
            <a:p>
              <a:pPr marL="0" indent="0" algn="ctr">
                <a:spcBef>
                  <a:spcPts val="0"/>
                </a:spcBef>
                <a:buSzTx/>
                <a:buFontTx/>
                <a:buNone/>
                <a:defRPr sz="2000">
                  <a:solidFill>
                    <a:srgbClr val="FFFFFF"/>
                  </a:solidFill>
                  <a:latin typeface="Museo Sans 300"/>
                  <a:ea typeface="Museo Sans 300"/>
                  <a:cs typeface="Museo Sans 300"/>
                  <a:sym typeface="Museo Sans 300"/>
                </a:defRPr>
              </a:pPr>
              <a:endParaRPr sz="1502"/>
            </a:p>
          </p:txBody>
        </p:sp>
        <p:sp>
          <p:nvSpPr>
            <p:cNvPr id="99" name="Situational Awareness"/>
            <p:cNvSpPr txBox="1"/>
            <p:nvPr/>
          </p:nvSpPr>
          <p:spPr>
            <a:xfrm>
              <a:off x="0" y="1869854"/>
              <a:ext cx="2659872" cy="9238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marL="0" indent="0" algn="ctr">
                <a:spcBef>
                  <a:spcPts val="0"/>
                </a:spcBef>
                <a:buSzTx/>
                <a:buFontTx/>
                <a:buNone/>
                <a:defRPr sz="2600">
                  <a:solidFill>
                    <a:srgbClr val="FFFFFF"/>
                  </a:solidFill>
                  <a:latin typeface="Museo Sans 300"/>
                  <a:ea typeface="Museo Sans 300"/>
                  <a:cs typeface="Museo Sans 300"/>
                  <a:sym typeface="Museo Sans 300"/>
                </a:defRPr>
              </a:lvl1pPr>
            </a:lstStyle>
            <a:p>
              <a:r>
                <a:rPr sz="1952"/>
                <a:t>Situational Awareness</a:t>
              </a:r>
            </a:p>
          </p:txBody>
        </p:sp>
        <p:pic>
          <p:nvPicPr>
            <p:cNvPr id="100" name="Image" descr="Image"/>
            <p:cNvPicPr>
              <a:picLocks noChangeAspect="1"/>
            </p:cNvPicPr>
            <p:nvPr/>
          </p:nvPicPr>
          <p:blipFill>
            <a:blip r:embed="rId6"/>
            <a:stretch>
              <a:fillRect/>
            </a:stretch>
          </p:blipFill>
          <p:spPr>
            <a:xfrm>
              <a:off x="638227" y="394512"/>
              <a:ext cx="1383417" cy="1248173"/>
            </a:xfrm>
            <a:prstGeom prst="rect">
              <a:avLst/>
            </a:prstGeom>
            <a:ln w="12700" cap="flat">
              <a:noFill/>
              <a:miter lim="400000"/>
            </a:ln>
            <a:effectLst/>
          </p:spPr>
        </p:pic>
      </p:gr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s">
    <p:spTree>
      <p:nvGrpSpPr>
        <p:cNvPr id="1" name=""/>
        <p:cNvGrpSpPr/>
        <p:nvPr/>
      </p:nvGrpSpPr>
      <p:grpSpPr>
        <a:xfrm>
          <a:off x="0" y="0"/>
          <a:ext cx="0" cy="0"/>
          <a:chOff x="0" y="0"/>
          <a:chExt cx="0" cy="0"/>
        </a:xfrm>
      </p:grpSpPr>
      <p:sp>
        <p:nvSpPr>
          <p:cNvPr id="129" name="© AARNet Pty Ltd |"/>
          <p:cNvSpPr txBox="1"/>
          <p:nvPr/>
        </p:nvSpPr>
        <p:spPr>
          <a:xfrm>
            <a:off x="128306" y="4852215"/>
            <a:ext cx="906869" cy="184794"/>
          </a:xfrm>
          <a:prstGeom prst="rect">
            <a:avLst/>
          </a:prstGeom>
          <a:ln w="12700">
            <a:miter lim="400000"/>
          </a:ln>
          <a:extLst>
            <a:ext uri="{C572A759-6A51-4108-AA02-DFA0A04FC94B}">
              <ma14:wrappingTextBoxFlag xmlns="" xmlns:ma14="http://schemas.microsoft.com/office/mac/drawingml/2011/main"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t>© AARNet Pty Ltd | </a:t>
            </a:r>
            <a:fld id="{56987CD2-9DEC-4C83-A8EE-4A9681361E20}" type="slidenum">
              <a:rPr lang="en-AU" sz="601" smtClean="0"/>
              <a:pPr/>
              <a:t>‹#›</a:t>
            </a:fld>
            <a:r>
              <a:rPr sz="601" dirty="0"/>
              <a:t> </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ide Menu">
    <p:spTree>
      <p:nvGrpSpPr>
        <p:cNvPr id="1" name=""/>
        <p:cNvGrpSpPr/>
        <p:nvPr/>
      </p:nvGrpSpPr>
      <p:grpSpPr>
        <a:xfrm>
          <a:off x="0" y="0"/>
          <a:ext cx="0" cy="0"/>
          <a:chOff x="0" y="0"/>
          <a:chExt cx="0" cy="0"/>
        </a:xfrm>
      </p:grpSpPr>
      <p:sp>
        <p:nvSpPr>
          <p:cNvPr id="137" name="© AARNet Pty Ltd |"/>
          <p:cNvSpPr txBox="1"/>
          <p:nvPr userDrawn="1"/>
        </p:nvSpPr>
        <p:spPr>
          <a:xfrm>
            <a:off x="128306" y="4852215"/>
            <a:ext cx="906869" cy="184794"/>
          </a:xfrm>
          <a:prstGeom prst="rect">
            <a:avLst/>
          </a:prstGeom>
          <a:ln w="12700">
            <a:miter lim="400000"/>
          </a:ln>
          <a:extLst>
            <a:ext uri="{C572A759-6A51-4108-AA02-DFA0A04FC94B}">
              <ma14:wrappingTextBoxFlag xmlns="" xmlns:ma14="http://schemas.microsoft.com/office/mac/drawingml/2011/main"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t>© AARNet Pty Ltd | </a:t>
            </a:r>
            <a:fld id="{56987CD2-9DEC-4C83-A8EE-4A9681361E20}" type="slidenum">
              <a:rPr lang="en-AU" sz="601" smtClean="0"/>
              <a:pPr/>
              <a:t>‹#›</a:t>
            </a:fld>
            <a:r>
              <a:rPr sz="601" dirty="0"/>
              <a:t> </a:t>
            </a:r>
          </a:p>
        </p:txBody>
      </p:sp>
      <p:grpSp>
        <p:nvGrpSpPr>
          <p:cNvPr id="140" name="Group"/>
          <p:cNvGrpSpPr/>
          <p:nvPr/>
        </p:nvGrpSpPr>
        <p:grpSpPr>
          <a:xfrm>
            <a:off x="8932527" y="958918"/>
            <a:ext cx="212064" cy="682396"/>
            <a:chOff x="0" y="0"/>
            <a:chExt cx="282456" cy="909579"/>
          </a:xfrm>
        </p:grpSpPr>
        <p:sp>
          <p:nvSpPr>
            <p:cNvPr id="138" name="Rectangle"/>
            <p:cNvSpPr/>
            <p:nvPr/>
          </p:nvSpPr>
          <p:spPr>
            <a:xfrm>
              <a:off x="0" y="0"/>
              <a:ext cx="282457" cy="909580"/>
            </a:xfrm>
            <a:prstGeom prst="rect">
              <a:avLst/>
            </a:prstGeom>
            <a:solidFill>
              <a:srgbClr val="F7941D"/>
            </a:solidFill>
            <a:ln w="12700" cap="flat">
              <a:noFill/>
              <a:miter lim="400000"/>
            </a:ln>
            <a:effectLst/>
          </p:spPr>
          <p:txBody>
            <a:bodyPr wrap="square" lIns="45719" tIns="45719" rIns="45719" bIns="45719" numCol="1" anchor="ctr">
              <a:noAutofit/>
            </a:bodyPr>
            <a:lstStyle/>
            <a:p>
              <a:pPr marL="0" indent="0" algn="ctr">
                <a:spcBef>
                  <a:spcPts val="0"/>
                </a:spcBef>
                <a:buSzTx/>
                <a:buFontTx/>
                <a:buNone/>
                <a:defRPr sz="2000">
                  <a:solidFill>
                    <a:srgbClr val="FFFFFF"/>
                  </a:solidFill>
                  <a:latin typeface="Museo Sans 300"/>
                  <a:ea typeface="Museo Sans 300"/>
                  <a:cs typeface="Museo Sans 300"/>
                  <a:sym typeface="Museo Sans 300"/>
                </a:defRPr>
              </a:pPr>
              <a:endParaRPr sz="1502"/>
            </a:p>
          </p:txBody>
        </p:sp>
        <p:pic>
          <p:nvPicPr>
            <p:cNvPr id="139" name="Image" descr="Image"/>
            <p:cNvPicPr>
              <a:picLocks noChangeAspect="1"/>
            </p:cNvPicPr>
            <p:nvPr/>
          </p:nvPicPr>
          <p:blipFill>
            <a:blip r:embed="rId2"/>
            <a:stretch>
              <a:fillRect/>
            </a:stretch>
          </p:blipFill>
          <p:spPr>
            <a:xfrm>
              <a:off x="22229" y="345806"/>
              <a:ext cx="248206" cy="217967"/>
            </a:xfrm>
            <a:prstGeom prst="rect">
              <a:avLst/>
            </a:prstGeom>
            <a:ln w="12700" cap="flat">
              <a:noFill/>
              <a:miter lim="400000"/>
            </a:ln>
            <a:effectLst/>
          </p:spPr>
        </p:pic>
      </p:grpSp>
      <p:grpSp>
        <p:nvGrpSpPr>
          <p:cNvPr id="143" name="Group"/>
          <p:cNvGrpSpPr/>
          <p:nvPr/>
        </p:nvGrpSpPr>
        <p:grpSpPr>
          <a:xfrm>
            <a:off x="8932527" y="1642046"/>
            <a:ext cx="212064" cy="682396"/>
            <a:chOff x="0" y="0"/>
            <a:chExt cx="282456" cy="909579"/>
          </a:xfrm>
        </p:grpSpPr>
        <p:sp>
          <p:nvSpPr>
            <p:cNvPr id="141" name="Rectangle"/>
            <p:cNvSpPr/>
            <p:nvPr/>
          </p:nvSpPr>
          <p:spPr>
            <a:xfrm>
              <a:off x="0" y="0"/>
              <a:ext cx="282457" cy="909580"/>
            </a:xfrm>
            <a:prstGeom prst="rect">
              <a:avLst/>
            </a:prstGeom>
            <a:solidFill>
              <a:srgbClr val="887EBB"/>
            </a:solidFill>
            <a:ln w="12700" cap="flat">
              <a:noFill/>
              <a:miter lim="400000"/>
            </a:ln>
            <a:effectLst/>
          </p:spPr>
          <p:txBody>
            <a:bodyPr wrap="square" lIns="45719" tIns="45719" rIns="45719" bIns="45719" numCol="1" anchor="ctr">
              <a:noAutofit/>
            </a:bodyPr>
            <a:lstStyle/>
            <a:p>
              <a:pPr marL="0" indent="0" algn="ctr">
                <a:spcBef>
                  <a:spcPts val="0"/>
                </a:spcBef>
                <a:buSzTx/>
                <a:buFontTx/>
                <a:buNone/>
                <a:defRPr sz="2000">
                  <a:solidFill>
                    <a:srgbClr val="FFFFFF"/>
                  </a:solidFill>
                  <a:latin typeface="Museo Sans 300"/>
                  <a:ea typeface="Museo Sans 300"/>
                  <a:cs typeface="Museo Sans 300"/>
                  <a:sym typeface="Museo Sans 300"/>
                </a:defRPr>
              </a:pPr>
              <a:endParaRPr sz="1502"/>
            </a:p>
          </p:txBody>
        </p:sp>
        <p:pic>
          <p:nvPicPr>
            <p:cNvPr id="142" name="Processor_White.pdf" descr="Processor_White.pdf"/>
            <p:cNvPicPr>
              <a:picLocks noChangeAspect="1"/>
            </p:cNvPicPr>
            <p:nvPr/>
          </p:nvPicPr>
          <p:blipFill>
            <a:blip r:embed="rId3"/>
            <a:srcRect/>
            <a:stretch>
              <a:fillRect/>
            </a:stretch>
          </p:blipFill>
          <p:spPr>
            <a:xfrm>
              <a:off x="39175" y="335481"/>
              <a:ext cx="214175" cy="214732"/>
            </a:xfrm>
            <a:prstGeom prst="rect">
              <a:avLst/>
            </a:prstGeom>
            <a:ln w="12700" cap="flat">
              <a:noFill/>
              <a:miter lim="400000"/>
            </a:ln>
            <a:effectLst/>
          </p:spPr>
        </p:pic>
      </p:grpSp>
      <p:grpSp>
        <p:nvGrpSpPr>
          <p:cNvPr id="146" name="Group"/>
          <p:cNvGrpSpPr/>
          <p:nvPr/>
        </p:nvGrpSpPr>
        <p:grpSpPr>
          <a:xfrm>
            <a:off x="8932527" y="3008299"/>
            <a:ext cx="212064" cy="682396"/>
            <a:chOff x="0" y="0"/>
            <a:chExt cx="282456" cy="909579"/>
          </a:xfrm>
        </p:grpSpPr>
        <p:sp>
          <p:nvSpPr>
            <p:cNvPr id="144" name="Rectangle"/>
            <p:cNvSpPr/>
            <p:nvPr/>
          </p:nvSpPr>
          <p:spPr>
            <a:xfrm>
              <a:off x="0" y="0"/>
              <a:ext cx="282457" cy="909580"/>
            </a:xfrm>
            <a:prstGeom prst="rect">
              <a:avLst/>
            </a:prstGeom>
            <a:solidFill>
              <a:srgbClr val="7BAE92"/>
            </a:solidFill>
            <a:ln w="12700" cap="flat">
              <a:noFill/>
              <a:miter lim="400000"/>
            </a:ln>
            <a:effectLst/>
          </p:spPr>
          <p:txBody>
            <a:bodyPr wrap="square" lIns="45719" tIns="45719" rIns="45719" bIns="45719" numCol="1" anchor="ctr">
              <a:noAutofit/>
            </a:bodyPr>
            <a:lstStyle/>
            <a:p>
              <a:pPr marL="0" indent="0" algn="ctr">
                <a:spcBef>
                  <a:spcPts val="0"/>
                </a:spcBef>
                <a:buSzTx/>
                <a:buFontTx/>
                <a:buNone/>
                <a:defRPr sz="2000">
                  <a:solidFill>
                    <a:srgbClr val="FFFFFF"/>
                  </a:solidFill>
                  <a:latin typeface="Museo Sans 300"/>
                  <a:ea typeface="Museo Sans 300"/>
                  <a:cs typeface="Museo Sans 300"/>
                  <a:sym typeface="Museo Sans 300"/>
                </a:defRPr>
              </a:pPr>
              <a:endParaRPr sz="1502"/>
            </a:p>
          </p:txBody>
        </p:sp>
        <p:pic>
          <p:nvPicPr>
            <p:cNvPr id="145" name="Image" descr="Image"/>
            <p:cNvPicPr>
              <a:picLocks noChangeAspect="1"/>
            </p:cNvPicPr>
            <p:nvPr/>
          </p:nvPicPr>
          <p:blipFill>
            <a:blip r:embed="rId4"/>
            <a:stretch>
              <a:fillRect/>
            </a:stretch>
          </p:blipFill>
          <p:spPr>
            <a:xfrm>
              <a:off x="51823" y="347424"/>
              <a:ext cx="189018" cy="214732"/>
            </a:xfrm>
            <a:prstGeom prst="rect">
              <a:avLst/>
            </a:prstGeom>
            <a:ln w="12700" cap="flat">
              <a:noFill/>
              <a:miter lim="400000"/>
            </a:ln>
            <a:effectLst/>
          </p:spPr>
        </p:pic>
      </p:grpSp>
      <p:grpSp>
        <p:nvGrpSpPr>
          <p:cNvPr id="149" name="Group"/>
          <p:cNvGrpSpPr/>
          <p:nvPr/>
        </p:nvGrpSpPr>
        <p:grpSpPr>
          <a:xfrm>
            <a:off x="8932527" y="2325172"/>
            <a:ext cx="212064" cy="682396"/>
            <a:chOff x="0" y="0"/>
            <a:chExt cx="282456" cy="909579"/>
          </a:xfrm>
        </p:grpSpPr>
        <p:sp>
          <p:nvSpPr>
            <p:cNvPr id="147" name="Rectangle"/>
            <p:cNvSpPr/>
            <p:nvPr/>
          </p:nvSpPr>
          <p:spPr>
            <a:xfrm>
              <a:off x="0" y="0"/>
              <a:ext cx="282457" cy="909580"/>
            </a:xfrm>
            <a:prstGeom prst="rect">
              <a:avLst/>
            </a:prstGeom>
            <a:solidFill>
              <a:srgbClr val="71D0F6"/>
            </a:solidFill>
            <a:ln w="12700" cap="flat">
              <a:noFill/>
              <a:miter lim="400000"/>
            </a:ln>
            <a:effectLst/>
          </p:spPr>
          <p:txBody>
            <a:bodyPr wrap="square" lIns="45719" tIns="45719" rIns="45719" bIns="45719" numCol="1" anchor="ctr">
              <a:noAutofit/>
            </a:bodyPr>
            <a:lstStyle/>
            <a:p>
              <a:pPr marL="0" indent="0" algn="ctr">
                <a:spcBef>
                  <a:spcPts val="0"/>
                </a:spcBef>
                <a:buSzTx/>
                <a:buFontTx/>
                <a:buNone/>
                <a:defRPr sz="2000">
                  <a:solidFill>
                    <a:srgbClr val="FFFFFF"/>
                  </a:solidFill>
                  <a:latin typeface="Museo Sans 300"/>
                  <a:ea typeface="Museo Sans 300"/>
                  <a:cs typeface="Museo Sans 300"/>
                  <a:sym typeface="Museo Sans 300"/>
                </a:defRPr>
              </a:pPr>
              <a:endParaRPr sz="1502"/>
            </a:p>
          </p:txBody>
        </p:sp>
        <p:pic>
          <p:nvPicPr>
            <p:cNvPr id="148" name="Image" descr="Image"/>
            <p:cNvPicPr>
              <a:picLocks noChangeAspect="1"/>
            </p:cNvPicPr>
            <p:nvPr/>
          </p:nvPicPr>
          <p:blipFill>
            <a:blip r:embed="rId5"/>
            <a:stretch>
              <a:fillRect/>
            </a:stretch>
          </p:blipFill>
          <p:spPr>
            <a:xfrm>
              <a:off x="27333" y="344681"/>
              <a:ext cx="237998" cy="214731"/>
            </a:xfrm>
            <a:prstGeom prst="rect">
              <a:avLst/>
            </a:prstGeom>
            <a:ln w="12700" cap="flat">
              <a:noFill/>
              <a:miter lim="400000"/>
            </a:ln>
            <a:effectLst/>
          </p:spPr>
        </p:pic>
      </p:gr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 AARNet Pty Ltd |"/>
          <p:cNvSpPr txBox="1"/>
          <p:nvPr/>
        </p:nvSpPr>
        <p:spPr>
          <a:xfrm>
            <a:off x="128306" y="4852215"/>
            <a:ext cx="939441" cy="184794"/>
          </a:xfrm>
          <a:prstGeom prst="rect">
            <a:avLst/>
          </a:prstGeom>
          <a:ln w="12700">
            <a:miter lim="400000"/>
          </a:ln>
          <a:extLst>
            <a:ext uri="{C572A759-6A51-4108-AA02-DFA0A04FC94B}">
              <ma14:wrappingTextBoxFlag xmlns="" xmlns:ma14="http://schemas.microsoft.com/office/mac/drawingml/2011/main" val="1"/>
            </a:ext>
          </a:extLst>
        </p:spPr>
        <p:txBody>
          <a:bodyPr wrap="square" lIns="34325" rIns="34325">
            <a:spAutoFit/>
          </a:bodyPr>
          <a:lstStyle>
            <a:lvl1pPr marL="0" indent="0" defTabSz="457200">
              <a:spcBef>
                <a:spcPts val="0"/>
              </a:spcBef>
              <a:buSzTx/>
              <a:buFontTx/>
              <a:buNone/>
              <a:defRPr sz="800">
                <a:latin typeface="Calibri"/>
                <a:ea typeface="Calibri"/>
                <a:cs typeface="Calibri"/>
                <a:sym typeface="Calibri"/>
              </a:defRPr>
            </a:lvl1pPr>
          </a:lstStyle>
          <a:p>
            <a:r>
              <a:rPr sz="601" dirty="0"/>
              <a:t>© AARNet Pty Ltd |</a:t>
            </a:r>
            <a:r>
              <a:rPr lang="en-AU" sz="601" dirty="0"/>
              <a:t> </a:t>
            </a:r>
            <a:fld id="{56987CD2-9DEC-4C83-A8EE-4A9681361E20}" type="slidenum">
              <a:rPr lang="en-AU" sz="601" smtClean="0"/>
              <a:t>‹#›</a:t>
            </a:fld>
            <a:r>
              <a:rPr sz="601" dirty="0"/>
              <a:t> </a:t>
            </a:r>
          </a:p>
        </p:txBody>
      </p:sp>
      <p:pic>
        <p:nvPicPr>
          <p:cNvPr id="25" name="AARNet_logo_MONO_NO TAGLINE.ai" descr="AARNet_logo_MONO_NO TAGLINE.ai">
            <a:extLst>
              <a:ext uri="{FF2B5EF4-FFF2-40B4-BE49-F238E27FC236}">
                <a16:creationId xmlns:a16="http://schemas.microsoft.com/office/drawing/2014/main" id="{291823B2-708F-2D45-A716-0CE3364E5698}"/>
              </a:ext>
            </a:extLst>
          </p:cNvPr>
          <p:cNvPicPr>
            <a:picLocks noChangeAspect="1"/>
          </p:cNvPicPr>
          <p:nvPr userDrawn="1"/>
        </p:nvPicPr>
        <p:blipFill>
          <a:blip r:embed="rId9"/>
          <a:stretch>
            <a:fillRect/>
          </a:stretch>
        </p:blipFill>
        <p:spPr>
          <a:xfrm>
            <a:off x="8155510" y="4786780"/>
            <a:ext cx="818108" cy="266168"/>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7" r:id="rId6"/>
    <p:sldLayoutId id="2147483658" r:id="rId7"/>
  </p:sldLayoutIdLst>
  <p:transition spd="med"/>
  <p:txStyles>
    <p:titleStyle>
      <a:lvl1pPr marL="0" marR="0" indent="0" algn="l" defTabSz="915155" rtl="0" latinLnBrk="0">
        <a:lnSpc>
          <a:spcPct val="100000"/>
        </a:lnSpc>
        <a:spcBef>
          <a:spcPts val="0"/>
        </a:spcBef>
        <a:spcAft>
          <a:spcPts val="0"/>
        </a:spcAft>
        <a:buClrTx/>
        <a:buSzTx/>
        <a:buFontTx/>
        <a:buNone/>
        <a:tabLst/>
        <a:defRPr sz="2477" b="0" i="0" u="none" strike="noStrike" cap="none" spc="0" baseline="0">
          <a:solidFill>
            <a:srgbClr val="000000"/>
          </a:solidFill>
          <a:uFillTx/>
          <a:latin typeface="Museo Sans 300"/>
          <a:ea typeface="Museo Sans 300"/>
          <a:cs typeface="Museo Sans 300"/>
          <a:sym typeface="Museo Sans 300"/>
        </a:defRPr>
      </a:lvl1pPr>
      <a:lvl2pPr marL="0" marR="0" indent="0" algn="l" defTabSz="915155" rtl="0" latinLnBrk="0">
        <a:lnSpc>
          <a:spcPct val="100000"/>
        </a:lnSpc>
        <a:spcBef>
          <a:spcPts val="0"/>
        </a:spcBef>
        <a:spcAft>
          <a:spcPts val="0"/>
        </a:spcAft>
        <a:buClrTx/>
        <a:buSzTx/>
        <a:buFontTx/>
        <a:buNone/>
        <a:tabLst/>
        <a:defRPr sz="2477" b="0" i="0" u="none" strike="noStrike" cap="none" spc="0" baseline="0">
          <a:solidFill>
            <a:srgbClr val="000000"/>
          </a:solidFill>
          <a:uFillTx/>
          <a:latin typeface="Museo Sans 300"/>
          <a:ea typeface="Museo Sans 300"/>
          <a:cs typeface="Museo Sans 300"/>
          <a:sym typeface="Museo Sans 300"/>
        </a:defRPr>
      </a:lvl2pPr>
      <a:lvl3pPr marL="0" marR="0" indent="0" algn="l" defTabSz="915155" rtl="0" latinLnBrk="0">
        <a:lnSpc>
          <a:spcPct val="100000"/>
        </a:lnSpc>
        <a:spcBef>
          <a:spcPts val="0"/>
        </a:spcBef>
        <a:spcAft>
          <a:spcPts val="0"/>
        </a:spcAft>
        <a:buClrTx/>
        <a:buSzTx/>
        <a:buFontTx/>
        <a:buNone/>
        <a:tabLst/>
        <a:defRPr sz="2477" b="0" i="0" u="none" strike="noStrike" cap="none" spc="0" baseline="0">
          <a:solidFill>
            <a:srgbClr val="000000"/>
          </a:solidFill>
          <a:uFillTx/>
          <a:latin typeface="Museo Sans 300"/>
          <a:ea typeface="Museo Sans 300"/>
          <a:cs typeface="Museo Sans 300"/>
          <a:sym typeface="Museo Sans 300"/>
        </a:defRPr>
      </a:lvl3pPr>
      <a:lvl4pPr marL="0" marR="0" indent="0" algn="l" defTabSz="915155" rtl="0" latinLnBrk="0">
        <a:lnSpc>
          <a:spcPct val="100000"/>
        </a:lnSpc>
        <a:spcBef>
          <a:spcPts val="0"/>
        </a:spcBef>
        <a:spcAft>
          <a:spcPts val="0"/>
        </a:spcAft>
        <a:buClrTx/>
        <a:buSzTx/>
        <a:buFontTx/>
        <a:buNone/>
        <a:tabLst/>
        <a:defRPr sz="2477" b="0" i="0" u="none" strike="noStrike" cap="none" spc="0" baseline="0">
          <a:solidFill>
            <a:srgbClr val="000000"/>
          </a:solidFill>
          <a:uFillTx/>
          <a:latin typeface="Museo Sans 300"/>
          <a:ea typeface="Museo Sans 300"/>
          <a:cs typeface="Museo Sans 300"/>
          <a:sym typeface="Museo Sans 300"/>
        </a:defRPr>
      </a:lvl4pPr>
      <a:lvl5pPr marL="0" marR="0" indent="0" algn="l" defTabSz="915155" rtl="0" latinLnBrk="0">
        <a:lnSpc>
          <a:spcPct val="100000"/>
        </a:lnSpc>
        <a:spcBef>
          <a:spcPts val="0"/>
        </a:spcBef>
        <a:spcAft>
          <a:spcPts val="0"/>
        </a:spcAft>
        <a:buClrTx/>
        <a:buSzTx/>
        <a:buFontTx/>
        <a:buNone/>
        <a:tabLst/>
        <a:defRPr sz="2477" b="0" i="0" u="none" strike="noStrike" cap="none" spc="0" baseline="0">
          <a:solidFill>
            <a:srgbClr val="000000"/>
          </a:solidFill>
          <a:uFillTx/>
          <a:latin typeface="Museo Sans 300"/>
          <a:ea typeface="Museo Sans 300"/>
          <a:cs typeface="Museo Sans 300"/>
          <a:sym typeface="Museo Sans 300"/>
        </a:defRPr>
      </a:lvl5pPr>
      <a:lvl6pPr marL="0" marR="0" indent="0" algn="l" defTabSz="915155" rtl="0" latinLnBrk="0">
        <a:lnSpc>
          <a:spcPct val="100000"/>
        </a:lnSpc>
        <a:spcBef>
          <a:spcPts val="0"/>
        </a:spcBef>
        <a:spcAft>
          <a:spcPts val="0"/>
        </a:spcAft>
        <a:buClrTx/>
        <a:buSzTx/>
        <a:buFontTx/>
        <a:buNone/>
        <a:tabLst/>
        <a:defRPr sz="2477" b="0" i="0" u="none" strike="noStrike" cap="none" spc="0" baseline="0">
          <a:solidFill>
            <a:srgbClr val="000000"/>
          </a:solidFill>
          <a:uFillTx/>
          <a:latin typeface="Museo Sans 300"/>
          <a:ea typeface="Museo Sans 300"/>
          <a:cs typeface="Museo Sans 300"/>
          <a:sym typeface="Museo Sans 300"/>
        </a:defRPr>
      </a:lvl6pPr>
      <a:lvl7pPr marL="0" marR="0" indent="0" algn="l" defTabSz="915155" rtl="0" latinLnBrk="0">
        <a:lnSpc>
          <a:spcPct val="100000"/>
        </a:lnSpc>
        <a:spcBef>
          <a:spcPts val="0"/>
        </a:spcBef>
        <a:spcAft>
          <a:spcPts val="0"/>
        </a:spcAft>
        <a:buClrTx/>
        <a:buSzTx/>
        <a:buFontTx/>
        <a:buNone/>
        <a:tabLst/>
        <a:defRPr sz="2477" b="0" i="0" u="none" strike="noStrike" cap="none" spc="0" baseline="0">
          <a:solidFill>
            <a:srgbClr val="000000"/>
          </a:solidFill>
          <a:uFillTx/>
          <a:latin typeface="Museo Sans 300"/>
          <a:ea typeface="Museo Sans 300"/>
          <a:cs typeface="Museo Sans 300"/>
          <a:sym typeface="Museo Sans 300"/>
        </a:defRPr>
      </a:lvl7pPr>
      <a:lvl8pPr marL="0" marR="0" indent="0" algn="l" defTabSz="915155" rtl="0" latinLnBrk="0">
        <a:lnSpc>
          <a:spcPct val="100000"/>
        </a:lnSpc>
        <a:spcBef>
          <a:spcPts val="0"/>
        </a:spcBef>
        <a:spcAft>
          <a:spcPts val="0"/>
        </a:spcAft>
        <a:buClrTx/>
        <a:buSzTx/>
        <a:buFontTx/>
        <a:buNone/>
        <a:tabLst/>
        <a:defRPr sz="2477" b="0" i="0" u="none" strike="noStrike" cap="none" spc="0" baseline="0">
          <a:solidFill>
            <a:srgbClr val="000000"/>
          </a:solidFill>
          <a:uFillTx/>
          <a:latin typeface="Museo Sans 300"/>
          <a:ea typeface="Museo Sans 300"/>
          <a:cs typeface="Museo Sans 300"/>
          <a:sym typeface="Museo Sans 300"/>
        </a:defRPr>
      </a:lvl8pPr>
      <a:lvl9pPr marL="0" marR="0" indent="0" algn="l" defTabSz="915155" rtl="0" latinLnBrk="0">
        <a:lnSpc>
          <a:spcPct val="100000"/>
        </a:lnSpc>
        <a:spcBef>
          <a:spcPts val="0"/>
        </a:spcBef>
        <a:spcAft>
          <a:spcPts val="0"/>
        </a:spcAft>
        <a:buClrTx/>
        <a:buSzTx/>
        <a:buFontTx/>
        <a:buNone/>
        <a:tabLst/>
        <a:defRPr sz="2477" b="0" i="0" u="none" strike="noStrike" cap="none" spc="0" baseline="0">
          <a:solidFill>
            <a:srgbClr val="000000"/>
          </a:solidFill>
          <a:uFillTx/>
          <a:latin typeface="Museo Sans 300"/>
          <a:ea typeface="Museo Sans 300"/>
          <a:cs typeface="Museo Sans 300"/>
          <a:sym typeface="Museo Sans 300"/>
        </a:defRPr>
      </a:lvl9pPr>
    </p:titleStyle>
    <p:bodyStyle>
      <a:lvl1pPr marL="171592" marR="0" indent="-171592" algn="l" defTabSz="915155" rtl="0" latinLnBrk="0">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Museo Sans 100"/>
          <a:ea typeface="Museo Sans 100"/>
          <a:cs typeface="Museo Sans 100"/>
          <a:sym typeface="Museo Sans 100"/>
        </a:defRPr>
      </a:lvl1pPr>
      <a:lvl2pPr marL="618444" marR="0" indent="-160866" algn="l" defTabSz="915155" rtl="0" latinLnBrk="0">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Museo Sans 100"/>
          <a:ea typeface="Museo Sans 100"/>
          <a:cs typeface="Museo Sans 100"/>
          <a:sym typeface="Museo Sans 100"/>
        </a:defRPr>
      </a:lvl2pPr>
      <a:lvl3pPr marL="1086746" marR="0" indent="-171592" algn="l" defTabSz="915155" rtl="0" latinLnBrk="0">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Museo Sans 100"/>
          <a:ea typeface="Museo Sans 100"/>
          <a:cs typeface="Museo Sans 100"/>
          <a:sym typeface="Museo Sans 100"/>
        </a:defRPr>
      </a:lvl3pPr>
      <a:lvl4pPr marL="1578641" marR="0" indent="-205910" algn="l" defTabSz="915155" rtl="0" latinLnBrk="0">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Museo Sans 100"/>
          <a:ea typeface="Museo Sans 100"/>
          <a:cs typeface="Museo Sans 100"/>
          <a:sym typeface="Museo Sans 100"/>
        </a:defRPr>
      </a:lvl4pPr>
      <a:lvl5pPr marL="2036218" marR="0" indent="-205910" algn="l" defTabSz="915155" rtl="0" latinLnBrk="0">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Museo Sans 100"/>
          <a:ea typeface="Museo Sans 100"/>
          <a:cs typeface="Museo Sans 100"/>
          <a:sym typeface="Museo Sans 100"/>
        </a:defRPr>
      </a:lvl5pPr>
      <a:lvl6pPr marL="2440411" marR="0" indent="-152525" algn="l" defTabSz="915155" rtl="0" latinLnBrk="0">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Museo Sans 100"/>
          <a:ea typeface="Museo Sans 100"/>
          <a:cs typeface="Museo Sans 100"/>
          <a:sym typeface="Museo Sans 100"/>
        </a:defRPr>
      </a:lvl6pPr>
      <a:lvl7pPr marL="2897988" marR="0" indent="-152525" algn="l" defTabSz="915155" rtl="0" latinLnBrk="0">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Museo Sans 100"/>
          <a:ea typeface="Museo Sans 100"/>
          <a:cs typeface="Museo Sans 100"/>
          <a:sym typeface="Museo Sans 100"/>
        </a:defRPr>
      </a:lvl7pPr>
      <a:lvl8pPr marL="3355565" marR="0" indent="-152525" algn="l" defTabSz="915155" rtl="0" latinLnBrk="0">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Museo Sans 100"/>
          <a:ea typeface="Museo Sans 100"/>
          <a:cs typeface="Museo Sans 100"/>
          <a:sym typeface="Museo Sans 100"/>
        </a:defRPr>
      </a:lvl8pPr>
      <a:lvl9pPr marL="3813142" marR="0" indent="-152525" algn="l" defTabSz="915155" rtl="0" latinLnBrk="0">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Museo Sans 100"/>
          <a:ea typeface="Museo Sans 100"/>
          <a:cs typeface="Museo Sans 100"/>
          <a:sym typeface="Museo Sans 100"/>
        </a:defRPr>
      </a:lvl9pPr>
    </p:bodyStyle>
    <p:otherStyle>
      <a:lvl1pPr marL="0" marR="0" indent="0" algn="l" defTabSz="343243" rtl="0" latinLnBrk="0">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1pPr>
      <a:lvl2pPr marL="0" marR="0" indent="457576" algn="l" defTabSz="343243" rtl="0" latinLnBrk="0">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2pPr>
      <a:lvl3pPr marL="0" marR="0" indent="915155" algn="l" defTabSz="343243" rtl="0" latinLnBrk="0">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3pPr>
      <a:lvl4pPr marL="0" marR="0" indent="1372731" algn="l" defTabSz="343243" rtl="0" latinLnBrk="0">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4pPr>
      <a:lvl5pPr marL="0" marR="0" indent="1830308" algn="l" defTabSz="343243" rtl="0" latinLnBrk="0">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5pPr>
      <a:lvl6pPr marL="0" marR="0" indent="2287886" algn="l" defTabSz="343243" rtl="0" latinLnBrk="0">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6pPr>
      <a:lvl7pPr marL="0" marR="0" indent="2745463" algn="l" defTabSz="343243" rtl="0" latinLnBrk="0">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7pPr>
      <a:lvl8pPr marL="0" marR="0" indent="3203039" algn="l" defTabSz="343243" rtl="0" latinLnBrk="0">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8pPr>
      <a:lvl9pPr marL="0" marR="0" indent="3660617" algn="l" defTabSz="343243" rtl="0" latinLnBrk="0">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9pPr>
    </p:otherStyle>
  </p:txStyles>
  <p:extLst>
    <p:ext uri="{27BBF7A9-308A-43DC-89C8-2F10F3537804}">
      <p15:sldGuideLst xmlns:p15="http://schemas.microsoft.com/office/powerpoint/2012/main">
        <p15:guide id="1" orient="horz" pos="787" userDrawn="1">
          <p15:clr>
            <a:srgbClr val="F26B43"/>
          </p15:clr>
        </p15:guide>
        <p15:guide id="2" pos="224" userDrawn="1">
          <p15:clr>
            <a:srgbClr val="F26B43"/>
          </p15:clr>
        </p15:guide>
        <p15:guide id="3" orient="horz" pos="566" userDrawn="1">
          <p15:clr>
            <a:srgbClr val="F26B43"/>
          </p15:clr>
        </p15:guide>
        <p15:guide id="4" pos="53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observatory.manrs.or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roa-stats.manrs.or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aida.org/projects/spoofe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resentation Title…"/>
          <p:cNvSpPr txBox="1">
            <a:spLocks noGrp="1"/>
          </p:cNvSpPr>
          <p:nvPr>
            <p:ph type="body" idx="22"/>
          </p:nvPr>
        </p:nvSpPr>
        <p:spPr>
          <a:prstGeom prst="rect">
            <a:avLst/>
          </a:prstGeom>
        </p:spPr>
        <p:txBody>
          <a:bodyPr/>
          <a:lstStyle/>
          <a:p>
            <a:pPr>
              <a:defRPr sz="4000">
                <a:solidFill>
                  <a:srgbClr val="FFFFFF"/>
                </a:solidFill>
              </a:defRPr>
            </a:pPr>
            <a:r>
              <a:rPr lang="en-AU" dirty="0"/>
              <a:t>MANRS and R&amp;E Networks</a:t>
            </a:r>
          </a:p>
          <a:p>
            <a:pPr>
              <a:defRPr sz="2900">
                <a:solidFill>
                  <a:srgbClr val="FFFFFF"/>
                </a:solidFill>
              </a:defRPr>
            </a:pPr>
            <a:r>
              <a:rPr lang="en-AU" dirty="0"/>
              <a:t>TNC 2022</a:t>
            </a:r>
          </a:p>
        </p:txBody>
      </p:sp>
      <p:sp>
        <p:nvSpPr>
          <p:cNvPr id="164" name="Secondary Title…"/>
          <p:cNvSpPr txBox="1">
            <a:spLocks noGrp="1"/>
          </p:cNvSpPr>
          <p:nvPr>
            <p:ph type="body" idx="23"/>
          </p:nvPr>
        </p:nvSpPr>
        <p:spPr>
          <a:prstGeom prst="rect">
            <a:avLst/>
          </a:prstGeom>
        </p:spPr>
        <p:txBody>
          <a:bodyPr/>
          <a:lstStyle/>
          <a:p>
            <a:pPr>
              <a:defRPr sz="1700">
                <a:solidFill>
                  <a:srgbClr val="FFFFFF"/>
                </a:solidFill>
                <a:latin typeface="Museo Sans 700"/>
                <a:ea typeface="Museo Sans 700"/>
                <a:cs typeface="Museo Sans 700"/>
                <a:sym typeface="Museo Sans 700"/>
              </a:defRPr>
            </a:pPr>
            <a:r>
              <a:rPr lang="en-AU" dirty="0" err="1"/>
              <a:t>Warrick</a:t>
            </a:r>
            <a:r>
              <a:rPr lang="en-AU" dirty="0"/>
              <a:t> Mitchell </a:t>
            </a:r>
          </a:p>
          <a:p>
            <a:pPr>
              <a:defRPr sz="1700">
                <a:solidFill>
                  <a:srgbClr val="FFFFFF"/>
                </a:solidFill>
                <a:latin typeface="Museo Sans 700"/>
                <a:ea typeface="Museo Sans 700"/>
                <a:cs typeface="Museo Sans 700"/>
                <a:sym typeface="Museo Sans 700"/>
              </a:defRPr>
            </a:pPr>
            <a:r>
              <a:rPr lang="en-AU" dirty="0"/>
              <a:t>June 2022</a:t>
            </a:r>
            <a:endParaRPr dirty="0"/>
          </a:p>
        </p:txBody>
      </p:sp>
      <p:pic>
        <p:nvPicPr>
          <p:cNvPr id="165" name="AARNet_logo_rev copy.ai" descr="AARNet_logo_rev copy.ai"/>
          <p:cNvPicPr>
            <a:picLocks noChangeAspect="1"/>
          </p:cNvPicPr>
          <p:nvPr/>
        </p:nvPicPr>
        <p:blipFill>
          <a:blip r:embed="rId2"/>
          <a:srcRect/>
          <a:stretch>
            <a:fillRect/>
          </a:stretch>
        </p:blipFill>
        <p:spPr>
          <a:xfrm>
            <a:off x="7363712" y="294272"/>
            <a:ext cx="1419207" cy="46207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nter Text here">
            <a:extLst>
              <a:ext uri="{FF2B5EF4-FFF2-40B4-BE49-F238E27FC236}">
                <a16:creationId xmlns:a16="http://schemas.microsoft.com/office/drawing/2014/main" id="{394A1B59-0B5F-645A-B5C7-2039AB6EA04D}"/>
              </a:ext>
            </a:extLst>
          </p:cNvPr>
          <p:cNvSpPr txBox="1">
            <a:spLocks noGrp="1"/>
          </p:cNvSpPr>
          <p:nvPr>
            <p:ph type="body" sz="half" idx="1"/>
          </p:nvPr>
        </p:nvSpPr>
        <p:spPr>
          <a:xfrm>
            <a:off x="288050" y="3627035"/>
            <a:ext cx="8236038" cy="1023597"/>
          </a:xfrm>
        </p:spPr>
        <p:txBody>
          <a:bodyPr/>
          <a:lstStyle/>
          <a:p>
            <a:r>
              <a:rPr lang="en-AU" dirty="0"/>
              <a:t>Have you created ROA’s for your IPv4 and IPv6 networks, to help people understand your “intent” i.e. who you want to originate it and what length of advertisement?</a:t>
            </a:r>
          </a:p>
          <a:p>
            <a:r>
              <a:rPr lang="en-AU" dirty="0"/>
              <a:t>If you have historical records, we understand there may be  constraints, but hopefully we can help make this happen!</a:t>
            </a:r>
          </a:p>
        </p:txBody>
      </p:sp>
      <p:sp>
        <p:nvSpPr>
          <p:cNvPr id="196" name="Title Slide"/>
          <p:cNvSpPr txBox="1">
            <a:spLocks noGrp="1"/>
          </p:cNvSpPr>
          <p:nvPr>
            <p:ph type="body" idx="21"/>
          </p:nvPr>
        </p:nvSpPr>
        <p:spPr/>
        <p:txBody>
          <a:bodyPr/>
          <a:lstStyle/>
          <a:p>
            <a:r>
              <a:rPr lang="en-AU"/>
              <a:t>Validation</a:t>
            </a:r>
            <a:endParaRPr lang="en-AU" dirty="0"/>
          </a:p>
        </p:txBody>
      </p:sp>
      <p:pic>
        <p:nvPicPr>
          <p:cNvPr id="5122" name="Picture 2">
            <a:extLst>
              <a:ext uri="{FF2B5EF4-FFF2-40B4-BE49-F238E27FC236}">
                <a16:creationId xmlns:a16="http://schemas.microsoft.com/office/drawing/2014/main" id="{7A9FE97E-47AF-AA97-0085-9151497AB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740156"/>
            <a:ext cx="6527800" cy="273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0948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Enter Text here"/>
          <p:cNvSpPr txBox="1">
            <a:spLocks noGrp="1"/>
          </p:cNvSpPr>
          <p:nvPr>
            <p:ph type="body" sz="half" idx="1"/>
          </p:nvPr>
        </p:nvSpPr>
        <p:spPr>
          <a:xfrm>
            <a:off x="288050" y="846000"/>
            <a:ext cx="8226502" cy="3395521"/>
          </a:xfrm>
        </p:spPr>
        <p:txBody>
          <a:bodyPr/>
          <a:lstStyle/>
          <a:p>
            <a:r>
              <a:rPr lang="en-AU" dirty="0"/>
              <a:t>MANRS is a collaborative initiative of Internet operators</a:t>
            </a:r>
          </a:p>
          <a:p>
            <a:endParaRPr lang="en-AU" dirty="0"/>
          </a:p>
          <a:p>
            <a:r>
              <a:rPr lang="en-AU" dirty="0"/>
              <a:t>The MANRS Participants are the Internet operators that meet the requirements of </a:t>
            </a:r>
            <a:r>
              <a:rPr lang="en-AU"/>
              <a:t>the 4 </a:t>
            </a:r>
            <a:r>
              <a:rPr lang="en-AU" dirty="0"/>
              <a:t>MANRS programmes:</a:t>
            </a:r>
          </a:p>
          <a:p>
            <a:endParaRPr lang="en-AU" dirty="0"/>
          </a:p>
          <a:p>
            <a:pPr marL="285750" indent="-285750">
              <a:buFont typeface="Arial" panose="020B0604020202020204" pitchFamily="34" charset="0"/>
              <a:buChar char="•"/>
            </a:pPr>
            <a:r>
              <a:rPr lang="en-AU" dirty="0"/>
              <a:t>Network Operators – 682 participants – </a:t>
            </a:r>
            <a:r>
              <a:rPr lang="en-AU" dirty="0">
                <a:latin typeface="Museo Sans 500" panose="02000000000000000000" pitchFamily="50" charset="0"/>
              </a:rPr>
              <a:t>78 of these are R&amp;E Networks and Universities</a:t>
            </a:r>
          </a:p>
          <a:p>
            <a:pPr marL="285750" indent="-285750">
              <a:buFont typeface="Arial" panose="020B0604020202020204" pitchFamily="34" charset="0"/>
              <a:buChar char="•"/>
            </a:pPr>
            <a:r>
              <a:rPr lang="en-AU" dirty="0"/>
              <a:t>IXPs – 98 participants</a:t>
            </a:r>
          </a:p>
          <a:p>
            <a:pPr marL="285750" indent="-285750">
              <a:buFont typeface="Arial" panose="020B0604020202020204" pitchFamily="34" charset="0"/>
              <a:buChar char="•"/>
            </a:pPr>
            <a:r>
              <a:rPr lang="en-AU" dirty="0"/>
              <a:t>CDN/Cloud Providers – 18 participants</a:t>
            </a:r>
          </a:p>
          <a:p>
            <a:pPr marL="285750" indent="-285750">
              <a:buFont typeface="Arial" panose="020B0604020202020204" pitchFamily="34" charset="0"/>
              <a:buChar char="•"/>
            </a:pPr>
            <a:r>
              <a:rPr lang="en-AU" dirty="0"/>
              <a:t>Vendors – 5 participants</a:t>
            </a:r>
          </a:p>
          <a:p>
            <a:pPr marL="915153" lvl="2" indent="0">
              <a:buNone/>
            </a:pPr>
            <a:endParaRPr lang="en-AU" dirty="0"/>
          </a:p>
          <a:p>
            <a:pPr indent="-256521"/>
            <a:r>
              <a:rPr lang="en-AU" dirty="0"/>
              <a:t>MANRS Partners are organisations recognised by the MANRS Community as supporting MANRS through promotion, training, resourcing and/or in other ways</a:t>
            </a:r>
          </a:p>
          <a:p>
            <a:endParaRPr lang="en-AU" dirty="0"/>
          </a:p>
        </p:txBody>
      </p:sp>
      <p:sp>
        <p:nvSpPr>
          <p:cNvPr id="196" name="Title Slide"/>
          <p:cNvSpPr txBox="1">
            <a:spLocks noGrp="1"/>
          </p:cNvSpPr>
          <p:nvPr>
            <p:ph type="body" idx="21"/>
          </p:nvPr>
        </p:nvSpPr>
        <p:spPr/>
        <p:txBody>
          <a:bodyPr/>
          <a:lstStyle/>
          <a:p>
            <a:r>
              <a:rPr lang="en-US"/>
              <a:t>How many people are participating in MANRS?</a:t>
            </a:r>
            <a:endParaRPr lang="en-US" dirty="0"/>
          </a:p>
        </p:txBody>
      </p:sp>
    </p:spTree>
    <p:extLst>
      <p:ext uri="{BB962C8B-B14F-4D97-AF65-F5344CB8AC3E}">
        <p14:creationId xmlns:p14="http://schemas.microsoft.com/office/powerpoint/2010/main" val="310747410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Enter Text here"/>
          <p:cNvSpPr txBox="1">
            <a:spLocks noGrp="1"/>
          </p:cNvSpPr>
          <p:nvPr>
            <p:ph type="body" sz="half" idx="1"/>
          </p:nvPr>
        </p:nvSpPr>
        <p:spPr>
          <a:xfrm>
            <a:off x="288049" y="846000"/>
            <a:ext cx="8437141" cy="3746940"/>
          </a:xfrm>
        </p:spPr>
        <p:txBody>
          <a:bodyPr/>
          <a:lstStyle/>
          <a:p>
            <a:r>
              <a:rPr lang="en-AU" dirty="0"/>
              <a:t>The challenges arise when some REN’s try to comply with the “Filtering” and “Global Validation” actions.</a:t>
            </a:r>
          </a:p>
          <a:p>
            <a:endParaRPr lang="en-AU" dirty="0"/>
          </a:p>
          <a:p>
            <a:r>
              <a:rPr lang="en-AU" dirty="0"/>
              <a:t>There are currently 120 research and education networks in the world today, with over 25,000 universities behind these networks.</a:t>
            </a:r>
          </a:p>
          <a:p>
            <a:endParaRPr lang="en-AU" dirty="0"/>
          </a:p>
          <a:p>
            <a:r>
              <a:rPr lang="en-AU" dirty="0"/>
              <a:t>Unlike the traditional commodity internet providers, REN’s have been working collaboratively to provide mutual backup paths, which makes filtering of routes/as-path granularity challenging and now makes some REN’s no longer MANRS compliant as they haven’t created or updated a IRR policy record to indicate to the world they may see the backed up party routes via their network. </a:t>
            </a:r>
          </a:p>
          <a:p>
            <a:endParaRPr lang="en-AU" dirty="0"/>
          </a:p>
          <a:p>
            <a:r>
              <a:rPr lang="en-AU" dirty="0"/>
              <a:t>The allocation of IPv4 and IPv6 addressing to the REN’s and downstream universities, can and commonly are from historical address space, meaning that the resource holders can not easily create “Route Object Authorisation” (ROA’s) records as the Regional Internet Registry may require REN’s/universities to sign up with them and pay more money for their allocations that have been previously free from cost. There may also be legal impediments as well to be considered.</a:t>
            </a:r>
          </a:p>
        </p:txBody>
      </p:sp>
      <p:sp>
        <p:nvSpPr>
          <p:cNvPr id="196" name="Title Slide"/>
          <p:cNvSpPr txBox="1">
            <a:spLocks noGrp="1"/>
          </p:cNvSpPr>
          <p:nvPr>
            <p:ph type="body" idx="21"/>
          </p:nvPr>
        </p:nvSpPr>
        <p:spPr/>
        <p:txBody>
          <a:bodyPr/>
          <a:lstStyle/>
          <a:p>
            <a:r>
              <a:rPr lang="en-AU"/>
              <a:t>Can Research and Educations Networks be MANRS compliant?</a:t>
            </a:r>
            <a:endParaRPr lang="en-AU" dirty="0"/>
          </a:p>
        </p:txBody>
      </p:sp>
    </p:spTree>
    <p:extLst>
      <p:ext uri="{BB962C8B-B14F-4D97-AF65-F5344CB8AC3E}">
        <p14:creationId xmlns:p14="http://schemas.microsoft.com/office/powerpoint/2010/main" val="352430886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ter Text here">
            <a:extLst>
              <a:ext uri="{FF2B5EF4-FFF2-40B4-BE49-F238E27FC236}">
                <a16:creationId xmlns:a16="http://schemas.microsoft.com/office/drawing/2014/main" id="{37BFAC35-4141-7DD5-715B-DF26839E4E66}"/>
              </a:ext>
            </a:extLst>
          </p:cNvPr>
          <p:cNvSpPr txBox="1">
            <a:spLocks noGrp="1"/>
          </p:cNvSpPr>
          <p:nvPr>
            <p:ph type="body" sz="half" idx="1"/>
          </p:nvPr>
        </p:nvSpPr>
        <p:spPr>
          <a:xfrm>
            <a:off x="288050" y="4292794"/>
            <a:ext cx="8499962" cy="303248"/>
          </a:xfrm>
        </p:spPr>
        <p:txBody>
          <a:bodyPr/>
          <a:lstStyle/>
          <a:p>
            <a:r>
              <a:rPr lang="en-AU" sz="1050" dirty="0"/>
              <a:t>Source: </a:t>
            </a:r>
            <a:r>
              <a:rPr lang="en-AU" sz="1050" dirty="0">
                <a:hlinkClick r:id="rId2"/>
              </a:rPr>
              <a:t>https://observatory.manrs.org</a:t>
            </a:r>
            <a:r>
              <a:rPr lang="en-AU" sz="1050" dirty="0"/>
              <a:t> (Note: you need to be a member of MANRS to see this for your network)</a:t>
            </a:r>
          </a:p>
        </p:txBody>
      </p:sp>
      <p:sp>
        <p:nvSpPr>
          <p:cNvPr id="196" name="Title Slide"/>
          <p:cNvSpPr txBox="1">
            <a:spLocks noGrp="1"/>
          </p:cNvSpPr>
          <p:nvPr>
            <p:ph type="body" idx="21"/>
          </p:nvPr>
        </p:nvSpPr>
        <p:spPr/>
        <p:txBody>
          <a:bodyPr/>
          <a:lstStyle/>
          <a:p>
            <a:r>
              <a:rPr lang="en-AU"/>
              <a:t>AARNet’s current MANRS compliance</a:t>
            </a:r>
            <a:endParaRPr lang="en-AU" dirty="0"/>
          </a:p>
        </p:txBody>
      </p:sp>
      <p:pic>
        <p:nvPicPr>
          <p:cNvPr id="5" name="Picture 4" descr="Graphical user interface, application&#10;&#10;Description automatically generated">
            <a:extLst>
              <a:ext uri="{FF2B5EF4-FFF2-40B4-BE49-F238E27FC236}">
                <a16:creationId xmlns:a16="http://schemas.microsoft.com/office/drawing/2014/main" id="{7B6E79CA-1F80-18D4-3F7E-41FE0E440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638" y="938389"/>
            <a:ext cx="8698724" cy="2081684"/>
          </a:xfrm>
          <a:prstGeom prst="rect">
            <a:avLst/>
          </a:prstGeom>
        </p:spPr>
      </p:pic>
    </p:spTree>
    <p:extLst>
      <p:ext uri="{BB962C8B-B14F-4D97-AF65-F5344CB8AC3E}">
        <p14:creationId xmlns:p14="http://schemas.microsoft.com/office/powerpoint/2010/main" val="394965197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nter Text here">
            <a:extLst>
              <a:ext uri="{FF2B5EF4-FFF2-40B4-BE49-F238E27FC236}">
                <a16:creationId xmlns:a16="http://schemas.microsoft.com/office/drawing/2014/main" id="{AEEF385B-E094-6374-6E92-B8B6331DAF41}"/>
              </a:ext>
            </a:extLst>
          </p:cNvPr>
          <p:cNvSpPr txBox="1">
            <a:spLocks noGrp="1"/>
          </p:cNvSpPr>
          <p:nvPr>
            <p:ph type="body" sz="half" idx="1"/>
          </p:nvPr>
        </p:nvSpPr>
        <p:spPr>
          <a:xfrm>
            <a:off x="288049" y="4297317"/>
            <a:ext cx="8236037" cy="268347"/>
          </a:xfrm>
        </p:spPr>
        <p:txBody>
          <a:bodyPr/>
          <a:lstStyle/>
          <a:p>
            <a:r>
              <a:rPr lang="en-AU" sz="1050" dirty="0"/>
              <a:t>Source: </a:t>
            </a:r>
            <a:r>
              <a:rPr lang="en-AU" sz="1050" dirty="0">
                <a:hlinkClick r:id="rId2"/>
              </a:rPr>
              <a:t>https://roa-stats.manrs.org</a:t>
            </a:r>
            <a:r>
              <a:rPr lang="en-AU" sz="1050" dirty="0"/>
              <a:t> (Note: You don’t need to be a member of MANRS to use this tool)</a:t>
            </a:r>
          </a:p>
        </p:txBody>
      </p:sp>
      <p:sp>
        <p:nvSpPr>
          <p:cNvPr id="196" name="Title Slide"/>
          <p:cNvSpPr txBox="1">
            <a:spLocks noGrp="1"/>
          </p:cNvSpPr>
          <p:nvPr>
            <p:ph type="body" idx="21"/>
          </p:nvPr>
        </p:nvSpPr>
        <p:spPr/>
        <p:txBody>
          <a:bodyPr/>
          <a:lstStyle/>
          <a:p>
            <a:r>
              <a:rPr lang="en-AU"/>
              <a:t>AARNet’s Current ROA Status</a:t>
            </a:r>
            <a:endParaRPr lang="en-AU" dirty="0"/>
          </a:p>
        </p:txBody>
      </p:sp>
      <p:pic>
        <p:nvPicPr>
          <p:cNvPr id="7" name="Picture 6">
            <a:extLst>
              <a:ext uri="{FF2B5EF4-FFF2-40B4-BE49-F238E27FC236}">
                <a16:creationId xmlns:a16="http://schemas.microsoft.com/office/drawing/2014/main" id="{E6F83E2B-62D9-0A5F-C253-15E788409290}"/>
              </a:ext>
            </a:extLst>
          </p:cNvPr>
          <p:cNvPicPr>
            <a:picLocks noChangeAspect="1"/>
          </p:cNvPicPr>
          <p:nvPr/>
        </p:nvPicPr>
        <p:blipFill>
          <a:blip r:embed="rId3"/>
          <a:stretch>
            <a:fillRect/>
          </a:stretch>
        </p:blipFill>
        <p:spPr>
          <a:xfrm>
            <a:off x="327566" y="990605"/>
            <a:ext cx="8488868" cy="3189940"/>
          </a:xfrm>
          <a:prstGeom prst="rect">
            <a:avLst/>
          </a:prstGeom>
        </p:spPr>
      </p:pic>
    </p:spTree>
    <p:extLst>
      <p:ext uri="{BB962C8B-B14F-4D97-AF65-F5344CB8AC3E}">
        <p14:creationId xmlns:p14="http://schemas.microsoft.com/office/powerpoint/2010/main" val="361367778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Enter Text here"/>
          <p:cNvSpPr txBox="1">
            <a:spLocks noGrp="1"/>
          </p:cNvSpPr>
          <p:nvPr>
            <p:ph type="body" sz="half" idx="1"/>
          </p:nvPr>
        </p:nvSpPr>
        <p:spPr>
          <a:xfrm>
            <a:off x="288049" y="1200521"/>
            <a:ext cx="8437141" cy="1082639"/>
          </a:xfrm>
        </p:spPr>
        <p:txBody>
          <a:bodyPr/>
          <a:lstStyle/>
          <a:p>
            <a:r>
              <a:rPr lang="en-AU" dirty="0"/>
              <a:t>The MANRS Steering Committee has nominally accepted a proposal for the creation of a Research and Education Network Programme as of the 8th of December 2021.</a:t>
            </a:r>
          </a:p>
          <a:p>
            <a:endParaRPr lang="en-AU" dirty="0"/>
          </a:p>
          <a:p>
            <a:r>
              <a:rPr lang="en-AU" dirty="0">
                <a:latin typeface="Museo Sans 500" panose="02000000000000000000" pitchFamily="50" charset="0"/>
              </a:rPr>
              <a:t>The aims: </a:t>
            </a:r>
            <a:endParaRPr lang="en-AU" dirty="0"/>
          </a:p>
          <a:p>
            <a:endParaRPr lang="en-AU" dirty="0"/>
          </a:p>
        </p:txBody>
      </p:sp>
      <p:sp>
        <p:nvSpPr>
          <p:cNvPr id="196" name="Title Slide"/>
          <p:cNvSpPr txBox="1">
            <a:spLocks noGrp="1"/>
          </p:cNvSpPr>
          <p:nvPr>
            <p:ph type="body" idx="21"/>
          </p:nvPr>
        </p:nvSpPr>
        <p:spPr>
          <a:xfrm>
            <a:off x="288050" y="219307"/>
            <a:ext cx="8236037" cy="757914"/>
          </a:xfrm>
        </p:spPr>
        <p:txBody>
          <a:bodyPr/>
          <a:lstStyle/>
          <a:p>
            <a:r>
              <a:rPr lang="en-AU" dirty="0"/>
              <a:t>Creation of the MANRS Research and Education Networks Programme</a:t>
            </a:r>
          </a:p>
        </p:txBody>
      </p:sp>
      <p:sp>
        <p:nvSpPr>
          <p:cNvPr id="4" name="Text Placeholder 6">
            <a:extLst>
              <a:ext uri="{FF2B5EF4-FFF2-40B4-BE49-F238E27FC236}">
                <a16:creationId xmlns:a16="http://schemas.microsoft.com/office/drawing/2014/main" id="{E01ABF9A-C5F2-442B-BAC2-594E7296F1A6}"/>
              </a:ext>
            </a:extLst>
          </p:cNvPr>
          <p:cNvSpPr>
            <a:spLocks noGrp="1"/>
          </p:cNvSpPr>
          <p:nvPr>
            <p:ph type="body" sz="quarter" idx="4294967295" hasCustomPrompt="1"/>
          </p:nvPr>
        </p:nvSpPr>
        <p:spPr>
          <a:xfrm>
            <a:off x="285750" y="2506459"/>
            <a:ext cx="2722960" cy="1871629"/>
          </a:xfrm>
          <a:prstGeom prst="roundRect">
            <a:avLst>
              <a:gd name="adj" fmla="val 0"/>
            </a:avLst>
          </a:prstGeom>
          <a:solidFill>
            <a:schemeClr val="bg1"/>
          </a:solidFill>
          <a:ln>
            <a:solidFill>
              <a:srgbClr val="0C5164"/>
            </a:solidFill>
          </a:ln>
        </p:spPr>
        <p:txBody>
          <a:bodyPr lIns="108000" tIns="900000" rIns="108000" bIns="365760" anchor="t"/>
          <a:lstStyle>
            <a:lvl1pPr algn="l">
              <a:defRPr>
                <a:solidFill>
                  <a:schemeClr val="accent1"/>
                </a:solidFill>
              </a:defRPr>
            </a:lvl1pPr>
            <a:lvl2pPr algn="l">
              <a:defRPr sz="1050"/>
            </a:lvl2pPr>
            <a:lvl3pPr algn="ctr">
              <a:defRPr/>
            </a:lvl3pPr>
            <a:lvl4pPr algn="ctr">
              <a:defRPr/>
            </a:lvl4pPr>
            <a:lvl5pPr algn="ctr">
              <a:defRPr/>
            </a:lvl5pPr>
          </a:lstStyle>
          <a:p>
            <a:pPr marL="10726" indent="0" algn="ctr">
              <a:buNone/>
            </a:pPr>
            <a:r>
              <a:rPr lang="en-US" sz="1200" dirty="0">
                <a:solidFill>
                  <a:schemeClr val="tx1"/>
                </a:solidFill>
              </a:rPr>
              <a:t>Proactively encourage all research and education networks to reach MANRS compliance (both Internet Facing and R&amp;E Network facing)</a:t>
            </a:r>
          </a:p>
        </p:txBody>
      </p:sp>
      <p:sp>
        <p:nvSpPr>
          <p:cNvPr id="7" name="Text Placeholder 6">
            <a:extLst>
              <a:ext uri="{FF2B5EF4-FFF2-40B4-BE49-F238E27FC236}">
                <a16:creationId xmlns:a16="http://schemas.microsoft.com/office/drawing/2014/main" id="{E01ABF9A-C5F2-442B-BAC2-594E7296F1A6}"/>
              </a:ext>
            </a:extLst>
          </p:cNvPr>
          <p:cNvSpPr>
            <a:spLocks noGrp="1"/>
          </p:cNvSpPr>
          <p:nvPr>
            <p:ph type="body" sz="quarter" idx="4294967295" hasCustomPrompt="1"/>
          </p:nvPr>
        </p:nvSpPr>
        <p:spPr>
          <a:xfrm>
            <a:off x="3210521" y="2506459"/>
            <a:ext cx="2722960" cy="1871629"/>
          </a:xfrm>
          <a:prstGeom prst="roundRect">
            <a:avLst>
              <a:gd name="adj" fmla="val 0"/>
            </a:avLst>
          </a:prstGeom>
          <a:solidFill>
            <a:schemeClr val="bg1"/>
          </a:solidFill>
          <a:ln>
            <a:solidFill>
              <a:srgbClr val="71D0F6"/>
            </a:solidFill>
          </a:ln>
        </p:spPr>
        <p:txBody>
          <a:bodyPr lIns="108000" tIns="900000" rIns="108000" bIns="365760" anchor="t"/>
          <a:lstStyle>
            <a:lvl1pPr algn="l">
              <a:defRPr>
                <a:solidFill>
                  <a:schemeClr val="accent1"/>
                </a:solidFill>
              </a:defRPr>
            </a:lvl1pPr>
            <a:lvl2pPr algn="l">
              <a:defRPr sz="1050"/>
            </a:lvl2pPr>
            <a:lvl3pPr algn="ctr">
              <a:defRPr/>
            </a:lvl3pPr>
            <a:lvl4pPr algn="ctr">
              <a:defRPr/>
            </a:lvl4pPr>
            <a:lvl5pPr algn="ctr">
              <a:defRPr/>
            </a:lvl5pPr>
          </a:lstStyle>
          <a:p>
            <a:pPr marL="10726" indent="0" algn="ctr">
              <a:buNone/>
            </a:pPr>
            <a:r>
              <a:rPr lang="en-US" sz="1200" dirty="0">
                <a:solidFill>
                  <a:schemeClr val="tx1"/>
                </a:solidFill>
              </a:rPr>
              <a:t>Contribute towards improved techniques and tools to </a:t>
            </a:r>
            <a:br>
              <a:rPr lang="en-US" sz="1200" dirty="0">
                <a:solidFill>
                  <a:schemeClr val="tx1"/>
                </a:solidFill>
              </a:rPr>
            </a:br>
            <a:r>
              <a:rPr lang="en-US" sz="1200" dirty="0">
                <a:solidFill>
                  <a:schemeClr val="tx1"/>
                </a:solidFill>
              </a:rPr>
              <a:t>support this goal</a:t>
            </a:r>
          </a:p>
        </p:txBody>
      </p:sp>
      <p:sp>
        <p:nvSpPr>
          <p:cNvPr id="8" name="Text Placeholder 6">
            <a:extLst>
              <a:ext uri="{FF2B5EF4-FFF2-40B4-BE49-F238E27FC236}">
                <a16:creationId xmlns:a16="http://schemas.microsoft.com/office/drawing/2014/main" id="{E01ABF9A-C5F2-442B-BAC2-594E7296F1A6}"/>
              </a:ext>
            </a:extLst>
          </p:cNvPr>
          <p:cNvSpPr>
            <a:spLocks noGrp="1"/>
          </p:cNvSpPr>
          <p:nvPr>
            <p:ph type="body" sz="quarter" idx="4294967295" hasCustomPrompt="1"/>
          </p:nvPr>
        </p:nvSpPr>
        <p:spPr>
          <a:xfrm>
            <a:off x="6135291" y="2506459"/>
            <a:ext cx="2722960" cy="1871629"/>
          </a:xfrm>
          <a:prstGeom prst="roundRect">
            <a:avLst>
              <a:gd name="adj" fmla="val 0"/>
            </a:avLst>
          </a:prstGeom>
          <a:solidFill>
            <a:schemeClr val="bg1"/>
          </a:solidFill>
          <a:ln>
            <a:solidFill>
              <a:schemeClr val="accent4"/>
            </a:solidFill>
          </a:ln>
        </p:spPr>
        <p:txBody>
          <a:bodyPr lIns="108000" tIns="900000" rIns="108000" bIns="365760" anchor="t"/>
          <a:lstStyle>
            <a:lvl1pPr algn="l">
              <a:defRPr>
                <a:solidFill>
                  <a:schemeClr val="accent1"/>
                </a:solidFill>
              </a:defRPr>
            </a:lvl1pPr>
            <a:lvl2pPr algn="l">
              <a:defRPr sz="1050"/>
            </a:lvl2pPr>
            <a:lvl3pPr algn="ctr">
              <a:defRPr/>
            </a:lvl3pPr>
            <a:lvl4pPr algn="ctr">
              <a:defRPr/>
            </a:lvl4pPr>
            <a:lvl5pPr algn="ctr">
              <a:defRPr/>
            </a:lvl5pPr>
          </a:lstStyle>
          <a:p>
            <a:pPr marL="10726" indent="0" algn="ctr">
              <a:buNone/>
            </a:pPr>
            <a:r>
              <a:rPr lang="en-US" sz="1200" dirty="0" err="1">
                <a:solidFill>
                  <a:schemeClr val="tx1"/>
                </a:solidFill>
              </a:rPr>
              <a:t>Publicise</a:t>
            </a:r>
            <a:r>
              <a:rPr lang="en-US" sz="1200" dirty="0">
                <a:solidFill>
                  <a:schemeClr val="tx1"/>
                </a:solidFill>
              </a:rPr>
              <a:t> MANRS globally </a:t>
            </a:r>
            <a:br>
              <a:rPr lang="en-US" sz="1200" dirty="0">
                <a:solidFill>
                  <a:schemeClr val="tx1"/>
                </a:solidFill>
              </a:rPr>
            </a:br>
            <a:r>
              <a:rPr lang="en-US" sz="1200" dirty="0">
                <a:solidFill>
                  <a:schemeClr val="tx1"/>
                </a:solidFill>
              </a:rPr>
              <a:t>and encourage universal participation</a:t>
            </a:r>
          </a:p>
        </p:txBody>
      </p:sp>
      <p:grpSp>
        <p:nvGrpSpPr>
          <p:cNvPr id="9" name="Group 8">
            <a:extLst>
              <a:ext uri="{FF2B5EF4-FFF2-40B4-BE49-F238E27FC236}">
                <a16:creationId xmlns:a16="http://schemas.microsoft.com/office/drawing/2014/main" id="{4FAECAB2-273B-EA42-812B-E579DF23C1AB}"/>
              </a:ext>
            </a:extLst>
          </p:cNvPr>
          <p:cNvGrpSpPr/>
          <p:nvPr/>
        </p:nvGrpSpPr>
        <p:grpSpPr>
          <a:xfrm>
            <a:off x="1323671" y="2691729"/>
            <a:ext cx="647118" cy="512074"/>
            <a:chOff x="7793640" y="3573360"/>
            <a:chExt cx="596880" cy="472319"/>
          </a:xfrm>
        </p:grpSpPr>
        <p:sp>
          <p:nvSpPr>
            <p:cNvPr id="10" name="Straight Connector 9">
              <a:extLst>
                <a:ext uri="{FF2B5EF4-FFF2-40B4-BE49-F238E27FC236}">
                  <a16:creationId xmlns:a16="http://schemas.microsoft.com/office/drawing/2014/main" id="{30961A0A-E574-154C-A494-43D8DF8CFAA6}"/>
                </a:ext>
              </a:extLst>
            </p:cNvPr>
            <p:cNvSpPr/>
            <p:nvPr/>
          </p:nvSpPr>
          <p:spPr>
            <a:xfrm>
              <a:off x="8057160" y="3873959"/>
              <a:ext cx="0" cy="0"/>
            </a:xfrm>
            <a:prstGeom prst="line">
              <a:avLst/>
            </a:pr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 name="Freeform 10">
              <a:extLst>
                <a:ext uri="{FF2B5EF4-FFF2-40B4-BE49-F238E27FC236}">
                  <a16:creationId xmlns:a16="http://schemas.microsoft.com/office/drawing/2014/main" id="{2DD50ECB-37EB-B343-BE9B-77111CC6F6B3}"/>
                </a:ext>
              </a:extLst>
            </p:cNvPr>
            <p:cNvSpPr/>
            <p:nvPr/>
          </p:nvSpPr>
          <p:spPr>
            <a:xfrm>
              <a:off x="8057160" y="3873959"/>
              <a:ext cx="7560" cy="2520"/>
            </a:xfrm>
            <a:custGeom>
              <a:avLst/>
              <a:gdLst/>
              <a:ahLst/>
              <a:cxnLst>
                <a:cxn ang="3cd4">
                  <a:pos x="hc" y="t"/>
                </a:cxn>
                <a:cxn ang="cd2">
                  <a:pos x="l" y="vc"/>
                </a:cxn>
                <a:cxn ang="cd4">
                  <a:pos x="hc" y="b"/>
                </a:cxn>
                <a:cxn ang="0">
                  <a:pos x="r" y="vc"/>
                </a:cxn>
              </a:cxnLst>
              <a:rect l="l" t="t" r="r" b="b"/>
              <a:pathLst>
                <a:path w="22" h="8">
                  <a:moveTo>
                    <a:pt x="0" y="0"/>
                  </a:moveTo>
                  <a:cubicBezTo>
                    <a:pt x="8" y="0"/>
                    <a:pt x="17" y="4"/>
                    <a:pt x="22" y="8"/>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 name="Freeform 11">
              <a:extLst>
                <a:ext uri="{FF2B5EF4-FFF2-40B4-BE49-F238E27FC236}">
                  <a16:creationId xmlns:a16="http://schemas.microsoft.com/office/drawing/2014/main" id="{F5DCFB0E-EAB9-4F48-8C96-89289679E99E}"/>
                </a:ext>
              </a:extLst>
            </p:cNvPr>
            <p:cNvSpPr/>
            <p:nvPr/>
          </p:nvSpPr>
          <p:spPr>
            <a:xfrm>
              <a:off x="8065079" y="3876840"/>
              <a:ext cx="28080" cy="35280"/>
            </a:xfrm>
            <a:custGeom>
              <a:avLst/>
              <a:gdLst/>
              <a:ahLst/>
              <a:cxnLst>
                <a:cxn ang="3cd4">
                  <a:pos x="hc" y="t"/>
                </a:cxn>
                <a:cxn ang="cd2">
                  <a:pos x="l" y="vc"/>
                </a:cxn>
                <a:cxn ang="cd4">
                  <a:pos x="hc" y="b"/>
                </a:cxn>
                <a:cxn ang="0">
                  <a:pos x="r" y="vc"/>
                </a:cxn>
              </a:cxnLst>
              <a:rect l="l" t="t" r="r" b="b"/>
              <a:pathLst>
                <a:path w="79" h="99">
                  <a:moveTo>
                    <a:pt x="0" y="0"/>
                  </a:moveTo>
                  <a:cubicBezTo>
                    <a:pt x="79" y="99"/>
                    <a:pt x="79" y="99"/>
                    <a:pt x="79" y="99"/>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 name="Freeform 12">
              <a:extLst>
                <a:ext uri="{FF2B5EF4-FFF2-40B4-BE49-F238E27FC236}">
                  <a16:creationId xmlns:a16="http://schemas.microsoft.com/office/drawing/2014/main" id="{8457B5E9-B961-D44A-B551-E7BD10BC0F67}"/>
                </a:ext>
              </a:extLst>
            </p:cNvPr>
            <p:cNvSpPr/>
            <p:nvPr/>
          </p:nvSpPr>
          <p:spPr>
            <a:xfrm>
              <a:off x="8093519" y="3876840"/>
              <a:ext cx="26280" cy="35280"/>
            </a:xfrm>
            <a:custGeom>
              <a:avLst/>
              <a:gdLst/>
              <a:ahLst/>
              <a:cxnLst>
                <a:cxn ang="3cd4">
                  <a:pos x="hc" y="t"/>
                </a:cxn>
                <a:cxn ang="cd2">
                  <a:pos x="l" y="vc"/>
                </a:cxn>
                <a:cxn ang="cd4">
                  <a:pos x="hc" y="b"/>
                </a:cxn>
                <a:cxn ang="0">
                  <a:pos x="r" y="vc"/>
                </a:cxn>
              </a:cxnLst>
              <a:rect l="l" t="t" r="r" b="b"/>
              <a:pathLst>
                <a:path w="74" h="99">
                  <a:moveTo>
                    <a:pt x="0" y="99"/>
                  </a:moveTo>
                  <a:cubicBezTo>
                    <a:pt x="74" y="0"/>
                    <a:pt x="74" y="0"/>
                    <a:pt x="74"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 name="Freeform 13">
              <a:extLst>
                <a:ext uri="{FF2B5EF4-FFF2-40B4-BE49-F238E27FC236}">
                  <a16:creationId xmlns:a16="http://schemas.microsoft.com/office/drawing/2014/main" id="{1370ABAB-7BDF-1147-B59F-10A8CF40857A}"/>
                </a:ext>
              </a:extLst>
            </p:cNvPr>
            <p:cNvSpPr/>
            <p:nvPr/>
          </p:nvSpPr>
          <p:spPr>
            <a:xfrm>
              <a:off x="8120160" y="3873600"/>
              <a:ext cx="11160" cy="3240"/>
            </a:xfrm>
            <a:custGeom>
              <a:avLst/>
              <a:gdLst/>
              <a:ahLst/>
              <a:cxnLst>
                <a:cxn ang="3cd4">
                  <a:pos x="hc" y="t"/>
                </a:cxn>
                <a:cxn ang="cd2">
                  <a:pos x="l" y="vc"/>
                </a:cxn>
                <a:cxn ang="cd4">
                  <a:pos x="hc" y="b"/>
                </a:cxn>
                <a:cxn ang="0">
                  <a:pos x="r" y="vc"/>
                </a:cxn>
              </a:cxnLst>
              <a:rect l="l" t="t" r="r" b="b"/>
              <a:pathLst>
                <a:path w="32" h="10">
                  <a:moveTo>
                    <a:pt x="0" y="10"/>
                  </a:moveTo>
                  <a:cubicBezTo>
                    <a:pt x="10" y="2"/>
                    <a:pt x="24" y="-2"/>
                    <a:pt x="32" y="2"/>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 name="Freeform 14">
              <a:extLst>
                <a:ext uri="{FF2B5EF4-FFF2-40B4-BE49-F238E27FC236}">
                  <a16:creationId xmlns:a16="http://schemas.microsoft.com/office/drawing/2014/main" id="{258F7305-0635-6748-9DAC-D1BC1F1FB439}"/>
                </a:ext>
              </a:extLst>
            </p:cNvPr>
            <p:cNvSpPr/>
            <p:nvPr/>
          </p:nvSpPr>
          <p:spPr>
            <a:xfrm>
              <a:off x="8131679" y="3873959"/>
              <a:ext cx="41040" cy="19080"/>
            </a:xfrm>
            <a:custGeom>
              <a:avLst/>
              <a:gdLst/>
              <a:ahLst/>
              <a:cxnLst>
                <a:cxn ang="3cd4">
                  <a:pos x="hc" y="t"/>
                </a:cxn>
                <a:cxn ang="cd2">
                  <a:pos x="l" y="vc"/>
                </a:cxn>
                <a:cxn ang="cd4">
                  <a:pos x="hc" y="b"/>
                </a:cxn>
                <a:cxn ang="0">
                  <a:pos x="r" y="vc"/>
                </a:cxn>
              </a:cxnLst>
              <a:rect l="l" t="t" r="r" b="b"/>
              <a:pathLst>
                <a:path w="115" h="54">
                  <a:moveTo>
                    <a:pt x="0" y="0"/>
                  </a:moveTo>
                  <a:cubicBezTo>
                    <a:pt x="115" y="54"/>
                    <a:pt x="115" y="54"/>
                    <a:pt x="115" y="54"/>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 name="Freeform 15">
              <a:extLst>
                <a:ext uri="{FF2B5EF4-FFF2-40B4-BE49-F238E27FC236}">
                  <a16:creationId xmlns:a16="http://schemas.microsoft.com/office/drawing/2014/main" id="{8ED32F87-B18A-594F-9C91-D5323B0A3396}"/>
                </a:ext>
              </a:extLst>
            </p:cNvPr>
            <p:cNvSpPr/>
            <p:nvPr/>
          </p:nvSpPr>
          <p:spPr>
            <a:xfrm>
              <a:off x="8173080" y="3848400"/>
              <a:ext cx="7560" cy="44640"/>
            </a:xfrm>
            <a:custGeom>
              <a:avLst/>
              <a:gdLst/>
              <a:ahLst/>
              <a:cxnLst>
                <a:cxn ang="3cd4">
                  <a:pos x="hc" y="t"/>
                </a:cxn>
                <a:cxn ang="cd2">
                  <a:pos x="l" y="vc"/>
                </a:cxn>
                <a:cxn ang="cd4">
                  <a:pos x="hc" y="b"/>
                </a:cxn>
                <a:cxn ang="0">
                  <a:pos x="r" y="vc"/>
                </a:cxn>
              </a:cxnLst>
              <a:rect l="l" t="t" r="r" b="b"/>
              <a:pathLst>
                <a:path w="22" h="125">
                  <a:moveTo>
                    <a:pt x="0" y="125"/>
                  </a:moveTo>
                  <a:cubicBezTo>
                    <a:pt x="22" y="0"/>
                    <a:pt x="22" y="0"/>
                    <a:pt x="22"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1E095DAD-AD04-6945-87A6-6ADB1282AE38}"/>
                </a:ext>
              </a:extLst>
            </p:cNvPr>
            <p:cNvSpPr/>
            <p:nvPr/>
          </p:nvSpPr>
          <p:spPr>
            <a:xfrm>
              <a:off x="8180999" y="3840479"/>
              <a:ext cx="7560" cy="7560"/>
            </a:xfrm>
            <a:custGeom>
              <a:avLst/>
              <a:gdLst/>
              <a:ahLst/>
              <a:cxnLst>
                <a:cxn ang="3cd4">
                  <a:pos x="hc" y="t"/>
                </a:cxn>
                <a:cxn ang="cd2">
                  <a:pos x="l" y="vc"/>
                </a:cxn>
                <a:cxn ang="cd4">
                  <a:pos x="hc" y="b"/>
                </a:cxn>
                <a:cxn ang="0">
                  <a:pos x="r" y="vc"/>
                </a:cxn>
              </a:cxnLst>
              <a:rect l="l" t="t" r="r" b="b"/>
              <a:pathLst>
                <a:path w="22" h="22">
                  <a:moveTo>
                    <a:pt x="0" y="22"/>
                  </a:moveTo>
                  <a:cubicBezTo>
                    <a:pt x="0" y="12"/>
                    <a:pt x="12" y="4"/>
                    <a:pt x="22"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 name="Freeform 17">
              <a:extLst>
                <a:ext uri="{FF2B5EF4-FFF2-40B4-BE49-F238E27FC236}">
                  <a16:creationId xmlns:a16="http://schemas.microsoft.com/office/drawing/2014/main" id="{4822BB13-D31C-AF48-987C-21DC1D760EE9}"/>
                </a:ext>
              </a:extLst>
            </p:cNvPr>
            <p:cNvSpPr/>
            <p:nvPr/>
          </p:nvSpPr>
          <p:spPr>
            <a:xfrm>
              <a:off x="8188920" y="3837240"/>
              <a:ext cx="43920" cy="2880"/>
            </a:xfrm>
            <a:custGeom>
              <a:avLst/>
              <a:gdLst/>
              <a:ahLst/>
              <a:cxnLst>
                <a:cxn ang="3cd4">
                  <a:pos x="hc" y="t"/>
                </a:cxn>
                <a:cxn ang="cd2">
                  <a:pos x="l" y="vc"/>
                </a:cxn>
                <a:cxn ang="cd4">
                  <a:pos x="hc" y="b"/>
                </a:cxn>
                <a:cxn ang="0">
                  <a:pos x="r" y="vc"/>
                </a:cxn>
              </a:cxnLst>
              <a:rect l="l" t="t" r="r" b="b"/>
              <a:pathLst>
                <a:path w="123" h="9">
                  <a:moveTo>
                    <a:pt x="0" y="9"/>
                  </a:moveTo>
                  <a:cubicBezTo>
                    <a:pt x="123" y="0"/>
                    <a:pt x="123" y="0"/>
                    <a:pt x="123"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28C3DB74-A895-6040-90E5-F34BB746C601}"/>
                </a:ext>
              </a:extLst>
            </p:cNvPr>
            <p:cNvSpPr/>
            <p:nvPr/>
          </p:nvSpPr>
          <p:spPr>
            <a:xfrm>
              <a:off x="8220240" y="3795839"/>
              <a:ext cx="12600" cy="41040"/>
            </a:xfrm>
            <a:custGeom>
              <a:avLst/>
              <a:gdLst/>
              <a:ahLst/>
              <a:cxnLst>
                <a:cxn ang="3cd4">
                  <a:pos x="hc" y="t"/>
                </a:cxn>
                <a:cxn ang="cd2">
                  <a:pos x="l" y="vc"/>
                </a:cxn>
                <a:cxn ang="cd4">
                  <a:pos x="hc" y="b"/>
                </a:cxn>
                <a:cxn ang="0">
                  <a:pos x="r" y="vc"/>
                </a:cxn>
              </a:cxnLst>
              <a:rect l="l" t="t" r="r" b="b"/>
              <a:pathLst>
                <a:path w="36" h="115">
                  <a:moveTo>
                    <a:pt x="36" y="115"/>
                  </a:moveTo>
                  <a:cubicBezTo>
                    <a:pt x="0" y="0"/>
                    <a:pt x="0" y="0"/>
                    <a:pt x="0"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0838A9E9-E174-E842-8C36-820B2D60C140}"/>
                </a:ext>
              </a:extLst>
            </p:cNvPr>
            <p:cNvSpPr/>
            <p:nvPr/>
          </p:nvSpPr>
          <p:spPr>
            <a:xfrm>
              <a:off x="8219880" y="3784320"/>
              <a:ext cx="5040" cy="11160"/>
            </a:xfrm>
            <a:custGeom>
              <a:avLst/>
              <a:gdLst/>
              <a:ahLst/>
              <a:cxnLst>
                <a:cxn ang="3cd4">
                  <a:pos x="hc" y="t"/>
                </a:cxn>
                <a:cxn ang="cd2">
                  <a:pos x="l" y="vc"/>
                </a:cxn>
                <a:cxn ang="cd4">
                  <a:pos x="hc" y="b"/>
                </a:cxn>
                <a:cxn ang="0">
                  <a:pos x="r" y="vc"/>
                </a:cxn>
              </a:cxnLst>
              <a:rect l="l" t="t" r="r" b="b"/>
              <a:pathLst>
                <a:path w="15" h="32">
                  <a:moveTo>
                    <a:pt x="1" y="32"/>
                  </a:moveTo>
                  <a:cubicBezTo>
                    <a:pt x="-3" y="18"/>
                    <a:pt x="1" y="4"/>
                    <a:pt x="15"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 name="Freeform 20">
              <a:extLst>
                <a:ext uri="{FF2B5EF4-FFF2-40B4-BE49-F238E27FC236}">
                  <a16:creationId xmlns:a16="http://schemas.microsoft.com/office/drawing/2014/main" id="{899DF7B2-3FDE-5D43-8F6C-A11BFD3534FF}"/>
                </a:ext>
              </a:extLst>
            </p:cNvPr>
            <p:cNvSpPr/>
            <p:nvPr/>
          </p:nvSpPr>
          <p:spPr>
            <a:xfrm>
              <a:off x="8225280" y="3760560"/>
              <a:ext cx="36000" cy="23760"/>
            </a:xfrm>
            <a:custGeom>
              <a:avLst/>
              <a:gdLst/>
              <a:ahLst/>
              <a:cxnLst>
                <a:cxn ang="3cd4">
                  <a:pos x="hc" y="t"/>
                </a:cxn>
                <a:cxn ang="cd2">
                  <a:pos x="l" y="vc"/>
                </a:cxn>
                <a:cxn ang="cd4">
                  <a:pos x="hc" y="b"/>
                </a:cxn>
                <a:cxn ang="0">
                  <a:pos x="r" y="vc"/>
                </a:cxn>
              </a:cxnLst>
              <a:rect l="l" t="t" r="r" b="b"/>
              <a:pathLst>
                <a:path w="101" h="67">
                  <a:moveTo>
                    <a:pt x="0" y="67"/>
                  </a:moveTo>
                  <a:cubicBezTo>
                    <a:pt x="101" y="0"/>
                    <a:pt x="101" y="0"/>
                    <a:pt x="101"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 name="Freeform 21">
              <a:extLst>
                <a:ext uri="{FF2B5EF4-FFF2-40B4-BE49-F238E27FC236}">
                  <a16:creationId xmlns:a16="http://schemas.microsoft.com/office/drawing/2014/main" id="{9513FA91-82C6-A34F-B472-FA3098A23EA4}"/>
                </a:ext>
              </a:extLst>
            </p:cNvPr>
            <p:cNvSpPr/>
            <p:nvPr/>
          </p:nvSpPr>
          <p:spPr>
            <a:xfrm>
              <a:off x="8231760" y="3728520"/>
              <a:ext cx="29520" cy="31680"/>
            </a:xfrm>
            <a:custGeom>
              <a:avLst/>
              <a:gdLst/>
              <a:ahLst/>
              <a:cxnLst>
                <a:cxn ang="3cd4">
                  <a:pos x="hc" y="t"/>
                </a:cxn>
                <a:cxn ang="cd2">
                  <a:pos x="l" y="vc"/>
                </a:cxn>
                <a:cxn ang="cd4">
                  <a:pos x="hc" y="b"/>
                </a:cxn>
                <a:cxn ang="0">
                  <a:pos x="r" y="vc"/>
                </a:cxn>
              </a:cxnLst>
              <a:rect l="l" t="t" r="r" b="b"/>
              <a:pathLst>
                <a:path w="83" h="89">
                  <a:moveTo>
                    <a:pt x="83" y="89"/>
                  </a:moveTo>
                  <a:cubicBezTo>
                    <a:pt x="0" y="0"/>
                    <a:pt x="0" y="0"/>
                    <a:pt x="0"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 name="Freeform 22">
              <a:extLst>
                <a:ext uri="{FF2B5EF4-FFF2-40B4-BE49-F238E27FC236}">
                  <a16:creationId xmlns:a16="http://schemas.microsoft.com/office/drawing/2014/main" id="{33A568B8-788E-AC48-9397-BB89A6C91543}"/>
                </a:ext>
              </a:extLst>
            </p:cNvPr>
            <p:cNvSpPr/>
            <p:nvPr/>
          </p:nvSpPr>
          <p:spPr>
            <a:xfrm>
              <a:off x="8228160" y="3717720"/>
              <a:ext cx="3240" cy="10440"/>
            </a:xfrm>
            <a:custGeom>
              <a:avLst/>
              <a:gdLst/>
              <a:ahLst/>
              <a:cxnLst>
                <a:cxn ang="3cd4">
                  <a:pos x="hc" y="t"/>
                </a:cxn>
                <a:cxn ang="cd2">
                  <a:pos x="l" y="vc"/>
                </a:cxn>
                <a:cxn ang="cd4">
                  <a:pos x="hc" y="b"/>
                </a:cxn>
                <a:cxn ang="0">
                  <a:pos x="r" y="vc"/>
                </a:cxn>
              </a:cxnLst>
              <a:rect l="l" t="t" r="r" b="b"/>
              <a:pathLst>
                <a:path w="10" h="30">
                  <a:moveTo>
                    <a:pt x="10" y="30"/>
                  </a:moveTo>
                  <a:cubicBezTo>
                    <a:pt x="0" y="22"/>
                    <a:pt x="-4" y="8"/>
                    <a:pt x="6"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 name="Freeform 23">
              <a:extLst>
                <a:ext uri="{FF2B5EF4-FFF2-40B4-BE49-F238E27FC236}">
                  <a16:creationId xmlns:a16="http://schemas.microsoft.com/office/drawing/2014/main" id="{56FC690C-A24E-B345-9A94-2341C35708D0}"/>
                </a:ext>
              </a:extLst>
            </p:cNvPr>
            <p:cNvSpPr/>
            <p:nvPr/>
          </p:nvSpPr>
          <p:spPr>
            <a:xfrm>
              <a:off x="8230319" y="3679199"/>
              <a:ext cx="21600" cy="38160"/>
            </a:xfrm>
            <a:custGeom>
              <a:avLst/>
              <a:gdLst/>
              <a:ahLst/>
              <a:cxnLst>
                <a:cxn ang="3cd4">
                  <a:pos x="hc" y="t"/>
                </a:cxn>
                <a:cxn ang="cd2">
                  <a:pos x="l" y="vc"/>
                </a:cxn>
                <a:cxn ang="cd4">
                  <a:pos x="hc" y="b"/>
                </a:cxn>
                <a:cxn ang="0">
                  <a:pos x="r" y="vc"/>
                </a:cxn>
              </a:cxnLst>
              <a:rect l="l" t="t" r="r" b="b"/>
              <a:pathLst>
                <a:path w="61" h="107">
                  <a:moveTo>
                    <a:pt x="0" y="107"/>
                  </a:moveTo>
                  <a:cubicBezTo>
                    <a:pt x="61" y="0"/>
                    <a:pt x="61" y="0"/>
                    <a:pt x="61"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 name="Freeform 24">
              <a:extLst>
                <a:ext uri="{FF2B5EF4-FFF2-40B4-BE49-F238E27FC236}">
                  <a16:creationId xmlns:a16="http://schemas.microsoft.com/office/drawing/2014/main" id="{17B66ECC-140E-EC4B-81BA-876A69CB97EC}"/>
                </a:ext>
              </a:extLst>
            </p:cNvPr>
            <p:cNvSpPr/>
            <p:nvPr/>
          </p:nvSpPr>
          <p:spPr>
            <a:xfrm>
              <a:off x="8209440" y="3664440"/>
              <a:ext cx="42480" cy="14400"/>
            </a:xfrm>
            <a:custGeom>
              <a:avLst/>
              <a:gdLst/>
              <a:ahLst/>
              <a:cxnLst>
                <a:cxn ang="3cd4">
                  <a:pos x="hc" y="t"/>
                </a:cxn>
                <a:cxn ang="cd2">
                  <a:pos x="l" y="vc"/>
                </a:cxn>
                <a:cxn ang="cd4">
                  <a:pos x="hc" y="b"/>
                </a:cxn>
                <a:cxn ang="0">
                  <a:pos x="r" y="vc"/>
                </a:cxn>
              </a:cxnLst>
              <a:rect l="l" t="t" r="r" b="b"/>
              <a:pathLst>
                <a:path w="119" h="41">
                  <a:moveTo>
                    <a:pt x="119" y="41"/>
                  </a:moveTo>
                  <a:cubicBezTo>
                    <a:pt x="0" y="0"/>
                    <a:pt x="0" y="0"/>
                    <a:pt x="0"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 name="Freeform 25">
              <a:extLst>
                <a:ext uri="{FF2B5EF4-FFF2-40B4-BE49-F238E27FC236}">
                  <a16:creationId xmlns:a16="http://schemas.microsoft.com/office/drawing/2014/main" id="{FFFE7363-F41A-2B4C-9E5C-9A1CE541927E}"/>
                </a:ext>
              </a:extLst>
            </p:cNvPr>
            <p:cNvSpPr/>
            <p:nvPr/>
          </p:nvSpPr>
          <p:spPr>
            <a:xfrm>
              <a:off x="8202959" y="3655080"/>
              <a:ext cx="6120" cy="9000"/>
            </a:xfrm>
            <a:custGeom>
              <a:avLst/>
              <a:gdLst/>
              <a:ahLst/>
              <a:cxnLst>
                <a:cxn ang="3cd4">
                  <a:pos x="hc" y="t"/>
                </a:cxn>
                <a:cxn ang="cd2">
                  <a:pos x="l" y="vc"/>
                </a:cxn>
                <a:cxn ang="cd4">
                  <a:pos x="hc" y="b"/>
                </a:cxn>
                <a:cxn ang="0">
                  <a:pos x="r" y="vc"/>
                </a:cxn>
              </a:cxnLst>
              <a:rect l="l" t="t" r="r" b="b"/>
              <a:pathLst>
                <a:path w="18" h="26">
                  <a:moveTo>
                    <a:pt x="18" y="26"/>
                  </a:moveTo>
                  <a:cubicBezTo>
                    <a:pt x="9" y="26"/>
                    <a:pt x="0" y="14"/>
                    <a:pt x="0"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 name="Freeform 26">
              <a:extLst>
                <a:ext uri="{FF2B5EF4-FFF2-40B4-BE49-F238E27FC236}">
                  <a16:creationId xmlns:a16="http://schemas.microsoft.com/office/drawing/2014/main" id="{8ACAF6AD-5EA0-C34C-AFA3-D2144FCABDCB}"/>
                </a:ext>
              </a:extLst>
            </p:cNvPr>
            <p:cNvSpPr/>
            <p:nvPr/>
          </p:nvSpPr>
          <p:spPr>
            <a:xfrm>
              <a:off x="8202959" y="3610079"/>
              <a:ext cx="2880" cy="44640"/>
            </a:xfrm>
            <a:custGeom>
              <a:avLst/>
              <a:gdLst/>
              <a:ahLst/>
              <a:cxnLst>
                <a:cxn ang="3cd4">
                  <a:pos x="hc" y="t"/>
                </a:cxn>
                <a:cxn ang="cd2">
                  <a:pos x="l" y="vc"/>
                </a:cxn>
                <a:cxn ang="cd4">
                  <a:pos x="hc" y="b"/>
                </a:cxn>
                <a:cxn ang="0">
                  <a:pos x="r" y="vc"/>
                </a:cxn>
              </a:cxnLst>
              <a:rect l="l" t="t" r="r" b="b"/>
              <a:pathLst>
                <a:path w="9" h="125">
                  <a:moveTo>
                    <a:pt x="0" y="125"/>
                  </a:moveTo>
                  <a:cubicBezTo>
                    <a:pt x="9" y="0"/>
                    <a:pt x="9" y="0"/>
                    <a:pt x="9"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 name="Freeform 27">
              <a:extLst>
                <a:ext uri="{FF2B5EF4-FFF2-40B4-BE49-F238E27FC236}">
                  <a16:creationId xmlns:a16="http://schemas.microsoft.com/office/drawing/2014/main" id="{CE2AC007-8CF7-C84C-A5A2-DE46B4728438}"/>
                </a:ext>
              </a:extLst>
            </p:cNvPr>
            <p:cNvSpPr/>
            <p:nvPr/>
          </p:nvSpPr>
          <p:spPr>
            <a:xfrm>
              <a:off x="8161560" y="3610079"/>
              <a:ext cx="44280" cy="7560"/>
            </a:xfrm>
            <a:custGeom>
              <a:avLst/>
              <a:gdLst/>
              <a:ahLst/>
              <a:cxnLst>
                <a:cxn ang="3cd4">
                  <a:pos x="hc" y="t"/>
                </a:cxn>
                <a:cxn ang="cd2">
                  <a:pos x="l" y="vc"/>
                </a:cxn>
                <a:cxn ang="cd4">
                  <a:pos x="hc" y="b"/>
                </a:cxn>
                <a:cxn ang="0">
                  <a:pos x="r" y="vc"/>
                </a:cxn>
              </a:cxnLst>
              <a:rect l="l" t="t" r="r" b="b"/>
              <a:pathLst>
                <a:path w="124" h="22">
                  <a:moveTo>
                    <a:pt x="124" y="0"/>
                  </a:moveTo>
                  <a:cubicBezTo>
                    <a:pt x="0" y="22"/>
                    <a:pt x="0" y="22"/>
                    <a:pt x="0" y="22"/>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 name="Freeform 28">
              <a:extLst>
                <a:ext uri="{FF2B5EF4-FFF2-40B4-BE49-F238E27FC236}">
                  <a16:creationId xmlns:a16="http://schemas.microsoft.com/office/drawing/2014/main" id="{C905EF0B-3685-9C44-8EFC-7BAE895D465D}"/>
                </a:ext>
              </a:extLst>
            </p:cNvPr>
            <p:cNvSpPr/>
            <p:nvPr/>
          </p:nvSpPr>
          <p:spPr>
            <a:xfrm>
              <a:off x="8150760" y="3613679"/>
              <a:ext cx="10440" cy="4680"/>
            </a:xfrm>
            <a:custGeom>
              <a:avLst/>
              <a:gdLst/>
              <a:ahLst/>
              <a:cxnLst>
                <a:cxn ang="3cd4">
                  <a:pos x="hc" y="t"/>
                </a:cxn>
                <a:cxn ang="cd2">
                  <a:pos x="l" y="vc"/>
                </a:cxn>
                <a:cxn ang="cd4">
                  <a:pos x="hc" y="b"/>
                </a:cxn>
                <a:cxn ang="0">
                  <a:pos x="r" y="vc"/>
                </a:cxn>
              </a:cxnLst>
              <a:rect l="l" t="t" r="r" b="b"/>
              <a:pathLst>
                <a:path w="30" h="14">
                  <a:moveTo>
                    <a:pt x="30" y="12"/>
                  </a:moveTo>
                  <a:cubicBezTo>
                    <a:pt x="17" y="18"/>
                    <a:pt x="8" y="8"/>
                    <a:pt x="0"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 name="Freeform 29">
              <a:extLst>
                <a:ext uri="{FF2B5EF4-FFF2-40B4-BE49-F238E27FC236}">
                  <a16:creationId xmlns:a16="http://schemas.microsoft.com/office/drawing/2014/main" id="{391AD47E-4225-1542-9DE0-EA567D239134}"/>
                </a:ext>
              </a:extLst>
            </p:cNvPr>
            <p:cNvSpPr/>
            <p:nvPr/>
          </p:nvSpPr>
          <p:spPr>
            <a:xfrm>
              <a:off x="8133120" y="3573360"/>
              <a:ext cx="17280" cy="39960"/>
            </a:xfrm>
            <a:custGeom>
              <a:avLst/>
              <a:gdLst/>
              <a:ahLst/>
              <a:cxnLst>
                <a:cxn ang="3cd4">
                  <a:pos x="hc" y="t"/>
                </a:cxn>
                <a:cxn ang="cd2">
                  <a:pos x="l" y="vc"/>
                </a:cxn>
                <a:cxn ang="cd4">
                  <a:pos x="hc" y="b"/>
                </a:cxn>
                <a:cxn ang="0">
                  <a:pos x="r" y="vc"/>
                </a:cxn>
              </a:cxnLst>
              <a:rect l="l" t="t" r="r" b="b"/>
              <a:pathLst>
                <a:path w="49" h="112">
                  <a:moveTo>
                    <a:pt x="49" y="112"/>
                  </a:moveTo>
                  <a:cubicBezTo>
                    <a:pt x="0" y="0"/>
                    <a:pt x="0" y="0"/>
                    <a:pt x="0"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 name="Freeform 30">
              <a:extLst>
                <a:ext uri="{FF2B5EF4-FFF2-40B4-BE49-F238E27FC236}">
                  <a16:creationId xmlns:a16="http://schemas.microsoft.com/office/drawing/2014/main" id="{3CB24DBB-CA15-874C-9B12-ED185FD562B4}"/>
                </a:ext>
              </a:extLst>
            </p:cNvPr>
            <p:cNvSpPr/>
            <p:nvPr/>
          </p:nvSpPr>
          <p:spPr>
            <a:xfrm>
              <a:off x="8098199" y="3573360"/>
              <a:ext cx="34560" cy="27000"/>
            </a:xfrm>
            <a:custGeom>
              <a:avLst/>
              <a:gdLst/>
              <a:ahLst/>
              <a:cxnLst>
                <a:cxn ang="3cd4">
                  <a:pos x="hc" y="t"/>
                </a:cxn>
                <a:cxn ang="cd2">
                  <a:pos x="l" y="vc"/>
                </a:cxn>
                <a:cxn ang="cd4">
                  <a:pos x="hc" y="b"/>
                </a:cxn>
                <a:cxn ang="0">
                  <a:pos x="r" y="vc"/>
                </a:cxn>
              </a:cxnLst>
              <a:rect l="l" t="t" r="r" b="b"/>
              <a:pathLst>
                <a:path w="97" h="76">
                  <a:moveTo>
                    <a:pt x="97" y="0"/>
                  </a:moveTo>
                  <a:cubicBezTo>
                    <a:pt x="0" y="76"/>
                    <a:pt x="0" y="76"/>
                    <a:pt x="0" y="76"/>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 name="Freeform 31">
              <a:extLst>
                <a:ext uri="{FF2B5EF4-FFF2-40B4-BE49-F238E27FC236}">
                  <a16:creationId xmlns:a16="http://schemas.microsoft.com/office/drawing/2014/main" id="{7382506A-3C02-2B40-9641-EDB790AEB7F3}"/>
                </a:ext>
              </a:extLst>
            </p:cNvPr>
            <p:cNvSpPr/>
            <p:nvPr/>
          </p:nvSpPr>
          <p:spPr>
            <a:xfrm>
              <a:off x="8085959" y="3600720"/>
              <a:ext cx="11880" cy="720"/>
            </a:xfrm>
            <a:custGeom>
              <a:avLst/>
              <a:gdLst/>
              <a:ahLst/>
              <a:cxnLst>
                <a:cxn ang="3cd4">
                  <a:pos x="hc" y="t"/>
                </a:cxn>
                <a:cxn ang="cd2">
                  <a:pos x="l" y="vc"/>
                </a:cxn>
                <a:cxn ang="cd4">
                  <a:pos x="hc" y="b"/>
                </a:cxn>
                <a:cxn ang="0">
                  <a:pos x="r" y="vc"/>
                </a:cxn>
              </a:cxnLst>
              <a:rect l="l" t="t" r="r" b="b"/>
              <a:pathLst>
                <a:path w="34" h="3">
                  <a:moveTo>
                    <a:pt x="34" y="0"/>
                  </a:moveTo>
                  <a:cubicBezTo>
                    <a:pt x="21" y="4"/>
                    <a:pt x="8" y="4"/>
                    <a:pt x="0"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 name="Freeform 32">
              <a:extLst>
                <a:ext uri="{FF2B5EF4-FFF2-40B4-BE49-F238E27FC236}">
                  <a16:creationId xmlns:a16="http://schemas.microsoft.com/office/drawing/2014/main" id="{DAA830D6-F03D-EB4C-90C4-E7B7E14C915B}"/>
                </a:ext>
              </a:extLst>
            </p:cNvPr>
            <p:cNvSpPr/>
            <p:nvPr/>
          </p:nvSpPr>
          <p:spPr>
            <a:xfrm>
              <a:off x="8050680" y="3573360"/>
              <a:ext cx="34920" cy="27000"/>
            </a:xfrm>
            <a:custGeom>
              <a:avLst/>
              <a:gdLst/>
              <a:ahLst/>
              <a:cxnLst>
                <a:cxn ang="3cd4">
                  <a:pos x="hc" y="t"/>
                </a:cxn>
                <a:cxn ang="cd2">
                  <a:pos x="l" y="vc"/>
                </a:cxn>
                <a:cxn ang="cd4">
                  <a:pos x="hc" y="b"/>
                </a:cxn>
                <a:cxn ang="0">
                  <a:pos x="r" y="vc"/>
                </a:cxn>
              </a:cxnLst>
              <a:rect l="l" t="t" r="r" b="b"/>
              <a:pathLst>
                <a:path w="98" h="76">
                  <a:moveTo>
                    <a:pt x="98" y="76"/>
                  </a:moveTo>
                  <a:cubicBezTo>
                    <a:pt x="0" y="0"/>
                    <a:pt x="0" y="0"/>
                    <a:pt x="0"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 name="Freeform 33">
              <a:extLst>
                <a:ext uri="{FF2B5EF4-FFF2-40B4-BE49-F238E27FC236}">
                  <a16:creationId xmlns:a16="http://schemas.microsoft.com/office/drawing/2014/main" id="{2935AB76-F1E7-3A44-BE06-FB71684D0EBC}"/>
                </a:ext>
              </a:extLst>
            </p:cNvPr>
            <p:cNvSpPr/>
            <p:nvPr/>
          </p:nvSpPr>
          <p:spPr>
            <a:xfrm>
              <a:off x="8033040" y="3573360"/>
              <a:ext cx="17280" cy="39960"/>
            </a:xfrm>
            <a:custGeom>
              <a:avLst/>
              <a:gdLst/>
              <a:ahLst/>
              <a:cxnLst>
                <a:cxn ang="3cd4">
                  <a:pos x="hc" y="t"/>
                </a:cxn>
                <a:cxn ang="cd2">
                  <a:pos x="l" y="vc"/>
                </a:cxn>
                <a:cxn ang="cd4">
                  <a:pos x="hc" y="b"/>
                </a:cxn>
                <a:cxn ang="0">
                  <a:pos x="r" y="vc"/>
                </a:cxn>
              </a:cxnLst>
              <a:rect l="l" t="t" r="r" b="b"/>
              <a:pathLst>
                <a:path w="49" h="112">
                  <a:moveTo>
                    <a:pt x="49" y="0"/>
                  </a:moveTo>
                  <a:cubicBezTo>
                    <a:pt x="0" y="112"/>
                    <a:pt x="0" y="112"/>
                    <a:pt x="0" y="112"/>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 name="Freeform 34">
              <a:extLst>
                <a:ext uri="{FF2B5EF4-FFF2-40B4-BE49-F238E27FC236}">
                  <a16:creationId xmlns:a16="http://schemas.microsoft.com/office/drawing/2014/main" id="{4351FE7C-1D76-BD44-A696-13FC1F5DDBB8}"/>
                </a:ext>
              </a:extLst>
            </p:cNvPr>
            <p:cNvSpPr/>
            <p:nvPr/>
          </p:nvSpPr>
          <p:spPr>
            <a:xfrm>
              <a:off x="8022240" y="3613679"/>
              <a:ext cx="10440" cy="6120"/>
            </a:xfrm>
            <a:custGeom>
              <a:avLst/>
              <a:gdLst/>
              <a:ahLst/>
              <a:cxnLst>
                <a:cxn ang="3cd4">
                  <a:pos x="hc" y="t"/>
                </a:cxn>
                <a:cxn ang="cd2">
                  <a:pos x="l" y="vc"/>
                </a:cxn>
                <a:cxn ang="cd4">
                  <a:pos x="hc" y="b"/>
                </a:cxn>
                <a:cxn ang="0">
                  <a:pos x="r" y="vc"/>
                </a:cxn>
              </a:cxnLst>
              <a:rect l="l" t="t" r="r" b="b"/>
              <a:pathLst>
                <a:path w="30" h="18">
                  <a:moveTo>
                    <a:pt x="30" y="0"/>
                  </a:moveTo>
                  <a:cubicBezTo>
                    <a:pt x="22" y="12"/>
                    <a:pt x="12" y="18"/>
                    <a:pt x="0" y="18"/>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 name="Freeform 35">
              <a:extLst>
                <a:ext uri="{FF2B5EF4-FFF2-40B4-BE49-F238E27FC236}">
                  <a16:creationId xmlns:a16="http://schemas.microsoft.com/office/drawing/2014/main" id="{E3E97D0A-1D96-C14E-880E-0C1BE9D6128B}"/>
                </a:ext>
              </a:extLst>
            </p:cNvPr>
            <p:cNvSpPr/>
            <p:nvPr/>
          </p:nvSpPr>
          <p:spPr>
            <a:xfrm>
              <a:off x="7977960" y="3611880"/>
              <a:ext cx="43920" cy="7920"/>
            </a:xfrm>
            <a:custGeom>
              <a:avLst/>
              <a:gdLst/>
              <a:ahLst/>
              <a:cxnLst>
                <a:cxn ang="3cd4">
                  <a:pos x="hc" y="t"/>
                </a:cxn>
                <a:cxn ang="cd2">
                  <a:pos x="l" y="vc"/>
                </a:cxn>
                <a:cxn ang="cd4">
                  <a:pos x="hc" y="b"/>
                </a:cxn>
                <a:cxn ang="0">
                  <a:pos x="r" y="vc"/>
                </a:cxn>
              </a:cxnLst>
              <a:rect l="l" t="t" r="r" b="b"/>
              <a:pathLst>
                <a:path w="123" h="23">
                  <a:moveTo>
                    <a:pt x="123" y="23"/>
                  </a:moveTo>
                  <a:cubicBezTo>
                    <a:pt x="0" y="0"/>
                    <a:pt x="0" y="0"/>
                    <a:pt x="0"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 name="Freeform 36">
              <a:extLst>
                <a:ext uri="{FF2B5EF4-FFF2-40B4-BE49-F238E27FC236}">
                  <a16:creationId xmlns:a16="http://schemas.microsoft.com/office/drawing/2014/main" id="{8B0DA694-C8D5-0044-A558-A900CA6F89CB}"/>
                </a:ext>
              </a:extLst>
            </p:cNvPr>
            <p:cNvSpPr/>
            <p:nvPr/>
          </p:nvSpPr>
          <p:spPr>
            <a:xfrm>
              <a:off x="7977960" y="3611880"/>
              <a:ext cx="2520" cy="44280"/>
            </a:xfrm>
            <a:custGeom>
              <a:avLst/>
              <a:gdLst/>
              <a:ahLst/>
              <a:cxnLst>
                <a:cxn ang="3cd4">
                  <a:pos x="hc" y="t"/>
                </a:cxn>
                <a:cxn ang="cd2">
                  <a:pos x="l" y="vc"/>
                </a:cxn>
                <a:cxn ang="cd4">
                  <a:pos x="hc" y="b"/>
                </a:cxn>
                <a:cxn ang="0">
                  <a:pos x="r" y="vc"/>
                </a:cxn>
              </a:cxnLst>
              <a:rect l="l" t="t" r="r" b="b"/>
              <a:pathLst>
                <a:path w="8" h="124">
                  <a:moveTo>
                    <a:pt x="0" y="0"/>
                  </a:moveTo>
                  <a:cubicBezTo>
                    <a:pt x="8" y="124"/>
                    <a:pt x="8" y="124"/>
                    <a:pt x="8" y="124"/>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 name="Freeform 37">
              <a:extLst>
                <a:ext uri="{FF2B5EF4-FFF2-40B4-BE49-F238E27FC236}">
                  <a16:creationId xmlns:a16="http://schemas.microsoft.com/office/drawing/2014/main" id="{85B1E547-3E18-ED4C-893E-E4C3F72B5A64}"/>
                </a:ext>
              </a:extLst>
            </p:cNvPr>
            <p:cNvSpPr/>
            <p:nvPr/>
          </p:nvSpPr>
          <p:spPr>
            <a:xfrm>
              <a:off x="7974360" y="3656520"/>
              <a:ext cx="6120" cy="9360"/>
            </a:xfrm>
            <a:custGeom>
              <a:avLst/>
              <a:gdLst/>
              <a:ahLst/>
              <a:cxnLst>
                <a:cxn ang="3cd4">
                  <a:pos x="hc" y="t"/>
                </a:cxn>
                <a:cxn ang="cd2">
                  <a:pos x="l" y="vc"/>
                </a:cxn>
                <a:cxn ang="cd4">
                  <a:pos x="hc" y="b"/>
                </a:cxn>
                <a:cxn ang="0">
                  <a:pos x="r" y="vc"/>
                </a:cxn>
              </a:cxnLst>
              <a:rect l="l" t="t" r="r" b="b"/>
              <a:pathLst>
                <a:path w="18" h="27">
                  <a:moveTo>
                    <a:pt x="18" y="0"/>
                  </a:moveTo>
                  <a:cubicBezTo>
                    <a:pt x="18" y="14"/>
                    <a:pt x="10" y="22"/>
                    <a:pt x="0" y="27"/>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 name="Freeform 38">
              <a:extLst>
                <a:ext uri="{FF2B5EF4-FFF2-40B4-BE49-F238E27FC236}">
                  <a16:creationId xmlns:a16="http://schemas.microsoft.com/office/drawing/2014/main" id="{3AD3CAAB-EE32-7845-BBE1-0FCC98A49A5D}"/>
                </a:ext>
              </a:extLst>
            </p:cNvPr>
            <p:cNvSpPr/>
            <p:nvPr/>
          </p:nvSpPr>
          <p:spPr>
            <a:xfrm>
              <a:off x="7931520" y="3666239"/>
              <a:ext cx="42480" cy="12600"/>
            </a:xfrm>
            <a:custGeom>
              <a:avLst/>
              <a:gdLst/>
              <a:ahLst/>
              <a:cxnLst>
                <a:cxn ang="3cd4">
                  <a:pos x="hc" y="t"/>
                </a:cxn>
                <a:cxn ang="cd2">
                  <a:pos x="l" y="vc"/>
                </a:cxn>
                <a:cxn ang="cd4">
                  <a:pos x="hc" y="b"/>
                </a:cxn>
                <a:cxn ang="0">
                  <a:pos x="r" y="vc"/>
                </a:cxn>
              </a:cxnLst>
              <a:rect l="l" t="t" r="r" b="b"/>
              <a:pathLst>
                <a:path w="119" h="36">
                  <a:moveTo>
                    <a:pt x="119" y="0"/>
                  </a:moveTo>
                  <a:cubicBezTo>
                    <a:pt x="0" y="36"/>
                    <a:pt x="0" y="36"/>
                    <a:pt x="0" y="36"/>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 name="Freeform 39">
              <a:extLst>
                <a:ext uri="{FF2B5EF4-FFF2-40B4-BE49-F238E27FC236}">
                  <a16:creationId xmlns:a16="http://schemas.microsoft.com/office/drawing/2014/main" id="{80348525-A9A8-3F46-9249-89A619954D15}"/>
                </a:ext>
              </a:extLst>
            </p:cNvPr>
            <p:cNvSpPr/>
            <p:nvPr/>
          </p:nvSpPr>
          <p:spPr>
            <a:xfrm>
              <a:off x="7931520" y="3679199"/>
              <a:ext cx="23400" cy="38160"/>
            </a:xfrm>
            <a:custGeom>
              <a:avLst/>
              <a:gdLst/>
              <a:ahLst/>
              <a:cxnLst>
                <a:cxn ang="3cd4">
                  <a:pos x="hc" y="t"/>
                </a:cxn>
                <a:cxn ang="cd2">
                  <a:pos x="l" y="vc"/>
                </a:cxn>
                <a:cxn ang="cd4">
                  <a:pos x="hc" y="b"/>
                </a:cxn>
                <a:cxn ang="0">
                  <a:pos x="r" y="vc"/>
                </a:cxn>
              </a:cxnLst>
              <a:rect l="l" t="t" r="r" b="b"/>
              <a:pathLst>
                <a:path w="66" h="107">
                  <a:moveTo>
                    <a:pt x="0" y="0"/>
                  </a:moveTo>
                  <a:cubicBezTo>
                    <a:pt x="66" y="107"/>
                    <a:pt x="66" y="107"/>
                    <a:pt x="66" y="107"/>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 name="Freeform 40">
              <a:extLst>
                <a:ext uri="{FF2B5EF4-FFF2-40B4-BE49-F238E27FC236}">
                  <a16:creationId xmlns:a16="http://schemas.microsoft.com/office/drawing/2014/main" id="{16272D05-EB16-724F-A350-C02F2536225A}"/>
                </a:ext>
              </a:extLst>
            </p:cNvPr>
            <p:cNvSpPr/>
            <p:nvPr/>
          </p:nvSpPr>
          <p:spPr>
            <a:xfrm>
              <a:off x="7953840" y="3717720"/>
              <a:ext cx="2160" cy="12240"/>
            </a:xfrm>
            <a:custGeom>
              <a:avLst/>
              <a:gdLst/>
              <a:ahLst/>
              <a:cxnLst>
                <a:cxn ang="3cd4">
                  <a:pos x="hc" y="t"/>
                </a:cxn>
                <a:cxn ang="cd2">
                  <a:pos x="l" y="vc"/>
                </a:cxn>
                <a:cxn ang="cd4">
                  <a:pos x="hc" y="b"/>
                </a:cxn>
                <a:cxn ang="0">
                  <a:pos x="r" y="vc"/>
                </a:cxn>
              </a:cxnLst>
              <a:rect l="l" t="t" r="r" b="b"/>
              <a:pathLst>
                <a:path w="7" h="35">
                  <a:moveTo>
                    <a:pt x="4" y="0"/>
                  </a:moveTo>
                  <a:cubicBezTo>
                    <a:pt x="9" y="12"/>
                    <a:pt x="9" y="26"/>
                    <a:pt x="0" y="35"/>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 name="Freeform 41">
              <a:extLst>
                <a:ext uri="{FF2B5EF4-FFF2-40B4-BE49-F238E27FC236}">
                  <a16:creationId xmlns:a16="http://schemas.microsoft.com/office/drawing/2014/main" id="{9958BA6D-D22A-C846-BAF2-665A2876E3D7}"/>
                </a:ext>
              </a:extLst>
            </p:cNvPr>
            <p:cNvSpPr/>
            <p:nvPr/>
          </p:nvSpPr>
          <p:spPr>
            <a:xfrm>
              <a:off x="7922160" y="3730320"/>
              <a:ext cx="31320" cy="31680"/>
            </a:xfrm>
            <a:custGeom>
              <a:avLst/>
              <a:gdLst/>
              <a:ahLst/>
              <a:cxnLst>
                <a:cxn ang="3cd4">
                  <a:pos x="hc" y="t"/>
                </a:cxn>
                <a:cxn ang="cd2">
                  <a:pos x="l" y="vc"/>
                </a:cxn>
                <a:cxn ang="cd4">
                  <a:pos x="hc" y="b"/>
                </a:cxn>
                <a:cxn ang="0">
                  <a:pos x="r" y="vc"/>
                </a:cxn>
              </a:cxnLst>
              <a:rect l="l" t="t" r="r" b="b"/>
              <a:pathLst>
                <a:path w="88" h="89">
                  <a:moveTo>
                    <a:pt x="88" y="0"/>
                  </a:moveTo>
                  <a:cubicBezTo>
                    <a:pt x="0" y="89"/>
                    <a:pt x="0" y="89"/>
                    <a:pt x="0" y="89"/>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 name="Freeform 42">
              <a:extLst>
                <a:ext uri="{FF2B5EF4-FFF2-40B4-BE49-F238E27FC236}">
                  <a16:creationId xmlns:a16="http://schemas.microsoft.com/office/drawing/2014/main" id="{C4F6711F-6D9C-114C-9FC7-DB8A2C52DF26}"/>
                </a:ext>
              </a:extLst>
            </p:cNvPr>
            <p:cNvSpPr/>
            <p:nvPr/>
          </p:nvSpPr>
          <p:spPr>
            <a:xfrm>
              <a:off x="7922160" y="3762360"/>
              <a:ext cx="37440" cy="21960"/>
            </a:xfrm>
            <a:custGeom>
              <a:avLst/>
              <a:gdLst/>
              <a:ahLst/>
              <a:cxnLst>
                <a:cxn ang="3cd4">
                  <a:pos x="hc" y="t"/>
                </a:cxn>
                <a:cxn ang="cd2">
                  <a:pos x="l" y="vc"/>
                </a:cxn>
                <a:cxn ang="cd4">
                  <a:pos x="hc" y="b"/>
                </a:cxn>
                <a:cxn ang="0">
                  <a:pos x="r" y="vc"/>
                </a:cxn>
              </a:cxnLst>
              <a:rect l="l" t="t" r="r" b="b"/>
              <a:pathLst>
                <a:path w="105" h="62">
                  <a:moveTo>
                    <a:pt x="0" y="0"/>
                  </a:moveTo>
                  <a:cubicBezTo>
                    <a:pt x="105" y="62"/>
                    <a:pt x="105" y="62"/>
                    <a:pt x="105" y="62"/>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 name="Freeform 43">
              <a:extLst>
                <a:ext uri="{FF2B5EF4-FFF2-40B4-BE49-F238E27FC236}">
                  <a16:creationId xmlns:a16="http://schemas.microsoft.com/office/drawing/2014/main" id="{AF9FE7AD-CC8A-0645-AF1E-A38140097CEF}"/>
                </a:ext>
              </a:extLst>
            </p:cNvPr>
            <p:cNvSpPr/>
            <p:nvPr/>
          </p:nvSpPr>
          <p:spPr>
            <a:xfrm>
              <a:off x="7959960" y="3784320"/>
              <a:ext cx="5040" cy="11160"/>
            </a:xfrm>
            <a:custGeom>
              <a:avLst/>
              <a:gdLst/>
              <a:ahLst/>
              <a:cxnLst>
                <a:cxn ang="3cd4">
                  <a:pos x="hc" y="t"/>
                </a:cxn>
                <a:cxn ang="cd2">
                  <a:pos x="l" y="vc"/>
                </a:cxn>
                <a:cxn ang="cd4">
                  <a:pos x="hc" y="b"/>
                </a:cxn>
                <a:cxn ang="0">
                  <a:pos x="r" y="vc"/>
                </a:cxn>
              </a:cxnLst>
              <a:rect l="l" t="t" r="r" b="b"/>
              <a:pathLst>
                <a:path w="15" h="32">
                  <a:moveTo>
                    <a:pt x="0" y="0"/>
                  </a:moveTo>
                  <a:cubicBezTo>
                    <a:pt x="10" y="10"/>
                    <a:pt x="18" y="22"/>
                    <a:pt x="14" y="32"/>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 name="Freeform 44">
              <a:extLst>
                <a:ext uri="{FF2B5EF4-FFF2-40B4-BE49-F238E27FC236}">
                  <a16:creationId xmlns:a16="http://schemas.microsoft.com/office/drawing/2014/main" id="{E2A01D86-5B8E-CF4A-AEC3-75A8683D5F97}"/>
                </a:ext>
              </a:extLst>
            </p:cNvPr>
            <p:cNvSpPr/>
            <p:nvPr/>
          </p:nvSpPr>
          <p:spPr>
            <a:xfrm>
              <a:off x="7952400" y="3795839"/>
              <a:ext cx="12240" cy="42480"/>
            </a:xfrm>
            <a:custGeom>
              <a:avLst/>
              <a:gdLst/>
              <a:ahLst/>
              <a:cxnLst>
                <a:cxn ang="3cd4">
                  <a:pos x="hc" y="t"/>
                </a:cxn>
                <a:cxn ang="cd2">
                  <a:pos x="l" y="vc"/>
                </a:cxn>
                <a:cxn ang="cd4">
                  <a:pos x="hc" y="b"/>
                </a:cxn>
                <a:cxn ang="0">
                  <a:pos x="r" y="vc"/>
                </a:cxn>
              </a:cxnLst>
              <a:rect l="l" t="t" r="r" b="b"/>
              <a:pathLst>
                <a:path w="35" h="119">
                  <a:moveTo>
                    <a:pt x="35" y="0"/>
                  </a:moveTo>
                  <a:cubicBezTo>
                    <a:pt x="0" y="119"/>
                    <a:pt x="0" y="119"/>
                    <a:pt x="0" y="119"/>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 name="Freeform 45">
              <a:extLst>
                <a:ext uri="{FF2B5EF4-FFF2-40B4-BE49-F238E27FC236}">
                  <a16:creationId xmlns:a16="http://schemas.microsoft.com/office/drawing/2014/main" id="{5ED356D8-0D3A-554C-8874-FCCBD61944F9}"/>
                </a:ext>
              </a:extLst>
            </p:cNvPr>
            <p:cNvSpPr/>
            <p:nvPr/>
          </p:nvSpPr>
          <p:spPr>
            <a:xfrm>
              <a:off x="7952400" y="3838680"/>
              <a:ext cx="43920" cy="2880"/>
            </a:xfrm>
            <a:custGeom>
              <a:avLst/>
              <a:gdLst/>
              <a:ahLst/>
              <a:cxnLst>
                <a:cxn ang="3cd4">
                  <a:pos x="hc" y="t"/>
                </a:cxn>
                <a:cxn ang="cd2">
                  <a:pos x="l" y="vc"/>
                </a:cxn>
                <a:cxn ang="cd4">
                  <a:pos x="hc" y="b"/>
                </a:cxn>
                <a:cxn ang="0">
                  <a:pos x="r" y="vc"/>
                </a:cxn>
              </a:cxnLst>
              <a:rect l="l" t="t" r="r" b="b"/>
              <a:pathLst>
                <a:path w="123" h="9">
                  <a:moveTo>
                    <a:pt x="0" y="0"/>
                  </a:moveTo>
                  <a:cubicBezTo>
                    <a:pt x="123" y="9"/>
                    <a:pt x="123" y="9"/>
                    <a:pt x="123" y="9"/>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104EA0ED-44D7-D541-93E2-7923B0BE7F75}"/>
                </a:ext>
              </a:extLst>
            </p:cNvPr>
            <p:cNvSpPr/>
            <p:nvPr/>
          </p:nvSpPr>
          <p:spPr>
            <a:xfrm>
              <a:off x="7996680" y="3841920"/>
              <a:ext cx="7560" cy="7560"/>
            </a:xfrm>
            <a:custGeom>
              <a:avLst/>
              <a:gdLst/>
              <a:ahLst/>
              <a:cxnLst>
                <a:cxn ang="3cd4">
                  <a:pos x="hc" y="t"/>
                </a:cxn>
                <a:cxn ang="cd2">
                  <a:pos x="l" y="vc"/>
                </a:cxn>
                <a:cxn ang="cd4">
                  <a:pos x="hc" y="b"/>
                </a:cxn>
                <a:cxn ang="0">
                  <a:pos x="r" y="vc"/>
                </a:cxn>
              </a:cxnLst>
              <a:rect l="l" t="t" r="r" b="b"/>
              <a:pathLst>
                <a:path w="22" h="22">
                  <a:moveTo>
                    <a:pt x="0" y="0"/>
                  </a:moveTo>
                  <a:cubicBezTo>
                    <a:pt x="9" y="0"/>
                    <a:pt x="22" y="8"/>
                    <a:pt x="22" y="22"/>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 name="Freeform 47">
              <a:extLst>
                <a:ext uri="{FF2B5EF4-FFF2-40B4-BE49-F238E27FC236}">
                  <a16:creationId xmlns:a16="http://schemas.microsoft.com/office/drawing/2014/main" id="{BBBF4E15-D20E-4A45-9819-2E2892A1F958}"/>
                </a:ext>
              </a:extLst>
            </p:cNvPr>
            <p:cNvSpPr/>
            <p:nvPr/>
          </p:nvSpPr>
          <p:spPr>
            <a:xfrm>
              <a:off x="8004600" y="3849839"/>
              <a:ext cx="7560" cy="43200"/>
            </a:xfrm>
            <a:custGeom>
              <a:avLst/>
              <a:gdLst/>
              <a:ahLst/>
              <a:cxnLst>
                <a:cxn ang="3cd4">
                  <a:pos x="hc" y="t"/>
                </a:cxn>
                <a:cxn ang="cd2">
                  <a:pos x="l" y="vc"/>
                </a:cxn>
                <a:cxn ang="cd4">
                  <a:pos x="hc" y="b"/>
                </a:cxn>
                <a:cxn ang="0">
                  <a:pos x="r" y="vc"/>
                </a:cxn>
              </a:cxnLst>
              <a:rect l="l" t="t" r="r" b="b"/>
              <a:pathLst>
                <a:path w="22" h="121">
                  <a:moveTo>
                    <a:pt x="0" y="0"/>
                  </a:moveTo>
                  <a:cubicBezTo>
                    <a:pt x="22" y="121"/>
                    <a:pt x="22" y="121"/>
                    <a:pt x="22" y="121"/>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9" name="Freeform 48">
              <a:extLst>
                <a:ext uri="{FF2B5EF4-FFF2-40B4-BE49-F238E27FC236}">
                  <a16:creationId xmlns:a16="http://schemas.microsoft.com/office/drawing/2014/main" id="{1AE322E4-B98C-4340-BC1F-72470894481E}"/>
                </a:ext>
              </a:extLst>
            </p:cNvPr>
            <p:cNvSpPr/>
            <p:nvPr/>
          </p:nvSpPr>
          <p:spPr>
            <a:xfrm>
              <a:off x="8012520" y="3875400"/>
              <a:ext cx="41040" cy="17640"/>
            </a:xfrm>
            <a:custGeom>
              <a:avLst/>
              <a:gdLst/>
              <a:ahLst/>
              <a:cxnLst>
                <a:cxn ang="3cd4">
                  <a:pos x="hc" y="t"/>
                </a:cxn>
                <a:cxn ang="cd2">
                  <a:pos x="l" y="vc"/>
                </a:cxn>
                <a:cxn ang="cd4">
                  <a:pos x="hc" y="b"/>
                </a:cxn>
                <a:cxn ang="0">
                  <a:pos x="r" y="vc"/>
                </a:cxn>
              </a:cxnLst>
              <a:rect l="l" t="t" r="r" b="b"/>
              <a:pathLst>
                <a:path w="115" h="50">
                  <a:moveTo>
                    <a:pt x="0" y="50"/>
                  </a:moveTo>
                  <a:cubicBezTo>
                    <a:pt x="115" y="0"/>
                    <a:pt x="115" y="0"/>
                    <a:pt x="115"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0" name="Freeform 49">
              <a:extLst>
                <a:ext uri="{FF2B5EF4-FFF2-40B4-BE49-F238E27FC236}">
                  <a16:creationId xmlns:a16="http://schemas.microsoft.com/office/drawing/2014/main" id="{53CA1F5D-6663-084B-834E-FA528A32C1BB}"/>
                </a:ext>
              </a:extLst>
            </p:cNvPr>
            <p:cNvSpPr/>
            <p:nvPr/>
          </p:nvSpPr>
          <p:spPr>
            <a:xfrm>
              <a:off x="8053920" y="3873959"/>
              <a:ext cx="2880" cy="1080"/>
            </a:xfrm>
            <a:custGeom>
              <a:avLst/>
              <a:gdLst/>
              <a:ahLst/>
              <a:cxnLst>
                <a:cxn ang="3cd4">
                  <a:pos x="hc" y="t"/>
                </a:cxn>
                <a:cxn ang="cd2">
                  <a:pos x="l" y="vc"/>
                </a:cxn>
                <a:cxn ang="cd4">
                  <a:pos x="hc" y="b"/>
                </a:cxn>
                <a:cxn ang="0">
                  <a:pos x="r" y="vc"/>
                </a:cxn>
              </a:cxnLst>
              <a:rect l="l" t="t" r="r" b="b"/>
              <a:pathLst>
                <a:path w="9" h="4">
                  <a:moveTo>
                    <a:pt x="0" y="4"/>
                  </a:moveTo>
                  <a:cubicBezTo>
                    <a:pt x="4" y="0"/>
                    <a:pt x="9" y="0"/>
                    <a:pt x="9" y="0"/>
                  </a:cubicBezTo>
                </a:path>
              </a:pathLst>
            </a:cu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1" name="Straight Connector 50">
              <a:extLst>
                <a:ext uri="{FF2B5EF4-FFF2-40B4-BE49-F238E27FC236}">
                  <a16:creationId xmlns:a16="http://schemas.microsoft.com/office/drawing/2014/main" id="{CA9D15DD-ED22-CE47-B415-BC41B0C2D873}"/>
                </a:ext>
              </a:extLst>
            </p:cNvPr>
            <p:cNvSpPr/>
            <p:nvPr/>
          </p:nvSpPr>
          <p:spPr>
            <a:xfrm flipH="1">
              <a:off x="7793640" y="3837240"/>
              <a:ext cx="99359" cy="93960"/>
            </a:xfrm>
            <a:prstGeom prst="line">
              <a:avLst/>
            </a:pr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2" name="Straight Connector 51">
              <a:extLst>
                <a:ext uri="{FF2B5EF4-FFF2-40B4-BE49-F238E27FC236}">
                  <a16:creationId xmlns:a16="http://schemas.microsoft.com/office/drawing/2014/main" id="{77C620F3-9B7B-3C48-BAFB-49F9818CB441}"/>
                </a:ext>
              </a:extLst>
            </p:cNvPr>
            <p:cNvSpPr/>
            <p:nvPr/>
          </p:nvSpPr>
          <p:spPr>
            <a:xfrm>
              <a:off x="7793640" y="3931200"/>
              <a:ext cx="109440" cy="6840"/>
            </a:xfrm>
            <a:prstGeom prst="line">
              <a:avLst/>
            </a:pr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3" name="Straight Connector 52">
              <a:extLst>
                <a:ext uri="{FF2B5EF4-FFF2-40B4-BE49-F238E27FC236}">
                  <a16:creationId xmlns:a16="http://schemas.microsoft.com/office/drawing/2014/main" id="{6A09F2BF-7FCF-3340-91D3-2CD68CF5BA43}"/>
                </a:ext>
              </a:extLst>
            </p:cNvPr>
            <p:cNvSpPr/>
            <p:nvPr/>
          </p:nvSpPr>
          <p:spPr>
            <a:xfrm>
              <a:off x="7903080" y="3938040"/>
              <a:ext cx="6839" cy="107639"/>
            </a:xfrm>
            <a:prstGeom prst="line">
              <a:avLst/>
            </a:pr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4" name="Straight Connector 53">
              <a:extLst>
                <a:ext uri="{FF2B5EF4-FFF2-40B4-BE49-F238E27FC236}">
                  <a16:creationId xmlns:a16="http://schemas.microsoft.com/office/drawing/2014/main" id="{30507802-6E7F-B146-923E-69C3CDB0D669}"/>
                </a:ext>
              </a:extLst>
            </p:cNvPr>
            <p:cNvSpPr/>
            <p:nvPr/>
          </p:nvSpPr>
          <p:spPr>
            <a:xfrm flipV="1">
              <a:off x="7909919" y="3951000"/>
              <a:ext cx="100081" cy="94679"/>
            </a:xfrm>
            <a:prstGeom prst="line">
              <a:avLst/>
            </a:pr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5" name="Straight Connector 54">
              <a:extLst>
                <a:ext uri="{FF2B5EF4-FFF2-40B4-BE49-F238E27FC236}">
                  <a16:creationId xmlns:a16="http://schemas.microsoft.com/office/drawing/2014/main" id="{5347E34F-9D42-0047-B233-217A9A955620}"/>
                </a:ext>
              </a:extLst>
            </p:cNvPr>
            <p:cNvSpPr/>
            <p:nvPr/>
          </p:nvSpPr>
          <p:spPr>
            <a:xfrm>
              <a:off x="8290800" y="3837240"/>
              <a:ext cx="99720" cy="93960"/>
            </a:xfrm>
            <a:prstGeom prst="line">
              <a:avLst/>
            </a:pr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6" name="Straight Connector 55">
              <a:extLst>
                <a:ext uri="{FF2B5EF4-FFF2-40B4-BE49-F238E27FC236}">
                  <a16:creationId xmlns:a16="http://schemas.microsoft.com/office/drawing/2014/main" id="{119E75D7-19F2-D74D-BEDA-369329A4888E}"/>
                </a:ext>
              </a:extLst>
            </p:cNvPr>
            <p:cNvSpPr/>
            <p:nvPr/>
          </p:nvSpPr>
          <p:spPr>
            <a:xfrm flipH="1">
              <a:off x="8281080" y="3931200"/>
              <a:ext cx="109440" cy="6840"/>
            </a:xfrm>
            <a:prstGeom prst="line">
              <a:avLst/>
            </a:pr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 name="Straight Connector 56">
              <a:extLst>
                <a:ext uri="{FF2B5EF4-FFF2-40B4-BE49-F238E27FC236}">
                  <a16:creationId xmlns:a16="http://schemas.microsoft.com/office/drawing/2014/main" id="{E77D2811-0C58-7345-AAD0-E15E8EE53DCF}"/>
                </a:ext>
              </a:extLst>
            </p:cNvPr>
            <p:cNvSpPr/>
            <p:nvPr/>
          </p:nvSpPr>
          <p:spPr>
            <a:xfrm flipH="1">
              <a:off x="8274239" y="3938040"/>
              <a:ext cx="6841" cy="107639"/>
            </a:xfrm>
            <a:prstGeom prst="line">
              <a:avLst/>
            </a:pr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 name="Straight Connector 57">
              <a:extLst>
                <a:ext uri="{FF2B5EF4-FFF2-40B4-BE49-F238E27FC236}">
                  <a16:creationId xmlns:a16="http://schemas.microsoft.com/office/drawing/2014/main" id="{A4878259-6598-3C40-81BE-4ADAF813FA46}"/>
                </a:ext>
              </a:extLst>
            </p:cNvPr>
            <p:cNvSpPr/>
            <p:nvPr/>
          </p:nvSpPr>
          <p:spPr>
            <a:xfrm flipH="1" flipV="1">
              <a:off x="8174160" y="3951000"/>
              <a:ext cx="100079" cy="94679"/>
            </a:xfrm>
            <a:prstGeom prst="line">
              <a:avLst/>
            </a:prstGeom>
            <a:noFill/>
            <a:ln w="12700" cap="rnd">
              <a:solidFill>
                <a:srgbClr val="0C5164"/>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59" name="Group 58">
            <a:extLst>
              <a:ext uri="{FF2B5EF4-FFF2-40B4-BE49-F238E27FC236}">
                <a16:creationId xmlns:a16="http://schemas.microsoft.com/office/drawing/2014/main" id="{CC0112EE-5574-444E-8341-1425C542390A}"/>
              </a:ext>
            </a:extLst>
          </p:cNvPr>
          <p:cNvGrpSpPr/>
          <p:nvPr/>
        </p:nvGrpSpPr>
        <p:grpSpPr>
          <a:xfrm>
            <a:off x="4304891" y="2715931"/>
            <a:ext cx="534220" cy="463670"/>
            <a:chOff x="-107640" y="4311720"/>
            <a:chExt cx="490680" cy="425880"/>
          </a:xfrm>
        </p:grpSpPr>
        <p:sp>
          <p:nvSpPr>
            <p:cNvPr id="60" name="Straight Connector 59">
              <a:extLst>
                <a:ext uri="{FF2B5EF4-FFF2-40B4-BE49-F238E27FC236}">
                  <a16:creationId xmlns:a16="http://schemas.microsoft.com/office/drawing/2014/main" id="{5967F8DF-A737-6C41-979E-6AA3D3E3B4D8}"/>
                </a:ext>
              </a:extLst>
            </p:cNvPr>
            <p:cNvSpPr/>
            <p:nvPr/>
          </p:nvSpPr>
          <p:spPr>
            <a:xfrm>
              <a:off x="115200" y="4665240"/>
              <a:ext cx="0" cy="0"/>
            </a:xfrm>
            <a:prstGeom prst="line">
              <a:avLst/>
            </a:pr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61" name="Freeform 60">
              <a:extLst>
                <a:ext uri="{FF2B5EF4-FFF2-40B4-BE49-F238E27FC236}">
                  <a16:creationId xmlns:a16="http://schemas.microsoft.com/office/drawing/2014/main" id="{C18001C3-A735-0D43-8BB7-95F666526369}"/>
                </a:ext>
              </a:extLst>
            </p:cNvPr>
            <p:cNvSpPr/>
            <p:nvPr/>
          </p:nvSpPr>
          <p:spPr>
            <a:xfrm>
              <a:off x="115200" y="4665240"/>
              <a:ext cx="22320" cy="360"/>
            </a:xfrm>
            <a:custGeom>
              <a:avLst/>
              <a:gdLst/>
              <a:ahLst/>
              <a:cxnLst>
                <a:cxn ang="3cd4">
                  <a:pos x="hc" y="t"/>
                </a:cxn>
                <a:cxn ang="cd2">
                  <a:pos x="l" y="vc"/>
                </a:cxn>
                <a:cxn ang="cd4">
                  <a:pos x="hc" y="b"/>
                </a:cxn>
                <a:cxn ang="0">
                  <a:pos x="r" y="vc"/>
                </a:cxn>
              </a:cxnLst>
              <a:rect l="l" t="t" r="r" b="b"/>
              <a:pathLst>
                <a:path w="63" h="2">
                  <a:moveTo>
                    <a:pt x="0" y="0"/>
                  </a:moveTo>
                  <a:cubicBezTo>
                    <a:pt x="21" y="1"/>
                    <a:pt x="41" y="2"/>
                    <a:pt x="63" y="2"/>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62" name="Freeform 61">
              <a:extLst>
                <a:ext uri="{FF2B5EF4-FFF2-40B4-BE49-F238E27FC236}">
                  <a16:creationId xmlns:a16="http://schemas.microsoft.com/office/drawing/2014/main" id="{E461A318-E374-5E4F-B2D5-0A05FE338F3A}"/>
                </a:ext>
              </a:extLst>
            </p:cNvPr>
            <p:cNvSpPr/>
            <p:nvPr/>
          </p:nvSpPr>
          <p:spPr>
            <a:xfrm>
              <a:off x="137880" y="4488840"/>
              <a:ext cx="245160" cy="176760"/>
            </a:xfrm>
            <a:custGeom>
              <a:avLst/>
              <a:gdLst/>
              <a:ahLst/>
              <a:cxnLst>
                <a:cxn ang="3cd4">
                  <a:pos x="hc" y="t"/>
                </a:cxn>
                <a:cxn ang="cd2">
                  <a:pos x="l" y="vc"/>
                </a:cxn>
                <a:cxn ang="cd4">
                  <a:pos x="hc" y="b"/>
                </a:cxn>
                <a:cxn ang="0">
                  <a:pos x="r" y="vc"/>
                </a:cxn>
              </a:cxnLst>
              <a:rect l="l" t="t" r="r" b="b"/>
              <a:pathLst>
                <a:path w="682" h="492">
                  <a:moveTo>
                    <a:pt x="0" y="492"/>
                  </a:moveTo>
                  <a:cubicBezTo>
                    <a:pt x="377" y="492"/>
                    <a:pt x="682" y="272"/>
                    <a:pt x="682" y="0"/>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63" name="Freeform 62">
              <a:extLst>
                <a:ext uri="{FF2B5EF4-FFF2-40B4-BE49-F238E27FC236}">
                  <a16:creationId xmlns:a16="http://schemas.microsoft.com/office/drawing/2014/main" id="{EED68478-D6F6-C94F-9BEC-067321EDA0ED}"/>
                </a:ext>
              </a:extLst>
            </p:cNvPr>
            <p:cNvSpPr/>
            <p:nvPr/>
          </p:nvSpPr>
          <p:spPr>
            <a:xfrm>
              <a:off x="137880" y="4311720"/>
              <a:ext cx="245160" cy="176760"/>
            </a:xfrm>
            <a:custGeom>
              <a:avLst/>
              <a:gdLst/>
              <a:ahLst/>
              <a:cxnLst>
                <a:cxn ang="3cd4">
                  <a:pos x="hc" y="t"/>
                </a:cxn>
                <a:cxn ang="cd2">
                  <a:pos x="l" y="vc"/>
                </a:cxn>
                <a:cxn ang="cd4">
                  <a:pos x="hc" y="b"/>
                </a:cxn>
                <a:cxn ang="0">
                  <a:pos x="r" y="vc"/>
                </a:cxn>
              </a:cxnLst>
              <a:rect l="l" t="t" r="r" b="b"/>
              <a:pathLst>
                <a:path w="682" h="492">
                  <a:moveTo>
                    <a:pt x="682" y="492"/>
                  </a:moveTo>
                  <a:cubicBezTo>
                    <a:pt x="682" y="220"/>
                    <a:pt x="377" y="0"/>
                    <a:pt x="0" y="0"/>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64" name="Freeform 63">
              <a:extLst>
                <a:ext uri="{FF2B5EF4-FFF2-40B4-BE49-F238E27FC236}">
                  <a16:creationId xmlns:a16="http://schemas.microsoft.com/office/drawing/2014/main" id="{C46800CB-8E6A-4040-BFD8-86C47E621B43}"/>
                </a:ext>
              </a:extLst>
            </p:cNvPr>
            <p:cNvSpPr/>
            <p:nvPr/>
          </p:nvSpPr>
          <p:spPr>
            <a:xfrm>
              <a:off x="-107640" y="4311720"/>
              <a:ext cx="245160" cy="176760"/>
            </a:xfrm>
            <a:custGeom>
              <a:avLst/>
              <a:gdLst/>
              <a:ahLst/>
              <a:cxnLst>
                <a:cxn ang="3cd4">
                  <a:pos x="hc" y="t"/>
                </a:cxn>
                <a:cxn ang="cd2">
                  <a:pos x="l" y="vc"/>
                </a:cxn>
                <a:cxn ang="cd4">
                  <a:pos x="hc" y="b"/>
                </a:cxn>
                <a:cxn ang="0">
                  <a:pos x="r" y="vc"/>
                </a:cxn>
              </a:cxnLst>
              <a:rect l="l" t="t" r="r" b="b"/>
              <a:pathLst>
                <a:path w="682" h="492">
                  <a:moveTo>
                    <a:pt x="682" y="0"/>
                  </a:moveTo>
                  <a:cubicBezTo>
                    <a:pt x="306" y="0"/>
                    <a:pt x="0" y="220"/>
                    <a:pt x="0" y="492"/>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65" name="Freeform 64">
              <a:extLst>
                <a:ext uri="{FF2B5EF4-FFF2-40B4-BE49-F238E27FC236}">
                  <a16:creationId xmlns:a16="http://schemas.microsoft.com/office/drawing/2014/main" id="{1DB75BF2-B0AB-2F4C-BCA6-E726DFB2A26B}"/>
                </a:ext>
              </a:extLst>
            </p:cNvPr>
            <p:cNvSpPr/>
            <p:nvPr/>
          </p:nvSpPr>
          <p:spPr>
            <a:xfrm>
              <a:off x="-107640" y="4488840"/>
              <a:ext cx="107640" cy="146520"/>
            </a:xfrm>
            <a:custGeom>
              <a:avLst/>
              <a:gdLst/>
              <a:ahLst/>
              <a:cxnLst>
                <a:cxn ang="3cd4">
                  <a:pos x="hc" y="t"/>
                </a:cxn>
                <a:cxn ang="cd2">
                  <a:pos x="l" y="vc"/>
                </a:cxn>
                <a:cxn ang="cd4">
                  <a:pos x="hc" y="b"/>
                </a:cxn>
                <a:cxn ang="0">
                  <a:pos x="r" y="vc"/>
                </a:cxn>
              </a:cxnLst>
              <a:rect l="l" t="t" r="r" b="b"/>
              <a:pathLst>
                <a:path w="300" h="408">
                  <a:moveTo>
                    <a:pt x="0" y="0"/>
                  </a:moveTo>
                  <a:cubicBezTo>
                    <a:pt x="0" y="169"/>
                    <a:pt x="120" y="320"/>
                    <a:pt x="300" y="408"/>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66" name="Freeform 65">
              <a:extLst>
                <a:ext uri="{FF2B5EF4-FFF2-40B4-BE49-F238E27FC236}">
                  <a16:creationId xmlns:a16="http://schemas.microsoft.com/office/drawing/2014/main" id="{5DB803A8-DFA8-FE4E-85B5-08C067BD512D}"/>
                </a:ext>
              </a:extLst>
            </p:cNvPr>
            <p:cNvSpPr/>
            <p:nvPr/>
          </p:nvSpPr>
          <p:spPr>
            <a:xfrm>
              <a:off x="360" y="4635720"/>
              <a:ext cx="3240" cy="101520"/>
            </a:xfrm>
            <a:custGeom>
              <a:avLst/>
              <a:gdLst/>
              <a:ahLst/>
              <a:cxnLst>
                <a:cxn ang="3cd4">
                  <a:pos x="hc" y="t"/>
                </a:cxn>
                <a:cxn ang="cd2">
                  <a:pos x="l" y="vc"/>
                </a:cxn>
                <a:cxn ang="cd4">
                  <a:pos x="hc" y="b"/>
                </a:cxn>
                <a:cxn ang="0">
                  <a:pos x="r" y="vc"/>
                </a:cxn>
              </a:cxnLst>
              <a:rect l="l" t="t" r="r" b="b"/>
              <a:pathLst>
                <a:path w="10" h="283">
                  <a:moveTo>
                    <a:pt x="0" y="0"/>
                  </a:moveTo>
                  <a:cubicBezTo>
                    <a:pt x="10" y="283"/>
                    <a:pt x="10" y="283"/>
                    <a:pt x="10" y="283"/>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67" name="Straight Connector 66">
              <a:extLst>
                <a:ext uri="{FF2B5EF4-FFF2-40B4-BE49-F238E27FC236}">
                  <a16:creationId xmlns:a16="http://schemas.microsoft.com/office/drawing/2014/main" id="{249CB364-8162-1A4D-87E4-75400892F19E}"/>
                </a:ext>
              </a:extLst>
            </p:cNvPr>
            <p:cNvSpPr/>
            <p:nvPr/>
          </p:nvSpPr>
          <p:spPr>
            <a:xfrm flipV="1">
              <a:off x="3960" y="4665240"/>
              <a:ext cx="111240" cy="72360"/>
            </a:xfrm>
            <a:prstGeom prst="line">
              <a:avLst/>
            </a:pr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68" name="Straight Connector 67">
              <a:extLst>
                <a:ext uri="{FF2B5EF4-FFF2-40B4-BE49-F238E27FC236}">
                  <a16:creationId xmlns:a16="http://schemas.microsoft.com/office/drawing/2014/main" id="{0B74CD9D-10B9-9748-BEF3-A691A1882C03}"/>
                </a:ext>
              </a:extLst>
            </p:cNvPr>
            <p:cNvSpPr/>
            <p:nvPr/>
          </p:nvSpPr>
          <p:spPr>
            <a:xfrm>
              <a:off x="76320" y="4488840"/>
              <a:ext cx="0" cy="0"/>
            </a:xfrm>
            <a:prstGeom prst="line">
              <a:avLst/>
            </a:pr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69" name="Freeform 68">
              <a:extLst>
                <a:ext uri="{FF2B5EF4-FFF2-40B4-BE49-F238E27FC236}">
                  <a16:creationId xmlns:a16="http://schemas.microsoft.com/office/drawing/2014/main" id="{2AB31E4A-E115-AF44-A05D-2527DF8F295B}"/>
                </a:ext>
              </a:extLst>
            </p:cNvPr>
            <p:cNvSpPr/>
            <p:nvPr/>
          </p:nvSpPr>
          <p:spPr>
            <a:xfrm>
              <a:off x="56160" y="4488840"/>
              <a:ext cx="19800" cy="19800"/>
            </a:xfrm>
            <a:custGeom>
              <a:avLst/>
              <a:gdLst/>
              <a:ahLst/>
              <a:cxnLst>
                <a:cxn ang="3cd4">
                  <a:pos x="hc" y="t"/>
                </a:cxn>
                <a:cxn ang="cd2">
                  <a:pos x="l" y="vc"/>
                </a:cxn>
                <a:cxn ang="cd4">
                  <a:pos x="hc" y="b"/>
                </a:cxn>
                <a:cxn ang="0">
                  <a:pos x="r" y="vc"/>
                </a:cxn>
              </a:cxnLst>
              <a:rect l="l" t="t" r="r" b="b"/>
              <a:pathLst>
                <a:path w="56" h="56">
                  <a:moveTo>
                    <a:pt x="56" y="0"/>
                  </a:moveTo>
                  <a:cubicBezTo>
                    <a:pt x="56" y="31"/>
                    <a:pt x="32" y="56"/>
                    <a:pt x="0" y="56"/>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70" name="Freeform 69">
              <a:extLst>
                <a:ext uri="{FF2B5EF4-FFF2-40B4-BE49-F238E27FC236}">
                  <a16:creationId xmlns:a16="http://schemas.microsoft.com/office/drawing/2014/main" id="{58800E2D-DAA9-BF49-8951-517729D7F774}"/>
                </a:ext>
              </a:extLst>
            </p:cNvPr>
            <p:cNvSpPr/>
            <p:nvPr/>
          </p:nvSpPr>
          <p:spPr>
            <a:xfrm>
              <a:off x="36000" y="4488840"/>
              <a:ext cx="19800" cy="19800"/>
            </a:xfrm>
            <a:custGeom>
              <a:avLst/>
              <a:gdLst/>
              <a:ahLst/>
              <a:cxnLst>
                <a:cxn ang="3cd4">
                  <a:pos x="hc" y="t"/>
                </a:cxn>
                <a:cxn ang="cd2">
                  <a:pos x="l" y="vc"/>
                </a:cxn>
                <a:cxn ang="cd4">
                  <a:pos x="hc" y="b"/>
                </a:cxn>
                <a:cxn ang="0">
                  <a:pos x="r" y="vc"/>
                </a:cxn>
              </a:cxnLst>
              <a:rect l="l" t="t" r="r" b="b"/>
              <a:pathLst>
                <a:path w="56" h="56">
                  <a:moveTo>
                    <a:pt x="56" y="56"/>
                  </a:moveTo>
                  <a:cubicBezTo>
                    <a:pt x="25" y="56"/>
                    <a:pt x="0" y="31"/>
                    <a:pt x="0" y="0"/>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71" name="Freeform 70">
              <a:extLst>
                <a:ext uri="{FF2B5EF4-FFF2-40B4-BE49-F238E27FC236}">
                  <a16:creationId xmlns:a16="http://schemas.microsoft.com/office/drawing/2014/main" id="{20FB6C2E-B482-5845-B9A6-43905FF90861}"/>
                </a:ext>
              </a:extLst>
            </p:cNvPr>
            <p:cNvSpPr/>
            <p:nvPr/>
          </p:nvSpPr>
          <p:spPr>
            <a:xfrm>
              <a:off x="36000" y="4468320"/>
              <a:ext cx="19800" cy="20160"/>
            </a:xfrm>
            <a:custGeom>
              <a:avLst/>
              <a:gdLst/>
              <a:ahLst/>
              <a:cxnLst>
                <a:cxn ang="3cd4">
                  <a:pos x="hc" y="t"/>
                </a:cxn>
                <a:cxn ang="cd2">
                  <a:pos x="l" y="vc"/>
                </a:cxn>
                <a:cxn ang="cd4">
                  <a:pos x="hc" y="b"/>
                </a:cxn>
                <a:cxn ang="0">
                  <a:pos x="r" y="vc"/>
                </a:cxn>
              </a:cxnLst>
              <a:rect l="l" t="t" r="r" b="b"/>
              <a:pathLst>
                <a:path w="56" h="57">
                  <a:moveTo>
                    <a:pt x="0" y="57"/>
                  </a:moveTo>
                  <a:cubicBezTo>
                    <a:pt x="0" y="26"/>
                    <a:pt x="25" y="0"/>
                    <a:pt x="56" y="0"/>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72" name="Freeform 71">
              <a:extLst>
                <a:ext uri="{FF2B5EF4-FFF2-40B4-BE49-F238E27FC236}">
                  <a16:creationId xmlns:a16="http://schemas.microsoft.com/office/drawing/2014/main" id="{5FDFB288-86D8-1F48-9174-15EE4589BF72}"/>
                </a:ext>
              </a:extLst>
            </p:cNvPr>
            <p:cNvSpPr/>
            <p:nvPr/>
          </p:nvSpPr>
          <p:spPr>
            <a:xfrm>
              <a:off x="56160" y="4468320"/>
              <a:ext cx="19800" cy="20160"/>
            </a:xfrm>
            <a:custGeom>
              <a:avLst/>
              <a:gdLst/>
              <a:ahLst/>
              <a:cxnLst>
                <a:cxn ang="3cd4">
                  <a:pos x="hc" y="t"/>
                </a:cxn>
                <a:cxn ang="cd2">
                  <a:pos x="l" y="vc"/>
                </a:cxn>
                <a:cxn ang="cd4">
                  <a:pos x="hc" y="b"/>
                </a:cxn>
                <a:cxn ang="0">
                  <a:pos x="r" y="vc"/>
                </a:cxn>
              </a:cxnLst>
              <a:rect l="l" t="t" r="r" b="b"/>
              <a:pathLst>
                <a:path w="56" h="57">
                  <a:moveTo>
                    <a:pt x="0" y="0"/>
                  </a:moveTo>
                  <a:cubicBezTo>
                    <a:pt x="32" y="0"/>
                    <a:pt x="56" y="26"/>
                    <a:pt x="56" y="57"/>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73" name="Straight Connector 72">
              <a:extLst>
                <a:ext uri="{FF2B5EF4-FFF2-40B4-BE49-F238E27FC236}">
                  <a16:creationId xmlns:a16="http://schemas.microsoft.com/office/drawing/2014/main" id="{3E0B2053-6D3D-9C49-A7A6-19D4176FB241}"/>
                </a:ext>
              </a:extLst>
            </p:cNvPr>
            <p:cNvSpPr/>
            <p:nvPr/>
          </p:nvSpPr>
          <p:spPr>
            <a:xfrm>
              <a:off x="158040" y="4488840"/>
              <a:ext cx="0" cy="0"/>
            </a:xfrm>
            <a:prstGeom prst="line">
              <a:avLst/>
            </a:pr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74" name="Freeform 73">
              <a:extLst>
                <a:ext uri="{FF2B5EF4-FFF2-40B4-BE49-F238E27FC236}">
                  <a16:creationId xmlns:a16="http://schemas.microsoft.com/office/drawing/2014/main" id="{AB11CB1E-BCB4-A74E-AB56-FCB845F37E24}"/>
                </a:ext>
              </a:extLst>
            </p:cNvPr>
            <p:cNvSpPr/>
            <p:nvPr/>
          </p:nvSpPr>
          <p:spPr>
            <a:xfrm>
              <a:off x="137880" y="4488840"/>
              <a:ext cx="19800" cy="19800"/>
            </a:xfrm>
            <a:custGeom>
              <a:avLst/>
              <a:gdLst/>
              <a:ahLst/>
              <a:cxnLst>
                <a:cxn ang="3cd4">
                  <a:pos x="hc" y="t"/>
                </a:cxn>
                <a:cxn ang="cd2">
                  <a:pos x="l" y="vc"/>
                </a:cxn>
                <a:cxn ang="cd4">
                  <a:pos x="hc" y="b"/>
                </a:cxn>
                <a:cxn ang="0">
                  <a:pos x="r" y="vc"/>
                </a:cxn>
              </a:cxnLst>
              <a:rect l="l" t="t" r="r" b="b"/>
              <a:pathLst>
                <a:path w="56" h="56">
                  <a:moveTo>
                    <a:pt x="56" y="0"/>
                  </a:moveTo>
                  <a:cubicBezTo>
                    <a:pt x="56" y="31"/>
                    <a:pt x="30" y="56"/>
                    <a:pt x="0" y="56"/>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75" name="Freeform 74">
              <a:extLst>
                <a:ext uri="{FF2B5EF4-FFF2-40B4-BE49-F238E27FC236}">
                  <a16:creationId xmlns:a16="http://schemas.microsoft.com/office/drawing/2014/main" id="{413818E7-1B13-674F-AE17-CF6625FBECBE}"/>
                </a:ext>
              </a:extLst>
            </p:cNvPr>
            <p:cNvSpPr/>
            <p:nvPr/>
          </p:nvSpPr>
          <p:spPr>
            <a:xfrm>
              <a:off x="117720" y="4488840"/>
              <a:ext cx="19800" cy="19800"/>
            </a:xfrm>
            <a:custGeom>
              <a:avLst/>
              <a:gdLst/>
              <a:ahLst/>
              <a:cxnLst>
                <a:cxn ang="3cd4">
                  <a:pos x="hc" y="t"/>
                </a:cxn>
                <a:cxn ang="cd2">
                  <a:pos x="l" y="vc"/>
                </a:cxn>
                <a:cxn ang="cd4">
                  <a:pos x="hc" y="b"/>
                </a:cxn>
                <a:cxn ang="0">
                  <a:pos x="r" y="vc"/>
                </a:cxn>
              </a:cxnLst>
              <a:rect l="l" t="t" r="r" b="b"/>
              <a:pathLst>
                <a:path w="56" h="56">
                  <a:moveTo>
                    <a:pt x="56" y="56"/>
                  </a:moveTo>
                  <a:cubicBezTo>
                    <a:pt x="25" y="56"/>
                    <a:pt x="0" y="31"/>
                    <a:pt x="0" y="0"/>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76" name="Freeform 75">
              <a:extLst>
                <a:ext uri="{FF2B5EF4-FFF2-40B4-BE49-F238E27FC236}">
                  <a16:creationId xmlns:a16="http://schemas.microsoft.com/office/drawing/2014/main" id="{F9F51964-4D8C-2C42-9AAE-7D2BACAAFCEE}"/>
                </a:ext>
              </a:extLst>
            </p:cNvPr>
            <p:cNvSpPr/>
            <p:nvPr/>
          </p:nvSpPr>
          <p:spPr>
            <a:xfrm>
              <a:off x="117720" y="4468320"/>
              <a:ext cx="19800" cy="20160"/>
            </a:xfrm>
            <a:custGeom>
              <a:avLst/>
              <a:gdLst/>
              <a:ahLst/>
              <a:cxnLst>
                <a:cxn ang="3cd4">
                  <a:pos x="hc" y="t"/>
                </a:cxn>
                <a:cxn ang="cd2">
                  <a:pos x="l" y="vc"/>
                </a:cxn>
                <a:cxn ang="cd4">
                  <a:pos x="hc" y="b"/>
                </a:cxn>
                <a:cxn ang="0">
                  <a:pos x="r" y="vc"/>
                </a:cxn>
              </a:cxnLst>
              <a:rect l="l" t="t" r="r" b="b"/>
              <a:pathLst>
                <a:path w="56" h="57">
                  <a:moveTo>
                    <a:pt x="0" y="57"/>
                  </a:moveTo>
                  <a:cubicBezTo>
                    <a:pt x="0" y="26"/>
                    <a:pt x="25" y="0"/>
                    <a:pt x="56" y="0"/>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77" name="Freeform 76">
              <a:extLst>
                <a:ext uri="{FF2B5EF4-FFF2-40B4-BE49-F238E27FC236}">
                  <a16:creationId xmlns:a16="http://schemas.microsoft.com/office/drawing/2014/main" id="{B516A0DF-5749-3541-A4DC-A8E578098929}"/>
                </a:ext>
              </a:extLst>
            </p:cNvPr>
            <p:cNvSpPr/>
            <p:nvPr/>
          </p:nvSpPr>
          <p:spPr>
            <a:xfrm>
              <a:off x="137880" y="4468320"/>
              <a:ext cx="19800" cy="20160"/>
            </a:xfrm>
            <a:custGeom>
              <a:avLst/>
              <a:gdLst/>
              <a:ahLst/>
              <a:cxnLst>
                <a:cxn ang="3cd4">
                  <a:pos x="hc" y="t"/>
                </a:cxn>
                <a:cxn ang="cd2">
                  <a:pos x="l" y="vc"/>
                </a:cxn>
                <a:cxn ang="cd4">
                  <a:pos x="hc" y="b"/>
                </a:cxn>
                <a:cxn ang="0">
                  <a:pos x="r" y="vc"/>
                </a:cxn>
              </a:cxnLst>
              <a:rect l="l" t="t" r="r" b="b"/>
              <a:pathLst>
                <a:path w="56" h="57">
                  <a:moveTo>
                    <a:pt x="0" y="0"/>
                  </a:moveTo>
                  <a:cubicBezTo>
                    <a:pt x="30" y="0"/>
                    <a:pt x="56" y="26"/>
                    <a:pt x="56" y="57"/>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78" name="Straight Connector 77">
              <a:extLst>
                <a:ext uri="{FF2B5EF4-FFF2-40B4-BE49-F238E27FC236}">
                  <a16:creationId xmlns:a16="http://schemas.microsoft.com/office/drawing/2014/main" id="{C5C0C73B-C104-2244-BA49-487DBAF8DDD6}"/>
                </a:ext>
              </a:extLst>
            </p:cNvPr>
            <p:cNvSpPr/>
            <p:nvPr/>
          </p:nvSpPr>
          <p:spPr>
            <a:xfrm>
              <a:off x="239400" y="4488840"/>
              <a:ext cx="0" cy="0"/>
            </a:xfrm>
            <a:prstGeom prst="line">
              <a:avLst/>
            </a:pr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79" name="Freeform 78">
              <a:extLst>
                <a:ext uri="{FF2B5EF4-FFF2-40B4-BE49-F238E27FC236}">
                  <a16:creationId xmlns:a16="http://schemas.microsoft.com/office/drawing/2014/main" id="{9ED56A66-3595-2E46-8A32-09B87455A930}"/>
                </a:ext>
              </a:extLst>
            </p:cNvPr>
            <p:cNvSpPr/>
            <p:nvPr/>
          </p:nvSpPr>
          <p:spPr>
            <a:xfrm>
              <a:off x="219960" y="4488840"/>
              <a:ext cx="19080" cy="19800"/>
            </a:xfrm>
            <a:custGeom>
              <a:avLst/>
              <a:gdLst/>
              <a:ahLst/>
              <a:cxnLst>
                <a:cxn ang="3cd4">
                  <a:pos x="hc" y="t"/>
                </a:cxn>
                <a:cxn ang="cd2">
                  <a:pos x="l" y="vc"/>
                </a:cxn>
                <a:cxn ang="cd4">
                  <a:pos x="hc" y="b"/>
                </a:cxn>
                <a:cxn ang="0">
                  <a:pos x="r" y="vc"/>
                </a:cxn>
              </a:cxnLst>
              <a:rect l="l" t="t" r="r" b="b"/>
              <a:pathLst>
                <a:path w="54" h="56">
                  <a:moveTo>
                    <a:pt x="54" y="0"/>
                  </a:moveTo>
                  <a:cubicBezTo>
                    <a:pt x="54" y="31"/>
                    <a:pt x="30" y="56"/>
                    <a:pt x="0" y="56"/>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80" name="Freeform 79">
              <a:extLst>
                <a:ext uri="{FF2B5EF4-FFF2-40B4-BE49-F238E27FC236}">
                  <a16:creationId xmlns:a16="http://schemas.microsoft.com/office/drawing/2014/main" id="{A9A56923-2E08-7449-B822-64D17418B268}"/>
                </a:ext>
              </a:extLst>
            </p:cNvPr>
            <p:cNvSpPr/>
            <p:nvPr/>
          </p:nvSpPr>
          <p:spPr>
            <a:xfrm>
              <a:off x="199440" y="4488840"/>
              <a:ext cx="20160" cy="19800"/>
            </a:xfrm>
            <a:custGeom>
              <a:avLst/>
              <a:gdLst/>
              <a:ahLst/>
              <a:cxnLst>
                <a:cxn ang="3cd4">
                  <a:pos x="hc" y="t"/>
                </a:cxn>
                <a:cxn ang="cd2">
                  <a:pos x="l" y="vc"/>
                </a:cxn>
                <a:cxn ang="cd4">
                  <a:pos x="hc" y="b"/>
                </a:cxn>
                <a:cxn ang="0">
                  <a:pos x="r" y="vc"/>
                </a:cxn>
              </a:cxnLst>
              <a:rect l="l" t="t" r="r" b="b"/>
              <a:pathLst>
                <a:path w="57" h="56">
                  <a:moveTo>
                    <a:pt x="57" y="56"/>
                  </a:moveTo>
                  <a:cubicBezTo>
                    <a:pt x="25" y="56"/>
                    <a:pt x="0" y="31"/>
                    <a:pt x="0" y="0"/>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81" name="Freeform 80">
              <a:extLst>
                <a:ext uri="{FF2B5EF4-FFF2-40B4-BE49-F238E27FC236}">
                  <a16:creationId xmlns:a16="http://schemas.microsoft.com/office/drawing/2014/main" id="{DA8D1205-6A10-8E44-B88F-ECCB3435E950}"/>
                </a:ext>
              </a:extLst>
            </p:cNvPr>
            <p:cNvSpPr/>
            <p:nvPr/>
          </p:nvSpPr>
          <p:spPr>
            <a:xfrm>
              <a:off x="199440" y="4468320"/>
              <a:ext cx="20160" cy="20160"/>
            </a:xfrm>
            <a:custGeom>
              <a:avLst/>
              <a:gdLst/>
              <a:ahLst/>
              <a:cxnLst>
                <a:cxn ang="3cd4">
                  <a:pos x="hc" y="t"/>
                </a:cxn>
                <a:cxn ang="cd2">
                  <a:pos x="l" y="vc"/>
                </a:cxn>
                <a:cxn ang="cd4">
                  <a:pos x="hc" y="b"/>
                </a:cxn>
                <a:cxn ang="0">
                  <a:pos x="r" y="vc"/>
                </a:cxn>
              </a:cxnLst>
              <a:rect l="l" t="t" r="r" b="b"/>
              <a:pathLst>
                <a:path w="57" h="57">
                  <a:moveTo>
                    <a:pt x="0" y="57"/>
                  </a:moveTo>
                  <a:cubicBezTo>
                    <a:pt x="0" y="26"/>
                    <a:pt x="25" y="0"/>
                    <a:pt x="57" y="0"/>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82" name="Freeform 81">
              <a:extLst>
                <a:ext uri="{FF2B5EF4-FFF2-40B4-BE49-F238E27FC236}">
                  <a16:creationId xmlns:a16="http://schemas.microsoft.com/office/drawing/2014/main" id="{9062DE05-2E79-4A4A-90C4-5D3B07AD08BB}"/>
                </a:ext>
              </a:extLst>
            </p:cNvPr>
            <p:cNvSpPr/>
            <p:nvPr/>
          </p:nvSpPr>
          <p:spPr>
            <a:xfrm>
              <a:off x="219960" y="4468320"/>
              <a:ext cx="19080" cy="20160"/>
            </a:xfrm>
            <a:custGeom>
              <a:avLst/>
              <a:gdLst/>
              <a:ahLst/>
              <a:cxnLst>
                <a:cxn ang="3cd4">
                  <a:pos x="hc" y="t"/>
                </a:cxn>
                <a:cxn ang="cd2">
                  <a:pos x="l" y="vc"/>
                </a:cxn>
                <a:cxn ang="cd4">
                  <a:pos x="hc" y="b"/>
                </a:cxn>
                <a:cxn ang="0">
                  <a:pos x="r" y="vc"/>
                </a:cxn>
              </a:cxnLst>
              <a:rect l="l" t="t" r="r" b="b"/>
              <a:pathLst>
                <a:path w="54" h="57">
                  <a:moveTo>
                    <a:pt x="0" y="0"/>
                  </a:moveTo>
                  <a:cubicBezTo>
                    <a:pt x="30" y="0"/>
                    <a:pt x="54" y="26"/>
                    <a:pt x="54" y="57"/>
                  </a:cubicBezTo>
                </a:path>
              </a:pathLst>
            </a:custGeom>
            <a:noFill/>
            <a:ln w="12700" cap="rnd">
              <a:solidFill>
                <a:srgbClr val="71D0F6"/>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grpSp>
      <p:grpSp>
        <p:nvGrpSpPr>
          <p:cNvPr id="83" name="Group 82">
            <a:extLst>
              <a:ext uri="{FF2B5EF4-FFF2-40B4-BE49-F238E27FC236}">
                <a16:creationId xmlns:a16="http://schemas.microsoft.com/office/drawing/2014/main" id="{D9590894-B9CF-DE45-BBD9-0DAFFAB00FC6}"/>
              </a:ext>
            </a:extLst>
          </p:cNvPr>
          <p:cNvGrpSpPr/>
          <p:nvPr/>
        </p:nvGrpSpPr>
        <p:grpSpPr>
          <a:xfrm>
            <a:off x="7256942" y="2737827"/>
            <a:ext cx="479658" cy="419879"/>
            <a:chOff x="-157680" y="5711040"/>
            <a:chExt cx="595080" cy="520920"/>
          </a:xfrm>
        </p:grpSpPr>
        <p:sp>
          <p:nvSpPr>
            <p:cNvPr id="84" name="Straight Connector 83">
              <a:extLst>
                <a:ext uri="{FF2B5EF4-FFF2-40B4-BE49-F238E27FC236}">
                  <a16:creationId xmlns:a16="http://schemas.microsoft.com/office/drawing/2014/main" id="{59F155D7-E88B-8443-A2B0-A07F7632CA3F}"/>
                </a:ext>
              </a:extLst>
            </p:cNvPr>
            <p:cNvSpPr/>
            <p:nvPr/>
          </p:nvSpPr>
          <p:spPr>
            <a:xfrm>
              <a:off x="252000" y="6124680"/>
              <a:ext cx="0" cy="0"/>
            </a:xfrm>
            <a:prstGeom prst="line">
              <a:avLst/>
            </a:pr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85" name="Freeform 84">
              <a:extLst>
                <a:ext uri="{FF2B5EF4-FFF2-40B4-BE49-F238E27FC236}">
                  <a16:creationId xmlns:a16="http://schemas.microsoft.com/office/drawing/2014/main" id="{B142DA56-0D6F-7B47-9D8B-2CA0FA8D1A49}"/>
                </a:ext>
              </a:extLst>
            </p:cNvPr>
            <p:cNvSpPr/>
            <p:nvPr/>
          </p:nvSpPr>
          <p:spPr>
            <a:xfrm>
              <a:off x="140040" y="6102719"/>
              <a:ext cx="111600" cy="21600"/>
            </a:xfrm>
            <a:custGeom>
              <a:avLst/>
              <a:gdLst/>
              <a:ahLst/>
              <a:cxnLst>
                <a:cxn ang="3cd4">
                  <a:pos x="hc" y="t"/>
                </a:cxn>
                <a:cxn ang="cd2">
                  <a:pos x="l" y="vc"/>
                </a:cxn>
                <a:cxn ang="cd4">
                  <a:pos x="hc" y="b"/>
                </a:cxn>
                <a:cxn ang="0">
                  <a:pos x="r" y="vc"/>
                </a:cxn>
              </a:cxnLst>
              <a:rect l="l" t="t" r="r" b="b"/>
              <a:pathLst>
                <a:path w="311" h="61">
                  <a:moveTo>
                    <a:pt x="311" y="61"/>
                  </a:moveTo>
                  <a:cubicBezTo>
                    <a:pt x="213" y="20"/>
                    <a:pt x="105" y="0"/>
                    <a:pt x="0" y="0"/>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86" name="Freeform 85">
              <a:extLst>
                <a:ext uri="{FF2B5EF4-FFF2-40B4-BE49-F238E27FC236}">
                  <a16:creationId xmlns:a16="http://schemas.microsoft.com/office/drawing/2014/main" id="{AEF336B7-F509-0348-BF93-323E3F41F477}"/>
                </a:ext>
              </a:extLst>
            </p:cNvPr>
            <p:cNvSpPr/>
            <p:nvPr/>
          </p:nvSpPr>
          <p:spPr>
            <a:xfrm>
              <a:off x="-27720" y="6102719"/>
              <a:ext cx="167400" cy="54360"/>
            </a:xfrm>
            <a:custGeom>
              <a:avLst/>
              <a:gdLst/>
              <a:ahLst/>
              <a:cxnLst>
                <a:cxn ang="3cd4">
                  <a:pos x="hc" y="t"/>
                </a:cxn>
                <a:cxn ang="cd2">
                  <a:pos x="l" y="vc"/>
                </a:cxn>
                <a:cxn ang="cd4">
                  <a:pos x="hc" y="b"/>
                </a:cxn>
                <a:cxn ang="0">
                  <a:pos x="r" y="vc"/>
                </a:cxn>
              </a:cxnLst>
              <a:rect l="l" t="t" r="r" b="b"/>
              <a:pathLst>
                <a:path w="466" h="152">
                  <a:moveTo>
                    <a:pt x="466" y="0"/>
                  </a:moveTo>
                  <a:cubicBezTo>
                    <a:pt x="292" y="-2"/>
                    <a:pt x="126" y="51"/>
                    <a:pt x="0" y="152"/>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87" name="Straight Connector 86">
              <a:extLst>
                <a:ext uri="{FF2B5EF4-FFF2-40B4-BE49-F238E27FC236}">
                  <a16:creationId xmlns:a16="http://schemas.microsoft.com/office/drawing/2014/main" id="{5102FCC5-49E4-3244-8133-EB207ABEF786}"/>
                </a:ext>
              </a:extLst>
            </p:cNvPr>
            <p:cNvSpPr/>
            <p:nvPr/>
          </p:nvSpPr>
          <p:spPr>
            <a:xfrm>
              <a:off x="303120" y="5771160"/>
              <a:ext cx="0" cy="0"/>
            </a:xfrm>
            <a:prstGeom prst="line">
              <a:avLst/>
            </a:pr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88" name="Freeform 87">
              <a:extLst>
                <a:ext uri="{FF2B5EF4-FFF2-40B4-BE49-F238E27FC236}">
                  <a16:creationId xmlns:a16="http://schemas.microsoft.com/office/drawing/2014/main" id="{E891A39C-FFB3-354C-8E3B-B864C9ED7BE6}"/>
                </a:ext>
              </a:extLst>
            </p:cNvPr>
            <p:cNvSpPr/>
            <p:nvPr/>
          </p:nvSpPr>
          <p:spPr>
            <a:xfrm>
              <a:off x="142920" y="5771160"/>
              <a:ext cx="159840" cy="68760"/>
            </a:xfrm>
            <a:custGeom>
              <a:avLst/>
              <a:gdLst/>
              <a:ahLst/>
              <a:cxnLst>
                <a:cxn ang="3cd4">
                  <a:pos x="hc" y="t"/>
                </a:cxn>
                <a:cxn ang="cd2">
                  <a:pos x="l" y="vc"/>
                </a:cxn>
                <a:cxn ang="cd4">
                  <a:pos x="hc" y="b"/>
                </a:cxn>
                <a:cxn ang="0">
                  <a:pos x="r" y="vc"/>
                </a:cxn>
              </a:cxnLst>
              <a:rect l="l" t="t" r="r" b="b"/>
              <a:pathLst>
                <a:path w="445" h="192">
                  <a:moveTo>
                    <a:pt x="445" y="0"/>
                  </a:moveTo>
                  <a:cubicBezTo>
                    <a:pt x="323" y="127"/>
                    <a:pt x="164" y="194"/>
                    <a:pt x="0" y="192"/>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89" name="Freeform 88">
              <a:extLst>
                <a:ext uri="{FF2B5EF4-FFF2-40B4-BE49-F238E27FC236}">
                  <a16:creationId xmlns:a16="http://schemas.microsoft.com/office/drawing/2014/main" id="{2FB66027-1E9F-2B4A-A43A-3FF1BF4D6D47}"/>
                </a:ext>
              </a:extLst>
            </p:cNvPr>
            <p:cNvSpPr/>
            <p:nvPr/>
          </p:nvSpPr>
          <p:spPr>
            <a:xfrm>
              <a:off x="36360" y="5812560"/>
              <a:ext cx="106200" cy="27360"/>
            </a:xfrm>
            <a:custGeom>
              <a:avLst/>
              <a:gdLst/>
              <a:ahLst/>
              <a:cxnLst>
                <a:cxn ang="3cd4">
                  <a:pos x="hc" y="t"/>
                </a:cxn>
                <a:cxn ang="cd2">
                  <a:pos x="l" y="vc"/>
                </a:cxn>
                <a:cxn ang="cd4">
                  <a:pos x="hc" y="b"/>
                </a:cxn>
                <a:cxn ang="0">
                  <a:pos x="r" y="vc"/>
                </a:cxn>
              </a:cxnLst>
              <a:rect l="l" t="t" r="r" b="b"/>
              <a:pathLst>
                <a:path w="296" h="77">
                  <a:moveTo>
                    <a:pt x="296" y="77"/>
                  </a:moveTo>
                  <a:cubicBezTo>
                    <a:pt x="192" y="77"/>
                    <a:pt x="92" y="51"/>
                    <a:pt x="0" y="0"/>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90" name="Straight Connector 89">
              <a:extLst>
                <a:ext uri="{FF2B5EF4-FFF2-40B4-BE49-F238E27FC236}">
                  <a16:creationId xmlns:a16="http://schemas.microsoft.com/office/drawing/2014/main" id="{D3B0DC59-8F7C-4742-9358-7C01950A5E89}"/>
                </a:ext>
              </a:extLst>
            </p:cNvPr>
            <p:cNvSpPr/>
            <p:nvPr/>
          </p:nvSpPr>
          <p:spPr>
            <a:xfrm>
              <a:off x="140040" y="6231960"/>
              <a:ext cx="0" cy="0"/>
            </a:xfrm>
            <a:prstGeom prst="line">
              <a:avLst/>
            </a:pr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91" name="Freeform 90">
              <a:extLst>
                <a:ext uri="{FF2B5EF4-FFF2-40B4-BE49-F238E27FC236}">
                  <a16:creationId xmlns:a16="http://schemas.microsoft.com/office/drawing/2014/main" id="{2492319A-E126-1647-AAA2-24CD9F9D730E}"/>
                </a:ext>
              </a:extLst>
            </p:cNvPr>
            <p:cNvSpPr/>
            <p:nvPr/>
          </p:nvSpPr>
          <p:spPr>
            <a:xfrm>
              <a:off x="-46440" y="6138720"/>
              <a:ext cx="186120" cy="92880"/>
            </a:xfrm>
            <a:custGeom>
              <a:avLst/>
              <a:gdLst/>
              <a:ahLst/>
              <a:cxnLst>
                <a:cxn ang="3cd4">
                  <a:pos x="hc" y="t"/>
                </a:cxn>
                <a:cxn ang="cd2">
                  <a:pos x="l" y="vc"/>
                </a:cxn>
                <a:cxn ang="cd4">
                  <a:pos x="hc" y="b"/>
                </a:cxn>
                <a:cxn ang="0">
                  <a:pos x="r" y="vc"/>
                </a:cxn>
              </a:cxnLst>
              <a:rect l="l" t="t" r="r" b="b"/>
              <a:pathLst>
                <a:path w="518" h="259">
                  <a:moveTo>
                    <a:pt x="518" y="259"/>
                  </a:moveTo>
                  <a:cubicBezTo>
                    <a:pt x="319" y="259"/>
                    <a:pt x="130" y="165"/>
                    <a:pt x="0" y="0"/>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92" name="Straight Connector 91">
              <a:extLst>
                <a:ext uri="{FF2B5EF4-FFF2-40B4-BE49-F238E27FC236}">
                  <a16:creationId xmlns:a16="http://schemas.microsoft.com/office/drawing/2014/main" id="{6792CCBB-B551-6F42-A051-336F923ED2CB}"/>
                </a:ext>
              </a:extLst>
            </p:cNvPr>
            <p:cNvSpPr/>
            <p:nvPr/>
          </p:nvSpPr>
          <p:spPr>
            <a:xfrm>
              <a:off x="140040" y="5711040"/>
              <a:ext cx="0" cy="520920"/>
            </a:xfrm>
            <a:prstGeom prst="line">
              <a:avLst/>
            </a:pr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93" name="Straight Connector 92">
              <a:extLst>
                <a:ext uri="{FF2B5EF4-FFF2-40B4-BE49-F238E27FC236}">
                  <a16:creationId xmlns:a16="http://schemas.microsoft.com/office/drawing/2014/main" id="{CA8D17CA-1F45-0047-958C-22F157C69123}"/>
                </a:ext>
              </a:extLst>
            </p:cNvPr>
            <p:cNvSpPr/>
            <p:nvPr/>
          </p:nvSpPr>
          <p:spPr>
            <a:xfrm>
              <a:off x="96120" y="5971320"/>
              <a:ext cx="43920" cy="0"/>
            </a:xfrm>
            <a:prstGeom prst="line">
              <a:avLst/>
            </a:pr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94" name="Straight Connector 93">
              <a:extLst>
                <a:ext uri="{FF2B5EF4-FFF2-40B4-BE49-F238E27FC236}">
                  <a16:creationId xmlns:a16="http://schemas.microsoft.com/office/drawing/2014/main" id="{ABE62469-CB7D-994B-B94B-42B3ADA5F7C8}"/>
                </a:ext>
              </a:extLst>
            </p:cNvPr>
            <p:cNvSpPr/>
            <p:nvPr/>
          </p:nvSpPr>
          <p:spPr>
            <a:xfrm>
              <a:off x="14760" y="6086160"/>
              <a:ext cx="0" cy="0"/>
            </a:xfrm>
            <a:prstGeom prst="line">
              <a:avLst/>
            </a:pr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95" name="Freeform 94">
              <a:extLst>
                <a:ext uri="{FF2B5EF4-FFF2-40B4-BE49-F238E27FC236}">
                  <a16:creationId xmlns:a16="http://schemas.microsoft.com/office/drawing/2014/main" id="{DAD4BAF1-4233-C24B-B20B-29689E34494A}"/>
                </a:ext>
              </a:extLst>
            </p:cNvPr>
            <p:cNvSpPr/>
            <p:nvPr/>
          </p:nvSpPr>
          <p:spPr>
            <a:xfrm>
              <a:off x="14760" y="6086160"/>
              <a:ext cx="124920" cy="145440"/>
            </a:xfrm>
            <a:custGeom>
              <a:avLst/>
              <a:gdLst/>
              <a:ahLst/>
              <a:cxnLst>
                <a:cxn ang="3cd4">
                  <a:pos x="hc" y="t"/>
                </a:cxn>
                <a:cxn ang="cd2">
                  <a:pos x="l" y="vc"/>
                </a:cxn>
                <a:cxn ang="cd4">
                  <a:pos x="hc" y="b"/>
                </a:cxn>
                <a:cxn ang="0">
                  <a:pos x="r" y="vc"/>
                </a:cxn>
              </a:cxnLst>
              <a:rect l="l" t="t" r="r" b="b"/>
              <a:pathLst>
                <a:path w="348" h="405">
                  <a:moveTo>
                    <a:pt x="0" y="0"/>
                  </a:moveTo>
                  <a:cubicBezTo>
                    <a:pt x="63" y="238"/>
                    <a:pt x="194" y="405"/>
                    <a:pt x="348" y="405"/>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96" name="Straight Connector 95">
              <a:extLst>
                <a:ext uri="{FF2B5EF4-FFF2-40B4-BE49-F238E27FC236}">
                  <a16:creationId xmlns:a16="http://schemas.microsoft.com/office/drawing/2014/main" id="{4E71F356-5DAD-9449-B534-7F4CF2EC5472}"/>
                </a:ext>
              </a:extLst>
            </p:cNvPr>
            <p:cNvSpPr/>
            <p:nvPr/>
          </p:nvSpPr>
          <p:spPr>
            <a:xfrm>
              <a:off x="140040" y="5711040"/>
              <a:ext cx="0" cy="0"/>
            </a:xfrm>
            <a:prstGeom prst="line">
              <a:avLst/>
            </a:pr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97" name="Freeform 96">
              <a:extLst>
                <a:ext uri="{FF2B5EF4-FFF2-40B4-BE49-F238E27FC236}">
                  <a16:creationId xmlns:a16="http://schemas.microsoft.com/office/drawing/2014/main" id="{93584486-4125-2349-A852-DDBF438150C4}"/>
                </a:ext>
              </a:extLst>
            </p:cNvPr>
            <p:cNvSpPr/>
            <p:nvPr/>
          </p:nvSpPr>
          <p:spPr>
            <a:xfrm>
              <a:off x="-2520" y="5711040"/>
              <a:ext cx="142200" cy="259920"/>
            </a:xfrm>
            <a:custGeom>
              <a:avLst/>
              <a:gdLst/>
              <a:ahLst/>
              <a:cxnLst>
                <a:cxn ang="3cd4">
                  <a:pos x="hc" y="t"/>
                </a:cxn>
                <a:cxn ang="cd2">
                  <a:pos x="l" y="vc"/>
                </a:cxn>
                <a:cxn ang="cd4">
                  <a:pos x="hc" y="b"/>
                </a:cxn>
                <a:cxn ang="0">
                  <a:pos x="r" y="vc"/>
                </a:cxn>
              </a:cxnLst>
              <a:rect l="l" t="t" r="r" b="b"/>
              <a:pathLst>
                <a:path w="396" h="723">
                  <a:moveTo>
                    <a:pt x="396" y="0"/>
                  </a:moveTo>
                  <a:cubicBezTo>
                    <a:pt x="197" y="0"/>
                    <a:pt x="0" y="327"/>
                    <a:pt x="0" y="723"/>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98" name="Freeform 97">
              <a:extLst>
                <a:ext uri="{FF2B5EF4-FFF2-40B4-BE49-F238E27FC236}">
                  <a16:creationId xmlns:a16="http://schemas.microsoft.com/office/drawing/2014/main" id="{5764213B-A4E8-F74B-B40D-D54C4596055E}"/>
                </a:ext>
              </a:extLst>
            </p:cNvPr>
            <p:cNvSpPr/>
            <p:nvPr/>
          </p:nvSpPr>
          <p:spPr>
            <a:xfrm>
              <a:off x="-2520" y="5971320"/>
              <a:ext cx="51120" cy="0"/>
            </a:xfrm>
            <a:custGeom>
              <a:avLst/>
              <a:gdLst/>
              <a:ahLst/>
              <a:cxnLst>
                <a:cxn ang="3cd4">
                  <a:pos x="hc" y="t"/>
                </a:cxn>
                <a:cxn ang="cd2">
                  <a:pos x="l" y="vc"/>
                </a:cxn>
                <a:cxn ang="cd4">
                  <a:pos x="hc" y="b"/>
                </a:cxn>
                <a:cxn ang="0">
                  <a:pos x="r" y="vc"/>
                </a:cxn>
              </a:cxnLst>
              <a:rect l="l" t="t" r="r" b="b"/>
              <a:pathLst>
                <a:path w="143">
                  <a:moveTo>
                    <a:pt x="0" y="0"/>
                  </a:moveTo>
                  <a:cubicBezTo>
                    <a:pt x="143" y="0"/>
                    <a:pt x="143" y="0"/>
                    <a:pt x="143" y="0"/>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99" name="Freeform 98">
              <a:extLst>
                <a:ext uri="{FF2B5EF4-FFF2-40B4-BE49-F238E27FC236}">
                  <a16:creationId xmlns:a16="http://schemas.microsoft.com/office/drawing/2014/main" id="{C215C055-7F6D-1346-A94B-EE0C84E8D305}"/>
                </a:ext>
              </a:extLst>
            </p:cNvPr>
            <p:cNvSpPr/>
            <p:nvPr/>
          </p:nvSpPr>
          <p:spPr>
            <a:xfrm>
              <a:off x="-54360" y="5971320"/>
              <a:ext cx="102960" cy="130320"/>
            </a:xfrm>
            <a:custGeom>
              <a:avLst/>
              <a:gdLst/>
              <a:ahLst/>
              <a:cxnLst>
                <a:cxn ang="3cd4">
                  <a:pos x="hc" y="t"/>
                </a:cxn>
                <a:cxn ang="cd2">
                  <a:pos x="l" y="vc"/>
                </a:cxn>
                <a:cxn ang="cd4">
                  <a:pos x="hc" y="b"/>
                </a:cxn>
                <a:cxn ang="0">
                  <a:pos x="r" y="vc"/>
                </a:cxn>
              </a:cxnLst>
              <a:rect l="l" t="t" r="r" b="b"/>
              <a:pathLst>
                <a:path w="287" h="363">
                  <a:moveTo>
                    <a:pt x="287" y="0"/>
                  </a:moveTo>
                  <a:cubicBezTo>
                    <a:pt x="0" y="363"/>
                    <a:pt x="0" y="363"/>
                    <a:pt x="0" y="363"/>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00" name="Freeform 99">
              <a:extLst>
                <a:ext uri="{FF2B5EF4-FFF2-40B4-BE49-F238E27FC236}">
                  <a16:creationId xmlns:a16="http://schemas.microsoft.com/office/drawing/2014/main" id="{90EA192A-557C-7F49-A715-895A86D5E135}"/>
                </a:ext>
              </a:extLst>
            </p:cNvPr>
            <p:cNvSpPr/>
            <p:nvPr/>
          </p:nvSpPr>
          <p:spPr>
            <a:xfrm>
              <a:off x="-157680" y="5971320"/>
              <a:ext cx="102960" cy="130320"/>
            </a:xfrm>
            <a:custGeom>
              <a:avLst/>
              <a:gdLst/>
              <a:ahLst/>
              <a:cxnLst>
                <a:cxn ang="3cd4">
                  <a:pos x="hc" y="t"/>
                </a:cxn>
                <a:cxn ang="cd2">
                  <a:pos x="l" y="vc"/>
                </a:cxn>
                <a:cxn ang="cd4">
                  <a:pos x="hc" y="b"/>
                </a:cxn>
                <a:cxn ang="0">
                  <a:pos x="r" y="vc"/>
                </a:cxn>
              </a:cxnLst>
              <a:rect l="l" t="t" r="r" b="b"/>
              <a:pathLst>
                <a:path w="287" h="363">
                  <a:moveTo>
                    <a:pt x="287" y="363"/>
                  </a:moveTo>
                  <a:cubicBezTo>
                    <a:pt x="0" y="0"/>
                    <a:pt x="0" y="0"/>
                    <a:pt x="0" y="0"/>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01" name="Freeform 100">
              <a:extLst>
                <a:ext uri="{FF2B5EF4-FFF2-40B4-BE49-F238E27FC236}">
                  <a16:creationId xmlns:a16="http://schemas.microsoft.com/office/drawing/2014/main" id="{B34FB23D-B319-CF4C-8582-EC7EE63EE7CD}"/>
                </a:ext>
              </a:extLst>
            </p:cNvPr>
            <p:cNvSpPr/>
            <p:nvPr/>
          </p:nvSpPr>
          <p:spPr>
            <a:xfrm>
              <a:off x="-157680" y="5971320"/>
              <a:ext cx="38880" cy="0"/>
            </a:xfrm>
            <a:custGeom>
              <a:avLst/>
              <a:gdLst/>
              <a:ahLst/>
              <a:cxnLst>
                <a:cxn ang="3cd4">
                  <a:pos x="hc" y="t"/>
                </a:cxn>
                <a:cxn ang="cd2">
                  <a:pos x="l" y="vc"/>
                </a:cxn>
                <a:cxn ang="cd4">
                  <a:pos x="hc" y="b"/>
                </a:cxn>
                <a:cxn ang="0">
                  <a:pos x="r" y="vc"/>
                </a:cxn>
              </a:cxnLst>
              <a:rect l="l" t="t" r="r" b="b"/>
              <a:pathLst>
                <a:path w="109">
                  <a:moveTo>
                    <a:pt x="0" y="0"/>
                  </a:moveTo>
                  <a:cubicBezTo>
                    <a:pt x="109" y="0"/>
                    <a:pt x="109" y="0"/>
                    <a:pt x="109" y="0"/>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02" name="Freeform 101">
              <a:extLst>
                <a:ext uri="{FF2B5EF4-FFF2-40B4-BE49-F238E27FC236}">
                  <a16:creationId xmlns:a16="http://schemas.microsoft.com/office/drawing/2014/main" id="{BD16D5E4-D91C-6443-B663-17D5BB914B32}"/>
                </a:ext>
              </a:extLst>
            </p:cNvPr>
            <p:cNvSpPr/>
            <p:nvPr/>
          </p:nvSpPr>
          <p:spPr>
            <a:xfrm>
              <a:off x="-118440" y="5711040"/>
              <a:ext cx="258120" cy="259920"/>
            </a:xfrm>
            <a:custGeom>
              <a:avLst/>
              <a:gdLst/>
              <a:ahLst/>
              <a:cxnLst>
                <a:cxn ang="3cd4">
                  <a:pos x="hc" y="t"/>
                </a:cxn>
                <a:cxn ang="cd2">
                  <a:pos x="l" y="vc"/>
                </a:cxn>
                <a:cxn ang="cd4">
                  <a:pos x="hc" y="b"/>
                </a:cxn>
                <a:cxn ang="0">
                  <a:pos x="r" y="vc"/>
                </a:cxn>
              </a:cxnLst>
              <a:rect l="l" t="t" r="r" b="b"/>
              <a:pathLst>
                <a:path w="718" h="723">
                  <a:moveTo>
                    <a:pt x="0" y="723"/>
                  </a:moveTo>
                  <a:cubicBezTo>
                    <a:pt x="0" y="304"/>
                    <a:pt x="302" y="0"/>
                    <a:pt x="718" y="0"/>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03" name="Straight Connector 102">
              <a:extLst>
                <a:ext uri="{FF2B5EF4-FFF2-40B4-BE49-F238E27FC236}">
                  <a16:creationId xmlns:a16="http://schemas.microsoft.com/office/drawing/2014/main" id="{D5C7CA7D-5D13-EA42-A893-17909D5E1265}"/>
                </a:ext>
              </a:extLst>
            </p:cNvPr>
            <p:cNvSpPr/>
            <p:nvPr/>
          </p:nvSpPr>
          <p:spPr>
            <a:xfrm>
              <a:off x="140040" y="5711040"/>
              <a:ext cx="0" cy="0"/>
            </a:xfrm>
            <a:prstGeom prst="line">
              <a:avLst/>
            </a:pr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04" name="Freeform 103">
              <a:extLst>
                <a:ext uri="{FF2B5EF4-FFF2-40B4-BE49-F238E27FC236}">
                  <a16:creationId xmlns:a16="http://schemas.microsoft.com/office/drawing/2014/main" id="{0FB29B15-6F23-E849-9924-D558A2738E4A}"/>
                </a:ext>
              </a:extLst>
            </p:cNvPr>
            <p:cNvSpPr/>
            <p:nvPr/>
          </p:nvSpPr>
          <p:spPr>
            <a:xfrm>
              <a:off x="140040" y="5711040"/>
              <a:ext cx="204480" cy="92880"/>
            </a:xfrm>
            <a:custGeom>
              <a:avLst/>
              <a:gdLst/>
              <a:ahLst/>
              <a:cxnLst>
                <a:cxn ang="3cd4">
                  <a:pos x="hc" y="t"/>
                </a:cxn>
                <a:cxn ang="cd2">
                  <a:pos x="l" y="vc"/>
                </a:cxn>
                <a:cxn ang="cd4">
                  <a:pos x="hc" y="b"/>
                </a:cxn>
                <a:cxn ang="0">
                  <a:pos x="r" y="vc"/>
                </a:cxn>
              </a:cxnLst>
              <a:rect l="l" t="t" r="r" b="b"/>
              <a:pathLst>
                <a:path w="569" h="259">
                  <a:moveTo>
                    <a:pt x="0" y="0"/>
                  </a:moveTo>
                  <a:cubicBezTo>
                    <a:pt x="216" y="0"/>
                    <a:pt x="426" y="94"/>
                    <a:pt x="569" y="259"/>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05" name="Straight Connector 104">
              <a:extLst>
                <a:ext uri="{FF2B5EF4-FFF2-40B4-BE49-F238E27FC236}">
                  <a16:creationId xmlns:a16="http://schemas.microsoft.com/office/drawing/2014/main" id="{DF076C7B-AB92-7344-A7BE-D67998DCED32}"/>
                </a:ext>
              </a:extLst>
            </p:cNvPr>
            <p:cNvSpPr/>
            <p:nvPr/>
          </p:nvSpPr>
          <p:spPr>
            <a:xfrm flipH="1">
              <a:off x="140040" y="5971320"/>
              <a:ext cx="41760" cy="0"/>
            </a:xfrm>
            <a:prstGeom prst="line">
              <a:avLst/>
            </a:pr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06" name="Straight Connector 105">
              <a:extLst>
                <a:ext uri="{FF2B5EF4-FFF2-40B4-BE49-F238E27FC236}">
                  <a16:creationId xmlns:a16="http://schemas.microsoft.com/office/drawing/2014/main" id="{8839944D-257E-2840-8FBF-0D1FB1275FD5}"/>
                </a:ext>
              </a:extLst>
            </p:cNvPr>
            <p:cNvSpPr/>
            <p:nvPr/>
          </p:nvSpPr>
          <p:spPr>
            <a:xfrm>
              <a:off x="265320" y="5856479"/>
              <a:ext cx="0" cy="0"/>
            </a:xfrm>
            <a:prstGeom prst="line">
              <a:avLst/>
            </a:pr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07" name="Freeform 106">
              <a:extLst>
                <a:ext uri="{FF2B5EF4-FFF2-40B4-BE49-F238E27FC236}">
                  <a16:creationId xmlns:a16="http://schemas.microsoft.com/office/drawing/2014/main" id="{28919C5E-4C1A-D846-9FBF-90139764AF97}"/>
                </a:ext>
              </a:extLst>
            </p:cNvPr>
            <p:cNvSpPr/>
            <p:nvPr/>
          </p:nvSpPr>
          <p:spPr>
            <a:xfrm>
              <a:off x="140040" y="5711040"/>
              <a:ext cx="124920" cy="145080"/>
            </a:xfrm>
            <a:custGeom>
              <a:avLst/>
              <a:gdLst/>
              <a:ahLst/>
              <a:cxnLst>
                <a:cxn ang="3cd4">
                  <a:pos x="hc" y="t"/>
                </a:cxn>
                <a:cxn ang="cd2">
                  <a:pos x="l" y="vc"/>
                </a:cxn>
                <a:cxn ang="cd4">
                  <a:pos x="hc" y="b"/>
                </a:cxn>
                <a:cxn ang="0">
                  <a:pos x="r" y="vc"/>
                </a:cxn>
              </a:cxnLst>
              <a:rect l="l" t="t" r="r" b="b"/>
              <a:pathLst>
                <a:path w="348" h="404">
                  <a:moveTo>
                    <a:pt x="348" y="404"/>
                  </a:moveTo>
                  <a:cubicBezTo>
                    <a:pt x="286" y="164"/>
                    <a:pt x="152" y="0"/>
                    <a:pt x="0" y="0"/>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08" name="Straight Connector 107">
              <a:extLst>
                <a:ext uri="{FF2B5EF4-FFF2-40B4-BE49-F238E27FC236}">
                  <a16:creationId xmlns:a16="http://schemas.microsoft.com/office/drawing/2014/main" id="{35527283-BFFA-3840-A31D-8BE36C9E092F}"/>
                </a:ext>
              </a:extLst>
            </p:cNvPr>
            <p:cNvSpPr/>
            <p:nvPr/>
          </p:nvSpPr>
          <p:spPr>
            <a:xfrm>
              <a:off x="140040" y="6231960"/>
              <a:ext cx="0" cy="0"/>
            </a:xfrm>
            <a:prstGeom prst="line">
              <a:avLst/>
            </a:pr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09" name="Freeform 108">
              <a:extLst>
                <a:ext uri="{FF2B5EF4-FFF2-40B4-BE49-F238E27FC236}">
                  <a16:creationId xmlns:a16="http://schemas.microsoft.com/office/drawing/2014/main" id="{190D8B5D-B9F7-5D40-A7CC-F0DFDAE15A6D}"/>
                </a:ext>
              </a:extLst>
            </p:cNvPr>
            <p:cNvSpPr/>
            <p:nvPr/>
          </p:nvSpPr>
          <p:spPr>
            <a:xfrm>
              <a:off x="140040" y="5971320"/>
              <a:ext cx="141840" cy="260280"/>
            </a:xfrm>
            <a:custGeom>
              <a:avLst/>
              <a:gdLst/>
              <a:ahLst/>
              <a:cxnLst>
                <a:cxn ang="3cd4">
                  <a:pos x="hc" y="t"/>
                </a:cxn>
                <a:cxn ang="cd2">
                  <a:pos x="l" y="vc"/>
                </a:cxn>
                <a:cxn ang="cd4">
                  <a:pos x="hc" y="b"/>
                </a:cxn>
                <a:cxn ang="0">
                  <a:pos x="r" y="vc"/>
                </a:cxn>
              </a:cxnLst>
              <a:rect l="l" t="t" r="r" b="b"/>
              <a:pathLst>
                <a:path w="395" h="724">
                  <a:moveTo>
                    <a:pt x="0" y="724"/>
                  </a:moveTo>
                  <a:cubicBezTo>
                    <a:pt x="198" y="724"/>
                    <a:pt x="395" y="400"/>
                    <a:pt x="395" y="0"/>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10" name="Freeform 109">
              <a:extLst>
                <a:ext uri="{FF2B5EF4-FFF2-40B4-BE49-F238E27FC236}">
                  <a16:creationId xmlns:a16="http://schemas.microsoft.com/office/drawing/2014/main" id="{F4D7B466-F5CD-E046-9D52-7D7784236A24}"/>
                </a:ext>
              </a:extLst>
            </p:cNvPr>
            <p:cNvSpPr/>
            <p:nvPr/>
          </p:nvSpPr>
          <p:spPr>
            <a:xfrm>
              <a:off x="230040" y="5971320"/>
              <a:ext cx="51840" cy="0"/>
            </a:xfrm>
            <a:custGeom>
              <a:avLst/>
              <a:gdLst/>
              <a:ahLst/>
              <a:cxnLst>
                <a:cxn ang="3cd4">
                  <a:pos x="hc" y="t"/>
                </a:cxn>
                <a:cxn ang="cd2">
                  <a:pos x="l" y="vc"/>
                </a:cxn>
                <a:cxn ang="cd4">
                  <a:pos x="hc" y="b"/>
                </a:cxn>
                <a:cxn ang="0">
                  <a:pos x="r" y="vc"/>
                </a:cxn>
              </a:cxnLst>
              <a:rect l="l" t="t" r="r" b="b"/>
              <a:pathLst>
                <a:path w="145">
                  <a:moveTo>
                    <a:pt x="145" y="0"/>
                  </a:moveTo>
                  <a:cubicBezTo>
                    <a:pt x="0" y="0"/>
                    <a:pt x="0" y="0"/>
                    <a:pt x="0" y="0"/>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11" name="Freeform 110">
              <a:extLst>
                <a:ext uri="{FF2B5EF4-FFF2-40B4-BE49-F238E27FC236}">
                  <a16:creationId xmlns:a16="http://schemas.microsoft.com/office/drawing/2014/main" id="{249CF97D-A315-7545-A4A9-D63A758A9307}"/>
                </a:ext>
              </a:extLst>
            </p:cNvPr>
            <p:cNvSpPr/>
            <p:nvPr/>
          </p:nvSpPr>
          <p:spPr>
            <a:xfrm>
              <a:off x="230040" y="5840999"/>
              <a:ext cx="103680" cy="129960"/>
            </a:xfrm>
            <a:custGeom>
              <a:avLst/>
              <a:gdLst/>
              <a:ahLst/>
              <a:cxnLst>
                <a:cxn ang="3cd4">
                  <a:pos x="hc" y="t"/>
                </a:cxn>
                <a:cxn ang="cd2">
                  <a:pos x="l" y="vc"/>
                </a:cxn>
                <a:cxn ang="cd4">
                  <a:pos x="hc" y="b"/>
                </a:cxn>
                <a:cxn ang="0">
                  <a:pos x="r" y="vc"/>
                </a:cxn>
              </a:cxnLst>
              <a:rect l="l" t="t" r="r" b="b"/>
              <a:pathLst>
                <a:path w="289" h="362">
                  <a:moveTo>
                    <a:pt x="0" y="362"/>
                  </a:moveTo>
                  <a:cubicBezTo>
                    <a:pt x="289" y="0"/>
                    <a:pt x="289" y="0"/>
                    <a:pt x="289" y="0"/>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12" name="Freeform 111">
              <a:extLst>
                <a:ext uri="{FF2B5EF4-FFF2-40B4-BE49-F238E27FC236}">
                  <a16:creationId xmlns:a16="http://schemas.microsoft.com/office/drawing/2014/main" id="{11280C47-8978-2440-A998-5B7D12C6273E}"/>
                </a:ext>
              </a:extLst>
            </p:cNvPr>
            <p:cNvSpPr/>
            <p:nvPr/>
          </p:nvSpPr>
          <p:spPr>
            <a:xfrm>
              <a:off x="334080" y="5840999"/>
              <a:ext cx="103320" cy="129960"/>
            </a:xfrm>
            <a:custGeom>
              <a:avLst/>
              <a:gdLst/>
              <a:ahLst/>
              <a:cxnLst>
                <a:cxn ang="3cd4">
                  <a:pos x="hc" y="t"/>
                </a:cxn>
                <a:cxn ang="cd2">
                  <a:pos x="l" y="vc"/>
                </a:cxn>
                <a:cxn ang="cd4">
                  <a:pos x="hc" y="b"/>
                </a:cxn>
                <a:cxn ang="0">
                  <a:pos x="r" y="vc"/>
                </a:cxn>
              </a:cxnLst>
              <a:rect l="l" t="t" r="r" b="b"/>
              <a:pathLst>
                <a:path w="288" h="362">
                  <a:moveTo>
                    <a:pt x="0" y="0"/>
                  </a:moveTo>
                  <a:cubicBezTo>
                    <a:pt x="288" y="362"/>
                    <a:pt x="288" y="362"/>
                    <a:pt x="288" y="362"/>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13" name="Freeform 112">
              <a:extLst>
                <a:ext uri="{FF2B5EF4-FFF2-40B4-BE49-F238E27FC236}">
                  <a16:creationId xmlns:a16="http://schemas.microsoft.com/office/drawing/2014/main" id="{2F514BBB-22EE-CA41-9E5E-D73DD3C6AF6B}"/>
                </a:ext>
              </a:extLst>
            </p:cNvPr>
            <p:cNvSpPr/>
            <p:nvPr/>
          </p:nvSpPr>
          <p:spPr>
            <a:xfrm>
              <a:off x="399600" y="5971320"/>
              <a:ext cx="37800" cy="0"/>
            </a:xfrm>
            <a:custGeom>
              <a:avLst/>
              <a:gdLst/>
              <a:ahLst/>
              <a:cxnLst>
                <a:cxn ang="3cd4">
                  <a:pos x="hc" y="t"/>
                </a:cxn>
                <a:cxn ang="cd2">
                  <a:pos x="l" y="vc"/>
                </a:cxn>
                <a:cxn ang="cd4">
                  <a:pos x="hc" y="b"/>
                </a:cxn>
                <a:cxn ang="0">
                  <a:pos x="r" y="vc"/>
                </a:cxn>
              </a:cxnLst>
              <a:rect l="l" t="t" r="r" b="b"/>
              <a:pathLst>
                <a:path w="106">
                  <a:moveTo>
                    <a:pt x="106" y="0"/>
                  </a:moveTo>
                  <a:cubicBezTo>
                    <a:pt x="0" y="0"/>
                    <a:pt x="0" y="0"/>
                    <a:pt x="0" y="0"/>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sp>
          <p:nvSpPr>
            <p:cNvPr id="114" name="Freeform 113">
              <a:extLst>
                <a:ext uri="{FF2B5EF4-FFF2-40B4-BE49-F238E27FC236}">
                  <a16:creationId xmlns:a16="http://schemas.microsoft.com/office/drawing/2014/main" id="{6CBDFCE8-826E-184D-97CF-DCA9E587A599}"/>
                </a:ext>
              </a:extLst>
            </p:cNvPr>
            <p:cNvSpPr/>
            <p:nvPr/>
          </p:nvSpPr>
          <p:spPr>
            <a:xfrm>
              <a:off x="140040" y="5971320"/>
              <a:ext cx="259200" cy="260280"/>
            </a:xfrm>
            <a:custGeom>
              <a:avLst/>
              <a:gdLst/>
              <a:ahLst/>
              <a:cxnLst>
                <a:cxn ang="3cd4">
                  <a:pos x="hc" y="t"/>
                </a:cxn>
                <a:cxn ang="cd2">
                  <a:pos x="l" y="vc"/>
                </a:cxn>
                <a:cxn ang="cd4">
                  <a:pos x="hc" y="b"/>
                </a:cxn>
                <a:cxn ang="0">
                  <a:pos x="r" y="vc"/>
                </a:cxn>
              </a:cxnLst>
              <a:rect l="l" t="t" r="r" b="b"/>
              <a:pathLst>
                <a:path w="721" h="724">
                  <a:moveTo>
                    <a:pt x="721" y="0"/>
                  </a:moveTo>
                  <a:cubicBezTo>
                    <a:pt x="721" y="420"/>
                    <a:pt x="417" y="724"/>
                    <a:pt x="0" y="724"/>
                  </a:cubicBezTo>
                </a:path>
              </a:pathLst>
            </a:custGeom>
            <a:noFill/>
            <a:ln w="12700" cap="rnd">
              <a:solidFill>
                <a:schemeClr val="accent4"/>
              </a:solidFill>
              <a:prstDash val="solid"/>
              <a:round/>
            </a:ln>
          </p:spPr>
          <p:txBody>
            <a:bodyPr vert="horz" wrap="none" lIns="5474" tIns="5474" rIns="5474" bIns="5474" anchor="ctr" anchorCtr="1" compatLnSpc="0"/>
            <a:lstStyle/>
            <a:p>
              <a:endParaRPr lang="en-AU" sz="1014">
                <a:latin typeface="Arial" pitchFamily="18"/>
                <a:ea typeface="SimSun" pitchFamily="2"/>
                <a:cs typeface="Lucida Sans" pitchFamily="2"/>
              </a:endParaRPr>
            </a:p>
          </p:txBody>
        </p:sp>
      </p:grpSp>
    </p:spTree>
    <p:extLst>
      <p:ext uri="{BB962C8B-B14F-4D97-AF65-F5344CB8AC3E}">
        <p14:creationId xmlns:p14="http://schemas.microsoft.com/office/powerpoint/2010/main" val="518285685"/>
      </p:ext>
    </p:extLst>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up)">
                                      <p:cBhvr>
                                        <p:cTn id="17" dur="500"/>
                                        <p:tgtEl>
                                          <p:spTgt spid="59"/>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wipe(up)">
                                      <p:cBhvr>
                                        <p:cTn id="2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Enter Text here"/>
          <p:cNvSpPr txBox="1">
            <a:spLocks noGrp="1"/>
          </p:cNvSpPr>
          <p:nvPr>
            <p:ph type="body" sz="half" idx="1"/>
          </p:nvPr>
        </p:nvSpPr>
        <p:spPr>
          <a:xfrm>
            <a:off x="288049" y="1200521"/>
            <a:ext cx="8541843" cy="3395521"/>
          </a:xfrm>
        </p:spPr>
        <p:txBody>
          <a:bodyPr/>
          <a:lstStyle/>
          <a:p>
            <a:r>
              <a:rPr lang="en-AU" dirty="0">
                <a:latin typeface="Museo Sans 500" panose="02000000000000000000" pitchFamily="50" charset="0"/>
              </a:rPr>
              <a:t>Technical advantages: </a:t>
            </a:r>
          </a:p>
          <a:p>
            <a:endParaRPr lang="en-AU" dirty="0"/>
          </a:p>
          <a:p>
            <a:pPr marL="285750" indent="-285750">
              <a:buFont typeface="Arial" panose="020B0604020202020204" pitchFamily="34" charset="0"/>
              <a:buChar char="•"/>
            </a:pPr>
            <a:r>
              <a:rPr lang="en-AU" dirty="0">
                <a:latin typeface="Museo Sans 500" panose="02000000000000000000" pitchFamily="50" charset="0"/>
              </a:rPr>
              <a:t>Early adopters </a:t>
            </a:r>
            <a:r>
              <a:rPr lang="en-AU" dirty="0"/>
              <a:t>- we experiment with new technologies and push the capabilities of existing technologies in order to meet the needs of research and education. </a:t>
            </a:r>
          </a:p>
          <a:p>
            <a:pPr marL="285750" indent="-285750">
              <a:buFont typeface="Arial" panose="020B0604020202020204" pitchFamily="34" charset="0"/>
              <a:buChar char="•"/>
            </a:pPr>
            <a:r>
              <a:rPr lang="en-AU" dirty="0">
                <a:latin typeface="Museo Sans 500" panose="02000000000000000000" pitchFamily="50" charset="0"/>
              </a:rPr>
              <a:t>Mutual backup </a:t>
            </a:r>
            <a:r>
              <a:rPr lang="en-AU" dirty="0"/>
              <a:t>– in various places around the world, NRENs advertise each other’s customer networks in order to provide greater diversity and resilience. The NREN community is developing an updated implementation of Best Current Practice BCP38 to support this collaborative scenario, which can then be shared more broadly. </a:t>
            </a:r>
          </a:p>
          <a:p>
            <a:pPr marL="285750" indent="-285750">
              <a:buFont typeface="Arial" panose="020B0604020202020204" pitchFamily="34" charset="0"/>
              <a:buChar char="•"/>
            </a:pPr>
            <a:r>
              <a:rPr lang="en-AU" dirty="0">
                <a:latin typeface="Museo Sans 500" panose="02000000000000000000" pitchFamily="50" charset="0"/>
              </a:rPr>
              <a:t>Historical address space </a:t>
            </a:r>
            <a:r>
              <a:rPr lang="en-AU" dirty="0"/>
              <a:t>- universities typically have address space which was allocated early – NRENs are able to help facilitate the registration of ROAs for much of this historical space. </a:t>
            </a:r>
          </a:p>
          <a:p>
            <a:pPr marL="285750" indent="-285750">
              <a:buFont typeface="Arial" panose="020B0604020202020204" pitchFamily="34" charset="0"/>
              <a:buChar char="•"/>
            </a:pPr>
            <a:r>
              <a:rPr lang="en-AU" dirty="0">
                <a:latin typeface="Museo Sans 500" panose="02000000000000000000" pitchFamily="50" charset="0"/>
              </a:rPr>
              <a:t>NRENs run Research networks </a:t>
            </a:r>
            <a:r>
              <a:rPr lang="en-AU" dirty="0"/>
              <a:t>- we’re generally willing and able to implement innovations to improve internet architecture and performance, by sharing data and providing a platform for network research – </a:t>
            </a:r>
            <a:r>
              <a:rPr lang="en-AU" dirty="0" err="1"/>
              <a:t>eg</a:t>
            </a:r>
            <a:r>
              <a:rPr lang="en-AU" dirty="0"/>
              <a:t>. RIPE Atlas probes, </a:t>
            </a:r>
            <a:r>
              <a:rPr lang="en-AU" dirty="0" err="1"/>
              <a:t>RouteViews</a:t>
            </a:r>
            <a:r>
              <a:rPr lang="en-AU" dirty="0"/>
              <a:t> participation </a:t>
            </a:r>
          </a:p>
          <a:p>
            <a:pPr lvl="1"/>
            <a:endParaRPr lang="en-AU" dirty="0"/>
          </a:p>
          <a:p>
            <a:endParaRPr lang="en-AU" dirty="0"/>
          </a:p>
        </p:txBody>
      </p:sp>
      <p:sp>
        <p:nvSpPr>
          <p:cNvPr id="10" name="Title Slide"/>
          <p:cNvSpPr txBox="1">
            <a:spLocks noGrp="1"/>
          </p:cNvSpPr>
          <p:nvPr>
            <p:ph type="body" idx="21"/>
          </p:nvPr>
        </p:nvSpPr>
        <p:spPr>
          <a:xfrm>
            <a:off x="288050" y="219307"/>
            <a:ext cx="8236037" cy="757914"/>
          </a:xfrm>
        </p:spPr>
        <p:txBody>
          <a:bodyPr/>
          <a:lstStyle/>
          <a:p>
            <a:r>
              <a:rPr lang="en-AU" dirty="0"/>
              <a:t>Creation of the MANRS Research and Education Networks Programme</a:t>
            </a:r>
          </a:p>
        </p:txBody>
      </p:sp>
    </p:spTree>
    <p:extLst>
      <p:ext uri="{BB962C8B-B14F-4D97-AF65-F5344CB8AC3E}">
        <p14:creationId xmlns:p14="http://schemas.microsoft.com/office/powerpoint/2010/main" val="283819110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Enter Text here"/>
          <p:cNvSpPr txBox="1">
            <a:spLocks noGrp="1"/>
          </p:cNvSpPr>
          <p:nvPr>
            <p:ph type="body" sz="half" idx="1"/>
          </p:nvPr>
        </p:nvSpPr>
        <p:spPr>
          <a:xfrm>
            <a:off x="288049" y="1200521"/>
            <a:ext cx="8513923" cy="3395521"/>
          </a:xfrm>
        </p:spPr>
        <p:txBody>
          <a:bodyPr/>
          <a:lstStyle/>
          <a:p>
            <a:r>
              <a:rPr lang="en-AU" dirty="0">
                <a:latin typeface="Museo Sans 500" panose="02000000000000000000" pitchFamily="50" charset="0"/>
              </a:rPr>
              <a:t>What are some of the items the programme may investigate?</a:t>
            </a:r>
          </a:p>
          <a:p>
            <a:endParaRPr lang="en-AU" dirty="0"/>
          </a:p>
          <a:p>
            <a:pPr marL="285750" indent="-285750">
              <a:buFont typeface="Arial" panose="020B0604020202020204" pitchFamily="34" charset="0"/>
              <a:buChar char="•"/>
            </a:pPr>
            <a:r>
              <a:rPr lang="en-AU" dirty="0"/>
              <a:t>BGP Route Selection Policy (ROA, the RIR data, then RADB? Or other options)</a:t>
            </a:r>
          </a:p>
          <a:p>
            <a:pPr marL="285750" indent="-285750">
              <a:buFont typeface="Arial" panose="020B0604020202020204" pitchFamily="34" charset="0"/>
              <a:buChar char="•"/>
            </a:pPr>
            <a:r>
              <a:rPr lang="en-AU" dirty="0"/>
              <a:t>R&amp;E Peering Agreement best practices</a:t>
            </a:r>
          </a:p>
          <a:p>
            <a:pPr marL="285750" indent="-285750">
              <a:buFont typeface="Arial" panose="020B0604020202020204" pitchFamily="34" charset="0"/>
              <a:buChar char="•"/>
            </a:pPr>
            <a:r>
              <a:rPr lang="en-AU" dirty="0"/>
              <a:t>BGP Communities - how to use this with a focus on R&amp;E networking</a:t>
            </a:r>
          </a:p>
          <a:p>
            <a:pPr marL="285750" indent="-285750">
              <a:buFont typeface="Arial" panose="020B0604020202020204" pitchFamily="34" charset="0"/>
              <a:buChar char="•"/>
            </a:pPr>
            <a:r>
              <a:rPr lang="en-AU" dirty="0"/>
              <a:t>ASPA (Autonomous system provider authorisation)</a:t>
            </a:r>
          </a:p>
          <a:p>
            <a:pPr marL="285750" indent="-285750">
              <a:buFont typeface="Arial" panose="020B0604020202020204" pitchFamily="34" charset="0"/>
              <a:buChar char="•"/>
            </a:pPr>
            <a:r>
              <a:rPr lang="en-AU" dirty="0" err="1"/>
              <a:t>BGPSec</a:t>
            </a:r>
            <a:r>
              <a:rPr lang="en-AU" dirty="0"/>
              <a:t> (an alternative to AS Path Verification)</a:t>
            </a:r>
          </a:p>
          <a:p>
            <a:pPr lvl="1"/>
            <a:endParaRPr lang="en-AU" dirty="0"/>
          </a:p>
          <a:p>
            <a:endParaRPr lang="en-AU" dirty="0"/>
          </a:p>
        </p:txBody>
      </p:sp>
      <p:sp>
        <p:nvSpPr>
          <p:cNvPr id="9" name="Title Slide"/>
          <p:cNvSpPr txBox="1">
            <a:spLocks noGrp="1"/>
          </p:cNvSpPr>
          <p:nvPr>
            <p:ph type="body" idx="21"/>
          </p:nvPr>
        </p:nvSpPr>
        <p:spPr>
          <a:xfrm>
            <a:off x="288050" y="219307"/>
            <a:ext cx="8236037" cy="757914"/>
          </a:xfrm>
        </p:spPr>
        <p:txBody>
          <a:bodyPr/>
          <a:lstStyle/>
          <a:p>
            <a:r>
              <a:rPr lang="en-AU" dirty="0"/>
              <a:t>Creation of the MANRS Research and Education Networks Programme</a:t>
            </a:r>
          </a:p>
        </p:txBody>
      </p:sp>
    </p:spTree>
    <p:extLst>
      <p:ext uri="{BB962C8B-B14F-4D97-AF65-F5344CB8AC3E}">
        <p14:creationId xmlns:p14="http://schemas.microsoft.com/office/powerpoint/2010/main" val="142151958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Enter Text here"/>
          <p:cNvSpPr txBox="1">
            <a:spLocks noGrp="1"/>
          </p:cNvSpPr>
          <p:nvPr>
            <p:ph type="body" sz="half" idx="1"/>
          </p:nvPr>
        </p:nvSpPr>
        <p:spPr>
          <a:xfrm>
            <a:off x="288049" y="1200521"/>
            <a:ext cx="8639565" cy="3395521"/>
          </a:xfrm>
        </p:spPr>
        <p:txBody>
          <a:bodyPr/>
          <a:lstStyle/>
          <a:p>
            <a:r>
              <a:rPr lang="en-AU" dirty="0">
                <a:latin typeface="Museo Sans 500" panose="02000000000000000000" pitchFamily="50" charset="0"/>
              </a:rPr>
              <a:t>What are some of the items the programme may investigate?</a:t>
            </a:r>
          </a:p>
          <a:p>
            <a:endParaRPr lang="en-AU" dirty="0"/>
          </a:p>
          <a:p>
            <a:pPr marL="285750" indent="-285750">
              <a:buFont typeface="Arial" panose="020B0604020202020204" pitchFamily="34" charset="0"/>
              <a:buChar char="•"/>
            </a:pPr>
            <a:r>
              <a:rPr lang="en-AU" dirty="0"/>
              <a:t>Can we filter customer routes via a “ROA” sub table? Rather than creating of prefix lists?</a:t>
            </a:r>
          </a:p>
          <a:p>
            <a:pPr marL="285750" indent="-285750">
              <a:buFont typeface="Arial" panose="020B0604020202020204" pitchFamily="34" charset="0"/>
              <a:buChar char="•"/>
            </a:pPr>
            <a:r>
              <a:rPr lang="en-AU" dirty="0"/>
              <a:t>Generalized TTL Security Mechanism (GTSM), RFC 5802</a:t>
            </a:r>
          </a:p>
          <a:p>
            <a:pPr marL="285750" indent="-285750">
              <a:buFont typeface="Arial" panose="020B0604020202020204" pitchFamily="34" charset="0"/>
              <a:buChar char="•"/>
            </a:pPr>
            <a:r>
              <a:rPr lang="en-AU" dirty="0"/>
              <a:t>TCP-AO</a:t>
            </a:r>
          </a:p>
          <a:p>
            <a:pPr marL="285750" indent="-285750">
              <a:buFont typeface="Arial" panose="020B0604020202020204" pitchFamily="34" charset="0"/>
              <a:buChar char="•"/>
            </a:pPr>
            <a:r>
              <a:rPr lang="en-AU" dirty="0"/>
              <a:t>RPKI: ROV implementation</a:t>
            </a:r>
          </a:p>
          <a:p>
            <a:pPr marL="285750" indent="-285750">
              <a:buFont typeface="Arial" panose="020B0604020202020204" pitchFamily="34" charset="0"/>
              <a:buChar char="•"/>
            </a:pPr>
            <a:r>
              <a:rPr lang="en-AU" dirty="0"/>
              <a:t>Advertise and use Max prefix on </a:t>
            </a:r>
            <a:r>
              <a:rPr lang="en-AU" dirty="0" err="1"/>
              <a:t>eBGP</a:t>
            </a:r>
            <a:r>
              <a:rPr lang="en-AU" dirty="0"/>
              <a:t> sessions</a:t>
            </a:r>
          </a:p>
          <a:p>
            <a:pPr marL="285750" indent="-285750">
              <a:buFont typeface="Arial" panose="020B0604020202020204" pitchFamily="34" charset="0"/>
              <a:buChar char="•"/>
            </a:pPr>
            <a:r>
              <a:rPr lang="en-AU" dirty="0"/>
              <a:t>RFC 9003 (Extended BGP Administrative Shutdown Communication)</a:t>
            </a:r>
          </a:p>
          <a:p>
            <a:endParaRPr lang="en-AU" dirty="0"/>
          </a:p>
          <a:p>
            <a:pPr lvl="1"/>
            <a:endParaRPr lang="en-AU" dirty="0"/>
          </a:p>
          <a:p>
            <a:endParaRPr lang="en-AU" dirty="0"/>
          </a:p>
        </p:txBody>
      </p:sp>
      <p:sp>
        <p:nvSpPr>
          <p:cNvPr id="9" name="Title Slide"/>
          <p:cNvSpPr txBox="1">
            <a:spLocks noGrp="1"/>
          </p:cNvSpPr>
          <p:nvPr>
            <p:ph type="body" idx="21"/>
          </p:nvPr>
        </p:nvSpPr>
        <p:spPr>
          <a:xfrm>
            <a:off x="288050" y="219307"/>
            <a:ext cx="8236037" cy="757914"/>
          </a:xfrm>
        </p:spPr>
        <p:txBody>
          <a:bodyPr/>
          <a:lstStyle/>
          <a:p>
            <a:r>
              <a:rPr lang="en-AU" dirty="0"/>
              <a:t>Creation of the MANRS Research and Education Networks Programme</a:t>
            </a:r>
          </a:p>
        </p:txBody>
      </p:sp>
    </p:spTree>
    <p:extLst>
      <p:ext uri="{BB962C8B-B14F-4D97-AF65-F5344CB8AC3E}">
        <p14:creationId xmlns:p14="http://schemas.microsoft.com/office/powerpoint/2010/main" val="401303030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1000">
              <a:schemeClr val="accent1"/>
            </a:gs>
            <a:gs pos="36000">
              <a:schemeClr val="accent2"/>
            </a:gs>
            <a:gs pos="80000">
              <a:schemeClr val="accent3"/>
            </a:gs>
            <a:gs pos="100000">
              <a:srgbClr val="79BBB8"/>
            </a:gs>
          </a:gsLst>
          <a:lin ang="0" scaled="0"/>
        </a:gradFill>
        <a:effectLst/>
      </p:bgPr>
    </p:bg>
    <p:spTree>
      <p:nvGrpSpPr>
        <p:cNvPr id="1" name=""/>
        <p:cNvGrpSpPr/>
        <p:nvPr/>
      </p:nvGrpSpPr>
      <p:grpSpPr>
        <a:xfrm>
          <a:off x="0" y="0"/>
          <a:ext cx="0" cy="0"/>
          <a:chOff x="0" y="0"/>
          <a:chExt cx="0" cy="0"/>
        </a:xfrm>
      </p:grpSpPr>
      <p:pic>
        <p:nvPicPr>
          <p:cNvPr id="188" name="Image" descr="Image"/>
          <p:cNvPicPr>
            <a:picLocks noChangeAspect="1"/>
          </p:cNvPicPr>
          <p:nvPr/>
        </p:nvPicPr>
        <p:blipFill>
          <a:blip r:embed="rId2">
            <a:alphaModFix amt="80000"/>
          </a:blip>
          <a:stretch>
            <a:fillRect/>
          </a:stretch>
        </p:blipFill>
        <p:spPr>
          <a:xfrm>
            <a:off x="-303636" y="-96283"/>
            <a:ext cx="5012986" cy="5148864"/>
          </a:xfrm>
          <a:prstGeom prst="rect">
            <a:avLst/>
          </a:prstGeom>
          <a:ln w="12700">
            <a:miter lim="400000"/>
          </a:ln>
        </p:spPr>
      </p:pic>
      <p:sp>
        <p:nvSpPr>
          <p:cNvPr id="11" name="TextBox 10">
            <a:extLst>
              <a:ext uri="{FF2B5EF4-FFF2-40B4-BE49-F238E27FC236}">
                <a16:creationId xmlns:a16="http://schemas.microsoft.com/office/drawing/2014/main" id="{24B74584-3AC8-8249-9011-A11F491B01D3}"/>
              </a:ext>
            </a:extLst>
          </p:cNvPr>
          <p:cNvSpPr txBox="1"/>
          <p:nvPr/>
        </p:nvSpPr>
        <p:spPr>
          <a:xfrm>
            <a:off x="-4768" y="1217045"/>
            <a:ext cx="8912327" cy="20306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1218987" rtl="0" fontAlgn="auto" latinLnBrk="0" hangingPunct="0">
              <a:lnSpc>
                <a:spcPct val="100000"/>
              </a:lnSpc>
              <a:spcBef>
                <a:spcPts val="800"/>
              </a:spcBef>
              <a:spcAft>
                <a:spcPts val="0"/>
              </a:spcAft>
              <a:buClrTx/>
              <a:buSzPct val="100000"/>
              <a:buNone/>
              <a:tabLst/>
            </a:pPr>
            <a:endParaRPr lang="en-US" sz="3754" dirty="0">
              <a:solidFill>
                <a:schemeClr val="tx1"/>
              </a:solidFill>
            </a:endParaRPr>
          </a:p>
          <a:p>
            <a:pPr marL="0" marR="0" indent="0" algn="ctr" defTabSz="1218987" rtl="0" fontAlgn="auto" latinLnBrk="0" hangingPunct="0">
              <a:lnSpc>
                <a:spcPct val="100000"/>
              </a:lnSpc>
              <a:spcBef>
                <a:spcPts val="800"/>
              </a:spcBef>
              <a:spcAft>
                <a:spcPts val="0"/>
              </a:spcAft>
              <a:buClrTx/>
              <a:buSzPct val="100000"/>
              <a:buNone/>
              <a:tabLst/>
            </a:pPr>
            <a:r>
              <a:rPr lang="en-US" sz="3754" dirty="0">
                <a:solidFill>
                  <a:schemeClr val="tx1"/>
                </a:solidFill>
              </a:rPr>
              <a:t>We need volunteers for each </a:t>
            </a:r>
            <a:br>
              <a:rPr lang="en-US" sz="3754" dirty="0">
                <a:solidFill>
                  <a:schemeClr val="tx1"/>
                </a:solidFill>
              </a:rPr>
            </a:br>
            <a:r>
              <a:rPr lang="en-US" sz="3754" dirty="0">
                <a:solidFill>
                  <a:schemeClr val="tx1"/>
                </a:solidFill>
              </a:rPr>
              <a:t>region, will you help?</a:t>
            </a:r>
          </a:p>
        </p:txBody>
      </p:sp>
      <p:sp>
        <p:nvSpPr>
          <p:cNvPr id="7" name="© AARNet Pty Ltd |"/>
          <p:cNvSpPr txBox="1"/>
          <p:nvPr/>
        </p:nvSpPr>
        <p:spPr>
          <a:xfrm>
            <a:off x="128306" y="4852215"/>
            <a:ext cx="906869" cy="184794"/>
          </a:xfrm>
          <a:prstGeom prst="rect">
            <a:avLst/>
          </a:prstGeom>
          <a:ln w="12700">
            <a:miter lim="400000"/>
          </a:ln>
          <a:extLst>
            <a:ext uri="{C572A759-6A51-4108-AA02-DFA0A04FC94B}">
              <ma14:wrappingTextBoxFlag xmlns="" xmlns:ma14="http://schemas.microsoft.com/office/mac/drawingml/2011/main"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solidFill>
                  <a:schemeClr val="bg1"/>
                </a:solidFill>
              </a:rPr>
              <a:t>© AARNet Pty Ltd | </a:t>
            </a:r>
            <a:fld id="{56987CD2-9DEC-4C83-A8EE-4A9681361E20}" type="slidenum">
              <a:rPr lang="en-AU" sz="601" smtClean="0">
                <a:solidFill>
                  <a:schemeClr val="bg1"/>
                </a:solidFill>
              </a:rPr>
              <a:pPr/>
              <a:t>19</a:t>
            </a:fld>
            <a:r>
              <a:rPr sz="601" dirty="0">
                <a:solidFill>
                  <a:schemeClr val="bg1"/>
                </a:solidFill>
              </a:rPr>
              <a:t> </a:t>
            </a:r>
          </a:p>
        </p:txBody>
      </p:sp>
    </p:spTree>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2.22222E-6 -1.46868E-6 L 0.25903 -1.46868E-6 " pathEditMode="relative" rAng="0" ptsTypes="AA">
                                      <p:cBhvr>
                                        <p:cTn id="6" dur="1000" fill="hold"/>
                                        <p:tgtEl>
                                          <p:spTgt spid="188"/>
                                        </p:tgtEl>
                                        <p:attrNameLst>
                                          <p:attrName>ppt_x</p:attrName>
                                          <p:attrName>ppt_y</p:attrName>
                                        </p:attrNameLst>
                                      </p:cBhvr>
                                      <p:rCtr x="12951" y="0"/>
                                    </p:animMotion>
                                  </p:childTnLst>
                                </p:cTn>
                              </p:par>
                            </p:childTnLst>
                          </p:cTn>
                        </p:par>
                        <p:par>
                          <p:cTn id="7" fill="hold">
                            <p:stCondLst>
                              <p:cond delay="0"/>
                            </p:stCondLst>
                            <p:childTnLst>
                              <p:par>
                                <p:cTn id="8" presetID="6" presetClass="emph" presetSubtype="0" accel="50000" decel="50000" fill="hold" grpId="2" nodeType="withEffect">
                                  <p:stCondLst>
                                    <p:cond delay="0"/>
                                  </p:stCondLst>
                                  <p:childTnLst>
                                    <p:animScale>
                                      <p:cBhvr>
                                        <p:cTn id="9" dur="1000" fill="hold"/>
                                        <p:tgtEl>
                                          <p:spTgt spid="188"/>
                                        </p:tgtEl>
                                      </p:cBhvr>
                                      <p:by x="189999" y="189999"/>
                                    </p:animScale>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2" animBg="1" advAuto="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age">
            <a:extLst>
              <a:ext uri="{FF2B5EF4-FFF2-40B4-BE49-F238E27FC236}">
                <a16:creationId xmlns:a16="http://schemas.microsoft.com/office/drawing/2014/main" id="{90D4DFA7-3581-7B4A-855C-F807A3E99696}"/>
              </a:ext>
            </a:extLst>
          </p:cNvPr>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67" y="-528"/>
            <a:ext cx="9156192" cy="51519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70" name="AARNet_logo_MONO_NO TAGLINE.ai" descr="AARNet_logo_MONO_NO TAGLINE.ai"/>
          <p:cNvPicPr>
            <a:picLocks noChangeAspect="1"/>
          </p:cNvPicPr>
          <p:nvPr/>
        </p:nvPicPr>
        <p:blipFill>
          <a:blip r:embed="rId3"/>
          <a:stretch>
            <a:fillRect/>
          </a:stretch>
        </p:blipFill>
        <p:spPr>
          <a:xfrm>
            <a:off x="1284973" y="2179299"/>
            <a:ext cx="1835768" cy="597698"/>
          </a:xfrm>
          <a:prstGeom prst="rect">
            <a:avLst/>
          </a:prstGeom>
          <a:ln w="12700">
            <a:miter lim="400000"/>
          </a:ln>
        </p:spPr>
      </p:pic>
      <p:sp>
        <p:nvSpPr>
          <p:cNvPr id="16" name="© AARNet Pty Ltd |"/>
          <p:cNvSpPr txBox="1"/>
          <p:nvPr/>
        </p:nvSpPr>
        <p:spPr>
          <a:xfrm>
            <a:off x="128306" y="4852215"/>
            <a:ext cx="906869" cy="184794"/>
          </a:xfrm>
          <a:prstGeom prst="rect">
            <a:avLst/>
          </a:prstGeom>
          <a:ln w="12700">
            <a:miter lim="400000"/>
          </a:ln>
          <a:extLst>
            <a:ext uri="{C572A759-6A51-4108-AA02-DFA0A04FC94B}">
              <ma14:wrappingTextBoxFlag xmlns="" xmlns:ma14="http://schemas.microsoft.com/office/mac/drawingml/2011/main"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solidFill>
                  <a:schemeClr val="bg1"/>
                </a:solidFill>
              </a:rPr>
              <a:t>© AARNet Pty Ltd | </a:t>
            </a:r>
            <a:fld id="{56987CD2-9DEC-4C83-A8EE-4A9681361E20}" type="slidenum">
              <a:rPr lang="en-AU" sz="601" smtClean="0">
                <a:solidFill>
                  <a:schemeClr val="bg1"/>
                </a:solidFill>
              </a:rPr>
              <a:pPr/>
              <a:t>2</a:t>
            </a:fld>
            <a:r>
              <a:rPr sz="601" dirty="0">
                <a:solidFill>
                  <a:schemeClr val="bg1"/>
                </a:solidFill>
              </a:rPr>
              <a:t> </a:t>
            </a:r>
          </a:p>
        </p:txBody>
      </p:sp>
      <p:grpSp>
        <p:nvGrpSpPr>
          <p:cNvPr id="3" name="Group 2"/>
          <p:cNvGrpSpPr/>
          <p:nvPr/>
        </p:nvGrpSpPr>
        <p:grpSpPr>
          <a:xfrm>
            <a:off x="4981615" y="3268207"/>
            <a:ext cx="2135863" cy="388125"/>
            <a:chOff x="4981615" y="3630134"/>
            <a:chExt cx="2135863" cy="388125"/>
          </a:xfrm>
        </p:grpSpPr>
        <p:sp>
          <p:nvSpPr>
            <p:cNvPr id="177" name="Common Team"/>
            <p:cNvSpPr txBox="1"/>
            <p:nvPr/>
          </p:nvSpPr>
          <p:spPr>
            <a:xfrm>
              <a:off x="5666369" y="3644734"/>
              <a:ext cx="1451109" cy="358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325" tIns="34325" rIns="34325" bIns="34325" numCol="1" anchor="t">
              <a:spAutoFit/>
            </a:bodyPr>
            <a:lstStyle>
              <a:lvl1pPr marL="0" indent="0">
                <a:spcBef>
                  <a:spcPts val="0"/>
                </a:spcBef>
                <a:buSzTx/>
                <a:buFontTx/>
                <a:buNone/>
                <a:defRPr sz="2500">
                  <a:solidFill>
                    <a:srgbClr val="FFFFFF"/>
                  </a:solidFill>
                  <a:latin typeface="Museo Sans 300"/>
                  <a:ea typeface="Museo Sans 300"/>
                  <a:cs typeface="Museo Sans 300"/>
                  <a:sym typeface="Museo Sans 300"/>
                </a:defRPr>
              </a:lvl1pPr>
            </a:lstStyle>
            <a:p>
              <a:r>
                <a:rPr lang="en-AU" sz="1877" dirty="0"/>
                <a:t>Can you help?</a:t>
              </a:r>
              <a:endParaRPr sz="1877" dirty="0"/>
            </a:p>
          </p:txBody>
        </p:sp>
        <p:grpSp>
          <p:nvGrpSpPr>
            <p:cNvPr id="17" name="Group 16">
              <a:extLst>
                <a:ext uri="{FF2B5EF4-FFF2-40B4-BE49-F238E27FC236}">
                  <a16:creationId xmlns:a16="http://schemas.microsoft.com/office/drawing/2014/main" id="{B708CBF1-8564-F249-833C-41E8524404A6}"/>
                </a:ext>
              </a:extLst>
            </p:cNvPr>
            <p:cNvGrpSpPr/>
            <p:nvPr/>
          </p:nvGrpSpPr>
          <p:grpSpPr>
            <a:xfrm>
              <a:off x="4981615" y="3630134"/>
              <a:ext cx="447181" cy="388125"/>
              <a:chOff x="-107640" y="4311720"/>
              <a:chExt cx="490680" cy="425880"/>
            </a:xfrm>
          </p:grpSpPr>
          <p:sp>
            <p:nvSpPr>
              <p:cNvPr id="18" name="Straight Connector 17">
                <a:extLst>
                  <a:ext uri="{FF2B5EF4-FFF2-40B4-BE49-F238E27FC236}">
                    <a16:creationId xmlns:a16="http://schemas.microsoft.com/office/drawing/2014/main" id="{65F51C52-78B0-7443-A812-6B286604225B}"/>
                  </a:ext>
                </a:extLst>
              </p:cNvPr>
              <p:cNvSpPr/>
              <p:nvPr/>
            </p:nvSpPr>
            <p:spPr>
              <a:xfrm>
                <a:off x="115200" y="4665240"/>
                <a:ext cx="0" cy="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F5287B10-CA43-EC48-9577-1D16031B35A0}"/>
                  </a:ext>
                </a:extLst>
              </p:cNvPr>
              <p:cNvSpPr/>
              <p:nvPr/>
            </p:nvSpPr>
            <p:spPr>
              <a:xfrm>
                <a:off x="115200" y="4665240"/>
                <a:ext cx="22320" cy="360"/>
              </a:xfrm>
              <a:custGeom>
                <a:avLst/>
                <a:gdLst/>
                <a:ahLst/>
                <a:cxnLst>
                  <a:cxn ang="3cd4">
                    <a:pos x="hc" y="t"/>
                  </a:cxn>
                  <a:cxn ang="cd2">
                    <a:pos x="l" y="vc"/>
                  </a:cxn>
                  <a:cxn ang="cd4">
                    <a:pos x="hc" y="b"/>
                  </a:cxn>
                  <a:cxn ang="0">
                    <a:pos x="r" y="vc"/>
                  </a:cxn>
                </a:cxnLst>
                <a:rect l="l" t="t" r="r" b="b"/>
                <a:pathLst>
                  <a:path w="63" h="2">
                    <a:moveTo>
                      <a:pt x="0" y="0"/>
                    </a:moveTo>
                    <a:cubicBezTo>
                      <a:pt x="21" y="1"/>
                      <a:pt x="41" y="2"/>
                      <a:pt x="63" y="2"/>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A13286AE-FA2C-DA45-B1AE-A0F6831A0444}"/>
                  </a:ext>
                </a:extLst>
              </p:cNvPr>
              <p:cNvSpPr/>
              <p:nvPr/>
            </p:nvSpPr>
            <p:spPr>
              <a:xfrm>
                <a:off x="137880" y="4488840"/>
                <a:ext cx="245160" cy="176760"/>
              </a:xfrm>
              <a:custGeom>
                <a:avLst/>
                <a:gdLst/>
                <a:ahLst/>
                <a:cxnLst>
                  <a:cxn ang="3cd4">
                    <a:pos x="hc" y="t"/>
                  </a:cxn>
                  <a:cxn ang="cd2">
                    <a:pos x="l" y="vc"/>
                  </a:cxn>
                  <a:cxn ang="cd4">
                    <a:pos x="hc" y="b"/>
                  </a:cxn>
                  <a:cxn ang="0">
                    <a:pos x="r" y="vc"/>
                  </a:cxn>
                </a:cxnLst>
                <a:rect l="l" t="t" r="r" b="b"/>
                <a:pathLst>
                  <a:path w="682" h="492">
                    <a:moveTo>
                      <a:pt x="0" y="492"/>
                    </a:moveTo>
                    <a:cubicBezTo>
                      <a:pt x="377" y="492"/>
                      <a:pt x="682" y="272"/>
                      <a:pt x="682"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 name="Freeform 21">
                <a:extLst>
                  <a:ext uri="{FF2B5EF4-FFF2-40B4-BE49-F238E27FC236}">
                    <a16:creationId xmlns:a16="http://schemas.microsoft.com/office/drawing/2014/main" id="{D0BEA8A4-3BCC-1742-BE00-55E288A03D40}"/>
                  </a:ext>
                </a:extLst>
              </p:cNvPr>
              <p:cNvSpPr/>
              <p:nvPr/>
            </p:nvSpPr>
            <p:spPr>
              <a:xfrm>
                <a:off x="137880" y="4311720"/>
                <a:ext cx="245160" cy="176760"/>
              </a:xfrm>
              <a:custGeom>
                <a:avLst/>
                <a:gdLst/>
                <a:ahLst/>
                <a:cxnLst>
                  <a:cxn ang="3cd4">
                    <a:pos x="hc" y="t"/>
                  </a:cxn>
                  <a:cxn ang="cd2">
                    <a:pos x="l" y="vc"/>
                  </a:cxn>
                  <a:cxn ang="cd4">
                    <a:pos x="hc" y="b"/>
                  </a:cxn>
                  <a:cxn ang="0">
                    <a:pos x="r" y="vc"/>
                  </a:cxn>
                </a:cxnLst>
                <a:rect l="l" t="t" r="r" b="b"/>
                <a:pathLst>
                  <a:path w="682" h="492">
                    <a:moveTo>
                      <a:pt x="682" y="492"/>
                    </a:moveTo>
                    <a:cubicBezTo>
                      <a:pt x="682" y="220"/>
                      <a:pt x="377"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 name="Freeform 22">
                <a:extLst>
                  <a:ext uri="{FF2B5EF4-FFF2-40B4-BE49-F238E27FC236}">
                    <a16:creationId xmlns:a16="http://schemas.microsoft.com/office/drawing/2014/main" id="{560B6B9C-7D87-784D-84FC-E26842E77923}"/>
                  </a:ext>
                </a:extLst>
              </p:cNvPr>
              <p:cNvSpPr/>
              <p:nvPr/>
            </p:nvSpPr>
            <p:spPr>
              <a:xfrm>
                <a:off x="-107640" y="4311720"/>
                <a:ext cx="245160" cy="176760"/>
              </a:xfrm>
              <a:custGeom>
                <a:avLst/>
                <a:gdLst/>
                <a:ahLst/>
                <a:cxnLst>
                  <a:cxn ang="3cd4">
                    <a:pos x="hc" y="t"/>
                  </a:cxn>
                  <a:cxn ang="cd2">
                    <a:pos x="l" y="vc"/>
                  </a:cxn>
                  <a:cxn ang="cd4">
                    <a:pos x="hc" y="b"/>
                  </a:cxn>
                  <a:cxn ang="0">
                    <a:pos x="r" y="vc"/>
                  </a:cxn>
                </a:cxnLst>
                <a:rect l="l" t="t" r="r" b="b"/>
                <a:pathLst>
                  <a:path w="682" h="492">
                    <a:moveTo>
                      <a:pt x="682" y="0"/>
                    </a:moveTo>
                    <a:cubicBezTo>
                      <a:pt x="306" y="0"/>
                      <a:pt x="0" y="220"/>
                      <a:pt x="0" y="492"/>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 name="Freeform 23">
                <a:extLst>
                  <a:ext uri="{FF2B5EF4-FFF2-40B4-BE49-F238E27FC236}">
                    <a16:creationId xmlns:a16="http://schemas.microsoft.com/office/drawing/2014/main" id="{9AA8E592-C9E3-594B-9155-550ACD21D4D1}"/>
                  </a:ext>
                </a:extLst>
              </p:cNvPr>
              <p:cNvSpPr/>
              <p:nvPr/>
            </p:nvSpPr>
            <p:spPr>
              <a:xfrm>
                <a:off x="-107640" y="4488840"/>
                <a:ext cx="107640" cy="146520"/>
              </a:xfrm>
              <a:custGeom>
                <a:avLst/>
                <a:gdLst/>
                <a:ahLst/>
                <a:cxnLst>
                  <a:cxn ang="3cd4">
                    <a:pos x="hc" y="t"/>
                  </a:cxn>
                  <a:cxn ang="cd2">
                    <a:pos x="l" y="vc"/>
                  </a:cxn>
                  <a:cxn ang="cd4">
                    <a:pos x="hc" y="b"/>
                  </a:cxn>
                  <a:cxn ang="0">
                    <a:pos x="r" y="vc"/>
                  </a:cxn>
                </a:cxnLst>
                <a:rect l="l" t="t" r="r" b="b"/>
                <a:pathLst>
                  <a:path w="300" h="408">
                    <a:moveTo>
                      <a:pt x="0" y="0"/>
                    </a:moveTo>
                    <a:cubicBezTo>
                      <a:pt x="0" y="169"/>
                      <a:pt x="120" y="320"/>
                      <a:pt x="300" y="408"/>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 name="Freeform 24">
                <a:extLst>
                  <a:ext uri="{FF2B5EF4-FFF2-40B4-BE49-F238E27FC236}">
                    <a16:creationId xmlns:a16="http://schemas.microsoft.com/office/drawing/2014/main" id="{90AE91B2-4ACE-F84B-97AE-638F086CB81D}"/>
                  </a:ext>
                </a:extLst>
              </p:cNvPr>
              <p:cNvSpPr/>
              <p:nvPr/>
            </p:nvSpPr>
            <p:spPr>
              <a:xfrm>
                <a:off x="360" y="4635720"/>
                <a:ext cx="3240" cy="101520"/>
              </a:xfrm>
              <a:custGeom>
                <a:avLst/>
                <a:gdLst/>
                <a:ahLst/>
                <a:cxnLst>
                  <a:cxn ang="3cd4">
                    <a:pos x="hc" y="t"/>
                  </a:cxn>
                  <a:cxn ang="cd2">
                    <a:pos x="l" y="vc"/>
                  </a:cxn>
                  <a:cxn ang="cd4">
                    <a:pos x="hc" y="b"/>
                  </a:cxn>
                  <a:cxn ang="0">
                    <a:pos x="r" y="vc"/>
                  </a:cxn>
                </a:cxnLst>
                <a:rect l="l" t="t" r="r" b="b"/>
                <a:pathLst>
                  <a:path w="10" h="283">
                    <a:moveTo>
                      <a:pt x="0" y="0"/>
                    </a:moveTo>
                    <a:cubicBezTo>
                      <a:pt x="10" y="283"/>
                      <a:pt x="10" y="283"/>
                      <a:pt x="10" y="283"/>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 name="Straight Connector 25">
                <a:extLst>
                  <a:ext uri="{FF2B5EF4-FFF2-40B4-BE49-F238E27FC236}">
                    <a16:creationId xmlns:a16="http://schemas.microsoft.com/office/drawing/2014/main" id="{16CAEAED-25AA-D348-8FF3-F69B6EBADFF1}"/>
                  </a:ext>
                </a:extLst>
              </p:cNvPr>
              <p:cNvSpPr/>
              <p:nvPr/>
            </p:nvSpPr>
            <p:spPr>
              <a:xfrm flipV="1">
                <a:off x="3960" y="4665240"/>
                <a:ext cx="111240" cy="7236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 name="Straight Connector 26">
                <a:extLst>
                  <a:ext uri="{FF2B5EF4-FFF2-40B4-BE49-F238E27FC236}">
                    <a16:creationId xmlns:a16="http://schemas.microsoft.com/office/drawing/2014/main" id="{E30A0A8B-0479-9A43-AE4F-B6545CE0A4F5}"/>
                  </a:ext>
                </a:extLst>
              </p:cNvPr>
              <p:cNvSpPr/>
              <p:nvPr/>
            </p:nvSpPr>
            <p:spPr>
              <a:xfrm>
                <a:off x="76320" y="4488840"/>
                <a:ext cx="0" cy="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 name="Freeform 27">
                <a:extLst>
                  <a:ext uri="{FF2B5EF4-FFF2-40B4-BE49-F238E27FC236}">
                    <a16:creationId xmlns:a16="http://schemas.microsoft.com/office/drawing/2014/main" id="{2B837A6C-E770-E143-AB08-06EC8431A096}"/>
                  </a:ext>
                </a:extLst>
              </p:cNvPr>
              <p:cNvSpPr/>
              <p:nvPr/>
            </p:nvSpPr>
            <p:spPr>
              <a:xfrm>
                <a:off x="56160" y="4488840"/>
                <a:ext cx="19800" cy="19800"/>
              </a:xfrm>
              <a:custGeom>
                <a:avLst/>
                <a:gdLst/>
                <a:ahLst/>
                <a:cxnLst>
                  <a:cxn ang="3cd4">
                    <a:pos x="hc" y="t"/>
                  </a:cxn>
                  <a:cxn ang="cd2">
                    <a:pos x="l" y="vc"/>
                  </a:cxn>
                  <a:cxn ang="cd4">
                    <a:pos x="hc" y="b"/>
                  </a:cxn>
                  <a:cxn ang="0">
                    <a:pos x="r" y="vc"/>
                  </a:cxn>
                </a:cxnLst>
                <a:rect l="l" t="t" r="r" b="b"/>
                <a:pathLst>
                  <a:path w="56" h="56">
                    <a:moveTo>
                      <a:pt x="56" y="0"/>
                    </a:moveTo>
                    <a:cubicBezTo>
                      <a:pt x="56" y="31"/>
                      <a:pt x="32" y="56"/>
                      <a:pt x="0" y="56"/>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 name="Freeform 28">
                <a:extLst>
                  <a:ext uri="{FF2B5EF4-FFF2-40B4-BE49-F238E27FC236}">
                    <a16:creationId xmlns:a16="http://schemas.microsoft.com/office/drawing/2014/main" id="{42131F0B-43F5-2044-98BE-419C3A8CD84D}"/>
                  </a:ext>
                </a:extLst>
              </p:cNvPr>
              <p:cNvSpPr/>
              <p:nvPr/>
            </p:nvSpPr>
            <p:spPr>
              <a:xfrm>
                <a:off x="36000" y="4488840"/>
                <a:ext cx="19800" cy="19800"/>
              </a:xfrm>
              <a:custGeom>
                <a:avLst/>
                <a:gdLst/>
                <a:ahLst/>
                <a:cxnLst>
                  <a:cxn ang="3cd4">
                    <a:pos x="hc" y="t"/>
                  </a:cxn>
                  <a:cxn ang="cd2">
                    <a:pos x="l" y="vc"/>
                  </a:cxn>
                  <a:cxn ang="cd4">
                    <a:pos x="hc" y="b"/>
                  </a:cxn>
                  <a:cxn ang="0">
                    <a:pos x="r" y="vc"/>
                  </a:cxn>
                </a:cxnLst>
                <a:rect l="l" t="t" r="r" b="b"/>
                <a:pathLst>
                  <a:path w="56" h="56">
                    <a:moveTo>
                      <a:pt x="56" y="56"/>
                    </a:moveTo>
                    <a:cubicBezTo>
                      <a:pt x="25" y="56"/>
                      <a:pt x="0" y="31"/>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 name="Freeform 29">
                <a:extLst>
                  <a:ext uri="{FF2B5EF4-FFF2-40B4-BE49-F238E27FC236}">
                    <a16:creationId xmlns:a16="http://schemas.microsoft.com/office/drawing/2014/main" id="{F6D3F35D-E128-FB41-B705-2D48DF3D50CD}"/>
                  </a:ext>
                </a:extLst>
              </p:cNvPr>
              <p:cNvSpPr/>
              <p:nvPr/>
            </p:nvSpPr>
            <p:spPr>
              <a:xfrm>
                <a:off x="36000" y="4468320"/>
                <a:ext cx="19800" cy="20160"/>
              </a:xfrm>
              <a:custGeom>
                <a:avLst/>
                <a:gdLst/>
                <a:ahLst/>
                <a:cxnLst>
                  <a:cxn ang="3cd4">
                    <a:pos x="hc" y="t"/>
                  </a:cxn>
                  <a:cxn ang="cd2">
                    <a:pos x="l" y="vc"/>
                  </a:cxn>
                  <a:cxn ang="cd4">
                    <a:pos x="hc" y="b"/>
                  </a:cxn>
                  <a:cxn ang="0">
                    <a:pos x="r" y="vc"/>
                  </a:cxn>
                </a:cxnLst>
                <a:rect l="l" t="t" r="r" b="b"/>
                <a:pathLst>
                  <a:path w="56" h="57">
                    <a:moveTo>
                      <a:pt x="0" y="57"/>
                    </a:moveTo>
                    <a:cubicBezTo>
                      <a:pt x="0" y="26"/>
                      <a:pt x="25" y="0"/>
                      <a:pt x="56"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 name="Freeform 30">
                <a:extLst>
                  <a:ext uri="{FF2B5EF4-FFF2-40B4-BE49-F238E27FC236}">
                    <a16:creationId xmlns:a16="http://schemas.microsoft.com/office/drawing/2014/main" id="{D1E0E1BD-6566-2544-B81B-F2BA528D826F}"/>
                  </a:ext>
                </a:extLst>
              </p:cNvPr>
              <p:cNvSpPr/>
              <p:nvPr/>
            </p:nvSpPr>
            <p:spPr>
              <a:xfrm>
                <a:off x="56160" y="4468320"/>
                <a:ext cx="19800" cy="20160"/>
              </a:xfrm>
              <a:custGeom>
                <a:avLst/>
                <a:gdLst/>
                <a:ahLst/>
                <a:cxnLst>
                  <a:cxn ang="3cd4">
                    <a:pos x="hc" y="t"/>
                  </a:cxn>
                  <a:cxn ang="cd2">
                    <a:pos x="l" y="vc"/>
                  </a:cxn>
                  <a:cxn ang="cd4">
                    <a:pos x="hc" y="b"/>
                  </a:cxn>
                  <a:cxn ang="0">
                    <a:pos x="r" y="vc"/>
                  </a:cxn>
                </a:cxnLst>
                <a:rect l="l" t="t" r="r" b="b"/>
                <a:pathLst>
                  <a:path w="56" h="57">
                    <a:moveTo>
                      <a:pt x="0" y="0"/>
                    </a:moveTo>
                    <a:cubicBezTo>
                      <a:pt x="32" y="0"/>
                      <a:pt x="56" y="26"/>
                      <a:pt x="56" y="57"/>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 name="Straight Connector 31">
                <a:extLst>
                  <a:ext uri="{FF2B5EF4-FFF2-40B4-BE49-F238E27FC236}">
                    <a16:creationId xmlns:a16="http://schemas.microsoft.com/office/drawing/2014/main" id="{2A01FD3C-5E9A-CE4B-AD6E-F8E6E5EA1F5B}"/>
                  </a:ext>
                </a:extLst>
              </p:cNvPr>
              <p:cNvSpPr/>
              <p:nvPr/>
            </p:nvSpPr>
            <p:spPr>
              <a:xfrm>
                <a:off x="158040" y="4488840"/>
                <a:ext cx="0" cy="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 name="Freeform 32">
                <a:extLst>
                  <a:ext uri="{FF2B5EF4-FFF2-40B4-BE49-F238E27FC236}">
                    <a16:creationId xmlns:a16="http://schemas.microsoft.com/office/drawing/2014/main" id="{5E186623-8E11-2847-B25D-481AEAE659D0}"/>
                  </a:ext>
                </a:extLst>
              </p:cNvPr>
              <p:cNvSpPr/>
              <p:nvPr/>
            </p:nvSpPr>
            <p:spPr>
              <a:xfrm>
                <a:off x="137880" y="4488840"/>
                <a:ext cx="19800" cy="19800"/>
              </a:xfrm>
              <a:custGeom>
                <a:avLst/>
                <a:gdLst/>
                <a:ahLst/>
                <a:cxnLst>
                  <a:cxn ang="3cd4">
                    <a:pos x="hc" y="t"/>
                  </a:cxn>
                  <a:cxn ang="cd2">
                    <a:pos x="l" y="vc"/>
                  </a:cxn>
                  <a:cxn ang="cd4">
                    <a:pos x="hc" y="b"/>
                  </a:cxn>
                  <a:cxn ang="0">
                    <a:pos x="r" y="vc"/>
                  </a:cxn>
                </a:cxnLst>
                <a:rect l="l" t="t" r="r" b="b"/>
                <a:pathLst>
                  <a:path w="56" h="56">
                    <a:moveTo>
                      <a:pt x="56" y="0"/>
                    </a:moveTo>
                    <a:cubicBezTo>
                      <a:pt x="56" y="31"/>
                      <a:pt x="30" y="56"/>
                      <a:pt x="0" y="56"/>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 name="Freeform 33">
                <a:extLst>
                  <a:ext uri="{FF2B5EF4-FFF2-40B4-BE49-F238E27FC236}">
                    <a16:creationId xmlns:a16="http://schemas.microsoft.com/office/drawing/2014/main" id="{AE403862-0EC9-6D40-B406-6BC741E02C49}"/>
                  </a:ext>
                </a:extLst>
              </p:cNvPr>
              <p:cNvSpPr/>
              <p:nvPr/>
            </p:nvSpPr>
            <p:spPr>
              <a:xfrm>
                <a:off x="117720" y="4488840"/>
                <a:ext cx="19800" cy="19800"/>
              </a:xfrm>
              <a:custGeom>
                <a:avLst/>
                <a:gdLst/>
                <a:ahLst/>
                <a:cxnLst>
                  <a:cxn ang="3cd4">
                    <a:pos x="hc" y="t"/>
                  </a:cxn>
                  <a:cxn ang="cd2">
                    <a:pos x="l" y="vc"/>
                  </a:cxn>
                  <a:cxn ang="cd4">
                    <a:pos x="hc" y="b"/>
                  </a:cxn>
                  <a:cxn ang="0">
                    <a:pos x="r" y="vc"/>
                  </a:cxn>
                </a:cxnLst>
                <a:rect l="l" t="t" r="r" b="b"/>
                <a:pathLst>
                  <a:path w="56" h="56">
                    <a:moveTo>
                      <a:pt x="56" y="56"/>
                    </a:moveTo>
                    <a:cubicBezTo>
                      <a:pt x="25" y="56"/>
                      <a:pt x="0" y="31"/>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 name="Freeform 34">
                <a:extLst>
                  <a:ext uri="{FF2B5EF4-FFF2-40B4-BE49-F238E27FC236}">
                    <a16:creationId xmlns:a16="http://schemas.microsoft.com/office/drawing/2014/main" id="{FD202CE4-7327-8E4B-8227-D019AA3085BA}"/>
                  </a:ext>
                </a:extLst>
              </p:cNvPr>
              <p:cNvSpPr/>
              <p:nvPr/>
            </p:nvSpPr>
            <p:spPr>
              <a:xfrm>
                <a:off x="117720" y="4468320"/>
                <a:ext cx="19800" cy="20160"/>
              </a:xfrm>
              <a:custGeom>
                <a:avLst/>
                <a:gdLst/>
                <a:ahLst/>
                <a:cxnLst>
                  <a:cxn ang="3cd4">
                    <a:pos x="hc" y="t"/>
                  </a:cxn>
                  <a:cxn ang="cd2">
                    <a:pos x="l" y="vc"/>
                  </a:cxn>
                  <a:cxn ang="cd4">
                    <a:pos x="hc" y="b"/>
                  </a:cxn>
                  <a:cxn ang="0">
                    <a:pos x="r" y="vc"/>
                  </a:cxn>
                </a:cxnLst>
                <a:rect l="l" t="t" r="r" b="b"/>
                <a:pathLst>
                  <a:path w="56" h="57">
                    <a:moveTo>
                      <a:pt x="0" y="57"/>
                    </a:moveTo>
                    <a:cubicBezTo>
                      <a:pt x="0" y="26"/>
                      <a:pt x="25" y="0"/>
                      <a:pt x="56"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 name="Freeform 35">
                <a:extLst>
                  <a:ext uri="{FF2B5EF4-FFF2-40B4-BE49-F238E27FC236}">
                    <a16:creationId xmlns:a16="http://schemas.microsoft.com/office/drawing/2014/main" id="{3B77121B-9B7A-5046-B19D-038F832CD7A2}"/>
                  </a:ext>
                </a:extLst>
              </p:cNvPr>
              <p:cNvSpPr/>
              <p:nvPr/>
            </p:nvSpPr>
            <p:spPr>
              <a:xfrm>
                <a:off x="137880" y="4468320"/>
                <a:ext cx="19800" cy="20160"/>
              </a:xfrm>
              <a:custGeom>
                <a:avLst/>
                <a:gdLst/>
                <a:ahLst/>
                <a:cxnLst>
                  <a:cxn ang="3cd4">
                    <a:pos x="hc" y="t"/>
                  </a:cxn>
                  <a:cxn ang="cd2">
                    <a:pos x="l" y="vc"/>
                  </a:cxn>
                  <a:cxn ang="cd4">
                    <a:pos x="hc" y="b"/>
                  </a:cxn>
                  <a:cxn ang="0">
                    <a:pos x="r" y="vc"/>
                  </a:cxn>
                </a:cxnLst>
                <a:rect l="l" t="t" r="r" b="b"/>
                <a:pathLst>
                  <a:path w="56" h="57">
                    <a:moveTo>
                      <a:pt x="0" y="0"/>
                    </a:moveTo>
                    <a:cubicBezTo>
                      <a:pt x="30" y="0"/>
                      <a:pt x="56" y="26"/>
                      <a:pt x="56" y="57"/>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 name="Straight Connector 36">
                <a:extLst>
                  <a:ext uri="{FF2B5EF4-FFF2-40B4-BE49-F238E27FC236}">
                    <a16:creationId xmlns:a16="http://schemas.microsoft.com/office/drawing/2014/main" id="{6AC59C78-4035-C842-8EFD-2C44B8D97367}"/>
                  </a:ext>
                </a:extLst>
              </p:cNvPr>
              <p:cNvSpPr/>
              <p:nvPr/>
            </p:nvSpPr>
            <p:spPr>
              <a:xfrm>
                <a:off x="239400" y="4488840"/>
                <a:ext cx="0" cy="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 name="Freeform 37">
                <a:extLst>
                  <a:ext uri="{FF2B5EF4-FFF2-40B4-BE49-F238E27FC236}">
                    <a16:creationId xmlns:a16="http://schemas.microsoft.com/office/drawing/2014/main" id="{1EABA5C1-1E83-2B44-AB6F-9022F704CC08}"/>
                  </a:ext>
                </a:extLst>
              </p:cNvPr>
              <p:cNvSpPr/>
              <p:nvPr/>
            </p:nvSpPr>
            <p:spPr>
              <a:xfrm>
                <a:off x="219960" y="4488840"/>
                <a:ext cx="19080" cy="19800"/>
              </a:xfrm>
              <a:custGeom>
                <a:avLst/>
                <a:gdLst/>
                <a:ahLst/>
                <a:cxnLst>
                  <a:cxn ang="3cd4">
                    <a:pos x="hc" y="t"/>
                  </a:cxn>
                  <a:cxn ang="cd2">
                    <a:pos x="l" y="vc"/>
                  </a:cxn>
                  <a:cxn ang="cd4">
                    <a:pos x="hc" y="b"/>
                  </a:cxn>
                  <a:cxn ang="0">
                    <a:pos x="r" y="vc"/>
                  </a:cxn>
                </a:cxnLst>
                <a:rect l="l" t="t" r="r" b="b"/>
                <a:pathLst>
                  <a:path w="54" h="56">
                    <a:moveTo>
                      <a:pt x="54" y="0"/>
                    </a:moveTo>
                    <a:cubicBezTo>
                      <a:pt x="54" y="31"/>
                      <a:pt x="30" y="56"/>
                      <a:pt x="0" y="56"/>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 name="Freeform 38">
                <a:extLst>
                  <a:ext uri="{FF2B5EF4-FFF2-40B4-BE49-F238E27FC236}">
                    <a16:creationId xmlns:a16="http://schemas.microsoft.com/office/drawing/2014/main" id="{0370751F-9DB2-B546-96A0-5C60A3537A57}"/>
                  </a:ext>
                </a:extLst>
              </p:cNvPr>
              <p:cNvSpPr/>
              <p:nvPr/>
            </p:nvSpPr>
            <p:spPr>
              <a:xfrm>
                <a:off x="199440" y="4488840"/>
                <a:ext cx="20160" cy="19800"/>
              </a:xfrm>
              <a:custGeom>
                <a:avLst/>
                <a:gdLst/>
                <a:ahLst/>
                <a:cxnLst>
                  <a:cxn ang="3cd4">
                    <a:pos x="hc" y="t"/>
                  </a:cxn>
                  <a:cxn ang="cd2">
                    <a:pos x="l" y="vc"/>
                  </a:cxn>
                  <a:cxn ang="cd4">
                    <a:pos x="hc" y="b"/>
                  </a:cxn>
                  <a:cxn ang="0">
                    <a:pos x="r" y="vc"/>
                  </a:cxn>
                </a:cxnLst>
                <a:rect l="l" t="t" r="r" b="b"/>
                <a:pathLst>
                  <a:path w="57" h="56">
                    <a:moveTo>
                      <a:pt x="57" y="56"/>
                    </a:moveTo>
                    <a:cubicBezTo>
                      <a:pt x="25" y="56"/>
                      <a:pt x="0" y="31"/>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 name="Freeform 39">
                <a:extLst>
                  <a:ext uri="{FF2B5EF4-FFF2-40B4-BE49-F238E27FC236}">
                    <a16:creationId xmlns:a16="http://schemas.microsoft.com/office/drawing/2014/main" id="{535351ED-DB29-3043-B410-54364A294785}"/>
                  </a:ext>
                </a:extLst>
              </p:cNvPr>
              <p:cNvSpPr/>
              <p:nvPr/>
            </p:nvSpPr>
            <p:spPr>
              <a:xfrm>
                <a:off x="199440" y="4468320"/>
                <a:ext cx="20160" cy="20160"/>
              </a:xfrm>
              <a:custGeom>
                <a:avLst/>
                <a:gdLst/>
                <a:ahLst/>
                <a:cxnLst>
                  <a:cxn ang="3cd4">
                    <a:pos x="hc" y="t"/>
                  </a:cxn>
                  <a:cxn ang="cd2">
                    <a:pos x="l" y="vc"/>
                  </a:cxn>
                  <a:cxn ang="cd4">
                    <a:pos x="hc" y="b"/>
                  </a:cxn>
                  <a:cxn ang="0">
                    <a:pos x="r" y="vc"/>
                  </a:cxn>
                </a:cxnLst>
                <a:rect l="l" t="t" r="r" b="b"/>
                <a:pathLst>
                  <a:path w="57" h="57">
                    <a:moveTo>
                      <a:pt x="0" y="57"/>
                    </a:moveTo>
                    <a:cubicBezTo>
                      <a:pt x="0" y="26"/>
                      <a:pt x="25" y="0"/>
                      <a:pt x="57"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 name="Freeform 40">
                <a:extLst>
                  <a:ext uri="{FF2B5EF4-FFF2-40B4-BE49-F238E27FC236}">
                    <a16:creationId xmlns:a16="http://schemas.microsoft.com/office/drawing/2014/main" id="{066476E7-65D0-0549-A5A1-7F33327DBB6D}"/>
                  </a:ext>
                </a:extLst>
              </p:cNvPr>
              <p:cNvSpPr/>
              <p:nvPr/>
            </p:nvSpPr>
            <p:spPr>
              <a:xfrm>
                <a:off x="219960" y="4468320"/>
                <a:ext cx="19080" cy="20160"/>
              </a:xfrm>
              <a:custGeom>
                <a:avLst/>
                <a:gdLst/>
                <a:ahLst/>
                <a:cxnLst>
                  <a:cxn ang="3cd4">
                    <a:pos x="hc" y="t"/>
                  </a:cxn>
                  <a:cxn ang="cd2">
                    <a:pos x="l" y="vc"/>
                  </a:cxn>
                  <a:cxn ang="cd4">
                    <a:pos x="hc" y="b"/>
                  </a:cxn>
                  <a:cxn ang="0">
                    <a:pos x="r" y="vc"/>
                  </a:cxn>
                </a:cxnLst>
                <a:rect l="l" t="t" r="r" b="b"/>
                <a:pathLst>
                  <a:path w="54" h="57">
                    <a:moveTo>
                      <a:pt x="0" y="0"/>
                    </a:moveTo>
                    <a:cubicBezTo>
                      <a:pt x="30" y="0"/>
                      <a:pt x="54" y="26"/>
                      <a:pt x="54" y="57"/>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grpSp>
        <p:nvGrpSpPr>
          <p:cNvPr id="7" name="Group 6"/>
          <p:cNvGrpSpPr/>
          <p:nvPr/>
        </p:nvGrpSpPr>
        <p:grpSpPr>
          <a:xfrm>
            <a:off x="4943539" y="2103985"/>
            <a:ext cx="3640903" cy="935904"/>
            <a:chOff x="4943539" y="2341986"/>
            <a:chExt cx="3640903" cy="935904"/>
          </a:xfrm>
        </p:grpSpPr>
        <p:sp>
          <p:nvSpPr>
            <p:cNvPr id="174" name="Transparent Security"/>
            <p:cNvSpPr txBox="1"/>
            <p:nvPr/>
          </p:nvSpPr>
          <p:spPr>
            <a:xfrm>
              <a:off x="5646320" y="2341986"/>
              <a:ext cx="2938122" cy="9359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325" tIns="34325" rIns="34325" bIns="34325" numCol="1" anchor="t">
              <a:spAutoFit/>
            </a:bodyPr>
            <a:lstStyle>
              <a:lvl1pPr marL="0" indent="0">
                <a:spcBef>
                  <a:spcPts val="0"/>
                </a:spcBef>
                <a:buSzTx/>
                <a:buFontTx/>
                <a:buNone/>
                <a:defRPr sz="2500">
                  <a:solidFill>
                    <a:srgbClr val="FFFFFF"/>
                  </a:solidFill>
                  <a:latin typeface="Museo Sans 300"/>
                  <a:ea typeface="Museo Sans 300"/>
                  <a:cs typeface="Museo Sans 300"/>
                  <a:sym typeface="Museo Sans 300"/>
                </a:defRPr>
              </a:lvl1pPr>
            </a:lstStyle>
            <a:p>
              <a:r>
                <a:rPr lang="en-AU" sz="1877" dirty="0"/>
                <a:t>Creation of a MANRS Research and Education Networks Programme </a:t>
              </a:r>
            </a:p>
          </p:txBody>
        </p:sp>
        <p:grpSp>
          <p:nvGrpSpPr>
            <p:cNvPr id="42" name="Group 41">
              <a:extLst>
                <a:ext uri="{FF2B5EF4-FFF2-40B4-BE49-F238E27FC236}">
                  <a16:creationId xmlns:a16="http://schemas.microsoft.com/office/drawing/2014/main" id="{645A8F82-AE77-CC40-A679-3090B9DA90FE}"/>
                </a:ext>
              </a:extLst>
            </p:cNvPr>
            <p:cNvGrpSpPr/>
            <p:nvPr/>
          </p:nvGrpSpPr>
          <p:grpSpPr>
            <a:xfrm>
              <a:off x="4943539" y="2644850"/>
              <a:ext cx="523333" cy="318467"/>
              <a:chOff x="567720" y="4346280"/>
              <a:chExt cx="590400" cy="359280"/>
            </a:xfrm>
          </p:grpSpPr>
          <p:sp>
            <p:nvSpPr>
              <p:cNvPr id="43" name="Straight Connector 42">
                <a:extLst>
                  <a:ext uri="{FF2B5EF4-FFF2-40B4-BE49-F238E27FC236}">
                    <a16:creationId xmlns:a16="http://schemas.microsoft.com/office/drawing/2014/main" id="{1C378DC4-1C66-8141-B6C6-103FE28EBEA7}"/>
                  </a:ext>
                </a:extLst>
              </p:cNvPr>
              <p:cNvSpPr/>
              <p:nvPr/>
            </p:nvSpPr>
            <p:spPr>
              <a:xfrm>
                <a:off x="1109880" y="4478400"/>
                <a:ext cx="0" cy="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 name="Freeform 43">
                <a:extLst>
                  <a:ext uri="{FF2B5EF4-FFF2-40B4-BE49-F238E27FC236}">
                    <a16:creationId xmlns:a16="http://schemas.microsoft.com/office/drawing/2014/main" id="{975BC39F-8A12-5F44-9004-58F72EAAD8F2}"/>
                  </a:ext>
                </a:extLst>
              </p:cNvPr>
              <p:cNvSpPr/>
              <p:nvPr/>
            </p:nvSpPr>
            <p:spPr>
              <a:xfrm>
                <a:off x="1067760" y="4478400"/>
                <a:ext cx="41760" cy="25200"/>
              </a:xfrm>
              <a:custGeom>
                <a:avLst/>
                <a:gdLst/>
                <a:ahLst/>
                <a:cxnLst>
                  <a:cxn ang="3cd4">
                    <a:pos x="hc" y="t"/>
                  </a:cxn>
                  <a:cxn ang="cd2">
                    <a:pos x="l" y="vc"/>
                  </a:cxn>
                  <a:cxn ang="cd4">
                    <a:pos x="hc" y="b"/>
                  </a:cxn>
                  <a:cxn ang="0">
                    <a:pos x="r" y="vc"/>
                  </a:cxn>
                </a:cxnLst>
                <a:rect l="l" t="t" r="r" b="b"/>
                <a:pathLst>
                  <a:path w="117" h="71">
                    <a:moveTo>
                      <a:pt x="117" y="0"/>
                    </a:moveTo>
                    <a:cubicBezTo>
                      <a:pt x="67" y="0"/>
                      <a:pt x="22" y="29"/>
                      <a:pt x="0" y="71"/>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 name="Freeform 44">
                <a:extLst>
                  <a:ext uri="{FF2B5EF4-FFF2-40B4-BE49-F238E27FC236}">
                    <a16:creationId xmlns:a16="http://schemas.microsoft.com/office/drawing/2014/main" id="{BE3F1D0C-B6AE-7748-AB83-99617216FD91}"/>
                  </a:ext>
                </a:extLst>
              </p:cNvPr>
              <p:cNvSpPr/>
              <p:nvPr/>
            </p:nvSpPr>
            <p:spPr>
              <a:xfrm>
                <a:off x="1067760" y="4346280"/>
                <a:ext cx="0" cy="157320"/>
              </a:xfrm>
              <a:custGeom>
                <a:avLst/>
                <a:gdLst/>
                <a:ahLst/>
                <a:cxnLst>
                  <a:cxn ang="3cd4">
                    <a:pos x="hc" y="t"/>
                  </a:cxn>
                  <a:cxn ang="cd2">
                    <a:pos x="l" y="vc"/>
                  </a:cxn>
                  <a:cxn ang="cd4">
                    <a:pos x="hc" y="b"/>
                  </a:cxn>
                  <a:cxn ang="0">
                    <a:pos x="r" y="vc"/>
                  </a:cxn>
                </a:cxnLst>
                <a:rect l="l" t="t" r="r" b="b"/>
                <a:pathLst>
                  <a:path h="438">
                    <a:moveTo>
                      <a:pt x="0" y="438"/>
                    </a:moveTo>
                    <a:cubicBezTo>
                      <a:pt x="0" y="0"/>
                      <a:pt x="0"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 name="Freeform 45">
                <a:extLst>
                  <a:ext uri="{FF2B5EF4-FFF2-40B4-BE49-F238E27FC236}">
                    <a16:creationId xmlns:a16="http://schemas.microsoft.com/office/drawing/2014/main" id="{25FBF4BD-A88D-994F-89AB-1AD6D96C227B}"/>
                  </a:ext>
                </a:extLst>
              </p:cNvPr>
              <p:cNvSpPr/>
              <p:nvPr/>
            </p:nvSpPr>
            <p:spPr>
              <a:xfrm>
                <a:off x="893519" y="4346280"/>
                <a:ext cx="173880" cy="0"/>
              </a:xfrm>
              <a:custGeom>
                <a:avLst/>
                <a:gdLst/>
                <a:ahLst/>
                <a:cxnLst>
                  <a:cxn ang="3cd4">
                    <a:pos x="hc" y="t"/>
                  </a:cxn>
                  <a:cxn ang="cd2">
                    <a:pos x="l" y="vc"/>
                  </a:cxn>
                  <a:cxn ang="cd4">
                    <a:pos x="hc" y="b"/>
                  </a:cxn>
                  <a:cxn ang="0">
                    <a:pos x="r" y="vc"/>
                  </a:cxn>
                </a:cxnLst>
                <a:rect l="l" t="t" r="r" b="b"/>
                <a:pathLst>
                  <a:path w="484">
                    <a:moveTo>
                      <a:pt x="484" y="0"/>
                    </a:moveTo>
                    <a:cubicBezTo>
                      <a:pt x="0" y="0"/>
                      <a:pt x="0"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C1236056-C32A-5748-8EA5-07FA7755F54C}"/>
                  </a:ext>
                </a:extLst>
              </p:cNvPr>
              <p:cNvSpPr/>
              <p:nvPr/>
            </p:nvSpPr>
            <p:spPr>
              <a:xfrm>
                <a:off x="893519" y="4346280"/>
                <a:ext cx="21960" cy="39960"/>
              </a:xfrm>
              <a:custGeom>
                <a:avLst/>
                <a:gdLst/>
                <a:ahLst/>
                <a:cxnLst>
                  <a:cxn ang="3cd4">
                    <a:pos x="hc" y="t"/>
                  </a:cxn>
                  <a:cxn ang="cd2">
                    <a:pos x="l" y="vc"/>
                  </a:cxn>
                  <a:cxn ang="cd4">
                    <a:pos x="hc" y="b"/>
                  </a:cxn>
                  <a:cxn ang="0">
                    <a:pos x="r" y="vc"/>
                  </a:cxn>
                </a:cxnLst>
                <a:rect l="l" t="t" r="r" b="b"/>
                <a:pathLst>
                  <a:path w="62" h="112">
                    <a:moveTo>
                      <a:pt x="0" y="0"/>
                    </a:moveTo>
                    <a:cubicBezTo>
                      <a:pt x="37" y="23"/>
                      <a:pt x="62" y="64"/>
                      <a:pt x="62" y="112"/>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 name="Freeform 47">
                <a:extLst>
                  <a:ext uri="{FF2B5EF4-FFF2-40B4-BE49-F238E27FC236}">
                    <a16:creationId xmlns:a16="http://schemas.microsoft.com/office/drawing/2014/main" id="{8BB1810F-3FD0-8345-9791-70F4878D233F}"/>
                  </a:ext>
                </a:extLst>
              </p:cNvPr>
              <p:cNvSpPr/>
              <p:nvPr/>
            </p:nvSpPr>
            <p:spPr>
              <a:xfrm>
                <a:off x="867599" y="4386600"/>
                <a:ext cx="47880" cy="47880"/>
              </a:xfrm>
              <a:custGeom>
                <a:avLst/>
                <a:gdLst/>
                <a:ahLst/>
                <a:cxnLst>
                  <a:cxn ang="3cd4">
                    <a:pos x="hc" y="t"/>
                  </a:cxn>
                  <a:cxn ang="cd2">
                    <a:pos x="l" y="vc"/>
                  </a:cxn>
                  <a:cxn ang="cd4">
                    <a:pos x="hc" y="b"/>
                  </a:cxn>
                  <a:cxn ang="0">
                    <a:pos x="r" y="vc"/>
                  </a:cxn>
                </a:cxnLst>
                <a:rect l="l" t="t" r="r" b="b"/>
                <a:pathLst>
                  <a:path w="134" h="134">
                    <a:moveTo>
                      <a:pt x="134" y="0"/>
                    </a:moveTo>
                    <a:cubicBezTo>
                      <a:pt x="134" y="74"/>
                      <a:pt x="74" y="134"/>
                      <a:pt x="0" y="134"/>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9" name="Freeform 48">
                <a:extLst>
                  <a:ext uri="{FF2B5EF4-FFF2-40B4-BE49-F238E27FC236}">
                    <a16:creationId xmlns:a16="http://schemas.microsoft.com/office/drawing/2014/main" id="{4E0891F3-5600-A145-9566-81E80A006E55}"/>
                  </a:ext>
                </a:extLst>
              </p:cNvPr>
              <p:cNvSpPr/>
              <p:nvPr/>
            </p:nvSpPr>
            <p:spPr>
              <a:xfrm>
                <a:off x="819720" y="4386600"/>
                <a:ext cx="47520" cy="47880"/>
              </a:xfrm>
              <a:custGeom>
                <a:avLst/>
                <a:gdLst/>
                <a:ahLst/>
                <a:cxnLst>
                  <a:cxn ang="3cd4">
                    <a:pos x="hc" y="t"/>
                  </a:cxn>
                  <a:cxn ang="cd2">
                    <a:pos x="l" y="vc"/>
                  </a:cxn>
                  <a:cxn ang="cd4">
                    <a:pos x="hc" y="b"/>
                  </a:cxn>
                  <a:cxn ang="0">
                    <a:pos x="r" y="vc"/>
                  </a:cxn>
                </a:cxnLst>
                <a:rect l="l" t="t" r="r" b="b"/>
                <a:pathLst>
                  <a:path w="133" h="134">
                    <a:moveTo>
                      <a:pt x="133" y="134"/>
                    </a:moveTo>
                    <a:cubicBezTo>
                      <a:pt x="59" y="134"/>
                      <a:pt x="0" y="74"/>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0" name="Freeform 49">
                <a:extLst>
                  <a:ext uri="{FF2B5EF4-FFF2-40B4-BE49-F238E27FC236}">
                    <a16:creationId xmlns:a16="http://schemas.microsoft.com/office/drawing/2014/main" id="{74BA3D77-3185-5C44-975A-732DC34F1DD3}"/>
                  </a:ext>
                </a:extLst>
              </p:cNvPr>
              <p:cNvSpPr/>
              <p:nvPr/>
            </p:nvSpPr>
            <p:spPr>
              <a:xfrm>
                <a:off x="819720" y="4346280"/>
                <a:ext cx="21960" cy="39960"/>
              </a:xfrm>
              <a:custGeom>
                <a:avLst/>
                <a:gdLst/>
                <a:ahLst/>
                <a:cxnLst>
                  <a:cxn ang="3cd4">
                    <a:pos x="hc" y="t"/>
                  </a:cxn>
                  <a:cxn ang="cd2">
                    <a:pos x="l" y="vc"/>
                  </a:cxn>
                  <a:cxn ang="cd4">
                    <a:pos x="hc" y="b"/>
                  </a:cxn>
                  <a:cxn ang="0">
                    <a:pos x="r" y="vc"/>
                  </a:cxn>
                </a:cxnLst>
                <a:rect l="l" t="t" r="r" b="b"/>
                <a:pathLst>
                  <a:path w="62" h="112">
                    <a:moveTo>
                      <a:pt x="0" y="112"/>
                    </a:moveTo>
                    <a:cubicBezTo>
                      <a:pt x="0" y="64"/>
                      <a:pt x="25" y="23"/>
                      <a:pt x="62"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1" name="Freeform 50">
                <a:extLst>
                  <a:ext uri="{FF2B5EF4-FFF2-40B4-BE49-F238E27FC236}">
                    <a16:creationId xmlns:a16="http://schemas.microsoft.com/office/drawing/2014/main" id="{08581732-838A-1A43-A04D-2043A6611B10}"/>
                  </a:ext>
                </a:extLst>
              </p:cNvPr>
              <p:cNvSpPr/>
              <p:nvPr/>
            </p:nvSpPr>
            <p:spPr>
              <a:xfrm>
                <a:off x="658440" y="4346280"/>
                <a:ext cx="183240" cy="0"/>
              </a:xfrm>
              <a:custGeom>
                <a:avLst/>
                <a:gdLst/>
                <a:ahLst/>
                <a:cxnLst>
                  <a:cxn ang="3cd4">
                    <a:pos x="hc" y="t"/>
                  </a:cxn>
                  <a:cxn ang="cd2">
                    <a:pos x="l" y="vc"/>
                  </a:cxn>
                  <a:cxn ang="cd4">
                    <a:pos x="hc" y="b"/>
                  </a:cxn>
                  <a:cxn ang="0">
                    <a:pos x="r" y="vc"/>
                  </a:cxn>
                </a:cxnLst>
                <a:rect l="l" t="t" r="r" b="b"/>
                <a:pathLst>
                  <a:path w="510">
                    <a:moveTo>
                      <a:pt x="510" y="0"/>
                    </a:moveTo>
                    <a:cubicBezTo>
                      <a:pt x="0" y="0"/>
                      <a:pt x="0"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2" name="Freeform 51">
                <a:extLst>
                  <a:ext uri="{FF2B5EF4-FFF2-40B4-BE49-F238E27FC236}">
                    <a16:creationId xmlns:a16="http://schemas.microsoft.com/office/drawing/2014/main" id="{8EA3145A-1F07-4049-A3A0-F466B9BC706B}"/>
                  </a:ext>
                </a:extLst>
              </p:cNvPr>
              <p:cNvSpPr/>
              <p:nvPr/>
            </p:nvSpPr>
            <p:spPr>
              <a:xfrm>
                <a:off x="658440" y="4346280"/>
                <a:ext cx="0" cy="157320"/>
              </a:xfrm>
              <a:custGeom>
                <a:avLst/>
                <a:gdLst/>
                <a:ahLst/>
                <a:cxnLst>
                  <a:cxn ang="3cd4">
                    <a:pos x="hc" y="t"/>
                  </a:cxn>
                  <a:cxn ang="cd2">
                    <a:pos x="l" y="vc"/>
                  </a:cxn>
                  <a:cxn ang="cd4">
                    <a:pos x="hc" y="b"/>
                  </a:cxn>
                  <a:cxn ang="0">
                    <a:pos x="r" y="vc"/>
                  </a:cxn>
                </a:cxnLst>
                <a:rect l="l" t="t" r="r" b="b"/>
                <a:pathLst>
                  <a:path h="438">
                    <a:moveTo>
                      <a:pt x="0" y="0"/>
                    </a:moveTo>
                    <a:cubicBezTo>
                      <a:pt x="0" y="438"/>
                      <a:pt x="0" y="438"/>
                      <a:pt x="0" y="438"/>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3" name="Freeform 52">
                <a:extLst>
                  <a:ext uri="{FF2B5EF4-FFF2-40B4-BE49-F238E27FC236}">
                    <a16:creationId xmlns:a16="http://schemas.microsoft.com/office/drawing/2014/main" id="{325DDA43-49F4-0246-A5C2-74CA9B801BAE}"/>
                  </a:ext>
                </a:extLst>
              </p:cNvPr>
              <p:cNvSpPr/>
              <p:nvPr/>
            </p:nvSpPr>
            <p:spPr>
              <a:xfrm>
                <a:off x="615600" y="4478400"/>
                <a:ext cx="42480" cy="25200"/>
              </a:xfrm>
              <a:custGeom>
                <a:avLst/>
                <a:gdLst/>
                <a:ahLst/>
                <a:cxnLst>
                  <a:cxn ang="3cd4">
                    <a:pos x="hc" y="t"/>
                  </a:cxn>
                  <a:cxn ang="cd2">
                    <a:pos x="l" y="vc"/>
                  </a:cxn>
                  <a:cxn ang="cd4">
                    <a:pos x="hc" y="b"/>
                  </a:cxn>
                  <a:cxn ang="0">
                    <a:pos x="r" y="vc"/>
                  </a:cxn>
                </a:cxnLst>
                <a:rect l="l" t="t" r="r" b="b"/>
                <a:pathLst>
                  <a:path w="119" h="71">
                    <a:moveTo>
                      <a:pt x="119" y="71"/>
                    </a:moveTo>
                    <a:cubicBezTo>
                      <a:pt x="96" y="29"/>
                      <a:pt x="52"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4" name="Freeform 53">
                <a:extLst>
                  <a:ext uri="{FF2B5EF4-FFF2-40B4-BE49-F238E27FC236}">
                    <a16:creationId xmlns:a16="http://schemas.microsoft.com/office/drawing/2014/main" id="{E1D94509-EB14-104B-973E-088878616C1B}"/>
                  </a:ext>
                </a:extLst>
              </p:cNvPr>
              <p:cNvSpPr/>
              <p:nvPr/>
            </p:nvSpPr>
            <p:spPr>
              <a:xfrm>
                <a:off x="567720" y="4478400"/>
                <a:ext cx="47520" cy="47880"/>
              </a:xfrm>
              <a:custGeom>
                <a:avLst/>
                <a:gdLst/>
                <a:ahLst/>
                <a:cxnLst>
                  <a:cxn ang="3cd4">
                    <a:pos x="hc" y="t"/>
                  </a:cxn>
                  <a:cxn ang="cd2">
                    <a:pos x="l" y="vc"/>
                  </a:cxn>
                  <a:cxn ang="cd4">
                    <a:pos x="hc" y="b"/>
                  </a:cxn>
                  <a:cxn ang="0">
                    <a:pos x="r" y="vc"/>
                  </a:cxn>
                </a:cxnLst>
                <a:rect l="l" t="t" r="r" b="b"/>
                <a:pathLst>
                  <a:path w="133" h="134">
                    <a:moveTo>
                      <a:pt x="133" y="0"/>
                    </a:moveTo>
                    <a:cubicBezTo>
                      <a:pt x="60" y="0"/>
                      <a:pt x="0" y="60"/>
                      <a:pt x="0" y="134"/>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5" name="Freeform 54">
                <a:extLst>
                  <a:ext uri="{FF2B5EF4-FFF2-40B4-BE49-F238E27FC236}">
                    <a16:creationId xmlns:a16="http://schemas.microsoft.com/office/drawing/2014/main" id="{C2270315-F6E0-654E-AA09-AFC7F10E6F9B}"/>
                  </a:ext>
                </a:extLst>
              </p:cNvPr>
              <p:cNvSpPr/>
              <p:nvPr/>
            </p:nvSpPr>
            <p:spPr>
              <a:xfrm>
                <a:off x="567720" y="4526640"/>
                <a:ext cx="47520" cy="47880"/>
              </a:xfrm>
              <a:custGeom>
                <a:avLst/>
                <a:gdLst/>
                <a:ahLst/>
                <a:cxnLst>
                  <a:cxn ang="3cd4">
                    <a:pos x="hc" y="t"/>
                  </a:cxn>
                  <a:cxn ang="cd2">
                    <a:pos x="l" y="vc"/>
                  </a:cxn>
                  <a:cxn ang="cd4">
                    <a:pos x="hc" y="b"/>
                  </a:cxn>
                  <a:cxn ang="0">
                    <a:pos x="r" y="vc"/>
                  </a:cxn>
                </a:cxnLst>
                <a:rect l="l" t="t" r="r" b="b"/>
                <a:pathLst>
                  <a:path w="133" h="134">
                    <a:moveTo>
                      <a:pt x="0" y="0"/>
                    </a:moveTo>
                    <a:cubicBezTo>
                      <a:pt x="0" y="74"/>
                      <a:pt x="60" y="134"/>
                      <a:pt x="133" y="134"/>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6" name="Freeform 55">
                <a:extLst>
                  <a:ext uri="{FF2B5EF4-FFF2-40B4-BE49-F238E27FC236}">
                    <a16:creationId xmlns:a16="http://schemas.microsoft.com/office/drawing/2014/main" id="{235AC165-F0D0-6D47-8D44-9A7294AFD71C}"/>
                  </a:ext>
                </a:extLst>
              </p:cNvPr>
              <p:cNvSpPr/>
              <p:nvPr/>
            </p:nvSpPr>
            <p:spPr>
              <a:xfrm>
                <a:off x="615600" y="4549319"/>
                <a:ext cx="42480" cy="25200"/>
              </a:xfrm>
              <a:custGeom>
                <a:avLst/>
                <a:gdLst/>
                <a:ahLst/>
                <a:cxnLst>
                  <a:cxn ang="3cd4">
                    <a:pos x="hc" y="t"/>
                  </a:cxn>
                  <a:cxn ang="cd2">
                    <a:pos x="l" y="vc"/>
                  </a:cxn>
                  <a:cxn ang="cd4">
                    <a:pos x="hc" y="b"/>
                  </a:cxn>
                  <a:cxn ang="0">
                    <a:pos x="r" y="vc"/>
                  </a:cxn>
                </a:cxnLst>
                <a:rect l="l" t="t" r="r" b="b"/>
                <a:pathLst>
                  <a:path w="119" h="71">
                    <a:moveTo>
                      <a:pt x="0" y="71"/>
                    </a:moveTo>
                    <a:cubicBezTo>
                      <a:pt x="52" y="71"/>
                      <a:pt x="96" y="41"/>
                      <a:pt x="119"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 name="Freeform 56">
                <a:extLst>
                  <a:ext uri="{FF2B5EF4-FFF2-40B4-BE49-F238E27FC236}">
                    <a16:creationId xmlns:a16="http://schemas.microsoft.com/office/drawing/2014/main" id="{3EA689B8-973B-144D-B224-9828A6BC0266}"/>
                  </a:ext>
                </a:extLst>
              </p:cNvPr>
              <p:cNvSpPr/>
              <p:nvPr/>
            </p:nvSpPr>
            <p:spPr>
              <a:xfrm>
                <a:off x="658440" y="4549319"/>
                <a:ext cx="0" cy="155880"/>
              </a:xfrm>
              <a:custGeom>
                <a:avLst/>
                <a:gdLst/>
                <a:ahLst/>
                <a:cxnLst>
                  <a:cxn ang="3cd4">
                    <a:pos x="hc" y="t"/>
                  </a:cxn>
                  <a:cxn ang="cd2">
                    <a:pos x="l" y="vc"/>
                  </a:cxn>
                  <a:cxn ang="cd4">
                    <a:pos x="hc" y="b"/>
                  </a:cxn>
                  <a:cxn ang="0">
                    <a:pos x="r" y="vc"/>
                  </a:cxn>
                </a:cxnLst>
                <a:rect l="l" t="t" r="r" b="b"/>
                <a:pathLst>
                  <a:path h="434">
                    <a:moveTo>
                      <a:pt x="0" y="0"/>
                    </a:moveTo>
                    <a:cubicBezTo>
                      <a:pt x="0" y="434"/>
                      <a:pt x="0" y="434"/>
                      <a:pt x="0" y="434"/>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 name="Freeform 57">
                <a:extLst>
                  <a:ext uri="{FF2B5EF4-FFF2-40B4-BE49-F238E27FC236}">
                    <a16:creationId xmlns:a16="http://schemas.microsoft.com/office/drawing/2014/main" id="{E13EB96B-60DA-0A47-825F-0A123F23CF03}"/>
                  </a:ext>
                </a:extLst>
              </p:cNvPr>
              <p:cNvSpPr/>
              <p:nvPr/>
            </p:nvSpPr>
            <p:spPr>
              <a:xfrm>
                <a:off x="658440" y="4705560"/>
                <a:ext cx="180720" cy="0"/>
              </a:xfrm>
              <a:custGeom>
                <a:avLst/>
                <a:gdLst/>
                <a:ahLst/>
                <a:cxnLst>
                  <a:cxn ang="3cd4">
                    <a:pos x="hc" y="t"/>
                  </a:cxn>
                  <a:cxn ang="cd2">
                    <a:pos x="l" y="vc"/>
                  </a:cxn>
                  <a:cxn ang="cd4">
                    <a:pos x="hc" y="b"/>
                  </a:cxn>
                  <a:cxn ang="0">
                    <a:pos x="r" y="vc"/>
                  </a:cxn>
                </a:cxnLst>
                <a:rect l="l" t="t" r="r" b="b"/>
                <a:pathLst>
                  <a:path w="503">
                    <a:moveTo>
                      <a:pt x="0" y="0"/>
                    </a:moveTo>
                    <a:cubicBezTo>
                      <a:pt x="503" y="0"/>
                      <a:pt x="503" y="0"/>
                      <a:pt x="503"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 name="Freeform 58">
                <a:extLst>
                  <a:ext uri="{FF2B5EF4-FFF2-40B4-BE49-F238E27FC236}">
                    <a16:creationId xmlns:a16="http://schemas.microsoft.com/office/drawing/2014/main" id="{D9B23BFA-7FD5-574A-A9FD-CF6CEF53FC83}"/>
                  </a:ext>
                </a:extLst>
              </p:cNvPr>
              <p:cNvSpPr/>
              <p:nvPr/>
            </p:nvSpPr>
            <p:spPr>
              <a:xfrm>
                <a:off x="819720" y="4666680"/>
                <a:ext cx="19440" cy="38520"/>
              </a:xfrm>
              <a:custGeom>
                <a:avLst/>
                <a:gdLst/>
                <a:ahLst/>
                <a:cxnLst>
                  <a:cxn ang="3cd4">
                    <a:pos x="hc" y="t"/>
                  </a:cxn>
                  <a:cxn ang="cd2">
                    <a:pos x="l" y="vc"/>
                  </a:cxn>
                  <a:cxn ang="cd4">
                    <a:pos x="hc" y="b"/>
                  </a:cxn>
                  <a:cxn ang="0">
                    <a:pos x="r" y="vc"/>
                  </a:cxn>
                </a:cxnLst>
                <a:rect l="l" t="t" r="r" b="b"/>
                <a:pathLst>
                  <a:path w="55" h="108">
                    <a:moveTo>
                      <a:pt x="55" y="108"/>
                    </a:moveTo>
                    <a:cubicBezTo>
                      <a:pt x="20" y="83"/>
                      <a:pt x="0" y="44"/>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 name="Freeform 59">
                <a:extLst>
                  <a:ext uri="{FF2B5EF4-FFF2-40B4-BE49-F238E27FC236}">
                    <a16:creationId xmlns:a16="http://schemas.microsoft.com/office/drawing/2014/main" id="{EB814E05-30FB-3746-BC0D-69640F257319}"/>
                  </a:ext>
                </a:extLst>
              </p:cNvPr>
              <p:cNvSpPr/>
              <p:nvPr/>
            </p:nvSpPr>
            <p:spPr>
              <a:xfrm>
                <a:off x="819720" y="4618440"/>
                <a:ext cx="47520" cy="47880"/>
              </a:xfrm>
              <a:custGeom>
                <a:avLst/>
                <a:gdLst/>
                <a:ahLst/>
                <a:cxnLst>
                  <a:cxn ang="3cd4">
                    <a:pos x="hc" y="t"/>
                  </a:cxn>
                  <a:cxn ang="cd2">
                    <a:pos x="l" y="vc"/>
                  </a:cxn>
                  <a:cxn ang="cd4">
                    <a:pos x="hc" y="b"/>
                  </a:cxn>
                  <a:cxn ang="0">
                    <a:pos x="r" y="vc"/>
                  </a:cxn>
                </a:cxnLst>
                <a:rect l="l" t="t" r="r" b="b"/>
                <a:pathLst>
                  <a:path w="133" h="134">
                    <a:moveTo>
                      <a:pt x="0" y="134"/>
                    </a:moveTo>
                    <a:cubicBezTo>
                      <a:pt x="0" y="60"/>
                      <a:pt x="59" y="0"/>
                      <a:pt x="133"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 name="Freeform 60">
                <a:extLst>
                  <a:ext uri="{FF2B5EF4-FFF2-40B4-BE49-F238E27FC236}">
                    <a16:creationId xmlns:a16="http://schemas.microsoft.com/office/drawing/2014/main" id="{05DE6761-2E83-8548-B917-7BB0BF47198D}"/>
                  </a:ext>
                </a:extLst>
              </p:cNvPr>
              <p:cNvSpPr/>
              <p:nvPr/>
            </p:nvSpPr>
            <p:spPr>
              <a:xfrm>
                <a:off x="867599" y="4618440"/>
                <a:ext cx="47880" cy="47880"/>
              </a:xfrm>
              <a:custGeom>
                <a:avLst/>
                <a:gdLst/>
                <a:ahLst/>
                <a:cxnLst>
                  <a:cxn ang="3cd4">
                    <a:pos x="hc" y="t"/>
                  </a:cxn>
                  <a:cxn ang="cd2">
                    <a:pos x="l" y="vc"/>
                  </a:cxn>
                  <a:cxn ang="cd4">
                    <a:pos x="hc" y="b"/>
                  </a:cxn>
                  <a:cxn ang="0">
                    <a:pos x="r" y="vc"/>
                  </a:cxn>
                </a:cxnLst>
                <a:rect l="l" t="t" r="r" b="b"/>
                <a:pathLst>
                  <a:path w="134" h="134">
                    <a:moveTo>
                      <a:pt x="0" y="0"/>
                    </a:moveTo>
                    <a:cubicBezTo>
                      <a:pt x="74" y="0"/>
                      <a:pt x="134" y="60"/>
                      <a:pt x="134" y="134"/>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 name="Freeform 61">
                <a:extLst>
                  <a:ext uri="{FF2B5EF4-FFF2-40B4-BE49-F238E27FC236}">
                    <a16:creationId xmlns:a16="http://schemas.microsoft.com/office/drawing/2014/main" id="{6AE2F0CA-C939-2F46-A639-3648ECF5188B}"/>
                  </a:ext>
                </a:extLst>
              </p:cNvPr>
              <p:cNvSpPr/>
              <p:nvPr/>
            </p:nvSpPr>
            <p:spPr>
              <a:xfrm>
                <a:off x="896040" y="4666680"/>
                <a:ext cx="19440" cy="38520"/>
              </a:xfrm>
              <a:custGeom>
                <a:avLst/>
                <a:gdLst/>
                <a:ahLst/>
                <a:cxnLst>
                  <a:cxn ang="3cd4">
                    <a:pos x="hc" y="t"/>
                  </a:cxn>
                  <a:cxn ang="cd2">
                    <a:pos x="l" y="vc"/>
                  </a:cxn>
                  <a:cxn ang="cd4">
                    <a:pos x="hc" y="b"/>
                  </a:cxn>
                  <a:cxn ang="0">
                    <a:pos x="r" y="vc"/>
                  </a:cxn>
                </a:cxnLst>
                <a:rect l="l" t="t" r="r" b="b"/>
                <a:pathLst>
                  <a:path w="55" h="108">
                    <a:moveTo>
                      <a:pt x="55" y="0"/>
                    </a:moveTo>
                    <a:cubicBezTo>
                      <a:pt x="55" y="44"/>
                      <a:pt x="33" y="83"/>
                      <a:pt x="0" y="108"/>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 name="Freeform 62">
                <a:extLst>
                  <a:ext uri="{FF2B5EF4-FFF2-40B4-BE49-F238E27FC236}">
                    <a16:creationId xmlns:a16="http://schemas.microsoft.com/office/drawing/2014/main" id="{38D8CEEB-9E5C-3C46-B15A-2BDF973F760E}"/>
                  </a:ext>
                </a:extLst>
              </p:cNvPr>
              <p:cNvSpPr/>
              <p:nvPr/>
            </p:nvSpPr>
            <p:spPr>
              <a:xfrm>
                <a:off x="896040" y="4705560"/>
                <a:ext cx="171360" cy="0"/>
              </a:xfrm>
              <a:custGeom>
                <a:avLst/>
                <a:gdLst/>
                <a:ahLst/>
                <a:cxnLst>
                  <a:cxn ang="3cd4">
                    <a:pos x="hc" y="t"/>
                  </a:cxn>
                  <a:cxn ang="cd2">
                    <a:pos x="l" y="vc"/>
                  </a:cxn>
                  <a:cxn ang="cd4">
                    <a:pos x="hc" y="b"/>
                  </a:cxn>
                  <a:cxn ang="0">
                    <a:pos x="r" y="vc"/>
                  </a:cxn>
                </a:cxnLst>
                <a:rect l="l" t="t" r="r" b="b"/>
                <a:pathLst>
                  <a:path w="477">
                    <a:moveTo>
                      <a:pt x="0" y="0"/>
                    </a:moveTo>
                    <a:cubicBezTo>
                      <a:pt x="477" y="0"/>
                      <a:pt x="477" y="0"/>
                      <a:pt x="477"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 name="Freeform 63">
                <a:extLst>
                  <a:ext uri="{FF2B5EF4-FFF2-40B4-BE49-F238E27FC236}">
                    <a16:creationId xmlns:a16="http://schemas.microsoft.com/office/drawing/2014/main" id="{0EA3B5E2-D826-814B-A6F5-347818F2F6F9}"/>
                  </a:ext>
                </a:extLst>
              </p:cNvPr>
              <p:cNvSpPr/>
              <p:nvPr/>
            </p:nvSpPr>
            <p:spPr>
              <a:xfrm>
                <a:off x="1067760" y="4549319"/>
                <a:ext cx="0" cy="155880"/>
              </a:xfrm>
              <a:custGeom>
                <a:avLst/>
                <a:gdLst/>
                <a:ahLst/>
                <a:cxnLst>
                  <a:cxn ang="3cd4">
                    <a:pos x="hc" y="t"/>
                  </a:cxn>
                  <a:cxn ang="cd2">
                    <a:pos x="l" y="vc"/>
                  </a:cxn>
                  <a:cxn ang="cd4">
                    <a:pos x="hc" y="b"/>
                  </a:cxn>
                  <a:cxn ang="0">
                    <a:pos x="r" y="vc"/>
                  </a:cxn>
                </a:cxnLst>
                <a:rect l="l" t="t" r="r" b="b"/>
                <a:pathLst>
                  <a:path h="434">
                    <a:moveTo>
                      <a:pt x="0" y="434"/>
                    </a:moveTo>
                    <a:cubicBezTo>
                      <a:pt x="0" y="0"/>
                      <a:pt x="0"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 name="Freeform 64">
                <a:extLst>
                  <a:ext uri="{FF2B5EF4-FFF2-40B4-BE49-F238E27FC236}">
                    <a16:creationId xmlns:a16="http://schemas.microsoft.com/office/drawing/2014/main" id="{7B8C11B4-C312-3B41-A86B-6217BF51BB55}"/>
                  </a:ext>
                </a:extLst>
              </p:cNvPr>
              <p:cNvSpPr/>
              <p:nvPr/>
            </p:nvSpPr>
            <p:spPr>
              <a:xfrm>
                <a:off x="1067760" y="4549319"/>
                <a:ext cx="41760" cy="25200"/>
              </a:xfrm>
              <a:custGeom>
                <a:avLst/>
                <a:gdLst/>
                <a:ahLst/>
                <a:cxnLst>
                  <a:cxn ang="3cd4">
                    <a:pos x="hc" y="t"/>
                  </a:cxn>
                  <a:cxn ang="cd2">
                    <a:pos x="l" y="vc"/>
                  </a:cxn>
                  <a:cxn ang="cd4">
                    <a:pos x="hc" y="b"/>
                  </a:cxn>
                  <a:cxn ang="0">
                    <a:pos x="r" y="vc"/>
                  </a:cxn>
                </a:cxnLst>
                <a:rect l="l" t="t" r="r" b="b"/>
                <a:pathLst>
                  <a:path w="117" h="71">
                    <a:moveTo>
                      <a:pt x="0" y="0"/>
                    </a:moveTo>
                    <a:cubicBezTo>
                      <a:pt x="22" y="41"/>
                      <a:pt x="67" y="71"/>
                      <a:pt x="117" y="71"/>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 name="Freeform 65">
                <a:extLst>
                  <a:ext uri="{FF2B5EF4-FFF2-40B4-BE49-F238E27FC236}">
                    <a16:creationId xmlns:a16="http://schemas.microsoft.com/office/drawing/2014/main" id="{CB3317D8-2F47-7349-89B0-83DBA4A8275A}"/>
                  </a:ext>
                </a:extLst>
              </p:cNvPr>
              <p:cNvSpPr/>
              <p:nvPr/>
            </p:nvSpPr>
            <p:spPr>
              <a:xfrm>
                <a:off x="1109880" y="4526640"/>
                <a:ext cx="48240" cy="47880"/>
              </a:xfrm>
              <a:custGeom>
                <a:avLst/>
                <a:gdLst/>
                <a:ahLst/>
                <a:cxnLst>
                  <a:cxn ang="3cd4">
                    <a:pos x="hc" y="t"/>
                  </a:cxn>
                  <a:cxn ang="cd2">
                    <a:pos x="l" y="vc"/>
                  </a:cxn>
                  <a:cxn ang="cd4">
                    <a:pos x="hc" y="b"/>
                  </a:cxn>
                  <a:cxn ang="0">
                    <a:pos x="r" y="vc"/>
                  </a:cxn>
                </a:cxnLst>
                <a:rect l="l" t="t" r="r" b="b"/>
                <a:pathLst>
                  <a:path w="135" h="134">
                    <a:moveTo>
                      <a:pt x="0" y="134"/>
                    </a:moveTo>
                    <a:cubicBezTo>
                      <a:pt x="74" y="134"/>
                      <a:pt x="135" y="74"/>
                      <a:pt x="135"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 name="Freeform 66">
                <a:extLst>
                  <a:ext uri="{FF2B5EF4-FFF2-40B4-BE49-F238E27FC236}">
                    <a16:creationId xmlns:a16="http://schemas.microsoft.com/office/drawing/2014/main" id="{73581050-34E0-6C49-8E55-E3C559753675}"/>
                  </a:ext>
                </a:extLst>
              </p:cNvPr>
              <p:cNvSpPr/>
              <p:nvPr/>
            </p:nvSpPr>
            <p:spPr>
              <a:xfrm>
                <a:off x="1109880" y="4478400"/>
                <a:ext cx="48240" cy="47880"/>
              </a:xfrm>
              <a:custGeom>
                <a:avLst/>
                <a:gdLst/>
                <a:ahLst/>
                <a:cxnLst>
                  <a:cxn ang="3cd4">
                    <a:pos x="hc" y="t"/>
                  </a:cxn>
                  <a:cxn ang="cd2">
                    <a:pos x="l" y="vc"/>
                  </a:cxn>
                  <a:cxn ang="cd4">
                    <a:pos x="hc" y="b"/>
                  </a:cxn>
                  <a:cxn ang="0">
                    <a:pos x="r" y="vc"/>
                  </a:cxn>
                </a:cxnLst>
                <a:rect l="l" t="t" r="r" b="b"/>
                <a:pathLst>
                  <a:path w="135" h="134">
                    <a:moveTo>
                      <a:pt x="135" y="134"/>
                    </a:moveTo>
                    <a:cubicBezTo>
                      <a:pt x="135" y="60"/>
                      <a:pt x="74"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grpSp>
        <p:nvGrpSpPr>
          <p:cNvPr id="4" name="Group 3"/>
          <p:cNvGrpSpPr/>
          <p:nvPr/>
        </p:nvGrpSpPr>
        <p:grpSpPr>
          <a:xfrm>
            <a:off x="4998151" y="1326778"/>
            <a:ext cx="2387029" cy="484228"/>
            <a:chOff x="4998151" y="1326778"/>
            <a:chExt cx="2387029" cy="484228"/>
          </a:xfrm>
        </p:grpSpPr>
        <p:sp>
          <p:nvSpPr>
            <p:cNvPr id="180" name="AARNet’s unique position"/>
            <p:cNvSpPr txBox="1"/>
            <p:nvPr/>
          </p:nvSpPr>
          <p:spPr>
            <a:xfrm>
              <a:off x="5666369" y="1388732"/>
              <a:ext cx="1718811" cy="358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325" tIns="34325" rIns="34325" bIns="34325" numCol="1" anchor="t">
              <a:spAutoFit/>
            </a:bodyPr>
            <a:lstStyle>
              <a:lvl1pPr marL="0" indent="0">
                <a:spcBef>
                  <a:spcPts val="0"/>
                </a:spcBef>
                <a:buSzTx/>
                <a:buFontTx/>
                <a:buNone/>
                <a:defRPr sz="2500">
                  <a:solidFill>
                    <a:srgbClr val="FFFFFF"/>
                  </a:solidFill>
                  <a:latin typeface="Museo Sans 300"/>
                  <a:ea typeface="Museo Sans 300"/>
                  <a:cs typeface="Museo Sans 300"/>
                  <a:sym typeface="Museo Sans 300"/>
                </a:defRPr>
              </a:lvl1pPr>
            </a:lstStyle>
            <a:p>
              <a:r>
                <a:rPr lang="en-AU" sz="1877" dirty="0"/>
                <a:t>What is MANRS?</a:t>
              </a:r>
              <a:endParaRPr sz="1877" dirty="0"/>
            </a:p>
          </p:txBody>
        </p:sp>
        <p:grpSp>
          <p:nvGrpSpPr>
            <p:cNvPr id="68" name="Group 67">
              <a:extLst>
                <a:ext uri="{FF2B5EF4-FFF2-40B4-BE49-F238E27FC236}">
                  <a16:creationId xmlns:a16="http://schemas.microsoft.com/office/drawing/2014/main" id="{BE1C6A7B-D5A2-424E-B1E7-0F37DAC08B4D}"/>
                </a:ext>
              </a:extLst>
            </p:cNvPr>
            <p:cNvGrpSpPr/>
            <p:nvPr/>
          </p:nvGrpSpPr>
          <p:grpSpPr>
            <a:xfrm>
              <a:off x="4998151" y="1326778"/>
              <a:ext cx="422404" cy="484228"/>
              <a:chOff x="5681520" y="3524040"/>
              <a:chExt cx="484560" cy="555480"/>
            </a:xfrm>
          </p:grpSpPr>
          <p:sp>
            <p:nvSpPr>
              <p:cNvPr id="69" name="Straight Connector 68">
                <a:extLst>
                  <a:ext uri="{FF2B5EF4-FFF2-40B4-BE49-F238E27FC236}">
                    <a16:creationId xmlns:a16="http://schemas.microsoft.com/office/drawing/2014/main" id="{BE20D8E0-7901-2140-A9FE-8056938D141E}"/>
                  </a:ext>
                </a:extLst>
              </p:cNvPr>
              <p:cNvSpPr/>
              <p:nvPr/>
            </p:nvSpPr>
            <p:spPr>
              <a:xfrm>
                <a:off x="6098760" y="3897360"/>
                <a:ext cx="0" cy="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 name="Freeform 69">
                <a:extLst>
                  <a:ext uri="{FF2B5EF4-FFF2-40B4-BE49-F238E27FC236}">
                    <a16:creationId xmlns:a16="http://schemas.microsoft.com/office/drawing/2014/main" id="{A54CC058-476C-F54E-A8AF-B0025152B271}"/>
                  </a:ext>
                </a:extLst>
              </p:cNvPr>
              <p:cNvSpPr/>
              <p:nvPr/>
            </p:nvSpPr>
            <p:spPr>
              <a:xfrm>
                <a:off x="6095880" y="3897360"/>
                <a:ext cx="2520" cy="2520"/>
              </a:xfrm>
              <a:custGeom>
                <a:avLst/>
                <a:gdLst/>
                <a:ahLst/>
                <a:cxnLst>
                  <a:cxn ang="3cd4">
                    <a:pos x="hc" y="t"/>
                  </a:cxn>
                  <a:cxn ang="cd2">
                    <a:pos x="l" y="vc"/>
                  </a:cxn>
                  <a:cxn ang="cd4">
                    <a:pos x="hc" y="b"/>
                  </a:cxn>
                  <a:cxn ang="0">
                    <a:pos x="r" y="vc"/>
                  </a:cxn>
                </a:cxnLst>
                <a:rect l="l" t="t" r="r" b="b"/>
                <a:pathLst>
                  <a:path w="8" h="8">
                    <a:moveTo>
                      <a:pt x="8" y="0"/>
                    </a:moveTo>
                    <a:cubicBezTo>
                      <a:pt x="0" y="8"/>
                      <a:pt x="0" y="8"/>
                      <a:pt x="0" y="8"/>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 name="Freeform 70">
                <a:extLst>
                  <a:ext uri="{FF2B5EF4-FFF2-40B4-BE49-F238E27FC236}">
                    <a16:creationId xmlns:a16="http://schemas.microsoft.com/office/drawing/2014/main" id="{F94F9589-E3E5-1740-AF78-70FDE90F676D}"/>
                  </a:ext>
                </a:extLst>
              </p:cNvPr>
              <p:cNvSpPr/>
              <p:nvPr/>
            </p:nvSpPr>
            <p:spPr>
              <a:xfrm>
                <a:off x="6062400" y="3900240"/>
                <a:ext cx="33120" cy="45000"/>
              </a:xfrm>
              <a:custGeom>
                <a:avLst/>
                <a:gdLst/>
                <a:ahLst/>
                <a:cxnLst>
                  <a:cxn ang="3cd4">
                    <a:pos x="hc" y="t"/>
                  </a:cxn>
                  <a:cxn ang="cd2">
                    <a:pos x="l" y="vc"/>
                  </a:cxn>
                  <a:cxn ang="cd4">
                    <a:pos x="hc" y="b"/>
                  </a:cxn>
                  <a:cxn ang="0">
                    <a:pos x="r" y="vc"/>
                  </a:cxn>
                </a:cxnLst>
                <a:rect l="l" t="t" r="r" b="b"/>
                <a:pathLst>
                  <a:path w="93" h="126">
                    <a:moveTo>
                      <a:pt x="93" y="0"/>
                    </a:moveTo>
                    <a:cubicBezTo>
                      <a:pt x="70" y="23"/>
                      <a:pt x="30" y="63"/>
                      <a:pt x="0" y="126"/>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2" name="Freeform 71">
                <a:extLst>
                  <a:ext uri="{FF2B5EF4-FFF2-40B4-BE49-F238E27FC236}">
                    <a16:creationId xmlns:a16="http://schemas.microsoft.com/office/drawing/2014/main" id="{2DE20B20-1614-1B41-8388-DD7889F3A6B2}"/>
                  </a:ext>
                </a:extLst>
              </p:cNvPr>
              <p:cNvSpPr/>
              <p:nvPr/>
            </p:nvSpPr>
            <p:spPr>
              <a:xfrm>
                <a:off x="6051960" y="3945600"/>
                <a:ext cx="12600" cy="133560"/>
              </a:xfrm>
              <a:custGeom>
                <a:avLst/>
                <a:gdLst/>
                <a:ahLst/>
                <a:cxnLst>
                  <a:cxn ang="3cd4">
                    <a:pos x="hc" y="t"/>
                  </a:cxn>
                  <a:cxn ang="cd2">
                    <a:pos x="l" y="vc"/>
                  </a:cxn>
                  <a:cxn ang="cd4">
                    <a:pos x="hc" y="b"/>
                  </a:cxn>
                  <a:cxn ang="0">
                    <a:pos x="r" y="vc"/>
                  </a:cxn>
                </a:cxnLst>
                <a:rect l="l" t="t" r="r" b="b"/>
                <a:pathLst>
                  <a:path w="36" h="372">
                    <a:moveTo>
                      <a:pt x="29" y="0"/>
                    </a:moveTo>
                    <a:cubicBezTo>
                      <a:pt x="-11" y="111"/>
                      <a:pt x="-11" y="230"/>
                      <a:pt x="36" y="372"/>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3" name="Freeform 72">
                <a:extLst>
                  <a:ext uri="{FF2B5EF4-FFF2-40B4-BE49-F238E27FC236}">
                    <a16:creationId xmlns:a16="http://schemas.microsoft.com/office/drawing/2014/main" id="{612ED431-159A-5849-A1D7-89C209370579}"/>
                  </a:ext>
                </a:extLst>
              </p:cNvPr>
              <p:cNvSpPr/>
              <p:nvPr/>
            </p:nvSpPr>
            <p:spPr>
              <a:xfrm>
                <a:off x="5844960" y="4079520"/>
                <a:ext cx="219600" cy="0"/>
              </a:xfrm>
              <a:custGeom>
                <a:avLst/>
                <a:gdLst/>
                <a:ahLst/>
                <a:cxnLst>
                  <a:cxn ang="3cd4">
                    <a:pos x="hc" y="t"/>
                  </a:cxn>
                  <a:cxn ang="cd2">
                    <a:pos x="l" y="vc"/>
                  </a:cxn>
                  <a:cxn ang="cd4">
                    <a:pos x="hc" y="b"/>
                  </a:cxn>
                  <a:cxn ang="0">
                    <a:pos x="r" y="vc"/>
                  </a:cxn>
                </a:cxnLst>
                <a:rect l="l" t="t" r="r" b="b"/>
                <a:pathLst>
                  <a:path w="611">
                    <a:moveTo>
                      <a:pt x="611" y="0"/>
                    </a:moveTo>
                    <a:cubicBezTo>
                      <a:pt x="0" y="0"/>
                      <a:pt x="0"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 name="Freeform 73">
                <a:extLst>
                  <a:ext uri="{FF2B5EF4-FFF2-40B4-BE49-F238E27FC236}">
                    <a16:creationId xmlns:a16="http://schemas.microsoft.com/office/drawing/2014/main" id="{28891834-F612-3E4C-B6FC-1B1BE2C36F4A}"/>
                  </a:ext>
                </a:extLst>
              </p:cNvPr>
              <p:cNvSpPr/>
              <p:nvPr/>
            </p:nvSpPr>
            <p:spPr>
              <a:xfrm>
                <a:off x="5844960" y="4056840"/>
                <a:ext cx="0" cy="22320"/>
              </a:xfrm>
              <a:custGeom>
                <a:avLst/>
                <a:gdLst/>
                <a:ahLst/>
                <a:cxnLst>
                  <a:cxn ang="3cd4">
                    <a:pos x="hc" y="t"/>
                  </a:cxn>
                  <a:cxn ang="cd2">
                    <a:pos x="l" y="vc"/>
                  </a:cxn>
                  <a:cxn ang="cd4">
                    <a:pos x="hc" y="b"/>
                  </a:cxn>
                  <a:cxn ang="0">
                    <a:pos x="r" y="vc"/>
                  </a:cxn>
                </a:cxnLst>
                <a:rect l="l" t="t" r="r" b="b"/>
                <a:pathLst>
                  <a:path h="63">
                    <a:moveTo>
                      <a:pt x="0" y="63"/>
                    </a:moveTo>
                    <a:cubicBezTo>
                      <a:pt x="0" y="0"/>
                      <a:pt x="0"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5" name="Freeform 74">
                <a:extLst>
                  <a:ext uri="{FF2B5EF4-FFF2-40B4-BE49-F238E27FC236}">
                    <a16:creationId xmlns:a16="http://schemas.microsoft.com/office/drawing/2014/main" id="{FB4EC0E0-71AA-584B-A181-05F6D053BBC3}"/>
                  </a:ext>
                </a:extLst>
              </p:cNvPr>
              <p:cNvSpPr/>
              <p:nvPr/>
            </p:nvSpPr>
            <p:spPr>
              <a:xfrm>
                <a:off x="5808600" y="4019400"/>
                <a:ext cx="36000" cy="37080"/>
              </a:xfrm>
              <a:custGeom>
                <a:avLst/>
                <a:gdLst/>
                <a:ahLst/>
                <a:cxnLst>
                  <a:cxn ang="3cd4">
                    <a:pos x="hc" y="t"/>
                  </a:cxn>
                  <a:cxn ang="cd2">
                    <a:pos x="l" y="vc"/>
                  </a:cxn>
                  <a:cxn ang="cd4">
                    <a:pos x="hc" y="b"/>
                  </a:cxn>
                  <a:cxn ang="0">
                    <a:pos x="r" y="vc"/>
                  </a:cxn>
                </a:cxnLst>
                <a:rect l="l" t="t" r="r" b="b"/>
                <a:pathLst>
                  <a:path w="101" h="104">
                    <a:moveTo>
                      <a:pt x="101" y="104"/>
                    </a:moveTo>
                    <a:cubicBezTo>
                      <a:pt x="101" y="48"/>
                      <a:pt x="55"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6" name="Freeform 75">
                <a:extLst>
                  <a:ext uri="{FF2B5EF4-FFF2-40B4-BE49-F238E27FC236}">
                    <a16:creationId xmlns:a16="http://schemas.microsoft.com/office/drawing/2014/main" id="{3187F915-DF99-9943-8099-BEA3D2AAB60D}"/>
                  </a:ext>
                </a:extLst>
              </p:cNvPr>
              <p:cNvSpPr/>
              <p:nvPr/>
            </p:nvSpPr>
            <p:spPr>
              <a:xfrm>
                <a:off x="5738040" y="4019400"/>
                <a:ext cx="70200" cy="0"/>
              </a:xfrm>
              <a:custGeom>
                <a:avLst/>
                <a:gdLst/>
                <a:ahLst/>
                <a:cxnLst>
                  <a:cxn ang="3cd4">
                    <a:pos x="hc" y="t"/>
                  </a:cxn>
                  <a:cxn ang="cd2">
                    <a:pos x="l" y="vc"/>
                  </a:cxn>
                  <a:cxn ang="cd4">
                    <a:pos x="hc" y="b"/>
                  </a:cxn>
                  <a:cxn ang="0">
                    <a:pos x="r" y="vc"/>
                  </a:cxn>
                </a:cxnLst>
                <a:rect l="l" t="t" r="r" b="b"/>
                <a:pathLst>
                  <a:path w="196">
                    <a:moveTo>
                      <a:pt x="196" y="0"/>
                    </a:moveTo>
                    <a:cubicBezTo>
                      <a:pt x="0" y="0"/>
                      <a:pt x="0"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 name="Freeform 76">
                <a:extLst>
                  <a:ext uri="{FF2B5EF4-FFF2-40B4-BE49-F238E27FC236}">
                    <a16:creationId xmlns:a16="http://schemas.microsoft.com/office/drawing/2014/main" id="{C7586D08-8A62-A147-8278-B74777E9FC29}"/>
                  </a:ext>
                </a:extLst>
              </p:cNvPr>
              <p:cNvSpPr/>
              <p:nvPr/>
            </p:nvSpPr>
            <p:spPr>
              <a:xfrm>
                <a:off x="5729760" y="4011120"/>
                <a:ext cx="7920" cy="7920"/>
              </a:xfrm>
              <a:custGeom>
                <a:avLst/>
                <a:gdLst/>
                <a:ahLst/>
                <a:cxnLst>
                  <a:cxn ang="3cd4">
                    <a:pos x="hc" y="t"/>
                  </a:cxn>
                  <a:cxn ang="cd2">
                    <a:pos x="l" y="vc"/>
                  </a:cxn>
                  <a:cxn ang="cd4">
                    <a:pos x="hc" y="b"/>
                  </a:cxn>
                  <a:cxn ang="0">
                    <a:pos x="r" y="vc"/>
                  </a:cxn>
                </a:cxnLst>
                <a:rect l="l" t="t" r="r" b="b"/>
                <a:pathLst>
                  <a:path w="23" h="23">
                    <a:moveTo>
                      <a:pt x="23" y="23"/>
                    </a:moveTo>
                    <a:cubicBezTo>
                      <a:pt x="7" y="23"/>
                      <a:pt x="0" y="8"/>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 name="Freeform 77">
                <a:extLst>
                  <a:ext uri="{FF2B5EF4-FFF2-40B4-BE49-F238E27FC236}">
                    <a16:creationId xmlns:a16="http://schemas.microsoft.com/office/drawing/2014/main" id="{6AF5C9C5-38FE-6940-87A9-EA82AB28D19B}"/>
                  </a:ext>
                </a:extLst>
              </p:cNvPr>
              <p:cNvSpPr/>
              <p:nvPr/>
            </p:nvSpPr>
            <p:spPr>
              <a:xfrm>
                <a:off x="5729760" y="3885839"/>
                <a:ext cx="0" cy="124920"/>
              </a:xfrm>
              <a:custGeom>
                <a:avLst/>
                <a:gdLst/>
                <a:ahLst/>
                <a:cxnLst>
                  <a:cxn ang="3cd4">
                    <a:pos x="hc" y="t"/>
                  </a:cxn>
                  <a:cxn ang="cd2">
                    <a:pos x="l" y="vc"/>
                  </a:cxn>
                  <a:cxn ang="cd4">
                    <a:pos x="hc" y="b"/>
                  </a:cxn>
                  <a:cxn ang="0">
                    <a:pos x="r" y="vc"/>
                  </a:cxn>
                </a:cxnLst>
                <a:rect l="l" t="t" r="r" b="b"/>
                <a:pathLst>
                  <a:path h="348">
                    <a:moveTo>
                      <a:pt x="0" y="348"/>
                    </a:moveTo>
                    <a:cubicBezTo>
                      <a:pt x="0" y="0"/>
                      <a:pt x="0"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 name="Freeform 78">
                <a:extLst>
                  <a:ext uri="{FF2B5EF4-FFF2-40B4-BE49-F238E27FC236}">
                    <a16:creationId xmlns:a16="http://schemas.microsoft.com/office/drawing/2014/main" id="{49CEF22A-6858-1742-8863-12F4F76299AA}"/>
                  </a:ext>
                </a:extLst>
              </p:cNvPr>
              <p:cNvSpPr/>
              <p:nvPr/>
            </p:nvSpPr>
            <p:spPr>
              <a:xfrm>
                <a:off x="5712480" y="3865679"/>
                <a:ext cx="16920" cy="19800"/>
              </a:xfrm>
              <a:custGeom>
                <a:avLst/>
                <a:gdLst/>
                <a:ahLst/>
                <a:cxnLst>
                  <a:cxn ang="3cd4">
                    <a:pos x="hc" y="t"/>
                  </a:cxn>
                  <a:cxn ang="cd2">
                    <a:pos x="l" y="vc"/>
                  </a:cxn>
                  <a:cxn ang="cd4">
                    <a:pos x="hc" y="b"/>
                  </a:cxn>
                  <a:cxn ang="0">
                    <a:pos x="r" y="vc"/>
                  </a:cxn>
                </a:cxnLst>
                <a:rect l="l" t="t" r="r" b="b"/>
                <a:pathLst>
                  <a:path w="48" h="56">
                    <a:moveTo>
                      <a:pt x="48" y="56"/>
                    </a:moveTo>
                    <a:cubicBezTo>
                      <a:pt x="48" y="25"/>
                      <a:pt x="23"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 name="Freeform 79">
                <a:extLst>
                  <a:ext uri="{FF2B5EF4-FFF2-40B4-BE49-F238E27FC236}">
                    <a16:creationId xmlns:a16="http://schemas.microsoft.com/office/drawing/2014/main" id="{62ECFD49-A658-CC42-A86E-DA17C47C78F8}"/>
                  </a:ext>
                </a:extLst>
              </p:cNvPr>
              <p:cNvSpPr/>
              <p:nvPr/>
            </p:nvSpPr>
            <p:spPr>
              <a:xfrm>
                <a:off x="5684400" y="3865679"/>
                <a:ext cx="27720" cy="0"/>
              </a:xfrm>
              <a:custGeom>
                <a:avLst/>
                <a:gdLst/>
                <a:ahLst/>
                <a:cxnLst>
                  <a:cxn ang="3cd4">
                    <a:pos x="hc" y="t"/>
                  </a:cxn>
                  <a:cxn ang="cd2">
                    <a:pos x="l" y="vc"/>
                  </a:cxn>
                  <a:cxn ang="cd4">
                    <a:pos x="hc" y="b"/>
                  </a:cxn>
                  <a:cxn ang="0">
                    <a:pos x="r" y="vc"/>
                  </a:cxn>
                </a:cxnLst>
                <a:rect l="l" t="t" r="r" b="b"/>
                <a:pathLst>
                  <a:path w="78">
                    <a:moveTo>
                      <a:pt x="78" y="0"/>
                    </a:moveTo>
                    <a:cubicBezTo>
                      <a:pt x="0" y="0"/>
                      <a:pt x="0"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 name="Freeform 80">
                <a:extLst>
                  <a:ext uri="{FF2B5EF4-FFF2-40B4-BE49-F238E27FC236}">
                    <a16:creationId xmlns:a16="http://schemas.microsoft.com/office/drawing/2014/main" id="{CFA7CA00-2B1E-734B-9A57-A8F22653AC0D}"/>
                  </a:ext>
                </a:extLst>
              </p:cNvPr>
              <p:cNvSpPr/>
              <p:nvPr/>
            </p:nvSpPr>
            <p:spPr>
              <a:xfrm>
                <a:off x="5681520" y="3865679"/>
                <a:ext cx="2520" cy="0"/>
              </a:xfrm>
              <a:custGeom>
                <a:avLst/>
                <a:gdLst/>
                <a:ahLst/>
                <a:cxnLst>
                  <a:cxn ang="3cd4">
                    <a:pos x="hc" y="t"/>
                  </a:cxn>
                  <a:cxn ang="cd2">
                    <a:pos x="l" y="vc"/>
                  </a:cxn>
                  <a:cxn ang="cd4">
                    <a:pos x="hc" y="b"/>
                  </a:cxn>
                  <a:cxn ang="0">
                    <a:pos x="r" y="vc"/>
                  </a:cxn>
                </a:cxnLst>
                <a:rect l="l" t="t" r="r" b="b"/>
                <a:pathLst>
                  <a:path w="8">
                    <a:moveTo>
                      <a:pt x="8" y="0"/>
                    </a:moveTo>
                    <a:cubicBezTo>
                      <a:pt x="0" y="0"/>
                      <a:pt x="0"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 name="Freeform 81">
                <a:extLst>
                  <a:ext uri="{FF2B5EF4-FFF2-40B4-BE49-F238E27FC236}">
                    <a16:creationId xmlns:a16="http://schemas.microsoft.com/office/drawing/2014/main" id="{84876F8E-DBE0-C840-ABBF-B70E27299927}"/>
                  </a:ext>
                </a:extLst>
              </p:cNvPr>
              <p:cNvSpPr/>
              <p:nvPr/>
            </p:nvSpPr>
            <p:spPr>
              <a:xfrm>
                <a:off x="5681520" y="3862799"/>
                <a:ext cx="0" cy="2520"/>
              </a:xfrm>
              <a:custGeom>
                <a:avLst/>
                <a:gdLst/>
                <a:ahLst/>
                <a:cxnLst>
                  <a:cxn ang="3cd4">
                    <a:pos x="hc" y="t"/>
                  </a:cxn>
                  <a:cxn ang="cd2">
                    <a:pos x="l" y="vc"/>
                  </a:cxn>
                  <a:cxn ang="cd4">
                    <a:pos x="hc" y="b"/>
                  </a:cxn>
                  <a:cxn ang="0">
                    <a:pos x="r" y="vc"/>
                  </a:cxn>
                </a:cxnLst>
                <a:rect l="l" t="t" r="r" b="b"/>
                <a:pathLst>
                  <a:path h="8">
                    <a:moveTo>
                      <a:pt x="0" y="8"/>
                    </a:moveTo>
                    <a:cubicBezTo>
                      <a:pt x="0" y="0"/>
                      <a:pt x="0" y="0"/>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 name="Freeform 82">
                <a:extLst>
                  <a:ext uri="{FF2B5EF4-FFF2-40B4-BE49-F238E27FC236}">
                    <a16:creationId xmlns:a16="http://schemas.microsoft.com/office/drawing/2014/main" id="{20D1E0C3-69B6-FA41-884B-4660FD4F80A5}"/>
                  </a:ext>
                </a:extLst>
              </p:cNvPr>
              <p:cNvSpPr/>
              <p:nvPr/>
            </p:nvSpPr>
            <p:spPr>
              <a:xfrm>
                <a:off x="5681520" y="3769560"/>
                <a:ext cx="41760" cy="93240"/>
              </a:xfrm>
              <a:custGeom>
                <a:avLst/>
                <a:gdLst/>
                <a:ahLst/>
                <a:cxnLst>
                  <a:cxn ang="3cd4">
                    <a:pos x="hc" y="t"/>
                  </a:cxn>
                  <a:cxn ang="cd2">
                    <a:pos x="l" y="vc"/>
                  </a:cxn>
                  <a:cxn ang="cd4">
                    <a:pos x="hc" y="b"/>
                  </a:cxn>
                  <a:cxn ang="0">
                    <a:pos x="r" y="vc"/>
                  </a:cxn>
                </a:cxnLst>
                <a:rect l="l" t="t" r="r" b="b"/>
                <a:pathLst>
                  <a:path w="117" h="260">
                    <a:moveTo>
                      <a:pt x="0" y="260"/>
                    </a:moveTo>
                    <a:cubicBezTo>
                      <a:pt x="117" y="0"/>
                      <a:pt x="117" y="0"/>
                      <a:pt x="117"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 name="Freeform 83">
                <a:extLst>
                  <a:ext uri="{FF2B5EF4-FFF2-40B4-BE49-F238E27FC236}">
                    <a16:creationId xmlns:a16="http://schemas.microsoft.com/office/drawing/2014/main" id="{2137EDF9-175C-CF43-8B88-28C558C5DEC0}"/>
                  </a:ext>
                </a:extLst>
              </p:cNvPr>
              <p:cNvSpPr/>
              <p:nvPr/>
            </p:nvSpPr>
            <p:spPr>
              <a:xfrm>
                <a:off x="5723640" y="3737880"/>
                <a:ext cx="8280" cy="31320"/>
              </a:xfrm>
              <a:custGeom>
                <a:avLst/>
                <a:gdLst/>
                <a:ahLst/>
                <a:cxnLst>
                  <a:cxn ang="3cd4">
                    <a:pos x="hc" y="t"/>
                  </a:cxn>
                  <a:cxn ang="cd2">
                    <a:pos x="l" y="vc"/>
                  </a:cxn>
                  <a:cxn ang="cd4">
                    <a:pos x="hc" y="b"/>
                  </a:cxn>
                  <a:cxn ang="0">
                    <a:pos x="r" y="vc"/>
                  </a:cxn>
                </a:cxnLst>
                <a:rect l="l" t="t" r="r" b="b"/>
                <a:pathLst>
                  <a:path w="24" h="88">
                    <a:moveTo>
                      <a:pt x="0" y="88"/>
                    </a:moveTo>
                    <a:cubicBezTo>
                      <a:pt x="17" y="63"/>
                      <a:pt x="24" y="32"/>
                      <a:pt x="24"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 name="Freeform 84">
                <a:extLst>
                  <a:ext uri="{FF2B5EF4-FFF2-40B4-BE49-F238E27FC236}">
                    <a16:creationId xmlns:a16="http://schemas.microsoft.com/office/drawing/2014/main" id="{4DEDC9B9-EFE5-D846-9B4B-FC21004EA6E3}"/>
                  </a:ext>
                </a:extLst>
              </p:cNvPr>
              <p:cNvSpPr/>
              <p:nvPr/>
            </p:nvSpPr>
            <p:spPr>
              <a:xfrm>
                <a:off x="5730120" y="3696840"/>
                <a:ext cx="1800" cy="40680"/>
              </a:xfrm>
              <a:custGeom>
                <a:avLst/>
                <a:gdLst/>
                <a:ahLst/>
                <a:cxnLst>
                  <a:cxn ang="3cd4">
                    <a:pos x="hc" y="t"/>
                  </a:cxn>
                  <a:cxn ang="cd2">
                    <a:pos x="l" y="vc"/>
                  </a:cxn>
                  <a:cxn ang="cd4">
                    <a:pos x="hc" y="b"/>
                  </a:cxn>
                  <a:cxn ang="0">
                    <a:pos x="r" y="vc"/>
                  </a:cxn>
                </a:cxnLst>
                <a:rect l="l" t="t" r="r" b="b"/>
                <a:pathLst>
                  <a:path w="6" h="114">
                    <a:moveTo>
                      <a:pt x="6" y="114"/>
                    </a:moveTo>
                    <a:cubicBezTo>
                      <a:pt x="6" y="76"/>
                      <a:pt x="-1" y="39"/>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 name="Freeform 85">
                <a:extLst>
                  <a:ext uri="{FF2B5EF4-FFF2-40B4-BE49-F238E27FC236}">
                    <a16:creationId xmlns:a16="http://schemas.microsoft.com/office/drawing/2014/main" id="{621290C1-ABEF-DA4C-B3B7-6CC3BAFCB611}"/>
                  </a:ext>
                </a:extLst>
              </p:cNvPr>
              <p:cNvSpPr/>
              <p:nvPr/>
            </p:nvSpPr>
            <p:spPr>
              <a:xfrm>
                <a:off x="5730120" y="3572640"/>
                <a:ext cx="59400" cy="123840"/>
              </a:xfrm>
              <a:custGeom>
                <a:avLst/>
                <a:gdLst/>
                <a:ahLst/>
                <a:cxnLst>
                  <a:cxn ang="3cd4">
                    <a:pos x="hc" y="t"/>
                  </a:cxn>
                  <a:cxn ang="cd2">
                    <a:pos x="l" y="vc"/>
                  </a:cxn>
                  <a:cxn ang="cd4">
                    <a:pos x="hc" y="b"/>
                  </a:cxn>
                  <a:cxn ang="0">
                    <a:pos x="r" y="vc"/>
                  </a:cxn>
                </a:cxnLst>
                <a:rect l="l" t="t" r="r" b="b"/>
                <a:pathLst>
                  <a:path w="166" h="345">
                    <a:moveTo>
                      <a:pt x="0" y="345"/>
                    </a:moveTo>
                    <a:cubicBezTo>
                      <a:pt x="6" y="214"/>
                      <a:pt x="66" y="87"/>
                      <a:pt x="166"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 name="Freeform 86">
                <a:extLst>
                  <a:ext uri="{FF2B5EF4-FFF2-40B4-BE49-F238E27FC236}">
                    <a16:creationId xmlns:a16="http://schemas.microsoft.com/office/drawing/2014/main" id="{1821C1FC-ED20-1B4A-975D-167F398BA5F9}"/>
                  </a:ext>
                </a:extLst>
              </p:cNvPr>
              <p:cNvSpPr/>
              <p:nvPr/>
            </p:nvSpPr>
            <p:spPr>
              <a:xfrm>
                <a:off x="5789879" y="3526919"/>
                <a:ext cx="108360" cy="45360"/>
              </a:xfrm>
              <a:custGeom>
                <a:avLst/>
                <a:gdLst/>
                <a:ahLst/>
                <a:cxnLst>
                  <a:cxn ang="3cd4">
                    <a:pos x="hc" y="t"/>
                  </a:cxn>
                  <a:cxn ang="cd2">
                    <a:pos x="l" y="vc"/>
                  </a:cxn>
                  <a:cxn ang="cd4">
                    <a:pos x="hc" y="b"/>
                  </a:cxn>
                  <a:cxn ang="0">
                    <a:pos x="r" y="vc"/>
                  </a:cxn>
                </a:cxnLst>
                <a:rect l="l" t="t" r="r" b="b"/>
                <a:pathLst>
                  <a:path w="302" h="127">
                    <a:moveTo>
                      <a:pt x="0" y="127"/>
                    </a:moveTo>
                    <a:cubicBezTo>
                      <a:pt x="85" y="55"/>
                      <a:pt x="192" y="14"/>
                      <a:pt x="302"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 name="Freeform 87">
                <a:extLst>
                  <a:ext uri="{FF2B5EF4-FFF2-40B4-BE49-F238E27FC236}">
                    <a16:creationId xmlns:a16="http://schemas.microsoft.com/office/drawing/2014/main" id="{1287B260-0B3E-2D46-93E0-54B4A94F4175}"/>
                  </a:ext>
                </a:extLst>
              </p:cNvPr>
              <p:cNvSpPr/>
              <p:nvPr/>
            </p:nvSpPr>
            <p:spPr>
              <a:xfrm>
                <a:off x="5898599" y="3524040"/>
                <a:ext cx="133920" cy="16200"/>
              </a:xfrm>
              <a:custGeom>
                <a:avLst/>
                <a:gdLst/>
                <a:ahLst/>
                <a:cxnLst>
                  <a:cxn ang="3cd4">
                    <a:pos x="hc" y="t"/>
                  </a:cxn>
                  <a:cxn ang="cd2">
                    <a:pos x="l" y="vc"/>
                  </a:cxn>
                  <a:cxn ang="cd4">
                    <a:pos x="hc" y="b"/>
                  </a:cxn>
                  <a:cxn ang="0">
                    <a:pos x="r" y="vc"/>
                  </a:cxn>
                </a:cxnLst>
                <a:rect l="l" t="t" r="r" b="b"/>
                <a:pathLst>
                  <a:path w="373" h="46">
                    <a:moveTo>
                      <a:pt x="0" y="8"/>
                    </a:moveTo>
                    <a:cubicBezTo>
                      <a:pt x="128" y="-8"/>
                      <a:pt x="252" y="-2"/>
                      <a:pt x="373" y="46"/>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 name="Freeform 88">
                <a:extLst>
                  <a:ext uri="{FF2B5EF4-FFF2-40B4-BE49-F238E27FC236}">
                    <a16:creationId xmlns:a16="http://schemas.microsoft.com/office/drawing/2014/main" id="{29ABF919-906F-E045-86E3-DD98A6F12703}"/>
                  </a:ext>
                </a:extLst>
              </p:cNvPr>
              <p:cNvSpPr/>
              <p:nvPr/>
            </p:nvSpPr>
            <p:spPr>
              <a:xfrm>
                <a:off x="6032880" y="3540600"/>
                <a:ext cx="107640" cy="90360"/>
              </a:xfrm>
              <a:custGeom>
                <a:avLst/>
                <a:gdLst/>
                <a:ahLst/>
                <a:cxnLst>
                  <a:cxn ang="3cd4">
                    <a:pos x="hc" y="t"/>
                  </a:cxn>
                  <a:cxn ang="cd2">
                    <a:pos x="l" y="vc"/>
                  </a:cxn>
                  <a:cxn ang="cd4">
                    <a:pos x="hc" y="b"/>
                  </a:cxn>
                  <a:cxn ang="0">
                    <a:pos x="r" y="vc"/>
                  </a:cxn>
                </a:cxnLst>
                <a:rect l="l" t="t" r="r" b="b"/>
                <a:pathLst>
                  <a:path w="300" h="252">
                    <a:moveTo>
                      <a:pt x="0" y="0"/>
                    </a:moveTo>
                    <a:cubicBezTo>
                      <a:pt x="124" y="50"/>
                      <a:pt x="233" y="136"/>
                      <a:pt x="300" y="252"/>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 name="Freeform 89">
                <a:extLst>
                  <a:ext uri="{FF2B5EF4-FFF2-40B4-BE49-F238E27FC236}">
                    <a16:creationId xmlns:a16="http://schemas.microsoft.com/office/drawing/2014/main" id="{1F7D9A9D-146B-3445-805F-80882C6D555E}"/>
                  </a:ext>
                </a:extLst>
              </p:cNvPr>
              <p:cNvSpPr/>
              <p:nvPr/>
            </p:nvSpPr>
            <p:spPr>
              <a:xfrm>
                <a:off x="6140880" y="3631320"/>
                <a:ext cx="24840" cy="92520"/>
              </a:xfrm>
              <a:custGeom>
                <a:avLst/>
                <a:gdLst/>
                <a:ahLst/>
                <a:cxnLst>
                  <a:cxn ang="3cd4">
                    <a:pos x="hc" y="t"/>
                  </a:cxn>
                  <a:cxn ang="cd2">
                    <a:pos x="l" y="vc"/>
                  </a:cxn>
                  <a:cxn ang="cd4">
                    <a:pos x="hc" y="b"/>
                  </a:cxn>
                  <a:cxn ang="0">
                    <a:pos x="r" y="vc"/>
                  </a:cxn>
                </a:cxnLst>
                <a:rect l="l" t="t" r="r" b="b"/>
                <a:pathLst>
                  <a:path w="70" h="258">
                    <a:moveTo>
                      <a:pt x="0" y="0"/>
                    </a:moveTo>
                    <a:cubicBezTo>
                      <a:pt x="44" y="80"/>
                      <a:pt x="61" y="170"/>
                      <a:pt x="70" y="258"/>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 name="Freeform 90">
                <a:extLst>
                  <a:ext uri="{FF2B5EF4-FFF2-40B4-BE49-F238E27FC236}">
                    <a16:creationId xmlns:a16="http://schemas.microsoft.com/office/drawing/2014/main" id="{01BF653C-B407-964C-A49C-4B7FA9E57211}"/>
                  </a:ext>
                </a:extLst>
              </p:cNvPr>
              <p:cNvSpPr/>
              <p:nvPr/>
            </p:nvSpPr>
            <p:spPr>
              <a:xfrm>
                <a:off x="6165360" y="3724200"/>
                <a:ext cx="720" cy="41760"/>
              </a:xfrm>
              <a:custGeom>
                <a:avLst/>
                <a:gdLst/>
                <a:ahLst/>
                <a:cxnLst>
                  <a:cxn ang="3cd4">
                    <a:pos x="hc" y="t"/>
                  </a:cxn>
                  <a:cxn ang="cd2">
                    <a:pos x="l" y="vc"/>
                  </a:cxn>
                  <a:cxn ang="cd4">
                    <a:pos x="hc" y="b"/>
                  </a:cxn>
                  <a:cxn ang="0">
                    <a:pos x="r" y="vc"/>
                  </a:cxn>
                </a:cxnLst>
                <a:rect l="l" t="t" r="r" b="b"/>
                <a:pathLst>
                  <a:path w="3" h="117">
                    <a:moveTo>
                      <a:pt x="2" y="0"/>
                    </a:moveTo>
                    <a:cubicBezTo>
                      <a:pt x="4" y="39"/>
                      <a:pt x="4" y="78"/>
                      <a:pt x="0" y="117"/>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 name="Freeform 91">
                <a:extLst>
                  <a:ext uri="{FF2B5EF4-FFF2-40B4-BE49-F238E27FC236}">
                    <a16:creationId xmlns:a16="http://schemas.microsoft.com/office/drawing/2014/main" id="{F1106358-9DE9-8747-BB13-E58936EC29AF}"/>
                  </a:ext>
                </a:extLst>
              </p:cNvPr>
              <p:cNvSpPr/>
              <p:nvPr/>
            </p:nvSpPr>
            <p:spPr>
              <a:xfrm>
                <a:off x="6138360" y="3766320"/>
                <a:ext cx="26640" cy="78480"/>
              </a:xfrm>
              <a:custGeom>
                <a:avLst/>
                <a:gdLst/>
                <a:ahLst/>
                <a:cxnLst>
                  <a:cxn ang="3cd4">
                    <a:pos x="hc" y="t"/>
                  </a:cxn>
                  <a:cxn ang="cd2">
                    <a:pos x="l" y="vc"/>
                  </a:cxn>
                  <a:cxn ang="cd4">
                    <a:pos x="hc" y="b"/>
                  </a:cxn>
                  <a:cxn ang="0">
                    <a:pos x="r" y="vc"/>
                  </a:cxn>
                </a:cxnLst>
                <a:rect l="l" t="t" r="r" b="b"/>
                <a:pathLst>
                  <a:path w="75" h="219">
                    <a:moveTo>
                      <a:pt x="75" y="0"/>
                    </a:moveTo>
                    <a:cubicBezTo>
                      <a:pt x="66" y="77"/>
                      <a:pt x="40" y="151"/>
                      <a:pt x="0" y="219"/>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 name="Freeform 92">
                <a:extLst>
                  <a:ext uri="{FF2B5EF4-FFF2-40B4-BE49-F238E27FC236}">
                    <a16:creationId xmlns:a16="http://schemas.microsoft.com/office/drawing/2014/main" id="{1E6633F7-A522-9342-B3A3-437D69AB6C08}"/>
                  </a:ext>
                </a:extLst>
              </p:cNvPr>
              <p:cNvSpPr/>
              <p:nvPr/>
            </p:nvSpPr>
            <p:spPr>
              <a:xfrm>
                <a:off x="6098760" y="3844800"/>
                <a:ext cx="39240" cy="52200"/>
              </a:xfrm>
              <a:custGeom>
                <a:avLst/>
                <a:gdLst/>
                <a:ahLst/>
                <a:cxnLst>
                  <a:cxn ang="3cd4">
                    <a:pos x="hc" y="t"/>
                  </a:cxn>
                  <a:cxn ang="cd2">
                    <a:pos x="l" y="vc"/>
                  </a:cxn>
                  <a:cxn ang="cd4">
                    <a:pos x="hc" y="b"/>
                  </a:cxn>
                  <a:cxn ang="0">
                    <a:pos x="r" y="vc"/>
                  </a:cxn>
                </a:cxnLst>
                <a:rect l="l" t="t" r="r" b="b"/>
                <a:pathLst>
                  <a:path w="110" h="146">
                    <a:moveTo>
                      <a:pt x="110" y="0"/>
                    </a:moveTo>
                    <a:cubicBezTo>
                      <a:pt x="80" y="53"/>
                      <a:pt x="43" y="100"/>
                      <a:pt x="0" y="146"/>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4" name="Straight Connector 93">
                <a:extLst>
                  <a:ext uri="{FF2B5EF4-FFF2-40B4-BE49-F238E27FC236}">
                    <a16:creationId xmlns:a16="http://schemas.microsoft.com/office/drawing/2014/main" id="{D7DDB083-1817-1C48-BDC3-52B9D4C29487}"/>
                  </a:ext>
                </a:extLst>
              </p:cNvPr>
              <p:cNvSpPr/>
              <p:nvPr/>
            </p:nvSpPr>
            <p:spPr>
              <a:xfrm>
                <a:off x="5813640" y="3664440"/>
                <a:ext cx="0" cy="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5" name="Freeform 94">
                <a:extLst>
                  <a:ext uri="{FF2B5EF4-FFF2-40B4-BE49-F238E27FC236}">
                    <a16:creationId xmlns:a16="http://schemas.microsoft.com/office/drawing/2014/main" id="{BB20B8E5-D87C-2448-A6FE-F8B5C2BCFD6C}"/>
                  </a:ext>
                </a:extLst>
              </p:cNvPr>
              <p:cNvSpPr/>
              <p:nvPr/>
            </p:nvSpPr>
            <p:spPr>
              <a:xfrm>
                <a:off x="5805000" y="3664440"/>
                <a:ext cx="8280" cy="7920"/>
              </a:xfrm>
              <a:custGeom>
                <a:avLst/>
                <a:gdLst/>
                <a:ahLst/>
                <a:cxnLst>
                  <a:cxn ang="3cd4">
                    <a:pos x="hc" y="t"/>
                  </a:cxn>
                  <a:cxn ang="cd2">
                    <a:pos x="l" y="vc"/>
                  </a:cxn>
                  <a:cxn ang="cd4">
                    <a:pos x="hc" y="b"/>
                  </a:cxn>
                  <a:cxn ang="0">
                    <a:pos x="r" y="vc"/>
                  </a:cxn>
                </a:cxnLst>
                <a:rect l="l" t="t" r="r" b="b"/>
                <a:pathLst>
                  <a:path w="24" h="23">
                    <a:moveTo>
                      <a:pt x="24" y="0"/>
                    </a:moveTo>
                    <a:cubicBezTo>
                      <a:pt x="24" y="14"/>
                      <a:pt x="14" y="23"/>
                      <a:pt x="0" y="23"/>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 name="Freeform 95">
                <a:extLst>
                  <a:ext uri="{FF2B5EF4-FFF2-40B4-BE49-F238E27FC236}">
                    <a16:creationId xmlns:a16="http://schemas.microsoft.com/office/drawing/2014/main" id="{241E511B-4E50-F640-84B3-80993E6DB809}"/>
                  </a:ext>
                </a:extLst>
              </p:cNvPr>
              <p:cNvSpPr/>
              <p:nvPr/>
            </p:nvSpPr>
            <p:spPr>
              <a:xfrm>
                <a:off x="5796720" y="3664440"/>
                <a:ext cx="7920" cy="7920"/>
              </a:xfrm>
              <a:custGeom>
                <a:avLst/>
                <a:gdLst/>
                <a:ahLst/>
                <a:cxnLst>
                  <a:cxn ang="3cd4">
                    <a:pos x="hc" y="t"/>
                  </a:cxn>
                  <a:cxn ang="cd2">
                    <a:pos x="l" y="vc"/>
                  </a:cxn>
                  <a:cxn ang="cd4">
                    <a:pos x="hc" y="b"/>
                  </a:cxn>
                  <a:cxn ang="0">
                    <a:pos x="r" y="vc"/>
                  </a:cxn>
                </a:cxnLst>
                <a:rect l="l" t="t" r="r" b="b"/>
                <a:pathLst>
                  <a:path w="23" h="23">
                    <a:moveTo>
                      <a:pt x="23" y="23"/>
                    </a:moveTo>
                    <a:cubicBezTo>
                      <a:pt x="11" y="23"/>
                      <a:pt x="0" y="14"/>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 name="Freeform 96">
                <a:extLst>
                  <a:ext uri="{FF2B5EF4-FFF2-40B4-BE49-F238E27FC236}">
                    <a16:creationId xmlns:a16="http://schemas.microsoft.com/office/drawing/2014/main" id="{4A06DE9F-167E-D040-8442-2A18BE55F0C6}"/>
                  </a:ext>
                </a:extLst>
              </p:cNvPr>
              <p:cNvSpPr/>
              <p:nvPr/>
            </p:nvSpPr>
            <p:spPr>
              <a:xfrm>
                <a:off x="5796720" y="3656160"/>
                <a:ext cx="7920" cy="7920"/>
              </a:xfrm>
              <a:custGeom>
                <a:avLst/>
                <a:gdLst/>
                <a:ahLst/>
                <a:cxnLst>
                  <a:cxn ang="3cd4">
                    <a:pos x="hc" y="t"/>
                  </a:cxn>
                  <a:cxn ang="cd2">
                    <a:pos x="l" y="vc"/>
                  </a:cxn>
                  <a:cxn ang="cd4">
                    <a:pos x="hc" y="b"/>
                  </a:cxn>
                  <a:cxn ang="0">
                    <a:pos x="r" y="vc"/>
                  </a:cxn>
                </a:cxnLst>
                <a:rect l="l" t="t" r="r" b="b"/>
                <a:pathLst>
                  <a:path w="23" h="23">
                    <a:moveTo>
                      <a:pt x="0" y="23"/>
                    </a:moveTo>
                    <a:cubicBezTo>
                      <a:pt x="0" y="11"/>
                      <a:pt x="11" y="0"/>
                      <a:pt x="23"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 name="Freeform 97">
                <a:extLst>
                  <a:ext uri="{FF2B5EF4-FFF2-40B4-BE49-F238E27FC236}">
                    <a16:creationId xmlns:a16="http://schemas.microsoft.com/office/drawing/2014/main" id="{270E035F-11DB-F745-B36E-4169230DFD64}"/>
                  </a:ext>
                </a:extLst>
              </p:cNvPr>
              <p:cNvSpPr/>
              <p:nvPr/>
            </p:nvSpPr>
            <p:spPr>
              <a:xfrm>
                <a:off x="5805000" y="3656160"/>
                <a:ext cx="8280" cy="7920"/>
              </a:xfrm>
              <a:custGeom>
                <a:avLst/>
                <a:gdLst/>
                <a:ahLst/>
                <a:cxnLst>
                  <a:cxn ang="3cd4">
                    <a:pos x="hc" y="t"/>
                  </a:cxn>
                  <a:cxn ang="cd2">
                    <a:pos x="l" y="vc"/>
                  </a:cxn>
                  <a:cxn ang="cd4">
                    <a:pos x="hc" y="b"/>
                  </a:cxn>
                  <a:cxn ang="0">
                    <a:pos x="r" y="vc"/>
                  </a:cxn>
                </a:cxnLst>
                <a:rect l="l" t="t" r="r" b="b"/>
                <a:pathLst>
                  <a:path w="24" h="23">
                    <a:moveTo>
                      <a:pt x="0" y="0"/>
                    </a:moveTo>
                    <a:cubicBezTo>
                      <a:pt x="14" y="0"/>
                      <a:pt x="24" y="11"/>
                      <a:pt x="24" y="23"/>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 name="Straight Connector 98">
                <a:extLst>
                  <a:ext uri="{FF2B5EF4-FFF2-40B4-BE49-F238E27FC236}">
                    <a16:creationId xmlns:a16="http://schemas.microsoft.com/office/drawing/2014/main" id="{81DE8088-A914-9C4F-834C-438CC7F89FF3}"/>
                  </a:ext>
                </a:extLst>
              </p:cNvPr>
              <p:cNvSpPr/>
              <p:nvPr/>
            </p:nvSpPr>
            <p:spPr>
              <a:xfrm>
                <a:off x="5963399" y="3714120"/>
                <a:ext cx="0" cy="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 name="Freeform 99">
                <a:extLst>
                  <a:ext uri="{FF2B5EF4-FFF2-40B4-BE49-F238E27FC236}">
                    <a16:creationId xmlns:a16="http://schemas.microsoft.com/office/drawing/2014/main" id="{11251D00-AAAC-984F-ABA3-C0437A1BD9CA}"/>
                  </a:ext>
                </a:extLst>
              </p:cNvPr>
              <p:cNvSpPr/>
              <p:nvPr/>
            </p:nvSpPr>
            <p:spPr>
              <a:xfrm>
                <a:off x="5950440" y="3714120"/>
                <a:ext cx="12600" cy="12600"/>
              </a:xfrm>
              <a:custGeom>
                <a:avLst/>
                <a:gdLst/>
                <a:ahLst/>
                <a:cxnLst>
                  <a:cxn ang="3cd4">
                    <a:pos x="hc" y="t"/>
                  </a:cxn>
                  <a:cxn ang="cd2">
                    <a:pos x="l" y="vc"/>
                  </a:cxn>
                  <a:cxn ang="cd4">
                    <a:pos x="hc" y="b"/>
                  </a:cxn>
                  <a:cxn ang="0">
                    <a:pos x="r" y="vc"/>
                  </a:cxn>
                </a:cxnLst>
                <a:rect l="l" t="t" r="r" b="b"/>
                <a:pathLst>
                  <a:path w="36" h="36">
                    <a:moveTo>
                      <a:pt x="36" y="0"/>
                    </a:moveTo>
                    <a:cubicBezTo>
                      <a:pt x="36" y="19"/>
                      <a:pt x="19" y="36"/>
                      <a:pt x="0" y="36"/>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 name="Freeform 100">
                <a:extLst>
                  <a:ext uri="{FF2B5EF4-FFF2-40B4-BE49-F238E27FC236}">
                    <a16:creationId xmlns:a16="http://schemas.microsoft.com/office/drawing/2014/main" id="{F5E92689-6470-3943-9580-1FE19A480E52}"/>
                  </a:ext>
                </a:extLst>
              </p:cNvPr>
              <p:cNvSpPr/>
              <p:nvPr/>
            </p:nvSpPr>
            <p:spPr>
              <a:xfrm>
                <a:off x="5937119" y="3714120"/>
                <a:ext cx="12960" cy="12600"/>
              </a:xfrm>
              <a:custGeom>
                <a:avLst/>
                <a:gdLst/>
                <a:ahLst/>
                <a:cxnLst>
                  <a:cxn ang="3cd4">
                    <a:pos x="hc" y="t"/>
                  </a:cxn>
                  <a:cxn ang="cd2">
                    <a:pos x="l" y="vc"/>
                  </a:cxn>
                  <a:cxn ang="cd4">
                    <a:pos x="hc" y="b"/>
                  </a:cxn>
                  <a:cxn ang="0">
                    <a:pos x="r" y="vc"/>
                  </a:cxn>
                </a:cxnLst>
                <a:rect l="l" t="t" r="r" b="b"/>
                <a:pathLst>
                  <a:path w="37" h="36">
                    <a:moveTo>
                      <a:pt x="37" y="36"/>
                    </a:moveTo>
                    <a:cubicBezTo>
                      <a:pt x="17" y="36"/>
                      <a:pt x="0" y="19"/>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 name="Freeform 101">
                <a:extLst>
                  <a:ext uri="{FF2B5EF4-FFF2-40B4-BE49-F238E27FC236}">
                    <a16:creationId xmlns:a16="http://schemas.microsoft.com/office/drawing/2014/main" id="{B315AF0A-5652-1D4C-AFF7-39075D065060}"/>
                  </a:ext>
                </a:extLst>
              </p:cNvPr>
              <p:cNvSpPr/>
              <p:nvPr/>
            </p:nvSpPr>
            <p:spPr>
              <a:xfrm>
                <a:off x="5937119" y="3700800"/>
                <a:ext cx="12960" cy="12960"/>
              </a:xfrm>
              <a:custGeom>
                <a:avLst/>
                <a:gdLst/>
                <a:ahLst/>
                <a:cxnLst>
                  <a:cxn ang="3cd4">
                    <a:pos x="hc" y="t"/>
                  </a:cxn>
                  <a:cxn ang="cd2">
                    <a:pos x="l" y="vc"/>
                  </a:cxn>
                  <a:cxn ang="cd4">
                    <a:pos x="hc" y="b"/>
                  </a:cxn>
                  <a:cxn ang="0">
                    <a:pos x="r" y="vc"/>
                  </a:cxn>
                </a:cxnLst>
                <a:rect l="l" t="t" r="r" b="b"/>
                <a:pathLst>
                  <a:path w="37" h="37">
                    <a:moveTo>
                      <a:pt x="0" y="37"/>
                    </a:moveTo>
                    <a:cubicBezTo>
                      <a:pt x="0" y="17"/>
                      <a:pt x="17" y="0"/>
                      <a:pt x="37"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 name="Freeform 102">
                <a:extLst>
                  <a:ext uri="{FF2B5EF4-FFF2-40B4-BE49-F238E27FC236}">
                    <a16:creationId xmlns:a16="http://schemas.microsoft.com/office/drawing/2014/main" id="{DCF8964D-3D34-964D-A945-7CAC69C482C8}"/>
                  </a:ext>
                </a:extLst>
              </p:cNvPr>
              <p:cNvSpPr/>
              <p:nvPr/>
            </p:nvSpPr>
            <p:spPr>
              <a:xfrm>
                <a:off x="5950440" y="3700800"/>
                <a:ext cx="12600" cy="12960"/>
              </a:xfrm>
              <a:custGeom>
                <a:avLst/>
                <a:gdLst/>
                <a:ahLst/>
                <a:cxnLst>
                  <a:cxn ang="3cd4">
                    <a:pos x="hc" y="t"/>
                  </a:cxn>
                  <a:cxn ang="cd2">
                    <a:pos x="l" y="vc"/>
                  </a:cxn>
                  <a:cxn ang="cd4">
                    <a:pos x="hc" y="b"/>
                  </a:cxn>
                  <a:cxn ang="0">
                    <a:pos x="r" y="vc"/>
                  </a:cxn>
                </a:cxnLst>
                <a:rect l="l" t="t" r="r" b="b"/>
                <a:pathLst>
                  <a:path w="36" h="37">
                    <a:moveTo>
                      <a:pt x="0" y="0"/>
                    </a:moveTo>
                    <a:cubicBezTo>
                      <a:pt x="19" y="0"/>
                      <a:pt x="36" y="17"/>
                      <a:pt x="36" y="37"/>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 name="Straight Connector 103">
                <a:extLst>
                  <a:ext uri="{FF2B5EF4-FFF2-40B4-BE49-F238E27FC236}">
                    <a16:creationId xmlns:a16="http://schemas.microsoft.com/office/drawing/2014/main" id="{36A1EDB2-6F91-1147-8054-C0292F1E004B}"/>
                  </a:ext>
                </a:extLst>
              </p:cNvPr>
              <p:cNvSpPr/>
              <p:nvPr/>
            </p:nvSpPr>
            <p:spPr>
              <a:xfrm>
                <a:off x="5924520" y="3588120"/>
                <a:ext cx="0" cy="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 name="Freeform 104">
                <a:extLst>
                  <a:ext uri="{FF2B5EF4-FFF2-40B4-BE49-F238E27FC236}">
                    <a16:creationId xmlns:a16="http://schemas.microsoft.com/office/drawing/2014/main" id="{28BCCC1F-FDDF-BC40-AA08-1ADA321C7FC8}"/>
                  </a:ext>
                </a:extLst>
              </p:cNvPr>
              <p:cNvSpPr/>
              <p:nvPr/>
            </p:nvSpPr>
            <p:spPr>
              <a:xfrm>
                <a:off x="5915880" y="3588120"/>
                <a:ext cx="8280" cy="7920"/>
              </a:xfrm>
              <a:custGeom>
                <a:avLst/>
                <a:gdLst/>
                <a:ahLst/>
                <a:cxnLst>
                  <a:cxn ang="3cd4">
                    <a:pos x="hc" y="t"/>
                  </a:cxn>
                  <a:cxn ang="cd2">
                    <a:pos x="l" y="vc"/>
                  </a:cxn>
                  <a:cxn ang="cd4">
                    <a:pos x="hc" y="b"/>
                  </a:cxn>
                  <a:cxn ang="0">
                    <a:pos x="r" y="vc"/>
                  </a:cxn>
                </a:cxnLst>
                <a:rect l="l" t="t" r="r" b="b"/>
                <a:pathLst>
                  <a:path w="24" h="23">
                    <a:moveTo>
                      <a:pt x="24" y="0"/>
                    </a:moveTo>
                    <a:cubicBezTo>
                      <a:pt x="24" y="12"/>
                      <a:pt x="13" y="23"/>
                      <a:pt x="0" y="23"/>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 name="Freeform 105">
                <a:extLst>
                  <a:ext uri="{FF2B5EF4-FFF2-40B4-BE49-F238E27FC236}">
                    <a16:creationId xmlns:a16="http://schemas.microsoft.com/office/drawing/2014/main" id="{BB370FA2-88F5-0C44-8748-9D25F273962B}"/>
                  </a:ext>
                </a:extLst>
              </p:cNvPr>
              <p:cNvSpPr/>
              <p:nvPr/>
            </p:nvSpPr>
            <p:spPr>
              <a:xfrm>
                <a:off x="5907600" y="3588120"/>
                <a:ext cx="7920" cy="7920"/>
              </a:xfrm>
              <a:custGeom>
                <a:avLst/>
                <a:gdLst/>
                <a:ahLst/>
                <a:cxnLst>
                  <a:cxn ang="3cd4">
                    <a:pos x="hc" y="t"/>
                  </a:cxn>
                  <a:cxn ang="cd2">
                    <a:pos x="l" y="vc"/>
                  </a:cxn>
                  <a:cxn ang="cd4">
                    <a:pos x="hc" y="b"/>
                  </a:cxn>
                  <a:cxn ang="0">
                    <a:pos x="r" y="vc"/>
                  </a:cxn>
                </a:cxnLst>
                <a:rect l="l" t="t" r="r" b="b"/>
                <a:pathLst>
                  <a:path w="23" h="23">
                    <a:moveTo>
                      <a:pt x="23" y="23"/>
                    </a:moveTo>
                    <a:cubicBezTo>
                      <a:pt x="11" y="23"/>
                      <a:pt x="0" y="12"/>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 name="Freeform 106">
                <a:extLst>
                  <a:ext uri="{FF2B5EF4-FFF2-40B4-BE49-F238E27FC236}">
                    <a16:creationId xmlns:a16="http://schemas.microsoft.com/office/drawing/2014/main" id="{85FB5C71-9B65-A640-97FA-96D5176D74E4}"/>
                  </a:ext>
                </a:extLst>
              </p:cNvPr>
              <p:cNvSpPr/>
              <p:nvPr/>
            </p:nvSpPr>
            <p:spPr>
              <a:xfrm>
                <a:off x="5907600" y="3579839"/>
                <a:ext cx="7920" cy="7920"/>
              </a:xfrm>
              <a:custGeom>
                <a:avLst/>
                <a:gdLst/>
                <a:ahLst/>
                <a:cxnLst>
                  <a:cxn ang="3cd4">
                    <a:pos x="hc" y="t"/>
                  </a:cxn>
                  <a:cxn ang="cd2">
                    <a:pos x="l" y="vc"/>
                  </a:cxn>
                  <a:cxn ang="cd4">
                    <a:pos x="hc" y="b"/>
                  </a:cxn>
                  <a:cxn ang="0">
                    <a:pos x="r" y="vc"/>
                  </a:cxn>
                </a:cxnLst>
                <a:rect l="l" t="t" r="r" b="b"/>
                <a:pathLst>
                  <a:path w="23" h="23">
                    <a:moveTo>
                      <a:pt x="0" y="23"/>
                    </a:moveTo>
                    <a:cubicBezTo>
                      <a:pt x="0" y="10"/>
                      <a:pt x="11" y="0"/>
                      <a:pt x="23"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 name="Freeform 107">
                <a:extLst>
                  <a:ext uri="{FF2B5EF4-FFF2-40B4-BE49-F238E27FC236}">
                    <a16:creationId xmlns:a16="http://schemas.microsoft.com/office/drawing/2014/main" id="{678AD10F-4AA8-784D-A0D5-EDA78838D636}"/>
                  </a:ext>
                </a:extLst>
              </p:cNvPr>
              <p:cNvSpPr/>
              <p:nvPr/>
            </p:nvSpPr>
            <p:spPr>
              <a:xfrm>
                <a:off x="5915880" y="3579839"/>
                <a:ext cx="8280" cy="7920"/>
              </a:xfrm>
              <a:custGeom>
                <a:avLst/>
                <a:gdLst/>
                <a:ahLst/>
                <a:cxnLst>
                  <a:cxn ang="3cd4">
                    <a:pos x="hc" y="t"/>
                  </a:cxn>
                  <a:cxn ang="cd2">
                    <a:pos x="l" y="vc"/>
                  </a:cxn>
                  <a:cxn ang="cd4">
                    <a:pos x="hc" y="b"/>
                  </a:cxn>
                  <a:cxn ang="0">
                    <a:pos x="r" y="vc"/>
                  </a:cxn>
                </a:cxnLst>
                <a:rect l="l" t="t" r="r" b="b"/>
                <a:pathLst>
                  <a:path w="24" h="23">
                    <a:moveTo>
                      <a:pt x="0" y="0"/>
                    </a:moveTo>
                    <a:cubicBezTo>
                      <a:pt x="13" y="0"/>
                      <a:pt x="24" y="10"/>
                      <a:pt x="24" y="23"/>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 name="Straight Connector 108">
                <a:extLst>
                  <a:ext uri="{FF2B5EF4-FFF2-40B4-BE49-F238E27FC236}">
                    <a16:creationId xmlns:a16="http://schemas.microsoft.com/office/drawing/2014/main" id="{F1201BB1-2EFB-1846-B491-869E7B25B442}"/>
                  </a:ext>
                </a:extLst>
              </p:cNvPr>
              <p:cNvSpPr/>
              <p:nvPr/>
            </p:nvSpPr>
            <p:spPr>
              <a:xfrm>
                <a:off x="6044039" y="3628080"/>
                <a:ext cx="0" cy="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 name="Freeform 109">
                <a:extLst>
                  <a:ext uri="{FF2B5EF4-FFF2-40B4-BE49-F238E27FC236}">
                    <a16:creationId xmlns:a16="http://schemas.microsoft.com/office/drawing/2014/main" id="{313B91A0-FA97-8645-AFC5-0CA806946FEB}"/>
                  </a:ext>
                </a:extLst>
              </p:cNvPr>
              <p:cNvSpPr/>
              <p:nvPr/>
            </p:nvSpPr>
            <p:spPr>
              <a:xfrm>
                <a:off x="6035759" y="3628080"/>
                <a:ext cx="7920" cy="7920"/>
              </a:xfrm>
              <a:custGeom>
                <a:avLst/>
                <a:gdLst/>
                <a:ahLst/>
                <a:cxnLst>
                  <a:cxn ang="3cd4">
                    <a:pos x="hc" y="t"/>
                  </a:cxn>
                  <a:cxn ang="cd2">
                    <a:pos x="l" y="vc"/>
                  </a:cxn>
                  <a:cxn ang="cd4">
                    <a:pos x="hc" y="b"/>
                  </a:cxn>
                  <a:cxn ang="0">
                    <a:pos x="r" y="vc"/>
                  </a:cxn>
                </a:cxnLst>
                <a:rect l="l" t="t" r="r" b="b"/>
                <a:pathLst>
                  <a:path w="23" h="23">
                    <a:moveTo>
                      <a:pt x="23" y="0"/>
                    </a:moveTo>
                    <a:cubicBezTo>
                      <a:pt x="23" y="12"/>
                      <a:pt x="12" y="23"/>
                      <a:pt x="0" y="23"/>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 name="Freeform 110">
                <a:extLst>
                  <a:ext uri="{FF2B5EF4-FFF2-40B4-BE49-F238E27FC236}">
                    <a16:creationId xmlns:a16="http://schemas.microsoft.com/office/drawing/2014/main" id="{1E573657-F876-5043-A57B-B09A19089A07}"/>
                  </a:ext>
                </a:extLst>
              </p:cNvPr>
              <p:cNvSpPr/>
              <p:nvPr/>
            </p:nvSpPr>
            <p:spPr>
              <a:xfrm>
                <a:off x="6027479" y="3628080"/>
                <a:ext cx="7920" cy="7920"/>
              </a:xfrm>
              <a:custGeom>
                <a:avLst/>
                <a:gdLst/>
                <a:ahLst/>
                <a:cxnLst>
                  <a:cxn ang="3cd4">
                    <a:pos x="hc" y="t"/>
                  </a:cxn>
                  <a:cxn ang="cd2">
                    <a:pos x="l" y="vc"/>
                  </a:cxn>
                  <a:cxn ang="cd4">
                    <a:pos x="hc" y="b"/>
                  </a:cxn>
                  <a:cxn ang="0">
                    <a:pos x="r" y="vc"/>
                  </a:cxn>
                </a:cxnLst>
                <a:rect l="l" t="t" r="r" b="b"/>
                <a:pathLst>
                  <a:path w="23" h="23">
                    <a:moveTo>
                      <a:pt x="23" y="23"/>
                    </a:moveTo>
                    <a:cubicBezTo>
                      <a:pt x="11" y="23"/>
                      <a:pt x="0" y="12"/>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 name="Freeform 111">
                <a:extLst>
                  <a:ext uri="{FF2B5EF4-FFF2-40B4-BE49-F238E27FC236}">
                    <a16:creationId xmlns:a16="http://schemas.microsoft.com/office/drawing/2014/main" id="{22192DA5-F20F-214B-9528-7B2CEC6963E0}"/>
                  </a:ext>
                </a:extLst>
              </p:cNvPr>
              <p:cNvSpPr/>
              <p:nvPr/>
            </p:nvSpPr>
            <p:spPr>
              <a:xfrm>
                <a:off x="6027479" y="3619440"/>
                <a:ext cx="7920" cy="8280"/>
              </a:xfrm>
              <a:custGeom>
                <a:avLst/>
                <a:gdLst/>
                <a:ahLst/>
                <a:cxnLst>
                  <a:cxn ang="3cd4">
                    <a:pos x="hc" y="t"/>
                  </a:cxn>
                  <a:cxn ang="cd2">
                    <a:pos x="l" y="vc"/>
                  </a:cxn>
                  <a:cxn ang="cd4">
                    <a:pos x="hc" y="b"/>
                  </a:cxn>
                  <a:cxn ang="0">
                    <a:pos x="r" y="vc"/>
                  </a:cxn>
                </a:cxnLst>
                <a:rect l="l" t="t" r="r" b="b"/>
                <a:pathLst>
                  <a:path w="23" h="24">
                    <a:moveTo>
                      <a:pt x="0" y="24"/>
                    </a:moveTo>
                    <a:cubicBezTo>
                      <a:pt x="0" y="10"/>
                      <a:pt x="11" y="0"/>
                      <a:pt x="23"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 name="Freeform 112">
                <a:extLst>
                  <a:ext uri="{FF2B5EF4-FFF2-40B4-BE49-F238E27FC236}">
                    <a16:creationId xmlns:a16="http://schemas.microsoft.com/office/drawing/2014/main" id="{0F32F3B8-7A05-E84D-9FD6-7CE0ACD7BCDD}"/>
                  </a:ext>
                </a:extLst>
              </p:cNvPr>
              <p:cNvSpPr/>
              <p:nvPr/>
            </p:nvSpPr>
            <p:spPr>
              <a:xfrm>
                <a:off x="6035759" y="3619440"/>
                <a:ext cx="7920" cy="8280"/>
              </a:xfrm>
              <a:custGeom>
                <a:avLst/>
                <a:gdLst/>
                <a:ahLst/>
                <a:cxnLst>
                  <a:cxn ang="3cd4">
                    <a:pos x="hc" y="t"/>
                  </a:cxn>
                  <a:cxn ang="cd2">
                    <a:pos x="l" y="vc"/>
                  </a:cxn>
                  <a:cxn ang="cd4">
                    <a:pos x="hc" y="b"/>
                  </a:cxn>
                  <a:cxn ang="0">
                    <a:pos x="r" y="vc"/>
                  </a:cxn>
                </a:cxnLst>
                <a:rect l="l" t="t" r="r" b="b"/>
                <a:pathLst>
                  <a:path w="23" h="24">
                    <a:moveTo>
                      <a:pt x="0" y="0"/>
                    </a:moveTo>
                    <a:cubicBezTo>
                      <a:pt x="12" y="0"/>
                      <a:pt x="23" y="10"/>
                      <a:pt x="23" y="24"/>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 name="Straight Connector 113">
                <a:extLst>
                  <a:ext uri="{FF2B5EF4-FFF2-40B4-BE49-F238E27FC236}">
                    <a16:creationId xmlns:a16="http://schemas.microsoft.com/office/drawing/2014/main" id="{4EB531FE-2497-B54A-BA32-2DFC8C48FD17}"/>
                  </a:ext>
                </a:extLst>
              </p:cNvPr>
              <p:cNvSpPr/>
              <p:nvPr/>
            </p:nvSpPr>
            <p:spPr>
              <a:xfrm>
                <a:off x="6111720" y="3727080"/>
                <a:ext cx="0" cy="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 name="Freeform 114">
                <a:extLst>
                  <a:ext uri="{FF2B5EF4-FFF2-40B4-BE49-F238E27FC236}">
                    <a16:creationId xmlns:a16="http://schemas.microsoft.com/office/drawing/2014/main" id="{73D46D88-B004-6244-A83D-C5BB71DE146E}"/>
                  </a:ext>
                </a:extLst>
              </p:cNvPr>
              <p:cNvSpPr/>
              <p:nvPr/>
            </p:nvSpPr>
            <p:spPr>
              <a:xfrm>
                <a:off x="6103440" y="3727080"/>
                <a:ext cx="7920" cy="7920"/>
              </a:xfrm>
              <a:custGeom>
                <a:avLst/>
                <a:gdLst/>
                <a:ahLst/>
                <a:cxnLst>
                  <a:cxn ang="3cd4">
                    <a:pos x="hc" y="t"/>
                  </a:cxn>
                  <a:cxn ang="cd2">
                    <a:pos x="l" y="vc"/>
                  </a:cxn>
                  <a:cxn ang="cd4">
                    <a:pos x="hc" y="b"/>
                  </a:cxn>
                  <a:cxn ang="0">
                    <a:pos x="r" y="vc"/>
                  </a:cxn>
                </a:cxnLst>
                <a:rect l="l" t="t" r="r" b="b"/>
                <a:pathLst>
                  <a:path w="23" h="23">
                    <a:moveTo>
                      <a:pt x="23" y="0"/>
                    </a:moveTo>
                    <a:cubicBezTo>
                      <a:pt x="23" y="12"/>
                      <a:pt x="12" y="23"/>
                      <a:pt x="0" y="23"/>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 name="Freeform 115">
                <a:extLst>
                  <a:ext uri="{FF2B5EF4-FFF2-40B4-BE49-F238E27FC236}">
                    <a16:creationId xmlns:a16="http://schemas.microsoft.com/office/drawing/2014/main" id="{9C3E6CEC-033D-3F4A-AE00-C777D7854EA5}"/>
                  </a:ext>
                </a:extLst>
              </p:cNvPr>
              <p:cNvSpPr/>
              <p:nvPr/>
            </p:nvSpPr>
            <p:spPr>
              <a:xfrm>
                <a:off x="6094800" y="3727080"/>
                <a:ext cx="8280" cy="7920"/>
              </a:xfrm>
              <a:custGeom>
                <a:avLst/>
                <a:gdLst/>
                <a:ahLst/>
                <a:cxnLst>
                  <a:cxn ang="3cd4">
                    <a:pos x="hc" y="t"/>
                  </a:cxn>
                  <a:cxn ang="cd2">
                    <a:pos x="l" y="vc"/>
                  </a:cxn>
                  <a:cxn ang="cd4">
                    <a:pos x="hc" y="b"/>
                  </a:cxn>
                  <a:cxn ang="0">
                    <a:pos x="r" y="vc"/>
                  </a:cxn>
                </a:cxnLst>
                <a:rect l="l" t="t" r="r" b="b"/>
                <a:pathLst>
                  <a:path w="24" h="23">
                    <a:moveTo>
                      <a:pt x="24" y="23"/>
                    </a:moveTo>
                    <a:cubicBezTo>
                      <a:pt x="10" y="23"/>
                      <a:pt x="0" y="12"/>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 name="Freeform 116">
                <a:extLst>
                  <a:ext uri="{FF2B5EF4-FFF2-40B4-BE49-F238E27FC236}">
                    <a16:creationId xmlns:a16="http://schemas.microsoft.com/office/drawing/2014/main" id="{269F5B6D-86FA-0045-8F28-E8AB83714DE4}"/>
                  </a:ext>
                </a:extLst>
              </p:cNvPr>
              <p:cNvSpPr/>
              <p:nvPr/>
            </p:nvSpPr>
            <p:spPr>
              <a:xfrm>
                <a:off x="6094800" y="3718800"/>
                <a:ext cx="8280" cy="7920"/>
              </a:xfrm>
              <a:custGeom>
                <a:avLst/>
                <a:gdLst/>
                <a:ahLst/>
                <a:cxnLst>
                  <a:cxn ang="3cd4">
                    <a:pos x="hc" y="t"/>
                  </a:cxn>
                  <a:cxn ang="cd2">
                    <a:pos x="l" y="vc"/>
                  </a:cxn>
                  <a:cxn ang="cd4">
                    <a:pos x="hc" y="b"/>
                  </a:cxn>
                  <a:cxn ang="0">
                    <a:pos x="r" y="vc"/>
                  </a:cxn>
                </a:cxnLst>
                <a:rect l="l" t="t" r="r" b="b"/>
                <a:pathLst>
                  <a:path w="24" h="23">
                    <a:moveTo>
                      <a:pt x="0" y="23"/>
                    </a:moveTo>
                    <a:cubicBezTo>
                      <a:pt x="0" y="11"/>
                      <a:pt x="10" y="0"/>
                      <a:pt x="24"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 name="Freeform 117">
                <a:extLst>
                  <a:ext uri="{FF2B5EF4-FFF2-40B4-BE49-F238E27FC236}">
                    <a16:creationId xmlns:a16="http://schemas.microsoft.com/office/drawing/2014/main" id="{279576A9-818B-264B-9F44-F47E9F76F3D3}"/>
                  </a:ext>
                </a:extLst>
              </p:cNvPr>
              <p:cNvSpPr/>
              <p:nvPr/>
            </p:nvSpPr>
            <p:spPr>
              <a:xfrm>
                <a:off x="6103440" y="3718800"/>
                <a:ext cx="7920" cy="7920"/>
              </a:xfrm>
              <a:custGeom>
                <a:avLst/>
                <a:gdLst/>
                <a:ahLst/>
                <a:cxnLst>
                  <a:cxn ang="3cd4">
                    <a:pos x="hc" y="t"/>
                  </a:cxn>
                  <a:cxn ang="cd2">
                    <a:pos x="l" y="vc"/>
                  </a:cxn>
                  <a:cxn ang="cd4">
                    <a:pos x="hc" y="b"/>
                  </a:cxn>
                  <a:cxn ang="0">
                    <a:pos x="r" y="vc"/>
                  </a:cxn>
                </a:cxnLst>
                <a:rect l="l" t="t" r="r" b="b"/>
                <a:pathLst>
                  <a:path w="23" h="23">
                    <a:moveTo>
                      <a:pt x="0" y="0"/>
                    </a:moveTo>
                    <a:cubicBezTo>
                      <a:pt x="12" y="0"/>
                      <a:pt x="23" y="11"/>
                      <a:pt x="23" y="23"/>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 name="Straight Connector 118">
                <a:extLst>
                  <a:ext uri="{FF2B5EF4-FFF2-40B4-BE49-F238E27FC236}">
                    <a16:creationId xmlns:a16="http://schemas.microsoft.com/office/drawing/2014/main" id="{1EC934C3-FCD3-3D43-868E-AEFA59E457B9}"/>
                  </a:ext>
                </a:extLst>
              </p:cNvPr>
              <p:cNvSpPr/>
              <p:nvPr/>
            </p:nvSpPr>
            <p:spPr>
              <a:xfrm>
                <a:off x="6059880" y="3826799"/>
                <a:ext cx="0" cy="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 name="Freeform 119">
                <a:extLst>
                  <a:ext uri="{FF2B5EF4-FFF2-40B4-BE49-F238E27FC236}">
                    <a16:creationId xmlns:a16="http://schemas.microsoft.com/office/drawing/2014/main" id="{FCF660D2-296E-3040-9FDD-6CBE2F91789C}"/>
                  </a:ext>
                </a:extLst>
              </p:cNvPr>
              <p:cNvSpPr/>
              <p:nvPr/>
            </p:nvSpPr>
            <p:spPr>
              <a:xfrm>
                <a:off x="6051600" y="3826799"/>
                <a:ext cx="7920" cy="7920"/>
              </a:xfrm>
              <a:custGeom>
                <a:avLst/>
                <a:gdLst/>
                <a:ahLst/>
                <a:cxnLst>
                  <a:cxn ang="3cd4">
                    <a:pos x="hc" y="t"/>
                  </a:cxn>
                  <a:cxn ang="cd2">
                    <a:pos x="l" y="vc"/>
                  </a:cxn>
                  <a:cxn ang="cd4">
                    <a:pos x="hc" y="b"/>
                  </a:cxn>
                  <a:cxn ang="0">
                    <a:pos x="r" y="vc"/>
                  </a:cxn>
                </a:cxnLst>
                <a:rect l="l" t="t" r="r" b="b"/>
                <a:pathLst>
                  <a:path w="23" h="23">
                    <a:moveTo>
                      <a:pt x="23" y="0"/>
                    </a:moveTo>
                    <a:cubicBezTo>
                      <a:pt x="23" y="12"/>
                      <a:pt x="12" y="23"/>
                      <a:pt x="0" y="23"/>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 name="Freeform 120">
                <a:extLst>
                  <a:ext uri="{FF2B5EF4-FFF2-40B4-BE49-F238E27FC236}">
                    <a16:creationId xmlns:a16="http://schemas.microsoft.com/office/drawing/2014/main" id="{F878A48C-4F42-0249-AC7E-D72D7F762DDE}"/>
                  </a:ext>
                </a:extLst>
              </p:cNvPr>
              <p:cNvSpPr/>
              <p:nvPr/>
            </p:nvSpPr>
            <p:spPr>
              <a:xfrm>
                <a:off x="6043320" y="3826799"/>
                <a:ext cx="7920" cy="7920"/>
              </a:xfrm>
              <a:custGeom>
                <a:avLst/>
                <a:gdLst/>
                <a:ahLst/>
                <a:cxnLst>
                  <a:cxn ang="3cd4">
                    <a:pos x="hc" y="t"/>
                  </a:cxn>
                  <a:cxn ang="cd2">
                    <a:pos x="l" y="vc"/>
                  </a:cxn>
                  <a:cxn ang="cd4">
                    <a:pos x="hc" y="b"/>
                  </a:cxn>
                  <a:cxn ang="0">
                    <a:pos x="r" y="vc"/>
                  </a:cxn>
                </a:cxnLst>
                <a:rect l="l" t="t" r="r" b="b"/>
                <a:pathLst>
                  <a:path w="23" h="23">
                    <a:moveTo>
                      <a:pt x="23" y="23"/>
                    </a:moveTo>
                    <a:cubicBezTo>
                      <a:pt x="11" y="23"/>
                      <a:pt x="0" y="12"/>
                      <a:pt x="0"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 name="Freeform 121">
                <a:extLst>
                  <a:ext uri="{FF2B5EF4-FFF2-40B4-BE49-F238E27FC236}">
                    <a16:creationId xmlns:a16="http://schemas.microsoft.com/office/drawing/2014/main" id="{64E6FCE6-8834-424F-B897-B96ECBEA2088}"/>
                  </a:ext>
                </a:extLst>
              </p:cNvPr>
              <p:cNvSpPr/>
              <p:nvPr/>
            </p:nvSpPr>
            <p:spPr>
              <a:xfrm>
                <a:off x="6043320" y="3818519"/>
                <a:ext cx="7920" cy="7920"/>
              </a:xfrm>
              <a:custGeom>
                <a:avLst/>
                <a:gdLst/>
                <a:ahLst/>
                <a:cxnLst>
                  <a:cxn ang="3cd4">
                    <a:pos x="hc" y="t"/>
                  </a:cxn>
                  <a:cxn ang="cd2">
                    <a:pos x="l" y="vc"/>
                  </a:cxn>
                  <a:cxn ang="cd4">
                    <a:pos x="hc" y="b"/>
                  </a:cxn>
                  <a:cxn ang="0">
                    <a:pos x="r" y="vc"/>
                  </a:cxn>
                </a:cxnLst>
                <a:rect l="l" t="t" r="r" b="b"/>
                <a:pathLst>
                  <a:path w="23" h="23">
                    <a:moveTo>
                      <a:pt x="0" y="23"/>
                    </a:moveTo>
                    <a:cubicBezTo>
                      <a:pt x="0" y="10"/>
                      <a:pt x="11" y="0"/>
                      <a:pt x="23" y="0"/>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 name="Freeform 122">
                <a:extLst>
                  <a:ext uri="{FF2B5EF4-FFF2-40B4-BE49-F238E27FC236}">
                    <a16:creationId xmlns:a16="http://schemas.microsoft.com/office/drawing/2014/main" id="{7B11F003-6D4B-4B4D-BFB3-F783E9C9E58F}"/>
                  </a:ext>
                </a:extLst>
              </p:cNvPr>
              <p:cNvSpPr/>
              <p:nvPr/>
            </p:nvSpPr>
            <p:spPr>
              <a:xfrm>
                <a:off x="6051600" y="3818519"/>
                <a:ext cx="7920" cy="7920"/>
              </a:xfrm>
              <a:custGeom>
                <a:avLst/>
                <a:gdLst/>
                <a:ahLst/>
                <a:cxnLst>
                  <a:cxn ang="3cd4">
                    <a:pos x="hc" y="t"/>
                  </a:cxn>
                  <a:cxn ang="cd2">
                    <a:pos x="l" y="vc"/>
                  </a:cxn>
                  <a:cxn ang="cd4">
                    <a:pos x="hc" y="b"/>
                  </a:cxn>
                  <a:cxn ang="0">
                    <a:pos x="r" y="vc"/>
                  </a:cxn>
                </a:cxnLst>
                <a:rect l="l" t="t" r="r" b="b"/>
                <a:pathLst>
                  <a:path w="23" h="23">
                    <a:moveTo>
                      <a:pt x="0" y="0"/>
                    </a:moveTo>
                    <a:cubicBezTo>
                      <a:pt x="12" y="0"/>
                      <a:pt x="23" y="10"/>
                      <a:pt x="23" y="23"/>
                    </a:cubicBezTo>
                  </a:path>
                </a:pathLst>
              </a:cu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 name="Straight Connector 123">
                <a:extLst>
                  <a:ext uri="{FF2B5EF4-FFF2-40B4-BE49-F238E27FC236}">
                    <a16:creationId xmlns:a16="http://schemas.microsoft.com/office/drawing/2014/main" id="{64B15E2C-E326-4546-9E72-71FE86F6A06E}"/>
                  </a:ext>
                </a:extLst>
              </p:cNvPr>
              <p:cNvSpPr/>
              <p:nvPr/>
            </p:nvSpPr>
            <p:spPr>
              <a:xfrm flipH="1" flipV="1">
                <a:off x="5805000" y="3664440"/>
                <a:ext cx="145440" cy="4968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 name="Straight Connector 124">
                <a:extLst>
                  <a:ext uri="{FF2B5EF4-FFF2-40B4-BE49-F238E27FC236}">
                    <a16:creationId xmlns:a16="http://schemas.microsoft.com/office/drawing/2014/main" id="{464EE626-D356-5A47-85A6-8D02D66CFBCD}"/>
                  </a:ext>
                </a:extLst>
              </p:cNvPr>
              <p:cNvSpPr/>
              <p:nvPr/>
            </p:nvSpPr>
            <p:spPr>
              <a:xfrm flipV="1">
                <a:off x="5805000" y="3588120"/>
                <a:ext cx="110880" cy="7632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 name="Straight Connector 125">
                <a:extLst>
                  <a:ext uri="{FF2B5EF4-FFF2-40B4-BE49-F238E27FC236}">
                    <a16:creationId xmlns:a16="http://schemas.microsoft.com/office/drawing/2014/main" id="{DAFAF65F-6044-C644-846A-69FEEFCB6EE8}"/>
                  </a:ext>
                </a:extLst>
              </p:cNvPr>
              <p:cNvSpPr/>
              <p:nvPr/>
            </p:nvSpPr>
            <p:spPr>
              <a:xfrm>
                <a:off x="5915880" y="3588120"/>
                <a:ext cx="34560" cy="12600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 name="Straight Connector 126">
                <a:extLst>
                  <a:ext uri="{FF2B5EF4-FFF2-40B4-BE49-F238E27FC236}">
                    <a16:creationId xmlns:a16="http://schemas.microsoft.com/office/drawing/2014/main" id="{36757105-8847-BF43-AB79-EC7DA7CED9A7}"/>
                  </a:ext>
                </a:extLst>
              </p:cNvPr>
              <p:cNvSpPr/>
              <p:nvPr/>
            </p:nvSpPr>
            <p:spPr>
              <a:xfrm>
                <a:off x="5950440" y="3714120"/>
                <a:ext cx="153000" cy="1296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8" name="Straight Connector 127">
                <a:extLst>
                  <a:ext uri="{FF2B5EF4-FFF2-40B4-BE49-F238E27FC236}">
                    <a16:creationId xmlns:a16="http://schemas.microsoft.com/office/drawing/2014/main" id="{BE2F5686-A44D-CB4A-9C53-D2A609CA5B39}"/>
                  </a:ext>
                </a:extLst>
              </p:cNvPr>
              <p:cNvSpPr/>
              <p:nvPr/>
            </p:nvSpPr>
            <p:spPr>
              <a:xfrm flipH="1" flipV="1">
                <a:off x="6035759" y="3628080"/>
                <a:ext cx="67681" cy="9900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 name="Straight Connector 128">
                <a:extLst>
                  <a:ext uri="{FF2B5EF4-FFF2-40B4-BE49-F238E27FC236}">
                    <a16:creationId xmlns:a16="http://schemas.microsoft.com/office/drawing/2014/main" id="{7C38F58D-3458-5B49-B2C8-1BA77E8F2065}"/>
                  </a:ext>
                </a:extLst>
              </p:cNvPr>
              <p:cNvSpPr/>
              <p:nvPr/>
            </p:nvSpPr>
            <p:spPr>
              <a:xfrm flipH="1">
                <a:off x="5950440" y="3628080"/>
                <a:ext cx="85319" cy="8604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 name="Straight Connector 129">
                <a:extLst>
                  <a:ext uri="{FF2B5EF4-FFF2-40B4-BE49-F238E27FC236}">
                    <a16:creationId xmlns:a16="http://schemas.microsoft.com/office/drawing/2014/main" id="{E0755325-E4B6-214A-B6A0-4430F1B83418}"/>
                  </a:ext>
                </a:extLst>
              </p:cNvPr>
              <p:cNvSpPr/>
              <p:nvPr/>
            </p:nvSpPr>
            <p:spPr>
              <a:xfrm>
                <a:off x="5950440" y="3714120"/>
                <a:ext cx="101160" cy="113039"/>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 name="Straight Connector 130">
                <a:extLst>
                  <a:ext uri="{FF2B5EF4-FFF2-40B4-BE49-F238E27FC236}">
                    <a16:creationId xmlns:a16="http://schemas.microsoft.com/office/drawing/2014/main" id="{658E4FB8-4A87-A540-B855-710440815B5C}"/>
                  </a:ext>
                </a:extLst>
              </p:cNvPr>
              <p:cNvSpPr/>
              <p:nvPr/>
            </p:nvSpPr>
            <p:spPr>
              <a:xfrm flipV="1">
                <a:off x="6051600" y="3727080"/>
                <a:ext cx="51840" cy="100079"/>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 name="Straight Connector 131">
                <a:extLst>
                  <a:ext uri="{FF2B5EF4-FFF2-40B4-BE49-F238E27FC236}">
                    <a16:creationId xmlns:a16="http://schemas.microsoft.com/office/drawing/2014/main" id="{6F426C72-42D6-E749-BD9A-6861FCBF7A4D}"/>
                  </a:ext>
                </a:extLst>
              </p:cNvPr>
              <p:cNvSpPr/>
              <p:nvPr/>
            </p:nvSpPr>
            <p:spPr>
              <a:xfrm>
                <a:off x="5915880" y="3588120"/>
                <a:ext cx="119879" cy="39960"/>
              </a:xfrm>
              <a:prstGeom prst="line">
                <a:avLst/>
              </a:prstGeom>
              <a:noFill/>
              <a:ln w="127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400"/>
                                  </p:stCondLst>
                                  <p:iterate>
                                    <p:tmAbs val="0"/>
                                  </p:iterate>
                                  <p:childTnLst>
                                    <p:set>
                                      <p:cBhvr>
                                        <p:cTn id="6" fill="hold"/>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iterate>
                                    <p:tmAbs val="0"/>
                                  </p:iterate>
                                  <p:childTnLst>
                                    <p:set>
                                      <p:cBhvr>
                                        <p:cTn id="11" fill="hold"/>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10" presetClass="entr" fill="hold" nodeType="afterEffect">
                                  <p:stCondLst>
                                    <p:cond delay="0"/>
                                  </p:stCondLst>
                                  <p:iterate>
                                    <p:tmAbs val="0"/>
                                  </p:iterate>
                                  <p:childTnLst>
                                    <p:set>
                                      <p:cBhvr>
                                        <p:cTn id="15" fill="hold"/>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2000"/>
                            </p:stCondLst>
                            <p:childTnLst>
                              <p:par>
                                <p:cTn id="18" presetID="10" presetClass="entr" fill="hold" nodeType="afterEffect">
                                  <p:stCondLst>
                                    <p:cond delay="0"/>
                                  </p:stCondLst>
                                  <p:iterate>
                                    <p:tmAbs val="0"/>
                                  </p:iterate>
                                  <p:childTnLst>
                                    <p:set>
                                      <p:cBhvr>
                                        <p:cTn id="19" fill="hold"/>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18809F76-3D91-6A48-8C3F-263A48C7EB6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0" y="26"/>
            <a:ext cx="9144000" cy="51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76" name="AARNet_logo_MONO_NO TAGLINE.ai" descr="AARNet_logo_MONO_NO TAGLINE.ai"/>
          <p:cNvPicPr>
            <a:picLocks noChangeAspect="1"/>
          </p:cNvPicPr>
          <p:nvPr/>
        </p:nvPicPr>
        <p:blipFill>
          <a:blip r:embed="rId3"/>
          <a:stretch>
            <a:fillRect/>
          </a:stretch>
        </p:blipFill>
        <p:spPr>
          <a:xfrm>
            <a:off x="3654116" y="2273695"/>
            <a:ext cx="1835768" cy="597698"/>
          </a:xfrm>
          <a:prstGeom prst="rect">
            <a:avLst/>
          </a:prstGeom>
          <a:ln w="12700">
            <a:miter lim="400000"/>
          </a:ln>
        </p:spPr>
      </p:pic>
      <p:sp>
        <p:nvSpPr>
          <p:cNvPr id="677" name="Thank you"/>
          <p:cNvSpPr txBox="1"/>
          <p:nvPr/>
        </p:nvSpPr>
        <p:spPr>
          <a:xfrm>
            <a:off x="453982" y="3207759"/>
            <a:ext cx="8236037" cy="419367"/>
          </a:xfrm>
          <a:prstGeom prst="rect">
            <a:avLst/>
          </a:prstGeom>
          <a:ln w="12700">
            <a:miter lim="400000"/>
          </a:ln>
          <a:extLst>
            <a:ext uri="{C572A759-6A51-4108-AA02-DFA0A04FC94B}">
              <ma14:wrappingTextBoxFlag xmlns="" xmlns:ma14="http://schemas.microsoft.com/office/mac/drawingml/2011/main" val="1"/>
            </a:ext>
          </a:extLst>
        </p:spPr>
        <p:txBody>
          <a:bodyPr lIns="45759" tIns="45759" rIns="45759" bIns="45759" anchor="ctr">
            <a:normAutofit lnSpcReduction="10000"/>
          </a:bodyPr>
          <a:lstStyle>
            <a:lvl1pPr marL="0" indent="0" algn="ctr" defTabSz="1072708">
              <a:spcBef>
                <a:spcPts val="0"/>
              </a:spcBef>
              <a:buSzTx/>
              <a:buFontTx/>
              <a:buNone/>
              <a:defRPr sz="2904">
                <a:latin typeface="Museo Sans 300"/>
                <a:ea typeface="Museo Sans 300"/>
                <a:cs typeface="Museo Sans 300"/>
                <a:sym typeface="Museo Sans 300"/>
              </a:defRPr>
            </a:lvl1pPr>
          </a:lstStyle>
          <a:p>
            <a:r>
              <a:rPr sz="2180" dirty="0"/>
              <a:t>Thank you</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2" nodeType="afterEffect">
                                  <p:stCondLst>
                                    <p:cond delay="400"/>
                                  </p:stCondLst>
                                  <p:iterate>
                                    <p:tmAbs val="0"/>
                                  </p:iterate>
                                  <p:childTnLst>
                                    <p:set>
                                      <p:cBhvr>
                                        <p:cTn id="6" fill="hold"/>
                                        <p:tgtEl>
                                          <p:spTgt spid="676"/>
                                        </p:tgtEl>
                                        <p:attrNameLst>
                                          <p:attrName>style.visibility</p:attrName>
                                        </p:attrNameLst>
                                      </p:cBhvr>
                                      <p:to>
                                        <p:strVal val="visible"/>
                                      </p:to>
                                    </p:set>
                                    <p:animEffect transition="in" filter="fade">
                                      <p:cBhvr>
                                        <p:cTn id="7" dur="1000"/>
                                        <p:tgtEl>
                                          <p:spTgt spid="676"/>
                                        </p:tgtEl>
                                      </p:cBhvr>
                                    </p:animEffect>
                                  </p:childTnLst>
                                </p:cTn>
                              </p:par>
                            </p:childTnLst>
                          </p:cTn>
                        </p:par>
                        <p:par>
                          <p:cTn id="8" fill="hold">
                            <p:stCondLst>
                              <p:cond delay="1400"/>
                            </p:stCondLst>
                            <p:childTnLst>
                              <p:par>
                                <p:cTn id="9" presetID="10" presetClass="entr" fill="hold" grpId="3" nodeType="afterEffect">
                                  <p:stCondLst>
                                    <p:cond delay="100"/>
                                  </p:stCondLst>
                                  <p:iterate>
                                    <p:tmAbs val="0"/>
                                  </p:iterate>
                                  <p:childTnLst>
                                    <p:set>
                                      <p:cBhvr>
                                        <p:cTn id="10" fill="hold"/>
                                        <p:tgtEl>
                                          <p:spTgt spid="677"/>
                                        </p:tgtEl>
                                        <p:attrNameLst>
                                          <p:attrName>style.visibility</p:attrName>
                                        </p:attrNameLst>
                                      </p:cBhvr>
                                      <p:to>
                                        <p:strVal val="visible"/>
                                      </p:to>
                                    </p:set>
                                    <p:animEffect transition="in" filter="fade">
                                      <p:cBhvr>
                                        <p:cTn id="11" dur="1000"/>
                                        <p:tgtEl>
                                          <p:spTgt spid="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 grpId="2" animBg="1" advAuto="0"/>
      <p:bldP spid="677"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Enter Text here"/>
          <p:cNvSpPr txBox="1">
            <a:spLocks noGrp="1"/>
          </p:cNvSpPr>
          <p:nvPr>
            <p:ph type="body" sz="half" idx="1"/>
          </p:nvPr>
        </p:nvSpPr>
        <p:spPr>
          <a:xfrm>
            <a:off x="288049" y="844635"/>
            <a:ext cx="8515973" cy="1972400"/>
          </a:xfrm>
        </p:spPr>
        <p:txBody>
          <a:bodyPr/>
          <a:lstStyle/>
          <a:p>
            <a:r>
              <a:rPr lang="en-AU" dirty="0"/>
              <a:t>Mutually Agreed Norms for Routing Security (MANRS) is a global initiative, supported by the Internet Society, that provides crucial fixes and tools to help reduce the most common routing threats.</a:t>
            </a:r>
          </a:p>
          <a:p>
            <a:r>
              <a:rPr lang="en-GB" dirty="0"/>
              <a:t>Without MANRS, a malicious or not malicious service provider / entity can advertise your IP address space, and hijack your traffic. </a:t>
            </a:r>
          </a:p>
          <a:p>
            <a:r>
              <a:rPr lang="en-GB" dirty="0"/>
              <a:t>Right now, you are all vulnerable to this, and in fact we have seen this occur. </a:t>
            </a:r>
          </a:p>
          <a:p>
            <a:r>
              <a:rPr lang="en-GB" dirty="0"/>
              <a:t>In order to protect yourselves, you need to work with us to complete the following four simple actions.</a:t>
            </a:r>
          </a:p>
          <a:p>
            <a:endParaRPr lang="en-AU" dirty="0"/>
          </a:p>
        </p:txBody>
      </p:sp>
      <p:sp>
        <p:nvSpPr>
          <p:cNvPr id="196" name="Title Slide"/>
          <p:cNvSpPr txBox="1">
            <a:spLocks noGrp="1"/>
          </p:cNvSpPr>
          <p:nvPr>
            <p:ph type="body" idx="21"/>
          </p:nvPr>
        </p:nvSpPr>
        <p:spPr/>
        <p:txBody>
          <a:bodyPr/>
          <a:lstStyle/>
          <a:p>
            <a:r>
              <a:rPr lang="en-AU" dirty="0"/>
              <a:t>What is MANRS?</a:t>
            </a:r>
          </a:p>
        </p:txBody>
      </p:sp>
      <p:grpSp>
        <p:nvGrpSpPr>
          <p:cNvPr id="27" name="Group 26"/>
          <p:cNvGrpSpPr/>
          <p:nvPr/>
        </p:nvGrpSpPr>
        <p:grpSpPr>
          <a:xfrm>
            <a:off x="331437" y="2516020"/>
            <a:ext cx="2005514" cy="2129824"/>
            <a:chOff x="331437" y="2516020"/>
            <a:chExt cx="2005514" cy="2129824"/>
          </a:xfrm>
        </p:grpSpPr>
        <p:sp>
          <p:nvSpPr>
            <p:cNvPr id="39" name="Rectangle"/>
            <p:cNvSpPr/>
            <p:nvPr/>
          </p:nvSpPr>
          <p:spPr>
            <a:xfrm>
              <a:off x="339966" y="2516020"/>
              <a:ext cx="1996985" cy="2129824"/>
            </a:xfrm>
            <a:prstGeom prst="rect">
              <a:avLst/>
            </a:prstGeom>
            <a:solidFill>
              <a:srgbClr val="F7941D"/>
            </a:solidFill>
            <a:ln w="12700" cap="flat">
              <a:noFill/>
              <a:miter lim="400000"/>
            </a:ln>
            <a:effectLst/>
          </p:spPr>
          <p:txBody>
            <a:bodyPr wrap="square" lIns="45719" tIns="45719" rIns="45719" bIns="45719" numCol="1" anchor="ctr">
              <a:noAutofit/>
            </a:bodyPr>
            <a:lstStyle/>
            <a:p>
              <a:pPr marL="0" indent="0" algn="ctr">
                <a:spcBef>
                  <a:spcPts val="0"/>
                </a:spcBef>
                <a:buSzTx/>
                <a:buFontTx/>
                <a:buNone/>
                <a:defRPr sz="2000">
                  <a:solidFill>
                    <a:srgbClr val="FFFFFF"/>
                  </a:solidFill>
                  <a:latin typeface="Museo Sans 300"/>
                  <a:ea typeface="Museo Sans 300"/>
                  <a:cs typeface="Museo Sans 300"/>
                  <a:sym typeface="Museo Sans 300"/>
                </a:defRPr>
              </a:pPr>
              <a:endParaRPr sz="1502"/>
            </a:p>
          </p:txBody>
        </p:sp>
        <p:sp>
          <p:nvSpPr>
            <p:cNvPr id="40" name="Single Pane  of Glass"/>
            <p:cNvSpPr txBox="1"/>
            <p:nvPr/>
          </p:nvSpPr>
          <p:spPr>
            <a:xfrm>
              <a:off x="331437" y="4309447"/>
              <a:ext cx="1996984"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0" indent="0" algn="ctr">
                <a:spcBef>
                  <a:spcPts val="0"/>
                </a:spcBef>
                <a:buSzTx/>
                <a:buFontTx/>
                <a:buNone/>
                <a:defRPr sz="2600">
                  <a:solidFill>
                    <a:srgbClr val="FFFFFF"/>
                  </a:solidFill>
                  <a:latin typeface="Museo Sans 300"/>
                  <a:ea typeface="Museo Sans 300"/>
                  <a:cs typeface="Museo Sans 300"/>
                  <a:sym typeface="Museo Sans 300"/>
                </a:defRPr>
              </a:pPr>
              <a:r>
                <a:rPr lang="en-US" sz="1400" b="1" dirty="0"/>
                <a:t>Mandatory</a:t>
              </a:r>
              <a:endParaRPr sz="1400" dirty="0"/>
            </a:p>
          </p:txBody>
        </p:sp>
        <p:sp>
          <p:nvSpPr>
            <p:cNvPr id="13" name="Single Pane  of Glass">
              <a:extLst>
                <a:ext uri="{FF2B5EF4-FFF2-40B4-BE49-F238E27FC236}">
                  <a16:creationId xmlns:a16="http://schemas.microsoft.com/office/drawing/2014/main" id="{549E48AF-85DE-DE5A-98F1-294B779C4A5A}"/>
                </a:ext>
              </a:extLst>
            </p:cNvPr>
            <p:cNvSpPr txBox="1"/>
            <p:nvPr/>
          </p:nvSpPr>
          <p:spPr>
            <a:xfrm>
              <a:off x="503530" y="3398410"/>
              <a:ext cx="1669856" cy="7387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325" tIns="34325" rIns="34325" bIns="34325" numCol="1" anchor="t">
              <a:spAutoFit/>
            </a:bodyPr>
            <a:lstStyle/>
            <a:p>
              <a:pPr marL="0" indent="0" algn="ctr">
                <a:buNone/>
              </a:pPr>
              <a:r>
                <a:rPr lang="en-US" b="1" dirty="0">
                  <a:solidFill>
                    <a:schemeClr val="bg1"/>
                  </a:solidFill>
                  <a:latin typeface="Museo Sans 900" panose="02000000000000000000" pitchFamily="50" charset="0"/>
                </a:rPr>
                <a:t>Filtering</a:t>
              </a:r>
              <a:br>
                <a:rPr lang="en-US" dirty="0">
                  <a:solidFill>
                    <a:schemeClr val="bg1"/>
                  </a:solidFill>
                </a:rPr>
              </a:br>
              <a:r>
                <a:rPr lang="en-US" sz="1000" dirty="0">
                  <a:solidFill>
                    <a:schemeClr val="bg1"/>
                  </a:solidFill>
                  <a:latin typeface="Museo Sans 300" panose="02000000000000000000" pitchFamily="50" charset="0"/>
                </a:rPr>
                <a:t>Prevent propagation of incorrect routing information</a:t>
              </a:r>
              <a:endParaRPr lang="en-US" dirty="0">
                <a:solidFill>
                  <a:schemeClr val="bg1"/>
                </a:solidFill>
                <a:latin typeface="Museo Sans 300" panose="02000000000000000000" pitchFamily="50" charset="0"/>
              </a:endParaRPr>
            </a:p>
          </p:txBody>
        </p:sp>
        <p:grpSp>
          <p:nvGrpSpPr>
            <p:cNvPr id="79" name="Group 78">
              <a:extLst>
                <a:ext uri="{FF2B5EF4-FFF2-40B4-BE49-F238E27FC236}">
                  <a16:creationId xmlns:a16="http://schemas.microsoft.com/office/drawing/2014/main" id="{119103B4-12C2-C844-8572-05D8BBB0C5E1}"/>
                </a:ext>
              </a:extLst>
            </p:cNvPr>
            <p:cNvGrpSpPr/>
            <p:nvPr/>
          </p:nvGrpSpPr>
          <p:grpSpPr>
            <a:xfrm>
              <a:off x="1025801" y="2737308"/>
              <a:ext cx="625314" cy="427812"/>
              <a:chOff x="1250640" y="5034240"/>
              <a:chExt cx="658799" cy="450720"/>
            </a:xfrm>
          </p:grpSpPr>
          <p:sp>
            <p:nvSpPr>
              <p:cNvPr id="80" name="Straight Connector 79">
                <a:extLst>
                  <a:ext uri="{FF2B5EF4-FFF2-40B4-BE49-F238E27FC236}">
                    <a16:creationId xmlns:a16="http://schemas.microsoft.com/office/drawing/2014/main" id="{8B2A0A6D-5888-4F4A-A530-B31055CF0D21}"/>
                  </a:ext>
                </a:extLst>
              </p:cNvPr>
              <p:cNvSpPr/>
              <p:nvPr/>
            </p:nvSpPr>
            <p:spPr>
              <a:xfrm>
                <a:off x="1701360" y="5147279"/>
                <a:ext cx="11052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 name="Straight Connector 80">
                <a:extLst>
                  <a:ext uri="{FF2B5EF4-FFF2-40B4-BE49-F238E27FC236}">
                    <a16:creationId xmlns:a16="http://schemas.microsoft.com/office/drawing/2014/main" id="{06430C9D-692B-BF4E-A668-21E3CDCB2BC6}"/>
                  </a:ext>
                </a:extLst>
              </p:cNvPr>
              <p:cNvSpPr/>
              <p:nvPr/>
            </p:nvSpPr>
            <p:spPr>
              <a:xfrm flipV="1">
                <a:off x="1811880" y="5103360"/>
                <a:ext cx="0" cy="43919"/>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 name="Straight Connector 81">
                <a:extLst>
                  <a:ext uri="{FF2B5EF4-FFF2-40B4-BE49-F238E27FC236}">
                    <a16:creationId xmlns:a16="http://schemas.microsoft.com/office/drawing/2014/main" id="{1A638224-C5E2-A749-8DDB-77D8E9954268}"/>
                  </a:ext>
                </a:extLst>
              </p:cNvPr>
              <p:cNvSpPr/>
              <p:nvPr/>
            </p:nvSpPr>
            <p:spPr>
              <a:xfrm>
                <a:off x="1811880" y="5103360"/>
                <a:ext cx="97559" cy="10332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 name="Straight Connector 82">
                <a:extLst>
                  <a:ext uri="{FF2B5EF4-FFF2-40B4-BE49-F238E27FC236}">
                    <a16:creationId xmlns:a16="http://schemas.microsoft.com/office/drawing/2014/main" id="{D3073AC2-225A-2742-A541-D5C266635A8D}"/>
                  </a:ext>
                </a:extLst>
              </p:cNvPr>
              <p:cNvSpPr/>
              <p:nvPr/>
            </p:nvSpPr>
            <p:spPr>
              <a:xfrm flipH="1">
                <a:off x="1805400" y="5206680"/>
                <a:ext cx="104039" cy="10476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 name="Straight Connector 83">
                <a:extLst>
                  <a:ext uri="{FF2B5EF4-FFF2-40B4-BE49-F238E27FC236}">
                    <a16:creationId xmlns:a16="http://schemas.microsoft.com/office/drawing/2014/main" id="{D8EFAA75-58E2-F945-BF48-070D14F95ED7}"/>
                  </a:ext>
                </a:extLst>
              </p:cNvPr>
              <p:cNvSpPr/>
              <p:nvPr/>
            </p:nvSpPr>
            <p:spPr>
              <a:xfrm flipV="1">
                <a:off x="1805400" y="5266440"/>
                <a:ext cx="0" cy="4500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 name="Straight Connector 84">
                <a:extLst>
                  <a:ext uri="{FF2B5EF4-FFF2-40B4-BE49-F238E27FC236}">
                    <a16:creationId xmlns:a16="http://schemas.microsoft.com/office/drawing/2014/main" id="{FA9F9518-3044-DC4C-8197-BA134F23F092}"/>
                  </a:ext>
                </a:extLst>
              </p:cNvPr>
              <p:cNvSpPr/>
              <p:nvPr/>
            </p:nvSpPr>
            <p:spPr>
              <a:xfrm flipH="1">
                <a:off x="1722240" y="5266440"/>
                <a:ext cx="8316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 name="Straight Connector 85">
                <a:extLst>
                  <a:ext uri="{FF2B5EF4-FFF2-40B4-BE49-F238E27FC236}">
                    <a16:creationId xmlns:a16="http://schemas.microsoft.com/office/drawing/2014/main" id="{CE7102AA-9209-9643-A74B-F8D6028134FB}"/>
                  </a:ext>
                </a:extLst>
              </p:cNvPr>
              <p:cNvSpPr/>
              <p:nvPr/>
            </p:nvSpPr>
            <p:spPr>
              <a:xfrm flipH="1">
                <a:off x="1359360" y="5322240"/>
                <a:ext cx="4752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 name="Straight Connector 86">
                <a:extLst>
                  <a:ext uri="{FF2B5EF4-FFF2-40B4-BE49-F238E27FC236}">
                    <a16:creationId xmlns:a16="http://schemas.microsoft.com/office/drawing/2014/main" id="{3FEA95C5-869C-8141-BD75-2E053890DF7B}"/>
                  </a:ext>
                </a:extLst>
              </p:cNvPr>
              <p:cNvSpPr/>
              <p:nvPr/>
            </p:nvSpPr>
            <p:spPr>
              <a:xfrm>
                <a:off x="1359360" y="5322240"/>
                <a:ext cx="0" cy="4140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 name="Straight Connector 87">
                <a:extLst>
                  <a:ext uri="{FF2B5EF4-FFF2-40B4-BE49-F238E27FC236}">
                    <a16:creationId xmlns:a16="http://schemas.microsoft.com/office/drawing/2014/main" id="{4A5E59BD-F512-4746-A70A-DB11CD7CF223}"/>
                  </a:ext>
                </a:extLst>
              </p:cNvPr>
              <p:cNvSpPr/>
              <p:nvPr/>
            </p:nvSpPr>
            <p:spPr>
              <a:xfrm flipH="1" flipV="1">
                <a:off x="1250640" y="5267520"/>
                <a:ext cx="108720" cy="9612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 name="Straight Connector 88">
                <a:extLst>
                  <a:ext uri="{FF2B5EF4-FFF2-40B4-BE49-F238E27FC236}">
                    <a16:creationId xmlns:a16="http://schemas.microsoft.com/office/drawing/2014/main" id="{B3D49F03-5514-DE41-8ABA-EB0C170AB017}"/>
                  </a:ext>
                </a:extLst>
              </p:cNvPr>
              <p:cNvSpPr/>
              <p:nvPr/>
            </p:nvSpPr>
            <p:spPr>
              <a:xfrm flipV="1">
                <a:off x="1250640" y="5172840"/>
                <a:ext cx="108720" cy="9468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 name="Straight Connector 89">
                <a:extLst>
                  <a:ext uri="{FF2B5EF4-FFF2-40B4-BE49-F238E27FC236}">
                    <a16:creationId xmlns:a16="http://schemas.microsoft.com/office/drawing/2014/main" id="{0C932754-251D-5D43-9F28-6BF4DFB4B841}"/>
                  </a:ext>
                </a:extLst>
              </p:cNvPr>
              <p:cNvSpPr/>
              <p:nvPr/>
            </p:nvSpPr>
            <p:spPr>
              <a:xfrm>
                <a:off x="1359360" y="5172840"/>
                <a:ext cx="0" cy="4032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 name="Straight Connector 90">
                <a:extLst>
                  <a:ext uri="{FF2B5EF4-FFF2-40B4-BE49-F238E27FC236}">
                    <a16:creationId xmlns:a16="http://schemas.microsoft.com/office/drawing/2014/main" id="{93A43FF9-A6BF-714F-910D-FFBB2FFD3A4E}"/>
                  </a:ext>
                </a:extLst>
              </p:cNvPr>
              <p:cNvSpPr/>
              <p:nvPr/>
            </p:nvSpPr>
            <p:spPr>
              <a:xfrm>
                <a:off x="1359360" y="5213160"/>
                <a:ext cx="4752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 name="Straight Connector 91">
                <a:extLst>
                  <a:ext uri="{FF2B5EF4-FFF2-40B4-BE49-F238E27FC236}">
                    <a16:creationId xmlns:a16="http://schemas.microsoft.com/office/drawing/2014/main" id="{4F7631D7-FEA0-5246-BE7C-BA3AA9EBA603}"/>
                  </a:ext>
                </a:extLst>
              </p:cNvPr>
              <p:cNvSpPr/>
              <p:nvPr/>
            </p:nvSpPr>
            <p:spPr>
              <a:xfrm flipH="1">
                <a:off x="1553760" y="5155560"/>
                <a:ext cx="86759"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 name="Straight Connector 92">
                <a:extLst>
                  <a:ext uri="{FF2B5EF4-FFF2-40B4-BE49-F238E27FC236}">
                    <a16:creationId xmlns:a16="http://schemas.microsoft.com/office/drawing/2014/main" id="{100C980F-794A-614A-A282-321A62C63891}"/>
                  </a:ext>
                </a:extLst>
              </p:cNvPr>
              <p:cNvSpPr/>
              <p:nvPr/>
            </p:nvSpPr>
            <p:spPr>
              <a:xfrm flipH="1">
                <a:off x="1476360" y="5328720"/>
                <a:ext cx="10404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4" name="Straight Connector 93">
                <a:extLst>
                  <a:ext uri="{FF2B5EF4-FFF2-40B4-BE49-F238E27FC236}">
                    <a16:creationId xmlns:a16="http://schemas.microsoft.com/office/drawing/2014/main" id="{ABBFEAA4-310D-2649-A9B7-AF92C56CDBF1}"/>
                  </a:ext>
                </a:extLst>
              </p:cNvPr>
              <p:cNvSpPr/>
              <p:nvPr/>
            </p:nvSpPr>
            <p:spPr>
              <a:xfrm flipH="1">
                <a:off x="1476360" y="5207400"/>
                <a:ext cx="13356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5" name="Straight Connector 94">
                <a:extLst>
                  <a:ext uri="{FF2B5EF4-FFF2-40B4-BE49-F238E27FC236}">
                    <a16:creationId xmlns:a16="http://schemas.microsoft.com/office/drawing/2014/main" id="{27DC3D93-A024-A44F-93CD-557C31A03756}"/>
                  </a:ext>
                </a:extLst>
              </p:cNvPr>
              <p:cNvSpPr/>
              <p:nvPr/>
            </p:nvSpPr>
            <p:spPr>
              <a:xfrm flipH="1">
                <a:off x="1545120" y="5259600"/>
                <a:ext cx="133199"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 name="Straight Connector 95">
                <a:extLst>
                  <a:ext uri="{FF2B5EF4-FFF2-40B4-BE49-F238E27FC236}">
                    <a16:creationId xmlns:a16="http://schemas.microsoft.com/office/drawing/2014/main" id="{EB4428E5-44CB-9543-BE40-E3A655727E7B}"/>
                  </a:ext>
                </a:extLst>
              </p:cNvPr>
              <p:cNvSpPr/>
              <p:nvPr/>
            </p:nvSpPr>
            <p:spPr>
              <a:xfrm>
                <a:off x="1891800" y="5116680"/>
                <a:ext cx="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 name="Freeform 96">
                <a:extLst>
                  <a:ext uri="{FF2B5EF4-FFF2-40B4-BE49-F238E27FC236}">
                    <a16:creationId xmlns:a16="http://schemas.microsoft.com/office/drawing/2014/main" id="{605F7777-B1B2-1C44-8DFA-7338771097AB}"/>
                  </a:ext>
                </a:extLst>
              </p:cNvPr>
              <p:cNvSpPr/>
              <p:nvPr/>
            </p:nvSpPr>
            <p:spPr>
              <a:xfrm>
                <a:off x="1891800" y="5049000"/>
                <a:ext cx="0" cy="67320"/>
              </a:xfrm>
              <a:custGeom>
                <a:avLst/>
                <a:gdLst/>
                <a:ahLst/>
                <a:cxnLst>
                  <a:cxn ang="3cd4">
                    <a:pos x="hc" y="t"/>
                  </a:cxn>
                  <a:cxn ang="cd2">
                    <a:pos x="l" y="vc"/>
                  </a:cxn>
                  <a:cxn ang="cd4">
                    <a:pos x="hc" y="b"/>
                  </a:cxn>
                  <a:cxn ang="0">
                    <a:pos x="r" y="vc"/>
                  </a:cxn>
                </a:cxnLst>
                <a:rect l="l" t="t" r="r" b="b"/>
                <a:pathLst>
                  <a:path h="188">
                    <a:moveTo>
                      <a:pt x="0" y="188"/>
                    </a:moveTo>
                    <a:cubicBezTo>
                      <a:pt x="0" y="0"/>
                      <a:pt x="0" y="0"/>
                      <a:pt x="0"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 name="Freeform 97">
                <a:extLst>
                  <a:ext uri="{FF2B5EF4-FFF2-40B4-BE49-F238E27FC236}">
                    <a16:creationId xmlns:a16="http://schemas.microsoft.com/office/drawing/2014/main" id="{ABFE4A57-BD0E-FD42-B99B-CE158616AEB6}"/>
                  </a:ext>
                </a:extLst>
              </p:cNvPr>
              <p:cNvSpPr/>
              <p:nvPr/>
            </p:nvSpPr>
            <p:spPr>
              <a:xfrm>
                <a:off x="1878480" y="5034240"/>
                <a:ext cx="12960" cy="14400"/>
              </a:xfrm>
              <a:custGeom>
                <a:avLst/>
                <a:gdLst/>
                <a:ahLst/>
                <a:cxnLst>
                  <a:cxn ang="3cd4">
                    <a:pos x="hc" y="t"/>
                  </a:cxn>
                  <a:cxn ang="cd2">
                    <a:pos x="l" y="vc"/>
                  </a:cxn>
                  <a:cxn ang="cd4">
                    <a:pos x="hc" y="b"/>
                  </a:cxn>
                  <a:cxn ang="0">
                    <a:pos x="r" y="vc"/>
                  </a:cxn>
                </a:cxnLst>
                <a:rect l="l" t="t" r="r" b="b"/>
                <a:pathLst>
                  <a:path w="37" h="41">
                    <a:moveTo>
                      <a:pt x="37" y="41"/>
                    </a:moveTo>
                    <a:cubicBezTo>
                      <a:pt x="37" y="19"/>
                      <a:pt x="19" y="0"/>
                      <a:pt x="0"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 name="Freeform 98">
                <a:extLst>
                  <a:ext uri="{FF2B5EF4-FFF2-40B4-BE49-F238E27FC236}">
                    <a16:creationId xmlns:a16="http://schemas.microsoft.com/office/drawing/2014/main" id="{B5CAAEC6-E44E-9D43-944F-096E4EC7CD13}"/>
                  </a:ext>
                </a:extLst>
              </p:cNvPr>
              <p:cNvSpPr/>
              <p:nvPr/>
            </p:nvSpPr>
            <p:spPr>
              <a:xfrm>
                <a:off x="1437840" y="5034240"/>
                <a:ext cx="440279" cy="0"/>
              </a:xfrm>
              <a:custGeom>
                <a:avLst/>
                <a:gdLst/>
                <a:ahLst/>
                <a:cxnLst>
                  <a:cxn ang="3cd4">
                    <a:pos x="hc" y="t"/>
                  </a:cxn>
                  <a:cxn ang="cd2">
                    <a:pos x="l" y="vc"/>
                  </a:cxn>
                  <a:cxn ang="cd4">
                    <a:pos x="hc" y="b"/>
                  </a:cxn>
                  <a:cxn ang="0">
                    <a:pos x="r" y="vc"/>
                  </a:cxn>
                </a:cxnLst>
                <a:rect l="l" t="t" r="r" b="b"/>
                <a:pathLst>
                  <a:path w="1224">
                    <a:moveTo>
                      <a:pt x="1224" y="0"/>
                    </a:moveTo>
                    <a:cubicBezTo>
                      <a:pt x="0" y="0"/>
                      <a:pt x="0" y="0"/>
                      <a:pt x="0"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 name="Freeform 99">
                <a:extLst>
                  <a:ext uri="{FF2B5EF4-FFF2-40B4-BE49-F238E27FC236}">
                    <a16:creationId xmlns:a16="http://schemas.microsoft.com/office/drawing/2014/main" id="{95CB8509-5D3D-3B42-ADD8-297631E87CBC}"/>
                  </a:ext>
                </a:extLst>
              </p:cNvPr>
              <p:cNvSpPr/>
              <p:nvPr/>
            </p:nvSpPr>
            <p:spPr>
              <a:xfrm>
                <a:off x="1424159" y="5034240"/>
                <a:ext cx="13320" cy="14400"/>
              </a:xfrm>
              <a:custGeom>
                <a:avLst/>
                <a:gdLst/>
                <a:ahLst/>
                <a:cxnLst>
                  <a:cxn ang="3cd4">
                    <a:pos x="hc" y="t"/>
                  </a:cxn>
                  <a:cxn ang="cd2">
                    <a:pos x="l" y="vc"/>
                  </a:cxn>
                  <a:cxn ang="cd4">
                    <a:pos x="hc" y="b"/>
                  </a:cxn>
                  <a:cxn ang="0">
                    <a:pos x="r" y="vc"/>
                  </a:cxn>
                </a:cxnLst>
                <a:rect l="l" t="t" r="r" b="b"/>
                <a:pathLst>
                  <a:path w="38" h="41">
                    <a:moveTo>
                      <a:pt x="38" y="0"/>
                    </a:moveTo>
                    <a:cubicBezTo>
                      <a:pt x="16" y="0"/>
                      <a:pt x="0" y="19"/>
                      <a:pt x="0" y="41"/>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 name="Freeform 100">
                <a:extLst>
                  <a:ext uri="{FF2B5EF4-FFF2-40B4-BE49-F238E27FC236}">
                    <a16:creationId xmlns:a16="http://schemas.microsoft.com/office/drawing/2014/main" id="{408D9D77-F380-EE44-8D57-7A0673CE68E5}"/>
                  </a:ext>
                </a:extLst>
              </p:cNvPr>
              <p:cNvSpPr/>
              <p:nvPr/>
            </p:nvSpPr>
            <p:spPr>
              <a:xfrm>
                <a:off x="1424159" y="5049000"/>
                <a:ext cx="0" cy="333360"/>
              </a:xfrm>
              <a:custGeom>
                <a:avLst/>
                <a:gdLst/>
                <a:ahLst/>
                <a:cxnLst>
                  <a:cxn ang="3cd4">
                    <a:pos x="hc" y="t"/>
                  </a:cxn>
                  <a:cxn ang="cd2">
                    <a:pos x="l" y="vc"/>
                  </a:cxn>
                  <a:cxn ang="cd4">
                    <a:pos x="hc" y="b"/>
                  </a:cxn>
                  <a:cxn ang="0">
                    <a:pos x="r" y="vc"/>
                  </a:cxn>
                </a:cxnLst>
                <a:rect l="l" t="t" r="r" b="b"/>
                <a:pathLst>
                  <a:path h="927">
                    <a:moveTo>
                      <a:pt x="0" y="0"/>
                    </a:moveTo>
                    <a:cubicBezTo>
                      <a:pt x="0" y="927"/>
                      <a:pt x="0" y="927"/>
                      <a:pt x="0" y="927"/>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 name="Freeform 101">
                <a:extLst>
                  <a:ext uri="{FF2B5EF4-FFF2-40B4-BE49-F238E27FC236}">
                    <a16:creationId xmlns:a16="http://schemas.microsoft.com/office/drawing/2014/main" id="{7D1EA6BE-CAC8-854A-8BB8-AC7EB8D5A568}"/>
                  </a:ext>
                </a:extLst>
              </p:cNvPr>
              <p:cNvSpPr/>
              <p:nvPr/>
            </p:nvSpPr>
            <p:spPr>
              <a:xfrm>
                <a:off x="1424159" y="5382720"/>
                <a:ext cx="13320" cy="15120"/>
              </a:xfrm>
              <a:custGeom>
                <a:avLst/>
                <a:gdLst/>
                <a:ahLst/>
                <a:cxnLst>
                  <a:cxn ang="3cd4">
                    <a:pos x="hc" y="t"/>
                  </a:cxn>
                  <a:cxn ang="cd2">
                    <a:pos x="l" y="vc"/>
                  </a:cxn>
                  <a:cxn ang="cd4">
                    <a:pos x="hc" y="b"/>
                  </a:cxn>
                  <a:cxn ang="0">
                    <a:pos x="r" y="vc"/>
                  </a:cxn>
                </a:cxnLst>
                <a:rect l="l" t="t" r="r" b="b"/>
                <a:pathLst>
                  <a:path w="38" h="43">
                    <a:moveTo>
                      <a:pt x="0" y="0"/>
                    </a:moveTo>
                    <a:cubicBezTo>
                      <a:pt x="0" y="23"/>
                      <a:pt x="16" y="43"/>
                      <a:pt x="38" y="43"/>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 name="Freeform 102">
                <a:extLst>
                  <a:ext uri="{FF2B5EF4-FFF2-40B4-BE49-F238E27FC236}">
                    <a16:creationId xmlns:a16="http://schemas.microsoft.com/office/drawing/2014/main" id="{842E4739-27EC-8543-BF79-2957B72EF0BD}"/>
                  </a:ext>
                </a:extLst>
              </p:cNvPr>
              <p:cNvSpPr/>
              <p:nvPr/>
            </p:nvSpPr>
            <p:spPr>
              <a:xfrm>
                <a:off x="1437840" y="5398200"/>
                <a:ext cx="440279" cy="0"/>
              </a:xfrm>
              <a:custGeom>
                <a:avLst/>
                <a:gdLst/>
                <a:ahLst/>
                <a:cxnLst>
                  <a:cxn ang="3cd4">
                    <a:pos x="hc" y="t"/>
                  </a:cxn>
                  <a:cxn ang="cd2">
                    <a:pos x="l" y="vc"/>
                  </a:cxn>
                  <a:cxn ang="cd4">
                    <a:pos x="hc" y="b"/>
                  </a:cxn>
                  <a:cxn ang="0">
                    <a:pos x="r" y="vc"/>
                  </a:cxn>
                </a:cxnLst>
                <a:rect l="l" t="t" r="r" b="b"/>
                <a:pathLst>
                  <a:path w="1224">
                    <a:moveTo>
                      <a:pt x="0" y="0"/>
                    </a:moveTo>
                    <a:cubicBezTo>
                      <a:pt x="1224" y="0"/>
                      <a:pt x="1224" y="0"/>
                      <a:pt x="1224"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 name="Freeform 103">
                <a:extLst>
                  <a:ext uri="{FF2B5EF4-FFF2-40B4-BE49-F238E27FC236}">
                    <a16:creationId xmlns:a16="http://schemas.microsoft.com/office/drawing/2014/main" id="{8EFDCA93-0502-9141-AEE0-F478A7ABED08}"/>
                  </a:ext>
                </a:extLst>
              </p:cNvPr>
              <p:cNvSpPr/>
              <p:nvPr/>
            </p:nvSpPr>
            <p:spPr>
              <a:xfrm>
                <a:off x="1878480" y="5382720"/>
                <a:ext cx="12960" cy="15120"/>
              </a:xfrm>
              <a:custGeom>
                <a:avLst/>
                <a:gdLst/>
                <a:ahLst/>
                <a:cxnLst>
                  <a:cxn ang="3cd4">
                    <a:pos x="hc" y="t"/>
                  </a:cxn>
                  <a:cxn ang="cd2">
                    <a:pos x="l" y="vc"/>
                  </a:cxn>
                  <a:cxn ang="cd4">
                    <a:pos x="hc" y="b"/>
                  </a:cxn>
                  <a:cxn ang="0">
                    <a:pos x="r" y="vc"/>
                  </a:cxn>
                </a:cxnLst>
                <a:rect l="l" t="t" r="r" b="b"/>
                <a:pathLst>
                  <a:path w="37" h="43">
                    <a:moveTo>
                      <a:pt x="0" y="43"/>
                    </a:moveTo>
                    <a:cubicBezTo>
                      <a:pt x="19" y="43"/>
                      <a:pt x="37" y="23"/>
                      <a:pt x="37"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 name="Freeform 104">
                <a:extLst>
                  <a:ext uri="{FF2B5EF4-FFF2-40B4-BE49-F238E27FC236}">
                    <a16:creationId xmlns:a16="http://schemas.microsoft.com/office/drawing/2014/main" id="{E7B0D666-8700-314C-A763-174C4E130EBB}"/>
                  </a:ext>
                </a:extLst>
              </p:cNvPr>
              <p:cNvSpPr/>
              <p:nvPr/>
            </p:nvSpPr>
            <p:spPr>
              <a:xfrm>
                <a:off x="1891800" y="5294879"/>
                <a:ext cx="0" cy="87480"/>
              </a:xfrm>
              <a:custGeom>
                <a:avLst/>
                <a:gdLst/>
                <a:ahLst/>
                <a:cxnLst>
                  <a:cxn ang="3cd4">
                    <a:pos x="hc" y="t"/>
                  </a:cxn>
                  <a:cxn ang="cd2">
                    <a:pos x="l" y="vc"/>
                  </a:cxn>
                  <a:cxn ang="cd4">
                    <a:pos x="hc" y="b"/>
                  </a:cxn>
                  <a:cxn ang="0">
                    <a:pos x="r" y="vc"/>
                  </a:cxn>
                </a:cxnLst>
                <a:rect l="l" t="t" r="r" b="b"/>
                <a:pathLst>
                  <a:path h="244">
                    <a:moveTo>
                      <a:pt x="0" y="244"/>
                    </a:moveTo>
                    <a:cubicBezTo>
                      <a:pt x="0" y="0"/>
                      <a:pt x="0" y="0"/>
                      <a:pt x="0"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 name="Straight Connector 105">
                <a:extLst>
                  <a:ext uri="{FF2B5EF4-FFF2-40B4-BE49-F238E27FC236}">
                    <a16:creationId xmlns:a16="http://schemas.microsoft.com/office/drawing/2014/main" id="{0AB7FF46-0216-0347-8210-42F27F7186B3}"/>
                  </a:ext>
                </a:extLst>
              </p:cNvPr>
              <p:cNvSpPr/>
              <p:nvPr/>
            </p:nvSpPr>
            <p:spPr>
              <a:xfrm flipV="1">
                <a:off x="1597320" y="5415120"/>
                <a:ext cx="0" cy="6984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 name="Straight Connector 106">
                <a:extLst>
                  <a:ext uri="{FF2B5EF4-FFF2-40B4-BE49-F238E27FC236}">
                    <a16:creationId xmlns:a16="http://schemas.microsoft.com/office/drawing/2014/main" id="{D0AE05E8-F07F-EB48-A271-2A5120BA67E8}"/>
                  </a:ext>
                </a:extLst>
              </p:cNvPr>
              <p:cNvSpPr/>
              <p:nvPr/>
            </p:nvSpPr>
            <p:spPr>
              <a:xfrm>
                <a:off x="1735919" y="5415120"/>
                <a:ext cx="0" cy="6984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 name="Straight Connector 107">
                <a:extLst>
                  <a:ext uri="{FF2B5EF4-FFF2-40B4-BE49-F238E27FC236}">
                    <a16:creationId xmlns:a16="http://schemas.microsoft.com/office/drawing/2014/main" id="{0B6D8FCB-603B-104C-A4B8-58C71FC02CF3}"/>
                  </a:ext>
                </a:extLst>
              </p:cNvPr>
              <p:cNvSpPr/>
              <p:nvPr/>
            </p:nvSpPr>
            <p:spPr>
              <a:xfrm flipH="1">
                <a:off x="1510919" y="5484960"/>
                <a:ext cx="311761"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grpSp>
        <p:nvGrpSpPr>
          <p:cNvPr id="28" name="Group 27"/>
          <p:cNvGrpSpPr/>
          <p:nvPr/>
        </p:nvGrpSpPr>
        <p:grpSpPr>
          <a:xfrm>
            <a:off x="2495660" y="2516020"/>
            <a:ext cx="1996991" cy="2129824"/>
            <a:chOff x="2495660" y="2516020"/>
            <a:chExt cx="1996991" cy="2129824"/>
          </a:xfrm>
        </p:grpSpPr>
        <p:sp>
          <p:nvSpPr>
            <p:cNvPr id="31" name="Rectangle"/>
            <p:cNvSpPr/>
            <p:nvPr/>
          </p:nvSpPr>
          <p:spPr>
            <a:xfrm>
              <a:off x="2495660" y="2516020"/>
              <a:ext cx="1996986" cy="2129824"/>
            </a:xfrm>
            <a:prstGeom prst="rect">
              <a:avLst/>
            </a:prstGeom>
            <a:solidFill>
              <a:srgbClr val="887EBB"/>
            </a:solidFill>
            <a:ln w="12700" cap="flat">
              <a:noFill/>
              <a:miter lim="400000"/>
            </a:ln>
            <a:effectLst/>
          </p:spPr>
          <p:txBody>
            <a:bodyPr wrap="square" lIns="45719" tIns="45719" rIns="45719" bIns="45719" numCol="1" anchor="ctr">
              <a:noAutofit/>
            </a:bodyPr>
            <a:lstStyle/>
            <a:p>
              <a:pPr marL="0" indent="0" algn="ctr">
                <a:spcBef>
                  <a:spcPts val="0"/>
                </a:spcBef>
                <a:buSzTx/>
                <a:buFontTx/>
                <a:buNone/>
                <a:defRPr sz="2000">
                  <a:solidFill>
                    <a:srgbClr val="FFFFFF"/>
                  </a:solidFill>
                  <a:latin typeface="Museo Sans 300"/>
                  <a:ea typeface="Museo Sans 300"/>
                  <a:cs typeface="Museo Sans 300"/>
                  <a:sym typeface="Museo Sans 300"/>
                </a:defRPr>
              </a:pPr>
              <a:endParaRPr sz="1502"/>
            </a:p>
          </p:txBody>
        </p:sp>
        <p:sp>
          <p:nvSpPr>
            <p:cNvPr id="46" name="Single Pane  of Glass"/>
            <p:cNvSpPr txBox="1"/>
            <p:nvPr/>
          </p:nvSpPr>
          <p:spPr>
            <a:xfrm>
              <a:off x="2495667" y="4309447"/>
              <a:ext cx="1996984"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0" indent="0" algn="ctr">
                <a:spcBef>
                  <a:spcPts val="0"/>
                </a:spcBef>
                <a:buSzTx/>
                <a:buFontTx/>
                <a:buNone/>
                <a:defRPr sz="2600">
                  <a:solidFill>
                    <a:srgbClr val="FFFFFF"/>
                  </a:solidFill>
                  <a:latin typeface="Museo Sans 300"/>
                  <a:ea typeface="Museo Sans 300"/>
                  <a:cs typeface="Museo Sans 300"/>
                  <a:sym typeface="Museo Sans 300"/>
                </a:defRPr>
              </a:pPr>
              <a:r>
                <a:rPr lang="en-US" sz="1400" b="1" dirty="0"/>
                <a:t>Optional</a:t>
              </a:r>
            </a:p>
          </p:txBody>
        </p:sp>
        <p:sp>
          <p:nvSpPr>
            <p:cNvPr id="7" name="Machine…">
              <a:extLst>
                <a:ext uri="{FF2B5EF4-FFF2-40B4-BE49-F238E27FC236}">
                  <a16:creationId xmlns:a16="http://schemas.microsoft.com/office/drawing/2014/main" id="{1FA684A5-FE6D-95EB-2911-7A0A4B41F67F}"/>
                </a:ext>
              </a:extLst>
            </p:cNvPr>
            <p:cNvSpPr txBox="1"/>
            <p:nvPr/>
          </p:nvSpPr>
          <p:spPr>
            <a:xfrm>
              <a:off x="2615089" y="3398410"/>
              <a:ext cx="1758128" cy="5848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325" tIns="34325" rIns="34325" bIns="34325" numCol="1" anchor="t">
              <a:spAutoFit/>
            </a:bodyPr>
            <a:lstStyle/>
            <a:p>
              <a:pPr marL="0" indent="0" algn="ctr">
                <a:buNone/>
              </a:pPr>
              <a:r>
                <a:rPr lang="en-US" b="1" dirty="0">
                  <a:solidFill>
                    <a:schemeClr val="bg1"/>
                  </a:solidFill>
                  <a:latin typeface="Museo Sans 900" panose="02000000000000000000" pitchFamily="50" charset="0"/>
                  <a:cs typeface="MV Boli" panose="02000500030200090000" pitchFamily="2" charset="0"/>
                </a:rPr>
                <a:t>Anti-spoofing</a:t>
              </a:r>
              <a:br>
                <a:rPr lang="en-US" dirty="0">
                  <a:solidFill>
                    <a:schemeClr val="bg1"/>
                  </a:solidFill>
                </a:rPr>
              </a:br>
              <a:r>
                <a:rPr lang="en-US" sz="1000" dirty="0">
                  <a:solidFill>
                    <a:schemeClr val="bg1"/>
                  </a:solidFill>
                  <a:latin typeface="Museo Sans 300" panose="02000000000000000000" pitchFamily="50" charset="0"/>
                </a:rPr>
                <a:t>Prevent traffic with spoofed source IP addresses</a:t>
              </a:r>
              <a:endParaRPr lang="en-US" dirty="0">
                <a:solidFill>
                  <a:schemeClr val="bg1"/>
                </a:solidFill>
                <a:latin typeface="Museo Sans 300" panose="02000000000000000000" pitchFamily="50" charset="0"/>
              </a:endParaRPr>
            </a:p>
          </p:txBody>
        </p:sp>
        <p:grpSp>
          <p:nvGrpSpPr>
            <p:cNvPr id="109" name="Group 108">
              <a:extLst>
                <a:ext uri="{FF2B5EF4-FFF2-40B4-BE49-F238E27FC236}">
                  <a16:creationId xmlns:a16="http://schemas.microsoft.com/office/drawing/2014/main" id="{4E574888-A2AF-A54F-965F-BCF6CE316493}"/>
                </a:ext>
              </a:extLst>
            </p:cNvPr>
            <p:cNvGrpSpPr/>
            <p:nvPr/>
          </p:nvGrpSpPr>
          <p:grpSpPr>
            <a:xfrm>
              <a:off x="3216000" y="2796249"/>
              <a:ext cx="556306" cy="309930"/>
              <a:chOff x="1305360" y="5815080"/>
              <a:chExt cx="560880" cy="312480"/>
            </a:xfrm>
          </p:grpSpPr>
          <p:sp>
            <p:nvSpPr>
              <p:cNvPr id="110" name="Straight Connector 109">
                <a:extLst>
                  <a:ext uri="{FF2B5EF4-FFF2-40B4-BE49-F238E27FC236}">
                    <a16:creationId xmlns:a16="http://schemas.microsoft.com/office/drawing/2014/main" id="{6B315B41-5526-C545-980F-9BB909AD137A}"/>
                  </a:ext>
                </a:extLst>
              </p:cNvPr>
              <p:cNvSpPr/>
              <p:nvPr/>
            </p:nvSpPr>
            <p:spPr>
              <a:xfrm>
                <a:off x="1305360" y="6005160"/>
                <a:ext cx="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 name="Freeform 110">
                <a:extLst>
                  <a:ext uri="{FF2B5EF4-FFF2-40B4-BE49-F238E27FC236}">
                    <a16:creationId xmlns:a16="http://schemas.microsoft.com/office/drawing/2014/main" id="{2630EF97-D127-1D42-8F3F-E44BE9792A8E}"/>
                  </a:ext>
                </a:extLst>
              </p:cNvPr>
              <p:cNvSpPr/>
              <p:nvPr/>
            </p:nvSpPr>
            <p:spPr>
              <a:xfrm>
                <a:off x="1305360" y="6005160"/>
                <a:ext cx="275040" cy="122400"/>
              </a:xfrm>
              <a:custGeom>
                <a:avLst/>
                <a:gdLst/>
                <a:ahLst/>
                <a:cxnLst>
                  <a:cxn ang="3cd4">
                    <a:pos x="hc" y="t"/>
                  </a:cxn>
                  <a:cxn ang="cd2">
                    <a:pos x="l" y="vc"/>
                  </a:cxn>
                  <a:cxn ang="cd4">
                    <a:pos x="hc" y="b"/>
                  </a:cxn>
                  <a:cxn ang="0">
                    <a:pos x="r" y="vc"/>
                  </a:cxn>
                </a:cxnLst>
                <a:rect l="l" t="t" r="r" b="b"/>
                <a:pathLst>
                  <a:path w="765" h="341">
                    <a:moveTo>
                      <a:pt x="0" y="0"/>
                    </a:moveTo>
                    <a:cubicBezTo>
                      <a:pt x="145" y="203"/>
                      <a:pt x="432" y="341"/>
                      <a:pt x="765" y="341"/>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 name="Freeform 111">
                <a:extLst>
                  <a:ext uri="{FF2B5EF4-FFF2-40B4-BE49-F238E27FC236}">
                    <a16:creationId xmlns:a16="http://schemas.microsoft.com/office/drawing/2014/main" id="{BC10EE0F-7332-E141-BCF3-2D848D9D3170}"/>
                  </a:ext>
                </a:extLst>
              </p:cNvPr>
              <p:cNvSpPr/>
              <p:nvPr/>
            </p:nvSpPr>
            <p:spPr>
              <a:xfrm>
                <a:off x="1580760" y="5989320"/>
                <a:ext cx="285480" cy="138240"/>
              </a:xfrm>
              <a:custGeom>
                <a:avLst/>
                <a:gdLst/>
                <a:ahLst/>
                <a:cxnLst>
                  <a:cxn ang="3cd4">
                    <a:pos x="hc" y="t"/>
                  </a:cxn>
                  <a:cxn ang="cd2">
                    <a:pos x="l" y="vc"/>
                  </a:cxn>
                  <a:cxn ang="cd4">
                    <a:pos x="hc" y="b"/>
                  </a:cxn>
                  <a:cxn ang="0">
                    <a:pos x="r" y="vc"/>
                  </a:cxn>
                </a:cxnLst>
                <a:rect l="l" t="t" r="r" b="b"/>
                <a:pathLst>
                  <a:path w="794" h="385">
                    <a:moveTo>
                      <a:pt x="0" y="385"/>
                    </a:moveTo>
                    <a:cubicBezTo>
                      <a:pt x="356" y="385"/>
                      <a:pt x="661" y="226"/>
                      <a:pt x="794"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 name="Freeform 112">
                <a:extLst>
                  <a:ext uri="{FF2B5EF4-FFF2-40B4-BE49-F238E27FC236}">
                    <a16:creationId xmlns:a16="http://schemas.microsoft.com/office/drawing/2014/main" id="{3CB7725F-E835-5A41-9A71-A01C39DC2913}"/>
                  </a:ext>
                </a:extLst>
              </p:cNvPr>
              <p:cNvSpPr/>
              <p:nvPr/>
            </p:nvSpPr>
            <p:spPr>
              <a:xfrm>
                <a:off x="1588320" y="5815080"/>
                <a:ext cx="277920" cy="173880"/>
              </a:xfrm>
              <a:custGeom>
                <a:avLst/>
                <a:gdLst/>
                <a:ahLst/>
                <a:cxnLst>
                  <a:cxn ang="3cd4">
                    <a:pos x="hc" y="t"/>
                  </a:cxn>
                  <a:cxn ang="cd2">
                    <a:pos x="l" y="vc"/>
                  </a:cxn>
                  <a:cxn ang="cd4">
                    <a:pos x="hc" y="b"/>
                  </a:cxn>
                  <a:cxn ang="0">
                    <a:pos x="r" y="vc"/>
                  </a:cxn>
                </a:cxnLst>
                <a:rect l="l" t="t" r="r" b="b"/>
                <a:pathLst>
                  <a:path w="773" h="484">
                    <a:moveTo>
                      <a:pt x="773" y="484"/>
                    </a:moveTo>
                    <a:cubicBezTo>
                      <a:pt x="687" y="207"/>
                      <a:pt x="373" y="0"/>
                      <a:pt x="0"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 name="Freeform 113">
                <a:extLst>
                  <a:ext uri="{FF2B5EF4-FFF2-40B4-BE49-F238E27FC236}">
                    <a16:creationId xmlns:a16="http://schemas.microsoft.com/office/drawing/2014/main" id="{BA50C548-E40B-904B-B29A-4F01201BEE36}"/>
                  </a:ext>
                </a:extLst>
              </p:cNvPr>
              <p:cNvSpPr/>
              <p:nvPr/>
            </p:nvSpPr>
            <p:spPr>
              <a:xfrm>
                <a:off x="1305360" y="5815080"/>
                <a:ext cx="282600" cy="189720"/>
              </a:xfrm>
              <a:custGeom>
                <a:avLst/>
                <a:gdLst/>
                <a:ahLst/>
                <a:cxnLst>
                  <a:cxn ang="3cd4">
                    <a:pos x="hc" y="t"/>
                  </a:cxn>
                  <a:cxn ang="cd2">
                    <a:pos x="l" y="vc"/>
                  </a:cxn>
                  <a:cxn ang="cd4">
                    <a:pos x="hc" y="b"/>
                  </a:cxn>
                  <a:cxn ang="0">
                    <a:pos x="r" y="vc"/>
                  </a:cxn>
                </a:cxnLst>
                <a:rect l="l" t="t" r="r" b="b"/>
                <a:pathLst>
                  <a:path w="786" h="528">
                    <a:moveTo>
                      <a:pt x="786" y="0"/>
                    </a:moveTo>
                    <a:cubicBezTo>
                      <a:pt x="391" y="0"/>
                      <a:pt x="64" y="228"/>
                      <a:pt x="0" y="528"/>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 name="Straight Connector 114">
                <a:extLst>
                  <a:ext uri="{FF2B5EF4-FFF2-40B4-BE49-F238E27FC236}">
                    <a16:creationId xmlns:a16="http://schemas.microsoft.com/office/drawing/2014/main" id="{8E5D7A02-0B32-8E49-B931-CB886B38795A}"/>
                  </a:ext>
                </a:extLst>
              </p:cNvPr>
              <p:cNvSpPr/>
              <p:nvPr/>
            </p:nvSpPr>
            <p:spPr>
              <a:xfrm>
                <a:off x="1712880" y="5933879"/>
                <a:ext cx="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 name="Freeform 115">
                <a:extLst>
                  <a:ext uri="{FF2B5EF4-FFF2-40B4-BE49-F238E27FC236}">
                    <a16:creationId xmlns:a16="http://schemas.microsoft.com/office/drawing/2014/main" id="{5ADC03D5-C4B8-CA43-B883-2859D1D7E58E}"/>
                  </a:ext>
                </a:extLst>
              </p:cNvPr>
              <p:cNvSpPr/>
              <p:nvPr/>
            </p:nvSpPr>
            <p:spPr>
              <a:xfrm>
                <a:off x="1582199" y="5933879"/>
                <a:ext cx="130320" cy="118440"/>
              </a:xfrm>
              <a:custGeom>
                <a:avLst/>
                <a:gdLst/>
                <a:ahLst/>
                <a:cxnLst>
                  <a:cxn ang="3cd4">
                    <a:pos x="hc" y="t"/>
                  </a:cxn>
                  <a:cxn ang="cd2">
                    <a:pos x="l" y="vc"/>
                  </a:cxn>
                  <a:cxn ang="cd4">
                    <a:pos x="hc" y="b"/>
                  </a:cxn>
                  <a:cxn ang="0">
                    <a:pos x="r" y="vc"/>
                  </a:cxn>
                </a:cxnLst>
                <a:rect l="l" t="t" r="r" b="b"/>
                <a:pathLst>
                  <a:path w="363" h="330">
                    <a:moveTo>
                      <a:pt x="363" y="0"/>
                    </a:moveTo>
                    <a:cubicBezTo>
                      <a:pt x="363" y="182"/>
                      <a:pt x="200" y="330"/>
                      <a:pt x="0" y="33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 name="Freeform 116">
                <a:extLst>
                  <a:ext uri="{FF2B5EF4-FFF2-40B4-BE49-F238E27FC236}">
                    <a16:creationId xmlns:a16="http://schemas.microsoft.com/office/drawing/2014/main" id="{605E6A55-6507-E647-B366-3A041BD54256}"/>
                  </a:ext>
                </a:extLst>
              </p:cNvPr>
              <p:cNvSpPr/>
              <p:nvPr/>
            </p:nvSpPr>
            <p:spPr>
              <a:xfrm>
                <a:off x="1452240" y="5933879"/>
                <a:ext cx="129600" cy="118440"/>
              </a:xfrm>
              <a:custGeom>
                <a:avLst/>
                <a:gdLst/>
                <a:ahLst/>
                <a:cxnLst>
                  <a:cxn ang="3cd4">
                    <a:pos x="hc" y="t"/>
                  </a:cxn>
                  <a:cxn ang="cd2">
                    <a:pos x="l" y="vc"/>
                  </a:cxn>
                  <a:cxn ang="cd4">
                    <a:pos x="hc" y="b"/>
                  </a:cxn>
                  <a:cxn ang="0">
                    <a:pos x="r" y="vc"/>
                  </a:cxn>
                </a:cxnLst>
                <a:rect l="l" t="t" r="r" b="b"/>
                <a:pathLst>
                  <a:path w="361" h="330">
                    <a:moveTo>
                      <a:pt x="361" y="330"/>
                    </a:moveTo>
                    <a:cubicBezTo>
                      <a:pt x="161" y="330"/>
                      <a:pt x="0" y="182"/>
                      <a:pt x="0"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 name="Freeform 117">
                <a:extLst>
                  <a:ext uri="{FF2B5EF4-FFF2-40B4-BE49-F238E27FC236}">
                    <a16:creationId xmlns:a16="http://schemas.microsoft.com/office/drawing/2014/main" id="{2E4D1901-E0D4-B045-95F0-02FB1FAA8CF2}"/>
                  </a:ext>
                </a:extLst>
              </p:cNvPr>
              <p:cNvSpPr/>
              <p:nvPr/>
            </p:nvSpPr>
            <p:spPr>
              <a:xfrm>
                <a:off x="1452240" y="5815080"/>
                <a:ext cx="129600" cy="118440"/>
              </a:xfrm>
              <a:custGeom>
                <a:avLst/>
                <a:gdLst/>
                <a:ahLst/>
                <a:cxnLst>
                  <a:cxn ang="3cd4">
                    <a:pos x="hc" y="t"/>
                  </a:cxn>
                  <a:cxn ang="cd2">
                    <a:pos x="l" y="vc"/>
                  </a:cxn>
                  <a:cxn ang="cd4">
                    <a:pos x="hc" y="b"/>
                  </a:cxn>
                  <a:cxn ang="0">
                    <a:pos x="r" y="vc"/>
                  </a:cxn>
                </a:cxnLst>
                <a:rect l="l" t="t" r="r" b="b"/>
                <a:pathLst>
                  <a:path w="361" h="330">
                    <a:moveTo>
                      <a:pt x="0" y="330"/>
                    </a:moveTo>
                    <a:cubicBezTo>
                      <a:pt x="0" y="148"/>
                      <a:pt x="161" y="0"/>
                      <a:pt x="361"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 name="Freeform 118">
                <a:extLst>
                  <a:ext uri="{FF2B5EF4-FFF2-40B4-BE49-F238E27FC236}">
                    <a16:creationId xmlns:a16="http://schemas.microsoft.com/office/drawing/2014/main" id="{5B7BBC7C-1451-E94B-8803-E8C4689BA846}"/>
                  </a:ext>
                </a:extLst>
              </p:cNvPr>
              <p:cNvSpPr/>
              <p:nvPr/>
            </p:nvSpPr>
            <p:spPr>
              <a:xfrm>
                <a:off x="1582199" y="5815080"/>
                <a:ext cx="130320" cy="118440"/>
              </a:xfrm>
              <a:custGeom>
                <a:avLst/>
                <a:gdLst/>
                <a:ahLst/>
                <a:cxnLst>
                  <a:cxn ang="3cd4">
                    <a:pos x="hc" y="t"/>
                  </a:cxn>
                  <a:cxn ang="cd2">
                    <a:pos x="l" y="vc"/>
                  </a:cxn>
                  <a:cxn ang="cd4">
                    <a:pos x="hc" y="b"/>
                  </a:cxn>
                  <a:cxn ang="0">
                    <a:pos x="r" y="vc"/>
                  </a:cxn>
                </a:cxnLst>
                <a:rect l="l" t="t" r="r" b="b"/>
                <a:pathLst>
                  <a:path w="363" h="330">
                    <a:moveTo>
                      <a:pt x="0" y="0"/>
                    </a:moveTo>
                    <a:cubicBezTo>
                      <a:pt x="200" y="0"/>
                      <a:pt x="363" y="148"/>
                      <a:pt x="363" y="33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grpSp>
        <p:nvGrpSpPr>
          <p:cNvPr id="29" name="Group 28"/>
          <p:cNvGrpSpPr/>
          <p:nvPr/>
        </p:nvGrpSpPr>
        <p:grpSpPr>
          <a:xfrm>
            <a:off x="4651343" y="2516020"/>
            <a:ext cx="1996999" cy="2129824"/>
            <a:chOff x="4651343" y="2516020"/>
            <a:chExt cx="1996999" cy="2129824"/>
          </a:xfrm>
        </p:grpSpPr>
        <p:sp>
          <p:nvSpPr>
            <p:cNvPr id="43" name="Rectangle"/>
            <p:cNvSpPr/>
            <p:nvPr/>
          </p:nvSpPr>
          <p:spPr>
            <a:xfrm>
              <a:off x="4651357" y="2516020"/>
              <a:ext cx="1996985" cy="2129824"/>
            </a:xfrm>
            <a:prstGeom prst="rect">
              <a:avLst/>
            </a:prstGeom>
            <a:solidFill>
              <a:srgbClr val="71D0F6"/>
            </a:solidFill>
            <a:ln w="12700" cap="flat">
              <a:noFill/>
              <a:miter lim="400000"/>
            </a:ln>
            <a:effectLst/>
          </p:spPr>
          <p:txBody>
            <a:bodyPr wrap="square" lIns="45719" tIns="45719" rIns="45719" bIns="45719" numCol="1" anchor="ctr">
              <a:noAutofit/>
            </a:bodyPr>
            <a:lstStyle/>
            <a:p>
              <a:pPr marL="0" indent="0" algn="ctr">
                <a:spcBef>
                  <a:spcPts val="0"/>
                </a:spcBef>
                <a:buSzTx/>
                <a:buFontTx/>
                <a:buNone/>
                <a:defRPr sz="2000">
                  <a:solidFill>
                    <a:srgbClr val="FFFFFF"/>
                  </a:solidFill>
                  <a:latin typeface="Museo Sans 300"/>
                  <a:ea typeface="Museo Sans 300"/>
                  <a:cs typeface="Museo Sans 300"/>
                  <a:sym typeface="Museo Sans 300"/>
                </a:defRPr>
              </a:pPr>
              <a:endParaRPr sz="1502"/>
            </a:p>
          </p:txBody>
        </p:sp>
        <p:sp>
          <p:nvSpPr>
            <p:cNvPr id="47" name="Single Pane  of Glass"/>
            <p:cNvSpPr txBox="1"/>
            <p:nvPr/>
          </p:nvSpPr>
          <p:spPr>
            <a:xfrm>
              <a:off x="4651343" y="4309447"/>
              <a:ext cx="1996984"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0" indent="0" algn="ctr">
                <a:spcBef>
                  <a:spcPts val="0"/>
                </a:spcBef>
                <a:buSzTx/>
                <a:buFontTx/>
                <a:buNone/>
                <a:defRPr sz="2600">
                  <a:solidFill>
                    <a:srgbClr val="FFFFFF"/>
                  </a:solidFill>
                  <a:latin typeface="Museo Sans 300"/>
                  <a:ea typeface="Museo Sans 300"/>
                  <a:cs typeface="Museo Sans 300"/>
                  <a:sym typeface="Museo Sans 300"/>
                </a:defRPr>
              </a:pPr>
              <a:r>
                <a:rPr lang="en-US" sz="1400" b="1" dirty="0"/>
                <a:t>Mandatory</a:t>
              </a:r>
              <a:endParaRPr sz="1400" dirty="0"/>
            </a:p>
          </p:txBody>
        </p:sp>
        <p:sp>
          <p:nvSpPr>
            <p:cNvPr id="16" name="Situational…">
              <a:extLst>
                <a:ext uri="{FF2B5EF4-FFF2-40B4-BE49-F238E27FC236}">
                  <a16:creationId xmlns:a16="http://schemas.microsoft.com/office/drawing/2014/main" id="{C6EEBD9E-4CF0-AB5D-A816-8BC24183F27D}"/>
                </a:ext>
              </a:extLst>
            </p:cNvPr>
            <p:cNvSpPr txBox="1"/>
            <p:nvPr/>
          </p:nvSpPr>
          <p:spPr>
            <a:xfrm>
              <a:off x="4734192" y="3398410"/>
              <a:ext cx="1831314" cy="8926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325" tIns="34325" rIns="34325" bIns="34325" numCol="1" anchor="t">
              <a:spAutoFit/>
            </a:bodyPr>
            <a:lstStyle/>
            <a:p>
              <a:pPr marL="0" indent="0" algn="ctr">
                <a:buNone/>
              </a:pPr>
              <a:r>
                <a:rPr lang="en-US" b="1" dirty="0">
                  <a:solidFill>
                    <a:schemeClr val="bg1"/>
                  </a:solidFill>
                  <a:latin typeface="Museo Sans 900" panose="02000000000000000000" pitchFamily="50" charset="0"/>
                </a:rPr>
                <a:t>Coordination</a:t>
              </a:r>
              <a:br>
                <a:rPr lang="en-US" b="1" dirty="0">
                  <a:solidFill>
                    <a:schemeClr val="bg1"/>
                  </a:solidFill>
                </a:rPr>
              </a:br>
              <a:r>
                <a:rPr lang="en-US" sz="1000" dirty="0">
                  <a:solidFill>
                    <a:schemeClr val="bg1"/>
                  </a:solidFill>
                  <a:latin typeface="Museo Sans 300" panose="02000000000000000000" pitchFamily="50" charset="0"/>
                </a:rPr>
                <a:t>Facilitate global operational communication and coordination between network operators</a:t>
              </a:r>
              <a:endParaRPr sz="1502" dirty="0">
                <a:solidFill>
                  <a:schemeClr val="bg1"/>
                </a:solidFill>
                <a:latin typeface="Museo Sans 300" panose="02000000000000000000" pitchFamily="50" charset="0"/>
              </a:endParaRPr>
            </a:p>
          </p:txBody>
        </p:sp>
        <p:grpSp>
          <p:nvGrpSpPr>
            <p:cNvPr id="120" name="Group 119">
              <a:extLst>
                <a:ext uri="{FF2B5EF4-FFF2-40B4-BE49-F238E27FC236}">
                  <a16:creationId xmlns:a16="http://schemas.microsoft.com/office/drawing/2014/main" id="{33FFF3B0-3E18-6749-AD52-E22D42B036B3}"/>
                </a:ext>
              </a:extLst>
            </p:cNvPr>
            <p:cNvGrpSpPr/>
            <p:nvPr/>
          </p:nvGrpSpPr>
          <p:grpSpPr>
            <a:xfrm>
              <a:off x="5334873" y="2708981"/>
              <a:ext cx="629952" cy="484466"/>
              <a:chOff x="4161240" y="2836800"/>
              <a:chExt cx="632880" cy="486719"/>
            </a:xfrm>
          </p:grpSpPr>
          <p:sp>
            <p:nvSpPr>
              <p:cNvPr id="121" name="Straight Connector 120">
                <a:extLst>
                  <a:ext uri="{FF2B5EF4-FFF2-40B4-BE49-F238E27FC236}">
                    <a16:creationId xmlns:a16="http://schemas.microsoft.com/office/drawing/2014/main" id="{D248B53A-F35F-3849-8E42-C33A04A8053F}"/>
                  </a:ext>
                </a:extLst>
              </p:cNvPr>
              <p:cNvSpPr/>
              <p:nvPr/>
            </p:nvSpPr>
            <p:spPr>
              <a:xfrm flipH="1">
                <a:off x="4236120" y="2911679"/>
                <a:ext cx="189360" cy="189360"/>
              </a:xfrm>
              <a:prstGeom prst="line">
                <a:avLst/>
              </a:prstGeom>
              <a:noFill/>
              <a:ln w="19050" cap="rnd">
                <a:solidFill>
                  <a:schemeClr val="bg1"/>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 name="Straight Connector 121">
                <a:extLst>
                  <a:ext uri="{FF2B5EF4-FFF2-40B4-BE49-F238E27FC236}">
                    <a16:creationId xmlns:a16="http://schemas.microsoft.com/office/drawing/2014/main" id="{4F667557-E583-5746-8EA8-AC43F549FC88}"/>
                  </a:ext>
                </a:extLst>
              </p:cNvPr>
              <p:cNvSpPr/>
              <p:nvPr/>
            </p:nvSpPr>
            <p:spPr>
              <a:xfrm flipH="1" flipV="1">
                <a:off x="4161240" y="3026160"/>
                <a:ext cx="74880" cy="74879"/>
              </a:xfrm>
              <a:prstGeom prst="line">
                <a:avLst/>
              </a:prstGeom>
              <a:noFill/>
              <a:ln w="19050" cap="rnd">
                <a:solidFill>
                  <a:schemeClr val="bg1"/>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 name="Straight Connector 122">
                <a:extLst>
                  <a:ext uri="{FF2B5EF4-FFF2-40B4-BE49-F238E27FC236}">
                    <a16:creationId xmlns:a16="http://schemas.microsoft.com/office/drawing/2014/main" id="{C71D197E-B981-FA41-B3AE-49732D026596}"/>
                  </a:ext>
                </a:extLst>
              </p:cNvPr>
              <p:cNvSpPr/>
              <p:nvPr/>
            </p:nvSpPr>
            <p:spPr>
              <a:xfrm flipV="1">
                <a:off x="4161240" y="2836800"/>
                <a:ext cx="189000" cy="189360"/>
              </a:xfrm>
              <a:prstGeom prst="line">
                <a:avLst/>
              </a:prstGeom>
              <a:noFill/>
              <a:ln w="19050" cap="rnd">
                <a:solidFill>
                  <a:schemeClr val="bg1"/>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 name="Straight Connector 123">
                <a:extLst>
                  <a:ext uri="{FF2B5EF4-FFF2-40B4-BE49-F238E27FC236}">
                    <a16:creationId xmlns:a16="http://schemas.microsoft.com/office/drawing/2014/main" id="{B88CA2DE-3713-7D41-91EB-42D4CF75F9C9}"/>
                  </a:ext>
                </a:extLst>
              </p:cNvPr>
              <p:cNvSpPr/>
              <p:nvPr/>
            </p:nvSpPr>
            <p:spPr>
              <a:xfrm>
                <a:off x="4350240" y="2836800"/>
                <a:ext cx="75240" cy="74879"/>
              </a:xfrm>
              <a:prstGeom prst="line">
                <a:avLst/>
              </a:prstGeom>
              <a:noFill/>
              <a:ln w="19050" cap="rnd">
                <a:solidFill>
                  <a:schemeClr val="bg1"/>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 name="Straight Connector 124">
                <a:extLst>
                  <a:ext uri="{FF2B5EF4-FFF2-40B4-BE49-F238E27FC236}">
                    <a16:creationId xmlns:a16="http://schemas.microsoft.com/office/drawing/2014/main" id="{8E2A06C9-F7A3-0D4A-BBE9-E5C107D0D83F}"/>
                  </a:ext>
                </a:extLst>
              </p:cNvPr>
              <p:cNvSpPr/>
              <p:nvPr/>
            </p:nvSpPr>
            <p:spPr>
              <a:xfrm flipH="1" flipV="1">
                <a:off x="4598280" y="2839320"/>
                <a:ext cx="195840" cy="182520"/>
              </a:xfrm>
              <a:prstGeom prst="line">
                <a:avLst/>
              </a:prstGeom>
              <a:noFill/>
              <a:ln w="19050" cap="rnd">
                <a:solidFill>
                  <a:schemeClr val="bg1"/>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 name="Straight Connector 125">
                <a:extLst>
                  <a:ext uri="{FF2B5EF4-FFF2-40B4-BE49-F238E27FC236}">
                    <a16:creationId xmlns:a16="http://schemas.microsoft.com/office/drawing/2014/main" id="{6FEE70FF-3144-5A4D-96F8-E578033F8674}"/>
                  </a:ext>
                </a:extLst>
              </p:cNvPr>
              <p:cNvSpPr/>
              <p:nvPr/>
            </p:nvSpPr>
            <p:spPr>
              <a:xfrm flipH="1">
                <a:off x="4526280" y="2839320"/>
                <a:ext cx="72000" cy="77039"/>
              </a:xfrm>
              <a:prstGeom prst="line">
                <a:avLst/>
              </a:prstGeom>
              <a:noFill/>
              <a:ln w="19050" cap="rnd">
                <a:solidFill>
                  <a:schemeClr val="bg1"/>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 name="Straight Connector 126">
                <a:extLst>
                  <a:ext uri="{FF2B5EF4-FFF2-40B4-BE49-F238E27FC236}">
                    <a16:creationId xmlns:a16="http://schemas.microsoft.com/office/drawing/2014/main" id="{0E65BB60-F61B-124B-A66E-B20D21A1FD00}"/>
                  </a:ext>
                </a:extLst>
              </p:cNvPr>
              <p:cNvSpPr/>
              <p:nvPr/>
            </p:nvSpPr>
            <p:spPr>
              <a:xfrm>
                <a:off x="4526280" y="2916359"/>
                <a:ext cx="195840" cy="182881"/>
              </a:xfrm>
              <a:prstGeom prst="line">
                <a:avLst/>
              </a:prstGeom>
              <a:noFill/>
              <a:ln w="19050" cap="rnd">
                <a:solidFill>
                  <a:schemeClr val="bg1"/>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8" name="Straight Connector 127">
                <a:extLst>
                  <a:ext uri="{FF2B5EF4-FFF2-40B4-BE49-F238E27FC236}">
                    <a16:creationId xmlns:a16="http://schemas.microsoft.com/office/drawing/2014/main" id="{38410425-E5B7-EF4C-B860-3031AFC632B7}"/>
                  </a:ext>
                </a:extLst>
              </p:cNvPr>
              <p:cNvSpPr/>
              <p:nvPr/>
            </p:nvSpPr>
            <p:spPr>
              <a:xfrm flipV="1">
                <a:off x="4722120" y="3021840"/>
                <a:ext cx="72000" cy="77400"/>
              </a:xfrm>
              <a:prstGeom prst="line">
                <a:avLst/>
              </a:prstGeom>
              <a:noFill/>
              <a:ln w="19050" cap="rnd">
                <a:solidFill>
                  <a:schemeClr val="bg1"/>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 name="Straight Connector 128">
                <a:extLst>
                  <a:ext uri="{FF2B5EF4-FFF2-40B4-BE49-F238E27FC236}">
                    <a16:creationId xmlns:a16="http://schemas.microsoft.com/office/drawing/2014/main" id="{E637B4E2-A979-2C49-9BBE-445096741A19}"/>
                  </a:ext>
                </a:extLst>
              </p:cNvPr>
              <p:cNvSpPr/>
              <p:nvPr/>
            </p:nvSpPr>
            <p:spPr>
              <a:xfrm flipH="1">
                <a:off x="4467240" y="2940479"/>
                <a:ext cx="84599" cy="4284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 name="Straight Connector 129">
                <a:extLst>
                  <a:ext uri="{FF2B5EF4-FFF2-40B4-BE49-F238E27FC236}">
                    <a16:creationId xmlns:a16="http://schemas.microsoft.com/office/drawing/2014/main" id="{6EBF983C-15A1-F540-B7BB-CD422F33197A}"/>
                  </a:ext>
                </a:extLst>
              </p:cNvPr>
              <p:cNvSpPr/>
              <p:nvPr/>
            </p:nvSpPr>
            <p:spPr>
              <a:xfrm flipH="1">
                <a:off x="4409640" y="2983319"/>
                <a:ext cx="57600" cy="101161"/>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 name="Straight Connector 130">
                <a:extLst>
                  <a:ext uri="{FF2B5EF4-FFF2-40B4-BE49-F238E27FC236}">
                    <a16:creationId xmlns:a16="http://schemas.microsoft.com/office/drawing/2014/main" id="{0B1909E8-8ECB-704A-806B-9281DD945A38}"/>
                  </a:ext>
                </a:extLst>
              </p:cNvPr>
              <p:cNvSpPr/>
              <p:nvPr/>
            </p:nvSpPr>
            <p:spPr>
              <a:xfrm>
                <a:off x="4409640" y="3084480"/>
                <a:ext cx="44640" cy="4608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 name="Straight Connector 131">
                <a:extLst>
                  <a:ext uri="{FF2B5EF4-FFF2-40B4-BE49-F238E27FC236}">
                    <a16:creationId xmlns:a16="http://schemas.microsoft.com/office/drawing/2014/main" id="{FBF7C020-CA64-C24F-8E70-9F9B6ABD28CF}"/>
                  </a:ext>
                </a:extLst>
              </p:cNvPr>
              <p:cNvSpPr/>
              <p:nvPr/>
            </p:nvSpPr>
            <p:spPr>
              <a:xfrm flipV="1">
                <a:off x="4454280" y="3051360"/>
                <a:ext cx="81000" cy="7920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 name="Straight Connector 132">
                <a:extLst>
                  <a:ext uri="{FF2B5EF4-FFF2-40B4-BE49-F238E27FC236}">
                    <a16:creationId xmlns:a16="http://schemas.microsoft.com/office/drawing/2014/main" id="{D3E90584-750C-8244-B5F5-3EA443380CDC}"/>
                  </a:ext>
                </a:extLst>
              </p:cNvPr>
              <p:cNvSpPr/>
              <p:nvPr/>
            </p:nvSpPr>
            <p:spPr>
              <a:xfrm>
                <a:off x="4535280" y="3051360"/>
                <a:ext cx="117360" cy="11736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 name="Straight Connector 133">
                <a:extLst>
                  <a:ext uri="{FF2B5EF4-FFF2-40B4-BE49-F238E27FC236}">
                    <a16:creationId xmlns:a16="http://schemas.microsoft.com/office/drawing/2014/main" id="{0328DEDF-66FB-7A43-B34C-802F536CA3B9}"/>
                  </a:ext>
                </a:extLst>
              </p:cNvPr>
              <p:cNvSpPr/>
              <p:nvPr/>
            </p:nvSpPr>
            <p:spPr>
              <a:xfrm flipH="1">
                <a:off x="4497840" y="3168720"/>
                <a:ext cx="154800" cy="154799"/>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 name="Straight Connector 134">
                <a:extLst>
                  <a:ext uri="{FF2B5EF4-FFF2-40B4-BE49-F238E27FC236}">
                    <a16:creationId xmlns:a16="http://schemas.microsoft.com/office/drawing/2014/main" id="{E17B28B2-4706-0140-BE77-D352E6B8305B}"/>
                  </a:ext>
                </a:extLst>
              </p:cNvPr>
              <p:cNvSpPr/>
              <p:nvPr/>
            </p:nvSpPr>
            <p:spPr>
              <a:xfrm flipH="1" flipV="1">
                <a:off x="4256280" y="3081960"/>
                <a:ext cx="241560" cy="241559"/>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 name="Straight Connector 135">
                <a:extLst>
                  <a:ext uri="{FF2B5EF4-FFF2-40B4-BE49-F238E27FC236}">
                    <a16:creationId xmlns:a16="http://schemas.microsoft.com/office/drawing/2014/main" id="{BFF5EB39-25EA-CC42-9712-656D0F285DF9}"/>
                  </a:ext>
                </a:extLst>
              </p:cNvPr>
              <p:cNvSpPr/>
              <p:nvPr/>
            </p:nvSpPr>
            <p:spPr>
              <a:xfrm flipV="1">
                <a:off x="4256280" y="2937600"/>
                <a:ext cx="144000" cy="14436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7" name="Straight Connector 136">
                <a:extLst>
                  <a:ext uri="{FF2B5EF4-FFF2-40B4-BE49-F238E27FC236}">
                    <a16:creationId xmlns:a16="http://schemas.microsoft.com/office/drawing/2014/main" id="{D8DD9C35-203A-6E49-B21F-4826E638976E}"/>
                  </a:ext>
                </a:extLst>
              </p:cNvPr>
              <p:cNvSpPr/>
              <p:nvPr/>
            </p:nvSpPr>
            <p:spPr>
              <a:xfrm>
                <a:off x="4400280" y="2937600"/>
                <a:ext cx="66960" cy="45719"/>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8" name="Straight Connector 137">
                <a:extLst>
                  <a:ext uri="{FF2B5EF4-FFF2-40B4-BE49-F238E27FC236}">
                    <a16:creationId xmlns:a16="http://schemas.microsoft.com/office/drawing/2014/main" id="{98FE38CD-57DA-9945-9A7D-CF65D1D39D22}"/>
                  </a:ext>
                </a:extLst>
              </p:cNvPr>
              <p:cNvSpPr/>
              <p:nvPr/>
            </p:nvSpPr>
            <p:spPr>
              <a:xfrm flipH="1">
                <a:off x="4640400" y="3085200"/>
                <a:ext cx="66960" cy="6660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9" name="Straight Connector 138">
                <a:extLst>
                  <a:ext uri="{FF2B5EF4-FFF2-40B4-BE49-F238E27FC236}">
                    <a16:creationId xmlns:a16="http://schemas.microsoft.com/office/drawing/2014/main" id="{D0ED5916-ABEE-A34B-A212-3FB4DEEC2106}"/>
                  </a:ext>
                </a:extLst>
              </p:cNvPr>
              <p:cNvSpPr/>
              <p:nvPr/>
            </p:nvSpPr>
            <p:spPr>
              <a:xfrm flipH="1" flipV="1">
                <a:off x="4482000" y="3231360"/>
                <a:ext cx="53640" cy="5400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0" name="Straight Connector 139">
                <a:extLst>
                  <a:ext uri="{FF2B5EF4-FFF2-40B4-BE49-F238E27FC236}">
                    <a16:creationId xmlns:a16="http://schemas.microsoft.com/office/drawing/2014/main" id="{A69C2B30-BD0C-FA43-A2AD-A86FE0E4D62F}"/>
                  </a:ext>
                </a:extLst>
              </p:cNvPr>
              <p:cNvSpPr/>
              <p:nvPr/>
            </p:nvSpPr>
            <p:spPr>
              <a:xfrm flipH="1" flipV="1">
                <a:off x="4518360" y="3191760"/>
                <a:ext cx="54000" cy="54719"/>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1" name="Straight Connector 140">
                <a:extLst>
                  <a:ext uri="{FF2B5EF4-FFF2-40B4-BE49-F238E27FC236}">
                    <a16:creationId xmlns:a16="http://schemas.microsoft.com/office/drawing/2014/main" id="{71BA674E-0A9F-9843-82D8-36300E92E89A}"/>
                  </a:ext>
                </a:extLst>
              </p:cNvPr>
              <p:cNvSpPr/>
              <p:nvPr/>
            </p:nvSpPr>
            <p:spPr>
              <a:xfrm flipH="1" flipV="1">
                <a:off x="4559400" y="3154320"/>
                <a:ext cx="53640" cy="5472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grpSp>
        <p:nvGrpSpPr>
          <p:cNvPr id="158" name="Group 157"/>
          <p:cNvGrpSpPr/>
          <p:nvPr/>
        </p:nvGrpSpPr>
        <p:grpSpPr>
          <a:xfrm>
            <a:off x="6807019" y="2516020"/>
            <a:ext cx="1997017" cy="2129824"/>
            <a:chOff x="6807019" y="2516020"/>
            <a:chExt cx="1997017" cy="2129824"/>
          </a:xfrm>
        </p:grpSpPr>
        <p:sp>
          <p:nvSpPr>
            <p:cNvPr id="35" name="Rectangle"/>
            <p:cNvSpPr/>
            <p:nvPr/>
          </p:nvSpPr>
          <p:spPr>
            <a:xfrm>
              <a:off x="6807050" y="2516020"/>
              <a:ext cx="1996986" cy="2129824"/>
            </a:xfrm>
            <a:prstGeom prst="rect">
              <a:avLst/>
            </a:prstGeom>
            <a:solidFill>
              <a:srgbClr val="7BAE92"/>
            </a:solidFill>
            <a:ln w="12700" cap="flat">
              <a:noFill/>
              <a:miter lim="400000"/>
            </a:ln>
            <a:effectLst/>
          </p:spPr>
          <p:txBody>
            <a:bodyPr wrap="square" lIns="45719" tIns="45719" rIns="45719" bIns="45719" numCol="1" anchor="ctr">
              <a:noAutofit/>
            </a:bodyPr>
            <a:lstStyle/>
            <a:p>
              <a:pPr marL="0" indent="0" algn="ctr">
                <a:spcBef>
                  <a:spcPts val="0"/>
                </a:spcBef>
                <a:buSzTx/>
                <a:buFontTx/>
                <a:buNone/>
                <a:defRPr sz="2000">
                  <a:solidFill>
                    <a:srgbClr val="FFFFFF"/>
                  </a:solidFill>
                  <a:latin typeface="Museo Sans 300"/>
                  <a:ea typeface="Museo Sans 300"/>
                  <a:cs typeface="Museo Sans 300"/>
                  <a:sym typeface="Museo Sans 300"/>
                </a:defRPr>
              </a:pPr>
              <a:endParaRPr sz="1502"/>
            </a:p>
          </p:txBody>
        </p:sp>
        <p:sp>
          <p:nvSpPr>
            <p:cNvPr id="48" name="Single Pane  of Glass"/>
            <p:cNvSpPr txBox="1"/>
            <p:nvPr/>
          </p:nvSpPr>
          <p:spPr>
            <a:xfrm>
              <a:off x="6807019" y="4309447"/>
              <a:ext cx="1996984"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0" indent="0" algn="ctr">
                <a:spcBef>
                  <a:spcPts val="0"/>
                </a:spcBef>
                <a:buSzTx/>
                <a:buFontTx/>
                <a:buNone/>
                <a:defRPr sz="2600">
                  <a:solidFill>
                    <a:srgbClr val="FFFFFF"/>
                  </a:solidFill>
                  <a:latin typeface="Museo Sans 300"/>
                  <a:ea typeface="Museo Sans 300"/>
                  <a:cs typeface="Museo Sans 300"/>
                  <a:sym typeface="Museo Sans 300"/>
                </a:defRPr>
              </a:pPr>
              <a:r>
                <a:rPr lang="en-US" sz="1400" b="1" dirty="0"/>
                <a:t>Mandatory</a:t>
              </a:r>
              <a:endParaRPr sz="1400" dirty="0"/>
            </a:p>
          </p:txBody>
        </p:sp>
        <p:sp>
          <p:nvSpPr>
            <p:cNvPr id="10" name="Holistic  Logging">
              <a:extLst>
                <a:ext uri="{FF2B5EF4-FFF2-40B4-BE49-F238E27FC236}">
                  <a16:creationId xmlns:a16="http://schemas.microsoft.com/office/drawing/2014/main" id="{3C63D68C-B73B-ECD7-FAF7-633146C1127B}"/>
                </a:ext>
              </a:extLst>
            </p:cNvPr>
            <p:cNvSpPr txBox="1"/>
            <p:nvPr/>
          </p:nvSpPr>
          <p:spPr>
            <a:xfrm>
              <a:off x="6983921" y="3398410"/>
              <a:ext cx="1643244" cy="7387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325" tIns="34325" rIns="34325" bIns="34325" numCol="1" anchor="t">
              <a:spAutoFit/>
            </a:bodyPr>
            <a:lstStyle/>
            <a:p>
              <a:pPr marL="0" indent="0" algn="ctr">
                <a:buNone/>
              </a:pPr>
              <a:r>
                <a:rPr lang="en-US" b="1" dirty="0">
                  <a:solidFill>
                    <a:schemeClr val="bg1"/>
                  </a:solidFill>
                  <a:latin typeface="Museo Sans 900" panose="02000000000000000000" pitchFamily="50" charset="0"/>
                </a:rPr>
                <a:t>Global Validation</a:t>
              </a:r>
              <a:br>
                <a:rPr lang="en-US" dirty="0">
                  <a:solidFill>
                    <a:schemeClr val="bg1"/>
                  </a:solidFill>
                </a:rPr>
              </a:br>
              <a:r>
                <a:rPr lang="en-US" sz="1000" dirty="0">
                  <a:solidFill>
                    <a:schemeClr val="bg1"/>
                  </a:solidFill>
                  <a:latin typeface="Museo Sans 300" panose="02000000000000000000" pitchFamily="50" charset="0"/>
                </a:rPr>
                <a:t>Facilitate validation of routing information on a global scale</a:t>
              </a:r>
              <a:endParaRPr sz="1502" dirty="0">
                <a:solidFill>
                  <a:schemeClr val="bg1"/>
                </a:solidFill>
                <a:latin typeface="Museo Sans 300" panose="02000000000000000000" pitchFamily="50" charset="0"/>
              </a:endParaRPr>
            </a:p>
          </p:txBody>
        </p:sp>
        <p:grpSp>
          <p:nvGrpSpPr>
            <p:cNvPr id="142" name="Group 141">
              <a:extLst>
                <a:ext uri="{FF2B5EF4-FFF2-40B4-BE49-F238E27FC236}">
                  <a16:creationId xmlns:a16="http://schemas.microsoft.com/office/drawing/2014/main" id="{6478F385-E8E1-C84F-A68E-46FDF4984064}"/>
                </a:ext>
              </a:extLst>
            </p:cNvPr>
            <p:cNvGrpSpPr/>
            <p:nvPr/>
          </p:nvGrpSpPr>
          <p:grpSpPr>
            <a:xfrm>
              <a:off x="7529426" y="2675414"/>
              <a:ext cx="552234" cy="551600"/>
              <a:chOff x="9218520" y="1321200"/>
              <a:chExt cx="627120" cy="626400"/>
            </a:xfrm>
          </p:grpSpPr>
          <p:sp>
            <p:nvSpPr>
              <p:cNvPr id="143" name="Straight Connector 142">
                <a:extLst>
                  <a:ext uri="{FF2B5EF4-FFF2-40B4-BE49-F238E27FC236}">
                    <a16:creationId xmlns:a16="http://schemas.microsoft.com/office/drawing/2014/main" id="{15FDF6FB-D8A7-BC46-8CC9-6A579359F065}"/>
                  </a:ext>
                </a:extLst>
              </p:cNvPr>
              <p:cNvSpPr/>
              <p:nvPr/>
            </p:nvSpPr>
            <p:spPr>
              <a:xfrm>
                <a:off x="9845640" y="1634400"/>
                <a:ext cx="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4" name="Freeform 143">
                <a:extLst>
                  <a:ext uri="{FF2B5EF4-FFF2-40B4-BE49-F238E27FC236}">
                    <a16:creationId xmlns:a16="http://schemas.microsoft.com/office/drawing/2014/main" id="{4A732E59-9D1B-D543-9790-AD5D0F107DDD}"/>
                  </a:ext>
                </a:extLst>
              </p:cNvPr>
              <p:cNvSpPr/>
              <p:nvPr/>
            </p:nvSpPr>
            <p:spPr>
              <a:xfrm>
                <a:off x="9532080" y="1634400"/>
                <a:ext cx="313200" cy="312840"/>
              </a:xfrm>
              <a:custGeom>
                <a:avLst/>
                <a:gdLst/>
                <a:ahLst/>
                <a:cxnLst>
                  <a:cxn ang="3cd4">
                    <a:pos x="hc" y="t"/>
                  </a:cxn>
                  <a:cxn ang="cd2">
                    <a:pos x="l" y="vc"/>
                  </a:cxn>
                  <a:cxn ang="cd4">
                    <a:pos x="hc" y="b"/>
                  </a:cxn>
                  <a:cxn ang="0">
                    <a:pos x="r" y="vc"/>
                  </a:cxn>
                </a:cxnLst>
                <a:rect l="l" t="t" r="r" b="b"/>
                <a:pathLst>
                  <a:path w="871" h="870">
                    <a:moveTo>
                      <a:pt x="871" y="0"/>
                    </a:moveTo>
                    <a:cubicBezTo>
                      <a:pt x="871" y="482"/>
                      <a:pt x="480" y="870"/>
                      <a:pt x="0" y="87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 name="Freeform 144">
                <a:extLst>
                  <a:ext uri="{FF2B5EF4-FFF2-40B4-BE49-F238E27FC236}">
                    <a16:creationId xmlns:a16="http://schemas.microsoft.com/office/drawing/2014/main" id="{E53751C3-1A1E-7541-B10C-61366F3A49A9}"/>
                  </a:ext>
                </a:extLst>
              </p:cNvPr>
              <p:cNvSpPr/>
              <p:nvPr/>
            </p:nvSpPr>
            <p:spPr>
              <a:xfrm>
                <a:off x="9218520" y="1634400"/>
                <a:ext cx="313200" cy="312840"/>
              </a:xfrm>
              <a:custGeom>
                <a:avLst/>
                <a:gdLst/>
                <a:ahLst/>
                <a:cxnLst>
                  <a:cxn ang="3cd4">
                    <a:pos x="hc" y="t"/>
                  </a:cxn>
                  <a:cxn ang="cd2">
                    <a:pos x="l" y="vc"/>
                  </a:cxn>
                  <a:cxn ang="cd4">
                    <a:pos x="hc" y="b"/>
                  </a:cxn>
                  <a:cxn ang="0">
                    <a:pos x="r" y="vc"/>
                  </a:cxn>
                </a:cxnLst>
                <a:rect l="l" t="t" r="r" b="b"/>
                <a:pathLst>
                  <a:path w="871" h="870">
                    <a:moveTo>
                      <a:pt x="871" y="870"/>
                    </a:moveTo>
                    <a:cubicBezTo>
                      <a:pt x="390" y="870"/>
                      <a:pt x="0" y="482"/>
                      <a:pt x="0"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6" name="Freeform 145">
                <a:extLst>
                  <a:ext uri="{FF2B5EF4-FFF2-40B4-BE49-F238E27FC236}">
                    <a16:creationId xmlns:a16="http://schemas.microsoft.com/office/drawing/2014/main" id="{A4A6B9BE-7BBE-3B4A-AA61-22D262A2019A}"/>
                  </a:ext>
                </a:extLst>
              </p:cNvPr>
              <p:cNvSpPr/>
              <p:nvPr/>
            </p:nvSpPr>
            <p:spPr>
              <a:xfrm>
                <a:off x="9218520" y="1321200"/>
                <a:ext cx="313200" cy="312840"/>
              </a:xfrm>
              <a:custGeom>
                <a:avLst/>
                <a:gdLst/>
                <a:ahLst/>
                <a:cxnLst>
                  <a:cxn ang="3cd4">
                    <a:pos x="hc" y="t"/>
                  </a:cxn>
                  <a:cxn ang="cd2">
                    <a:pos x="l" y="vc"/>
                  </a:cxn>
                  <a:cxn ang="cd4">
                    <a:pos x="hc" y="b"/>
                  </a:cxn>
                  <a:cxn ang="0">
                    <a:pos x="r" y="vc"/>
                  </a:cxn>
                </a:cxnLst>
                <a:rect l="l" t="t" r="r" b="b"/>
                <a:pathLst>
                  <a:path w="871" h="870">
                    <a:moveTo>
                      <a:pt x="0" y="870"/>
                    </a:moveTo>
                    <a:cubicBezTo>
                      <a:pt x="0" y="389"/>
                      <a:pt x="390" y="0"/>
                      <a:pt x="871"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7" name="Freeform 146">
                <a:extLst>
                  <a:ext uri="{FF2B5EF4-FFF2-40B4-BE49-F238E27FC236}">
                    <a16:creationId xmlns:a16="http://schemas.microsoft.com/office/drawing/2014/main" id="{BC3A0456-6A77-B44B-B843-95443956AF96}"/>
                  </a:ext>
                </a:extLst>
              </p:cNvPr>
              <p:cNvSpPr/>
              <p:nvPr/>
            </p:nvSpPr>
            <p:spPr>
              <a:xfrm>
                <a:off x="9532080" y="1321200"/>
                <a:ext cx="313200" cy="312840"/>
              </a:xfrm>
              <a:custGeom>
                <a:avLst/>
                <a:gdLst/>
                <a:ahLst/>
                <a:cxnLst>
                  <a:cxn ang="3cd4">
                    <a:pos x="hc" y="t"/>
                  </a:cxn>
                  <a:cxn ang="cd2">
                    <a:pos x="l" y="vc"/>
                  </a:cxn>
                  <a:cxn ang="cd4">
                    <a:pos x="hc" y="b"/>
                  </a:cxn>
                  <a:cxn ang="0">
                    <a:pos x="r" y="vc"/>
                  </a:cxn>
                </a:cxnLst>
                <a:rect l="l" t="t" r="r" b="b"/>
                <a:pathLst>
                  <a:path w="871" h="870">
                    <a:moveTo>
                      <a:pt x="0" y="0"/>
                    </a:moveTo>
                    <a:cubicBezTo>
                      <a:pt x="480" y="0"/>
                      <a:pt x="871" y="389"/>
                      <a:pt x="871" y="87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8" name="Straight Connector 147">
                <a:extLst>
                  <a:ext uri="{FF2B5EF4-FFF2-40B4-BE49-F238E27FC236}">
                    <a16:creationId xmlns:a16="http://schemas.microsoft.com/office/drawing/2014/main" id="{BBC93D77-1308-9F45-9F4D-D1A99917853D}"/>
                  </a:ext>
                </a:extLst>
              </p:cNvPr>
              <p:cNvSpPr/>
              <p:nvPr/>
            </p:nvSpPr>
            <p:spPr>
              <a:xfrm>
                <a:off x="9218520" y="1634400"/>
                <a:ext cx="61560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9" name="Straight Connector 148">
                <a:extLst>
                  <a:ext uri="{FF2B5EF4-FFF2-40B4-BE49-F238E27FC236}">
                    <a16:creationId xmlns:a16="http://schemas.microsoft.com/office/drawing/2014/main" id="{319175F7-7E26-584F-84B9-0494668D66FD}"/>
                  </a:ext>
                </a:extLst>
              </p:cNvPr>
              <p:cNvSpPr/>
              <p:nvPr/>
            </p:nvSpPr>
            <p:spPr>
              <a:xfrm>
                <a:off x="9532080" y="1321200"/>
                <a:ext cx="0" cy="62640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0" name="Straight Connector 149">
                <a:extLst>
                  <a:ext uri="{FF2B5EF4-FFF2-40B4-BE49-F238E27FC236}">
                    <a16:creationId xmlns:a16="http://schemas.microsoft.com/office/drawing/2014/main" id="{C698BBA8-A24A-C249-82CB-F2AE02D6D2C3}"/>
                  </a:ext>
                </a:extLst>
              </p:cNvPr>
              <p:cNvSpPr/>
              <p:nvPr/>
            </p:nvSpPr>
            <p:spPr>
              <a:xfrm>
                <a:off x="9446040" y="1333080"/>
                <a:ext cx="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1" name="Freeform 150">
                <a:extLst>
                  <a:ext uri="{FF2B5EF4-FFF2-40B4-BE49-F238E27FC236}">
                    <a16:creationId xmlns:a16="http://schemas.microsoft.com/office/drawing/2014/main" id="{E1CE39B7-3333-FE4A-AC2F-5E4B571F4B35}"/>
                  </a:ext>
                </a:extLst>
              </p:cNvPr>
              <p:cNvSpPr/>
              <p:nvPr/>
            </p:nvSpPr>
            <p:spPr>
              <a:xfrm>
                <a:off x="9375480" y="1333080"/>
                <a:ext cx="70200" cy="602640"/>
              </a:xfrm>
              <a:custGeom>
                <a:avLst/>
                <a:gdLst/>
                <a:ahLst/>
                <a:cxnLst>
                  <a:cxn ang="3cd4">
                    <a:pos x="hc" y="t"/>
                  </a:cxn>
                  <a:cxn ang="cd2">
                    <a:pos x="l" y="vc"/>
                  </a:cxn>
                  <a:cxn ang="cd4">
                    <a:pos x="hc" y="b"/>
                  </a:cxn>
                  <a:cxn ang="0">
                    <a:pos x="r" y="vc"/>
                  </a:cxn>
                </a:cxnLst>
                <a:rect l="l" t="t" r="r" b="b"/>
                <a:pathLst>
                  <a:path w="196" h="1675">
                    <a:moveTo>
                      <a:pt x="196" y="0"/>
                    </a:moveTo>
                    <a:cubicBezTo>
                      <a:pt x="196" y="0"/>
                      <a:pt x="-246" y="717"/>
                      <a:pt x="196" y="1675"/>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2" name="Straight Connector 151">
                <a:extLst>
                  <a:ext uri="{FF2B5EF4-FFF2-40B4-BE49-F238E27FC236}">
                    <a16:creationId xmlns:a16="http://schemas.microsoft.com/office/drawing/2014/main" id="{6BBED1FB-0F00-064D-9AB9-F53EE0839B4C}"/>
                  </a:ext>
                </a:extLst>
              </p:cNvPr>
              <p:cNvSpPr/>
              <p:nvPr/>
            </p:nvSpPr>
            <p:spPr>
              <a:xfrm>
                <a:off x="9617400" y="1333080"/>
                <a:ext cx="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3" name="Freeform 152">
                <a:extLst>
                  <a:ext uri="{FF2B5EF4-FFF2-40B4-BE49-F238E27FC236}">
                    <a16:creationId xmlns:a16="http://schemas.microsoft.com/office/drawing/2014/main" id="{5E5C0878-1266-1047-B542-C9F6821FCE61}"/>
                  </a:ext>
                </a:extLst>
              </p:cNvPr>
              <p:cNvSpPr/>
              <p:nvPr/>
            </p:nvSpPr>
            <p:spPr>
              <a:xfrm>
                <a:off x="9617400" y="1333080"/>
                <a:ext cx="70200" cy="602640"/>
              </a:xfrm>
              <a:custGeom>
                <a:avLst/>
                <a:gdLst/>
                <a:ahLst/>
                <a:cxnLst>
                  <a:cxn ang="3cd4">
                    <a:pos x="hc" y="t"/>
                  </a:cxn>
                  <a:cxn ang="cd2">
                    <a:pos x="l" y="vc"/>
                  </a:cxn>
                  <a:cxn ang="cd4">
                    <a:pos x="hc" y="b"/>
                  </a:cxn>
                  <a:cxn ang="0">
                    <a:pos x="r" y="vc"/>
                  </a:cxn>
                </a:cxnLst>
                <a:rect l="l" t="t" r="r" b="b"/>
                <a:pathLst>
                  <a:path w="196" h="1675">
                    <a:moveTo>
                      <a:pt x="0" y="0"/>
                    </a:moveTo>
                    <a:cubicBezTo>
                      <a:pt x="0" y="0"/>
                      <a:pt x="442" y="717"/>
                      <a:pt x="0" y="1675"/>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4" name="Straight Connector 153">
                <a:extLst>
                  <a:ext uri="{FF2B5EF4-FFF2-40B4-BE49-F238E27FC236}">
                    <a16:creationId xmlns:a16="http://schemas.microsoft.com/office/drawing/2014/main" id="{DBEF5D88-A5B1-0044-A4AC-5460259C7FA3}"/>
                  </a:ext>
                </a:extLst>
              </p:cNvPr>
              <p:cNvSpPr/>
              <p:nvPr/>
            </p:nvSpPr>
            <p:spPr>
              <a:xfrm>
                <a:off x="9774360" y="1436040"/>
                <a:ext cx="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5" name="Freeform 154">
                <a:extLst>
                  <a:ext uri="{FF2B5EF4-FFF2-40B4-BE49-F238E27FC236}">
                    <a16:creationId xmlns:a16="http://schemas.microsoft.com/office/drawing/2014/main" id="{8A9D7618-597A-9545-A159-B05AFC134B4A}"/>
                  </a:ext>
                </a:extLst>
              </p:cNvPr>
              <p:cNvSpPr/>
              <p:nvPr/>
            </p:nvSpPr>
            <p:spPr>
              <a:xfrm>
                <a:off x="9291600" y="1433520"/>
                <a:ext cx="482400" cy="45360"/>
              </a:xfrm>
              <a:custGeom>
                <a:avLst/>
                <a:gdLst/>
                <a:ahLst/>
                <a:cxnLst>
                  <a:cxn ang="3cd4">
                    <a:pos x="hc" y="t"/>
                  </a:cxn>
                  <a:cxn ang="cd2">
                    <a:pos x="l" y="vc"/>
                  </a:cxn>
                  <a:cxn ang="cd4">
                    <a:pos x="hc" y="b"/>
                  </a:cxn>
                  <a:cxn ang="0">
                    <a:pos x="r" y="vc"/>
                  </a:cxn>
                </a:cxnLst>
                <a:rect l="l" t="t" r="r" b="b"/>
                <a:pathLst>
                  <a:path w="1341" h="127">
                    <a:moveTo>
                      <a:pt x="1341" y="7"/>
                    </a:moveTo>
                    <a:cubicBezTo>
                      <a:pt x="1099" y="102"/>
                      <a:pt x="608" y="224"/>
                      <a:pt x="0" y="0"/>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6" name="Straight Connector 155">
                <a:extLst>
                  <a:ext uri="{FF2B5EF4-FFF2-40B4-BE49-F238E27FC236}">
                    <a16:creationId xmlns:a16="http://schemas.microsoft.com/office/drawing/2014/main" id="{FC8DCC09-3AD4-F04F-A056-BAB3AD8F91A1}"/>
                  </a:ext>
                </a:extLst>
              </p:cNvPr>
              <p:cNvSpPr/>
              <p:nvPr/>
            </p:nvSpPr>
            <p:spPr>
              <a:xfrm>
                <a:off x="9774360" y="1832760"/>
                <a:ext cx="0" cy="0"/>
              </a:xfrm>
              <a:prstGeom prst="line">
                <a:avLst/>
              </a:pr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7" name="Freeform 156">
                <a:extLst>
                  <a:ext uri="{FF2B5EF4-FFF2-40B4-BE49-F238E27FC236}">
                    <a16:creationId xmlns:a16="http://schemas.microsoft.com/office/drawing/2014/main" id="{FA93D6E6-EC09-1349-AAF2-2CB608ECAF80}"/>
                  </a:ext>
                </a:extLst>
              </p:cNvPr>
              <p:cNvSpPr/>
              <p:nvPr/>
            </p:nvSpPr>
            <p:spPr>
              <a:xfrm>
                <a:off x="9293760" y="1789920"/>
                <a:ext cx="480240" cy="44280"/>
              </a:xfrm>
              <a:custGeom>
                <a:avLst/>
                <a:gdLst/>
                <a:ahLst/>
                <a:cxnLst>
                  <a:cxn ang="3cd4">
                    <a:pos x="hc" y="t"/>
                  </a:cxn>
                  <a:cxn ang="cd2">
                    <a:pos x="l" y="vc"/>
                  </a:cxn>
                  <a:cxn ang="cd4">
                    <a:pos x="hc" y="b"/>
                  </a:cxn>
                  <a:cxn ang="0">
                    <a:pos x="r" y="vc"/>
                  </a:cxn>
                </a:cxnLst>
                <a:rect l="l" t="t" r="r" b="b"/>
                <a:pathLst>
                  <a:path w="1335" h="124">
                    <a:moveTo>
                      <a:pt x="1335" y="119"/>
                    </a:moveTo>
                    <a:cubicBezTo>
                      <a:pt x="1094" y="25"/>
                      <a:pt x="606" y="-96"/>
                      <a:pt x="0" y="124"/>
                    </a:cubicBezTo>
                  </a:path>
                </a:pathLst>
              </a:custGeom>
              <a:noFill/>
              <a:ln w="1905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spTree>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8"/>
                                        </p:tgtEl>
                                        <p:attrNameLst>
                                          <p:attrName>style.visibility</p:attrName>
                                        </p:attrNameLst>
                                      </p:cBhvr>
                                      <p:to>
                                        <p:strVal val="visible"/>
                                      </p:to>
                                    </p:set>
                                    <p:animEffect transition="in" filter="fade">
                                      <p:cBhvr>
                                        <p:cTn id="19"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nter Text here">
            <a:extLst>
              <a:ext uri="{FF2B5EF4-FFF2-40B4-BE49-F238E27FC236}">
                <a16:creationId xmlns:a16="http://schemas.microsoft.com/office/drawing/2014/main" id="{394A1B59-0B5F-645A-B5C7-2039AB6EA04D}"/>
              </a:ext>
            </a:extLst>
          </p:cNvPr>
          <p:cNvSpPr txBox="1">
            <a:spLocks noGrp="1"/>
          </p:cNvSpPr>
          <p:nvPr>
            <p:ph type="body" sz="half" idx="1"/>
          </p:nvPr>
        </p:nvSpPr>
        <p:spPr>
          <a:xfrm>
            <a:off x="288050" y="3512287"/>
            <a:ext cx="7954250" cy="1160708"/>
          </a:xfrm>
        </p:spPr>
        <p:txBody>
          <a:bodyPr/>
          <a:lstStyle/>
          <a:p>
            <a:r>
              <a:rPr lang="en-AU" dirty="0"/>
              <a:t>Private ASNs should not exist in either the global routing table or the global R&amp;E table. </a:t>
            </a:r>
          </a:p>
          <a:p>
            <a:endParaRPr lang="en-AU" dirty="0"/>
          </a:p>
          <a:p>
            <a:r>
              <a:rPr lang="en-AU" dirty="0"/>
              <a:t>The others look to be where a RIR and customer of the RIR have failed keep in contact and possibly there is a billing dispute to be resolved.</a:t>
            </a:r>
          </a:p>
        </p:txBody>
      </p:sp>
      <p:sp>
        <p:nvSpPr>
          <p:cNvPr id="196" name="Title Slide"/>
          <p:cNvSpPr txBox="1">
            <a:spLocks noGrp="1"/>
          </p:cNvSpPr>
          <p:nvPr>
            <p:ph type="body" idx="21"/>
          </p:nvPr>
        </p:nvSpPr>
        <p:spPr/>
        <p:txBody>
          <a:bodyPr/>
          <a:lstStyle/>
          <a:p>
            <a:r>
              <a:rPr lang="en-AU"/>
              <a:t>Filtering</a:t>
            </a:r>
            <a:endParaRPr lang="en-AU" dirty="0"/>
          </a:p>
        </p:txBody>
      </p:sp>
      <p:pic>
        <p:nvPicPr>
          <p:cNvPr id="16" name="Picture 15" descr="Text&#10;&#10;Description automatically generated">
            <a:extLst>
              <a:ext uri="{FF2B5EF4-FFF2-40B4-BE49-F238E27FC236}">
                <a16:creationId xmlns:a16="http://schemas.microsoft.com/office/drawing/2014/main" id="{AFEC5FD1-4C38-5CED-E195-E3FF9FA45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73" y="957727"/>
            <a:ext cx="7340600" cy="2235200"/>
          </a:xfrm>
          <a:prstGeom prst="rect">
            <a:avLst/>
          </a:prstGeom>
        </p:spPr>
      </p:pic>
    </p:spTree>
    <p:extLst>
      <p:ext uri="{BB962C8B-B14F-4D97-AF65-F5344CB8AC3E}">
        <p14:creationId xmlns:p14="http://schemas.microsoft.com/office/powerpoint/2010/main" val="292581143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nter Text here">
            <a:extLst>
              <a:ext uri="{FF2B5EF4-FFF2-40B4-BE49-F238E27FC236}">
                <a16:creationId xmlns:a16="http://schemas.microsoft.com/office/drawing/2014/main" id="{394A1B59-0B5F-645A-B5C7-2039AB6EA04D}"/>
              </a:ext>
            </a:extLst>
          </p:cNvPr>
          <p:cNvSpPr txBox="1">
            <a:spLocks noGrp="1"/>
          </p:cNvSpPr>
          <p:nvPr>
            <p:ph type="body" sz="half" idx="1"/>
          </p:nvPr>
        </p:nvSpPr>
        <p:spPr>
          <a:xfrm>
            <a:off x="288049" y="3519169"/>
            <a:ext cx="8323687" cy="1076873"/>
          </a:xfrm>
        </p:spPr>
        <p:txBody>
          <a:bodyPr/>
          <a:lstStyle/>
          <a:p>
            <a:r>
              <a:rPr lang="en-AU" dirty="0"/>
              <a:t>It’s ok we won’t make the same mistake with IPv6…</a:t>
            </a:r>
          </a:p>
          <a:p>
            <a:endParaRPr lang="en-AU" dirty="0"/>
          </a:p>
          <a:p>
            <a:r>
              <a:rPr lang="en-AU" dirty="0" err="1"/>
              <a:t>Ummm</a:t>
            </a:r>
            <a:r>
              <a:rPr lang="en-AU" dirty="0"/>
              <a:t>… people still are.</a:t>
            </a:r>
          </a:p>
          <a:p>
            <a:endParaRPr lang="en-AU" dirty="0"/>
          </a:p>
          <a:p>
            <a:endParaRPr lang="en-AU" dirty="0"/>
          </a:p>
        </p:txBody>
      </p:sp>
      <p:sp>
        <p:nvSpPr>
          <p:cNvPr id="196" name="Title Slide"/>
          <p:cNvSpPr txBox="1">
            <a:spLocks noGrp="1"/>
          </p:cNvSpPr>
          <p:nvPr>
            <p:ph type="body" idx="21"/>
          </p:nvPr>
        </p:nvSpPr>
        <p:spPr/>
        <p:txBody>
          <a:bodyPr/>
          <a:lstStyle/>
          <a:p>
            <a:r>
              <a:rPr lang="en-AU"/>
              <a:t>Filtering</a:t>
            </a:r>
            <a:endParaRPr lang="en-AU" dirty="0"/>
          </a:p>
        </p:txBody>
      </p:sp>
      <p:pic>
        <p:nvPicPr>
          <p:cNvPr id="3" name="Picture 2" descr="A picture containing table&#10;&#10;Description automatically generated">
            <a:extLst>
              <a:ext uri="{FF2B5EF4-FFF2-40B4-BE49-F238E27FC236}">
                <a16:creationId xmlns:a16="http://schemas.microsoft.com/office/drawing/2014/main" id="{6F814D04-E0B1-7B30-8A52-6DDB13FDB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42" y="817174"/>
            <a:ext cx="8434316" cy="2523188"/>
          </a:xfrm>
          <a:prstGeom prst="rect">
            <a:avLst/>
          </a:prstGeom>
        </p:spPr>
      </p:pic>
    </p:spTree>
    <p:extLst>
      <p:ext uri="{BB962C8B-B14F-4D97-AF65-F5344CB8AC3E}">
        <p14:creationId xmlns:p14="http://schemas.microsoft.com/office/powerpoint/2010/main" val="182616329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nter Text here">
            <a:extLst>
              <a:ext uri="{FF2B5EF4-FFF2-40B4-BE49-F238E27FC236}">
                <a16:creationId xmlns:a16="http://schemas.microsoft.com/office/drawing/2014/main" id="{394A1B59-0B5F-645A-B5C7-2039AB6EA04D}"/>
              </a:ext>
            </a:extLst>
          </p:cNvPr>
          <p:cNvSpPr txBox="1">
            <a:spLocks noGrp="1"/>
          </p:cNvSpPr>
          <p:nvPr>
            <p:ph type="body" sz="half" idx="1"/>
          </p:nvPr>
        </p:nvSpPr>
        <p:spPr>
          <a:xfrm>
            <a:off x="288049" y="3484393"/>
            <a:ext cx="8671706" cy="1094431"/>
          </a:xfrm>
        </p:spPr>
        <p:txBody>
          <a:bodyPr/>
          <a:lstStyle/>
          <a:p>
            <a:r>
              <a:rPr lang="en-AU" dirty="0"/>
              <a:t>Do you have </a:t>
            </a:r>
            <a:r>
              <a:rPr lang="en-AU" dirty="0" err="1"/>
              <a:t>uRPF</a:t>
            </a:r>
            <a:r>
              <a:rPr lang="en-AU" dirty="0"/>
              <a:t> checks enabled on your network at all points (including your own office connections, customers </a:t>
            </a:r>
            <a:r>
              <a:rPr lang="en-AU" dirty="0" err="1"/>
              <a:t>etc</a:t>
            </a:r>
            <a:r>
              <a:rPr lang="en-AU" dirty="0"/>
              <a:t>?)</a:t>
            </a:r>
          </a:p>
          <a:p>
            <a:r>
              <a:rPr lang="en-AU" dirty="0"/>
              <a:t>Have you tried running the CAIDA anti-spoofing tool to test yourself? </a:t>
            </a:r>
            <a:r>
              <a:rPr lang="en-AU" dirty="0">
                <a:hlinkClick r:id="rId3"/>
              </a:rPr>
              <a:t>https://www.caida.org/projects/spoofer/</a:t>
            </a:r>
            <a:endParaRPr lang="en-AU" dirty="0"/>
          </a:p>
          <a:p>
            <a:endParaRPr lang="en-AU" dirty="0"/>
          </a:p>
        </p:txBody>
      </p:sp>
      <p:sp>
        <p:nvSpPr>
          <p:cNvPr id="196" name="Title Slide"/>
          <p:cNvSpPr txBox="1">
            <a:spLocks noGrp="1"/>
          </p:cNvSpPr>
          <p:nvPr>
            <p:ph type="body" idx="21"/>
          </p:nvPr>
        </p:nvSpPr>
        <p:spPr/>
        <p:txBody>
          <a:bodyPr/>
          <a:lstStyle/>
          <a:p>
            <a:r>
              <a:rPr lang="en-AU"/>
              <a:t>Anti-Spoofing</a:t>
            </a:r>
            <a:endParaRPr lang="en-AU" dirty="0"/>
          </a:p>
        </p:txBody>
      </p:sp>
      <p:pic>
        <p:nvPicPr>
          <p:cNvPr id="1026" name="Picture 2" descr="Spoofer: A diagram explaining how the Spoofer tool helps to protect your network and the global Internet">
            <a:extLst>
              <a:ext uri="{FF2B5EF4-FFF2-40B4-BE49-F238E27FC236}">
                <a16:creationId xmlns:a16="http://schemas.microsoft.com/office/drawing/2014/main" id="{5CD41F80-B17C-4347-E133-262F5FB5F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682" y="557892"/>
            <a:ext cx="4116635" cy="264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49782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Slide"/>
          <p:cNvSpPr txBox="1">
            <a:spLocks noGrp="1"/>
          </p:cNvSpPr>
          <p:nvPr>
            <p:ph type="body" idx="21"/>
          </p:nvPr>
        </p:nvSpPr>
        <p:spPr/>
        <p:txBody>
          <a:bodyPr/>
          <a:lstStyle/>
          <a:p>
            <a:r>
              <a:rPr lang="en-AU"/>
              <a:t>Anti-Spoofing</a:t>
            </a:r>
            <a:endParaRPr lang="en-AU" dirty="0"/>
          </a:p>
        </p:txBody>
      </p:sp>
      <p:pic>
        <p:nvPicPr>
          <p:cNvPr id="5" name="Picture 4" descr="Graphical user interface, text, application, email&#10;&#10;Description automatically generated">
            <a:extLst>
              <a:ext uri="{FF2B5EF4-FFF2-40B4-BE49-F238E27FC236}">
                <a16:creationId xmlns:a16="http://schemas.microsoft.com/office/drawing/2014/main" id="{486DB30C-F2FC-AC48-05CB-464671037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530" y="703855"/>
            <a:ext cx="6782940" cy="3838186"/>
          </a:xfrm>
          <a:prstGeom prst="rect">
            <a:avLst/>
          </a:prstGeom>
        </p:spPr>
      </p:pic>
    </p:spTree>
    <p:extLst>
      <p:ext uri="{BB962C8B-B14F-4D97-AF65-F5344CB8AC3E}">
        <p14:creationId xmlns:p14="http://schemas.microsoft.com/office/powerpoint/2010/main" val="378890079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nter Text here">
            <a:extLst>
              <a:ext uri="{FF2B5EF4-FFF2-40B4-BE49-F238E27FC236}">
                <a16:creationId xmlns:a16="http://schemas.microsoft.com/office/drawing/2014/main" id="{394A1B59-0B5F-645A-B5C7-2039AB6EA04D}"/>
              </a:ext>
            </a:extLst>
          </p:cNvPr>
          <p:cNvSpPr txBox="1">
            <a:spLocks noGrp="1"/>
          </p:cNvSpPr>
          <p:nvPr>
            <p:ph type="body" sz="half" idx="1"/>
          </p:nvPr>
        </p:nvSpPr>
        <p:spPr>
          <a:xfrm>
            <a:off x="288050" y="3362131"/>
            <a:ext cx="7893784" cy="1313755"/>
          </a:xfrm>
        </p:spPr>
        <p:txBody>
          <a:bodyPr/>
          <a:lstStyle/>
          <a:p>
            <a:r>
              <a:rPr lang="en-AU" dirty="0"/>
              <a:t>Everyone should be checking that they have a IRT (Incident Response Team) or at least up to date contact details for their network allocations so when a fault occurs others can reach you to resolve an issue etc.</a:t>
            </a:r>
          </a:p>
          <a:p>
            <a:endParaRPr lang="en-AU" dirty="0"/>
          </a:p>
          <a:p>
            <a:r>
              <a:rPr lang="en-AU" dirty="0"/>
              <a:t>You need to reach out to APNIC, ARIN, RIPE NCC, LACNIC &amp; AFRNIC to do this.</a:t>
            </a:r>
          </a:p>
        </p:txBody>
      </p:sp>
      <p:sp>
        <p:nvSpPr>
          <p:cNvPr id="196" name="Title Slide"/>
          <p:cNvSpPr txBox="1">
            <a:spLocks noGrp="1"/>
          </p:cNvSpPr>
          <p:nvPr>
            <p:ph type="body" idx="21"/>
          </p:nvPr>
        </p:nvSpPr>
        <p:spPr/>
        <p:txBody>
          <a:bodyPr/>
          <a:lstStyle/>
          <a:p>
            <a:r>
              <a:rPr lang="en-AU"/>
              <a:t>Co-ordination</a:t>
            </a:r>
            <a:endParaRPr lang="en-AU" dirty="0"/>
          </a:p>
        </p:txBody>
      </p:sp>
      <p:pic>
        <p:nvPicPr>
          <p:cNvPr id="3" name="Picture 2" descr="Text&#10;&#10;Description automatically generated">
            <a:extLst>
              <a:ext uri="{FF2B5EF4-FFF2-40B4-BE49-F238E27FC236}">
                <a16:creationId xmlns:a16="http://schemas.microsoft.com/office/drawing/2014/main" id="{83371A59-B4FF-0B66-3B37-1AF33F4A8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150" y="800099"/>
            <a:ext cx="5981700" cy="2400300"/>
          </a:xfrm>
          <a:prstGeom prst="rect">
            <a:avLst/>
          </a:prstGeom>
        </p:spPr>
      </p:pic>
    </p:spTree>
    <p:extLst>
      <p:ext uri="{BB962C8B-B14F-4D97-AF65-F5344CB8AC3E}">
        <p14:creationId xmlns:p14="http://schemas.microsoft.com/office/powerpoint/2010/main" val="131543191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D5B54A36-CA68-06AB-610D-CFB95FF83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120" y="510864"/>
            <a:ext cx="6291896" cy="2687386"/>
          </a:xfrm>
          <a:prstGeom prst="rect">
            <a:avLst/>
          </a:prstGeom>
        </p:spPr>
      </p:pic>
      <p:sp>
        <p:nvSpPr>
          <p:cNvPr id="29" name="Enter Text here">
            <a:extLst>
              <a:ext uri="{FF2B5EF4-FFF2-40B4-BE49-F238E27FC236}">
                <a16:creationId xmlns:a16="http://schemas.microsoft.com/office/drawing/2014/main" id="{394A1B59-0B5F-645A-B5C7-2039AB6EA04D}"/>
              </a:ext>
            </a:extLst>
          </p:cNvPr>
          <p:cNvSpPr txBox="1">
            <a:spLocks noGrp="1"/>
          </p:cNvSpPr>
          <p:nvPr>
            <p:ph type="body" sz="half" idx="1"/>
          </p:nvPr>
        </p:nvSpPr>
        <p:spPr>
          <a:xfrm>
            <a:off x="288049" y="3198250"/>
            <a:ext cx="8576171" cy="1525296"/>
          </a:xfrm>
        </p:spPr>
        <p:txBody>
          <a:bodyPr/>
          <a:lstStyle/>
          <a:p>
            <a:pPr marL="285750" indent="-285750">
              <a:buFont typeface="Arial" panose="020B0604020202020204" pitchFamily="34" charset="0"/>
              <a:buChar char="•"/>
            </a:pPr>
            <a:r>
              <a:rPr lang="en-AU" dirty="0"/>
              <a:t>Do you have a route object in your RIR or RADB?</a:t>
            </a:r>
          </a:p>
          <a:p>
            <a:pPr marL="285750" indent="-285750">
              <a:buFont typeface="Arial" panose="020B0604020202020204" pitchFamily="34" charset="0"/>
              <a:buChar char="•"/>
            </a:pPr>
            <a:r>
              <a:rPr lang="en-AU" dirty="0"/>
              <a:t>Is it correct?</a:t>
            </a:r>
          </a:p>
          <a:p>
            <a:pPr marL="285750" indent="-285750">
              <a:buFont typeface="Arial" panose="020B0604020202020204" pitchFamily="34" charset="0"/>
              <a:buChar char="•"/>
            </a:pPr>
            <a:r>
              <a:rPr lang="en-AU" dirty="0"/>
              <a:t>Do you filter / check your RADB results? </a:t>
            </a:r>
          </a:p>
          <a:p>
            <a:endParaRPr lang="en-AU" dirty="0"/>
          </a:p>
          <a:p>
            <a:r>
              <a:rPr lang="en-AU" dirty="0"/>
              <a:t>* Note: The above was a test and has been removed, but it is possible to put bad things in RADB.</a:t>
            </a:r>
          </a:p>
        </p:txBody>
      </p:sp>
      <p:sp>
        <p:nvSpPr>
          <p:cNvPr id="196" name="Title Slide"/>
          <p:cNvSpPr txBox="1">
            <a:spLocks noGrp="1"/>
          </p:cNvSpPr>
          <p:nvPr>
            <p:ph type="body" idx="21"/>
          </p:nvPr>
        </p:nvSpPr>
        <p:spPr/>
        <p:txBody>
          <a:bodyPr/>
          <a:lstStyle/>
          <a:p>
            <a:r>
              <a:rPr lang="en-AU"/>
              <a:t>Validation</a:t>
            </a:r>
            <a:endParaRPr lang="en-AU" dirty="0"/>
          </a:p>
        </p:txBody>
      </p:sp>
    </p:spTree>
    <p:extLst>
      <p:ext uri="{BB962C8B-B14F-4D97-AF65-F5344CB8AC3E}">
        <p14:creationId xmlns:p14="http://schemas.microsoft.com/office/powerpoint/2010/main" val="2860077105"/>
      </p:ext>
    </p:extLst>
  </p:cSld>
  <p:clrMapOvr>
    <a:masterClrMapping/>
  </p:clrMapOvr>
  <p:transition spd="slow">
    <p:fade/>
  </p:transition>
</p:sld>
</file>

<file path=ppt/theme/theme1.xml><?xml version="1.0" encoding="utf-8"?>
<a:theme xmlns:a="http://schemas.openxmlformats.org/drawingml/2006/main" name="Office Theme">
  <a:themeElements>
    <a:clrScheme name="AARNet Colours">
      <a:dk1>
        <a:srgbClr val="000000"/>
      </a:dk1>
      <a:lt1>
        <a:srgbClr val="FFFFFF"/>
      </a:lt1>
      <a:dk2>
        <a:srgbClr val="A7A7A7"/>
      </a:dk2>
      <a:lt2>
        <a:srgbClr val="535353"/>
      </a:lt2>
      <a:accent1>
        <a:srgbClr val="F7941D"/>
      </a:accent1>
      <a:accent2>
        <a:srgbClr val="887EBB"/>
      </a:accent2>
      <a:accent3>
        <a:srgbClr val="71D0F6"/>
      </a:accent3>
      <a:accent4>
        <a:srgbClr val="7BAE92"/>
      </a:accent4>
      <a:accent5>
        <a:srgbClr val="57595B"/>
      </a:accent5>
      <a:accent6>
        <a:srgbClr val="C1C2CA"/>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ctr" defTabSz="121898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useo Sans 300"/>
            <a:ea typeface="Museo Sans 300"/>
            <a:cs typeface="Museo Sans 300"/>
            <a:sym typeface="Museo Sans 30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222382" marR="0" indent="-222382" algn="l" defTabSz="1218987" rtl="0" fontAlgn="auto" latinLnBrk="0" hangingPunct="0">
          <a:lnSpc>
            <a:spcPct val="100000"/>
          </a:lnSpc>
          <a:spcBef>
            <a:spcPts val="800"/>
          </a:spcBef>
          <a:spcAft>
            <a:spcPts val="0"/>
          </a:spcAft>
          <a:buClrTx/>
          <a:buSzPct val="100000"/>
          <a:buFont typeface="Helvetica Neue"/>
          <a:buChar char="•"/>
          <a:tabLst/>
          <a:defRPr kumimoji="0" sz="1800" b="0" i="0" u="none" strike="noStrike" cap="none" spc="0" normalizeH="0" baseline="0">
            <a:ln>
              <a:noFill/>
            </a:ln>
            <a:solidFill>
              <a:srgbClr val="000000"/>
            </a:solidFill>
            <a:effectLst/>
            <a:uFillTx/>
            <a:latin typeface="Museo Sans 100"/>
            <a:ea typeface="Museo Sans 100"/>
            <a:cs typeface="Museo Sans 100"/>
            <a:sym typeface="Museo Sans 10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B31D"/>
      </a:accent1>
      <a:accent2>
        <a:srgbClr val="FD6024"/>
      </a:accent2>
      <a:accent3>
        <a:srgbClr val="692F9B"/>
      </a:accent3>
      <a:accent4>
        <a:srgbClr val="0F6EBC"/>
      </a:accent4>
      <a:accent5>
        <a:srgbClr val="009783"/>
      </a:accent5>
      <a:accent6>
        <a:srgbClr val="C1C2CA"/>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ctr" defTabSz="121898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useo Sans 300"/>
            <a:ea typeface="Museo Sans 300"/>
            <a:cs typeface="Museo Sans 300"/>
            <a:sym typeface="Museo Sans 30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222382" marR="0" indent="-222382" algn="l" defTabSz="1218987" rtl="0" fontAlgn="auto" latinLnBrk="0" hangingPunct="0">
          <a:lnSpc>
            <a:spcPct val="100000"/>
          </a:lnSpc>
          <a:spcBef>
            <a:spcPts val="800"/>
          </a:spcBef>
          <a:spcAft>
            <a:spcPts val="0"/>
          </a:spcAft>
          <a:buClrTx/>
          <a:buSzPct val="100000"/>
          <a:buFont typeface="Helvetica Neue"/>
          <a:buChar char="•"/>
          <a:tabLst/>
          <a:defRPr kumimoji="0" sz="1800" b="0" i="0" u="none" strike="noStrike" cap="none" spc="0" normalizeH="0" baseline="0">
            <a:ln>
              <a:noFill/>
            </a:ln>
            <a:solidFill>
              <a:srgbClr val="000000"/>
            </a:solidFill>
            <a:effectLst/>
            <a:uFillTx/>
            <a:latin typeface="Museo Sans 100"/>
            <a:ea typeface="Museo Sans 100"/>
            <a:cs typeface="Museo Sans 100"/>
            <a:sym typeface="Museo Sans 10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1993</TotalTime>
  <Words>1478</Words>
  <Application>Microsoft Office PowerPoint</Application>
  <PresentationFormat>Custom</PresentationFormat>
  <Paragraphs>119</Paragraphs>
  <Slides>20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Helvetica</vt:lpstr>
      <vt:lpstr>Helvetica Neue</vt:lpstr>
      <vt:lpstr>Museo Sans 100</vt:lpstr>
      <vt:lpstr>Museo Sans 300</vt:lpstr>
      <vt:lpstr>Museo Sans 500</vt:lpstr>
      <vt:lpstr>Museo Sans 700</vt:lpstr>
      <vt:lpstr>Museo Sans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Warrick Mitchell</cp:lastModifiedBy>
  <cp:revision>80</cp:revision>
  <dcterms:modified xsi:type="dcterms:W3CDTF">2022-06-09T22:11:39Z</dcterms:modified>
</cp:coreProperties>
</file>