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30"/>
  </p:notesMasterIdLst>
  <p:handoutMasterIdLst>
    <p:handoutMasterId r:id="rId31"/>
  </p:handoutMasterIdLst>
  <p:sldIdLst>
    <p:sldId id="589" r:id="rId5"/>
    <p:sldId id="1210" r:id="rId6"/>
    <p:sldId id="1211" r:id="rId7"/>
    <p:sldId id="321" r:id="rId8"/>
    <p:sldId id="310" r:id="rId9"/>
    <p:sldId id="1221" r:id="rId10"/>
    <p:sldId id="1213" r:id="rId11"/>
    <p:sldId id="1214" r:id="rId12"/>
    <p:sldId id="1195" r:id="rId13"/>
    <p:sldId id="1223" r:id="rId14"/>
    <p:sldId id="590" r:id="rId15"/>
    <p:sldId id="593" r:id="rId16"/>
    <p:sldId id="594" r:id="rId17"/>
    <p:sldId id="591" r:id="rId18"/>
    <p:sldId id="602" r:id="rId19"/>
    <p:sldId id="592" r:id="rId20"/>
    <p:sldId id="600" r:id="rId21"/>
    <p:sldId id="595" r:id="rId22"/>
    <p:sldId id="596" r:id="rId23"/>
    <p:sldId id="603" r:id="rId24"/>
    <p:sldId id="599" r:id="rId25"/>
    <p:sldId id="598" r:id="rId26"/>
    <p:sldId id="1219" r:id="rId27"/>
    <p:sldId id="1220" r:id="rId28"/>
    <p:sldId id="1222" r:id="rId29"/>
  </p:sldIdLst>
  <p:sldSz cx="9144000" cy="4827588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B9"/>
    <a:srgbClr val="FA7F08"/>
    <a:srgbClr val="0432FF"/>
    <a:srgbClr val="FFFFFF"/>
    <a:srgbClr val="FF40FF"/>
    <a:srgbClr val="FF1CA8"/>
    <a:srgbClr val="000000"/>
    <a:srgbClr val="00FA00"/>
    <a:srgbClr val="FF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69"/>
    <p:restoredTop sz="96327"/>
  </p:normalViewPr>
  <p:slideViewPr>
    <p:cSldViewPr snapToGrid="0" snapToObjects="1">
      <p:cViewPr varScale="1">
        <p:scale>
          <a:sx n="182" d="100"/>
          <a:sy n="182" d="100"/>
        </p:scale>
        <p:origin x="232" y="168"/>
      </p:cViewPr>
      <p:guideLst>
        <p:guide orient="horz" pos="1520"/>
        <p:guide pos="2880"/>
      </p:guideLst>
    </p:cSldViewPr>
  </p:slideViewPr>
  <p:outlineViewPr>
    <p:cViewPr>
      <p:scale>
        <a:sx n="33" d="100"/>
        <a:sy n="33" d="100"/>
      </p:scale>
      <p:origin x="0" y="-15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23ED28-5A5F-0941-B89F-F4AF178830ED}" type="datetimeFigureOut">
              <a:rPr lang="en-US"/>
              <a:pPr>
                <a:defRPr/>
              </a:pPr>
              <a:t>6/9/22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72242C-D862-4449-9C84-1E36A6DEC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0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0F748F-9A13-4D4A-B1D7-80D08782129D}" type="datetimeFigureOut">
              <a:rPr lang="en-US"/>
              <a:pPr>
                <a:defRPr/>
              </a:pPr>
              <a:t>6/9/22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563" y="685800"/>
            <a:ext cx="6492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EE56C2-9F01-D046-B9C3-ECC31849E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3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057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0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1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93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Big science</a:t>
            </a:r>
          </a:p>
          <a:p>
            <a:r>
              <a:rPr lang="da-DK" dirty="0"/>
              <a:t>EISCAT – science and instrument</a:t>
            </a:r>
          </a:p>
          <a:p>
            <a:r>
              <a:rPr lang="da-DK" dirty="0"/>
              <a:t>The </a:t>
            </a:r>
            <a:r>
              <a:rPr lang="da-DK" dirty="0" err="1"/>
              <a:t>challenge</a:t>
            </a:r>
            <a:r>
              <a:rPr lang="da-DK" dirty="0"/>
              <a:t> of </a:t>
            </a:r>
            <a:r>
              <a:rPr lang="da-DK" dirty="0" err="1"/>
              <a:t>geography</a:t>
            </a:r>
            <a:endParaRPr lang="da-DK" dirty="0"/>
          </a:p>
          <a:p>
            <a:r>
              <a:rPr lang="en-BE"/>
              <a:t>Fiber networks</a:t>
            </a:r>
          </a:p>
          <a:p>
            <a:r>
              <a:rPr lang="en-BE"/>
              <a:t>Background and evolution</a:t>
            </a:r>
          </a:p>
          <a:p>
            <a:r>
              <a:rPr lang="en-BE"/>
              <a:t>Terabit model</a:t>
            </a:r>
          </a:p>
          <a:p>
            <a:r>
              <a:rPr lang="en-BE"/>
              <a:t>Packet network</a:t>
            </a:r>
          </a:p>
          <a:p>
            <a:r>
              <a:rPr lang="en-BE"/>
              <a:t>Optical network design and testing</a:t>
            </a:r>
          </a:p>
          <a:p>
            <a:r>
              <a:rPr lang="en-BE"/>
              <a:t>Sites and equipment</a:t>
            </a:r>
            <a:endParaRPr lang="da-DK" dirty="0"/>
          </a:p>
          <a:p>
            <a:r>
              <a:rPr lang="da-DK" dirty="0"/>
              <a:t>NREN </a:t>
            </a:r>
            <a:r>
              <a:rPr lang="da-DK" dirty="0" err="1"/>
              <a:t>role</a:t>
            </a:r>
            <a:r>
              <a:rPr lang="da-DK" dirty="0"/>
              <a:t>; </a:t>
            </a:r>
            <a:r>
              <a:rPr lang="da-DK" dirty="0" err="1"/>
              <a:t>close</a:t>
            </a:r>
            <a:r>
              <a:rPr lang="da-DK" dirty="0"/>
              <a:t> </a:t>
            </a:r>
            <a:r>
              <a:rPr lang="da-DK" dirty="0" err="1"/>
              <a:t>collaboration</a:t>
            </a:r>
            <a:r>
              <a:rPr lang="da-DK" dirty="0"/>
              <a:t> with science is </a:t>
            </a:r>
            <a:r>
              <a:rPr lang="da-DK" dirty="0" err="1"/>
              <a:t>essential</a:t>
            </a:r>
            <a:r>
              <a:rPr lang="da-DK" dirty="0"/>
              <a:t>. A joint </a:t>
            </a:r>
            <a:r>
              <a:rPr lang="da-DK" dirty="0" err="1"/>
              <a:t>effort</a:t>
            </a:r>
            <a:r>
              <a:rPr lang="da-DK" dirty="0"/>
              <a:t>, not a </a:t>
            </a:r>
            <a:r>
              <a:rPr lang="da-DK" dirty="0" err="1"/>
              <a:t>provider</a:t>
            </a:r>
            <a:r>
              <a:rPr lang="da-DK" dirty="0"/>
              <a:t> </a:t>
            </a:r>
            <a:r>
              <a:rPr lang="da-DK" dirty="0" err="1"/>
              <a:t>costumer</a:t>
            </a:r>
            <a:r>
              <a:rPr lang="da-DK" dirty="0"/>
              <a:t> </a:t>
            </a:r>
            <a:r>
              <a:rPr lang="da-DK" dirty="0" err="1"/>
              <a:t>experience</a:t>
            </a:r>
            <a:endParaRPr lang="da-DK" dirty="0"/>
          </a:p>
          <a:p>
            <a:r>
              <a:rPr lang="da-DK" dirty="0" err="1"/>
              <a:t>integrating</a:t>
            </a:r>
            <a:r>
              <a:rPr lang="da-DK" dirty="0"/>
              <a:t> </a:t>
            </a:r>
            <a:r>
              <a:rPr lang="da-DK" dirty="0" err="1"/>
              <a:t>network</a:t>
            </a:r>
            <a:r>
              <a:rPr lang="da-DK" dirty="0"/>
              <a:t> in instrument</a:t>
            </a:r>
          </a:p>
          <a:p>
            <a:endParaRPr lang="en-BE"/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1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Multi-static phased array radars</a:t>
            </a:r>
          </a:p>
          <a:p>
            <a:r>
              <a:rPr lang="en-US" dirty="0"/>
              <a:t>Advanced digital processing</a:t>
            </a:r>
          </a:p>
          <a:p>
            <a:r>
              <a:rPr lang="en-US" dirty="0"/>
              <a:t>Beam Steering &amp; volumetric imaging</a:t>
            </a:r>
          </a:p>
          <a:p>
            <a:r>
              <a:rPr lang="en-US" dirty="0"/>
              <a:t>Continuous observations, high flexibility</a:t>
            </a: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88C0A-A683-B249-BAD5-B09F349B574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1657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Multi-static phased array radars</a:t>
            </a:r>
          </a:p>
          <a:p>
            <a:r>
              <a:rPr lang="en-US" dirty="0"/>
              <a:t>Advanced digital processing</a:t>
            </a:r>
          </a:p>
          <a:p>
            <a:r>
              <a:rPr lang="en-US" dirty="0"/>
              <a:t>Beam Steering &amp; volumetric imaging</a:t>
            </a:r>
          </a:p>
          <a:p>
            <a:r>
              <a:rPr lang="en-US" dirty="0"/>
              <a:t>Continuous observations, high flexibility</a:t>
            </a: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C88C0A-A683-B249-BAD5-B09F349B574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42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5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32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Big science</a:t>
            </a:r>
          </a:p>
          <a:p>
            <a:r>
              <a:rPr lang="da-DK" dirty="0"/>
              <a:t>EISCAT – science and instrument</a:t>
            </a:r>
          </a:p>
          <a:p>
            <a:r>
              <a:rPr lang="da-DK" dirty="0"/>
              <a:t>The </a:t>
            </a:r>
            <a:r>
              <a:rPr lang="da-DK" dirty="0" err="1"/>
              <a:t>challenge</a:t>
            </a:r>
            <a:r>
              <a:rPr lang="da-DK" dirty="0"/>
              <a:t> of </a:t>
            </a:r>
            <a:r>
              <a:rPr lang="da-DK" dirty="0" err="1"/>
              <a:t>geography</a:t>
            </a:r>
            <a:endParaRPr lang="da-DK" dirty="0"/>
          </a:p>
          <a:p>
            <a:r>
              <a:rPr lang="en-BE"/>
              <a:t>Fiber networks</a:t>
            </a:r>
          </a:p>
          <a:p>
            <a:r>
              <a:rPr lang="en-BE"/>
              <a:t>Background and evolution</a:t>
            </a:r>
          </a:p>
          <a:p>
            <a:r>
              <a:rPr lang="en-BE"/>
              <a:t>Terabit model</a:t>
            </a:r>
          </a:p>
          <a:p>
            <a:r>
              <a:rPr lang="en-BE"/>
              <a:t>Packet network</a:t>
            </a:r>
          </a:p>
          <a:p>
            <a:r>
              <a:rPr lang="en-BE"/>
              <a:t>Optical network design and testing</a:t>
            </a:r>
          </a:p>
          <a:p>
            <a:r>
              <a:rPr lang="en-BE"/>
              <a:t>Sites and equipment</a:t>
            </a:r>
            <a:endParaRPr lang="da-DK" dirty="0"/>
          </a:p>
          <a:p>
            <a:r>
              <a:rPr lang="da-DK" dirty="0"/>
              <a:t>NREN </a:t>
            </a:r>
            <a:r>
              <a:rPr lang="da-DK" dirty="0" err="1"/>
              <a:t>role</a:t>
            </a:r>
            <a:r>
              <a:rPr lang="da-DK" dirty="0"/>
              <a:t>; </a:t>
            </a:r>
            <a:r>
              <a:rPr lang="da-DK" dirty="0" err="1"/>
              <a:t>close</a:t>
            </a:r>
            <a:r>
              <a:rPr lang="da-DK" dirty="0"/>
              <a:t> </a:t>
            </a:r>
            <a:r>
              <a:rPr lang="da-DK" dirty="0" err="1"/>
              <a:t>collaboration</a:t>
            </a:r>
            <a:r>
              <a:rPr lang="da-DK" dirty="0"/>
              <a:t> with science is </a:t>
            </a:r>
            <a:r>
              <a:rPr lang="da-DK" dirty="0" err="1"/>
              <a:t>essential</a:t>
            </a:r>
            <a:r>
              <a:rPr lang="da-DK" dirty="0"/>
              <a:t>. A joint </a:t>
            </a:r>
            <a:r>
              <a:rPr lang="da-DK" dirty="0" err="1"/>
              <a:t>effort</a:t>
            </a:r>
            <a:r>
              <a:rPr lang="da-DK" dirty="0"/>
              <a:t>, not a </a:t>
            </a:r>
            <a:r>
              <a:rPr lang="da-DK" dirty="0" err="1"/>
              <a:t>provider</a:t>
            </a:r>
            <a:r>
              <a:rPr lang="da-DK" dirty="0"/>
              <a:t> </a:t>
            </a:r>
            <a:r>
              <a:rPr lang="da-DK" dirty="0" err="1"/>
              <a:t>costumer</a:t>
            </a:r>
            <a:r>
              <a:rPr lang="da-DK" dirty="0"/>
              <a:t> </a:t>
            </a:r>
            <a:r>
              <a:rPr lang="da-DK" dirty="0" err="1"/>
              <a:t>experience</a:t>
            </a:r>
            <a:endParaRPr lang="da-DK" dirty="0"/>
          </a:p>
          <a:p>
            <a:r>
              <a:rPr lang="da-DK" dirty="0" err="1"/>
              <a:t>integrating</a:t>
            </a:r>
            <a:r>
              <a:rPr lang="da-DK" dirty="0"/>
              <a:t> </a:t>
            </a:r>
            <a:r>
              <a:rPr lang="da-DK" dirty="0" err="1"/>
              <a:t>network</a:t>
            </a:r>
            <a:r>
              <a:rPr lang="da-DK" dirty="0"/>
              <a:t> in instrument</a:t>
            </a:r>
          </a:p>
          <a:p>
            <a:endParaRPr lang="en-BE"/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3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hyperlink" Target="https://www.facebook.com/CSCfi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3423"/>
            <a:ext cx="2164256" cy="2048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602" y="3629811"/>
            <a:ext cx="5293821" cy="11992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259" y="-1433"/>
            <a:ext cx="6988741" cy="1614328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>
            <a:off x="-1" y="3643452"/>
            <a:ext cx="2159988" cy="1184135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59987" y="1608138"/>
            <a:ext cx="6984013" cy="2030818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8" y="1996886"/>
            <a:ext cx="5338467" cy="983400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8" y="3025630"/>
            <a:ext cx="5338467" cy="352134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025C96"/>
                </a:solidFill>
                <a:latin typeface="Corbel"/>
                <a:cs typeface="Corbel"/>
              </a:defRPr>
            </a:lvl1pPr>
            <a:lvl2pPr marL="33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1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46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0" y="0"/>
            <a:ext cx="2159987" cy="1608138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301640"/>
            <a:ext cx="338628" cy="337316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638956"/>
            <a:ext cx="1705384" cy="1188634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287258"/>
            <a:ext cx="356400" cy="356195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7075508" y="3646488"/>
            <a:ext cx="372146" cy="356195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638956"/>
            <a:ext cx="241200" cy="239432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06443" y="3638955"/>
            <a:ext cx="251356" cy="671152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297843"/>
            <a:ext cx="1051560" cy="10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451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4711315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35173" indent="0">
              <a:buNone/>
              <a:defRPr sz="2100"/>
            </a:lvl2pPr>
            <a:lvl3pPr marL="670346" indent="0">
              <a:buNone/>
              <a:defRPr sz="1800"/>
            </a:lvl3pPr>
            <a:lvl4pPr marL="1005516" indent="0">
              <a:buNone/>
              <a:defRPr sz="1500"/>
            </a:lvl4pPr>
            <a:lvl5pPr marL="1340690" indent="0">
              <a:buNone/>
              <a:defRPr sz="1500"/>
            </a:lvl5pPr>
            <a:lvl6pPr marL="1675862" indent="0">
              <a:buNone/>
              <a:defRPr sz="1500"/>
            </a:lvl6pPr>
            <a:lvl7pPr marL="2011033" indent="0">
              <a:buNone/>
              <a:defRPr sz="1500"/>
            </a:lvl7pPr>
            <a:lvl8pPr marL="2346207" indent="0">
              <a:buNone/>
              <a:defRPr sz="1500"/>
            </a:lvl8pPr>
            <a:lvl9pPr marL="2681379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7158-70CB-DA43-BE72-927191FCE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5369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1605057"/>
            <a:ext cx="9144000" cy="31066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2" name="Rectangle 11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6" y="52659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1" y="53476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4" y="56251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4" name="Group 46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25" name="Rectangle 24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grpSp>
        <p:nvGrpSpPr>
          <p:cNvPr id="64" name="Group 34"/>
          <p:cNvGrpSpPr>
            <a:grpSpLocks/>
          </p:cNvGrpSpPr>
          <p:nvPr userDrawn="1"/>
        </p:nvGrpSpPr>
        <p:grpSpPr bwMode="auto">
          <a:xfrm>
            <a:off x="6828028" y="3124200"/>
            <a:ext cx="2319338" cy="74613"/>
            <a:chOff x="8913156" y="2232185"/>
            <a:chExt cx="3272924" cy="56821"/>
          </a:xfrm>
        </p:grpSpPr>
        <p:sp>
          <p:nvSpPr>
            <p:cNvPr id="65" name="Rectangle 64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7494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9812"/>
            <a:ext cx="9144000" cy="3095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32600" y="3128772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4200405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472757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5547"/>
            <a:ext cx="9144000" cy="31094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28028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9962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6" y="1612027"/>
            <a:ext cx="9144000" cy="31081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 userDrawn="1"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0544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" y="1605303"/>
            <a:ext cx="9138984" cy="31063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6" name="Group 48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27" name="Rectangle 26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8626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6" y="1608364"/>
            <a:ext cx="9146159" cy="31144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8" name="Group 34"/>
          <p:cNvGrpSpPr>
            <a:grpSpLocks/>
          </p:cNvGrpSpPr>
          <p:nvPr userDrawn="1"/>
        </p:nvGrpSpPr>
        <p:grpSpPr bwMode="auto">
          <a:xfrm>
            <a:off x="6837172" y="3119628"/>
            <a:ext cx="2319338" cy="74613"/>
            <a:chOff x="8913156" y="2232185"/>
            <a:chExt cx="3272924" cy="56821"/>
          </a:xfrm>
        </p:grpSpPr>
        <p:sp>
          <p:nvSpPr>
            <p:cNvPr id="39" name="Rectangle 38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39630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47117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613267"/>
            <a:ext cx="9147362" cy="31020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3" name="Group 34"/>
          <p:cNvGrpSpPr>
            <a:grpSpLocks/>
          </p:cNvGrpSpPr>
          <p:nvPr userDrawn="1"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34" name="Rectangle 3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28951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_oma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9144000" cy="1612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6832600" y="3124200"/>
            <a:ext cx="2319338" cy="74613"/>
            <a:chOff x="8913156" y="2232185"/>
            <a:chExt cx="3272924" cy="56821"/>
          </a:xfrm>
        </p:grpSpPr>
        <p:sp>
          <p:nvSpPr>
            <p:cNvPr id="24" name="Rectangle 2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" y="1611436"/>
            <a:ext cx="4557713" cy="310105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57711" y="1611005"/>
            <a:ext cx="2274952" cy="3106574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32668" y="1611010"/>
            <a:ext cx="2311337" cy="1556047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32668" y="3199240"/>
            <a:ext cx="2311337" cy="151282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59798"/>
            <a:ext cx="6328718" cy="103616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1547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42275" y="0"/>
            <a:ext cx="1101725" cy="755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44" tIns="33522" rIns="67044" bIns="33522" anchor="ctr"/>
          <a:lstStyle/>
          <a:p>
            <a:pPr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5584825" y="2401888"/>
            <a:ext cx="21939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  <a:latin typeface="Corbel" charset="0"/>
                <a:cs typeface="Corbel" charset="0"/>
              </a:rPr>
              <a:t>facebook.com/CSCfi</a:t>
            </a:r>
            <a:endParaRPr lang="en-US" sz="900">
              <a:solidFill>
                <a:srgbClr val="5E6A71"/>
              </a:solidFill>
            </a:endParaRPr>
          </a:p>
        </p:txBody>
      </p:sp>
      <p:sp>
        <p:nvSpPr>
          <p:cNvPr id="26" name="TextBox 46"/>
          <p:cNvSpPr txBox="1">
            <a:spLocks noChangeArrowheads="1"/>
          </p:cNvSpPr>
          <p:nvPr/>
        </p:nvSpPr>
        <p:spPr bwMode="auto">
          <a:xfrm>
            <a:off x="5584825" y="2809875"/>
            <a:ext cx="16002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twitter.com/CSCfi</a:t>
            </a:r>
            <a:endParaRPr lang="en-US" sz="900">
              <a:solidFill>
                <a:srgbClr val="5E6A71"/>
              </a:solidFill>
              <a:hlinkClick r:id="rId2"/>
            </a:endParaRPr>
          </a:p>
        </p:txBody>
      </p:sp>
      <p:sp>
        <p:nvSpPr>
          <p:cNvPr id="27" name="TextBox 47"/>
          <p:cNvSpPr txBox="1">
            <a:spLocks noChangeArrowheads="1"/>
          </p:cNvSpPr>
          <p:nvPr/>
        </p:nvSpPr>
        <p:spPr bwMode="auto">
          <a:xfrm>
            <a:off x="5584825" y="3216275"/>
            <a:ext cx="27305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pl-PL" sz="900">
                <a:solidFill>
                  <a:srgbClr val="5E6A71"/>
                </a:solidFill>
              </a:rPr>
              <a:t>youtube.com/CSCfi</a:t>
            </a:r>
            <a:endParaRPr lang="pl-PL" sz="900">
              <a:solidFill>
                <a:srgbClr val="5E6A71"/>
              </a:solidFill>
              <a:hlinkClick r:id="rId2"/>
            </a:endParaRPr>
          </a:p>
        </p:txBody>
      </p:sp>
      <p:sp>
        <p:nvSpPr>
          <p:cNvPr id="28" name="TextBox 48"/>
          <p:cNvSpPr txBox="1">
            <a:spLocks noChangeArrowheads="1"/>
          </p:cNvSpPr>
          <p:nvPr/>
        </p:nvSpPr>
        <p:spPr bwMode="auto">
          <a:xfrm>
            <a:off x="5584825" y="3622675"/>
            <a:ext cx="34559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linkedin.com/company/csc---it-center-for-science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2374900"/>
            <a:ext cx="0" cy="1893888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50"/>
          <p:cNvGrpSpPr>
            <a:grpSpLocks/>
          </p:cNvGrpSpPr>
          <p:nvPr/>
        </p:nvGrpSpPr>
        <p:grpSpPr bwMode="auto">
          <a:xfrm>
            <a:off x="3706813" y="715963"/>
            <a:ext cx="1730375" cy="1031875"/>
            <a:chOff x="3018474" y="609992"/>
            <a:chExt cx="2171462" cy="1379264"/>
          </a:xfrm>
        </p:grpSpPr>
        <p:sp>
          <p:nvSpPr>
            <p:cNvPr id="31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3"/>
            <p:cNvSpPr>
              <a:spLocks noChangeArrowheads="1"/>
            </p:cNvSpPr>
            <p:nvPr/>
          </p:nvSpPr>
          <p:spPr bwMode="auto">
            <a:xfrm>
              <a:off x="3767529" y="1798281"/>
              <a:ext cx="651438" cy="190975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6778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4" name="Rectangle 54"/>
          <p:cNvSpPr>
            <a:spLocks noChangeArrowheads="1"/>
          </p:cNvSpPr>
          <p:nvPr/>
        </p:nvSpPr>
        <p:spPr bwMode="auto">
          <a:xfrm>
            <a:off x="-4763" y="4687888"/>
            <a:ext cx="1204913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044" tIns="33522" rIns="67044" bIns="33522">
            <a:spAutoFit/>
          </a:bodyPr>
          <a:lstStyle/>
          <a:p>
            <a:r>
              <a:rPr lang="fi-FI" sz="600">
                <a:solidFill>
                  <a:srgbClr val="FFFFFF"/>
                </a:solidFill>
              </a:rPr>
              <a:t>Kuvat CSC:n arkisto ja Thinkstock</a:t>
            </a:r>
          </a:p>
        </p:txBody>
      </p:sp>
      <p:sp>
        <p:nvSpPr>
          <p:cNvPr id="36" name="TextBox 56"/>
          <p:cNvSpPr txBox="1">
            <a:spLocks noChangeArrowheads="1"/>
          </p:cNvSpPr>
          <p:nvPr/>
        </p:nvSpPr>
        <p:spPr bwMode="auto">
          <a:xfrm>
            <a:off x="5584825" y="4029075"/>
            <a:ext cx="34559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44" tIns="33522" rIns="67044" bIns="33522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875"/>
              </a:spcBef>
              <a:buFont typeface="Arial" charset="0"/>
              <a:buNone/>
              <a:defRPr/>
            </a:pPr>
            <a:r>
              <a:rPr lang="en-US" sz="900">
                <a:solidFill>
                  <a:srgbClr val="5E6A71"/>
                </a:solidFill>
              </a:rPr>
              <a:t>github.com/CSCfi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0"/>
          </p:nvPr>
        </p:nvSpPr>
        <p:spPr>
          <a:xfrm>
            <a:off x="2304680" y="2374148"/>
            <a:ext cx="1963641" cy="271059"/>
          </a:xfrm>
        </p:spPr>
        <p:txBody>
          <a:bodyPr lIns="0"/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254913" indent="0">
              <a:buFont typeface="Arial"/>
              <a:buNone/>
              <a:defRPr sz="900"/>
            </a:lvl2pPr>
            <a:lvl3pPr marL="838069" indent="0">
              <a:buFont typeface="Arial"/>
              <a:buNone/>
              <a:defRPr sz="900"/>
            </a:lvl3pPr>
            <a:lvl4pPr marL="1083669" indent="0">
              <a:buNone/>
              <a:defRPr sz="900"/>
            </a:lvl4pPr>
            <a:lvl5pPr marL="1418897" indent="0"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1"/>
          </p:nvPr>
        </p:nvSpPr>
        <p:spPr>
          <a:xfrm>
            <a:off x="826988" y="2438246"/>
            <a:ext cx="1243207" cy="1165581"/>
          </a:xfrm>
          <a:prstGeom prst="ellipse">
            <a:avLst/>
          </a:prstGeom>
        </p:spPr>
        <p:txBody>
          <a:bodyPr/>
          <a:lstStyle>
            <a:lvl1pPr marL="0" indent="0">
              <a:buFont typeface="Arial"/>
              <a:buNone/>
              <a:defRPr sz="1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2"/>
          </p:nvPr>
        </p:nvSpPr>
        <p:spPr>
          <a:xfrm>
            <a:off x="2304678" y="2691577"/>
            <a:ext cx="1963642" cy="1208805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00"/>
            </a:lvl1pPr>
            <a:lvl2pPr marL="506333" indent="-251421">
              <a:buFont typeface="Arial"/>
              <a:buChar char="•"/>
              <a:defRPr sz="1000"/>
            </a:lvl2pPr>
            <a:lvl3pPr marL="1047586" indent="-209517">
              <a:buFont typeface="Arial"/>
              <a:buChar char="•"/>
              <a:defRPr sz="900"/>
            </a:lvl3pPr>
            <a:lvl4pPr>
              <a:defRPr sz="800"/>
            </a:lvl4pPr>
            <a:lvl5pPr>
              <a:defRPr sz="7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787" y="2365375"/>
            <a:ext cx="269875" cy="2698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050" y="3216275"/>
            <a:ext cx="294188" cy="2068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775" y="2789293"/>
            <a:ext cx="271151" cy="2711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875" y="3595843"/>
            <a:ext cx="296571" cy="2711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630" y="3998496"/>
            <a:ext cx="278645" cy="2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>
            <a:alpha val="9991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EE7C7-E732-9F52-8883-6A49A4F71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767" y="-201545"/>
            <a:ext cx="9159767" cy="50291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8621FF-11D3-7EB7-A942-E4A5F5D14C9D}"/>
              </a:ext>
            </a:extLst>
          </p:cNvPr>
          <p:cNvSpPr/>
          <p:nvPr userDrawn="1"/>
        </p:nvSpPr>
        <p:spPr>
          <a:xfrm>
            <a:off x="-15767" y="613020"/>
            <a:ext cx="9159767" cy="4214568"/>
          </a:xfrm>
          <a:prstGeom prst="rect">
            <a:avLst/>
          </a:prstGeom>
          <a:solidFill>
            <a:schemeClr val="bg1">
              <a:alpha val="87709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889" y="-94210"/>
            <a:ext cx="7742238" cy="803275"/>
          </a:xfrm>
        </p:spPr>
        <p:txBody>
          <a:bodyPr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348"/>
            <a:ext cx="6169025" cy="318452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solidFill>
                  <a:srgbClr val="000000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444208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26440"/>
            <a:ext cx="3818467" cy="3185985"/>
          </a:xfrm>
        </p:spPr>
        <p:txBody>
          <a:bodyPr/>
          <a:lstStyle>
            <a:lvl2pPr marL="385475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64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95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53790" y="1126440"/>
            <a:ext cx="3611841" cy="3185985"/>
          </a:xfrm>
        </p:spPr>
        <p:txBody>
          <a:bodyPr/>
          <a:lstStyle>
            <a:lvl2pPr marL="385475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64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958" marR="0" indent="-129372" algn="l" defTabSz="3353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193327"/>
            <a:ext cx="7708430" cy="804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57C3-EDE0-4E94-8E03-15F17BEADAEF}" type="datetime1">
              <a:rPr lang="fi-FI" smtClean="0"/>
              <a:t>9.6.2022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EB33-AE32-4D46-BAA6-3F61AB03C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7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shutterstock_186705404_mu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525" y="3611563"/>
            <a:ext cx="69754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shutterstock_203085106_mu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1563"/>
            <a:ext cx="21685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background_image_dna_jyrki_muo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 descr="shutterstock_210058714_muo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66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3611563"/>
            <a:ext cx="544513" cy="34925"/>
          </a:xfrm>
          <a:prstGeom prst="rect">
            <a:avLst/>
          </a:prstGeom>
          <a:solidFill>
            <a:srgbClr val="E217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611563"/>
            <a:ext cx="541338" cy="34925"/>
          </a:xfrm>
          <a:prstGeom prst="rect">
            <a:avLst/>
          </a:prstGeom>
          <a:solidFill>
            <a:srgbClr val="00C7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4013" y="3611563"/>
            <a:ext cx="544512" cy="3492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4263" y="3611563"/>
            <a:ext cx="539750" cy="3492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41638" y="4470400"/>
            <a:ext cx="5692775" cy="236538"/>
          </a:xfrm>
          <a:prstGeom prst="rect">
            <a:avLst/>
          </a:prstGeom>
        </p:spPr>
        <p:txBody>
          <a:bodyPr lIns="67033" tIns="33516" rIns="67033" bIns="335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100" i="1">
                <a:solidFill>
                  <a:schemeClr val="bg1"/>
                </a:solidFill>
                <a:latin typeface="Corbel" panose="020B0503020204020204" pitchFamily="34" charset="0"/>
              </a:rPr>
              <a:t>CSC – Finnish expertise in ICT for research, education, culture and public administration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68525" y="1608138"/>
            <a:ext cx="6975475" cy="2038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69250" y="3646488"/>
            <a:ext cx="1174750" cy="1158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7" name="Group 38"/>
          <p:cNvGrpSpPr>
            <a:grpSpLocks/>
          </p:cNvGrpSpPr>
          <p:nvPr/>
        </p:nvGrpSpPr>
        <p:grpSpPr bwMode="auto">
          <a:xfrm>
            <a:off x="404813" y="2227263"/>
            <a:ext cx="1374775" cy="819150"/>
            <a:chOff x="3018474" y="609992"/>
            <a:chExt cx="2171462" cy="1379264"/>
          </a:xfrm>
        </p:grpSpPr>
        <p:sp>
          <p:nvSpPr>
            <p:cNvPr id="18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19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20" name="Freeform 3"/>
            <p:cNvSpPr>
              <a:spLocks noChangeArrowheads="1"/>
            </p:cNvSpPr>
            <p:nvPr/>
          </p:nvSpPr>
          <p:spPr bwMode="auto">
            <a:xfrm>
              <a:off x="3768204" y="1799473"/>
              <a:ext cx="651940" cy="189783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pic>
        <p:nvPicPr>
          <p:cNvPr id="21" name="Picture 42" descr="shutterstock_428562550_muo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525" y="0"/>
            <a:ext cx="33750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23" name="Picture 44" descr="shutterstock_186705404_mu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525" y="3611563"/>
            <a:ext cx="69754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5" descr="shutterstock_203085106_mu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1563"/>
            <a:ext cx="21685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6" descr="background_image_dna_jyrki_muo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0"/>
            <a:ext cx="36004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7" descr="shutterstock_210058714_muo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66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9750" y="3611563"/>
            <a:ext cx="544513" cy="34925"/>
          </a:xfrm>
          <a:prstGeom prst="rect">
            <a:avLst/>
          </a:prstGeom>
          <a:solidFill>
            <a:srgbClr val="E217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611563"/>
            <a:ext cx="541338" cy="34925"/>
          </a:xfrm>
          <a:prstGeom prst="rect">
            <a:avLst/>
          </a:prstGeom>
          <a:solidFill>
            <a:srgbClr val="00C7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4013" y="3611563"/>
            <a:ext cx="544512" cy="34925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84263" y="3611563"/>
            <a:ext cx="539750" cy="3492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41638" y="4470400"/>
            <a:ext cx="5692775" cy="236538"/>
          </a:xfrm>
          <a:prstGeom prst="rect">
            <a:avLst/>
          </a:prstGeom>
        </p:spPr>
        <p:txBody>
          <a:bodyPr lIns="67033" tIns="33516" rIns="67033" bIns="335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panose="020E0502030303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100" i="1">
                <a:solidFill>
                  <a:schemeClr val="bg1"/>
                </a:solidFill>
                <a:latin typeface="Corbel" panose="020B0503020204020204" pitchFamily="34" charset="0"/>
              </a:rPr>
              <a:t>CSC – Finnish expertise in ICT for research, education, culture and public administration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68525" y="1608138"/>
            <a:ext cx="6975475" cy="2038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69250" y="3646488"/>
            <a:ext cx="1174750" cy="1158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36" name="Group 57"/>
          <p:cNvGrpSpPr>
            <a:grpSpLocks/>
          </p:cNvGrpSpPr>
          <p:nvPr/>
        </p:nvGrpSpPr>
        <p:grpSpPr bwMode="auto">
          <a:xfrm>
            <a:off x="404813" y="2227263"/>
            <a:ext cx="1374775" cy="819150"/>
            <a:chOff x="3018474" y="609992"/>
            <a:chExt cx="2171462" cy="1379264"/>
          </a:xfrm>
        </p:grpSpPr>
        <p:sp>
          <p:nvSpPr>
            <p:cNvPr id="37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38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39" name="Freeform 3"/>
            <p:cNvSpPr>
              <a:spLocks noChangeArrowheads="1"/>
            </p:cNvSpPr>
            <p:nvPr/>
          </p:nvSpPr>
          <p:spPr bwMode="auto">
            <a:xfrm>
              <a:off x="3768204" y="1799473"/>
              <a:ext cx="651940" cy="189783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pic>
        <p:nvPicPr>
          <p:cNvPr id="40" name="Picture 61" descr="shutterstock_428562550_muo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525" y="0"/>
            <a:ext cx="33750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8" y="1996886"/>
            <a:ext cx="5338467" cy="983400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30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8" y="3025630"/>
            <a:ext cx="5338467" cy="352134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FFFFFF"/>
                </a:solidFill>
                <a:latin typeface="Corbel"/>
                <a:cs typeface="Corbel"/>
              </a:defRPr>
            </a:lvl1pPr>
            <a:lvl2pPr marL="33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1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46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5977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08625" y="4474469"/>
            <a:ext cx="2133600" cy="2570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616526-822C-47F6-97F0-ECE387B01BE6}" type="datetimeFigureOut">
              <a:rPr lang="sv-SE" smtClean="0"/>
              <a:t>2022-06-09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52438" y="4477812"/>
            <a:ext cx="2895600" cy="2626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027988" y="4474469"/>
            <a:ext cx="658812" cy="2570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A514C06-0C0D-481D-9D3B-39F7EACEFFF4}" type="slidenum">
              <a:rPr lang="sv-SE" smtClean="0"/>
              <a:t>‹#›</a:t>
            </a:fld>
            <a:endParaRPr lang="sv-SE"/>
          </a:p>
        </p:txBody>
      </p:sp>
      <p:sp>
        <p:nvSpPr>
          <p:cNvPr id="5" name="Platshållare för text 2"/>
          <p:cNvSpPr>
            <a:spLocks noGrp="1"/>
          </p:cNvSpPr>
          <p:nvPr>
            <p:ph idx="1"/>
          </p:nvPr>
        </p:nvSpPr>
        <p:spPr bwMode="auto">
          <a:xfrm>
            <a:off x="457200" y="1126442"/>
            <a:ext cx="8229600" cy="318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42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9" y="-49141"/>
            <a:ext cx="9223829" cy="476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6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2BF65-B844-A84A-93B0-7324BF97B9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7995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7" y="-23150"/>
            <a:ext cx="9151257" cy="47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6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8523288" y="261938"/>
            <a:ext cx="309562" cy="280987"/>
            <a:chOff x="3768229" y="609992"/>
            <a:chExt cx="1421707" cy="1379264"/>
          </a:xfrm>
        </p:grpSpPr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768229" y="1794447"/>
              <a:ext cx="648880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D4AF-0665-7B44-B9A5-492E7E49DE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450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1528" y="6"/>
            <a:ext cx="3092477" cy="4712059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5" y="1126445"/>
            <a:ext cx="5183717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2" y="193327"/>
            <a:ext cx="5183715" cy="804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314575" y="4489450"/>
            <a:ext cx="3736975" cy="222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D0D6-6900-F14F-BBC6-775F449734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4244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2" y="1126445"/>
            <a:ext cx="2357967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7" y="193327"/>
            <a:ext cx="7746059" cy="8045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19189" y="1127128"/>
            <a:ext cx="252106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10996" y="1126439"/>
            <a:ext cx="239227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19189" y="2814684"/>
            <a:ext cx="252106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10996" y="2813996"/>
            <a:ext cx="2392271" cy="149842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1EFB-31E0-D040-8131-3FD1561EF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9663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4333" y="1124985"/>
            <a:ext cx="3448933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2" y="1126445"/>
            <a:ext cx="3945465" cy="31845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168B-EB49-1542-A171-4DCE018223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9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5" y="1126445"/>
            <a:ext cx="3818467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53792" y="1126445"/>
            <a:ext cx="3611841" cy="3185985"/>
          </a:xfrm>
        </p:spPr>
        <p:txBody>
          <a:bodyPr/>
          <a:lstStyle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602D-C93A-8141-9238-06DF5CA742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4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2288" y="3379312"/>
            <a:ext cx="5486400" cy="398947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31355"/>
            <a:ext cx="5486400" cy="2896553"/>
          </a:xfrm>
        </p:spPr>
        <p:txBody>
          <a:bodyPr rtlCol="0">
            <a:normAutofit/>
          </a:bodyPr>
          <a:lstStyle>
            <a:lvl1pPr marL="0" indent="0">
              <a:buNone/>
              <a:defRPr sz="2300"/>
            </a:lvl1pPr>
            <a:lvl2pPr marL="335173" indent="0">
              <a:buNone/>
              <a:defRPr sz="2100"/>
            </a:lvl2pPr>
            <a:lvl3pPr marL="670346" indent="0">
              <a:buNone/>
              <a:defRPr sz="1800"/>
            </a:lvl3pPr>
            <a:lvl4pPr marL="1005516" indent="0">
              <a:buNone/>
              <a:defRPr sz="1500"/>
            </a:lvl4pPr>
            <a:lvl5pPr marL="1340690" indent="0">
              <a:buNone/>
              <a:defRPr sz="1500"/>
            </a:lvl5pPr>
            <a:lvl6pPr marL="1675862" indent="0">
              <a:buNone/>
              <a:defRPr sz="1500"/>
            </a:lvl6pPr>
            <a:lvl7pPr marL="2011033" indent="0">
              <a:buNone/>
              <a:defRPr sz="1500"/>
            </a:lvl7pPr>
            <a:lvl8pPr marL="2346207" indent="0">
              <a:buNone/>
              <a:defRPr sz="1500"/>
            </a:lvl8pPr>
            <a:lvl9pPr marL="2681379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78258"/>
            <a:ext cx="5486400" cy="5665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35173" indent="0">
              <a:buNone/>
              <a:defRPr sz="900"/>
            </a:lvl2pPr>
            <a:lvl3pPr marL="670346" indent="0">
              <a:buNone/>
              <a:defRPr sz="700"/>
            </a:lvl3pPr>
            <a:lvl4pPr marL="1005516" indent="0">
              <a:buNone/>
              <a:defRPr sz="700"/>
            </a:lvl4pPr>
            <a:lvl5pPr marL="1340690" indent="0">
              <a:buNone/>
              <a:defRPr sz="700"/>
            </a:lvl5pPr>
            <a:lvl6pPr marL="1675862" indent="0">
              <a:buNone/>
              <a:defRPr sz="700"/>
            </a:lvl6pPr>
            <a:lvl7pPr marL="2011033" indent="0">
              <a:buNone/>
              <a:defRPr sz="700"/>
            </a:lvl7pPr>
            <a:lvl8pPr marL="2346207" indent="0">
              <a:buNone/>
              <a:defRPr sz="700"/>
            </a:lvl8pPr>
            <a:lvl9pPr marL="2681379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CE774-9944-0D4C-AF7F-2733F9DE4C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9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6213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27125"/>
            <a:ext cx="6169025" cy="3184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 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7613" y="4489450"/>
            <a:ext cx="976312" cy="222250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4575" y="4489450"/>
            <a:ext cx="4311650" cy="222250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489450"/>
            <a:ext cx="646113" cy="222250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700" b="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120E91DB-2444-B440-AB36-9AD9C2865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1" name="Group 17"/>
          <p:cNvGrpSpPr>
            <a:grpSpLocks/>
          </p:cNvGrpSpPr>
          <p:nvPr/>
        </p:nvGrpSpPr>
        <p:grpSpPr bwMode="auto">
          <a:xfrm>
            <a:off x="8359775" y="261938"/>
            <a:ext cx="473075" cy="280987"/>
            <a:chOff x="3018474" y="609992"/>
            <a:chExt cx="2171462" cy="1379264"/>
          </a:xfrm>
        </p:grpSpPr>
        <p:sp>
          <p:nvSpPr>
            <p:cNvPr id="1041" name="Freeform 1"/>
            <p:cNvSpPr>
              <a:spLocks noChangeArrowheads="1"/>
            </p:cNvSpPr>
            <p:nvPr/>
          </p:nvSpPr>
          <p:spPr bwMode="auto">
            <a:xfrm>
              <a:off x="3018474" y="1154623"/>
              <a:ext cx="1089266" cy="544636"/>
            </a:xfrm>
            <a:custGeom>
              <a:avLst/>
              <a:gdLst>
                <a:gd name="T0" fmla="*/ 2147483647 w 680"/>
                <a:gd name="T1" fmla="*/ 2147483647 h 341"/>
                <a:gd name="T2" fmla="*/ 2147483647 w 680"/>
                <a:gd name="T3" fmla="*/ 2147483647 h 341"/>
                <a:gd name="T4" fmla="*/ 2147483647 w 680"/>
                <a:gd name="T5" fmla="*/ 2147483647 h 341"/>
                <a:gd name="T6" fmla="*/ 0 w 680"/>
                <a:gd name="T7" fmla="*/ 0 h 341"/>
                <a:gd name="T8" fmla="*/ 2147483647 w 680"/>
                <a:gd name="T9" fmla="*/ 0 h 341"/>
                <a:gd name="T10" fmla="*/ 2147483647 w 680"/>
                <a:gd name="T11" fmla="*/ 2147483647 h 3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0" h="341">
                  <a:moveTo>
                    <a:pt x="679" y="340"/>
                  </a:moveTo>
                  <a:cubicBezTo>
                    <a:pt x="679" y="340"/>
                    <a:pt x="664" y="337"/>
                    <a:pt x="663" y="330"/>
                  </a:cubicBezTo>
                  <a:cubicBezTo>
                    <a:pt x="649" y="17"/>
                    <a:pt x="620" y="29"/>
                    <a:pt x="16" y="17"/>
                  </a:cubicBezTo>
                  <a:cubicBezTo>
                    <a:pt x="4" y="16"/>
                    <a:pt x="0" y="0"/>
                    <a:pt x="0" y="0"/>
                  </a:cubicBezTo>
                  <a:lnTo>
                    <a:pt x="679" y="0"/>
                  </a:lnTo>
                  <a:lnTo>
                    <a:pt x="679" y="34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3"/>
            <p:cNvSpPr>
              <a:spLocks noChangeArrowheads="1"/>
            </p:cNvSpPr>
            <p:nvPr/>
          </p:nvSpPr>
          <p:spPr bwMode="auto">
            <a:xfrm>
              <a:off x="3769015" y="1794447"/>
              <a:ext cx="648522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35" name="Group 14"/>
          <p:cNvGrpSpPr>
            <a:grpSpLocks/>
          </p:cNvGrpSpPr>
          <p:nvPr/>
        </p:nvGrpSpPr>
        <p:grpSpPr bwMode="auto">
          <a:xfrm>
            <a:off x="8523288" y="261938"/>
            <a:ext cx="309562" cy="280987"/>
            <a:chOff x="3768229" y="609992"/>
            <a:chExt cx="1421707" cy="1379264"/>
          </a:xfrm>
        </p:grpSpPr>
        <p:sp>
          <p:nvSpPr>
            <p:cNvPr id="1039" name="Freeform 2"/>
            <p:cNvSpPr>
              <a:spLocks noChangeArrowheads="1"/>
            </p:cNvSpPr>
            <p:nvPr/>
          </p:nvSpPr>
          <p:spPr bwMode="auto">
            <a:xfrm>
              <a:off x="4100670" y="609992"/>
              <a:ext cx="1089266" cy="551706"/>
            </a:xfrm>
            <a:custGeom>
              <a:avLst/>
              <a:gdLst>
                <a:gd name="T0" fmla="*/ 0 w 679"/>
                <a:gd name="T1" fmla="*/ 0 h 342"/>
                <a:gd name="T2" fmla="*/ 2147483647 w 679"/>
                <a:gd name="T3" fmla="*/ 2147483647 h 342"/>
                <a:gd name="T4" fmla="*/ 2147483647 w 679"/>
                <a:gd name="T5" fmla="*/ 2147483647 h 342"/>
                <a:gd name="T6" fmla="*/ 2147483647 w 679"/>
                <a:gd name="T7" fmla="*/ 2147483647 h 342"/>
                <a:gd name="T8" fmla="*/ 0 w 679"/>
                <a:gd name="T9" fmla="*/ 2147483647 h 342"/>
                <a:gd name="T10" fmla="*/ 0 w 679"/>
                <a:gd name="T11" fmla="*/ 0 h 3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9" h="342">
                  <a:moveTo>
                    <a:pt x="0" y="0"/>
                  </a:moveTo>
                  <a:cubicBezTo>
                    <a:pt x="0" y="0"/>
                    <a:pt x="15" y="3"/>
                    <a:pt x="15" y="10"/>
                  </a:cubicBezTo>
                  <a:cubicBezTo>
                    <a:pt x="28" y="324"/>
                    <a:pt x="57" y="312"/>
                    <a:pt x="662" y="324"/>
                  </a:cubicBezTo>
                  <a:cubicBezTo>
                    <a:pt x="673" y="325"/>
                    <a:pt x="678" y="341"/>
                    <a:pt x="678" y="341"/>
                  </a:cubicBez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3768229" y="1794447"/>
              <a:ext cx="648880" cy="194809"/>
            </a:xfrm>
            <a:custGeom>
              <a:avLst/>
              <a:gdLst>
                <a:gd name="T0" fmla="*/ 402 w 405"/>
                <a:gd name="T1" fmla="*/ 13 h 120"/>
                <a:gd name="T2" fmla="*/ 400 w 405"/>
                <a:gd name="T3" fmla="*/ 12 h 120"/>
                <a:gd name="T4" fmla="*/ 397 w 405"/>
                <a:gd name="T5" fmla="*/ 13 h 120"/>
                <a:gd name="T6" fmla="*/ 387 w 405"/>
                <a:gd name="T7" fmla="*/ 7 h 120"/>
                <a:gd name="T8" fmla="*/ 361 w 405"/>
                <a:gd name="T9" fmla="*/ 0 h 120"/>
                <a:gd name="T10" fmla="*/ 307 w 405"/>
                <a:gd name="T11" fmla="*/ 60 h 120"/>
                <a:gd name="T12" fmla="*/ 360 w 405"/>
                <a:gd name="T13" fmla="*/ 119 h 120"/>
                <a:gd name="T14" fmla="*/ 401 w 405"/>
                <a:gd name="T15" fmla="*/ 104 h 120"/>
                <a:gd name="T16" fmla="*/ 402 w 405"/>
                <a:gd name="T17" fmla="*/ 104 h 120"/>
                <a:gd name="T18" fmla="*/ 404 w 405"/>
                <a:gd name="T19" fmla="*/ 104 h 120"/>
                <a:gd name="T20" fmla="*/ 389 w 405"/>
                <a:gd name="T21" fmla="*/ 85 h 120"/>
                <a:gd name="T22" fmla="*/ 388 w 405"/>
                <a:gd name="T23" fmla="*/ 85 h 120"/>
                <a:gd name="T24" fmla="*/ 388 w 405"/>
                <a:gd name="T25" fmla="*/ 88 h 120"/>
                <a:gd name="T26" fmla="*/ 361 w 405"/>
                <a:gd name="T27" fmla="*/ 103 h 120"/>
                <a:gd name="T28" fmla="*/ 326 w 405"/>
                <a:gd name="T29" fmla="*/ 59 h 120"/>
                <a:gd name="T30" fmla="*/ 361 w 405"/>
                <a:gd name="T31" fmla="*/ 16 h 120"/>
                <a:gd name="T32" fmla="*/ 387 w 405"/>
                <a:gd name="T33" fmla="*/ 29 h 120"/>
                <a:gd name="T34" fmla="*/ 387 w 405"/>
                <a:gd name="T35" fmla="*/ 32 h 120"/>
                <a:gd name="T36" fmla="*/ 389 w 405"/>
                <a:gd name="T37" fmla="*/ 33 h 120"/>
                <a:gd name="T38" fmla="*/ 402 w 405"/>
                <a:gd name="T39" fmla="*/ 13 h 120"/>
                <a:gd name="T40" fmla="*/ 156 w 405"/>
                <a:gd name="T41" fmla="*/ 106 h 120"/>
                <a:gd name="T42" fmla="*/ 158 w 405"/>
                <a:gd name="T43" fmla="*/ 106 h 120"/>
                <a:gd name="T44" fmla="*/ 160 w 405"/>
                <a:gd name="T45" fmla="*/ 105 h 120"/>
                <a:gd name="T46" fmla="*/ 204 w 405"/>
                <a:gd name="T47" fmla="*/ 119 h 120"/>
                <a:gd name="T48" fmla="*/ 246 w 405"/>
                <a:gd name="T49" fmla="*/ 83 h 120"/>
                <a:gd name="T50" fmla="*/ 178 w 405"/>
                <a:gd name="T51" fmla="*/ 33 h 120"/>
                <a:gd name="T52" fmla="*/ 202 w 405"/>
                <a:gd name="T53" fmla="*/ 16 h 120"/>
                <a:gd name="T54" fmla="*/ 231 w 405"/>
                <a:gd name="T55" fmla="*/ 31 h 120"/>
                <a:gd name="T56" fmla="*/ 231 w 405"/>
                <a:gd name="T57" fmla="*/ 32 h 120"/>
                <a:gd name="T58" fmla="*/ 233 w 405"/>
                <a:gd name="T59" fmla="*/ 33 h 120"/>
                <a:gd name="T60" fmla="*/ 244 w 405"/>
                <a:gd name="T61" fmla="*/ 9 h 120"/>
                <a:gd name="T62" fmla="*/ 243 w 405"/>
                <a:gd name="T63" fmla="*/ 9 h 120"/>
                <a:gd name="T64" fmla="*/ 239 w 405"/>
                <a:gd name="T65" fmla="*/ 11 h 120"/>
                <a:gd name="T66" fmla="*/ 228 w 405"/>
                <a:gd name="T67" fmla="*/ 5 h 120"/>
                <a:gd name="T68" fmla="*/ 203 w 405"/>
                <a:gd name="T69" fmla="*/ 0 h 120"/>
                <a:gd name="T70" fmla="*/ 160 w 405"/>
                <a:gd name="T71" fmla="*/ 34 h 120"/>
                <a:gd name="T72" fmla="*/ 227 w 405"/>
                <a:gd name="T73" fmla="*/ 84 h 120"/>
                <a:gd name="T74" fmla="*/ 205 w 405"/>
                <a:gd name="T75" fmla="*/ 103 h 120"/>
                <a:gd name="T76" fmla="*/ 169 w 405"/>
                <a:gd name="T77" fmla="*/ 86 h 120"/>
                <a:gd name="T78" fmla="*/ 169 w 405"/>
                <a:gd name="T79" fmla="*/ 84 h 120"/>
                <a:gd name="T80" fmla="*/ 168 w 405"/>
                <a:gd name="T81" fmla="*/ 83 h 120"/>
                <a:gd name="T82" fmla="*/ 156 w 405"/>
                <a:gd name="T83" fmla="*/ 106 h 120"/>
                <a:gd name="T84" fmla="*/ 94 w 405"/>
                <a:gd name="T85" fmla="*/ 13 h 120"/>
                <a:gd name="T86" fmla="*/ 92 w 405"/>
                <a:gd name="T87" fmla="*/ 12 h 120"/>
                <a:gd name="T88" fmla="*/ 90 w 405"/>
                <a:gd name="T89" fmla="*/ 13 h 120"/>
                <a:gd name="T90" fmla="*/ 79 w 405"/>
                <a:gd name="T91" fmla="*/ 7 h 120"/>
                <a:gd name="T92" fmla="*/ 53 w 405"/>
                <a:gd name="T93" fmla="*/ 0 h 120"/>
                <a:gd name="T94" fmla="*/ 0 w 405"/>
                <a:gd name="T95" fmla="*/ 60 h 120"/>
                <a:gd name="T96" fmla="*/ 53 w 405"/>
                <a:gd name="T97" fmla="*/ 119 h 120"/>
                <a:gd name="T98" fmla="*/ 93 w 405"/>
                <a:gd name="T99" fmla="*/ 104 h 120"/>
                <a:gd name="T100" fmla="*/ 95 w 405"/>
                <a:gd name="T101" fmla="*/ 104 h 120"/>
                <a:gd name="T102" fmla="*/ 96 w 405"/>
                <a:gd name="T103" fmla="*/ 104 h 120"/>
                <a:gd name="T104" fmla="*/ 82 w 405"/>
                <a:gd name="T105" fmla="*/ 85 h 120"/>
                <a:gd name="T106" fmla="*/ 80 w 405"/>
                <a:gd name="T107" fmla="*/ 85 h 120"/>
                <a:gd name="T108" fmla="*/ 81 w 405"/>
                <a:gd name="T109" fmla="*/ 88 h 120"/>
                <a:gd name="T110" fmla="*/ 54 w 405"/>
                <a:gd name="T111" fmla="*/ 103 h 120"/>
                <a:gd name="T112" fmla="*/ 19 w 405"/>
                <a:gd name="T113" fmla="*/ 59 h 120"/>
                <a:gd name="T114" fmla="*/ 53 w 405"/>
                <a:gd name="T115" fmla="*/ 16 h 120"/>
                <a:gd name="T116" fmla="*/ 79 w 405"/>
                <a:gd name="T117" fmla="*/ 29 h 120"/>
                <a:gd name="T118" fmla="*/ 79 w 405"/>
                <a:gd name="T119" fmla="*/ 32 h 120"/>
                <a:gd name="T120" fmla="*/ 81 w 405"/>
                <a:gd name="T121" fmla="*/ 33 h 120"/>
                <a:gd name="T122" fmla="*/ 94 w 405"/>
                <a:gd name="T12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20">
                  <a:moveTo>
                    <a:pt x="402" y="13"/>
                  </a:moveTo>
                  <a:lnTo>
                    <a:pt x="400" y="12"/>
                  </a:lnTo>
                  <a:cubicBezTo>
                    <a:pt x="399" y="12"/>
                    <a:pt x="399" y="13"/>
                    <a:pt x="397" y="13"/>
                  </a:cubicBezTo>
                  <a:cubicBezTo>
                    <a:pt x="396" y="13"/>
                    <a:pt x="392" y="10"/>
                    <a:pt x="387" y="7"/>
                  </a:cubicBezTo>
                  <a:cubicBezTo>
                    <a:pt x="381" y="3"/>
                    <a:pt x="372" y="0"/>
                    <a:pt x="361" y="0"/>
                  </a:cubicBezTo>
                  <a:cubicBezTo>
                    <a:pt x="326" y="0"/>
                    <a:pt x="307" y="29"/>
                    <a:pt x="307" y="60"/>
                  </a:cubicBezTo>
                  <a:cubicBezTo>
                    <a:pt x="307" y="91"/>
                    <a:pt x="326" y="119"/>
                    <a:pt x="360" y="119"/>
                  </a:cubicBezTo>
                  <a:cubicBezTo>
                    <a:pt x="387" y="119"/>
                    <a:pt x="394" y="104"/>
                    <a:pt x="401" y="104"/>
                  </a:cubicBezTo>
                  <a:cubicBezTo>
                    <a:pt x="402" y="104"/>
                    <a:pt x="402" y="104"/>
                    <a:pt x="402" y="104"/>
                  </a:cubicBezTo>
                  <a:lnTo>
                    <a:pt x="404" y="104"/>
                  </a:lnTo>
                  <a:lnTo>
                    <a:pt x="389" y="85"/>
                  </a:lnTo>
                  <a:lnTo>
                    <a:pt x="388" y="85"/>
                  </a:lnTo>
                  <a:cubicBezTo>
                    <a:pt x="388" y="86"/>
                    <a:pt x="388" y="87"/>
                    <a:pt x="388" y="88"/>
                  </a:cubicBezTo>
                  <a:cubicBezTo>
                    <a:pt x="388" y="96"/>
                    <a:pt x="375" y="104"/>
                    <a:pt x="361" y="103"/>
                  </a:cubicBezTo>
                  <a:cubicBezTo>
                    <a:pt x="336" y="103"/>
                    <a:pt x="326" y="82"/>
                    <a:pt x="326" y="59"/>
                  </a:cubicBezTo>
                  <a:cubicBezTo>
                    <a:pt x="326" y="38"/>
                    <a:pt x="337" y="16"/>
                    <a:pt x="361" y="16"/>
                  </a:cubicBezTo>
                  <a:cubicBezTo>
                    <a:pt x="374" y="16"/>
                    <a:pt x="387" y="23"/>
                    <a:pt x="387" y="29"/>
                  </a:cubicBezTo>
                  <a:cubicBezTo>
                    <a:pt x="387" y="31"/>
                    <a:pt x="387" y="32"/>
                    <a:pt x="387" y="32"/>
                  </a:cubicBezTo>
                  <a:lnTo>
                    <a:pt x="389" y="33"/>
                  </a:lnTo>
                  <a:lnTo>
                    <a:pt x="402" y="13"/>
                  </a:lnTo>
                  <a:close/>
                  <a:moveTo>
                    <a:pt x="156" y="106"/>
                  </a:moveTo>
                  <a:lnTo>
                    <a:pt x="158" y="106"/>
                  </a:lnTo>
                  <a:cubicBezTo>
                    <a:pt x="159" y="106"/>
                    <a:pt x="160" y="105"/>
                    <a:pt x="160" y="105"/>
                  </a:cubicBezTo>
                  <a:cubicBezTo>
                    <a:pt x="162" y="105"/>
                    <a:pt x="175" y="119"/>
                    <a:pt x="204" y="119"/>
                  </a:cubicBezTo>
                  <a:cubicBezTo>
                    <a:pt x="229" y="119"/>
                    <a:pt x="246" y="105"/>
                    <a:pt x="246" y="83"/>
                  </a:cubicBezTo>
                  <a:cubicBezTo>
                    <a:pt x="246" y="36"/>
                    <a:pt x="178" y="59"/>
                    <a:pt x="178" y="33"/>
                  </a:cubicBezTo>
                  <a:cubicBezTo>
                    <a:pt x="178" y="24"/>
                    <a:pt x="184" y="16"/>
                    <a:pt x="202" y="16"/>
                  </a:cubicBezTo>
                  <a:cubicBezTo>
                    <a:pt x="216" y="16"/>
                    <a:pt x="231" y="22"/>
                    <a:pt x="231" y="31"/>
                  </a:cubicBezTo>
                  <a:lnTo>
                    <a:pt x="231" y="32"/>
                  </a:lnTo>
                  <a:lnTo>
                    <a:pt x="233" y="33"/>
                  </a:lnTo>
                  <a:lnTo>
                    <a:pt x="244" y="9"/>
                  </a:lnTo>
                  <a:lnTo>
                    <a:pt x="243" y="9"/>
                  </a:lnTo>
                  <a:cubicBezTo>
                    <a:pt x="241" y="10"/>
                    <a:pt x="240" y="11"/>
                    <a:pt x="239" y="11"/>
                  </a:cubicBezTo>
                  <a:cubicBezTo>
                    <a:pt x="237" y="11"/>
                    <a:pt x="234" y="8"/>
                    <a:pt x="228" y="5"/>
                  </a:cubicBezTo>
                  <a:cubicBezTo>
                    <a:pt x="222" y="3"/>
                    <a:pt x="215" y="0"/>
                    <a:pt x="203" y="0"/>
                  </a:cubicBezTo>
                  <a:cubicBezTo>
                    <a:pt x="178" y="0"/>
                    <a:pt x="160" y="12"/>
                    <a:pt x="160" y="34"/>
                  </a:cubicBezTo>
                  <a:cubicBezTo>
                    <a:pt x="160" y="79"/>
                    <a:pt x="227" y="55"/>
                    <a:pt x="227" y="84"/>
                  </a:cubicBezTo>
                  <a:cubicBezTo>
                    <a:pt x="227" y="97"/>
                    <a:pt x="218" y="103"/>
                    <a:pt x="205" y="103"/>
                  </a:cubicBezTo>
                  <a:cubicBezTo>
                    <a:pt x="189" y="103"/>
                    <a:pt x="169" y="94"/>
                    <a:pt x="169" y="86"/>
                  </a:cubicBezTo>
                  <a:cubicBezTo>
                    <a:pt x="169" y="85"/>
                    <a:pt x="169" y="84"/>
                    <a:pt x="169" y="84"/>
                  </a:cubicBezTo>
                  <a:lnTo>
                    <a:pt x="168" y="83"/>
                  </a:lnTo>
                  <a:lnTo>
                    <a:pt x="156" y="106"/>
                  </a:lnTo>
                  <a:close/>
                  <a:moveTo>
                    <a:pt x="94" y="13"/>
                  </a:moveTo>
                  <a:lnTo>
                    <a:pt x="92" y="12"/>
                  </a:lnTo>
                  <a:cubicBezTo>
                    <a:pt x="92" y="12"/>
                    <a:pt x="91" y="13"/>
                    <a:pt x="90" y="13"/>
                  </a:cubicBezTo>
                  <a:cubicBezTo>
                    <a:pt x="88" y="13"/>
                    <a:pt x="85" y="10"/>
                    <a:pt x="79" y="7"/>
                  </a:cubicBezTo>
                  <a:cubicBezTo>
                    <a:pt x="73" y="3"/>
                    <a:pt x="65" y="0"/>
                    <a:pt x="53" y="0"/>
                  </a:cubicBezTo>
                  <a:cubicBezTo>
                    <a:pt x="19" y="0"/>
                    <a:pt x="0" y="29"/>
                    <a:pt x="0" y="60"/>
                  </a:cubicBezTo>
                  <a:cubicBezTo>
                    <a:pt x="0" y="91"/>
                    <a:pt x="19" y="119"/>
                    <a:pt x="53" y="119"/>
                  </a:cubicBezTo>
                  <a:cubicBezTo>
                    <a:pt x="79" y="119"/>
                    <a:pt x="87" y="104"/>
                    <a:pt x="93" y="104"/>
                  </a:cubicBezTo>
                  <a:cubicBezTo>
                    <a:pt x="94" y="104"/>
                    <a:pt x="95" y="104"/>
                    <a:pt x="95" y="104"/>
                  </a:cubicBezTo>
                  <a:lnTo>
                    <a:pt x="96" y="104"/>
                  </a:lnTo>
                  <a:lnTo>
                    <a:pt x="82" y="85"/>
                  </a:lnTo>
                  <a:lnTo>
                    <a:pt x="80" y="85"/>
                  </a:lnTo>
                  <a:cubicBezTo>
                    <a:pt x="81" y="86"/>
                    <a:pt x="81" y="87"/>
                    <a:pt x="81" y="88"/>
                  </a:cubicBezTo>
                  <a:cubicBezTo>
                    <a:pt x="81" y="96"/>
                    <a:pt x="67" y="104"/>
                    <a:pt x="54" y="103"/>
                  </a:cubicBezTo>
                  <a:cubicBezTo>
                    <a:pt x="29" y="103"/>
                    <a:pt x="19" y="82"/>
                    <a:pt x="19" y="59"/>
                  </a:cubicBezTo>
                  <a:cubicBezTo>
                    <a:pt x="19" y="38"/>
                    <a:pt x="29" y="16"/>
                    <a:pt x="53" y="16"/>
                  </a:cubicBezTo>
                  <a:cubicBezTo>
                    <a:pt x="66" y="16"/>
                    <a:pt x="79" y="23"/>
                    <a:pt x="79" y="29"/>
                  </a:cubicBezTo>
                  <a:cubicBezTo>
                    <a:pt x="79" y="31"/>
                    <a:pt x="79" y="32"/>
                    <a:pt x="79" y="32"/>
                  </a:cubicBezTo>
                  <a:lnTo>
                    <a:pt x="81" y="33"/>
                  </a:lnTo>
                  <a:lnTo>
                    <a:pt x="94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1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4557713" y="4711700"/>
            <a:ext cx="4586287" cy="115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32600" y="4711700"/>
            <a:ext cx="2311400" cy="115888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4711700"/>
            <a:ext cx="4562475" cy="115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033" tIns="33516" rIns="67033" bIns="33516" anchor="ctr"/>
          <a:lstStyle/>
          <a:p>
            <a:pPr algn="ctr" defTabSz="457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890" r:id="rId2"/>
    <p:sldLayoutId id="2147483898" r:id="rId3"/>
    <p:sldLayoutId id="2147483899" r:id="rId4"/>
    <p:sldLayoutId id="2147483901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4" r:id="rId18"/>
    <p:sldLayoutId id="2147483915" r:id="rId19"/>
    <p:sldLayoutId id="2147483917" r:id="rId20"/>
    <p:sldLayoutId id="2147483921" r:id="rId21"/>
    <p:sldLayoutId id="2147483922" r:id="rId22"/>
  </p:sldLayoutIdLst>
  <p:hf hdr="0" ftr="0" dt="0"/>
  <p:txStyles>
    <p:titleStyle>
      <a:lvl1pPr algn="l" defTabSz="334963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2pPr>
      <a:lvl3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3pPr>
      <a:lvl4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4pPr>
      <a:lvl5pPr algn="l" defTabSz="334963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Corbel" charset="0"/>
          <a:ea typeface="ＭＳ Ｐゴシック" charset="0"/>
        </a:defRPr>
      </a:lvl5pPr>
      <a:lvl6pPr marL="335173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6pPr>
      <a:lvl7pPr marL="670346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7pPr>
      <a:lvl8pPr marL="1005516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8pPr>
      <a:lvl9pPr marL="1340690" algn="l" defTabSz="335173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94C5F"/>
          </a:solidFill>
          <a:latin typeface="Candara" charset="0"/>
          <a:ea typeface="ＭＳ Ｐゴシック" charset="0"/>
        </a:defRPr>
      </a:lvl9pPr>
    </p:titleStyle>
    <p:bodyStyle>
      <a:lvl1pPr marL="142875" indent="-142875" algn="l" defTabSz="334963" rtl="0" eaLnBrk="1" fontAlgn="base" hangingPunct="1">
        <a:lnSpc>
          <a:spcPct val="110000"/>
        </a:lnSpc>
        <a:spcBef>
          <a:spcPts val="875"/>
        </a:spcBef>
        <a:spcAft>
          <a:spcPct val="0"/>
        </a:spcAft>
        <a:buFont typeface="Arial" charset="0"/>
        <a:buChar char="•"/>
        <a:defRPr kern="1200">
          <a:solidFill>
            <a:srgbClr val="464F55"/>
          </a:solidFill>
          <a:latin typeface="Corbel"/>
          <a:ea typeface="ＭＳ Ｐゴシック" charset="0"/>
          <a:cs typeface="Corbel"/>
        </a:defRPr>
      </a:lvl1pPr>
      <a:lvl2pPr marL="254000" indent="203200" algn="l" defTabSz="334963" rtl="0" eaLnBrk="1" fontAlgn="base" hangingPunct="1">
        <a:spcBef>
          <a:spcPct val="20000"/>
        </a:spcBef>
        <a:spcAft>
          <a:spcPct val="0"/>
        </a:spcAft>
        <a:buFont typeface="Courier New" charset="0"/>
        <a:defRPr sz="1500" kern="1200">
          <a:solidFill>
            <a:srgbClr val="464F55"/>
          </a:solidFill>
          <a:latin typeface="Corbel"/>
          <a:ea typeface="ＭＳ Ｐゴシック" charset="0"/>
          <a:cs typeface="Corbel"/>
        </a:defRPr>
      </a:lvl2pPr>
      <a:lvl3pPr marL="836613" indent="77788" algn="l" defTabSz="334963" rtl="0" eaLnBrk="1" fontAlgn="base" hangingPunct="1">
        <a:spcBef>
          <a:spcPts val="150"/>
        </a:spcBef>
        <a:spcAft>
          <a:spcPct val="0"/>
        </a:spcAft>
        <a:defRPr sz="1300" kern="1200">
          <a:solidFill>
            <a:srgbClr val="464F55"/>
          </a:solidFill>
          <a:latin typeface="Corbel"/>
          <a:ea typeface="ＭＳ Ｐゴシック" charset="0"/>
          <a:cs typeface="Corbel"/>
        </a:defRPr>
      </a:lvl3pPr>
      <a:lvl4pPr marL="1171575" indent="-88900" algn="l" defTabSz="334963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200" kern="1200">
          <a:solidFill>
            <a:srgbClr val="464F55"/>
          </a:solidFill>
          <a:latin typeface="Corbel"/>
          <a:ea typeface="ＭＳ Ｐゴシック" charset="0"/>
          <a:cs typeface="Corbel"/>
        </a:defRPr>
      </a:lvl4pPr>
      <a:lvl5pPr marL="1508125" indent="-88900" algn="l" defTabSz="33496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800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1843448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78620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13793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48964" indent="-167586" algn="l" defTabSz="33517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5173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0346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16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0690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862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033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46207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81379" algn="l" defTabSz="33517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57202-EBB5-9B6A-C33F-776C6AA44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50" y="-197070"/>
            <a:ext cx="9214945" cy="50477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9E190D-78B9-2CEA-CA45-6E9C96B7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67779" y="758797"/>
            <a:ext cx="7608441" cy="1014824"/>
          </a:xfrm>
        </p:spPr>
        <p:txBody>
          <a:bodyPr/>
          <a:lstStyle/>
          <a:p>
            <a:r>
              <a:rPr lang="en-BE" sz="4800">
                <a:latin typeface="IBM Plex Sans SemiBold" panose="020B0503050203000203" pitchFamily="34" charset="0"/>
              </a:rPr>
              <a:t>TERABIT TO THE TUNDRA</a:t>
            </a:r>
            <a:endParaRPr lang="en-BE" sz="4400" dirty="0">
              <a:latin typeface="IBM Plex Sans SemiBold" panose="020B050305020300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54936-9EDB-2CFF-1F2A-8B430F1F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8793" y="2641193"/>
            <a:ext cx="1651209" cy="815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423B0-5A72-3C7A-B185-EB2B250C38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5659" y="2781939"/>
            <a:ext cx="1556814" cy="7689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F0BE01-5F48-EB2F-4076-461E5280B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8291" y="3766478"/>
            <a:ext cx="1899529" cy="4821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772843-A478-F38D-0079-88FC890E9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0002" y="2176592"/>
            <a:ext cx="1188221" cy="5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5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06DA55-1210-CD45-85BE-CF299AF6A25F}"/>
              </a:ext>
            </a:extLst>
          </p:cNvPr>
          <p:cNvSpPr txBox="1">
            <a:spLocks/>
          </p:cNvSpPr>
          <p:nvPr/>
        </p:nvSpPr>
        <p:spPr bwMode="auto">
          <a:xfrm>
            <a:off x="141889" y="-94210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E26A23"/>
                </a:solidFill>
                <a:latin typeface="Consolas"/>
                <a:ea typeface="+mj-ea"/>
                <a:cs typeface="Consola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defTabSz="334963">
              <a:spcAft>
                <a:spcPts val="600"/>
              </a:spcAft>
            </a:pPr>
            <a:r>
              <a:rPr lang="en-US" sz="2100" b="1" kern="1200" cap="none" baseline="0">
                <a:solidFill>
                  <a:schemeClr val="bg1"/>
                </a:solidFill>
                <a:latin typeface="Corbel"/>
                <a:ea typeface="ＭＳ Ｐゴシック" charset="0"/>
                <a:cs typeface="Corbel"/>
              </a:rPr>
              <a:t>Networking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E353DB5-8321-E153-C68D-E3F092D661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41975A3-2E4D-4F46-A85A-D5B41899487D}" type="slidenum">
              <a:rPr lang="en-US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4E663-ED96-1B12-840E-AEBA4A0C2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74" y="738483"/>
            <a:ext cx="6144652" cy="38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5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8C2429A-C1C7-90CF-8CB9-55C88FF41548}"/>
              </a:ext>
            </a:extLst>
          </p:cNvPr>
          <p:cNvSpPr/>
          <p:nvPr/>
        </p:nvSpPr>
        <p:spPr>
          <a:xfrm>
            <a:off x="-70945" y="622557"/>
            <a:ext cx="9214945" cy="4205031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B33BE-D2C0-0E0C-33DA-C6C4FE75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89" y="-94210"/>
            <a:ext cx="5943601" cy="803275"/>
          </a:xfrm>
        </p:spPr>
        <p:txBody>
          <a:bodyPr/>
          <a:lstStyle/>
          <a:p>
            <a:r>
              <a:rPr lang="en-BE" dirty="0"/>
              <a:t>EISCAT_3D and fiber networks in the arctic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7E88B-AAF0-BAD1-73D2-72229D35B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7125"/>
            <a:ext cx="4965352" cy="3524250"/>
          </a:xfrm>
        </p:spPr>
        <p:txBody>
          <a:bodyPr>
            <a:normAutofit fontScale="70000" lnSpcReduction="20000"/>
          </a:bodyPr>
          <a:lstStyle/>
          <a:p>
            <a:r>
              <a:rPr lang="en-BE" dirty="0"/>
              <a:t>Joint project between EISCAT, NORDUnet and the Nordic NRENs in Finland (Funet), Norway (SIKT) and Sweden (SUNET)</a:t>
            </a:r>
          </a:p>
          <a:p>
            <a:pPr lvl="1"/>
            <a:r>
              <a:rPr lang="en-BE" dirty="0"/>
              <a:t>Including the authors, a lot of our colleagues have involved in planning and implementation stages</a:t>
            </a:r>
          </a:p>
          <a:p>
            <a:r>
              <a:rPr lang="en-BE" dirty="0"/>
              <a:t>Three antenna sites with 2 optional locations in Norway and Sweden</a:t>
            </a:r>
          </a:p>
          <a:p>
            <a:pPr lvl="1"/>
            <a:r>
              <a:rPr lang="en-BE" dirty="0">
                <a:solidFill>
                  <a:schemeClr val="accent3"/>
                </a:solidFill>
              </a:rPr>
              <a:t> </a:t>
            </a:r>
            <a:r>
              <a:rPr lang="en-BE" b="1" dirty="0">
                <a:solidFill>
                  <a:srgbClr val="FF0000"/>
                </a:solidFill>
              </a:rPr>
              <a:t>Skibotn</a:t>
            </a:r>
            <a:r>
              <a:rPr lang="en-BE" dirty="0"/>
              <a:t>, Norway, </a:t>
            </a:r>
            <a:r>
              <a:rPr lang="en-BE" b="1" dirty="0"/>
              <a:t>transmitter</a:t>
            </a:r>
            <a:r>
              <a:rPr lang="en-BE" dirty="0"/>
              <a:t> and </a:t>
            </a:r>
            <a:r>
              <a:rPr lang="en-BE" b="1" dirty="0"/>
              <a:t>receiver</a:t>
            </a:r>
            <a:r>
              <a:rPr lang="en-BE" dirty="0"/>
              <a:t> site</a:t>
            </a:r>
          </a:p>
          <a:p>
            <a:pPr lvl="1"/>
            <a:r>
              <a:rPr lang="en-BE" dirty="0">
                <a:solidFill>
                  <a:schemeClr val="accent3"/>
                </a:solidFill>
              </a:rPr>
              <a:t> </a:t>
            </a:r>
            <a:r>
              <a:rPr lang="en-BE" b="1" dirty="0">
                <a:solidFill>
                  <a:srgbClr val="0432FF"/>
                </a:solidFill>
              </a:rPr>
              <a:t>Kaiseniemi</a:t>
            </a:r>
            <a:r>
              <a:rPr lang="en-BE" dirty="0"/>
              <a:t>, Sweden, </a:t>
            </a:r>
            <a:r>
              <a:rPr lang="en-BE" b="1" dirty="0"/>
              <a:t>receiver</a:t>
            </a:r>
            <a:r>
              <a:rPr lang="en-BE" dirty="0"/>
              <a:t> site</a:t>
            </a:r>
          </a:p>
          <a:p>
            <a:pPr lvl="1"/>
            <a:r>
              <a:rPr lang="en-BE" dirty="0">
                <a:solidFill>
                  <a:schemeClr val="accent3"/>
                </a:solidFill>
              </a:rPr>
              <a:t> </a:t>
            </a:r>
            <a:r>
              <a:rPr lang="en-BE" b="1" dirty="0">
                <a:solidFill>
                  <a:srgbClr val="FF1CA8"/>
                </a:solidFill>
              </a:rPr>
              <a:t>Kaaresuvanto</a:t>
            </a:r>
            <a:r>
              <a:rPr lang="en-BE" dirty="0"/>
              <a:t>, Finland, </a:t>
            </a:r>
            <a:r>
              <a:rPr lang="en-BE" b="1" dirty="0"/>
              <a:t>receiver</a:t>
            </a:r>
            <a:r>
              <a:rPr lang="en-BE" dirty="0"/>
              <a:t> site</a:t>
            </a:r>
          </a:p>
          <a:p>
            <a:r>
              <a:rPr lang="en-BE" dirty="0"/>
              <a:t>Separate data center location somewhere within the region</a:t>
            </a:r>
          </a:p>
          <a:p>
            <a:pPr lvl="1"/>
            <a:r>
              <a:rPr lang="en-BE" dirty="0"/>
              <a:t>Later </a:t>
            </a:r>
            <a:r>
              <a:rPr lang="en-BE" b="1" dirty="0">
                <a:solidFill>
                  <a:srgbClr val="00B050"/>
                </a:solidFill>
              </a:rPr>
              <a:t>Kiruna</a:t>
            </a:r>
            <a:r>
              <a:rPr lang="en-BE" dirty="0"/>
              <a:t>, Sweden was chosen</a:t>
            </a:r>
          </a:p>
          <a:p>
            <a:r>
              <a:rPr lang="en-BE" dirty="0"/>
              <a:t>None of the antenna sites had fibers available</a:t>
            </a:r>
          </a:p>
          <a:p>
            <a:pPr lvl="1"/>
            <a:r>
              <a:rPr lang="en-BE" dirty="0"/>
              <a:t>Required building new local loops and building or leasing fibers for the missing long-haul routes</a:t>
            </a:r>
          </a:p>
          <a:p>
            <a:r>
              <a:rPr lang="en-BE" dirty="0"/>
              <a:t>Fiber ring to avoid extensive service breaks</a:t>
            </a:r>
          </a:p>
          <a:p>
            <a:pPr lvl="1"/>
            <a:r>
              <a:rPr lang="en-BE" dirty="0"/>
              <a:t>Difficult to fix issues in winter times due to harsh weather</a:t>
            </a:r>
          </a:p>
          <a:p>
            <a:pPr lvl="1"/>
            <a:r>
              <a:rPr lang="en-BE" dirty="0"/>
              <a:t>Reuse existing fiber topologies where available</a:t>
            </a:r>
          </a:p>
          <a:p>
            <a:pPr lvl="1"/>
            <a:r>
              <a:rPr lang="en-BE" dirty="0"/>
              <a:t>Flexibility to serve multiple potential data center locations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E4A18-A90D-DCF6-9364-D1B8491469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E46C78B-839D-CA20-9A69-BF7152149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605" y="2083341"/>
            <a:ext cx="3418816" cy="2568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567E6B-C6BB-7145-85EE-77049B231B33}"/>
              </a:ext>
            </a:extLst>
          </p:cNvPr>
          <p:cNvSpPr txBox="1"/>
          <p:nvPr/>
        </p:nvSpPr>
        <p:spPr>
          <a:xfrm>
            <a:off x="6459968" y="1141625"/>
            <a:ext cx="1268296" cy="553998"/>
          </a:xfrm>
          <a:prstGeom prst="rect">
            <a:avLst/>
          </a:prstGeom>
          <a:solidFill>
            <a:srgbClr val="FFFFFF">
              <a:alpha val="70109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BE" sz="1000" dirty="0">
                <a:solidFill>
                  <a:srgbClr val="FF0000"/>
                </a:solidFill>
              </a:rPr>
              <a:t>New long-haul fiber </a:t>
            </a:r>
          </a:p>
          <a:p>
            <a:pPr algn="ctr"/>
            <a:r>
              <a:rPr lang="en-BE" sz="1000" dirty="0">
                <a:solidFill>
                  <a:srgbClr val="FF0000"/>
                </a:solidFill>
              </a:rPr>
              <a:t>and local loop</a:t>
            </a:r>
          </a:p>
          <a:p>
            <a:pPr algn="ctr"/>
            <a:r>
              <a:rPr lang="en-GB" sz="1000" dirty="0">
                <a:solidFill>
                  <a:srgbClr val="FF0000"/>
                </a:solidFill>
              </a:rPr>
              <a:t>i</a:t>
            </a:r>
            <a:r>
              <a:rPr lang="en-BE" sz="1000" dirty="0">
                <a:solidFill>
                  <a:srgbClr val="FF0000"/>
                </a:solidFill>
              </a:rPr>
              <a:t>n Norway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0AC66-FD10-4911-70C3-E00992B301FF}"/>
              </a:ext>
            </a:extLst>
          </p:cNvPr>
          <p:cNvSpPr txBox="1"/>
          <p:nvPr/>
        </p:nvSpPr>
        <p:spPr>
          <a:xfrm>
            <a:off x="7579478" y="1695623"/>
            <a:ext cx="1372492" cy="553998"/>
          </a:xfrm>
          <a:prstGeom prst="rect">
            <a:avLst/>
          </a:prstGeom>
          <a:solidFill>
            <a:srgbClr val="FFFFFF">
              <a:alpha val="70109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BE" sz="1000" dirty="0">
                <a:solidFill>
                  <a:srgbClr val="FF1CA8"/>
                </a:solidFill>
              </a:rPr>
              <a:t>Leased long-haul fiber</a:t>
            </a:r>
          </a:p>
          <a:p>
            <a:pPr algn="ctr"/>
            <a:r>
              <a:rPr lang="en-GB" sz="1000" dirty="0">
                <a:solidFill>
                  <a:srgbClr val="FF1CA8"/>
                </a:solidFill>
              </a:rPr>
              <a:t>a</a:t>
            </a:r>
            <a:r>
              <a:rPr lang="en-BE" sz="1000" dirty="0">
                <a:solidFill>
                  <a:srgbClr val="FF1CA8"/>
                </a:solidFill>
              </a:rPr>
              <a:t>nd </a:t>
            </a:r>
            <a:r>
              <a:rPr lang="en-GB" sz="1000" dirty="0">
                <a:solidFill>
                  <a:srgbClr val="FF1CA8"/>
                </a:solidFill>
              </a:rPr>
              <a:t>new</a:t>
            </a:r>
            <a:r>
              <a:rPr lang="en-BE" sz="1000" dirty="0">
                <a:solidFill>
                  <a:srgbClr val="FF1CA8"/>
                </a:solidFill>
              </a:rPr>
              <a:t> local loop</a:t>
            </a:r>
          </a:p>
          <a:p>
            <a:pPr algn="ctr"/>
            <a:r>
              <a:rPr lang="en-GB" sz="1000" dirty="0">
                <a:solidFill>
                  <a:srgbClr val="FF1CA8"/>
                </a:solidFill>
              </a:rPr>
              <a:t>i</a:t>
            </a:r>
            <a:r>
              <a:rPr lang="en-BE" sz="1000" dirty="0">
                <a:solidFill>
                  <a:srgbClr val="FF1CA8"/>
                </a:solidFill>
              </a:rPr>
              <a:t>n Finland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DE839-EC42-65CA-6190-23FE3999EE13}"/>
              </a:ext>
            </a:extLst>
          </p:cNvPr>
          <p:cNvSpPr txBox="1"/>
          <p:nvPr/>
        </p:nvSpPr>
        <p:spPr>
          <a:xfrm>
            <a:off x="5295388" y="3349005"/>
            <a:ext cx="982961" cy="400110"/>
          </a:xfrm>
          <a:prstGeom prst="rect">
            <a:avLst/>
          </a:prstGeom>
          <a:solidFill>
            <a:srgbClr val="FFFFFF">
              <a:alpha val="70109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BE" sz="1000" dirty="0">
                <a:solidFill>
                  <a:srgbClr val="0432FF"/>
                </a:solidFill>
              </a:rPr>
              <a:t>N</a:t>
            </a:r>
            <a:r>
              <a:rPr lang="en-GB" sz="1000" dirty="0" err="1">
                <a:solidFill>
                  <a:srgbClr val="0432FF"/>
                </a:solidFill>
              </a:rPr>
              <a:t>ew</a:t>
            </a:r>
            <a:r>
              <a:rPr lang="en-BE" sz="1000" dirty="0">
                <a:solidFill>
                  <a:srgbClr val="0432FF"/>
                </a:solidFill>
              </a:rPr>
              <a:t> local loop</a:t>
            </a:r>
          </a:p>
          <a:p>
            <a:pPr algn="ctr"/>
            <a:r>
              <a:rPr lang="en-GB" sz="1000" dirty="0">
                <a:solidFill>
                  <a:srgbClr val="0432FF"/>
                </a:solidFill>
              </a:rPr>
              <a:t>i</a:t>
            </a:r>
            <a:r>
              <a:rPr lang="en-BE" sz="1000" dirty="0">
                <a:solidFill>
                  <a:srgbClr val="0432FF"/>
                </a:solidFill>
              </a:rPr>
              <a:t>n Sweden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8FFFBCD-3F9C-225F-27ED-8922EB8FB468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86869" y="3101116"/>
            <a:ext cx="737221" cy="247889"/>
          </a:xfrm>
          <a:prstGeom prst="straightConnector1">
            <a:avLst/>
          </a:prstGeom>
          <a:ln w="25400">
            <a:solidFill>
              <a:srgbClr val="0432FF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2EB1F8-8EC1-3A8C-7A93-2FEF3FB218F2}"/>
              </a:ext>
            </a:extLst>
          </p:cNvPr>
          <p:cNvSpPr txBox="1"/>
          <p:nvPr/>
        </p:nvSpPr>
        <p:spPr>
          <a:xfrm>
            <a:off x="5741154" y="3828114"/>
            <a:ext cx="1204176" cy="553998"/>
          </a:xfrm>
          <a:prstGeom prst="rect">
            <a:avLst/>
          </a:prstGeom>
          <a:solidFill>
            <a:srgbClr val="FFFFFF">
              <a:alpha val="70109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BE" sz="1000" dirty="0">
                <a:solidFill>
                  <a:srgbClr val="00B050"/>
                </a:solidFill>
              </a:rPr>
              <a:t>Upgrade local loop</a:t>
            </a:r>
          </a:p>
          <a:p>
            <a:pPr algn="ctr"/>
            <a:r>
              <a:rPr lang="en-GB" sz="1000" dirty="0">
                <a:solidFill>
                  <a:srgbClr val="00B050"/>
                </a:solidFill>
              </a:rPr>
              <a:t>f</a:t>
            </a:r>
            <a:r>
              <a:rPr lang="en-BE" sz="1000" dirty="0">
                <a:solidFill>
                  <a:srgbClr val="00B050"/>
                </a:solidFill>
              </a:rPr>
              <a:t>or data center</a:t>
            </a:r>
          </a:p>
          <a:p>
            <a:pPr algn="ctr"/>
            <a:r>
              <a:rPr lang="en-GB" sz="1000" dirty="0">
                <a:solidFill>
                  <a:srgbClr val="00B050"/>
                </a:solidFill>
              </a:rPr>
              <a:t>i</a:t>
            </a:r>
            <a:r>
              <a:rPr lang="en-BE" sz="1000" dirty="0">
                <a:solidFill>
                  <a:srgbClr val="00B050"/>
                </a:solidFill>
              </a:rPr>
              <a:t>n Sweden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E8F9299-61D0-3191-2EC4-3E9A9B590A44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6343242" y="3323369"/>
            <a:ext cx="478564" cy="504745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75AE566-840F-1AC1-0A7C-255374C70F11}"/>
              </a:ext>
            </a:extLst>
          </p:cNvPr>
          <p:cNvSpPr txBox="1"/>
          <p:nvPr/>
        </p:nvSpPr>
        <p:spPr>
          <a:xfrm>
            <a:off x="7372760" y="3547471"/>
            <a:ext cx="692818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BE" sz="1000" dirty="0">
                <a:solidFill>
                  <a:schemeClr val="accent6">
                    <a:lumMod val="75000"/>
                  </a:schemeClr>
                </a:solidFill>
              </a:rPr>
              <a:t>Fiber ring</a:t>
            </a:r>
          </a:p>
          <a:p>
            <a:pPr algn="ctr"/>
            <a:r>
              <a:rPr lang="en-BE" sz="1000" dirty="0">
                <a:solidFill>
                  <a:schemeClr val="accent6">
                    <a:lumMod val="75000"/>
                  </a:schemeClr>
                </a:solidFill>
              </a:rPr>
              <a:t>1 750 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1BA362-24F1-81F8-CEE9-075EA43AAC28}"/>
              </a:ext>
            </a:extLst>
          </p:cNvPr>
          <p:cNvSpPr txBox="1"/>
          <p:nvPr/>
        </p:nvSpPr>
        <p:spPr>
          <a:xfrm>
            <a:off x="6552821" y="2602976"/>
            <a:ext cx="278973" cy="107722"/>
          </a:xfrm>
          <a:prstGeom prst="rect">
            <a:avLst/>
          </a:prstGeom>
          <a:solidFill>
            <a:schemeClr val="bg1"/>
          </a:solidFill>
        </p:spPr>
        <p:txBody>
          <a:bodyPr wrap="none" lIns="54000" tIns="0" rIns="54000" bIns="0" rtlCol="0">
            <a:spAutoFit/>
          </a:bodyPr>
          <a:lstStyle/>
          <a:p>
            <a:r>
              <a:rPr lang="en-BE" sz="700" b="1" dirty="0">
                <a:solidFill>
                  <a:srgbClr val="FF0000"/>
                </a:solidFill>
              </a:rPr>
              <a:t>SIKT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E424A8-2B12-D279-776E-F2F657B6860E}"/>
              </a:ext>
            </a:extLst>
          </p:cNvPr>
          <p:cNvSpPr txBox="1"/>
          <p:nvPr/>
        </p:nvSpPr>
        <p:spPr>
          <a:xfrm>
            <a:off x="8074674" y="3080574"/>
            <a:ext cx="254360" cy="107722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0" rIns="18000" bIns="0" rtlCol="0">
            <a:spAutoFit/>
          </a:bodyPr>
          <a:lstStyle/>
          <a:p>
            <a:r>
              <a:rPr lang="en-BE" sz="700" b="1" dirty="0">
                <a:solidFill>
                  <a:srgbClr val="FF40FF"/>
                </a:solidFill>
              </a:rPr>
              <a:t>Funet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39D472-60A2-DB04-00BB-B52B1A9515AE}"/>
              </a:ext>
            </a:extLst>
          </p:cNvPr>
          <p:cNvSpPr txBox="1"/>
          <p:nvPr/>
        </p:nvSpPr>
        <p:spPr>
          <a:xfrm>
            <a:off x="6861402" y="3747526"/>
            <a:ext cx="297642" cy="107722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0" rIns="18000" bIns="0" rtlCol="0">
            <a:spAutoFit/>
          </a:bodyPr>
          <a:lstStyle/>
          <a:p>
            <a:r>
              <a:rPr lang="en-BE" sz="700" b="1" dirty="0">
                <a:solidFill>
                  <a:srgbClr val="0432FF"/>
                </a:solidFill>
              </a:rPr>
              <a:t>SUNET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1769C3-4F19-812F-AE57-35076B355FB3}"/>
              </a:ext>
            </a:extLst>
          </p:cNvPr>
          <p:cNvSpPr txBox="1"/>
          <p:nvPr/>
        </p:nvSpPr>
        <p:spPr>
          <a:xfrm>
            <a:off x="7512071" y="2645290"/>
            <a:ext cx="56534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0" rIns="18000" bIns="0" rtlCol="0">
            <a:spAutoFit/>
          </a:bodyPr>
          <a:lstStyle/>
          <a:p>
            <a:pPr algn="ctr"/>
            <a:r>
              <a:rPr lang="en-BE" sz="700" b="1" dirty="0">
                <a:solidFill>
                  <a:srgbClr val="FF40FF"/>
                </a:solidFill>
              </a:rPr>
              <a:t>EISCAT_3D</a:t>
            </a:r>
          </a:p>
          <a:p>
            <a:pPr algn="ctr"/>
            <a:r>
              <a:rPr lang="en-BE" sz="700" b="1" dirty="0">
                <a:solidFill>
                  <a:srgbClr val="FF40FF"/>
                </a:solidFill>
              </a:rPr>
              <a:t>Kaaresuvanto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F26C60-6557-C8AF-0DEB-54CC01539A2E}"/>
              </a:ext>
            </a:extLst>
          </p:cNvPr>
          <p:cNvSpPr txBox="1"/>
          <p:nvPr/>
        </p:nvSpPr>
        <p:spPr>
          <a:xfrm>
            <a:off x="6959586" y="2246596"/>
            <a:ext cx="45313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0" rIns="18000" bIns="0" rtlCol="0">
            <a:spAutoFit/>
          </a:bodyPr>
          <a:lstStyle/>
          <a:p>
            <a:pPr algn="ctr"/>
            <a:r>
              <a:rPr lang="en-BE" sz="700" b="1" dirty="0">
                <a:solidFill>
                  <a:srgbClr val="FF0000"/>
                </a:solidFill>
              </a:rPr>
              <a:t>EISCAT_3D</a:t>
            </a:r>
          </a:p>
          <a:p>
            <a:pPr algn="ctr"/>
            <a:r>
              <a:rPr lang="en-BE" sz="700" b="1" dirty="0">
                <a:solidFill>
                  <a:srgbClr val="FF0000"/>
                </a:solidFill>
              </a:rPr>
              <a:t>Skibotn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4FBAB5-CA46-B06D-E1A7-CD956E7D32E9}"/>
              </a:ext>
            </a:extLst>
          </p:cNvPr>
          <p:cNvSpPr txBox="1"/>
          <p:nvPr/>
        </p:nvSpPr>
        <p:spPr>
          <a:xfrm>
            <a:off x="6821741" y="2828563"/>
            <a:ext cx="45313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0" rIns="18000" bIns="0" rtlCol="0">
            <a:spAutoFit/>
          </a:bodyPr>
          <a:lstStyle/>
          <a:p>
            <a:pPr algn="ctr"/>
            <a:r>
              <a:rPr lang="en-BE" sz="700" b="1" dirty="0">
                <a:solidFill>
                  <a:srgbClr val="0432FF"/>
                </a:solidFill>
              </a:rPr>
              <a:t>EISCAT_3D</a:t>
            </a:r>
          </a:p>
          <a:p>
            <a:pPr algn="ctr"/>
            <a:r>
              <a:rPr lang="en-BE" sz="700" b="1" dirty="0">
                <a:solidFill>
                  <a:srgbClr val="0432FF"/>
                </a:solidFill>
              </a:rPr>
              <a:t>Kaiseniemi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E33B0-C3FC-8AEE-085F-FA7356780514}"/>
              </a:ext>
            </a:extLst>
          </p:cNvPr>
          <p:cNvSpPr txBox="1"/>
          <p:nvPr/>
        </p:nvSpPr>
        <p:spPr>
          <a:xfrm>
            <a:off x="7060793" y="3112045"/>
            <a:ext cx="477178" cy="323165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0" rIns="18000" bIns="0" rtlCol="0">
            <a:spAutoFit/>
          </a:bodyPr>
          <a:lstStyle/>
          <a:p>
            <a:pPr algn="ctr"/>
            <a:r>
              <a:rPr lang="en-BE" sz="700" b="1" dirty="0">
                <a:solidFill>
                  <a:srgbClr val="00B050"/>
                </a:solidFill>
              </a:rPr>
              <a:t>EISCAT_3D</a:t>
            </a:r>
          </a:p>
          <a:p>
            <a:pPr algn="ctr"/>
            <a:r>
              <a:rPr lang="en-BE" sz="700" b="1" dirty="0">
                <a:solidFill>
                  <a:srgbClr val="00B050"/>
                </a:solidFill>
              </a:rPr>
              <a:t>Kiruna</a:t>
            </a:r>
          </a:p>
          <a:p>
            <a:pPr algn="ctr"/>
            <a:r>
              <a:rPr lang="en-GB" sz="700" b="1" dirty="0">
                <a:solidFill>
                  <a:srgbClr val="00B050"/>
                </a:solidFill>
              </a:rPr>
              <a:t>d</a:t>
            </a:r>
            <a:r>
              <a:rPr lang="en-BE" sz="700" b="1" dirty="0">
                <a:solidFill>
                  <a:srgbClr val="00B050"/>
                </a:solidFill>
              </a:rPr>
              <a:t>ata center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AA5150-AB9F-AC37-6366-9DB2ADAEB1BF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945330" y="1695623"/>
            <a:ext cx="148786" cy="58356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E9E233-7C92-F8D9-B7E0-139EC5467D47}"/>
              </a:ext>
            </a:extLst>
          </p:cNvPr>
          <p:cNvCxnSpPr>
            <a:cxnSpLocks/>
          </p:cNvCxnSpPr>
          <p:nvPr/>
        </p:nvCxnSpPr>
        <p:spPr>
          <a:xfrm flipH="1">
            <a:off x="7485230" y="2102868"/>
            <a:ext cx="289163" cy="643665"/>
          </a:xfrm>
          <a:prstGeom prst="straightConnector1">
            <a:avLst/>
          </a:prstGeom>
          <a:ln w="25400">
            <a:solidFill>
              <a:srgbClr val="FF1CA8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91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047E-0DB4-C803-2FF5-DEF3447FC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Network architecture – 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31634-2A17-1344-2457-74F7BD209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BE" dirty="0"/>
              <a:t>Network planning started in 2015 together with the NRENs and EISCAT</a:t>
            </a:r>
          </a:p>
          <a:p>
            <a:pPr lvl="1"/>
            <a:r>
              <a:rPr lang="en-BE" dirty="0"/>
              <a:t>Original EISCAT_3D architecture based on computing at the sites</a:t>
            </a:r>
          </a:p>
          <a:p>
            <a:pPr lvl="1"/>
            <a:r>
              <a:rPr lang="en-BE" dirty="0"/>
              <a:t>Bandwidth requirements up to </a:t>
            </a:r>
            <a:r>
              <a:rPr lang="en-BE" b="1" dirty="0"/>
              <a:t>53 Gbps</a:t>
            </a:r>
            <a:r>
              <a:rPr lang="en-BE" dirty="0"/>
              <a:t> per site after local process computing</a:t>
            </a:r>
          </a:p>
          <a:p>
            <a:r>
              <a:rPr lang="en-BE" dirty="0"/>
              <a:t>Services to be offered with IP/MPLS networks</a:t>
            </a:r>
          </a:p>
          <a:p>
            <a:pPr lvl="1"/>
            <a:r>
              <a:rPr lang="en-BE" dirty="0"/>
              <a:t>Traditional design with router-to-router connections at the border locations</a:t>
            </a:r>
          </a:p>
          <a:p>
            <a:pPr lvl="1"/>
            <a:r>
              <a:rPr lang="en-BE" dirty="0"/>
              <a:t>Router connectivity to each antenna site</a:t>
            </a:r>
          </a:p>
          <a:p>
            <a:pPr lvl="1"/>
            <a:r>
              <a:rPr lang="en-BE" dirty="0"/>
              <a:t>Extensive use of backbone links which need to be upgraded as well </a:t>
            </a:r>
          </a:p>
          <a:p>
            <a:r>
              <a:rPr lang="en-BE" dirty="0"/>
              <a:t>NRENs were using optical line systems from 2000s</a:t>
            </a:r>
          </a:p>
          <a:p>
            <a:pPr lvl="1"/>
            <a:r>
              <a:rPr lang="en-BE" dirty="0"/>
              <a:t>Designed for 10G with dispersion compensation but 100G possible</a:t>
            </a:r>
          </a:p>
          <a:p>
            <a:pPr lvl="1"/>
            <a:r>
              <a:rPr lang="en-BE" dirty="0"/>
              <a:t>Fixed-grid and on some spans very limited spectrum available</a:t>
            </a:r>
          </a:p>
          <a:p>
            <a:pPr lvl="1"/>
            <a:r>
              <a:rPr lang="en-BE" dirty="0"/>
              <a:t>Vendor lock-in with capacity licencing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E6B06-947F-D3C1-F9D0-7264D66D9B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69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A2FD-E135-4E6B-BE45-39F33CCC8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Network architecture – open optical line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C39EF-72D3-858D-4FAA-7831D8EFE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BE" dirty="0"/>
              <a:t>During the project existing optical systems started to reach end-of-life</a:t>
            </a:r>
          </a:p>
          <a:p>
            <a:pPr lvl="1"/>
            <a:r>
              <a:rPr lang="en-BE" dirty="0"/>
              <a:t>Need for new optical line systems to replace the older systems</a:t>
            </a:r>
          </a:p>
          <a:p>
            <a:r>
              <a:rPr lang="en-BE" dirty="0"/>
              <a:t>SUNET began with their renewal in 2016</a:t>
            </a:r>
          </a:p>
          <a:p>
            <a:pPr lvl="1"/>
            <a:r>
              <a:rPr lang="en-BE" b="1" dirty="0"/>
              <a:t>Very high OSNR</a:t>
            </a:r>
            <a:r>
              <a:rPr lang="en-BE" dirty="0"/>
              <a:t> with hybrid EDFA/Raman amplification</a:t>
            </a:r>
          </a:p>
          <a:p>
            <a:pPr lvl="1"/>
            <a:r>
              <a:rPr lang="en-BE" b="1" dirty="0"/>
              <a:t>Gridless</a:t>
            </a:r>
            <a:r>
              <a:rPr lang="en-BE" dirty="0"/>
              <a:t> spectrum</a:t>
            </a:r>
          </a:p>
          <a:p>
            <a:pPr lvl="1"/>
            <a:r>
              <a:rPr lang="en-BE" b="1" dirty="0"/>
              <a:t>Open</a:t>
            </a:r>
            <a:r>
              <a:rPr lang="en-BE" dirty="0"/>
              <a:t> line system with </a:t>
            </a:r>
            <a:r>
              <a:rPr lang="en-BE" b="1" dirty="0"/>
              <a:t>licensing-free</a:t>
            </a:r>
            <a:r>
              <a:rPr lang="en-BE" dirty="0"/>
              <a:t> spectrum</a:t>
            </a:r>
          </a:p>
          <a:p>
            <a:r>
              <a:rPr lang="en-BE" dirty="0"/>
              <a:t>Later other NRENs decided to follow the model</a:t>
            </a:r>
          </a:p>
          <a:p>
            <a:pPr lvl="1"/>
            <a:r>
              <a:rPr lang="en-BE" dirty="0"/>
              <a:t>Economical and technical limitations were practically gone</a:t>
            </a:r>
          </a:p>
          <a:p>
            <a:r>
              <a:rPr lang="en-BE" dirty="0"/>
              <a:t>Huge development with transponders driven by cloud giants</a:t>
            </a:r>
          </a:p>
          <a:p>
            <a:pPr lvl="1"/>
            <a:r>
              <a:rPr lang="en-BE" dirty="0"/>
              <a:t>Disaggregated DCIs, up to 600+G line interfaces</a:t>
            </a:r>
          </a:p>
          <a:p>
            <a:pPr lvl="1"/>
            <a:r>
              <a:rPr lang="en-BE" dirty="0"/>
              <a:t>Significant cost reduction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0CA76-BB22-F956-3C60-2A620AF33E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96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03A4-60C2-7381-30FF-05227ED68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Network architecture – “Terabit to the Tundra”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5512A-D27F-C498-7071-6BF0EA29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0167"/>
            <a:ext cx="6169025" cy="3559284"/>
          </a:xfrm>
        </p:spPr>
        <p:txBody>
          <a:bodyPr>
            <a:normAutofit fontScale="85000" lnSpcReduction="20000"/>
          </a:bodyPr>
          <a:lstStyle/>
          <a:p>
            <a:r>
              <a:rPr lang="en-BE" dirty="0"/>
              <a:t>First proposals to change the original IP/MPLS model</a:t>
            </a:r>
          </a:p>
          <a:p>
            <a:pPr marL="598899" lvl="1" indent="-342900">
              <a:buFont typeface="+mj-lt"/>
              <a:buAutoNum type="arabicPeriod"/>
            </a:pPr>
            <a:r>
              <a:rPr lang="en-BE" dirty="0"/>
              <a:t>Separate Ethernet ring between the sites and the data center with domain-specific waves</a:t>
            </a:r>
          </a:p>
          <a:p>
            <a:pPr lvl="2"/>
            <a:r>
              <a:rPr lang="en-BE" dirty="0"/>
              <a:t>No need to upgrade backbone IP routers and links</a:t>
            </a:r>
          </a:p>
          <a:p>
            <a:pPr marL="598899" lvl="1" indent="-342900">
              <a:buFont typeface="+mj-lt"/>
              <a:buAutoNum type="arabicPeriod"/>
            </a:pPr>
            <a:r>
              <a:rPr lang="en-BE" dirty="0"/>
              <a:t>End-to-end Ethernet connectivity to the data center with alienwaves across the borders</a:t>
            </a:r>
          </a:p>
          <a:p>
            <a:pPr lvl="2"/>
            <a:r>
              <a:rPr lang="en-BE" dirty="0"/>
              <a:t>Even less waves needed</a:t>
            </a:r>
          </a:p>
          <a:p>
            <a:pPr lvl="2"/>
            <a:r>
              <a:rPr lang="en-BE" dirty="0"/>
              <a:t>Possibility for optical protection</a:t>
            </a:r>
          </a:p>
          <a:p>
            <a:r>
              <a:rPr lang="en-BE" dirty="0"/>
              <a:t>But terabit-era was closing, could we refresh the model altogether?</a:t>
            </a:r>
          </a:p>
          <a:p>
            <a:pPr lvl="1"/>
            <a:r>
              <a:rPr lang="en-BE" dirty="0"/>
              <a:t>Data received directly from the receivers to a single computing location would give big benefits for analysing stage</a:t>
            </a:r>
          </a:p>
          <a:p>
            <a:pPr lvl="1"/>
            <a:r>
              <a:rPr lang="en-BE" dirty="0"/>
              <a:t>Receivers have Ethernet interfaces and could be transported</a:t>
            </a:r>
          </a:p>
          <a:p>
            <a:pPr lvl="1"/>
            <a:r>
              <a:rPr lang="en-BE" dirty="0"/>
              <a:t>Increases transmission costs but decreases operational and equipment costs on sites</a:t>
            </a:r>
          </a:p>
          <a:p>
            <a:r>
              <a:rPr lang="en-BE" dirty="0"/>
              <a:t>EISCAT_3D project scientists were interested about the idea</a:t>
            </a:r>
          </a:p>
          <a:p>
            <a:pPr lvl="1"/>
            <a:r>
              <a:rPr lang="en-BE" dirty="0"/>
              <a:t>TCO estimates were calculated based on existing DCIs available</a:t>
            </a:r>
          </a:p>
          <a:p>
            <a:pPr lvl="1"/>
            <a:r>
              <a:rPr lang="en-BE" dirty="0"/>
              <a:t>And eventually it was accepted and chosen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5C0AD-331C-9011-F880-B48318292F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8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82F29-FEDB-DA88-62AF-552D61E42310}"/>
              </a:ext>
            </a:extLst>
          </p:cNvPr>
          <p:cNvSpPr/>
          <p:nvPr/>
        </p:nvSpPr>
        <p:spPr>
          <a:xfrm>
            <a:off x="-23650" y="622557"/>
            <a:ext cx="9167649" cy="4205031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K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1180D1-D9F5-726F-8797-FF6E4B2D9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79712" y="1051375"/>
            <a:ext cx="4067692" cy="36000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B542814-7460-2C80-C281-1D82462FE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230400" y="1062000"/>
            <a:ext cx="3456792" cy="31202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E37AC-81E6-38B9-0995-66C2E0FD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Network architecture – evolution towards terabit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B7263-EA4C-2EAC-A390-C94F8C9E9F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8F5840-AB72-895D-4A97-34CA75B9ADB9}"/>
              </a:ext>
            </a:extLst>
          </p:cNvPr>
          <p:cNvCxnSpPr>
            <a:cxnSpLocks/>
          </p:cNvCxnSpPr>
          <p:nvPr/>
        </p:nvCxnSpPr>
        <p:spPr>
          <a:xfrm>
            <a:off x="4181017" y="2679192"/>
            <a:ext cx="877824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162AA7D-3224-FD95-BBDA-094EC174B477}"/>
              </a:ext>
            </a:extLst>
          </p:cNvPr>
          <p:cNvSpPr txBox="1"/>
          <p:nvPr/>
        </p:nvSpPr>
        <p:spPr>
          <a:xfrm>
            <a:off x="3921971" y="2324856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76C06D-7B2C-CDBD-769C-826834E61668}"/>
              </a:ext>
            </a:extLst>
          </p:cNvPr>
          <p:cNvSpPr txBox="1"/>
          <p:nvPr/>
        </p:nvSpPr>
        <p:spPr>
          <a:xfrm>
            <a:off x="4770308" y="2324856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2996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9A29-A96B-8ECF-9725-F6ADE88C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Network architecture – “Terabit to the Tundra”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93A8B-777E-D165-5D41-894BD55A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BE" dirty="0"/>
              <a:t>“Terabit to the Tundra” model challenges</a:t>
            </a:r>
          </a:p>
          <a:p>
            <a:pPr lvl="1"/>
            <a:r>
              <a:rPr lang="en-BE" dirty="0"/>
              <a:t>Receivers in EISCAT_3D can generate up to 4 Tbps data rates from each site</a:t>
            </a:r>
          </a:p>
          <a:p>
            <a:pPr lvl="2"/>
            <a:r>
              <a:rPr lang="en-BE" dirty="0"/>
              <a:t>Need for serious amount of transmission capacity and spectrum</a:t>
            </a:r>
          </a:p>
          <a:p>
            <a:pPr lvl="1"/>
            <a:r>
              <a:rPr lang="en-BE" dirty="0"/>
              <a:t>Commitment from the NRENs to provide THz level spectrum for the project</a:t>
            </a:r>
          </a:p>
          <a:p>
            <a:r>
              <a:rPr lang="en-BE" dirty="0"/>
              <a:t>Operation in multi-layer and -domain environments</a:t>
            </a:r>
          </a:p>
          <a:p>
            <a:pPr lvl="1"/>
            <a:r>
              <a:rPr lang="en-BE" dirty="0"/>
              <a:t>Optical line systems are operated independently by NRENs</a:t>
            </a:r>
          </a:p>
          <a:p>
            <a:pPr lvl="1"/>
            <a:r>
              <a:rPr lang="en-BE" dirty="0"/>
              <a:t>Transport and optical protection are operated jointly by involved NRENs</a:t>
            </a:r>
          </a:p>
          <a:p>
            <a:pPr lvl="1"/>
            <a:r>
              <a:rPr lang="en-BE" dirty="0"/>
              <a:t>Packet network is operated by EISCAT</a:t>
            </a:r>
          </a:p>
          <a:p>
            <a:r>
              <a:rPr lang="en-BE" dirty="0"/>
              <a:t>Monitoring in multi-layer and -domain environments</a:t>
            </a:r>
          </a:p>
          <a:p>
            <a:pPr lvl="1"/>
            <a:r>
              <a:rPr lang="en-BE" dirty="0"/>
              <a:t>Transport and packet layer metric collection by Streaming Telemetry and/or SNMP</a:t>
            </a:r>
          </a:p>
          <a:p>
            <a:pPr lvl="1"/>
            <a:r>
              <a:rPr lang="en-BE" dirty="0"/>
              <a:t>Feed metric data to common time-series database and dashboard frontend</a:t>
            </a:r>
          </a:p>
          <a:p>
            <a:pPr lvl="1"/>
            <a:r>
              <a:rPr lang="en-BE" dirty="0"/>
              <a:t>Later to extend to cover the line systems as well?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BA944-5DF3-7503-19A9-BEFE3932E9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9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1228-319B-7098-8DC0-999D3600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Network architecture – packet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146F8-BA31-E297-0E49-1F2B5CD5B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BE" dirty="0"/>
              <a:t>Will be planned, acquired and managed by EISCAT</a:t>
            </a:r>
          </a:p>
          <a:p>
            <a:r>
              <a:rPr lang="en-BE" dirty="0"/>
              <a:t>Antenna sites</a:t>
            </a:r>
          </a:p>
          <a:p>
            <a:pPr lvl="1"/>
            <a:r>
              <a:rPr lang="en-BE" dirty="0"/>
              <a:t>Receiver is transmitting up to 2 x 16 Gbps data streams through 2 x 25 GbE interfaces</a:t>
            </a:r>
          </a:p>
          <a:p>
            <a:pPr lvl="1"/>
            <a:r>
              <a:rPr lang="en-BE" dirty="0"/>
              <a:t>Switches will aggregate 6 x 16 Gbps data streams into a 100 GbE transport interface</a:t>
            </a:r>
          </a:p>
          <a:p>
            <a:r>
              <a:rPr lang="en-BE" dirty="0"/>
              <a:t>Kiruna data center</a:t>
            </a:r>
          </a:p>
          <a:p>
            <a:pPr lvl="1"/>
            <a:r>
              <a:rPr lang="en-BE" dirty="0"/>
              <a:t>Two options, not decided yet:</a:t>
            </a:r>
          </a:p>
          <a:p>
            <a:pPr marL="598899" lvl="1" indent="-342900">
              <a:buFont typeface="+mj-lt"/>
              <a:buAutoNum type="arabicPeriod"/>
            </a:pPr>
            <a:r>
              <a:rPr lang="en-BE" dirty="0"/>
              <a:t>Via switching layer (100 GbE only) to steer traffic to the computing nodes</a:t>
            </a:r>
          </a:p>
          <a:p>
            <a:pPr marL="598899" lvl="1" indent="-342900">
              <a:buFont typeface="+mj-lt"/>
              <a:buAutoNum type="arabicPeriod"/>
            </a:pPr>
            <a:r>
              <a:rPr lang="en-BE" dirty="0"/>
              <a:t>Directly from the transport to the computing nodes</a:t>
            </a:r>
          </a:p>
          <a:p>
            <a:r>
              <a:rPr lang="en-BE" dirty="0"/>
              <a:t>Most probably no need for deep buffering</a:t>
            </a:r>
          </a:p>
          <a:p>
            <a:pPr lvl="1"/>
            <a:r>
              <a:rPr lang="en-BE" dirty="0"/>
              <a:t>Continuous data rate, no transforms from higher to lower speeds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36A4F-0E03-2521-A034-9584BD9499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36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8E3E-343C-704B-DC49-B8DA91E4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Network engineering – optical network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7A0B-AFC2-10BD-3D8D-B01669966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BE" dirty="0"/>
              <a:t>Transparent optical interconnects between the networks</a:t>
            </a:r>
          </a:p>
          <a:p>
            <a:pPr lvl="1"/>
            <a:r>
              <a:rPr lang="en-BE" dirty="0"/>
              <a:t>ROADM-to-ROADM interconnects to pass signals</a:t>
            </a:r>
          </a:p>
          <a:p>
            <a:pPr lvl="1"/>
            <a:r>
              <a:rPr lang="en-BE" dirty="0"/>
              <a:t>Services logically terminated at the border</a:t>
            </a:r>
          </a:p>
          <a:p>
            <a:r>
              <a:rPr lang="en-BE" dirty="0"/>
              <a:t>Signal power equalisation between the domains</a:t>
            </a:r>
          </a:p>
          <a:p>
            <a:pPr lvl="1"/>
            <a:r>
              <a:rPr lang="en-BE" dirty="0"/>
              <a:t>Signals are always online via both optically protected routes</a:t>
            </a:r>
          </a:p>
          <a:p>
            <a:pPr lvl="1"/>
            <a:r>
              <a:rPr lang="en-BE" dirty="0"/>
              <a:t>Automatic or manual equalisation?</a:t>
            </a:r>
          </a:p>
          <a:p>
            <a:r>
              <a:rPr lang="en-BE" dirty="0"/>
              <a:t>Transponders and add-drops </a:t>
            </a:r>
          </a:p>
          <a:p>
            <a:pPr lvl="1"/>
            <a:r>
              <a:rPr lang="en-BE" dirty="0"/>
              <a:t>Tx side filters to keep high launch OSNR in colorless add-drop</a:t>
            </a:r>
          </a:p>
          <a:p>
            <a:pPr lvl="1"/>
            <a:r>
              <a:rPr lang="en-BE" dirty="0"/>
              <a:t>Receive power level optimised with amplifiers</a:t>
            </a:r>
          </a:p>
          <a:p>
            <a:r>
              <a:rPr lang="en-BE" dirty="0"/>
              <a:t>Conservative spectrum planning for the services</a:t>
            </a:r>
          </a:p>
          <a:p>
            <a:pPr lvl="1"/>
            <a:r>
              <a:rPr lang="en-BE" dirty="0"/>
              <a:t>100 GHz per 400G CP-16QAM (~ 70 G</a:t>
            </a:r>
            <a:r>
              <a:rPr lang="en-GB" dirty="0"/>
              <a:t>b</a:t>
            </a:r>
            <a:r>
              <a:rPr lang="en-BE" dirty="0"/>
              <a:t>aud) : 1 THz per 4 Tbps</a:t>
            </a:r>
          </a:p>
          <a:p>
            <a:pPr lvl="1"/>
            <a:r>
              <a:rPr lang="en-BE" dirty="0"/>
              <a:t>Could be 87,5 GHz or 75 GHz if performance is good enough: 0.75 THz per 4 Tbps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9C351-698C-1BD3-4D98-BA133C8AB2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2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77EBA-72C8-F5E9-47AD-915BD178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Network engineering – capacity and 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1BD0-2D43-53FC-2869-2BFBBDC51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BE" dirty="0"/>
              <a:t>All line systems designed to provide high OSNR</a:t>
            </a:r>
          </a:p>
          <a:p>
            <a:r>
              <a:rPr lang="en-BE" dirty="0"/>
              <a:t>Total OSNR estimated as the ring is not yet online</a:t>
            </a:r>
          </a:p>
          <a:p>
            <a:pPr lvl="1"/>
            <a:r>
              <a:rPr lang="en-BE" dirty="0"/>
              <a:t>Performance tested with similar transponders over different routes</a:t>
            </a:r>
          </a:p>
          <a:p>
            <a:pPr lvl="1"/>
            <a:r>
              <a:rPr lang="en-BE" dirty="0"/>
              <a:t>Primary routes relatively short: enough margins</a:t>
            </a:r>
          </a:p>
          <a:p>
            <a:pPr lvl="1"/>
            <a:r>
              <a:rPr lang="en-BE" dirty="0"/>
              <a:t>Secondary routes (up to 1300 km): lower margins but should be in safe side</a:t>
            </a:r>
          </a:p>
          <a:p>
            <a:r>
              <a:rPr lang="en-BE" dirty="0"/>
              <a:t>Either 400G or 500G waves are used</a:t>
            </a:r>
          </a:p>
          <a:p>
            <a:pPr lvl="1"/>
            <a:r>
              <a:rPr lang="en-BE" dirty="0"/>
              <a:t>400G: Skibotn - Kiruna (primary 450 km, secondary 1 300 km)</a:t>
            </a:r>
          </a:p>
          <a:p>
            <a:pPr lvl="1"/>
            <a:r>
              <a:rPr lang="en-BE" dirty="0"/>
              <a:t>400G: Kaaresuvanto - Kiruna (primary 600 km, secondary 1 150 km) </a:t>
            </a:r>
          </a:p>
          <a:p>
            <a:pPr lvl="1"/>
            <a:r>
              <a:rPr lang="en-BE" dirty="0"/>
              <a:t>500G: Kaiseniemi - Kiruna (125 km)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9C360-592A-09E6-0E7C-645A3F13FD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1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BEA77AF5-0504-614A-BAF5-234609B71C66}"/>
              </a:ext>
            </a:extLst>
          </p:cNvPr>
          <p:cNvSpPr txBox="1">
            <a:spLocks/>
          </p:cNvSpPr>
          <p:nvPr/>
        </p:nvSpPr>
        <p:spPr bwMode="auto">
          <a:xfrm>
            <a:off x="141889" y="-94210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34963">
              <a:spcAft>
                <a:spcPts val="600"/>
              </a:spcAft>
            </a:pPr>
            <a:r>
              <a:rPr lang="en-US" sz="2100" b="1" kern="1200" dirty="0">
                <a:solidFill>
                  <a:schemeClr val="bg1"/>
                </a:solidFill>
                <a:latin typeface="Corbel"/>
                <a:ea typeface="ＭＳ Ｐゴシック" charset="0"/>
                <a:cs typeface="Corbel"/>
              </a:rPr>
              <a:t>Anyone, anywhere, any time.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BD3B94B-800E-23A1-0E3D-73BF92E9EA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41975A3-2E4D-4F46-A85A-D5B41899487D}" type="slidenum">
              <a:rPr lang="en-US"/>
              <a:pPr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B9B6D-9925-FF17-DBB4-7C54352EC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088" y="896606"/>
            <a:ext cx="2634920" cy="1480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7728CF-2AF8-5E8D-71B4-F5BE5FBEF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896606"/>
            <a:ext cx="2869324" cy="1480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5CC55B-53CC-F5BE-5070-CCD52DAFE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088" y="2564721"/>
            <a:ext cx="2634920" cy="1779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79513-A9BF-3F0D-0678-634C2812A2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7472"/>
          <a:stretch/>
        </p:blipFill>
        <p:spPr>
          <a:xfrm>
            <a:off x="4572000" y="2564721"/>
            <a:ext cx="2869323" cy="19121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BCE1FC-9EAC-84FC-1AB8-D84B2D539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1" y="4442014"/>
            <a:ext cx="8393372" cy="317121"/>
          </a:xfrm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  <a:noAutofit/>
          </a:bodyPr>
          <a:lstStyle/>
          <a:p>
            <a:pPr marL="0" lvl="2" indent="0" algn="ctr">
              <a:buNone/>
            </a:pPr>
            <a:r>
              <a:rPr lang="en-US" sz="1400" dirty="0"/>
              <a:t>Research is </a:t>
            </a:r>
            <a:r>
              <a:rPr lang="en-US" sz="1400" b="1" dirty="0">
                <a:solidFill>
                  <a:schemeClr val="accent2"/>
                </a:solidFill>
              </a:rPr>
              <a:t>completely unconstrained </a:t>
            </a:r>
            <a:r>
              <a:rPr lang="en-US" sz="1400" dirty="0"/>
              <a:t>by the physical location of instruments, computational resources, or data</a:t>
            </a:r>
          </a:p>
        </p:txBody>
      </p:sp>
    </p:spTree>
    <p:extLst>
      <p:ext uri="{BB962C8B-B14F-4D97-AF65-F5344CB8AC3E}">
        <p14:creationId xmlns:p14="http://schemas.microsoft.com/office/powerpoint/2010/main" val="456231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329972-9133-0467-6AC9-E589D613CED9}"/>
              </a:ext>
            </a:extLst>
          </p:cNvPr>
          <p:cNvSpPr/>
          <p:nvPr/>
        </p:nvSpPr>
        <p:spPr>
          <a:xfrm>
            <a:off x="-15766" y="622557"/>
            <a:ext cx="9214944" cy="4205031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77EBA-72C8-F5E9-47AD-915BD178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Network engineering – testing line system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1BD0-2D43-53FC-2869-2BFBBDC51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7125"/>
            <a:ext cx="5921298" cy="3184525"/>
          </a:xfrm>
        </p:spPr>
        <p:txBody>
          <a:bodyPr>
            <a:normAutofit fontScale="92500" lnSpcReduction="20000"/>
          </a:bodyPr>
          <a:lstStyle/>
          <a:p>
            <a:r>
              <a:rPr lang="en-BE" dirty="0"/>
              <a:t>Nordic NRENs have performed intra-domain and multi-domain tests to evaluate optical line systems’ performance</a:t>
            </a:r>
          </a:p>
          <a:p>
            <a:pPr lvl="1"/>
            <a:r>
              <a:rPr lang="en-BE" dirty="0"/>
              <a:t>All tests done close to the specified equipment limits</a:t>
            </a:r>
          </a:p>
          <a:p>
            <a:pPr lvl="1"/>
            <a:r>
              <a:rPr lang="en-BE" dirty="0"/>
              <a:t>Will give better estimates about the achievable reach</a:t>
            </a:r>
          </a:p>
          <a:p>
            <a:r>
              <a:rPr lang="en-BE" dirty="0"/>
              <a:t>Short term (hours or days) stability</a:t>
            </a:r>
          </a:p>
          <a:p>
            <a:pPr lvl="1"/>
            <a:r>
              <a:rPr lang="en-BE" dirty="0"/>
              <a:t> </a:t>
            </a:r>
            <a:r>
              <a:rPr lang="en-BE" dirty="0">
                <a:solidFill>
                  <a:srgbClr val="7030A0"/>
                </a:solidFill>
              </a:rPr>
              <a:t>500G CP-32QAM</a:t>
            </a:r>
            <a:r>
              <a:rPr lang="en-BE" dirty="0"/>
              <a:t> (69 Gbaud) @ 125 HGz channel, over 500 km</a:t>
            </a:r>
          </a:p>
          <a:p>
            <a:pPr lvl="1"/>
            <a:r>
              <a:rPr lang="en-BE" dirty="0"/>
              <a:t> 400G CP-16QAM (69 Gbaud) @ 125 GHz channel, over 2 500 km</a:t>
            </a:r>
          </a:p>
          <a:p>
            <a:pPr lvl="1"/>
            <a:r>
              <a:rPr lang="en-BE" dirty="0"/>
              <a:t> 2 x 200G CP-QPSK (69 Gbaud) @ 150 GHz channel, over 7 000 km</a:t>
            </a:r>
          </a:p>
          <a:p>
            <a:pPr lvl="1"/>
            <a:r>
              <a:rPr lang="en-BE" dirty="0"/>
              <a:t> </a:t>
            </a:r>
            <a:r>
              <a:rPr lang="en-BE" dirty="0">
                <a:solidFill>
                  <a:srgbClr val="00B050"/>
                </a:solidFill>
              </a:rPr>
              <a:t>2 x 200G CP-QPSK</a:t>
            </a:r>
            <a:r>
              <a:rPr lang="en-BE" dirty="0"/>
              <a:t> (69 Gbaud) @ 100+100 GHz channels, over 10 000 km</a:t>
            </a:r>
          </a:p>
          <a:p>
            <a:pPr lvl="1"/>
            <a:r>
              <a:rPr lang="en-BE" dirty="0"/>
              <a:t> 300G CP-8QAM (69 Gbaud) @ 125 GHz channel, over 4500 km</a:t>
            </a:r>
          </a:p>
          <a:p>
            <a:r>
              <a:rPr lang="en-BE" dirty="0"/>
              <a:t>Long-term (weeks) stability</a:t>
            </a:r>
          </a:p>
          <a:p>
            <a:pPr lvl="1"/>
            <a:r>
              <a:rPr lang="en-BE" dirty="0"/>
              <a:t> </a:t>
            </a:r>
            <a:r>
              <a:rPr lang="en-BE" dirty="0">
                <a:solidFill>
                  <a:srgbClr val="0432FF"/>
                </a:solidFill>
              </a:rPr>
              <a:t>2 x 400G CP-16/32QAM</a:t>
            </a:r>
            <a:r>
              <a:rPr lang="en-BE" dirty="0"/>
              <a:t> hybrid (67 G</a:t>
            </a:r>
            <a:r>
              <a:rPr lang="en-GB" dirty="0"/>
              <a:t>b</a:t>
            </a:r>
            <a:r>
              <a:rPr lang="en-BE" dirty="0"/>
              <a:t>aud) @ 150 GHz channel</a:t>
            </a:r>
            <a:r>
              <a:rPr lang="en-BE"/>
              <a:t>, </a:t>
            </a:r>
            <a:endParaRPr lang="da-DK" dirty="0"/>
          </a:p>
          <a:p>
            <a:pPr marL="255999" lvl="1" indent="0">
              <a:buNone/>
            </a:pPr>
            <a:r>
              <a:rPr lang="en-BE"/>
              <a:t>over </a:t>
            </a:r>
            <a:r>
              <a:rPr lang="en-BE" dirty="0"/>
              <a:t>1 900 km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9C360-592A-09E6-0E7C-645A3F13FD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4FB56-D268-AEB2-CD02-E92FBFBC6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073" y="2517195"/>
            <a:ext cx="1735954" cy="2297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219FD4-0703-DC62-3C2F-C8E45B24364B}"/>
              </a:ext>
            </a:extLst>
          </p:cNvPr>
          <p:cNvSpPr txBox="1"/>
          <p:nvPr/>
        </p:nvSpPr>
        <p:spPr>
          <a:xfrm>
            <a:off x="6200686" y="1563088"/>
            <a:ext cx="10539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BE" sz="1400" dirty="0">
                <a:solidFill>
                  <a:srgbClr val="0432FF"/>
                </a:solidFill>
              </a:rPr>
              <a:t>Funet</a:t>
            </a:r>
          </a:p>
          <a:p>
            <a:r>
              <a:rPr lang="en-BE" sz="1400" dirty="0">
                <a:solidFill>
                  <a:srgbClr val="0432FF"/>
                </a:solidFill>
              </a:rPr>
              <a:t>2 * 400G</a:t>
            </a:r>
          </a:p>
          <a:p>
            <a:r>
              <a:rPr lang="en-BE" sz="1400" dirty="0">
                <a:solidFill>
                  <a:srgbClr val="0432FF"/>
                </a:solidFill>
              </a:rPr>
              <a:t>1900+ km</a:t>
            </a:r>
          </a:p>
          <a:p>
            <a:r>
              <a:rPr lang="en-BE" sz="1400" dirty="0">
                <a:solidFill>
                  <a:srgbClr val="0432FF"/>
                </a:solidFill>
              </a:rPr>
              <a:t>4+ weeks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176D9-34EA-A6EE-90C4-F7C2C45BD671}"/>
              </a:ext>
            </a:extLst>
          </p:cNvPr>
          <p:cNvSpPr txBox="1"/>
          <p:nvPr/>
        </p:nvSpPr>
        <p:spPr>
          <a:xfrm>
            <a:off x="6239567" y="3639899"/>
            <a:ext cx="122982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rgbClr val="00B050"/>
                </a:solidFill>
              </a:rPr>
              <a:t>Funet+SUNET</a:t>
            </a:r>
          </a:p>
          <a:p>
            <a:r>
              <a:rPr lang="en-BE" sz="1400" dirty="0">
                <a:solidFill>
                  <a:srgbClr val="00B050"/>
                </a:solidFill>
              </a:rPr>
              <a:t>2 * 200G</a:t>
            </a:r>
          </a:p>
          <a:p>
            <a:r>
              <a:rPr lang="en-BE" sz="1400" dirty="0">
                <a:solidFill>
                  <a:srgbClr val="00B050"/>
                </a:solidFill>
              </a:rPr>
              <a:t>10 000+ km</a:t>
            </a:r>
          </a:p>
          <a:p>
            <a:r>
              <a:rPr lang="en-BE" sz="1400" dirty="0">
                <a:solidFill>
                  <a:srgbClr val="00B050"/>
                </a:solidFill>
              </a:rPr>
              <a:t>few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E6DD6-77B3-F159-429B-9D26B8973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227" y="622557"/>
            <a:ext cx="1501493" cy="22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88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66C-7BDF-D121-027E-AC9F761D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Building the system –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201AB-4E5E-8014-9E81-C2DF7785C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BE" dirty="0"/>
              <a:t>Transport and protection models were designed by NRENs</a:t>
            </a:r>
          </a:p>
          <a:p>
            <a:pPr lvl="1"/>
            <a:r>
              <a:rPr lang="en-BE" dirty="0"/>
              <a:t>Only mandatory requirements</a:t>
            </a:r>
          </a:p>
          <a:p>
            <a:pPr lvl="1"/>
            <a:r>
              <a:rPr lang="en-BE" dirty="0"/>
              <a:t>TCO over 10 year period used to differentiate alternatives</a:t>
            </a:r>
          </a:p>
          <a:p>
            <a:pPr lvl="1"/>
            <a:r>
              <a:rPr lang="en-BE" dirty="0"/>
              <a:t>Return-to-factory support and own spares to drive costs down</a:t>
            </a:r>
          </a:p>
          <a:p>
            <a:pPr lvl="1"/>
            <a:r>
              <a:rPr lang="en-BE" dirty="0"/>
              <a:t>Separate network management system to enable joint operation</a:t>
            </a:r>
          </a:p>
          <a:p>
            <a:r>
              <a:rPr lang="en-BE" dirty="0"/>
              <a:t>Three separate 4 Tbps point-to-point systems</a:t>
            </a:r>
          </a:p>
          <a:p>
            <a:pPr lvl="1"/>
            <a:r>
              <a:rPr lang="en-BE" dirty="0"/>
              <a:t>Total capacity 12 Tbps</a:t>
            </a:r>
          </a:p>
          <a:p>
            <a:r>
              <a:rPr lang="en-BE" dirty="0"/>
              <a:t>4 Tbps point-to-point system configuration (ADVA)</a:t>
            </a:r>
          </a:p>
          <a:p>
            <a:pPr lvl="1"/>
            <a:r>
              <a:rPr lang="en-BE" dirty="0"/>
              <a:t> </a:t>
            </a:r>
            <a:r>
              <a:rPr lang="en-BE" dirty="0">
                <a:solidFill>
                  <a:srgbClr val="7030A0"/>
                </a:solidFill>
              </a:rPr>
              <a:t>OLS</a:t>
            </a:r>
            <a:r>
              <a:rPr lang="en-BE" dirty="0"/>
              <a:t> platform: </a:t>
            </a:r>
            <a:r>
              <a:rPr lang="en-BE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optical protection</a:t>
            </a:r>
            <a:r>
              <a:rPr lang="en-BE" dirty="0"/>
              <a:t>, </a:t>
            </a:r>
            <a:r>
              <a:rPr lang="en-BE" dirty="0">
                <a:solidFill>
                  <a:srgbClr val="92D050"/>
                </a:solidFill>
              </a:rPr>
              <a:t>amplification</a:t>
            </a:r>
            <a:r>
              <a:rPr lang="en-BE" dirty="0"/>
              <a:t> and </a:t>
            </a:r>
            <a:r>
              <a:rPr lang="en-BE" dirty="0">
                <a:solidFill>
                  <a:srgbClr val="00B0F0"/>
                </a:solidFill>
              </a:rPr>
              <a:t>add-drop</a:t>
            </a:r>
          </a:p>
          <a:p>
            <a:pPr lvl="1"/>
            <a:r>
              <a:rPr lang="en-BE" dirty="0"/>
              <a:t> </a:t>
            </a:r>
            <a:r>
              <a:rPr lang="en-BE" dirty="0">
                <a:solidFill>
                  <a:srgbClr val="FF0000"/>
                </a:solidFill>
              </a:rPr>
              <a:t>DCI</a:t>
            </a:r>
            <a:r>
              <a:rPr lang="en-BE" dirty="0"/>
              <a:t> platform: </a:t>
            </a:r>
            <a:r>
              <a:rPr lang="en-BE" dirty="0">
                <a:solidFill>
                  <a:schemeClr val="accent6">
                    <a:lumMod val="75000"/>
                  </a:schemeClr>
                </a:solidFill>
              </a:rPr>
              <a:t>muxponders</a:t>
            </a:r>
            <a:r>
              <a:rPr lang="en-BE" dirty="0"/>
              <a:t> (max. 2 * 600G per module)</a:t>
            </a:r>
          </a:p>
          <a:p>
            <a:pPr lvl="1"/>
            <a:r>
              <a:rPr lang="en-BE" dirty="0"/>
              <a:t> 40 * 100GbE LR4 client interfaces towards the packet network</a:t>
            </a:r>
          </a:p>
          <a:p>
            <a:r>
              <a:rPr lang="en-BE" dirty="0"/>
              <a:t>DCI based transport is very compact and energy efficient</a:t>
            </a:r>
          </a:p>
          <a:p>
            <a:pPr lvl="1"/>
            <a:r>
              <a:rPr lang="en-BE" dirty="0"/>
              <a:t>2 RUs for 4 Tbps</a:t>
            </a:r>
          </a:p>
          <a:p>
            <a:pPr lvl="1"/>
            <a:r>
              <a:rPr lang="en-BE" dirty="0"/>
              <a:t>Less than 3 kW (typical) power consumption per 4 Tbps link </a:t>
            </a:r>
          </a:p>
          <a:p>
            <a:endParaRPr lang="en-BE" dirty="0"/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73F8E-CCFE-319B-E096-2681433F0F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FC64D9-F125-BC9D-9849-6B2ADDFEDF0E}"/>
              </a:ext>
            </a:extLst>
          </p:cNvPr>
          <p:cNvCxnSpPr>
            <a:cxnSpLocks/>
          </p:cNvCxnSpPr>
          <p:nvPr/>
        </p:nvCxnSpPr>
        <p:spPr>
          <a:xfrm>
            <a:off x="5895975" y="1652597"/>
            <a:ext cx="0" cy="1414453"/>
          </a:xfrm>
          <a:prstGeom prst="straightConnector1">
            <a:avLst/>
          </a:prstGeom>
          <a:ln w="19050">
            <a:solidFill>
              <a:srgbClr val="7030A0"/>
            </a:solidFill>
            <a:prstDash val="sysDot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4CDCB9-A651-F336-F762-7869507002A0}"/>
              </a:ext>
            </a:extLst>
          </p:cNvPr>
          <p:cNvCxnSpPr>
            <a:cxnSpLocks/>
          </p:cNvCxnSpPr>
          <p:nvPr/>
        </p:nvCxnSpPr>
        <p:spPr>
          <a:xfrm>
            <a:off x="5895975" y="3067050"/>
            <a:ext cx="0" cy="540157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BFC9D0-B69C-72AC-9C83-C8AC7049FE72}"/>
              </a:ext>
            </a:extLst>
          </p:cNvPr>
          <p:cNvSpPr txBox="1"/>
          <p:nvPr/>
        </p:nvSpPr>
        <p:spPr>
          <a:xfrm>
            <a:off x="5450019" y="2239576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dirty="0">
                <a:solidFill>
                  <a:srgbClr val="7030A0"/>
                </a:solidFill>
              </a:rPr>
              <a:t>OLS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CD51D5-CCD6-B687-26FC-0E6072A5BB39}"/>
              </a:ext>
            </a:extLst>
          </p:cNvPr>
          <p:cNvSpPr txBox="1"/>
          <p:nvPr/>
        </p:nvSpPr>
        <p:spPr>
          <a:xfrm>
            <a:off x="5450019" y="3188107"/>
            <a:ext cx="413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dirty="0">
                <a:solidFill>
                  <a:srgbClr val="FF0000"/>
                </a:solidFill>
              </a:rPr>
              <a:t>DCI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98D711-E0B8-7927-F91B-3049ABDB0A0A}"/>
              </a:ext>
            </a:extLst>
          </p:cNvPr>
          <p:cNvSpPr txBox="1"/>
          <p:nvPr/>
        </p:nvSpPr>
        <p:spPr>
          <a:xfrm>
            <a:off x="6730578" y="1028482"/>
            <a:ext cx="136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200" dirty="0">
                <a:solidFill>
                  <a:schemeClr val="accent3"/>
                </a:solidFill>
              </a:rPr>
              <a:t> Transport node in</a:t>
            </a:r>
          </a:p>
          <a:p>
            <a:pPr algn="ctr"/>
            <a:r>
              <a:rPr lang="en-BE" sz="1200" dirty="0">
                <a:solidFill>
                  <a:schemeClr val="accent3"/>
                </a:solidFill>
              </a:rPr>
              <a:t>EISCAT_3D sites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99FF9B-A65F-2D5E-DC44-636CFEF76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879" y="1652597"/>
            <a:ext cx="2719859" cy="19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36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ky, outdoor, tree, snow&#10;&#10;Description automatically generated">
            <a:extLst>
              <a:ext uri="{FF2B5EF4-FFF2-40B4-BE49-F238E27FC236}">
                <a16:creationId xmlns:a16="http://schemas.microsoft.com/office/drawing/2014/main" id="{42FE3CDB-C5D3-C4BE-9AD0-522120A46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645" y="2924565"/>
            <a:ext cx="2685927" cy="1510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7208BE-800A-F925-B3D4-46E2C72E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Building the system – site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2F8A7-1A91-FE63-E1D6-195209BC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1632"/>
            <a:ext cx="5648300" cy="3184525"/>
          </a:xfrm>
        </p:spPr>
        <p:txBody>
          <a:bodyPr>
            <a:normAutofit fontScale="85000" lnSpcReduction="20000"/>
          </a:bodyPr>
          <a:lstStyle/>
          <a:p>
            <a:r>
              <a:rPr lang="en-BE" dirty="0"/>
              <a:t>Instruments has been already tested in the test subarray</a:t>
            </a:r>
          </a:p>
          <a:p>
            <a:r>
              <a:rPr lang="en-BE" dirty="0"/>
              <a:t>Serial production of antenna fields has been finalised</a:t>
            </a:r>
          </a:p>
          <a:p>
            <a:r>
              <a:rPr lang="en-BE" dirty="0"/>
              <a:t>Instrument production ongoing and should be ready end of 2023</a:t>
            </a:r>
          </a:p>
          <a:p>
            <a:r>
              <a:rPr lang="en-BE" dirty="0"/>
              <a:t>Equipment installations and commissioning</a:t>
            </a:r>
          </a:p>
          <a:p>
            <a:pPr lvl="1"/>
            <a:r>
              <a:rPr lang="en-BE" dirty="0"/>
              <a:t>Optical line system extensions and transport: before end of Q4/2022</a:t>
            </a:r>
          </a:p>
          <a:p>
            <a:pPr lvl="1"/>
            <a:r>
              <a:rPr lang="en-BE" dirty="0"/>
              <a:t>Transport tests: Q1/2023</a:t>
            </a:r>
          </a:p>
          <a:p>
            <a:pPr lvl="1"/>
            <a:r>
              <a:rPr lang="en-BE" dirty="0"/>
              <a:t>Packet layer : 2023</a:t>
            </a:r>
          </a:p>
          <a:p>
            <a:pPr lvl="1"/>
            <a:r>
              <a:rPr lang="en-BE" dirty="0"/>
              <a:t>Antenna fields: Norway autumn 2022, Finland/Sweden spring/summer 2023</a:t>
            </a:r>
          </a:p>
          <a:p>
            <a:pPr lvl="1"/>
            <a:r>
              <a:rPr lang="en-BE" dirty="0"/>
              <a:t>Instruments: Norway winter 2022, Finland/Sweden summer 2023</a:t>
            </a:r>
          </a:p>
          <a:p>
            <a:r>
              <a:rPr lang="en-BE" dirty="0"/>
              <a:t>First measurements planned</a:t>
            </a:r>
          </a:p>
          <a:p>
            <a:pPr lvl="1"/>
            <a:r>
              <a:rPr lang="en-BE" dirty="0"/>
              <a:t>Norway: early 2023</a:t>
            </a:r>
          </a:p>
          <a:p>
            <a:pPr lvl="1"/>
            <a:r>
              <a:rPr lang="en-BE" dirty="0"/>
              <a:t>Full system: end of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85033-FD9A-D54C-8259-11F214700C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4DE553-110D-54B0-15D0-63385FE49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7470" y="1064374"/>
            <a:ext cx="2685044" cy="163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45BC6-8B93-C240-26B2-C358FD8FDE12}"/>
              </a:ext>
            </a:extLst>
          </p:cNvPr>
          <p:cNvSpPr txBox="1"/>
          <p:nvPr/>
        </p:nvSpPr>
        <p:spPr>
          <a:xfrm>
            <a:off x="6724372" y="4540950"/>
            <a:ext cx="21836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/>
              <a:t>Images: EISCAT Scientific Association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42926-702C-D68D-53EB-99A48A8D52C4}"/>
              </a:ext>
            </a:extLst>
          </p:cNvPr>
          <p:cNvSpPr txBox="1"/>
          <p:nvPr/>
        </p:nvSpPr>
        <p:spPr>
          <a:xfrm>
            <a:off x="6150645" y="1092332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>
                <a:solidFill>
                  <a:schemeClr val="bg1"/>
                </a:solidFill>
              </a:rPr>
              <a:t>EISCAT_3D site in Kaaresuvanto, </a:t>
            </a:r>
            <a:r>
              <a:rPr lang="en-BE" sz="1000">
                <a:solidFill>
                  <a:schemeClr val="bg1"/>
                </a:solidFill>
              </a:rPr>
              <a:t>Finland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			         </a:t>
            </a:r>
            <a:r>
              <a:rPr lang="en-BE" sz="1000">
                <a:solidFill>
                  <a:schemeClr val="bg1"/>
                </a:solidFill>
              </a:rPr>
              <a:t>(</a:t>
            </a:r>
            <a:r>
              <a:rPr lang="en-BE" sz="1000" dirty="0">
                <a:solidFill>
                  <a:schemeClr val="bg1"/>
                </a:solidFill>
              </a:rPr>
              <a:t>late 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5E0A6-00A0-8E19-D9CB-AC9DE3642179}"/>
              </a:ext>
            </a:extLst>
          </p:cNvPr>
          <p:cNvSpPr txBox="1"/>
          <p:nvPr/>
        </p:nvSpPr>
        <p:spPr>
          <a:xfrm>
            <a:off x="6150645" y="2947050"/>
            <a:ext cx="18870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>
                <a:solidFill>
                  <a:schemeClr val="bg1"/>
                </a:solidFill>
              </a:rPr>
              <a:t>EISCAT_3D Kiruna test subarray</a:t>
            </a:r>
          </a:p>
        </p:txBody>
      </p:sp>
    </p:spTree>
    <p:extLst>
      <p:ext uri="{BB962C8B-B14F-4D97-AF65-F5344CB8AC3E}">
        <p14:creationId xmlns:p14="http://schemas.microsoft.com/office/powerpoint/2010/main" val="3923782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BEA77AF5-0504-614A-BAF5-234609B71C66}"/>
              </a:ext>
            </a:extLst>
          </p:cNvPr>
          <p:cNvSpPr txBox="1">
            <a:spLocks/>
          </p:cNvSpPr>
          <p:nvPr/>
        </p:nvSpPr>
        <p:spPr bwMode="auto">
          <a:xfrm>
            <a:off x="141889" y="-94210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34963">
              <a:spcAft>
                <a:spcPts val="600"/>
              </a:spcAft>
            </a:pPr>
            <a:r>
              <a:rPr lang="en-US" sz="2100" b="1" kern="1200" cap="none" baseline="0" dirty="0">
                <a:solidFill>
                  <a:schemeClr val="bg1"/>
                </a:solidFill>
                <a:latin typeface="Corbel"/>
                <a:ea typeface="ＭＳ Ｐゴシック" charset="0"/>
                <a:cs typeface="Corbel"/>
              </a:rPr>
              <a:t>Rethinking Networking for Research Instruments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700F1F-DB47-4B4F-9A2B-5B3AC752205F}"/>
              </a:ext>
            </a:extLst>
          </p:cNvPr>
          <p:cNvSpPr txBox="1">
            <a:spLocks/>
          </p:cNvSpPr>
          <p:nvPr/>
        </p:nvSpPr>
        <p:spPr bwMode="auto">
          <a:xfrm>
            <a:off x="457200" y="968348"/>
            <a:ext cx="6523630" cy="374335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6A2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Integration of Instrument, NREN, and Data Centre networks</a:t>
            </a:r>
          </a:p>
          <a:p>
            <a:pPr lvl="1"/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“It’s not just transport anymore”</a:t>
            </a:r>
          </a:p>
          <a:p>
            <a:pPr lvl="1"/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The network is part of EISCAT_3D</a:t>
            </a:r>
          </a:p>
          <a:p>
            <a:pPr lvl="1"/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Helping create a more powerful instrument</a:t>
            </a:r>
          </a:p>
          <a:p>
            <a:pPr lvl="1"/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Enabled by (improved) technology</a:t>
            </a:r>
          </a:p>
          <a:p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New options w/ DCI optical equipment</a:t>
            </a:r>
          </a:p>
          <a:p>
            <a:pPr lvl="1"/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Tunable &amp; High capacity, small form factor, lower cost</a:t>
            </a:r>
          </a:p>
          <a:p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Modern Data Centre and Compute Facilities</a:t>
            </a:r>
          </a:p>
          <a:p>
            <a:pPr lvl="1"/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Hosting, Facility Management, Containerized Computing</a:t>
            </a:r>
          </a:p>
          <a:p>
            <a:pPr lvl="1"/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Large-scale Science Storage Facilities</a:t>
            </a:r>
          </a:p>
          <a:p>
            <a:pPr lvl="1"/>
            <a:r>
              <a:rPr lang="en-US" sz="1800" dirty="0">
                <a:solidFill>
                  <a:srgbClr val="464F55"/>
                </a:solidFill>
                <a:latin typeface="Corbel"/>
                <a:ea typeface="ＭＳ Ｐゴシック" charset="0"/>
              </a:rPr>
              <a:t>… integrated with instruments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5F12B9B-2114-BE57-098A-4047229818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41975A3-2E4D-4F46-A85A-D5B41899487D}" type="slidenum">
              <a:rPr lang="en-US"/>
              <a:pPr>
                <a:spcAft>
                  <a:spcPts val="600"/>
                </a:spcAft>
                <a:defRPr/>
              </a:pPr>
              <a:t>23</a:t>
            </a:fld>
            <a:endParaRPr lang="en-US"/>
          </a:p>
        </p:txBody>
      </p:sp>
      <p:pic>
        <p:nvPicPr>
          <p:cNvPr id="5" name="Picture 4" descr="A picture containing building, indoor&#13;&#10;&#13;&#10;Description automatically generated">
            <a:extLst>
              <a:ext uri="{FF2B5EF4-FFF2-40B4-BE49-F238E27FC236}">
                <a16:creationId xmlns:a16="http://schemas.microsoft.com/office/drawing/2014/main" id="{11000C47-8F43-C092-7BC7-C9BD8B268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88" y="1112475"/>
            <a:ext cx="2089849" cy="1141994"/>
          </a:xfrm>
          <a:prstGeom prst="rect">
            <a:avLst/>
          </a:prstGeom>
        </p:spPr>
      </p:pic>
      <p:pic>
        <p:nvPicPr>
          <p:cNvPr id="7" name="Picture 6" descr="A picture containing object, grass, sky, outdoor&#13;&#10;&#13;&#10;Description automatically generated">
            <a:extLst>
              <a:ext uri="{FF2B5EF4-FFF2-40B4-BE49-F238E27FC236}">
                <a16:creationId xmlns:a16="http://schemas.microsoft.com/office/drawing/2014/main" id="{2E61CB6B-21FB-02C5-8A51-FF38C381E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87" y="2898692"/>
            <a:ext cx="2101687" cy="137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93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BEA77AF5-0504-614A-BAF5-234609B71C66}"/>
              </a:ext>
            </a:extLst>
          </p:cNvPr>
          <p:cNvSpPr txBox="1">
            <a:spLocks/>
          </p:cNvSpPr>
          <p:nvPr/>
        </p:nvSpPr>
        <p:spPr bwMode="auto">
          <a:xfrm>
            <a:off x="141889" y="-94210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34963">
              <a:spcAft>
                <a:spcPts val="600"/>
              </a:spcAft>
            </a:pPr>
            <a:r>
              <a:rPr lang="en-US" sz="2100" b="1" kern="1200" cap="none" baseline="0" dirty="0">
                <a:solidFill>
                  <a:schemeClr val="bg1"/>
                </a:solidFill>
                <a:latin typeface="Corbel"/>
                <a:ea typeface="ＭＳ Ｐゴシック" charset="0"/>
                <a:cs typeface="Corbel"/>
              </a:rPr>
              <a:t>The Role of the NREN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D2C0953-5F59-4F6D-71EF-C2A666B0DD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41975A3-2E4D-4F46-A85A-D5B41899487D}" type="slidenum">
              <a:rPr lang="en-US"/>
              <a:pPr>
                <a:spcAft>
                  <a:spcPts val="600"/>
                </a:spcAft>
                <a:defRPr/>
              </a:pPr>
              <a:t>24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D5B4BB-EB19-965F-9D5D-6E744D376B9F}"/>
              </a:ext>
            </a:extLst>
          </p:cNvPr>
          <p:cNvSpPr txBox="1">
            <a:spLocks/>
          </p:cNvSpPr>
          <p:nvPr/>
        </p:nvSpPr>
        <p:spPr bwMode="auto">
          <a:xfrm>
            <a:off x="457199" y="968348"/>
            <a:ext cx="7521115" cy="374335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6A2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Delivering the impossible</a:t>
            </a:r>
          </a:p>
          <a:p>
            <a:pPr lvl="1"/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Terabit connectivity at 70’N</a:t>
            </a:r>
          </a:p>
          <a:p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Enabling Partnership for Science</a:t>
            </a:r>
          </a:p>
          <a:p>
            <a:pPr lvl="1"/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Based on science workflows and the data lifecycle</a:t>
            </a:r>
          </a:p>
          <a:p>
            <a:pPr lvl="1"/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Joint Process, NRENs included from early phases</a:t>
            </a:r>
          </a:p>
          <a:p>
            <a:pPr lvl="1"/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Engaging the entire spectrum of e-Infrastructures </a:t>
            </a:r>
          </a:p>
          <a:p>
            <a:pPr lvl="1"/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Helping scientists understand the possibilities</a:t>
            </a:r>
          </a:p>
          <a:p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Much more than a provider / customer relation</a:t>
            </a:r>
          </a:p>
          <a:p>
            <a:pPr lvl="1"/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Terabit to the Tundra is a close collaboration to find the fit between research objectives and technology options</a:t>
            </a:r>
          </a:p>
          <a:p>
            <a:pPr lvl="1"/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Taking the long view, building consensus over years</a:t>
            </a:r>
          </a:p>
          <a:p>
            <a:pPr lvl="1"/>
            <a:r>
              <a:rPr lang="en-US" sz="1700" dirty="0">
                <a:solidFill>
                  <a:srgbClr val="464F55"/>
                </a:solidFill>
                <a:latin typeface="Corbel"/>
                <a:ea typeface="ＭＳ Ｐゴシック" charset="0"/>
              </a:rPr>
              <a:t>Transforming both the instrument and the network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2724815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57202-EBB5-9B6A-C33F-776C6AA44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78" y="-235633"/>
            <a:ext cx="9159878" cy="50632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9E190D-78B9-2CEA-CA45-6E9C96B7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966736" y="1437089"/>
            <a:ext cx="5076501" cy="1575036"/>
          </a:xfrm>
        </p:spPr>
        <p:txBody>
          <a:bodyPr/>
          <a:lstStyle/>
          <a:p>
            <a:r>
              <a:rPr lang="da-DK" sz="6600" dirty="0" err="1">
                <a:latin typeface="IBM Plex Sans SemiBold" panose="020B0503050203000203" pitchFamily="34" charset="0"/>
              </a:rPr>
              <a:t>Thank</a:t>
            </a:r>
            <a:r>
              <a:rPr lang="da-DK" sz="6600" dirty="0">
                <a:latin typeface="IBM Plex Sans SemiBold" panose="020B0503050203000203" pitchFamily="34" charset="0"/>
              </a:rPr>
              <a:t> </a:t>
            </a:r>
            <a:r>
              <a:rPr lang="da-DK" sz="6600" dirty="0" err="1">
                <a:latin typeface="IBM Plex Sans SemiBold" panose="020B0503050203000203" pitchFamily="34" charset="0"/>
              </a:rPr>
              <a:t>You</a:t>
            </a:r>
            <a:r>
              <a:rPr lang="da-DK" sz="6600" dirty="0">
                <a:latin typeface="IBM Plex Sans SemiBold" panose="020B0503050203000203" pitchFamily="34" charset="0"/>
              </a:rPr>
              <a:t>! </a:t>
            </a:r>
            <a:endParaRPr lang="en-BE" sz="6000" dirty="0">
              <a:latin typeface="IBM Plex Sans SemiBold" panose="020B050305020300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54936-9EDB-2CFF-1F2A-8B430F1F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4140" y="3902869"/>
            <a:ext cx="1651209" cy="815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423B0-5A72-3C7A-B185-EB2B250C38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453" y="3951738"/>
            <a:ext cx="1556814" cy="7689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F0BE01-5F48-EB2F-4076-461E5280B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3473" y="4095132"/>
            <a:ext cx="1899529" cy="4821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772843-A478-F38D-0079-88FC890E9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703" y="4095132"/>
            <a:ext cx="1188221" cy="5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BEA77AF5-0504-614A-BAF5-234609B71C66}"/>
              </a:ext>
            </a:extLst>
          </p:cNvPr>
          <p:cNvSpPr txBox="1">
            <a:spLocks/>
          </p:cNvSpPr>
          <p:nvPr/>
        </p:nvSpPr>
        <p:spPr bwMode="auto">
          <a:xfrm>
            <a:off x="141889" y="-94210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34963">
              <a:spcAft>
                <a:spcPts val="600"/>
              </a:spcAft>
            </a:pPr>
            <a:r>
              <a:rPr lang="en-US" sz="2100" b="1" kern="1200">
                <a:solidFill>
                  <a:schemeClr val="bg1"/>
                </a:solidFill>
                <a:latin typeface="Corbel"/>
                <a:ea typeface="ＭＳ Ｐゴシック" charset="0"/>
                <a:cs typeface="Corbel"/>
              </a:rPr>
              <a:t>Big Science</a:t>
            </a:r>
          </a:p>
        </p:txBody>
      </p:sp>
      <p:pic>
        <p:nvPicPr>
          <p:cNvPr id="6" name="Content Placeholder 4" descr="A picture containing person, bicycle, indoor&#10;&#10;Description automatically generated">
            <a:extLst>
              <a:ext uri="{FF2B5EF4-FFF2-40B4-BE49-F238E27FC236}">
                <a16:creationId xmlns:a16="http://schemas.microsoft.com/office/drawing/2014/main" id="{DFF89607-9F6F-2345-B288-010C21EF6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5"/>
          <a:stretch/>
        </p:blipFill>
        <p:spPr bwMode="auto">
          <a:xfrm>
            <a:off x="0" y="599090"/>
            <a:ext cx="9144000" cy="453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7ABCBA4-B6CA-1513-0D35-AEDD25251E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41975A3-2E4D-4F46-A85A-D5B41899487D}" type="slidenum">
              <a:rPr lang="en-US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67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06DA55-1210-CD45-85BE-CF299AF6A25F}"/>
              </a:ext>
            </a:extLst>
          </p:cNvPr>
          <p:cNvSpPr txBox="1">
            <a:spLocks/>
          </p:cNvSpPr>
          <p:nvPr/>
        </p:nvSpPr>
        <p:spPr bwMode="auto">
          <a:xfrm>
            <a:off x="141889" y="-94210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E26A23"/>
                </a:solidFill>
                <a:latin typeface="Consolas"/>
                <a:ea typeface="+mj-ea"/>
                <a:cs typeface="Consola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defTabSz="334963">
              <a:spcAft>
                <a:spcPts val="600"/>
              </a:spcAft>
            </a:pPr>
            <a:r>
              <a:rPr lang="en-US" sz="2100" b="1" kern="1200" dirty="0">
                <a:solidFill>
                  <a:schemeClr val="bg1"/>
                </a:solidFill>
                <a:latin typeface="Corbel"/>
                <a:ea typeface="ＭＳ Ｐゴシック" charset="0"/>
                <a:cs typeface="Corbel"/>
              </a:rPr>
              <a:t>EISCAT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AF0F261-BC08-97B4-91E7-DB7402CCE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" r="852"/>
          <a:stretch/>
        </p:blipFill>
        <p:spPr>
          <a:xfrm>
            <a:off x="-13252" y="599090"/>
            <a:ext cx="9144000" cy="4532586"/>
          </a:xfr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F5BCD9F-6431-9305-1CE7-01F85CAEEB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41975A3-2E4D-4F46-A85A-D5B41899487D}" type="slidenum">
              <a:rPr lang="en-US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6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How is earths atmosphere coupled to space?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7"/>
          <a:stretch/>
        </p:blipFill>
        <p:spPr>
          <a:xfrm>
            <a:off x="748861" y="796157"/>
            <a:ext cx="7329019" cy="38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82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B2A611-E4CF-6312-AA08-3C3DB1C0766B}"/>
              </a:ext>
            </a:extLst>
          </p:cNvPr>
          <p:cNvSpPr/>
          <p:nvPr/>
        </p:nvSpPr>
        <p:spPr>
          <a:xfrm>
            <a:off x="0" y="614937"/>
            <a:ext cx="9144000" cy="4205031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K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F9982B-7D91-A5DC-6831-32D813B9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89" y="115888"/>
            <a:ext cx="7742238" cy="664505"/>
          </a:xfrm>
        </p:spPr>
        <p:txBody>
          <a:bodyPr/>
          <a:lstStyle/>
          <a:p>
            <a:r>
              <a:rPr lang="en-US" cap="none" dirty="0"/>
              <a:t>Incoherent scatter radar</a:t>
            </a:r>
            <a:br>
              <a:rPr lang="en-US" dirty="0"/>
            </a:b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02CE837-8A44-26AC-4DD8-204F176ADA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41975A3-2E4D-4F46-A85A-D5B41899487D}" type="slidenum">
              <a:rPr lang="en-US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49108-48B1-C430-6D3D-5E0AD3B1F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51" y="693420"/>
            <a:ext cx="5137869" cy="4009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CA8AC2-EA9C-6430-6BD0-E21A1A47C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840" y="693420"/>
            <a:ext cx="3475272" cy="40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6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BEA77AF5-0504-614A-BAF5-234609B71C66}"/>
              </a:ext>
            </a:extLst>
          </p:cNvPr>
          <p:cNvSpPr txBox="1">
            <a:spLocks/>
          </p:cNvSpPr>
          <p:nvPr/>
        </p:nvSpPr>
        <p:spPr bwMode="auto">
          <a:xfrm>
            <a:off x="141889" y="-94210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34963">
              <a:spcAft>
                <a:spcPts val="600"/>
              </a:spcAft>
            </a:pPr>
            <a:r>
              <a:rPr lang="en-US" sz="2100" b="1" kern="1200" cap="all" baseline="0">
                <a:solidFill>
                  <a:schemeClr val="bg1"/>
                </a:solidFill>
                <a:latin typeface="Corbel"/>
                <a:ea typeface="ＭＳ Ｐゴシック" charset="0"/>
                <a:cs typeface="Corbel"/>
              </a:rPr>
              <a:t>EISCAT-3D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5DE561A-DF59-E8B3-AF30-9DD2F27DC8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41975A3-2E4D-4F46-A85A-D5B41899487D}" type="slidenum">
              <a:rPr lang="en-US"/>
              <a:pPr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0C2A0-1E69-342A-E9D8-2F6215E4E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31" y="630621"/>
            <a:ext cx="9207062" cy="42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BEA77AF5-0504-614A-BAF5-234609B71C66}"/>
              </a:ext>
            </a:extLst>
          </p:cNvPr>
          <p:cNvSpPr txBox="1">
            <a:spLocks/>
          </p:cNvSpPr>
          <p:nvPr/>
        </p:nvSpPr>
        <p:spPr bwMode="auto">
          <a:xfrm>
            <a:off x="141889" y="-94210"/>
            <a:ext cx="7742238" cy="803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34963">
              <a:spcAft>
                <a:spcPts val="600"/>
              </a:spcAft>
            </a:pPr>
            <a:r>
              <a:rPr lang="en-US" sz="2100" b="1" kern="1200" baseline="0" dirty="0">
                <a:solidFill>
                  <a:schemeClr val="bg1"/>
                </a:solidFill>
                <a:latin typeface="Corbel"/>
                <a:ea typeface="ＭＳ Ｐゴシック" charset="0"/>
                <a:cs typeface="Corbel"/>
              </a:rPr>
              <a:t>Applications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FCBADD-67CB-DB48-A460-522E96202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0297"/>
            <a:ext cx="6169025" cy="2962576"/>
          </a:xfrm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Ionosphere studies</a:t>
            </a:r>
          </a:p>
          <a:p>
            <a:pPr>
              <a:lnSpc>
                <a:spcPct val="100000"/>
              </a:lnSpc>
            </a:pPr>
            <a:r>
              <a:rPr lang="en-US" dirty="0"/>
              <a:t>Space weather studies, forecasting</a:t>
            </a:r>
          </a:p>
          <a:p>
            <a:pPr>
              <a:lnSpc>
                <a:spcPct val="100000"/>
              </a:lnSpc>
            </a:pPr>
            <a:r>
              <a:rPr lang="en-US" dirty="0"/>
              <a:t>Space debris tracking</a:t>
            </a:r>
          </a:p>
          <a:p>
            <a:pPr>
              <a:lnSpc>
                <a:spcPct val="100000"/>
              </a:lnSpc>
            </a:pPr>
            <a:r>
              <a:rPr lang="en-US" dirty="0"/>
              <a:t>Auroral observation</a:t>
            </a:r>
          </a:p>
          <a:p>
            <a:pPr>
              <a:lnSpc>
                <a:spcPct val="100000"/>
              </a:lnSpc>
            </a:pPr>
            <a:r>
              <a:rPr lang="en-US" dirty="0"/>
              <a:t>Meteor studies</a:t>
            </a:r>
          </a:p>
          <a:p>
            <a:pPr>
              <a:lnSpc>
                <a:spcPct val="100000"/>
              </a:lnSpc>
            </a:pPr>
            <a:r>
              <a:rPr lang="en-US" dirty="0"/>
              <a:t>Planetary imaging</a:t>
            </a:r>
          </a:p>
          <a:p>
            <a:pPr>
              <a:lnSpc>
                <a:spcPct val="100000"/>
              </a:lnSpc>
            </a:pPr>
            <a:r>
              <a:rPr lang="en-US" dirty="0"/>
              <a:t>Many applications in collaboration with other instruments, satellites, etc</a:t>
            </a:r>
            <a:r>
              <a:rPr lang="en-US" sz="1500" dirty="0"/>
              <a:t>.</a:t>
            </a:r>
          </a:p>
          <a:p>
            <a:pPr>
              <a:lnSpc>
                <a:spcPct val="100000"/>
              </a:lnSpc>
            </a:pPr>
            <a:endParaRPr lang="en-US" sz="150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4B0245D-6BCC-1FB8-0777-80CC9B5960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7200" y="4489450"/>
            <a:ext cx="646113" cy="222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41975A3-2E4D-4F46-A85A-D5B41899487D}" type="slidenum">
              <a:rPr lang="en-US"/>
              <a:pPr>
                <a:spcAft>
                  <a:spcPts val="60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46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EISCAT-3D 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314575" y="4489450"/>
            <a:ext cx="4311650" cy="2222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383BD6-32A4-6431-7F28-D0264E19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83" y="2924822"/>
            <a:ext cx="2456271" cy="1472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1FA9D1-6000-6590-61F2-3194BDE60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73" y="800326"/>
            <a:ext cx="2539268" cy="15218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5B1DDB-7E6E-E569-BE77-06805F81B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825" y="2865981"/>
            <a:ext cx="2504648" cy="1521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B9C413-10F1-B6A3-EDFD-03DE3FA87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350" y="799084"/>
            <a:ext cx="2411917" cy="15347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4EE41E-583D-DB7B-3A03-CA6F7FA9278A}"/>
              </a:ext>
            </a:extLst>
          </p:cNvPr>
          <p:cNvSpPr txBox="1"/>
          <p:nvPr/>
        </p:nvSpPr>
        <p:spPr>
          <a:xfrm>
            <a:off x="6866262" y="4537410"/>
            <a:ext cx="21836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dirty="0"/>
              <a:t>Images: EISCAT Scientific Association</a:t>
            </a:r>
          </a:p>
        </p:txBody>
      </p:sp>
    </p:spTree>
    <p:extLst>
      <p:ext uri="{BB962C8B-B14F-4D97-AF65-F5344CB8AC3E}">
        <p14:creationId xmlns:p14="http://schemas.microsoft.com/office/powerpoint/2010/main" val="1147507283"/>
      </p:ext>
    </p:extLst>
  </p:cSld>
  <p:clrMapOvr>
    <a:masterClrMapping/>
  </p:clrMapOvr>
</p:sld>
</file>

<file path=ppt/theme/theme1.xml><?xml version="1.0" encoding="utf-8"?>
<a:theme xmlns:a="http://schemas.openxmlformats.org/drawingml/2006/main" name="CSC_template_2017">
  <a:themeElements>
    <a:clrScheme name="Custom 9">
      <a:dk1>
        <a:srgbClr val="006778"/>
      </a:dk1>
      <a:lt1>
        <a:srgbClr val="FFFFFF"/>
      </a:lt1>
      <a:dk2>
        <a:srgbClr val="830051"/>
      </a:dk2>
      <a:lt2>
        <a:srgbClr val="FFFFFF"/>
      </a:lt2>
      <a:accent1>
        <a:srgbClr val="006778"/>
      </a:accent1>
      <a:accent2>
        <a:srgbClr val="830051"/>
      </a:accent2>
      <a:accent3>
        <a:srgbClr val="5E6971"/>
      </a:accent3>
      <a:accent4>
        <a:srgbClr val="00C7B2"/>
      </a:accent4>
      <a:accent5>
        <a:srgbClr val="EA1D77"/>
      </a:accent5>
      <a:accent6>
        <a:srgbClr val="F05422"/>
      </a:accent6>
      <a:hlink>
        <a:srgbClr val="74003D"/>
      </a:hlink>
      <a:folHlink>
        <a:srgbClr val="075084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>
        <a:ln w="9525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C_template_2019" id="{7EA495E0-6355-0F4C-816D-34DDBC1C7645}" vid="{AC0E6DAE-CD86-8F4A-BA43-B83A3B5954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s xmlns="5b92892c-7639-4d25-8599-0c2b88216d11">true</Presentations>
    <BestPractices xmlns="5b92892c-7639-4d25-8599-0c2b88216d11">false</BestPractices>
    <PublishingExpirationDate xmlns="http://schemas.microsoft.com/sharepoint/v3" xsi:nil="true"/>
    <PublishingStartDate xmlns="http://schemas.microsoft.com/sharepoint/v3" xsi:nil="true"/>
    <CSCBrand xmlns="5b92892c-7639-4d25-8599-0c2b88216d11">false</CSCBran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498AC3904B248B34AC7704AF7A6D5" ma:contentTypeVersion="4" ma:contentTypeDescription="Create a new document." ma:contentTypeScope="" ma:versionID="5c4e0d2f5dc995849302d77d553ba11a">
  <xsd:schema xmlns:xsd="http://www.w3.org/2001/XMLSchema" xmlns:xs="http://www.w3.org/2001/XMLSchema" xmlns:p="http://schemas.microsoft.com/office/2006/metadata/properties" xmlns:ns1="http://schemas.microsoft.com/sharepoint/v3" xmlns:ns2="5b92892c-7639-4d25-8599-0c2b88216d11" targetNamespace="http://schemas.microsoft.com/office/2006/metadata/properties" ma:root="true" ma:fieldsID="e127086a23f828037198a7d57bdcf8de" ns1:_="" ns2:_="">
    <xsd:import namespace="http://schemas.microsoft.com/sharepoint/v3"/>
    <xsd:import namespace="5b92892c-7639-4d25-8599-0c2b88216d1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estPractices" minOccurs="0"/>
                <xsd:element ref="ns2:CSCBrand" minOccurs="0"/>
                <xsd:element ref="ns2:Presentat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2892c-7639-4d25-8599-0c2b88216d11" elementFormDefault="qualified">
    <xsd:import namespace="http://schemas.microsoft.com/office/2006/documentManagement/types"/>
    <xsd:import namespace="http://schemas.microsoft.com/office/infopath/2007/PartnerControls"/>
    <xsd:element name="BestPractices" ma:index="10" nillable="true" ma:displayName="Best Practices" ma:default="0" ma:internalName="BestPractices">
      <xsd:simpleType>
        <xsd:restriction base="dms:Boolean"/>
      </xsd:simpleType>
    </xsd:element>
    <xsd:element name="CSCBrand" ma:index="11" nillable="true" ma:displayName="CSC Brand" ma:default="0" ma:internalName="CSCBrand">
      <xsd:simpleType>
        <xsd:restriction base="dms:Boolean"/>
      </xsd:simpleType>
    </xsd:element>
    <xsd:element name="Presentations" ma:index="12" nillable="true" ma:displayName="Presentations" ma:default="0" ma:internalName="Presentations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98A3F4-F572-40C1-A32F-15FF12C1612A}">
  <ds:schemaRefs>
    <ds:schemaRef ds:uri="http://purl.org/dc/elements/1.1/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5b92892c-7639-4d25-8599-0c2b88216d11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A399B23-6741-47DE-898D-BBA4428F6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92892c-7639-4d25-8599-0c2b88216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8522EB-21DE-46A5-A25F-4CAAB9B532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CSC_template_2019</Template>
  <TotalTime>65610</TotalTime>
  <Words>1833</Words>
  <Application>Microsoft Macintosh PowerPoint</Application>
  <PresentationFormat>Custom</PresentationFormat>
  <Paragraphs>285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Candara</vt:lpstr>
      <vt:lpstr>Corbel</vt:lpstr>
      <vt:lpstr>Courier New</vt:lpstr>
      <vt:lpstr>IBM Plex Sans SemiBold</vt:lpstr>
      <vt:lpstr>Verdana</vt:lpstr>
      <vt:lpstr>Wingdings</vt:lpstr>
      <vt:lpstr>CSC_template_2017</vt:lpstr>
      <vt:lpstr>TERABIT TO THE TUNDRA</vt:lpstr>
      <vt:lpstr>PowerPoint Presentation</vt:lpstr>
      <vt:lpstr>PowerPoint Presentation</vt:lpstr>
      <vt:lpstr>PowerPoint Presentation</vt:lpstr>
      <vt:lpstr>How is earths atmosphere coupled to space?</vt:lpstr>
      <vt:lpstr>Incoherent scatter radar </vt:lpstr>
      <vt:lpstr>PowerPoint Presentation</vt:lpstr>
      <vt:lpstr>PowerPoint Presentation</vt:lpstr>
      <vt:lpstr>EISCAT-3D Site</vt:lpstr>
      <vt:lpstr>PowerPoint Presentation</vt:lpstr>
      <vt:lpstr>EISCAT_3D and fiber networks in the arctic region</vt:lpstr>
      <vt:lpstr>Network architecture – the beginning</vt:lpstr>
      <vt:lpstr>Network architecture – open optical line systems</vt:lpstr>
      <vt:lpstr>Network architecture – “Terabit to the Tundra” model</vt:lpstr>
      <vt:lpstr>Network architecture – evolution towards terabit</vt:lpstr>
      <vt:lpstr>Network architecture – “Terabit to the Tundra” challenges</vt:lpstr>
      <vt:lpstr>Network architecture – packet network</vt:lpstr>
      <vt:lpstr>Network engineering – optical network design</vt:lpstr>
      <vt:lpstr>Network engineering – capacity and reach</vt:lpstr>
      <vt:lpstr>Network engineering – testing line system performance</vt:lpstr>
      <vt:lpstr>Building the system – equipment</vt:lpstr>
      <vt:lpstr>Building the system – site status</vt:lpstr>
      <vt:lpstr>PowerPoint Presentation</vt:lpstr>
      <vt:lpstr>PowerPoint Presentation</vt:lpstr>
      <vt:lpstr>Thank You! </vt:lpstr>
    </vt:vector>
  </TitlesOfParts>
  <Company>CSC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Susanna Savolainen</dc:creator>
  <cp:lastModifiedBy>Lars Fischer</cp:lastModifiedBy>
  <cp:revision>1460</cp:revision>
  <cp:lastPrinted>2021-07-26T13:18:51Z</cp:lastPrinted>
  <dcterms:created xsi:type="dcterms:W3CDTF">2019-02-25T12:55:37Z</dcterms:created>
  <dcterms:modified xsi:type="dcterms:W3CDTF">2022-06-09T11:48:48Z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0x0101000DA498AC3904B248B34AC7704AF7A6D5</vt:lpwstr>
  </property>
</Properties>
</file>