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1" r:id="rId2"/>
    <p:sldId id="371" r:id="rId3"/>
    <p:sldId id="372" r:id="rId4"/>
    <p:sldId id="373" r:id="rId5"/>
    <p:sldId id="375" r:id="rId6"/>
    <p:sldId id="376" r:id="rId7"/>
    <p:sldId id="404" r:id="rId8"/>
    <p:sldId id="378" r:id="rId9"/>
    <p:sldId id="380" r:id="rId10"/>
    <p:sldId id="377" r:id="rId11"/>
    <p:sldId id="382" r:id="rId12"/>
    <p:sldId id="370" r:id="rId13"/>
    <p:sldId id="383" r:id="rId14"/>
    <p:sldId id="384" r:id="rId15"/>
    <p:sldId id="385" r:id="rId16"/>
    <p:sldId id="386" r:id="rId17"/>
    <p:sldId id="387" r:id="rId18"/>
    <p:sldId id="388" r:id="rId19"/>
    <p:sldId id="389" r:id="rId20"/>
    <p:sldId id="390" r:id="rId21"/>
    <p:sldId id="405" r:id="rId22"/>
    <p:sldId id="374" r:id="rId23"/>
    <p:sldId id="391" r:id="rId24"/>
    <p:sldId id="392" r:id="rId25"/>
    <p:sldId id="393" r:id="rId26"/>
    <p:sldId id="394" r:id="rId27"/>
    <p:sldId id="395" r:id="rId28"/>
    <p:sldId id="406" r:id="rId29"/>
    <p:sldId id="407" r:id="rId30"/>
    <p:sldId id="408" r:id="rId31"/>
    <p:sldId id="396" r:id="rId32"/>
    <p:sldId id="446" r:id="rId33"/>
    <p:sldId id="397" r:id="rId34"/>
    <p:sldId id="398" r:id="rId35"/>
    <p:sldId id="399" r:id="rId36"/>
    <p:sldId id="400" r:id="rId37"/>
    <p:sldId id="401" r:id="rId38"/>
    <p:sldId id="447" r:id="rId39"/>
    <p:sldId id="403" r:id="rId40"/>
    <p:sldId id="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556"/>
    <a:srgbClr val="E24301"/>
    <a:srgbClr val="C7DBE3"/>
    <a:srgbClr val="003F5F"/>
    <a:srgbClr val="A7B3B4"/>
    <a:srgbClr val="CC007B"/>
    <a:srgbClr val="712177"/>
    <a:srgbClr val="065081"/>
    <a:srgbClr val="99BDCB"/>
    <a:srgbClr val="4C7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3" autoAdjust="0"/>
    <p:restoredTop sz="81618" autoAdjust="0"/>
  </p:normalViewPr>
  <p:slideViewPr>
    <p:cSldViewPr snapToGrid="0">
      <p:cViewPr varScale="1">
        <p:scale>
          <a:sx n="115" d="100"/>
          <a:sy n="115" d="100"/>
        </p:scale>
        <p:origin x="240" y="208"/>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DFA2B-42E7-483C-89A7-B63D17235420}" type="datetimeFigureOut">
              <a:rPr lang="en-GB" smtClean="0"/>
              <a:t>03/06/2022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26957-3063-4AF5-9C10-771E4439D98E}" type="slidenum">
              <a:rPr lang="en-GB" smtClean="0"/>
              <a:t>‹#›</a:t>
            </a:fld>
            <a:endParaRPr lang="en-GB"/>
          </a:p>
        </p:txBody>
      </p:sp>
    </p:spTree>
    <p:extLst>
      <p:ext uri="{BB962C8B-B14F-4D97-AF65-F5344CB8AC3E}">
        <p14:creationId xmlns:p14="http://schemas.microsoft.com/office/powerpoint/2010/main" val="396699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ibrahimboran?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photos/pay?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internetztube?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s/photos/european-union?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a:t>
            </a:r>
            <a:r>
              <a:rPr lang="en-GB" baseline="30000" dirty="0"/>
              <a:t>th</a:t>
            </a:r>
            <a:r>
              <a:rPr lang="en-GB" dirty="0"/>
              <a:t> December 2004 at close to 8 am in the morning an earthquake struck Indonesia.</a:t>
            </a:r>
          </a:p>
          <a:p>
            <a:endParaRPr lang="en-GB" dirty="0"/>
          </a:p>
          <a:p>
            <a:r>
              <a:rPr lang="en-GB" dirty="0"/>
              <a:t>Eye witnesses reported a sucking sound and the tide moving way out off shore.</a:t>
            </a:r>
          </a:p>
          <a:p>
            <a:endParaRPr lang="en-GB" dirty="0"/>
          </a:p>
          <a:p>
            <a:r>
              <a:rPr lang="en-GB" dirty="0"/>
              <a:t>If you are ever by the sea and experience this, run to the top floor of the highest building or get to high ground.</a:t>
            </a:r>
          </a:p>
          <a:p>
            <a:endParaRPr lang="en-GB" dirty="0"/>
          </a:p>
          <a:p>
            <a:r>
              <a:rPr lang="en-GB" dirty="0"/>
              <a:t>What struck next was the Indian ocean Tsunami of 2004.</a:t>
            </a:r>
          </a:p>
        </p:txBody>
      </p:sp>
      <p:sp>
        <p:nvSpPr>
          <p:cNvPr id="4" name="Slide Number Placeholder 3"/>
          <p:cNvSpPr>
            <a:spLocks noGrp="1"/>
          </p:cNvSpPr>
          <p:nvPr>
            <p:ph type="sldNum" sz="quarter" idx="5"/>
          </p:nvPr>
        </p:nvSpPr>
        <p:spPr/>
        <p:txBody>
          <a:bodyPr/>
          <a:lstStyle/>
          <a:p>
            <a:fld id="{EAA26957-3063-4AF5-9C10-771E4439D98E}" type="slidenum">
              <a:rPr lang="en-GB" smtClean="0"/>
              <a:t>2</a:t>
            </a:fld>
            <a:endParaRPr lang="en-GB"/>
          </a:p>
        </p:txBody>
      </p:sp>
    </p:spTree>
    <p:extLst>
      <p:ext uri="{BB962C8B-B14F-4D97-AF65-F5344CB8AC3E}">
        <p14:creationId xmlns:p14="http://schemas.microsoft.com/office/powerpoint/2010/main" val="330106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just tsunamis and earthquakes which are a challenge to monitor in the deep ocean.</a:t>
            </a:r>
          </a:p>
          <a:p>
            <a:endParaRPr lang="en-GB" dirty="0"/>
          </a:p>
          <a:p>
            <a:r>
              <a:rPr lang="en-GB" dirty="0"/>
              <a:t>There are other societal challenges which humanity faces.</a:t>
            </a:r>
          </a:p>
        </p:txBody>
      </p:sp>
      <p:sp>
        <p:nvSpPr>
          <p:cNvPr id="4" name="Slide Number Placeholder 3"/>
          <p:cNvSpPr>
            <a:spLocks noGrp="1"/>
          </p:cNvSpPr>
          <p:nvPr>
            <p:ph type="sldNum" sz="quarter" idx="5"/>
          </p:nvPr>
        </p:nvSpPr>
        <p:spPr/>
        <p:txBody>
          <a:bodyPr/>
          <a:lstStyle/>
          <a:p>
            <a:fld id="{EAA26957-3063-4AF5-9C10-771E4439D98E}" type="slidenum">
              <a:rPr lang="en-GB" smtClean="0"/>
              <a:t>11</a:t>
            </a:fld>
            <a:endParaRPr lang="en-GB"/>
          </a:p>
        </p:txBody>
      </p:sp>
    </p:spTree>
    <p:extLst>
      <p:ext uri="{BB962C8B-B14F-4D97-AF65-F5344CB8AC3E}">
        <p14:creationId xmlns:p14="http://schemas.microsoft.com/office/powerpoint/2010/main" val="15894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data point we need from the deep ocean is ocean and sea bottom temperature.</a:t>
            </a:r>
          </a:p>
          <a:p>
            <a:endParaRPr lang="en-GB" dirty="0"/>
          </a:p>
          <a:p>
            <a:r>
              <a:rPr lang="en-GB" dirty="0"/>
              <a:t>This data is used in climate change models.  </a:t>
            </a:r>
          </a:p>
          <a:p>
            <a:endParaRPr lang="en-GB" dirty="0"/>
          </a:p>
          <a:p>
            <a:r>
              <a:rPr lang="en-GB" dirty="0"/>
              <a:t>Deep ocean water makes up 90% of the volume of the oceans</a:t>
            </a:r>
          </a:p>
          <a:p>
            <a:endParaRPr lang="en-GB" dirty="0"/>
          </a:p>
          <a:p>
            <a:r>
              <a:rPr lang="en-GB" dirty="0"/>
              <a:t>The general circulation model which is also used for weather prediction is more influenced by deep ocean temperature compared with topology.</a:t>
            </a:r>
          </a:p>
          <a:p>
            <a:endParaRPr lang="en-GB" dirty="0"/>
          </a:p>
          <a:p>
            <a:r>
              <a:rPr lang="en-GB" dirty="0"/>
              <a:t>Ocean-atmospheric interaction heavily influences climate and weather models</a:t>
            </a:r>
          </a:p>
          <a:p>
            <a:endParaRPr lang="en-GB" dirty="0"/>
          </a:p>
          <a:p>
            <a:r>
              <a:rPr lang="en-GB" dirty="0"/>
              <a:t>Water temperature is mainly acquired by satellite observation of the surface (as per this image).  But like Tsunami monitoring it requires buoys and sea bottom sensors to be installed.  The information is retrieved every few months, swapping hard drives out.  </a:t>
            </a:r>
          </a:p>
          <a:p>
            <a:endParaRPr lang="en-GB" dirty="0"/>
          </a:p>
          <a:p>
            <a:r>
              <a:rPr lang="en-GB" dirty="0"/>
              <a:t>The other method is from special sites which pull ocean bottom water up to the surface for measurement.</a:t>
            </a:r>
          </a:p>
          <a:p>
            <a:endParaRPr lang="en-GB" dirty="0"/>
          </a:p>
          <a:p>
            <a:r>
              <a:rPr lang="en-GB" dirty="0"/>
              <a:t>There is a lack of global ocean bottom sensors in the deep ocean.  This is due to the difficulty in installing, retrieving and long term observation availability and consistency of sensors.</a:t>
            </a:r>
          </a:p>
          <a:p>
            <a:endParaRPr lang="en-GB" dirty="0"/>
          </a:p>
          <a:p>
            <a:r>
              <a:rPr lang="en-GB" dirty="0"/>
              <a:t>https://</a:t>
            </a:r>
            <a:r>
              <a:rPr lang="en-GB" dirty="0" err="1"/>
              <a:t>neo.gsfc.nasa.gov</a:t>
            </a:r>
            <a:r>
              <a:rPr lang="en-GB" dirty="0"/>
              <a:t>/</a:t>
            </a:r>
            <a:r>
              <a:rPr lang="en-GB" dirty="0" err="1"/>
              <a:t>view.php?datasetId</a:t>
            </a:r>
            <a:r>
              <a:rPr lang="en-GB" dirty="0"/>
              <a:t>=MYD28M</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AA26957-3063-4AF5-9C10-771E4439D98E}" type="slidenum">
              <a:rPr lang="en-GB" smtClean="0"/>
              <a:t>12</a:t>
            </a:fld>
            <a:endParaRPr lang="en-GB"/>
          </a:p>
        </p:txBody>
      </p:sp>
    </p:spTree>
    <p:extLst>
      <p:ext uri="{BB962C8B-B14F-4D97-AF65-F5344CB8AC3E}">
        <p14:creationId xmlns:p14="http://schemas.microsoft.com/office/powerpoint/2010/main" val="428028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get a true helicopter view of what’s going on across our planet we need more data from the deep ocean </a:t>
            </a:r>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a:p>
        </p:txBody>
      </p:sp>
    </p:spTree>
    <p:extLst>
      <p:ext uri="{BB962C8B-B14F-4D97-AF65-F5344CB8AC3E}">
        <p14:creationId xmlns:p14="http://schemas.microsoft.com/office/powerpoint/2010/main" val="1284820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14</a:t>
            </a:fld>
            <a:endParaRPr lang="en-GB"/>
          </a:p>
        </p:txBody>
      </p:sp>
    </p:spTree>
    <p:extLst>
      <p:ext uri="{BB962C8B-B14F-4D97-AF65-F5344CB8AC3E}">
        <p14:creationId xmlns:p14="http://schemas.microsoft.com/office/powerpoint/2010/main" val="68011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by </a:t>
            </a:r>
            <a:r>
              <a:rPr lang="en-GB" dirty="0">
                <a:hlinkClick r:id="rId3"/>
              </a:rPr>
              <a:t>Ibrahim Boran</a:t>
            </a:r>
            <a:r>
              <a:rPr lang="en-GB" dirty="0"/>
              <a:t> on </a:t>
            </a:r>
            <a:r>
              <a:rPr lang="en-GB" dirty="0">
                <a:hlinkClick r:id="rId4"/>
              </a:rPr>
              <a:t>Unsplash</a:t>
            </a:r>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17</a:t>
            </a:fld>
            <a:endParaRPr lang="en-GB"/>
          </a:p>
        </p:txBody>
      </p:sp>
    </p:spTree>
    <p:extLst>
      <p:ext uri="{BB962C8B-B14F-4D97-AF65-F5344CB8AC3E}">
        <p14:creationId xmlns:p14="http://schemas.microsoft.com/office/powerpoint/2010/main" val="1843592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infrastructure, for the storage, publication, distribution and ownership of the data?</a:t>
            </a:r>
          </a:p>
          <a:p>
            <a:endParaRPr lang="en-GB" dirty="0"/>
          </a:p>
          <a:p>
            <a:r>
              <a:rPr lang="en-GB" dirty="0"/>
              <a:t>Photo by </a:t>
            </a:r>
            <a:r>
              <a:rPr lang="en-GB" dirty="0">
                <a:hlinkClick r:id="rId3"/>
              </a:rPr>
              <a:t>Frederic Köberl</a:t>
            </a:r>
            <a:r>
              <a:rPr lang="en-GB" dirty="0"/>
              <a:t> on </a:t>
            </a:r>
            <a:r>
              <a:rPr lang="en-GB" dirty="0">
                <a:hlinkClick r:id="rId4"/>
              </a:rPr>
              <a:t>Unsplash</a:t>
            </a:r>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18</a:t>
            </a:fld>
            <a:endParaRPr lang="en-GB"/>
          </a:p>
        </p:txBody>
      </p:sp>
    </p:spTree>
    <p:extLst>
      <p:ext uri="{BB962C8B-B14F-4D97-AF65-F5344CB8AC3E}">
        <p14:creationId xmlns:p14="http://schemas.microsoft.com/office/powerpoint/2010/main" val="326800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dedicated infrastructure is still needed!  The scientific data products from these pieces of infrastructure are essential.  </a:t>
            </a:r>
          </a:p>
          <a:p>
            <a:endParaRPr lang="en-GB" dirty="0"/>
          </a:p>
          <a:p>
            <a:r>
              <a:rPr lang="en-GB" dirty="0"/>
              <a:t>Various dedicated infrastructures have been installed such as:</a:t>
            </a:r>
          </a:p>
          <a:p>
            <a:endParaRPr lang="en-GB" dirty="0"/>
          </a:p>
          <a:p>
            <a:r>
              <a:rPr lang="en-GB" dirty="0"/>
              <a:t>2006 VENUS</a:t>
            </a:r>
          </a:p>
          <a:p>
            <a:r>
              <a:rPr lang="en-GB" dirty="0"/>
              <a:t>2009 NEPTUNE</a:t>
            </a:r>
          </a:p>
          <a:p>
            <a:r>
              <a:rPr lang="en-GB" dirty="0"/>
              <a:t>And there is the European Marine Seafloor Observatory which has a number of sites around Europe, such as SMARTBAY in Galway, Ireland.</a:t>
            </a:r>
          </a:p>
        </p:txBody>
      </p:sp>
      <p:sp>
        <p:nvSpPr>
          <p:cNvPr id="4" name="Slide Number Placeholder 3"/>
          <p:cNvSpPr>
            <a:spLocks noGrp="1"/>
          </p:cNvSpPr>
          <p:nvPr>
            <p:ph type="sldNum" sz="quarter" idx="5"/>
          </p:nvPr>
        </p:nvSpPr>
        <p:spPr/>
        <p:txBody>
          <a:bodyPr/>
          <a:lstStyle/>
          <a:p>
            <a:fld id="{EAA26957-3063-4AF5-9C10-771E4439D98E}" type="slidenum">
              <a:rPr lang="en-GB" smtClean="0"/>
              <a:t>19</a:t>
            </a:fld>
            <a:endParaRPr lang="en-GB"/>
          </a:p>
        </p:txBody>
      </p:sp>
    </p:spTree>
    <p:extLst>
      <p:ext uri="{BB962C8B-B14F-4D97-AF65-F5344CB8AC3E}">
        <p14:creationId xmlns:p14="http://schemas.microsoft.com/office/powerpoint/2010/main" val="3539659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you can monitor the ocean from space but the temperature is limited to the surface.  For tsunami warning you could use GNSS signals reflected from the ocean then received by low earth orbiting satellites.  But this would require:</a:t>
            </a:r>
          </a:p>
          <a:p>
            <a:pPr marL="171450" indent="-171450">
              <a:buFontTx/>
              <a:buChar char="-"/>
            </a:pPr>
            <a:r>
              <a:rPr lang="en-GB" dirty="0"/>
              <a:t>1000’s of satellites in LEO</a:t>
            </a:r>
          </a:p>
          <a:p>
            <a:pPr marL="171450" indent="-171450">
              <a:buFontTx/>
              <a:buChar char="-"/>
            </a:pPr>
            <a:r>
              <a:rPr lang="en-GB" dirty="0"/>
              <a:t>Dedicated sensors installed on each of those space craft</a:t>
            </a:r>
          </a:p>
          <a:p>
            <a:pPr marL="171450" indent="-171450">
              <a:buFontTx/>
              <a:buChar char="-"/>
            </a:pPr>
            <a:r>
              <a:rPr lang="en-GB" dirty="0"/>
              <a:t>Doesn’t really address all the science needs as it would be limited to monitoring sea surface height.</a:t>
            </a:r>
          </a:p>
          <a:p>
            <a:pPr marL="171450" indent="-171450">
              <a:buFontTx/>
              <a:buChar char="-"/>
            </a:pPr>
            <a:endParaRPr lang="en-GB" dirty="0"/>
          </a:p>
          <a:p>
            <a:pPr marL="0" indent="0">
              <a:buFontTx/>
              <a:buNone/>
            </a:pPr>
            <a:r>
              <a:rPr lang="en-GB" dirty="0"/>
              <a:t>Also, who owns the sensors, maintains the systems, stores the data, makes it available for research?</a:t>
            </a:r>
          </a:p>
        </p:txBody>
      </p:sp>
      <p:sp>
        <p:nvSpPr>
          <p:cNvPr id="4" name="Slide Number Placeholder 3"/>
          <p:cNvSpPr>
            <a:spLocks noGrp="1"/>
          </p:cNvSpPr>
          <p:nvPr>
            <p:ph type="sldNum" sz="quarter" idx="5"/>
          </p:nvPr>
        </p:nvSpPr>
        <p:spPr/>
        <p:txBody>
          <a:bodyPr/>
          <a:lstStyle/>
          <a:p>
            <a:fld id="{EAA26957-3063-4AF5-9C10-771E4439D98E}" type="slidenum">
              <a:rPr lang="en-GB" smtClean="0"/>
              <a:t>20</a:t>
            </a:fld>
            <a:endParaRPr lang="en-GB"/>
          </a:p>
        </p:txBody>
      </p:sp>
    </p:spTree>
    <p:extLst>
      <p:ext uri="{BB962C8B-B14F-4D97-AF65-F5344CB8AC3E}">
        <p14:creationId xmlns:p14="http://schemas.microsoft.com/office/powerpoint/2010/main" val="377825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societal challenges about deep ocean tsunami detection and ocean bottom temperature isn’t just a theoretical problem.  The UN has been looking at this for a while. </a:t>
            </a:r>
          </a:p>
          <a:p>
            <a:endParaRPr lang="en-GB" dirty="0"/>
          </a:p>
          <a:p>
            <a:r>
              <a:rPr lang="en-GB" dirty="0"/>
              <a:t>A group of people thought what if there was already infrastructure in the deep ocean that was powered, maintained, crossed the planet and was already economically viable.</a:t>
            </a:r>
          </a:p>
        </p:txBody>
      </p:sp>
      <p:sp>
        <p:nvSpPr>
          <p:cNvPr id="4" name="Slide Number Placeholder 3"/>
          <p:cNvSpPr>
            <a:spLocks noGrp="1"/>
          </p:cNvSpPr>
          <p:nvPr>
            <p:ph type="sldNum" sz="quarter" idx="5"/>
          </p:nvPr>
        </p:nvSpPr>
        <p:spPr/>
        <p:txBody>
          <a:bodyPr/>
          <a:lstStyle/>
          <a:p>
            <a:fld id="{EAA26957-3063-4AF5-9C10-771E4439D98E}" type="slidenum">
              <a:rPr lang="en-GB" smtClean="0"/>
              <a:t>21</a:t>
            </a:fld>
            <a:endParaRPr lang="en-GB"/>
          </a:p>
        </p:txBody>
      </p:sp>
    </p:spTree>
    <p:extLst>
      <p:ext uri="{BB962C8B-B14F-4D97-AF65-F5344CB8AC3E}">
        <p14:creationId xmlns:p14="http://schemas.microsoft.com/office/powerpoint/2010/main" val="243875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submarine telecommunications cables?</a:t>
            </a:r>
          </a:p>
        </p:txBody>
      </p:sp>
      <p:sp>
        <p:nvSpPr>
          <p:cNvPr id="4" name="Slide Number Placeholder 3"/>
          <p:cNvSpPr>
            <a:spLocks noGrp="1"/>
          </p:cNvSpPr>
          <p:nvPr>
            <p:ph type="sldNum" sz="quarter" idx="5"/>
          </p:nvPr>
        </p:nvSpPr>
        <p:spPr/>
        <p:txBody>
          <a:bodyPr/>
          <a:lstStyle/>
          <a:p>
            <a:fld id="{EAA26957-3063-4AF5-9C10-771E4439D98E}" type="slidenum">
              <a:rPr lang="en-GB" smtClean="0"/>
              <a:t>22</a:t>
            </a:fld>
            <a:endParaRPr lang="en-GB"/>
          </a:p>
        </p:txBody>
      </p:sp>
    </p:spTree>
    <p:extLst>
      <p:ext uri="{BB962C8B-B14F-4D97-AF65-F5344CB8AC3E}">
        <p14:creationId xmlns:p14="http://schemas.microsoft.com/office/powerpoint/2010/main" val="373621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250,000 people died in total across the whole of the Indian Ocean, 170,000 from Indonesia.</a:t>
            </a:r>
          </a:p>
          <a:p>
            <a:endParaRPr lang="en-GB" dirty="0"/>
          </a:p>
          <a:p>
            <a:r>
              <a:rPr lang="en-GB" dirty="0"/>
              <a:t>1.8 million people in total were made homeless as a result of the disaster.</a:t>
            </a:r>
          </a:p>
          <a:p>
            <a:endParaRPr lang="en-GB" dirty="0"/>
          </a:p>
          <a:p>
            <a:r>
              <a:rPr lang="en-GB" dirty="0"/>
              <a:t>In response, in 2005, a UN group started building an integrated Tsunami warning system across all countries affected.</a:t>
            </a:r>
          </a:p>
          <a:p>
            <a:endParaRPr lang="en-GB" dirty="0"/>
          </a:p>
          <a:p>
            <a:r>
              <a:rPr lang="en-GB" dirty="0"/>
              <a:t>Indonesia had a Tsunami warning system at the time but it didn’t have the variety of sensors or the ability to transfer all data in real time.  It just couldn’t react quickly enough to get a message out to people.</a:t>
            </a:r>
          </a:p>
          <a:p>
            <a:endParaRPr lang="en-GB" dirty="0"/>
          </a:p>
          <a:p>
            <a:r>
              <a:rPr lang="en-GB" dirty="0"/>
              <a:t>Indonesia installed their new Tsunami early Warning system made up of various land and ocean based sensors from 2005.  A Tsunami monitoring buoy system, composed of 22 buoys was installed in 2006 and it was completed in 2007.</a:t>
            </a:r>
          </a:p>
          <a:p>
            <a:endParaRPr lang="en-GB" dirty="0"/>
          </a:p>
          <a:p>
            <a:r>
              <a:rPr lang="en-GB" dirty="0"/>
              <a:t>The full Tsunami warning system being fully operational by 2011.</a:t>
            </a:r>
          </a:p>
        </p:txBody>
      </p:sp>
      <p:sp>
        <p:nvSpPr>
          <p:cNvPr id="4" name="Slide Number Placeholder 3"/>
          <p:cNvSpPr>
            <a:spLocks noGrp="1"/>
          </p:cNvSpPr>
          <p:nvPr>
            <p:ph type="sldNum" sz="quarter" idx="5"/>
          </p:nvPr>
        </p:nvSpPr>
        <p:spPr/>
        <p:txBody>
          <a:bodyPr/>
          <a:lstStyle/>
          <a:p>
            <a:fld id="{EAA26957-3063-4AF5-9C10-771E4439D98E}" type="slidenum">
              <a:rPr lang="en-GB" smtClean="0"/>
              <a:t>3</a:t>
            </a:fld>
            <a:endParaRPr lang="en-GB"/>
          </a:p>
        </p:txBody>
      </p:sp>
    </p:spTree>
    <p:extLst>
      <p:ext uri="{BB962C8B-B14F-4D97-AF65-F5344CB8AC3E}">
        <p14:creationId xmlns:p14="http://schemas.microsoft.com/office/powerpoint/2010/main" val="2225429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led to the creation of the Joint Task Force under the auspices of the UN to look at how to piggy back sensors off the back of the power and telecommunications infrastructure that already existed.</a:t>
            </a:r>
          </a:p>
        </p:txBody>
      </p:sp>
      <p:sp>
        <p:nvSpPr>
          <p:cNvPr id="4" name="Slide Number Placeholder 3"/>
          <p:cNvSpPr>
            <a:spLocks noGrp="1"/>
          </p:cNvSpPr>
          <p:nvPr>
            <p:ph type="sldNum" sz="quarter" idx="5"/>
          </p:nvPr>
        </p:nvSpPr>
        <p:spPr/>
        <p:txBody>
          <a:bodyPr/>
          <a:lstStyle/>
          <a:p>
            <a:fld id="{EAA26957-3063-4AF5-9C10-771E4439D98E}" type="slidenum">
              <a:rPr lang="en-GB" smtClean="0"/>
              <a:t>23</a:t>
            </a:fld>
            <a:endParaRPr lang="en-GB"/>
          </a:p>
        </p:txBody>
      </p:sp>
    </p:spTree>
    <p:extLst>
      <p:ext uri="{BB962C8B-B14F-4D97-AF65-F5344CB8AC3E}">
        <p14:creationId xmlns:p14="http://schemas.microsoft.com/office/powerpoint/2010/main" val="2018057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www.frontiersin.org</a:t>
            </a:r>
            <a:r>
              <a:rPr lang="en-GB" dirty="0"/>
              <a:t>/articles/10.3389/fmars.2019.00424/full</a:t>
            </a:r>
          </a:p>
          <a:p>
            <a:endParaRPr lang="en-GB" dirty="0"/>
          </a:p>
          <a:p>
            <a:r>
              <a:rPr lang="en-GB" dirty="0"/>
              <a:t>JTF wants to install temperature, pressure and seismic sensors on the repeater units on a cable system for future newly deployed cables.</a:t>
            </a:r>
          </a:p>
          <a:p>
            <a:endParaRPr lang="en-GB" dirty="0"/>
          </a:p>
          <a:p>
            <a:r>
              <a:rPr lang="en-GB" dirty="0"/>
              <a:t>Some manufacturers are reticent.  The cables have to operate for 20+ years and they don’t want to introduce any risk or systems which don’t have a proven design life.</a:t>
            </a:r>
          </a:p>
        </p:txBody>
      </p:sp>
      <p:sp>
        <p:nvSpPr>
          <p:cNvPr id="4" name="Slide Number Placeholder 3"/>
          <p:cNvSpPr>
            <a:spLocks noGrp="1"/>
          </p:cNvSpPr>
          <p:nvPr>
            <p:ph type="sldNum" sz="quarter" idx="5"/>
          </p:nvPr>
        </p:nvSpPr>
        <p:spPr/>
        <p:txBody>
          <a:bodyPr/>
          <a:lstStyle/>
          <a:p>
            <a:fld id="{EAA26957-3063-4AF5-9C10-771E4439D98E}" type="slidenum">
              <a:rPr lang="en-GB" smtClean="0"/>
              <a:t>24</a:t>
            </a:fld>
            <a:endParaRPr lang="en-GB"/>
          </a:p>
        </p:txBody>
      </p:sp>
    </p:spTree>
    <p:extLst>
      <p:ext uri="{BB962C8B-B14F-4D97-AF65-F5344CB8AC3E}">
        <p14:creationId xmlns:p14="http://schemas.microsoft.com/office/powerpoint/2010/main" val="2903584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other technologies which could achieve a lot of the sensing capabilities without needing to disrupt or replace the cables.  These methods could compliment the SMART cable concept!</a:t>
            </a:r>
          </a:p>
          <a:p>
            <a:endParaRPr lang="en-GB" dirty="0"/>
          </a:p>
          <a:p>
            <a:r>
              <a:rPr lang="en-GB" dirty="0"/>
              <a:t>DAS</a:t>
            </a:r>
          </a:p>
          <a:p>
            <a:r>
              <a:rPr lang="en-GB" dirty="0"/>
              <a:t>SOP</a:t>
            </a:r>
          </a:p>
          <a:p>
            <a:r>
              <a:rPr lang="en-GB" dirty="0"/>
              <a:t>SOP OTDR</a:t>
            </a:r>
          </a:p>
        </p:txBody>
      </p:sp>
      <p:sp>
        <p:nvSpPr>
          <p:cNvPr id="4" name="Slide Number Placeholder 3"/>
          <p:cNvSpPr>
            <a:spLocks noGrp="1"/>
          </p:cNvSpPr>
          <p:nvPr>
            <p:ph type="sldNum" sz="quarter" idx="5"/>
          </p:nvPr>
        </p:nvSpPr>
        <p:spPr/>
        <p:txBody>
          <a:bodyPr/>
          <a:lstStyle/>
          <a:p>
            <a:fld id="{EAA26957-3063-4AF5-9C10-771E4439D98E}" type="slidenum">
              <a:rPr lang="en-GB" smtClean="0"/>
              <a:t>25</a:t>
            </a:fld>
            <a:endParaRPr lang="en-GB"/>
          </a:p>
        </p:txBody>
      </p:sp>
    </p:spTree>
    <p:extLst>
      <p:ext uri="{BB962C8B-B14F-4D97-AF65-F5344CB8AC3E}">
        <p14:creationId xmlns:p14="http://schemas.microsoft.com/office/powerpoint/2010/main" val="119237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Interrogator sends a “laser” down a fibre optic cable.  The reflections of the laser against the fibre, a concept called Rayleigh backscattering (the same concept which explains why the sky is blue and turns red at sub set) get sent back to the interrogator unit, turning each point the light wave hits the fibre into a sensing point.  Collectively it turns the cable into effectively a giant microphone.</a:t>
            </a:r>
          </a:p>
          <a:p>
            <a:endParaRPr lang="en-GB" dirty="0"/>
          </a:p>
          <a:p>
            <a:r>
              <a:rPr lang="en-GB" dirty="0"/>
              <a:t>DAS works to the first junction box but due to the way the interrogator works, the usable distance is limited to about 200kmm.  After that there is too much noise to properly discern what it is that is making the signal. </a:t>
            </a:r>
          </a:p>
        </p:txBody>
      </p:sp>
      <p:sp>
        <p:nvSpPr>
          <p:cNvPr id="4" name="Slide Number Placeholder 3"/>
          <p:cNvSpPr>
            <a:spLocks noGrp="1"/>
          </p:cNvSpPr>
          <p:nvPr>
            <p:ph type="sldNum" sz="quarter" idx="5"/>
          </p:nvPr>
        </p:nvSpPr>
        <p:spPr/>
        <p:txBody>
          <a:bodyPr/>
          <a:lstStyle/>
          <a:p>
            <a:fld id="{EAA26957-3063-4AF5-9C10-771E4439D98E}" type="slidenum">
              <a:rPr lang="en-GB" smtClean="0"/>
              <a:t>26</a:t>
            </a:fld>
            <a:endParaRPr lang="en-GB"/>
          </a:p>
        </p:txBody>
      </p:sp>
    </p:spTree>
    <p:extLst>
      <p:ext uri="{BB962C8B-B14F-4D97-AF65-F5344CB8AC3E}">
        <p14:creationId xmlns:p14="http://schemas.microsoft.com/office/powerpoint/2010/main" val="3039884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can be used to detect many things</a:t>
            </a:r>
          </a:p>
          <a:p>
            <a:endParaRPr lang="en-GB" dirty="0"/>
          </a:p>
          <a:p>
            <a:pPr marL="171450" indent="-171450">
              <a:buFontTx/>
              <a:buChar char="-"/>
            </a:pPr>
            <a:r>
              <a:rPr lang="en-GB" dirty="0"/>
              <a:t>Wales and other sea life</a:t>
            </a:r>
          </a:p>
          <a:p>
            <a:pPr marL="171450" indent="-171450">
              <a:buFontTx/>
              <a:buChar char="-"/>
            </a:pPr>
            <a:r>
              <a:rPr lang="en-GB" dirty="0"/>
              <a:t>Earthquakes</a:t>
            </a:r>
          </a:p>
          <a:p>
            <a:pPr marL="171450" indent="-171450">
              <a:buFontTx/>
              <a:buChar char="-"/>
            </a:pPr>
            <a:r>
              <a:rPr lang="en-GB" dirty="0"/>
              <a:t>Vessels</a:t>
            </a:r>
          </a:p>
          <a:p>
            <a:pPr marL="171450" indent="-171450">
              <a:buFontTx/>
              <a:buChar char="-"/>
            </a:pPr>
            <a:r>
              <a:rPr lang="en-GB" dirty="0"/>
              <a:t>Storms</a:t>
            </a:r>
          </a:p>
          <a:p>
            <a:pPr marL="171450" indent="-171450">
              <a:buFontTx/>
              <a:buChar char="-"/>
            </a:pPr>
            <a:r>
              <a:rPr lang="en-GB" dirty="0"/>
              <a:t>Suspensions in the cable</a:t>
            </a:r>
          </a:p>
          <a:p>
            <a:pPr marL="171450" indent="-171450">
              <a:buFontTx/>
              <a:buChar char="-"/>
            </a:pPr>
            <a:r>
              <a:rPr lang="en-GB" dirty="0"/>
              <a:t>Some research suggests that you can also detect ocean bottom temperature</a:t>
            </a:r>
          </a:p>
        </p:txBody>
      </p:sp>
      <p:sp>
        <p:nvSpPr>
          <p:cNvPr id="4" name="Slide Number Placeholder 3"/>
          <p:cNvSpPr>
            <a:spLocks noGrp="1"/>
          </p:cNvSpPr>
          <p:nvPr>
            <p:ph type="sldNum" sz="quarter" idx="5"/>
          </p:nvPr>
        </p:nvSpPr>
        <p:spPr/>
        <p:txBody>
          <a:bodyPr/>
          <a:lstStyle/>
          <a:p>
            <a:fld id="{EAA26957-3063-4AF5-9C10-771E4439D98E}" type="slidenum">
              <a:rPr lang="en-GB" smtClean="0"/>
              <a:t>27</a:t>
            </a:fld>
            <a:endParaRPr lang="en-GB"/>
          </a:p>
        </p:txBody>
      </p:sp>
    </p:spTree>
    <p:extLst>
      <p:ext uri="{BB962C8B-B14F-4D97-AF65-F5344CB8AC3E}">
        <p14:creationId xmlns:p14="http://schemas.microsoft.com/office/powerpoint/2010/main" val="4239528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it:</a:t>
            </a:r>
          </a:p>
          <a:p>
            <a:endParaRPr lang="en-GB" dirty="0"/>
          </a:p>
          <a:p>
            <a:r>
              <a:rPr lang="en-GB" sz="1200" b="0" i="0" kern="1200" dirty="0">
                <a:solidFill>
                  <a:schemeClr val="tx1"/>
                </a:solidFill>
                <a:effectLst/>
                <a:latin typeface="+mn-lt"/>
                <a:ea typeface="+mn-ea"/>
                <a:cs typeface="+mn-cs"/>
              </a:rPr>
              <a:t>The EllaLink cable that is being deployed across the Atlantic, between Portugal and Brazil, has opened up an opportunity to integrate a scientific component into a commercial submarine cable system. GeoLab was created as a partnership between EllaLink, ANACOM, EMACOM, FCT and GÉANT to provide an infrastructure for the benefit of the global scientific community.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infrastructure consists of a spare fibre pair built into the Funchal branch of the EllaLink cable, which stretches out for 75km, south east from the coast of Madeira, into the Atlantic Ocean. Along with the fibre, it is intended to provide space, power, air-conditioning, data storage and internet connectivity to researchers using the facility.</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AA26957-3063-4AF5-9C10-771E4439D98E}" type="slidenum">
              <a:rPr lang="en-GB" smtClean="0"/>
              <a:t>30</a:t>
            </a:fld>
            <a:endParaRPr lang="en-GB" dirty="0"/>
          </a:p>
        </p:txBody>
      </p:sp>
    </p:spTree>
    <p:extLst>
      <p:ext uri="{BB962C8B-B14F-4D97-AF65-F5344CB8AC3E}">
        <p14:creationId xmlns:p14="http://schemas.microsoft.com/office/powerpoint/2010/main" val="326579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23</a:t>
            </a:r>
            <a:r>
              <a:rPr lang="en-GB" baseline="30000" dirty="0"/>
              <a:t>rd</a:t>
            </a:r>
            <a:r>
              <a:rPr lang="en-GB" dirty="0"/>
              <a:t> of May FCT|FCCN (the Portuguese NREN) signed the agreement with EMACOM, the cable landing station operator in Madeira to guarantee use of the unlit fibre optic cable for scientific research.</a:t>
            </a:r>
          </a:p>
          <a:p>
            <a:endParaRPr lang="en-GB" dirty="0"/>
          </a:p>
          <a:p>
            <a:r>
              <a:rPr lang="en-GB" dirty="0"/>
              <a:t>We’ve already had one research project, GEO-INSPIRE, confirmed to use GeoLab.</a:t>
            </a:r>
          </a:p>
        </p:txBody>
      </p:sp>
      <p:sp>
        <p:nvSpPr>
          <p:cNvPr id="4" name="Slide Number Placeholder 3"/>
          <p:cNvSpPr>
            <a:spLocks noGrp="1"/>
          </p:cNvSpPr>
          <p:nvPr>
            <p:ph type="sldNum" sz="quarter" idx="5"/>
          </p:nvPr>
        </p:nvSpPr>
        <p:spPr/>
        <p:txBody>
          <a:bodyPr/>
          <a:lstStyle/>
          <a:p>
            <a:fld id="{EAA26957-3063-4AF5-9C10-771E4439D98E}" type="slidenum">
              <a:rPr lang="en-GB" smtClean="0"/>
              <a:t>31</a:t>
            </a:fld>
            <a:endParaRPr lang="en-GB"/>
          </a:p>
        </p:txBody>
      </p:sp>
    </p:spTree>
    <p:extLst>
      <p:ext uri="{BB962C8B-B14F-4D97-AF65-F5344CB8AC3E}">
        <p14:creationId xmlns:p14="http://schemas.microsoft.com/office/powerpoint/2010/main" val="3531948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even run a proof of concept to show that the DAS can work on the cable.  This was performed as part of the installation of the cable and you can see here the waves in the benthic zone (the bit between the water and the sea floor) over time moving out away from the cable landing station.  </a:t>
            </a:r>
          </a:p>
        </p:txBody>
      </p:sp>
      <p:sp>
        <p:nvSpPr>
          <p:cNvPr id="4" name="Slide Number Placeholder 3"/>
          <p:cNvSpPr>
            <a:spLocks noGrp="1"/>
          </p:cNvSpPr>
          <p:nvPr>
            <p:ph type="sldNum" sz="quarter" idx="5"/>
          </p:nvPr>
        </p:nvSpPr>
        <p:spPr/>
        <p:txBody>
          <a:bodyPr/>
          <a:lstStyle/>
          <a:p>
            <a:fld id="{EAA26957-3063-4AF5-9C10-771E4439D98E}" type="slidenum">
              <a:rPr lang="en-GB" smtClean="0"/>
              <a:t>32</a:t>
            </a:fld>
            <a:endParaRPr lang="en-GB"/>
          </a:p>
        </p:txBody>
      </p:sp>
    </p:spTree>
    <p:extLst>
      <p:ext uri="{BB962C8B-B14F-4D97-AF65-F5344CB8AC3E}">
        <p14:creationId xmlns:p14="http://schemas.microsoft.com/office/powerpoint/2010/main" val="1502032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past a DAS has required a dedicated fibre but there is some initial findings from research performed earlier this year on the southern cross cable system in the Pacific suggest that you can combine a DAS signal on a live telecoms cable as an alien wave.</a:t>
            </a:r>
          </a:p>
          <a:p>
            <a:endParaRPr lang="en-GB" dirty="0"/>
          </a:p>
          <a:p>
            <a:r>
              <a:rPr lang="en-GB" dirty="0"/>
              <a:t>It would increase the signal to noise ratio but from what I’ve heard it is not detrimental to the telecoms traffic on the cable.  However, the research hasn’t been published yet so we can’t say for sure.  </a:t>
            </a:r>
          </a:p>
          <a:p>
            <a:endParaRPr lang="en-GB" dirty="0"/>
          </a:p>
          <a:p>
            <a:r>
              <a:rPr lang="en-GB" dirty="0"/>
              <a:t>There is also another technique which is much closer to home and was first published about in 2018.  </a:t>
            </a:r>
          </a:p>
        </p:txBody>
      </p:sp>
      <p:sp>
        <p:nvSpPr>
          <p:cNvPr id="4" name="Slide Number Placeholder 3"/>
          <p:cNvSpPr>
            <a:spLocks noGrp="1"/>
          </p:cNvSpPr>
          <p:nvPr>
            <p:ph type="sldNum" sz="quarter" idx="5"/>
          </p:nvPr>
        </p:nvSpPr>
        <p:spPr/>
        <p:txBody>
          <a:bodyPr/>
          <a:lstStyle/>
          <a:p>
            <a:fld id="{EAA26957-3063-4AF5-9C10-771E4439D98E}" type="slidenum">
              <a:rPr lang="en-GB" smtClean="0"/>
              <a:t>33</a:t>
            </a:fld>
            <a:endParaRPr lang="en-GB"/>
          </a:p>
        </p:txBody>
      </p:sp>
    </p:spTree>
    <p:extLst>
      <p:ext uri="{BB962C8B-B14F-4D97-AF65-F5344CB8AC3E}">
        <p14:creationId xmlns:p14="http://schemas.microsoft.com/office/powerpoint/2010/main" val="167844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of Polarisation</a:t>
            </a:r>
          </a:p>
          <a:p>
            <a:endParaRPr lang="en-GB" dirty="0"/>
          </a:p>
          <a:p>
            <a:r>
              <a:rPr lang="en-GB" dirty="0"/>
              <a:t>SOP works by using the error correction signal from the DWDM optical transponders to infer disturbances on a fibre optic cable.</a:t>
            </a:r>
          </a:p>
          <a:p>
            <a:endParaRPr lang="en-GB" dirty="0"/>
          </a:p>
          <a:p>
            <a:r>
              <a:rPr lang="en-GB" dirty="0"/>
              <a:t>It’s a relatively new technique to be applied to submarine telecoms cables. Paper was first written in 2018.  Google has been leading the way with its own research, publishing a paper in 2020.</a:t>
            </a:r>
          </a:p>
          <a:p>
            <a:endParaRPr lang="en-GB" dirty="0"/>
          </a:p>
          <a:p>
            <a:r>
              <a:rPr lang="en-GB" dirty="0"/>
              <a:t>This is the key point.  It uses data from the optical transponders to make detections.  Some NRENs have access and own those line cards.  We have access to that data.  But we throw it away.</a:t>
            </a:r>
          </a:p>
          <a:p>
            <a:endParaRPr lang="en-GB" dirty="0"/>
          </a:p>
          <a:p>
            <a:r>
              <a:rPr lang="en-GB" sz="1200" kern="1200" dirty="0">
                <a:solidFill>
                  <a:schemeClr val="tx1"/>
                </a:solidFill>
                <a:effectLst/>
                <a:latin typeface="+mn-lt"/>
                <a:ea typeface="+mn-ea"/>
                <a:cs typeface="+mn-cs"/>
              </a:rPr>
              <a:t>Due to advanced modulation the use of coherent optics means that the carrier phase and polarization can be recovered from the DSP outputs in transport systems. This provides direct paths to estimate cable stress/strain caused by vibrations. This technique is known as State of Polarization measurement. </a:t>
            </a:r>
            <a:r>
              <a:rPr lang="en-GB" sz="1200" kern="1200" dirty="0" err="1">
                <a:solidFill>
                  <a:schemeClr val="tx1"/>
                </a:solidFill>
                <a:effectLst/>
                <a:latin typeface="+mn-lt"/>
                <a:ea typeface="+mn-ea"/>
                <a:cs typeface="+mn-cs"/>
              </a:rPr>
              <a:t>Mecozzi</a:t>
            </a:r>
            <a:r>
              <a:rPr lang="en-GB" sz="1200" kern="1200" dirty="0">
                <a:solidFill>
                  <a:schemeClr val="tx1"/>
                </a:solidFill>
                <a:effectLst/>
                <a:latin typeface="+mn-lt"/>
                <a:ea typeface="+mn-ea"/>
                <a:cs typeface="+mn-cs"/>
              </a:rPr>
              <a:t>, et al. proposed that this technique could be used on existing submarine optical cables with the signal extracted from a standard coherent telecom receiver.</a:t>
            </a:r>
            <a:endParaRPr lang="en-NL" sz="1200" kern="1200" dirty="0">
              <a:solidFill>
                <a:schemeClr val="tx1"/>
              </a:solidFill>
              <a:effectLst/>
              <a:latin typeface="+mn-lt"/>
              <a:ea typeface="+mn-ea"/>
              <a:cs typeface="+mn-cs"/>
            </a:endParaRPr>
          </a:p>
          <a:p>
            <a:endParaRPr lang="en-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Vibrations of the polarization of received light can be caused by a number of events, such as Earthquakes.  Earthquakes emit both compressional (P wave) and shear elastic (S) waves. P waves travel faster within the Earth and have smaller amplitudes. S waves are slower but stronger. Identification of P and S waves on seismic records are critical to earthquake detection and localization using traditional seismic sensors.</a:t>
            </a:r>
          </a:p>
          <a:p>
            <a:endParaRPr lang="en-NL"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SoP</a:t>
            </a:r>
            <a:r>
              <a:rPr lang="en-GB" sz="1200" kern="1200" dirty="0">
                <a:solidFill>
                  <a:schemeClr val="tx1"/>
                </a:solidFill>
                <a:effectLst/>
                <a:latin typeface="+mn-lt"/>
                <a:ea typeface="+mn-ea"/>
                <a:cs typeface="+mn-cs"/>
              </a:rPr>
              <a:t> measurements are integrated along the entire cable.  For this reason, the P and S waves from earthquakes do not produce sharp arrivals as distinct as on traditional seismometers. The identification of P and S waves is further complicated by the fact that the along-cable sensitivity of SOP may vary along the cable, due to differences in cable type (e.g., single armoured vs. double armoured), </a:t>
            </a:r>
            <a:r>
              <a:rPr lang="en-GB" sz="1200" kern="1200" dirty="0" err="1">
                <a:solidFill>
                  <a:schemeClr val="tx1"/>
                </a:solidFill>
                <a:effectLst/>
                <a:latin typeface="+mn-lt"/>
                <a:ea typeface="+mn-ea"/>
                <a:cs typeface="+mn-cs"/>
              </a:rPr>
              <a:t>fiber</a:t>
            </a:r>
            <a:r>
              <a:rPr lang="en-GB" sz="1200" kern="1200" dirty="0">
                <a:solidFill>
                  <a:schemeClr val="tx1"/>
                </a:solidFill>
                <a:effectLst/>
                <a:latin typeface="+mn-lt"/>
                <a:ea typeface="+mn-ea"/>
                <a:cs typeface="+mn-cs"/>
              </a:rPr>
              <a:t> stress state (e.g., curved vs straight), and coupling to the seafloor. The travel time calculations may not have a unique distance. Zhan et al. assumed that the fibre section closest to the earthquakes contributed the biggest signals, but the assumption has not been tested rigorously due to lack of long-term datasets.</a:t>
            </a:r>
          </a:p>
          <a:p>
            <a:r>
              <a:rPr lang="en-GB" sz="1200" kern="1200" dirty="0">
                <a:solidFill>
                  <a:schemeClr val="tx1"/>
                </a:solidFill>
                <a:effectLst/>
                <a:latin typeface="+mn-lt"/>
                <a:ea typeface="+mn-ea"/>
                <a:cs typeface="+mn-cs"/>
              </a:rPr>
              <a:t>DWDM </a:t>
            </a:r>
            <a:endParaRPr lang="en-NL"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Mecozzi</a:t>
            </a:r>
            <a:r>
              <a:rPr lang="en-GB" sz="1200" kern="1200" dirty="0">
                <a:solidFill>
                  <a:schemeClr val="tx1"/>
                </a:solidFill>
                <a:effectLst/>
                <a:latin typeface="+mn-lt"/>
                <a:ea typeface="+mn-ea"/>
                <a:cs typeface="+mn-cs"/>
              </a:rPr>
              <a:t>, et al. "Polarization sensing using submarine optical cables," Optica </a:t>
            </a:r>
            <a:r>
              <a:rPr lang="en-GB" sz="1200" b="1" kern="1200" dirty="0">
                <a:solidFill>
                  <a:schemeClr val="tx1"/>
                </a:solidFill>
                <a:effectLst/>
                <a:latin typeface="+mn-lt"/>
                <a:ea typeface="+mn-ea"/>
                <a:cs typeface="+mn-cs"/>
              </a:rPr>
              <a:t>8</a:t>
            </a:r>
            <a:r>
              <a:rPr lang="en-GB" sz="1200" kern="1200" dirty="0">
                <a:solidFill>
                  <a:schemeClr val="tx1"/>
                </a:solidFill>
                <a:effectLst/>
                <a:latin typeface="+mn-lt"/>
                <a:ea typeface="+mn-ea"/>
                <a:cs typeface="+mn-cs"/>
              </a:rPr>
              <a:t>, 788-795 (2021)</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Zhan, </a:t>
            </a:r>
            <a:r>
              <a:rPr lang="en-US" sz="1200" kern="1200" dirty="0" err="1">
                <a:solidFill>
                  <a:schemeClr val="tx1"/>
                </a:solidFill>
                <a:effectLst/>
                <a:latin typeface="+mn-lt"/>
                <a:ea typeface="+mn-ea"/>
                <a:cs typeface="+mn-cs"/>
              </a:rPr>
              <a:t>Zhongwen</a:t>
            </a:r>
            <a:r>
              <a:rPr lang="en-US" sz="1200" kern="1200" dirty="0">
                <a:solidFill>
                  <a:schemeClr val="tx1"/>
                </a:solidFill>
                <a:effectLst/>
                <a:latin typeface="+mn-lt"/>
                <a:ea typeface="+mn-ea"/>
                <a:cs typeface="+mn-cs"/>
              </a:rPr>
              <a:t>, et al. "Optical </a:t>
            </a:r>
            <a:r>
              <a:rPr lang="en-GB" sz="1200" kern="1200" dirty="0">
                <a:solidFill>
                  <a:schemeClr val="tx1"/>
                </a:solidFill>
                <a:effectLst/>
                <a:latin typeface="+mn-lt"/>
                <a:ea typeface="+mn-ea"/>
                <a:cs typeface="+mn-cs"/>
              </a:rPr>
              <a:t>polarization–based seismic and water</a:t>
            </a:r>
            <a:r>
              <a:rPr lang="en-US" sz="1200" kern="1200" dirty="0">
                <a:solidFill>
                  <a:schemeClr val="tx1"/>
                </a:solidFill>
                <a:effectLst/>
                <a:latin typeface="+mn-lt"/>
                <a:ea typeface="+mn-ea"/>
                <a:cs typeface="+mn-cs"/>
              </a:rPr>
              <a:t> wave sensing on transoceanic cables." </a:t>
            </a:r>
            <a:r>
              <a:rPr lang="fr-BE" sz="1200" kern="1200" dirty="0">
                <a:solidFill>
                  <a:schemeClr val="tx1"/>
                </a:solidFill>
                <a:effectLst/>
                <a:latin typeface="+mn-lt"/>
                <a:ea typeface="+mn-ea"/>
                <a:cs typeface="+mn-cs"/>
              </a:rPr>
              <a:t>Science 371.6532 (2021): 931-936</a:t>
            </a:r>
            <a:endParaRPr lang="en-NL"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34</a:t>
            </a:fld>
            <a:endParaRPr lang="en-GB"/>
          </a:p>
        </p:txBody>
      </p:sp>
    </p:spTree>
    <p:extLst>
      <p:ext uri="{BB962C8B-B14F-4D97-AF65-F5344CB8AC3E}">
        <p14:creationId xmlns:p14="http://schemas.microsoft.com/office/powerpoint/2010/main" val="84583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Their buoy system which monitors deep ocean pressure was similar to the Deep Ocean Assessment and reporting (DART) system developed by the US, in fact a number of buoys were donated by the US.</a:t>
            </a:r>
          </a:p>
          <a:p>
            <a:endParaRPr lang="en-GB" dirty="0"/>
          </a:p>
          <a:p>
            <a:r>
              <a:rPr lang="en-GB" dirty="0"/>
              <a:t>The sensors are anchored on the sea floor and send an acoustic signal (using MFSK - https://</a:t>
            </a:r>
            <a:r>
              <a:rPr lang="en-GB" dirty="0" err="1"/>
              <a:t>www.ndbc.noaa.gov</a:t>
            </a:r>
            <a:r>
              <a:rPr lang="en-GB" dirty="0"/>
              <a:t>/dart/dart_ii_description_6_4_05.pdf section 3.5.2.1) to a surface buoy which then relays the data via satellite back to the Tsunami warning centre.  In the case of Indonesia, they don’t use the Iridium system but their own national owned satellite system in geo stationary orbit.</a:t>
            </a:r>
          </a:p>
          <a:p>
            <a:endParaRPr lang="en-GB" dirty="0"/>
          </a:p>
          <a:p>
            <a:r>
              <a:rPr lang="en-GB" dirty="0"/>
              <a:t>The total system (buoys and land bases sensors) cost $142 million to install, with an estimated $2.3 million spent every year to maintain just the buoys alone.  This was 50% of the annual maintenance budget.</a:t>
            </a:r>
          </a:p>
        </p:txBody>
      </p:sp>
      <p:sp>
        <p:nvSpPr>
          <p:cNvPr id="4" name="Slide Number Placeholder 3"/>
          <p:cNvSpPr>
            <a:spLocks noGrp="1"/>
          </p:cNvSpPr>
          <p:nvPr>
            <p:ph type="sldNum" sz="quarter" idx="5"/>
          </p:nvPr>
        </p:nvSpPr>
        <p:spPr/>
        <p:txBody>
          <a:bodyPr/>
          <a:lstStyle/>
          <a:p>
            <a:fld id="{EAA26957-3063-4AF5-9C10-771E4439D98E}" type="slidenum">
              <a:rPr lang="en-GB" smtClean="0"/>
              <a:t>4</a:t>
            </a:fld>
            <a:endParaRPr lang="en-GB"/>
          </a:p>
        </p:txBody>
      </p:sp>
    </p:spTree>
    <p:extLst>
      <p:ext uri="{BB962C8B-B14F-4D97-AF65-F5344CB8AC3E}">
        <p14:creationId xmlns:p14="http://schemas.microsoft.com/office/powerpoint/2010/main" val="456589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State of Polarization (SOP) Optical Time Domain Reflectometry (OTDR) sensing in submarine optical communication systems allows one to monitor the health of the submarine cable while simultaneously monitoring physical phenomena around the cable. The method transmits periodic optical pulses along the cable and utilizes in-built high loss loopbacks (HLLBs) to obtain reflections of these pulses at every repeater. The reflections are typically created by narrow-band </a:t>
            </a:r>
            <a:r>
              <a:rPr lang="en-GB" sz="1200" kern="1200" dirty="0" err="1">
                <a:solidFill>
                  <a:schemeClr val="tx1"/>
                </a:solidFill>
                <a:effectLst/>
                <a:latin typeface="+mn-lt"/>
                <a:ea typeface="+mn-ea"/>
                <a:cs typeface="+mn-cs"/>
              </a:rPr>
              <a:t>Fiber</a:t>
            </a:r>
            <a:r>
              <a:rPr lang="en-GB" sz="1200" kern="1200" dirty="0">
                <a:solidFill>
                  <a:schemeClr val="tx1"/>
                </a:solidFill>
                <a:effectLst/>
                <a:latin typeface="+mn-lt"/>
                <a:ea typeface="+mn-ea"/>
                <a:cs typeface="+mn-cs"/>
              </a:rPr>
              <a:t> Bragg Grating (FBG) based mirrors in submarine repeaters. </a:t>
            </a:r>
            <a:r>
              <a:rPr lang="en-NL" sz="1200" kern="1200" dirty="0">
                <a:solidFill>
                  <a:schemeClr val="tx1"/>
                </a:solidFill>
                <a:effectLst/>
                <a:latin typeface="+mn-lt"/>
                <a:ea typeface="+mn-ea"/>
                <a:cs typeface="+mn-cs"/>
              </a:rPr>
              <a:t> </a:t>
            </a:r>
          </a:p>
          <a:p>
            <a:pPr fontAlgn="base"/>
            <a:endParaRPr lang="en-NL"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Reflected signals from the repeater FBGs are filtered to eliminate out of band noise and then converted to their corresponding Stokes parameters for further analysis. Signals passing through the HLLB experience higher transmission losses owing to the loopback architecture and operate at lower signal to noise ratio. Since Stokes’ parameters are insensitive to polarization mixing, frequency offset and laser phase noise, they form an excellent choice of monitoring parameters in such severe conditions. Using these Stokes’ parameters from multiple instances in time, one can create a Stokes’ parameter based time series for every repeater in the cable and monitor the time series for any anomalies. </a:t>
            </a:r>
            <a:r>
              <a:rPr lang="en-NL"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Since a unique </a:t>
            </a:r>
            <a:r>
              <a:rPr lang="en-GB" sz="1200" kern="1200" dirty="0" err="1">
                <a:solidFill>
                  <a:schemeClr val="tx1"/>
                </a:solidFill>
                <a:effectLst/>
                <a:latin typeface="+mn-lt"/>
                <a:ea typeface="+mn-ea"/>
                <a:cs typeface="+mn-cs"/>
              </a:rPr>
              <a:t>SoP</a:t>
            </a:r>
            <a:r>
              <a:rPr lang="en-GB" sz="1200" kern="1200" dirty="0">
                <a:solidFill>
                  <a:schemeClr val="tx1"/>
                </a:solidFill>
                <a:effectLst/>
                <a:latin typeface="+mn-lt"/>
                <a:ea typeface="+mn-ea"/>
                <a:cs typeface="+mn-cs"/>
              </a:rPr>
              <a:t> time series data set can be constructed for every repeater, any phenomena affecting a certain segment of the cable will not affect the time-series created from other segments of the cable. Therefore, using SOP based OTDR and simple manipulations of the time series data one can also localize the anomalous event along the cable. The method can be extended and implemented on multiple submarine cables to create a two-dimensional array of sensors to detect various physical phenomena in the world’s oceans.</a:t>
            </a:r>
            <a:r>
              <a:rPr lang="en-NL" sz="1200" kern="1200" dirty="0">
                <a:solidFill>
                  <a:schemeClr val="tx1"/>
                </a:solidFill>
                <a:effectLst/>
                <a:latin typeface="+mn-lt"/>
                <a:ea typeface="+mn-ea"/>
                <a:cs typeface="+mn-cs"/>
              </a:rPr>
              <a:t>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Pierre Mertz “Seismic Event Detection and Localization Using Submarine Optical Cables”, OFC  W1A.3, Infinera Corporation</a:t>
            </a:r>
            <a:r>
              <a:rPr lang="en-NL"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35</a:t>
            </a:fld>
            <a:endParaRPr lang="en-GB"/>
          </a:p>
        </p:txBody>
      </p:sp>
    </p:spTree>
    <p:extLst>
      <p:ext uri="{BB962C8B-B14F-4D97-AF65-F5344CB8AC3E}">
        <p14:creationId xmlns:p14="http://schemas.microsoft.com/office/powerpoint/2010/main" val="784969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with SOP and DAS where NRENs have the means to help address those societal challenges I mentioned earlier.  Not just for Tsunamis and deep ocean temperature, but more.  </a:t>
            </a:r>
          </a:p>
          <a:p>
            <a:endParaRPr lang="en-GB" dirty="0"/>
          </a:p>
          <a:p>
            <a:r>
              <a:rPr lang="en-GB" dirty="0"/>
              <a:t>Can SOP and DAS signal injection be a new set of services for our community?</a:t>
            </a:r>
          </a:p>
          <a:p>
            <a:endParaRPr lang="en-GB" dirty="0"/>
          </a:p>
          <a:p>
            <a:r>
              <a:rPr lang="en-GB" dirty="0"/>
              <a:t>After all, it is our equipment which would be used to extract SOP data and our services to inject DAS signals like we do with other alien waves.</a:t>
            </a:r>
          </a:p>
        </p:txBody>
      </p:sp>
      <p:sp>
        <p:nvSpPr>
          <p:cNvPr id="4" name="Slide Number Placeholder 3"/>
          <p:cNvSpPr>
            <a:spLocks noGrp="1"/>
          </p:cNvSpPr>
          <p:nvPr>
            <p:ph type="sldNum" sz="quarter" idx="5"/>
          </p:nvPr>
        </p:nvSpPr>
        <p:spPr/>
        <p:txBody>
          <a:bodyPr/>
          <a:lstStyle/>
          <a:p>
            <a:fld id="{EAA26957-3063-4AF5-9C10-771E4439D98E}" type="slidenum">
              <a:rPr lang="en-GB" smtClean="0"/>
              <a:t>36</a:t>
            </a:fld>
            <a:endParaRPr lang="en-GB"/>
          </a:p>
        </p:txBody>
      </p:sp>
    </p:spTree>
    <p:extLst>
      <p:ext uri="{BB962C8B-B14F-4D97-AF65-F5344CB8AC3E}">
        <p14:creationId xmlns:p14="http://schemas.microsoft.com/office/powerpoint/2010/main" val="1991526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consortium of 24 organisations including GÉANT submitted an EC research project proposal in April to investigate integrating DAS, SOP and SOP OTDR techniques, then integrating the different infrastructures involved, maximising on each others strengths.  The aim is not to create a new parallel research infrastructure but to integrate and compliment existing infrastructures together. </a:t>
            </a:r>
          </a:p>
          <a:p>
            <a:endParaRPr lang="en-GB" dirty="0"/>
          </a:p>
          <a:p>
            <a:r>
              <a:rPr lang="en-GB" dirty="0"/>
              <a:t>Not for the NRENs or GÉANT to do research into earthquakes, tsunami’s and the likes, but to provide the infrastructure and services necessary for researchers to do their work, in the most easy, scalable and streamlined way possible.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37</a:t>
            </a:fld>
            <a:endParaRPr lang="en-GB"/>
          </a:p>
        </p:txBody>
      </p:sp>
    </p:spTree>
    <p:extLst>
      <p:ext uri="{BB962C8B-B14F-4D97-AF65-F5344CB8AC3E}">
        <p14:creationId xmlns:p14="http://schemas.microsoft.com/office/powerpoint/2010/main" val="744299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SUBMERSE project aims to prepare for and deploy a standardised research instrument in a number of geographically diverse locations to create a sustainable, pan European, DAS and </a:t>
            </a:r>
            <a:r>
              <a:rPr lang="en-GB" sz="1200" kern="1200" dirty="0" err="1">
                <a:solidFill>
                  <a:schemeClr val="tx1"/>
                </a:solidFill>
                <a:effectLst/>
                <a:latin typeface="+mn-lt"/>
                <a:ea typeface="+mn-ea"/>
                <a:cs typeface="+mn-cs"/>
              </a:rPr>
              <a:t>SoP</a:t>
            </a:r>
            <a:r>
              <a:rPr lang="en-GB" sz="1200" kern="1200" dirty="0">
                <a:solidFill>
                  <a:schemeClr val="tx1"/>
                </a:solidFill>
                <a:effectLst/>
                <a:latin typeface="+mn-lt"/>
                <a:ea typeface="+mn-ea"/>
                <a:cs typeface="+mn-cs"/>
              </a:rPr>
              <a:t> continuous acquisition and dissemination system for European research infrastructures, as well as allowing for the acquisition of the generated data by multiple users simultaneously. This would be achieved through several experiments, testing different types of cable designs, technologies and configurations of a standardised design at a continental scale.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find out in September 2022 if we get the funding!</a:t>
            </a:r>
            <a:endParaRPr lang="en-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A26957-3063-4AF5-9C10-771E4439D98E}" type="slidenum">
              <a:rPr lang="en-GB" smtClean="0"/>
              <a:t>38</a:t>
            </a:fld>
            <a:endParaRPr lang="en-GB"/>
          </a:p>
        </p:txBody>
      </p:sp>
    </p:spTree>
    <p:extLst>
      <p:ext uri="{BB962C8B-B14F-4D97-AF65-F5344CB8AC3E}">
        <p14:creationId xmlns:p14="http://schemas.microsoft.com/office/powerpoint/2010/main" val="296803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can we as a community show innovation and value with the infrastructure we have available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 world where traditional networking is becoming less and less prominent, how do we as a community show innovation and value with the infrastructure we have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else could we use?  What other by-products of our network and services could add value to our society and the global scientific community?</a:t>
            </a:r>
          </a:p>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39</a:t>
            </a:fld>
            <a:endParaRPr lang="en-GB"/>
          </a:p>
        </p:txBody>
      </p:sp>
    </p:spTree>
    <p:extLst>
      <p:ext uri="{BB962C8B-B14F-4D97-AF65-F5344CB8AC3E}">
        <p14:creationId xmlns:p14="http://schemas.microsoft.com/office/powerpoint/2010/main" val="252605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it works – From the moment of the event, various sensors pick up an earthquake, change in the height of the land, significant change in tide height, or change in pressure from the ocean bottom.</a:t>
            </a:r>
          </a:p>
          <a:p>
            <a:endParaRPr lang="en-GB" dirty="0"/>
          </a:p>
          <a:p>
            <a:r>
              <a:rPr lang="en-GB" dirty="0"/>
              <a:t>That info is then passed to the warning centre where it is automatically triaged, and a decision is made by the centre about the classification of the event (i.e. if it’s a serious alert, a warning should be issued, or an advisory should it be a small Tsunami. </a:t>
            </a:r>
          </a:p>
          <a:p>
            <a:endParaRPr lang="en-GB" dirty="0"/>
          </a:p>
          <a:p>
            <a:r>
              <a:rPr lang="en-GB" dirty="0"/>
              <a:t>It’s then disseminated by text message or warning signals</a:t>
            </a:r>
          </a:p>
          <a:p>
            <a:endParaRPr lang="en-GB" dirty="0"/>
          </a:p>
          <a:p>
            <a:r>
              <a:rPr lang="en-GB" dirty="0"/>
              <a:t>The Tsunami centre has to provide a warning within 5 minutes of an earthquake.</a:t>
            </a:r>
          </a:p>
          <a:p>
            <a:endParaRPr lang="en-GB" dirty="0"/>
          </a:p>
          <a:p>
            <a:r>
              <a:rPr lang="en-GB" dirty="0"/>
              <a:t>https://</a:t>
            </a:r>
            <a:r>
              <a:rPr lang="en-GB" dirty="0" err="1"/>
              <a:t>balittanah.litbang.pertanian.go.id</a:t>
            </a:r>
            <a:r>
              <a:rPr lang="en-GB" dirty="0"/>
              <a:t>/</a:t>
            </a:r>
            <a:r>
              <a:rPr lang="en-GB" dirty="0" err="1"/>
              <a:t>ind</a:t>
            </a:r>
            <a:r>
              <a:rPr lang="en-GB" dirty="0"/>
              <a:t>/</a:t>
            </a:r>
            <a:r>
              <a:rPr lang="en-GB" dirty="0" err="1"/>
              <a:t>dokumentasi</a:t>
            </a:r>
            <a:r>
              <a:rPr lang="en-GB" dirty="0"/>
              <a:t>/</a:t>
            </a:r>
            <a:r>
              <a:rPr lang="en-GB" dirty="0" err="1"/>
              <a:t>prosiding</a:t>
            </a:r>
            <a:r>
              <a:rPr lang="en-GB" dirty="0"/>
              <a:t>/post%20tsunami/1harjadi.pdf</a:t>
            </a:r>
          </a:p>
        </p:txBody>
      </p:sp>
      <p:sp>
        <p:nvSpPr>
          <p:cNvPr id="4" name="Slide Number Placeholder 3"/>
          <p:cNvSpPr>
            <a:spLocks noGrp="1"/>
          </p:cNvSpPr>
          <p:nvPr>
            <p:ph type="sldNum" sz="quarter" idx="5"/>
          </p:nvPr>
        </p:nvSpPr>
        <p:spPr/>
        <p:txBody>
          <a:bodyPr/>
          <a:lstStyle/>
          <a:p>
            <a:fld id="{EAA26957-3063-4AF5-9C10-771E4439D98E}" type="slidenum">
              <a:rPr lang="en-GB" smtClean="0"/>
              <a:t>5</a:t>
            </a:fld>
            <a:endParaRPr lang="en-GB"/>
          </a:p>
        </p:txBody>
      </p:sp>
    </p:spTree>
    <p:extLst>
      <p:ext uri="{BB962C8B-B14F-4D97-AF65-F5344CB8AC3E}">
        <p14:creationId xmlns:p14="http://schemas.microsoft.com/office/powerpoint/2010/main" val="365843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 = acceleration of gravity at Earth’s surface</a:t>
            </a:r>
          </a:p>
        </p:txBody>
      </p:sp>
      <p:sp>
        <p:nvSpPr>
          <p:cNvPr id="4" name="Slide Number Placeholder 3"/>
          <p:cNvSpPr>
            <a:spLocks noGrp="1"/>
          </p:cNvSpPr>
          <p:nvPr>
            <p:ph type="sldNum" sz="quarter" idx="5"/>
          </p:nvPr>
        </p:nvSpPr>
        <p:spPr/>
        <p:txBody>
          <a:bodyPr/>
          <a:lstStyle/>
          <a:p>
            <a:fld id="{EAA26957-3063-4AF5-9C10-771E4439D98E}" type="slidenum">
              <a:rPr lang="en-GB" smtClean="0"/>
              <a:t>6</a:t>
            </a:fld>
            <a:endParaRPr lang="en-GB"/>
          </a:p>
        </p:txBody>
      </p:sp>
    </p:spTree>
    <p:extLst>
      <p:ext uri="{BB962C8B-B14F-4D97-AF65-F5344CB8AC3E}">
        <p14:creationId xmlns:p14="http://schemas.microsoft.com/office/powerpoint/2010/main" val="180198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www.ngdc.noaa.gov</a:t>
            </a:r>
            <a:r>
              <a:rPr lang="en-GB" dirty="0"/>
              <a:t>/hazard/</a:t>
            </a:r>
            <a:r>
              <a:rPr lang="en-GB" dirty="0" err="1"/>
              <a:t>tsu_travel_time_events.shtml</a:t>
            </a:r>
            <a:endParaRPr lang="en-GB" dirty="0"/>
          </a:p>
          <a:p>
            <a:endParaRPr lang="en-GB" dirty="0"/>
          </a:p>
          <a:p>
            <a:r>
              <a:rPr lang="en-GB" dirty="0"/>
              <a:t>Ocean Tsunami buoys most effective near the coat.  Also in the area where fishing takes place.  The Tsunami buoys are then often used as moorings for fishing vessels which can and often does damage them.</a:t>
            </a:r>
          </a:p>
          <a:p>
            <a:endParaRPr lang="en-GB" dirty="0"/>
          </a:p>
          <a:p>
            <a:r>
              <a:rPr lang="en-GB" dirty="0"/>
              <a:t>The buoy monitoring system cost 50% of the total tsunami warning system annual maintenance budget.</a:t>
            </a:r>
          </a:p>
          <a:p>
            <a:endParaRPr lang="en-GB" dirty="0"/>
          </a:p>
          <a:p>
            <a:r>
              <a:rPr lang="en-GB" dirty="0"/>
              <a:t>Due to vandalism the Indonesian deep ocean warning buoys fell out of use between 2013 and 2018.  The system was turned off as it was unable to be maintained and buoys renewed.</a:t>
            </a:r>
          </a:p>
          <a:p>
            <a:endParaRPr lang="en-GB" dirty="0"/>
          </a:p>
          <a:p>
            <a:r>
              <a:rPr lang="en-GB" dirty="0"/>
              <a:t>2 Tsunami’s hit Indonesia in 2018.  They issued the alerts based on the tidal gauges and seismometers but they missed the severity of the Tsunami’s due to the lack of ocean buoys.</a:t>
            </a:r>
          </a:p>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7</a:t>
            </a:fld>
            <a:endParaRPr lang="en-GB"/>
          </a:p>
        </p:txBody>
      </p:sp>
    </p:spTree>
    <p:extLst>
      <p:ext uri="{BB962C8B-B14F-4D97-AF65-F5344CB8AC3E}">
        <p14:creationId xmlns:p14="http://schemas.microsoft.com/office/powerpoint/2010/main" val="40632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Tsunami buoys most effective near the coast.  Also in the area where fishing takes place.  These buoys are then often used as mooring buoys by fishermen.</a:t>
            </a:r>
          </a:p>
          <a:p>
            <a:endParaRPr lang="en-GB" dirty="0"/>
          </a:p>
          <a:p>
            <a:r>
              <a:rPr lang="en-GB" dirty="0"/>
              <a:t>Indonesia’s deep ocean tsunami warning buoys fell out of use between 2013 and 2017.  With all 22 vandalised, it was too expensive to repair or replace the buoys, and the system was turned off.</a:t>
            </a:r>
          </a:p>
          <a:p>
            <a:endParaRPr lang="en-GB" dirty="0"/>
          </a:p>
          <a:p>
            <a:r>
              <a:rPr lang="en-GB" dirty="0"/>
              <a:t>Example of damage Tsunami buoys experience: https://</a:t>
            </a:r>
            <a:r>
              <a:rPr lang="en-GB" dirty="0" err="1"/>
              <a:t>www.researchgate.net</a:t>
            </a:r>
            <a:r>
              <a:rPr lang="en-GB" dirty="0"/>
              <a:t>/profile/Chung-Chu-Teng-2/publication/224119726_Buoy_vandalism_experienced_by_NOAA_National_Data_Buoy_Center/links/00b7d533ef6b390eb2000000/Buoy-vandalism-experienced-by-NOAA-National-Data-Buoy-Center.pdf?origin=</a:t>
            </a:r>
            <a:r>
              <a:rPr lang="en-GB" dirty="0" err="1"/>
              <a:t>publication_detail</a:t>
            </a:r>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a:p>
        </p:txBody>
      </p:sp>
    </p:spTree>
    <p:extLst>
      <p:ext uri="{BB962C8B-B14F-4D97-AF65-F5344CB8AC3E}">
        <p14:creationId xmlns:p14="http://schemas.microsoft.com/office/powerpoint/2010/main" val="223394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9</a:t>
            </a:fld>
            <a:endParaRPr lang="en-GB"/>
          </a:p>
        </p:txBody>
      </p:sp>
    </p:spTree>
    <p:extLst>
      <p:ext uri="{BB962C8B-B14F-4D97-AF65-F5344CB8AC3E}">
        <p14:creationId xmlns:p14="http://schemas.microsoft.com/office/powerpoint/2010/main" val="244837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www.ngdc.noaa.gov</a:t>
            </a:r>
            <a:r>
              <a:rPr lang="en-GB" dirty="0"/>
              <a:t>/hazard/</a:t>
            </a:r>
            <a:r>
              <a:rPr lang="en-GB" dirty="0" err="1"/>
              <a:t>tsu_travel_time_events.shtml</a:t>
            </a:r>
            <a:endParaRPr lang="en-GB" dirty="0"/>
          </a:p>
          <a:p>
            <a:endParaRPr lang="en-GB" dirty="0"/>
          </a:p>
          <a:p>
            <a:r>
              <a:rPr lang="en-GB" dirty="0"/>
              <a:t>Tsunami’s also a risk in Europe.</a:t>
            </a:r>
          </a:p>
          <a:p>
            <a:endParaRPr lang="en-GB" dirty="0"/>
          </a:p>
          <a:p>
            <a:r>
              <a:rPr lang="en-GB" dirty="0"/>
              <a:t>November 1755 a Tsunami hit Lisbon, Portugal after an earthquake in the Atlantic (this is travel time map based on the estimated location).  The tsunami also hit the Azores and Madeira.  </a:t>
            </a:r>
          </a:p>
          <a:p>
            <a:endParaRPr lang="en-GB" dirty="0"/>
          </a:p>
          <a:p>
            <a:r>
              <a:rPr lang="en-GB" dirty="0"/>
              <a:t>It may be a long time ago but for example, an estimated 100M wave hit Indonesia in 1674.</a:t>
            </a:r>
          </a:p>
        </p:txBody>
      </p:sp>
      <p:sp>
        <p:nvSpPr>
          <p:cNvPr id="4" name="Slide Number Placeholder 3"/>
          <p:cNvSpPr>
            <a:spLocks noGrp="1"/>
          </p:cNvSpPr>
          <p:nvPr>
            <p:ph type="sldNum" sz="quarter" idx="5"/>
          </p:nvPr>
        </p:nvSpPr>
        <p:spPr/>
        <p:txBody>
          <a:bodyPr/>
          <a:lstStyle/>
          <a:p>
            <a:fld id="{EAA26957-3063-4AF5-9C10-771E4439D98E}" type="slidenum">
              <a:rPr lang="en-GB" smtClean="0"/>
              <a:t>10</a:t>
            </a:fld>
            <a:endParaRPr lang="en-GB"/>
          </a:p>
        </p:txBody>
      </p:sp>
    </p:spTree>
    <p:extLst>
      <p:ext uri="{BB962C8B-B14F-4D97-AF65-F5344CB8AC3E}">
        <p14:creationId xmlns:p14="http://schemas.microsoft.com/office/powerpoint/2010/main" val="378577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639"/>
          <a:stretch/>
        </p:blipFill>
        <p:spPr>
          <a:xfrm>
            <a:off x="10319656" y="0"/>
            <a:ext cx="1872343" cy="6858000"/>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6"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Placeholder 1"/>
          <p:cNvSpPr>
            <a:spLocks noGrp="1"/>
          </p:cNvSpPr>
          <p:nvPr>
            <p:ph type="title"/>
          </p:nvPr>
        </p:nvSpPr>
        <p:spPr>
          <a:xfrm>
            <a:off x="998895" y="705164"/>
            <a:ext cx="9894723" cy="430909"/>
          </a:xfrm>
          <a:prstGeom prst="rect">
            <a:avLst/>
          </a:prstGeom>
        </p:spPr>
        <p:txBody>
          <a:bodyPr vert="horz" lIns="91440" tIns="45720" rIns="91440" bIns="45720" rtlCol="0" anchor="ctr">
            <a:normAutofit/>
          </a:bodyPr>
          <a:lstStyle>
            <a:lvl1pPr>
              <a:defRPr>
                <a:solidFill>
                  <a:srgbClr val="065081"/>
                </a:solidFill>
              </a:defRPr>
            </a:lvl1pPr>
          </a:lstStyle>
          <a:p>
            <a:r>
              <a:rPr lang="en-GB"/>
              <a:t>Click to edit Master title style</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9" name="Slide Number Placeholder 3"/>
          <p:cNvSpPr>
            <a:spLocks noGrp="1"/>
          </p:cNvSpPr>
          <p:nvPr>
            <p:ph type="sldNum" sz="quarter" idx="4"/>
          </p:nvPr>
        </p:nvSpPr>
        <p:spPr>
          <a:xfrm>
            <a:off x="8498510" y="6296937"/>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83407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77585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161965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1"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13320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1"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855034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80888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5881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6234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69270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563097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84063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3"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itle Placeholder 1"/>
          <p:cNvSpPr>
            <a:spLocks noGrp="1"/>
          </p:cNvSpPr>
          <p:nvPr>
            <p:ph type="title"/>
          </p:nvPr>
        </p:nvSpPr>
        <p:spPr>
          <a:xfrm>
            <a:off x="998895" y="705164"/>
            <a:ext cx="9894723" cy="430909"/>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8"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52487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78068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690431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412970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659821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879"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9"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883828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88375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55418"/>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05635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645880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954399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329253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8"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000926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73AA6B-D74E-254E-B8CC-EA786BFC8EA9}"/>
              </a:ext>
            </a:extLst>
          </p:cNvPr>
          <p:cNvSpPr/>
          <p:nvPr userDrawn="1"/>
        </p:nvSpPr>
        <p:spPr>
          <a:xfrm>
            <a:off x="0" y="-109728"/>
            <a:ext cx="12192000" cy="6967728"/>
          </a:xfrm>
          <a:prstGeom prst="rect">
            <a:avLst/>
          </a:prstGeom>
          <a:solidFill>
            <a:srgbClr val="B4E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654825AA-4DF3-284A-9ACE-5A986464AAFA}"/>
              </a:ext>
            </a:extLst>
          </p:cNvPr>
          <p:cNvGrpSpPr/>
          <p:nvPr userDrawn="1"/>
        </p:nvGrpSpPr>
        <p:grpSpPr>
          <a:xfrm>
            <a:off x="3810939" y="2368069"/>
            <a:ext cx="7548072" cy="4006603"/>
            <a:chOff x="2858204" y="1776052"/>
            <a:chExt cx="5661054" cy="3004952"/>
          </a:xfrm>
        </p:grpSpPr>
        <p:sp>
          <p:nvSpPr>
            <p:cNvPr id="2" name="Triangle 1">
              <a:extLst>
                <a:ext uri="{FF2B5EF4-FFF2-40B4-BE49-F238E27FC236}">
                  <a16:creationId xmlns:a16="http://schemas.microsoft.com/office/drawing/2014/main" id="{F5EE83BF-ACFE-AB45-9312-01EEC9187C35}"/>
                </a:ext>
              </a:extLst>
            </p:cNvPr>
            <p:cNvSpPr/>
            <p:nvPr userDrawn="1"/>
          </p:nvSpPr>
          <p:spPr>
            <a:xfrm rot="16200000">
              <a:off x="4430329" y="2986793"/>
              <a:ext cx="1878338" cy="1256609"/>
            </a:xfrm>
            <a:prstGeom prst="triangle">
              <a:avLst>
                <a:gd name="adj" fmla="val 0"/>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riangle 13">
              <a:extLst>
                <a:ext uri="{FF2B5EF4-FFF2-40B4-BE49-F238E27FC236}">
                  <a16:creationId xmlns:a16="http://schemas.microsoft.com/office/drawing/2014/main" id="{03C1FA28-96D6-DD4D-AFBC-8A39FF5B58A9}"/>
                </a:ext>
              </a:extLst>
            </p:cNvPr>
            <p:cNvSpPr/>
            <p:nvPr userDrawn="1"/>
          </p:nvSpPr>
          <p:spPr>
            <a:xfrm rot="16200000">
              <a:off x="3657668" y="2734560"/>
              <a:ext cx="2063438" cy="1380441"/>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riangle 14">
              <a:extLst>
                <a:ext uri="{FF2B5EF4-FFF2-40B4-BE49-F238E27FC236}">
                  <a16:creationId xmlns:a16="http://schemas.microsoft.com/office/drawing/2014/main" id="{19CE9FB1-C610-B946-89AB-E4A35B8E380E}"/>
                </a:ext>
              </a:extLst>
            </p:cNvPr>
            <p:cNvSpPr/>
            <p:nvPr userDrawn="1"/>
          </p:nvSpPr>
          <p:spPr>
            <a:xfrm rot="16200000">
              <a:off x="5522972" y="2224731"/>
              <a:ext cx="2711051" cy="1813694"/>
            </a:xfrm>
            <a:prstGeom prst="triangle">
              <a:avLst>
                <a:gd name="adj" fmla="val 0"/>
              </a:avLst>
            </a:prstGeom>
            <a:solidFill>
              <a:srgbClr val="F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riangle 15">
              <a:extLst>
                <a:ext uri="{FF2B5EF4-FFF2-40B4-BE49-F238E27FC236}">
                  <a16:creationId xmlns:a16="http://schemas.microsoft.com/office/drawing/2014/main" id="{A8C3CF35-D4DE-3C47-A7B8-15EC086DE65A}"/>
                </a:ext>
              </a:extLst>
            </p:cNvPr>
            <p:cNvSpPr/>
            <p:nvPr userDrawn="1"/>
          </p:nvSpPr>
          <p:spPr>
            <a:xfrm rot="16200000">
              <a:off x="2634174" y="3497250"/>
              <a:ext cx="1353658" cy="905598"/>
            </a:xfrm>
            <a:prstGeom prst="triangle">
              <a:avLst>
                <a:gd name="adj" fmla="val 0"/>
              </a:avLst>
            </a:prstGeom>
            <a:solidFill>
              <a:srgbClr val="5B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569893A5-AB0D-3548-BCD2-81E2321673DE}"/>
                </a:ext>
              </a:extLst>
            </p:cNvPr>
            <p:cNvSpPr/>
            <p:nvPr userDrawn="1"/>
          </p:nvSpPr>
          <p:spPr>
            <a:xfrm rot="16200000">
              <a:off x="7389630" y="3651376"/>
              <a:ext cx="1353658" cy="905598"/>
            </a:xfrm>
            <a:prstGeom prst="triangle">
              <a:avLst>
                <a:gd name="adj" fmla="val 0"/>
              </a:avLst>
            </a:prstGeom>
            <a:solidFill>
              <a:srgbClr val="2F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Rectangle 3">
            <a:extLst>
              <a:ext uri="{FF2B5EF4-FFF2-40B4-BE49-F238E27FC236}">
                <a16:creationId xmlns:a16="http://schemas.microsoft.com/office/drawing/2014/main" id="{2801B13B-18C3-8242-B714-E44D785A6EC0}"/>
              </a:ext>
            </a:extLst>
          </p:cNvPr>
          <p:cNvSpPr/>
          <p:nvPr userDrawn="1"/>
        </p:nvSpPr>
        <p:spPr>
          <a:xfrm>
            <a:off x="-11168" y="5482201"/>
            <a:ext cx="12214335" cy="1385767"/>
          </a:xfrm>
          <a:prstGeom prst="rect">
            <a:avLst/>
          </a:prstGeom>
          <a:solidFill>
            <a:srgbClr val="346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3" name="Picture 22" descr="Logo&#10;&#10;Description automatically generated">
            <a:extLst>
              <a:ext uri="{FF2B5EF4-FFF2-40B4-BE49-F238E27FC236}">
                <a16:creationId xmlns:a16="http://schemas.microsoft.com/office/drawing/2014/main" id="{4B73EE5E-0530-7B4F-B1FE-B68852832E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08" t="23780" r="20432" b="39488"/>
          <a:stretch/>
        </p:blipFill>
        <p:spPr>
          <a:xfrm>
            <a:off x="558430" y="5620254"/>
            <a:ext cx="2269644" cy="953924"/>
          </a:xfrm>
          <a:prstGeom prst="rect">
            <a:avLst/>
          </a:prstGeom>
        </p:spPr>
      </p:pic>
      <p:pic>
        <p:nvPicPr>
          <p:cNvPr id="24" name="Picture 23" descr="Logo&#10;&#10;Description automatically generated">
            <a:extLst>
              <a:ext uri="{FF2B5EF4-FFF2-40B4-BE49-F238E27FC236}">
                <a16:creationId xmlns:a16="http://schemas.microsoft.com/office/drawing/2014/main" id="{18588B31-F551-6648-9319-D1F5BA9F2B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08" t="60057" r="20432" b="30580"/>
          <a:stretch/>
        </p:blipFill>
        <p:spPr>
          <a:xfrm>
            <a:off x="7728590" y="6263237"/>
            <a:ext cx="4072705" cy="436340"/>
          </a:xfrm>
          <a:prstGeom prst="rect">
            <a:avLst/>
          </a:prstGeom>
        </p:spPr>
      </p:pic>
      <p:sp>
        <p:nvSpPr>
          <p:cNvPr id="17" name="Text Placeholder 4"/>
          <p:cNvSpPr>
            <a:spLocks noGrp="1"/>
          </p:cNvSpPr>
          <p:nvPr>
            <p:ph type="body" sz="quarter" idx="11" hasCustomPrompt="1"/>
          </p:nvPr>
        </p:nvSpPr>
        <p:spPr>
          <a:xfrm>
            <a:off x="867142" y="2815461"/>
            <a:ext cx="5096933" cy="375289"/>
          </a:xfrm>
        </p:spPr>
        <p:txBody>
          <a:bodyPr>
            <a:noAutofit/>
          </a:bodyPr>
          <a:lstStyle>
            <a:lvl1pPr marL="0" indent="0">
              <a:buNone/>
              <a:defRPr sz="1867" b="1" baseline="0">
                <a:solidFill>
                  <a:srgbClr val="008B96"/>
                </a:solidFill>
              </a:defRPr>
            </a:lvl1pPr>
          </a:lstStyle>
          <a:p>
            <a:pPr lvl="0"/>
            <a:r>
              <a:rPr lang="en-US" dirty="0"/>
              <a:t>Presenter</a:t>
            </a:r>
          </a:p>
        </p:txBody>
      </p:sp>
      <p:sp>
        <p:nvSpPr>
          <p:cNvPr id="19" name="Text Placeholder 10"/>
          <p:cNvSpPr>
            <a:spLocks noGrp="1"/>
          </p:cNvSpPr>
          <p:nvPr>
            <p:ph type="body" sz="quarter" idx="17" hasCustomPrompt="1"/>
          </p:nvPr>
        </p:nvSpPr>
        <p:spPr>
          <a:xfrm>
            <a:off x="867141" y="1865938"/>
            <a:ext cx="7724664" cy="502132"/>
          </a:xfrm>
        </p:spPr>
        <p:txBody>
          <a:bodyPr wrap="square">
            <a:noAutofit/>
          </a:bodyPr>
          <a:lstStyle>
            <a:lvl1pPr marL="0" indent="0">
              <a:lnSpc>
                <a:spcPct val="150000"/>
              </a:lnSpc>
              <a:buNone/>
              <a:defRPr sz="2400" b="0">
                <a:solidFill>
                  <a:srgbClr val="34699A"/>
                </a:solidFill>
              </a:defRPr>
            </a:lvl1pPr>
          </a:lstStyle>
          <a:p>
            <a:pPr lvl="0"/>
            <a:r>
              <a:rPr lang="en-US" dirty="0"/>
              <a:t>Subtitle</a:t>
            </a:r>
          </a:p>
        </p:txBody>
      </p:sp>
      <p:sp>
        <p:nvSpPr>
          <p:cNvPr id="20" name="Text Placeholder 10"/>
          <p:cNvSpPr>
            <a:spLocks noGrp="1"/>
          </p:cNvSpPr>
          <p:nvPr>
            <p:ph type="body" sz="quarter" idx="14" hasCustomPrompt="1"/>
          </p:nvPr>
        </p:nvSpPr>
        <p:spPr>
          <a:xfrm>
            <a:off x="867143" y="1063817"/>
            <a:ext cx="7724664" cy="571751"/>
          </a:xfrm>
        </p:spPr>
        <p:txBody>
          <a:bodyPr wrap="square">
            <a:noAutofit/>
          </a:bodyPr>
          <a:lstStyle>
            <a:lvl1pPr marL="0" indent="0">
              <a:lnSpc>
                <a:spcPct val="100000"/>
              </a:lnSpc>
              <a:buNone/>
              <a:defRPr sz="3733" b="1">
                <a:solidFill>
                  <a:srgbClr val="34699A"/>
                </a:solidFill>
              </a:defRPr>
            </a:lvl1pPr>
          </a:lstStyle>
          <a:p>
            <a:pPr lvl="0"/>
            <a:r>
              <a:rPr lang="en-US" dirty="0"/>
              <a:t>Title</a:t>
            </a:r>
          </a:p>
        </p:txBody>
      </p:sp>
      <p:sp>
        <p:nvSpPr>
          <p:cNvPr id="25" name="Text Placeholder 6"/>
          <p:cNvSpPr>
            <a:spLocks noGrp="1"/>
          </p:cNvSpPr>
          <p:nvPr>
            <p:ph type="body" sz="quarter" idx="12" hasCustomPrompt="1"/>
          </p:nvPr>
        </p:nvSpPr>
        <p:spPr>
          <a:xfrm>
            <a:off x="867142" y="3310242"/>
            <a:ext cx="5003271" cy="436340"/>
          </a:xfrm>
        </p:spPr>
        <p:txBody>
          <a:bodyPr>
            <a:normAutofit/>
          </a:bodyPr>
          <a:lstStyle>
            <a:lvl1pPr marL="0" indent="0">
              <a:buNone/>
              <a:defRPr sz="1600">
                <a:solidFill>
                  <a:srgbClr val="008B96"/>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867142" y="3702891"/>
            <a:ext cx="5003271" cy="428319"/>
          </a:xfrm>
        </p:spPr>
        <p:txBody>
          <a:bodyPr>
            <a:normAutofit/>
          </a:bodyPr>
          <a:lstStyle>
            <a:lvl1pPr marL="0" indent="0">
              <a:buNone/>
              <a:defRPr sz="1600">
                <a:solidFill>
                  <a:srgbClr val="008B96"/>
                </a:solidFill>
              </a:defRPr>
            </a:lvl1pPr>
          </a:lstStyle>
          <a:p>
            <a:pPr lvl="0"/>
            <a:r>
              <a:rPr lang="en-US" dirty="0"/>
              <a:t>Date</a:t>
            </a:r>
            <a:endParaRPr lang="en-GB" dirty="0"/>
          </a:p>
        </p:txBody>
      </p:sp>
      <p:pic>
        <p:nvPicPr>
          <p:cNvPr id="28" name="Picture 27">
            <a:extLst>
              <a:ext uri="{FF2B5EF4-FFF2-40B4-BE49-F238E27FC236}">
                <a16:creationId xmlns:a16="http://schemas.microsoft.com/office/drawing/2014/main" id="{4BB8B99D-6521-C948-AE37-6BD7E457A470}"/>
              </a:ext>
            </a:extLst>
          </p:cNvPr>
          <p:cNvPicPr>
            <a:picLocks noChangeAspect="1"/>
          </p:cNvPicPr>
          <p:nvPr userDrawn="1"/>
        </p:nvPicPr>
        <p:blipFill>
          <a:blip r:embed="rId3"/>
          <a:stretch>
            <a:fillRect/>
          </a:stretch>
        </p:blipFill>
        <p:spPr>
          <a:xfrm>
            <a:off x="10003496" y="524403"/>
            <a:ext cx="1355515" cy="589228"/>
          </a:xfrm>
          <a:prstGeom prst="rect">
            <a:avLst/>
          </a:prstGeom>
        </p:spPr>
      </p:pic>
    </p:spTree>
    <p:extLst>
      <p:ext uri="{BB962C8B-B14F-4D97-AF65-F5344CB8AC3E}">
        <p14:creationId xmlns:p14="http://schemas.microsoft.com/office/powerpoint/2010/main" val="232670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935" y="1285890"/>
            <a:ext cx="11252317" cy="3978348"/>
          </a:xfrm>
        </p:spPr>
        <p:txBody>
          <a:bodyPr/>
          <a:lstStyle>
            <a:lvl1pPr>
              <a:defRPr sz="2133">
                <a:solidFill>
                  <a:srgbClr val="34699A"/>
                </a:solidFill>
                <a:latin typeface="Arial" panose="020B0604020202020204" pitchFamily="34" charset="0"/>
                <a:cs typeface="Arial" panose="020B0604020202020204" pitchFamily="34" charset="0"/>
              </a:defRPr>
            </a:lvl1pPr>
            <a:lvl2pPr>
              <a:defRPr sz="1867">
                <a:solidFill>
                  <a:srgbClr val="34699A"/>
                </a:solidFill>
                <a:latin typeface="Arial" panose="020B0604020202020204" pitchFamily="34" charset="0"/>
                <a:cs typeface="Arial" panose="020B0604020202020204" pitchFamily="34" charset="0"/>
              </a:defRPr>
            </a:lvl2pPr>
            <a:lvl3pPr>
              <a:defRPr sz="1600">
                <a:solidFill>
                  <a:srgbClr val="34699A"/>
                </a:solidFill>
                <a:latin typeface="Arial" panose="020B0604020202020204" pitchFamily="34" charset="0"/>
                <a:cs typeface="Arial" panose="020B0604020202020204" pitchFamily="34" charset="0"/>
              </a:defRPr>
            </a:lvl3pPr>
            <a:lvl4pPr>
              <a:defRPr>
                <a:solidFill>
                  <a:srgbClr val="34699A"/>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1"/>
          <p:cNvSpPr>
            <a:spLocks noGrp="1"/>
          </p:cNvSpPr>
          <p:nvPr>
            <p:ph type="title"/>
          </p:nvPr>
        </p:nvSpPr>
        <p:spPr>
          <a:xfrm>
            <a:off x="466936" y="175416"/>
            <a:ext cx="8583281" cy="927768"/>
          </a:xfrm>
          <a:prstGeom prst="rect">
            <a:avLst/>
          </a:prstGeom>
        </p:spPr>
        <p:txBody>
          <a:bodyPr vert="horz" lIns="91440" tIns="45720" rIns="91440" bIns="45720" rtlCol="0" anchor="ctr">
            <a:normAutofit/>
          </a:bodyPr>
          <a:lstStyle/>
          <a:p>
            <a:r>
              <a:rPr lang="en-US" dirty="0"/>
              <a:t>Slide Title</a:t>
            </a:r>
            <a:br>
              <a:rPr lang="en-US" dirty="0"/>
            </a:br>
            <a:r>
              <a:rPr lang="en-US" dirty="0"/>
              <a:t>subtitle</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976052" y="6420017"/>
            <a:ext cx="2743200" cy="366183"/>
          </a:xfrm>
          <a:prstGeom prst="rect">
            <a:avLst/>
          </a:prstGeom>
        </p:spPr>
        <p:txBody>
          <a:bodyPr vert="horz" lIns="91440" tIns="45720" rIns="91440" bIns="45720" rtlCol="0" anchor="ctr"/>
          <a:lstStyle>
            <a:lvl1pPr algn="r">
              <a:defRPr sz="1333" i="1">
                <a:solidFill>
                  <a:srgbClr val="B4E9E2"/>
                </a:solidFill>
              </a:defRPr>
            </a:lvl1pPr>
          </a:lstStyle>
          <a:p>
            <a:fld id="{9E7CA0F2-EE66-4F60-8C00-E0BE38E7AEC5}" type="slidenum">
              <a:rPr lang="en-GB" smtClean="0"/>
              <a:pPr/>
              <a:t>‹#›</a:t>
            </a:fld>
            <a:endParaRPr lang="en-GB" dirty="0"/>
          </a:p>
        </p:txBody>
      </p:sp>
    </p:spTree>
    <p:extLst>
      <p:ext uri="{BB962C8B-B14F-4D97-AF65-F5344CB8AC3E}">
        <p14:creationId xmlns:p14="http://schemas.microsoft.com/office/powerpoint/2010/main" val="142003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A0734F-6610-E749-95AF-F8E9439E5DF0}"/>
              </a:ext>
            </a:extLst>
          </p:cNvPr>
          <p:cNvGrpSpPr/>
          <p:nvPr userDrawn="1"/>
        </p:nvGrpSpPr>
        <p:grpSpPr>
          <a:xfrm>
            <a:off x="8660180" y="4578942"/>
            <a:ext cx="3059072" cy="1623791"/>
            <a:chOff x="2858204" y="1776052"/>
            <a:chExt cx="5661054" cy="3004952"/>
          </a:xfrm>
        </p:grpSpPr>
        <p:sp>
          <p:nvSpPr>
            <p:cNvPr id="14" name="Triangle 13">
              <a:extLst>
                <a:ext uri="{FF2B5EF4-FFF2-40B4-BE49-F238E27FC236}">
                  <a16:creationId xmlns:a16="http://schemas.microsoft.com/office/drawing/2014/main" id="{9FAC8B3B-200D-364F-9F24-B9D52FD96994}"/>
                </a:ext>
              </a:extLst>
            </p:cNvPr>
            <p:cNvSpPr/>
            <p:nvPr userDrawn="1"/>
          </p:nvSpPr>
          <p:spPr>
            <a:xfrm rot="16200000">
              <a:off x="4430329" y="2986793"/>
              <a:ext cx="1878338" cy="1256609"/>
            </a:xfrm>
            <a:prstGeom prst="triangle">
              <a:avLst>
                <a:gd name="adj" fmla="val 0"/>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riangle 14">
              <a:extLst>
                <a:ext uri="{FF2B5EF4-FFF2-40B4-BE49-F238E27FC236}">
                  <a16:creationId xmlns:a16="http://schemas.microsoft.com/office/drawing/2014/main" id="{4BECABA5-0655-D44B-9E91-833E29984F66}"/>
                </a:ext>
              </a:extLst>
            </p:cNvPr>
            <p:cNvSpPr/>
            <p:nvPr userDrawn="1"/>
          </p:nvSpPr>
          <p:spPr>
            <a:xfrm rot="16200000">
              <a:off x="3657668" y="2734560"/>
              <a:ext cx="2063438" cy="1380441"/>
            </a:xfrm>
            <a:prstGeom prst="triangle">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riangle 15">
              <a:extLst>
                <a:ext uri="{FF2B5EF4-FFF2-40B4-BE49-F238E27FC236}">
                  <a16:creationId xmlns:a16="http://schemas.microsoft.com/office/drawing/2014/main" id="{60CE1161-C04F-5040-9440-E3112BFA8DB2}"/>
                </a:ext>
              </a:extLst>
            </p:cNvPr>
            <p:cNvSpPr/>
            <p:nvPr userDrawn="1"/>
          </p:nvSpPr>
          <p:spPr>
            <a:xfrm rot="16200000">
              <a:off x="5522972" y="2224731"/>
              <a:ext cx="2711051" cy="1813694"/>
            </a:xfrm>
            <a:prstGeom prst="triangle">
              <a:avLst>
                <a:gd name="adj" fmla="val 0"/>
              </a:avLst>
            </a:prstGeom>
            <a:solidFill>
              <a:srgbClr val="F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riangle 16">
              <a:extLst>
                <a:ext uri="{FF2B5EF4-FFF2-40B4-BE49-F238E27FC236}">
                  <a16:creationId xmlns:a16="http://schemas.microsoft.com/office/drawing/2014/main" id="{6DA01B17-17B5-5346-B951-09688202C2F2}"/>
                </a:ext>
              </a:extLst>
            </p:cNvPr>
            <p:cNvSpPr/>
            <p:nvPr userDrawn="1"/>
          </p:nvSpPr>
          <p:spPr>
            <a:xfrm rot="16200000">
              <a:off x="2634174" y="3497250"/>
              <a:ext cx="1353658" cy="905598"/>
            </a:xfrm>
            <a:prstGeom prst="triangle">
              <a:avLst>
                <a:gd name="adj" fmla="val 0"/>
              </a:avLst>
            </a:prstGeom>
            <a:solidFill>
              <a:srgbClr val="5B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DE3FFE4B-EA58-B344-96FB-FBE03677B225}"/>
                </a:ext>
              </a:extLst>
            </p:cNvPr>
            <p:cNvSpPr/>
            <p:nvPr userDrawn="1"/>
          </p:nvSpPr>
          <p:spPr>
            <a:xfrm rot="16200000">
              <a:off x="7389630" y="3651376"/>
              <a:ext cx="1353658" cy="905598"/>
            </a:xfrm>
            <a:prstGeom prst="triangle">
              <a:avLst>
                <a:gd name="adj" fmla="val 0"/>
              </a:avLst>
            </a:prstGeom>
            <a:solidFill>
              <a:srgbClr val="2F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Content Placeholder 2"/>
          <p:cNvSpPr>
            <a:spLocks noGrp="1"/>
          </p:cNvSpPr>
          <p:nvPr>
            <p:ph idx="1"/>
          </p:nvPr>
        </p:nvSpPr>
        <p:spPr>
          <a:xfrm>
            <a:off x="466935" y="1285890"/>
            <a:ext cx="11252317" cy="3978348"/>
          </a:xfrm>
        </p:spPr>
        <p:txBody>
          <a:bodyPr/>
          <a:lstStyle>
            <a:lvl1pPr>
              <a:defRPr sz="2133">
                <a:solidFill>
                  <a:srgbClr val="34699A"/>
                </a:solidFill>
                <a:latin typeface="Arial" panose="020B0604020202020204" pitchFamily="34" charset="0"/>
                <a:cs typeface="Arial" panose="020B0604020202020204" pitchFamily="34" charset="0"/>
              </a:defRPr>
            </a:lvl1pPr>
            <a:lvl2pPr>
              <a:defRPr sz="1867">
                <a:solidFill>
                  <a:srgbClr val="34699A"/>
                </a:solidFill>
                <a:latin typeface="Arial" panose="020B0604020202020204" pitchFamily="34" charset="0"/>
                <a:cs typeface="Arial" panose="020B0604020202020204" pitchFamily="34" charset="0"/>
              </a:defRPr>
            </a:lvl2pPr>
            <a:lvl3pPr>
              <a:defRPr sz="1600">
                <a:solidFill>
                  <a:srgbClr val="34699A"/>
                </a:solidFill>
                <a:latin typeface="Arial" panose="020B0604020202020204" pitchFamily="34" charset="0"/>
                <a:cs typeface="Arial" panose="020B0604020202020204" pitchFamily="34" charset="0"/>
              </a:defRPr>
            </a:lvl3pPr>
            <a:lvl4pPr>
              <a:defRPr>
                <a:solidFill>
                  <a:srgbClr val="34699A"/>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1"/>
          <p:cNvSpPr>
            <a:spLocks noGrp="1"/>
          </p:cNvSpPr>
          <p:nvPr>
            <p:ph type="title"/>
          </p:nvPr>
        </p:nvSpPr>
        <p:spPr>
          <a:xfrm>
            <a:off x="466936" y="175416"/>
            <a:ext cx="8583281" cy="927768"/>
          </a:xfrm>
          <a:prstGeom prst="rect">
            <a:avLst/>
          </a:prstGeom>
        </p:spPr>
        <p:txBody>
          <a:bodyPr vert="horz" lIns="91440" tIns="45720" rIns="91440" bIns="45720" rtlCol="0" anchor="ctr">
            <a:normAutofit/>
          </a:bodyPr>
          <a:lstStyle/>
          <a:p>
            <a:r>
              <a:rPr lang="en-US" dirty="0"/>
              <a:t>Slide Title</a:t>
            </a:r>
            <a:br>
              <a:rPr lang="en-US" dirty="0"/>
            </a:br>
            <a:r>
              <a:rPr lang="en-US" dirty="0"/>
              <a:t>subtitle</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976052" y="6420017"/>
            <a:ext cx="2743200" cy="366183"/>
          </a:xfrm>
          <a:prstGeom prst="rect">
            <a:avLst/>
          </a:prstGeom>
        </p:spPr>
        <p:txBody>
          <a:bodyPr vert="horz" lIns="91440" tIns="45720" rIns="91440" bIns="45720" rtlCol="0" anchor="ctr"/>
          <a:lstStyle>
            <a:lvl1pPr algn="r">
              <a:defRPr sz="1333" i="1">
                <a:solidFill>
                  <a:srgbClr val="B4E9E2"/>
                </a:solidFill>
              </a:defRPr>
            </a:lvl1pPr>
          </a:lstStyle>
          <a:p>
            <a:fld id="{9E7CA0F2-EE66-4F60-8C00-E0BE38E7AEC5}" type="slidenum">
              <a:rPr lang="en-GB" smtClean="0"/>
              <a:pPr/>
              <a:t>‹#›</a:t>
            </a:fld>
            <a:endParaRPr lang="en-GB" dirty="0"/>
          </a:p>
        </p:txBody>
      </p:sp>
      <p:sp>
        <p:nvSpPr>
          <p:cNvPr id="19" name="Rectangle 18">
            <a:extLst>
              <a:ext uri="{FF2B5EF4-FFF2-40B4-BE49-F238E27FC236}">
                <a16:creationId xmlns:a16="http://schemas.microsoft.com/office/drawing/2014/main" id="{0B9865EB-D678-CF4C-8491-F982E0BE3C9E}"/>
              </a:ext>
            </a:extLst>
          </p:cNvPr>
          <p:cNvSpPr/>
          <p:nvPr userDrawn="1"/>
        </p:nvSpPr>
        <p:spPr>
          <a:xfrm>
            <a:off x="7846648" y="5821861"/>
            <a:ext cx="4345353" cy="465367"/>
          </a:xfrm>
          <a:prstGeom prst="rect">
            <a:avLst/>
          </a:prstGeom>
          <a:solidFill>
            <a:srgbClr val="346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21105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for GN4 related presentatio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C6CA2-7AA8-8142-AEBF-7E2890A15820}"/>
              </a:ext>
            </a:extLst>
          </p:cNvPr>
          <p:cNvSpPr/>
          <p:nvPr userDrawn="1"/>
        </p:nvSpPr>
        <p:spPr>
          <a:xfrm>
            <a:off x="0" y="-109728"/>
            <a:ext cx="12192000" cy="6967728"/>
          </a:xfrm>
          <a:prstGeom prst="rect">
            <a:avLst/>
          </a:prstGeom>
          <a:solidFill>
            <a:srgbClr val="B4E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a:extLst>
              <a:ext uri="{FF2B5EF4-FFF2-40B4-BE49-F238E27FC236}">
                <a16:creationId xmlns:a16="http://schemas.microsoft.com/office/drawing/2014/main" id="{2442DD3B-FD6B-F143-999E-7401F3DDACE6}"/>
              </a:ext>
            </a:extLst>
          </p:cNvPr>
          <p:cNvGrpSpPr/>
          <p:nvPr userDrawn="1"/>
        </p:nvGrpSpPr>
        <p:grpSpPr>
          <a:xfrm>
            <a:off x="3810939" y="2368069"/>
            <a:ext cx="7548072" cy="4006603"/>
            <a:chOff x="2858204" y="1776052"/>
            <a:chExt cx="5661054" cy="3004952"/>
          </a:xfrm>
        </p:grpSpPr>
        <p:sp>
          <p:nvSpPr>
            <p:cNvPr id="18" name="Triangle 17">
              <a:extLst>
                <a:ext uri="{FF2B5EF4-FFF2-40B4-BE49-F238E27FC236}">
                  <a16:creationId xmlns:a16="http://schemas.microsoft.com/office/drawing/2014/main" id="{93BD516B-DAD0-6445-A2CE-0801603DFEDD}"/>
                </a:ext>
              </a:extLst>
            </p:cNvPr>
            <p:cNvSpPr/>
            <p:nvPr userDrawn="1"/>
          </p:nvSpPr>
          <p:spPr>
            <a:xfrm rot="16200000">
              <a:off x="4430329" y="2986793"/>
              <a:ext cx="1878338" cy="1256609"/>
            </a:xfrm>
            <a:prstGeom prst="triangle">
              <a:avLst>
                <a:gd name="adj" fmla="val 0"/>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riangle 19">
              <a:extLst>
                <a:ext uri="{FF2B5EF4-FFF2-40B4-BE49-F238E27FC236}">
                  <a16:creationId xmlns:a16="http://schemas.microsoft.com/office/drawing/2014/main" id="{4FD32DE3-7C36-0344-930C-A83505E75B0F}"/>
                </a:ext>
              </a:extLst>
            </p:cNvPr>
            <p:cNvSpPr/>
            <p:nvPr userDrawn="1"/>
          </p:nvSpPr>
          <p:spPr>
            <a:xfrm rot="16200000">
              <a:off x="3657668" y="2734560"/>
              <a:ext cx="2063438" cy="1380441"/>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riangle 20">
              <a:extLst>
                <a:ext uri="{FF2B5EF4-FFF2-40B4-BE49-F238E27FC236}">
                  <a16:creationId xmlns:a16="http://schemas.microsoft.com/office/drawing/2014/main" id="{EA263101-B12D-824B-8294-FBF813F322D8}"/>
                </a:ext>
              </a:extLst>
            </p:cNvPr>
            <p:cNvSpPr/>
            <p:nvPr userDrawn="1"/>
          </p:nvSpPr>
          <p:spPr>
            <a:xfrm rot="16200000">
              <a:off x="5522972" y="2224731"/>
              <a:ext cx="2711051" cy="1813694"/>
            </a:xfrm>
            <a:prstGeom prst="triangle">
              <a:avLst>
                <a:gd name="adj" fmla="val 0"/>
              </a:avLst>
            </a:prstGeom>
            <a:solidFill>
              <a:srgbClr val="F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riangle 21">
              <a:extLst>
                <a:ext uri="{FF2B5EF4-FFF2-40B4-BE49-F238E27FC236}">
                  <a16:creationId xmlns:a16="http://schemas.microsoft.com/office/drawing/2014/main" id="{58F07986-0EB9-7049-9628-A790B65DBAE7}"/>
                </a:ext>
              </a:extLst>
            </p:cNvPr>
            <p:cNvSpPr/>
            <p:nvPr userDrawn="1"/>
          </p:nvSpPr>
          <p:spPr>
            <a:xfrm rot="16200000">
              <a:off x="2634174" y="3497250"/>
              <a:ext cx="1353658" cy="905598"/>
            </a:xfrm>
            <a:prstGeom prst="triangle">
              <a:avLst>
                <a:gd name="adj" fmla="val 0"/>
              </a:avLst>
            </a:prstGeom>
            <a:solidFill>
              <a:srgbClr val="5B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riangle 22">
              <a:extLst>
                <a:ext uri="{FF2B5EF4-FFF2-40B4-BE49-F238E27FC236}">
                  <a16:creationId xmlns:a16="http://schemas.microsoft.com/office/drawing/2014/main" id="{B5E6C297-E65E-0046-BC63-1CFBD25F276E}"/>
                </a:ext>
              </a:extLst>
            </p:cNvPr>
            <p:cNvSpPr/>
            <p:nvPr userDrawn="1"/>
          </p:nvSpPr>
          <p:spPr>
            <a:xfrm rot="16200000">
              <a:off x="7389630" y="3651376"/>
              <a:ext cx="1353658" cy="905598"/>
            </a:xfrm>
            <a:prstGeom prst="triangle">
              <a:avLst>
                <a:gd name="adj" fmla="val 0"/>
              </a:avLst>
            </a:prstGeom>
            <a:solidFill>
              <a:srgbClr val="2F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4" name="Rectangle 23">
            <a:extLst>
              <a:ext uri="{FF2B5EF4-FFF2-40B4-BE49-F238E27FC236}">
                <a16:creationId xmlns:a16="http://schemas.microsoft.com/office/drawing/2014/main" id="{910E9AC2-0620-6A41-9431-EEEC204F032A}"/>
              </a:ext>
            </a:extLst>
          </p:cNvPr>
          <p:cNvSpPr/>
          <p:nvPr userDrawn="1"/>
        </p:nvSpPr>
        <p:spPr>
          <a:xfrm>
            <a:off x="0" y="5472234"/>
            <a:ext cx="12214335" cy="1385767"/>
          </a:xfrm>
          <a:prstGeom prst="rect">
            <a:avLst/>
          </a:prstGeom>
          <a:solidFill>
            <a:srgbClr val="346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3"/>
          <p:cNvSpPr txBox="1">
            <a:spLocks/>
          </p:cNvSpPr>
          <p:nvPr userDrawn="1"/>
        </p:nvSpPr>
        <p:spPr>
          <a:xfrm>
            <a:off x="1022510" y="1356625"/>
            <a:ext cx="3995892" cy="58922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l"/>
            <a:r>
              <a:rPr lang="en-GB" sz="5333" b="1" dirty="0">
                <a:solidFill>
                  <a:srgbClr val="34699A"/>
                </a:solidFill>
                <a:latin typeface="Arial" panose="020B0604020202020204" pitchFamily="34" charset="0"/>
                <a:cs typeface="Arial" panose="020B0604020202020204" pitchFamily="34" charset="0"/>
              </a:rPr>
              <a:t>Thank you</a:t>
            </a:r>
          </a:p>
        </p:txBody>
      </p:sp>
      <p:sp>
        <p:nvSpPr>
          <p:cNvPr id="13" name="Text Placeholder 4"/>
          <p:cNvSpPr>
            <a:spLocks noGrp="1"/>
          </p:cNvSpPr>
          <p:nvPr>
            <p:ph type="body" sz="quarter" idx="11" hasCustomPrompt="1"/>
          </p:nvPr>
        </p:nvSpPr>
        <p:spPr>
          <a:xfrm>
            <a:off x="1095559" y="3253582"/>
            <a:ext cx="5061285" cy="350836"/>
          </a:xfrm>
        </p:spPr>
        <p:txBody>
          <a:bodyPr>
            <a:noAutofit/>
          </a:bodyPr>
          <a:lstStyle>
            <a:lvl1pPr marL="0" indent="0" algn="l">
              <a:buNone/>
              <a:defRPr sz="1867" baseline="0">
                <a:solidFill>
                  <a:srgbClr val="34699A"/>
                </a:solidFill>
              </a:defRPr>
            </a:lvl1pPr>
          </a:lstStyle>
          <a:p>
            <a:pPr lvl="0"/>
            <a:r>
              <a:rPr lang="en-GB" dirty="0"/>
              <a:t>Presenter email</a:t>
            </a:r>
          </a:p>
        </p:txBody>
      </p:sp>
      <p:sp>
        <p:nvSpPr>
          <p:cNvPr id="16" name="Title 3"/>
          <p:cNvSpPr txBox="1">
            <a:spLocks/>
          </p:cNvSpPr>
          <p:nvPr userDrawn="1"/>
        </p:nvSpPr>
        <p:spPr>
          <a:xfrm>
            <a:off x="1095559" y="1971409"/>
            <a:ext cx="4938983" cy="58922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lvl="0" algn="l"/>
            <a:r>
              <a:rPr lang="en-US" sz="3200" b="1" dirty="0">
                <a:solidFill>
                  <a:srgbClr val="00A8B5"/>
                </a:solidFill>
                <a:latin typeface="Arial" panose="020B0604020202020204" pitchFamily="34" charset="0"/>
                <a:cs typeface="Arial" panose="020B0604020202020204" pitchFamily="34" charset="0"/>
              </a:rPr>
              <a:t>Any Questions?</a:t>
            </a:r>
          </a:p>
        </p:txBody>
      </p:sp>
      <p:sp>
        <p:nvSpPr>
          <p:cNvPr id="19" name="TextBox 18"/>
          <p:cNvSpPr txBox="1"/>
          <p:nvPr userDrawn="1"/>
        </p:nvSpPr>
        <p:spPr>
          <a:xfrm>
            <a:off x="7837437" y="5754754"/>
            <a:ext cx="3078720" cy="400302"/>
          </a:xfrm>
          <a:prstGeom prst="rect">
            <a:avLst/>
          </a:prstGeom>
          <a:noFill/>
        </p:spPr>
        <p:txBody>
          <a:bodyPr wrap="square" rtlCol="0">
            <a:spAutoFit/>
          </a:bodyPr>
          <a:lstStyle/>
          <a:p>
            <a:pPr algn="r"/>
            <a:r>
              <a:rPr lang="en-GB" sz="667" b="0" i="0" dirty="0">
                <a:solidFill>
                  <a:schemeClr val="bg1"/>
                </a:solidFill>
                <a:latin typeface="Arial" panose="020B0604020202020204" pitchFamily="34" charset="0"/>
                <a:cs typeface="Arial" panose="020B0604020202020204" pitchFamily="34" charset="0"/>
              </a:rPr>
              <a:t>As part of the GÉANT 2020 Framework Partnership Agreement (FPA), the project receives funding from the European Union's Horizon 2020 research and innovation programme under Grant Agreement No. 856726 (GN4-3).</a:t>
            </a:r>
            <a:endParaRPr lang="en-GB" sz="667" b="0" i="0" dirty="0">
              <a:solidFill>
                <a:srgbClr val="FFFF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95244D8-F192-4845-90D9-B7DB802EE510}"/>
              </a:ext>
            </a:extLst>
          </p:cNvPr>
          <p:cNvPicPr>
            <a:picLocks noChangeAspect="1"/>
          </p:cNvPicPr>
          <p:nvPr userDrawn="1"/>
        </p:nvPicPr>
        <p:blipFill>
          <a:blip r:embed="rId2"/>
          <a:stretch>
            <a:fillRect/>
          </a:stretch>
        </p:blipFill>
        <p:spPr>
          <a:xfrm>
            <a:off x="10233789" y="524403"/>
            <a:ext cx="1355515" cy="589228"/>
          </a:xfrm>
          <a:prstGeom prst="rect">
            <a:avLst/>
          </a:prstGeom>
        </p:spPr>
      </p:pic>
      <p:pic>
        <p:nvPicPr>
          <p:cNvPr id="6" name="Picture 5" descr="Background pattern&#10;&#10;Description automatically generated">
            <a:extLst>
              <a:ext uri="{FF2B5EF4-FFF2-40B4-BE49-F238E27FC236}">
                <a16:creationId xmlns:a16="http://schemas.microsoft.com/office/drawing/2014/main" id="{ED971B9B-6A8D-694F-AB28-16DBE273D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595" y="5833540"/>
            <a:ext cx="433416" cy="288944"/>
          </a:xfrm>
          <a:prstGeom prst="rect">
            <a:avLst/>
          </a:prstGeom>
          <a:ln w="6350">
            <a:solidFill>
              <a:schemeClr val="bg1"/>
            </a:solidFill>
          </a:ln>
        </p:spPr>
      </p:pic>
      <p:pic>
        <p:nvPicPr>
          <p:cNvPr id="27" name="Picture 26" descr="Logo&#10;&#10;Description automatically generated">
            <a:extLst>
              <a:ext uri="{FF2B5EF4-FFF2-40B4-BE49-F238E27FC236}">
                <a16:creationId xmlns:a16="http://schemas.microsoft.com/office/drawing/2014/main" id="{CEC1B019-5B4B-6146-9E65-8B59D2A2D39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808" t="23780" r="20432" b="39488"/>
          <a:stretch/>
        </p:blipFill>
        <p:spPr>
          <a:xfrm>
            <a:off x="558430" y="5620254"/>
            <a:ext cx="2269644" cy="953924"/>
          </a:xfrm>
          <a:prstGeom prst="rect">
            <a:avLst/>
          </a:prstGeom>
        </p:spPr>
      </p:pic>
      <p:pic>
        <p:nvPicPr>
          <p:cNvPr id="31" name="Picture 30" descr="Logo&#10;&#10;Description automatically generated">
            <a:extLst>
              <a:ext uri="{FF2B5EF4-FFF2-40B4-BE49-F238E27FC236}">
                <a16:creationId xmlns:a16="http://schemas.microsoft.com/office/drawing/2014/main" id="{01D6E56D-F18E-BC47-AB61-117DF020DBF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808" t="60057" r="20432" b="30580"/>
          <a:stretch/>
        </p:blipFill>
        <p:spPr>
          <a:xfrm>
            <a:off x="7728590" y="6263237"/>
            <a:ext cx="4072705" cy="436340"/>
          </a:xfrm>
          <a:prstGeom prst="rect">
            <a:avLst/>
          </a:prstGeom>
        </p:spPr>
      </p:pic>
    </p:spTree>
    <p:extLst>
      <p:ext uri="{BB962C8B-B14F-4D97-AF65-F5344CB8AC3E}">
        <p14:creationId xmlns:p14="http://schemas.microsoft.com/office/powerpoint/2010/main" val="119070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748" y="-8626"/>
            <a:ext cx="2868252" cy="6866709"/>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8"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42893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8"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409778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9"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8"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47692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9"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65586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0968"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61260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9"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27420653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705164"/>
            <a:ext cx="9894723" cy="430909"/>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998895" y="1353031"/>
            <a:ext cx="807285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
        <p:nvSpPr>
          <p:cNvPr id="6"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hf hdr="0" ftr="0" dt="0"/>
  <p:txStyles>
    <p:titleStyle>
      <a:lvl1pPr algn="l" defTabSz="914400" rtl="0" eaLnBrk="1" latinLnBrk="0" hangingPunct="1">
        <a:lnSpc>
          <a:spcPct val="90000"/>
        </a:lnSpc>
        <a:spcBef>
          <a:spcPct val="0"/>
        </a:spcBef>
        <a:buNone/>
        <a:defRPr lang="en-GB" sz="3200" b="1" kern="1200" dirty="0">
          <a:solidFill>
            <a:schemeClr val="accent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hyperlink" Target="https://unsplash.com/s/photos/crowd?utm_source=unsplash&amp;utm_medium=referral&amp;utm_content=creditCopyText" TargetMode="External"/><Relationship Id="rId4" Type="http://schemas.openxmlformats.org/officeDocument/2006/relationships/hyperlink" Target="https://unsplash.com/es/@curranrob?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hyperlink" Target="https://unsplash.com/s/photos/satellites?utm_source=unsplash&amp;utm_medium=referral&amp;utm_content=creditCopyText" TargetMode="External"/><Relationship Id="rId4" Type="http://schemas.openxmlformats.org/officeDocument/2006/relationships/hyperlink" Target="https://unsplash.com/@nasa?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72.gif"/><Relationship Id="rId7"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36691-705B-9B42-8E33-1DAA47FC0726}"/>
              </a:ext>
            </a:extLst>
          </p:cNvPr>
          <p:cNvSpPr>
            <a:spLocks noGrp="1"/>
          </p:cNvSpPr>
          <p:nvPr>
            <p:ph type="body" sz="quarter" idx="11"/>
          </p:nvPr>
        </p:nvSpPr>
        <p:spPr/>
        <p:txBody>
          <a:bodyPr/>
          <a:lstStyle/>
          <a:p>
            <a:r>
              <a:rPr lang="en-US" dirty="0"/>
              <a:t>Chris Atherton</a:t>
            </a:r>
          </a:p>
          <a:p>
            <a:r>
              <a:rPr lang="en-US" sz="1800" i="1" dirty="0"/>
              <a:t>Senior Research Engagement Officer</a:t>
            </a:r>
          </a:p>
          <a:p>
            <a:endParaRPr lang="en-US" dirty="0"/>
          </a:p>
          <a:p>
            <a:endParaRPr lang="en-US" dirty="0"/>
          </a:p>
        </p:txBody>
      </p:sp>
      <p:sp>
        <p:nvSpPr>
          <p:cNvPr id="7" name="Text Placeholder 6">
            <a:extLst>
              <a:ext uri="{FF2B5EF4-FFF2-40B4-BE49-F238E27FC236}">
                <a16:creationId xmlns:a16="http://schemas.microsoft.com/office/drawing/2014/main" id="{DD7E1449-1D84-974B-B357-6E9765B1E02B}"/>
              </a:ext>
            </a:extLst>
          </p:cNvPr>
          <p:cNvSpPr>
            <a:spLocks noGrp="1"/>
          </p:cNvSpPr>
          <p:nvPr>
            <p:ph type="body" sz="quarter" idx="14"/>
          </p:nvPr>
        </p:nvSpPr>
        <p:spPr/>
        <p:txBody>
          <a:bodyPr/>
          <a:lstStyle/>
          <a:p>
            <a:r>
              <a:rPr lang="en-US" dirty="0"/>
              <a:t>Exploring our planet through SMART cables</a:t>
            </a:r>
          </a:p>
          <a:p>
            <a:endParaRPr lang="en-US" dirty="0"/>
          </a:p>
        </p:txBody>
      </p:sp>
      <p:sp>
        <p:nvSpPr>
          <p:cNvPr id="6" name="Text Placeholder 5">
            <a:extLst>
              <a:ext uri="{FF2B5EF4-FFF2-40B4-BE49-F238E27FC236}">
                <a16:creationId xmlns:a16="http://schemas.microsoft.com/office/drawing/2014/main" id="{03363115-8B67-014C-9C42-5957AF563BBA}"/>
              </a:ext>
            </a:extLst>
          </p:cNvPr>
          <p:cNvSpPr>
            <a:spLocks noGrp="1"/>
          </p:cNvSpPr>
          <p:nvPr>
            <p:ph type="body" sz="quarter" idx="12"/>
          </p:nvPr>
        </p:nvSpPr>
        <p:spPr>
          <a:xfrm>
            <a:off x="867141" y="4152473"/>
            <a:ext cx="5003271" cy="436340"/>
          </a:xfrm>
        </p:spPr>
        <p:txBody>
          <a:bodyPr/>
          <a:lstStyle/>
          <a:p>
            <a:r>
              <a:rPr lang="en-US" dirty="0"/>
              <a:t>TNC22, Trieste</a:t>
            </a:r>
          </a:p>
        </p:txBody>
      </p:sp>
      <p:sp>
        <p:nvSpPr>
          <p:cNvPr id="9" name="Text Placeholder 8">
            <a:extLst>
              <a:ext uri="{FF2B5EF4-FFF2-40B4-BE49-F238E27FC236}">
                <a16:creationId xmlns:a16="http://schemas.microsoft.com/office/drawing/2014/main" id="{4C9F0042-B51D-DA44-9BE9-98C8877F37A2}"/>
              </a:ext>
            </a:extLst>
          </p:cNvPr>
          <p:cNvSpPr>
            <a:spLocks noGrp="1"/>
          </p:cNvSpPr>
          <p:nvPr>
            <p:ph type="body" sz="quarter" idx="18"/>
          </p:nvPr>
        </p:nvSpPr>
        <p:spPr/>
        <p:txBody>
          <a:bodyPr/>
          <a:lstStyle/>
          <a:p>
            <a:r>
              <a:rPr lang="en-US" dirty="0"/>
              <a:t>17/6/22</a:t>
            </a:r>
          </a:p>
        </p:txBody>
      </p:sp>
      <p:pic>
        <p:nvPicPr>
          <p:cNvPr id="4098" name="Picture 2">
            <a:extLst>
              <a:ext uri="{FF2B5EF4-FFF2-40B4-BE49-F238E27FC236}">
                <a16:creationId xmlns:a16="http://schemas.microsoft.com/office/drawing/2014/main" id="{6BFA9381-C508-8126-E9DF-7B9CBB181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41" y="4690880"/>
            <a:ext cx="1776227" cy="62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36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12A8F1-4C94-A29B-62D0-0BDBB864CCDF}"/>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a:extLst>
              <a:ext uri="{FF2B5EF4-FFF2-40B4-BE49-F238E27FC236}">
                <a16:creationId xmlns:a16="http://schemas.microsoft.com/office/drawing/2014/main" id="{A2ED1F12-3A60-6215-F961-56EDB79F7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0"/>
            <a:ext cx="4903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D18B88-AABC-18D8-783F-E163AE87EDD9}"/>
              </a:ext>
            </a:extLst>
          </p:cNvPr>
          <p:cNvSpPr txBox="1"/>
          <p:nvPr/>
        </p:nvSpPr>
        <p:spPr>
          <a:xfrm>
            <a:off x="8766825" y="2069024"/>
            <a:ext cx="2952427" cy="2308324"/>
          </a:xfrm>
          <a:prstGeom prst="rect">
            <a:avLst/>
          </a:prstGeom>
          <a:noFill/>
        </p:spPr>
        <p:txBody>
          <a:bodyPr wrap="square" rtlCol="0">
            <a:spAutoFit/>
          </a:bodyPr>
          <a:lstStyle/>
          <a:p>
            <a:r>
              <a:rPr lang="en-GB" dirty="0"/>
              <a:t>Map contours: 1-hour intervals:</a:t>
            </a:r>
          </a:p>
          <a:p>
            <a:r>
              <a:rPr lang="en-GB" dirty="0"/>
              <a:t>Red: 1-4 hour arrival times</a:t>
            </a:r>
          </a:p>
          <a:p>
            <a:r>
              <a:rPr lang="en-GB" dirty="0"/>
              <a:t>Yellow: 5-6 hour arrival times</a:t>
            </a:r>
          </a:p>
          <a:p>
            <a:r>
              <a:rPr lang="en-GB" dirty="0"/>
              <a:t>Green: 7-14 hour arrival times</a:t>
            </a:r>
          </a:p>
          <a:p>
            <a:r>
              <a:rPr lang="en-GB" dirty="0"/>
              <a:t>Blue: 15-21 hour arrival times</a:t>
            </a:r>
          </a:p>
          <a:p>
            <a:endParaRPr lang="en-GB" dirty="0"/>
          </a:p>
        </p:txBody>
      </p:sp>
      <p:sp>
        <p:nvSpPr>
          <p:cNvPr id="3" name="Title 2">
            <a:extLst>
              <a:ext uri="{FF2B5EF4-FFF2-40B4-BE49-F238E27FC236}">
                <a16:creationId xmlns:a16="http://schemas.microsoft.com/office/drawing/2014/main" id="{50F7063F-4DEB-CF81-4B4A-271A27F66512}"/>
              </a:ext>
            </a:extLst>
          </p:cNvPr>
          <p:cNvSpPr>
            <a:spLocks noGrp="1"/>
          </p:cNvSpPr>
          <p:nvPr>
            <p:ph type="title"/>
          </p:nvPr>
        </p:nvSpPr>
        <p:spPr>
          <a:xfrm>
            <a:off x="459188" y="1074318"/>
            <a:ext cx="2222020" cy="927768"/>
          </a:xfrm>
        </p:spPr>
        <p:txBody>
          <a:bodyPr>
            <a:normAutofit fontScale="90000"/>
          </a:bodyPr>
          <a:lstStyle/>
          <a:p>
            <a:r>
              <a:rPr lang="en-GB" dirty="0"/>
              <a:t>Tsunami’s in Europe</a:t>
            </a:r>
          </a:p>
        </p:txBody>
      </p:sp>
      <p:sp>
        <p:nvSpPr>
          <p:cNvPr id="10" name="TextBox 9">
            <a:extLst>
              <a:ext uri="{FF2B5EF4-FFF2-40B4-BE49-F238E27FC236}">
                <a16:creationId xmlns:a16="http://schemas.microsoft.com/office/drawing/2014/main" id="{471A6C8E-3D5D-20FD-9106-55B59CDB02CB}"/>
              </a:ext>
            </a:extLst>
          </p:cNvPr>
          <p:cNvSpPr txBox="1"/>
          <p:nvPr/>
        </p:nvSpPr>
        <p:spPr>
          <a:xfrm>
            <a:off x="10024946" y="6088559"/>
            <a:ext cx="1900009" cy="769441"/>
          </a:xfrm>
          <a:prstGeom prst="rect">
            <a:avLst/>
          </a:prstGeom>
          <a:noFill/>
        </p:spPr>
        <p:txBody>
          <a:bodyPr wrap="square" rtlCol="0">
            <a:spAutoFit/>
          </a:bodyPr>
          <a:lstStyle/>
          <a:p>
            <a:r>
              <a:rPr lang="en-GB" sz="1100" dirty="0">
                <a:solidFill>
                  <a:schemeClr val="bg1">
                    <a:lumMod val="50000"/>
                  </a:schemeClr>
                </a:solidFill>
              </a:rPr>
              <a:t>https://</a:t>
            </a:r>
            <a:r>
              <a:rPr lang="en-GB" sz="1100" dirty="0" err="1">
                <a:solidFill>
                  <a:schemeClr val="bg1">
                    <a:lumMod val="50000"/>
                  </a:schemeClr>
                </a:solidFill>
              </a:rPr>
              <a:t>www.ngdc.noaa.gov</a:t>
            </a:r>
            <a:r>
              <a:rPr lang="en-GB" sz="1100" dirty="0">
                <a:solidFill>
                  <a:schemeClr val="bg1">
                    <a:lumMod val="50000"/>
                  </a:schemeClr>
                </a:solidFill>
              </a:rPr>
              <a:t>/hazard/</a:t>
            </a:r>
            <a:r>
              <a:rPr lang="en-GB" sz="1100" dirty="0" err="1">
                <a:solidFill>
                  <a:schemeClr val="bg1">
                    <a:lumMod val="50000"/>
                  </a:schemeClr>
                </a:solidFill>
              </a:rPr>
              <a:t>tsu_travel_time_events.shtml</a:t>
            </a:r>
            <a:endParaRPr lang="en-GB" sz="1100" dirty="0">
              <a:solidFill>
                <a:schemeClr val="bg1">
                  <a:lumMod val="50000"/>
                </a:schemeClr>
              </a:solidFill>
            </a:endParaRPr>
          </a:p>
          <a:p>
            <a:endParaRPr lang="en-GB" sz="1100" dirty="0">
              <a:solidFill>
                <a:schemeClr val="bg1">
                  <a:lumMod val="50000"/>
                </a:schemeClr>
              </a:solidFill>
            </a:endParaRPr>
          </a:p>
        </p:txBody>
      </p:sp>
    </p:spTree>
    <p:extLst>
      <p:ext uri="{BB962C8B-B14F-4D97-AF65-F5344CB8AC3E}">
        <p14:creationId xmlns:p14="http://schemas.microsoft.com/office/powerpoint/2010/main" val="135587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crowd of people&#10;&#10;Description automatically generated with medium confidence">
            <a:extLst>
              <a:ext uri="{FF2B5EF4-FFF2-40B4-BE49-F238E27FC236}">
                <a16:creationId xmlns:a16="http://schemas.microsoft.com/office/drawing/2014/main" id="{295B68B7-89D3-DAB7-0296-1AF6FFF083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05" r="573" b="5956"/>
          <a:stretch/>
        </p:blipFill>
        <p:spPr>
          <a:xfrm>
            <a:off x="-70625" y="0"/>
            <a:ext cx="12262625" cy="6858000"/>
          </a:xfrm>
        </p:spPr>
      </p:pic>
      <p:sp>
        <p:nvSpPr>
          <p:cNvPr id="3" name="Title 2">
            <a:extLst>
              <a:ext uri="{FF2B5EF4-FFF2-40B4-BE49-F238E27FC236}">
                <a16:creationId xmlns:a16="http://schemas.microsoft.com/office/drawing/2014/main" id="{D9D59BC1-48E3-716E-9E82-F42CE08B5128}"/>
              </a:ext>
            </a:extLst>
          </p:cNvPr>
          <p:cNvSpPr>
            <a:spLocks noGrp="1"/>
          </p:cNvSpPr>
          <p:nvPr>
            <p:ph type="title"/>
          </p:nvPr>
        </p:nvSpPr>
        <p:spPr>
          <a:xfrm>
            <a:off x="1047146" y="2277636"/>
            <a:ext cx="10097708" cy="2302727"/>
          </a:xfrm>
          <a:solidFill>
            <a:schemeClr val="bg1">
              <a:lumMod val="65000"/>
            </a:schemeClr>
          </a:solidFill>
        </p:spPr>
        <p:txBody>
          <a:bodyPr>
            <a:normAutofit/>
          </a:bodyPr>
          <a:lstStyle/>
          <a:p>
            <a:pPr algn="ctr"/>
            <a:r>
              <a:rPr lang="en-GB" sz="4800" dirty="0">
                <a:solidFill>
                  <a:schemeClr val="bg1"/>
                </a:solidFill>
              </a:rPr>
              <a:t>Another societal challenge from lack of deep ocean observations</a:t>
            </a:r>
          </a:p>
        </p:txBody>
      </p:sp>
      <p:sp>
        <p:nvSpPr>
          <p:cNvPr id="4" name="Slide Number Placeholder 3">
            <a:extLst>
              <a:ext uri="{FF2B5EF4-FFF2-40B4-BE49-F238E27FC236}">
                <a16:creationId xmlns:a16="http://schemas.microsoft.com/office/drawing/2014/main" id="{B93506F5-7BA7-5DFC-7CB9-0CB1454A5784}"/>
              </a:ext>
            </a:extLst>
          </p:cNvPr>
          <p:cNvSpPr>
            <a:spLocks noGrp="1"/>
          </p:cNvSpPr>
          <p:nvPr>
            <p:ph type="sldNum" sz="quarter" idx="4"/>
          </p:nvPr>
        </p:nvSpPr>
        <p:spPr/>
        <p:txBody>
          <a:bodyPr/>
          <a:lstStyle/>
          <a:p>
            <a:fld id="{83EB0FA4-9B1C-4D6B-AF0A-97437B69127A}" type="slidenum">
              <a:rPr lang="en-GB" smtClean="0"/>
              <a:pPr/>
              <a:t>11</a:t>
            </a:fld>
            <a:r>
              <a:rPr lang="en-GB"/>
              <a:t>     |</a:t>
            </a:r>
            <a:endParaRPr lang="en-GB" dirty="0"/>
          </a:p>
        </p:txBody>
      </p:sp>
      <p:sp>
        <p:nvSpPr>
          <p:cNvPr id="9" name="Rectangle 8">
            <a:extLst>
              <a:ext uri="{FF2B5EF4-FFF2-40B4-BE49-F238E27FC236}">
                <a16:creationId xmlns:a16="http://schemas.microsoft.com/office/drawing/2014/main" id="{8A76B4F8-26FF-5DD0-5BB3-AB6F5634F3D6}"/>
              </a:ext>
            </a:extLst>
          </p:cNvPr>
          <p:cNvSpPr/>
          <p:nvPr/>
        </p:nvSpPr>
        <p:spPr>
          <a:xfrm>
            <a:off x="8862306" y="6488667"/>
            <a:ext cx="3329694" cy="369332"/>
          </a:xfrm>
          <a:prstGeom prst="rect">
            <a:avLst/>
          </a:prstGeom>
          <a:solidFill>
            <a:schemeClr val="bg1">
              <a:lumMod val="65000"/>
              <a:alpha val="70352"/>
            </a:schemeClr>
          </a:solidFill>
        </p:spPr>
        <p:txBody>
          <a:bodyPr wrap="none">
            <a:spAutoFit/>
          </a:bodyPr>
          <a:lstStyle/>
          <a:p>
            <a:r>
              <a:rPr lang="en-GB" dirty="0">
                <a:solidFill>
                  <a:schemeClr val="bg1"/>
                </a:solidFill>
              </a:rPr>
              <a:t>Photo by </a:t>
            </a:r>
            <a:r>
              <a:rPr lang="en-GB" dirty="0">
                <a:solidFill>
                  <a:schemeClr val="bg1"/>
                </a:solidFill>
                <a:hlinkClick r:id="rId4">
                  <a:extLst>
                    <a:ext uri="{A12FA001-AC4F-418D-AE19-62706E023703}">
                      <ahyp:hlinkClr xmlns:ahyp="http://schemas.microsoft.com/office/drawing/2018/hyperlinkcolor" val="tx"/>
                    </a:ext>
                  </a:extLst>
                </a:hlinkClick>
              </a:rPr>
              <a:t>Rob Curran</a:t>
            </a:r>
            <a:r>
              <a:rPr lang="en-GB" dirty="0">
                <a:solidFill>
                  <a:schemeClr val="bg1"/>
                </a:solidFill>
              </a:rPr>
              <a:t> on </a:t>
            </a:r>
            <a:r>
              <a:rPr lang="en-GB" dirty="0">
                <a:solidFill>
                  <a:schemeClr val="bg1"/>
                </a:solidFill>
                <a:hlinkClick r:id="rId5">
                  <a:extLst>
                    <a:ext uri="{A12FA001-AC4F-418D-AE19-62706E023703}">
                      <ahyp:hlinkClr xmlns:ahyp="http://schemas.microsoft.com/office/drawing/2018/hyperlinkcolor" val="tx"/>
                    </a:ext>
                  </a:extLst>
                </a:hlinkClick>
              </a:rPr>
              <a:t>Unsplash</a:t>
            </a:r>
            <a:endParaRPr lang="en-GB" dirty="0">
              <a:solidFill>
                <a:schemeClr val="bg1"/>
              </a:solidFill>
            </a:endParaRPr>
          </a:p>
        </p:txBody>
      </p:sp>
    </p:spTree>
    <p:extLst>
      <p:ext uri="{BB962C8B-B14F-4D97-AF65-F5344CB8AC3E}">
        <p14:creationId xmlns:p14="http://schemas.microsoft.com/office/powerpoint/2010/main" val="12972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a Surface Temperature (1 month - Aqua/MODIS) | NASA">
            <a:extLst>
              <a:ext uri="{FF2B5EF4-FFF2-40B4-BE49-F238E27FC236}">
                <a16:creationId xmlns:a16="http://schemas.microsoft.com/office/drawing/2014/main" id="{24E461BA-2C42-462D-0A94-443D1DE44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76163" y="1957721"/>
            <a:ext cx="8583281" cy="927768"/>
          </a:xfrm>
        </p:spPr>
        <p:txBody>
          <a:bodyPr>
            <a:noAutofit/>
          </a:bodyPr>
          <a:lstStyle/>
          <a:p>
            <a:r>
              <a:rPr lang="en-GB" sz="4400" dirty="0">
                <a:solidFill>
                  <a:schemeClr val="bg1">
                    <a:lumMod val="95000"/>
                  </a:schemeClr>
                </a:solidFill>
              </a:rPr>
              <a:t>Global Deep Ocean Temperature </a:t>
            </a:r>
          </a:p>
        </p:txBody>
      </p:sp>
      <p:sp>
        <p:nvSpPr>
          <p:cNvPr id="8" name="TextBox 7">
            <a:extLst>
              <a:ext uri="{FF2B5EF4-FFF2-40B4-BE49-F238E27FC236}">
                <a16:creationId xmlns:a16="http://schemas.microsoft.com/office/drawing/2014/main" id="{98723755-B25B-9F2E-5B55-820A3D83F424}"/>
              </a:ext>
            </a:extLst>
          </p:cNvPr>
          <p:cNvSpPr txBox="1"/>
          <p:nvPr/>
        </p:nvSpPr>
        <p:spPr>
          <a:xfrm>
            <a:off x="6456557" y="6021659"/>
            <a:ext cx="5925014" cy="738664"/>
          </a:xfrm>
          <a:prstGeom prst="rect">
            <a:avLst/>
          </a:prstGeom>
          <a:noFill/>
        </p:spPr>
        <p:txBody>
          <a:bodyPr wrap="square" rtlCol="0">
            <a:spAutoFit/>
          </a:bodyPr>
          <a:lstStyle/>
          <a:p>
            <a:r>
              <a:rPr lang="en-GB" sz="1400" dirty="0">
                <a:solidFill>
                  <a:schemeClr val="bg1">
                    <a:lumMod val="65000"/>
                  </a:schemeClr>
                </a:solidFill>
              </a:rPr>
              <a:t>Credit: Imagery processed by the NASA Earth Observations (NEO) team in collaboration with Gene Feldman and Norman </a:t>
            </a:r>
            <a:r>
              <a:rPr lang="en-GB" sz="1400" dirty="0" err="1">
                <a:solidFill>
                  <a:schemeClr val="bg1">
                    <a:lumMod val="65000"/>
                  </a:schemeClr>
                </a:solidFill>
              </a:rPr>
              <a:t>Kuring</a:t>
            </a:r>
            <a:r>
              <a:rPr lang="en-GB" sz="1400" dirty="0">
                <a:solidFill>
                  <a:schemeClr val="bg1">
                    <a:lumMod val="65000"/>
                  </a:schemeClr>
                </a:solidFill>
              </a:rPr>
              <a:t>, NASA </a:t>
            </a:r>
            <a:r>
              <a:rPr lang="en-GB" sz="1400" dirty="0" err="1">
                <a:solidFill>
                  <a:schemeClr val="bg1">
                    <a:lumMod val="65000"/>
                  </a:schemeClr>
                </a:solidFill>
              </a:rPr>
              <a:t>OceanColor</a:t>
            </a:r>
            <a:r>
              <a:rPr lang="en-GB" sz="1400" dirty="0">
                <a:solidFill>
                  <a:schemeClr val="bg1">
                    <a:lumMod val="65000"/>
                  </a:schemeClr>
                </a:solidFill>
              </a:rPr>
              <a:t> Group.</a:t>
            </a:r>
          </a:p>
        </p:txBody>
      </p:sp>
    </p:spTree>
    <p:extLst>
      <p:ext uri="{BB962C8B-B14F-4D97-AF65-F5344CB8AC3E}">
        <p14:creationId xmlns:p14="http://schemas.microsoft.com/office/powerpoint/2010/main" val="201305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elicopter flying over a body of water&#10;&#10;Description automatically generated with medium confidence">
            <a:extLst>
              <a:ext uri="{FF2B5EF4-FFF2-40B4-BE49-F238E27FC236}">
                <a16:creationId xmlns:a16="http://schemas.microsoft.com/office/drawing/2014/main" id="{47AD3E68-CD18-BF6D-B8AE-DBE58D7A027E}"/>
              </a:ext>
            </a:extLst>
          </p:cNvPr>
          <p:cNvPicPr>
            <a:picLocks noChangeAspect="1"/>
          </p:cNvPicPr>
          <p:nvPr/>
        </p:nvPicPr>
        <p:blipFill rotWithShape="1">
          <a:blip r:embed="rId3">
            <a:extLst>
              <a:ext uri="{28A0092B-C50C-407E-A947-70E740481C1C}">
                <a14:useLocalDpi xmlns:a14="http://schemas.microsoft.com/office/drawing/2010/main" val="0"/>
              </a:ext>
            </a:extLst>
          </a:blip>
          <a:srcRect t="15843"/>
          <a:stretch/>
        </p:blipFill>
        <p:spPr>
          <a:xfrm>
            <a:off x="-2907" y="0"/>
            <a:ext cx="12192000" cy="6858000"/>
          </a:xfrm>
          <a:prstGeom prst="rect">
            <a:avLst/>
          </a:prstGeom>
        </p:spPr>
      </p:pic>
      <p:sp>
        <p:nvSpPr>
          <p:cNvPr id="2" name="Title 1">
            <a:extLst>
              <a:ext uri="{FF2B5EF4-FFF2-40B4-BE49-F238E27FC236}">
                <a16:creationId xmlns:a16="http://schemas.microsoft.com/office/drawing/2014/main" id="{23081942-C3C6-42AF-1334-DA45231415A0}"/>
              </a:ext>
            </a:extLst>
          </p:cNvPr>
          <p:cNvSpPr>
            <a:spLocks noGrp="1"/>
          </p:cNvSpPr>
          <p:nvPr>
            <p:ph type="title"/>
          </p:nvPr>
        </p:nvSpPr>
        <p:spPr>
          <a:xfrm>
            <a:off x="985127" y="186567"/>
            <a:ext cx="10215932" cy="1653384"/>
          </a:xfrm>
        </p:spPr>
        <p:txBody>
          <a:bodyPr>
            <a:noAutofit/>
          </a:bodyPr>
          <a:lstStyle/>
          <a:p>
            <a:pPr algn="ctr"/>
            <a:r>
              <a:rPr lang="en-GB" sz="7200" dirty="0">
                <a:solidFill>
                  <a:schemeClr val="bg1"/>
                </a:solidFill>
              </a:rPr>
              <a:t>We need more data! </a:t>
            </a:r>
          </a:p>
        </p:txBody>
      </p:sp>
      <p:sp>
        <p:nvSpPr>
          <p:cNvPr id="3" name="Content Placeholder 2">
            <a:extLst>
              <a:ext uri="{FF2B5EF4-FFF2-40B4-BE49-F238E27FC236}">
                <a16:creationId xmlns:a16="http://schemas.microsoft.com/office/drawing/2014/main" id="{627AD6D8-2E26-C4ED-44A0-ACA26F62A365}"/>
              </a:ext>
            </a:extLst>
          </p:cNvPr>
          <p:cNvSpPr>
            <a:spLocks noGrp="1"/>
          </p:cNvSpPr>
          <p:nvPr>
            <p:ph idx="1"/>
          </p:nvPr>
        </p:nvSpPr>
        <p:spPr>
          <a:xfrm>
            <a:off x="1336730" y="4486846"/>
            <a:ext cx="4539962" cy="2061657"/>
          </a:xfrm>
        </p:spPr>
        <p:txBody>
          <a:bodyPr>
            <a:normAutofit/>
          </a:bodyPr>
          <a:lstStyle/>
          <a:p>
            <a:pPr marL="0" indent="0">
              <a:buNone/>
            </a:pPr>
            <a:r>
              <a:rPr lang="en-GB" sz="2800" dirty="0">
                <a:solidFill>
                  <a:schemeClr val="bg1"/>
                </a:solidFill>
              </a:rPr>
              <a:t>Long term data sets for:</a:t>
            </a:r>
          </a:p>
          <a:p>
            <a:r>
              <a:rPr lang="en-GB" sz="2800" dirty="0">
                <a:solidFill>
                  <a:schemeClr val="bg1"/>
                </a:solidFill>
              </a:rPr>
              <a:t>Climate modelling</a:t>
            </a:r>
          </a:p>
          <a:p>
            <a:r>
              <a:rPr lang="en-GB" sz="2800" dirty="0">
                <a:solidFill>
                  <a:schemeClr val="bg1"/>
                </a:solidFill>
              </a:rPr>
              <a:t>Weather forecasting</a:t>
            </a:r>
          </a:p>
          <a:p>
            <a:r>
              <a:rPr lang="en-GB" sz="2800" dirty="0">
                <a:solidFill>
                  <a:schemeClr val="bg1"/>
                </a:solidFill>
              </a:rPr>
              <a:t>AI and all that</a:t>
            </a:r>
          </a:p>
        </p:txBody>
      </p:sp>
      <p:sp>
        <p:nvSpPr>
          <p:cNvPr id="7" name="Rectangle 6">
            <a:extLst>
              <a:ext uri="{FF2B5EF4-FFF2-40B4-BE49-F238E27FC236}">
                <a16:creationId xmlns:a16="http://schemas.microsoft.com/office/drawing/2014/main" id="{F0CE974C-2005-075A-8B06-96272E6E8376}"/>
              </a:ext>
            </a:extLst>
          </p:cNvPr>
          <p:cNvSpPr/>
          <p:nvPr/>
        </p:nvSpPr>
        <p:spPr>
          <a:xfrm>
            <a:off x="9410854" y="6548503"/>
            <a:ext cx="2500941" cy="307777"/>
          </a:xfrm>
          <a:prstGeom prst="rect">
            <a:avLst/>
          </a:prstGeom>
        </p:spPr>
        <p:txBody>
          <a:bodyPr wrap="none">
            <a:spAutoFit/>
          </a:bodyPr>
          <a:lstStyle/>
          <a:p>
            <a:r>
              <a:rPr lang="en-GB" sz="1400" dirty="0">
                <a:solidFill>
                  <a:schemeClr val="bg1"/>
                </a:solidFill>
              </a:rPr>
              <a:t>Photo by </a:t>
            </a:r>
            <a:r>
              <a:rPr lang="en-GB" sz="1400" dirty="0" err="1">
                <a:solidFill>
                  <a:schemeClr val="bg1"/>
                </a:solidFill>
              </a:rPr>
              <a:t>Snowscat</a:t>
            </a:r>
            <a:r>
              <a:rPr lang="en-GB" sz="1400" dirty="0">
                <a:solidFill>
                  <a:schemeClr val="bg1"/>
                </a:solidFill>
              </a:rPr>
              <a:t> on </a:t>
            </a:r>
            <a:r>
              <a:rPr lang="en-GB" sz="1400" dirty="0" err="1">
                <a:solidFill>
                  <a:schemeClr val="bg1"/>
                </a:solidFill>
              </a:rPr>
              <a:t>Unsplash</a:t>
            </a:r>
            <a:endParaRPr lang="en-GB" sz="1400" dirty="0">
              <a:solidFill>
                <a:schemeClr val="bg1"/>
              </a:solidFill>
            </a:endParaRPr>
          </a:p>
        </p:txBody>
      </p:sp>
    </p:spTree>
    <p:extLst>
      <p:ext uri="{BB962C8B-B14F-4D97-AF65-F5344CB8AC3E}">
        <p14:creationId xmlns:p14="http://schemas.microsoft.com/office/powerpoint/2010/main" val="96209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15A86B1-791F-6CD4-BD7C-365AEA76CF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51" b="8749"/>
          <a:stretch/>
        </p:blipFill>
        <p:spPr bwMode="auto">
          <a:xfrm>
            <a:off x="-2907"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742482-7C17-6E90-D705-C7D46E305C70}"/>
              </a:ext>
            </a:extLst>
          </p:cNvPr>
          <p:cNvSpPr>
            <a:spLocks noGrp="1"/>
          </p:cNvSpPr>
          <p:nvPr>
            <p:ph type="title"/>
          </p:nvPr>
        </p:nvSpPr>
        <p:spPr>
          <a:xfrm>
            <a:off x="1316228" y="4204010"/>
            <a:ext cx="9559543" cy="1604989"/>
          </a:xfrm>
          <a:solidFill>
            <a:schemeClr val="bg1">
              <a:lumMod val="65000"/>
            </a:schemeClr>
          </a:solidFill>
        </p:spPr>
        <p:txBody>
          <a:bodyPr>
            <a:normAutofit/>
          </a:bodyPr>
          <a:lstStyle/>
          <a:p>
            <a:pPr algn="ctr"/>
            <a:r>
              <a:rPr lang="en-GB" sz="4800" dirty="0">
                <a:solidFill>
                  <a:schemeClr val="bg1"/>
                </a:solidFill>
              </a:rPr>
              <a:t>What about dedicated infrastructure?</a:t>
            </a:r>
          </a:p>
        </p:txBody>
      </p:sp>
      <p:sp>
        <p:nvSpPr>
          <p:cNvPr id="7" name="Rectangle 6">
            <a:extLst>
              <a:ext uri="{FF2B5EF4-FFF2-40B4-BE49-F238E27FC236}">
                <a16:creationId xmlns:a16="http://schemas.microsoft.com/office/drawing/2014/main" id="{4E4CA84B-02B0-4D7B-88A0-F567AA90AE47}"/>
              </a:ext>
            </a:extLst>
          </p:cNvPr>
          <p:cNvSpPr/>
          <p:nvPr/>
        </p:nvSpPr>
        <p:spPr>
          <a:xfrm>
            <a:off x="1727759" y="6550222"/>
            <a:ext cx="9969190" cy="307777"/>
          </a:xfrm>
          <a:prstGeom prst="rect">
            <a:avLst/>
          </a:prstGeom>
        </p:spPr>
        <p:txBody>
          <a:bodyPr wrap="square">
            <a:spAutoFit/>
          </a:bodyPr>
          <a:lstStyle/>
          <a:p>
            <a:r>
              <a:rPr lang="en-GB" sz="1400" dirty="0">
                <a:solidFill>
                  <a:schemeClr val="bg1">
                    <a:lumMod val="85000"/>
                  </a:schemeClr>
                </a:solidFill>
              </a:rPr>
              <a:t>By John Whitehead - Ocean Instruments, Public Domain, https://</a:t>
            </a:r>
            <a:r>
              <a:rPr lang="en-GB" sz="1400" dirty="0" err="1">
                <a:solidFill>
                  <a:schemeClr val="bg1">
                    <a:lumMod val="85000"/>
                  </a:schemeClr>
                </a:solidFill>
              </a:rPr>
              <a:t>commons.wikimedia.org</a:t>
            </a:r>
            <a:r>
              <a:rPr lang="en-GB" sz="1400" dirty="0">
                <a:solidFill>
                  <a:schemeClr val="bg1">
                    <a:lumMod val="85000"/>
                  </a:schemeClr>
                </a:solidFill>
              </a:rPr>
              <a:t>/w/</a:t>
            </a:r>
            <a:r>
              <a:rPr lang="en-GB" sz="1400" dirty="0" err="1">
                <a:solidFill>
                  <a:schemeClr val="bg1">
                    <a:lumMod val="85000"/>
                  </a:schemeClr>
                </a:solidFill>
              </a:rPr>
              <a:t>index.php?curid</a:t>
            </a:r>
            <a:r>
              <a:rPr lang="en-GB" sz="1400" dirty="0">
                <a:solidFill>
                  <a:schemeClr val="bg1">
                    <a:lumMod val="85000"/>
                  </a:schemeClr>
                </a:solidFill>
              </a:rPr>
              <a:t>=15663716</a:t>
            </a:r>
          </a:p>
        </p:txBody>
      </p:sp>
    </p:spTree>
    <p:extLst>
      <p:ext uri="{BB962C8B-B14F-4D97-AF65-F5344CB8AC3E}">
        <p14:creationId xmlns:p14="http://schemas.microsoft.com/office/powerpoint/2010/main" val="203992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water, sky, outdoor, ocean&#10;&#10;Description automatically generated">
            <a:extLst>
              <a:ext uri="{FF2B5EF4-FFF2-40B4-BE49-F238E27FC236}">
                <a16:creationId xmlns:a16="http://schemas.microsoft.com/office/drawing/2014/main" id="{ED033BD8-0D04-6F2E-4ED6-0E22B7F8EA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625"/>
          <a:stretch/>
        </p:blipFill>
        <p:spPr>
          <a:xfrm>
            <a:off x="0" y="1"/>
            <a:ext cx="12192000" cy="6858000"/>
          </a:xfrm>
        </p:spPr>
      </p:pic>
      <p:sp>
        <p:nvSpPr>
          <p:cNvPr id="2" name="Title 1">
            <a:extLst>
              <a:ext uri="{FF2B5EF4-FFF2-40B4-BE49-F238E27FC236}">
                <a16:creationId xmlns:a16="http://schemas.microsoft.com/office/drawing/2014/main" id="{AD011291-9244-6566-3328-7B5075B3FB92}"/>
              </a:ext>
            </a:extLst>
          </p:cNvPr>
          <p:cNvSpPr>
            <a:spLocks noGrp="1"/>
          </p:cNvSpPr>
          <p:nvPr>
            <p:ph type="title"/>
          </p:nvPr>
        </p:nvSpPr>
        <p:spPr>
          <a:xfrm>
            <a:off x="466936" y="175415"/>
            <a:ext cx="9992908" cy="1586477"/>
          </a:xfrm>
        </p:spPr>
        <p:txBody>
          <a:bodyPr>
            <a:normAutofit/>
          </a:bodyPr>
          <a:lstStyle/>
          <a:p>
            <a:r>
              <a:rPr lang="en-GB" sz="6600" dirty="0">
                <a:solidFill>
                  <a:schemeClr val="bg1"/>
                </a:solidFill>
              </a:rPr>
              <a:t>Expensive to install</a:t>
            </a:r>
          </a:p>
        </p:txBody>
      </p:sp>
    </p:spTree>
    <p:extLst>
      <p:ext uri="{BB962C8B-B14F-4D97-AF65-F5344CB8AC3E}">
        <p14:creationId xmlns:p14="http://schemas.microsoft.com/office/powerpoint/2010/main" val="357235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EB02D-5693-E592-4099-BE671CB510E8}"/>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7" descr="A picture containing indoor&#10;&#10;Description automatically generated">
            <a:extLst>
              <a:ext uri="{FF2B5EF4-FFF2-40B4-BE49-F238E27FC236}">
                <a16:creationId xmlns:a16="http://schemas.microsoft.com/office/drawing/2014/main" id="{54A99B02-9878-43B6-3AA0-77DD4F3103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87" r="9507"/>
          <a:stretch/>
        </p:blipFill>
        <p:spPr>
          <a:xfrm rot="5400000">
            <a:off x="2666999" y="-367993"/>
            <a:ext cx="6857999" cy="7593984"/>
          </a:xfrm>
        </p:spPr>
      </p:pic>
      <p:sp>
        <p:nvSpPr>
          <p:cNvPr id="2" name="Title 1">
            <a:extLst>
              <a:ext uri="{FF2B5EF4-FFF2-40B4-BE49-F238E27FC236}">
                <a16:creationId xmlns:a16="http://schemas.microsoft.com/office/drawing/2014/main" id="{0CD8B37D-109F-B39F-261A-FE5F050C14F7}"/>
              </a:ext>
            </a:extLst>
          </p:cNvPr>
          <p:cNvSpPr>
            <a:spLocks noGrp="1"/>
          </p:cNvSpPr>
          <p:nvPr>
            <p:ph type="title"/>
          </p:nvPr>
        </p:nvSpPr>
        <p:spPr>
          <a:xfrm>
            <a:off x="2299006" y="0"/>
            <a:ext cx="7593985" cy="970156"/>
          </a:xfrm>
          <a:solidFill>
            <a:schemeClr val="bg1">
              <a:lumMod val="95000"/>
            </a:schemeClr>
          </a:solidFill>
        </p:spPr>
        <p:txBody>
          <a:bodyPr>
            <a:normAutofit fontScale="90000"/>
          </a:bodyPr>
          <a:lstStyle/>
          <a:p>
            <a:pPr algn="ctr"/>
            <a:r>
              <a:rPr lang="en-GB" sz="6600" dirty="0"/>
              <a:t>Expensive to maintain</a:t>
            </a:r>
          </a:p>
        </p:txBody>
      </p:sp>
    </p:spTree>
    <p:extLst>
      <p:ext uri="{BB962C8B-B14F-4D97-AF65-F5344CB8AC3E}">
        <p14:creationId xmlns:p14="http://schemas.microsoft.com/office/powerpoint/2010/main" val="229293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indoor, newspaper, covered&#10;&#10;Description automatically generated">
            <a:extLst>
              <a:ext uri="{FF2B5EF4-FFF2-40B4-BE49-F238E27FC236}">
                <a16:creationId xmlns:a16="http://schemas.microsoft.com/office/drawing/2014/main" id="{43C3FE72-BCF7-250C-F7B8-939A3C9B21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625"/>
          <a:stretch/>
        </p:blipFill>
        <p:spPr>
          <a:xfrm>
            <a:off x="0" y="1"/>
            <a:ext cx="12192000" cy="6858000"/>
          </a:xfrm>
        </p:spPr>
      </p:pic>
      <p:sp>
        <p:nvSpPr>
          <p:cNvPr id="2" name="Title 1">
            <a:extLst>
              <a:ext uri="{FF2B5EF4-FFF2-40B4-BE49-F238E27FC236}">
                <a16:creationId xmlns:a16="http://schemas.microsoft.com/office/drawing/2014/main" id="{AFC76AEF-9EF7-C585-0357-F6428C0F64DE}"/>
              </a:ext>
            </a:extLst>
          </p:cNvPr>
          <p:cNvSpPr>
            <a:spLocks noGrp="1"/>
          </p:cNvSpPr>
          <p:nvPr>
            <p:ph type="title"/>
          </p:nvPr>
        </p:nvSpPr>
        <p:spPr>
          <a:xfrm>
            <a:off x="519682" y="1452190"/>
            <a:ext cx="11152635" cy="3515638"/>
          </a:xfrm>
          <a:solidFill>
            <a:schemeClr val="bg1">
              <a:lumMod val="95000"/>
              <a:alpha val="40935"/>
            </a:schemeClr>
          </a:solidFill>
        </p:spPr>
        <p:txBody>
          <a:bodyPr>
            <a:normAutofit/>
          </a:bodyPr>
          <a:lstStyle/>
          <a:p>
            <a:pPr algn="ctr"/>
            <a:r>
              <a:rPr lang="en-GB" sz="16600" dirty="0">
                <a:solidFill>
                  <a:schemeClr val="tx1"/>
                </a:solidFill>
              </a:rPr>
              <a:t>Who pays?</a:t>
            </a:r>
          </a:p>
        </p:txBody>
      </p:sp>
      <p:sp>
        <p:nvSpPr>
          <p:cNvPr id="9" name="TextBox 8">
            <a:extLst>
              <a:ext uri="{FF2B5EF4-FFF2-40B4-BE49-F238E27FC236}">
                <a16:creationId xmlns:a16="http://schemas.microsoft.com/office/drawing/2014/main" id="{3765F4DD-8B21-6900-BAC9-823E3FE466A4}"/>
              </a:ext>
            </a:extLst>
          </p:cNvPr>
          <p:cNvSpPr txBox="1"/>
          <p:nvPr/>
        </p:nvSpPr>
        <p:spPr>
          <a:xfrm>
            <a:off x="9638371" y="6523463"/>
            <a:ext cx="2553629" cy="461665"/>
          </a:xfrm>
          <a:prstGeom prst="rect">
            <a:avLst/>
          </a:prstGeom>
          <a:noFill/>
        </p:spPr>
        <p:txBody>
          <a:bodyPr wrap="square" rtlCol="0">
            <a:spAutoFit/>
          </a:bodyPr>
          <a:lstStyle/>
          <a:p>
            <a:r>
              <a:rPr lang="en-GB" sz="1200" dirty="0">
                <a:solidFill>
                  <a:schemeClr val="bg1">
                    <a:lumMod val="50000"/>
                  </a:schemeClr>
                </a:solidFill>
              </a:rPr>
              <a:t>Photo by Ibrahim </a:t>
            </a:r>
            <a:r>
              <a:rPr lang="en-GB" sz="1200" dirty="0" err="1">
                <a:solidFill>
                  <a:schemeClr val="bg1">
                    <a:lumMod val="50000"/>
                  </a:schemeClr>
                </a:solidFill>
              </a:rPr>
              <a:t>Boran</a:t>
            </a:r>
            <a:r>
              <a:rPr lang="en-GB" sz="1200" dirty="0">
                <a:solidFill>
                  <a:schemeClr val="bg1">
                    <a:lumMod val="50000"/>
                  </a:schemeClr>
                </a:solidFill>
              </a:rPr>
              <a:t> on </a:t>
            </a:r>
            <a:r>
              <a:rPr lang="en-GB" sz="1200" dirty="0" err="1">
                <a:solidFill>
                  <a:schemeClr val="bg1">
                    <a:lumMod val="50000"/>
                  </a:schemeClr>
                </a:solidFill>
              </a:rPr>
              <a:t>Unsplash</a:t>
            </a:r>
            <a:endParaRPr lang="en-GB" sz="1200" dirty="0">
              <a:solidFill>
                <a:schemeClr val="bg1">
                  <a:lumMod val="50000"/>
                </a:schemeClr>
              </a:solidFill>
            </a:endParaRPr>
          </a:p>
          <a:p>
            <a:endParaRPr lang="en-GB" sz="1200" dirty="0">
              <a:solidFill>
                <a:schemeClr val="bg1">
                  <a:lumMod val="50000"/>
                </a:schemeClr>
              </a:solidFill>
            </a:endParaRPr>
          </a:p>
        </p:txBody>
      </p:sp>
    </p:spTree>
    <p:extLst>
      <p:ext uri="{BB962C8B-B14F-4D97-AF65-F5344CB8AC3E}">
        <p14:creationId xmlns:p14="http://schemas.microsoft.com/office/powerpoint/2010/main" val="390682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auditorium&#10;&#10;Description automatically generated">
            <a:extLst>
              <a:ext uri="{FF2B5EF4-FFF2-40B4-BE49-F238E27FC236}">
                <a16:creationId xmlns:a16="http://schemas.microsoft.com/office/drawing/2014/main" id="{77CAB524-364B-0ACE-026C-2A207A4A28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48" b="10033"/>
          <a:stretch/>
        </p:blipFill>
        <p:spPr>
          <a:xfrm>
            <a:off x="0" y="0"/>
            <a:ext cx="12192000" cy="6858000"/>
          </a:xfrm>
        </p:spPr>
      </p:pic>
      <p:sp>
        <p:nvSpPr>
          <p:cNvPr id="2" name="Title 1">
            <a:extLst>
              <a:ext uri="{FF2B5EF4-FFF2-40B4-BE49-F238E27FC236}">
                <a16:creationId xmlns:a16="http://schemas.microsoft.com/office/drawing/2014/main" id="{DB5CBD29-60A6-3C8B-1285-570FF020DCCE}"/>
              </a:ext>
            </a:extLst>
          </p:cNvPr>
          <p:cNvSpPr>
            <a:spLocks noGrp="1"/>
          </p:cNvSpPr>
          <p:nvPr>
            <p:ph type="title"/>
          </p:nvPr>
        </p:nvSpPr>
        <p:spPr>
          <a:xfrm>
            <a:off x="0" y="0"/>
            <a:ext cx="12192000" cy="2445121"/>
          </a:xfrm>
          <a:solidFill>
            <a:schemeClr val="bg1">
              <a:lumMod val="95000"/>
              <a:alpha val="20000"/>
            </a:schemeClr>
          </a:solidFill>
        </p:spPr>
        <p:txBody>
          <a:bodyPr>
            <a:normAutofit/>
          </a:bodyPr>
          <a:lstStyle/>
          <a:p>
            <a:pPr algn="ctr"/>
            <a:r>
              <a:rPr lang="en-GB" sz="8800" dirty="0">
                <a:solidFill>
                  <a:schemeClr val="tx1"/>
                </a:solidFill>
              </a:rPr>
              <a:t>Who is responsible?</a:t>
            </a:r>
          </a:p>
        </p:txBody>
      </p:sp>
      <p:sp>
        <p:nvSpPr>
          <p:cNvPr id="9" name="TextBox 8">
            <a:extLst>
              <a:ext uri="{FF2B5EF4-FFF2-40B4-BE49-F238E27FC236}">
                <a16:creationId xmlns:a16="http://schemas.microsoft.com/office/drawing/2014/main" id="{28E2D23B-F17A-EE8C-8CC8-2F7BB181DC46}"/>
              </a:ext>
            </a:extLst>
          </p:cNvPr>
          <p:cNvSpPr txBox="1"/>
          <p:nvPr/>
        </p:nvSpPr>
        <p:spPr>
          <a:xfrm>
            <a:off x="9638370" y="6512312"/>
            <a:ext cx="2553630" cy="461665"/>
          </a:xfrm>
          <a:prstGeom prst="rect">
            <a:avLst/>
          </a:prstGeom>
          <a:noFill/>
        </p:spPr>
        <p:txBody>
          <a:bodyPr wrap="square" rtlCol="0">
            <a:spAutoFit/>
          </a:bodyPr>
          <a:lstStyle/>
          <a:p>
            <a:r>
              <a:rPr lang="en-GB" sz="1200" dirty="0">
                <a:solidFill>
                  <a:schemeClr val="bg1">
                    <a:lumMod val="50000"/>
                  </a:schemeClr>
                </a:solidFill>
              </a:rPr>
              <a:t>Photo by Frederic </a:t>
            </a:r>
            <a:r>
              <a:rPr lang="en-GB" sz="1200" dirty="0" err="1">
                <a:solidFill>
                  <a:schemeClr val="bg1">
                    <a:lumMod val="50000"/>
                  </a:schemeClr>
                </a:solidFill>
              </a:rPr>
              <a:t>Köberl</a:t>
            </a:r>
            <a:r>
              <a:rPr lang="en-GB" sz="1200" dirty="0">
                <a:solidFill>
                  <a:schemeClr val="bg1">
                    <a:lumMod val="50000"/>
                  </a:schemeClr>
                </a:solidFill>
              </a:rPr>
              <a:t> on </a:t>
            </a:r>
            <a:r>
              <a:rPr lang="en-GB" sz="1200" dirty="0" err="1">
                <a:solidFill>
                  <a:schemeClr val="bg1">
                    <a:lumMod val="50000"/>
                  </a:schemeClr>
                </a:solidFill>
              </a:rPr>
              <a:t>Unsplash</a:t>
            </a:r>
            <a:endParaRPr lang="en-GB" sz="1200" dirty="0">
              <a:solidFill>
                <a:schemeClr val="bg1">
                  <a:lumMod val="50000"/>
                </a:schemeClr>
              </a:solidFill>
            </a:endParaRPr>
          </a:p>
          <a:p>
            <a:endParaRPr lang="en-GB" sz="1200" dirty="0">
              <a:solidFill>
                <a:schemeClr val="bg1">
                  <a:lumMod val="50000"/>
                </a:schemeClr>
              </a:solidFill>
            </a:endParaRPr>
          </a:p>
        </p:txBody>
      </p:sp>
    </p:spTree>
    <p:extLst>
      <p:ext uri="{BB962C8B-B14F-4D97-AF65-F5344CB8AC3E}">
        <p14:creationId xmlns:p14="http://schemas.microsoft.com/office/powerpoint/2010/main" val="266972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2F3248-9CA5-04E9-2A04-D6642FCA71B3}"/>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Map&#10;&#10;Description automatically generated">
            <a:extLst>
              <a:ext uri="{FF2B5EF4-FFF2-40B4-BE49-F238E27FC236}">
                <a16:creationId xmlns:a16="http://schemas.microsoft.com/office/drawing/2014/main" id="{C1FE25FF-6A44-A282-0FE1-95074EDF1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C661A7-0736-ABBF-5D05-69AC6C814052}"/>
              </a:ext>
            </a:extLst>
          </p:cNvPr>
          <p:cNvSpPr>
            <a:spLocks noGrp="1"/>
          </p:cNvSpPr>
          <p:nvPr>
            <p:ph type="title"/>
          </p:nvPr>
        </p:nvSpPr>
        <p:spPr>
          <a:xfrm>
            <a:off x="89210" y="4354944"/>
            <a:ext cx="5207620" cy="1894921"/>
          </a:xfrm>
        </p:spPr>
        <p:txBody>
          <a:bodyPr>
            <a:normAutofit/>
          </a:bodyPr>
          <a:lstStyle/>
          <a:p>
            <a:r>
              <a:rPr lang="en-GB" sz="4000" dirty="0">
                <a:solidFill>
                  <a:schemeClr val="bg1"/>
                </a:solidFill>
              </a:rPr>
              <a:t>There have been dedicated cables and infrastructure installed!</a:t>
            </a:r>
          </a:p>
        </p:txBody>
      </p:sp>
      <p:pic>
        <p:nvPicPr>
          <p:cNvPr id="13318" name="Picture 6">
            <a:extLst>
              <a:ext uri="{FF2B5EF4-FFF2-40B4-BE49-F238E27FC236}">
                <a16:creationId xmlns:a16="http://schemas.microsoft.com/office/drawing/2014/main" id="{B2522A46-99E0-BEEE-DDF1-81EEC38FC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848" y="423746"/>
            <a:ext cx="5261074" cy="373076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85DA90DE-C1C3-8CEA-9AA5-7186116EE8AD}"/>
              </a:ext>
            </a:extLst>
          </p:cNvPr>
          <p:cNvCxnSpPr/>
          <p:nvPr/>
        </p:nvCxnSpPr>
        <p:spPr>
          <a:xfrm flipH="1">
            <a:off x="5542156" y="423747"/>
            <a:ext cx="1284692" cy="3005253"/>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971672A9-370C-F66C-F007-8D117B3A0B29}"/>
              </a:ext>
            </a:extLst>
          </p:cNvPr>
          <p:cNvCxnSpPr>
            <a:cxnSpLocks/>
          </p:cNvCxnSpPr>
          <p:nvPr/>
        </p:nvCxnSpPr>
        <p:spPr>
          <a:xfrm flipH="1" flipV="1">
            <a:off x="5542156" y="3546088"/>
            <a:ext cx="1284692" cy="608427"/>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0036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BAAEBB9-02D2-2138-60CE-16AD20A881D6}"/>
              </a:ext>
            </a:extLst>
          </p:cNvPr>
          <p:cNvSpPr>
            <a:spLocks noGrp="1"/>
          </p:cNvSpPr>
          <p:nvPr>
            <p:ph idx="1"/>
          </p:nvPr>
        </p:nvSpPr>
        <p:spPr/>
        <p:txBody>
          <a:bodyPr/>
          <a:lstStyle/>
          <a:p>
            <a:endParaRPr lang="en-GB"/>
          </a:p>
        </p:txBody>
      </p:sp>
      <p:sp>
        <p:nvSpPr>
          <p:cNvPr id="9" name="Title 8">
            <a:extLst>
              <a:ext uri="{FF2B5EF4-FFF2-40B4-BE49-F238E27FC236}">
                <a16:creationId xmlns:a16="http://schemas.microsoft.com/office/drawing/2014/main" id="{9D7E2FD4-CB73-DDF2-6DB3-0574132560ED}"/>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82CB6677-FC3F-BEE1-0162-773C587060CB}"/>
              </a:ext>
            </a:extLst>
          </p:cNvPr>
          <p:cNvSpPr>
            <a:spLocks noGrp="1"/>
          </p:cNvSpPr>
          <p:nvPr>
            <p:ph type="sldNum" sz="quarter" idx="4"/>
          </p:nvPr>
        </p:nvSpPr>
        <p:spPr/>
        <p:txBody>
          <a:bodyPr/>
          <a:lstStyle/>
          <a:p>
            <a:fld id="{83EB0FA4-9B1C-4D6B-AF0A-97437B69127A}" type="slidenum">
              <a:rPr lang="en-GB" smtClean="0"/>
              <a:pPr/>
              <a:t>2</a:t>
            </a:fld>
            <a:r>
              <a:rPr lang="en-GB"/>
              <a:t>     |</a:t>
            </a:r>
            <a:endParaRPr lang="en-GB" dirty="0"/>
          </a:p>
        </p:txBody>
      </p:sp>
      <p:pic>
        <p:nvPicPr>
          <p:cNvPr id="1026" name="Picture 2">
            <a:extLst>
              <a:ext uri="{FF2B5EF4-FFF2-40B4-BE49-F238E27FC236}">
                <a16:creationId xmlns:a16="http://schemas.microsoft.com/office/drawing/2014/main" id="{F17AD89E-3024-93DD-2AAC-74ECA6F82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29" r="861" b="147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404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satellite, night sky&#10;&#10;Description automatically generated">
            <a:extLst>
              <a:ext uri="{FF2B5EF4-FFF2-40B4-BE49-F238E27FC236}">
                <a16:creationId xmlns:a16="http://schemas.microsoft.com/office/drawing/2014/main" id="{121905D6-F3CF-7E89-40B1-9AFDFF889B0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488"/>
          <a:stretch/>
        </p:blipFill>
        <p:spPr>
          <a:xfrm>
            <a:off x="0" y="0"/>
            <a:ext cx="12192000" cy="6858000"/>
          </a:xfrm>
        </p:spPr>
      </p:pic>
      <p:sp>
        <p:nvSpPr>
          <p:cNvPr id="2" name="Title 1">
            <a:extLst>
              <a:ext uri="{FF2B5EF4-FFF2-40B4-BE49-F238E27FC236}">
                <a16:creationId xmlns:a16="http://schemas.microsoft.com/office/drawing/2014/main" id="{50B79F0C-CAB6-CECE-184A-86A2CEEDF338}"/>
              </a:ext>
            </a:extLst>
          </p:cNvPr>
          <p:cNvSpPr>
            <a:spLocks noGrp="1"/>
          </p:cNvSpPr>
          <p:nvPr>
            <p:ph type="title"/>
          </p:nvPr>
        </p:nvSpPr>
        <p:spPr>
          <a:xfrm>
            <a:off x="2193073" y="345688"/>
            <a:ext cx="7805854" cy="1806497"/>
          </a:xfrm>
        </p:spPr>
        <p:txBody>
          <a:bodyPr>
            <a:normAutofit/>
          </a:bodyPr>
          <a:lstStyle/>
          <a:p>
            <a:pPr algn="ctr"/>
            <a:r>
              <a:rPr lang="en-GB" sz="7200" dirty="0">
                <a:solidFill>
                  <a:schemeClr val="bg1"/>
                </a:solidFill>
              </a:rPr>
              <a:t>What about Space?</a:t>
            </a:r>
          </a:p>
        </p:txBody>
      </p:sp>
      <p:sp>
        <p:nvSpPr>
          <p:cNvPr id="9" name="Rectangle 8">
            <a:extLst>
              <a:ext uri="{FF2B5EF4-FFF2-40B4-BE49-F238E27FC236}">
                <a16:creationId xmlns:a16="http://schemas.microsoft.com/office/drawing/2014/main" id="{9F51DA4A-7382-E3CC-DA79-2E4ABD4619A7}"/>
              </a:ext>
            </a:extLst>
          </p:cNvPr>
          <p:cNvSpPr/>
          <p:nvPr/>
        </p:nvSpPr>
        <p:spPr>
          <a:xfrm>
            <a:off x="8877938" y="6313252"/>
            <a:ext cx="2798908" cy="369332"/>
          </a:xfrm>
          <a:prstGeom prst="rect">
            <a:avLst/>
          </a:prstGeom>
        </p:spPr>
        <p:txBody>
          <a:bodyPr wrap="none">
            <a:spAutoFit/>
          </a:bodyPr>
          <a:lstStyle/>
          <a:p>
            <a:r>
              <a:rPr lang="en-GB" dirty="0">
                <a:solidFill>
                  <a:schemeClr val="bg1"/>
                </a:solidFill>
              </a:rPr>
              <a:t>Photo by </a:t>
            </a:r>
            <a:r>
              <a:rPr lang="en-GB" dirty="0">
                <a:solidFill>
                  <a:schemeClr val="bg1"/>
                </a:solidFill>
                <a:hlinkClick r:id="rId4">
                  <a:extLst>
                    <a:ext uri="{A12FA001-AC4F-418D-AE19-62706E023703}">
                      <ahyp:hlinkClr xmlns:ahyp="http://schemas.microsoft.com/office/drawing/2018/hyperlinkcolor" val="tx"/>
                    </a:ext>
                  </a:extLst>
                </a:hlinkClick>
              </a:rPr>
              <a:t>NASA</a:t>
            </a:r>
            <a:r>
              <a:rPr lang="en-GB" dirty="0">
                <a:solidFill>
                  <a:schemeClr val="bg1"/>
                </a:solidFill>
              </a:rPr>
              <a:t> on </a:t>
            </a:r>
            <a:r>
              <a:rPr lang="en-GB" dirty="0">
                <a:solidFill>
                  <a:schemeClr val="bg1"/>
                </a:solidFill>
                <a:hlinkClick r:id="rId5">
                  <a:extLst>
                    <a:ext uri="{A12FA001-AC4F-418D-AE19-62706E023703}">
                      <ahyp:hlinkClr xmlns:ahyp="http://schemas.microsoft.com/office/drawing/2018/hyperlinkcolor" val="tx"/>
                    </a:ext>
                  </a:extLst>
                </a:hlinkClick>
              </a:rPr>
              <a:t>Unsplash</a:t>
            </a:r>
            <a:endParaRPr lang="en-GB" dirty="0">
              <a:solidFill>
                <a:schemeClr val="bg1"/>
              </a:solidFill>
            </a:endParaRPr>
          </a:p>
        </p:txBody>
      </p:sp>
    </p:spTree>
    <p:extLst>
      <p:ext uri="{BB962C8B-B14F-4D97-AF65-F5344CB8AC3E}">
        <p14:creationId xmlns:p14="http://schemas.microsoft.com/office/powerpoint/2010/main" val="2520523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81EB99-00DF-760D-CFEF-70BD9A9801B7}"/>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logo&#10;&#10;Description automatically generated">
            <a:extLst>
              <a:ext uri="{FF2B5EF4-FFF2-40B4-BE49-F238E27FC236}">
                <a16:creationId xmlns:a16="http://schemas.microsoft.com/office/drawing/2014/main" id="{F173D4FF-11A0-C5F2-D772-3B831BDE9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81" y="3095708"/>
            <a:ext cx="10985500" cy="2438400"/>
          </a:xfrm>
          <a:prstGeom prst="rect">
            <a:avLst/>
          </a:prstGeom>
        </p:spPr>
      </p:pic>
      <p:sp>
        <p:nvSpPr>
          <p:cNvPr id="7" name="TextBox 6">
            <a:extLst>
              <a:ext uri="{FF2B5EF4-FFF2-40B4-BE49-F238E27FC236}">
                <a16:creationId xmlns:a16="http://schemas.microsoft.com/office/drawing/2014/main" id="{A241EE69-9868-61C3-DB40-D9CEE7EBA752}"/>
              </a:ext>
            </a:extLst>
          </p:cNvPr>
          <p:cNvSpPr txBox="1"/>
          <p:nvPr/>
        </p:nvSpPr>
        <p:spPr>
          <a:xfrm>
            <a:off x="1846566" y="455474"/>
            <a:ext cx="8519531" cy="1754326"/>
          </a:xfrm>
          <a:prstGeom prst="rect">
            <a:avLst/>
          </a:prstGeom>
          <a:noFill/>
        </p:spPr>
        <p:txBody>
          <a:bodyPr wrap="square" rtlCol="0">
            <a:spAutoFit/>
          </a:bodyPr>
          <a:lstStyle/>
          <a:p>
            <a:pPr algn="ctr"/>
            <a:r>
              <a:rPr lang="en-GB" sz="5400" dirty="0"/>
              <a:t>This isn’t just a theoretical problem </a:t>
            </a:r>
          </a:p>
        </p:txBody>
      </p:sp>
    </p:spTree>
    <p:extLst>
      <p:ext uri="{BB962C8B-B14F-4D97-AF65-F5344CB8AC3E}">
        <p14:creationId xmlns:p14="http://schemas.microsoft.com/office/powerpoint/2010/main" val="1728772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map&#10;&#10;Description automatically generated with medium confidence">
            <a:extLst>
              <a:ext uri="{FF2B5EF4-FFF2-40B4-BE49-F238E27FC236}">
                <a16:creationId xmlns:a16="http://schemas.microsoft.com/office/drawing/2014/main" id="{B34D9737-7996-6DE5-1535-E95A7FE6B05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39"/>
          <a:stretch/>
        </p:blipFill>
        <p:spPr>
          <a:xfrm>
            <a:off x="0" y="0"/>
            <a:ext cx="12192000" cy="6858000"/>
          </a:xfrm>
        </p:spPr>
      </p:pic>
      <p:sp>
        <p:nvSpPr>
          <p:cNvPr id="9" name="TextBox 8">
            <a:extLst>
              <a:ext uri="{FF2B5EF4-FFF2-40B4-BE49-F238E27FC236}">
                <a16:creationId xmlns:a16="http://schemas.microsoft.com/office/drawing/2014/main" id="{D752FA99-442A-C626-4626-9ECCA163FA5F}"/>
              </a:ext>
            </a:extLst>
          </p:cNvPr>
          <p:cNvSpPr txBox="1"/>
          <p:nvPr/>
        </p:nvSpPr>
        <p:spPr>
          <a:xfrm>
            <a:off x="9188605" y="6378498"/>
            <a:ext cx="2397512" cy="261610"/>
          </a:xfrm>
          <a:prstGeom prst="rect">
            <a:avLst/>
          </a:prstGeom>
          <a:noFill/>
        </p:spPr>
        <p:txBody>
          <a:bodyPr wrap="square" rtlCol="0">
            <a:spAutoFit/>
          </a:bodyPr>
          <a:lstStyle/>
          <a:p>
            <a:r>
              <a:rPr lang="en-GB" sz="1100" dirty="0"/>
              <a:t>Credit: </a:t>
            </a:r>
            <a:r>
              <a:rPr lang="en-GB" sz="1100" dirty="0" err="1"/>
              <a:t>www.submarinecablemap.com</a:t>
            </a:r>
            <a:endParaRPr lang="en-GB" sz="1100" dirty="0"/>
          </a:p>
        </p:txBody>
      </p:sp>
    </p:spTree>
    <p:extLst>
      <p:ext uri="{BB962C8B-B14F-4D97-AF65-F5344CB8AC3E}">
        <p14:creationId xmlns:p14="http://schemas.microsoft.com/office/powerpoint/2010/main" val="1090501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0FA3E2-C7B6-6661-7A9A-547F8068DC53}"/>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7" descr="Logo, company name&#10;&#10;Description automatically generated">
            <a:extLst>
              <a:ext uri="{FF2B5EF4-FFF2-40B4-BE49-F238E27FC236}">
                <a16:creationId xmlns:a16="http://schemas.microsoft.com/office/drawing/2014/main" id="{1D5528F7-0A49-677D-2CE9-8E50C5494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4375" y="483458"/>
            <a:ext cx="5854389" cy="5936557"/>
          </a:xfrm>
        </p:spPr>
      </p:pic>
      <p:sp>
        <p:nvSpPr>
          <p:cNvPr id="2" name="Title 1">
            <a:extLst>
              <a:ext uri="{FF2B5EF4-FFF2-40B4-BE49-F238E27FC236}">
                <a16:creationId xmlns:a16="http://schemas.microsoft.com/office/drawing/2014/main" id="{83572B7D-CF5B-EE30-2580-6D71C437B115}"/>
              </a:ext>
            </a:extLst>
          </p:cNvPr>
          <p:cNvSpPr>
            <a:spLocks noGrp="1"/>
          </p:cNvSpPr>
          <p:nvPr>
            <p:ph type="title"/>
          </p:nvPr>
        </p:nvSpPr>
        <p:spPr>
          <a:xfrm>
            <a:off x="1814691" y="-75471"/>
            <a:ext cx="8583281" cy="927768"/>
          </a:xfrm>
        </p:spPr>
        <p:txBody>
          <a:bodyPr>
            <a:normAutofit fontScale="90000"/>
          </a:bodyPr>
          <a:lstStyle/>
          <a:p>
            <a:pPr algn="ctr"/>
            <a:r>
              <a:rPr lang="en-GB" dirty="0"/>
              <a:t>Science Monitoring And Reliable Telecommunications</a:t>
            </a:r>
          </a:p>
        </p:txBody>
      </p:sp>
    </p:spTree>
    <p:extLst>
      <p:ext uri="{BB962C8B-B14F-4D97-AF65-F5344CB8AC3E}">
        <p14:creationId xmlns:p14="http://schemas.microsoft.com/office/powerpoint/2010/main" val="412002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671F08-58CC-C8E4-15E2-31C76FECB81F}"/>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2B1AD7A-4F91-D49D-AD4C-BA21A42A063F}"/>
              </a:ext>
            </a:extLst>
          </p:cNvPr>
          <p:cNvSpPr>
            <a:spLocks noGrp="1"/>
          </p:cNvSpPr>
          <p:nvPr>
            <p:ph type="title"/>
          </p:nvPr>
        </p:nvSpPr>
        <p:spPr/>
        <p:txBody>
          <a:bodyPr>
            <a:normAutofit/>
          </a:bodyPr>
          <a:lstStyle/>
          <a:p>
            <a:r>
              <a:rPr lang="en-GB" dirty="0"/>
              <a:t>SMART Cable concept</a:t>
            </a:r>
          </a:p>
        </p:txBody>
      </p:sp>
      <p:pic>
        <p:nvPicPr>
          <p:cNvPr id="16386" name="Picture 2">
            <a:extLst>
              <a:ext uri="{FF2B5EF4-FFF2-40B4-BE49-F238E27FC236}">
                <a16:creationId xmlns:a16="http://schemas.microsoft.com/office/drawing/2014/main" id="{03015388-B922-C754-6A0E-D9F4B5A0A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4" y="1198582"/>
            <a:ext cx="12192000" cy="51260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EDEC7B-7F57-F496-B042-CBDFB4A526E6}"/>
              </a:ext>
            </a:extLst>
          </p:cNvPr>
          <p:cNvSpPr txBox="1"/>
          <p:nvPr/>
        </p:nvSpPr>
        <p:spPr>
          <a:xfrm>
            <a:off x="133814" y="6257836"/>
            <a:ext cx="9578898" cy="600164"/>
          </a:xfrm>
          <a:prstGeom prst="rect">
            <a:avLst/>
          </a:prstGeom>
          <a:noFill/>
        </p:spPr>
        <p:txBody>
          <a:bodyPr wrap="square" rtlCol="0">
            <a:spAutoFit/>
          </a:bodyPr>
          <a:lstStyle/>
          <a:p>
            <a:r>
              <a:rPr lang="en-GB" sz="1100" dirty="0"/>
              <a:t>Howe et al., (2019, August 2). </a:t>
            </a:r>
            <a:r>
              <a:rPr lang="en-GB" sz="1100" i="1" dirty="0"/>
              <a:t>Smart cables for observing the Global Ocean: Science and implementation</a:t>
            </a:r>
            <a:r>
              <a:rPr lang="en-GB" sz="1100" dirty="0"/>
              <a:t>. SMART Cables for Observing the Global Ocean: Science and Implementation. Retrieved June 10, 2022, from https://</a:t>
            </a:r>
            <a:r>
              <a:rPr lang="en-GB" sz="1100" dirty="0" err="1"/>
              <a:t>www.frontiersin.org</a:t>
            </a:r>
            <a:r>
              <a:rPr lang="en-GB" sz="1100" dirty="0"/>
              <a:t>/articles/10.3389/fmars.2019.00424/full </a:t>
            </a:r>
          </a:p>
          <a:p>
            <a:endParaRPr lang="en-GB" sz="1100" dirty="0"/>
          </a:p>
        </p:txBody>
      </p:sp>
    </p:spTree>
    <p:extLst>
      <p:ext uri="{BB962C8B-B14F-4D97-AF65-F5344CB8AC3E}">
        <p14:creationId xmlns:p14="http://schemas.microsoft.com/office/powerpoint/2010/main" val="1403865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rt path through a forest&#10;&#10;Description automatically generated with medium confidence">
            <a:extLst>
              <a:ext uri="{FF2B5EF4-FFF2-40B4-BE49-F238E27FC236}">
                <a16:creationId xmlns:a16="http://schemas.microsoft.com/office/drawing/2014/main" id="{B06CC19C-819B-4B98-B0AB-0309B115B0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p:spPr>
      </p:pic>
      <p:sp>
        <p:nvSpPr>
          <p:cNvPr id="2" name="Title 1">
            <a:extLst>
              <a:ext uri="{FF2B5EF4-FFF2-40B4-BE49-F238E27FC236}">
                <a16:creationId xmlns:a16="http://schemas.microsoft.com/office/drawing/2014/main" id="{AE625D1C-E281-5550-5C09-B3381D9DE245}"/>
              </a:ext>
            </a:extLst>
          </p:cNvPr>
          <p:cNvSpPr>
            <a:spLocks noGrp="1"/>
          </p:cNvSpPr>
          <p:nvPr>
            <p:ph type="title"/>
          </p:nvPr>
        </p:nvSpPr>
        <p:spPr>
          <a:xfrm>
            <a:off x="1071668" y="1577496"/>
            <a:ext cx="10048664" cy="2217264"/>
          </a:xfrm>
        </p:spPr>
        <p:txBody>
          <a:bodyPr>
            <a:normAutofit fontScale="90000"/>
          </a:bodyPr>
          <a:lstStyle/>
          <a:p>
            <a:pPr algn="ctr"/>
            <a:r>
              <a:rPr lang="en-GB" sz="8800" dirty="0">
                <a:solidFill>
                  <a:schemeClr val="bg1"/>
                </a:solidFill>
              </a:rPr>
              <a:t>Is there another way?</a:t>
            </a:r>
          </a:p>
        </p:txBody>
      </p:sp>
      <p:sp>
        <p:nvSpPr>
          <p:cNvPr id="10" name="Rectangle 9">
            <a:extLst>
              <a:ext uri="{FF2B5EF4-FFF2-40B4-BE49-F238E27FC236}">
                <a16:creationId xmlns:a16="http://schemas.microsoft.com/office/drawing/2014/main" id="{DDAD04AE-9916-D88F-C2B7-709D7C0006B8}"/>
              </a:ext>
            </a:extLst>
          </p:cNvPr>
          <p:cNvSpPr/>
          <p:nvPr/>
        </p:nvSpPr>
        <p:spPr>
          <a:xfrm>
            <a:off x="8365119" y="6368534"/>
            <a:ext cx="3826881" cy="369332"/>
          </a:xfrm>
          <a:prstGeom prst="rect">
            <a:avLst/>
          </a:prstGeom>
        </p:spPr>
        <p:txBody>
          <a:bodyPr wrap="none">
            <a:spAutoFit/>
          </a:bodyPr>
          <a:lstStyle/>
          <a:p>
            <a:r>
              <a:rPr lang="en-GB" dirty="0">
                <a:solidFill>
                  <a:schemeClr val="bg1">
                    <a:lumMod val="95000"/>
                  </a:schemeClr>
                </a:solidFill>
              </a:rPr>
              <a:t>Photo by Beth Macdonald on </a:t>
            </a:r>
            <a:r>
              <a:rPr lang="en-GB" dirty="0" err="1">
                <a:solidFill>
                  <a:schemeClr val="bg1">
                    <a:lumMod val="95000"/>
                  </a:schemeClr>
                </a:solidFill>
              </a:rPr>
              <a:t>Unsplash</a:t>
            </a:r>
            <a:endParaRPr lang="en-GB" dirty="0">
              <a:solidFill>
                <a:schemeClr val="bg1">
                  <a:lumMod val="95000"/>
                </a:schemeClr>
              </a:solidFill>
            </a:endParaRPr>
          </a:p>
        </p:txBody>
      </p:sp>
    </p:spTree>
    <p:extLst>
      <p:ext uri="{BB962C8B-B14F-4D97-AF65-F5344CB8AC3E}">
        <p14:creationId xmlns:p14="http://schemas.microsoft.com/office/powerpoint/2010/main" val="276650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with medium confidence">
            <a:extLst>
              <a:ext uri="{FF2B5EF4-FFF2-40B4-BE49-F238E27FC236}">
                <a16:creationId xmlns:a16="http://schemas.microsoft.com/office/drawing/2014/main" id="{96459FC2-411F-E23D-9433-22533911A6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29354"/>
          </a:xfrm>
        </p:spPr>
      </p:pic>
      <p:sp>
        <p:nvSpPr>
          <p:cNvPr id="11" name="TextBox 10">
            <a:extLst>
              <a:ext uri="{FF2B5EF4-FFF2-40B4-BE49-F238E27FC236}">
                <a16:creationId xmlns:a16="http://schemas.microsoft.com/office/drawing/2014/main" id="{7FEBF566-36F9-6608-C87D-274C3D037763}"/>
              </a:ext>
            </a:extLst>
          </p:cNvPr>
          <p:cNvSpPr txBox="1"/>
          <p:nvPr/>
        </p:nvSpPr>
        <p:spPr>
          <a:xfrm>
            <a:off x="7848292" y="6207586"/>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Tree>
    <p:extLst>
      <p:ext uri="{BB962C8B-B14F-4D97-AF65-F5344CB8AC3E}">
        <p14:creationId xmlns:p14="http://schemas.microsoft.com/office/powerpoint/2010/main" val="964489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3817E-6C1D-3BE5-3F8E-19224382A652}"/>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Content Placeholder 7" descr="Diagram&#10;&#10;Description automatically generated">
            <a:extLst>
              <a:ext uri="{FF2B5EF4-FFF2-40B4-BE49-F238E27FC236}">
                <a16:creationId xmlns:a16="http://schemas.microsoft.com/office/drawing/2014/main" id="{48B247AF-FDC0-D547-AE6F-B091E91098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916" b="3612"/>
          <a:stretch/>
        </p:blipFill>
        <p:spPr>
          <a:xfrm>
            <a:off x="3992326" y="0"/>
            <a:ext cx="7726926" cy="6818272"/>
          </a:xfrm>
        </p:spPr>
      </p:pic>
      <p:sp>
        <p:nvSpPr>
          <p:cNvPr id="2" name="Title 1">
            <a:extLst>
              <a:ext uri="{FF2B5EF4-FFF2-40B4-BE49-F238E27FC236}">
                <a16:creationId xmlns:a16="http://schemas.microsoft.com/office/drawing/2014/main" id="{9F8F0F25-B0FA-D035-090F-7FE3D24A3F60}"/>
              </a:ext>
            </a:extLst>
          </p:cNvPr>
          <p:cNvSpPr>
            <a:spLocks noGrp="1"/>
          </p:cNvSpPr>
          <p:nvPr>
            <p:ph type="title"/>
          </p:nvPr>
        </p:nvSpPr>
        <p:spPr>
          <a:xfrm>
            <a:off x="233468" y="190656"/>
            <a:ext cx="3525390" cy="2049624"/>
          </a:xfrm>
        </p:spPr>
        <p:txBody>
          <a:bodyPr>
            <a:normAutofit/>
          </a:bodyPr>
          <a:lstStyle/>
          <a:p>
            <a:r>
              <a:rPr lang="en-GB" sz="4400" dirty="0"/>
              <a:t>What can DAS detect?</a:t>
            </a:r>
          </a:p>
        </p:txBody>
      </p:sp>
      <p:sp>
        <p:nvSpPr>
          <p:cNvPr id="4" name="Slide Number Placeholder 3">
            <a:extLst>
              <a:ext uri="{FF2B5EF4-FFF2-40B4-BE49-F238E27FC236}">
                <a16:creationId xmlns:a16="http://schemas.microsoft.com/office/drawing/2014/main" id="{1F5963EE-8264-89BD-DD36-05C93A8D3A8A}"/>
              </a:ext>
            </a:extLst>
          </p:cNvPr>
          <p:cNvSpPr>
            <a:spLocks noGrp="1"/>
          </p:cNvSpPr>
          <p:nvPr>
            <p:ph type="sldNum" sz="quarter" idx="4"/>
          </p:nvPr>
        </p:nvSpPr>
        <p:spPr/>
        <p:txBody>
          <a:bodyPr/>
          <a:lstStyle/>
          <a:p>
            <a:fld id="{83EB0FA4-9B1C-4D6B-AF0A-97437B69127A}" type="slidenum">
              <a:rPr lang="en-GB" smtClean="0"/>
              <a:pPr/>
              <a:t>27</a:t>
            </a:fld>
            <a:r>
              <a:rPr lang="en-GB"/>
              <a:t>     |</a:t>
            </a:r>
            <a:endParaRPr lang="en-GB" dirty="0"/>
          </a:p>
        </p:txBody>
      </p:sp>
      <p:sp>
        <p:nvSpPr>
          <p:cNvPr id="10" name="Oval 9">
            <a:extLst>
              <a:ext uri="{FF2B5EF4-FFF2-40B4-BE49-F238E27FC236}">
                <a16:creationId xmlns:a16="http://schemas.microsoft.com/office/drawing/2014/main" id="{04796F53-F18A-293F-0C18-38D183A7E095}"/>
              </a:ext>
            </a:extLst>
          </p:cNvPr>
          <p:cNvSpPr/>
          <p:nvPr/>
        </p:nvSpPr>
        <p:spPr>
          <a:xfrm>
            <a:off x="10109544" y="2160463"/>
            <a:ext cx="2103120" cy="2712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BA58141-8979-4CF3-8F02-7332599F60C5}"/>
              </a:ext>
            </a:extLst>
          </p:cNvPr>
          <p:cNvSpPr txBox="1"/>
          <p:nvPr/>
        </p:nvSpPr>
        <p:spPr>
          <a:xfrm>
            <a:off x="472748" y="6341929"/>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
        <p:nvSpPr>
          <p:cNvPr id="12" name="TextBox 11">
            <a:extLst>
              <a:ext uri="{FF2B5EF4-FFF2-40B4-BE49-F238E27FC236}">
                <a16:creationId xmlns:a16="http://schemas.microsoft.com/office/drawing/2014/main" id="{A9914516-3BD9-26EA-2BA3-A3C68B60D436}"/>
              </a:ext>
            </a:extLst>
          </p:cNvPr>
          <p:cNvSpPr txBox="1"/>
          <p:nvPr/>
        </p:nvSpPr>
        <p:spPr>
          <a:xfrm>
            <a:off x="472748" y="2392680"/>
            <a:ext cx="3286110" cy="3170099"/>
          </a:xfrm>
          <a:prstGeom prst="rect">
            <a:avLst/>
          </a:prstGeom>
          <a:noFill/>
        </p:spPr>
        <p:txBody>
          <a:bodyPr wrap="square" rtlCol="0">
            <a:spAutoFit/>
          </a:bodyPr>
          <a:lstStyle/>
          <a:p>
            <a:pPr marL="285750" indent="-285750">
              <a:buFont typeface="Arial" panose="020B0604020202020204" pitchFamily="34" charset="0"/>
              <a:buChar char="•"/>
            </a:pPr>
            <a:r>
              <a:rPr lang="en-GB" sz="4000" dirty="0"/>
              <a:t>Wales</a:t>
            </a:r>
          </a:p>
          <a:p>
            <a:pPr marL="285750" indent="-285750">
              <a:buFont typeface="Arial" panose="020B0604020202020204" pitchFamily="34" charset="0"/>
              <a:buChar char="•"/>
            </a:pPr>
            <a:r>
              <a:rPr lang="en-GB" sz="4000" dirty="0"/>
              <a:t>Storms</a:t>
            </a:r>
          </a:p>
          <a:p>
            <a:pPr marL="285750" indent="-285750">
              <a:buFont typeface="Arial" panose="020B0604020202020204" pitchFamily="34" charset="0"/>
              <a:buChar char="•"/>
            </a:pPr>
            <a:r>
              <a:rPr lang="en-GB" sz="4000" dirty="0"/>
              <a:t>Ships</a:t>
            </a:r>
          </a:p>
          <a:p>
            <a:pPr marL="285750" indent="-285750">
              <a:buFont typeface="Arial" panose="020B0604020202020204" pitchFamily="34" charset="0"/>
              <a:buChar char="•"/>
            </a:pPr>
            <a:r>
              <a:rPr lang="en-GB" sz="4000" dirty="0"/>
              <a:t>Earthquakes</a:t>
            </a:r>
          </a:p>
          <a:p>
            <a:pPr marL="285750" indent="-285750">
              <a:buFont typeface="Arial" panose="020B0604020202020204" pitchFamily="34" charset="0"/>
              <a:buChar char="•"/>
            </a:pPr>
            <a:r>
              <a:rPr lang="en-GB" sz="4000" dirty="0"/>
              <a:t>And more</a:t>
            </a:r>
          </a:p>
        </p:txBody>
      </p:sp>
    </p:spTree>
    <p:extLst>
      <p:ext uri="{BB962C8B-B14F-4D97-AF65-F5344CB8AC3E}">
        <p14:creationId xmlns:p14="http://schemas.microsoft.com/office/powerpoint/2010/main" val="461392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95407E-1BF9-3F9D-6F83-5DFC6ACAC039}"/>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descr="Map&#10;&#10;Description automatically generated">
            <a:extLst>
              <a:ext uri="{FF2B5EF4-FFF2-40B4-BE49-F238E27FC236}">
                <a16:creationId xmlns:a16="http://schemas.microsoft.com/office/drawing/2014/main" id="{BE0A6EC0-2ABE-AC46-6B89-1EE7D4B55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738" y="0"/>
            <a:ext cx="9119008" cy="6364086"/>
          </a:xfrm>
        </p:spPr>
      </p:pic>
      <p:sp>
        <p:nvSpPr>
          <p:cNvPr id="8" name="TextBox 7">
            <a:extLst>
              <a:ext uri="{FF2B5EF4-FFF2-40B4-BE49-F238E27FC236}">
                <a16:creationId xmlns:a16="http://schemas.microsoft.com/office/drawing/2014/main" id="{DAFA1619-2309-2BCC-01DD-4921FF10436E}"/>
              </a:ext>
            </a:extLst>
          </p:cNvPr>
          <p:cNvSpPr txBox="1"/>
          <p:nvPr/>
        </p:nvSpPr>
        <p:spPr>
          <a:xfrm>
            <a:off x="8321040" y="6447155"/>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Tree>
    <p:extLst>
      <p:ext uri="{BB962C8B-B14F-4D97-AF65-F5344CB8AC3E}">
        <p14:creationId xmlns:p14="http://schemas.microsoft.com/office/powerpoint/2010/main" val="2754468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C73BCF30-7D26-1AAB-FF67-685B2BCB06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25077"/>
          </a:xfrm>
        </p:spPr>
      </p:pic>
      <p:sp>
        <p:nvSpPr>
          <p:cNvPr id="7" name="TextBox 6">
            <a:extLst>
              <a:ext uri="{FF2B5EF4-FFF2-40B4-BE49-F238E27FC236}">
                <a16:creationId xmlns:a16="http://schemas.microsoft.com/office/drawing/2014/main" id="{8FF21E94-89C3-B063-7248-4112925D6B5D}"/>
              </a:ext>
            </a:extLst>
          </p:cNvPr>
          <p:cNvSpPr txBox="1"/>
          <p:nvPr/>
        </p:nvSpPr>
        <p:spPr>
          <a:xfrm>
            <a:off x="8321040" y="6486523"/>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Tree>
    <p:extLst>
      <p:ext uri="{BB962C8B-B14F-4D97-AF65-F5344CB8AC3E}">
        <p14:creationId xmlns:p14="http://schemas.microsoft.com/office/powerpoint/2010/main" val="225420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E612B2C-6768-3076-D446-BC606B3628A0}"/>
              </a:ext>
            </a:extLst>
          </p:cNvPr>
          <p:cNvSpPr>
            <a:spLocks noGrp="1"/>
          </p:cNvSpPr>
          <p:nvPr>
            <p:ph idx="1"/>
          </p:nvPr>
        </p:nvSpPr>
        <p:spPr/>
        <p:txBody>
          <a:bodyPr/>
          <a:lstStyle/>
          <a:p>
            <a:endParaRPr lang="en-GB"/>
          </a:p>
        </p:txBody>
      </p:sp>
      <p:sp>
        <p:nvSpPr>
          <p:cNvPr id="7" name="Title 6">
            <a:extLst>
              <a:ext uri="{FF2B5EF4-FFF2-40B4-BE49-F238E27FC236}">
                <a16:creationId xmlns:a16="http://schemas.microsoft.com/office/drawing/2014/main" id="{24F8D2E3-C782-35F7-29FE-5D49372087AC}"/>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A6BB9ABA-8EE5-5438-0927-14AF5EE5D035}"/>
              </a:ext>
            </a:extLst>
          </p:cNvPr>
          <p:cNvSpPr>
            <a:spLocks noGrp="1"/>
          </p:cNvSpPr>
          <p:nvPr>
            <p:ph type="sldNum" sz="quarter" idx="4"/>
          </p:nvPr>
        </p:nvSpPr>
        <p:spPr/>
        <p:txBody>
          <a:bodyPr/>
          <a:lstStyle/>
          <a:p>
            <a:fld id="{83EB0FA4-9B1C-4D6B-AF0A-97437B69127A}" type="slidenum">
              <a:rPr lang="en-GB" smtClean="0"/>
              <a:pPr/>
              <a:t>3</a:t>
            </a:fld>
            <a:r>
              <a:rPr lang="en-GB"/>
              <a:t>     |</a:t>
            </a:r>
            <a:endParaRPr lang="en-GB" dirty="0"/>
          </a:p>
        </p:txBody>
      </p:sp>
      <p:pic>
        <p:nvPicPr>
          <p:cNvPr id="2050" name="Picture 2">
            <a:extLst>
              <a:ext uri="{FF2B5EF4-FFF2-40B4-BE49-F238E27FC236}">
                <a16:creationId xmlns:a16="http://schemas.microsoft.com/office/drawing/2014/main" id="{9747DB3F-5442-7AEB-CC5A-E4372BE69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0" b="1069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999B7C-8C93-BAAC-4506-64ED6F027E57}"/>
              </a:ext>
            </a:extLst>
          </p:cNvPr>
          <p:cNvSpPr txBox="1"/>
          <p:nvPr/>
        </p:nvSpPr>
        <p:spPr>
          <a:xfrm>
            <a:off x="8880088" y="5796171"/>
            <a:ext cx="3311912" cy="1061829"/>
          </a:xfrm>
          <a:prstGeom prst="rect">
            <a:avLst/>
          </a:prstGeom>
          <a:noFill/>
        </p:spPr>
        <p:txBody>
          <a:bodyPr wrap="square" rtlCol="0">
            <a:spAutoFit/>
          </a:bodyPr>
          <a:lstStyle/>
          <a:p>
            <a:r>
              <a:rPr lang="en-GB" sz="1050" dirty="0">
                <a:solidFill>
                  <a:schemeClr val="bg1"/>
                </a:solidFill>
              </a:rPr>
              <a:t>By U.S. Navy photo by Photographer&amp;#039;s Mate 2nd Class Philip A. McDaniel - This image was released by the United States Navy with the ID 050102-N-9593M-040 (next)</a:t>
            </a:r>
            <a:r>
              <a:rPr lang="en-US" altLang="ja-JP" sz="1050" dirty="0">
                <a:solidFill>
                  <a:schemeClr val="bg1"/>
                </a:solidFill>
              </a:rPr>
              <a:t>, </a:t>
            </a:r>
            <a:r>
              <a:rPr lang="en-GB" sz="1050" dirty="0">
                <a:solidFill>
                  <a:schemeClr val="bg1"/>
                </a:solidFill>
              </a:rPr>
              <a:t>Public Domain, https://</a:t>
            </a:r>
            <a:r>
              <a:rPr lang="en-GB" sz="1050" dirty="0" err="1">
                <a:solidFill>
                  <a:schemeClr val="bg1"/>
                </a:solidFill>
              </a:rPr>
              <a:t>commons.wikimedia.org</a:t>
            </a:r>
            <a:r>
              <a:rPr lang="en-GB" sz="1050" dirty="0">
                <a:solidFill>
                  <a:schemeClr val="bg1"/>
                </a:solidFill>
              </a:rPr>
              <a:t>/w/</a:t>
            </a:r>
            <a:r>
              <a:rPr lang="en-GB" sz="1050" dirty="0" err="1">
                <a:solidFill>
                  <a:schemeClr val="bg1"/>
                </a:solidFill>
              </a:rPr>
              <a:t>index.php?curid</a:t>
            </a:r>
            <a:r>
              <a:rPr lang="en-GB" sz="1050" dirty="0">
                <a:solidFill>
                  <a:schemeClr val="bg1"/>
                </a:solidFill>
              </a:rPr>
              <a:t>=8241767</a:t>
            </a:r>
          </a:p>
        </p:txBody>
      </p:sp>
    </p:spTree>
    <p:extLst>
      <p:ext uri="{BB962C8B-B14F-4D97-AF65-F5344CB8AC3E}">
        <p14:creationId xmlns:p14="http://schemas.microsoft.com/office/powerpoint/2010/main" val="2051967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EB0FA4-9B1C-4D6B-AF0A-97437B69127A}" type="slidenum">
              <a:rPr lang="en-GB" smtClean="0"/>
              <a:pPr/>
              <a:t>30</a:t>
            </a:fld>
            <a:r>
              <a:rPr lang="en-GB" dirty="0"/>
              <a:t>     |</a:t>
            </a:r>
          </a:p>
        </p:txBody>
      </p:sp>
      <p:pic>
        <p:nvPicPr>
          <p:cNvPr id="7" name="Picture 6">
            <a:extLst>
              <a:ext uri="{FF2B5EF4-FFF2-40B4-BE49-F238E27FC236}">
                <a16:creationId xmlns:a16="http://schemas.microsoft.com/office/drawing/2014/main" id="{C9EEEDB1-2823-904A-8CEE-3DDE7F94C4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96" b="8238"/>
          <a:stretch/>
        </p:blipFill>
        <p:spPr>
          <a:xfrm>
            <a:off x="3558363" y="13057"/>
            <a:ext cx="8633637" cy="6844943"/>
          </a:xfrm>
          <a:prstGeom prst="rect">
            <a:avLst/>
          </a:prstGeom>
        </p:spPr>
      </p:pic>
      <p:grpSp>
        <p:nvGrpSpPr>
          <p:cNvPr id="8" name="Groupe 7">
            <a:extLst>
              <a:ext uri="{FF2B5EF4-FFF2-40B4-BE49-F238E27FC236}">
                <a16:creationId xmlns:a16="http://schemas.microsoft.com/office/drawing/2014/main" id="{72008B18-E6C1-C244-8D83-7848A0524477}"/>
              </a:ext>
            </a:extLst>
          </p:cNvPr>
          <p:cNvGrpSpPr/>
          <p:nvPr/>
        </p:nvGrpSpPr>
        <p:grpSpPr>
          <a:xfrm>
            <a:off x="754653" y="1152525"/>
            <a:ext cx="7894047" cy="4443838"/>
            <a:chOff x="754653" y="1152525"/>
            <a:chExt cx="7894047" cy="4443838"/>
          </a:xfrm>
        </p:grpSpPr>
        <p:sp>
          <p:nvSpPr>
            <p:cNvPr id="9" name="Ellipse 1">
              <a:extLst>
                <a:ext uri="{FF2B5EF4-FFF2-40B4-BE49-F238E27FC236}">
                  <a16:creationId xmlns:a16="http://schemas.microsoft.com/office/drawing/2014/main" id="{C0309600-AD4E-A84A-BF00-49BFCC4123B4}"/>
                </a:ext>
              </a:extLst>
            </p:cNvPr>
            <p:cNvSpPr/>
            <p:nvPr/>
          </p:nvSpPr>
          <p:spPr>
            <a:xfrm>
              <a:off x="754653" y="1916083"/>
              <a:ext cx="3888918" cy="3680280"/>
            </a:xfrm>
            <a:prstGeom prst="ellipse">
              <a:avLst/>
            </a:prstGeom>
            <a:blipFill dpi="0" rotWithShape="1">
              <a:blip r:embed="rId4">
                <a:extLst>
                  <a:ext uri="{28A0092B-C50C-407E-A947-70E740481C1C}">
                    <a14:useLocalDpi xmlns:a14="http://schemas.microsoft.com/office/drawing/2010/main"/>
                  </a:ext>
                </a:extLst>
              </a:blip>
              <a:srcRect/>
              <a:stretch>
                <a:fillRect/>
              </a:stretch>
            </a:blipFill>
            <a:ln w="57150">
              <a:solidFill>
                <a:srgbClr val="F7EA3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b="1" dirty="0">
                  <a:latin typeface="Gadugi" panose="020B0502040204020203" pitchFamily="34" charset="0"/>
                  <a:ea typeface="Gadugi" panose="020B0502040204020203" pitchFamily="34" charset="0"/>
                </a:rPr>
                <a:t>Funchal, Madeira</a:t>
              </a:r>
            </a:p>
            <a:p>
              <a:pPr algn="ctr"/>
              <a:endParaRPr lang="fr-FR" b="1" dirty="0">
                <a:latin typeface="Gadugi" panose="020B0502040204020203" pitchFamily="34" charset="0"/>
                <a:ea typeface="Gadugi" panose="020B0502040204020203" pitchFamily="34" charset="0"/>
              </a:endParaRPr>
            </a:p>
            <a:p>
              <a:pPr algn="ctr"/>
              <a:endParaRPr lang="fr-FR" b="1" dirty="0">
                <a:latin typeface="Gadugi" panose="020B0502040204020203" pitchFamily="34" charset="0"/>
                <a:ea typeface="Gadugi" panose="020B0502040204020203" pitchFamily="34" charset="0"/>
              </a:endParaRPr>
            </a:p>
          </p:txBody>
        </p:sp>
        <p:cxnSp>
          <p:nvCxnSpPr>
            <p:cNvPr id="10" name="Connecteur droit 5">
              <a:extLst>
                <a:ext uri="{FF2B5EF4-FFF2-40B4-BE49-F238E27FC236}">
                  <a16:creationId xmlns:a16="http://schemas.microsoft.com/office/drawing/2014/main" id="{5B9D6DDE-6351-FC43-9D30-7A4A2C8F75F6}"/>
                </a:ext>
              </a:extLst>
            </p:cNvPr>
            <p:cNvCxnSpPr>
              <a:cxnSpLocks/>
            </p:cNvCxnSpPr>
            <p:nvPr/>
          </p:nvCxnSpPr>
          <p:spPr>
            <a:xfrm flipV="1">
              <a:off x="4251650" y="1261637"/>
              <a:ext cx="3939850" cy="1383909"/>
            </a:xfrm>
            <a:prstGeom prst="line">
              <a:avLst/>
            </a:prstGeom>
            <a:ln w="57150">
              <a:solidFill>
                <a:srgbClr val="F7EA3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CD0112-8A97-F742-ACE8-AF521EB5C1D6}"/>
                </a:ext>
              </a:extLst>
            </p:cNvPr>
            <p:cNvSpPr/>
            <p:nvPr/>
          </p:nvSpPr>
          <p:spPr>
            <a:xfrm>
              <a:off x="8191500" y="1152525"/>
              <a:ext cx="457200" cy="228600"/>
            </a:xfrm>
            <a:prstGeom prst="rect">
              <a:avLst/>
            </a:prstGeom>
            <a:noFill/>
            <a:ln w="38100">
              <a:solidFill>
                <a:srgbClr val="F7E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2" name="TextBox 11">
            <a:extLst>
              <a:ext uri="{FF2B5EF4-FFF2-40B4-BE49-F238E27FC236}">
                <a16:creationId xmlns:a16="http://schemas.microsoft.com/office/drawing/2014/main" id="{30DF1517-68FF-3F48-9F6B-15B4D04CDE03}"/>
              </a:ext>
            </a:extLst>
          </p:cNvPr>
          <p:cNvSpPr txBox="1"/>
          <p:nvPr/>
        </p:nvSpPr>
        <p:spPr>
          <a:xfrm>
            <a:off x="800333" y="555731"/>
            <a:ext cx="1898779" cy="707886"/>
          </a:xfrm>
          <a:prstGeom prst="rect">
            <a:avLst/>
          </a:prstGeom>
          <a:noFill/>
        </p:spPr>
        <p:txBody>
          <a:bodyPr wrap="square" rtlCol="0">
            <a:spAutoFit/>
          </a:bodyPr>
          <a:lstStyle/>
          <a:p>
            <a:r>
              <a:rPr lang="en-NL" sz="4000" dirty="0"/>
              <a:t>Geo</a:t>
            </a:r>
            <a:r>
              <a:rPr lang="en-NL" sz="4000" b="1" dirty="0"/>
              <a:t>Lab</a:t>
            </a:r>
            <a:endParaRPr lang="en-NL" sz="2400" b="1" dirty="0"/>
          </a:p>
        </p:txBody>
      </p:sp>
      <p:sp>
        <p:nvSpPr>
          <p:cNvPr id="13" name="ZoneTexte 14">
            <a:extLst>
              <a:ext uri="{FF2B5EF4-FFF2-40B4-BE49-F238E27FC236}">
                <a16:creationId xmlns:a16="http://schemas.microsoft.com/office/drawing/2014/main" id="{F959B85E-A7B2-EE48-81D5-4555CC4BE248}"/>
              </a:ext>
            </a:extLst>
          </p:cNvPr>
          <p:cNvSpPr txBox="1"/>
          <p:nvPr/>
        </p:nvSpPr>
        <p:spPr>
          <a:xfrm>
            <a:off x="4153546" y="517259"/>
            <a:ext cx="3437846" cy="784830"/>
          </a:xfrm>
          <a:prstGeom prst="rect">
            <a:avLst/>
          </a:prstGeom>
          <a:noFill/>
          <a:ln>
            <a:noFill/>
          </a:ln>
        </p:spPr>
        <p:txBody>
          <a:bodyPr wrap="square" rtlCol="0">
            <a:spAutoFit/>
          </a:bodyPr>
          <a:lstStyle/>
          <a:p>
            <a:r>
              <a:rPr lang="en-IE" sz="1500" dirty="0">
                <a:solidFill>
                  <a:schemeClr val="bg1"/>
                </a:solidFill>
                <a:latin typeface="Gadugi" panose="020B0502040204020203" pitchFamily="34" charset="0"/>
                <a:ea typeface="Gadugi" panose="020B0502040204020203" pitchFamily="34" charset="0"/>
              </a:rPr>
              <a:t>The first permanent infrastructure dedicated to </a:t>
            </a:r>
            <a:r>
              <a:rPr lang="en-IE" sz="1500" b="1" dirty="0">
                <a:solidFill>
                  <a:schemeClr val="bg1"/>
                </a:solidFill>
                <a:latin typeface="Gadugi" panose="020B0502040204020203" pitchFamily="34" charset="0"/>
                <a:ea typeface="Gadugi" panose="020B0502040204020203" pitchFamily="34" charset="0"/>
              </a:rPr>
              <a:t>Science </a:t>
            </a:r>
            <a:r>
              <a:rPr lang="en-IE" sz="1500" dirty="0">
                <a:solidFill>
                  <a:schemeClr val="bg1"/>
                </a:solidFill>
                <a:latin typeface="Gadugi" panose="020B0502040204020203" pitchFamily="34" charset="0"/>
                <a:ea typeface="Gadugi" panose="020B0502040204020203" pitchFamily="34" charset="0"/>
              </a:rPr>
              <a:t>embedded into a commercial Subsea Telecom System</a:t>
            </a:r>
          </a:p>
        </p:txBody>
      </p:sp>
      <p:sp>
        <p:nvSpPr>
          <p:cNvPr id="14" name="Rectangle 13">
            <a:extLst>
              <a:ext uri="{FF2B5EF4-FFF2-40B4-BE49-F238E27FC236}">
                <a16:creationId xmlns:a16="http://schemas.microsoft.com/office/drawing/2014/main" id="{44921EEC-ADA8-7746-890A-29A72572811B}"/>
              </a:ext>
            </a:extLst>
          </p:cNvPr>
          <p:cNvSpPr/>
          <p:nvPr/>
        </p:nvSpPr>
        <p:spPr>
          <a:xfrm>
            <a:off x="4363162" y="4978077"/>
            <a:ext cx="7486231" cy="1701101"/>
          </a:xfrm>
          <a:prstGeom prst="rect">
            <a:avLst/>
          </a:prstGeom>
          <a:solidFill>
            <a:srgbClr val="E9EDCE">
              <a:alpha val="87000"/>
            </a:srgbClr>
          </a:solidFill>
        </p:spPr>
        <p:txBody>
          <a:bodyPr wrap="square" lIns="182880" tIns="182880" rIns="182880" bIns="182880">
            <a:noAutofit/>
          </a:bodyPr>
          <a:lstStyle/>
          <a:p>
            <a:pPr marL="171450" indent="-171450" algn="just">
              <a:lnSpc>
                <a:spcPct val="107000"/>
              </a:lnSpc>
              <a:buFont typeface="Wingdings" panose="05000000000000000000" pitchFamily="2" charset="2"/>
              <a:buChar char="§"/>
            </a:pPr>
            <a:r>
              <a:rPr lang="en-GB" sz="1500" dirty="0">
                <a:solidFill>
                  <a:srgbClr val="23317E"/>
                </a:solidFill>
                <a:latin typeface="Gadugi" panose="020B0502040204020203" pitchFamily="34" charset="0"/>
                <a:ea typeface="Calibri" panose="020F0502020204030204" pitchFamily="34" charset="0"/>
                <a:cs typeface="Times New Roman" panose="02020603050405020304" pitchFamily="18" charset="0"/>
              </a:rPr>
              <a:t>Seismology, volcanology, marine ecology, and oceanic conditions are key to understanding the future of our planet. </a:t>
            </a:r>
          </a:p>
          <a:p>
            <a:pPr marL="171450" indent="-171450" algn="just">
              <a:lnSpc>
                <a:spcPct val="107000"/>
              </a:lnSpc>
              <a:buFont typeface="Wingdings" panose="05000000000000000000" pitchFamily="2" charset="2"/>
              <a:buChar char="§"/>
            </a:pPr>
            <a:r>
              <a:rPr lang="en-GB" sz="1500" b="1" dirty="0">
                <a:solidFill>
                  <a:srgbClr val="23317E"/>
                </a:solidFill>
                <a:latin typeface="Gadugi" panose="020B0502040204020203" pitchFamily="34" charset="0"/>
                <a:ea typeface="Calibri" panose="020F0502020204030204" pitchFamily="34" charset="0"/>
                <a:cs typeface="Times New Roman" panose="02020603050405020304" pitchFamily="18" charset="0"/>
              </a:rPr>
              <a:t>EllaLink GeoLab </a:t>
            </a:r>
            <a:r>
              <a:rPr lang="en-GB" sz="1500" dirty="0">
                <a:solidFill>
                  <a:srgbClr val="23317E"/>
                </a:solidFill>
                <a:latin typeface="Gadugi" panose="020B0502040204020203" pitchFamily="34" charset="0"/>
                <a:ea typeface="Calibri" panose="020F0502020204030204" pitchFamily="34" charset="0"/>
                <a:cs typeface="Times New Roman" panose="02020603050405020304" pitchFamily="18" charset="0"/>
              </a:rPr>
              <a:t>initiative aims to provide the scientific community with real-time, accurate and relevant data on seabed conditions along the EllaLink cable route. </a:t>
            </a:r>
          </a:p>
          <a:p>
            <a:pPr marL="171450" indent="-171450" algn="just">
              <a:lnSpc>
                <a:spcPct val="107000"/>
              </a:lnSpc>
              <a:buFont typeface="Wingdings" panose="05000000000000000000" pitchFamily="2" charset="2"/>
              <a:buChar char="§"/>
            </a:pPr>
            <a:r>
              <a:rPr lang="en-US" sz="1500" dirty="0">
                <a:solidFill>
                  <a:srgbClr val="23317E"/>
                </a:solidFill>
                <a:latin typeface="Gadugi" panose="020B0502040204020203" pitchFamily="34" charset="0"/>
                <a:ea typeface="Calibri" panose="020F0502020204030204" pitchFamily="34" charset="0"/>
                <a:cs typeface="Times New Roman" panose="02020603050405020304" pitchFamily="18" charset="0"/>
              </a:rPr>
              <a:t>EllaLink is the </a:t>
            </a:r>
            <a:r>
              <a:rPr lang="en-US" sz="1500" b="1" dirty="0">
                <a:solidFill>
                  <a:srgbClr val="23317E"/>
                </a:solidFill>
                <a:latin typeface="Gadugi" panose="020B0502040204020203" pitchFamily="34" charset="0"/>
                <a:ea typeface="Calibri" panose="020F0502020204030204" pitchFamily="34" charset="0"/>
                <a:cs typeface="Times New Roman" panose="02020603050405020304" pitchFamily="18" charset="0"/>
              </a:rPr>
              <a:t>first telecoms submarine cable to integrate SMART cable </a:t>
            </a:r>
            <a:r>
              <a:rPr lang="en-US" sz="1500" dirty="0">
                <a:solidFill>
                  <a:srgbClr val="23317E"/>
                </a:solidFill>
                <a:latin typeface="Gadugi" panose="020B0502040204020203" pitchFamily="34" charset="0"/>
                <a:ea typeface="Calibri" panose="020F0502020204030204" pitchFamily="34" charset="0"/>
                <a:cs typeface="Times New Roman" panose="02020603050405020304" pitchFamily="18" charset="0"/>
              </a:rPr>
              <a:t>concepts.</a:t>
            </a:r>
            <a:endParaRPr lang="fr-FR" sz="1500" dirty="0">
              <a:solidFill>
                <a:srgbClr val="23317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052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715E-0D35-5E78-45F6-D87041E3D97F}"/>
              </a:ext>
            </a:extLst>
          </p:cNvPr>
          <p:cNvSpPr>
            <a:spLocks noGrp="1"/>
          </p:cNvSpPr>
          <p:nvPr>
            <p:ph type="title"/>
          </p:nvPr>
        </p:nvSpPr>
        <p:spPr/>
        <p:txBody>
          <a:bodyPr>
            <a:normAutofit/>
          </a:bodyPr>
          <a:lstStyle/>
          <a:p>
            <a:r>
              <a:rPr lang="en-GB" dirty="0" err="1"/>
              <a:t>GeoLAB</a:t>
            </a:r>
            <a:r>
              <a:rPr lang="en-GB" dirty="0"/>
              <a:t> and DAS</a:t>
            </a:r>
          </a:p>
        </p:txBody>
      </p:sp>
      <p:sp>
        <p:nvSpPr>
          <p:cNvPr id="4" name="Slide Number Placeholder 3">
            <a:extLst>
              <a:ext uri="{FF2B5EF4-FFF2-40B4-BE49-F238E27FC236}">
                <a16:creationId xmlns:a16="http://schemas.microsoft.com/office/drawing/2014/main" id="{B4758F00-A44B-0DD2-F870-872C48D4AECD}"/>
              </a:ext>
            </a:extLst>
          </p:cNvPr>
          <p:cNvSpPr>
            <a:spLocks noGrp="1"/>
          </p:cNvSpPr>
          <p:nvPr>
            <p:ph type="sldNum" sz="quarter" idx="4"/>
          </p:nvPr>
        </p:nvSpPr>
        <p:spPr/>
        <p:txBody>
          <a:bodyPr/>
          <a:lstStyle/>
          <a:p>
            <a:fld id="{83EB0FA4-9B1C-4D6B-AF0A-97437B69127A}" type="slidenum">
              <a:rPr lang="en-GB" smtClean="0"/>
              <a:pPr/>
              <a:t>31</a:t>
            </a:fld>
            <a:r>
              <a:rPr lang="en-GB"/>
              <a:t>     |</a:t>
            </a:r>
            <a:endParaRPr lang="en-GB" dirty="0"/>
          </a:p>
        </p:txBody>
      </p:sp>
      <p:pic>
        <p:nvPicPr>
          <p:cNvPr id="21506" name="Picture 2">
            <a:extLst>
              <a:ext uri="{FF2B5EF4-FFF2-40B4-BE49-F238E27FC236}">
                <a16:creationId xmlns:a16="http://schemas.microsoft.com/office/drawing/2014/main" id="{6DA8B802-7A58-9693-280C-FDB278782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r="3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AD4D35-0B5E-E3F7-AD04-DE90207ABF05}"/>
              </a:ext>
            </a:extLst>
          </p:cNvPr>
          <p:cNvSpPr txBox="1"/>
          <p:nvPr/>
        </p:nvSpPr>
        <p:spPr>
          <a:xfrm>
            <a:off x="9540240" y="6096000"/>
            <a:ext cx="2179012" cy="369332"/>
          </a:xfrm>
          <a:prstGeom prst="rect">
            <a:avLst/>
          </a:prstGeom>
          <a:noFill/>
        </p:spPr>
        <p:txBody>
          <a:bodyPr wrap="square" rtlCol="0">
            <a:spAutoFit/>
          </a:bodyPr>
          <a:lstStyle/>
          <a:p>
            <a:r>
              <a:rPr lang="en-GB" dirty="0"/>
              <a:t>Photo by FCT|FCCN</a:t>
            </a:r>
          </a:p>
        </p:txBody>
      </p:sp>
    </p:spTree>
    <p:extLst>
      <p:ext uri="{BB962C8B-B14F-4D97-AF65-F5344CB8AC3E}">
        <p14:creationId xmlns:p14="http://schemas.microsoft.com/office/powerpoint/2010/main" val="65569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42D985-28F2-103F-8310-0555A8F9A51C}"/>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5993D4-5EF9-424F-B9DC-6F0E9EED7A2A}"/>
              </a:ext>
            </a:extLst>
          </p:cNvPr>
          <p:cNvSpPr>
            <a:spLocks noGrp="1"/>
          </p:cNvSpPr>
          <p:nvPr>
            <p:ph type="title"/>
          </p:nvPr>
        </p:nvSpPr>
        <p:spPr/>
        <p:txBody>
          <a:bodyPr>
            <a:normAutofit/>
          </a:bodyPr>
          <a:lstStyle/>
          <a:p>
            <a:r>
              <a:rPr lang="en-GB" dirty="0"/>
              <a:t>Some initial results with a DAS at GeoLab</a:t>
            </a:r>
          </a:p>
        </p:txBody>
      </p:sp>
      <p:pic>
        <p:nvPicPr>
          <p:cNvPr id="2053" name="Image 4">
            <a:extLst>
              <a:ext uri="{FF2B5EF4-FFF2-40B4-BE49-F238E27FC236}">
                <a16:creationId xmlns:a16="http://schemas.microsoft.com/office/drawing/2014/main" id="{65B1BF2A-CBC5-5047-A896-696DD114B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37"/>
          <a:stretch>
            <a:fillRect/>
          </a:stretch>
        </p:blipFill>
        <p:spPr bwMode="auto">
          <a:xfrm>
            <a:off x="1235149" y="1226664"/>
            <a:ext cx="4659266" cy="3760778"/>
          </a:xfrm>
          <a:prstGeom prst="rect">
            <a:avLst/>
          </a:prstGeom>
          <a:noFill/>
          <a:extLst>
            <a:ext uri="{909E8E84-426E-40DD-AFC4-6F175D3DCCD1}">
              <a14:hiddenFill xmlns:a14="http://schemas.microsoft.com/office/drawing/2010/main">
                <a:solidFill>
                  <a:srgbClr val="FFFFFF"/>
                </a:solidFill>
              </a14:hiddenFill>
            </a:ext>
          </a:extLst>
        </p:spPr>
      </p:pic>
      <p:sp>
        <p:nvSpPr>
          <p:cNvPr id="5" name="Zone de texte 7">
            <a:extLst>
              <a:ext uri="{FF2B5EF4-FFF2-40B4-BE49-F238E27FC236}">
                <a16:creationId xmlns:a16="http://schemas.microsoft.com/office/drawing/2014/main" id="{D945B53D-49F3-C94E-A8B0-DDBE7A4CE029}"/>
              </a:ext>
            </a:extLst>
          </p:cNvPr>
          <p:cNvSpPr txBox="1">
            <a:spLocks noChangeArrowheads="1"/>
          </p:cNvSpPr>
          <p:nvPr/>
        </p:nvSpPr>
        <p:spPr bwMode="auto">
          <a:xfrm>
            <a:off x="3003710" y="5156534"/>
            <a:ext cx="6978686" cy="1107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NL"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NL" b="0" i="0"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Left:</a:t>
            </a:r>
            <a:r>
              <a:rPr kumimoji="0" lang="en-GB" altLang="en-NL"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NL" b="0" i="0"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Strain rate recorded at the entrance of the fibre in the water (2.25km) filtered with a low-pass filter at 30Hz. The shallow water ends after around 4.5km of cable. Right: Frequency content of strain rate signal along the fibre. </a:t>
            </a:r>
            <a:endParaRPr kumimoji="0" lang="en-GB" altLang="en-NL" sz="4400" b="0" i="0" u="none" strike="noStrike" cap="none" normalizeH="0" baseline="0" dirty="0">
              <a:ln>
                <a:noFill/>
              </a:ln>
              <a:solidFill>
                <a:schemeClr val="tx1"/>
              </a:solidFill>
              <a:effectLst/>
              <a:latin typeface="Arial" panose="020B0604020202020204" pitchFamily="34" charset="0"/>
            </a:endParaRPr>
          </a:p>
        </p:txBody>
      </p:sp>
      <p:pic>
        <p:nvPicPr>
          <p:cNvPr id="2052" name="Image 8" descr="Une image contenant texte, équipement électronique, capture d’écran, afficher&#10;&#10;Description générée automatiquement">
            <a:extLst>
              <a:ext uri="{FF2B5EF4-FFF2-40B4-BE49-F238E27FC236}">
                <a16:creationId xmlns:a16="http://schemas.microsoft.com/office/drawing/2014/main" id="{4042F834-2E57-9E46-8F6F-90C1AA73C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053" y="1253913"/>
            <a:ext cx="4940722" cy="3706279"/>
          </a:xfrm>
          <a:prstGeom prst="rect">
            <a:avLst/>
          </a:prstGeom>
          <a:noFill/>
          <a:extLst>
            <a:ext uri="{909E8E84-426E-40DD-AFC4-6F175D3DCCD1}">
              <a14:hiddenFill xmlns:a14="http://schemas.microsoft.com/office/drawing/2010/main">
                <a:solidFill>
                  <a:srgbClr val="FFFFFF"/>
                </a:solidFill>
              </a14:hiddenFill>
            </a:ext>
          </a:extLst>
        </p:spPr>
      </p:pic>
      <p:sp>
        <p:nvSpPr>
          <p:cNvPr id="6" name="Zone de texte 12">
            <a:extLst>
              <a:ext uri="{FF2B5EF4-FFF2-40B4-BE49-F238E27FC236}">
                <a16:creationId xmlns:a16="http://schemas.microsoft.com/office/drawing/2014/main" id="{A00E05B8-FD4C-FA4D-8E1C-8A6CACF3BF78}"/>
              </a:ext>
            </a:extLst>
          </p:cNvPr>
          <p:cNvSpPr txBox="1">
            <a:spLocks noChangeArrowheads="1"/>
          </p:cNvSpPr>
          <p:nvPr/>
        </p:nvSpPr>
        <p:spPr bwMode="auto">
          <a:xfrm>
            <a:off x="4701223" y="1835305"/>
            <a:ext cx="749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NL" sz="6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NL" sz="6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Frequency (Hz)</a:t>
            </a:r>
            <a:endParaRPr kumimoji="0" lang="fr-FR" altLang="en-NL" sz="1800" b="0" i="0" u="none" strike="noStrike" cap="none" normalizeH="0" baseline="0">
              <a:ln>
                <a:noFill/>
              </a:ln>
              <a:solidFill>
                <a:schemeClr val="tx1"/>
              </a:solidFill>
              <a:effectLst/>
              <a:latin typeface="Arial" panose="020B0604020202020204" pitchFamily="34" charset="0"/>
            </a:endParaRPr>
          </a:p>
        </p:txBody>
      </p:sp>
      <p:sp>
        <p:nvSpPr>
          <p:cNvPr id="7" name="Zone de texte 16">
            <a:extLst>
              <a:ext uri="{FF2B5EF4-FFF2-40B4-BE49-F238E27FC236}">
                <a16:creationId xmlns:a16="http://schemas.microsoft.com/office/drawing/2014/main" id="{956144E2-A562-FD4D-8CA9-810D21C6A939}"/>
              </a:ext>
            </a:extLst>
          </p:cNvPr>
          <p:cNvSpPr txBox="1">
            <a:spLocks noChangeArrowheads="1"/>
          </p:cNvSpPr>
          <p:nvPr/>
        </p:nvSpPr>
        <p:spPr bwMode="auto">
          <a:xfrm rot="-5400000">
            <a:off x="6040592" y="3209731"/>
            <a:ext cx="1107997"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NL"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Distance (m)</a:t>
            </a:r>
            <a:endParaRPr kumimoji="0" lang="fr-FR" altLang="en-NL" sz="4000" b="0" i="0" u="none" strike="noStrike" cap="none" normalizeH="0" baseline="0" dirty="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C20EC166-80BA-0441-86FF-6CB355DECD66}"/>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FED201EB-E2F9-7344-B9B6-4CC908866D2B}"/>
              </a:ext>
            </a:extLst>
          </p:cNvPr>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1800" b="0" i="0" u="none" strike="noStrike" cap="none" normalizeH="0" baseline="0">
                <a:ln>
                  <a:noFill/>
                </a:ln>
                <a:solidFill>
                  <a:schemeClr val="tx1"/>
                </a:solidFill>
                <a:effectLst/>
                <a:latin typeface="Arial" panose="020B0604020202020204" pitchFamily="34" charset="0"/>
              </a:rPr>
            </a:br>
            <a:endParaRPr kumimoji="0" lang="en-NL" altLang="en-N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DD92EA45-1B20-EE4D-97B4-FA1DC9799062}"/>
              </a:ext>
            </a:extLst>
          </p:cNvPr>
          <p:cNvSpPr>
            <a:spLocks noChangeArrowheads="1"/>
          </p:cNvSpPr>
          <p:nvPr/>
        </p:nvSpPr>
        <p:spPr bwMode="auto">
          <a:xfrm>
            <a:off x="559435" y="14241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5825FB1-244C-E03E-2C19-23B5BB1FB35C}"/>
              </a:ext>
            </a:extLst>
          </p:cNvPr>
          <p:cNvSpPr txBox="1"/>
          <p:nvPr/>
        </p:nvSpPr>
        <p:spPr>
          <a:xfrm>
            <a:off x="5075873" y="6312902"/>
            <a:ext cx="7111754" cy="461665"/>
          </a:xfrm>
          <a:prstGeom prst="rect">
            <a:avLst/>
          </a:prstGeom>
          <a:noFill/>
        </p:spPr>
        <p:txBody>
          <a:bodyPr wrap="square" rtlCol="0">
            <a:spAutoFit/>
          </a:bodyPr>
          <a:lstStyle/>
          <a:p>
            <a:r>
              <a:rPr lang="en-GB" sz="1200" dirty="0">
                <a:solidFill>
                  <a:schemeClr val="bg1">
                    <a:lumMod val="65000"/>
                  </a:schemeClr>
                </a:solidFill>
              </a:rPr>
              <a:t>Atherton et al., (2021, June 16). </a:t>
            </a:r>
            <a:r>
              <a:rPr lang="en-GB" sz="1200" i="1" dirty="0">
                <a:solidFill>
                  <a:schemeClr val="bg1">
                    <a:lumMod val="65000"/>
                  </a:schemeClr>
                </a:solidFill>
              </a:rPr>
              <a:t>Subsea telecoms cables: A driver for scientific research</a:t>
            </a:r>
            <a:r>
              <a:rPr lang="en-GB" sz="1200" dirty="0">
                <a:solidFill>
                  <a:schemeClr val="bg1">
                    <a:lumMod val="65000"/>
                  </a:schemeClr>
                </a:solidFill>
              </a:rPr>
              <a:t>. Retrieved June 10, 2022, from https://</a:t>
            </a:r>
            <a:r>
              <a:rPr lang="en-GB" sz="1200" dirty="0" err="1">
                <a:solidFill>
                  <a:schemeClr val="bg1">
                    <a:lumMod val="65000"/>
                  </a:schemeClr>
                </a:solidFill>
              </a:rPr>
              <a:t>about.geant.org</a:t>
            </a:r>
            <a:r>
              <a:rPr lang="en-GB" sz="1200" dirty="0">
                <a:solidFill>
                  <a:schemeClr val="bg1">
                    <a:lumMod val="65000"/>
                  </a:schemeClr>
                </a:solidFill>
              </a:rPr>
              <a:t>/</a:t>
            </a:r>
            <a:r>
              <a:rPr lang="en-GB" sz="1200" dirty="0" err="1">
                <a:solidFill>
                  <a:schemeClr val="bg1">
                    <a:lumMod val="65000"/>
                  </a:schemeClr>
                </a:solidFill>
              </a:rPr>
              <a:t>wp</a:t>
            </a:r>
            <a:r>
              <a:rPr lang="en-GB" sz="1200" dirty="0">
                <a:solidFill>
                  <a:schemeClr val="bg1">
                    <a:lumMod val="65000"/>
                  </a:schemeClr>
                </a:solidFill>
              </a:rPr>
              <a:t>-content/uploads/2021/12/</a:t>
            </a:r>
            <a:r>
              <a:rPr lang="en-GB" sz="1200" dirty="0" err="1">
                <a:solidFill>
                  <a:schemeClr val="bg1">
                    <a:lumMod val="65000"/>
                  </a:schemeClr>
                </a:solidFill>
              </a:rPr>
              <a:t>Geolab_white_paper.pdf</a:t>
            </a:r>
            <a:endParaRPr lang="en-GB" sz="1200" dirty="0">
              <a:solidFill>
                <a:schemeClr val="bg1">
                  <a:lumMod val="65000"/>
                </a:schemeClr>
              </a:solidFill>
            </a:endParaRPr>
          </a:p>
        </p:txBody>
      </p:sp>
    </p:spTree>
    <p:extLst>
      <p:ext uri="{BB962C8B-B14F-4D97-AF65-F5344CB8AC3E}">
        <p14:creationId xmlns:p14="http://schemas.microsoft.com/office/powerpoint/2010/main" val="914061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lack dog standing on a wood floor&#10;&#10;Description automatically generated with medium confidence">
            <a:extLst>
              <a:ext uri="{FF2B5EF4-FFF2-40B4-BE49-F238E27FC236}">
                <a16:creationId xmlns:a16="http://schemas.microsoft.com/office/drawing/2014/main" id="{D3D275C9-DDB3-2BCC-BB23-C081273922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13" b="7813"/>
          <a:stretch/>
        </p:blipFill>
        <p:spPr>
          <a:xfrm>
            <a:off x="0" y="1"/>
            <a:ext cx="12192000" cy="6858000"/>
          </a:xfrm>
        </p:spPr>
      </p:pic>
      <p:sp>
        <p:nvSpPr>
          <p:cNvPr id="2" name="Title 1">
            <a:extLst>
              <a:ext uri="{FF2B5EF4-FFF2-40B4-BE49-F238E27FC236}">
                <a16:creationId xmlns:a16="http://schemas.microsoft.com/office/drawing/2014/main" id="{DD9DAC40-9312-BF67-0AB2-142ACEB299DC}"/>
              </a:ext>
            </a:extLst>
          </p:cNvPr>
          <p:cNvSpPr>
            <a:spLocks noGrp="1"/>
          </p:cNvSpPr>
          <p:nvPr>
            <p:ph type="title"/>
          </p:nvPr>
        </p:nvSpPr>
        <p:spPr>
          <a:xfrm>
            <a:off x="2402416" y="5420448"/>
            <a:ext cx="8583281" cy="927768"/>
          </a:xfrm>
        </p:spPr>
        <p:txBody>
          <a:bodyPr>
            <a:normAutofit fontScale="90000"/>
          </a:bodyPr>
          <a:lstStyle/>
          <a:p>
            <a:r>
              <a:rPr lang="en-GB" sz="6600" dirty="0">
                <a:solidFill>
                  <a:schemeClr val="bg1">
                    <a:lumMod val="95000"/>
                  </a:schemeClr>
                </a:solidFill>
              </a:rPr>
              <a:t>Dedicated cable required?</a:t>
            </a:r>
          </a:p>
        </p:txBody>
      </p:sp>
      <p:sp>
        <p:nvSpPr>
          <p:cNvPr id="9" name="Rectangle 8">
            <a:extLst>
              <a:ext uri="{FF2B5EF4-FFF2-40B4-BE49-F238E27FC236}">
                <a16:creationId xmlns:a16="http://schemas.microsoft.com/office/drawing/2014/main" id="{E49B11EF-7F35-C13A-728D-CEEC6BF059A3}"/>
              </a:ext>
            </a:extLst>
          </p:cNvPr>
          <p:cNvSpPr/>
          <p:nvPr/>
        </p:nvSpPr>
        <p:spPr>
          <a:xfrm>
            <a:off x="8008162" y="6418442"/>
            <a:ext cx="4183838" cy="369332"/>
          </a:xfrm>
          <a:prstGeom prst="rect">
            <a:avLst/>
          </a:prstGeom>
        </p:spPr>
        <p:txBody>
          <a:bodyPr wrap="none">
            <a:spAutoFit/>
          </a:bodyPr>
          <a:lstStyle/>
          <a:p>
            <a:r>
              <a:rPr lang="en-GB" dirty="0">
                <a:solidFill>
                  <a:schemeClr val="bg1">
                    <a:lumMod val="65000"/>
                  </a:schemeClr>
                </a:solidFill>
              </a:rPr>
              <a:t>Photo by Sharon McCutcheon on </a:t>
            </a:r>
            <a:r>
              <a:rPr lang="en-GB" dirty="0" err="1">
                <a:solidFill>
                  <a:schemeClr val="bg1">
                    <a:lumMod val="65000"/>
                  </a:schemeClr>
                </a:solidFill>
              </a:rPr>
              <a:t>Unsplash</a:t>
            </a:r>
            <a:endParaRPr lang="en-GB" dirty="0">
              <a:solidFill>
                <a:schemeClr val="bg1">
                  <a:lumMod val="65000"/>
                </a:schemeClr>
              </a:solidFill>
            </a:endParaRPr>
          </a:p>
        </p:txBody>
      </p:sp>
    </p:spTree>
    <p:extLst>
      <p:ext uri="{BB962C8B-B14F-4D97-AF65-F5344CB8AC3E}">
        <p14:creationId xmlns:p14="http://schemas.microsoft.com/office/powerpoint/2010/main" val="114673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E16CB8-1D63-7B71-403A-54BE6E0BBC17}"/>
              </a:ext>
            </a:extLst>
          </p:cNvPr>
          <p:cNvSpPr/>
          <p:nvPr/>
        </p:nvSpPr>
        <p:spPr>
          <a:xfrm>
            <a:off x="0" y="-33057"/>
            <a:ext cx="12264305"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20FCDCA-93C3-015F-DD56-98E74B87C127}"/>
              </a:ext>
            </a:extLst>
          </p:cNvPr>
          <p:cNvSpPr>
            <a:spLocks noGrp="1"/>
          </p:cNvSpPr>
          <p:nvPr>
            <p:ph type="title"/>
          </p:nvPr>
        </p:nvSpPr>
        <p:spPr>
          <a:xfrm>
            <a:off x="573362" y="278720"/>
            <a:ext cx="8583281" cy="927768"/>
          </a:xfrm>
        </p:spPr>
        <p:txBody>
          <a:bodyPr>
            <a:normAutofit/>
          </a:bodyPr>
          <a:lstStyle/>
          <a:p>
            <a:r>
              <a:rPr lang="en-GB" dirty="0"/>
              <a:t>The other technique – State of Polarisation (</a:t>
            </a:r>
            <a:r>
              <a:rPr lang="en-GB" dirty="0" err="1"/>
              <a:t>SoP</a:t>
            </a:r>
            <a:r>
              <a:rPr lang="en-GB" dirty="0"/>
              <a:t>)</a:t>
            </a:r>
          </a:p>
        </p:txBody>
      </p:sp>
      <p:sp>
        <p:nvSpPr>
          <p:cNvPr id="22" name="Rectangle 21">
            <a:extLst>
              <a:ext uri="{FF2B5EF4-FFF2-40B4-BE49-F238E27FC236}">
                <a16:creationId xmlns:a16="http://schemas.microsoft.com/office/drawing/2014/main" id="{5ED72935-ADC8-4BF8-73B0-A04B0E7259B0}"/>
              </a:ext>
            </a:extLst>
          </p:cNvPr>
          <p:cNvSpPr/>
          <p:nvPr/>
        </p:nvSpPr>
        <p:spPr>
          <a:xfrm>
            <a:off x="3928059" y="2728461"/>
            <a:ext cx="1239199" cy="1883583"/>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dirty="0">
                <a:solidFill>
                  <a:schemeClr val="tx1"/>
                </a:solidFill>
              </a:rPr>
              <a:t>DWDM</a:t>
            </a:r>
          </a:p>
          <a:p>
            <a:pPr algn="ctr"/>
            <a:r>
              <a:rPr lang="en-US" dirty="0">
                <a:solidFill>
                  <a:schemeClr val="tx1"/>
                </a:solidFill>
              </a:rPr>
              <a:t>Optical</a:t>
            </a:r>
          </a:p>
          <a:p>
            <a:pPr algn="ctr"/>
            <a:r>
              <a:rPr lang="en-US" dirty="0">
                <a:solidFill>
                  <a:schemeClr val="tx1"/>
                </a:solidFill>
              </a:rPr>
              <a:t>Transponder</a:t>
            </a:r>
            <a:endParaRPr lang="en-GB" dirty="0">
              <a:solidFill>
                <a:schemeClr val="tx1"/>
              </a:solidFill>
            </a:endParaRPr>
          </a:p>
        </p:txBody>
      </p:sp>
      <p:sp>
        <p:nvSpPr>
          <p:cNvPr id="28" name="Rectangle 27">
            <a:extLst>
              <a:ext uri="{FF2B5EF4-FFF2-40B4-BE49-F238E27FC236}">
                <a16:creationId xmlns:a16="http://schemas.microsoft.com/office/drawing/2014/main" id="{5E83DD4F-7000-13CE-12A9-C1639F2FA432}"/>
              </a:ext>
            </a:extLst>
          </p:cNvPr>
          <p:cNvSpPr/>
          <p:nvPr/>
        </p:nvSpPr>
        <p:spPr>
          <a:xfrm>
            <a:off x="6270322" y="2083179"/>
            <a:ext cx="3696638" cy="496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dirty="0" err="1">
                <a:solidFill>
                  <a:schemeClr val="tx1"/>
                </a:solidFill>
              </a:rPr>
              <a:t>Fibre</a:t>
            </a:r>
            <a:r>
              <a:rPr lang="en-US" dirty="0">
                <a:solidFill>
                  <a:schemeClr val="tx1"/>
                </a:solidFill>
              </a:rPr>
              <a:t> optic Submarine telecom cable</a:t>
            </a:r>
            <a:endParaRPr lang="en-GB" dirty="0">
              <a:solidFill>
                <a:schemeClr val="tx1"/>
              </a:solidFill>
            </a:endParaRPr>
          </a:p>
        </p:txBody>
      </p:sp>
      <p:pic>
        <p:nvPicPr>
          <p:cNvPr id="36" name="Picture 35">
            <a:extLst>
              <a:ext uri="{FF2B5EF4-FFF2-40B4-BE49-F238E27FC236}">
                <a16:creationId xmlns:a16="http://schemas.microsoft.com/office/drawing/2014/main" id="{CB861D45-7FFE-EB82-B35B-5F54CDAA3C03}"/>
              </a:ext>
            </a:extLst>
          </p:cNvPr>
          <p:cNvPicPr>
            <a:picLocks noChangeAspect="1"/>
          </p:cNvPicPr>
          <p:nvPr/>
        </p:nvPicPr>
        <p:blipFill rotWithShape="1">
          <a:blip r:embed="rId3">
            <a:extLst>
              <a:ext uri="{28A0092B-C50C-407E-A947-70E740481C1C}">
                <a14:useLocalDpi xmlns:a14="http://schemas.microsoft.com/office/drawing/2010/main" val="0"/>
              </a:ext>
            </a:extLst>
          </a:blip>
          <a:srcRect l="22019" r="22969"/>
          <a:stretch/>
        </p:blipFill>
        <p:spPr>
          <a:xfrm>
            <a:off x="1170154" y="3649498"/>
            <a:ext cx="1538870" cy="1333572"/>
          </a:xfrm>
          <a:prstGeom prst="rect">
            <a:avLst/>
          </a:prstGeom>
        </p:spPr>
      </p:pic>
      <p:pic>
        <p:nvPicPr>
          <p:cNvPr id="22530" name="Picture 2">
            <a:extLst>
              <a:ext uri="{FF2B5EF4-FFF2-40B4-BE49-F238E27FC236}">
                <a16:creationId xmlns:a16="http://schemas.microsoft.com/office/drawing/2014/main" id="{2B008C79-9E9E-4B66-5887-C87EF8C6E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784" y="1080627"/>
            <a:ext cx="1775735" cy="13239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A47D39B-4F83-D151-0309-F1926389F018}"/>
              </a:ext>
            </a:extLst>
          </p:cNvPr>
          <p:cNvSpPr txBox="1"/>
          <p:nvPr/>
        </p:nvSpPr>
        <p:spPr>
          <a:xfrm>
            <a:off x="7697993" y="6131675"/>
            <a:ext cx="3966128" cy="430887"/>
          </a:xfrm>
          <a:prstGeom prst="rect">
            <a:avLst/>
          </a:prstGeom>
          <a:noFill/>
        </p:spPr>
        <p:txBody>
          <a:bodyPr wrap="square" rtlCol="0">
            <a:spAutoFit/>
          </a:bodyPr>
          <a:lstStyle/>
          <a:p>
            <a:r>
              <a:rPr lang="en-GB" sz="1100" dirty="0">
                <a:solidFill>
                  <a:schemeClr val="bg1">
                    <a:lumMod val="65000"/>
                  </a:schemeClr>
                </a:solidFill>
              </a:rPr>
              <a:t>Stokes Parameter By Emma Alexander - [1], CC BY 4.0, https://</a:t>
            </a:r>
            <a:r>
              <a:rPr lang="en-GB" sz="1100" dirty="0" err="1">
                <a:solidFill>
                  <a:schemeClr val="bg1">
                    <a:lumMod val="65000"/>
                  </a:schemeClr>
                </a:solidFill>
              </a:rPr>
              <a:t>commons.wikimedia.org</a:t>
            </a:r>
            <a:r>
              <a:rPr lang="en-GB" sz="1100" dirty="0">
                <a:solidFill>
                  <a:schemeClr val="bg1">
                    <a:lumMod val="65000"/>
                  </a:schemeClr>
                </a:solidFill>
              </a:rPr>
              <a:t>/w/</a:t>
            </a:r>
            <a:r>
              <a:rPr lang="en-GB" sz="1100" dirty="0" err="1">
                <a:solidFill>
                  <a:schemeClr val="bg1">
                    <a:lumMod val="65000"/>
                  </a:schemeClr>
                </a:solidFill>
              </a:rPr>
              <a:t>index.php?curid</a:t>
            </a:r>
            <a:r>
              <a:rPr lang="en-GB" sz="1100" dirty="0">
                <a:solidFill>
                  <a:schemeClr val="bg1">
                    <a:lumMod val="65000"/>
                  </a:schemeClr>
                </a:solidFill>
              </a:rPr>
              <a:t>=116390426</a:t>
            </a:r>
          </a:p>
        </p:txBody>
      </p:sp>
      <p:cxnSp>
        <p:nvCxnSpPr>
          <p:cNvPr id="39" name="Straight Connector 38">
            <a:extLst>
              <a:ext uri="{FF2B5EF4-FFF2-40B4-BE49-F238E27FC236}">
                <a16:creationId xmlns:a16="http://schemas.microsoft.com/office/drawing/2014/main" id="{EC5ABBAB-62BD-0227-A0AE-8460D0667646}"/>
              </a:ext>
            </a:extLst>
          </p:cNvPr>
          <p:cNvCxnSpPr>
            <a:cxnSpLocks/>
          </p:cNvCxnSpPr>
          <p:nvPr/>
        </p:nvCxnSpPr>
        <p:spPr>
          <a:xfrm>
            <a:off x="3215784" y="2404613"/>
            <a:ext cx="712275" cy="35895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AE6802DD-CCA0-812D-4B48-E3D9E6250C8B}"/>
              </a:ext>
            </a:extLst>
          </p:cNvPr>
          <p:cNvCxnSpPr>
            <a:cxnSpLocks/>
          </p:cNvCxnSpPr>
          <p:nvPr/>
        </p:nvCxnSpPr>
        <p:spPr>
          <a:xfrm flipH="1" flipV="1">
            <a:off x="4978009" y="2386658"/>
            <a:ext cx="184899" cy="37690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TextBox 43">
            <a:extLst>
              <a:ext uri="{FF2B5EF4-FFF2-40B4-BE49-F238E27FC236}">
                <a16:creationId xmlns:a16="http://schemas.microsoft.com/office/drawing/2014/main" id="{AD5C7D5E-DD9B-9687-B4C0-3901948C569B}"/>
              </a:ext>
            </a:extLst>
          </p:cNvPr>
          <p:cNvSpPr txBox="1"/>
          <p:nvPr/>
        </p:nvSpPr>
        <p:spPr>
          <a:xfrm>
            <a:off x="3409809" y="2318191"/>
            <a:ext cx="2225040" cy="369332"/>
          </a:xfrm>
          <a:prstGeom prst="rect">
            <a:avLst/>
          </a:prstGeom>
          <a:noFill/>
        </p:spPr>
        <p:txBody>
          <a:bodyPr wrap="square" rtlCol="0">
            <a:spAutoFit/>
          </a:bodyPr>
          <a:lstStyle/>
          <a:p>
            <a:r>
              <a:rPr lang="en-GB" dirty="0"/>
              <a:t>Stokes Parameter</a:t>
            </a:r>
          </a:p>
        </p:txBody>
      </p:sp>
      <p:sp>
        <p:nvSpPr>
          <p:cNvPr id="45" name="Rectangle 44">
            <a:extLst>
              <a:ext uri="{FF2B5EF4-FFF2-40B4-BE49-F238E27FC236}">
                <a16:creationId xmlns:a16="http://schemas.microsoft.com/office/drawing/2014/main" id="{58530FDE-D4A6-CCC9-76E0-0BF456821806}"/>
              </a:ext>
            </a:extLst>
          </p:cNvPr>
          <p:cNvSpPr/>
          <p:nvPr/>
        </p:nvSpPr>
        <p:spPr>
          <a:xfrm>
            <a:off x="4649993" y="5023169"/>
            <a:ext cx="6096000" cy="830997"/>
          </a:xfrm>
          <a:prstGeom prst="rect">
            <a:avLst/>
          </a:prstGeom>
        </p:spPr>
        <p:txBody>
          <a:bodyPr>
            <a:spAutoFit/>
          </a:bodyPr>
          <a:lstStyle/>
          <a:p>
            <a:pPr algn="ctr"/>
            <a:r>
              <a:rPr lang="en-GB" sz="2400" dirty="0"/>
              <a:t>Carrier phase and polarization can be recovered from the DSP outputs.</a:t>
            </a:r>
          </a:p>
        </p:txBody>
      </p:sp>
      <p:grpSp>
        <p:nvGrpSpPr>
          <p:cNvPr id="52" name="Group 51">
            <a:extLst>
              <a:ext uri="{FF2B5EF4-FFF2-40B4-BE49-F238E27FC236}">
                <a16:creationId xmlns:a16="http://schemas.microsoft.com/office/drawing/2014/main" id="{92B30691-05CC-CDFC-FDD1-BF0A5A6C42A8}"/>
              </a:ext>
            </a:extLst>
          </p:cNvPr>
          <p:cNvGrpSpPr/>
          <p:nvPr/>
        </p:nvGrpSpPr>
        <p:grpSpPr>
          <a:xfrm>
            <a:off x="5905159" y="2643396"/>
            <a:ext cx="4139899" cy="2050821"/>
            <a:chOff x="7306357" y="2575813"/>
            <a:chExt cx="4139899" cy="2050821"/>
          </a:xfrm>
        </p:grpSpPr>
        <p:sp>
          <p:nvSpPr>
            <p:cNvPr id="8" name="Freeform: Shape 46">
              <a:extLst>
                <a:ext uri="{FF2B5EF4-FFF2-40B4-BE49-F238E27FC236}">
                  <a16:creationId xmlns:a16="http://schemas.microsoft.com/office/drawing/2014/main" id="{8AF52FEA-192D-FC10-DEF3-6A38323476FD}"/>
                </a:ext>
              </a:extLst>
            </p:cNvPr>
            <p:cNvSpPr/>
            <p:nvPr/>
          </p:nvSpPr>
          <p:spPr>
            <a:xfrm>
              <a:off x="7378405" y="2575813"/>
              <a:ext cx="4067851" cy="1733221"/>
            </a:xfrm>
            <a:custGeom>
              <a:avLst/>
              <a:gdLst>
                <a:gd name="connsiteX0" fmla="*/ 103031 w 3825026"/>
                <a:gd name="connsiteY0" fmla="*/ 347729 h 2949262"/>
                <a:gd name="connsiteX1" fmla="*/ 103031 w 3825026"/>
                <a:gd name="connsiteY1" fmla="*/ 347729 h 2949262"/>
                <a:gd name="connsiteX2" fmla="*/ 399245 w 3825026"/>
                <a:gd name="connsiteY2" fmla="*/ 321971 h 2949262"/>
                <a:gd name="connsiteX3" fmla="*/ 450761 w 3825026"/>
                <a:gd name="connsiteY3" fmla="*/ 296214 h 2949262"/>
                <a:gd name="connsiteX4" fmla="*/ 618186 w 3825026"/>
                <a:gd name="connsiteY4" fmla="*/ 257577 h 2949262"/>
                <a:gd name="connsiteX5" fmla="*/ 656823 w 3825026"/>
                <a:gd name="connsiteY5" fmla="*/ 231819 h 2949262"/>
                <a:gd name="connsiteX6" fmla="*/ 772733 w 3825026"/>
                <a:gd name="connsiteY6" fmla="*/ 193183 h 2949262"/>
                <a:gd name="connsiteX7" fmla="*/ 850006 w 3825026"/>
                <a:gd name="connsiteY7" fmla="*/ 154546 h 2949262"/>
                <a:gd name="connsiteX8" fmla="*/ 940158 w 3825026"/>
                <a:gd name="connsiteY8" fmla="*/ 103031 h 2949262"/>
                <a:gd name="connsiteX9" fmla="*/ 1068947 w 3825026"/>
                <a:gd name="connsiteY9" fmla="*/ 64394 h 2949262"/>
                <a:gd name="connsiteX10" fmla="*/ 1146220 w 3825026"/>
                <a:gd name="connsiteY10" fmla="*/ 51515 h 2949262"/>
                <a:gd name="connsiteX11" fmla="*/ 1313645 w 3825026"/>
                <a:gd name="connsiteY11" fmla="*/ 25757 h 2949262"/>
                <a:gd name="connsiteX12" fmla="*/ 1365161 w 3825026"/>
                <a:gd name="connsiteY12" fmla="*/ 38636 h 2949262"/>
                <a:gd name="connsiteX13" fmla="*/ 1352282 w 3825026"/>
                <a:gd name="connsiteY13" fmla="*/ 103031 h 2949262"/>
                <a:gd name="connsiteX14" fmla="*/ 1365161 w 3825026"/>
                <a:gd name="connsiteY14" fmla="*/ 270456 h 2949262"/>
                <a:gd name="connsiteX15" fmla="*/ 1390918 w 3825026"/>
                <a:gd name="connsiteY15" fmla="*/ 309093 h 2949262"/>
                <a:gd name="connsiteX16" fmla="*/ 1532586 w 3825026"/>
                <a:gd name="connsiteY16" fmla="*/ 360608 h 2949262"/>
                <a:gd name="connsiteX17" fmla="*/ 1751527 w 3825026"/>
                <a:gd name="connsiteY17" fmla="*/ 347729 h 2949262"/>
                <a:gd name="connsiteX18" fmla="*/ 1854558 w 3825026"/>
                <a:gd name="connsiteY18" fmla="*/ 334850 h 2949262"/>
                <a:gd name="connsiteX19" fmla="*/ 2112135 w 3825026"/>
                <a:gd name="connsiteY19" fmla="*/ 321971 h 2949262"/>
                <a:gd name="connsiteX20" fmla="*/ 2189409 w 3825026"/>
                <a:gd name="connsiteY20" fmla="*/ 309093 h 2949262"/>
                <a:gd name="connsiteX21" fmla="*/ 2279561 w 3825026"/>
                <a:gd name="connsiteY21" fmla="*/ 296214 h 2949262"/>
                <a:gd name="connsiteX22" fmla="*/ 2331076 w 3825026"/>
                <a:gd name="connsiteY22" fmla="*/ 283335 h 2949262"/>
                <a:gd name="connsiteX23" fmla="*/ 2421228 w 3825026"/>
                <a:gd name="connsiteY23" fmla="*/ 231819 h 2949262"/>
                <a:gd name="connsiteX24" fmla="*/ 2524259 w 3825026"/>
                <a:gd name="connsiteY24" fmla="*/ 193183 h 2949262"/>
                <a:gd name="connsiteX25" fmla="*/ 2614411 w 3825026"/>
                <a:gd name="connsiteY25" fmla="*/ 128788 h 2949262"/>
                <a:gd name="connsiteX26" fmla="*/ 2653048 w 3825026"/>
                <a:gd name="connsiteY26" fmla="*/ 115909 h 2949262"/>
                <a:gd name="connsiteX27" fmla="*/ 2743200 w 3825026"/>
                <a:gd name="connsiteY27" fmla="*/ 64394 h 2949262"/>
                <a:gd name="connsiteX28" fmla="*/ 2781837 w 3825026"/>
                <a:gd name="connsiteY28" fmla="*/ 51515 h 2949262"/>
                <a:gd name="connsiteX29" fmla="*/ 2987899 w 3825026"/>
                <a:gd name="connsiteY29" fmla="*/ 12878 h 2949262"/>
                <a:gd name="connsiteX30" fmla="*/ 3052293 w 3825026"/>
                <a:gd name="connsiteY30" fmla="*/ 0 h 2949262"/>
                <a:gd name="connsiteX31" fmla="*/ 3039414 w 3825026"/>
                <a:gd name="connsiteY31" fmla="*/ 77273 h 2949262"/>
                <a:gd name="connsiteX32" fmla="*/ 3039414 w 3825026"/>
                <a:gd name="connsiteY32" fmla="*/ 257577 h 2949262"/>
                <a:gd name="connsiteX33" fmla="*/ 3825026 w 3825026"/>
                <a:gd name="connsiteY33" fmla="*/ 270456 h 2949262"/>
                <a:gd name="connsiteX34" fmla="*/ 3825026 w 3825026"/>
                <a:gd name="connsiteY34" fmla="*/ 270456 h 2949262"/>
                <a:gd name="connsiteX35" fmla="*/ 3812147 w 3825026"/>
                <a:gd name="connsiteY35" fmla="*/ 2949262 h 2949262"/>
                <a:gd name="connsiteX36" fmla="*/ 0 w 3825026"/>
                <a:gd name="connsiteY36" fmla="*/ 2949262 h 2949262"/>
                <a:gd name="connsiteX37" fmla="*/ 12879 w 3825026"/>
                <a:gd name="connsiteY37" fmla="*/ 360608 h 2949262"/>
                <a:gd name="connsiteX38" fmla="*/ 103031 w 3825026"/>
                <a:gd name="connsiteY38" fmla="*/ 347729 h 294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25026" h="2949262">
                  <a:moveTo>
                    <a:pt x="103031" y="347729"/>
                  </a:moveTo>
                  <a:lnTo>
                    <a:pt x="103031" y="347729"/>
                  </a:lnTo>
                  <a:cubicBezTo>
                    <a:pt x="117712" y="346811"/>
                    <a:pt x="338741" y="338472"/>
                    <a:pt x="399245" y="321971"/>
                  </a:cubicBezTo>
                  <a:cubicBezTo>
                    <a:pt x="417767" y="316920"/>
                    <a:pt x="432547" y="302285"/>
                    <a:pt x="450761" y="296214"/>
                  </a:cubicBezTo>
                  <a:cubicBezTo>
                    <a:pt x="497363" y="280680"/>
                    <a:pt x="567102" y="267794"/>
                    <a:pt x="618186" y="257577"/>
                  </a:cubicBezTo>
                  <a:cubicBezTo>
                    <a:pt x="631065" y="248991"/>
                    <a:pt x="642978" y="238741"/>
                    <a:pt x="656823" y="231819"/>
                  </a:cubicBezTo>
                  <a:cubicBezTo>
                    <a:pt x="705318" y="207572"/>
                    <a:pt x="723545" y="205480"/>
                    <a:pt x="772733" y="193183"/>
                  </a:cubicBezTo>
                  <a:cubicBezTo>
                    <a:pt x="883450" y="119370"/>
                    <a:pt x="743372" y="207863"/>
                    <a:pt x="850006" y="154546"/>
                  </a:cubicBezTo>
                  <a:cubicBezTo>
                    <a:pt x="880963" y="139068"/>
                    <a:pt x="908733" y="117535"/>
                    <a:pt x="940158" y="103031"/>
                  </a:cubicBezTo>
                  <a:cubicBezTo>
                    <a:pt x="965283" y="91435"/>
                    <a:pt x="1036034" y="70977"/>
                    <a:pt x="1068947" y="64394"/>
                  </a:cubicBezTo>
                  <a:cubicBezTo>
                    <a:pt x="1094553" y="59273"/>
                    <a:pt x="1120614" y="56636"/>
                    <a:pt x="1146220" y="51515"/>
                  </a:cubicBezTo>
                  <a:cubicBezTo>
                    <a:pt x="1285640" y="23630"/>
                    <a:pt x="1069908" y="52839"/>
                    <a:pt x="1313645" y="25757"/>
                  </a:cubicBezTo>
                  <a:cubicBezTo>
                    <a:pt x="1330817" y="30050"/>
                    <a:pt x="1357245" y="22804"/>
                    <a:pt x="1365161" y="38636"/>
                  </a:cubicBezTo>
                  <a:cubicBezTo>
                    <a:pt x="1374951" y="58215"/>
                    <a:pt x="1352282" y="81141"/>
                    <a:pt x="1352282" y="103031"/>
                  </a:cubicBezTo>
                  <a:cubicBezTo>
                    <a:pt x="1352282" y="159004"/>
                    <a:pt x="1354846" y="215441"/>
                    <a:pt x="1365161" y="270456"/>
                  </a:cubicBezTo>
                  <a:cubicBezTo>
                    <a:pt x="1368013" y="285669"/>
                    <a:pt x="1378535" y="299806"/>
                    <a:pt x="1390918" y="309093"/>
                  </a:cubicBezTo>
                  <a:cubicBezTo>
                    <a:pt x="1443745" y="348713"/>
                    <a:pt x="1473418" y="348774"/>
                    <a:pt x="1532586" y="360608"/>
                  </a:cubicBezTo>
                  <a:cubicBezTo>
                    <a:pt x="1605566" y="356315"/>
                    <a:pt x="1678653" y="353559"/>
                    <a:pt x="1751527" y="347729"/>
                  </a:cubicBezTo>
                  <a:cubicBezTo>
                    <a:pt x="1786028" y="344969"/>
                    <a:pt x="1820035" y="337316"/>
                    <a:pt x="1854558" y="334850"/>
                  </a:cubicBezTo>
                  <a:cubicBezTo>
                    <a:pt x="1940306" y="328725"/>
                    <a:pt x="2026276" y="326264"/>
                    <a:pt x="2112135" y="321971"/>
                  </a:cubicBezTo>
                  <a:lnTo>
                    <a:pt x="2189409" y="309093"/>
                  </a:lnTo>
                  <a:cubicBezTo>
                    <a:pt x="2219412" y="304477"/>
                    <a:pt x="2249695" y="301644"/>
                    <a:pt x="2279561" y="296214"/>
                  </a:cubicBezTo>
                  <a:cubicBezTo>
                    <a:pt x="2296976" y="293048"/>
                    <a:pt x="2313904" y="287628"/>
                    <a:pt x="2331076" y="283335"/>
                  </a:cubicBezTo>
                  <a:cubicBezTo>
                    <a:pt x="2363102" y="261984"/>
                    <a:pt x="2383881" y="245824"/>
                    <a:pt x="2421228" y="231819"/>
                  </a:cubicBezTo>
                  <a:cubicBezTo>
                    <a:pt x="2492517" y="205085"/>
                    <a:pt x="2455667" y="236833"/>
                    <a:pt x="2524259" y="193183"/>
                  </a:cubicBezTo>
                  <a:cubicBezTo>
                    <a:pt x="2555415" y="173356"/>
                    <a:pt x="2582744" y="147788"/>
                    <a:pt x="2614411" y="128788"/>
                  </a:cubicBezTo>
                  <a:cubicBezTo>
                    <a:pt x="2626052" y="121803"/>
                    <a:pt x="2640905" y="121980"/>
                    <a:pt x="2653048" y="115909"/>
                  </a:cubicBezTo>
                  <a:cubicBezTo>
                    <a:pt x="2782396" y="51236"/>
                    <a:pt x="2585141" y="132134"/>
                    <a:pt x="2743200" y="64394"/>
                  </a:cubicBezTo>
                  <a:cubicBezTo>
                    <a:pt x="2755678" y="59046"/>
                    <a:pt x="2768667" y="54808"/>
                    <a:pt x="2781837" y="51515"/>
                  </a:cubicBezTo>
                  <a:cubicBezTo>
                    <a:pt x="2927034" y="15215"/>
                    <a:pt x="2858831" y="34389"/>
                    <a:pt x="2987899" y="12878"/>
                  </a:cubicBezTo>
                  <a:cubicBezTo>
                    <a:pt x="3009491" y="9279"/>
                    <a:pt x="3030828" y="4293"/>
                    <a:pt x="3052293" y="0"/>
                  </a:cubicBezTo>
                  <a:cubicBezTo>
                    <a:pt x="3048000" y="25758"/>
                    <a:pt x="3045079" y="51782"/>
                    <a:pt x="3039414" y="77273"/>
                  </a:cubicBezTo>
                  <a:cubicBezTo>
                    <a:pt x="3029573" y="121557"/>
                    <a:pt x="2962319" y="239786"/>
                    <a:pt x="3039414" y="257577"/>
                  </a:cubicBezTo>
                  <a:cubicBezTo>
                    <a:pt x="3098870" y="271298"/>
                    <a:pt x="3602777" y="270456"/>
                    <a:pt x="3825026" y="270456"/>
                  </a:cubicBezTo>
                  <a:lnTo>
                    <a:pt x="3825026" y="270456"/>
                  </a:lnTo>
                  <a:lnTo>
                    <a:pt x="3812147" y="2949262"/>
                  </a:lnTo>
                  <a:lnTo>
                    <a:pt x="0" y="2949262"/>
                  </a:lnTo>
                  <a:lnTo>
                    <a:pt x="12879" y="360608"/>
                  </a:lnTo>
                  <a:lnTo>
                    <a:pt x="103031" y="347729"/>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49">
              <a:extLst>
                <a:ext uri="{FF2B5EF4-FFF2-40B4-BE49-F238E27FC236}">
                  <a16:creationId xmlns:a16="http://schemas.microsoft.com/office/drawing/2014/main" id="{4338D149-86D5-F600-E78C-0A98789E66E0}"/>
                </a:ext>
              </a:extLst>
            </p:cNvPr>
            <p:cNvSpPr/>
            <p:nvPr/>
          </p:nvSpPr>
          <p:spPr>
            <a:xfrm>
              <a:off x="7306357" y="4024468"/>
              <a:ext cx="4125029" cy="602166"/>
            </a:xfrm>
            <a:custGeom>
              <a:avLst/>
              <a:gdLst>
                <a:gd name="connsiteX0" fmla="*/ 22303 w 4125029"/>
                <a:gd name="connsiteY0" fmla="*/ 144966 h 602166"/>
                <a:gd name="connsiteX1" fmla="*/ 22303 w 4125029"/>
                <a:gd name="connsiteY1" fmla="*/ 144966 h 602166"/>
                <a:gd name="connsiteX2" fmla="*/ 167269 w 4125029"/>
                <a:gd name="connsiteY2" fmla="*/ 133815 h 602166"/>
                <a:gd name="connsiteX3" fmla="*/ 289932 w 4125029"/>
                <a:gd name="connsiteY3" fmla="*/ 78059 h 602166"/>
                <a:gd name="connsiteX4" fmla="*/ 379142 w 4125029"/>
                <a:gd name="connsiteY4" fmla="*/ 55756 h 602166"/>
                <a:gd name="connsiteX5" fmla="*/ 412595 w 4125029"/>
                <a:gd name="connsiteY5" fmla="*/ 44605 h 602166"/>
                <a:gd name="connsiteX6" fmla="*/ 479503 w 4125029"/>
                <a:gd name="connsiteY6" fmla="*/ 0 h 602166"/>
                <a:gd name="connsiteX7" fmla="*/ 702527 w 4125029"/>
                <a:gd name="connsiteY7" fmla="*/ 11151 h 602166"/>
                <a:gd name="connsiteX8" fmla="*/ 747132 w 4125029"/>
                <a:gd name="connsiteY8" fmla="*/ 33454 h 602166"/>
                <a:gd name="connsiteX9" fmla="*/ 780586 w 4125029"/>
                <a:gd name="connsiteY9" fmla="*/ 44605 h 602166"/>
                <a:gd name="connsiteX10" fmla="*/ 825190 w 4125029"/>
                <a:gd name="connsiteY10" fmla="*/ 66907 h 602166"/>
                <a:gd name="connsiteX11" fmla="*/ 869795 w 4125029"/>
                <a:gd name="connsiteY11" fmla="*/ 78059 h 602166"/>
                <a:gd name="connsiteX12" fmla="*/ 903249 w 4125029"/>
                <a:gd name="connsiteY12" fmla="*/ 89210 h 602166"/>
                <a:gd name="connsiteX13" fmla="*/ 992459 w 4125029"/>
                <a:gd name="connsiteY13" fmla="*/ 122663 h 602166"/>
                <a:gd name="connsiteX14" fmla="*/ 1037064 w 4125029"/>
                <a:gd name="connsiteY14" fmla="*/ 133815 h 602166"/>
                <a:gd name="connsiteX15" fmla="*/ 1070517 w 4125029"/>
                <a:gd name="connsiteY15" fmla="*/ 144966 h 602166"/>
                <a:gd name="connsiteX16" fmla="*/ 1170878 w 4125029"/>
                <a:gd name="connsiteY16" fmla="*/ 156117 h 602166"/>
                <a:gd name="connsiteX17" fmla="*/ 1516566 w 4125029"/>
                <a:gd name="connsiteY17" fmla="*/ 178420 h 602166"/>
                <a:gd name="connsiteX18" fmla="*/ 1572322 w 4125029"/>
                <a:gd name="connsiteY18" fmla="*/ 167268 h 602166"/>
                <a:gd name="connsiteX19" fmla="*/ 1906859 w 4125029"/>
                <a:gd name="connsiteY19" fmla="*/ 200722 h 602166"/>
                <a:gd name="connsiteX20" fmla="*/ 2118732 w 4125029"/>
                <a:gd name="connsiteY20" fmla="*/ 189571 h 602166"/>
                <a:gd name="connsiteX21" fmla="*/ 2163337 w 4125029"/>
                <a:gd name="connsiteY21" fmla="*/ 178420 h 602166"/>
                <a:gd name="connsiteX22" fmla="*/ 2196790 w 4125029"/>
                <a:gd name="connsiteY22" fmla="*/ 167268 h 602166"/>
                <a:gd name="connsiteX23" fmla="*/ 2709747 w 4125029"/>
                <a:gd name="connsiteY23" fmla="*/ 156117 h 602166"/>
                <a:gd name="connsiteX24" fmla="*/ 2776654 w 4125029"/>
                <a:gd name="connsiteY24" fmla="*/ 144966 h 602166"/>
                <a:gd name="connsiteX25" fmla="*/ 2810108 w 4125029"/>
                <a:gd name="connsiteY25" fmla="*/ 133815 h 602166"/>
                <a:gd name="connsiteX26" fmla="*/ 2943922 w 4125029"/>
                <a:gd name="connsiteY26" fmla="*/ 111512 h 602166"/>
                <a:gd name="connsiteX27" fmla="*/ 2977376 w 4125029"/>
                <a:gd name="connsiteY27" fmla="*/ 89210 h 602166"/>
                <a:gd name="connsiteX28" fmla="*/ 3155795 w 4125029"/>
                <a:gd name="connsiteY28" fmla="*/ 66907 h 602166"/>
                <a:gd name="connsiteX29" fmla="*/ 3233854 w 4125029"/>
                <a:gd name="connsiteY29" fmla="*/ 44605 h 602166"/>
                <a:gd name="connsiteX30" fmla="*/ 3601844 w 4125029"/>
                <a:gd name="connsiteY30" fmla="*/ 44605 h 602166"/>
                <a:gd name="connsiteX31" fmla="*/ 3735659 w 4125029"/>
                <a:gd name="connsiteY31" fmla="*/ 66907 h 602166"/>
                <a:gd name="connsiteX32" fmla="*/ 3813717 w 4125029"/>
                <a:gd name="connsiteY32" fmla="*/ 89210 h 602166"/>
                <a:gd name="connsiteX33" fmla="*/ 3858322 w 4125029"/>
                <a:gd name="connsiteY33" fmla="*/ 78059 h 602166"/>
                <a:gd name="connsiteX34" fmla="*/ 3914078 w 4125029"/>
                <a:gd name="connsiteY34" fmla="*/ 66907 h 602166"/>
                <a:gd name="connsiteX35" fmla="*/ 3947532 w 4125029"/>
                <a:gd name="connsiteY35" fmla="*/ 55756 h 602166"/>
                <a:gd name="connsiteX36" fmla="*/ 3992137 w 4125029"/>
                <a:gd name="connsiteY36" fmla="*/ 22303 h 602166"/>
                <a:gd name="connsiteX37" fmla="*/ 4059044 w 4125029"/>
                <a:gd name="connsiteY37" fmla="*/ 0 h 602166"/>
                <a:gd name="connsiteX38" fmla="*/ 4081347 w 4125029"/>
                <a:gd name="connsiteY38" fmla="*/ 22303 h 602166"/>
                <a:gd name="connsiteX39" fmla="*/ 4114800 w 4125029"/>
                <a:gd name="connsiteY39" fmla="*/ 33454 h 602166"/>
                <a:gd name="connsiteX40" fmla="*/ 4103649 w 4125029"/>
                <a:gd name="connsiteY40" fmla="*/ 66907 h 602166"/>
                <a:gd name="connsiteX41" fmla="*/ 4092498 w 4125029"/>
                <a:gd name="connsiteY41" fmla="*/ 524107 h 602166"/>
                <a:gd name="connsiteX42" fmla="*/ 3869473 w 4125029"/>
                <a:gd name="connsiteY42" fmla="*/ 535259 h 602166"/>
                <a:gd name="connsiteX43" fmla="*/ 3367669 w 4125029"/>
                <a:gd name="connsiteY43" fmla="*/ 557561 h 602166"/>
                <a:gd name="connsiteX44" fmla="*/ 1906859 w 4125029"/>
                <a:gd name="connsiteY44" fmla="*/ 579863 h 602166"/>
                <a:gd name="connsiteX45" fmla="*/ 1561171 w 4125029"/>
                <a:gd name="connsiteY45" fmla="*/ 591015 h 602166"/>
                <a:gd name="connsiteX46" fmla="*/ 1427356 w 4125029"/>
                <a:gd name="connsiteY46" fmla="*/ 602166 h 602166"/>
                <a:gd name="connsiteX47" fmla="*/ 1081669 w 4125029"/>
                <a:gd name="connsiteY47" fmla="*/ 591015 h 602166"/>
                <a:gd name="connsiteX48" fmla="*/ 256478 w 4125029"/>
                <a:gd name="connsiteY48" fmla="*/ 568712 h 602166"/>
                <a:gd name="connsiteX49" fmla="*/ 55756 w 4125029"/>
                <a:gd name="connsiteY49" fmla="*/ 546410 h 602166"/>
                <a:gd name="connsiteX50" fmla="*/ 22303 w 4125029"/>
                <a:gd name="connsiteY50" fmla="*/ 524107 h 602166"/>
                <a:gd name="connsiteX51" fmla="*/ 0 w 4125029"/>
                <a:gd name="connsiteY51" fmla="*/ 501805 h 602166"/>
                <a:gd name="connsiteX52" fmla="*/ 22303 w 4125029"/>
                <a:gd name="connsiteY52" fmla="*/ 144966 h 6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25029" h="602166">
                  <a:moveTo>
                    <a:pt x="22303" y="144966"/>
                  </a:moveTo>
                  <a:lnTo>
                    <a:pt x="22303" y="144966"/>
                  </a:lnTo>
                  <a:cubicBezTo>
                    <a:pt x="70625" y="141249"/>
                    <a:pt x="119464" y="141783"/>
                    <a:pt x="167269" y="133815"/>
                  </a:cubicBezTo>
                  <a:cubicBezTo>
                    <a:pt x="200572" y="128265"/>
                    <a:pt x="261930" y="88060"/>
                    <a:pt x="289932" y="78059"/>
                  </a:cubicBezTo>
                  <a:cubicBezTo>
                    <a:pt x="318798" y="67750"/>
                    <a:pt x="350063" y="65449"/>
                    <a:pt x="379142" y="55756"/>
                  </a:cubicBezTo>
                  <a:cubicBezTo>
                    <a:pt x="390293" y="52039"/>
                    <a:pt x="402320" y="50313"/>
                    <a:pt x="412595" y="44605"/>
                  </a:cubicBezTo>
                  <a:cubicBezTo>
                    <a:pt x="436026" y="31588"/>
                    <a:pt x="479503" y="0"/>
                    <a:pt x="479503" y="0"/>
                  </a:cubicBezTo>
                  <a:cubicBezTo>
                    <a:pt x="553844" y="3717"/>
                    <a:pt x="628668" y="1918"/>
                    <a:pt x="702527" y="11151"/>
                  </a:cubicBezTo>
                  <a:cubicBezTo>
                    <a:pt x="719022" y="13213"/>
                    <a:pt x="731853" y="26906"/>
                    <a:pt x="747132" y="33454"/>
                  </a:cubicBezTo>
                  <a:cubicBezTo>
                    <a:pt x="757936" y="38084"/>
                    <a:pt x="769782" y="39975"/>
                    <a:pt x="780586" y="44605"/>
                  </a:cubicBezTo>
                  <a:cubicBezTo>
                    <a:pt x="795865" y="51153"/>
                    <a:pt x="809626" y="61070"/>
                    <a:pt x="825190" y="66907"/>
                  </a:cubicBezTo>
                  <a:cubicBezTo>
                    <a:pt x="839540" y="72288"/>
                    <a:pt x="855059" y="73849"/>
                    <a:pt x="869795" y="78059"/>
                  </a:cubicBezTo>
                  <a:cubicBezTo>
                    <a:pt x="881097" y="81288"/>
                    <a:pt x="892243" y="85083"/>
                    <a:pt x="903249" y="89210"/>
                  </a:cubicBezTo>
                  <a:cubicBezTo>
                    <a:pt x="940968" y="103354"/>
                    <a:pt x="957016" y="112536"/>
                    <a:pt x="992459" y="122663"/>
                  </a:cubicBezTo>
                  <a:cubicBezTo>
                    <a:pt x="1007195" y="126873"/>
                    <a:pt x="1022328" y="129605"/>
                    <a:pt x="1037064" y="133815"/>
                  </a:cubicBezTo>
                  <a:cubicBezTo>
                    <a:pt x="1048366" y="137044"/>
                    <a:pt x="1058923" y="143034"/>
                    <a:pt x="1070517" y="144966"/>
                  </a:cubicBezTo>
                  <a:cubicBezTo>
                    <a:pt x="1103719" y="150500"/>
                    <a:pt x="1137345" y="153201"/>
                    <a:pt x="1170878" y="156117"/>
                  </a:cubicBezTo>
                  <a:cubicBezTo>
                    <a:pt x="1269094" y="164657"/>
                    <a:pt x="1421771" y="172843"/>
                    <a:pt x="1516566" y="178420"/>
                  </a:cubicBezTo>
                  <a:cubicBezTo>
                    <a:pt x="1535151" y="174703"/>
                    <a:pt x="1553399" y="166187"/>
                    <a:pt x="1572322" y="167268"/>
                  </a:cubicBezTo>
                  <a:cubicBezTo>
                    <a:pt x="1684208" y="173661"/>
                    <a:pt x="1906859" y="200722"/>
                    <a:pt x="1906859" y="200722"/>
                  </a:cubicBezTo>
                  <a:cubicBezTo>
                    <a:pt x="1977483" y="197005"/>
                    <a:pt x="2048276" y="195698"/>
                    <a:pt x="2118732" y="189571"/>
                  </a:cubicBezTo>
                  <a:cubicBezTo>
                    <a:pt x="2134000" y="188243"/>
                    <a:pt x="2148601" y="182630"/>
                    <a:pt x="2163337" y="178420"/>
                  </a:cubicBezTo>
                  <a:cubicBezTo>
                    <a:pt x="2174639" y="175191"/>
                    <a:pt x="2185045" y="167747"/>
                    <a:pt x="2196790" y="167268"/>
                  </a:cubicBezTo>
                  <a:cubicBezTo>
                    <a:pt x="2367674" y="160293"/>
                    <a:pt x="2538761" y="159834"/>
                    <a:pt x="2709747" y="156117"/>
                  </a:cubicBezTo>
                  <a:cubicBezTo>
                    <a:pt x="2732049" y="152400"/>
                    <a:pt x="2754582" y="149871"/>
                    <a:pt x="2776654" y="144966"/>
                  </a:cubicBezTo>
                  <a:cubicBezTo>
                    <a:pt x="2788129" y="142416"/>
                    <a:pt x="2798543" y="135918"/>
                    <a:pt x="2810108" y="133815"/>
                  </a:cubicBezTo>
                  <a:cubicBezTo>
                    <a:pt x="3001545" y="99007"/>
                    <a:pt x="2825741" y="141057"/>
                    <a:pt x="2943922" y="111512"/>
                  </a:cubicBezTo>
                  <a:cubicBezTo>
                    <a:pt x="2955073" y="104078"/>
                    <a:pt x="2964261" y="91971"/>
                    <a:pt x="2977376" y="89210"/>
                  </a:cubicBezTo>
                  <a:cubicBezTo>
                    <a:pt x="3036026" y="76863"/>
                    <a:pt x="3155795" y="66907"/>
                    <a:pt x="3155795" y="66907"/>
                  </a:cubicBezTo>
                  <a:cubicBezTo>
                    <a:pt x="3181815" y="59473"/>
                    <a:pt x="3206972" y="47707"/>
                    <a:pt x="3233854" y="44605"/>
                  </a:cubicBezTo>
                  <a:cubicBezTo>
                    <a:pt x="3409155" y="24378"/>
                    <a:pt x="3440598" y="33088"/>
                    <a:pt x="3601844" y="44605"/>
                  </a:cubicBezTo>
                  <a:cubicBezTo>
                    <a:pt x="3646449" y="52039"/>
                    <a:pt x="3692760" y="52606"/>
                    <a:pt x="3735659" y="66907"/>
                  </a:cubicBezTo>
                  <a:cubicBezTo>
                    <a:pt x="3783651" y="82906"/>
                    <a:pt x="3757709" y="75208"/>
                    <a:pt x="3813717" y="89210"/>
                  </a:cubicBezTo>
                  <a:cubicBezTo>
                    <a:pt x="3828585" y="85493"/>
                    <a:pt x="3843361" y="81384"/>
                    <a:pt x="3858322" y="78059"/>
                  </a:cubicBezTo>
                  <a:cubicBezTo>
                    <a:pt x="3876824" y="73947"/>
                    <a:pt x="3895690" y="71504"/>
                    <a:pt x="3914078" y="66907"/>
                  </a:cubicBezTo>
                  <a:cubicBezTo>
                    <a:pt x="3925482" y="64056"/>
                    <a:pt x="3936381" y="59473"/>
                    <a:pt x="3947532" y="55756"/>
                  </a:cubicBezTo>
                  <a:cubicBezTo>
                    <a:pt x="3962400" y="44605"/>
                    <a:pt x="3975514" y="30615"/>
                    <a:pt x="3992137" y="22303"/>
                  </a:cubicBezTo>
                  <a:cubicBezTo>
                    <a:pt x="4013164" y="11790"/>
                    <a:pt x="4059044" y="0"/>
                    <a:pt x="4059044" y="0"/>
                  </a:cubicBezTo>
                  <a:cubicBezTo>
                    <a:pt x="4066478" y="7434"/>
                    <a:pt x="4072332" y="16894"/>
                    <a:pt x="4081347" y="22303"/>
                  </a:cubicBezTo>
                  <a:cubicBezTo>
                    <a:pt x="4091426" y="28351"/>
                    <a:pt x="4109543" y="22941"/>
                    <a:pt x="4114800" y="33454"/>
                  </a:cubicBezTo>
                  <a:cubicBezTo>
                    <a:pt x="4120057" y="43967"/>
                    <a:pt x="4107366" y="55756"/>
                    <a:pt x="4103649" y="66907"/>
                  </a:cubicBezTo>
                  <a:cubicBezTo>
                    <a:pt x="4099932" y="219307"/>
                    <a:pt x="4160674" y="387756"/>
                    <a:pt x="4092498" y="524107"/>
                  </a:cubicBezTo>
                  <a:cubicBezTo>
                    <a:pt x="4059210" y="590683"/>
                    <a:pt x="3943793" y="531130"/>
                    <a:pt x="3869473" y="535259"/>
                  </a:cubicBezTo>
                  <a:cubicBezTo>
                    <a:pt x="3619879" y="549126"/>
                    <a:pt x="3684587" y="551619"/>
                    <a:pt x="3367669" y="557561"/>
                  </a:cubicBezTo>
                  <a:lnTo>
                    <a:pt x="1906859" y="579863"/>
                  </a:lnTo>
                  <a:lnTo>
                    <a:pt x="1561171" y="591015"/>
                  </a:lnTo>
                  <a:cubicBezTo>
                    <a:pt x="1516460" y="593095"/>
                    <a:pt x="1472116" y="602166"/>
                    <a:pt x="1427356" y="602166"/>
                  </a:cubicBezTo>
                  <a:cubicBezTo>
                    <a:pt x="1312067" y="602166"/>
                    <a:pt x="1196905" y="594507"/>
                    <a:pt x="1081669" y="591015"/>
                  </a:cubicBezTo>
                  <a:lnTo>
                    <a:pt x="256478" y="568712"/>
                  </a:lnTo>
                  <a:cubicBezTo>
                    <a:pt x="235592" y="567320"/>
                    <a:pt x="108963" y="573014"/>
                    <a:pt x="55756" y="546410"/>
                  </a:cubicBezTo>
                  <a:cubicBezTo>
                    <a:pt x="43769" y="540416"/>
                    <a:pt x="32768" y="532479"/>
                    <a:pt x="22303" y="524107"/>
                  </a:cubicBezTo>
                  <a:cubicBezTo>
                    <a:pt x="14093" y="517539"/>
                    <a:pt x="7434" y="509239"/>
                    <a:pt x="0" y="501805"/>
                  </a:cubicBezTo>
                  <a:cubicBezTo>
                    <a:pt x="40536" y="380193"/>
                    <a:pt x="18586" y="204439"/>
                    <a:pt x="22303" y="144966"/>
                  </a:cubicBezTo>
                  <a:close/>
                </a:path>
              </a:pathLst>
            </a:cu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9" name="Graphic 48" descr="Wi-Fi outline">
            <a:extLst>
              <a:ext uri="{FF2B5EF4-FFF2-40B4-BE49-F238E27FC236}">
                <a16:creationId xmlns:a16="http://schemas.microsoft.com/office/drawing/2014/main" id="{508B591C-71E7-0684-4FEA-AA6B318DE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0296" y="3455986"/>
            <a:ext cx="1618627" cy="1618627"/>
          </a:xfrm>
          <a:prstGeom prst="rect">
            <a:avLst/>
          </a:prstGeom>
        </p:spPr>
      </p:pic>
      <p:sp>
        <p:nvSpPr>
          <p:cNvPr id="54" name="Rectangle 53">
            <a:extLst>
              <a:ext uri="{FF2B5EF4-FFF2-40B4-BE49-F238E27FC236}">
                <a16:creationId xmlns:a16="http://schemas.microsoft.com/office/drawing/2014/main" id="{4DD1FC98-1030-465F-D961-D3E902FC453E}"/>
              </a:ext>
            </a:extLst>
          </p:cNvPr>
          <p:cNvSpPr/>
          <p:nvPr/>
        </p:nvSpPr>
        <p:spPr>
          <a:xfrm>
            <a:off x="10683961" y="2810634"/>
            <a:ext cx="1239199" cy="1883583"/>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dirty="0">
                <a:solidFill>
                  <a:schemeClr val="tx1"/>
                </a:solidFill>
              </a:rPr>
              <a:t>DWDM</a:t>
            </a:r>
          </a:p>
          <a:p>
            <a:pPr algn="ctr"/>
            <a:r>
              <a:rPr lang="en-US" dirty="0">
                <a:solidFill>
                  <a:schemeClr val="tx1"/>
                </a:solidFill>
              </a:rPr>
              <a:t>Optical</a:t>
            </a:r>
          </a:p>
          <a:p>
            <a:pPr algn="ctr"/>
            <a:r>
              <a:rPr lang="en-US" dirty="0">
                <a:solidFill>
                  <a:schemeClr val="tx1"/>
                </a:solidFill>
              </a:rPr>
              <a:t>Transponder</a:t>
            </a:r>
            <a:endParaRPr lang="en-GB" dirty="0">
              <a:solidFill>
                <a:schemeClr val="tx1"/>
              </a:solidFill>
            </a:endParaRPr>
          </a:p>
        </p:txBody>
      </p:sp>
      <p:sp>
        <p:nvSpPr>
          <p:cNvPr id="58" name="Right Arrow 57">
            <a:extLst>
              <a:ext uri="{FF2B5EF4-FFF2-40B4-BE49-F238E27FC236}">
                <a16:creationId xmlns:a16="http://schemas.microsoft.com/office/drawing/2014/main" id="{E4DD53B3-50CB-7969-82F9-07CC801733D7}"/>
              </a:ext>
            </a:extLst>
          </p:cNvPr>
          <p:cNvSpPr/>
          <p:nvPr/>
        </p:nvSpPr>
        <p:spPr>
          <a:xfrm>
            <a:off x="2609385" y="3429000"/>
            <a:ext cx="1318674" cy="529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cat looking at the camera&#10;&#10;Description automatically generated with medium confidence">
            <a:extLst>
              <a:ext uri="{FF2B5EF4-FFF2-40B4-BE49-F238E27FC236}">
                <a16:creationId xmlns:a16="http://schemas.microsoft.com/office/drawing/2014/main" id="{E7DF3352-23D9-5465-C806-A657F2C56619}"/>
              </a:ext>
            </a:extLst>
          </p:cNvPr>
          <p:cNvPicPr>
            <a:picLocks noChangeAspect="1"/>
          </p:cNvPicPr>
          <p:nvPr/>
        </p:nvPicPr>
        <p:blipFill rotWithShape="1">
          <a:blip r:embed="rId7">
            <a:extLst>
              <a:ext uri="{28A0092B-C50C-407E-A947-70E740481C1C}">
                <a14:useLocalDpi xmlns:a14="http://schemas.microsoft.com/office/drawing/2010/main" val="0"/>
              </a:ext>
            </a:extLst>
          </a:blip>
          <a:srcRect r="32349"/>
          <a:stretch/>
        </p:blipFill>
        <p:spPr>
          <a:xfrm>
            <a:off x="291064" y="1751242"/>
            <a:ext cx="1911172" cy="2118783"/>
          </a:xfrm>
          <a:prstGeom prst="rect">
            <a:avLst/>
          </a:prstGeom>
        </p:spPr>
      </p:pic>
      <p:sp>
        <p:nvSpPr>
          <p:cNvPr id="59" name="TextBox 58">
            <a:extLst>
              <a:ext uri="{FF2B5EF4-FFF2-40B4-BE49-F238E27FC236}">
                <a16:creationId xmlns:a16="http://schemas.microsoft.com/office/drawing/2014/main" id="{13528202-B5FA-CAA5-F40E-F03942304D82}"/>
              </a:ext>
            </a:extLst>
          </p:cNvPr>
          <p:cNvSpPr txBox="1"/>
          <p:nvPr/>
        </p:nvSpPr>
        <p:spPr>
          <a:xfrm>
            <a:off x="691376" y="5352585"/>
            <a:ext cx="2577346" cy="369332"/>
          </a:xfrm>
          <a:prstGeom prst="rect">
            <a:avLst/>
          </a:prstGeom>
          <a:noFill/>
        </p:spPr>
        <p:txBody>
          <a:bodyPr wrap="square" rtlCol="0">
            <a:spAutoFit/>
          </a:bodyPr>
          <a:lstStyle/>
          <a:p>
            <a:r>
              <a:rPr lang="en-GB" dirty="0"/>
              <a:t>Normal telecoms traffic</a:t>
            </a:r>
          </a:p>
        </p:txBody>
      </p:sp>
      <p:cxnSp>
        <p:nvCxnSpPr>
          <p:cNvPr id="61" name="Straight Connector 60">
            <a:extLst>
              <a:ext uri="{FF2B5EF4-FFF2-40B4-BE49-F238E27FC236}">
                <a16:creationId xmlns:a16="http://schemas.microsoft.com/office/drawing/2014/main" id="{C215DD13-AE54-E7F9-97E7-FF94623CDC93}"/>
              </a:ext>
            </a:extLst>
          </p:cNvPr>
          <p:cNvCxnSpPr/>
          <p:nvPr/>
        </p:nvCxnSpPr>
        <p:spPr>
          <a:xfrm>
            <a:off x="5162908" y="4254865"/>
            <a:ext cx="7422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A961133-AFD4-D1B4-EB0D-D54D1BB86565}"/>
              </a:ext>
            </a:extLst>
          </p:cNvPr>
          <p:cNvCxnSpPr>
            <a:cxnSpLocks/>
          </p:cNvCxnSpPr>
          <p:nvPr/>
        </p:nvCxnSpPr>
        <p:spPr>
          <a:xfrm>
            <a:off x="10030188" y="4092051"/>
            <a:ext cx="653773"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
        <p:nvSpPr>
          <p:cNvPr id="22528" name="Freeform 22527">
            <a:extLst>
              <a:ext uri="{FF2B5EF4-FFF2-40B4-BE49-F238E27FC236}">
                <a16:creationId xmlns:a16="http://schemas.microsoft.com/office/drawing/2014/main" id="{3B2C31F3-75D9-57D5-6249-9B7EA01FD40C}"/>
              </a:ext>
            </a:extLst>
          </p:cNvPr>
          <p:cNvSpPr/>
          <p:nvPr/>
        </p:nvSpPr>
        <p:spPr>
          <a:xfrm>
            <a:off x="5910146" y="4092498"/>
            <a:ext cx="4148254" cy="200722"/>
          </a:xfrm>
          <a:custGeom>
            <a:avLst/>
            <a:gdLst>
              <a:gd name="connsiteX0" fmla="*/ 0 w 4148254"/>
              <a:gd name="connsiteY0" fmla="*/ 156117 h 200722"/>
              <a:gd name="connsiteX1" fmla="*/ 167269 w 4148254"/>
              <a:gd name="connsiteY1" fmla="*/ 144965 h 200722"/>
              <a:gd name="connsiteX2" fmla="*/ 234176 w 4148254"/>
              <a:gd name="connsiteY2" fmla="*/ 122663 h 200722"/>
              <a:gd name="connsiteX3" fmla="*/ 267630 w 4148254"/>
              <a:gd name="connsiteY3" fmla="*/ 111512 h 200722"/>
              <a:gd name="connsiteX4" fmla="*/ 334537 w 4148254"/>
              <a:gd name="connsiteY4" fmla="*/ 66907 h 200722"/>
              <a:gd name="connsiteX5" fmla="*/ 457200 w 4148254"/>
              <a:gd name="connsiteY5" fmla="*/ 33453 h 200722"/>
              <a:gd name="connsiteX6" fmla="*/ 602166 w 4148254"/>
              <a:gd name="connsiteY6" fmla="*/ 22302 h 200722"/>
              <a:gd name="connsiteX7" fmla="*/ 680225 w 4148254"/>
              <a:gd name="connsiteY7" fmla="*/ 33453 h 200722"/>
              <a:gd name="connsiteX8" fmla="*/ 780586 w 4148254"/>
              <a:gd name="connsiteY8" fmla="*/ 55756 h 200722"/>
              <a:gd name="connsiteX9" fmla="*/ 880947 w 4148254"/>
              <a:gd name="connsiteY9" fmla="*/ 100361 h 200722"/>
              <a:gd name="connsiteX10" fmla="*/ 959005 w 4148254"/>
              <a:gd name="connsiteY10" fmla="*/ 111512 h 200722"/>
              <a:gd name="connsiteX11" fmla="*/ 1014761 w 4148254"/>
              <a:gd name="connsiteY11" fmla="*/ 122663 h 200722"/>
              <a:gd name="connsiteX12" fmla="*/ 1103971 w 4148254"/>
              <a:gd name="connsiteY12" fmla="*/ 133814 h 200722"/>
              <a:gd name="connsiteX13" fmla="*/ 1293542 w 4148254"/>
              <a:gd name="connsiteY13" fmla="*/ 167268 h 200722"/>
              <a:gd name="connsiteX14" fmla="*/ 1438508 w 4148254"/>
              <a:gd name="connsiteY14" fmla="*/ 178419 h 200722"/>
              <a:gd name="connsiteX15" fmla="*/ 1516566 w 4148254"/>
              <a:gd name="connsiteY15" fmla="*/ 189570 h 200722"/>
              <a:gd name="connsiteX16" fmla="*/ 1605776 w 4148254"/>
              <a:gd name="connsiteY16" fmla="*/ 200722 h 200722"/>
              <a:gd name="connsiteX17" fmla="*/ 2007220 w 4148254"/>
              <a:gd name="connsiteY17" fmla="*/ 189570 h 200722"/>
              <a:gd name="connsiteX18" fmla="*/ 2497874 w 4148254"/>
              <a:gd name="connsiteY18" fmla="*/ 178419 h 200722"/>
              <a:gd name="connsiteX19" fmla="*/ 2642839 w 4148254"/>
              <a:gd name="connsiteY19" fmla="*/ 156117 h 200722"/>
              <a:gd name="connsiteX20" fmla="*/ 2687444 w 4148254"/>
              <a:gd name="connsiteY20" fmla="*/ 144965 h 200722"/>
              <a:gd name="connsiteX21" fmla="*/ 2865864 w 4148254"/>
              <a:gd name="connsiteY21" fmla="*/ 122663 h 200722"/>
              <a:gd name="connsiteX22" fmla="*/ 2921620 w 4148254"/>
              <a:gd name="connsiteY22" fmla="*/ 111512 h 200722"/>
              <a:gd name="connsiteX23" fmla="*/ 2966225 w 4148254"/>
              <a:gd name="connsiteY23" fmla="*/ 100361 h 200722"/>
              <a:gd name="connsiteX24" fmla="*/ 3033132 w 4148254"/>
              <a:gd name="connsiteY24" fmla="*/ 89209 h 200722"/>
              <a:gd name="connsiteX25" fmla="*/ 3077737 w 4148254"/>
              <a:gd name="connsiteY25" fmla="*/ 78058 h 200722"/>
              <a:gd name="connsiteX26" fmla="*/ 3456878 w 4148254"/>
              <a:gd name="connsiteY26" fmla="*/ 55756 h 200722"/>
              <a:gd name="connsiteX27" fmla="*/ 3646449 w 4148254"/>
              <a:gd name="connsiteY27" fmla="*/ 66907 h 200722"/>
              <a:gd name="connsiteX28" fmla="*/ 3791415 w 4148254"/>
              <a:gd name="connsiteY28" fmla="*/ 89209 h 200722"/>
              <a:gd name="connsiteX29" fmla="*/ 3925230 w 4148254"/>
              <a:gd name="connsiteY29" fmla="*/ 66907 h 200722"/>
              <a:gd name="connsiteX30" fmla="*/ 3947532 w 4148254"/>
              <a:gd name="connsiteY30" fmla="*/ 44604 h 200722"/>
              <a:gd name="connsiteX31" fmla="*/ 4014439 w 4148254"/>
              <a:gd name="connsiteY31" fmla="*/ 22302 h 200722"/>
              <a:gd name="connsiteX32" fmla="*/ 4070195 w 4148254"/>
              <a:gd name="connsiteY32" fmla="*/ 33453 h 200722"/>
              <a:gd name="connsiteX33" fmla="*/ 4103649 w 4148254"/>
              <a:gd name="connsiteY33" fmla="*/ 44604 h 200722"/>
              <a:gd name="connsiteX34" fmla="*/ 4137103 w 4148254"/>
              <a:gd name="connsiteY34" fmla="*/ 33453 h 200722"/>
              <a:gd name="connsiteX35" fmla="*/ 4148254 w 4148254"/>
              <a:gd name="connsiteY35" fmla="*/ 0 h 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48254" h="200722">
                <a:moveTo>
                  <a:pt x="0" y="156117"/>
                </a:moveTo>
                <a:cubicBezTo>
                  <a:pt x="123727" y="169864"/>
                  <a:pt x="68428" y="177912"/>
                  <a:pt x="167269" y="144965"/>
                </a:cubicBezTo>
                <a:lnTo>
                  <a:pt x="234176" y="122663"/>
                </a:lnTo>
                <a:lnTo>
                  <a:pt x="267630" y="111512"/>
                </a:lnTo>
                <a:cubicBezTo>
                  <a:pt x="289932" y="96644"/>
                  <a:pt x="309108" y="75383"/>
                  <a:pt x="334537" y="66907"/>
                </a:cubicBezTo>
                <a:cubicBezTo>
                  <a:pt x="380328" y="51643"/>
                  <a:pt x="409913" y="38707"/>
                  <a:pt x="457200" y="33453"/>
                </a:cubicBezTo>
                <a:cubicBezTo>
                  <a:pt x="505368" y="28101"/>
                  <a:pt x="553844" y="26019"/>
                  <a:pt x="602166" y="22302"/>
                </a:cubicBezTo>
                <a:lnTo>
                  <a:pt x="680225" y="33453"/>
                </a:lnTo>
                <a:cubicBezTo>
                  <a:pt x="704977" y="37261"/>
                  <a:pt x="753626" y="42276"/>
                  <a:pt x="780586" y="55756"/>
                </a:cubicBezTo>
                <a:cubicBezTo>
                  <a:pt x="834129" y="82528"/>
                  <a:pt x="800396" y="88854"/>
                  <a:pt x="880947" y="100361"/>
                </a:cubicBezTo>
                <a:cubicBezTo>
                  <a:pt x="906966" y="104078"/>
                  <a:pt x="933079" y="107191"/>
                  <a:pt x="959005" y="111512"/>
                </a:cubicBezTo>
                <a:cubicBezTo>
                  <a:pt x="977701" y="114628"/>
                  <a:pt x="996028" y="119781"/>
                  <a:pt x="1014761" y="122663"/>
                </a:cubicBezTo>
                <a:cubicBezTo>
                  <a:pt x="1044381" y="127220"/>
                  <a:pt x="1074411" y="128887"/>
                  <a:pt x="1103971" y="133814"/>
                </a:cubicBezTo>
                <a:cubicBezTo>
                  <a:pt x="1202750" y="150277"/>
                  <a:pt x="1204657" y="158380"/>
                  <a:pt x="1293542" y="167268"/>
                </a:cubicBezTo>
                <a:cubicBezTo>
                  <a:pt x="1341766" y="172090"/>
                  <a:pt x="1390284" y="173597"/>
                  <a:pt x="1438508" y="178419"/>
                </a:cubicBezTo>
                <a:cubicBezTo>
                  <a:pt x="1464661" y="181034"/>
                  <a:pt x="1490513" y="186096"/>
                  <a:pt x="1516566" y="189570"/>
                </a:cubicBezTo>
                <a:lnTo>
                  <a:pt x="1605776" y="200722"/>
                </a:lnTo>
                <a:lnTo>
                  <a:pt x="2007220" y="189570"/>
                </a:lnTo>
                <a:lnTo>
                  <a:pt x="2497874" y="178419"/>
                </a:lnTo>
                <a:cubicBezTo>
                  <a:pt x="2511197" y="177897"/>
                  <a:pt x="2624948" y="159695"/>
                  <a:pt x="2642839" y="156117"/>
                </a:cubicBezTo>
                <a:cubicBezTo>
                  <a:pt x="2657867" y="153111"/>
                  <a:pt x="2672288" y="147238"/>
                  <a:pt x="2687444" y="144965"/>
                </a:cubicBezTo>
                <a:cubicBezTo>
                  <a:pt x="2746717" y="136074"/>
                  <a:pt x="2807092" y="134417"/>
                  <a:pt x="2865864" y="122663"/>
                </a:cubicBezTo>
                <a:cubicBezTo>
                  <a:pt x="2884449" y="118946"/>
                  <a:pt x="2903118" y="115623"/>
                  <a:pt x="2921620" y="111512"/>
                </a:cubicBezTo>
                <a:cubicBezTo>
                  <a:pt x="2936581" y="108187"/>
                  <a:pt x="2951197" y="103367"/>
                  <a:pt x="2966225" y="100361"/>
                </a:cubicBezTo>
                <a:cubicBezTo>
                  <a:pt x="2988396" y="95927"/>
                  <a:pt x="3010961" y="93643"/>
                  <a:pt x="3033132" y="89209"/>
                </a:cubicBezTo>
                <a:cubicBezTo>
                  <a:pt x="3048160" y="86203"/>
                  <a:pt x="3062565" y="80225"/>
                  <a:pt x="3077737" y="78058"/>
                </a:cubicBezTo>
                <a:cubicBezTo>
                  <a:pt x="3193237" y="61558"/>
                  <a:pt x="3354746" y="60011"/>
                  <a:pt x="3456878" y="55756"/>
                </a:cubicBezTo>
                <a:cubicBezTo>
                  <a:pt x="3520068" y="59473"/>
                  <a:pt x="3583351" y="61859"/>
                  <a:pt x="3646449" y="66907"/>
                </a:cubicBezTo>
                <a:cubicBezTo>
                  <a:pt x="3713960" y="72308"/>
                  <a:pt x="3731891" y="77304"/>
                  <a:pt x="3791415" y="89209"/>
                </a:cubicBezTo>
                <a:cubicBezTo>
                  <a:pt x="3801325" y="88108"/>
                  <a:pt x="3895511" y="84739"/>
                  <a:pt x="3925230" y="66907"/>
                </a:cubicBezTo>
                <a:cubicBezTo>
                  <a:pt x="3934245" y="61498"/>
                  <a:pt x="3938128" y="49306"/>
                  <a:pt x="3947532" y="44604"/>
                </a:cubicBezTo>
                <a:cubicBezTo>
                  <a:pt x="3968559" y="34091"/>
                  <a:pt x="4014439" y="22302"/>
                  <a:pt x="4014439" y="22302"/>
                </a:cubicBezTo>
                <a:cubicBezTo>
                  <a:pt x="4033024" y="26019"/>
                  <a:pt x="4051807" y="28856"/>
                  <a:pt x="4070195" y="33453"/>
                </a:cubicBezTo>
                <a:cubicBezTo>
                  <a:pt x="4081599" y="36304"/>
                  <a:pt x="4091894" y="44604"/>
                  <a:pt x="4103649" y="44604"/>
                </a:cubicBezTo>
                <a:cubicBezTo>
                  <a:pt x="4115404" y="44604"/>
                  <a:pt x="4125952" y="37170"/>
                  <a:pt x="4137103" y="33453"/>
                </a:cubicBezTo>
                <a:lnTo>
                  <a:pt x="4148254" y="0"/>
                </a:lnTo>
              </a:path>
            </a:pathLst>
          </a:cu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2">
            <a:extLst>
              <a:ext uri="{FF2B5EF4-FFF2-40B4-BE49-F238E27FC236}">
                <a16:creationId xmlns:a16="http://schemas.microsoft.com/office/drawing/2014/main" id="{11198864-1680-C330-BA56-858EB9D1F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056" y="887513"/>
            <a:ext cx="1775735" cy="1323986"/>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a:extLst>
              <a:ext uri="{FF2B5EF4-FFF2-40B4-BE49-F238E27FC236}">
                <a16:creationId xmlns:a16="http://schemas.microsoft.com/office/drawing/2014/main" id="{81030C9F-297B-D6E3-F9EA-F5E20358D229}"/>
              </a:ext>
            </a:extLst>
          </p:cNvPr>
          <p:cNvCxnSpPr>
            <a:cxnSpLocks/>
          </p:cNvCxnSpPr>
          <p:nvPr/>
        </p:nvCxnSpPr>
        <p:spPr>
          <a:xfrm>
            <a:off x="10264055" y="2178262"/>
            <a:ext cx="406564" cy="651219"/>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FBE3664C-6B12-BEE5-547E-39BA379A24A1}"/>
              </a:ext>
            </a:extLst>
          </p:cNvPr>
          <p:cNvCxnSpPr>
            <a:cxnSpLocks/>
          </p:cNvCxnSpPr>
          <p:nvPr/>
        </p:nvCxnSpPr>
        <p:spPr>
          <a:xfrm flipV="1">
            <a:off x="11923160" y="2211499"/>
            <a:ext cx="116631" cy="6087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9" name="TextBox 68">
            <a:extLst>
              <a:ext uri="{FF2B5EF4-FFF2-40B4-BE49-F238E27FC236}">
                <a16:creationId xmlns:a16="http://schemas.microsoft.com/office/drawing/2014/main" id="{BE7A3085-5BD6-E49C-314C-6076F58F371F}"/>
              </a:ext>
            </a:extLst>
          </p:cNvPr>
          <p:cNvSpPr txBox="1"/>
          <p:nvPr/>
        </p:nvSpPr>
        <p:spPr>
          <a:xfrm>
            <a:off x="10387414" y="2308933"/>
            <a:ext cx="2225040" cy="369332"/>
          </a:xfrm>
          <a:prstGeom prst="rect">
            <a:avLst/>
          </a:prstGeom>
          <a:noFill/>
        </p:spPr>
        <p:txBody>
          <a:bodyPr wrap="square" rtlCol="0">
            <a:spAutoFit/>
          </a:bodyPr>
          <a:lstStyle/>
          <a:p>
            <a:r>
              <a:rPr lang="en-GB" dirty="0"/>
              <a:t>Stokes Parameter</a:t>
            </a:r>
          </a:p>
        </p:txBody>
      </p:sp>
      <p:sp>
        <p:nvSpPr>
          <p:cNvPr id="22535" name="Oval 22534">
            <a:extLst>
              <a:ext uri="{FF2B5EF4-FFF2-40B4-BE49-F238E27FC236}">
                <a16:creationId xmlns:a16="http://schemas.microsoft.com/office/drawing/2014/main" id="{A7AC2A28-54BB-5CBA-507C-AB11A84F2513}"/>
              </a:ext>
            </a:extLst>
          </p:cNvPr>
          <p:cNvSpPr/>
          <p:nvPr/>
        </p:nvSpPr>
        <p:spPr>
          <a:xfrm>
            <a:off x="6363107" y="4046120"/>
            <a:ext cx="367990" cy="1449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7A605C01-31AC-7C88-0FD8-3240C2C4DDFA}"/>
              </a:ext>
            </a:extLst>
          </p:cNvPr>
          <p:cNvSpPr/>
          <p:nvPr/>
        </p:nvSpPr>
        <p:spPr>
          <a:xfrm>
            <a:off x="7750277" y="4196258"/>
            <a:ext cx="367990" cy="1449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A2CFE7A2-9088-D82D-DE88-E6A0D9F8E346}"/>
              </a:ext>
            </a:extLst>
          </p:cNvPr>
          <p:cNvSpPr/>
          <p:nvPr/>
        </p:nvSpPr>
        <p:spPr>
          <a:xfrm>
            <a:off x="9330432" y="4075857"/>
            <a:ext cx="367990" cy="1449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3660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2A1679-533E-0715-15D9-5909FF62FB1A}"/>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Diagram&#10;&#10;Description automatically generated">
            <a:extLst>
              <a:ext uri="{FF2B5EF4-FFF2-40B4-BE49-F238E27FC236}">
                <a16:creationId xmlns:a16="http://schemas.microsoft.com/office/drawing/2014/main" id="{5B7D1809-388E-32D1-0AB8-3FFFD8F2E5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54" y="639300"/>
            <a:ext cx="11933556" cy="5202586"/>
          </a:xfrm>
          <a:prstGeom prst="rect">
            <a:avLst/>
          </a:prstGeom>
          <a:noFill/>
          <a:ln>
            <a:noFill/>
          </a:ln>
        </p:spPr>
      </p:pic>
      <p:sp>
        <p:nvSpPr>
          <p:cNvPr id="2" name="Title 1">
            <a:extLst>
              <a:ext uri="{FF2B5EF4-FFF2-40B4-BE49-F238E27FC236}">
                <a16:creationId xmlns:a16="http://schemas.microsoft.com/office/drawing/2014/main" id="{06BFB168-B061-97A9-DB78-95E6CFF2BCD4}"/>
              </a:ext>
            </a:extLst>
          </p:cNvPr>
          <p:cNvSpPr>
            <a:spLocks noGrp="1"/>
          </p:cNvSpPr>
          <p:nvPr>
            <p:ph type="title"/>
          </p:nvPr>
        </p:nvSpPr>
        <p:spPr/>
        <p:txBody>
          <a:bodyPr>
            <a:normAutofit/>
          </a:bodyPr>
          <a:lstStyle/>
          <a:p>
            <a:r>
              <a:rPr lang="en-GB" dirty="0"/>
              <a:t>SOP OTDR</a:t>
            </a:r>
          </a:p>
        </p:txBody>
      </p:sp>
    </p:spTree>
    <p:extLst>
      <p:ext uri="{BB962C8B-B14F-4D97-AF65-F5344CB8AC3E}">
        <p14:creationId xmlns:p14="http://schemas.microsoft.com/office/powerpoint/2010/main" val="73349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D4AEFB-168A-8108-945C-6A2E34E86F25}"/>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ext, indoor&#10;&#10;Description automatically generated">
            <a:extLst>
              <a:ext uri="{FF2B5EF4-FFF2-40B4-BE49-F238E27FC236}">
                <a16:creationId xmlns:a16="http://schemas.microsoft.com/office/drawing/2014/main" id="{ADECC40E-1ACB-1EA2-BCF2-2946770AC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679" y="1523435"/>
            <a:ext cx="6858000" cy="3857625"/>
          </a:xfrm>
          <a:prstGeom prst="rect">
            <a:avLst/>
          </a:prstGeom>
        </p:spPr>
      </p:pic>
      <p:pic>
        <p:nvPicPr>
          <p:cNvPr id="13" name="Picture 12" descr="A group of people sitting at a table with laptops&#10;&#10;Description automatically generated with low confidence">
            <a:extLst>
              <a:ext uri="{FF2B5EF4-FFF2-40B4-BE49-F238E27FC236}">
                <a16:creationId xmlns:a16="http://schemas.microsoft.com/office/drawing/2014/main" id="{4BBD73EE-E110-9EEC-5AB5-4083A05FE3E3}"/>
              </a:ext>
            </a:extLst>
          </p:cNvPr>
          <p:cNvPicPr>
            <a:picLocks noChangeAspect="1"/>
          </p:cNvPicPr>
          <p:nvPr/>
        </p:nvPicPr>
        <p:blipFill rotWithShape="1">
          <a:blip r:embed="rId4">
            <a:extLst>
              <a:ext uri="{28A0092B-C50C-407E-A947-70E740481C1C}">
                <a14:useLocalDpi xmlns:a14="http://schemas.microsoft.com/office/drawing/2010/main" val="0"/>
              </a:ext>
            </a:extLst>
          </a:blip>
          <a:srcRect l="10370" t="1047" r="52121" b="-1047"/>
          <a:stretch/>
        </p:blipFill>
        <p:spPr>
          <a:xfrm>
            <a:off x="6727510" y="35073"/>
            <a:ext cx="3878285" cy="6894727"/>
          </a:xfrm>
          <a:prstGeom prst="rect">
            <a:avLst/>
          </a:prstGeom>
        </p:spPr>
      </p:pic>
      <p:sp>
        <p:nvSpPr>
          <p:cNvPr id="2" name="Title 1">
            <a:extLst>
              <a:ext uri="{FF2B5EF4-FFF2-40B4-BE49-F238E27FC236}">
                <a16:creationId xmlns:a16="http://schemas.microsoft.com/office/drawing/2014/main" id="{E9FAD751-C417-55E6-09A4-368CBCDCD3F2}"/>
              </a:ext>
            </a:extLst>
          </p:cNvPr>
          <p:cNvSpPr>
            <a:spLocks noGrp="1"/>
          </p:cNvSpPr>
          <p:nvPr>
            <p:ph type="title"/>
          </p:nvPr>
        </p:nvSpPr>
        <p:spPr>
          <a:xfrm>
            <a:off x="1804359" y="489195"/>
            <a:ext cx="8583281" cy="927768"/>
          </a:xfrm>
          <a:solidFill>
            <a:schemeClr val="bg1"/>
          </a:solidFill>
        </p:spPr>
        <p:txBody>
          <a:bodyPr>
            <a:normAutofit fontScale="90000"/>
          </a:bodyPr>
          <a:lstStyle/>
          <a:p>
            <a:pPr algn="ctr"/>
            <a:r>
              <a:rPr lang="en-GB" dirty="0"/>
              <a:t>SOP and DAS – New services we can offer to researchers?</a:t>
            </a:r>
          </a:p>
        </p:txBody>
      </p:sp>
      <p:sp>
        <p:nvSpPr>
          <p:cNvPr id="14" name="TextBox 13">
            <a:extLst>
              <a:ext uri="{FF2B5EF4-FFF2-40B4-BE49-F238E27FC236}">
                <a16:creationId xmlns:a16="http://schemas.microsoft.com/office/drawing/2014/main" id="{9E6315E5-1A7A-F2E9-5C17-885A848C6242}"/>
              </a:ext>
            </a:extLst>
          </p:cNvPr>
          <p:cNvSpPr txBox="1"/>
          <p:nvPr/>
        </p:nvSpPr>
        <p:spPr>
          <a:xfrm>
            <a:off x="1879682" y="5156558"/>
            <a:ext cx="3311993" cy="1446550"/>
          </a:xfrm>
          <a:prstGeom prst="rect">
            <a:avLst/>
          </a:prstGeom>
          <a:solidFill>
            <a:schemeClr val="bg1">
              <a:lumMod val="50000"/>
              <a:alpha val="70418"/>
            </a:schemeClr>
          </a:solidFill>
        </p:spPr>
        <p:txBody>
          <a:bodyPr wrap="square" rtlCol="0">
            <a:spAutoFit/>
          </a:bodyPr>
          <a:lstStyle/>
          <a:p>
            <a:pPr algn="ctr"/>
            <a:r>
              <a:rPr lang="en-GB" sz="4400" dirty="0">
                <a:solidFill>
                  <a:schemeClr val="bg1"/>
                </a:solidFill>
              </a:rPr>
              <a:t>Our Equipment</a:t>
            </a:r>
          </a:p>
        </p:txBody>
      </p:sp>
      <p:sp>
        <p:nvSpPr>
          <p:cNvPr id="15" name="TextBox 14">
            <a:extLst>
              <a:ext uri="{FF2B5EF4-FFF2-40B4-BE49-F238E27FC236}">
                <a16:creationId xmlns:a16="http://schemas.microsoft.com/office/drawing/2014/main" id="{FE9EB99E-5A3D-109F-B666-5D3119507DD5}"/>
              </a:ext>
            </a:extLst>
          </p:cNvPr>
          <p:cNvSpPr txBox="1"/>
          <p:nvPr/>
        </p:nvSpPr>
        <p:spPr>
          <a:xfrm>
            <a:off x="7035659" y="5156558"/>
            <a:ext cx="3311993" cy="1446550"/>
          </a:xfrm>
          <a:prstGeom prst="rect">
            <a:avLst/>
          </a:prstGeom>
          <a:solidFill>
            <a:schemeClr val="bg1">
              <a:lumMod val="50000"/>
              <a:alpha val="70418"/>
            </a:schemeClr>
          </a:solidFill>
        </p:spPr>
        <p:txBody>
          <a:bodyPr wrap="square" rtlCol="0">
            <a:spAutoFit/>
          </a:bodyPr>
          <a:lstStyle/>
          <a:p>
            <a:pPr algn="ctr"/>
            <a:r>
              <a:rPr lang="en-GB" sz="4400" dirty="0">
                <a:solidFill>
                  <a:schemeClr val="bg1"/>
                </a:solidFill>
              </a:rPr>
              <a:t>Our </a:t>
            </a:r>
            <a:br>
              <a:rPr lang="en-GB" sz="4400" dirty="0">
                <a:solidFill>
                  <a:schemeClr val="bg1"/>
                </a:solidFill>
              </a:rPr>
            </a:br>
            <a:r>
              <a:rPr lang="en-GB" sz="4400" dirty="0">
                <a:solidFill>
                  <a:schemeClr val="bg1"/>
                </a:solidFill>
              </a:rPr>
              <a:t>Services</a:t>
            </a:r>
          </a:p>
        </p:txBody>
      </p:sp>
    </p:spTree>
    <p:extLst>
      <p:ext uri="{BB962C8B-B14F-4D97-AF65-F5344CB8AC3E}">
        <p14:creationId xmlns:p14="http://schemas.microsoft.com/office/powerpoint/2010/main" val="231359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883FF8-6DFA-183D-C903-13F557B26C65}"/>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FB5BE5F-8184-F1AB-8A3E-1CC1587210FA}"/>
              </a:ext>
            </a:extLst>
          </p:cNvPr>
          <p:cNvSpPr>
            <a:spLocks noGrp="1"/>
          </p:cNvSpPr>
          <p:nvPr>
            <p:ph type="title"/>
          </p:nvPr>
        </p:nvSpPr>
        <p:spPr/>
        <p:txBody>
          <a:bodyPr>
            <a:normAutofit/>
          </a:bodyPr>
          <a:lstStyle/>
          <a:p>
            <a:r>
              <a:rPr lang="en-GB" dirty="0"/>
              <a:t>SUBMERSE Project</a:t>
            </a:r>
          </a:p>
        </p:txBody>
      </p:sp>
      <p:pic>
        <p:nvPicPr>
          <p:cNvPr id="5" name="Picture 4">
            <a:extLst>
              <a:ext uri="{FF2B5EF4-FFF2-40B4-BE49-F238E27FC236}">
                <a16:creationId xmlns:a16="http://schemas.microsoft.com/office/drawing/2014/main" id="{678C4A4F-6F3B-9CC9-C200-F531C2EF7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68" y="2258963"/>
            <a:ext cx="11830050" cy="2735699"/>
          </a:xfrm>
          <a:prstGeom prst="rect">
            <a:avLst/>
          </a:prstGeom>
        </p:spPr>
      </p:pic>
    </p:spTree>
    <p:extLst>
      <p:ext uri="{BB962C8B-B14F-4D97-AF65-F5344CB8AC3E}">
        <p14:creationId xmlns:p14="http://schemas.microsoft.com/office/powerpoint/2010/main" val="2296746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E37B5-82AE-AE54-E8C6-603DED8D0C9B}"/>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291D8B03-4B39-A666-1A98-A07930B4F650}"/>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19C12FF7-81E0-660C-4D95-EBF6866B9D4C}"/>
              </a:ext>
            </a:extLst>
          </p:cNvPr>
          <p:cNvSpPr>
            <a:spLocks noGrp="1"/>
          </p:cNvSpPr>
          <p:nvPr>
            <p:ph type="sldNum" sz="quarter" idx="4"/>
          </p:nvPr>
        </p:nvSpPr>
        <p:spPr/>
        <p:txBody>
          <a:bodyPr/>
          <a:lstStyle/>
          <a:p>
            <a:fld id="{9E7CA0F2-EE66-4F60-8C00-E0BE38E7AEC5}" type="slidenum">
              <a:rPr lang="en-GB" smtClean="0"/>
              <a:pPr/>
              <a:t>38</a:t>
            </a:fld>
            <a:endParaRPr lang="en-GB" dirty="0"/>
          </a:p>
        </p:txBody>
      </p:sp>
      <p:sp>
        <p:nvSpPr>
          <p:cNvPr id="5" name="Rectangle 4">
            <a:extLst>
              <a:ext uri="{FF2B5EF4-FFF2-40B4-BE49-F238E27FC236}">
                <a16:creationId xmlns:a16="http://schemas.microsoft.com/office/drawing/2014/main" id="{7AEC8FF2-26CC-BD28-1A85-8BAAB1A6DB00}"/>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bubble, star, dark&#10;&#10;Description automatically generated">
            <a:extLst>
              <a:ext uri="{FF2B5EF4-FFF2-40B4-BE49-F238E27FC236}">
                <a16:creationId xmlns:a16="http://schemas.microsoft.com/office/drawing/2014/main" id="{AEBF49CA-2DC7-2357-D4C8-E9D989B27D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5" y="-11624"/>
            <a:ext cx="12195196" cy="6881247"/>
          </a:xfrm>
          <a:prstGeom prst="rect">
            <a:avLst/>
          </a:prstGeom>
          <a:noFill/>
          <a:ln>
            <a:noFill/>
          </a:ln>
        </p:spPr>
      </p:pic>
    </p:spTree>
    <p:extLst>
      <p:ext uri="{BB962C8B-B14F-4D97-AF65-F5344CB8AC3E}">
        <p14:creationId xmlns:p14="http://schemas.microsoft.com/office/powerpoint/2010/main" val="3320180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EDF3BA-C7E5-F24A-FB8E-ABC9C6CFB585}"/>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group of people hiking&#10;&#10;Description automatically generated with low confidence">
            <a:extLst>
              <a:ext uri="{FF2B5EF4-FFF2-40B4-BE49-F238E27FC236}">
                <a16:creationId xmlns:a16="http://schemas.microsoft.com/office/drawing/2014/main" id="{4FA1D717-0906-9DE8-80F2-81EAADD7F879}"/>
              </a:ext>
            </a:extLst>
          </p:cNvPr>
          <p:cNvPicPr>
            <a:picLocks noChangeAspect="1"/>
          </p:cNvPicPr>
          <p:nvPr/>
        </p:nvPicPr>
        <p:blipFill rotWithShape="1">
          <a:blip r:embed="rId3">
            <a:extLst>
              <a:ext uri="{28A0092B-C50C-407E-A947-70E740481C1C}">
                <a14:useLocalDpi xmlns:a14="http://schemas.microsoft.com/office/drawing/2010/main" val="0"/>
              </a:ext>
            </a:extLst>
          </a:blip>
          <a:srcRect t="12373" b="12627"/>
          <a:stretch/>
        </p:blipFill>
        <p:spPr>
          <a:xfrm>
            <a:off x="0" y="-1"/>
            <a:ext cx="12192000" cy="6858001"/>
          </a:xfrm>
          <a:prstGeom prst="rect">
            <a:avLst/>
          </a:prstGeom>
        </p:spPr>
      </p:pic>
      <p:sp>
        <p:nvSpPr>
          <p:cNvPr id="2" name="Title 1">
            <a:extLst>
              <a:ext uri="{FF2B5EF4-FFF2-40B4-BE49-F238E27FC236}">
                <a16:creationId xmlns:a16="http://schemas.microsoft.com/office/drawing/2014/main" id="{F66E9022-E876-5B7D-D95C-5CC2AF5B33BB}"/>
              </a:ext>
            </a:extLst>
          </p:cNvPr>
          <p:cNvSpPr>
            <a:spLocks noGrp="1"/>
          </p:cNvSpPr>
          <p:nvPr>
            <p:ph type="title"/>
          </p:nvPr>
        </p:nvSpPr>
        <p:spPr>
          <a:xfrm>
            <a:off x="967700" y="1745136"/>
            <a:ext cx="10277264" cy="2064864"/>
          </a:xfrm>
        </p:spPr>
        <p:txBody>
          <a:bodyPr>
            <a:normAutofit/>
          </a:bodyPr>
          <a:lstStyle/>
          <a:p>
            <a:pPr algn="ctr"/>
            <a:r>
              <a:rPr lang="en-GB" sz="8800" dirty="0">
                <a:solidFill>
                  <a:schemeClr val="bg1"/>
                </a:solidFill>
              </a:rPr>
              <a:t>My challenge to you</a:t>
            </a:r>
          </a:p>
        </p:txBody>
      </p:sp>
      <p:sp>
        <p:nvSpPr>
          <p:cNvPr id="8" name="TextBox 7">
            <a:extLst>
              <a:ext uri="{FF2B5EF4-FFF2-40B4-BE49-F238E27FC236}">
                <a16:creationId xmlns:a16="http://schemas.microsoft.com/office/drawing/2014/main" id="{8EEC9C4F-4372-DE94-7329-1A5F60CBBA41}"/>
              </a:ext>
            </a:extLst>
          </p:cNvPr>
          <p:cNvSpPr txBox="1"/>
          <p:nvPr/>
        </p:nvSpPr>
        <p:spPr>
          <a:xfrm>
            <a:off x="9312156" y="6315626"/>
            <a:ext cx="2910840" cy="369332"/>
          </a:xfrm>
          <a:prstGeom prst="rect">
            <a:avLst/>
          </a:prstGeom>
          <a:noFill/>
        </p:spPr>
        <p:txBody>
          <a:bodyPr wrap="square" rtlCol="0">
            <a:spAutoFit/>
          </a:bodyPr>
          <a:lstStyle/>
          <a:p>
            <a:r>
              <a:rPr lang="en-GB" dirty="0">
                <a:solidFill>
                  <a:schemeClr val="bg1">
                    <a:lumMod val="75000"/>
                  </a:schemeClr>
                </a:solidFill>
              </a:rPr>
              <a:t>Chris Atherton 2019</a:t>
            </a:r>
          </a:p>
        </p:txBody>
      </p:sp>
    </p:spTree>
    <p:extLst>
      <p:ext uri="{BB962C8B-B14F-4D97-AF65-F5344CB8AC3E}">
        <p14:creationId xmlns:p14="http://schemas.microsoft.com/office/powerpoint/2010/main" val="142905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CC38387-BC76-EAAF-65C9-85E94371495F}"/>
              </a:ext>
            </a:extLst>
          </p:cNvPr>
          <p:cNvSpPr>
            <a:spLocks noGrp="1"/>
          </p:cNvSpPr>
          <p:nvPr>
            <p:ph idx="1"/>
          </p:nvPr>
        </p:nvSpPr>
        <p:spPr/>
        <p:txBody>
          <a:bodyPr/>
          <a:lstStyle/>
          <a:p>
            <a:endParaRPr lang="en-GB"/>
          </a:p>
        </p:txBody>
      </p:sp>
      <p:sp>
        <p:nvSpPr>
          <p:cNvPr id="7" name="Title 6">
            <a:extLst>
              <a:ext uri="{FF2B5EF4-FFF2-40B4-BE49-F238E27FC236}">
                <a16:creationId xmlns:a16="http://schemas.microsoft.com/office/drawing/2014/main" id="{5BA13DCB-C7B9-25BF-549D-7D2F1939EA0E}"/>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4CEBA7BF-4622-37C0-09BC-C06D90C70DD3}"/>
              </a:ext>
            </a:extLst>
          </p:cNvPr>
          <p:cNvSpPr>
            <a:spLocks noGrp="1"/>
          </p:cNvSpPr>
          <p:nvPr>
            <p:ph type="sldNum" sz="quarter" idx="4"/>
          </p:nvPr>
        </p:nvSpPr>
        <p:spPr/>
        <p:txBody>
          <a:bodyPr/>
          <a:lstStyle/>
          <a:p>
            <a:fld id="{83EB0FA4-9B1C-4D6B-AF0A-97437B69127A}" type="slidenum">
              <a:rPr lang="en-GB" smtClean="0"/>
              <a:pPr/>
              <a:t>4</a:t>
            </a:fld>
            <a:r>
              <a:rPr lang="en-GB"/>
              <a:t>     |</a:t>
            </a:r>
            <a:endParaRPr lang="en-GB" dirty="0"/>
          </a:p>
        </p:txBody>
      </p:sp>
      <p:pic>
        <p:nvPicPr>
          <p:cNvPr id="3074" name="Picture 2">
            <a:extLst>
              <a:ext uri="{FF2B5EF4-FFF2-40B4-BE49-F238E27FC236}">
                <a16:creationId xmlns:a16="http://schemas.microsoft.com/office/drawing/2014/main" id="{5C43230D-5157-0F7E-F6E5-2541EECC9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700" y="0"/>
            <a:ext cx="5575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1113ED-9399-FE02-171F-FD3DA055B2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43" b="5300"/>
          <a:stretch/>
        </p:blipFill>
        <p:spPr bwMode="auto">
          <a:xfrm>
            <a:off x="0" y="-1"/>
            <a:ext cx="66167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92E006-5259-64C8-C72E-701D4702663C}"/>
              </a:ext>
            </a:extLst>
          </p:cNvPr>
          <p:cNvSpPr txBox="1"/>
          <p:nvPr/>
        </p:nvSpPr>
        <p:spPr>
          <a:xfrm>
            <a:off x="111511" y="6350073"/>
            <a:ext cx="5820567" cy="400110"/>
          </a:xfrm>
          <a:prstGeom prst="rect">
            <a:avLst/>
          </a:prstGeom>
          <a:noFill/>
        </p:spPr>
        <p:txBody>
          <a:bodyPr wrap="square" rtlCol="0">
            <a:spAutoFit/>
          </a:bodyPr>
          <a:lstStyle/>
          <a:p>
            <a:r>
              <a:rPr lang="en-GB" sz="1000" dirty="0">
                <a:solidFill>
                  <a:schemeClr val="bg1"/>
                </a:solidFill>
              </a:rPr>
              <a:t>By NOAA - http://</a:t>
            </a:r>
            <a:r>
              <a:rPr lang="en-GB" sz="1000" dirty="0" err="1">
                <a:solidFill>
                  <a:schemeClr val="bg1"/>
                </a:solidFill>
              </a:rPr>
              <a:t>www.magazine.noaa.gov</a:t>
            </a:r>
            <a:r>
              <a:rPr lang="en-GB" sz="1000" dirty="0">
                <a:solidFill>
                  <a:schemeClr val="bg1"/>
                </a:solidFill>
              </a:rPr>
              <a:t>/stories/images/</a:t>
            </a:r>
            <a:r>
              <a:rPr lang="en-GB" sz="1000" dirty="0" err="1">
                <a:solidFill>
                  <a:schemeClr val="bg1"/>
                </a:solidFill>
              </a:rPr>
              <a:t>dart_tsunamicover.jpg</a:t>
            </a:r>
            <a:r>
              <a:rPr lang="en-GB" sz="1000" dirty="0">
                <a:solidFill>
                  <a:schemeClr val="bg1"/>
                </a:solidFill>
              </a:rPr>
              <a:t>, Public Domain, https://</a:t>
            </a:r>
            <a:r>
              <a:rPr lang="en-GB" sz="1000" dirty="0" err="1">
                <a:solidFill>
                  <a:schemeClr val="bg1"/>
                </a:solidFill>
              </a:rPr>
              <a:t>commons.wikimedia.org</a:t>
            </a:r>
            <a:r>
              <a:rPr lang="en-GB" sz="1000" dirty="0">
                <a:solidFill>
                  <a:schemeClr val="bg1"/>
                </a:solidFill>
              </a:rPr>
              <a:t>/w/</a:t>
            </a:r>
            <a:r>
              <a:rPr lang="en-GB" sz="1000" dirty="0" err="1">
                <a:solidFill>
                  <a:schemeClr val="bg1"/>
                </a:solidFill>
              </a:rPr>
              <a:t>index.php?curid</a:t>
            </a:r>
            <a:r>
              <a:rPr lang="en-GB" sz="1000" dirty="0">
                <a:solidFill>
                  <a:schemeClr val="bg1"/>
                </a:solidFill>
              </a:rPr>
              <a:t>=24516204</a:t>
            </a:r>
          </a:p>
        </p:txBody>
      </p:sp>
    </p:spTree>
    <p:extLst>
      <p:ext uri="{BB962C8B-B14F-4D97-AF65-F5344CB8AC3E}">
        <p14:creationId xmlns:p14="http://schemas.microsoft.com/office/powerpoint/2010/main" val="357761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err="1"/>
              <a:t>Chris.Atherton@geant.org</a:t>
            </a:r>
            <a:endParaRPr lang="en-GB" dirty="0"/>
          </a:p>
        </p:txBody>
      </p:sp>
    </p:spTree>
    <p:extLst>
      <p:ext uri="{BB962C8B-B14F-4D97-AF65-F5344CB8AC3E}">
        <p14:creationId xmlns:p14="http://schemas.microsoft.com/office/powerpoint/2010/main" val="1022128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D26D6-1F05-EF93-896C-275C87E14AF9}"/>
              </a:ext>
            </a:extLst>
          </p:cNvPr>
          <p:cNvSpPr>
            <a:spLocks noGrp="1"/>
          </p:cNvSpPr>
          <p:nvPr>
            <p:ph type="title"/>
          </p:nvPr>
        </p:nvSpPr>
        <p:spPr/>
        <p:txBody>
          <a:bodyPr>
            <a:normAutofit/>
          </a:bodyPr>
          <a:lstStyle/>
          <a:p>
            <a:r>
              <a:rPr lang="en-GB" dirty="0"/>
              <a:t>How Tsunamis are monitored and reported</a:t>
            </a:r>
          </a:p>
        </p:txBody>
      </p:sp>
      <p:sp>
        <p:nvSpPr>
          <p:cNvPr id="5" name="TextBox 4">
            <a:extLst>
              <a:ext uri="{FF2B5EF4-FFF2-40B4-BE49-F238E27FC236}">
                <a16:creationId xmlns:a16="http://schemas.microsoft.com/office/drawing/2014/main" id="{B0A38FF0-E5EE-DC97-C5DE-B044B5160CF6}"/>
              </a:ext>
            </a:extLst>
          </p:cNvPr>
          <p:cNvSpPr txBox="1"/>
          <p:nvPr/>
        </p:nvSpPr>
        <p:spPr>
          <a:xfrm>
            <a:off x="1986864" y="1595116"/>
            <a:ext cx="5122190" cy="2862322"/>
          </a:xfrm>
          <a:prstGeom prst="rect">
            <a:avLst/>
          </a:prstGeom>
          <a:solidFill>
            <a:schemeClr val="accent4">
              <a:lumMod val="40000"/>
              <a:lumOff val="60000"/>
            </a:schemeClr>
          </a:solidFill>
        </p:spPr>
        <p:txBody>
          <a:bodyPr wrap="square" rtlCol="0">
            <a:spAutoFit/>
          </a:bodyPr>
          <a:lstStyle/>
          <a:p>
            <a:pPr algn="ctr"/>
            <a:r>
              <a:rPr lang="en-GB" b="1" u="sng" dirty="0"/>
              <a:t>Up-Stream</a:t>
            </a:r>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a:p>
            <a:pPr algn="ctr"/>
            <a:r>
              <a:rPr lang="en-GB" b="1" dirty="0"/>
              <a:t>Measurement, Analysis, Decision</a:t>
            </a:r>
          </a:p>
        </p:txBody>
      </p:sp>
      <p:sp>
        <p:nvSpPr>
          <p:cNvPr id="6" name="TextBox 5">
            <a:extLst>
              <a:ext uri="{FF2B5EF4-FFF2-40B4-BE49-F238E27FC236}">
                <a16:creationId xmlns:a16="http://schemas.microsoft.com/office/drawing/2014/main" id="{1885A735-E8B8-EDFB-2C57-4234C3687CA1}"/>
              </a:ext>
            </a:extLst>
          </p:cNvPr>
          <p:cNvSpPr txBox="1"/>
          <p:nvPr/>
        </p:nvSpPr>
        <p:spPr>
          <a:xfrm>
            <a:off x="2188342" y="2129806"/>
            <a:ext cx="1828800"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Sensor Systems</a:t>
            </a:r>
          </a:p>
          <a:p>
            <a:pPr marL="285750" indent="-285750">
              <a:buFontTx/>
              <a:buChar char="-"/>
            </a:pPr>
            <a:r>
              <a:rPr lang="en-GB" dirty="0"/>
              <a:t>Seismometer</a:t>
            </a:r>
          </a:p>
          <a:p>
            <a:pPr marL="285750" indent="-285750">
              <a:buFontTx/>
              <a:buChar char="-"/>
            </a:pPr>
            <a:r>
              <a:rPr lang="en-GB" dirty="0" err="1"/>
              <a:t>cGPS</a:t>
            </a:r>
            <a:endParaRPr lang="en-GB" dirty="0"/>
          </a:p>
          <a:p>
            <a:pPr marL="285750" indent="-285750">
              <a:buFontTx/>
              <a:buChar char="-"/>
            </a:pPr>
            <a:r>
              <a:rPr lang="en-GB" dirty="0"/>
              <a:t>Tide Gauge</a:t>
            </a:r>
          </a:p>
          <a:p>
            <a:pPr marL="285750" indent="-285750">
              <a:buFontTx/>
              <a:buChar char="-"/>
            </a:pPr>
            <a:r>
              <a:rPr lang="en-GB" dirty="0" err="1"/>
              <a:t>Bouy</a:t>
            </a:r>
            <a:r>
              <a:rPr lang="en-GB" dirty="0"/>
              <a:t> System</a:t>
            </a:r>
          </a:p>
          <a:p>
            <a:pPr marL="285750" indent="-285750">
              <a:buFontTx/>
              <a:buChar char="-"/>
            </a:pPr>
            <a:r>
              <a:rPr lang="en-GB" dirty="0"/>
              <a:t>Others</a:t>
            </a:r>
          </a:p>
        </p:txBody>
      </p:sp>
      <p:sp>
        <p:nvSpPr>
          <p:cNvPr id="7" name="TextBox 6">
            <a:extLst>
              <a:ext uri="{FF2B5EF4-FFF2-40B4-BE49-F238E27FC236}">
                <a16:creationId xmlns:a16="http://schemas.microsoft.com/office/drawing/2014/main" id="{1729819E-82B2-5C21-4365-AA8A26211D23}"/>
              </a:ext>
            </a:extLst>
          </p:cNvPr>
          <p:cNvSpPr txBox="1"/>
          <p:nvPr/>
        </p:nvSpPr>
        <p:spPr>
          <a:xfrm>
            <a:off x="4551833" y="2236165"/>
            <a:ext cx="2262752"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dirty="0">
                <a:ln w="0"/>
                <a:solidFill>
                  <a:schemeClr val="tx1"/>
                </a:solidFill>
                <a:effectLst>
                  <a:outerShdw blurRad="38100" dist="19050" dir="2700000" algn="tl" rotWithShape="0">
                    <a:schemeClr val="dk1">
                      <a:alpha val="40000"/>
                    </a:schemeClr>
                  </a:outerShdw>
                </a:effectLst>
              </a:rPr>
              <a:t>Warning Centre</a:t>
            </a:r>
          </a:p>
          <a:p>
            <a:pPr marL="285750" indent="-285750">
              <a:buFontTx/>
              <a:buChar char="-"/>
            </a:pPr>
            <a:r>
              <a:rPr lang="en-GB" dirty="0">
                <a:ln w="0"/>
                <a:solidFill>
                  <a:schemeClr val="tx1"/>
                </a:solidFill>
                <a:effectLst>
                  <a:outerShdw blurRad="38100" dist="19050" dir="2700000" algn="tl" rotWithShape="0">
                    <a:schemeClr val="dk1">
                      <a:alpha val="40000"/>
                    </a:schemeClr>
                  </a:outerShdw>
                </a:effectLst>
              </a:rPr>
              <a:t>Processing</a:t>
            </a:r>
          </a:p>
          <a:p>
            <a:pPr marL="285750" indent="-285750">
              <a:buFontTx/>
              <a:buChar char="-"/>
            </a:pPr>
            <a:r>
              <a:rPr lang="en-GB" dirty="0">
                <a:ln w="0"/>
                <a:solidFill>
                  <a:schemeClr val="tx1"/>
                </a:solidFill>
                <a:effectLst>
                  <a:outerShdw blurRad="38100" dist="19050" dir="2700000" algn="tl" rotWithShape="0">
                    <a:schemeClr val="dk1">
                      <a:alpha val="40000"/>
                    </a:schemeClr>
                  </a:outerShdw>
                </a:effectLst>
              </a:rPr>
              <a:t>Simulation</a:t>
            </a:r>
          </a:p>
          <a:p>
            <a:pPr marL="285750" indent="-285750">
              <a:buFontTx/>
              <a:buChar char="-"/>
            </a:pPr>
            <a:r>
              <a:rPr lang="en-GB" dirty="0">
                <a:ln w="0"/>
                <a:solidFill>
                  <a:schemeClr val="tx1"/>
                </a:solidFill>
                <a:effectLst>
                  <a:outerShdw blurRad="38100" dist="19050" dir="2700000" algn="tl" rotWithShape="0">
                    <a:schemeClr val="dk1">
                      <a:alpha val="40000"/>
                    </a:schemeClr>
                  </a:outerShdw>
                </a:effectLst>
              </a:rPr>
              <a:t>Decision-Support</a:t>
            </a:r>
          </a:p>
          <a:p>
            <a:pPr marL="285750" indent="-285750">
              <a:buFontTx/>
              <a:buChar char="-"/>
            </a:pPr>
            <a:r>
              <a:rPr lang="en-GB" dirty="0">
                <a:ln w="0"/>
                <a:solidFill>
                  <a:schemeClr val="tx1"/>
                </a:solidFill>
                <a:effectLst>
                  <a:outerShdw blurRad="38100" dist="19050" dir="2700000" algn="tl" rotWithShape="0">
                    <a:schemeClr val="dk1">
                      <a:alpha val="40000"/>
                    </a:schemeClr>
                  </a:outerShdw>
                </a:effectLst>
              </a:rPr>
              <a:t>Warning Message</a:t>
            </a:r>
          </a:p>
        </p:txBody>
      </p:sp>
      <p:sp>
        <p:nvSpPr>
          <p:cNvPr id="8" name="Right Arrow 7">
            <a:extLst>
              <a:ext uri="{FF2B5EF4-FFF2-40B4-BE49-F238E27FC236}">
                <a16:creationId xmlns:a16="http://schemas.microsoft.com/office/drawing/2014/main" id="{8EE7A653-67E2-AF7C-3949-9B32EB6F4660}"/>
              </a:ext>
            </a:extLst>
          </p:cNvPr>
          <p:cNvSpPr/>
          <p:nvPr/>
        </p:nvSpPr>
        <p:spPr>
          <a:xfrm>
            <a:off x="3854409" y="2571510"/>
            <a:ext cx="790414" cy="728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4DEFA28-BD22-CE00-F607-D93EA301C62D}"/>
              </a:ext>
            </a:extLst>
          </p:cNvPr>
          <p:cNvSpPr txBox="1"/>
          <p:nvPr/>
        </p:nvSpPr>
        <p:spPr>
          <a:xfrm>
            <a:off x="7109054" y="1598106"/>
            <a:ext cx="3882325" cy="2862322"/>
          </a:xfrm>
          <a:prstGeom prst="rect">
            <a:avLst/>
          </a:prstGeom>
          <a:solidFill>
            <a:schemeClr val="accent6">
              <a:lumMod val="60000"/>
              <a:lumOff val="40000"/>
            </a:schemeClr>
          </a:solidFill>
        </p:spPr>
        <p:txBody>
          <a:bodyPr wrap="square" rtlCol="0">
            <a:spAutoFit/>
          </a:bodyPr>
          <a:lstStyle/>
          <a:p>
            <a:pPr algn="ctr"/>
            <a:r>
              <a:rPr lang="en-GB" b="1" u="sng" dirty="0"/>
              <a:t>Down-Stream</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algn="ctr"/>
            <a:r>
              <a:rPr lang="en-GB" b="1" dirty="0"/>
              <a:t>Awareness, Preparedness, Reaction</a:t>
            </a:r>
          </a:p>
        </p:txBody>
      </p:sp>
      <p:sp>
        <p:nvSpPr>
          <p:cNvPr id="10" name="TextBox 9">
            <a:extLst>
              <a:ext uri="{FF2B5EF4-FFF2-40B4-BE49-F238E27FC236}">
                <a16:creationId xmlns:a16="http://schemas.microsoft.com/office/drawing/2014/main" id="{841E1126-324D-E8DF-013E-9B25D56EAD9D}"/>
              </a:ext>
            </a:extLst>
          </p:cNvPr>
          <p:cNvSpPr txBox="1"/>
          <p:nvPr/>
        </p:nvSpPr>
        <p:spPr>
          <a:xfrm>
            <a:off x="7744484" y="2386844"/>
            <a:ext cx="2611465" cy="369332"/>
          </a:xfrm>
          <a:prstGeom prst="rect">
            <a:avLst/>
          </a:prstGeom>
          <a:solidFill>
            <a:schemeClr val="accent1">
              <a:lumMod val="60000"/>
              <a:lumOff val="40000"/>
            </a:schemeClr>
          </a:solidFill>
        </p:spPr>
        <p:txBody>
          <a:bodyPr wrap="square" rtlCol="0">
            <a:spAutoFit/>
          </a:bodyPr>
          <a:lstStyle/>
          <a:p>
            <a:r>
              <a:rPr lang="en-GB" dirty="0"/>
              <a:t>Local Administration</a:t>
            </a:r>
          </a:p>
        </p:txBody>
      </p:sp>
      <p:sp>
        <p:nvSpPr>
          <p:cNvPr id="11" name="TextBox 10">
            <a:extLst>
              <a:ext uri="{FF2B5EF4-FFF2-40B4-BE49-F238E27FC236}">
                <a16:creationId xmlns:a16="http://schemas.microsoft.com/office/drawing/2014/main" id="{D846899F-D59C-F87E-1CBE-B4C687C291D2}"/>
              </a:ext>
            </a:extLst>
          </p:cNvPr>
          <p:cNvSpPr txBox="1"/>
          <p:nvPr/>
        </p:nvSpPr>
        <p:spPr>
          <a:xfrm>
            <a:off x="7736735" y="3054304"/>
            <a:ext cx="2611465" cy="369332"/>
          </a:xfrm>
          <a:prstGeom prst="rect">
            <a:avLst/>
          </a:prstGeom>
          <a:solidFill>
            <a:schemeClr val="accent1">
              <a:lumMod val="60000"/>
              <a:lumOff val="40000"/>
            </a:schemeClr>
          </a:solidFill>
        </p:spPr>
        <p:txBody>
          <a:bodyPr wrap="square" rtlCol="0">
            <a:spAutoFit/>
          </a:bodyPr>
          <a:lstStyle/>
          <a:p>
            <a:r>
              <a:rPr lang="en-GB" dirty="0"/>
              <a:t>Local Communities</a:t>
            </a:r>
          </a:p>
        </p:txBody>
      </p:sp>
      <p:sp>
        <p:nvSpPr>
          <p:cNvPr id="12" name="TextBox 11">
            <a:extLst>
              <a:ext uri="{FF2B5EF4-FFF2-40B4-BE49-F238E27FC236}">
                <a16:creationId xmlns:a16="http://schemas.microsoft.com/office/drawing/2014/main" id="{FE6101A8-4B38-E2F6-FAA7-98A102072EA6}"/>
              </a:ext>
            </a:extLst>
          </p:cNvPr>
          <p:cNvSpPr txBox="1"/>
          <p:nvPr/>
        </p:nvSpPr>
        <p:spPr>
          <a:xfrm rot="5400000">
            <a:off x="6129982" y="2841611"/>
            <a:ext cx="2069256" cy="369332"/>
          </a:xfrm>
          <a:prstGeom prst="rect">
            <a:avLst/>
          </a:prstGeom>
          <a:solidFill>
            <a:schemeClr val="accent6">
              <a:lumMod val="75000"/>
            </a:schemeClr>
          </a:solidFill>
        </p:spPr>
        <p:txBody>
          <a:bodyPr wrap="square" rtlCol="0">
            <a:spAutoFit/>
          </a:bodyPr>
          <a:lstStyle/>
          <a:p>
            <a:pPr algn="ctr"/>
            <a:r>
              <a:rPr lang="en-GB" dirty="0">
                <a:solidFill>
                  <a:schemeClr val="bg1"/>
                </a:solidFill>
              </a:rPr>
              <a:t>Dissemination</a:t>
            </a:r>
          </a:p>
        </p:txBody>
      </p:sp>
      <p:sp>
        <p:nvSpPr>
          <p:cNvPr id="13" name="Right Arrow 12">
            <a:extLst>
              <a:ext uri="{FF2B5EF4-FFF2-40B4-BE49-F238E27FC236}">
                <a16:creationId xmlns:a16="http://schemas.microsoft.com/office/drawing/2014/main" id="{F6B9397A-4DF1-D45C-B311-FE35C62FED8A}"/>
              </a:ext>
            </a:extLst>
          </p:cNvPr>
          <p:cNvSpPr/>
          <p:nvPr/>
        </p:nvSpPr>
        <p:spPr>
          <a:xfrm>
            <a:off x="2126348" y="4756771"/>
            <a:ext cx="8779790" cy="550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Time</a:t>
            </a:r>
          </a:p>
        </p:txBody>
      </p:sp>
      <p:pic>
        <p:nvPicPr>
          <p:cNvPr id="15" name="Graphic 14" descr="Warning with solid fill">
            <a:extLst>
              <a:ext uri="{FF2B5EF4-FFF2-40B4-BE49-F238E27FC236}">
                <a16:creationId xmlns:a16="http://schemas.microsoft.com/office/drawing/2014/main" id="{998E24B0-109F-97C2-798D-8CAF70FF16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807" y="2469458"/>
            <a:ext cx="914400" cy="914400"/>
          </a:xfrm>
          <a:prstGeom prst="rect">
            <a:avLst/>
          </a:prstGeom>
        </p:spPr>
      </p:pic>
      <p:sp>
        <p:nvSpPr>
          <p:cNvPr id="16" name="TextBox 15">
            <a:extLst>
              <a:ext uri="{FF2B5EF4-FFF2-40B4-BE49-F238E27FC236}">
                <a16:creationId xmlns:a16="http://schemas.microsoft.com/office/drawing/2014/main" id="{F3B48ECA-1E62-A6BA-EAB2-D44CE80F5152}"/>
              </a:ext>
            </a:extLst>
          </p:cNvPr>
          <p:cNvSpPr txBox="1"/>
          <p:nvPr/>
        </p:nvSpPr>
        <p:spPr>
          <a:xfrm>
            <a:off x="446709" y="3414574"/>
            <a:ext cx="1335558" cy="646331"/>
          </a:xfrm>
          <a:prstGeom prst="rect">
            <a:avLst/>
          </a:prstGeom>
          <a:noFill/>
        </p:spPr>
        <p:txBody>
          <a:bodyPr wrap="none" rtlCol="0">
            <a:spAutoFit/>
          </a:bodyPr>
          <a:lstStyle/>
          <a:p>
            <a:pPr algn="ctr"/>
            <a:r>
              <a:rPr lang="en-GB" dirty="0"/>
              <a:t>Earth Quake</a:t>
            </a:r>
            <a:br>
              <a:rPr lang="en-GB" dirty="0"/>
            </a:br>
            <a:r>
              <a:rPr lang="en-GB" dirty="0"/>
              <a:t>/ Event</a:t>
            </a:r>
          </a:p>
        </p:txBody>
      </p:sp>
      <p:sp>
        <p:nvSpPr>
          <p:cNvPr id="17" name="TextBox 16">
            <a:extLst>
              <a:ext uri="{FF2B5EF4-FFF2-40B4-BE49-F238E27FC236}">
                <a16:creationId xmlns:a16="http://schemas.microsoft.com/office/drawing/2014/main" id="{D779564A-78F5-100E-B16B-273DA624D3D8}"/>
              </a:ext>
            </a:extLst>
          </p:cNvPr>
          <p:cNvSpPr txBox="1"/>
          <p:nvPr/>
        </p:nvSpPr>
        <p:spPr>
          <a:xfrm>
            <a:off x="3022930" y="5798893"/>
            <a:ext cx="5112130" cy="707886"/>
          </a:xfrm>
          <a:prstGeom prst="rect">
            <a:avLst/>
          </a:prstGeom>
          <a:noFill/>
        </p:spPr>
        <p:txBody>
          <a:bodyPr wrap="square" rtlCol="0">
            <a:spAutoFit/>
          </a:bodyPr>
          <a:lstStyle/>
          <a:p>
            <a:r>
              <a:rPr lang="en-GB" sz="1000" dirty="0" err="1">
                <a:solidFill>
                  <a:schemeClr val="bg1">
                    <a:lumMod val="50000"/>
                  </a:schemeClr>
                </a:solidFill>
              </a:rPr>
              <a:t>Lauterjung</a:t>
            </a:r>
            <a:r>
              <a:rPr lang="en-GB" sz="1000" dirty="0">
                <a:solidFill>
                  <a:schemeClr val="bg1">
                    <a:lumMod val="50000"/>
                  </a:schemeClr>
                </a:solidFill>
              </a:rPr>
              <a:t>, J., </a:t>
            </a:r>
            <a:r>
              <a:rPr lang="en-GB" sz="1000" dirty="0" err="1">
                <a:solidFill>
                  <a:schemeClr val="bg1">
                    <a:lumMod val="50000"/>
                  </a:schemeClr>
                </a:solidFill>
              </a:rPr>
              <a:t>Letz</a:t>
            </a:r>
            <a:r>
              <a:rPr lang="en-GB" sz="1000" dirty="0">
                <a:solidFill>
                  <a:schemeClr val="bg1">
                    <a:lumMod val="50000"/>
                  </a:schemeClr>
                </a:solidFill>
              </a:rPr>
              <a:t>, H. (Eds.) (2017): 10 Years Indonesian Tsunami Early Warning System:</a:t>
            </a:r>
            <a:br>
              <a:rPr lang="en-GB" sz="1000" dirty="0">
                <a:solidFill>
                  <a:schemeClr val="bg1">
                    <a:lumMod val="50000"/>
                  </a:schemeClr>
                </a:solidFill>
              </a:rPr>
            </a:br>
            <a:r>
              <a:rPr lang="en-GB" sz="1000" dirty="0">
                <a:solidFill>
                  <a:schemeClr val="bg1">
                    <a:lumMod val="50000"/>
                  </a:schemeClr>
                </a:solidFill>
              </a:rPr>
              <a:t>Experiences, Lessons Learned and Outlook, Potsdam: GFZ German Research Centre for</a:t>
            </a:r>
            <a:br>
              <a:rPr lang="en-GB" sz="1000" dirty="0">
                <a:solidFill>
                  <a:schemeClr val="bg1">
                    <a:lumMod val="50000"/>
                  </a:schemeClr>
                </a:solidFill>
              </a:rPr>
            </a:br>
            <a:r>
              <a:rPr lang="en-GB" sz="1000" dirty="0">
                <a:solidFill>
                  <a:schemeClr val="bg1">
                    <a:lumMod val="50000"/>
                  </a:schemeClr>
                </a:solidFill>
              </a:rPr>
              <a:t>Geosciences, 68 p.</a:t>
            </a:r>
            <a:br>
              <a:rPr lang="en-GB" sz="1000" dirty="0">
                <a:solidFill>
                  <a:schemeClr val="bg1">
                    <a:lumMod val="50000"/>
                  </a:schemeClr>
                </a:solidFill>
              </a:rPr>
            </a:br>
            <a:r>
              <a:rPr lang="en-GB" sz="1000" dirty="0">
                <a:solidFill>
                  <a:schemeClr val="bg1">
                    <a:lumMod val="50000"/>
                  </a:schemeClr>
                </a:solidFill>
              </a:rPr>
              <a:t>DOI: http://</a:t>
            </a:r>
            <a:r>
              <a:rPr lang="en-GB" sz="1000" dirty="0" err="1">
                <a:solidFill>
                  <a:schemeClr val="bg1">
                    <a:lumMod val="50000"/>
                  </a:schemeClr>
                </a:solidFill>
              </a:rPr>
              <a:t>doi.org</a:t>
            </a:r>
            <a:r>
              <a:rPr lang="en-GB" sz="1000" dirty="0">
                <a:solidFill>
                  <a:schemeClr val="bg1">
                    <a:lumMod val="50000"/>
                  </a:schemeClr>
                </a:solidFill>
              </a:rPr>
              <a:t>/10.2312/GFZ.7.1.2017.001</a:t>
            </a:r>
          </a:p>
        </p:txBody>
      </p:sp>
    </p:spTree>
    <p:extLst>
      <p:ext uri="{BB962C8B-B14F-4D97-AF65-F5344CB8AC3E}">
        <p14:creationId xmlns:p14="http://schemas.microsoft.com/office/powerpoint/2010/main" val="426396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019127-D9BB-46EE-96EE-B65034F10A86}"/>
              </a:ext>
            </a:extLst>
          </p:cNvPr>
          <p:cNvSpPr>
            <a:spLocks noGrp="1"/>
          </p:cNvSpPr>
          <p:nvPr>
            <p:ph type="sldNum" sz="quarter" idx="4"/>
          </p:nvPr>
        </p:nvSpPr>
        <p:spPr/>
        <p:txBody>
          <a:bodyPr/>
          <a:lstStyle/>
          <a:p>
            <a:fld id="{83EB0FA4-9B1C-4D6B-AF0A-97437B69127A}" type="slidenum">
              <a:rPr lang="en-GB" smtClean="0"/>
              <a:pPr/>
              <a:t>6</a:t>
            </a:fld>
            <a:r>
              <a:rPr lang="en-GB"/>
              <a:t>     |</a:t>
            </a:r>
            <a:endParaRPr lang="en-GB" dirty="0"/>
          </a:p>
        </p:txBody>
      </p:sp>
      <p:sp>
        <p:nvSpPr>
          <p:cNvPr id="11" name="Rectangle 10">
            <a:extLst>
              <a:ext uri="{FF2B5EF4-FFF2-40B4-BE49-F238E27FC236}">
                <a16:creationId xmlns:a16="http://schemas.microsoft.com/office/drawing/2014/main" id="{40430653-B787-BBB1-DE70-28A7CF2EE7F3}"/>
              </a:ext>
            </a:extLst>
          </p:cNvPr>
          <p:cNvSpPr/>
          <p:nvPr/>
        </p:nvSpPr>
        <p:spPr>
          <a:xfrm>
            <a:off x="0" y="12671"/>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a:extLst>
              <a:ext uri="{FF2B5EF4-FFF2-40B4-BE49-F238E27FC236}">
                <a16:creationId xmlns:a16="http://schemas.microsoft.com/office/drawing/2014/main" id="{ECB0A312-BBDA-11B6-DCDA-CEB5C0B04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312" y="245358"/>
            <a:ext cx="5718659" cy="56018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84F5FDA-EEDF-24BA-8883-17CEFFB82D43}"/>
              </a:ext>
            </a:extLst>
          </p:cNvPr>
          <p:cNvSpPr txBox="1"/>
          <p:nvPr/>
        </p:nvSpPr>
        <p:spPr>
          <a:xfrm>
            <a:off x="2526278" y="5756309"/>
            <a:ext cx="7139444" cy="1200329"/>
          </a:xfrm>
          <a:prstGeom prst="rect">
            <a:avLst/>
          </a:prstGeom>
          <a:noFill/>
        </p:spPr>
        <p:txBody>
          <a:bodyPr wrap="square" rtlCol="0">
            <a:spAutoFit/>
          </a:bodyPr>
          <a:lstStyle/>
          <a:p>
            <a:pPr algn="ctr"/>
            <a:r>
              <a:rPr lang="en-GB" sz="3600" dirty="0"/>
              <a:t>g = 9.81</a:t>
            </a:r>
          </a:p>
          <a:p>
            <a:pPr algn="ctr"/>
            <a:r>
              <a:rPr lang="en-GB" sz="3600" dirty="0"/>
              <a:t>d = Depth of water </a:t>
            </a:r>
          </a:p>
        </p:txBody>
      </p:sp>
      <p:sp>
        <p:nvSpPr>
          <p:cNvPr id="13" name="TextBox 12">
            <a:extLst>
              <a:ext uri="{FF2B5EF4-FFF2-40B4-BE49-F238E27FC236}">
                <a16:creationId xmlns:a16="http://schemas.microsoft.com/office/drawing/2014/main" id="{0BDA3F86-C5E8-49B9-75B6-C3E19CCF0FD4}"/>
              </a:ext>
            </a:extLst>
          </p:cNvPr>
          <p:cNvSpPr txBox="1"/>
          <p:nvPr/>
        </p:nvSpPr>
        <p:spPr>
          <a:xfrm>
            <a:off x="9273773" y="1443841"/>
            <a:ext cx="2602424" cy="3970318"/>
          </a:xfrm>
          <a:prstGeom prst="rect">
            <a:avLst/>
          </a:prstGeom>
          <a:noFill/>
        </p:spPr>
        <p:txBody>
          <a:bodyPr wrap="square" rtlCol="0">
            <a:spAutoFit/>
          </a:bodyPr>
          <a:lstStyle/>
          <a:p>
            <a:r>
              <a:rPr lang="en-GB" sz="2800" dirty="0"/>
              <a:t>1000 meters water depth</a:t>
            </a:r>
          </a:p>
          <a:p>
            <a:r>
              <a:rPr lang="en-GB" sz="2800" dirty="0"/>
              <a:t>= 713 Km/s</a:t>
            </a:r>
          </a:p>
          <a:p>
            <a:endParaRPr lang="en-GB" sz="2800" dirty="0"/>
          </a:p>
          <a:p>
            <a:endParaRPr lang="en-GB" sz="2800" dirty="0"/>
          </a:p>
          <a:p>
            <a:endParaRPr lang="en-GB" sz="2800" dirty="0"/>
          </a:p>
          <a:p>
            <a:r>
              <a:rPr lang="en-GB" sz="2800" dirty="0"/>
              <a:t>4000 meters water depth</a:t>
            </a:r>
          </a:p>
          <a:p>
            <a:r>
              <a:rPr lang="en-GB" sz="2800" dirty="0"/>
              <a:t>= 198 m/s</a:t>
            </a:r>
          </a:p>
        </p:txBody>
      </p:sp>
    </p:spTree>
    <p:extLst>
      <p:ext uri="{BB962C8B-B14F-4D97-AF65-F5344CB8AC3E}">
        <p14:creationId xmlns:p14="http://schemas.microsoft.com/office/powerpoint/2010/main" val="39871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12A8F1-4C94-A29B-62D0-0BDBB864CCDF}"/>
              </a:ext>
            </a:extLst>
          </p:cNvPr>
          <p:cNvSpPr/>
          <p:nvPr/>
        </p:nvSpPr>
        <p:spPr>
          <a:xfrm>
            <a:off x="0" y="0"/>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a:extLst>
              <a:ext uri="{FF2B5EF4-FFF2-40B4-BE49-F238E27FC236}">
                <a16:creationId xmlns:a16="http://schemas.microsoft.com/office/drawing/2014/main" id="{E0449DD7-BB92-D196-3A52-95309A7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0"/>
            <a:ext cx="7542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F7063F-4DEB-CF81-4B4A-271A27F66512}"/>
              </a:ext>
            </a:extLst>
          </p:cNvPr>
          <p:cNvSpPr>
            <a:spLocks noGrp="1"/>
          </p:cNvSpPr>
          <p:nvPr>
            <p:ph type="title"/>
          </p:nvPr>
        </p:nvSpPr>
        <p:spPr>
          <a:xfrm>
            <a:off x="265458" y="353646"/>
            <a:ext cx="5716887" cy="1351168"/>
          </a:xfrm>
          <a:solidFill>
            <a:schemeClr val="bg1">
              <a:lumMod val="85000"/>
              <a:alpha val="53851"/>
            </a:schemeClr>
          </a:solidFill>
        </p:spPr>
        <p:txBody>
          <a:bodyPr>
            <a:normAutofit/>
          </a:bodyPr>
          <a:lstStyle/>
          <a:p>
            <a:pPr algn="ctr"/>
            <a:r>
              <a:rPr lang="en-GB" sz="4000" dirty="0"/>
              <a:t>Tsunami travel speed map</a:t>
            </a:r>
          </a:p>
        </p:txBody>
      </p:sp>
      <p:sp>
        <p:nvSpPr>
          <p:cNvPr id="7" name="TextBox 6">
            <a:extLst>
              <a:ext uri="{FF2B5EF4-FFF2-40B4-BE49-F238E27FC236}">
                <a16:creationId xmlns:a16="http://schemas.microsoft.com/office/drawing/2014/main" id="{9CD18B88-AABC-18D8-783F-E163AE87EDD9}"/>
              </a:ext>
            </a:extLst>
          </p:cNvPr>
          <p:cNvSpPr txBox="1"/>
          <p:nvPr/>
        </p:nvSpPr>
        <p:spPr>
          <a:xfrm>
            <a:off x="9837204" y="1526584"/>
            <a:ext cx="2353209" cy="3970318"/>
          </a:xfrm>
          <a:prstGeom prst="rect">
            <a:avLst/>
          </a:prstGeom>
          <a:noFill/>
        </p:spPr>
        <p:txBody>
          <a:bodyPr wrap="square" rtlCol="0">
            <a:spAutoFit/>
          </a:bodyPr>
          <a:lstStyle/>
          <a:p>
            <a:r>
              <a:rPr lang="en-GB" dirty="0"/>
              <a:t>Map contours: 1-hour intervals:</a:t>
            </a:r>
          </a:p>
          <a:p>
            <a:r>
              <a:rPr lang="en-GB" dirty="0"/>
              <a:t>Red: 1-4 hour arrival times</a:t>
            </a:r>
          </a:p>
          <a:p>
            <a:endParaRPr lang="en-GB" dirty="0"/>
          </a:p>
          <a:p>
            <a:r>
              <a:rPr lang="en-GB" dirty="0"/>
              <a:t>Yellow: 5-6 hour arrival times</a:t>
            </a:r>
          </a:p>
          <a:p>
            <a:endParaRPr lang="en-GB" dirty="0"/>
          </a:p>
          <a:p>
            <a:r>
              <a:rPr lang="en-GB" dirty="0"/>
              <a:t>Green: 7-14 hour arrival times</a:t>
            </a:r>
          </a:p>
          <a:p>
            <a:endParaRPr lang="en-GB" dirty="0"/>
          </a:p>
          <a:p>
            <a:r>
              <a:rPr lang="en-GB" dirty="0"/>
              <a:t>Blue: 15-21 hour arrival times</a:t>
            </a:r>
          </a:p>
          <a:p>
            <a:endParaRPr lang="en-GB" dirty="0"/>
          </a:p>
        </p:txBody>
      </p:sp>
      <p:sp>
        <p:nvSpPr>
          <p:cNvPr id="2" name="TextBox 1">
            <a:extLst>
              <a:ext uri="{FF2B5EF4-FFF2-40B4-BE49-F238E27FC236}">
                <a16:creationId xmlns:a16="http://schemas.microsoft.com/office/drawing/2014/main" id="{CF0FFACD-B768-74AE-542F-3D5E436370B8}"/>
              </a:ext>
            </a:extLst>
          </p:cNvPr>
          <p:cNvSpPr txBox="1"/>
          <p:nvPr/>
        </p:nvSpPr>
        <p:spPr>
          <a:xfrm>
            <a:off x="10024946" y="6088559"/>
            <a:ext cx="1900009" cy="769441"/>
          </a:xfrm>
          <a:prstGeom prst="rect">
            <a:avLst/>
          </a:prstGeom>
          <a:noFill/>
        </p:spPr>
        <p:txBody>
          <a:bodyPr wrap="square" rtlCol="0">
            <a:spAutoFit/>
          </a:bodyPr>
          <a:lstStyle/>
          <a:p>
            <a:r>
              <a:rPr lang="en-GB" sz="1100" dirty="0">
                <a:solidFill>
                  <a:schemeClr val="bg1">
                    <a:lumMod val="50000"/>
                  </a:schemeClr>
                </a:solidFill>
              </a:rPr>
              <a:t>https://</a:t>
            </a:r>
            <a:r>
              <a:rPr lang="en-GB" sz="1100" dirty="0" err="1">
                <a:solidFill>
                  <a:schemeClr val="bg1">
                    <a:lumMod val="50000"/>
                  </a:schemeClr>
                </a:solidFill>
              </a:rPr>
              <a:t>www.ngdc.noaa.gov</a:t>
            </a:r>
            <a:r>
              <a:rPr lang="en-GB" sz="1100" dirty="0">
                <a:solidFill>
                  <a:schemeClr val="bg1">
                    <a:lumMod val="50000"/>
                  </a:schemeClr>
                </a:solidFill>
              </a:rPr>
              <a:t>/hazard/</a:t>
            </a:r>
            <a:r>
              <a:rPr lang="en-GB" sz="1100" dirty="0" err="1">
                <a:solidFill>
                  <a:schemeClr val="bg1">
                    <a:lumMod val="50000"/>
                  </a:schemeClr>
                </a:solidFill>
              </a:rPr>
              <a:t>tsu_travel_time_events.shtml</a:t>
            </a:r>
            <a:endParaRPr lang="en-GB" sz="1100" dirty="0">
              <a:solidFill>
                <a:schemeClr val="bg1">
                  <a:lumMod val="50000"/>
                </a:schemeClr>
              </a:solidFill>
            </a:endParaRPr>
          </a:p>
          <a:p>
            <a:endParaRPr lang="en-GB" sz="1100" dirty="0">
              <a:solidFill>
                <a:schemeClr val="bg1">
                  <a:lumMod val="50000"/>
                </a:schemeClr>
              </a:solidFill>
            </a:endParaRPr>
          </a:p>
        </p:txBody>
      </p:sp>
    </p:spTree>
    <p:extLst>
      <p:ext uri="{BB962C8B-B14F-4D97-AF65-F5344CB8AC3E}">
        <p14:creationId xmlns:p14="http://schemas.microsoft.com/office/powerpoint/2010/main" val="2544820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ap&#10;&#10;Description automatically generated">
            <a:extLst>
              <a:ext uri="{FF2B5EF4-FFF2-40B4-BE49-F238E27FC236}">
                <a16:creationId xmlns:a16="http://schemas.microsoft.com/office/drawing/2014/main" id="{42036E05-4860-9726-E5FB-4424837494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5" t="2781" r="-1" b="6839"/>
          <a:stretch/>
        </p:blipFill>
        <p:spPr>
          <a:xfrm>
            <a:off x="0" y="0"/>
            <a:ext cx="12192000" cy="6858000"/>
          </a:xfrm>
        </p:spPr>
      </p:pic>
      <p:sp>
        <p:nvSpPr>
          <p:cNvPr id="3" name="Title 2">
            <a:extLst>
              <a:ext uri="{FF2B5EF4-FFF2-40B4-BE49-F238E27FC236}">
                <a16:creationId xmlns:a16="http://schemas.microsoft.com/office/drawing/2014/main" id="{B9B8E338-AA96-6927-53F6-C124061224C5}"/>
              </a:ext>
            </a:extLst>
          </p:cNvPr>
          <p:cNvSpPr>
            <a:spLocks noGrp="1"/>
          </p:cNvSpPr>
          <p:nvPr>
            <p:ph type="title"/>
          </p:nvPr>
        </p:nvSpPr>
        <p:spPr/>
        <p:txBody>
          <a:bodyPr>
            <a:normAutofit/>
          </a:bodyPr>
          <a:lstStyle/>
          <a:p>
            <a:r>
              <a:rPr lang="en-GB" dirty="0"/>
              <a:t>Where are Ocean Tsunami Buoys most effective?</a:t>
            </a:r>
          </a:p>
        </p:txBody>
      </p:sp>
      <p:sp>
        <p:nvSpPr>
          <p:cNvPr id="10" name="TextBox 9">
            <a:extLst>
              <a:ext uri="{FF2B5EF4-FFF2-40B4-BE49-F238E27FC236}">
                <a16:creationId xmlns:a16="http://schemas.microsoft.com/office/drawing/2014/main" id="{8F3978EB-0FA6-0FCC-A4BD-1F1061B0F897}"/>
              </a:ext>
            </a:extLst>
          </p:cNvPr>
          <p:cNvSpPr txBox="1"/>
          <p:nvPr/>
        </p:nvSpPr>
        <p:spPr>
          <a:xfrm>
            <a:off x="6846849" y="6456556"/>
            <a:ext cx="5129561" cy="253916"/>
          </a:xfrm>
          <a:prstGeom prst="rect">
            <a:avLst/>
          </a:prstGeom>
          <a:noFill/>
        </p:spPr>
        <p:txBody>
          <a:bodyPr wrap="square" rtlCol="0">
            <a:spAutoFit/>
          </a:bodyPr>
          <a:lstStyle/>
          <a:p>
            <a:r>
              <a:rPr lang="en-GB" sz="1050" dirty="0">
                <a:solidFill>
                  <a:schemeClr val="tx1">
                    <a:lumMod val="50000"/>
                    <a:lumOff val="50000"/>
                  </a:schemeClr>
                </a:solidFill>
              </a:rPr>
              <a:t>NOAA National Data Buoy Centre: NOAA/NDBC | Esri , GEBCO, IHO-IOC GEBCO, NGS | …</a:t>
            </a:r>
          </a:p>
        </p:txBody>
      </p:sp>
    </p:spTree>
    <p:extLst>
      <p:ext uri="{BB962C8B-B14F-4D97-AF65-F5344CB8AC3E}">
        <p14:creationId xmlns:p14="http://schemas.microsoft.com/office/powerpoint/2010/main" val="880431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1DCFF8-61D9-E8B2-77AB-0206D71DD661}"/>
              </a:ext>
            </a:extLst>
          </p:cNvPr>
          <p:cNvSpPr/>
          <p:nvPr/>
        </p:nvSpPr>
        <p:spPr>
          <a:xfrm>
            <a:off x="0" y="23247"/>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55C173AD-D58D-5469-1D5D-2547D207C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13" y="23247"/>
            <a:ext cx="9672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7F5257E-FE4B-5FCE-900B-6DA9B8136904}"/>
              </a:ext>
            </a:extLst>
          </p:cNvPr>
          <p:cNvSpPr>
            <a:spLocks noGrp="1"/>
          </p:cNvSpPr>
          <p:nvPr>
            <p:ph type="title"/>
          </p:nvPr>
        </p:nvSpPr>
        <p:spPr>
          <a:xfrm>
            <a:off x="1660118" y="334875"/>
            <a:ext cx="4762986" cy="927768"/>
          </a:xfrm>
          <a:solidFill>
            <a:schemeClr val="bg1">
              <a:lumMod val="75000"/>
            </a:schemeClr>
          </a:solidFill>
        </p:spPr>
        <p:txBody>
          <a:bodyPr>
            <a:normAutofit/>
          </a:bodyPr>
          <a:lstStyle/>
          <a:p>
            <a:r>
              <a:rPr lang="en-GB" dirty="0"/>
              <a:t>2 x tsunami strikes in 2018</a:t>
            </a:r>
          </a:p>
        </p:txBody>
      </p:sp>
      <p:sp>
        <p:nvSpPr>
          <p:cNvPr id="2" name="Content Placeholder 1">
            <a:extLst>
              <a:ext uri="{FF2B5EF4-FFF2-40B4-BE49-F238E27FC236}">
                <a16:creationId xmlns:a16="http://schemas.microsoft.com/office/drawing/2014/main" id="{353295EC-B80C-C7A5-3FF7-02062533A51F}"/>
              </a:ext>
            </a:extLst>
          </p:cNvPr>
          <p:cNvSpPr>
            <a:spLocks noGrp="1"/>
          </p:cNvSpPr>
          <p:nvPr>
            <p:ph idx="1"/>
          </p:nvPr>
        </p:nvSpPr>
        <p:spPr>
          <a:xfrm>
            <a:off x="7876017" y="2174486"/>
            <a:ext cx="3743554" cy="3021982"/>
          </a:xfrm>
          <a:solidFill>
            <a:schemeClr val="bg1">
              <a:lumMod val="75000"/>
              <a:alpha val="95152"/>
            </a:schemeClr>
          </a:solidFill>
        </p:spPr>
        <p:txBody>
          <a:bodyPr>
            <a:normAutofit lnSpcReduction="10000"/>
          </a:bodyPr>
          <a:lstStyle/>
          <a:p>
            <a:pPr marL="0" indent="0">
              <a:buNone/>
            </a:pPr>
            <a:r>
              <a:rPr lang="en-GB" sz="2400" dirty="0"/>
              <a:t>Warning sent but it wasn’t accurate as the tsunami was triggered by a volcano landslide.  The installed tidal gauges weren’t able to distinguish the tsunami from the high tide and the deep water buoys weren’t monitoring.</a:t>
            </a:r>
          </a:p>
        </p:txBody>
      </p:sp>
      <p:sp>
        <p:nvSpPr>
          <p:cNvPr id="5" name="TextBox 4">
            <a:extLst>
              <a:ext uri="{FF2B5EF4-FFF2-40B4-BE49-F238E27FC236}">
                <a16:creationId xmlns:a16="http://schemas.microsoft.com/office/drawing/2014/main" id="{50F77F16-DF6D-636D-4B1D-431EF47EA298}"/>
              </a:ext>
            </a:extLst>
          </p:cNvPr>
          <p:cNvSpPr txBox="1"/>
          <p:nvPr/>
        </p:nvSpPr>
        <p:spPr>
          <a:xfrm>
            <a:off x="255300" y="6037312"/>
            <a:ext cx="5921298" cy="748888"/>
          </a:xfrm>
          <a:prstGeom prst="rect">
            <a:avLst/>
          </a:prstGeom>
          <a:solidFill>
            <a:schemeClr val="bg1"/>
          </a:solidFill>
        </p:spPr>
        <p:txBody>
          <a:bodyPr wrap="square" rtlCol="0">
            <a:spAutoFit/>
          </a:bodyPr>
          <a:lstStyle/>
          <a:p>
            <a:r>
              <a:rPr lang="en-GB" sz="1400" dirty="0">
                <a:solidFill>
                  <a:schemeClr val="bg1">
                    <a:lumMod val="65000"/>
                  </a:schemeClr>
                </a:solidFill>
              </a:rPr>
              <a:t>By Indonesian National Board for Disaster Management (BNPB) - https://</a:t>
            </a:r>
            <a:r>
              <a:rPr lang="en-GB" sz="1400" dirty="0" err="1">
                <a:solidFill>
                  <a:schemeClr val="bg1">
                    <a:lumMod val="65000"/>
                  </a:schemeClr>
                </a:solidFill>
              </a:rPr>
              <a:t>twitter.com</a:t>
            </a:r>
            <a:r>
              <a:rPr lang="en-GB" sz="1400" dirty="0">
                <a:solidFill>
                  <a:schemeClr val="bg1">
                    <a:lumMod val="65000"/>
                  </a:schemeClr>
                </a:solidFill>
              </a:rPr>
              <a:t>/</a:t>
            </a:r>
            <a:r>
              <a:rPr lang="en-GB" sz="1400" dirty="0" err="1">
                <a:solidFill>
                  <a:schemeClr val="bg1">
                    <a:lumMod val="65000"/>
                  </a:schemeClr>
                </a:solidFill>
              </a:rPr>
              <a:t>sutopo_pn</a:t>
            </a:r>
            <a:r>
              <a:rPr lang="en-GB" sz="1400" dirty="0">
                <a:solidFill>
                  <a:schemeClr val="bg1">
                    <a:lumMod val="65000"/>
                  </a:schemeClr>
                </a:solidFill>
              </a:rPr>
              <a:t>/status/1077092955389812736, Public Domain, https://</a:t>
            </a:r>
            <a:r>
              <a:rPr lang="en-GB" sz="1400" dirty="0" err="1">
                <a:solidFill>
                  <a:schemeClr val="bg1">
                    <a:lumMod val="65000"/>
                  </a:schemeClr>
                </a:solidFill>
              </a:rPr>
              <a:t>commons.wikimedia.org</a:t>
            </a:r>
            <a:r>
              <a:rPr lang="en-GB" sz="1400" dirty="0">
                <a:solidFill>
                  <a:schemeClr val="bg1">
                    <a:lumMod val="65000"/>
                  </a:schemeClr>
                </a:solidFill>
              </a:rPr>
              <a:t>/w/</a:t>
            </a:r>
            <a:r>
              <a:rPr lang="en-GB" sz="1400" dirty="0" err="1">
                <a:solidFill>
                  <a:schemeClr val="bg1">
                    <a:lumMod val="65000"/>
                  </a:schemeClr>
                </a:solidFill>
              </a:rPr>
              <a:t>index.php?curid</a:t>
            </a:r>
            <a:r>
              <a:rPr lang="en-GB" sz="1400" dirty="0">
                <a:solidFill>
                  <a:schemeClr val="bg1">
                    <a:lumMod val="65000"/>
                  </a:schemeClr>
                </a:solidFill>
              </a:rPr>
              <a:t>=75301355</a:t>
            </a:r>
          </a:p>
        </p:txBody>
      </p:sp>
    </p:spTree>
    <p:extLst>
      <p:ext uri="{BB962C8B-B14F-4D97-AF65-F5344CB8AC3E}">
        <p14:creationId xmlns:p14="http://schemas.microsoft.com/office/powerpoint/2010/main" val="2907890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46798A-E27B-F241-B0A1-DEDAEDFCAFF6}" vid="{2338C01D-C9F2-B346-84BF-EEE06CB089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10296</TotalTime>
  <Words>4226</Words>
  <Application>Microsoft Macintosh PowerPoint</Application>
  <PresentationFormat>Widescreen</PresentationFormat>
  <Paragraphs>370</Paragraphs>
  <Slides>40</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Gadugi</vt:lpstr>
      <vt:lpstr>Wingdings</vt:lpstr>
      <vt:lpstr>Office Theme</vt:lpstr>
      <vt:lpstr>PowerPoint Presentation</vt:lpstr>
      <vt:lpstr>PowerPoint Presentation</vt:lpstr>
      <vt:lpstr>PowerPoint Presentation</vt:lpstr>
      <vt:lpstr>PowerPoint Presentation</vt:lpstr>
      <vt:lpstr>How Tsunamis are monitored and reported</vt:lpstr>
      <vt:lpstr>PowerPoint Presentation</vt:lpstr>
      <vt:lpstr>Tsunami travel speed map</vt:lpstr>
      <vt:lpstr>Where are Ocean Tsunami Buoys most effective?</vt:lpstr>
      <vt:lpstr>2 x tsunami strikes in 2018</vt:lpstr>
      <vt:lpstr>Tsunami’s in Europe</vt:lpstr>
      <vt:lpstr>Another societal challenge from lack of deep ocean observations</vt:lpstr>
      <vt:lpstr>Global Deep Ocean Temperature </vt:lpstr>
      <vt:lpstr>We need more data! </vt:lpstr>
      <vt:lpstr>What about dedicated infrastructure?</vt:lpstr>
      <vt:lpstr>Expensive to install</vt:lpstr>
      <vt:lpstr>Expensive to maintain</vt:lpstr>
      <vt:lpstr>Who pays?</vt:lpstr>
      <vt:lpstr>Who is responsible?</vt:lpstr>
      <vt:lpstr>There have been dedicated cables and infrastructure installed!</vt:lpstr>
      <vt:lpstr>What about Space?</vt:lpstr>
      <vt:lpstr>PowerPoint Presentation</vt:lpstr>
      <vt:lpstr>PowerPoint Presentation</vt:lpstr>
      <vt:lpstr>Science Monitoring And Reliable Telecommunications</vt:lpstr>
      <vt:lpstr>SMART Cable concept</vt:lpstr>
      <vt:lpstr>Is there another way?</vt:lpstr>
      <vt:lpstr>PowerPoint Presentation</vt:lpstr>
      <vt:lpstr>What can DAS detect?</vt:lpstr>
      <vt:lpstr>PowerPoint Presentation</vt:lpstr>
      <vt:lpstr>PowerPoint Presentation</vt:lpstr>
      <vt:lpstr>PowerPoint Presentation</vt:lpstr>
      <vt:lpstr>GeoLAB and DAS</vt:lpstr>
      <vt:lpstr>Some initial results with a DAS at GeoLab</vt:lpstr>
      <vt:lpstr>Dedicated cable required?</vt:lpstr>
      <vt:lpstr>The other technique – State of Polarisation (SoP)</vt:lpstr>
      <vt:lpstr>SOP OTDR</vt:lpstr>
      <vt:lpstr>SOP and DAS – New services we can offer to researchers?</vt:lpstr>
      <vt:lpstr>SUBMERSE Project</vt:lpstr>
      <vt:lpstr>PowerPoint Presentation</vt:lpstr>
      <vt:lpstr>My challenge to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Atherton</dc:creator>
  <cp:lastModifiedBy>Chris Atherton</cp:lastModifiedBy>
  <cp:revision>41</cp:revision>
  <dcterms:created xsi:type="dcterms:W3CDTF">2022-06-03T08:25:51Z</dcterms:created>
  <dcterms:modified xsi:type="dcterms:W3CDTF">2022-06-10T12:01:55Z</dcterms:modified>
</cp:coreProperties>
</file>