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75" r:id="rId3"/>
    <p:sldId id="276" r:id="rId4"/>
    <p:sldId id="257" r:id="rId5"/>
    <p:sldId id="277" r:id="rId6"/>
    <p:sldId id="278" r:id="rId7"/>
    <p:sldId id="279" r:id="rId8"/>
    <p:sldId id="280" r:id="rId9"/>
    <p:sldId id="258" r:id="rId10"/>
    <p:sldId id="259" r:id="rId11"/>
    <p:sldId id="260" r:id="rId12"/>
    <p:sldId id="262" r:id="rId13"/>
    <p:sldId id="281" r:id="rId14"/>
    <p:sldId id="264" r:id="rId15"/>
    <p:sldId id="282" r:id="rId16"/>
    <p:sldId id="283" r:id="rId17"/>
    <p:sldId id="265" r:id="rId18"/>
    <p:sldId id="284" r:id="rId19"/>
    <p:sldId id="285" r:id="rId20"/>
    <p:sldId id="286" r:id="rId21"/>
    <p:sldId id="288" r:id="rId22"/>
    <p:sldId id="268" r:id="rId23"/>
    <p:sldId id="269" r:id="rId24"/>
    <p:sldId id="2047" r:id="rId25"/>
    <p:sldId id="270" r:id="rId26"/>
    <p:sldId id="2048" r:id="rId27"/>
    <p:sldId id="273" r:id="rId28"/>
    <p:sldId id="2046" r:id="rId29"/>
    <p:sldId id="274" r:id="rId3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1pPr>
    <a:lvl2pPr marL="0" marR="0" indent="3429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2pPr>
    <a:lvl3pPr marL="0" marR="0" indent="6858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3pPr>
    <a:lvl4pPr marL="0" marR="0" indent="10287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4pPr>
    <a:lvl5pPr marL="0" marR="0" indent="13716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5pPr>
    <a:lvl6pPr marL="0" marR="0" indent="17145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6pPr>
    <a:lvl7pPr marL="0" marR="0" indent="20574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7pPr>
    <a:lvl8pPr marL="0" marR="0" indent="24003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8pPr>
    <a:lvl9pPr marL="0" marR="0" indent="27432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alpha val="20000"/>
            </a:scheme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alpha val="20000"/>
            </a:schemeClr>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no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D2"/>
          </a:solidFill>
        </a:fill>
      </a:tcStyle>
    </a:wholeTbl>
    <a:band2H>
      <a:tcTxStyle/>
      <a:tcStyle>
        <a:tcBdr/>
        <a:fill>
          <a:solidFill>
            <a:srgbClr val="E6E8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9D7E7"/>
          </a:solidFill>
        </a:fill>
      </a:tcStyle>
    </a:wholeTbl>
    <a:band2H>
      <a:tcTxStyle/>
      <a:tcStyle>
        <a:tcBdr/>
        <a:fill>
          <a:solidFill>
            <a:srgbClr val="EDEC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E3DB"/>
          </a:solidFill>
        </a:fill>
      </a:tcStyle>
    </a:wholeTbl>
    <a:band2H>
      <a:tcTxStyle/>
      <a:tcStyle>
        <a:tcBdr/>
        <a:fill>
          <a:solidFill>
            <a:srgbClr val="ECF1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2102" autoAdjust="0"/>
  </p:normalViewPr>
  <p:slideViewPr>
    <p:cSldViewPr snapToGrid="0" snapToObjects="1">
      <p:cViewPr>
        <p:scale>
          <a:sx n="100" d="100"/>
          <a:sy n="100" d="100"/>
        </p:scale>
        <p:origin x="861"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1143000" y="685800"/>
            <a:ext cx="4572000" cy="3429000"/>
          </a:xfrm>
          <a:prstGeom prst="rect">
            <a:avLst/>
          </a:prstGeom>
        </p:spPr>
        <p:txBody>
          <a:bodyPr/>
          <a:lstStyle/>
          <a:p>
            <a:endParaRPr/>
          </a:p>
        </p:txBody>
      </p:sp>
      <p:sp>
        <p:nvSpPr>
          <p:cNvPr id="289" name="Shape 2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685800" latinLnBrk="0">
      <a:defRPr sz="900">
        <a:latin typeface="+mn-lt"/>
        <a:ea typeface="+mn-ea"/>
        <a:cs typeface="+mn-cs"/>
        <a:sym typeface="Calibri"/>
      </a:defRPr>
    </a:lvl1pPr>
    <a:lvl2pPr indent="228600" defTabSz="685800" latinLnBrk="0">
      <a:defRPr sz="900">
        <a:latin typeface="+mn-lt"/>
        <a:ea typeface="+mn-ea"/>
        <a:cs typeface="+mn-cs"/>
        <a:sym typeface="Calibri"/>
      </a:defRPr>
    </a:lvl2pPr>
    <a:lvl3pPr indent="457200" defTabSz="685800" latinLnBrk="0">
      <a:defRPr sz="900">
        <a:latin typeface="+mn-lt"/>
        <a:ea typeface="+mn-ea"/>
        <a:cs typeface="+mn-cs"/>
        <a:sym typeface="Calibri"/>
      </a:defRPr>
    </a:lvl3pPr>
    <a:lvl4pPr indent="685800" defTabSz="685800" latinLnBrk="0">
      <a:defRPr sz="900">
        <a:latin typeface="+mn-lt"/>
        <a:ea typeface="+mn-ea"/>
        <a:cs typeface="+mn-cs"/>
        <a:sym typeface="Calibri"/>
      </a:defRPr>
    </a:lvl4pPr>
    <a:lvl5pPr indent="914400" defTabSz="685800" latinLnBrk="0">
      <a:defRPr sz="900">
        <a:latin typeface="+mn-lt"/>
        <a:ea typeface="+mn-ea"/>
        <a:cs typeface="+mn-cs"/>
        <a:sym typeface="Calibri"/>
      </a:defRPr>
    </a:lvl5pPr>
    <a:lvl6pPr indent="1143000" defTabSz="685800" latinLnBrk="0">
      <a:defRPr sz="900">
        <a:latin typeface="+mn-lt"/>
        <a:ea typeface="+mn-ea"/>
        <a:cs typeface="+mn-cs"/>
        <a:sym typeface="Calibri"/>
      </a:defRPr>
    </a:lvl6pPr>
    <a:lvl7pPr indent="1371600" defTabSz="685800" latinLnBrk="0">
      <a:defRPr sz="900">
        <a:latin typeface="+mn-lt"/>
        <a:ea typeface="+mn-ea"/>
        <a:cs typeface="+mn-cs"/>
        <a:sym typeface="Calibri"/>
      </a:defRPr>
    </a:lvl7pPr>
    <a:lvl8pPr indent="1600200" defTabSz="685800" latinLnBrk="0">
      <a:defRPr sz="900">
        <a:latin typeface="+mn-lt"/>
        <a:ea typeface="+mn-ea"/>
        <a:cs typeface="+mn-cs"/>
        <a:sym typeface="Calibri"/>
      </a:defRPr>
    </a:lvl8pPr>
    <a:lvl9pPr indent="1828800" defTabSz="685800" latinLnBrk="0">
      <a:defRPr sz="9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Introductions (AARNet and James Ng/General Manager Security Operations)</a:t>
            </a:r>
          </a:p>
          <a:p>
            <a:r>
              <a:rPr lang="en-US" dirty="0"/>
              <a:t>Topic of the day – focus on adversary driven innovation leveraging anomaly threat detection</a:t>
            </a:r>
          </a:p>
          <a:p>
            <a:endParaRPr lang="en-US" dirty="0"/>
          </a:p>
          <a:p>
            <a:r>
              <a:rPr lang="en-US" dirty="0"/>
              <a:t>Thanks/recognition to Charles Sterner (CISO) in absentia </a:t>
            </a:r>
          </a:p>
          <a:p>
            <a:endParaRPr lang="en-US" dirty="0"/>
          </a:p>
          <a:p>
            <a:pPr marL="171450" indent="-171450">
              <a:buFont typeface="Arial" panose="020B0604020202020204" pitchFamily="34" charset="0"/>
              <a:buChar char="•"/>
            </a:pPr>
            <a:r>
              <a:rPr lang="en-US" dirty="0"/>
              <a:t>Quick overview of AARNet and how we fit into providing a SOC service to the HE&amp;R sector including timeline of our SOC journey</a:t>
            </a:r>
          </a:p>
          <a:p>
            <a:pPr marL="171450" indent="-171450">
              <a:buFont typeface="Arial" panose="020B0604020202020204" pitchFamily="34" charset="0"/>
              <a:buChar char="•"/>
            </a:pPr>
            <a:r>
              <a:rPr lang="en-US" dirty="0"/>
              <a:t>Timeline of our SOC journey </a:t>
            </a:r>
          </a:p>
          <a:p>
            <a:pPr marL="171450" indent="-171450">
              <a:buFont typeface="Arial" panose="020B0604020202020204" pitchFamily="34" charset="0"/>
              <a:buChar char="•"/>
            </a:pPr>
            <a:r>
              <a:rPr lang="en-US" dirty="0"/>
              <a:t>Share our approach to SOC (in particular our use of anomaly threat detection using UEBA)</a:t>
            </a:r>
          </a:p>
          <a:p>
            <a:pPr marL="171450" indent="-171450">
              <a:buFont typeface="Arial" panose="020B0604020202020204" pitchFamily="34" charset="0"/>
              <a:buChar char="•"/>
            </a:pPr>
            <a:r>
              <a:rPr lang="en-US" dirty="0"/>
              <a:t>Share a case study</a:t>
            </a:r>
          </a:p>
          <a:p>
            <a:pPr marL="171450" indent="-171450">
              <a:buFont typeface="Arial" panose="020B0604020202020204" pitchFamily="34" charset="0"/>
              <a:buChar char="•"/>
            </a:pPr>
            <a:r>
              <a:rPr lang="en-US" dirty="0"/>
              <a:t>How this compares to the traditional approach to SOC (touching on static and dynamic correlation)</a:t>
            </a:r>
          </a:p>
        </p:txBody>
      </p:sp>
    </p:spTree>
    <p:extLst>
      <p:ext uri="{BB962C8B-B14F-4D97-AF65-F5344CB8AC3E}">
        <p14:creationId xmlns:p14="http://schemas.microsoft.com/office/powerpoint/2010/main" val="258202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Asset/User data and looking at the unique relationships.</a:t>
            </a:r>
            <a:endParaRPr lang="en-AU" dirty="0"/>
          </a:p>
        </p:txBody>
      </p:sp>
    </p:spTree>
    <p:extLst>
      <p:ext uri="{BB962C8B-B14F-4D97-AF65-F5344CB8AC3E}">
        <p14:creationId xmlns:p14="http://schemas.microsoft.com/office/powerpoint/2010/main" val="173478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a:spLocks noGrp="1" noRot="1" noChangeAspect="1"/>
          </p:cNvSpPr>
          <p:nvPr>
            <p:ph type="sldImg"/>
          </p:nvPr>
        </p:nvSpPr>
        <p:spPr>
          <a:xfrm>
            <a:off x="381000" y="685800"/>
            <a:ext cx="6096000" cy="3429000"/>
          </a:xfrm>
          <a:prstGeom prst="rect">
            <a:avLst/>
          </a:prstGeom>
        </p:spPr>
        <p:txBody>
          <a:bodyPr/>
          <a:lstStyle/>
          <a:p>
            <a:endParaRPr/>
          </a:p>
        </p:txBody>
      </p:sp>
      <p:sp>
        <p:nvSpPr>
          <p:cNvPr id="828" name="Shape 828"/>
          <p:cNvSpPr>
            <a:spLocks noGrp="1"/>
          </p:cNvSpPr>
          <p:nvPr>
            <p:ph type="body" sz="quarter" idx="1"/>
          </p:nvPr>
        </p:nvSpPr>
        <p:spPr>
          <a:prstGeom prst="rect">
            <a:avLst/>
          </a:prstGeom>
        </p:spPr>
        <p:txBody>
          <a:bodyPr/>
          <a:lstStyle/>
          <a:p>
            <a:pPr defTabSz="1218987">
              <a:defRPr sz="1600">
                <a:latin typeface="+mj-lt"/>
                <a:ea typeface="+mj-ea"/>
                <a:cs typeface="+mj-cs"/>
                <a:sym typeface="Helvetica"/>
              </a:defRPr>
            </a:pPr>
            <a:r>
              <a:rPr lang="en-US" dirty="0"/>
              <a:t>Standard lab environment. Raw log data on the left and then the right is the areas of interest (abnormal). Interesting and not interesting to an analyst. After the sum total as a model.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r>
              <a:rPr lang="en-US" dirty="0"/>
              <a:t>Look all good on slides but let’s look a real life example</a:t>
            </a:r>
          </a:p>
          <a:p>
            <a:pPr marL="0" marR="0" lvl="0" indent="0" defTabSz="685800" eaLnBrk="1" fontAlgn="auto" latinLnBrk="0" hangingPunct="1">
              <a:lnSpc>
                <a:spcPct val="100000"/>
              </a:lnSpc>
              <a:spcBef>
                <a:spcPts val="0"/>
              </a:spcBef>
              <a:spcAft>
                <a:spcPts val="0"/>
              </a:spcAft>
              <a:buClrTx/>
              <a:buSzTx/>
              <a:buFontTx/>
              <a:buNone/>
              <a:tabLst/>
              <a:defRPr/>
            </a:pPr>
            <a:endParaRPr lang="en-US" dirty="0"/>
          </a:p>
          <a:p>
            <a:pPr marL="0" marR="0" lvl="0" indent="0" defTabSz="685800" eaLnBrk="1" fontAlgn="auto" latinLnBrk="0" hangingPunct="1">
              <a:lnSpc>
                <a:spcPct val="100000"/>
              </a:lnSpc>
              <a:spcBef>
                <a:spcPts val="0"/>
              </a:spcBef>
              <a:spcAft>
                <a:spcPts val="0"/>
              </a:spcAft>
              <a:buClrTx/>
              <a:buSzTx/>
              <a:buFontTx/>
              <a:buNone/>
              <a:tabLst/>
              <a:defRPr/>
            </a:pPr>
            <a:r>
              <a:rPr lang="en-US" dirty="0"/>
              <a:t>At a university institution, RYUK ransomware that was multi-staged and suspect initially compromised non privileged account (student) to access teaching infrastructure (lecture theatre machine) to laterally move to corporate assets</a:t>
            </a:r>
            <a:endParaRPr lang="en-AU" dirty="0"/>
          </a:p>
          <a:p>
            <a:endParaRPr lang="en-AU" dirty="0"/>
          </a:p>
        </p:txBody>
      </p:sp>
    </p:spTree>
    <p:extLst>
      <p:ext uri="{BB962C8B-B14F-4D97-AF65-F5344CB8AC3E}">
        <p14:creationId xmlns:p14="http://schemas.microsoft.com/office/powerpoint/2010/main" val="35998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545713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143028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North/south firewall did not trigger on any suspicious traffic.</a:t>
            </a:r>
          </a:p>
          <a:p>
            <a:endParaRPr lang="en-US" dirty="0"/>
          </a:p>
          <a:p>
            <a:r>
              <a:rPr lang="en-US" dirty="0"/>
              <a:t>Security toolsets on the boxes did not trigger. Relying on normal or known bag signatures we would have missed this entirely.</a:t>
            </a:r>
            <a:endParaRPr lang="en-AU" dirty="0"/>
          </a:p>
        </p:txBody>
      </p:sp>
    </p:spTree>
    <p:extLst>
      <p:ext uri="{BB962C8B-B14F-4D97-AF65-F5344CB8AC3E}">
        <p14:creationId xmlns:p14="http://schemas.microsoft.com/office/powerpoint/2010/main" val="277360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their critical servers. Avg score of 20 leading to the attack to 4300+</a:t>
            </a:r>
            <a:endParaRPr lang="en-AU" dirty="0"/>
          </a:p>
        </p:txBody>
      </p:sp>
    </p:spTree>
    <p:extLst>
      <p:ext uri="{BB962C8B-B14F-4D97-AF65-F5344CB8AC3E}">
        <p14:creationId xmlns:p14="http://schemas.microsoft.com/office/powerpoint/2010/main" val="121993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 = Point of Infection</a:t>
            </a:r>
          </a:p>
          <a:p>
            <a:r>
              <a:rPr lang="en-US" dirty="0"/>
              <a:t>C2 = Command and Control</a:t>
            </a:r>
          </a:p>
          <a:p>
            <a:endParaRPr lang="en-US" dirty="0"/>
          </a:p>
          <a:p>
            <a:r>
              <a:rPr lang="en-US" dirty="0"/>
              <a:t>Just normal windows logs but the fact that the adversary was doing abnormal activity it stood out</a:t>
            </a:r>
            <a:endParaRPr lang="en-AU" dirty="0"/>
          </a:p>
        </p:txBody>
      </p:sp>
    </p:spTree>
    <p:extLst>
      <p:ext uri="{BB962C8B-B14F-4D97-AF65-F5344CB8AC3E}">
        <p14:creationId xmlns:p14="http://schemas.microsoft.com/office/powerpoint/2010/main" val="3932782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Adversary told us how they compromised the target by stitching together the story to identify highly suspicious activity.</a:t>
            </a:r>
          </a:p>
          <a:p>
            <a:endParaRPr lang="en-US" dirty="0"/>
          </a:p>
          <a:p>
            <a:r>
              <a:rPr lang="en-US" dirty="0"/>
              <a:t>Can get ahead an look at identifying the blast radius and blocking future attempts of this toolkit (as we know it is malicious).</a:t>
            </a:r>
            <a:endParaRPr lang="en-AU" dirty="0"/>
          </a:p>
        </p:txBody>
      </p:sp>
    </p:spTree>
    <p:extLst>
      <p:ext uri="{BB962C8B-B14F-4D97-AF65-F5344CB8AC3E}">
        <p14:creationId xmlns:p14="http://schemas.microsoft.com/office/powerpoint/2010/main" val="1019897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18952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r>
              <a:rPr lang="en-US" b="0" dirty="0"/>
              <a:t>AARNet summary on a slide – Australian wide NREN</a:t>
            </a:r>
          </a:p>
        </p:txBody>
      </p:sp>
    </p:spTree>
    <p:extLst>
      <p:ext uri="{BB962C8B-B14F-4D97-AF65-F5344CB8AC3E}">
        <p14:creationId xmlns:p14="http://schemas.microsoft.com/office/powerpoint/2010/main" val="3622875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it isn’t but we are going to do static use cases where it makes sense.</a:t>
            </a:r>
          </a:p>
          <a:p>
            <a:endParaRPr lang="en-US" dirty="0"/>
          </a:p>
          <a:p>
            <a:r>
              <a:rPr lang="en-US" dirty="0"/>
              <a:t>Static detection becomes contextual enrichment – to aid the analyst make a determination if it is malicious or not. Prior example/case study if we had threat intelligence to enrich.</a:t>
            </a:r>
          </a:p>
          <a:p>
            <a:endParaRPr lang="en-US" dirty="0"/>
          </a:p>
          <a:p>
            <a:endParaRPr lang="en-US" dirty="0"/>
          </a:p>
          <a:p>
            <a:endParaRPr lang="en-US" dirty="0"/>
          </a:p>
          <a:p>
            <a:endParaRPr lang="en-AU" dirty="0"/>
          </a:p>
        </p:txBody>
      </p:sp>
    </p:spTree>
    <p:extLst>
      <p:ext uri="{BB962C8B-B14F-4D97-AF65-F5344CB8AC3E}">
        <p14:creationId xmlns:p14="http://schemas.microsoft.com/office/powerpoint/2010/main" val="2963964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 how it works. Dynamic detection execution (don’t know if malicious or not). Static detection (known bad). Make a simple decision for the analyst.</a:t>
            </a:r>
            <a:endParaRPr lang="en-AU" dirty="0"/>
          </a:p>
        </p:txBody>
      </p:sp>
    </p:spTree>
    <p:extLst>
      <p:ext uri="{BB962C8B-B14F-4D97-AF65-F5344CB8AC3E}">
        <p14:creationId xmlns:p14="http://schemas.microsoft.com/office/powerpoint/2010/main" val="3977167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r>
              <a:rPr lang="en-US" dirty="0"/>
              <a:t>Cyber kill chain and </a:t>
            </a:r>
            <a:r>
              <a:rPr lang="en-US" dirty="0" err="1"/>
              <a:t>Mitre</a:t>
            </a:r>
            <a:r>
              <a:rPr lang="en-US" dirty="0"/>
              <a:t> – . We need to be right all the time, but so does the bad guy.</a:t>
            </a:r>
            <a:r>
              <a:rPr lang="en-AU" dirty="0"/>
              <a:t> These are </a:t>
            </a:r>
            <a:r>
              <a:rPr lang="en-US" dirty="0"/>
              <a:t>“opportunities” for us to the detect</a:t>
            </a:r>
            <a:endParaRPr lang="en-AU" dirty="0"/>
          </a:p>
        </p:txBody>
      </p:sp>
    </p:spTree>
    <p:extLst>
      <p:ext uri="{BB962C8B-B14F-4D97-AF65-F5344CB8AC3E}">
        <p14:creationId xmlns:p14="http://schemas.microsoft.com/office/powerpoint/2010/main" val="231093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Unmanaged = things we would get from the firewall or security technologies (good using static)</a:t>
            </a:r>
          </a:p>
          <a:p>
            <a:endParaRPr lang="en-US" dirty="0"/>
          </a:p>
          <a:p>
            <a:r>
              <a:rPr lang="en-US" dirty="0"/>
              <a:t>Managed = data we get from the system or endpoint logs (good using dynamic)</a:t>
            </a:r>
          </a:p>
          <a:p>
            <a:endParaRPr lang="en-US" dirty="0"/>
          </a:p>
          <a:p>
            <a:r>
              <a:rPr lang="en-US" dirty="0"/>
              <a:t>How much insight to we have for each stage of prevent, detect and respond stages</a:t>
            </a:r>
            <a:endParaRPr lang="en-AU" dirty="0"/>
          </a:p>
        </p:txBody>
      </p:sp>
    </p:spTree>
    <p:extLst>
      <p:ext uri="{BB962C8B-B14F-4D97-AF65-F5344CB8AC3E}">
        <p14:creationId xmlns:p14="http://schemas.microsoft.com/office/powerpoint/2010/main" val="1487678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r>
              <a:rPr lang="en-US" dirty="0"/>
              <a:t>We combine to get the ‘best’ of both UEBA/anomaly detection and traditional SOC, noting overlap.</a:t>
            </a:r>
          </a:p>
          <a:p>
            <a:pPr marL="0" marR="0" lvl="0" indent="0" defTabSz="685800" eaLnBrk="1" fontAlgn="auto" latinLnBrk="0" hangingPunct="1">
              <a:lnSpc>
                <a:spcPct val="100000"/>
              </a:lnSpc>
              <a:spcBef>
                <a:spcPts val="0"/>
              </a:spcBef>
              <a:spcAft>
                <a:spcPts val="0"/>
              </a:spcAft>
              <a:buClrTx/>
              <a:buSzTx/>
              <a:buFontTx/>
              <a:buNone/>
              <a:tabLst/>
              <a:defRPr/>
            </a:pPr>
            <a:endParaRPr lang="en-US" dirty="0"/>
          </a:p>
          <a:p>
            <a:pPr marL="0" marR="0" lvl="0" indent="0" defTabSz="685800" eaLnBrk="1" fontAlgn="auto" latinLnBrk="0" hangingPunct="1">
              <a:lnSpc>
                <a:spcPct val="100000"/>
              </a:lnSpc>
              <a:spcBef>
                <a:spcPts val="0"/>
              </a:spcBef>
              <a:spcAft>
                <a:spcPts val="0"/>
              </a:spcAft>
              <a:buClrTx/>
              <a:buSzTx/>
              <a:buFontTx/>
              <a:buNone/>
              <a:tabLst/>
              <a:defRPr/>
            </a:pPr>
            <a:r>
              <a:rPr lang="en-US" dirty="0"/>
              <a:t>One team globally = we focused what we are doing internally (dynamic use cases as this environment specific) but should be collaborating together where it make sense (static use cases and known bad are really good for collaboration).</a:t>
            </a:r>
            <a:endParaRPr lang="en-AU" dirty="0"/>
          </a:p>
          <a:p>
            <a:endParaRPr lang="en-AU" dirty="0"/>
          </a:p>
        </p:txBody>
      </p:sp>
    </p:spTree>
    <p:extLst>
      <p:ext uri="{BB962C8B-B14F-4D97-AF65-F5344CB8AC3E}">
        <p14:creationId xmlns:p14="http://schemas.microsoft.com/office/powerpoint/2010/main" val="151679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talked a lot about ML and but we see multiple ways to improve our prevent, detect, respond enrichment capabilities within the SOC. </a:t>
            </a:r>
            <a:endParaRPr lang="en-AU" dirty="0"/>
          </a:p>
        </p:txBody>
      </p:sp>
    </p:spTree>
    <p:extLst>
      <p:ext uri="{BB962C8B-B14F-4D97-AF65-F5344CB8AC3E}">
        <p14:creationId xmlns:p14="http://schemas.microsoft.com/office/powerpoint/2010/main" val="1886729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27210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r>
              <a:rPr lang="en-US" b="0" dirty="0"/>
              <a:t>R&amp;E – Research and Education</a:t>
            </a:r>
          </a:p>
          <a:p>
            <a:endParaRPr lang="en-AU" dirty="0"/>
          </a:p>
        </p:txBody>
      </p:sp>
    </p:spTree>
    <p:extLst>
      <p:ext uri="{BB962C8B-B14F-4D97-AF65-F5344CB8AC3E}">
        <p14:creationId xmlns:p14="http://schemas.microsoft.com/office/powerpoint/2010/main" val="374389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r>
              <a:rPr lang="en-US" b="0" dirty="0"/>
              <a:t>National NREN and network interconnected with our global partners and subsea cable system co-investments. </a:t>
            </a:r>
          </a:p>
          <a:p>
            <a:pPr marL="0" marR="0" lvl="0" indent="0" defTabSz="685800" eaLnBrk="1" fontAlgn="auto" latinLnBrk="0" hangingPunct="1">
              <a:lnSpc>
                <a:spcPct val="100000"/>
              </a:lnSpc>
              <a:spcBef>
                <a:spcPts val="0"/>
              </a:spcBef>
              <a:spcAft>
                <a:spcPts val="0"/>
              </a:spcAft>
              <a:buClrTx/>
              <a:buSzTx/>
              <a:buFontTx/>
              <a:buNone/>
              <a:tabLst/>
              <a:defRPr/>
            </a:pPr>
            <a:endParaRPr lang="en-US" b="0" dirty="0"/>
          </a:p>
          <a:p>
            <a:pPr marL="0" marR="0" lvl="0" indent="0" defTabSz="685800" eaLnBrk="1" fontAlgn="auto" latinLnBrk="0" hangingPunct="1">
              <a:lnSpc>
                <a:spcPct val="100000"/>
              </a:lnSpc>
              <a:spcBef>
                <a:spcPts val="0"/>
              </a:spcBef>
              <a:spcAft>
                <a:spcPts val="0"/>
              </a:spcAft>
              <a:buClrTx/>
              <a:buSzTx/>
              <a:buFontTx/>
              <a:buNone/>
              <a:tabLst/>
              <a:defRPr/>
            </a:pPr>
            <a:r>
              <a:rPr lang="en-US" b="0" dirty="0"/>
              <a:t>Consolidated view at a national level but connect and collaborate internationally.</a:t>
            </a:r>
          </a:p>
        </p:txBody>
      </p:sp>
    </p:spTree>
    <p:extLst>
      <p:ext uri="{BB962C8B-B14F-4D97-AF65-F5344CB8AC3E}">
        <p14:creationId xmlns:p14="http://schemas.microsoft.com/office/powerpoint/2010/main" val="522128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A day in the life of the AARNet SOC</a:t>
            </a:r>
          </a:p>
          <a:p>
            <a:pPr marL="171450" indent="-171450">
              <a:buFontTx/>
              <a:buChar char="-"/>
            </a:pPr>
            <a:r>
              <a:rPr lang="en-US" b="0" dirty="0"/>
              <a:t>Zero days</a:t>
            </a:r>
          </a:p>
          <a:p>
            <a:pPr marL="171450" indent="-171450">
              <a:buFontTx/>
              <a:buChar char="-"/>
            </a:pPr>
            <a:r>
              <a:rPr lang="en-US" b="0" dirty="0"/>
              <a:t>Customers</a:t>
            </a:r>
          </a:p>
          <a:p>
            <a:pPr marL="171450" indent="-171450">
              <a:buFontTx/>
              <a:buChar char="-"/>
            </a:pPr>
            <a:r>
              <a:rPr lang="en-US" b="0" dirty="0"/>
              <a:t>Incidents/IR</a:t>
            </a:r>
          </a:p>
          <a:p>
            <a:pPr marL="171450" indent="-171450">
              <a:buFontTx/>
              <a:buChar char="-"/>
            </a:pPr>
            <a:r>
              <a:rPr lang="en-US" b="0" dirty="0"/>
              <a:t>On-Call</a:t>
            </a:r>
          </a:p>
          <a:p>
            <a:pPr marL="171450" indent="-171450">
              <a:buFontTx/>
              <a:buChar char="-"/>
            </a:pPr>
            <a:r>
              <a:rPr lang="en-US" b="0" dirty="0" err="1"/>
              <a:t>Covid</a:t>
            </a:r>
            <a:endParaRPr lang="en-US" b="0" dirty="0"/>
          </a:p>
          <a:p>
            <a:pPr marL="171450" indent="-171450">
              <a:buFontTx/>
              <a:buChar char="-"/>
            </a:pPr>
            <a:r>
              <a:rPr lang="en-US" b="0" dirty="0"/>
              <a:t>Reporting</a:t>
            </a:r>
          </a:p>
        </p:txBody>
      </p:sp>
    </p:spTree>
    <p:extLst>
      <p:ext uri="{BB962C8B-B14F-4D97-AF65-F5344CB8AC3E}">
        <p14:creationId xmlns:p14="http://schemas.microsoft.com/office/powerpoint/2010/main" val="159627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But we’re human (reference to anger management/axe throwing!)</a:t>
            </a:r>
          </a:p>
        </p:txBody>
      </p:sp>
    </p:spTree>
    <p:extLst>
      <p:ext uri="{BB962C8B-B14F-4D97-AF65-F5344CB8AC3E}">
        <p14:creationId xmlns:p14="http://schemas.microsoft.com/office/powerpoint/2010/main" val="2226687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r>
              <a:rPr lang="en-US" b="0" dirty="0"/>
              <a:t>Timeline slide</a:t>
            </a:r>
          </a:p>
        </p:txBody>
      </p:sp>
    </p:spTree>
    <p:extLst>
      <p:ext uri="{BB962C8B-B14F-4D97-AF65-F5344CB8AC3E}">
        <p14:creationId xmlns:p14="http://schemas.microsoft.com/office/powerpoint/2010/main" val="31804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800435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just running off signatures. How much can we learn about an environment that we can then apply ‘wisdom’ to it. Determine what ‘normal’ looks like. From there we make observations.</a:t>
            </a:r>
          </a:p>
          <a:p>
            <a:endParaRPr lang="en-US" dirty="0"/>
          </a:p>
          <a:p>
            <a:r>
              <a:rPr lang="en-US" dirty="0"/>
              <a:t>Can sort through the noise to focus on things we can care about. Machines don’t do random. Adversaries tell us what we are after.</a:t>
            </a:r>
            <a:endParaRPr lang="en-AU" dirty="0"/>
          </a:p>
        </p:txBody>
      </p:sp>
    </p:spTree>
    <p:extLst>
      <p:ext uri="{BB962C8B-B14F-4D97-AF65-F5344CB8AC3E}">
        <p14:creationId xmlns:p14="http://schemas.microsoft.com/office/powerpoint/2010/main" val="918228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p:spTree>
      <p:nvGrpSpPr>
        <p:cNvPr id="1" name=""/>
        <p:cNvGrpSpPr/>
        <p:nvPr/>
      </p:nvGrpSpPr>
      <p:grpSpPr>
        <a:xfrm>
          <a:off x="0" y="0"/>
          <a:ext cx="0" cy="0"/>
          <a:chOff x="0" y="0"/>
          <a:chExt cx="0" cy="0"/>
        </a:xfrm>
      </p:grpSpPr>
      <p:pic>
        <p:nvPicPr>
          <p:cNvPr id="12" name="Picture Placeholder 2" descr="Picture Placeholder 2"/>
          <p:cNvPicPr>
            <a:picLocks noChangeAspect="1"/>
          </p:cNvPicPr>
          <p:nvPr/>
        </p:nvPicPr>
        <p:blipFill>
          <a:blip r:embed="rId2"/>
          <a:srcRect l="15288" r="15288"/>
          <a:stretch>
            <a:fillRect/>
          </a:stretch>
        </p:blipFill>
        <p:spPr>
          <a:xfrm>
            <a:off x="-1" y="0"/>
            <a:ext cx="9144001" cy="5146677"/>
          </a:xfrm>
          <a:prstGeom prst="rect">
            <a:avLst/>
          </a:prstGeom>
          <a:ln w="12700">
            <a:miter lim="400000"/>
          </a:ln>
        </p:spPr>
      </p:pic>
      <p:sp>
        <p:nvSpPr>
          <p:cNvPr id="13" name="Rectangle: Rounded Corners 20"/>
          <p:cNvSpPr/>
          <p:nvPr/>
        </p:nvSpPr>
        <p:spPr>
          <a:xfrm>
            <a:off x="3778032" y="3430589"/>
            <a:ext cx="1512511" cy="1490905"/>
          </a:xfrm>
          <a:prstGeom prst="roundRect">
            <a:avLst>
              <a:gd name="adj" fmla="val 6749"/>
            </a:avLst>
          </a:prstGeom>
          <a:gradFill>
            <a:gsLst>
              <a:gs pos="14000">
                <a:schemeClr val="accent2">
                  <a:alpha val="85000"/>
                </a:schemeClr>
              </a:gs>
              <a:gs pos="85000">
                <a:schemeClr val="accent3">
                  <a:alpha val="54000"/>
                </a:schemeClr>
              </a:gs>
            </a:gsLst>
            <a:lin ang="8100000"/>
          </a:gradFill>
          <a:ln w="12700">
            <a:miter lim="400000"/>
          </a:ln>
        </p:spPr>
        <p:txBody>
          <a:bodyPr lIns="45719" rIns="45719" anchor="ctr"/>
          <a:lstStyle/>
          <a:p>
            <a:pPr algn="ctr">
              <a:defRPr sz="1000">
                <a:solidFill>
                  <a:srgbClr val="FFFFFF"/>
                </a:solidFill>
              </a:defRPr>
            </a:pPr>
            <a:endParaRPr/>
          </a:p>
        </p:txBody>
      </p:sp>
      <p:sp>
        <p:nvSpPr>
          <p:cNvPr id="14" name="Graphic 22"/>
          <p:cNvSpPr/>
          <p:nvPr/>
        </p:nvSpPr>
        <p:spPr>
          <a:xfrm>
            <a:off x="7255644" y="531968"/>
            <a:ext cx="1356677" cy="443523"/>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FFFFFF"/>
          </a:solidFill>
          <a:ln w="12700">
            <a:miter lim="400000"/>
          </a:ln>
        </p:spPr>
        <p:txBody>
          <a:bodyPr lIns="45719" rIns="45719" anchor="ctr"/>
          <a:lstStyle/>
          <a:p>
            <a:pPr>
              <a:defRPr sz="1000"/>
            </a:pPr>
            <a:endParaRPr/>
          </a:p>
        </p:txBody>
      </p:sp>
      <p:sp>
        <p:nvSpPr>
          <p:cNvPr id="15" name="Rectangle: Rounded Corners 17"/>
          <p:cNvSpPr/>
          <p:nvPr/>
        </p:nvSpPr>
        <p:spPr>
          <a:xfrm>
            <a:off x="292436" y="257998"/>
            <a:ext cx="1939138" cy="1959643"/>
          </a:xfrm>
          <a:prstGeom prst="roundRect">
            <a:avLst>
              <a:gd name="adj" fmla="val 5688"/>
            </a:avLst>
          </a:prstGeom>
          <a:gradFill>
            <a:gsLst>
              <a:gs pos="0">
                <a:srgbClr val="F47920"/>
              </a:gs>
              <a:gs pos="100000">
                <a:schemeClr val="accent3">
                  <a:alpha val="19000"/>
                </a:schemeClr>
              </a:gs>
            </a:gsLst>
            <a:lin ang="8100000"/>
          </a:gradFill>
          <a:ln w="12700">
            <a:miter lim="400000"/>
          </a:ln>
        </p:spPr>
        <p:txBody>
          <a:bodyPr lIns="45719" rIns="45719" anchor="ctr"/>
          <a:lstStyle/>
          <a:p>
            <a:pPr algn="ctr">
              <a:defRPr sz="1000">
                <a:solidFill>
                  <a:srgbClr val="FFFFFF"/>
                </a:solidFill>
              </a:defRPr>
            </a:pPr>
            <a:endParaRPr/>
          </a:p>
        </p:txBody>
      </p:sp>
      <p:sp>
        <p:nvSpPr>
          <p:cNvPr id="16" name="Body Level One…"/>
          <p:cNvSpPr txBox="1">
            <a:spLocks noGrp="1"/>
          </p:cNvSpPr>
          <p:nvPr>
            <p:ph type="body" idx="1"/>
          </p:nvPr>
        </p:nvSpPr>
        <p:spPr>
          <a:xfrm>
            <a:off x="-642938" y="975489"/>
            <a:ext cx="5893595" cy="3369252"/>
          </a:xfrm>
          <a:prstGeom prst="rect">
            <a:avLst/>
          </a:prstGeom>
          <a:blipFill>
            <a:blip r:embed="rId3"/>
            <a:stretch>
              <a:fillRect/>
            </a:stretch>
          </a:blipFill>
        </p:spPr>
        <p:txBody>
          <a:bodyPr/>
          <a:lstStyle>
            <a:lvl1pPr>
              <a:defRPr sz="1500">
                <a:noFill/>
              </a:defRPr>
            </a:lvl1pPr>
            <a:lvl2pPr>
              <a:defRPr sz="1500">
                <a:noFill/>
              </a:defRPr>
            </a:lvl2pPr>
            <a:lvl3pPr>
              <a:defRPr sz="1500">
                <a:noFill/>
              </a:defRPr>
            </a:lvl3pPr>
            <a:lvl4pPr>
              <a:defRPr sz="1500">
                <a:noFill/>
              </a:defRPr>
            </a:lvl4pPr>
            <a:lvl5pPr>
              <a:defRPr sz="1500">
                <a:noFill/>
              </a:defRPr>
            </a:lvl5pPr>
          </a:lstStyle>
          <a:p>
            <a:r>
              <a:t>Body Level One</a:t>
            </a:r>
          </a:p>
          <a:p>
            <a:pPr lvl="1"/>
            <a:r>
              <a:t>Body Level Two</a:t>
            </a:r>
          </a:p>
          <a:p>
            <a:pPr lvl="2"/>
            <a:r>
              <a:t>Body Level Three</a:t>
            </a:r>
          </a:p>
          <a:p>
            <a:pPr lvl="3"/>
            <a:r>
              <a:t>Body Level Four</a:t>
            </a:r>
          </a:p>
          <a:p>
            <a:pPr lvl="4"/>
            <a:r>
              <a:t>Body Level Five</a:t>
            </a:r>
          </a:p>
        </p:txBody>
      </p:sp>
      <p:sp>
        <p:nvSpPr>
          <p:cNvPr id="17" name="Text Placeholder 7"/>
          <p:cNvSpPr>
            <a:spLocks noGrp="1"/>
          </p:cNvSpPr>
          <p:nvPr>
            <p:ph type="body" sz="quarter" idx="21"/>
          </p:nvPr>
        </p:nvSpPr>
        <p:spPr>
          <a:xfrm>
            <a:off x="285751" y="3149612"/>
            <a:ext cx="4471988" cy="106634"/>
          </a:xfrm>
          <a:prstGeom prst="rect">
            <a:avLst/>
          </a:prstGeom>
          <a:blipFill>
            <a:blip r:embed="rId4"/>
            <a:stretch>
              <a:fillRect/>
            </a:stretch>
          </a:blipFill>
        </p:spPr>
        <p:txBody>
          <a:bodyPr/>
          <a:lstStyle/>
          <a:p>
            <a:pPr>
              <a:defRPr sz="1500">
                <a:noFill/>
              </a:defRPr>
            </a:pPr>
            <a:endParaRPr/>
          </a:p>
        </p:txBody>
      </p:sp>
      <p:sp>
        <p:nvSpPr>
          <p:cNvPr id="18" name="Text Placeholder 10"/>
          <p:cNvSpPr>
            <a:spLocks noGrp="1"/>
          </p:cNvSpPr>
          <p:nvPr>
            <p:ph type="body" sz="quarter" idx="22" hasCustomPrompt="1"/>
          </p:nvPr>
        </p:nvSpPr>
        <p:spPr>
          <a:xfrm>
            <a:off x="285750" y="3436918"/>
            <a:ext cx="4471988" cy="185796"/>
          </a:xfrm>
          <a:prstGeom prst="rect">
            <a:avLst/>
          </a:prstGeom>
        </p:spPr>
        <p:txBody>
          <a:bodyPr/>
          <a:lstStyle>
            <a:lvl1pPr>
              <a:defRPr sz="1300"/>
            </a:lvl1pPr>
          </a:lstStyle>
          <a:p>
            <a:r>
              <a:t>Date Goes Here</a:t>
            </a:r>
          </a:p>
        </p:txBody>
      </p:sp>
      <p:sp>
        <p:nvSpPr>
          <p:cNvPr id="19" name="Text Placeholder 16"/>
          <p:cNvSpPr>
            <a:spLocks noGrp="1"/>
          </p:cNvSpPr>
          <p:nvPr>
            <p:ph type="body" sz="quarter" idx="23" hasCustomPrompt="1"/>
          </p:nvPr>
        </p:nvSpPr>
        <p:spPr>
          <a:xfrm>
            <a:off x="285750" y="1572110"/>
            <a:ext cx="4471988" cy="1472069"/>
          </a:xfrm>
          <a:prstGeom prst="rect">
            <a:avLst/>
          </a:prstGeom>
        </p:spPr>
        <p:txBody>
          <a:bodyPr anchor="ctr"/>
          <a:lstStyle>
            <a:lvl1pPr defTabSz="658368">
              <a:spcBef>
                <a:spcPts val="100"/>
              </a:spcBef>
              <a:defRPr sz="2592">
                <a:solidFill>
                  <a:schemeClr val="accent5"/>
                </a:solidFill>
              </a:defRPr>
            </a:lvl1pPr>
          </a:lstStyle>
          <a:p>
            <a:r>
              <a:t>Presentation Title Lorem Dolor Amet Simet Lorem Ipsum Dolor Amet Simet
Subtitle Goes Here</a:t>
            </a:r>
          </a:p>
        </p:txBody>
      </p:sp>
      <p:sp>
        <p:nvSpPr>
          <p:cNvPr id="20" name="Slide Number"/>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4_Texts">
    <p:spTree>
      <p:nvGrpSpPr>
        <p:cNvPr id="1" name=""/>
        <p:cNvGrpSpPr/>
        <p:nvPr/>
      </p:nvGrpSpPr>
      <p:grpSpPr>
        <a:xfrm>
          <a:off x="0" y="0"/>
          <a:ext cx="0" cy="0"/>
          <a:chOff x="0" y="0"/>
          <a:chExt cx="0" cy="0"/>
        </a:xfrm>
      </p:grpSpPr>
      <p:sp>
        <p:nvSpPr>
          <p:cNvPr id="112" name="Body Level One…"/>
          <p:cNvSpPr txBox="1">
            <a:spLocks noGrp="1"/>
          </p:cNvSpPr>
          <p:nvPr>
            <p:ph type="body" sz="quarter" idx="1" hasCustomPrompt="1"/>
          </p:nvPr>
        </p:nvSpPr>
        <p:spPr>
          <a:xfrm>
            <a:off x="286741" y="1084384"/>
            <a:ext cx="2077841" cy="3146022"/>
          </a:xfrm>
          <a:prstGeom prst="rect">
            <a:avLst/>
          </a:prstGeom>
          <a:ln w="9525">
            <a:solidFill>
              <a:schemeClr val="accent4"/>
            </a:solidFill>
            <a:round/>
          </a:ln>
        </p:spPr>
        <p:txBody>
          <a:bodyPr lIns="365759" tIns="365759" rIns="365759" bIns="365759"/>
          <a:lstStyle>
            <a:lvl1pPr>
              <a:defRPr sz="1500">
                <a:solidFill>
                  <a:schemeClr val="accent4"/>
                </a:solidFill>
              </a:defRPr>
            </a:lvl1pPr>
            <a:lvl2pPr>
              <a:defRPr sz="1500">
                <a:solidFill>
                  <a:schemeClr val="accent4"/>
                </a:solidFill>
              </a:defRPr>
            </a:lvl2pPr>
            <a:lvl3pPr>
              <a:defRPr sz="1500">
                <a:solidFill>
                  <a:schemeClr val="accent4"/>
                </a:solidFill>
              </a:defRPr>
            </a:lvl3pPr>
            <a:lvl4pPr>
              <a:defRPr sz="1500">
                <a:solidFill>
                  <a:schemeClr val="accent4"/>
                </a:solidFill>
              </a:defRPr>
            </a:lvl4pPr>
            <a:lvl5pPr>
              <a:defRPr sz="1500">
                <a:solidFill>
                  <a:schemeClr val="accent4"/>
                </a:solidFill>
              </a:defRPr>
            </a:lvl5pPr>
          </a:lstStyle>
          <a:p>
            <a:r>
              <a:t>Title Goes Here</a:t>
            </a:r>
          </a:p>
          <a:p>
            <a:pPr lvl="1"/>
            <a:endParaRPr/>
          </a:p>
          <a:p>
            <a:pPr lvl="2"/>
            <a:endParaRPr/>
          </a:p>
          <a:p>
            <a:pPr lvl="3"/>
            <a:endParaRPr/>
          </a:p>
          <a:p>
            <a:pPr lvl="4"/>
            <a:endParaRPr/>
          </a:p>
        </p:txBody>
      </p:sp>
      <p:sp>
        <p:nvSpPr>
          <p:cNvPr id="113" name="Text Placeholder 6"/>
          <p:cNvSpPr>
            <a:spLocks noGrp="1"/>
          </p:cNvSpPr>
          <p:nvPr>
            <p:ph type="body" sz="quarter" idx="21" hasCustomPrompt="1"/>
          </p:nvPr>
        </p:nvSpPr>
        <p:spPr>
          <a:xfrm>
            <a:off x="2486941" y="1120357"/>
            <a:ext cx="2005894" cy="3074076"/>
          </a:xfrm>
          <a:prstGeom prst="rect">
            <a:avLst/>
          </a:prstGeom>
          <a:ln w="9525">
            <a:solidFill>
              <a:schemeClr val="accent1"/>
            </a:solidFill>
            <a:round/>
          </a:ln>
        </p:spPr>
        <p:txBody>
          <a:bodyPr lIns="365759" tIns="365759" rIns="365759" bIns="365759"/>
          <a:lstStyle>
            <a:lvl1pPr defTabSz="637794">
              <a:spcBef>
                <a:spcPts val="100"/>
              </a:spcBef>
              <a:defRPr sz="1395">
                <a:solidFill>
                  <a:schemeClr val="accent1"/>
                </a:solidFill>
              </a:defRPr>
            </a:lvl1pPr>
          </a:lstStyle>
          <a:p>
            <a:r>
              <a:t>Title Goes Here
Lorem ipsum dolor sit amet, consectetuer adipiscing elit. Maecenas porttitor congue massa. Fusce posuere, magna sed pulvinar ultricies</a:t>
            </a:r>
          </a:p>
        </p:txBody>
      </p:sp>
      <p:sp>
        <p:nvSpPr>
          <p:cNvPr id="114" name="Text Placeholder 6"/>
          <p:cNvSpPr>
            <a:spLocks noGrp="1"/>
          </p:cNvSpPr>
          <p:nvPr>
            <p:ph type="body" sz="quarter" idx="22" hasCustomPrompt="1"/>
          </p:nvPr>
        </p:nvSpPr>
        <p:spPr>
          <a:xfrm>
            <a:off x="4651166" y="1120357"/>
            <a:ext cx="2005894" cy="3074076"/>
          </a:xfrm>
          <a:prstGeom prst="rect">
            <a:avLst/>
          </a:prstGeom>
          <a:ln w="9525">
            <a:solidFill>
              <a:schemeClr val="accent3"/>
            </a:solidFill>
            <a:round/>
          </a:ln>
        </p:spPr>
        <p:txBody>
          <a:bodyPr lIns="365759" tIns="365759" rIns="365759" bIns="365759"/>
          <a:lstStyle>
            <a:lvl1pPr defTabSz="637794">
              <a:spcBef>
                <a:spcPts val="100"/>
              </a:spcBef>
              <a:defRPr sz="1395">
                <a:solidFill>
                  <a:schemeClr val="accent3"/>
                </a:solidFill>
              </a:defRPr>
            </a:lvl1pPr>
          </a:lstStyle>
          <a:p>
            <a:r>
              <a:t>Title Goes Here
Lorem ipsum dolor sit amet, consectetuer adipiscing elit. Maecenas porttitor congue massa. Fusce posuere, magna sed pulvinar ultricies</a:t>
            </a:r>
          </a:p>
        </p:txBody>
      </p:sp>
      <p:sp>
        <p:nvSpPr>
          <p:cNvPr id="115" name="Text Placeholder 6"/>
          <p:cNvSpPr>
            <a:spLocks noGrp="1"/>
          </p:cNvSpPr>
          <p:nvPr>
            <p:ph type="body" sz="quarter" idx="23" hasCustomPrompt="1"/>
          </p:nvPr>
        </p:nvSpPr>
        <p:spPr>
          <a:xfrm>
            <a:off x="6815391" y="1120357"/>
            <a:ext cx="2005894" cy="3074076"/>
          </a:xfrm>
          <a:prstGeom prst="rect">
            <a:avLst/>
          </a:prstGeom>
          <a:ln w="9525">
            <a:solidFill>
              <a:schemeClr val="accent5"/>
            </a:solidFill>
            <a:round/>
          </a:ln>
        </p:spPr>
        <p:txBody>
          <a:bodyPr lIns="365759" tIns="365759" rIns="365759" bIns="365759"/>
          <a:lstStyle>
            <a:lvl1pPr defTabSz="637794">
              <a:spcBef>
                <a:spcPts val="100"/>
              </a:spcBef>
              <a:defRPr sz="1395">
                <a:solidFill>
                  <a:schemeClr val="accent5"/>
                </a:solidFill>
              </a:defRPr>
            </a:lvl1pPr>
          </a:lstStyle>
          <a:p>
            <a:r>
              <a:t>Title Goes Here
Lorem ipsum dolor sit amet, consectetuer adipiscing elit. Maecenas porttitor congue massa. Fusce posuere, magna sed pulvinar ultricies</a:t>
            </a:r>
          </a:p>
        </p:txBody>
      </p:sp>
      <p:sp>
        <p:nvSpPr>
          <p:cNvPr id="116" name="Text Placeholder 16"/>
          <p:cNvSpPr>
            <a:spLocks noGrp="1"/>
          </p:cNvSpPr>
          <p:nvPr>
            <p:ph type="body" sz="quarter" idx="24" hasCustomPrompt="1"/>
          </p:nvPr>
        </p:nvSpPr>
        <p:spPr>
          <a:xfrm>
            <a:off x="285750" y="264400"/>
            <a:ext cx="7629525" cy="360440"/>
          </a:xfrm>
          <a:prstGeom prst="rect">
            <a:avLst/>
          </a:prstGeom>
        </p:spPr>
        <p:txBody>
          <a:bodyPr/>
          <a:lstStyle>
            <a:lvl1pPr>
              <a:defRPr sz="2700">
                <a:solidFill>
                  <a:schemeClr val="accent1"/>
                </a:solidFill>
              </a:defRPr>
            </a:lvl1pPr>
          </a:lstStyle>
          <a:p>
            <a:r>
              <a:t>Title Goes Here</a:t>
            </a:r>
          </a:p>
        </p:txBody>
      </p:sp>
      <p:sp>
        <p:nvSpPr>
          <p:cNvPr id="117" name="Text Placeholder 16"/>
          <p:cNvSpPr>
            <a:spLocks noGrp="1"/>
          </p:cNvSpPr>
          <p:nvPr>
            <p:ph type="body" sz="quarter" idx="25" hasCustomPrompt="1"/>
          </p:nvPr>
        </p:nvSpPr>
        <p:spPr>
          <a:xfrm>
            <a:off x="285750" y="666726"/>
            <a:ext cx="7629525" cy="200005"/>
          </a:xfrm>
          <a:prstGeom prst="rect">
            <a:avLst/>
          </a:prstGeom>
        </p:spPr>
        <p:txBody>
          <a:bodyPr/>
          <a:lstStyle>
            <a:lvl1pPr>
              <a:defRPr sz="1500"/>
            </a:lvl1pPr>
          </a:lstStyle>
          <a:p>
            <a:r>
              <a:t>Subtitle Goes Here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25" name="Body Level One…"/>
          <p:cNvSpPr txBox="1">
            <a:spLocks noGrp="1"/>
          </p:cNvSpPr>
          <p:nvPr>
            <p:ph type="body" sz="half" idx="1" hasCustomPrompt="1"/>
          </p:nvPr>
        </p:nvSpPr>
        <p:spPr>
          <a:xfrm>
            <a:off x="285750" y="1363687"/>
            <a:ext cx="4164807" cy="3014403"/>
          </a:xfrm>
          <a:prstGeom prst="rect">
            <a:avLst/>
          </a:prstGeom>
          <a:ln w="9525">
            <a:solidFill>
              <a:schemeClr val="accent3"/>
            </a:solidFill>
            <a:round/>
          </a:ln>
        </p:spPr>
        <p:txBody>
          <a:bodyPr lIns="365759" tIns="365759" rIns="365759" bIns="365759"/>
          <a:lstStyle>
            <a:lvl1pPr>
              <a:defRPr sz="1800">
                <a:solidFill>
                  <a:schemeClr val="accent3"/>
                </a:solidFill>
              </a:defRPr>
            </a:lvl1pPr>
            <a:lvl2pPr>
              <a:defRPr sz="1800">
                <a:solidFill>
                  <a:schemeClr val="accent3"/>
                </a:solidFill>
              </a:defRPr>
            </a:lvl2pPr>
            <a:lvl3pPr>
              <a:defRPr sz="1800">
                <a:solidFill>
                  <a:schemeClr val="accent3"/>
                </a:solidFill>
              </a:defRPr>
            </a:lvl3pPr>
            <a:lvl4pPr>
              <a:defRPr sz="1800">
                <a:solidFill>
                  <a:schemeClr val="accent3"/>
                </a:solidFill>
              </a:defRPr>
            </a:lvl4pPr>
            <a:lvl5pPr>
              <a:defRPr sz="1800">
                <a:solidFill>
                  <a:schemeClr val="accent3"/>
                </a:solidFill>
              </a:defRPr>
            </a:lvl5pPr>
          </a:lstStyle>
          <a:p>
            <a:r>
              <a:t>Title Goes Here</a:t>
            </a:r>
          </a:p>
          <a:p>
            <a:pPr lvl="1"/>
            <a:endParaRPr/>
          </a:p>
          <a:p>
            <a:pPr lvl="2"/>
            <a:endParaRPr/>
          </a:p>
          <a:p>
            <a:pPr lvl="3"/>
            <a:endParaRPr/>
          </a:p>
          <a:p>
            <a:pPr lvl="4"/>
            <a:endParaRPr/>
          </a:p>
        </p:txBody>
      </p:sp>
      <p:sp>
        <p:nvSpPr>
          <p:cNvPr id="126" name="Text Placeholder 6"/>
          <p:cNvSpPr>
            <a:spLocks noGrp="1"/>
          </p:cNvSpPr>
          <p:nvPr>
            <p:ph type="body" sz="half" idx="21" hasCustomPrompt="1"/>
          </p:nvPr>
        </p:nvSpPr>
        <p:spPr>
          <a:xfrm>
            <a:off x="4745632" y="1415875"/>
            <a:ext cx="4060429" cy="2910027"/>
          </a:xfrm>
          <a:prstGeom prst="rect">
            <a:avLst/>
          </a:prstGeom>
          <a:ln w="9525">
            <a:solidFill>
              <a:schemeClr val="accent6"/>
            </a:solidFill>
            <a:round/>
          </a:ln>
        </p:spPr>
        <p:txBody>
          <a:bodyPr lIns="365759" tIns="365759" rIns="365759" bIns="365759"/>
          <a:lstStyle>
            <a:lvl1pPr>
              <a:defRPr sz="1800">
                <a:solidFill>
                  <a:schemeClr val="accent6"/>
                </a:solidFill>
              </a:defRPr>
            </a:lvl1pPr>
          </a:lstStyle>
          <a:p>
            <a:r>
              <a:t>Title Goes Here
Lorem ipsum dolor sit amet, consectetuer adipiscing elit. Maecenas porttitor congue massa. Fusce posuere, magna sed pulvinar ultricies</a:t>
            </a:r>
          </a:p>
        </p:txBody>
      </p:sp>
      <p:sp>
        <p:nvSpPr>
          <p:cNvPr id="127" name="Text Placeholder 6"/>
          <p:cNvSpPr>
            <a:spLocks noGrp="1"/>
          </p:cNvSpPr>
          <p:nvPr>
            <p:ph type="body" sz="quarter" idx="22"/>
          </p:nvPr>
        </p:nvSpPr>
        <p:spPr>
          <a:xfrm>
            <a:off x="4343401" y="2582370"/>
            <a:ext cx="350428" cy="577036"/>
          </a:xfrm>
          <a:prstGeom prst="rect">
            <a:avLst/>
          </a:prstGeom>
          <a:blipFill>
            <a:blip r:embed="rId2"/>
            <a:stretch>
              <a:fillRect/>
            </a:stretch>
          </a:blipFill>
        </p:spPr>
        <p:txBody>
          <a:bodyPr/>
          <a:lstStyle/>
          <a:p>
            <a:pPr>
              <a:defRPr sz="1500">
                <a:noFill/>
              </a:defRPr>
            </a:pPr>
            <a:endParaRPr/>
          </a:p>
        </p:txBody>
      </p:sp>
      <p:sp>
        <p:nvSpPr>
          <p:cNvPr id="128" name="Text Placeholder 16"/>
          <p:cNvSpPr>
            <a:spLocks noGrp="1"/>
          </p:cNvSpPr>
          <p:nvPr>
            <p:ph type="body" sz="quarter" idx="23" hasCustomPrompt="1"/>
          </p:nvPr>
        </p:nvSpPr>
        <p:spPr>
          <a:xfrm>
            <a:off x="285750" y="264400"/>
            <a:ext cx="7629525" cy="360440"/>
          </a:xfrm>
          <a:prstGeom prst="rect">
            <a:avLst/>
          </a:prstGeom>
        </p:spPr>
        <p:txBody>
          <a:bodyPr/>
          <a:lstStyle>
            <a:lvl1pPr>
              <a:defRPr sz="2700">
                <a:solidFill>
                  <a:schemeClr val="accent1"/>
                </a:solidFill>
              </a:defRPr>
            </a:lvl1pPr>
          </a:lstStyle>
          <a:p>
            <a:r>
              <a:t>Title Goes Here</a:t>
            </a:r>
          </a:p>
        </p:txBody>
      </p:sp>
      <p:sp>
        <p:nvSpPr>
          <p:cNvPr id="129" name="Text Placeholder 16"/>
          <p:cNvSpPr>
            <a:spLocks noGrp="1"/>
          </p:cNvSpPr>
          <p:nvPr>
            <p:ph type="body" sz="quarter" idx="24" hasCustomPrompt="1"/>
          </p:nvPr>
        </p:nvSpPr>
        <p:spPr>
          <a:xfrm>
            <a:off x="285750" y="666726"/>
            <a:ext cx="7629525" cy="200005"/>
          </a:xfrm>
          <a:prstGeom prst="rect">
            <a:avLst/>
          </a:prstGeom>
        </p:spPr>
        <p:txBody>
          <a:bodyPr/>
          <a:lstStyle>
            <a:lvl1pPr>
              <a:defRPr sz="1500"/>
            </a:lvl1pPr>
          </a:lstStyle>
          <a:p>
            <a:r>
              <a:t>Subtitle Goes Here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137" name="Graphic 15" descr="Graphic 15"/>
          <p:cNvPicPr>
            <a:picLocks noChangeAspect="1"/>
          </p:cNvPicPr>
          <p:nvPr/>
        </p:nvPicPr>
        <p:blipFill>
          <a:blip r:embed="rId2"/>
          <a:srcRect l="20845" t="3630" r="20845" b="56467"/>
          <a:stretch>
            <a:fillRect/>
          </a:stretch>
        </p:blipFill>
        <p:spPr>
          <a:xfrm>
            <a:off x="0" y="2533406"/>
            <a:ext cx="9144000" cy="2611682"/>
          </a:xfrm>
          <a:prstGeom prst="rect">
            <a:avLst/>
          </a:prstGeom>
          <a:ln w="12700">
            <a:miter lim="400000"/>
          </a:ln>
        </p:spPr>
      </p:pic>
      <p:sp>
        <p:nvSpPr>
          <p:cNvPr id="138" name="Graphic 22"/>
          <p:cNvSpPr/>
          <p:nvPr/>
        </p:nvSpPr>
        <p:spPr>
          <a:xfrm>
            <a:off x="8071929" y="286614"/>
            <a:ext cx="786323" cy="25706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175062"/>
          </a:solidFill>
          <a:ln w="12700">
            <a:miter lim="400000"/>
          </a:ln>
        </p:spPr>
        <p:txBody>
          <a:bodyPr lIns="45719" rIns="45719" anchor="ctr"/>
          <a:lstStyle/>
          <a:p>
            <a:pPr>
              <a:defRPr sz="1000"/>
            </a:pPr>
            <a:endParaRPr/>
          </a:p>
        </p:txBody>
      </p:sp>
      <p:sp>
        <p:nvSpPr>
          <p:cNvPr id="139" name="Body Level One…"/>
          <p:cNvSpPr txBox="1">
            <a:spLocks noGrp="1"/>
          </p:cNvSpPr>
          <p:nvPr>
            <p:ph type="body" sz="quarter" idx="1" hasCustomPrompt="1"/>
          </p:nvPr>
        </p:nvSpPr>
        <p:spPr>
          <a:xfrm>
            <a:off x="285750" y="264400"/>
            <a:ext cx="7629525" cy="360440"/>
          </a:xfrm>
          <a:prstGeom prst="rect">
            <a:avLst/>
          </a:prstGeom>
        </p:spPr>
        <p:txBody>
          <a:bodyPr/>
          <a:lstStyle>
            <a:lvl1pPr>
              <a:defRPr sz="2700">
                <a:solidFill>
                  <a:schemeClr val="accent1"/>
                </a:solidFill>
              </a:defRPr>
            </a:lvl1pPr>
            <a:lvl2pPr>
              <a:defRPr sz="2700">
                <a:solidFill>
                  <a:schemeClr val="accent1"/>
                </a:solidFill>
              </a:defRPr>
            </a:lvl2pPr>
            <a:lvl3pPr>
              <a:defRPr sz="2700">
                <a:solidFill>
                  <a:schemeClr val="accent1"/>
                </a:solidFill>
              </a:defRPr>
            </a:lvl3pPr>
            <a:lvl4pPr>
              <a:defRPr sz="2700">
                <a:solidFill>
                  <a:schemeClr val="accent1"/>
                </a:solidFill>
              </a:defRPr>
            </a:lvl4pPr>
            <a:lvl5pPr>
              <a:defRPr sz="2700">
                <a:solidFill>
                  <a:schemeClr val="accent1"/>
                </a:solidFill>
              </a:defRPr>
            </a:lvl5pPr>
          </a:lstStyle>
          <a:p>
            <a:r>
              <a:t>Title Goes Here</a:t>
            </a:r>
          </a:p>
          <a:p>
            <a:pPr lvl="1"/>
            <a:endParaRPr/>
          </a:p>
          <a:p>
            <a:pPr lvl="2"/>
            <a:endParaRPr/>
          </a:p>
          <a:p>
            <a:pPr lvl="3"/>
            <a:endParaRPr/>
          </a:p>
          <a:p>
            <a:pPr lvl="4"/>
            <a:endParaRPr/>
          </a:p>
        </p:txBody>
      </p:sp>
      <p:sp>
        <p:nvSpPr>
          <p:cNvPr id="140" name="Text Placeholder 8"/>
          <p:cNvSpPr>
            <a:spLocks noGrp="1"/>
          </p:cNvSpPr>
          <p:nvPr>
            <p:ph type="body" sz="quarter" idx="21" hasCustomPrompt="1"/>
          </p:nvPr>
        </p:nvSpPr>
        <p:spPr>
          <a:xfrm>
            <a:off x="1064419" y="2361474"/>
            <a:ext cx="2143126" cy="346844"/>
          </a:xfrm>
          <a:prstGeom prst="rect">
            <a:avLst/>
          </a:prstGeom>
        </p:spPr>
        <p:txBody>
          <a:bodyPr/>
          <a:lstStyle>
            <a:lvl1pPr algn="ctr"/>
          </a:lstStyle>
          <a:p>
            <a:r>
              <a:t>Lorem ipsum dolor sit amet, consectetuer adipiscing</a:t>
            </a:r>
          </a:p>
        </p:txBody>
      </p:sp>
      <p:sp>
        <p:nvSpPr>
          <p:cNvPr id="141" name="Text Placeholder 8"/>
          <p:cNvSpPr>
            <a:spLocks noGrp="1"/>
          </p:cNvSpPr>
          <p:nvPr>
            <p:ph type="body" sz="quarter" idx="22" hasCustomPrompt="1"/>
          </p:nvPr>
        </p:nvSpPr>
        <p:spPr>
          <a:xfrm>
            <a:off x="3500437" y="2361474"/>
            <a:ext cx="2143126" cy="346844"/>
          </a:xfrm>
          <a:prstGeom prst="rect">
            <a:avLst/>
          </a:prstGeom>
        </p:spPr>
        <p:txBody>
          <a:bodyPr/>
          <a:lstStyle>
            <a:lvl1pPr algn="ctr"/>
          </a:lstStyle>
          <a:p>
            <a:r>
              <a:t>Lorem ipsum dolor sit amet, consectetuer adipiscing</a:t>
            </a:r>
          </a:p>
        </p:txBody>
      </p:sp>
      <p:sp>
        <p:nvSpPr>
          <p:cNvPr id="142" name="Text Placeholder 8"/>
          <p:cNvSpPr>
            <a:spLocks noGrp="1"/>
          </p:cNvSpPr>
          <p:nvPr>
            <p:ph type="body" sz="quarter" idx="23" hasCustomPrompt="1"/>
          </p:nvPr>
        </p:nvSpPr>
        <p:spPr>
          <a:xfrm>
            <a:off x="5936455" y="2361474"/>
            <a:ext cx="2143126" cy="346844"/>
          </a:xfrm>
          <a:prstGeom prst="rect">
            <a:avLst/>
          </a:prstGeom>
        </p:spPr>
        <p:txBody>
          <a:bodyPr/>
          <a:lstStyle>
            <a:lvl1pPr algn="ctr"/>
          </a:lstStyle>
          <a:p>
            <a:r>
              <a:t>Lorem ipsum dolor sit amet, consectetuer adipiscing</a:t>
            </a:r>
          </a:p>
        </p:txBody>
      </p:sp>
      <p:sp>
        <p:nvSpPr>
          <p:cNvPr id="143" name="Text Placeholder 8"/>
          <p:cNvSpPr>
            <a:spLocks noGrp="1"/>
          </p:cNvSpPr>
          <p:nvPr>
            <p:ph type="body" sz="quarter" idx="24" hasCustomPrompt="1"/>
          </p:nvPr>
        </p:nvSpPr>
        <p:spPr>
          <a:xfrm>
            <a:off x="1064419" y="4074000"/>
            <a:ext cx="2143126" cy="346844"/>
          </a:xfrm>
          <a:prstGeom prst="rect">
            <a:avLst/>
          </a:prstGeom>
        </p:spPr>
        <p:txBody>
          <a:bodyPr/>
          <a:lstStyle>
            <a:lvl1pPr algn="ctr"/>
          </a:lstStyle>
          <a:p>
            <a:r>
              <a:t>Lorem ipsum dolor sit amet, consectetuer adipiscing</a:t>
            </a:r>
          </a:p>
        </p:txBody>
      </p:sp>
      <p:sp>
        <p:nvSpPr>
          <p:cNvPr id="144" name="Text Placeholder 8"/>
          <p:cNvSpPr>
            <a:spLocks noGrp="1"/>
          </p:cNvSpPr>
          <p:nvPr>
            <p:ph type="body" sz="quarter" idx="25" hasCustomPrompt="1"/>
          </p:nvPr>
        </p:nvSpPr>
        <p:spPr>
          <a:xfrm>
            <a:off x="3500437" y="4074000"/>
            <a:ext cx="2143126" cy="346844"/>
          </a:xfrm>
          <a:prstGeom prst="rect">
            <a:avLst/>
          </a:prstGeom>
        </p:spPr>
        <p:txBody>
          <a:bodyPr/>
          <a:lstStyle>
            <a:lvl1pPr algn="ctr"/>
          </a:lstStyle>
          <a:p>
            <a:r>
              <a:t>Lorem ipsum dolor sit amet, consectetuer adipiscing</a:t>
            </a:r>
          </a:p>
        </p:txBody>
      </p:sp>
      <p:sp>
        <p:nvSpPr>
          <p:cNvPr id="145" name="Text Placeholder 8"/>
          <p:cNvSpPr>
            <a:spLocks noGrp="1"/>
          </p:cNvSpPr>
          <p:nvPr>
            <p:ph type="body" sz="quarter" idx="26" hasCustomPrompt="1"/>
          </p:nvPr>
        </p:nvSpPr>
        <p:spPr>
          <a:xfrm>
            <a:off x="5936455" y="4074000"/>
            <a:ext cx="2143126" cy="346844"/>
          </a:xfrm>
          <a:prstGeom prst="rect">
            <a:avLst/>
          </a:prstGeom>
        </p:spPr>
        <p:txBody>
          <a:bodyPr/>
          <a:lstStyle>
            <a:lvl1pPr algn="ctr"/>
          </a:lstStyle>
          <a:p>
            <a:r>
              <a:t>Lorem ipsum dolor sit amet, consectetuer adipiscing</a:t>
            </a:r>
          </a:p>
        </p:txBody>
      </p:sp>
      <p:sp>
        <p:nvSpPr>
          <p:cNvPr id="146" name="Text Placeholder 16"/>
          <p:cNvSpPr>
            <a:spLocks noGrp="1"/>
          </p:cNvSpPr>
          <p:nvPr>
            <p:ph type="body" sz="quarter" idx="27" hasCustomPrompt="1"/>
          </p:nvPr>
        </p:nvSpPr>
        <p:spPr>
          <a:xfrm>
            <a:off x="285750" y="666726"/>
            <a:ext cx="7629525" cy="200005"/>
          </a:xfrm>
          <a:prstGeom prst="rect">
            <a:avLst/>
          </a:prstGeom>
        </p:spPr>
        <p:txBody>
          <a:bodyPr/>
          <a:lstStyle>
            <a:lvl1pPr>
              <a:defRPr sz="1500"/>
            </a:lvl1pPr>
          </a:lstStyle>
          <a:p>
            <a:r>
              <a:t>Subtitle Goes Here</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8" name="Text Placeholder 2"/>
          <p:cNvSpPr>
            <a:spLocks noGrp="1"/>
          </p:cNvSpPr>
          <p:nvPr>
            <p:ph type="body" sz="quarter" idx="28"/>
          </p:nvPr>
        </p:nvSpPr>
        <p:spPr>
          <a:xfrm>
            <a:off x="1793045" y="1300436"/>
            <a:ext cx="685871" cy="684351"/>
          </a:xfrm>
          <a:prstGeom prst="rect">
            <a:avLst/>
          </a:prstGeom>
          <a:solidFill>
            <a:srgbClr val="FFFFFF"/>
          </a:solidFill>
          <a:ln>
            <a:solidFill>
              <a:schemeClr val="accent4"/>
            </a:solidFill>
            <a:round/>
          </a:ln>
        </p:spPr>
        <p:txBody>
          <a:bodyPr anchor="ctr"/>
          <a:lstStyle/>
          <a:p>
            <a:pPr algn="ctr">
              <a:defRPr sz="1500">
                <a:noFill/>
              </a:defRPr>
            </a:pPr>
            <a:endParaRPr/>
          </a:p>
        </p:txBody>
      </p:sp>
      <p:sp>
        <p:nvSpPr>
          <p:cNvPr id="149" name="Text Placeholder 2"/>
          <p:cNvSpPr>
            <a:spLocks noGrp="1"/>
          </p:cNvSpPr>
          <p:nvPr>
            <p:ph type="body" sz="quarter" idx="29"/>
          </p:nvPr>
        </p:nvSpPr>
        <p:spPr>
          <a:xfrm>
            <a:off x="4229064" y="1300436"/>
            <a:ext cx="685871" cy="684351"/>
          </a:xfrm>
          <a:prstGeom prst="rect">
            <a:avLst/>
          </a:prstGeom>
          <a:solidFill>
            <a:srgbClr val="FFFFFF"/>
          </a:solidFill>
          <a:ln>
            <a:solidFill>
              <a:schemeClr val="accent4"/>
            </a:solidFill>
            <a:round/>
          </a:ln>
        </p:spPr>
        <p:txBody>
          <a:bodyPr anchor="ctr"/>
          <a:lstStyle/>
          <a:p>
            <a:pPr algn="ctr">
              <a:defRPr sz="1500">
                <a:noFill/>
              </a:defRPr>
            </a:pPr>
            <a:endParaRPr/>
          </a:p>
        </p:txBody>
      </p:sp>
      <p:sp>
        <p:nvSpPr>
          <p:cNvPr id="150" name="Text Placeholder 2"/>
          <p:cNvSpPr>
            <a:spLocks noGrp="1"/>
          </p:cNvSpPr>
          <p:nvPr>
            <p:ph type="body" sz="quarter" idx="30"/>
          </p:nvPr>
        </p:nvSpPr>
        <p:spPr>
          <a:xfrm>
            <a:off x="6665083" y="1300436"/>
            <a:ext cx="685871" cy="684351"/>
          </a:xfrm>
          <a:prstGeom prst="rect">
            <a:avLst/>
          </a:prstGeom>
          <a:solidFill>
            <a:srgbClr val="FFFFFF"/>
          </a:solidFill>
          <a:ln>
            <a:solidFill>
              <a:schemeClr val="accent4"/>
            </a:solidFill>
            <a:round/>
          </a:ln>
        </p:spPr>
        <p:txBody>
          <a:bodyPr anchor="ctr"/>
          <a:lstStyle/>
          <a:p>
            <a:pPr algn="ctr">
              <a:defRPr sz="1500">
                <a:noFill/>
              </a:defRPr>
            </a:pPr>
            <a:endParaRPr/>
          </a:p>
        </p:txBody>
      </p:sp>
      <p:sp>
        <p:nvSpPr>
          <p:cNvPr id="151" name="Text Placeholder 2"/>
          <p:cNvSpPr>
            <a:spLocks noGrp="1"/>
          </p:cNvSpPr>
          <p:nvPr>
            <p:ph type="body" sz="quarter" idx="31"/>
          </p:nvPr>
        </p:nvSpPr>
        <p:spPr>
          <a:xfrm>
            <a:off x="1793045" y="3048365"/>
            <a:ext cx="685871" cy="684351"/>
          </a:xfrm>
          <a:prstGeom prst="rect">
            <a:avLst/>
          </a:prstGeom>
          <a:solidFill>
            <a:srgbClr val="FFFFFF"/>
          </a:solidFill>
          <a:ln>
            <a:solidFill>
              <a:schemeClr val="accent4"/>
            </a:solidFill>
            <a:round/>
          </a:ln>
        </p:spPr>
        <p:txBody>
          <a:bodyPr anchor="ctr"/>
          <a:lstStyle/>
          <a:p>
            <a:pPr algn="ctr">
              <a:defRPr sz="1500">
                <a:noFill/>
              </a:defRPr>
            </a:pPr>
            <a:endParaRPr/>
          </a:p>
        </p:txBody>
      </p:sp>
      <p:sp>
        <p:nvSpPr>
          <p:cNvPr id="152" name="Text Placeholder 2"/>
          <p:cNvSpPr>
            <a:spLocks noGrp="1"/>
          </p:cNvSpPr>
          <p:nvPr>
            <p:ph type="body" sz="quarter" idx="32"/>
          </p:nvPr>
        </p:nvSpPr>
        <p:spPr>
          <a:xfrm>
            <a:off x="4229064" y="3048365"/>
            <a:ext cx="685871" cy="684351"/>
          </a:xfrm>
          <a:prstGeom prst="rect">
            <a:avLst/>
          </a:prstGeom>
          <a:solidFill>
            <a:srgbClr val="FFFFFF"/>
          </a:solidFill>
          <a:ln>
            <a:solidFill>
              <a:schemeClr val="accent4"/>
            </a:solidFill>
            <a:round/>
          </a:ln>
        </p:spPr>
        <p:txBody>
          <a:bodyPr anchor="ctr"/>
          <a:lstStyle/>
          <a:p>
            <a:pPr algn="ctr">
              <a:defRPr sz="1500">
                <a:noFill/>
              </a:defRPr>
            </a:pPr>
            <a:endParaRPr/>
          </a:p>
        </p:txBody>
      </p:sp>
      <p:sp>
        <p:nvSpPr>
          <p:cNvPr id="153" name="Text Placeholder 2"/>
          <p:cNvSpPr>
            <a:spLocks noGrp="1"/>
          </p:cNvSpPr>
          <p:nvPr>
            <p:ph type="body" sz="quarter" idx="33"/>
          </p:nvPr>
        </p:nvSpPr>
        <p:spPr>
          <a:xfrm>
            <a:off x="6665083" y="3048365"/>
            <a:ext cx="685871" cy="684351"/>
          </a:xfrm>
          <a:prstGeom prst="rect">
            <a:avLst/>
          </a:prstGeom>
          <a:solidFill>
            <a:srgbClr val="FFFFFF"/>
          </a:solidFill>
          <a:ln>
            <a:solidFill>
              <a:schemeClr val="accent4"/>
            </a:solidFill>
            <a:round/>
          </a:ln>
        </p:spPr>
        <p:txBody>
          <a:bodyPr anchor="ctr"/>
          <a:lstStyle/>
          <a:p>
            <a:pPr algn="ctr">
              <a:defRPr sz="1500">
                <a:noFill/>
              </a:defRPr>
            </a:pPr>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Numbers">
    <p:spTree>
      <p:nvGrpSpPr>
        <p:cNvPr id="1" name=""/>
        <p:cNvGrpSpPr/>
        <p:nvPr/>
      </p:nvGrpSpPr>
      <p:grpSpPr>
        <a:xfrm>
          <a:off x="0" y="0"/>
          <a:ext cx="0" cy="0"/>
          <a:chOff x="0" y="0"/>
          <a:chExt cx="0" cy="0"/>
        </a:xfrm>
      </p:grpSpPr>
      <p:sp>
        <p:nvSpPr>
          <p:cNvPr id="160" name="Body Level One…"/>
          <p:cNvSpPr txBox="1">
            <a:spLocks noGrp="1"/>
          </p:cNvSpPr>
          <p:nvPr>
            <p:ph type="body" sz="quarter" idx="1" hasCustomPrompt="1"/>
          </p:nvPr>
        </p:nvSpPr>
        <p:spPr>
          <a:xfrm>
            <a:off x="285750" y="264400"/>
            <a:ext cx="7629525" cy="360440"/>
          </a:xfrm>
          <a:prstGeom prst="rect">
            <a:avLst/>
          </a:prstGeom>
        </p:spPr>
        <p:txBody>
          <a:bodyPr/>
          <a:lstStyle>
            <a:lvl1pPr>
              <a:defRPr sz="2700">
                <a:solidFill>
                  <a:schemeClr val="accent1"/>
                </a:solidFill>
              </a:defRPr>
            </a:lvl1pPr>
            <a:lvl2pPr>
              <a:defRPr sz="2700">
                <a:solidFill>
                  <a:schemeClr val="accent1"/>
                </a:solidFill>
              </a:defRPr>
            </a:lvl2pPr>
            <a:lvl3pPr>
              <a:defRPr sz="2700">
                <a:solidFill>
                  <a:schemeClr val="accent1"/>
                </a:solidFill>
              </a:defRPr>
            </a:lvl3pPr>
            <a:lvl4pPr>
              <a:defRPr sz="2700">
                <a:solidFill>
                  <a:schemeClr val="accent1"/>
                </a:solidFill>
              </a:defRPr>
            </a:lvl4pPr>
            <a:lvl5pPr>
              <a:defRPr sz="2700">
                <a:solidFill>
                  <a:schemeClr val="accent1"/>
                </a:solidFill>
              </a:defRPr>
            </a:lvl5pPr>
          </a:lstStyle>
          <a:p>
            <a:r>
              <a:t>Title Goes Here</a:t>
            </a:r>
          </a:p>
          <a:p>
            <a:pPr lvl="1"/>
            <a:endParaRPr/>
          </a:p>
          <a:p>
            <a:pPr lvl="2"/>
            <a:endParaRPr/>
          </a:p>
          <a:p>
            <a:pPr lvl="3"/>
            <a:endParaRPr/>
          </a:p>
          <a:p>
            <a:pPr lvl="4"/>
            <a:endParaRPr/>
          </a:p>
        </p:txBody>
      </p:sp>
      <p:sp>
        <p:nvSpPr>
          <p:cNvPr id="161" name="Text Placeholder 16"/>
          <p:cNvSpPr>
            <a:spLocks noGrp="1"/>
          </p:cNvSpPr>
          <p:nvPr>
            <p:ph type="body" sz="quarter" idx="21" hasCustomPrompt="1"/>
          </p:nvPr>
        </p:nvSpPr>
        <p:spPr>
          <a:xfrm>
            <a:off x="285750" y="666726"/>
            <a:ext cx="7629525" cy="200005"/>
          </a:xfrm>
          <a:prstGeom prst="rect">
            <a:avLst/>
          </a:prstGeom>
        </p:spPr>
        <p:txBody>
          <a:bodyPr/>
          <a:lstStyle>
            <a:lvl1pPr>
              <a:defRPr sz="1500"/>
            </a:lvl1pPr>
          </a:lstStyle>
          <a:p>
            <a:r>
              <a:t>Subtitle Goes Here</a:t>
            </a: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3" name="Text Placeholder 8"/>
          <p:cNvSpPr>
            <a:spLocks noGrp="1"/>
          </p:cNvSpPr>
          <p:nvPr>
            <p:ph type="body" sz="quarter" idx="22" hasCustomPrompt="1"/>
          </p:nvPr>
        </p:nvSpPr>
        <p:spPr>
          <a:xfrm>
            <a:off x="323445" y="3139264"/>
            <a:ext cx="1981201" cy="346844"/>
          </a:xfrm>
          <a:prstGeom prst="rect">
            <a:avLst/>
          </a:prstGeom>
        </p:spPr>
        <p:txBody>
          <a:bodyPr/>
          <a:lstStyle>
            <a:lvl1pPr algn="ctr"/>
          </a:lstStyle>
          <a:p>
            <a:r>
              <a:t>Lorem ipsum dolor sit amet, consectetuer adipiscing</a:t>
            </a:r>
          </a:p>
        </p:txBody>
      </p:sp>
      <p:sp>
        <p:nvSpPr>
          <p:cNvPr id="164" name="Text Placeholder 8"/>
          <p:cNvSpPr>
            <a:spLocks noGrp="1"/>
          </p:cNvSpPr>
          <p:nvPr>
            <p:ph type="body" sz="quarter" idx="23" hasCustomPrompt="1"/>
          </p:nvPr>
        </p:nvSpPr>
        <p:spPr>
          <a:xfrm>
            <a:off x="2495642" y="3139264"/>
            <a:ext cx="1981201" cy="346844"/>
          </a:xfrm>
          <a:prstGeom prst="rect">
            <a:avLst/>
          </a:prstGeom>
        </p:spPr>
        <p:txBody>
          <a:bodyPr/>
          <a:lstStyle>
            <a:lvl1pPr algn="ctr"/>
          </a:lstStyle>
          <a:p>
            <a:r>
              <a:t>Lorem ipsum dolor sit amet, consectetuer adipiscing</a:t>
            </a:r>
          </a:p>
        </p:txBody>
      </p:sp>
      <p:sp>
        <p:nvSpPr>
          <p:cNvPr id="165" name="Text Placeholder 8"/>
          <p:cNvSpPr>
            <a:spLocks noGrp="1"/>
          </p:cNvSpPr>
          <p:nvPr>
            <p:ph type="body" sz="quarter" idx="24" hasCustomPrompt="1"/>
          </p:nvPr>
        </p:nvSpPr>
        <p:spPr>
          <a:xfrm>
            <a:off x="4666207" y="3139264"/>
            <a:ext cx="1981201" cy="346844"/>
          </a:xfrm>
          <a:prstGeom prst="rect">
            <a:avLst/>
          </a:prstGeom>
        </p:spPr>
        <p:txBody>
          <a:bodyPr/>
          <a:lstStyle>
            <a:lvl1pPr algn="ctr"/>
          </a:lstStyle>
          <a:p>
            <a:r>
              <a:t>Lorem ipsum dolor sit amet, consectetuer adipiscing</a:t>
            </a:r>
          </a:p>
        </p:txBody>
      </p:sp>
      <p:sp>
        <p:nvSpPr>
          <p:cNvPr id="166" name="Text Placeholder 8"/>
          <p:cNvSpPr>
            <a:spLocks noGrp="1"/>
          </p:cNvSpPr>
          <p:nvPr>
            <p:ph type="body" sz="quarter" idx="25" hasCustomPrompt="1"/>
          </p:nvPr>
        </p:nvSpPr>
        <p:spPr>
          <a:xfrm>
            <a:off x="6837529" y="3139264"/>
            <a:ext cx="1981201" cy="346844"/>
          </a:xfrm>
          <a:prstGeom prst="rect">
            <a:avLst/>
          </a:prstGeom>
        </p:spPr>
        <p:txBody>
          <a:bodyPr/>
          <a:lstStyle>
            <a:lvl1pPr algn="ctr"/>
          </a:lstStyle>
          <a:p>
            <a:r>
              <a:t>Lorem ipsum dolor sit amet, consectetuer adipiscing</a:t>
            </a:r>
          </a:p>
        </p:txBody>
      </p:sp>
      <p:sp>
        <p:nvSpPr>
          <p:cNvPr id="167" name="Text Placeholder 3"/>
          <p:cNvSpPr>
            <a:spLocks noGrp="1"/>
          </p:cNvSpPr>
          <p:nvPr>
            <p:ph type="body" sz="quarter" idx="26" hasCustomPrompt="1"/>
          </p:nvPr>
        </p:nvSpPr>
        <p:spPr>
          <a:xfrm>
            <a:off x="894777" y="1873550"/>
            <a:ext cx="838533" cy="838107"/>
          </a:xfrm>
          <a:prstGeom prst="rect">
            <a:avLst/>
          </a:prstGeom>
          <a:solidFill>
            <a:srgbClr val="FFFFFF"/>
          </a:solidFill>
          <a:ln>
            <a:solidFill>
              <a:schemeClr val="accent1"/>
            </a:solidFill>
            <a:round/>
          </a:ln>
        </p:spPr>
        <p:txBody>
          <a:bodyPr anchor="ctr"/>
          <a:lstStyle>
            <a:lvl1pPr algn="ctr">
              <a:defRPr sz="3000" b="1">
                <a:noFill/>
              </a:defRPr>
            </a:lvl1pPr>
          </a:lstStyle>
          <a:p>
            <a:r>
              <a:t>XX%</a:t>
            </a:r>
          </a:p>
        </p:txBody>
      </p:sp>
      <p:sp>
        <p:nvSpPr>
          <p:cNvPr id="168" name="Text Placeholder 3"/>
          <p:cNvSpPr>
            <a:spLocks noGrp="1"/>
          </p:cNvSpPr>
          <p:nvPr>
            <p:ph type="body" sz="quarter" idx="27" hasCustomPrompt="1"/>
          </p:nvPr>
        </p:nvSpPr>
        <p:spPr>
          <a:xfrm>
            <a:off x="3066975" y="1873550"/>
            <a:ext cx="838534" cy="838107"/>
          </a:xfrm>
          <a:prstGeom prst="rect">
            <a:avLst/>
          </a:prstGeom>
          <a:solidFill>
            <a:srgbClr val="FFFFFF"/>
          </a:solidFill>
          <a:ln>
            <a:solidFill>
              <a:schemeClr val="accent1"/>
            </a:solidFill>
            <a:round/>
          </a:ln>
        </p:spPr>
        <p:txBody>
          <a:bodyPr anchor="ctr"/>
          <a:lstStyle>
            <a:lvl1pPr algn="ctr">
              <a:defRPr sz="3000" b="1">
                <a:noFill/>
              </a:defRPr>
            </a:lvl1pPr>
          </a:lstStyle>
          <a:p>
            <a:r>
              <a:t>XX%</a:t>
            </a:r>
          </a:p>
        </p:txBody>
      </p:sp>
      <p:sp>
        <p:nvSpPr>
          <p:cNvPr id="169" name="Text Placeholder 3"/>
          <p:cNvSpPr>
            <a:spLocks noGrp="1"/>
          </p:cNvSpPr>
          <p:nvPr>
            <p:ph type="body" sz="quarter" idx="28" hasCustomPrompt="1"/>
          </p:nvPr>
        </p:nvSpPr>
        <p:spPr>
          <a:xfrm>
            <a:off x="5237541" y="1873550"/>
            <a:ext cx="838533" cy="838107"/>
          </a:xfrm>
          <a:prstGeom prst="rect">
            <a:avLst/>
          </a:prstGeom>
          <a:solidFill>
            <a:srgbClr val="FFFFFF"/>
          </a:solidFill>
          <a:ln>
            <a:solidFill>
              <a:schemeClr val="accent1"/>
            </a:solidFill>
            <a:round/>
          </a:ln>
        </p:spPr>
        <p:txBody>
          <a:bodyPr anchor="ctr"/>
          <a:lstStyle>
            <a:lvl1pPr algn="ctr">
              <a:defRPr sz="3000" b="1">
                <a:noFill/>
              </a:defRPr>
            </a:lvl1pPr>
          </a:lstStyle>
          <a:p>
            <a:r>
              <a:t>XX%</a:t>
            </a:r>
          </a:p>
        </p:txBody>
      </p:sp>
      <p:sp>
        <p:nvSpPr>
          <p:cNvPr id="170" name="Text Placeholder 3"/>
          <p:cNvSpPr>
            <a:spLocks noGrp="1"/>
          </p:cNvSpPr>
          <p:nvPr>
            <p:ph type="body" sz="quarter" idx="29" hasCustomPrompt="1"/>
          </p:nvPr>
        </p:nvSpPr>
        <p:spPr>
          <a:xfrm>
            <a:off x="7408863" y="1873550"/>
            <a:ext cx="838533" cy="838107"/>
          </a:xfrm>
          <a:prstGeom prst="rect">
            <a:avLst/>
          </a:prstGeom>
          <a:solidFill>
            <a:srgbClr val="FFFFFF"/>
          </a:solidFill>
          <a:ln>
            <a:solidFill>
              <a:schemeClr val="accent1"/>
            </a:solidFill>
            <a:round/>
          </a:ln>
        </p:spPr>
        <p:txBody>
          <a:bodyPr anchor="ctr"/>
          <a:lstStyle>
            <a:lvl1pPr algn="ctr">
              <a:defRPr sz="3000" b="1">
                <a:noFill/>
              </a:defRPr>
            </a:lvl1pPr>
          </a:lstStyle>
          <a:p>
            <a:r>
              <a:t>XX%</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_Icons">
    <p:spTree>
      <p:nvGrpSpPr>
        <p:cNvPr id="1" name=""/>
        <p:cNvGrpSpPr/>
        <p:nvPr/>
      </p:nvGrpSpPr>
      <p:grpSpPr>
        <a:xfrm>
          <a:off x="0" y="0"/>
          <a:ext cx="0" cy="0"/>
          <a:chOff x="0" y="0"/>
          <a:chExt cx="0" cy="0"/>
        </a:xfrm>
      </p:grpSpPr>
      <p:sp>
        <p:nvSpPr>
          <p:cNvPr id="177" name="Body Level One…"/>
          <p:cNvSpPr txBox="1">
            <a:spLocks noGrp="1"/>
          </p:cNvSpPr>
          <p:nvPr>
            <p:ph type="body" sz="quarter" idx="1" hasCustomPrompt="1"/>
          </p:nvPr>
        </p:nvSpPr>
        <p:spPr>
          <a:xfrm>
            <a:off x="286741" y="2008013"/>
            <a:ext cx="2077841" cy="2222394"/>
          </a:xfrm>
          <a:prstGeom prst="rect">
            <a:avLst/>
          </a:prstGeom>
          <a:ln w="9525">
            <a:solidFill>
              <a:schemeClr val="accent4"/>
            </a:solidFill>
            <a:round/>
          </a:ln>
        </p:spPr>
        <p:txBody>
          <a:bodyPr lIns="365759" tIns="365759" rIns="365759" bIns="365759"/>
          <a:lstStyle>
            <a:lvl1pPr>
              <a:defRPr sz="1800">
                <a:solidFill>
                  <a:schemeClr val="accent4"/>
                </a:solidFill>
              </a:defRPr>
            </a:lvl1pPr>
            <a:lvl2pPr>
              <a:defRPr sz="1800">
                <a:solidFill>
                  <a:schemeClr val="accent4"/>
                </a:solidFill>
              </a:defRPr>
            </a:lvl2pPr>
            <a:lvl3pPr>
              <a:defRPr sz="1800">
                <a:solidFill>
                  <a:schemeClr val="accent4"/>
                </a:solidFill>
              </a:defRPr>
            </a:lvl3pPr>
            <a:lvl4pPr>
              <a:defRPr sz="1800">
                <a:solidFill>
                  <a:schemeClr val="accent4"/>
                </a:solidFill>
              </a:defRPr>
            </a:lvl4pPr>
            <a:lvl5pPr>
              <a:defRPr sz="1800">
                <a:solidFill>
                  <a:schemeClr val="accent4"/>
                </a:solidFill>
              </a:defRPr>
            </a:lvl5pPr>
          </a:lstStyle>
          <a:p>
            <a:r>
              <a:t>Title Goes Here</a:t>
            </a:r>
          </a:p>
          <a:p>
            <a:pPr lvl="1"/>
            <a:endParaRPr/>
          </a:p>
          <a:p>
            <a:pPr lvl="2"/>
            <a:endParaRPr/>
          </a:p>
          <a:p>
            <a:pPr lvl="3"/>
            <a:endParaRPr/>
          </a:p>
          <a:p>
            <a:pPr lvl="4"/>
            <a:endParaRPr/>
          </a:p>
        </p:txBody>
      </p:sp>
      <p:sp>
        <p:nvSpPr>
          <p:cNvPr id="178" name="Text Placeholder 6"/>
          <p:cNvSpPr>
            <a:spLocks noGrp="1"/>
          </p:cNvSpPr>
          <p:nvPr>
            <p:ph type="body" sz="quarter" idx="21" hasCustomPrompt="1"/>
          </p:nvPr>
        </p:nvSpPr>
        <p:spPr>
          <a:xfrm>
            <a:off x="2486941" y="2043986"/>
            <a:ext cx="2005894" cy="2150448"/>
          </a:xfrm>
          <a:prstGeom prst="rect">
            <a:avLst/>
          </a:prstGeom>
          <a:ln w="9525">
            <a:solidFill>
              <a:schemeClr val="accent6"/>
            </a:solidFill>
            <a:round/>
          </a:ln>
        </p:spPr>
        <p:txBody>
          <a:bodyPr lIns="365759" tIns="365759" rIns="365759" bIns="365759"/>
          <a:lstStyle>
            <a:lvl1pPr>
              <a:defRPr sz="1800">
                <a:solidFill>
                  <a:schemeClr val="accent6"/>
                </a:solidFill>
              </a:defRPr>
            </a:lvl1pPr>
          </a:lstStyle>
          <a:p>
            <a:r>
              <a:t>Title Goes Here</a:t>
            </a:r>
          </a:p>
        </p:txBody>
      </p:sp>
      <p:sp>
        <p:nvSpPr>
          <p:cNvPr id="179" name="Text Placeholder 6"/>
          <p:cNvSpPr>
            <a:spLocks noGrp="1"/>
          </p:cNvSpPr>
          <p:nvPr>
            <p:ph type="body" sz="quarter" idx="22" hasCustomPrompt="1"/>
          </p:nvPr>
        </p:nvSpPr>
        <p:spPr>
          <a:xfrm>
            <a:off x="4651166" y="2043986"/>
            <a:ext cx="2005894" cy="2150448"/>
          </a:xfrm>
          <a:prstGeom prst="rect">
            <a:avLst/>
          </a:prstGeom>
          <a:ln w="9525">
            <a:solidFill>
              <a:schemeClr val="accent1"/>
            </a:solidFill>
            <a:round/>
          </a:ln>
        </p:spPr>
        <p:txBody>
          <a:bodyPr lIns="365759" tIns="365759" rIns="365759" bIns="365759"/>
          <a:lstStyle>
            <a:lvl1pPr>
              <a:defRPr sz="1800">
                <a:solidFill>
                  <a:schemeClr val="accent1"/>
                </a:solidFill>
              </a:defRPr>
            </a:lvl1pPr>
          </a:lstStyle>
          <a:p>
            <a:r>
              <a:t>Title Goes Here</a:t>
            </a:r>
          </a:p>
        </p:txBody>
      </p:sp>
      <p:sp>
        <p:nvSpPr>
          <p:cNvPr id="180" name="Text Placeholder 6"/>
          <p:cNvSpPr>
            <a:spLocks noGrp="1"/>
          </p:cNvSpPr>
          <p:nvPr>
            <p:ph type="body" sz="quarter" idx="23" hasCustomPrompt="1"/>
          </p:nvPr>
        </p:nvSpPr>
        <p:spPr>
          <a:xfrm>
            <a:off x="6815391" y="2043986"/>
            <a:ext cx="2005894" cy="2150448"/>
          </a:xfrm>
          <a:prstGeom prst="rect">
            <a:avLst/>
          </a:prstGeom>
          <a:ln w="9525">
            <a:solidFill>
              <a:schemeClr val="accent3"/>
            </a:solidFill>
            <a:round/>
          </a:ln>
        </p:spPr>
        <p:txBody>
          <a:bodyPr lIns="365759" tIns="365759" rIns="365759" bIns="365759"/>
          <a:lstStyle>
            <a:lvl1pPr>
              <a:defRPr sz="1800">
                <a:solidFill>
                  <a:schemeClr val="accent3"/>
                </a:solidFill>
              </a:defRPr>
            </a:lvl1pPr>
          </a:lstStyle>
          <a:p>
            <a:r>
              <a:t>Title Goes Here</a:t>
            </a:r>
          </a:p>
        </p:txBody>
      </p:sp>
      <p:sp>
        <p:nvSpPr>
          <p:cNvPr id="181" name="Text Placeholder 16"/>
          <p:cNvSpPr>
            <a:spLocks noGrp="1"/>
          </p:cNvSpPr>
          <p:nvPr>
            <p:ph type="body" sz="quarter" idx="24" hasCustomPrompt="1"/>
          </p:nvPr>
        </p:nvSpPr>
        <p:spPr>
          <a:xfrm>
            <a:off x="285750" y="264400"/>
            <a:ext cx="7629525" cy="360440"/>
          </a:xfrm>
          <a:prstGeom prst="rect">
            <a:avLst/>
          </a:prstGeom>
        </p:spPr>
        <p:txBody>
          <a:bodyPr/>
          <a:lstStyle>
            <a:lvl1pPr>
              <a:defRPr sz="2700">
                <a:solidFill>
                  <a:schemeClr val="accent1"/>
                </a:solidFill>
              </a:defRPr>
            </a:lvl1pPr>
          </a:lstStyle>
          <a:p>
            <a:r>
              <a:t>Title Goes Here</a:t>
            </a:r>
          </a:p>
        </p:txBody>
      </p:sp>
      <p:sp>
        <p:nvSpPr>
          <p:cNvPr id="182" name="Text Placeholder 16"/>
          <p:cNvSpPr>
            <a:spLocks noGrp="1"/>
          </p:cNvSpPr>
          <p:nvPr>
            <p:ph type="body" sz="quarter" idx="25" hasCustomPrompt="1"/>
          </p:nvPr>
        </p:nvSpPr>
        <p:spPr>
          <a:xfrm>
            <a:off x="285750" y="666726"/>
            <a:ext cx="7629525" cy="200005"/>
          </a:xfrm>
          <a:prstGeom prst="rect">
            <a:avLst/>
          </a:prstGeom>
        </p:spPr>
        <p:txBody>
          <a:bodyPr/>
          <a:lstStyle>
            <a:lvl1pPr>
              <a:defRPr sz="1500"/>
            </a:lvl1pPr>
          </a:lstStyle>
          <a:p>
            <a:r>
              <a:t>Subtitle Goes Here</a:t>
            </a:r>
          </a:p>
        </p:txBody>
      </p:sp>
      <p:sp>
        <p:nvSpPr>
          <p:cNvPr id="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4" name="Text Placeholder 2"/>
          <p:cNvSpPr>
            <a:spLocks noGrp="1"/>
          </p:cNvSpPr>
          <p:nvPr>
            <p:ph type="body" sz="quarter" idx="26"/>
          </p:nvPr>
        </p:nvSpPr>
        <p:spPr>
          <a:xfrm>
            <a:off x="957452" y="1616872"/>
            <a:ext cx="736417" cy="734784"/>
          </a:xfrm>
          <a:prstGeom prst="rect">
            <a:avLst/>
          </a:prstGeom>
          <a:solidFill>
            <a:srgbClr val="FFFFFF"/>
          </a:solidFill>
          <a:ln w="9525">
            <a:solidFill>
              <a:schemeClr val="accent4"/>
            </a:solidFill>
            <a:round/>
          </a:ln>
        </p:spPr>
        <p:txBody>
          <a:bodyPr anchor="ctr"/>
          <a:lstStyle/>
          <a:p>
            <a:pPr algn="ctr">
              <a:defRPr sz="1500">
                <a:noFill/>
              </a:defRPr>
            </a:pPr>
            <a:endParaRPr/>
          </a:p>
        </p:txBody>
      </p:sp>
      <p:sp>
        <p:nvSpPr>
          <p:cNvPr id="185" name="Text Placeholder 2"/>
          <p:cNvSpPr>
            <a:spLocks noGrp="1"/>
          </p:cNvSpPr>
          <p:nvPr>
            <p:ph type="body" sz="quarter" idx="27"/>
          </p:nvPr>
        </p:nvSpPr>
        <p:spPr>
          <a:xfrm>
            <a:off x="3121679" y="1616872"/>
            <a:ext cx="736416" cy="734784"/>
          </a:xfrm>
          <a:prstGeom prst="rect">
            <a:avLst/>
          </a:prstGeom>
          <a:solidFill>
            <a:srgbClr val="FFFFFF"/>
          </a:solidFill>
          <a:ln w="9525">
            <a:solidFill>
              <a:schemeClr val="accent6"/>
            </a:solidFill>
            <a:round/>
          </a:ln>
        </p:spPr>
        <p:txBody>
          <a:bodyPr anchor="ctr"/>
          <a:lstStyle/>
          <a:p>
            <a:pPr algn="ctr">
              <a:defRPr sz="1500">
                <a:noFill/>
              </a:defRPr>
            </a:pPr>
            <a:endParaRPr/>
          </a:p>
        </p:txBody>
      </p:sp>
      <p:sp>
        <p:nvSpPr>
          <p:cNvPr id="186" name="Text Placeholder 2"/>
          <p:cNvSpPr>
            <a:spLocks noGrp="1"/>
          </p:cNvSpPr>
          <p:nvPr>
            <p:ph type="body" sz="quarter" idx="28"/>
          </p:nvPr>
        </p:nvSpPr>
        <p:spPr>
          <a:xfrm>
            <a:off x="5283376" y="1616872"/>
            <a:ext cx="736416" cy="734784"/>
          </a:xfrm>
          <a:prstGeom prst="rect">
            <a:avLst/>
          </a:prstGeom>
          <a:solidFill>
            <a:srgbClr val="FFFFFF"/>
          </a:solidFill>
          <a:ln w="9525">
            <a:solidFill>
              <a:schemeClr val="accent1"/>
            </a:solidFill>
            <a:round/>
          </a:ln>
        </p:spPr>
        <p:txBody>
          <a:bodyPr anchor="ctr"/>
          <a:lstStyle/>
          <a:p>
            <a:pPr algn="ctr">
              <a:defRPr sz="1500">
                <a:noFill/>
              </a:defRPr>
            </a:pPr>
            <a:endParaRPr/>
          </a:p>
        </p:txBody>
      </p:sp>
      <p:sp>
        <p:nvSpPr>
          <p:cNvPr id="187" name="Text Placeholder 2"/>
          <p:cNvSpPr>
            <a:spLocks noGrp="1"/>
          </p:cNvSpPr>
          <p:nvPr>
            <p:ph type="body" sz="quarter" idx="29"/>
          </p:nvPr>
        </p:nvSpPr>
        <p:spPr>
          <a:xfrm>
            <a:off x="7445074" y="1616872"/>
            <a:ext cx="736416" cy="734784"/>
          </a:xfrm>
          <a:prstGeom prst="rect">
            <a:avLst/>
          </a:prstGeom>
          <a:solidFill>
            <a:srgbClr val="FFFFFF"/>
          </a:solidFill>
          <a:ln w="9525">
            <a:solidFill>
              <a:schemeClr val="accent3"/>
            </a:solidFill>
            <a:round/>
          </a:ln>
        </p:spPr>
        <p:txBody>
          <a:bodyPr anchor="ctr"/>
          <a:lstStyle/>
          <a:p>
            <a:pPr algn="ctr">
              <a:defRPr sz="1500">
                <a:noFill/>
              </a:defRPr>
            </a:pPr>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ivider 01">
    <p:bg>
      <p:bgPr>
        <a:gradFill flip="none" rotWithShape="1">
          <a:gsLst>
            <a:gs pos="0">
              <a:schemeClr val="accent3"/>
            </a:gs>
            <a:gs pos="99000">
              <a:schemeClr val="accent2"/>
            </a:gs>
          </a:gsLst>
          <a:lin ang="8100000" scaled="0"/>
        </a:gradFill>
        <a:effectLst/>
      </p:bgPr>
    </p:bg>
    <p:spTree>
      <p:nvGrpSpPr>
        <p:cNvPr id="1" name=""/>
        <p:cNvGrpSpPr/>
        <p:nvPr/>
      </p:nvGrpSpPr>
      <p:grpSpPr>
        <a:xfrm>
          <a:off x="0" y="0"/>
          <a:ext cx="0" cy="0"/>
          <a:chOff x="0" y="0"/>
          <a:chExt cx="0" cy="0"/>
        </a:xfrm>
      </p:grpSpPr>
      <p:pic>
        <p:nvPicPr>
          <p:cNvPr id="194" name="Picture 9" descr="Picture 9"/>
          <p:cNvPicPr>
            <a:picLocks noChangeAspect="1"/>
          </p:cNvPicPr>
          <p:nvPr/>
        </p:nvPicPr>
        <p:blipFill>
          <a:blip r:embed="rId2">
            <a:alphaModFix amt="15000"/>
          </a:blip>
          <a:srcRect l="12372" t="13031" b="13030"/>
          <a:stretch>
            <a:fillRect/>
          </a:stretch>
        </p:blipFill>
        <p:spPr>
          <a:xfrm flipH="1">
            <a:off x="0" y="-1"/>
            <a:ext cx="9144000" cy="5145090"/>
          </a:xfrm>
          <a:prstGeom prst="rect">
            <a:avLst/>
          </a:prstGeom>
          <a:ln w="12700">
            <a:miter lim="400000"/>
          </a:ln>
        </p:spPr>
      </p:pic>
      <p:sp>
        <p:nvSpPr>
          <p:cNvPr id="195" name="Graphic 22"/>
          <p:cNvSpPr/>
          <p:nvPr/>
        </p:nvSpPr>
        <p:spPr>
          <a:xfrm>
            <a:off x="8071929" y="286614"/>
            <a:ext cx="786323" cy="25706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FFFFFF"/>
          </a:solidFill>
          <a:ln w="12700">
            <a:miter lim="400000"/>
          </a:ln>
        </p:spPr>
        <p:txBody>
          <a:bodyPr lIns="45719" rIns="45719" anchor="ctr"/>
          <a:lstStyle/>
          <a:p>
            <a:pPr>
              <a:defRPr sz="1000"/>
            </a:pPr>
            <a:endParaRPr/>
          </a:p>
        </p:txBody>
      </p:sp>
      <p:sp>
        <p:nvSpPr>
          <p:cNvPr id="196" name="Body Level One…"/>
          <p:cNvSpPr txBox="1">
            <a:spLocks noGrp="1"/>
          </p:cNvSpPr>
          <p:nvPr>
            <p:ph type="body" sz="half" idx="1" hasCustomPrompt="1"/>
          </p:nvPr>
        </p:nvSpPr>
        <p:spPr>
          <a:xfrm>
            <a:off x="1775223" y="1614985"/>
            <a:ext cx="5593556" cy="1915119"/>
          </a:xfrm>
          <a:prstGeom prst="rect">
            <a:avLst/>
          </a:prstGeom>
        </p:spPr>
        <p:txBody>
          <a:bodyPr anchor="ctr"/>
          <a:lstStyle>
            <a:lvl1pPr algn="ctr">
              <a:spcBef>
                <a:spcPts val="900"/>
              </a:spcBef>
              <a:defRPr sz="3000">
                <a:solidFill>
                  <a:srgbClr val="FFFFFF"/>
                </a:solidFill>
              </a:defRPr>
            </a:lvl1pPr>
            <a:lvl2pPr algn="ctr">
              <a:spcBef>
                <a:spcPts val="900"/>
              </a:spcBef>
              <a:defRPr sz="3000">
                <a:solidFill>
                  <a:srgbClr val="FFFFFF"/>
                </a:solidFill>
              </a:defRPr>
            </a:lvl2pPr>
            <a:lvl3pPr algn="ctr">
              <a:spcBef>
                <a:spcPts val="900"/>
              </a:spcBef>
              <a:defRPr sz="3000">
                <a:solidFill>
                  <a:srgbClr val="FFFFFF"/>
                </a:solidFill>
              </a:defRPr>
            </a:lvl3pPr>
            <a:lvl4pPr algn="ctr">
              <a:spcBef>
                <a:spcPts val="900"/>
              </a:spcBef>
              <a:defRPr sz="3000">
                <a:solidFill>
                  <a:srgbClr val="FFFFFF"/>
                </a:solidFill>
              </a:defRPr>
            </a:lvl4pPr>
            <a:lvl5pPr algn="ctr">
              <a:spcBef>
                <a:spcPts val="900"/>
              </a:spcBef>
              <a:defRPr sz="3000">
                <a:solidFill>
                  <a:srgbClr val="FFFFFF"/>
                </a:solidFill>
              </a:defRPr>
            </a:lvl5pPr>
          </a:lstStyle>
          <a:p>
            <a:r>
              <a:t>Divider Title Goes Here</a:t>
            </a:r>
          </a:p>
          <a:p>
            <a:pPr lvl="1"/>
            <a:endParaRPr/>
          </a:p>
          <a:p>
            <a:pPr lvl="2"/>
            <a:endParaRPr/>
          </a:p>
          <a:p>
            <a:pPr lvl="3"/>
            <a:endParaRPr/>
          </a:p>
          <a:p>
            <a:pPr lvl="4"/>
            <a:endParaRPr/>
          </a:p>
        </p:txBody>
      </p:sp>
      <p:sp>
        <p:nvSpPr>
          <p:cNvPr id="197" name="Rectangle 11"/>
          <p:cNvSpPr txBox="1"/>
          <p:nvPr/>
        </p:nvSpPr>
        <p:spPr>
          <a:xfrm>
            <a:off x="285750" y="4806955"/>
            <a:ext cx="319087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700">
                <a:solidFill>
                  <a:srgbClr val="FFFFFF"/>
                </a:solidFill>
              </a:defRPr>
            </a:lvl1pPr>
          </a:lstStyle>
          <a:p>
            <a:r>
              <a:t>© AARNet Pty Ltd </a:t>
            </a:r>
          </a:p>
        </p:txBody>
      </p:sp>
      <p:sp>
        <p:nvSpPr>
          <p:cNvPr id="198" name="Slide Number"/>
          <p:cNvSpPr txBox="1">
            <a:spLocks noGrp="1"/>
          </p:cNvSpPr>
          <p:nvPr>
            <p:ph type="sldNum" sz="quarter" idx="2"/>
          </p:nvPr>
        </p:nvSpPr>
        <p:spPr>
          <a:xfrm>
            <a:off x="8731249" y="4806955"/>
            <a:ext cx="127001" cy="127001"/>
          </a:xfrm>
          <a:prstGeom prst="rect">
            <a:avLst/>
          </a:prstGeom>
        </p:spPr>
        <p:txBody>
          <a:bodyPr anchor="t"/>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ivider 02">
    <p:bg>
      <p:bgPr>
        <a:gradFill flip="none" rotWithShape="1">
          <a:gsLst>
            <a:gs pos="0">
              <a:schemeClr val="accent5"/>
            </a:gs>
            <a:gs pos="100000">
              <a:schemeClr val="accent3"/>
            </a:gs>
          </a:gsLst>
          <a:lin ang="8100000" scaled="0"/>
        </a:gradFill>
        <a:effectLst/>
      </p:bgPr>
    </p:bg>
    <p:spTree>
      <p:nvGrpSpPr>
        <p:cNvPr id="1" name=""/>
        <p:cNvGrpSpPr/>
        <p:nvPr/>
      </p:nvGrpSpPr>
      <p:grpSpPr>
        <a:xfrm>
          <a:off x="0" y="0"/>
          <a:ext cx="0" cy="0"/>
          <a:chOff x="0" y="0"/>
          <a:chExt cx="0" cy="0"/>
        </a:xfrm>
      </p:grpSpPr>
      <p:pic>
        <p:nvPicPr>
          <p:cNvPr id="205" name="Picture 11" descr="Picture 11"/>
          <p:cNvPicPr>
            <a:picLocks noChangeAspect="1"/>
          </p:cNvPicPr>
          <p:nvPr/>
        </p:nvPicPr>
        <p:blipFill>
          <a:blip r:embed="rId2">
            <a:alphaModFix amt="15000"/>
          </a:blip>
          <a:srcRect l="12372" t="13031" b="13030"/>
          <a:stretch>
            <a:fillRect/>
          </a:stretch>
        </p:blipFill>
        <p:spPr>
          <a:xfrm flipH="1">
            <a:off x="0" y="-1"/>
            <a:ext cx="9144000" cy="5145090"/>
          </a:xfrm>
          <a:prstGeom prst="rect">
            <a:avLst/>
          </a:prstGeom>
          <a:ln w="12700">
            <a:miter lim="400000"/>
          </a:ln>
        </p:spPr>
      </p:pic>
      <p:sp>
        <p:nvSpPr>
          <p:cNvPr id="206" name="Graphic 22"/>
          <p:cNvSpPr/>
          <p:nvPr/>
        </p:nvSpPr>
        <p:spPr>
          <a:xfrm>
            <a:off x="8071929" y="286614"/>
            <a:ext cx="786323" cy="25706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FFFFFF"/>
          </a:solidFill>
          <a:ln w="12700">
            <a:miter lim="400000"/>
          </a:ln>
        </p:spPr>
        <p:txBody>
          <a:bodyPr lIns="45719" rIns="45719" anchor="ctr"/>
          <a:lstStyle/>
          <a:p>
            <a:pPr>
              <a:defRPr sz="1000"/>
            </a:pPr>
            <a:endParaRPr/>
          </a:p>
        </p:txBody>
      </p:sp>
      <p:sp>
        <p:nvSpPr>
          <p:cNvPr id="207" name="Body Level One…"/>
          <p:cNvSpPr txBox="1">
            <a:spLocks noGrp="1"/>
          </p:cNvSpPr>
          <p:nvPr>
            <p:ph type="body" sz="half" idx="1" hasCustomPrompt="1"/>
          </p:nvPr>
        </p:nvSpPr>
        <p:spPr>
          <a:xfrm>
            <a:off x="1775223" y="1614985"/>
            <a:ext cx="5593556" cy="1915119"/>
          </a:xfrm>
          <a:prstGeom prst="rect">
            <a:avLst/>
          </a:prstGeom>
        </p:spPr>
        <p:txBody>
          <a:bodyPr anchor="ctr"/>
          <a:lstStyle>
            <a:lvl1pPr algn="ctr">
              <a:spcBef>
                <a:spcPts val="900"/>
              </a:spcBef>
              <a:defRPr sz="3000">
                <a:solidFill>
                  <a:srgbClr val="FFFFFF"/>
                </a:solidFill>
              </a:defRPr>
            </a:lvl1pPr>
            <a:lvl2pPr algn="ctr">
              <a:spcBef>
                <a:spcPts val="900"/>
              </a:spcBef>
              <a:defRPr sz="3000">
                <a:solidFill>
                  <a:srgbClr val="FFFFFF"/>
                </a:solidFill>
              </a:defRPr>
            </a:lvl2pPr>
            <a:lvl3pPr algn="ctr">
              <a:spcBef>
                <a:spcPts val="900"/>
              </a:spcBef>
              <a:defRPr sz="3000">
                <a:solidFill>
                  <a:srgbClr val="FFFFFF"/>
                </a:solidFill>
              </a:defRPr>
            </a:lvl3pPr>
            <a:lvl4pPr algn="ctr">
              <a:spcBef>
                <a:spcPts val="900"/>
              </a:spcBef>
              <a:defRPr sz="3000">
                <a:solidFill>
                  <a:srgbClr val="FFFFFF"/>
                </a:solidFill>
              </a:defRPr>
            </a:lvl4pPr>
            <a:lvl5pPr algn="ctr">
              <a:spcBef>
                <a:spcPts val="900"/>
              </a:spcBef>
              <a:defRPr sz="3000">
                <a:solidFill>
                  <a:srgbClr val="FFFFFF"/>
                </a:solidFill>
              </a:defRPr>
            </a:lvl5pPr>
          </a:lstStyle>
          <a:p>
            <a:r>
              <a:t>Divider Title Goes Here</a:t>
            </a:r>
          </a:p>
          <a:p>
            <a:pPr lvl="1"/>
            <a:endParaRPr/>
          </a:p>
          <a:p>
            <a:pPr lvl="2"/>
            <a:endParaRPr/>
          </a:p>
          <a:p>
            <a:pPr lvl="3"/>
            <a:endParaRPr/>
          </a:p>
          <a:p>
            <a:pPr lvl="4"/>
            <a:endParaRPr/>
          </a:p>
        </p:txBody>
      </p:sp>
      <p:sp>
        <p:nvSpPr>
          <p:cNvPr id="208" name="Rectangle 9"/>
          <p:cNvSpPr txBox="1"/>
          <p:nvPr/>
        </p:nvSpPr>
        <p:spPr>
          <a:xfrm>
            <a:off x="285750" y="4806955"/>
            <a:ext cx="319087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700">
                <a:solidFill>
                  <a:srgbClr val="FFFFFF"/>
                </a:solidFill>
              </a:defRPr>
            </a:lvl1pPr>
          </a:lstStyle>
          <a:p>
            <a:r>
              <a:t>© AARNet Pty Ltd </a:t>
            </a:r>
          </a:p>
        </p:txBody>
      </p:sp>
      <p:sp>
        <p:nvSpPr>
          <p:cNvPr id="209" name="Slide Number"/>
          <p:cNvSpPr txBox="1">
            <a:spLocks noGrp="1"/>
          </p:cNvSpPr>
          <p:nvPr>
            <p:ph type="sldNum" sz="quarter" idx="2"/>
          </p:nvPr>
        </p:nvSpPr>
        <p:spPr>
          <a:xfrm>
            <a:off x="8731249" y="4806955"/>
            <a:ext cx="127001" cy="127001"/>
          </a:xfrm>
          <a:prstGeom prst="rect">
            <a:avLst/>
          </a:prstGeom>
        </p:spPr>
        <p:txBody>
          <a:bodyPr anchor="t"/>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ivider 03">
    <p:bg>
      <p:bgPr>
        <a:gradFill flip="none" rotWithShape="1">
          <a:gsLst>
            <a:gs pos="0">
              <a:schemeClr val="accent4"/>
            </a:gs>
            <a:gs pos="100000">
              <a:schemeClr val="accent1"/>
            </a:gs>
          </a:gsLst>
          <a:lin ang="8100000" scaled="0"/>
        </a:gradFill>
        <a:effectLst/>
      </p:bgPr>
    </p:bg>
    <p:spTree>
      <p:nvGrpSpPr>
        <p:cNvPr id="1" name=""/>
        <p:cNvGrpSpPr/>
        <p:nvPr/>
      </p:nvGrpSpPr>
      <p:grpSpPr>
        <a:xfrm>
          <a:off x="0" y="0"/>
          <a:ext cx="0" cy="0"/>
          <a:chOff x="0" y="0"/>
          <a:chExt cx="0" cy="0"/>
        </a:xfrm>
      </p:grpSpPr>
      <p:pic>
        <p:nvPicPr>
          <p:cNvPr id="216" name="Picture 11" descr="Picture 11"/>
          <p:cNvPicPr>
            <a:picLocks noChangeAspect="1"/>
          </p:cNvPicPr>
          <p:nvPr/>
        </p:nvPicPr>
        <p:blipFill>
          <a:blip r:embed="rId2">
            <a:alphaModFix amt="15000"/>
          </a:blip>
          <a:srcRect l="12372" t="13031" b="13030"/>
          <a:stretch>
            <a:fillRect/>
          </a:stretch>
        </p:blipFill>
        <p:spPr>
          <a:xfrm flipH="1">
            <a:off x="0" y="-1"/>
            <a:ext cx="9144000" cy="5145090"/>
          </a:xfrm>
          <a:prstGeom prst="rect">
            <a:avLst/>
          </a:prstGeom>
          <a:ln w="12700">
            <a:miter lim="400000"/>
          </a:ln>
        </p:spPr>
      </p:pic>
      <p:sp>
        <p:nvSpPr>
          <p:cNvPr id="217" name="Graphic 22"/>
          <p:cNvSpPr/>
          <p:nvPr/>
        </p:nvSpPr>
        <p:spPr>
          <a:xfrm>
            <a:off x="8071929" y="286614"/>
            <a:ext cx="786323" cy="25706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FFFFFF"/>
          </a:solidFill>
          <a:ln w="12700">
            <a:miter lim="400000"/>
          </a:ln>
        </p:spPr>
        <p:txBody>
          <a:bodyPr lIns="45719" rIns="45719" anchor="ctr"/>
          <a:lstStyle/>
          <a:p>
            <a:pPr>
              <a:defRPr sz="1000"/>
            </a:pPr>
            <a:endParaRPr/>
          </a:p>
        </p:txBody>
      </p:sp>
      <p:sp>
        <p:nvSpPr>
          <p:cNvPr id="218" name="Body Level One…"/>
          <p:cNvSpPr txBox="1">
            <a:spLocks noGrp="1"/>
          </p:cNvSpPr>
          <p:nvPr>
            <p:ph type="body" sz="half" idx="1" hasCustomPrompt="1"/>
          </p:nvPr>
        </p:nvSpPr>
        <p:spPr>
          <a:xfrm>
            <a:off x="1775223" y="1614985"/>
            <a:ext cx="5593556" cy="1915119"/>
          </a:xfrm>
          <a:prstGeom prst="rect">
            <a:avLst/>
          </a:prstGeom>
        </p:spPr>
        <p:txBody>
          <a:bodyPr anchor="ctr"/>
          <a:lstStyle>
            <a:lvl1pPr algn="ctr">
              <a:spcBef>
                <a:spcPts val="900"/>
              </a:spcBef>
              <a:defRPr sz="3000">
                <a:solidFill>
                  <a:srgbClr val="FFFFFF"/>
                </a:solidFill>
              </a:defRPr>
            </a:lvl1pPr>
            <a:lvl2pPr algn="ctr">
              <a:spcBef>
                <a:spcPts val="900"/>
              </a:spcBef>
              <a:defRPr sz="3000">
                <a:solidFill>
                  <a:srgbClr val="FFFFFF"/>
                </a:solidFill>
              </a:defRPr>
            </a:lvl2pPr>
            <a:lvl3pPr algn="ctr">
              <a:spcBef>
                <a:spcPts val="900"/>
              </a:spcBef>
              <a:defRPr sz="3000">
                <a:solidFill>
                  <a:srgbClr val="FFFFFF"/>
                </a:solidFill>
              </a:defRPr>
            </a:lvl3pPr>
            <a:lvl4pPr algn="ctr">
              <a:spcBef>
                <a:spcPts val="900"/>
              </a:spcBef>
              <a:defRPr sz="3000">
                <a:solidFill>
                  <a:srgbClr val="FFFFFF"/>
                </a:solidFill>
              </a:defRPr>
            </a:lvl4pPr>
            <a:lvl5pPr algn="ctr">
              <a:spcBef>
                <a:spcPts val="900"/>
              </a:spcBef>
              <a:defRPr sz="3000">
                <a:solidFill>
                  <a:srgbClr val="FFFFFF"/>
                </a:solidFill>
              </a:defRPr>
            </a:lvl5pPr>
          </a:lstStyle>
          <a:p>
            <a:r>
              <a:t>Divider Title Goes Here</a:t>
            </a:r>
          </a:p>
          <a:p>
            <a:pPr lvl="1"/>
            <a:endParaRPr/>
          </a:p>
          <a:p>
            <a:pPr lvl="2"/>
            <a:endParaRPr/>
          </a:p>
          <a:p>
            <a:pPr lvl="3"/>
            <a:endParaRPr/>
          </a:p>
          <a:p>
            <a:pPr lvl="4"/>
            <a:endParaRPr/>
          </a:p>
        </p:txBody>
      </p:sp>
      <p:sp>
        <p:nvSpPr>
          <p:cNvPr id="219" name="Rectangle 9"/>
          <p:cNvSpPr txBox="1"/>
          <p:nvPr/>
        </p:nvSpPr>
        <p:spPr>
          <a:xfrm>
            <a:off x="285750" y="4806955"/>
            <a:ext cx="319087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700">
                <a:solidFill>
                  <a:srgbClr val="FFFFFF"/>
                </a:solidFill>
              </a:defRPr>
            </a:lvl1pPr>
          </a:lstStyle>
          <a:p>
            <a:r>
              <a:t>© AARNet Pty Ltd </a:t>
            </a:r>
          </a:p>
        </p:txBody>
      </p:sp>
      <p:sp>
        <p:nvSpPr>
          <p:cNvPr id="220" name="Slide Number"/>
          <p:cNvSpPr txBox="1">
            <a:spLocks noGrp="1"/>
          </p:cNvSpPr>
          <p:nvPr>
            <p:ph type="sldNum" sz="quarter" idx="2"/>
          </p:nvPr>
        </p:nvSpPr>
        <p:spPr>
          <a:xfrm>
            <a:off x="8731249" y="4806955"/>
            <a:ext cx="127001" cy="127001"/>
          </a:xfrm>
          <a:prstGeom prst="rect">
            <a:avLst/>
          </a:prstGeom>
        </p:spPr>
        <p:txBody>
          <a:bodyPr anchor="t"/>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all Out">
    <p:spTree>
      <p:nvGrpSpPr>
        <p:cNvPr id="1" name=""/>
        <p:cNvGrpSpPr/>
        <p:nvPr/>
      </p:nvGrpSpPr>
      <p:grpSpPr>
        <a:xfrm>
          <a:off x="0" y="0"/>
          <a:ext cx="0" cy="0"/>
          <a:chOff x="0" y="0"/>
          <a:chExt cx="0" cy="0"/>
        </a:xfrm>
      </p:grpSpPr>
      <p:pic>
        <p:nvPicPr>
          <p:cNvPr id="227" name="Picture 1" descr="Picture 1"/>
          <p:cNvPicPr>
            <a:picLocks noChangeAspect="1"/>
          </p:cNvPicPr>
          <p:nvPr/>
        </p:nvPicPr>
        <p:blipFill>
          <a:blip r:embed="rId2"/>
          <a:stretch>
            <a:fillRect/>
          </a:stretch>
        </p:blipFill>
        <p:spPr>
          <a:xfrm>
            <a:off x="4068" y="255"/>
            <a:ext cx="9139933" cy="5146165"/>
          </a:xfrm>
          <a:prstGeom prst="rect">
            <a:avLst/>
          </a:prstGeom>
          <a:ln w="12700">
            <a:miter lim="400000"/>
          </a:ln>
        </p:spPr>
      </p:pic>
      <p:sp>
        <p:nvSpPr>
          <p:cNvPr id="228" name="Graphic 22"/>
          <p:cNvSpPr/>
          <p:nvPr/>
        </p:nvSpPr>
        <p:spPr>
          <a:xfrm>
            <a:off x="8071929" y="286614"/>
            <a:ext cx="786323" cy="25706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FFFFFF"/>
          </a:solidFill>
          <a:ln w="12700">
            <a:miter lim="400000"/>
          </a:ln>
        </p:spPr>
        <p:txBody>
          <a:bodyPr lIns="45719" rIns="45719" anchor="ctr"/>
          <a:lstStyle/>
          <a:p>
            <a:pPr>
              <a:defRPr sz="1000">
                <a:solidFill>
                  <a:srgbClr val="FFFFFF"/>
                </a:solidFill>
              </a:defRPr>
            </a:pPr>
            <a:endParaRPr/>
          </a:p>
        </p:txBody>
      </p:sp>
      <p:sp>
        <p:nvSpPr>
          <p:cNvPr id="229" name="Rectangle: Rounded Corners 38"/>
          <p:cNvSpPr/>
          <p:nvPr/>
        </p:nvSpPr>
        <p:spPr>
          <a:xfrm>
            <a:off x="1646695" y="1174359"/>
            <a:ext cx="5850612" cy="2796371"/>
          </a:xfrm>
          <a:prstGeom prst="roundRect">
            <a:avLst>
              <a:gd name="adj" fmla="val 6749"/>
            </a:avLst>
          </a:prstGeom>
          <a:solidFill>
            <a:srgbClr val="000000">
              <a:alpha val="81000"/>
            </a:srgbClr>
          </a:solidFill>
          <a:ln w="12700">
            <a:solidFill>
              <a:schemeClr val="accent3">
                <a:lumOff val="19313"/>
              </a:schemeClr>
            </a:solidFill>
            <a:miter/>
          </a:ln>
        </p:spPr>
        <p:txBody>
          <a:bodyPr lIns="45719" rIns="45719" anchor="ctr"/>
          <a:lstStyle/>
          <a:p>
            <a:pPr algn="ctr">
              <a:defRPr sz="1000">
                <a:solidFill>
                  <a:srgbClr val="FFFFFF"/>
                </a:solidFill>
              </a:defRPr>
            </a:pPr>
            <a:endParaRPr/>
          </a:p>
        </p:txBody>
      </p:sp>
      <p:sp>
        <p:nvSpPr>
          <p:cNvPr id="230" name="Freeform 11"/>
          <p:cNvSpPr/>
          <p:nvPr/>
        </p:nvSpPr>
        <p:spPr>
          <a:xfrm rot="10800000">
            <a:off x="1994683" y="937351"/>
            <a:ext cx="547041" cy="474017"/>
          </a:xfrm>
          <a:custGeom>
            <a:avLst/>
            <a:gdLst/>
            <a:ahLst/>
            <a:cxnLst>
              <a:cxn ang="0">
                <a:pos x="wd2" y="hd2"/>
              </a:cxn>
              <a:cxn ang="5400000">
                <a:pos x="wd2" y="hd2"/>
              </a:cxn>
              <a:cxn ang="10800000">
                <a:pos x="wd2" y="hd2"/>
              </a:cxn>
              <a:cxn ang="16200000">
                <a:pos x="wd2" y="hd2"/>
              </a:cxn>
            </a:cxnLst>
            <a:rect l="0" t="0" r="r" b="b"/>
            <a:pathLst>
              <a:path w="21600" h="21600" extrusionOk="0">
                <a:moveTo>
                  <a:pt x="11625" y="0"/>
                </a:moveTo>
                <a:lnTo>
                  <a:pt x="21600" y="0"/>
                </a:lnTo>
                <a:lnTo>
                  <a:pt x="21600" y="8868"/>
                </a:lnTo>
                <a:cubicBezTo>
                  <a:pt x="21600" y="12132"/>
                  <a:pt x="21011" y="14713"/>
                  <a:pt x="19834" y="16610"/>
                </a:cubicBezTo>
                <a:cubicBezTo>
                  <a:pt x="18657" y="18507"/>
                  <a:pt x="16647" y="20171"/>
                  <a:pt x="13804" y="21600"/>
                </a:cubicBezTo>
                <a:lnTo>
                  <a:pt x="11625" y="16888"/>
                </a:lnTo>
                <a:cubicBezTo>
                  <a:pt x="13399" y="15935"/>
                  <a:pt x="14618" y="14987"/>
                  <a:pt x="15283" y="14043"/>
                </a:cubicBezTo>
                <a:cubicBezTo>
                  <a:pt x="15948" y="13099"/>
                  <a:pt x="16318" y="11982"/>
                  <a:pt x="16395" y="10694"/>
                </a:cubicBezTo>
                <a:lnTo>
                  <a:pt x="11625" y="10694"/>
                </a:lnTo>
                <a:close/>
                <a:moveTo>
                  <a:pt x="0" y="0"/>
                </a:moveTo>
                <a:lnTo>
                  <a:pt x="9975" y="0"/>
                </a:lnTo>
                <a:lnTo>
                  <a:pt x="9975" y="8868"/>
                </a:lnTo>
                <a:cubicBezTo>
                  <a:pt x="9975" y="12132"/>
                  <a:pt x="9386" y="14713"/>
                  <a:pt x="8209" y="16610"/>
                </a:cubicBezTo>
                <a:cubicBezTo>
                  <a:pt x="7032" y="18507"/>
                  <a:pt x="5022" y="20171"/>
                  <a:pt x="2178" y="21600"/>
                </a:cubicBezTo>
                <a:lnTo>
                  <a:pt x="0" y="16888"/>
                </a:lnTo>
                <a:cubicBezTo>
                  <a:pt x="1773" y="15935"/>
                  <a:pt x="2992" y="14987"/>
                  <a:pt x="3657" y="14043"/>
                </a:cubicBezTo>
                <a:cubicBezTo>
                  <a:pt x="4322" y="13099"/>
                  <a:pt x="4693" y="11982"/>
                  <a:pt x="4769" y="10694"/>
                </a:cubicBezTo>
                <a:lnTo>
                  <a:pt x="0" y="10694"/>
                </a:lnTo>
                <a:close/>
              </a:path>
            </a:pathLst>
          </a:custGeom>
          <a:solidFill>
            <a:srgbClr val="FFFFFF"/>
          </a:solidFill>
          <a:ln w="12700">
            <a:miter lim="400000"/>
          </a:ln>
        </p:spPr>
        <p:txBody>
          <a:bodyPr lIns="45719" rIns="45719" anchor="ctr"/>
          <a:lstStyle/>
          <a:p>
            <a:pPr algn="ctr">
              <a:defRPr sz="1000">
                <a:noFill/>
              </a:defRPr>
            </a:pPr>
            <a:endParaRPr/>
          </a:p>
        </p:txBody>
      </p:sp>
      <p:sp>
        <p:nvSpPr>
          <p:cNvPr id="231" name="Freeform 12"/>
          <p:cNvSpPr/>
          <p:nvPr/>
        </p:nvSpPr>
        <p:spPr>
          <a:xfrm>
            <a:off x="6602277" y="3733720"/>
            <a:ext cx="547041" cy="474016"/>
          </a:xfrm>
          <a:custGeom>
            <a:avLst/>
            <a:gdLst/>
            <a:ahLst/>
            <a:cxnLst>
              <a:cxn ang="0">
                <a:pos x="wd2" y="hd2"/>
              </a:cxn>
              <a:cxn ang="5400000">
                <a:pos x="wd2" y="hd2"/>
              </a:cxn>
              <a:cxn ang="10800000">
                <a:pos x="wd2" y="hd2"/>
              </a:cxn>
              <a:cxn ang="16200000">
                <a:pos x="wd2" y="hd2"/>
              </a:cxn>
            </a:cxnLst>
            <a:rect l="0" t="0" r="r" b="b"/>
            <a:pathLst>
              <a:path w="21600" h="21600" extrusionOk="0">
                <a:moveTo>
                  <a:pt x="11625" y="0"/>
                </a:moveTo>
                <a:lnTo>
                  <a:pt x="21600" y="0"/>
                </a:lnTo>
                <a:lnTo>
                  <a:pt x="21600" y="8868"/>
                </a:lnTo>
                <a:cubicBezTo>
                  <a:pt x="21600" y="12132"/>
                  <a:pt x="21011" y="14713"/>
                  <a:pt x="19834" y="16610"/>
                </a:cubicBezTo>
                <a:cubicBezTo>
                  <a:pt x="18657" y="18507"/>
                  <a:pt x="16647" y="20171"/>
                  <a:pt x="13804" y="21600"/>
                </a:cubicBezTo>
                <a:lnTo>
                  <a:pt x="11625" y="16888"/>
                </a:lnTo>
                <a:cubicBezTo>
                  <a:pt x="13399" y="15935"/>
                  <a:pt x="14618" y="14987"/>
                  <a:pt x="15283" y="14043"/>
                </a:cubicBezTo>
                <a:cubicBezTo>
                  <a:pt x="15948" y="13099"/>
                  <a:pt x="16318" y="11982"/>
                  <a:pt x="16395" y="10694"/>
                </a:cubicBezTo>
                <a:lnTo>
                  <a:pt x="11625" y="10694"/>
                </a:lnTo>
                <a:close/>
                <a:moveTo>
                  <a:pt x="0" y="0"/>
                </a:moveTo>
                <a:lnTo>
                  <a:pt x="9975" y="0"/>
                </a:lnTo>
                <a:lnTo>
                  <a:pt x="9975" y="8868"/>
                </a:lnTo>
                <a:cubicBezTo>
                  <a:pt x="9975" y="12132"/>
                  <a:pt x="9386" y="14713"/>
                  <a:pt x="8209" y="16610"/>
                </a:cubicBezTo>
                <a:cubicBezTo>
                  <a:pt x="7032" y="18507"/>
                  <a:pt x="5022" y="20171"/>
                  <a:pt x="2178" y="21600"/>
                </a:cubicBezTo>
                <a:lnTo>
                  <a:pt x="0" y="16888"/>
                </a:lnTo>
                <a:cubicBezTo>
                  <a:pt x="1773" y="15935"/>
                  <a:pt x="2992" y="14987"/>
                  <a:pt x="3657" y="14043"/>
                </a:cubicBezTo>
                <a:cubicBezTo>
                  <a:pt x="4322" y="13099"/>
                  <a:pt x="4693" y="11982"/>
                  <a:pt x="4769" y="10694"/>
                </a:cubicBezTo>
                <a:lnTo>
                  <a:pt x="0" y="10694"/>
                </a:lnTo>
                <a:close/>
              </a:path>
            </a:pathLst>
          </a:custGeom>
          <a:solidFill>
            <a:srgbClr val="FFFFFF"/>
          </a:solidFill>
          <a:ln w="12700">
            <a:miter lim="400000"/>
          </a:ln>
        </p:spPr>
        <p:txBody>
          <a:bodyPr lIns="45719" rIns="45719" anchor="ctr"/>
          <a:lstStyle/>
          <a:p>
            <a:pPr algn="ctr">
              <a:defRPr sz="1000">
                <a:noFill/>
              </a:defRPr>
            </a:pPr>
            <a:endParaRPr/>
          </a:p>
        </p:txBody>
      </p:sp>
      <p:sp>
        <p:nvSpPr>
          <p:cNvPr id="232" name="Body Level One…"/>
          <p:cNvSpPr txBox="1">
            <a:spLocks noGrp="1"/>
          </p:cNvSpPr>
          <p:nvPr>
            <p:ph type="body" sz="half" idx="1"/>
          </p:nvPr>
        </p:nvSpPr>
        <p:spPr>
          <a:xfrm>
            <a:off x="2293143" y="1411327"/>
            <a:ext cx="4557714" cy="2322395"/>
          </a:xfrm>
          <a:prstGeom prst="rect">
            <a:avLst/>
          </a:prstGeom>
        </p:spPr>
        <p:txBody>
          <a:bodyPr anchor="ctr"/>
          <a:lstStyle>
            <a:lvl1pPr algn="ctr">
              <a:defRPr sz="2400">
                <a:solidFill>
                  <a:srgbClr val="FFFFFF"/>
                </a:solidFill>
              </a:defRPr>
            </a:lvl1pPr>
            <a:lvl2pPr algn="ctr">
              <a:defRPr sz="2400">
                <a:solidFill>
                  <a:srgbClr val="FFFFFF"/>
                </a:solidFill>
              </a:defRPr>
            </a:lvl2pPr>
            <a:lvl3pPr algn="ctr">
              <a:defRPr sz="2400">
                <a:solidFill>
                  <a:srgbClr val="FFFFFF"/>
                </a:solidFill>
              </a:defRPr>
            </a:lvl3pPr>
            <a:lvl4pPr algn="ctr">
              <a:defRPr sz="2400">
                <a:solidFill>
                  <a:srgbClr val="FFFFFF"/>
                </a:solidFill>
              </a:defRPr>
            </a:lvl4pPr>
            <a:lvl5pPr algn="ct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3" name="Rectangle 17"/>
          <p:cNvSpPr txBox="1"/>
          <p:nvPr/>
        </p:nvSpPr>
        <p:spPr>
          <a:xfrm>
            <a:off x="285750" y="4806955"/>
            <a:ext cx="319087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700">
                <a:solidFill>
                  <a:srgbClr val="FFFFFF"/>
                </a:solidFill>
              </a:defRPr>
            </a:lvl1pPr>
          </a:lstStyle>
          <a:p>
            <a:r>
              <a:t>© AARNet Pty Ltd </a:t>
            </a:r>
          </a:p>
        </p:txBody>
      </p:sp>
      <p:sp>
        <p:nvSpPr>
          <p:cNvPr id="234" name="Slide Number"/>
          <p:cNvSpPr txBox="1">
            <a:spLocks noGrp="1"/>
          </p:cNvSpPr>
          <p:nvPr>
            <p:ph type="sldNum" sz="quarter" idx="2"/>
          </p:nvPr>
        </p:nvSpPr>
        <p:spPr>
          <a:xfrm>
            <a:off x="8731249" y="4806955"/>
            <a:ext cx="127001" cy="127001"/>
          </a:xfrm>
          <a:prstGeom prst="rect">
            <a:avLst/>
          </a:prstGeom>
        </p:spPr>
        <p:txBody>
          <a:bodyPr anchor="t"/>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icture">
    <p:spTree>
      <p:nvGrpSpPr>
        <p:cNvPr id="1" name=""/>
        <p:cNvGrpSpPr/>
        <p:nvPr/>
      </p:nvGrpSpPr>
      <p:grpSpPr>
        <a:xfrm>
          <a:off x="0" y="0"/>
          <a:ext cx="0" cy="0"/>
          <a:chOff x="0" y="0"/>
          <a:chExt cx="0" cy="0"/>
        </a:xfrm>
      </p:grpSpPr>
      <p:sp>
        <p:nvSpPr>
          <p:cNvPr id="241" name="Picture Placeholder 5"/>
          <p:cNvSpPr>
            <a:spLocks noGrp="1"/>
          </p:cNvSpPr>
          <p:nvPr>
            <p:ph type="pic" idx="21"/>
          </p:nvPr>
        </p:nvSpPr>
        <p:spPr>
          <a:xfrm>
            <a:off x="0" y="0"/>
            <a:ext cx="9144000" cy="5145088"/>
          </a:xfrm>
          <a:prstGeom prst="rect">
            <a:avLst/>
          </a:prstGeom>
        </p:spPr>
        <p:txBody>
          <a:bodyPr lIns="91439" tIns="45719" rIns="91439" bIns="45719">
            <a:noAutofit/>
          </a:bodyPr>
          <a:lstStyle/>
          <a:p>
            <a:endParaRPr/>
          </a:p>
        </p:txBody>
      </p:sp>
      <p:sp>
        <p:nvSpPr>
          <p:cNvPr id="24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43" name="Body Level One…"/>
          <p:cNvSpPr txBox="1">
            <a:spLocks noGrp="1"/>
          </p:cNvSpPr>
          <p:nvPr>
            <p:ph type="body" sz="quarter" idx="1" hasCustomPrompt="1"/>
          </p:nvPr>
        </p:nvSpPr>
        <p:spPr>
          <a:xfrm>
            <a:off x="8071929" y="274402"/>
            <a:ext cx="786323" cy="282357"/>
          </a:xfrm>
          <a:prstGeom prst="rect">
            <a:avLst/>
          </a:prstGeom>
          <a:blipFill>
            <a:blip r:embed="rId2"/>
            <a:stretch>
              <a:fillRect/>
            </a:stretch>
          </a:blipFill>
        </p:spPr>
        <p:txBody>
          <a:bodyPr/>
          <a:lstStyle>
            <a:lvl1pPr>
              <a:defRPr sz="1500">
                <a:noFill/>
              </a:defRPr>
            </a:lvl1pPr>
            <a:lvl2pPr>
              <a:defRPr sz="1500">
                <a:noFill/>
              </a:defRPr>
            </a:lvl2pPr>
            <a:lvl3pPr>
              <a:defRPr sz="1500">
                <a:noFill/>
              </a:defRPr>
            </a:lvl3pPr>
            <a:lvl4pPr>
              <a:defRPr sz="1500">
                <a:noFill/>
              </a:defRPr>
            </a:lvl4pPr>
            <a:lvl5pPr>
              <a:defRPr sz="1500">
                <a:noFill/>
              </a:defRPr>
            </a:lvl5pPr>
          </a:lstStyle>
          <a:p>
            <a:r>
              <a:t>aster text styles</a:t>
            </a:r>
          </a:p>
          <a:p>
            <a:pPr lvl="1"/>
            <a:endParaRPr/>
          </a:p>
          <a:p>
            <a:pPr lvl="2"/>
            <a:endParaRPr/>
          </a:p>
          <a:p>
            <a:pPr lvl="3"/>
            <a:endParaRPr/>
          </a:p>
          <a:p>
            <a:pPr lvl="4"/>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pic>
        <p:nvPicPr>
          <p:cNvPr id="27" name="Graphic 4" descr="Graphic 4"/>
          <p:cNvPicPr>
            <a:picLocks noChangeAspect="1"/>
          </p:cNvPicPr>
          <p:nvPr/>
        </p:nvPicPr>
        <p:blipFill>
          <a:blip r:embed="rId2"/>
          <a:srcRect l="20845" t="3630" r="20845" b="41520"/>
          <a:stretch>
            <a:fillRect/>
          </a:stretch>
        </p:blipFill>
        <p:spPr>
          <a:xfrm>
            <a:off x="0" y="1554959"/>
            <a:ext cx="9144000" cy="3590128"/>
          </a:xfrm>
          <a:prstGeom prst="rect">
            <a:avLst/>
          </a:prstGeom>
          <a:ln w="12700">
            <a:miter lim="400000"/>
          </a:ln>
        </p:spPr>
      </p:pic>
      <p:sp>
        <p:nvSpPr>
          <p:cNvPr id="28" name="Rectangle: Rounded Corners 8"/>
          <p:cNvSpPr/>
          <p:nvPr/>
        </p:nvSpPr>
        <p:spPr>
          <a:xfrm>
            <a:off x="-335482" y="286614"/>
            <a:ext cx="5159330" cy="4287575"/>
          </a:xfrm>
          <a:prstGeom prst="roundRect">
            <a:avLst>
              <a:gd name="adj" fmla="val 3035"/>
            </a:avLst>
          </a:prstGeom>
          <a:blipFill>
            <a:blip r:embed="rId3"/>
            <a:stretch>
              <a:fillRect/>
            </a:stretch>
          </a:blipFill>
          <a:ln w="12700">
            <a:miter lim="400000"/>
          </a:ln>
          <a:effectLst>
            <a:outerShdw blurRad="215900" dist="38100" dir="5400000" rotWithShape="0">
              <a:srgbClr val="000000">
                <a:alpha val="7000"/>
              </a:srgbClr>
            </a:outerShdw>
          </a:effectLst>
        </p:spPr>
        <p:txBody>
          <a:bodyPr lIns="45719" rIns="45719" anchor="ctr"/>
          <a:lstStyle/>
          <a:p>
            <a:pPr algn="ctr">
              <a:defRPr sz="1000">
                <a:solidFill>
                  <a:srgbClr val="FFFFFF"/>
                </a:solidFill>
              </a:defRPr>
            </a:pPr>
            <a:endParaRPr/>
          </a:p>
        </p:txBody>
      </p:sp>
      <p:sp>
        <p:nvSpPr>
          <p:cNvPr id="29" name="Body Level One…"/>
          <p:cNvSpPr txBox="1">
            <a:spLocks noGrp="1"/>
          </p:cNvSpPr>
          <p:nvPr>
            <p:ph type="body" sz="quarter" idx="1"/>
          </p:nvPr>
        </p:nvSpPr>
        <p:spPr>
          <a:xfrm>
            <a:off x="5322094" y="1196472"/>
            <a:ext cx="2621757" cy="54524"/>
          </a:xfrm>
          <a:prstGeom prst="rect">
            <a:avLst/>
          </a:prstGeom>
          <a:blipFill>
            <a:blip r:embed="rId4"/>
            <a:stretch>
              <a:fillRect/>
            </a:stretch>
          </a:blipFill>
        </p:spPr>
        <p:txBody>
          <a:bodyPr/>
          <a:lstStyle>
            <a:lvl1pPr>
              <a:defRPr sz="1500">
                <a:noFill/>
              </a:defRPr>
            </a:lvl1pPr>
            <a:lvl2pPr>
              <a:defRPr sz="1500">
                <a:noFill/>
              </a:defRPr>
            </a:lvl2pPr>
            <a:lvl3pPr>
              <a:defRPr sz="1500">
                <a:noFill/>
              </a:defRPr>
            </a:lvl3pPr>
            <a:lvl4pPr>
              <a:defRPr sz="1500">
                <a:noFill/>
              </a:defRPr>
            </a:lvl4pPr>
            <a:lvl5pPr>
              <a:defRPr sz="1500">
                <a:noFill/>
              </a:defRPr>
            </a:lvl5pPr>
          </a:lstStyle>
          <a:p>
            <a:r>
              <a:t>Body Level One</a:t>
            </a:r>
          </a:p>
          <a:p>
            <a:pPr lvl="1"/>
            <a:r>
              <a:t>Body Level Two</a:t>
            </a:r>
          </a:p>
          <a:p>
            <a:pPr lvl="2"/>
            <a:r>
              <a:t>Body Level Three</a:t>
            </a:r>
          </a:p>
          <a:p>
            <a:pPr lvl="3"/>
            <a:r>
              <a:t>Body Level Four</a:t>
            </a:r>
          </a:p>
          <a:p>
            <a:pPr lvl="4"/>
            <a:r>
              <a:t>Body Level Five</a:t>
            </a:r>
          </a:p>
        </p:txBody>
      </p:sp>
      <p:sp>
        <p:nvSpPr>
          <p:cNvPr id="30" name="Text Placeholder 17"/>
          <p:cNvSpPr>
            <a:spLocks noGrp="1"/>
          </p:cNvSpPr>
          <p:nvPr>
            <p:ph type="body" sz="quarter" idx="21" hasCustomPrompt="1"/>
          </p:nvPr>
        </p:nvSpPr>
        <p:spPr>
          <a:xfrm>
            <a:off x="5322375" y="621698"/>
            <a:ext cx="2621475" cy="493072"/>
          </a:xfrm>
          <a:prstGeom prst="rect">
            <a:avLst/>
          </a:prstGeom>
        </p:spPr>
        <p:txBody>
          <a:bodyPr anchor="b"/>
          <a:lstStyle>
            <a:lvl1pPr>
              <a:defRPr sz="2700">
                <a:solidFill>
                  <a:schemeClr val="accent3"/>
                </a:solidFill>
              </a:defRPr>
            </a:lvl1pPr>
          </a:lstStyle>
          <a:p>
            <a:r>
              <a:t>Agenda</a:t>
            </a:r>
          </a:p>
        </p:txBody>
      </p:sp>
      <p:sp>
        <p:nvSpPr>
          <p:cNvPr id="31" name="Text Placeholder 21"/>
          <p:cNvSpPr>
            <a:spLocks noGrp="1"/>
          </p:cNvSpPr>
          <p:nvPr>
            <p:ph type="body" sz="quarter" idx="22" hasCustomPrompt="1"/>
          </p:nvPr>
        </p:nvSpPr>
        <p:spPr>
          <a:xfrm>
            <a:off x="5322094" y="1386314"/>
            <a:ext cx="2621757" cy="3210918"/>
          </a:xfrm>
          <a:prstGeom prst="rect">
            <a:avLst/>
          </a:prstGeom>
        </p:spPr>
        <p:txBody>
          <a:bodyPr anchor="ctr"/>
          <a:lstStyle>
            <a:lvl1pPr indent="685800">
              <a:spcBef>
                <a:spcPts val="2700"/>
              </a:spcBef>
              <a:defRPr sz="1500"/>
            </a:lvl1pPr>
          </a:lstStyle>
          <a:p>
            <a:r>
              <a:t>Agenda Item 01
Agenda Item 02
Agenda Item 03
Agenda Item 04
Agenda Item 05</a:t>
            </a:r>
          </a:p>
        </p:txBody>
      </p:sp>
      <p:sp>
        <p:nvSpPr>
          <p:cNvPr id="32" name="Graphic 22"/>
          <p:cNvSpPr/>
          <p:nvPr/>
        </p:nvSpPr>
        <p:spPr>
          <a:xfrm>
            <a:off x="8071929" y="286614"/>
            <a:ext cx="786323" cy="25706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175062"/>
          </a:solidFill>
          <a:ln w="12700">
            <a:miter lim="400000"/>
          </a:ln>
        </p:spPr>
        <p:txBody>
          <a:bodyPr lIns="45719" rIns="45719" anchor="ctr"/>
          <a:lstStyle/>
          <a:p>
            <a:pPr>
              <a:defRPr sz="1000"/>
            </a:pPr>
            <a:endParaRP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461842" y="205979"/>
            <a:ext cx="8227459" cy="533312"/>
          </a:xfrm>
          <a:prstGeom prst="rect">
            <a:avLst/>
          </a:prstGeom>
        </p:spPr>
        <p:txBody>
          <a:bodyPr lIns="45710" tIns="45710" rIns="45710" bIns="45710" anchor="ctr">
            <a:normAutofit/>
          </a:bodyPr>
          <a:lstStyle>
            <a:lvl1pPr defTabSz="914240">
              <a:lnSpc>
                <a:spcPct val="100000"/>
              </a:lnSpc>
              <a:defRPr sz="2600">
                <a:solidFill>
                  <a:srgbClr val="000000"/>
                </a:solidFill>
                <a:latin typeface="+mj-lt"/>
                <a:ea typeface="+mj-ea"/>
                <a:cs typeface="+mj-cs"/>
                <a:sym typeface="Helvetica"/>
              </a:defRPr>
            </a:lvl1pPr>
          </a:lstStyle>
          <a:p>
            <a:r>
              <a:t>Title Text</a:t>
            </a:r>
          </a:p>
        </p:txBody>
      </p:sp>
      <p:sp>
        <p:nvSpPr>
          <p:cNvPr id="274" name="Slide Number"/>
          <p:cNvSpPr txBox="1">
            <a:spLocks noGrp="1"/>
          </p:cNvSpPr>
          <p:nvPr>
            <p:ph type="sldNum" sz="quarter" idx="2"/>
          </p:nvPr>
        </p:nvSpPr>
        <p:spPr>
          <a:xfrm>
            <a:off x="8071172" y="4769573"/>
            <a:ext cx="273638" cy="269223"/>
          </a:xfrm>
          <a:prstGeom prst="rect">
            <a:avLst/>
          </a:prstGeom>
        </p:spPr>
        <p:txBody>
          <a:bodyPr lIns="45710" tIns="45710" rIns="45710" bIns="45710"/>
          <a:lstStyle>
            <a:lvl1pPr defTabSz="914240">
              <a:defRPr sz="1200">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ntents">
    <p:spTree>
      <p:nvGrpSpPr>
        <p:cNvPr id="1" name=""/>
        <p:cNvGrpSpPr/>
        <p:nvPr/>
      </p:nvGrpSpPr>
      <p:grpSpPr>
        <a:xfrm>
          <a:off x="0" y="0"/>
          <a:ext cx="0" cy="0"/>
          <a:chOff x="0" y="0"/>
          <a:chExt cx="0" cy="0"/>
        </a:xfrm>
      </p:grpSpPr>
      <p:sp>
        <p:nvSpPr>
          <p:cNvPr id="281" name="© AARNet Pty Ltd |"/>
          <p:cNvSpPr txBox="1"/>
          <p:nvPr/>
        </p:nvSpPr>
        <p:spPr>
          <a:xfrm>
            <a:off x="137557" y="4848343"/>
            <a:ext cx="904983" cy="153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3" tIns="34253" rIns="34253" bIns="34253">
            <a:spAutoFit/>
          </a:bodyPr>
          <a:lstStyle>
            <a:lvl1pPr defTabSz="342900">
              <a:buFont typeface="Helvetica Neue"/>
              <a:defRPr sz="600">
                <a:solidFill>
                  <a:srgbClr val="9B9B9B"/>
                </a:solidFill>
              </a:defRPr>
            </a:lvl1pPr>
          </a:lstStyle>
          <a:p>
            <a:r>
              <a:t>© AARNet Pty Ltd | </a:t>
            </a:r>
          </a:p>
        </p:txBody>
      </p:sp>
      <p:sp>
        <p:nvSpPr>
          <p:cNvPr id="282" name="Slide Number"/>
          <p:cNvSpPr txBox="1">
            <a:spLocks noGrp="1"/>
          </p:cNvSpPr>
          <p:nvPr>
            <p:ph type="sldNum" sz="quarter" idx="2"/>
          </p:nvPr>
        </p:nvSpPr>
        <p:spPr>
          <a:xfrm>
            <a:off x="814429" y="4842118"/>
            <a:ext cx="181267" cy="176108"/>
          </a:xfrm>
          <a:prstGeom prst="rect">
            <a:avLst/>
          </a:prstGeom>
        </p:spPr>
        <p:txBody>
          <a:bodyPr lIns="45662" tIns="45662" rIns="45662" bIns="45662"/>
          <a:lstStyle>
            <a:lvl1pPr algn="l" defTabSz="342900">
              <a:defRPr sz="600">
                <a:solidFill>
                  <a:srgbClr val="9B9B9B"/>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040852-41E1-4F33-ADC8-B613358F2357}"/>
              </a:ext>
            </a:extLst>
          </p:cNvPr>
          <p:cNvSpPr>
            <a:spLocks noGrp="1"/>
          </p:cNvSpPr>
          <p:nvPr>
            <p:ph type="ftr" sz="quarter" idx="10"/>
          </p:nvPr>
        </p:nvSpPr>
        <p:spPr/>
        <p:txBody>
          <a:bodyPr/>
          <a:lstStyle/>
          <a:p>
            <a:r>
              <a:rPr lang="en-US"/>
              <a:t>AARNet AGM 2022</a:t>
            </a:r>
            <a:endParaRPr lang="en-US" dirty="0"/>
          </a:p>
        </p:txBody>
      </p:sp>
      <p:sp>
        <p:nvSpPr>
          <p:cNvPr id="4" name="Slide Number Placeholder 3">
            <a:extLst>
              <a:ext uri="{FF2B5EF4-FFF2-40B4-BE49-F238E27FC236}">
                <a16:creationId xmlns:a16="http://schemas.microsoft.com/office/drawing/2014/main" id="{4253754D-0ACE-45FC-AF1F-254445A2F9DF}"/>
              </a:ext>
            </a:extLst>
          </p:cNvPr>
          <p:cNvSpPr>
            <a:spLocks noGrp="1"/>
          </p:cNvSpPr>
          <p:nvPr>
            <p:ph type="sldNum" sz="quarter" idx="11"/>
          </p:nvPr>
        </p:nvSpPr>
        <p:spPr>
          <a:xfrm>
            <a:off x="8752452" y="4817298"/>
            <a:ext cx="105798" cy="107722"/>
          </a:xfrm>
        </p:spPr>
        <p:txBody>
          <a:bodyPr/>
          <a:lstStyle/>
          <a:p>
            <a:pPr algn="r"/>
            <a:fld id="{95B7E756-53CD-436E-9922-3A38B2836629}" type="slidenum">
              <a:rPr lang="en-US" smtClean="0"/>
              <a:pPr algn="r"/>
              <a:t>‹#›</a:t>
            </a:fld>
            <a:endParaRPr lang="en-US"/>
          </a:p>
        </p:txBody>
      </p:sp>
      <p:sp>
        <p:nvSpPr>
          <p:cNvPr id="5" name="Graphic 22">
            <a:extLst>
              <a:ext uri="{FF2B5EF4-FFF2-40B4-BE49-F238E27FC236}">
                <a16:creationId xmlns:a16="http://schemas.microsoft.com/office/drawing/2014/main" id="{FEF49BED-BCB8-4BCC-8B12-53B9411D4758}"/>
              </a:ext>
            </a:extLst>
          </p:cNvPr>
          <p:cNvSpPr/>
          <p:nvPr userDrawn="1"/>
        </p:nvSpPr>
        <p:spPr>
          <a:xfrm>
            <a:off x="8071929" y="286526"/>
            <a:ext cx="786322" cy="256983"/>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975"/>
          </a:p>
        </p:txBody>
      </p:sp>
      <p:sp>
        <p:nvSpPr>
          <p:cNvPr id="8" name="Text Placeholder 16">
            <a:extLst>
              <a:ext uri="{FF2B5EF4-FFF2-40B4-BE49-F238E27FC236}">
                <a16:creationId xmlns:a16="http://schemas.microsoft.com/office/drawing/2014/main" id="{20C70626-0698-4BE6-ADCF-DD137843E098}"/>
              </a:ext>
            </a:extLst>
          </p:cNvPr>
          <p:cNvSpPr>
            <a:spLocks noGrp="1"/>
          </p:cNvSpPr>
          <p:nvPr>
            <p:ph type="body" sz="quarter" idx="14" hasCustomPrompt="1"/>
          </p:nvPr>
        </p:nvSpPr>
        <p:spPr>
          <a:xfrm>
            <a:off x="285750" y="264319"/>
            <a:ext cx="7629525" cy="632222"/>
          </a:xfrm>
        </p:spPr>
        <p:txBody>
          <a:bodyPr anchor="t"/>
          <a:lstStyle>
            <a:lvl1pPr>
              <a:defRPr lang="en-US" sz="2700" kern="1200" dirty="0" smtClean="0">
                <a:solidFill>
                  <a:schemeClr val="accent1"/>
                </a:solidFill>
                <a:latin typeface="+mj-lt"/>
                <a:ea typeface="+mj-ea"/>
                <a:cs typeface="+mj-cs"/>
              </a:defRPr>
            </a:lvl1pPr>
            <a:lvl2pPr>
              <a:defRPr sz="1500">
                <a:solidFill>
                  <a:schemeClr val="tx1">
                    <a:lumMod val="75000"/>
                    <a:lumOff val="25000"/>
                  </a:schemeClr>
                </a:solidFill>
              </a:defRPr>
            </a:lvl2pPr>
          </a:lstStyle>
          <a:p>
            <a:pPr lvl="0"/>
            <a:r>
              <a:rPr lang="en-US" dirty="0"/>
              <a:t>Title Goes Here</a:t>
            </a:r>
          </a:p>
          <a:p>
            <a:pPr lvl="1"/>
            <a:r>
              <a:rPr lang="en-US" dirty="0"/>
              <a:t>Subtitle Goes Here</a:t>
            </a:r>
          </a:p>
        </p:txBody>
      </p:sp>
    </p:spTree>
    <p:extLst>
      <p:ext uri="{BB962C8B-B14F-4D97-AF65-F5344CB8AC3E}">
        <p14:creationId xmlns:p14="http://schemas.microsoft.com/office/powerpoint/2010/main" val="58862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hank You">
    <p:bg>
      <p:bgPr>
        <a:gradFill flip="none" rotWithShape="1">
          <a:gsLst>
            <a:gs pos="24000">
              <a:schemeClr val="accent4"/>
            </a:gs>
            <a:gs pos="84000">
              <a:schemeClr val="accent2"/>
            </a:gs>
          </a:gsLst>
          <a:lin ang="8100000" scaled="0"/>
        </a:gradFill>
        <a:effectLst/>
      </p:bgPr>
    </p:bg>
    <p:spTree>
      <p:nvGrpSpPr>
        <p:cNvPr id="1" name=""/>
        <p:cNvGrpSpPr/>
        <p:nvPr/>
      </p:nvGrpSpPr>
      <p:grpSpPr>
        <a:xfrm>
          <a:off x="0" y="0"/>
          <a:ext cx="0" cy="0"/>
          <a:chOff x="0" y="0"/>
          <a:chExt cx="0" cy="0"/>
        </a:xfrm>
      </p:grpSpPr>
      <p:pic>
        <p:nvPicPr>
          <p:cNvPr id="40" name="Picture 1" descr="Picture 1"/>
          <p:cNvPicPr>
            <a:picLocks noChangeAspect="1"/>
          </p:cNvPicPr>
          <p:nvPr/>
        </p:nvPicPr>
        <p:blipFill>
          <a:blip r:embed="rId2">
            <a:alphaModFix amt="39000"/>
          </a:blip>
          <a:stretch>
            <a:fillRect/>
          </a:stretch>
        </p:blipFill>
        <p:spPr>
          <a:xfrm>
            <a:off x="0" y="32"/>
            <a:ext cx="9144000" cy="5145024"/>
          </a:xfrm>
          <a:prstGeom prst="rect">
            <a:avLst/>
          </a:prstGeom>
          <a:ln w="12700">
            <a:miter lim="400000"/>
          </a:ln>
        </p:spPr>
      </p:pic>
      <p:sp>
        <p:nvSpPr>
          <p:cNvPr id="41" name="Graphic 22"/>
          <p:cNvSpPr/>
          <p:nvPr/>
        </p:nvSpPr>
        <p:spPr>
          <a:xfrm>
            <a:off x="3563470" y="1788242"/>
            <a:ext cx="2017060" cy="65941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6"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FFFFFF"/>
          </a:solidFill>
          <a:ln w="12700">
            <a:miter lim="400000"/>
          </a:ln>
        </p:spPr>
        <p:txBody>
          <a:bodyPr lIns="45719" rIns="45719" anchor="ctr"/>
          <a:lstStyle/>
          <a:p>
            <a:pPr>
              <a:defRPr sz="1000"/>
            </a:pPr>
            <a:endParaRPr/>
          </a:p>
        </p:txBody>
      </p:sp>
      <p:sp>
        <p:nvSpPr>
          <p:cNvPr id="42" name="Body Level One…"/>
          <p:cNvSpPr txBox="1">
            <a:spLocks noGrp="1"/>
          </p:cNvSpPr>
          <p:nvPr>
            <p:ph type="body" sz="quarter" idx="1" hasCustomPrompt="1"/>
          </p:nvPr>
        </p:nvSpPr>
        <p:spPr>
          <a:xfrm>
            <a:off x="2014538" y="2644003"/>
            <a:ext cx="5114926" cy="843225"/>
          </a:xfrm>
          <a:prstGeom prst="rect">
            <a:avLst/>
          </a:prstGeom>
        </p:spPr>
        <p:txBody>
          <a:bodyPr anchor="ctr"/>
          <a:lstStyle>
            <a:lvl1pPr algn="ctr">
              <a:spcBef>
                <a:spcPts val="900"/>
              </a:spcBef>
              <a:defRPr sz="3000">
                <a:solidFill>
                  <a:srgbClr val="FFFFFF"/>
                </a:solidFill>
              </a:defRPr>
            </a:lvl1pPr>
            <a:lvl2pPr algn="ctr">
              <a:spcBef>
                <a:spcPts val="900"/>
              </a:spcBef>
              <a:defRPr sz="3000">
                <a:solidFill>
                  <a:srgbClr val="FFFFFF"/>
                </a:solidFill>
              </a:defRPr>
            </a:lvl2pPr>
            <a:lvl3pPr algn="ctr">
              <a:spcBef>
                <a:spcPts val="900"/>
              </a:spcBef>
              <a:defRPr sz="3000">
                <a:solidFill>
                  <a:srgbClr val="FFFFFF"/>
                </a:solidFill>
              </a:defRPr>
            </a:lvl3pPr>
            <a:lvl4pPr algn="ctr">
              <a:spcBef>
                <a:spcPts val="900"/>
              </a:spcBef>
              <a:defRPr sz="3000">
                <a:solidFill>
                  <a:srgbClr val="FFFFFF"/>
                </a:solidFill>
              </a:defRPr>
            </a:lvl4pPr>
            <a:lvl5pPr algn="ctr">
              <a:spcBef>
                <a:spcPts val="900"/>
              </a:spcBef>
              <a:defRPr sz="3000">
                <a:solidFill>
                  <a:srgbClr val="FFFFFF"/>
                </a:solidFill>
              </a:defRPr>
            </a:lvl5pPr>
          </a:lstStyle>
          <a:p>
            <a:r>
              <a:t>Thank You</a:t>
            </a:r>
          </a:p>
          <a:p>
            <a:pPr lvl="1"/>
            <a:endParaRPr/>
          </a:p>
          <a:p>
            <a:pPr lvl="2"/>
            <a:endParaRPr/>
          </a:p>
          <a:p>
            <a:pPr lvl="3"/>
            <a:endParaRPr/>
          </a:p>
          <a:p>
            <a:pPr lvl="4"/>
            <a:endParaRPr/>
          </a:p>
        </p:txBody>
      </p:sp>
      <p:sp>
        <p:nvSpPr>
          <p:cNvPr id="43" name="Slide Number"/>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5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 name="Text Placeholder 16"/>
          <p:cNvSpPr>
            <a:spLocks noGrp="1"/>
          </p:cNvSpPr>
          <p:nvPr>
            <p:ph type="body" sz="quarter" idx="21" hasCustomPrompt="1"/>
          </p:nvPr>
        </p:nvSpPr>
        <p:spPr>
          <a:xfrm>
            <a:off x="285750" y="264400"/>
            <a:ext cx="7629525" cy="360440"/>
          </a:xfrm>
          <a:prstGeom prst="rect">
            <a:avLst/>
          </a:prstGeom>
        </p:spPr>
        <p:txBody>
          <a:bodyPr/>
          <a:lstStyle>
            <a:lvl1pPr>
              <a:defRPr sz="2700">
                <a:solidFill>
                  <a:schemeClr val="accent1"/>
                </a:solidFill>
              </a:defRPr>
            </a:lvl1pPr>
          </a:lstStyle>
          <a:p>
            <a:r>
              <a:t>Title Goes Here</a:t>
            </a:r>
          </a:p>
        </p:txBody>
      </p:sp>
      <p:sp>
        <p:nvSpPr>
          <p:cNvPr id="52" name="Text Placeholder 16"/>
          <p:cNvSpPr>
            <a:spLocks noGrp="1"/>
          </p:cNvSpPr>
          <p:nvPr>
            <p:ph type="body" sz="quarter" idx="22" hasCustomPrompt="1"/>
          </p:nvPr>
        </p:nvSpPr>
        <p:spPr>
          <a:xfrm>
            <a:off x="285750" y="666726"/>
            <a:ext cx="7629525" cy="200005"/>
          </a:xfrm>
          <a:prstGeom prst="rect">
            <a:avLst/>
          </a:prstGeom>
        </p:spPr>
        <p:txBody>
          <a:bodyPr/>
          <a:lstStyle>
            <a:lvl1pPr>
              <a:defRPr sz="1500"/>
            </a:lvl1pPr>
          </a:lstStyle>
          <a:p>
            <a:r>
              <a:t>Subtitle Goes Here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ext and Picture">
    <p:spTree>
      <p:nvGrpSpPr>
        <p:cNvPr id="1" name=""/>
        <p:cNvGrpSpPr/>
        <p:nvPr/>
      </p:nvGrpSpPr>
      <p:grpSpPr>
        <a:xfrm>
          <a:off x="0" y="0"/>
          <a:ext cx="0" cy="0"/>
          <a:chOff x="0" y="0"/>
          <a:chExt cx="0" cy="0"/>
        </a:xfrm>
      </p:grpSpPr>
      <p:sp>
        <p:nvSpPr>
          <p:cNvPr id="60" name="Picture Placeholder 11"/>
          <p:cNvSpPr>
            <a:spLocks noGrp="1"/>
          </p:cNvSpPr>
          <p:nvPr>
            <p:ph type="pic" sz="half" idx="21"/>
          </p:nvPr>
        </p:nvSpPr>
        <p:spPr>
          <a:xfrm>
            <a:off x="4260277" y="1208639"/>
            <a:ext cx="4597973" cy="3238916"/>
          </a:xfrm>
          <a:prstGeom prst="rect">
            <a:avLst/>
          </a:prstGeom>
        </p:spPr>
        <p:txBody>
          <a:bodyPr lIns="91439" tIns="45719" rIns="91439" bIns="45719">
            <a:noAutofit/>
          </a:bodyPr>
          <a:lstStyle/>
          <a:p>
            <a:endParaRPr/>
          </a:p>
        </p:txBody>
      </p:sp>
      <p:sp>
        <p:nvSpPr>
          <p:cNvPr id="61" name="Body Level One…"/>
          <p:cNvSpPr txBox="1">
            <a:spLocks noGrp="1"/>
          </p:cNvSpPr>
          <p:nvPr>
            <p:ph type="body" sz="half" idx="1"/>
          </p:nvPr>
        </p:nvSpPr>
        <p:spPr>
          <a:xfrm>
            <a:off x="285750" y="1208252"/>
            <a:ext cx="3864770" cy="3238916"/>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62" name="Text Placeholder 16"/>
          <p:cNvSpPr>
            <a:spLocks noGrp="1"/>
          </p:cNvSpPr>
          <p:nvPr>
            <p:ph type="body" sz="quarter" idx="22" hasCustomPrompt="1"/>
          </p:nvPr>
        </p:nvSpPr>
        <p:spPr>
          <a:xfrm>
            <a:off x="285750" y="264400"/>
            <a:ext cx="7629525" cy="360440"/>
          </a:xfrm>
          <a:prstGeom prst="rect">
            <a:avLst/>
          </a:prstGeom>
        </p:spPr>
        <p:txBody>
          <a:bodyPr/>
          <a:lstStyle>
            <a:lvl1pPr>
              <a:defRPr sz="2700">
                <a:solidFill>
                  <a:schemeClr val="accent1"/>
                </a:solidFill>
              </a:defRPr>
            </a:lvl1pPr>
          </a:lstStyle>
          <a:p>
            <a:r>
              <a:t>Title Goes Here</a:t>
            </a:r>
          </a:p>
        </p:txBody>
      </p:sp>
      <p:sp>
        <p:nvSpPr>
          <p:cNvPr id="63" name="Text Placeholder 16"/>
          <p:cNvSpPr>
            <a:spLocks noGrp="1"/>
          </p:cNvSpPr>
          <p:nvPr>
            <p:ph type="body" sz="quarter" idx="23" hasCustomPrompt="1"/>
          </p:nvPr>
        </p:nvSpPr>
        <p:spPr>
          <a:xfrm>
            <a:off x="285750" y="666726"/>
            <a:ext cx="7629525" cy="200005"/>
          </a:xfrm>
          <a:prstGeom prst="rect">
            <a:avLst/>
          </a:prstGeom>
        </p:spPr>
        <p:txBody>
          <a:bodyPr/>
          <a:lstStyle>
            <a:lvl1pPr>
              <a:defRPr sz="1500"/>
            </a:lvl1pPr>
          </a:lstStyle>
          <a:p>
            <a:r>
              <a:t>Subtitle Goes Here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hart">
    <p:spTree>
      <p:nvGrpSpPr>
        <p:cNvPr id="1" name=""/>
        <p:cNvGrpSpPr/>
        <p:nvPr/>
      </p:nvGrpSpPr>
      <p:grpSpPr>
        <a:xfrm>
          <a:off x="0" y="0"/>
          <a:ext cx="0" cy="0"/>
          <a:chOff x="0" y="0"/>
          <a:chExt cx="0" cy="0"/>
        </a:xfrm>
      </p:grpSpPr>
      <p:sp>
        <p:nvSpPr>
          <p:cNvPr id="71" name="Body Level One…"/>
          <p:cNvSpPr txBox="1">
            <a:spLocks noGrp="1"/>
          </p:cNvSpPr>
          <p:nvPr>
            <p:ph type="body" sz="quarter" idx="1" hasCustomPrompt="1"/>
          </p:nvPr>
        </p:nvSpPr>
        <p:spPr>
          <a:xfrm>
            <a:off x="285750" y="264400"/>
            <a:ext cx="7629525" cy="360440"/>
          </a:xfrm>
          <a:prstGeom prst="rect">
            <a:avLst/>
          </a:prstGeom>
        </p:spPr>
        <p:txBody>
          <a:bodyPr/>
          <a:lstStyle>
            <a:lvl1pPr>
              <a:defRPr sz="2700">
                <a:solidFill>
                  <a:schemeClr val="accent1"/>
                </a:solidFill>
              </a:defRPr>
            </a:lvl1pPr>
            <a:lvl2pPr>
              <a:defRPr sz="2700">
                <a:solidFill>
                  <a:schemeClr val="accent1"/>
                </a:solidFill>
              </a:defRPr>
            </a:lvl2pPr>
            <a:lvl3pPr>
              <a:defRPr sz="2700">
                <a:solidFill>
                  <a:schemeClr val="accent1"/>
                </a:solidFill>
              </a:defRPr>
            </a:lvl3pPr>
            <a:lvl4pPr>
              <a:defRPr sz="2700">
                <a:solidFill>
                  <a:schemeClr val="accent1"/>
                </a:solidFill>
              </a:defRPr>
            </a:lvl4pPr>
            <a:lvl5pPr>
              <a:defRPr sz="2700">
                <a:solidFill>
                  <a:schemeClr val="accent1"/>
                </a:solidFill>
              </a:defRPr>
            </a:lvl5pPr>
          </a:lstStyle>
          <a:p>
            <a:r>
              <a:t>Title Goes Here</a:t>
            </a:r>
          </a:p>
          <a:p>
            <a:pPr lvl="1"/>
            <a:endParaRPr/>
          </a:p>
          <a:p>
            <a:pPr lvl="2"/>
            <a:endParaRPr/>
          </a:p>
          <a:p>
            <a:pPr lvl="3"/>
            <a:endParaRPr/>
          </a:p>
          <a:p>
            <a:pPr lvl="4"/>
            <a:endParaRPr/>
          </a:p>
        </p:txBody>
      </p:sp>
      <p:sp>
        <p:nvSpPr>
          <p:cNvPr id="72" name="Text Placeholder 16"/>
          <p:cNvSpPr>
            <a:spLocks noGrp="1"/>
          </p:cNvSpPr>
          <p:nvPr>
            <p:ph type="body" sz="quarter" idx="21" hasCustomPrompt="1"/>
          </p:nvPr>
        </p:nvSpPr>
        <p:spPr>
          <a:xfrm>
            <a:off x="285750" y="666726"/>
            <a:ext cx="7629525" cy="200005"/>
          </a:xfrm>
          <a:prstGeom prst="rect">
            <a:avLst/>
          </a:prstGeom>
        </p:spPr>
        <p:txBody>
          <a:bodyPr/>
          <a:lstStyle>
            <a:lvl1pPr>
              <a:defRPr sz="1500"/>
            </a:lvl1pPr>
          </a:lstStyle>
          <a:p>
            <a:r>
              <a:t>Subtitle Goes Here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able">
    <p:spTree>
      <p:nvGrpSpPr>
        <p:cNvPr id="1" name=""/>
        <p:cNvGrpSpPr/>
        <p:nvPr/>
      </p:nvGrpSpPr>
      <p:grpSpPr>
        <a:xfrm>
          <a:off x="0" y="0"/>
          <a:ext cx="0" cy="0"/>
          <a:chOff x="0" y="0"/>
          <a:chExt cx="0" cy="0"/>
        </a:xfrm>
      </p:grpSpPr>
      <p:sp>
        <p:nvSpPr>
          <p:cNvPr id="80" name="Body Level One…"/>
          <p:cNvSpPr txBox="1">
            <a:spLocks noGrp="1"/>
          </p:cNvSpPr>
          <p:nvPr>
            <p:ph type="body" sz="quarter" idx="1" hasCustomPrompt="1"/>
          </p:nvPr>
        </p:nvSpPr>
        <p:spPr>
          <a:xfrm>
            <a:off x="285750" y="264400"/>
            <a:ext cx="7629525" cy="360440"/>
          </a:xfrm>
          <a:prstGeom prst="rect">
            <a:avLst/>
          </a:prstGeom>
        </p:spPr>
        <p:txBody>
          <a:bodyPr/>
          <a:lstStyle>
            <a:lvl1pPr>
              <a:defRPr sz="2700">
                <a:solidFill>
                  <a:schemeClr val="accent1"/>
                </a:solidFill>
              </a:defRPr>
            </a:lvl1pPr>
            <a:lvl2pPr>
              <a:defRPr sz="2700">
                <a:solidFill>
                  <a:schemeClr val="accent1"/>
                </a:solidFill>
              </a:defRPr>
            </a:lvl2pPr>
            <a:lvl3pPr>
              <a:defRPr sz="2700">
                <a:solidFill>
                  <a:schemeClr val="accent1"/>
                </a:solidFill>
              </a:defRPr>
            </a:lvl3pPr>
            <a:lvl4pPr>
              <a:defRPr sz="2700">
                <a:solidFill>
                  <a:schemeClr val="accent1"/>
                </a:solidFill>
              </a:defRPr>
            </a:lvl4pPr>
            <a:lvl5pPr>
              <a:defRPr sz="2700">
                <a:solidFill>
                  <a:schemeClr val="accent1"/>
                </a:solidFill>
              </a:defRPr>
            </a:lvl5pPr>
          </a:lstStyle>
          <a:p>
            <a:r>
              <a:t>Title Goes Here</a:t>
            </a:r>
          </a:p>
          <a:p>
            <a:pPr lvl="1"/>
            <a:endParaRPr/>
          </a:p>
          <a:p>
            <a:pPr lvl="2"/>
            <a:endParaRPr/>
          </a:p>
          <a:p>
            <a:pPr lvl="3"/>
            <a:endParaRPr/>
          </a:p>
          <a:p>
            <a:pPr lvl="4"/>
            <a:endParaRPr/>
          </a:p>
        </p:txBody>
      </p:sp>
      <p:sp>
        <p:nvSpPr>
          <p:cNvPr id="81" name="Text Placeholder 16"/>
          <p:cNvSpPr>
            <a:spLocks noGrp="1"/>
          </p:cNvSpPr>
          <p:nvPr>
            <p:ph type="body" sz="quarter" idx="21" hasCustomPrompt="1"/>
          </p:nvPr>
        </p:nvSpPr>
        <p:spPr>
          <a:xfrm>
            <a:off x="285750" y="666726"/>
            <a:ext cx="7629525" cy="200005"/>
          </a:xfrm>
          <a:prstGeom prst="rect">
            <a:avLst/>
          </a:prstGeom>
        </p:spPr>
        <p:txBody>
          <a:bodyPr/>
          <a:lstStyle>
            <a:lvl1pPr>
              <a:defRPr sz="1500"/>
            </a:lvl1pPr>
          </a:lstStyle>
          <a:p>
            <a:r>
              <a:t>Subtitle Goes Here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9" name="Body Level One…"/>
          <p:cNvSpPr txBox="1">
            <a:spLocks noGrp="1"/>
          </p:cNvSpPr>
          <p:nvPr>
            <p:ph type="body" sz="quarter" idx="1" hasCustomPrompt="1"/>
          </p:nvPr>
        </p:nvSpPr>
        <p:spPr>
          <a:xfrm>
            <a:off x="285750" y="264400"/>
            <a:ext cx="7629525" cy="360440"/>
          </a:xfrm>
          <a:prstGeom prst="rect">
            <a:avLst/>
          </a:prstGeom>
        </p:spPr>
        <p:txBody>
          <a:bodyPr/>
          <a:lstStyle>
            <a:lvl1pPr>
              <a:defRPr sz="2700">
                <a:solidFill>
                  <a:schemeClr val="accent1"/>
                </a:solidFill>
              </a:defRPr>
            </a:lvl1pPr>
            <a:lvl2pPr>
              <a:defRPr sz="2700">
                <a:solidFill>
                  <a:schemeClr val="accent1"/>
                </a:solidFill>
              </a:defRPr>
            </a:lvl2pPr>
            <a:lvl3pPr>
              <a:defRPr sz="2700">
                <a:solidFill>
                  <a:schemeClr val="accent1"/>
                </a:solidFill>
              </a:defRPr>
            </a:lvl3pPr>
            <a:lvl4pPr>
              <a:defRPr sz="2700">
                <a:solidFill>
                  <a:schemeClr val="accent1"/>
                </a:solidFill>
              </a:defRPr>
            </a:lvl4pPr>
            <a:lvl5pPr>
              <a:defRPr sz="2700">
                <a:solidFill>
                  <a:schemeClr val="accent1"/>
                </a:solidFill>
              </a:defRPr>
            </a:lvl5pPr>
          </a:lstStyle>
          <a:p>
            <a:r>
              <a:t>Title Goes Here</a:t>
            </a:r>
          </a:p>
          <a:p>
            <a:pPr lvl="1"/>
            <a:endParaRPr/>
          </a:p>
          <a:p>
            <a:pPr lvl="2"/>
            <a:endParaRPr/>
          </a:p>
          <a:p>
            <a:pPr lvl="3"/>
            <a:endParaRPr/>
          </a:p>
          <a:p>
            <a:pPr lvl="4"/>
            <a:endParaRPr/>
          </a:p>
        </p:txBody>
      </p:sp>
      <p:sp>
        <p:nvSpPr>
          <p:cNvPr id="90" name="Text Placeholder 16"/>
          <p:cNvSpPr>
            <a:spLocks noGrp="1"/>
          </p:cNvSpPr>
          <p:nvPr>
            <p:ph type="body" sz="quarter" idx="21" hasCustomPrompt="1"/>
          </p:nvPr>
        </p:nvSpPr>
        <p:spPr>
          <a:xfrm>
            <a:off x="285750" y="666726"/>
            <a:ext cx="7629525" cy="200005"/>
          </a:xfrm>
          <a:prstGeom prst="rect">
            <a:avLst/>
          </a:prstGeom>
        </p:spPr>
        <p:txBody>
          <a:bodyPr/>
          <a:lstStyle>
            <a:lvl1pPr>
              <a:defRPr sz="1500"/>
            </a:lvl1pPr>
          </a:lstStyle>
          <a:p>
            <a:r>
              <a:t>Subtitle Goes Here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_Texts">
    <p:spTree>
      <p:nvGrpSpPr>
        <p:cNvPr id="1" name=""/>
        <p:cNvGrpSpPr/>
        <p:nvPr/>
      </p:nvGrpSpPr>
      <p:grpSpPr>
        <a:xfrm>
          <a:off x="0" y="0"/>
          <a:ext cx="0" cy="0"/>
          <a:chOff x="0" y="0"/>
          <a:chExt cx="0" cy="0"/>
        </a:xfrm>
      </p:grpSpPr>
      <p:pic>
        <p:nvPicPr>
          <p:cNvPr id="98" name="Graphic 193" descr="Graphic 193"/>
          <p:cNvPicPr>
            <a:picLocks noChangeAspect="1"/>
          </p:cNvPicPr>
          <p:nvPr/>
        </p:nvPicPr>
        <p:blipFill>
          <a:blip r:embed="rId2"/>
          <a:srcRect l="1181" r="1180"/>
          <a:stretch>
            <a:fillRect/>
          </a:stretch>
        </p:blipFill>
        <p:spPr>
          <a:xfrm>
            <a:off x="0" y="858044"/>
            <a:ext cx="9144001" cy="3907669"/>
          </a:xfrm>
          <a:prstGeom prst="rect">
            <a:avLst/>
          </a:prstGeom>
          <a:ln w="12700">
            <a:miter lim="400000"/>
          </a:ln>
        </p:spPr>
      </p:pic>
      <p:sp>
        <p:nvSpPr>
          <p:cNvPr id="99" name="Graphic 22"/>
          <p:cNvSpPr/>
          <p:nvPr/>
        </p:nvSpPr>
        <p:spPr>
          <a:xfrm>
            <a:off x="8071929" y="286614"/>
            <a:ext cx="786323" cy="25706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175062"/>
          </a:solidFill>
          <a:ln w="12700">
            <a:miter lim="400000"/>
          </a:ln>
        </p:spPr>
        <p:txBody>
          <a:bodyPr lIns="45719" rIns="45719" anchor="ctr"/>
          <a:lstStyle/>
          <a:p>
            <a:pPr>
              <a:defRPr sz="1000"/>
            </a:pPr>
            <a:endParaRPr/>
          </a:p>
        </p:txBody>
      </p:sp>
      <p:sp>
        <p:nvSpPr>
          <p:cNvPr id="100" name="Body Level One…"/>
          <p:cNvSpPr txBox="1">
            <a:spLocks noGrp="1"/>
          </p:cNvSpPr>
          <p:nvPr>
            <p:ph type="body" sz="quarter" idx="1" hasCustomPrompt="1"/>
          </p:nvPr>
        </p:nvSpPr>
        <p:spPr>
          <a:xfrm>
            <a:off x="285750" y="1363687"/>
            <a:ext cx="2722960" cy="3014403"/>
          </a:xfrm>
          <a:prstGeom prst="rect">
            <a:avLst/>
          </a:prstGeom>
          <a:solidFill>
            <a:srgbClr val="FFFFFF"/>
          </a:solidFill>
          <a:ln w="9525">
            <a:solidFill>
              <a:schemeClr val="accent1"/>
            </a:solidFill>
            <a:round/>
          </a:ln>
        </p:spPr>
        <p:txBody>
          <a:bodyPr lIns="365759" tIns="365759" rIns="365759" bIns="365759"/>
          <a:lstStyle>
            <a:lvl1pPr>
              <a:defRPr sz="1500">
                <a:solidFill>
                  <a:schemeClr val="accent1"/>
                </a:solidFill>
              </a:defRPr>
            </a:lvl1pPr>
            <a:lvl2pPr>
              <a:defRPr sz="1500">
                <a:solidFill>
                  <a:schemeClr val="accent1"/>
                </a:solidFill>
              </a:defRPr>
            </a:lvl2pPr>
            <a:lvl3pPr>
              <a:defRPr sz="1500">
                <a:solidFill>
                  <a:schemeClr val="accent1"/>
                </a:solidFill>
              </a:defRPr>
            </a:lvl3pPr>
            <a:lvl4pPr>
              <a:defRPr sz="1500">
                <a:solidFill>
                  <a:schemeClr val="accent1"/>
                </a:solidFill>
              </a:defRPr>
            </a:lvl4pPr>
            <a:lvl5pPr>
              <a:defRPr sz="1500">
                <a:solidFill>
                  <a:schemeClr val="accent1"/>
                </a:solidFill>
              </a:defRPr>
            </a:lvl5pPr>
          </a:lstStyle>
          <a:p>
            <a:r>
              <a:t>Title Goes Here</a:t>
            </a:r>
          </a:p>
          <a:p>
            <a:pPr lvl="1"/>
            <a:endParaRPr/>
          </a:p>
          <a:p>
            <a:pPr lvl="2"/>
            <a:endParaRPr/>
          </a:p>
          <a:p>
            <a:pPr lvl="3"/>
            <a:endParaRPr/>
          </a:p>
          <a:p>
            <a:pPr lvl="4"/>
            <a:endParaRPr/>
          </a:p>
        </p:txBody>
      </p:sp>
      <p:sp>
        <p:nvSpPr>
          <p:cNvPr id="101" name="Text Placeholder 6"/>
          <p:cNvSpPr>
            <a:spLocks noGrp="1"/>
          </p:cNvSpPr>
          <p:nvPr>
            <p:ph type="body" sz="quarter" idx="21" hasCustomPrompt="1"/>
          </p:nvPr>
        </p:nvSpPr>
        <p:spPr>
          <a:xfrm>
            <a:off x="3257663" y="1410829"/>
            <a:ext cx="2628677" cy="2920119"/>
          </a:xfrm>
          <a:prstGeom prst="rect">
            <a:avLst/>
          </a:prstGeom>
          <a:solidFill>
            <a:srgbClr val="FFFFFF"/>
          </a:solidFill>
          <a:ln w="9525">
            <a:solidFill>
              <a:schemeClr val="accent2"/>
            </a:solidFill>
            <a:round/>
          </a:ln>
        </p:spPr>
        <p:txBody>
          <a:bodyPr lIns="365759" tIns="365759" rIns="365759" bIns="365759"/>
          <a:lstStyle>
            <a:lvl1pPr>
              <a:defRPr sz="1500">
                <a:solidFill>
                  <a:schemeClr val="accent2"/>
                </a:solidFill>
              </a:defRPr>
            </a:lvl1pPr>
          </a:lstStyle>
          <a:p>
            <a:r>
              <a:t>Title Goes Here
Lorem ipsum dolor sit amet, consectetuer adipiscing elit. Maecenas porttitor congue massa. Fusce posuere, magna sed pulvinar ultricies</a:t>
            </a:r>
          </a:p>
        </p:txBody>
      </p:sp>
      <p:sp>
        <p:nvSpPr>
          <p:cNvPr id="102" name="Text Placeholder 6"/>
          <p:cNvSpPr>
            <a:spLocks noGrp="1"/>
          </p:cNvSpPr>
          <p:nvPr>
            <p:ph type="body" sz="quarter" idx="22" hasCustomPrompt="1"/>
          </p:nvPr>
        </p:nvSpPr>
        <p:spPr>
          <a:xfrm>
            <a:off x="6182433" y="1410829"/>
            <a:ext cx="2628677" cy="2920119"/>
          </a:xfrm>
          <a:prstGeom prst="rect">
            <a:avLst/>
          </a:prstGeom>
          <a:solidFill>
            <a:srgbClr val="FFFFFF"/>
          </a:solidFill>
          <a:ln w="9525">
            <a:solidFill>
              <a:schemeClr val="accent4"/>
            </a:solidFill>
            <a:round/>
          </a:ln>
        </p:spPr>
        <p:txBody>
          <a:bodyPr lIns="365759" tIns="365759" rIns="365759" bIns="365759"/>
          <a:lstStyle>
            <a:lvl1pPr>
              <a:defRPr sz="1500">
                <a:solidFill>
                  <a:schemeClr val="accent4"/>
                </a:solidFill>
              </a:defRPr>
            </a:lvl1pPr>
          </a:lstStyle>
          <a:p>
            <a:r>
              <a:t>Title Goes Here
Lorem ipsum dolor sit amet, consectetuer adipiscing elit. Maecenas porttitor congue massa. Fusce posuere, magna sed pulvinar ultricies</a:t>
            </a:r>
          </a:p>
        </p:txBody>
      </p:sp>
      <p:sp>
        <p:nvSpPr>
          <p:cNvPr id="103" name="Text Placeholder 16"/>
          <p:cNvSpPr>
            <a:spLocks noGrp="1"/>
          </p:cNvSpPr>
          <p:nvPr>
            <p:ph type="body" sz="quarter" idx="23" hasCustomPrompt="1"/>
          </p:nvPr>
        </p:nvSpPr>
        <p:spPr>
          <a:xfrm>
            <a:off x="285750" y="264400"/>
            <a:ext cx="7629525" cy="360440"/>
          </a:xfrm>
          <a:prstGeom prst="rect">
            <a:avLst/>
          </a:prstGeom>
        </p:spPr>
        <p:txBody>
          <a:bodyPr/>
          <a:lstStyle>
            <a:lvl1pPr>
              <a:defRPr sz="2700">
                <a:solidFill>
                  <a:schemeClr val="accent1"/>
                </a:solidFill>
              </a:defRPr>
            </a:lvl1pPr>
          </a:lstStyle>
          <a:p>
            <a:r>
              <a:t>Title Goes Here</a:t>
            </a:r>
          </a:p>
        </p:txBody>
      </p:sp>
      <p:sp>
        <p:nvSpPr>
          <p:cNvPr id="104" name="Text Placeholder 16"/>
          <p:cNvSpPr>
            <a:spLocks noGrp="1"/>
          </p:cNvSpPr>
          <p:nvPr>
            <p:ph type="body" sz="quarter" idx="24" hasCustomPrompt="1"/>
          </p:nvPr>
        </p:nvSpPr>
        <p:spPr>
          <a:xfrm>
            <a:off x="285750" y="666726"/>
            <a:ext cx="7629525" cy="200005"/>
          </a:xfrm>
          <a:prstGeom prst="rect">
            <a:avLst/>
          </a:prstGeom>
        </p:spPr>
        <p:txBody>
          <a:bodyPr/>
          <a:lstStyle>
            <a:lvl1pPr>
              <a:defRPr sz="1500"/>
            </a:lvl1pPr>
          </a:lstStyle>
          <a:p>
            <a:r>
              <a:t>Subtitle Goes Here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raphic 22"/>
          <p:cNvSpPr/>
          <p:nvPr/>
        </p:nvSpPr>
        <p:spPr>
          <a:xfrm>
            <a:off x="8071929" y="286614"/>
            <a:ext cx="786323" cy="257064"/>
          </a:xfrm>
          <a:custGeom>
            <a:avLst/>
            <a:gdLst/>
            <a:ahLst/>
            <a:cxnLst>
              <a:cxn ang="0">
                <a:pos x="wd2" y="hd2"/>
              </a:cxn>
              <a:cxn ang="5400000">
                <a:pos x="wd2" y="hd2"/>
              </a:cxn>
              <a:cxn ang="10800000">
                <a:pos x="wd2" y="hd2"/>
              </a:cxn>
              <a:cxn ang="16200000">
                <a:pos x="wd2" y="hd2"/>
              </a:cxn>
            </a:cxnLst>
            <a:rect l="0" t="0" r="r" b="b"/>
            <a:pathLst>
              <a:path w="20994" h="21042" extrusionOk="0">
                <a:moveTo>
                  <a:pt x="6615" y="11781"/>
                </a:moveTo>
                <a:cubicBezTo>
                  <a:pt x="6556" y="12031"/>
                  <a:pt x="6482" y="12287"/>
                  <a:pt x="6396" y="12537"/>
                </a:cubicBezTo>
                <a:cubicBezTo>
                  <a:pt x="6158" y="13265"/>
                  <a:pt x="5853" y="13861"/>
                  <a:pt x="5486" y="14305"/>
                </a:cubicBezTo>
                <a:cubicBezTo>
                  <a:pt x="5243" y="14632"/>
                  <a:pt x="4984" y="14892"/>
                  <a:pt x="4735" y="15062"/>
                </a:cubicBezTo>
                <a:cubicBezTo>
                  <a:pt x="4734" y="15062"/>
                  <a:pt x="4732" y="15067"/>
                  <a:pt x="4731" y="15067"/>
                </a:cubicBezTo>
                <a:lnTo>
                  <a:pt x="4703" y="15085"/>
                </a:lnTo>
                <a:lnTo>
                  <a:pt x="4396" y="13350"/>
                </a:lnTo>
                <a:lnTo>
                  <a:pt x="1580" y="15870"/>
                </a:lnTo>
                <a:lnTo>
                  <a:pt x="1480" y="15960"/>
                </a:lnTo>
                <a:lnTo>
                  <a:pt x="1464" y="15894"/>
                </a:lnTo>
                <a:cubicBezTo>
                  <a:pt x="925" y="13653"/>
                  <a:pt x="880" y="11232"/>
                  <a:pt x="1339" y="9256"/>
                </a:cubicBezTo>
                <a:cubicBezTo>
                  <a:pt x="1580" y="8231"/>
                  <a:pt x="1951" y="7375"/>
                  <a:pt x="2415" y="6789"/>
                </a:cubicBezTo>
                <a:cubicBezTo>
                  <a:pt x="2645" y="6477"/>
                  <a:pt x="2889" y="6236"/>
                  <a:pt x="3137" y="6065"/>
                </a:cubicBezTo>
                <a:lnTo>
                  <a:pt x="3165" y="6051"/>
                </a:lnTo>
                <a:lnTo>
                  <a:pt x="3507" y="7867"/>
                </a:lnTo>
                <a:lnTo>
                  <a:pt x="6414" y="5134"/>
                </a:lnTo>
                <a:lnTo>
                  <a:pt x="6477" y="5077"/>
                </a:lnTo>
                <a:lnTo>
                  <a:pt x="6493" y="5143"/>
                </a:lnTo>
                <a:cubicBezTo>
                  <a:pt x="7031" y="7394"/>
                  <a:pt x="7074" y="9810"/>
                  <a:pt x="6615" y="11781"/>
                </a:cubicBezTo>
                <a:moveTo>
                  <a:pt x="4763" y="15412"/>
                </a:moveTo>
                <a:lnTo>
                  <a:pt x="5895" y="15412"/>
                </a:lnTo>
                <a:lnTo>
                  <a:pt x="5141" y="17667"/>
                </a:lnTo>
                <a:lnTo>
                  <a:pt x="4763" y="15412"/>
                </a:lnTo>
                <a:close/>
                <a:moveTo>
                  <a:pt x="7575" y="14130"/>
                </a:moveTo>
                <a:cubicBezTo>
                  <a:pt x="8554" y="9942"/>
                  <a:pt x="7536" y="4293"/>
                  <a:pt x="5303" y="1517"/>
                </a:cubicBezTo>
                <a:cubicBezTo>
                  <a:pt x="4190" y="132"/>
                  <a:pt x="2983" y="-279"/>
                  <a:pt x="1933" y="180"/>
                </a:cubicBezTo>
                <a:lnTo>
                  <a:pt x="1934" y="184"/>
                </a:lnTo>
                <a:cubicBezTo>
                  <a:pt x="2676" y="-128"/>
                  <a:pt x="3786" y="161"/>
                  <a:pt x="4700" y="1295"/>
                </a:cubicBezTo>
                <a:cubicBezTo>
                  <a:pt x="5397" y="2165"/>
                  <a:pt x="5949" y="3366"/>
                  <a:pt x="6376" y="4746"/>
                </a:cubicBezTo>
                <a:lnTo>
                  <a:pt x="2355" y="1584"/>
                </a:lnTo>
                <a:lnTo>
                  <a:pt x="2613" y="3111"/>
                </a:lnTo>
                <a:cubicBezTo>
                  <a:pt x="1626" y="3635"/>
                  <a:pt x="837" y="4917"/>
                  <a:pt x="371" y="6912"/>
                </a:cubicBezTo>
                <a:cubicBezTo>
                  <a:pt x="-606" y="11100"/>
                  <a:pt x="411" y="16749"/>
                  <a:pt x="2645" y="19525"/>
                </a:cubicBezTo>
                <a:cubicBezTo>
                  <a:pt x="3758" y="20910"/>
                  <a:pt x="4965" y="21321"/>
                  <a:pt x="6015" y="20862"/>
                </a:cubicBezTo>
                <a:lnTo>
                  <a:pt x="6015" y="20858"/>
                </a:lnTo>
                <a:cubicBezTo>
                  <a:pt x="5273" y="21170"/>
                  <a:pt x="4164" y="20881"/>
                  <a:pt x="3248" y="19747"/>
                </a:cubicBezTo>
                <a:cubicBezTo>
                  <a:pt x="2553" y="18882"/>
                  <a:pt x="1999" y="17676"/>
                  <a:pt x="1623" y="16329"/>
                </a:cubicBezTo>
                <a:lnTo>
                  <a:pt x="5563" y="19789"/>
                </a:lnTo>
                <a:lnTo>
                  <a:pt x="5236" y="18002"/>
                </a:lnTo>
                <a:cubicBezTo>
                  <a:pt x="6225" y="17482"/>
                  <a:pt x="7109" y="16121"/>
                  <a:pt x="7575" y="14130"/>
                </a:cubicBezTo>
                <a:moveTo>
                  <a:pt x="9975" y="12840"/>
                </a:moveTo>
                <a:cubicBezTo>
                  <a:pt x="9918" y="12986"/>
                  <a:pt x="9853" y="13109"/>
                  <a:pt x="9778" y="13199"/>
                </a:cubicBezTo>
                <a:cubicBezTo>
                  <a:pt x="9702" y="13294"/>
                  <a:pt x="9630" y="13336"/>
                  <a:pt x="9556" y="13336"/>
                </a:cubicBezTo>
                <a:cubicBezTo>
                  <a:pt x="9463" y="13336"/>
                  <a:pt x="9397" y="13317"/>
                  <a:pt x="9352" y="13275"/>
                </a:cubicBezTo>
                <a:cubicBezTo>
                  <a:pt x="9309" y="13237"/>
                  <a:pt x="9272" y="13176"/>
                  <a:pt x="9241" y="13090"/>
                </a:cubicBezTo>
                <a:cubicBezTo>
                  <a:pt x="9209" y="13005"/>
                  <a:pt x="9187" y="12920"/>
                  <a:pt x="9180" y="12830"/>
                </a:cubicBezTo>
                <a:cubicBezTo>
                  <a:pt x="9172" y="12736"/>
                  <a:pt x="9167" y="12618"/>
                  <a:pt x="9167" y="12476"/>
                </a:cubicBezTo>
                <a:cubicBezTo>
                  <a:pt x="9167" y="12254"/>
                  <a:pt x="9186" y="12079"/>
                  <a:pt x="9224" y="11942"/>
                </a:cubicBezTo>
                <a:cubicBezTo>
                  <a:pt x="9263" y="11805"/>
                  <a:pt x="9318" y="11705"/>
                  <a:pt x="9392" y="11634"/>
                </a:cubicBezTo>
                <a:cubicBezTo>
                  <a:pt x="9453" y="11578"/>
                  <a:pt x="9539" y="11526"/>
                  <a:pt x="9654" y="11478"/>
                </a:cubicBezTo>
                <a:cubicBezTo>
                  <a:pt x="9770" y="11436"/>
                  <a:pt x="9876" y="11403"/>
                  <a:pt x="9975" y="11374"/>
                </a:cubicBezTo>
                <a:lnTo>
                  <a:pt x="9975" y="12840"/>
                </a:lnTo>
                <a:close/>
                <a:moveTo>
                  <a:pt x="9975" y="14674"/>
                </a:moveTo>
                <a:lnTo>
                  <a:pt x="10703" y="14674"/>
                </a:lnTo>
                <a:lnTo>
                  <a:pt x="10703" y="9895"/>
                </a:lnTo>
                <a:cubicBezTo>
                  <a:pt x="10703" y="9053"/>
                  <a:pt x="10610" y="8434"/>
                  <a:pt x="10425" y="8037"/>
                </a:cubicBezTo>
                <a:cubicBezTo>
                  <a:pt x="10240" y="7644"/>
                  <a:pt x="9940" y="7446"/>
                  <a:pt x="9523" y="7446"/>
                </a:cubicBezTo>
                <a:cubicBezTo>
                  <a:pt x="9349" y="7446"/>
                  <a:pt x="9174" y="7493"/>
                  <a:pt x="8999" y="7573"/>
                </a:cubicBezTo>
                <a:cubicBezTo>
                  <a:pt x="8825" y="7663"/>
                  <a:pt x="8700" y="7734"/>
                  <a:pt x="8622" y="7796"/>
                </a:cubicBezTo>
                <a:lnTo>
                  <a:pt x="8622" y="9493"/>
                </a:lnTo>
                <a:lnTo>
                  <a:pt x="8688" y="9493"/>
                </a:lnTo>
                <a:cubicBezTo>
                  <a:pt x="8748" y="9422"/>
                  <a:pt x="8845" y="9318"/>
                  <a:pt x="8982" y="9185"/>
                </a:cubicBezTo>
                <a:cubicBezTo>
                  <a:pt x="9120" y="9048"/>
                  <a:pt x="9248" y="8987"/>
                  <a:pt x="9368" y="8987"/>
                </a:cubicBezTo>
                <a:cubicBezTo>
                  <a:pt x="9568" y="8987"/>
                  <a:pt x="9719" y="9063"/>
                  <a:pt x="9824" y="9209"/>
                </a:cubicBezTo>
                <a:cubicBezTo>
                  <a:pt x="9927" y="9356"/>
                  <a:pt x="9978" y="9625"/>
                  <a:pt x="9978" y="10018"/>
                </a:cubicBezTo>
                <a:lnTo>
                  <a:pt x="9978" y="10055"/>
                </a:lnTo>
                <a:cubicBezTo>
                  <a:pt x="9762" y="10093"/>
                  <a:pt x="9554" y="10150"/>
                  <a:pt x="9354" y="10230"/>
                </a:cubicBezTo>
                <a:cubicBezTo>
                  <a:pt x="9153" y="10311"/>
                  <a:pt x="8984" y="10443"/>
                  <a:pt x="8850" y="10632"/>
                </a:cubicBezTo>
                <a:cubicBezTo>
                  <a:pt x="8713" y="10821"/>
                  <a:pt x="8606" y="11077"/>
                  <a:pt x="8532" y="11403"/>
                </a:cubicBezTo>
                <a:cubicBezTo>
                  <a:pt x="8458" y="11729"/>
                  <a:pt x="8420" y="12150"/>
                  <a:pt x="8420" y="12660"/>
                </a:cubicBezTo>
                <a:cubicBezTo>
                  <a:pt x="8420" y="13303"/>
                  <a:pt x="8494" y="13833"/>
                  <a:pt x="8640" y="14244"/>
                </a:cubicBezTo>
                <a:cubicBezTo>
                  <a:pt x="8787" y="14660"/>
                  <a:pt x="8968" y="14863"/>
                  <a:pt x="9184" y="14863"/>
                </a:cubicBezTo>
                <a:cubicBezTo>
                  <a:pt x="9277" y="14863"/>
                  <a:pt x="9362" y="14840"/>
                  <a:pt x="9439" y="14792"/>
                </a:cubicBezTo>
                <a:cubicBezTo>
                  <a:pt x="9516" y="14745"/>
                  <a:pt x="9590" y="14669"/>
                  <a:pt x="9662" y="14570"/>
                </a:cubicBezTo>
                <a:cubicBezTo>
                  <a:pt x="9713" y="14494"/>
                  <a:pt x="9769" y="14395"/>
                  <a:pt x="9827" y="14263"/>
                </a:cubicBezTo>
                <a:cubicBezTo>
                  <a:pt x="9886" y="14130"/>
                  <a:pt x="9933" y="14022"/>
                  <a:pt x="9974" y="13927"/>
                </a:cubicBezTo>
                <a:lnTo>
                  <a:pt x="9974" y="14674"/>
                </a:lnTo>
                <a:close/>
                <a:moveTo>
                  <a:pt x="12431" y="12840"/>
                </a:moveTo>
                <a:cubicBezTo>
                  <a:pt x="12374" y="12986"/>
                  <a:pt x="12307" y="13109"/>
                  <a:pt x="12233" y="13199"/>
                </a:cubicBezTo>
                <a:cubicBezTo>
                  <a:pt x="12158" y="13294"/>
                  <a:pt x="12084" y="13336"/>
                  <a:pt x="12011" y="13336"/>
                </a:cubicBezTo>
                <a:cubicBezTo>
                  <a:pt x="11919" y="13336"/>
                  <a:pt x="11851" y="13317"/>
                  <a:pt x="11808" y="13275"/>
                </a:cubicBezTo>
                <a:cubicBezTo>
                  <a:pt x="11765" y="13237"/>
                  <a:pt x="11728" y="13176"/>
                  <a:pt x="11695" y="13090"/>
                </a:cubicBezTo>
                <a:cubicBezTo>
                  <a:pt x="11663" y="13005"/>
                  <a:pt x="11643" y="12920"/>
                  <a:pt x="11635" y="12830"/>
                </a:cubicBezTo>
                <a:cubicBezTo>
                  <a:pt x="11628" y="12736"/>
                  <a:pt x="11623" y="12618"/>
                  <a:pt x="11623" y="12476"/>
                </a:cubicBezTo>
                <a:cubicBezTo>
                  <a:pt x="11623" y="12254"/>
                  <a:pt x="11643" y="12079"/>
                  <a:pt x="11680" y="11942"/>
                </a:cubicBezTo>
                <a:cubicBezTo>
                  <a:pt x="11719" y="11805"/>
                  <a:pt x="11776" y="11705"/>
                  <a:pt x="11848" y="11634"/>
                </a:cubicBezTo>
                <a:cubicBezTo>
                  <a:pt x="11908" y="11578"/>
                  <a:pt x="11996" y="11526"/>
                  <a:pt x="12110" y="11478"/>
                </a:cubicBezTo>
                <a:cubicBezTo>
                  <a:pt x="12226" y="11436"/>
                  <a:pt x="12332" y="11403"/>
                  <a:pt x="12431" y="11374"/>
                </a:cubicBezTo>
                <a:lnTo>
                  <a:pt x="12431" y="12840"/>
                </a:lnTo>
                <a:close/>
                <a:moveTo>
                  <a:pt x="12431" y="14674"/>
                </a:moveTo>
                <a:lnTo>
                  <a:pt x="13158" y="14674"/>
                </a:lnTo>
                <a:lnTo>
                  <a:pt x="13158" y="9895"/>
                </a:lnTo>
                <a:cubicBezTo>
                  <a:pt x="13158" y="9053"/>
                  <a:pt x="13066" y="8434"/>
                  <a:pt x="12881" y="8037"/>
                </a:cubicBezTo>
                <a:cubicBezTo>
                  <a:pt x="12696" y="7644"/>
                  <a:pt x="12395" y="7446"/>
                  <a:pt x="11979" y="7446"/>
                </a:cubicBezTo>
                <a:cubicBezTo>
                  <a:pt x="11805" y="7446"/>
                  <a:pt x="11631" y="7493"/>
                  <a:pt x="11455" y="7573"/>
                </a:cubicBezTo>
                <a:cubicBezTo>
                  <a:pt x="11281" y="7663"/>
                  <a:pt x="11156" y="7734"/>
                  <a:pt x="11077" y="7796"/>
                </a:cubicBezTo>
                <a:lnTo>
                  <a:pt x="11077" y="9493"/>
                </a:lnTo>
                <a:lnTo>
                  <a:pt x="11144" y="9493"/>
                </a:lnTo>
                <a:cubicBezTo>
                  <a:pt x="11204" y="9422"/>
                  <a:pt x="11302" y="9318"/>
                  <a:pt x="11438" y="9185"/>
                </a:cubicBezTo>
                <a:cubicBezTo>
                  <a:pt x="11575" y="9048"/>
                  <a:pt x="11705" y="8987"/>
                  <a:pt x="11825" y="8987"/>
                </a:cubicBezTo>
                <a:cubicBezTo>
                  <a:pt x="12025" y="8987"/>
                  <a:pt x="12176" y="9063"/>
                  <a:pt x="12280" y="9209"/>
                </a:cubicBezTo>
                <a:cubicBezTo>
                  <a:pt x="12383" y="9356"/>
                  <a:pt x="12434" y="9625"/>
                  <a:pt x="12434" y="10018"/>
                </a:cubicBezTo>
                <a:lnTo>
                  <a:pt x="12434" y="10055"/>
                </a:lnTo>
                <a:cubicBezTo>
                  <a:pt x="12218" y="10093"/>
                  <a:pt x="12010" y="10150"/>
                  <a:pt x="11810" y="10230"/>
                </a:cubicBezTo>
                <a:cubicBezTo>
                  <a:pt x="11609" y="10311"/>
                  <a:pt x="11441" y="10443"/>
                  <a:pt x="11305" y="10632"/>
                </a:cubicBezTo>
                <a:cubicBezTo>
                  <a:pt x="11168" y="10821"/>
                  <a:pt x="11062" y="11077"/>
                  <a:pt x="10986" y="11403"/>
                </a:cubicBezTo>
                <a:cubicBezTo>
                  <a:pt x="10912" y="11729"/>
                  <a:pt x="10874" y="12150"/>
                  <a:pt x="10874" y="12660"/>
                </a:cubicBezTo>
                <a:cubicBezTo>
                  <a:pt x="10874" y="13303"/>
                  <a:pt x="10948" y="13833"/>
                  <a:pt x="11094" y="14244"/>
                </a:cubicBezTo>
                <a:cubicBezTo>
                  <a:pt x="11241" y="14660"/>
                  <a:pt x="11423" y="14863"/>
                  <a:pt x="11640" y="14863"/>
                </a:cubicBezTo>
                <a:cubicBezTo>
                  <a:pt x="11732" y="14863"/>
                  <a:pt x="11817" y="14840"/>
                  <a:pt x="11894" y="14792"/>
                </a:cubicBezTo>
                <a:cubicBezTo>
                  <a:pt x="11971" y="14745"/>
                  <a:pt x="12047" y="14669"/>
                  <a:pt x="12118" y="14570"/>
                </a:cubicBezTo>
                <a:cubicBezTo>
                  <a:pt x="12169" y="14494"/>
                  <a:pt x="12224" y="14395"/>
                  <a:pt x="12283" y="14263"/>
                </a:cubicBezTo>
                <a:cubicBezTo>
                  <a:pt x="12340" y="14130"/>
                  <a:pt x="12389" y="14022"/>
                  <a:pt x="12429" y="13927"/>
                </a:cubicBezTo>
                <a:lnTo>
                  <a:pt x="12429" y="14674"/>
                </a:lnTo>
                <a:close/>
                <a:moveTo>
                  <a:pt x="14859" y="9734"/>
                </a:moveTo>
                <a:cubicBezTo>
                  <a:pt x="14928" y="9748"/>
                  <a:pt x="15073" y="9810"/>
                  <a:pt x="15073" y="9810"/>
                </a:cubicBezTo>
                <a:lnTo>
                  <a:pt x="15073" y="7659"/>
                </a:lnTo>
                <a:cubicBezTo>
                  <a:pt x="15048" y="7654"/>
                  <a:pt x="15021" y="7644"/>
                  <a:pt x="14988" y="7640"/>
                </a:cubicBezTo>
                <a:cubicBezTo>
                  <a:pt x="14956" y="7635"/>
                  <a:pt x="14927" y="7635"/>
                  <a:pt x="14902" y="7635"/>
                </a:cubicBezTo>
                <a:cubicBezTo>
                  <a:pt x="14802" y="7635"/>
                  <a:pt x="14692" y="7706"/>
                  <a:pt x="14574" y="7848"/>
                </a:cubicBezTo>
                <a:cubicBezTo>
                  <a:pt x="14455" y="7989"/>
                  <a:pt x="14315" y="8273"/>
                  <a:pt x="14154" y="8699"/>
                </a:cubicBezTo>
                <a:lnTo>
                  <a:pt x="14154" y="7663"/>
                </a:lnTo>
                <a:lnTo>
                  <a:pt x="13417" y="7663"/>
                </a:lnTo>
                <a:lnTo>
                  <a:pt x="13417" y="14679"/>
                </a:lnTo>
                <a:lnTo>
                  <a:pt x="14154" y="14679"/>
                </a:lnTo>
                <a:lnTo>
                  <a:pt x="14154" y="9984"/>
                </a:lnTo>
                <a:cubicBezTo>
                  <a:pt x="14247" y="9880"/>
                  <a:pt x="14331" y="9814"/>
                  <a:pt x="14412" y="9772"/>
                </a:cubicBezTo>
                <a:cubicBezTo>
                  <a:pt x="14492" y="9729"/>
                  <a:pt x="14583" y="9705"/>
                  <a:pt x="14688" y="9705"/>
                </a:cubicBezTo>
                <a:cubicBezTo>
                  <a:pt x="14732" y="9705"/>
                  <a:pt x="14789" y="9715"/>
                  <a:pt x="14859" y="9734"/>
                </a:cubicBezTo>
                <a:moveTo>
                  <a:pt x="16873" y="14674"/>
                </a:moveTo>
                <a:lnTo>
                  <a:pt x="17257" y="14674"/>
                </a:lnTo>
                <a:lnTo>
                  <a:pt x="17257" y="10145"/>
                </a:lnTo>
                <a:cubicBezTo>
                  <a:pt x="17257" y="9289"/>
                  <a:pt x="17193" y="8637"/>
                  <a:pt x="17063" y="8183"/>
                </a:cubicBezTo>
                <a:cubicBezTo>
                  <a:pt x="16934" y="7729"/>
                  <a:pt x="16747" y="7502"/>
                  <a:pt x="16500" y="7502"/>
                </a:cubicBezTo>
                <a:cubicBezTo>
                  <a:pt x="16365" y="7502"/>
                  <a:pt x="16234" y="7588"/>
                  <a:pt x="16107" y="7758"/>
                </a:cubicBezTo>
                <a:cubicBezTo>
                  <a:pt x="15979" y="7928"/>
                  <a:pt x="15856" y="8164"/>
                  <a:pt x="15736" y="8472"/>
                </a:cubicBezTo>
                <a:lnTo>
                  <a:pt x="15736" y="7687"/>
                </a:lnTo>
                <a:lnTo>
                  <a:pt x="15350" y="7687"/>
                </a:lnTo>
                <a:lnTo>
                  <a:pt x="15350" y="14674"/>
                </a:lnTo>
                <a:lnTo>
                  <a:pt x="15736" y="14674"/>
                </a:lnTo>
                <a:lnTo>
                  <a:pt x="15736" y="9469"/>
                </a:lnTo>
                <a:cubicBezTo>
                  <a:pt x="15839" y="9223"/>
                  <a:pt x="15950" y="9025"/>
                  <a:pt x="16064" y="8864"/>
                </a:cubicBezTo>
                <a:cubicBezTo>
                  <a:pt x="16177" y="8708"/>
                  <a:pt x="16288" y="8628"/>
                  <a:pt x="16393" y="8628"/>
                </a:cubicBezTo>
                <a:cubicBezTo>
                  <a:pt x="16494" y="8628"/>
                  <a:pt x="16577" y="8670"/>
                  <a:pt x="16641" y="8755"/>
                </a:cubicBezTo>
                <a:cubicBezTo>
                  <a:pt x="16704" y="8840"/>
                  <a:pt x="16753" y="8973"/>
                  <a:pt x="16787" y="9143"/>
                </a:cubicBezTo>
                <a:cubicBezTo>
                  <a:pt x="16820" y="9304"/>
                  <a:pt x="16843" y="9521"/>
                  <a:pt x="16853" y="9800"/>
                </a:cubicBezTo>
                <a:cubicBezTo>
                  <a:pt x="16866" y="10084"/>
                  <a:pt x="16872" y="10382"/>
                  <a:pt x="16872" y="10703"/>
                </a:cubicBezTo>
                <a:lnTo>
                  <a:pt x="16872" y="14674"/>
                </a:lnTo>
                <a:close/>
                <a:moveTo>
                  <a:pt x="17806" y="10415"/>
                </a:moveTo>
                <a:cubicBezTo>
                  <a:pt x="17823" y="9862"/>
                  <a:pt x="17892" y="9398"/>
                  <a:pt x="18014" y="9029"/>
                </a:cubicBezTo>
                <a:cubicBezTo>
                  <a:pt x="18136" y="8661"/>
                  <a:pt x="18299" y="8472"/>
                  <a:pt x="18506" y="8472"/>
                </a:cubicBezTo>
                <a:cubicBezTo>
                  <a:pt x="18709" y="8472"/>
                  <a:pt x="18864" y="8637"/>
                  <a:pt x="18962" y="8977"/>
                </a:cubicBezTo>
                <a:cubicBezTo>
                  <a:pt x="19062" y="9313"/>
                  <a:pt x="19113" y="9791"/>
                  <a:pt x="19115" y="10415"/>
                </a:cubicBezTo>
                <a:lnTo>
                  <a:pt x="17806" y="10415"/>
                </a:lnTo>
                <a:close/>
                <a:moveTo>
                  <a:pt x="17806" y="11318"/>
                </a:moveTo>
                <a:lnTo>
                  <a:pt x="19486" y="11318"/>
                </a:lnTo>
                <a:lnTo>
                  <a:pt x="19486" y="10679"/>
                </a:lnTo>
                <a:cubicBezTo>
                  <a:pt x="19486" y="9663"/>
                  <a:pt x="19403" y="8878"/>
                  <a:pt x="19237" y="8330"/>
                </a:cubicBezTo>
                <a:cubicBezTo>
                  <a:pt x="19069" y="7777"/>
                  <a:pt x="18833" y="7502"/>
                  <a:pt x="18524" y="7502"/>
                </a:cubicBezTo>
                <a:cubicBezTo>
                  <a:pt x="18193" y="7502"/>
                  <a:pt x="17925" y="7838"/>
                  <a:pt x="17721" y="8509"/>
                </a:cubicBezTo>
                <a:cubicBezTo>
                  <a:pt x="17518" y="9181"/>
                  <a:pt x="17416" y="10084"/>
                  <a:pt x="17416" y="11228"/>
                </a:cubicBezTo>
                <a:cubicBezTo>
                  <a:pt x="17416" y="12381"/>
                  <a:pt x="17522" y="13270"/>
                  <a:pt x="17735" y="13899"/>
                </a:cubicBezTo>
                <a:cubicBezTo>
                  <a:pt x="17946" y="14528"/>
                  <a:pt x="18242" y="14835"/>
                  <a:pt x="18620" y="14835"/>
                </a:cubicBezTo>
                <a:cubicBezTo>
                  <a:pt x="18768" y="14835"/>
                  <a:pt x="18910" y="14778"/>
                  <a:pt x="19045" y="14669"/>
                </a:cubicBezTo>
                <a:cubicBezTo>
                  <a:pt x="19180" y="14556"/>
                  <a:pt x="19312" y="14414"/>
                  <a:pt x="19442" y="14249"/>
                </a:cubicBezTo>
                <a:lnTo>
                  <a:pt x="19274" y="13265"/>
                </a:lnTo>
                <a:cubicBezTo>
                  <a:pt x="19220" y="13350"/>
                  <a:pt x="19158" y="13440"/>
                  <a:pt x="19087" y="13530"/>
                </a:cubicBezTo>
                <a:cubicBezTo>
                  <a:pt x="18930" y="13719"/>
                  <a:pt x="18774" y="13814"/>
                  <a:pt x="18619" y="13814"/>
                </a:cubicBezTo>
                <a:cubicBezTo>
                  <a:pt x="18501" y="13814"/>
                  <a:pt x="18393" y="13762"/>
                  <a:pt x="18296" y="13667"/>
                </a:cubicBezTo>
                <a:cubicBezTo>
                  <a:pt x="18199" y="13568"/>
                  <a:pt x="18116" y="13417"/>
                  <a:pt x="18044" y="13218"/>
                </a:cubicBezTo>
                <a:cubicBezTo>
                  <a:pt x="17970" y="13015"/>
                  <a:pt x="17912" y="12755"/>
                  <a:pt x="17871" y="12443"/>
                </a:cubicBezTo>
                <a:cubicBezTo>
                  <a:pt x="17826" y="12117"/>
                  <a:pt x="17806" y="11748"/>
                  <a:pt x="17806" y="11318"/>
                </a:cubicBezTo>
                <a:moveTo>
                  <a:pt x="20206" y="11875"/>
                </a:moveTo>
                <a:lnTo>
                  <a:pt x="20206" y="8684"/>
                </a:lnTo>
                <a:lnTo>
                  <a:pt x="20994" y="8684"/>
                </a:lnTo>
                <a:lnTo>
                  <a:pt x="20994" y="7687"/>
                </a:lnTo>
                <a:lnTo>
                  <a:pt x="20206" y="7687"/>
                </a:lnTo>
                <a:lnTo>
                  <a:pt x="20206" y="5687"/>
                </a:lnTo>
                <a:lnTo>
                  <a:pt x="19822" y="5687"/>
                </a:lnTo>
                <a:lnTo>
                  <a:pt x="19822" y="7687"/>
                </a:lnTo>
                <a:lnTo>
                  <a:pt x="19563" y="7687"/>
                </a:lnTo>
                <a:lnTo>
                  <a:pt x="19563" y="8684"/>
                </a:lnTo>
                <a:lnTo>
                  <a:pt x="19822" y="8684"/>
                </a:lnTo>
                <a:lnTo>
                  <a:pt x="19822" y="12395"/>
                </a:lnTo>
                <a:cubicBezTo>
                  <a:pt x="19822" y="13242"/>
                  <a:pt x="19883" y="13856"/>
                  <a:pt x="20003" y="14244"/>
                </a:cubicBezTo>
                <a:cubicBezTo>
                  <a:pt x="20123" y="14627"/>
                  <a:pt x="20300" y="14821"/>
                  <a:pt x="20533" y="14821"/>
                </a:cubicBezTo>
                <a:cubicBezTo>
                  <a:pt x="20599" y="14821"/>
                  <a:pt x="20675" y="14802"/>
                  <a:pt x="20760" y="14764"/>
                </a:cubicBezTo>
                <a:cubicBezTo>
                  <a:pt x="20844" y="14731"/>
                  <a:pt x="20923" y="14679"/>
                  <a:pt x="20994" y="14622"/>
                </a:cubicBezTo>
                <a:lnTo>
                  <a:pt x="20994" y="13563"/>
                </a:lnTo>
                <a:lnTo>
                  <a:pt x="20974" y="13563"/>
                </a:lnTo>
                <a:cubicBezTo>
                  <a:pt x="20945" y="13601"/>
                  <a:pt x="20895" y="13653"/>
                  <a:pt x="20828" y="13710"/>
                </a:cubicBezTo>
                <a:cubicBezTo>
                  <a:pt x="20761" y="13766"/>
                  <a:pt x="20695" y="13795"/>
                  <a:pt x="20633" y="13795"/>
                </a:cubicBezTo>
                <a:cubicBezTo>
                  <a:pt x="20527" y="13795"/>
                  <a:pt x="20445" y="13757"/>
                  <a:pt x="20394" y="13677"/>
                </a:cubicBezTo>
                <a:cubicBezTo>
                  <a:pt x="20342" y="13601"/>
                  <a:pt x="20302" y="13478"/>
                  <a:pt x="20271" y="13313"/>
                </a:cubicBezTo>
                <a:cubicBezTo>
                  <a:pt x="20239" y="13133"/>
                  <a:pt x="20220" y="12939"/>
                  <a:pt x="20214" y="12736"/>
                </a:cubicBezTo>
                <a:cubicBezTo>
                  <a:pt x="20209" y="12528"/>
                  <a:pt x="20206" y="12239"/>
                  <a:pt x="20206" y="11875"/>
                </a:cubicBezTo>
              </a:path>
            </a:pathLst>
          </a:custGeom>
          <a:solidFill>
            <a:srgbClr val="175062"/>
          </a:solidFill>
          <a:ln w="12700">
            <a:miter lim="400000"/>
          </a:ln>
        </p:spPr>
        <p:txBody>
          <a:bodyPr lIns="45719" rIns="45719" anchor="ctr"/>
          <a:lstStyle/>
          <a:p>
            <a:pPr>
              <a:defRPr sz="1000"/>
            </a:pPr>
            <a:endParaRPr/>
          </a:p>
        </p:txBody>
      </p:sp>
      <p:sp>
        <p:nvSpPr>
          <p:cNvPr id="3" name="Body Level One…"/>
          <p:cNvSpPr txBox="1">
            <a:spLocks noGrp="1"/>
          </p:cNvSpPr>
          <p:nvPr>
            <p:ph type="body" idx="1"/>
          </p:nvPr>
        </p:nvSpPr>
        <p:spPr>
          <a:xfrm>
            <a:off x="285750" y="1208252"/>
            <a:ext cx="8572500" cy="3238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731249" y="4807659"/>
            <a:ext cx="127001" cy="127001"/>
          </a:xfrm>
          <a:prstGeom prst="rect">
            <a:avLst/>
          </a:prstGeom>
          <a:ln w="12700">
            <a:miter lim="400000"/>
          </a:ln>
        </p:spPr>
        <p:txBody>
          <a:bodyPr wrap="none" lIns="0" tIns="0" rIns="0" bIns="0" anchor="ctr">
            <a:spAutoFit/>
          </a:bodyPr>
          <a:lstStyle>
            <a:lvl1pPr algn="r">
              <a:defRPr sz="700">
                <a:solidFill>
                  <a:srgbClr val="888888"/>
                </a:solidFill>
              </a:defRPr>
            </a:lvl1pPr>
          </a:lstStyle>
          <a:p>
            <a:fld id="{86CB4B4D-7CA3-9044-876B-883B54F8677D}" type="slidenum">
              <a:t>‹#›</a:t>
            </a:fld>
            <a:endParaRPr/>
          </a:p>
        </p:txBody>
      </p:sp>
      <p:sp>
        <p:nvSpPr>
          <p:cNvPr id="5" name="Title Text"/>
          <p:cNvSpPr txBox="1">
            <a:spLocks noGrp="1"/>
          </p:cNvSpPr>
          <p:nvPr>
            <p:ph type="title"/>
          </p:nvPr>
        </p:nvSpPr>
        <p:spPr>
          <a:xfrm>
            <a:off x="457200" y="205978"/>
            <a:ext cx="8229600" cy="1002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0" r:id="rId20"/>
    <p:sldLayoutId id="2147483671" r:id="rId21"/>
    <p:sldLayoutId id="2147483672" r:id="rId22"/>
  </p:sldLayoutIdLst>
  <p:transition spd="med"/>
  <p:txStyles>
    <p:titleStyle>
      <a:lvl1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1pPr>
      <a:lvl2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2pPr>
      <a:lvl3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3pPr>
      <a:lvl4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4pPr>
      <a:lvl5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5pPr>
      <a:lvl6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6pPr>
      <a:lvl7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7pPr>
      <a:lvl8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8pPr>
      <a:lvl9pPr marL="0" marR="0" indent="0" algn="l" defTabSz="685800" rtl="0" latinLnBrk="0">
        <a:lnSpc>
          <a:spcPct val="90000"/>
        </a:lnSpc>
        <a:spcBef>
          <a:spcPts val="0"/>
        </a:spcBef>
        <a:spcAft>
          <a:spcPts val="0"/>
        </a:spcAft>
        <a:buClrTx/>
        <a:buSzTx/>
        <a:buFontTx/>
        <a:buNone/>
        <a:tabLst/>
        <a:defRPr sz="2700" b="0" i="0" u="none" strike="noStrike" cap="none" spc="0" baseline="0">
          <a:solidFill>
            <a:schemeClr val="accent1"/>
          </a:solidFill>
          <a:uFillTx/>
          <a:latin typeface="+mn-lt"/>
          <a:ea typeface="+mn-ea"/>
          <a:cs typeface="+mn-cs"/>
          <a:sym typeface="Calibri"/>
        </a:defRPr>
      </a:lvl9pPr>
    </p:titleStyle>
    <p:bodyStyle>
      <a:lvl1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1pPr>
      <a:lvl2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2pPr>
      <a:lvl3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3pPr>
      <a:lvl4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4pPr>
      <a:lvl5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5pPr>
      <a:lvl6pPr marL="18727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6pPr>
      <a:lvl7pPr marL="22156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7pPr>
      <a:lvl8pPr marL="25585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8pPr>
      <a:lvl9pPr marL="29014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9pPr>
    </p:bodyStyle>
    <p:otherStyle>
      <a:lvl1pPr marL="0" marR="0" indent="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86.pn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image" Target="../media/image32.png"/><Relationship Id="rId34" Type="http://schemas.openxmlformats.org/officeDocument/2006/relationships/image" Target="../media/image45.jpeg"/><Relationship Id="rId42" Type="http://schemas.openxmlformats.org/officeDocument/2006/relationships/image" Target="../media/image53.png"/><Relationship Id="rId47" Type="http://schemas.openxmlformats.org/officeDocument/2006/relationships/image" Target="../media/image58.gif"/><Relationship Id="rId50" Type="http://schemas.openxmlformats.org/officeDocument/2006/relationships/image" Target="../media/image61.jpeg"/><Relationship Id="rId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27.png"/><Relationship Id="rId29" Type="http://schemas.openxmlformats.org/officeDocument/2006/relationships/image" Target="../media/image40.png"/><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jpeg"/><Relationship Id="rId53" Type="http://schemas.openxmlformats.org/officeDocument/2006/relationships/image" Target="../media/image63.png"/><Relationship Id="rId5" Type="http://schemas.openxmlformats.org/officeDocument/2006/relationships/image" Target="../media/image16.pn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png"/><Relationship Id="rId44" Type="http://schemas.openxmlformats.org/officeDocument/2006/relationships/image" Target="../media/image55.jpeg"/><Relationship Id="rId52" Type="http://schemas.openxmlformats.org/officeDocument/2006/relationships/image" Target="../media/image62.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jpeg"/><Relationship Id="rId48" Type="http://schemas.openxmlformats.org/officeDocument/2006/relationships/image" Target="../media/image59.jpeg"/><Relationship Id="rId8" Type="http://schemas.openxmlformats.org/officeDocument/2006/relationships/image" Target="../media/image19.png"/><Relationship Id="rId51" Type="http://schemas.openxmlformats.org/officeDocument/2006/relationships/image" Target="../media/image13.png"/><Relationship Id="rId3" Type="http://schemas.openxmlformats.org/officeDocument/2006/relationships/image" Target="../media/image14.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jpeg"/><Relationship Id="rId33" Type="http://schemas.openxmlformats.org/officeDocument/2006/relationships/image" Target="../media/image44.jpeg"/><Relationship Id="rId38" Type="http://schemas.openxmlformats.org/officeDocument/2006/relationships/image" Target="../media/image49.gif"/><Relationship Id="rId46" Type="http://schemas.openxmlformats.org/officeDocument/2006/relationships/image" Target="../media/image57.jpeg"/><Relationship Id="rId20" Type="http://schemas.openxmlformats.org/officeDocument/2006/relationships/image" Target="../media/image31.png"/><Relationship Id="rId41"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Double-click to edit"/>
          <p:cNvSpPr txBox="1">
            <a:spLocks noGrp="1"/>
          </p:cNvSpPr>
          <p:nvPr>
            <p:ph type="subTitle" idx="1"/>
          </p:nvPr>
        </p:nvSpPr>
        <p:spPr>
          <a:prstGeom prst="rect">
            <a:avLst/>
          </a:prstGeom>
        </p:spPr>
        <p:txBody>
          <a:bodyPr/>
          <a:lstStyle/>
          <a:p>
            <a:endParaRPr dirty="0"/>
          </a:p>
        </p:txBody>
      </p:sp>
      <p:sp>
        <p:nvSpPr>
          <p:cNvPr id="292" name="Text Placeholder 7"/>
          <p:cNvSpPr>
            <a:spLocks noGrp="1"/>
          </p:cNvSpPr>
          <p:nvPr>
            <p:ph type="body" idx="21"/>
          </p:nvPr>
        </p:nvSpPr>
        <p:spPr>
          <a:prstGeom prst="rect">
            <a:avLst/>
          </a:prstGeom>
        </p:spPr>
        <p:txBody>
          <a:bodyPr>
            <a:normAutofit fontScale="62500" lnSpcReduction="20000"/>
          </a:bodyPr>
          <a:lstStyle/>
          <a:p>
            <a:pPr>
              <a:defRPr sz="1500">
                <a:noFill/>
              </a:defRPr>
            </a:pPr>
            <a:endParaRPr/>
          </a:p>
        </p:txBody>
      </p:sp>
      <p:sp>
        <p:nvSpPr>
          <p:cNvPr id="293" name="Text Placeholder 10"/>
          <p:cNvSpPr>
            <a:spLocks noGrp="1"/>
          </p:cNvSpPr>
          <p:nvPr>
            <p:ph type="body" idx="22"/>
          </p:nvPr>
        </p:nvSpPr>
        <p:spPr>
          <a:xfrm>
            <a:off x="285750" y="3436918"/>
            <a:ext cx="4471988" cy="566564"/>
          </a:xfrm>
          <a:prstGeom prst="rect">
            <a:avLst/>
          </a:prstGeom>
        </p:spPr>
        <p:txBody>
          <a:bodyPr>
            <a:normAutofit/>
          </a:bodyPr>
          <a:lstStyle/>
          <a:p>
            <a:r>
              <a:rPr lang="en-AU" dirty="0"/>
              <a:t>AARNet Cyber Security</a:t>
            </a:r>
          </a:p>
          <a:p>
            <a:r>
              <a:rPr lang="en-US" dirty="0"/>
              <a:t>James Ng (General Manager – Security Operations)</a:t>
            </a:r>
          </a:p>
        </p:txBody>
      </p:sp>
      <p:sp>
        <p:nvSpPr>
          <p:cNvPr id="294" name="Text Placeholder 16"/>
          <p:cNvSpPr>
            <a:spLocks noGrp="1"/>
          </p:cNvSpPr>
          <p:nvPr>
            <p:ph type="body" idx="23"/>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85800">
              <a:spcBef>
                <a:spcPts val="200"/>
              </a:spcBef>
              <a:defRPr sz="2700"/>
            </a:lvl1pPr>
          </a:lstStyle>
          <a:p>
            <a:r>
              <a:rPr lang="en-AU" dirty="0"/>
              <a:t>Race against time – leveraging anomaly detection</a:t>
            </a:r>
          </a:p>
          <a:p>
            <a:r>
              <a:rPr lang="en-US" dirty="0"/>
              <a:t>TNC22</a:t>
            </a:r>
            <a:endParaRPr dirty="0"/>
          </a:p>
        </p:txBody>
      </p:sp>
      <p:sp>
        <p:nvSpPr>
          <p:cNvPr id="6" name="TextBox 5">
            <a:extLst>
              <a:ext uri="{FF2B5EF4-FFF2-40B4-BE49-F238E27FC236}">
                <a16:creationId xmlns:a16="http://schemas.microsoft.com/office/drawing/2014/main" id="{81E2A4C8-E8CF-44E9-BABA-5A4C8B260ED6}"/>
              </a:ext>
            </a:extLst>
          </p:cNvPr>
          <p:cNvSpPr txBox="1"/>
          <p:nvPr/>
        </p:nvSpPr>
        <p:spPr>
          <a:xfrm>
            <a:off x="49378" y="4910902"/>
            <a:ext cx="519765" cy="184666"/>
          </a:xfrm>
          <a:prstGeom prst="rect">
            <a:avLst/>
          </a:prstGeom>
          <a:ln w="12700">
            <a:miter lim="400000"/>
          </a:ln>
          <a:extLst>
            <a:ext uri="{C572A759-6A51-4108-AA02-DFA0A04FC94B}">
              <ma14:wrappingTextBoxFlag xmlns="" xmlns:ma14="http://schemas.microsoft.com/office/mac/drawingml/2011/main" val="1"/>
            </a:ext>
          </a:extLst>
        </p:spPr>
        <p:txBody>
          <a:bodyPr wrap="non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kumimoji="0" lang="en-US" sz="600"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rPr>
              <a:t>AARNet </a:t>
            </a:r>
            <a:r>
              <a:rPr lang="en-US" sz="600" dirty="0">
                <a:solidFill>
                  <a:schemeClr val="bg1"/>
                </a:solidFill>
                <a:cs typeface="Calibri" panose="020F0502020204030204" pitchFamily="34" charset="0"/>
              </a:rPr>
              <a:t>Public</a:t>
            </a:r>
            <a:endParaRPr kumimoji="0" lang="en-AU" sz="600"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A New Kind of SOC"/>
          <p:cNvSpPr txBox="1">
            <a:spLocks noGrp="1"/>
          </p:cNvSpPr>
          <p:nvPr>
            <p:ph type="body" sz="quarter" idx="1"/>
          </p:nvPr>
        </p:nvSpPr>
        <p:spPr>
          <a:prstGeom prst="rect">
            <a:avLst/>
          </a:prstGeom>
        </p:spPr>
        <p:txBody>
          <a:bodyPr>
            <a:normAutofit lnSpcReduction="10000"/>
          </a:bodyPr>
          <a:lstStyle/>
          <a:p>
            <a:r>
              <a:t>A New Kind of SOC</a:t>
            </a:r>
          </a:p>
        </p:txBody>
      </p:sp>
      <p:sp>
        <p:nvSpPr>
          <p:cNvPr id="683" name="Text Placeholder 16"/>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t>Adversaries</a:t>
            </a:r>
          </a:p>
        </p:txBody>
      </p:sp>
      <p:grpSp>
        <p:nvGrpSpPr>
          <p:cNvPr id="687" name="Group"/>
          <p:cNvGrpSpPr/>
          <p:nvPr/>
        </p:nvGrpSpPr>
        <p:grpSpPr>
          <a:xfrm>
            <a:off x="2768788" y="1788076"/>
            <a:ext cx="1569931" cy="1567348"/>
            <a:chOff x="0" y="0"/>
            <a:chExt cx="1569929" cy="1567346"/>
          </a:xfrm>
        </p:grpSpPr>
        <p:sp>
          <p:nvSpPr>
            <p:cNvPr id="684" name="Square"/>
            <p:cNvSpPr/>
            <p:nvPr/>
          </p:nvSpPr>
          <p:spPr>
            <a:xfrm>
              <a:off x="1291" y="0"/>
              <a:ext cx="1567347" cy="1567347"/>
            </a:xfrm>
            <a:prstGeom prst="rect">
              <a:avLst/>
            </a:prstGeom>
            <a:solidFill>
              <a:schemeClr val="accent3"/>
            </a:solidFill>
            <a:ln w="3175" cap="flat">
              <a:noFill/>
              <a:miter lim="400000"/>
            </a:ln>
            <a:effectLst/>
          </p:spPr>
          <p:txBody>
            <a:bodyPr wrap="square" lIns="34289" tIns="34289" rIns="34289" bIns="34289" numCol="1" anchor="ctr">
              <a:noAutofit/>
            </a:bodyPr>
            <a:lstStyle/>
            <a:p>
              <a:pPr algn="ctr" defTabSz="914400">
                <a:defRPr sz="1800">
                  <a:solidFill>
                    <a:srgbClr val="FFFFFF"/>
                  </a:solidFill>
                  <a:latin typeface="+mj-lt"/>
                  <a:ea typeface="+mj-ea"/>
                  <a:cs typeface="+mj-cs"/>
                  <a:sym typeface="Helvetica"/>
                </a:defRPr>
              </a:pPr>
              <a:endParaRPr/>
            </a:p>
          </p:txBody>
        </p:sp>
        <p:pic>
          <p:nvPicPr>
            <p:cNvPr id="685" name="Image" descr="Image"/>
            <p:cNvPicPr>
              <a:picLocks noChangeAspect="1"/>
            </p:cNvPicPr>
            <p:nvPr/>
          </p:nvPicPr>
          <p:blipFill>
            <a:blip r:embed="rId3"/>
            <a:stretch>
              <a:fillRect/>
            </a:stretch>
          </p:blipFill>
          <p:spPr>
            <a:xfrm>
              <a:off x="471268" y="313002"/>
              <a:ext cx="627394" cy="712742"/>
            </a:xfrm>
            <a:prstGeom prst="rect">
              <a:avLst/>
            </a:prstGeom>
            <a:ln w="12700" cap="flat">
              <a:noFill/>
              <a:miter lim="400000"/>
            </a:ln>
            <a:effectLst/>
          </p:spPr>
        </p:pic>
        <p:sp>
          <p:nvSpPr>
            <p:cNvPr id="686" name="Asset"/>
            <p:cNvSpPr txBox="1"/>
            <p:nvPr/>
          </p:nvSpPr>
          <p:spPr>
            <a:xfrm>
              <a:off x="0" y="1132377"/>
              <a:ext cx="1569930" cy="2844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lgn="ctr" defTabSz="914240">
                <a:defRPr sz="1400">
                  <a:solidFill>
                    <a:srgbClr val="FFFFFF"/>
                  </a:solidFill>
                  <a:latin typeface="Museo Sans 300"/>
                  <a:ea typeface="Museo Sans 300"/>
                  <a:cs typeface="Museo Sans 300"/>
                  <a:sym typeface="Museo Sans 300"/>
                </a:defRPr>
              </a:lvl1pPr>
            </a:lstStyle>
            <a:p>
              <a:r>
                <a:t>Asset</a:t>
              </a:r>
            </a:p>
          </p:txBody>
        </p:sp>
      </p:grpSp>
      <p:sp>
        <p:nvSpPr>
          <p:cNvPr id="6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grpSp>
        <p:nvGrpSpPr>
          <p:cNvPr id="694" name="Group"/>
          <p:cNvGrpSpPr/>
          <p:nvPr/>
        </p:nvGrpSpPr>
        <p:grpSpPr>
          <a:xfrm>
            <a:off x="4473763" y="1788076"/>
            <a:ext cx="1569931" cy="1567348"/>
            <a:chOff x="0" y="0"/>
            <a:chExt cx="1569929" cy="1567346"/>
          </a:xfrm>
        </p:grpSpPr>
        <p:sp>
          <p:nvSpPr>
            <p:cNvPr id="689" name="Square"/>
            <p:cNvSpPr/>
            <p:nvPr/>
          </p:nvSpPr>
          <p:spPr>
            <a:xfrm>
              <a:off x="1291" y="0"/>
              <a:ext cx="1567347" cy="1567347"/>
            </a:xfrm>
            <a:prstGeom prst="rect">
              <a:avLst/>
            </a:prstGeom>
            <a:solidFill>
              <a:schemeClr val="accent3"/>
            </a:solidFill>
            <a:ln w="3175" cap="flat">
              <a:noFill/>
              <a:miter lim="400000"/>
            </a:ln>
            <a:effectLst/>
          </p:spPr>
          <p:txBody>
            <a:bodyPr wrap="square" lIns="34289" tIns="34289" rIns="34289" bIns="34289" numCol="1" anchor="ctr">
              <a:noAutofit/>
            </a:bodyPr>
            <a:lstStyle/>
            <a:p>
              <a:pPr algn="ctr" defTabSz="914400">
                <a:defRPr sz="1800">
                  <a:solidFill>
                    <a:srgbClr val="FFFFFF"/>
                  </a:solidFill>
                  <a:latin typeface="+mj-lt"/>
                  <a:ea typeface="+mj-ea"/>
                  <a:cs typeface="+mj-cs"/>
                  <a:sym typeface="Helvetica"/>
                </a:defRPr>
              </a:pPr>
              <a:endParaRPr/>
            </a:p>
          </p:txBody>
        </p:sp>
        <p:grpSp>
          <p:nvGrpSpPr>
            <p:cNvPr id="692" name="Group"/>
            <p:cNvGrpSpPr/>
            <p:nvPr/>
          </p:nvGrpSpPr>
          <p:grpSpPr>
            <a:xfrm>
              <a:off x="453053" y="337461"/>
              <a:ext cx="663824" cy="663824"/>
              <a:chOff x="0" y="0"/>
              <a:chExt cx="663822" cy="663822"/>
            </a:xfrm>
          </p:grpSpPr>
          <p:sp>
            <p:nvSpPr>
              <p:cNvPr id="690" name="Circle"/>
              <p:cNvSpPr/>
              <p:nvPr/>
            </p:nvSpPr>
            <p:spPr>
              <a:xfrm>
                <a:off x="0" y="0"/>
                <a:ext cx="663823" cy="663823"/>
              </a:xfrm>
              <a:prstGeom prst="ellipse">
                <a:avLst/>
              </a:prstGeom>
              <a:solidFill>
                <a:schemeClr val="accent3"/>
              </a:solidFill>
              <a:ln w="25400" cap="flat">
                <a:solidFill>
                  <a:srgbClr val="FFFFFF"/>
                </a:solidFill>
                <a:prstDash val="solid"/>
                <a:round/>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sp>
            <p:nvSpPr>
              <p:cNvPr id="691" name="Shape"/>
              <p:cNvSpPr/>
              <p:nvPr/>
            </p:nvSpPr>
            <p:spPr>
              <a:xfrm>
                <a:off x="212965" y="149748"/>
                <a:ext cx="237893" cy="3643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510" y="0"/>
                      <a:pt x="6227" y="565"/>
                      <a:pt x="4480" y="1685"/>
                    </a:cubicBezTo>
                    <a:cubicBezTo>
                      <a:pt x="986" y="3923"/>
                      <a:pt x="986" y="7556"/>
                      <a:pt x="4480" y="9794"/>
                    </a:cubicBezTo>
                    <a:cubicBezTo>
                      <a:pt x="7974" y="12033"/>
                      <a:pt x="13646" y="12033"/>
                      <a:pt x="17140" y="9794"/>
                    </a:cubicBezTo>
                    <a:cubicBezTo>
                      <a:pt x="20634" y="7556"/>
                      <a:pt x="20634" y="3923"/>
                      <a:pt x="17140" y="1685"/>
                    </a:cubicBezTo>
                    <a:cubicBezTo>
                      <a:pt x="15393" y="565"/>
                      <a:pt x="13090" y="0"/>
                      <a:pt x="10800" y="0"/>
                    </a:cubicBezTo>
                    <a:close/>
                    <a:moveTo>
                      <a:pt x="16300" y="13986"/>
                    </a:moveTo>
                    <a:lnTo>
                      <a:pt x="5220" y="14039"/>
                    </a:lnTo>
                    <a:cubicBezTo>
                      <a:pt x="4862" y="14050"/>
                      <a:pt x="4505" y="14110"/>
                      <a:pt x="4180" y="14208"/>
                    </a:cubicBezTo>
                    <a:cubicBezTo>
                      <a:pt x="3602" y="14383"/>
                      <a:pt x="3138" y="14671"/>
                      <a:pt x="2760" y="15005"/>
                    </a:cubicBezTo>
                    <a:cubicBezTo>
                      <a:pt x="2283" y="15426"/>
                      <a:pt x="1940" y="15918"/>
                      <a:pt x="1760" y="16429"/>
                    </a:cubicBezTo>
                    <a:lnTo>
                      <a:pt x="0" y="21561"/>
                    </a:lnTo>
                    <a:lnTo>
                      <a:pt x="21600" y="21600"/>
                    </a:lnTo>
                    <a:lnTo>
                      <a:pt x="19500" y="15815"/>
                    </a:lnTo>
                    <a:cubicBezTo>
                      <a:pt x="19340" y="15503"/>
                      <a:pt x="19117" y="15205"/>
                      <a:pt x="18820" y="14940"/>
                    </a:cubicBezTo>
                    <a:cubicBezTo>
                      <a:pt x="18398" y="14563"/>
                      <a:pt x="17832" y="14251"/>
                      <a:pt x="17160" y="14091"/>
                    </a:cubicBezTo>
                    <a:cubicBezTo>
                      <a:pt x="16882" y="14025"/>
                      <a:pt x="16596" y="13993"/>
                      <a:pt x="16300" y="13986"/>
                    </a:cubicBezTo>
                    <a:close/>
                  </a:path>
                </a:pathLst>
              </a:custGeom>
              <a:solidFill>
                <a:srgbClr val="FFFFFF"/>
              </a:solidFill>
              <a:ln w="3175" cap="flat">
                <a:noFill/>
                <a:miter lim="400000"/>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grpSp>
        <p:sp>
          <p:nvSpPr>
            <p:cNvPr id="693" name="User"/>
            <p:cNvSpPr txBox="1"/>
            <p:nvPr/>
          </p:nvSpPr>
          <p:spPr>
            <a:xfrm>
              <a:off x="0" y="1132377"/>
              <a:ext cx="1569930" cy="2844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lgn="ctr" defTabSz="914240">
                <a:defRPr sz="1400">
                  <a:solidFill>
                    <a:srgbClr val="FFFFFF"/>
                  </a:solidFill>
                  <a:latin typeface="Museo Sans 300"/>
                  <a:ea typeface="Museo Sans 300"/>
                  <a:cs typeface="Museo Sans 300"/>
                  <a:sym typeface="Museo Sans 300"/>
                </a:defRPr>
              </a:lvl1pPr>
            </a:lstStyle>
            <a:p>
              <a:r>
                <a:t>User</a:t>
              </a:r>
            </a:p>
          </p:txBody>
        </p:sp>
      </p:grpSp>
      <p:sp>
        <p:nvSpPr>
          <p:cNvPr id="695" name="Asset"/>
          <p:cNvSpPr txBox="1"/>
          <p:nvPr/>
        </p:nvSpPr>
        <p:spPr>
          <a:xfrm>
            <a:off x="3300643" y="2922339"/>
            <a:ext cx="506221"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ctr" defTabSz="914240">
              <a:defRPr sz="1400">
                <a:solidFill>
                  <a:srgbClr val="FFFFFF"/>
                </a:solidFill>
                <a:latin typeface="Museo Sans 300"/>
                <a:ea typeface="Museo Sans 300"/>
                <a:cs typeface="Museo Sans 300"/>
                <a:sym typeface="Museo Sans 300"/>
              </a:defRPr>
            </a:lvl1pPr>
          </a:lstStyle>
          <a:p>
            <a:r>
              <a:t>Asset</a:t>
            </a:r>
          </a:p>
        </p:txBody>
      </p:sp>
      <p:sp>
        <p:nvSpPr>
          <p:cNvPr id="696" name="User"/>
          <p:cNvSpPr txBox="1"/>
          <p:nvPr/>
        </p:nvSpPr>
        <p:spPr>
          <a:xfrm>
            <a:off x="5033532" y="2922339"/>
            <a:ext cx="450393"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ctr" defTabSz="914240">
              <a:defRPr sz="1400">
                <a:solidFill>
                  <a:srgbClr val="FFFFFF"/>
                </a:solidFill>
                <a:latin typeface="Museo Sans 300"/>
                <a:ea typeface="Museo Sans 300"/>
                <a:cs typeface="Museo Sans 300"/>
                <a:sym typeface="Museo Sans 300"/>
              </a:defRPr>
            </a:lvl1pPr>
          </a:lstStyle>
          <a:p>
            <a:r>
              <a:t>User</a:t>
            </a:r>
          </a:p>
        </p:txBody>
      </p:sp>
      <p:sp>
        <p:nvSpPr>
          <p:cNvPr id="17" name="TextBox 7">
            <a:extLst>
              <a:ext uri="{FF2B5EF4-FFF2-40B4-BE49-F238E27FC236}">
                <a16:creationId xmlns:a16="http://schemas.microsoft.com/office/drawing/2014/main" id="{199BB832-E88A-43E1-B494-D4C2265E5B19}"/>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A New Kind of SOC"/>
          <p:cNvSpPr txBox="1">
            <a:spLocks noGrp="1"/>
          </p:cNvSpPr>
          <p:nvPr>
            <p:ph type="body" sz="quarter" idx="1"/>
          </p:nvPr>
        </p:nvSpPr>
        <p:spPr>
          <a:prstGeom prst="rect">
            <a:avLst/>
          </a:prstGeom>
        </p:spPr>
        <p:txBody>
          <a:bodyPr>
            <a:normAutofit lnSpcReduction="10000"/>
          </a:bodyPr>
          <a:lstStyle/>
          <a:p>
            <a:r>
              <a:t>A New Kind of SOC</a:t>
            </a:r>
          </a:p>
        </p:txBody>
      </p:sp>
      <p:grpSp>
        <p:nvGrpSpPr>
          <p:cNvPr id="760" name="Group"/>
          <p:cNvGrpSpPr/>
          <p:nvPr/>
        </p:nvGrpSpPr>
        <p:grpSpPr>
          <a:xfrm>
            <a:off x="7402359" y="3128545"/>
            <a:ext cx="1275581" cy="1864664"/>
            <a:chOff x="0" y="0"/>
            <a:chExt cx="1275580" cy="1864663"/>
          </a:xfrm>
        </p:grpSpPr>
        <p:sp>
          <p:nvSpPr>
            <p:cNvPr id="756" name="Network"/>
            <p:cNvSpPr/>
            <p:nvPr/>
          </p:nvSpPr>
          <p:spPr>
            <a:xfrm>
              <a:off x="4552" y="59466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defTabSz="914240">
                <a:defRPr sz="900">
                  <a:solidFill>
                    <a:srgbClr val="FFFFFF"/>
                  </a:solidFill>
                  <a:latin typeface="Museo Sans 500"/>
                  <a:ea typeface="Museo Sans 500"/>
                  <a:cs typeface="Museo Sans 500"/>
                  <a:sym typeface="Museo Sans 500"/>
                </a:defRPr>
              </a:lvl1pPr>
            </a:lstStyle>
            <a:p>
              <a:r>
                <a:t>Network</a:t>
              </a:r>
            </a:p>
          </p:txBody>
        </p:sp>
        <p:sp>
          <p:nvSpPr>
            <p:cNvPr id="757" name="System"/>
            <p:cNvSpPr/>
            <p:nvPr/>
          </p:nvSpPr>
          <p:spPr>
            <a:xfrm>
              <a:off x="5580" y="40686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defTabSz="914240">
                <a:defRPr sz="900">
                  <a:solidFill>
                    <a:srgbClr val="FFFFFF"/>
                  </a:solidFill>
                  <a:latin typeface="Museo Sans 500"/>
                  <a:ea typeface="Museo Sans 500"/>
                  <a:cs typeface="Museo Sans 500"/>
                  <a:sym typeface="Museo Sans 500"/>
                </a:defRPr>
              </a:lvl1pPr>
            </a:lstStyle>
            <a:p>
              <a:r>
                <a:t>System</a:t>
              </a:r>
            </a:p>
          </p:txBody>
        </p:sp>
        <p:sp>
          <p:nvSpPr>
            <p:cNvPr id="758" name="User"/>
            <p:cNvSpPr/>
            <p:nvPr/>
          </p:nvSpPr>
          <p:spPr>
            <a:xfrm>
              <a:off x="0" y="213630"/>
              <a:ext cx="1270000"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defTabSz="914240">
                <a:defRPr sz="900">
                  <a:solidFill>
                    <a:srgbClr val="FFFFFF"/>
                  </a:solidFill>
                  <a:latin typeface="Museo Sans 500"/>
                  <a:ea typeface="Museo Sans 500"/>
                  <a:cs typeface="Museo Sans 500"/>
                  <a:sym typeface="Museo Sans 500"/>
                </a:defRPr>
              </a:lvl1pPr>
            </a:lstStyle>
            <a:p>
              <a:r>
                <a:t>User</a:t>
              </a:r>
            </a:p>
          </p:txBody>
        </p:sp>
        <p:sp>
          <p:nvSpPr>
            <p:cNvPr id="759" name="Application"/>
            <p:cNvSpPr/>
            <p:nvPr/>
          </p:nvSpPr>
          <p:spPr>
            <a:xfrm>
              <a:off x="4552"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defTabSz="914240">
                <a:defRPr sz="900">
                  <a:solidFill>
                    <a:srgbClr val="FFFFFF"/>
                  </a:solidFill>
                  <a:latin typeface="Museo Sans 500"/>
                  <a:ea typeface="Museo Sans 500"/>
                  <a:cs typeface="Museo Sans 500"/>
                  <a:sym typeface="Museo Sans 500"/>
                </a:defRPr>
              </a:lvl1pPr>
            </a:lstStyle>
            <a:p>
              <a:r>
                <a:t>Application</a:t>
              </a:r>
            </a:p>
          </p:txBody>
        </p:sp>
      </p:grpSp>
      <p:sp>
        <p:nvSpPr>
          <p:cNvPr id="78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19" name="TextBox 7">
            <a:extLst>
              <a:ext uri="{FF2B5EF4-FFF2-40B4-BE49-F238E27FC236}">
                <a16:creationId xmlns:a16="http://schemas.microsoft.com/office/drawing/2014/main" id="{394E74BD-CD17-4579-8958-7BBBFD103684}"/>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
        <p:nvSpPr>
          <p:cNvPr id="120" name="Rectangle">
            <a:extLst>
              <a:ext uri="{FF2B5EF4-FFF2-40B4-BE49-F238E27FC236}">
                <a16:creationId xmlns:a16="http://schemas.microsoft.com/office/drawing/2014/main" id="{C686F60D-FED6-4AA3-8CD9-813B2E0BE99D}"/>
              </a:ext>
            </a:extLst>
          </p:cNvPr>
          <p:cNvSpPr/>
          <p:nvPr/>
        </p:nvSpPr>
        <p:spPr>
          <a:xfrm>
            <a:off x="3481387" y="2007174"/>
            <a:ext cx="4883473" cy="2149024"/>
          </a:xfrm>
          <a:prstGeom prst="rect">
            <a:avLst/>
          </a:prstGeom>
          <a:solidFill>
            <a:schemeClr val="accent3"/>
          </a:solidFill>
          <a:ln w="3175">
            <a:miter lim="400000"/>
          </a:ln>
        </p:spPr>
        <p:txBody>
          <a:bodyPr lIns="34289" tIns="34289" rIns="34289" bIns="34289" anchor="ctr"/>
          <a:lstStyle/>
          <a:p>
            <a:pPr algn="ctr" defTabSz="914400">
              <a:defRPr sz="1200">
                <a:solidFill>
                  <a:srgbClr val="FFFFFF"/>
                </a:solidFill>
                <a:latin typeface="+mj-lt"/>
                <a:ea typeface="+mj-ea"/>
                <a:cs typeface="+mj-cs"/>
                <a:sym typeface="Helvetica"/>
              </a:defRPr>
            </a:pPr>
            <a:endParaRPr/>
          </a:p>
        </p:txBody>
      </p:sp>
      <p:sp>
        <p:nvSpPr>
          <p:cNvPr id="121" name="Rectangle">
            <a:extLst>
              <a:ext uri="{FF2B5EF4-FFF2-40B4-BE49-F238E27FC236}">
                <a16:creationId xmlns:a16="http://schemas.microsoft.com/office/drawing/2014/main" id="{8762942C-E951-4F91-92A1-C034077A7003}"/>
              </a:ext>
            </a:extLst>
          </p:cNvPr>
          <p:cNvSpPr/>
          <p:nvPr/>
        </p:nvSpPr>
        <p:spPr>
          <a:xfrm>
            <a:off x="7439025" y="2663487"/>
            <a:ext cx="526541" cy="330617"/>
          </a:xfrm>
          <a:prstGeom prst="rect">
            <a:avLst/>
          </a:prstGeom>
          <a:solidFill>
            <a:srgbClr val="FFFFFF"/>
          </a:solidFill>
          <a:ln w="3175">
            <a:miter lim="400000"/>
          </a:ln>
        </p:spPr>
        <p:txBody>
          <a:bodyPr lIns="34289" tIns="34289" rIns="34289" bIns="34289" anchor="ctr"/>
          <a:lstStyle/>
          <a:p>
            <a:pPr algn="ctr" defTabSz="914400">
              <a:defRPr sz="1200">
                <a:solidFill>
                  <a:srgbClr val="FFFFFF"/>
                </a:solidFill>
                <a:latin typeface="+mj-lt"/>
                <a:ea typeface="+mj-ea"/>
                <a:cs typeface="+mj-cs"/>
                <a:sym typeface="Helvetica"/>
              </a:defRPr>
            </a:pPr>
            <a:endParaRPr/>
          </a:p>
        </p:txBody>
      </p:sp>
      <p:grpSp>
        <p:nvGrpSpPr>
          <p:cNvPr id="122" name="Group">
            <a:extLst>
              <a:ext uri="{FF2B5EF4-FFF2-40B4-BE49-F238E27FC236}">
                <a16:creationId xmlns:a16="http://schemas.microsoft.com/office/drawing/2014/main" id="{2F88FCDF-5053-42CC-A528-EB5D403548ED}"/>
              </a:ext>
            </a:extLst>
          </p:cNvPr>
          <p:cNvGrpSpPr/>
          <p:nvPr/>
        </p:nvGrpSpPr>
        <p:grpSpPr>
          <a:xfrm>
            <a:off x="352425" y="954662"/>
            <a:ext cx="8012435" cy="952501"/>
            <a:chOff x="0" y="0"/>
            <a:chExt cx="8012434" cy="952500"/>
          </a:xfrm>
        </p:grpSpPr>
        <p:sp>
          <p:nvSpPr>
            <p:cNvPr id="123" name="Rectangle">
              <a:extLst>
                <a:ext uri="{FF2B5EF4-FFF2-40B4-BE49-F238E27FC236}">
                  <a16:creationId xmlns:a16="http://schemas.microsoft.com/office/drawing/2014/main" id="{81C99C96-60CE-4B5A-AC77-304AA1A7ACF8}"/>
                </a:ext>
              </a:extLst>
            </p:cNvPr>
            <p:cNvSpPr/>
            <p:nvPr/>
          </p:nvSpPr>
          <p:spPr>
            <a:xfrm>
              <a:off x="0" y="0"/>
              <a:ext cx="8012435" cy="952500"/>
            </a:xfrm>
            <a:prstGeom prst="rect">
              <a:avLst/>
            </a:prstGeom>
            <a:solidFill>
              <a:schemeClr val="accent3"/>
            </a:solidFill>
            <a:ln w="3175" cap="flat">
              <a:noFill/>
              <a:miter lim="400000"/>
            </a:ln>
            <a:effectLst/>
          </p:spPr>
          <p:txBody>
            <a:bodyPr wrap="square" lIns="34289" tIns="34289" rIns="34289" bIns="34289" numCol="1" anchor="ctr">
              <a:noAutofit/>
            </a:bodyPr>
            <a:lstStyle/>
            <a:p>
              <a:pPr algn="ctr" defTabSz="914400">
                <a:defRPr sz="1800">
                  <a:solidFill>
                    <a:srgbClr val="FFFFFF"/>
                  </a:solidFill>
                  <a:latin typeface="+mj-lt"/>
                  <a:ea typeface="+mj-ea"/>
                  <a:cs typeface="+mj-cs"/>
                  <a:sym typeface="Helvetica"/>
                </a:defRPr>
              </a:pPr>
              <a:endParaRPr/>
            </a:p>
          </p:txBody>
        </p:sp>
        <p:sp>
          <p:nvSpPr>
            <p:cNvPr id="124" name="Monitored  Behaviours">
              <a:extLst>
                <a:ext uri="{FF2B5EF4-FFF2-40B4-BE49-F238E27FC236}">
                  <a16:creationId xmlns:a16="http://schemas.microsoft.com/office/drawing/2014/main" id="{838ACF16-8AD6-4EE9-B421-6982ECBB612C}"/>
                </a:ext>
              </a:extLst>
            </p:cNvPr>
            <p:cNvSpPr txBox="1"/>
            <p:nvPr/>
          </p:nvSpPr>
          <p:spPr>
            <a:xfrm>
              <a:off x="925534" y="125103"/>
              <a:ext cx="1672503" cy="322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algn="ctr" defTabSz="914240">
                <a:defRPr sz="900">
                  <a:solidFill>
                    <a:srgbClr val="FFFFFF"/>
                  </a:solidFill>
                  <a:latin typeface="Museo Sans 300"/>
                  <a:ea typeface="Museo Sans 300"/>
                  <a:cs typeface="Museo Sans 300"/>
                  <a:sym typeface="Museo Sans 300"/>
                </a:defRPr>
              </a:pPr>
              <a:r>
                <a:t>Monitored </a:t>
              </a:r>
              <a:br/>
              <a:r>
                <a:t>Behaviours</a:t>
              </a:r>
            </a:p>
          </p:txBody>
        </p:sp>
        <p:pic>
          <p:nvPicPr>
            <p:cNvPr id="125" name="Image" descr="Image">
              <a:extLst>
                <a:ext uri="{FF2B5EF4-FFF2-40B4-BE49-F238E27FC236}">
                  <a16:creationId xmlns:a16="http://schemas.microsoft.com/office/drawing/2014/main" id="{0344A825-D386-4467-9CE0-BE18113C685E}"/>
                </a:ext>
              </a:extLst>
            </p:cNvPr>
            <p:cNvPicPr>
              <a:picLocks noChangeAspect="1"/>
            </p:cNvPicPr>
            <p:nvPr/>
          </p:nvPicPr>
          <p:blipFill>
            <a:blip r:embed="rId2"/>
            <a:stretch>
              <a:fillRect/>
            </a:stretch>
          </p:blipFill>
          <p:spPr>
            <a:xfrm>
              <a:off x="211715" y="119879"/>
              <a:ext cx="627394" cy="712742"/>
            </a:xfrm>
            <a:prstGeom prst="rect">
              <a:avLst/>
            </a:prstGeom>
            <a:ln w="12700" cap="flat">
              <a:noFill/>
              <a:miter lim="400000"/>
            </a:ln>
            <a:effectLst/>
          </p:spPr>
        </p:pic>
        <p:grpSp>
          <p:nvGrpSpPr>
            <p:cNvPr id="126" name="Group">
              <a:extLst>
                <a:ext uri="{FF2B5EF4-FFF2-40B4-BE49-F238E27FC236}">
                  <a16:creationId xmlns:a16="http://schemas.microsoft.com/office/drawing/2014/main" id="{2FD21B71-C774-42C2-8208-BE099FD04C8E}"/>
                </a:ext>
              </a:extLst>
            </p:cNvPr>
            <p:cNvGrpSpPr/>
            <p:nvPr/>
          </p:nvGrpSpPr>
          <p:grpSpPr>
            <a:xfrm>
              <a:off x="6257782" y="144338"/>
              <a:ext cx="663824" cy="663824"/>
              <a:chOff x="0" y="0"/>
              <a:chExt cx="663822" cy="663822"/>
            </a:xfrm>
          </p:grpSpPr>
          <p:sp>
            <p:nvSpPr>
              <p:cNvPr id="135" name="Circle">
                <a:extLst>
                  <a:ext uri="{FF2B5EF4-FFF2-40B4-BE49-F238E27FC236}">
                    <a16:creationId xmlns:a16="http://schemas.microsoft.com/office/drawing/2014/main" id="{0758CB53-778A-4665-95A7-F7C4DA9CF421}"/>
                  </a:ext>
                </a:extLst>
              </p:cNvPr>
              <p:cNvSpPr/>
              <p:nvPr/>
            </p:nvSpPr>
            <p:spPr>
              <a:xfrm>
                <a:off x="0" y="0"/>
                <a:ext cx="663823" cy="663823"/>
              </a:xfrm>
              <a:prstGeom prst="ellipse">
                <a:avLst/>
              </a:prstGeom>
              <a:solidFill>
                <a:schemeClr val="accent3"/>
              </a:solidFill>
              <a:ln w="25400" cap="flat">
                <a:solidFill>
                  <a:srgbClr val="FFFFFF"/>
                </a:solidFill>
                <a:prstDash val="solid"/>
                <a:round/>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sp>
            <p:nvSpPr>
              <p:cNvPr id="136" name="Shape">
                <a:extLst>
                  <a:ext uri="{FF2B5EF4-FFF2-40B4-BE49-F238E27FC236}">
                    <a16:creationId xmlns:a16="http://schemas.microsoft.com/office/drawing/2014/main" id="{4D83AA0D-CA92-447E-9323-DDD6200B432C}"/>
                  </a:ext>
                </a:extLst>
              </p:cNvPr>
              <p:cNvSpPr/>
              <p:nvPr/>
            </p:nvSpPr>
            <p:spPr>
              <a:xfrm>
                <a:off x="212965" y="149748"/>
                <a:ext cx="237893" cy="3643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510" y="0"/>
                      <a:pt x="6227" y="565"/>
                      <a:pt x="4480" y="1685"/>
                    </a:cubicBezTo>
                    <a:cubicBezTo>
                      <a:pt x="986" y="3923"/>
                      <a:pt x="986" y="7556"/>
                      <a:pt x="4480" y="9794"/>
                    </a:cubicBezTo>
                    <a:cubicBezTo>
                      <a:pt x="7974" y="12033"/>
                      <a:pt x="13646" y="12033"/>
                      <a:pt x="17140" y="9794"/>
                    </a:cubicBezTo>
                    <a:cubicBezTo>
                      <a:pt x="20634" y="7556"/>
                      <a:pt x="20634" y="3923"/>
                      <a:pt x="17140" y="1685"/>
                    </a:cubicBezTo>
                    <a:cubicBezTo>
                      <a:pt x="15393" y="565"/>
                      <a:pt x="13090" y="0"/>
                      <a:pt x="10800" y="0"/>
                    </a:cubicBezTo>
                    <a:close/>
                    <a:moveTo>
                      <a:pt x="16300" y="13986"/>
                    </a:moveTo>
                    <a:lnTo>
                      <a:pt x="5220" y="14039"/>
                    </a:lnTo>
                    <a:cubicBezTo>
                      <a:pt x="4862" y="14050"/>
                      <a:pt x="4505" y="14110"/>
                      <a:pt x="4180" y="14208"/>
                    </a:cubicBezTo>
                    <a:cubicBezTo>
                      <a:pt x="3602" y="14383"/>
                      <a:pt x="3138" y="14671"/>
                      <a:pt x="2760" y="15005"/>
                    </a:cubicBezTo>
                    <a:cubicBezTo>
                      <a:pt x="2283" y="15426"/>
                      <a:pt x="1940" y="15918"/>
                      <a:pt x="1760" y="16429"/>
                    </a:cubicBezTo>
                    <a:lnTo>
                      <a:pt x="0" y="21561"/>
                    </a:lnTo>
                    <a:lnTo>
                      <a:pt x="21600" y="21600"/>
                    </a:lnTo>
                    <a:lnTo>
                      <a:pt x="19500" y="15815"/>
                    </a:lnTo>
                    <a:cubicBezTo>
                      <a:pt x="19340" y="15503"/>
                      <a:pt x="19117" y="15205"/>
                      <a:pt x="18820" y="14940"/>
                    </a:cubicBezTo>
                    <a:cubicBezTo>
                      <a:pt x="18398" y="14563"/>
                      <a:pt x="17832" y="14251"/>
                      <a:pt x="17160" y="14091"/>
                    </a:cubicBezTo>
                    <a:cubicBezTo>
                      <a:pt x="16882" y="14025"/>
                      <a:pt x="16596" y="13993"/>
                      <a:pt x="16300" y="13986"/>
                    </a:cubicBezTo>
                    <a:close/>
                  </a:path>
                </a:pathLst>
              </a:custGeom>
              <a:solidFill>
                <a:srgbClr val="FFFFFF"/>
              </a:solidFill>
              <a:ln w="3175" cap="flat">
                <a:noFill/>
                <a:miter lim="400000"/>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grpSp>
        <p:sp>
          <p:nvSpPr>
            <p:cNvPr id="127" name="Expert Assigned  Score">
              <a:extLst>
                <a:ext uri="{FF2B5EF4-FFF2-40B4-BE49-F238E27FC236}">
                  <a16:creationId xmlns:a16="http://schemas.microsoft.com/office/drawing/2014/main" id="{128A76D1-D66A-4DED-9BD3-CCF5CFF17273}"/>
                </a:ext>
              </a:extLst>
            </p:cNvPr>
            <p:cNvSpPr txBox="1"/>
            <p:nvPr/>
          </p:nvSpPr>
          <p:spPr>
            <a:xfrm>
              <a:off x="2641976" y="125103"/>
              <a:ext cx="1672503" cy="322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algn="ctr" defTabSz="914240">
                <a:defRPr sz="900">
                  <a:solidFill>
                    <a:srgbClr val="FFFFFF"/>
                  </a:solidFill>
                  <a:latin typeface="Museo Sans 300"/>
                  <a:ea typeface="Museo Sans 300"/>
                  <a:cs typeface="Museo Sans 300"/>
                  <a:sym typeface="Museo Sans 300"/>
                </a:defRPr>
              </a:pPr>
              <a:r>
                <a:t>Expert Assigned </a:t>
              </a:r>
              <a:br/>
              <a:r>
                <a:t>Score</a:t>
              </a:r>
            </a:p>
          </p:txBody>
        </p:sp>
        <p:sp>
          <p:nvSpPr>
            <p:cNvPr id="128" name="Dynamic ML Driven Adjustment">
              <a:extLst>
                <a:ext uri="{FF2B5EF4-FFF2-40B4-BE49-F238E27FC236}">
                  <a16:creationId xmlns:a16="http://schemas.microsoft.com/office/drawing/2014/main" id="{C44693DD-2818-496F-96D1-932E8CBAA8BB}"/>
                </a:ext>
              </a:extLst>
            </p:cNvPr>
            <p:cNvSpPr txBox="1"/>
            <p:nvPr/>
          </p:nvSpPr>
          <p:spPr>
            <a:xfrm>
              <a:off x="4301269" y="125103"/>
              <a:ext cx="1672503" cy="322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lgn="ctr" defTabSz="914240">
                <a:defRPr sz="900">
                  <a:solidFill>
                    <a:srgbClr val="FFFFFF"/>
                  </a:solidFill>
                  <a:latin typeface="Museo Sans 300"/>
                  <a:ea typeface="Museo Sans 300"/>
                  <a:cs typeface="Museo Sans 300"/>
                  <a:sym typeface="Museo Sans 300"/>
                </a:defRPr>
              </a:lvl1pPr>
            </a:lstStyle>
            <a:p>
              <a:r>
                <a:t>Dynamic ML Driven Adjustment</a:t>
              </a:r>
            </a:p>
          </p:txBody>
        </p:sp>
        <p:sp>
          <p:nvSpPr>
            <p:cNvPr id="129" name="Sum Risk  Score">
              <a:extLst>
                <a:ext uri="{FF2B5EF4-FFF2-40B4-BE49-F238E27FC236}">
                  <a16:creationId xmlns:a16="http://schemas.microsoft.com/office/drawing/2014/main" id="{CFA49880-2560-45D8-84F9-FA331C9254F1}"/>
                </a:ext>
              </a:extLst>
            </p:cNvPr>
            <p:cNvSpPr txBox="1"/>
            <p:nvPr/>
          </p:nvSpPr>
          <p:spPr>
            <a:xfrm>
              <a:off x="6794792" y="125103"/>
              <a:ext cx="1199732" cy="322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algn="ctr" defTabSz="914240">
                <a:defRPr sz="900">
                  <a:solidFill>
                    <a:srgbClr val="FFFFFF"/>
                  </a:solidFill>
                  <a:latin typeface="Museo Sans 300"/>
                  <a:ea typeface="Museo Sans 300"/>
                  <a:cs typeface="Museo Sans 300"/>
                  <a:sym typeface="Museo Sans 300"/>
                </a:defRPr>
              </a:pPr>
              <a:r>
                <a:t>Sum Risk </a:t>
              </a:r>
              <a:br/>
              <a:r>
                <a:t>Score</a:t>
              </a:r>
            </a:p>
          </p:txBody>
        </p:sp>
        <p:sp>
          <p:nvSpPr>
            <p:cNvPr id="130" name="Line">
              <a:extLst>
                <a:ext uri="{FF2B5EF4-FFF2-40B4-BE49-F238E27FC236}">
                  <a16:creationId xmlns:a16="http://schemas.microsoft.com/office/drawing/2014/main" id="{F529BF0E-7148-4F25-8903-D4A8F36E7D7E}"/>
                </a:ext>
              </a:extLst>
            </p:cNvPr>
            <p:cNvSpPr/>
            <p:nvPr/>
          </p:nvSpPr>
          <p:spPr>
            <a:xfrm flipV="1">
              <a:off x="2646377" y="144338"/>
              <a:ext cx="1" cy="682186"/>
            </a:xfrm>
            <a:prstGeom prst="line">
              <a:avLst/>
            </a:prstGeom>
            <a:noFill/>
            <a:ln w="3175" cap="flat">
              <a:solidFill>
                <a:srgbClr val="FFFFFF"/>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sp>
          <p:nvSpPr>
            <p:cNvPr id="131" name="Line">
              <a:extLst>
                <a:ext uri="{FF2B5EF4-FFF2-40B4-BE49-F238E27FC236}">
                  <a16:creationId xmlns:a16="http://schemas.microsoft.com/office/drawing/2014/main" id="{61933DD6-ADF0-4ED5-AD51-04D50BE0E6A2}"/>
                </a:ext>
              </a:extLst>
            </p:cNvPr>
            <p:cNvSpPr/>
            <p:nvPr/>
          </p:nvSpPr>
          <p:spPr>
            <a:xfrm flipV="1">
              <a:off x="4309716" y="144338"/>
              <a:ext cx="1" cy="682186"/>
            </a:xfrm>
            <a:prstGeom prst="line">
              <a:avLst/>
            </a:prstGeom>
            <a:noFill/>
            <a:ln w="3175" cap="flat">
              <a:solidFill>
                <a:srgbClr val="FFFFFF"/>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grpSp>
          <p:nvGrpSpPr>
            <p:cNvPr id="132" name="Group">
              <a:extLst>
                <a:ext uri="{FF2B5EF4-FFF2-40B4-BE49-F238E27FC236}">
                  <a16:creationId xmlns:a16="http://schemas.microsoft.com/office/drawing/2014/main" id="{BAC9D0E8-A6D3-4934-B542-AD489C821E13}"/>
                </a:ext>
              </a:extLst>
            </p:cNvPr>
            <p:cNvGrpSpPr/>
            <p:nvPr/>
          </p:nvGrpSpPr>
          <p:grpSpPr>
            <a:xfrm>
              <a:off x="5928626" y="435424"/>
              <a:ext cx="174461" cy="100014"/>
              <a:chOff x="0" y="0"/>
              <a:chExt cx="174459" cy="100012"/>
            </a:xfrm>
          </p:grpSpPr>
          <p:sp>
            <p:nvSpPr>
              <p:cNvPr id="133" name="Line">
                <a:extLst>
                  <a:ext uri="{FF2B5EF4-FFF2-40B4-BE49-F238E27FC236}">
                    <a16:creationId xmlns:a16="http://schemas.microsoft.com/office/drawing/2014/main" id="{77F6DB4D-E76B-4E4E-8CED-FA3F578DDDF6}"/>
                  </a:ext>
                </a:extLst>
              </p:cNvPr>
              <p:cNvSpPr/>
              <p:nvPr/>
            </p:nvSpPr>
            <p:spPr>
              <a:xfrm>
                <a:off x="0" y="0"/>
                <a:ext cx="174460" cy="0"/>
              </a:xfrm>
              <a:prstGeom prst="line">
                <a:avLst/>
              </a:prstGeom>
              <a:noFill/>
              <a:ln w="3175" cap="flat">
                <a:solidFill>
                  <a:srgbClr val="FFFFFF"/>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sp>
            <p:nvSpPr>
              <p:cNvPr id="134" name="Line">
                <a:extLst>
                  <a:ext uri="{FF2B5EF4-FFF2-40B4-BE49-F238E27FC236}">
                    <a16:creationId xmlns:a16="http://schemas.microsoft.com/office/drawing/2014/main" id="{00803D3B-8BB1-4DDF-BA5A-71DE95A1C81C}"/>
                  </a:ext>
                </a:extLst>
              </p:cNvPr>
              <p:cNvSpPr/>
              <p:nvPr/>
            </p:nvSpPr>
            <p:spPr>
              <a:xfrm>
                <a:off x="0" y="100012"/>
                <a:ext cx="174460" cy="1"/>
              </a:xfrm>
              <a:prstGeom prst="line">
                <a:avLst/>
              </a:prstGeom>
              <a:noFill/>
              <a:ln w="3175" cap="flat">
                <a:solidFill>
                  <a:srgbClr val="FFFFFF"/>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grpSp>
      </p:grpSp>
      <p:sp>
        <p:nvSpPr>
          <p:cNvPr id="137" name="Circle">
            <a:extLst>
              <a:ext uri="{FF2B5EF4-FFF2-40B4-BE49-F238E27FC236}">
                <a16:creationId xmlns:a16="http://schemas.microsoft.com/office/drawing/2014/main" id="{22CB6074-3378-4464-B16B-EFBA5D2B8391}"/>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38" name="Circle">
            <a:extLst>
              <a:ext uri="{FF2B5EF4-FFF2-40B4-BE49-F238E27FC236}">
                <a16:creationId xmlns:a16="http://schemas.microsoft.com/office/drawing/2014/main" id="{0B46CE63-C792-4887-8593-7D04A6FA4E1E}"/>
              </a:ext>
            </a:extLst>
          </p:cNvPr>
          <p:cNvSpPr/>
          <p:nvPr/>
        </p:nvSpPr>
        <p:spPr>
          <a:xfrm>
            <a:off x="5403589"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39" name="Circle">
            <a:extLst>
              <a:ext uri="{FF2B5EF4-FFF2-40B4-BE49-F238E27FC236}">
                <a16:creationId xmlns:a16="http://schemas.microsoft.com/office/drawing/2014/main" id="{A362F0A6-47EE-4727-95FA-6D8B16E5DE27}"/>
              </a:ext>
            </a:extLst>
          </p:cNvPr>
          <p:cNvSpPr/>
          <p:nvPr/>
        </p:nvSpPr>
        <p:spPr>
          <a:xfrm>
            <a:off x="4046335" y="2780539"/>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0" name="Circle">
            <a:extLst>
              <a:ext uri="{FF2B5EF4-FFF2-40B4-BE49-F238E27FC236}">
                <a16:creationId xmlns:a16="http://schemas.microsoft.com/office/drawing/2014/main" id="{E88C844F-7765-41BC-80BD-BC3BE4DB0798}"/>
              </a:ext>
            </a:extLst>
          </p:cNvPr>
          <p:cNvSpPr/>
          <p:nvPr/>
        </p:nvSpPr>
        <p:spPr>
          <a:xfrm>
            <a:off x="5403589" y="2771014"/>
            <a:ext cx="115564" cy="115563"/>
          </a:xfrm>
          <a:prstGeom prst="ellipse">
            <a:avLst/>
          </a:prstGeom>
          <a:solidFill>
            <a:srgbClr val="FF93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1" name="Circle">
            <a:extLst>
              <a:ext uri="{FF2B5EF4-FFF2-40B4-BE49-F238E27FC236}">
                <a16:creationId xmlns:a16="http://schemas.microsoft.com/office/drawing/2014/main" id="{9EA00CC5-6813-4F08-B96C-E2922A9F18F4}"/>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2" name="Circle">
            <a:extLst>
              <a:ext uri="{FF2B5EF4-FFF2-40B4-BE49-F238E27FC236}">
                <a16:creationId xmlns:a16="http://schemas.microsoft.com/office/drawing/2014/main" id="{420292CF-BCE3-45C3-9D3C-712BEF3F402B}"/>
              </a:ext>
            </a:extLst>
          </p:cNvPr>
          <p:cNvSpPr/>
          <p:nvPr/>
        </p:nvSpPr>
        <p:spPr>
          <a:xfrm>
            <a:off x="5403589"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3" name="Circle">
            <a:extLst>
              <a:ext uri="{FF2B5EF4-FFF2-40B4-BE49-F238E27FC236}">
                <a16:creationId xmlns:a16="http://schemas.microsoft.com/office/drawing/2014/main" id="{002F51BE-3278-449D-A558-C2C51D73A674}"/>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4" name="Circle">
            <a:extLst>
              <a:ext uri="{FF2B5EF4-FFF2-40B4-BE49-F238E27FC236}">
                <a16:creationId xmlns:a16="http://schemas.microsoft.com/office/drawing/2014/main" id="{FB35836C-D1D1-4DE1-9098-9A891C647B9B}"/>
              </a:ext>
            </a:extLst>
          </p:cNvPr>
          <p:cNvSpPr/>
          <p:nvPr/>
        </p:nvSpPr>
        <p:spPr>
          <a:xfrm>
            <a:off x="5403589" y="2771014"/>
            <a:ext cx="115564" cy="115563"/>
          </a:xfrm>
          <a:prstGeom prst="ellipse">
            <a:avLst/>
          </a:prstGeom>
          <a:solidFill>
            <a:srgbClr val="FF26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5" name="Circle">
            <a:extLst>
              <a:ext uri="{FF2B5EF4-FFF2-40B4-BE49-F238E27FC236}">
                <a16:creationId xmlns:a16="http://schemas.microsoft.com/office/drawing/2014/main" id="{28122079-BEA1-4214-B9DE-2A2990CD1838}"/>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6" name="Circle">
            <a:extLst>
              <a:ext uri="{FF2B5EF4-FFF2-40B4-BE49-F238E27FC236}">
                <a16:creationId xmlns:a16="http://schemas.microsoft.com/office/drawing/2014/main" id="{3A72899F-F7DA-4EBC-9ABD-056EBFC1F6C1}"/>
              </a:ext>
            </a:extLst>
          </p:cNvPr>
          <p:cNvSpPr/>
          <p:nvPr/>
        </p:nvSpPr>
        <p:spPr>
          <a:xfrm>
            <a:off x="5403589" y="2771014"/>
            <a:ext cx="115564" cy="115563"/>
          </a:xfrm>
          <a:prstGeom prst="ellipse">
            <a:avLst/>
          </a:prstGeom>
          <a:solidFill>
            <a:srgbClr val="A7A7A7"/>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7" name="Circle">
            <a:extLst>
              <a:ext uri="{FF2B5EF4-FFF2-40B4-BE49-F238E27FC236}">
                <a16:creationId xmlns:a16="http://schemas.microsoft.com/office/drawing/2014/main" id="{6C845B3B-6766-4D41-B2BC-A8A83005BDD8}"/>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8" name="Circle">
            <a:extLst>
              <a:ext uri="{FF2B5EF4-FFF2-40B4-BE49-F238E27FC236}">
                <a16:creationId xmlns:a16="http://schemas.microsoft.com/office/drawing/2014/main" id="{1B6917A4-BB5E-4242-8F64-C840D744ECFF}"/>
              </a:ext>
            </a:extLst>
          </p:cNvPr>
          <p:cNvSpPr/>
          <p:nvPr/>
        </p:nvSpPr>
        <p:spPr>
          <a:xfrm>
            <a:off x="5403589" y="2771014"/>
            <a:ext cx="115564" cy="115563"/>
          </a:xfrm>
          <a:prstGeom prst="ellipse">
            <a:avLst/>
          </a:prstGeom>
          <a:solidFill>
            <a:srgbClr val="FF93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49" name="Circle">
            <a:extLst>
              <a:ext uri="{FF2B5EF4-FFF2-40B4-BE49-F238E27FC236}">
                <a16:creationId xmlns:a16="http://schemas.microsoft.com/office/drawing/2014/main" id="{40A57A80-8E3E-45EA-A119-ADF308A456BB}"/>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0" name="Circle">
            <a:extLst>
              <a:ext uri="{FF2B5EF4-FFF2-40B4-BE49-F238E27FC236}">
                <a16:creationId xmlns:a16="http://schemas.microsoft.com/office/drawing/2014/main" id="{CC739630-DB9B-4CAA-BE23-BB4B8D98FA85}"/>
              </a:ext>
            </a:extLst>
          </p:cNvPr>
          <p:cNvSpPr/>
          <p:nvPr/>
        </p:nvSpPr>
        <p:spPr>
          <a:xfrm>
            <a:off x="5403589" y="2771014"/>
            <a:ext cx="115564" cy="115563"/>
          </a:xfrm>
          <a:prstGeom prst="ellipse">
            <a:avLst/>
          </a:prstGeom>
          <a:solidFill>
            <a:srgbClr val="FF26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1" name="Circle">
            <a:extLst>
              <a:ext uri="{FF2B5EF4-FFF2-40B4-BE49-F238E27FC236}">
                <a16:creationId xmlns:a16="http://schemas.microsoft.com/office/drawing/2014/main" id="{6C703C79-BFC1-498C-98E3-F75D0B78D385}"/>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2" name="Circle">
            <a:extLst>
              <a:ext uri="{FF2B5EF4-FFF2-40B4-BE49-F238E27FC236}">
                <a16:creationId xmlns:a16="http://schemas.microsoft.com/office/drawing/2014/main" id="{A296248B-7937-4FBE-A65A-1A2364A09216}"/>
              </a:ext>
            </a:extLst>
          </p:cNvPr>
          <p:cNvSpPr/>
          <p:nvPr/>
        </p:nvSpPr>
        <p:spPr>
          <a:xfrm>
            <a:off x="5403589" y="2771014"/>
            <a:ext cx="115564" cy="115563"/>
          </a:xfrm>
          <a:prstGeom prst="ellipse">
            <a:avLst/>
          </a:prstGeom>
          <a:solidFill>
            <a:srgbClr val="A7A7A7"/>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3" name="Circle">
            <a:extLst>
              <a:ext uri="{FF2B5EF4-FFF2-40B4-BE49-F238E27FC236}">
                <a16:creationId xmlns:a16="http://schemas.microsoft.com/office/drawing/2014/main" id="{EA132109-7E25-4FF7-9A06-7E427B381D08}"/>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4" name="Circle">
            <a:extLst>
              <a:ext uri="{FF2B5EF4-FFF2-40B4-BE49-F238E27FC236}">
                <a16:creationId xmlns:a16="http://schemas.microsoft.com/office/drawing/2014/main" id="{1DEB1ACA-4FF2-402A-B93E-DF59771413D6}"/>
              </a:ext>
            </a:extLst>
          </p:cNvPr>
          <p:cNvSpPr/>
          <p:nvPr/>
        </p:nvSpPr>
        <p:spPr>
          <a:xfrm>
            <a:off x="5403589" y="2771014"/>
            <a:ext cx="115564" cy="115563"/>
          </a:xfrm>
          <a:prstGeom prst="ellipse">
            <a:avLst/>
          </a:prstGeom>
          <a:solidFill>
            <a:srgbClr val="A7A7A7"/>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5" name="Circle">
            <a:extLst>
              <a:ext uri="{FF2B5EF4-FFF2-40B4-BE49-F238E27FC236}">
                <a16:creationId xmlns:a16="http://schemas.microsoft.com/office/drawing/2014/main" id="{1FD94BDC-ACDF-4D1F-83FD-95B51E86ECB1}"/>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6" name="Circle">
            <a:extLst>
              <a:ext uri="{FF2B5EF4-FFF2-40B4-BE49-F238E27FC236}">
                <a16:creationId xmlns:a16="http://schemas.microsoft.com/office/drawing/2014/main" id="{CE6082EB-36B1-49BB-B214-D261FE61AB69}"/>
              </a:ext>
            </a:extLst>
          </p:cNvPr>
          <p:cNvSpPr/>
          <p:nvPr/>
        </p:nvSpPr>
        <p:spPr>
          <a:xfrm>
            <a:off x="5403589" y="2771014"/>
            <a:ext cx="115564" cy="115563"/>
          </a:xfrm>
          <a:prstGeom prst="ellipse">
            <a:avLst/>
          </a:prstGeom>
          <a:solidFill>
            <a:srgbClr val="FFFB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7" name="Circle">
            <a:extLst>
              <a:ext uri="{FF2B5EF4-FFF2-40B4-BE49-F238E27FC236}">
                <a16:creationId xmlns:a16="http://schemas.microsoft.com/office/drawing/2014/main" id="{74FFAFB8-27C7-420A-AF69-C5B5B14028A3}"/>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8" name="Circle">
            <a:extLst>
              <a:ext uri="{FF2B5EF4-FFF2-40B4-BE49-F238E27FC236}">
                <a16:creationId xmlns:a16="http://schemas.microsoft.com/office/drawing/2014/main" id="{26D25098-C605-4AD2-9311-A3EBC6C11B6B}"/>
              </a:ext>
            </a:extLst>
          </p:cNvPr>
          <p:cNvSpPr/>
          <p:nvPr/>
        </p:nvSpPr>
        <p:spPr>
          <a:xfrm>
            <a:off x="5403589" y="2771014"/>
            <a:ext cx="115564" cy="115563"/>
          </a:xfrm>
          <a:prstGeom prst="ellipse">
            <a:avLst/>
          </a:prstGeom>
          <a:solidFill>
            <a:srgbClr val="E5863A"/>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59" name="Circle">
            <a:extLst>
              <a:ext uri="{FF2B5EF4-FFF2-40B4-BE49-F238E27FC236}">
                <a16:creationId xmlns:a16="http://schemas.microsoft.com/office/drawing/2014/main" id="{6B341120-EEC0-4017-A244-10A9FD224B89}"/>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0" name="Circle">
            <a:extLst>
              <a:ext uri="{FF2B5EF4-FFF2-40B4-BE49-F238E27FC236}">
                <a16:creationId xmlns:a16="http://schemas.microsoft.com/office/drawing/2014/main" id="{7B9C02F7-BA70-4EFC-9DA3-61A2C2B94231}"/>
              </a:ext>
            </a:extLst>
          </p:cNvPr>
          <p:cNvSpPr/>
          <p:nvPr/>
        </p:nvSpPr>
        <p:spPr>
          <a:xfrm>
            <a:off x="5403589" y="2771014"/>
            <a:ext cx="115564" cy="115563"/>
          </a:xfrm>
          <a:prstGeom prst="ellipse">
            <a:avLst/>
          </a:prstGeom>
          <a:solidFill>
            <a:srgbClr val="E5863A"/>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1" name="Circle">
            <a:extLst>
              <a:ext uri="{FF2B5EF4-FFF2-40B4-BE49-F238E27FC236}">
                <a16:creationId xmlns:a16="http://schemas.microsoft.com/office/drawing/2014/main" id="{8C73F94D-9F35-4BAE-8023-B780B4911434}"/>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2" name="Circle">
            <a:extLst>
              <a:ext uri="{FF2B5EF4-FFF2-40B4-BE49-F238E27FC236}">
                <a16:creationId xmlns:a16="http://schemas.microsoft.com/office/drawing/2014/main" id="{F0DAFE60-3843-40F9-A2F1-C555032F4DE8}"/>
              </a:ext>
            </a:extLst>
          </p:cNvPr>
          <p:cNvSpPr/>
          <p:nvPr/>
        </p:nvSpPr>
        <p:spPr>
          <a:xfrm>
            <a:off x="5403589" y="2771014"/>
            <a:ext cx="115564" cy="115563"/>
          </a:xfrm>
          <a:prstGeom prst="ellipse">
            <a:avLst/>
          </a:prstGeom>
          <a:solidFill>
            <a:srgbClr val="FF26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3" name="Circle">
            <a:extLst>
              <a:ext uri="{FF2B5EF4-FFF2-40B4-BE49-F238E27FC236}">
                <a16:creationId xmlns:a16="http://schemas.microsoft.com/office/drawing/2014/main" id="{CC438DBC-6060-470B-88BE-42AA55F0536E}"/>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4" name="Circle">
            <a:extLst>
              <a:ext uri="{FF2B5EF4-FFF2-40B4-BE49-F238E27FC236}">
                <a16:creationId xmlns:a16="http://schemas.microsoft.com/office/drawing/2014/main" id="{40722396-44D4-410D-A1E3-33F23F9FA5F2}"/>
              </a:ext>
            </a:extLst>
          </p:cNvPr>
          <p:cNvSpPr/>
          <p:nvPr/>
        </p:nvSpPr>
        <p:spPr>
          <a:xfrm>
            <a:off x="5403589" y="2771014"/>
            <a:ext cx="115564" cy="115563"/>
          </a:xfrm>
          <a:prstGeom prst="ellipse">
            <a:avLst/>
          </a:prstGeom>
          <a:solidFill>
            <a:srgbClr val="A7A7A7"/>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5" name="Circle">
            <a:extLst>
              <a:ext uri="{FF2B5EF4-FFF2-40B4-BE49-F238E27FC236}">
                <a16:creationId xmlns:a16="http://schemas.microsoft.com/office/drawing/2014/main" id="{06E3014F-011C-43BD-A40B-37C0E794DF95}"/>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6" name="Circle">
            <a:extLst>
              <a:ext uri="{FF2B5EF4-FFF2-40B4-BE49-F238E27FC236}">
                <a16:creationId xmlns:a16="http://schemas.microsoft.com/office/drawing/2014/main" id="{EA1BAC67-D66A-4D1E-B2E0-1DDFB568049C}"/>
              </a:ext>
            </a:extLst>
          </p:cNvPr>
          <p:cNvSpPr/>
          <p:nvPr/>
        </p:nvSpPr>
        <p:spPr>
          <a:xfrm>
            <a:off x="5403589" y="2771014"/>
            <a:ext cx="115564" cy="115563"/>
          </a:xfrm>
          <a:prstGeom prst="ellipse">
            <a:avLst/>
          </a:prstGeom>
          <a:solidFill>
            <a:srgbClr val="A7A7A7"/>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7" name="Circle">
            <a:extLst>
              <a:ext uri="{FF2B5EF4-FFF2-40B4-BE49-F238E27FC236}">
                <a16:creationId xmlns:a16="http://schemas.microsoft.com/office/drawing/2014/main" id="{5F6B1DF6-335A-4395-B6D3-45B21224ED32}"/>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8" name="Circle">
            <a:extLst>
              <a:ext uri="{FF2B5EF4-FFF2-40B4-BE49-F238E27FC236}">
                <a16:creationId xmlns:a16="http://schemas.microsoft.com/office/drawing/2014/main" id="{A65451C7-9A03-4026-866F-DF617AAE3CBE}"/>
              </a:ext>
            </a:extLst>
          </p:cNvPr>
          <p:cNvSpPr/>
          <p:nvPr/>
        </p:nvSpPr>
        <p:spPr>
          <a:xfrm>
            <a:off x="5403589" y="2771014"/>
            <a:ext cx="115564" cy="115563"/>
          </a:xfrm>
          <a:prstGeom prst="ellipse">
            <a:avLst/>
          </a:prstGeom>
          <a:solidFill>
            <a:srgbClr val="A7A7A7"/>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69" name="Circle">
            <a:extLst>
              <a:ext uri="{FF2B5EF4-FFF2-40B4-BE49-F238E27FC236}">
                <a16:creationId xmlns:a16="http://schemas.microsoft.com/office/drawing/2014/main" id="{707257E1-8612-4F12-97CE-849BE975A82B}"/>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70" name="Circle">
            <a:extLst>
              <a:ext uri="{FF2B5EF4-FFF2-40B4-BE49-F238E27FC236}">
                <a16:creationId xmlns:a16="http://schemas.microsoft.com/office/drawing/2014/main" id="{6F8762EF-C357-4456-899A-9815D19FAA0B}"/>
              </a:ext>
            </a:extLst>
          </p:cNvPr>
          <p:cNvSpPr/>
          <p:nvPr/>
        </p:nvSpPr>
        <p:spPr>
          <a:xfrm>
            <a:off x="5403589" y="2771014"/>
            <a:ext cx="115564" cy="115563"/>
          </a:xfrm>
          <a:prstGeom prst="ellipse">
            <a:avLst/>
          </a:prstGeom>
          <a:solidFill>
            <a:srgbClr val="FF93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71" name="Circle">
            <a:extLst>
              <a:ext uri="{FF2B5EF4-FFF2-40B4-BE49-F238E27FC236}">
                <a16:creationId xmlns:a16="http://schemas.microsoft.com/office/drawing/2014/main" id="{C5C7B3C9-0F6D-4D10-ACF3-C640F9E6348B}"/>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72" name="Circle">
            <a:extLst>
              <a:ext uri="{FF2B5EF4-FFF2-40B4-BE49-F238E27FC236}">
                <a16:creationId xmlns:a16="http://schemas.microsoft.com/office/drawing/2014/main" id="{1DFB8F3C-4612-4FEA-B3D0-B1C4B4FC3A9D}"/>
              </a:ext>
            </a:extLst>
          </p:cNvPr>
          <p:cNvSpPr/>
          <p:nvPr/>
        </p:nvSpPr>
        <p:spPr>
          <a:xfrm>
            <a:off x="5403589" y="2771014"/>
            <a:ext cx="115564" cy="115563"/>
          </a:xfrm>
          <a:prstGeom prst="ellipse">
            <a:avLst/>
          </a:prstGeom>
          <a:solidFill>
            <a:srgbClr val="FF26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73" name="Circle">
            <a:extLst>
              <a:ext uri="{FF2B5EF4-FFF2-40B4-BE49-F238E27FC236}">
                <a16:creationId xmlns:a16="http://schemas.microsoft.com/office/drawing/2014/main" id="{DEF22A32-E151-447C-88E4-35CE3B7DB89D}"/>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74" name="Circle">
            <a:extLst>
              <a:ext uri="{FF2B5EF4-FFF2-40B4-BE49-F238E27FC236}">
                <a16:creationId xmlns:a16="http://schemas.microsoft.com/office/drawing/2014/main" id="{EA537567-BD4E-42AD-B60E-E0D232963137}"/>
              </a:ext>
            </a:extLst>
          </p:cNvPr>
          <p:cNvSpPr/>
          <p:nvPr/>
        </p:nvSpPr>
        <p:spPr>
          <a:xfrm>
            <a:off x="5403589" y="2771014"/>
            <a:ext cx="115564" cy="115563"/>
          </a:xfrm>
          <a:prstGeom prst="ellipse">
            <a:avLst/>
          </a:prstGeom>
          <a:solidFill>
            <a:srgbClr val="FF26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75" name="Circle">
            <a:extLst>
              <a:ext uri="{FF2B5EF4-FFF2-40B4-BE49-F238E27FC236}">
                <a16:creationId xmlns:a16="http://schemas.microsoft.com/office/drawing/2014/main" id="{BA66C00F-1942-4697-8D54-9790F3A5274C}"/>
              </a:ext>
            </a:extLst>
          </p:cNvPr>
          <p:cNvSpPr/>
          <p:nvPr/>
        </p:nvSpPr>
        <p:spPr>
          <a:xfrm>
            <a:off x="4046335" y="2771014"/>
            <a:ext cx="115564" cy="115563"/>
          </a:xfrm>
          <a:prstGeom prst="ellipse">
            <a:avLst/>
          </a:prstGeom>
          <a:solidFill>
            <a:srgbClr val="B3B2B2"/>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76" name="Circle">
            <a:extLst>
              <a:ext uri="{FF2B5EF4-FFF2-40B4-BE49-F238E27FC236}">
                <a16:creationId xmlns:a16="http://schemas.microsoft.com/office/drawing/2014/main" id="{20A5C2DD-379D-474C-929C-06CCBC88A746}"/>
              </a:ext>
            </a:extLst>
          </p:cNvPr>
          <p:cNvSpPr/>
          <p:nvPr/>
        </p:nvSpPr>
        <p:spPr>
          <a:xfrm>
            <a:off x="5403589" y="2771014"/>
            <a:ext cx="115564" cy="115563"/>
          </a:xfrm>
          <a:prstGeom prst="ellipse">
            <a:avLst/>
          </a:prstGeom>
          <a:solidFill>
            <a:srgbClr val="FFFB00"/>
          </a:solidFill>
          <a:ln w="3175">
            <a:miter lim="400000"/>
          </a:ln>
        </p:spPr>
        <p:txBody>
          <a:bodyPr lIns="34289" tIns="34289" rIns="34289" bIns="34289" anchor="ctr"/>
          <a:lstStyle/>
          <a:p>
            <a:pPr defTabSz="914240">
              <a:defRPr sz="1800">
                <a:latin typeface="+mj-lt"/>
                <a:ea typeface="+mj-ea"/>
                <a:cs typeface="+mj-cs"/>
                <a:sym typeface="Helvetica"/>
              </a:defRPr>
            </a:pPr>
            <a:endParaRPr/>
          </a:p>
        </p:txBody>
      </p:sp>
      <p:grpSp>
        <p:nvGrpSpPr>
          <p:cNvPr id="177" name="Group">
            <a:extLst>
              <a:ext uri="{FF2B5EF4-FFF2-40B4-BE49-F238E27FC236}">
                <a16:creationId xmlns:a16="http://schemas.microsoft.com/office/drawing/2014/main" id="{A538B079-0785-43D0-8581-5286B90BC808}"/>
              </a:ext>
            </a:extLst>
          </p:cNvPr>
          <p:cNvGrpSpPr/>
          <p:nvPr/>
        </p:nvGrpSpPr>
        <p:grpSpPr>
          <a:xfrm>
            <a:off x="5198100" y="2566384"/>
            <a:ext cx="526541" cy="524823"/>
            <a:chOff x="0" y="0"/>
            <a:chExt cx="526540" cy="524822"/>
          </a:xfrm>
        </p:grpSpPr>
        <p:sp>
          <p:nvSpPr>
            <p:cNvPr id="178" name="Line">
              <a:extLst>
                <a:ext uri="{FF2B5EF4-FFF2-40B4-BE49-F238E27FC236}">
                  <a16:creationId xmlns:a16="http://schemas.microsoft.com/office/drawing/2014/main" id="{106BDF0D-201B-4A87-A220-5CAEDA4E733E}"/>
                </a:ext>
              </a:extLst>
            </p:cNvPr>
            <p:cNvSpPr/>
            <p:nvPr/>
          </p:nvSpPr>
          <p:spPr>
            <a:xfrm>
              <a:off x="0" y="371155"/>
              <a:ext cx="524823" cy="1"/>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Helvetica Neue"/>
                  <a:ea typeface="Helvetica Neue"/>
                  <a:cs typeface="Helvetica Neue"/>
                  <a:sym typeface="Helvetica Neue"/>
                </a:defRPr>
              </a:pPr>
              <a:endParaRPr/>
            </a:p>
          </p:txBody>
        </p:sp>
        <p:sp>
          <p:nvSpPr>
            <p:cNvPr id="179" name="Line">
              <a:extLst>
                <a:ext uri="{FF2B5EF4-FFF2-40B4-BE49-F238E27FC236}">
                  <a16:creationId xmlns:a16="http://schemas.microsoft.com/office/drawing/2014/main" id="{CB5C937F-573E-495F-97F3-EB9A49B4664B}"/>
                </a:ext>
              </a:extLst>
            </p:cNvPr>
            <p:cNvSpPr/>
            <p:nvPr/>
          </p:nvSpPr>
          <p:spPr>
            <a:xfrm>
              <a:off x="924" y="299752"/>
              <a:ext cx="524824" cy="1"/>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Helvetica Neue"/>
                  <a:ea typeface="Helvetica Neue"/>
                  <a:cs typeface="Helvetica Neue"/>
                  <a:sym typeface="Helvetica Neue"/>
                </a:defRPr>
              </a:pPr>
              <a:endParaRPr/>
            </a:p>
          </p:txBody>
        </p:sp>
        <p:sp>
          <p:nvSpPr>
            <p:cNvPr id="180" name="Line">
              <a:extLst>
                <a:ext uri="{FF2B5EF4-FFF2-40B4-BE49-F238E27FC236}">
                  <a16:creationId xmlns:a16="http://schemas.microsoft.com/office/drawing/2014/main" id="{117D3169-5B25-4520-A5A2-8D06A99255E5}"/>
                </a:ext>
              </a:extLst>
            </p:cNvPr>
            <p:cNvSpPr/>
            <p:nvPr/>
          </p:nvSpPr>
          <p:spPr>
            <a:xfrm>
              <a:off x="1046" y="227443"/>
              <a:ext cx="524823" cy="1"/>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Helvetica Neue"/>
                  <a:ea typeface="Helvetica Neue"/>
                  <a:cs typeface="Helvetica Neue"/>
                  <a:sym typeface="Helvetica Neue"/>
                </a:defRPr>
              </a:pPr>
              <a:endParaRPr/>
            </a:p>
          </p:txBody>
        </p:sp>
        <p:sp>
          <p:nvSpPr>
            <p:cNvPr id="181" name="Line">
              <a:extLst>
                <a:ext uri="{FF2B5EF4-FFF2-40B4-BE49-F238E27FC236}">
                  <a16:creationId xmlns:a16="http://schemas.microsoft.com/office/drawing/2014/main" id="{E95F9AE0-1988-45D7-8205-14D18240BDCB}"/>
                </a:ext>
              </a:extLst>
            </p:cNvPr>
            <p:cNvSpPr/>
            <p:nvPr/>
          </p:nvSpPr>
          <p:spPr>
            <a:xfrm>
              <a:off x="1718" y="153666"/>
              <a:ext cx="524823" cy="1"/>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Helvetica Neue"/>
                  <a:ea typeface="Helvetica Neue"/>
                  <a:cs typeface="Helvetica Neue"/>
                  <a:sym typeface="Helvetica Neue"/>
                </a:defRPr>
              </a:pPr>
              <a:endParaRPr/>
            </a:p>
          </p:txBody>
        </p:sp>
        <p:sp>
          <p:nvSpPr>
            <p:cNvPr id="182" name="Line">
              <a:extLst>
                <a:ext uri="{FF2B5EF4-FFF2-40B4-BE49-F238E27FC236}">
                  <a16:creationId xmlns:a16="http://schemas.microsoft.com/office/drawing/2014/main" id="{399F9541-78A6-4704-BF0E-A538D2CE8B2E}"/>
                </a:ext>
              </a:extLst>
            </p:cNvPr>
            <p:cNvSpPr/>
            <p:nvPr/>
          </p:nvSpPr>
          <p:spPr>
            <a:xfrm flipV="1">
              <a:off x="148259" y="-1"/>
              <a:ext cx="1" cy="524824"/>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Helvetica Neue"/>
                  <a:ea typeface="Helvetica Neue"/>
                  <a:cs typeface="Helvetica Neue"/>
                  <a:sym typeface="Helvetica Neue"/>
                </a:defRPr>
              </a:pPr>
              <a:endParaRPr/>
            </a:p>
          </p:txBody>
        </p:sp>
        <p:sp>
          <p:nvSpPr>
            <p:cNvPr id="183" name="Line">
              <a:extLst>
                <a:ext uri="{FF2B5EF4-FFF2-40B4-BE49-F238E27FC236}">
                  <a16:creationId xmlns:a16="http://schemas.microsoft.com/office/drawing/2014/main" id="{6AB93875-9211-48CA-851C-C732BBEF5312}"/>
                </a:ext>
              </a:extLst>
            </p:cNvPr>
            <p:cNvSpPr/>
            <p:nvPr/>
          </p:nvSpPr>
          <p:spPr>
            <a:xfrm flipV="1">
              <a:off x="223468" y="-1"/>
              <a:ext cx="1" cy="524824"/>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Helvetica Neue"/>
                  <a:ea typeface="Helvetica Neue"/>
                  <a:cs typeface="Helvetica Neue"/>
                  <a:sym typeface="Helvetica Neue"/>
                </a:defRPr>
              </a:pPr>
              <a:endParaRPr/>
            </a:p>
          </p:txBody>
        </p:sp>
        <p:sp>
          <p:nvSpPr>
            <p:cNvPr id="184" name="Line">
              <a:extLst>
                <a:ext uri="{FF2B5EF4-FFF2-40B4-BE49-F238E27FC236}">
                  <a16:creationId xmlns:a16="http://schemas.microsoft.com/office/drawing/2014/main" id="{FC5BF926-B0D9-4746-BAC8-C8831DA06B38}"/>
                </a:ext>
              </a:extLst>
            </p:cNvPr>
            <p:cNvSpPr/>
            <p:nvPr/>
          </p:nvSpPr>
          <p:spPr>
            <a:xfrm flipV="1">
              <a:off x="299068" y="-1"/>
              <a:ext cx="1" cy="524824"/>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Helvetica Neue"/>
                  <a:ea typeface="Helvetica Neue"/>
                  <a:cs typeface="Helvetica Neue"/>
                  <a:sym typeface="Helvetica Neue"/>
                </a:defRPr>
              </a:pPr>
              <a:endParaRPr/>
            </a:p>
          </p:txBody>
        </p:sp>
        <p:sp>
          <p:nvSpPr>
            <p:cNvPr id="185" name="Line">
              <a:extLst>
                <a:ext uri="{FF2B5EF4-FFF2-40B4-BE49-F238E27FC236}">
                  <a16:creationId xmlns:a16="http://schemas.microsoft.com/office/drawing/2014/main" id="{E17CCE06-83FE-413A-802D-C9493F32BE1F}"/>
                </a:ext>
              </a:extLst>
            </p:cNvPr>
            <p:cNvSpPr/>
            <p:nvPr/>
          </p:nvSpPr>
          <p:spPr>
            <a:xfrm flipV="1">
              <a:off x="372455" y="-1"/>
              <a:ext cx="1" cy="524824"/>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Helvetica Neue"/>
                  <a:ea typeface="Helvetica Neue"/>
                  <a:cs typeface="Helvetica Neue"/>
                  <a:sym typeface="Helvetica Neue"/>
                </a:defRPr>
              </a:pPr>
              <a:endParaRPr/>
            </a:p>
          </p:txBody>
        </p:sp>
        <p:sp>
          <p:nvSpPr>
            <p:cNvPr id="186" name="Rounded Rectangle">
              <a:extLst>
                <a:ext uri="{FF2B5EF4-FFF2-40B4-BE49-F238E27FC236}">
                  <a16:creationId xmlns:a16="http://schemas.microsoft.com/office/drawing/2014/main" id="{9A087C2A-90E0-4C3B-A9B6-E67BE31F98E3}"/>
                </a:ext>
              </a:extLst>
            </p:cNvPr>
            <p:cNvSpPr/>
            <p:nvPr/>
          </p:nvSpPr>
          <p:spPr>
            <a:xfrm>
              <a:off x="82785" y="82230"/>
              <a:ext cx="360970" cy="360362"/>
            </a:xfrm>
            <a:prstGeom prst="roundRect">
              <a:avLst>
                <a:gd name="adj" fmla="val 15025"/>
              </a:avLst>
            </a:prstGeom>
            <a:solidFill>
              <a:srgbClr val="FFFFFF"/>
            </a:solidFill>
            <a:ln w="12700" cap="flat">
              <a:noFill/>
              <a:miter lim="400000"/>
            </a:ln>
            <a:effectLst/>
          </p:spPr>
          <p:txBody>
            <a:bodyPr wrap="square" lIns="34289" tIns="34289" rIns="34289" bIns="34289" numCol="1" anchor="ctr">
              <a:noAutofit/>
            </a:bodyPr>
            <a:lstStyle/>
            <a:p>
              <a:pPr defTabSz="914240">
                <a:defRPr sz="1800">
                  <a:latin typeface="Helvetica Neue"/>
                  <a:ea typeface="Helvetica Neue"/>
                  <a:cs typeface="Helvetica Neue"/>
                  <a:sym typeface="Helvetica Neue"/>
                </a:defRPr>
              </a:pPr>
              <a:endParaRPr/>
            </a:p>
          </p:txBody>
        </p:sp>
        <p:sp>
          <p:nvSpPr>
            <p:cNvPr id="187" name="Rounded Rectangle">
              <a:extLst>
                <a:ext uri="{FF2B5EF4-FFF2-40B4-BE49-F238E27FC236}">
                  <a16:creationId xmlns:a16="http://schemas.microsoft.com/office/drawing/2014/main" id="{47D887F9-379C-4697-8EC9-40E66104720F}"/>
                </a:ext>
              </a:extLst>
            </p:cNvPr>
            <p:cNvSpPr/>
            <p:nvPr/>
          </p:nvSpPr>
          <p:spPr>
            <a:xfrm>
              <a:off x="82785" y="82230"/>
              <a:ext cx="360970" cy="360362"/>
            </a:xfrm>
            <a:prstGeom prst="roundRect">
              <a:avLst>
                <a:gd name="adj" fmla="val 15025"/>
              </a:avLst>
            </a:prstGeom>
            <a:solidFill>
              <a:srgbClr val="FFFFFF"/>
            </a:solidFill>
            <a:ln w="12700" cap="flat">
              <a:noFill/>
              <a:miter lim="400000"/>
            </a:ln>
            <a:effectLst/>
          </p:spPr>
          <p:txBody>
            <a:bodyPr wrap="square" lIns="34289" tIns="34289" rIns="34289" bIns="34289" numCol="1" anchor="ctr">
              <a:noAutofit/>
            </a:bodyPr>
            <a:lstStyle/>
            <a:p>
              <a:pPr defTabSz="914240">
                <a:defRPr sz="1800">
                  <a:latin typeface="Helvetica Neue"/>
                  <a:ea typeface="Helvetica Neue"/>
                  <a:cs typeface="Helvetica Neue"/>
                  <a:sym typeface="Helvetica Neue"/>
                </a:defRPr>
              </a:pPr>
              <a:endParaRPr/>
            </a:p>
          </p:txBody>
        </p:sp>
        <p:sp>
          <p:nvSpPr>
            <p:cNvPr id="188" name="Rounded Rectangle">
              <a:extLst>
                <a:ext uri="{FF2B5EF4-FFF2-40B4-BE49-F238E27FC236}">
                  <a16:creationId xmlns:a16="http://schemas.microsoft.com/office/drawing/2014/main" id="{CD195E24-8C8C-4F7F-B21D-B54342CD915E}"/>
                </a:ext>
              </a:extLst>
            </p:cNvPr>
            <p:cNvSpPr/>
            <p:nvPr/>
          </p:nvSpPr>
          <p:spPr>
            <a:xfrm>
              <a:off x="128999" y="128365"/>
              <a:ext cx="268544" cy="268092"/>
            </a:xfrm>
            <a:prstGeom prst="roundRect">
              <a:avLst>
                <a:gd name="adj" fmla="val 15025"/>
              </a:avLst>
            </a:prstGeom>
            <a:noFill/>
            <a:ln w="3175" cap="flat">
              <a:solidFill>
                <a:schemeClr val="accent3"/>
              </a:solidFill>
              <a:prstDash val="sysDot"/>
              <a:miter lim="400000"/>
            </a:ln>
            <a:effectLst/>
          </p:spPr>
          <p:txBody>
            <a:bodyPr wrap="square" lIns="34289" tIns="34289" rIns="34289" bIns="34289" numCol="1" anchor="ctr">
              <a:noAutofit/>
            </a:bodyPr>
            <a:lstStyle/>
            <a:p>
              <a:pPr defTabSz="914240">
                <a:defRPr sz="1800">
                  <a:latin typeface="Helvetica Neue"/>
                  <a:ea typeface="Helvetica Neue"/>
                  <a:cs typeface="Helvetica Neue"/>
                  <a:sym typeface="Helvetica Neue"/>
                </a:defRPr>
              </a:pPr>
              <a:endParaRPr/>
            </a:p>
          </p:txBody>
        </p:sp>
      </p:grpSp>
      <p:sp>
        <p:nvSpPr>
          <p:cNvPr id="189" name="Remote logon">
            <a:extLst>
              <a:ext uri="{FF2B5EF4-FFF2-40B4-BE49-F238E27FC236}">
                <a16:creationId xmlns:a16="http://schemas.microsoft.com/office/drawing/2014/main" id="{457380F5-ABB1-466A-9930-10371C3C0170}"/>
              </a:ext>
            </a:extLst>
          </p:cNvPr>
          <p:cNvSpPr txBox="1"/>
          <p:nvPr/>
        </p:nvSpPr>
        <p:spPr>
          <a:xfrm>
            <a:off x="1514344" y="1465678"/>
            <a:ext cx="1078282"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FFFFFF"/>
                </a:solidFill>
                <a:latin typeface="Museo Sans 300"/>
                <a:ea typeface="Museo Sans 300"/>
                <a:cs typeface="Museo Sans 300"/>
                <a:sym typeface="Museo Sans 300"/>
              </a:defRPr>
            </a:lvl1pPr>
          </a:lstStyle>
          <a:p>
            <a:r>
              <a:t>Remote logon</a:t>
            </a:r>
          </a:p>
        </p:txBody>
      </p:sp>
      <p:sp>
        <p:nvSpPr>
          <p:cNvPr id="190" name="+20">
            <a:extLst>
              <a:ext uri="{FF2B5EF4-FFF2-40B4-BE49-F238E27FC236}">
                <a16:creationId xmlns:a16="http://schemas.microsoft.com/office/drawing/2014/main" id="{0224E89E-DB32-44BE-9297-954BCB194760}"/>
              </a:ext>
            </a:extLst>
          </p:cNvPr>
          <p:cNvSpPr txBox="1"/>
          <p:nvPr/>
        </p:nvSpPr>
        <p:spPr>
          <a:xfrm>
            <a:off x="3630437" y="1465678"/>
            <a:ext cx="367488"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FFFFFF"/>
                </a:solidFill>
                <a:latin typeface="Museo Sans 300"/>
                <a:ea typeface="Museo Sans 300"/>
                <a:cs typeface="Museo Sans 300"/>
                <a:sym typeface="Museo Sans 300"/>
              </a:defRPr>
            </a:lvl1pPr>
          </a:lstStyle>
          <a:p>
            <a:r>
              <a:t>+20</a:t>
            </a:r>
          </a:p>
        </p:txBody>
      </p:sp>
      <p:sp>
        <p:nvSpPr>
          <p:cNvPr id="191" name=".7">
            <a:extLst>
              <a:ext uri="{FF2B5EF4-FFF2-40B4-BE49-F238E27FC236}">
                <a16:creationId xmlns:a16="http://schemas.microsoft.com/office/drawing/2014/main" id="{D6DAFE0D-81A8-407A-8675-2F73D4A346A5}"/>
              </a:ext>
            </a:extLst>
          </p:cNvPr>
          <p:cNvSpPr txBox="1"/>
          <p:nvPr/>
        </p:nvSpPr>
        <p:spPr>
          <a:xfrm>
            <a:off x="5344459" y="1465678"/>
            <a:ext cx="196038"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FFFFFF"/>
                </a:solidFill>
                <a:latin typeface="MuseoSans-300"/>
                <a:ea typeface="MuseoSans-300"/>
                <a:cs typeface="MuseoSans-300"/>
                <a:sym typeface="MuseoSans-300"/>
              </a:defRPr>
            </a:lvl1pPr>
          </a:lstStyle>
          <a:p>
            <a:r>
              <a:t>.7</a:t>
            </a:r>
          </a:p>
        </p:txBody>
      </p:sp>
      <p:sp>
        <p:nvSpPr>
          <p:cNvPr id="192" name="14">
            <a:extLst>
              <a:ext uri="{FF2B5EF4-FFF2-40B4-BE49-F238E27FC236}">
                <a16:creationId xmlns:a16="http://schemas.microsoft.com/office/drawing/2014/main" id="{F80BC1F0-BD1D-4D1B-BB8E-B31E42660015}"/>
              </a:ext>
            </a:extLst>
          </p:cNvPr>
          <p:cNvSpPr txBox="1"/>
          <p:nvPr/>
        </p:nvSpPr>
        <p:spPr>
          <a:xfrm>
            <a:off x="7623505" y="1465678"/>
            <a:ext cx="236119"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FFFFFF"/>
                </a:solidFill>
                <a:latin typeface="Museo Sans 100"/>
                <a:ea typeface="Museo Sans 100"/>
                <a:cs typeface="Museo Sans 100"/>
                <a:sym typeface="Museo Sans 100"/>
              </a:defRPr>
            </a:lvl1pPr>
          </a:lstStyle>
          <a:p>
            <a:r>
              <a:t>14</a:t>
            </a:r>
          </a:p>
        </p:txBody>
      </p:sp>
      <p:sp>
        <p:nvSpPr>
          <p:cNvPr id="193" name="4">
            <a:extLst>
              <a:ext uri="{FF2B5EF4-FFF2-40B4-BE49-F238E27FC236}">
                <a16:creationId xmlns:a16="http://schemas.microsoft.com/office/drawing/2014/main" id="{5099620D-5072-4096-99FA-80D89236CA9C}"/>
              </a:ext>
            </a:extLst>
          </p:cNvPr>
          <p:cNvSpPr txBox="1"/>
          <p:nvPr/>
        </p:nvSpPr>
        <p:spPr>
          <a:xfrm>
            <a:off x="7611293" y="2689730"/>
            <a:ext cx="173635"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8BF419"/>
                </a:solidFill>
                <a:latin typeface="Museo Sans 500"/>
                <a:ea typeface="Museo Sans 500"/>
                <a:cs typeface="Museo Sans 500"/>
                <a:sym typeface="Museo Sans 500"/>
              </a:defRPr>
            </a:lvl1pPr>
          </a:lstStyle>
          <a:p>
            <a:r>
              <a:t>4</a:t>
            </a:r>
          </a:p>
        </p:txBody>
      </p:sp>
      <p:sp>
        <p:nvSpPr>
          <p:cNvPr id="194" name="11">
            <a:extLst>
              <a:ext uri="{FF2B5EF4-FFF2-40B4-BE49-F238E27FC236}">
                <a16:creationId xmlns:a16="http://schemas.microsoft.com/office/drawing/2014/main" id="{BA40BDDD-FDD8-4124-80F8-DE731A6652C1}"/>
              </a:ext>
            </a:extLst>
          </p:cNvPr>
          <p:cNvSpPr txBox="1"/>
          <p:nvPr/>
        </p:nvSpPr>
        <p:spPr>
          <a:xfrm>
            <a:off x="7579404" y="2689730"/>
            <a:ext cx="230328"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8BF419"/>
                </a:solidFill>
                <a:latin typeface="Museo Sans 500"/>
                <a:ea typeface="Museo Sans 500"/>
                <a:cs typeface="Museo Sans 500"/>
                <a:sym typeface="Museo Sans 500"/>
              </a:defRPr>
            </a:lvl1pPr>
          </a:lstStyle>
          <a:p>
            <a:r>
              <a:t>11</a:t>
            </a:r>
          </a:p>
        </p:txBody>
      </p:sp>
      <p:sp>
        <p:nvSpPr>
          <p:cNvPr id="195" name="16">
            <a:extLst>
              <a:ext uri="{FF2B5EF4-FFF2-40B4-BE49-F238E27FC236}">
                <a16:creationId xmlns:a16="http://schemas.microsoft.com/office/drawing/2014/main" id="{DD47C749-3334-49DB-B343-6817AE8CD174}"/>
              </a:ext>
            </a:extLst>
          </p:cNvPr>
          <p:cNvSpPr txBox="1"/>
          <p:nvPr/>
        </p:nvSpPr>
        <p:spPr>
          <a:xfrm>
            <a:off x="7569973" y="2689730"/>
            <a:ext cx="247092"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8BF419"/>
                </a:solidFill>
                <a:latin typeface="Museo Sans 500"/>
                <a:ea typeface="Museo Sans 500"/>
                <a:cs typeface="Museo Sans 500"/>
                <a:sym typeface="Museo Sans 500"/>
              </a:defRPr>
            </a:lvl1pPr>
          </a:lstStyle>
          <a:p>
            <a:r>
              <a:t>16</a:t>
            </a:r>
          </a:p>
        </p:txBody>
      </p:sp>
      <p:sp>
        <p:nvSpPr>
          <p:cNvPr id="196" name="25">
            <a:extLst>
              <a:ext uri="{FF2B5EF4-FFF2-40B4-BE49-F238E27FC236}">
                <a16:creationId xmlns:a16="http://schemas.microsoft.com/office/drawing/2014/main" id="{77B9396C-2321-4726-A8C9-A37081BE71AC}"/>
              </a:ext>
            </a:extLst>
          </p:cNvPr>
          <p:cNvSpPr txBox="1"/>
          <p:nvPr/>
        </p:nvSpPr>
        <p:spPr>
          <a:xfrm>
            <a:off x="7565945" y="2689730"/>
            <a:ext cx="254255"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8BF419"/>
                </a:solidFill>
                <a:latin typeface="Museo Sans 500"/>
                <a:ea typeface="Museo Sans 500"/>
                <a:cs typeface="Museo Sans 500"/>
                <a:sym typeface="Museo Sans 500"/>
              </a:defRPr>
            </a:lvl1pPr>
          </a:lstStyle>
          <a:p>
            <a:r>
              <a:t>25</a:t>
            </a:r>
          </a:p>
        </p:txBody>
      </p:sp>
      <p:sp>
        <p:nvSpPr>
          <p:cNvPr id="197" name="35">
            <a:extLst>
              <a:ext uri="{FF2B5EF4-FFF2-40B4-BE49-F238E27FC236}">
                <a16:creationId xmlns:a16="http://schemas.microsoft.com/office/drawing/2014/main" id="{0610A294-EDFB-46AF-BC75-634D67636DF5}"/>
              </a:ext>
            </a:extLst>
          </p:cNvPr>
          <p:cNvSpPr txBox="1"/>
          <p:nvPr/>
        </p:nvSpPr>
        <p:spPr>
          <a:xfrm>
            <a:off x="7566373" y="2689730"/>
            <a:ext cx="253493"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8BF419"/>
                </a:solidFill>
                <a:latin typeface="Museo Sans 500"/>
                <a:ea typeface="Museo Sans 500"/>
                <a:cs typeface="Museo Sans 500"/>
                <a:sym typeface="Museo Sans 500"/>
              </a:defRPr>
            </a:lvl1pPr>
          </a:lstStyle>
          <a:p>
            <a:r>
              <a:t>35</a:t>
            </a:r>
          </a:p>
        </p:txBody>
      </p:sp>
      <p:sp>
        <p:nvSpPr>
          <p:cNvPr id="198" name="49">
            <a:extLst>
              <a:ext uri="{FF2B5EF4-FFF2-40B4-BE49-F238E27FC236}">
                <a16:creationId xmlns:a16="http://schemas.microsoft.com/office/drawing/2014/main" id="{58D987AB-0A9E-46DB-93BC-BFD3C18613CE}"/>
              </a:ext>
            </a:extLst>
          </p:cNvPr>
          <p:cNvSpPr txBox="1"/>
          <p:nvPr/>
        </p:nvSpPr>
        <p:spPr>
          <a:xfrm>
            <a:off x="7559944" y="2689730"/>
            <a:ext cx="264923"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8BF419"/>
                </a:solidFill>
                <a:latin typeface="Museo Sans 500"/>
                <a:ea typeface="Museo Sans 500"/>
                <a:cs typeface="Museo Sans 500"/>
                <a:sym typeface="Museo Sans 500"/>
              </a:defRPr>
            </a:lvl1pPr>
          </a:lstStyle>
          <a:p>
            <a:r>
              <a:t>49</a:t>
            </a:r>
          </a:p>
        </p:txBody>
      </p:sp>
      <p:sp>
        <p:nvSpPr>
          <p:cNvPr id="199" name="65">
            <a:extLst>
              <a:ext uri="{FF2B5EF4-FFF2-40B4-BE49-F238E27FC236}">
                <a16:creationId xmlns:a16="http://schemas.microsoft.com/office/drawing/2014/main" id="{D6D610CC-6048-4612-B96D-460145AC2372}"/>
              </a:ext>
            </a:extLst>
          </p:cNvPr>
          <p:cNvSpPr txBox="1"/>
          <p:nvPr/>
        </p:nvSpPr>
        <p:spPr>
          <a:xfrm>
            <a:off x="7563629" y="2689730"/>
            <a:ext cx="258370"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E5863A"/>
                </a:solidFill>
                <a:latin typeface="Museo Sans 500"/>
                <a:ea typeface="Museo Sans 500"/>
                <a:cs typeface="Museo Sans 500"/>
                <a:sym typeface="Museo Sans 500"/>
              </a:defRPr>
            </a:lvl1pPr>
          </a:lstStyle>
          <a:p>
            <a:r>
              <a:t>65</a:t>
            </a:r>
          </a:p>
        </p:txBody>
      </p:sp>
      <p:sp>
        <p:nvSpPr>
          <p:cNvPr id="200" name="81">
            <a:extLst>
              <a:ext uri="{FF2B5EF4-FFF2-40B4-BE49-F238E27FC236}">
                <a16:creationId xmlns:a16="http://schemas.microsoft.com/office/drawing/2014/main" id="{04BA561C-A2D1-4996-AB84-1CF02111D380}"/>
              </a:ext>
            </a:extLst>
          </p:cNvPr>
          <p:cNvSpPr txBox="1"/>
          <p:nvPr/>
        </p:nvSpPr>
        <p:spPr>
          <a:xfrm>
            <a:off x="7569288" y="2689730"/>
            <a:ext cx="248311"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E5863A"/>
                </a:solidFill>
                <a:latin typeface="Museo Sans 500"/>
                <a:ea typeface="Museo Sans 500"/>
                <a:cs typeface="Museo Sans 500"/>
                <a:sym typeface="Museo Sans 500"/>
              </a:defRPr>
            </a:lvl1pPr>
          </a:lstStyle>
          <a:p>
            <a:r>
              <a:t>81</a:t>
            </a:r>
          </a:p>
        </p:txBody>
      </p:sp>
      <p:sp>
        <p:nvSpPr>
          <p:cNvPr id="201" name="90">
            <a:extLst>
              <a:ext uri="{FF2B5EF4-FFF2-40B4-BE49-F238E27FC236}">
                <a16:creationId xmlns:a16="http://schemas.microsoft.com/office/drawing/2014/main" id="{78B125B1-7D4D-4FF4-A837-BD31227A2815}"/>
              </a:ext>
            </a:extLst>
          </p:cNvPr>
          <p:cNvSpPr txBox="1"/>
          <p:nvPr/>
        </p:nvSpPr>
        <p:spPr>
          <a:xfrm>
            <a:off x="7558315" y="2689730"/>
            <a:ext cx="267818"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D04537"/>
                </a:solidFill>
                <a:latin typeface="Museo Sans 500"/>
                <a:ea typeface="Museo Sans 500"/>
                <a:cs typeface="Museo Sans 500"/>
                <a:sym typeface="Museo Sans 500"/>
              </a:defRPr>
            </a:lvl1pPr>
          </a:lstStyle>
          <a:p>
            <a:r>
              <a:t>90</a:t>
            </a:r>
          </a:p>
        </p:txBody>
      </p:sp>
      <p:sp>
        <p:nvSpPr>
          <p:cNvPr id="202" name="98">
            <a:extLst>
              <a:ext uri="{FF2B5EF4-FFF2-40B4-BE49-F238E27FC236}">
                <a16:creationId xmlns:a16="http://schemas.microsoft.com/office/drawing/2014/main" id="{80FE8AF3-1D58-4022-8043-40419B9AC4D9}"/>
              </a:ext>
            </a:extLst>
          </p:cNvPr>
          <p:cNvSpPr txBox="1"/>
          <p:nvPr/>
        </p:nvSpPr>
        <p:spPr>
          <a:xfrm>
            <a:off x="7559857" y="2689730"/>
            <a:ext cx="265076"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D04537"/>
                </a:solidFill>
                <a:latin typeface="Museo Sans 500"/>
                <a:ea typeface="Museo Sans 500"/>
                <a:cs typeface="Museo Sans 500"/>
                <a:sym typeface="Museo Sans 500"/>
              </a:defRPr>
            </a:lvl1pPr>
          </a:lstStyle>
          <a:p>
            <a:r>
              <a:t>98</a:t>
            </a:r>
          </a:p>
        </p:txBody>
      </p:sp>
      <p:sp>
        <p:nvSpPr>
          <p:cNvPr id="203" name="102">
            <a:extLst>
              <a:ext uri="{FF2B5EF4-FFF2-40B4-BE49-F238E27FC236}">
                <a16:creationId xmlns:a16="http://schemas.microsoft.com/office/drawing/2014/main" id="{5B8C2CFD-DA70-4872-844C-52E4C1F7EE34}"/>
              </a:ext>
            </a:extLst>
          </p:cNvPr>
          <p:cNvSpPr txBox="1"/>
          <p:nvPr/>
        </p:nvSpPr>
        <p:spPr>
          <a:xfrm>
            <a:off x="7518710" y="2689730"/>
            <a:ext cx="338227"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D04537"/>
                </a:solidFill>
                <a:latin typeface="Museo Sans 500"/>
                <a:ea typeface="Museo Sans 500"/>
                <a:cs typeface="Museo Sans 500"/>
                <a:sym typeface="Museo Sans 500"/>
              </a:defRPr>
            </a:lvl1pPr>
          </a:lstStyle>
          <a:p>
            <a:r>
              <a:t>102</a:t>
            </a:r>
          </a:p>
        </p:txBody>
      </p:sp>
      <p:sp>
        <p:nvSpPr>
          <p:cNvPr id="204" name="126">
            <a:extLst>
              <a:ext uri="{FF2B5EF4-FFF2-40B4-BE49-F238E27FC236}">
                <a16:creationId xmlns:a16="http://schemas.microsoft.com/office/drawing/2014/main" id="{87460BA4-DA89-4B26-A307-5B99C19AEEBC}"/>
              </a:ext>
            </a:extLst>
          </p:cNvPr>
          <p:cNvSpPr txBox="1"/>
          <p:nvPr/>
        </p:nvSpPr>
        <p:spPr>
          <a:xfrm>
            <a:off x="7520939" y="2689730"/>
            <a:ext cx="334265" cy="246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200">
                <a:solidFill>
                  <a:srgbClr val="D04537"/>
                </a:solidFill>
                <a:latin typeface="Museo Sans 500"/>
                <a:ea typeface="Museo Sans 500"/>
                <a:cs typeface="Museo Sans 500"/>
                <a:sym typeface="Museo Sans 500"/>
              </a:defRPr>
            </a:lvl1pPr>
          </a:lstStyle>
          <a:p>
            <a:r>
              <a:t>126</a:t>
            </a:r>
          </a:p>
        </p:txBody>
      </p:sp>
      <p:grpSp>
        <p:nvGrpSpPr>
          <p:cNvPr id="205" name="Group">
            <a:extLst>
              <a:ext uri="{FF2B5EF4-FFF2-40B4-BE49-F238E27FC236}">
                <a16:creationId xmlns:a16="http://schemas.microsoft.com/office/drawing/2014/main" id="{9CE4E6FB-FE53-438D-AD4B-5F5947295190}"/>
              </a:ext>
            </a:extLst>
          </p:cNvPr>
          <p:cNvGrpSpPr/>
          <p:nvPr/>
        </p:nvGrpSpPr>
        <p:grpSpPr>
          <a:xfrm>
            <a:off x="352425" y="2007174"/>
            <a:ext cx="3026715" cy="2149024"/>
            <a:chOff x="0" y="0"/>
            <a:chExt cx="3026714" cy="2149022"/>
          </a:xfrm>
        </p:grpSpPr>
        <p:sp>
          <p:nvSpPr>
            <p:cNvPr id="206" name="Rectangle">
              <a:extLst>
                <a:ext uri="{FF2B5EF4-FFF2-40B4-BE49-F238E27FC236}">
                  <a16:creationId xmlns:a16="http://schemas.microsoft.com/office/drawing/2014/main" id="{2AAF5FA5-8BB1-4080-BEBF-2C4D2097E9C4}"/>
                </a:ext>
              </a:extLst>
            </p:cNvPr>
            <p:cNvSpPr/>
            <p:nvPr/>
          </p:nvSpPr>
          <p:spPr>
            <a:xfrm>
              <a:off x="0" y="0"/>
              <a:ext cx="3026715" cy="2149023"/>
            </a:xfrm>
            <a:prstGeom prst="rect">
              <a:avLst/>
            </a:prstGeom>
            <a:solidFill>
              <a:schemeClr val="accent3"/>
            </a:solidFill>
            <a:ln w="3175" cap="flat">
              <a:noFill/>
              <a:miter lim="400000"/>
            </a:ln>
            <a:effectLst/>
          </p:spPr>
          <p:txBody>
            <a:bodyPr wrap="square" lIns="34289" tIns="34289" rIns="34289" bIns="34289" numCol="1" anchor="ctr">
              <a:noAutofit/>
            </a:bodyPr>
            <a:lstStyle/>
            <a:p>
              <a:pPr algn="ctr" defTabSz="914400">
                <a:defRPr sz="1800">
                  <a:solidFill>
                    <a:srgbClr val="FFFFFF"/>
                  </a:solidFill>
                  <a:latin typeface="+mj-lt"/>
                  <a:ea typeface="+mj-ea"/>
                  <a:cs typeface="+mj-cs"/>
                  <a:sym typeface="Helvetica"/>
                </a:defRPr>
              </a:pPr>
              <a:endParaRPr/>
            </a:p>
          </p:txBody>
        </p:sp>
        <p:sp>
          <p:nvSpPr>
            <p:cNvPr id="207" name="DATAFEEDS">
              <a:extLst>
                <a:ext uri="{FF2B5EF4-FFF2-40B4-BE49-F238E27FC236}">
                  <a16:creationId xmlns:a16="http://schemas.microsoft.com/office/drawing/2014/main" id="{0FD03869-4898-47C2-A8A6-8A9306543438}"/>
                </a:ext>
              </a:extLst>
            </p:cNvPr>
            <p:cNvSpPr txBox="1"/>
            <p:nvPr/>
          </p:nvSpPr>
          <p:spPr>
            <a:xfrm>
              <a:off x="0" y="73039"/>
              <a:ext cx="3026715" cy="195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lgn="ctr" defTabSz="914240">
                <a:defRPr sz="900">
                  <a:solidFill>
                    <a:srgbClr val="FFFFFF"/>
                  </a:solidFill>
                  <a:latin typeface="Museo Sans 700"/>
                  <a:ea typeface="Museo Sans 700"/>
                  <a:cs typeface="Museo Sans 700"/>
                  <a:sym typeface="Museo Sans 700"/>
                </a:defRPr>
              </a:lvl1pPr>
            </a:lstStyle>
            <a:p>
              <a:r>
                <a:t>DATAFEEDS</a:t>
              </a:r>
            </a:p>
          </p:txBody>
        </p:sp>
        <p:grpSp>
          <p:nvGrpSpPr>
            <p:cNvPr id="208" name="Group">
              <a:extLst>
                <a:ext uri="{FF2B5EF4-FFF2-40B4-BE49-F238E27FC236}">
                  <a16:creationId xmlns:a16="http://schemas.microsoft.com/office/drawing/2014/main" id="{ECAA5299-69FF-4287-A7B7-D37150F471D7}"/>
                </a:ext>
              </a:extLst>
            </p:cNvPr>
            <p:cNvGrpSpPr/>
            <p:nvPr/>
          </p:nvGrpSpPr>
          <p:grpSpPr>
            <a:xfrm>
              <a:off x="277878" y="448021"/>
              <a:ext cx="2470958" cy="1401894"/>
              <a:chOff x="0" y="0"/>
              <a:chExt cx="2470956" cy="1401893"/>
            </a:xfrm>
          </p:grpSpPr>
          <p:pic>
            <p:nvPicPr>
              <p:cNvPr id="209" name="Image" descr="Image">
                <a:extLst>
                  <a:ext uri="{FF2B5EF4-FFF2-40B4-BE49-F238E27FC236}">
                    <a16:creationId xmlns:a16="http://schemas.microsoft.com/office/drawing/2014/main" id="{5BE858DF-1331-44E4-87C9-F4CA623CF6C0}"/>
                  </a:ext>
                </a:extLst>
              </p:cNvPr>
              <p:cNvPicPr>
                <a:picLocks noChangeAspect="1"/>
              </p:cNvPicPr>
              <p:nvPr/>
            </p:nvPicPr>
            <p:blipFill>
              <a:blip r:embed="rId3"/>
              <a:stretch>
                <a:fillRect/>
              </a:stretch>
            </p:blipFill>
            <p:spPr>
              <a:xfrm>
                <a:off x="1789006" y="793174"/>
                <a:ext cx="681951" cy="598866"/>
              </a:xfrm>
              <a:prstGeom prst="rect">
                <a:avLst/>
              </a:prstGeom>
              <a:ln w="12700" cap="flat">
                <a:noFill/>
                <a:miter lim="400000"/>
              </a:ln>
              <a:effectLst/>
            </p:spPr>
          </p:pic>
          <p:pic>
            <p:nvPicPr>
              <p:cNvPr id="210" name="Image" descr="Image">
                <a:extLst>
                  <a:ext uri="{FF2B5EF4-FFF2-40B4-BE49-F238E27FC236}">
                    <a16:creationId xmlns:a16="http://schemas.microsoft.com/office/drawing/2014/main" id="{0EDDBD53-178A-44DF-B901-2B348EAE2672}"/>
                  </a:ext>
                </a:extLst>
              </p:cNvPr>
              <p:cNvPicPr>
                <a:picLocks noChangeAspect="1"/>
              </p:cNvPicPr>
              <p:nvPr/>
            </p:nvPicPr>
            <p:blipFill>
              <a:blip r:embed="rId4"/>
              <a:stretch>
                <a:fillRect/>
              </a:stretch>
            </p:blipFill>
            <p:spPr>
              <a:xfrm>
                <a:off x="1906044" y="21099"/>
                <a:ext cx="447874" cy="542047"/>
              </a:xfrm>
              <a:prstGeom prst="rect">
                <a:avLst/>
              </a:prstGeom>
              <a:ln w="12700" cap="flat">
                <a:noFill/>
                <a:miter lim="400000"/>
              </a:ln>
              <a:effectLst/>
            </p:spPr>
          </p:pic>
          <p:pic>
            <p:nvPicPr>
              <p:cNvPr id="211" name="Image" descr="Image">
                <a:extLst>
                  <a:ext uri="{FF2B5EF4-FFF2-40B4-BE49-F238E27FC236}">
                    <a16:creationId xmlns:a16="http://schemas.microsoft.com/office/drawing/2014/main" id="{FAEE0886-3CE7-42A0-925A-4906B43B7572}"/>
                  </a:ext>
                </a:extLst>
              </p:cNvPr>
              <p:cNvPicPr>
                <a:picLocks noChangeAspect="1"/>
              </p:cNvPicPr>
              <p:nvPr/>
            </p:nvPicPr>
            <p:blipFill>
              <a:blip r:embed="rId5"/>
              <a:stretch>
                <a:fillRect/>
              </a:stretch>
            </p:blipFill>
            <p:spPr>
              <a:xfrm>
                <a:off x="845975" y="0"/>
                <a:ext cx="682826" cy="603953"/>
              </a:xfrm>
              <a:prstGeom prst="rect">
                <a:avLst/>
              </a:prstGeom>
              <a:ln w="12700" cap="flat">
                <a:noFill/>
                <a:miter lim="400000"/>
              </a:ln>
              <a:effectLst/>
            </p:spPr>
          </p:pic>
          <p:pic>
            <p:nvPicPr>
              <p:cNvPr id="212" name="Image" descr="Image">
                <a:extLst>
                  <a:ext uri="{FF2B5EF4-FFF2-40B4-BE49-F238E27FC236}">
                    <a16:creationId xmlns:a16="http://schemas.microsoft.com/office/drawing/2014/main" id="{B368DD25-0519-4207-8EB8-95D759266581}"/>
                  </a:ext>
                </a:extLst>
              </p:cNvPr>
              <p:cNvPicPr>
                <a:picLocks noChangeAspect="1"/>
              </p:cNvPicPr>
              <p:nvPr/>
            </p:nvPicPr>
            <p:blipFill>
              <a:blip r:embed="rId6"/>
              <a:stretch>
                <a:fillRect/>
              </a:stretch>
            </p:blipFill>
            <p:spPr>
              <a:xfrm>
                <a:off x="97055" y="1507"/>
                <a:ext cx="488716" cy="574732"/>
              </a:xfrm>
              <a:prstGeom prst="rect">
                <a:avLst/>
              </a:prstGeom>
              <a:ln w="12700" cap="flat">
                <a:noFill/>
                <a:miter lim="400000"/>
              </a:ln>
              <a:effectLst/>
            </p:spPr>
          </p:pic>
          <p:pic>
            <p:nvPicPr>
              <p:cNvPr id="213" name="Image" descr="Image">
                <a:extLst>
                  <a:ext uri="{FF2B5EF4-FFF2-40B4-BE49-F238E27FC236}">
                    <a16:creationId xmlns:a16="http://schemas.microsoft.com/office/drawing/2014/main" id="{80FCA0A1-8A38-4D07-868C-228FDB92014B}"/>
                  </a:ext>
                </a:extLst>
              </p:cNvPr>
              <p:cNvPicPr>
                <a:picLocks noChangeAspect="1"/>
              </p:cNvPicPr>
              <p:nvPr/>
            </p:nvPicPr>
            <p:blipFill>
              <a:blip r:embed="rId7"/>
              <a:stretch>
                <a:fillRect/>
              </a:stretch>
            </p:blipFill>
            <p:spPr>
              <a:xfrm>
                <a:off x="0" y="828522"/>
                <a:ext cx="682826" cy="528170"/>
              </a:xfrm>
              <a:prstGeom prst="rect">
                <a:avLst/>
              </a:prstGeom>
              <a:ln w="12700" cap="flat">
                <a:noFill/>
                <a:miter lim="400000"/>
              </a:ln>
              <a:effectLst/>
            </p:spPr>
          </p:pic>
          <p:pic>
            <p:nvPicPr>
              <p:cNvPr id="214" name="Image" descr="Image">
                <a:extLst>
                  <a:ext uri="{FF2B5EF4-FFF2-40B4-BE49-F238E27FC236}">
                    <a16:creationId xmlns:a16="http://schemas.microsoft.com/office/drawing/2014/main" id="{4E5C15A1-E4EC-4301-A322-4A30C265F548}"/>
                  </a:ext>
                </a:extLst>
              </p:cNvPr>
              <p:cNvPicPr>
                <a:picLocks noChangeAspect="1"/>
              </p:cNvPicPr>
              <p:nvPr/>
            </p:nvPicPr>
            <p:blipFill>
              <a:blip r:embed="rId8"/>
              <a:stretch>
                <a:fillRect/>
              </a:stretch>
            </p:blipFill>
            <p:spPr>
              <a:xfrm>
                <a:off x="943031" y="783320"/>
                <a:ext cx="488715" cy="618574"/>
              </a:xfrm>
              <a:prstGeom prst="rect">
                <a:avLst/>
              </a:prstGeom>
              <a:ln w="12700" cap="flat">
                <a:noFill/>
                <a:miter lim="400000"/>
              </a:ln>
              <a:effectLst/>
            </p:spPr>
          </p:pic>
        </p:grpSp>
      </p:grpSp>
      <p:grpSp>
        <p:nvGrpSpPr>
          <p:cNvPr id="215" name="Group">
            <a:extLst>
              <a:ext uri="{FF2B5EF4-FFF2-40B4-BE49-F238E27FC236}">
                <a16:creationId xmlns:a16="http://schemas.microsoft.com/office/drawing/2014/main" id="{90073CF2-67D2-443D-BF25-2CD3187E54A9}"/>
              </a:ext>
            </a:extLst>
          </p:cNvPr>
          <p:cNvGrpSpPr/>
          <p:nvPr/>
        </p:nvGrpSpPr>
        <p:grpSpPr>
          <a:xfrm>
            <a:off x="3904073" y="2358984"/>
            <a:ext cx="400089" cy="531039"/>
            <a:chOff x="0" y="0"/>
            <a:chExt cx="400088" cy="531038"/>
          </a:xfrm>
        </p:grpSpPr>
        <p:sp>
          <p:nvSpPr>
            <p:cNvPr id="216" name="Rectangle">
              <a:extLst>
                <a:ext uri="{FF2B5EF4-FFF2-40B4-BE49-F238E27FC236}">
                  <a16:creationId xmlns:a16="http://schemas.microsoft.com/office/drawing/2014/main" id="{51CBE0FF-C4B4-4B96-9117-5B527A54AADD}"/>
                </a:ext>
              </a:extLst>
            </p:cNvPr>
            <p:cNvSpPr/>
            <p:nvPr/>
          </p:nvSpPr>
          <p:spPr>
            <a:xfrm>
              <a:off x="0" y="0"/>
              <a:ext cx="400089" cy="142486"/>
            </a:xfrm>
            <a:prstGeom prst="rect">
              <a:avLst/>
            </a:prstGeom>
            <a:solidFill>
              <a:srgbClr val="FFFFFF"/>
            </a:solidFill>
            <a:ln w="3175" cap="flat">
              <a:noFill/>
              <a:miter lim="400000"/>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sp>
          <p:nvSpPr>
            <p:cNvPr id="217" name="Line">
              <a:extLst>
                <a:ext uri="{FF2B5EF4-FFF2-40B4-BE49-F238E27FC236}">
                  <a16:creationId xmlns:a16="http://schemas.microsoft.com/office/drawing/2014/main" id="{8514B378-6F90-4FF6-8961-DD98E38ED655}"/>
                </a:ext>
              </a:extLst>
            </p:cNvPr>
            <p:cNvSpPr/>
            <p:nvPr/>
          </p:nvSpPr>
          <p:spPr>
            <a:xfrm flipV="1">
              <a:off x="42162" y="43118"/>
              <a:ext cx="170611" cy="1"/>
            </a:xfrm>
            <a:prstGeom prst="line">
              <a:avLst/>
            </a:prstGeom>
            <a:noFill/>
            <a:ln w="3175" cap="flat">
              <a:solidFill>
                <a:schemeClr val="accent3"/>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sp>
          <p:nvSpPr>
            <p:cNvPr id="218" name="Line">
              <a:extLst>
                <a:ext uri="{FF2B5EF4-FFF2-40B4-BE49-F238E27FC236}">
                  <a16:creationId xmlns:a16="http://schemas.microsoft.com/office/drawing/2014/main" id="{FAA40A3D-E66B-4539-BADE-C460FB82C812}"/>
                </a:ext>
              </a:extLst>
            </p:cNvPr>
            <p:cNvSpPr/>
            <p:nvPr/>
          </p:nvSpPr>
          <p:spPr>
            <a:xfrm flipV="1">
              <a:off x="42162" y="105939"/>
              <a:ext cx="170611" cy="1"/>
            </a:xfrm>
            <a:prstGeom prst="line">
              <a:avLst/>
            </a:prstGeom>
            <a:noFill/>
            <a:ln w="3175" cap="flat">
              <a:solidFill>
                <a:schemeClr val="accent3"/>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sp>
          <p:nvSpPr>
            <p:cNvPr id="219" name="Circle">
              <a:extLst>
                <a:ext uri="{FF2B5EF4-FFF2-40B4-BE49-F238E27FC236}">
                  <a16:creationId xmlns:a16="http://schemas.microsoft.com/office/drawing/2014/main" id="{435EF55D-5B5F-451D-B93A-8DA1A8604D3D}"/>
                </a:ext>
              </a:extLst>
            </p:cNvPr>
            <p:cNvSpPr/>
            <p:nvPr/>
          </p:nvSpPr>
          <p:spPr>
            <a:xfrm>
              <a:off x="309401" y="65570"/>
              <a:ext cx="8373" cy="8373"/>
            </a:xfrm>
            <a:prstGeom prst="ellipse">
              <a:avLst/>
            </a:prstGeom>
            <a:solidFill>
              <a:srgbClr val="FFFFFF"/>
            </a:solidFill>
            <a:ln w="12700" cap="flat">
              <a:solidFill>
                <a:schemeClr val="accent3"/>
              </a:solidFill>
              <a:prstDash val="solid"/>
              <a:round/>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sp>
          <p:nvSpPr>
            <p:cNvPr id="220" name="Rectangle">
              <a:extLst>
                <a:ext uri="{FF2B5EF4-FFF2-40B4-BE49-F238E27FC236}">
                  <a16:creationId xmlns:a16="http://schemas.microsoft.com/office/drawing/2014/main" id="{4C220535-50D6-4A6E-B067-CA42F0D98D27}"/>
                </a:ext>
              </a:extLst>
            </p:cNvPr>
            <p:cNvSpPr/>
            <p:nvPr/>
          </p:nvSpPr>
          <p:spPr>
            <a:xfrm>
              <a:off x="0" y="165278"/>
              <a:ext cx="400089" cy="142487"/>
            </a:xfrm>
            <a:prstGeom prst="rect">
              <a:avLst/>
            </a:prstGeom>
            <a:solidFill>
              <a:srgbClr val="FFFFFF"/>
            </a:solidFill>
            <a:ln w="3175" cap="flat">
              <a:noFill/>
              <a:miter lim="400000"/>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sp>
          <p:nvSpPr>
            <p:cNvPr id="221" name="Line">
              <a:extLst>
                <a:ext uri="{FF2B5EF4-FFF2-40B4-BE49-F238E27FC236}">
                  <a16:creationId xmlns:a16="http://schemas.microsoft.com/office/drawing/2014/main" id="{F35ED3B8-7BAC-44C3-8907-25EA66C3F988}"/>
                </a:ext>
              </a:extLst>
            </p:cNvPr>
            <p:cNvSpPr/>
            <p:nvPr/>
          </p:nvSpPr>
          <p:spPr>
            <a:xfrm flipV="1">
              <a:off x="42162" y="208397"/>
              <a:ext cx="170611" cy="1"/>
            </a:xfrm>
            <a:prstGeom prst="line">
              <a:avLst/>
            </a:prstGeom>
            <a:noFill/>
            <a:ln w="3175" cap="flat">
              <a:solidFill>
                <a:schemeClr val="accent3"/>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sp>
          <p:nvSpPr>
            <p:cNvPr id="222" name="Line">
              <a:extLst>
                <a:ext uri="{FF2B5EF4-FFF2-40B4-BE49-F238E27FC236}">
                  <a16:creationId xmlns:a16="http://schemas.microsoft.com/office/drawing/2014/main" id="{D4F253F3-58EA-4E0D-8D15-F87F8CC8F13A}"/>
                </a:ext>
              </a:extLst>
            </p:cNvPr>
            <p:cNvSpPr/>
            <p:nvPr/>
          </p:nvSpPr>
          <p:spPr>
            <a:xfrm flipV="1">
              <a:off x="42162" y="271218"/>
              <a:ext cx="170611" cy="1"/>
            </a:xfrm>
            <a:prstGeom prst="line">
              <a:avLst/>
            </a:prstGeom>
            <a:noFill/>
            <a:ln w="3175" cap="flat">
              <a:solidFill>
                <a:schemeClr val="accent3"/>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sp>
          <p:nvSpPr>
            <p:cNvPr id="223" name="Circle">
              <a:extLst>
                <a:ext uri="{FF2B5EF4-FFF2-40B4-BE49-F238E27FC236}">
                  <a16:creationId xmlns:a16="http://schemas.microsoft.com/office/drawing/2014/main" id="{C6E947D3-ECA9-4943-816B-0E6099EA9AD0}"/>
                </a:ext>
              </a:extLst>
            </p:cNvPr>
            <p:cNvSpPr/>
            <p:nvPr/>
          </p:nvSpPr>
          <p:spPr>
            <a:xfrm>
              <a:off x="309401" y="230849"/>
              <a:ext cx="8373" cy="8373"/>
            </a:xfrm>
            <a:prstGeom prst="ellipse">
              <a:avLst/>
            </a:prstGeom>
            <a:solidFill>
              <a:srgbClr val="FFFFFF"/>
            </a:solidFill>
            <a:ln w="12700" cap="flat">
              <a:solidFill>
                <a:schemeClr val="accent3"/>
              </a:solidFill>
              <a:prstDash val="solid"/>
              <a:round/>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sp>
          <p:nvSpPr>
            <p:cNvPr id="224" name="Line">
              <a:extLst>
                <a:ext uri="{FF2B5EF4-FFF2-40B4-BE49-F238E27FC236}">
                  <a16:creationId xmlns:a16="http://schemas.microsoft.com/office/drawing/2014/main" id="{FF2B78C1-BA31-488B-92B7-D2C26D1B37FC}"/>
                </a:ext>
              </a:extLst>
            </p:cNvPr>
            <p:cNvSpPr/>
            <p:nvPr/>
          </p:nvSpPr>
          <p:spPr>
            <a:xfrm flipV="1">
              <a:off x="200043" y="303823"/>
              <a:ext cx="1" cy="170611"/>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sp>
          <p:nvSpPr>
            <p:cNvPr id="225" name="Circle">
              <a:extLst>
                <a:ext uri="{FF2B5EF4-FFF2-40B4-BE49-F238E27FC236}">
                  <a16:creationId xmlns:a16="http://schemas.microsoft.com/office/drawing/2014/main" id="{CDF3656C-9DEF-482A-AF06-64D4EE58AE69}"/>
                </a:ext>
              </a:extLst>
            </p:cNvPr>
            <p:cNvSpPr/>
            <p:nvPr/>
          </p:nvSpPr>
          <p:spPr>
            <a:xfrm>
              <a:off x="142862" y="416676"/>
              <a:ext cx="114363" cy="114363"/>
            </a:xfrm>
            <a:prstGeom prst="ellipse">
              <a:avLst/>
            </a:prstGeom>
            <a:solidFill>
              <a:srgbClr val="FFFFFF"/>
            </a:solidFill>
            <a:ln w="12700" cap="flat">
              <a:solidFill>
                <a:srgbClr val="FFFFFF"/>
              </a:solidFill>
              <a:prstDash val="solid"/>
              <a:round/>
            </a:ln>
            <a:effectLst/>
          </p:spPr>
          <p:txBody>
            <a:bodyPr wrap="square" lIns="34289" tIns="34289" rIns="34289" bIns="34289" numCol="1" anchor="ctr">
              <a:noAutofit/>
            </a:bodyPr>
            <a:lstStyle/>
            <a:p>
              <a:pPr defTabSz="914240">
                <a:defRPr sz="1800">
                  <a:latin typeface="+mj-lt"/>
                  <a:ea typeface="+mj-ea"/>
                  <a:cs typeface="+mj-cs"/>
                  <a:sym typeface="Helvetica"/>
                </a:defRPr>
              </a:pPr>
              <a:endParaRPr/>
            </a:p>
          </p:txBody>
        </p:sp>
        <p:sp>
          <p:nvSpPr>
            <p:cNvPr id="226" name="Line">
              <a:extLst>
                <a:ext uri="{FF2B5EF4-FFF2-40B4-BE49-F238E27FC236}">
                  <a16:creationId xmlns:a16="http://schemas.microsoft.com/office/drawing/2014/main" id="{432EE940-DA38-4B76-A259-CB91CA817D27}"/>
                </a:ext>
              </a:extLst>
            </p:cNvPr>
            <p:cNvSpPr/>
            <p:nvPr/>
          </p:nvSpPr>
          <p:spPr>
            <a:xfrm>
              <a:off x="369" y="473857"/>
              <a:ext cx="399349" cy="1"/>
            </a:xfrm>
            <a:prstGeom prst="line">
              <a:avLst/>
            </a:prstGeom>
            <a:noFill/>
            <a:ln w="12700" cap="flat">
              <a:solidFill>
                <a:srgbClr val="FFFFFF"/>
              </a:solidFill>
              <a:prstDash val="solid"/>
              <a:round/>
            </a:ln>
            <a:effectLst/>
          </p:spPr>
          <p:txBody>
            <a:bodyPr wrap="square" lIns="34289" tIns="34289" rIns="34289" bIns="34289" numCol="1" anchor="t">
              <a:noAutofit/>
            </a:bodyPr>
            <a:lstStyle/>
            <a:p>
              <a:pPr defTabSz="914240">
                <a:defRPr sz="1800">
                  <a:latin typeface="+mj-lt"/>
                  <a:ea typeface="+mj-ea"/>
                  <a:cs typeface="+mj-cs"/>
                  <a:sym typeface="Helvetica"/>
                </a:defRPr>
              </a:pPr>
              <a:endParaRPr/>
            </a:p>
          </p:txBody>
        </p:sp>
      </p:grpSp>
      <p:sp>
        <p:nvSpPr>
          <p:cNvPr id="227" name="Rectangle">
            <a:extLst>
              <a:ext uri="{FF2B5EF4-FFF2-40B4-BE49-F238E27FC236}">
                <a16:creationId xmlns:a16="http://schemas.microsoft.com/office/drawing/2014/main" id="{1F7D9DE7-E383-49F9-8967-D0FBD20A8EFE}"/>
              </a:ext>
            </a:extLst>
          </p:cNvPr>
          <p:cNvSpPr/>
          <p:nvPr/>
        </p:nvSpPr>
        <p:spPr>
          <a:xfrm>
            <a:off x="3452812" y="1971675"/>
            <a:ext cx="4940623" cy="2220022"/>
          </a:xfrm>
          <a:prstGeom prst="rect">
            <a:avLst/>
          </a:prstGeom>
          <a:solidFill>
            <a:srgbClr val="FFFFFF"/>
          </a:solidFill>
          <a:ln w="3175">
            <a:miter lim="400000"/>
          </a:ln>
        </p:spPr>
        <p:txBody>
          <a:bodyPr lIns="34289" tIns="34289" rIns="34289" bIns="34289" anchor="ctr"/>
          <a:lstStyle/>
          <a:p>
            <a:pPr algn="ctr" defTabSz="914400">
              <a:defRPr sz="1800">
                <a:solidFill>
                  <a:srgbClr val="FFFFFF"/>
                </a:solidFill>
                <a:latin typeface="+mj-lt"/>
                <a:ea typeface="+mj-ea"/>
                <a:cs typeface="+mj-cs"/>
                <a:sym typeface="Helvetica"/>
              </a:defRPr>
            </a:pPr>
            <a:endParaRPr/>
          </a:p>
        </p:txBody>
      </p:sp>
      <p:sp>
        <p:nvSpPr>
          <p:cNvPr id="228" name="Asset">
            <a:extLst>
              <a:ext uri="{FF2B5EF4-FFF2-40B4-BE49-F238E27FC236}">
                <a16:creationId xmlns:a16="http://schemas.microsoft.com/office/drawing/2014/main" id="{DB2E2A0A-61B1-44C0-A581-FF1EF5D412D5}"/>
              </a:ext>
            </a:extLst>
          </p:cNvPr>
          <p:cNvSpPr txBox="1"/>
          <p:nvPr/>
        </p:nvSpPr>
        <p:spPr>
          <a:xfrm>
            <a:off x="608786" y="643064"/>
            <a:ext cx="506222"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ctr" defTabSz="914240">
              <a:defRPr sz="1400">
                <a:solidFill>
                  <a:schemeClr val="accent3"/>
                </a:solidFill>
                <a:latin typeface="Museo Sans 300"/>
                <a:ea typeface="Museo Sans 300"/>
                <a:cs typeface="Museo Sans 300"/>
                <a:sym typeface="Museo Sans 300"/>
              </a:defRPr>
            </a:lvl1pPr>
          </a:lstStyle>
          <a:p>
            <a:r>
              <a:t>Asset</a:t>
            </a:r>
          </a:p>
        </p:txBody>
      </p:sp>
      <p:sp>
        <p:nvSpPr>
          <p:cNvPr id="229" name="User">
            <a:extLst>
              <a:ext uri="{FF2B5EF4-FFF2-40B4-BE49-F238E27FC236}">
                <a16:creationId xmlns:a16="http://schemas.microsoft.com/office/drawing/2014/main" id="{04F08081-D7C5-40E7-A1B5-BC0256B2149E}"/>
              </a:ext>
            </a:extLst>
          </p:cNvPr>
          <p:cNvSpPr txBox="1"/>
          <p:nvPr/>
        </p:nvSpPr>
        <p:spPr>
          <a:xfrm>
            <a:off x="6696859" y="643064"/>
            <a:ext cx="450392" cy="284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ctr" defTabSz="914240">
              <a:defRPr sz="1400">
                <a:solidFill>
                  <a:schemeClr val="accent3"/>
                </a:solidFill>
                <a:latin typeface="Museo Sans 300"/>
                <a:ea typeface="Museo Sans 300"/>
                <a:cs typeface="Museo Sans 300"/>
                <a:sym typeface="Museo Sans 300"/>
              </a:defRPr>
            </a:lvl1pPr>
          </a:lstStyle>
          <a:p>
            <a:r>
              <a:t>User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190"/>
                                        </p:tgtEl>
                                        <p:attrNameLst>
                                          <p:attrName>style.visibility</p:attrName>
                                        </p:attrNameLst>
                                      </p:cBhvr>
                                      <p:to>
                                        <p:strVal val="visible"/>
                                      </p:to>
                                    </p:set>
                                    <p:animEffect transition="in" filter="fade">
                                      <p:cBhvr>
                                        <p:cTn id="11" dur="1000"/>
                                        <p:tgtEl>
                                          <p:spTgt spid="190"/>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191"/>
                                        </p:tgtEl>
                                        <p:attrNameLst>
                                          <p:attrName>style.visibility</p:attrName>
                                        </p:attrNameLst>
                                      </p:cBhvr>
                                      <p:to>
                                        <p:strVal val="visible"/>
                                      </p:to>
                                    </p:set>
                                    <p:animEffect transition="in" filter="fade">
                                      <p:cBhvr>
                                        <p:cTn id="15" dur="1000"/>
                                        <p:tgtEl>
                                          <p:spTgt spid="191"/>
                                        </p:tgtEl>
                                      </p:cBhvr>
                                    </p:animEffect>
                                  </p:childTnLst>
                                </p:cTn>
                              </p:par>
                            </p:childTnLst>
                          </p:cTn>
                        </p:par>
                        <p:par>
                          <p:cTn id="16" fill="hold">
                            <p:stCondLst>
                              <p:cond delay="3000"/>
                            </p:stCondLst>
                            <p:childTnLst>
                              <p:par>
                                <p:cTn id="17" presetID="10" presetClass="entr" fill="hold" grpId="0" nodeType="afterEffect">
                                  <p:stCondLst>
                                    <p:cond delay="0"/>
                                  </p:stCondLst>
                                  <p:iterate>
                                    <p:tmAbs val="0"/>
                                  </p:iterate>
                                  <p:childTnLst>
                                    <p:set>
                                      <p:cBhvr>
                                        <p:cTn id="18" fill="hold"/>
                                        <p:tgtEl>
                                          <p:spTgt spid="192"/>
                                        </p:tgtEl>
                                        <p:attrNameLst>
                                          <p:attrName>style.visibility</p:attrName>
                                        </p:attrNameLst>
                                      </p:cBhvr>
                                      <p:to>
                                        <p:strVal val="visible"/>
                                      </p:to>
                                    </p:set>
                                    <p:animEffect transition="in" filter="fade">
                                      <p:cBhvr>
                                        <p:cTn id="19" dur="1000"/>
                                        <p:tgtEl>
                                          <p:spTgt spid="192"/>
                                        </p:tgtEl>
                                      </p:cBhvr>
                                    </p:animEffect>
                                  </p:childTnLst>
                                </p:cTn>
                              </p:par>
                            </p:childTnLst>
                          </p:cTn>
                        </p:par>
                        <p:par>
                          <p:cTn id="20" fill="hold">
                            <p:stCondLst>
                              <p:cond delay="4000"/>
                            </p:stCondLst>
                            <p:childTnLst>
                              <p:par>
                                <p:cTn id="21" presetID="10" presetClass="entr" fill="hold" grpId="0" nodeType="afterEffect">
                                  <p:stCondLst>
                                    <p:cond delay="0"/>
                                  </p:stCondLst>
                                  <p:iterate>
                                    <p:tmAbs val="0"/>
                                  </p:iterate>
                                  <p:childTnLst>
                                    <p:set>
                                      <p:cBhvr>
                                        <p:cTn id="22" fill="hold"/>
                                        <p:tgtEl>
                                          <p:spTgt spid="205"/>
                                        </p:tgtEl>
                                        <p:attrNameLst>
                                          <p:attrName>style.visibility</p:attrName>
                                        </p:attrNameLst>
                                      </p:cBhvr>
                                      <p:to>
                                        <p:strVal val="visible"/>
                                      </p:to>
                                    </p:set>
                                    <p:animEffect transition="in" filter="fade">
                                      <p:cBhvr>
                                        <p:cTn id="23" dur="1000"/>
                                        <p:tgtEl>
                                          <p:spTgt spid="205"/>
                                        </p:tgtEl>
                                      </p:cBhvr>
                                    </p:animEffect>
                                  </p:childTnLst>
                                </p:cTn>
                              </p:par>
                            </p:childTnLst>
                          </p:cTn>
                        </p:par>
                        <p:par>
                          <p:cTn id="24" fill="hold">
                            <p:stCondLst>
                              <p:cond delay="5000"/>
                            </p:stCondLst>
                            <p:childTnLst>
                              <p:par>
                                <p:cTn id="25" presetID="10" presetClass="exit" fill="hold" grpId="0" nodeType="afterEffect">
                                  <p:stCondLst>
                                    <p:cond delay="0"/>
                                  </p:stCondLst>
                                  <p:iterate>
                                    <p:tmAbs val="0"/>
                                  </p:iterate>
                                  <p:childTnLst>
                                    <p:animEffect transition="out" filter="fade">
                                      <p:cBhvr>
                                        <p:cTn id="26" dur="1000" fill="hold"/>
                                        <p:tgtEl>
                                          <p:spTgt spid="227"/>
                                        </p:tgtEl>
                                      </p:cBhvr>
                                    </p:animEffect>
                                    <p:set>
                                      <p:cBhvr>
                                        <p:cTn id="27" fill="hold">
                                          <p:stCondLst>
                                            <p:cond delay="999"/>
                                          </p:stCondLst>
                                        </p:cTn>
                                        <p:tgtEl>
                                          <p:spTgt spid="227"/>
                                        </p:tgtEl>
                                        <p:attrNameLst>
                                          <p:attrName>style.visibility</p:attrName>
                                        </p:attrNameLst>
                                      </p:cBhvr>
                                      <p:to>
                                        <p:strVal val="hidden"/>
                                      </p:to>
                                    </p:set>
                                  </p:childTnLst>
                                </p:cTn>
                              </p:par>
                            </p:childTnLst>
                          </p:cTn>
                        </p:par>
                        <p:par>
                          <p:cTn id="28" fill="hold">
                            <p:stCondLst>
                              <p:cond delay="6000"/>
                            </p:stCondLst>
                            <p:childTnLst>
                              <p:par>
                                <p:cTn id="29" presetID="10" presetClass="entr" fill="hold" grpId="0" nodeType="afterEffect">
                                  <p:stCondLst>
                                    <p:cond delay="1000"/>
                                  </p:stCondLst>
                                  <p:iterate>
                                    <p:tmAbs val="0"/>
                                  </p:iterate>
                                  <p:childTnLst>
                                    <p:set>
                                      <p:cBhvr>
                                        <p:cTn id="30" fill="hold"/>
                                        <p:tgtEl>
                                          <p:spTgt spid="137"/>
                                        </p:tgtEl>
                                        <p:attrNameLst>
                                          <p:attrName>style.visibility</p:attrName>
                                        </p:attrNameLst>
                                      </p:cBhvr>
                                      <p:to>
                                        <p:strVal val="visible"/>
                                      </p:to>
                                    </p:set>
                                    <p:animEffect transition="in" filter="fade">
                                      <p:cBhvr>
                                        <p:cTn id="31" dur="500"/>
                                        <p:tgtEl>
                                          <p:spTgt spid="137"/>
                                        </p:tgtEl>
                                      </p:cBhvr>
                                    </p:animEffect>
                                  </p:childTnLst>
                                </p:cTn>
                              </p:par>
                            </p:childTnLst>
                          </p:cTn>
                        </p:par>
                        <p:par>
                          <p:cTn id="32" fill="hold">
                            <p:stCondLst>
                              <p:cond delay="7500"/>
                            </p:stCondLst>
                            <p:childTnLst>
                              <p:par>
                                <p:cTn id="33" presetID="-1" presetClass="path" presetSubtype="0" accel="50000" decel="50000" fill="hold" nodeType="afterEffect">
                                  <p:stCondLst>
                                    <p:cond delay="0"/>
                                  </p:stCondLst>
                                  <p:childTnLst>
                                    <p:animMotion origin="layout" path="M 0.000000 0.000000 L 0.047843 -0.000027 L 0.148431 0.000000" pathEditMode="relative">
                                      <p:cBhvr>
                                        <p:cTn id="34" dur="500" fill="hold"/>
                                        <p:tgtEl>
                                          <p:spTgt spid="137"/>
                                        </p:tgtEl>
                                        <p:attrNameLst>
                                          <p:attrName>ppt_x</p:attrName>
                                          <p:attrName>ppt_y</p:attrName>
                                        </p:attrNameLst>
                                      </p:cBhvr>
                                    </p:animMotion>
                                  </p:childTnLst>
                                </p:cTn>
                              </p:par>
                            </p:childTnLst>
                          </p:cTn>
                        </p:par>
                        <p:par>
                          <p:cTn id="35" fill="hold">
                            <p:stCondLst>
                              <p:cond delay="8000"/>
                            </p:stCondLst>
                            <p:childTnLst>
                              <p:par>
                                <p:cTn id="36" presetID="10" presetClass="entr" fill="hold" grpId="0" nodeType="afterEffect">
                                  <p:stCondLst>
                                    <p:cond delay="0"/>
                                  </p:stCondLst>
                                  <p:iterate>
                                    <p:tmAbs val="0"/>
                                  </p:iterate>
                                  <p:childTnLst>
                                    <p:set>
                                      <p:cBhvr>
                                        <p:cTn id="37" fill="hold"/>
                                        <p:tgtEl>
                                          <p:spTgt spid="138"/>
                                        </p:tgtEl>
                                        <p:attrNameLst>
                                          <p:attrName>style.visibility</p:attrName>
                                        </p:attrNameLst>
                                      </p:cBhvr>
                                      <p:to>
                                        <p:strVal val="visible"/>
                                      </p:to>
                                    </p:set>
                                    <p:animEffect transition="in" filter="fade">
                                      <p:cBhvr>
                                        <p:cTn id="38" dur="500"/>
                                        <p:tgtEl>
                                          <p:spTgt spid="138"/>
                                        </p:tgtEl>
                                      </p:cBhvr>
                                    </p:animEffect>
                                  </p:childTnLst>
                                </p:cTn>
                              </p:par>
                            </p:childTnLst>
                          </p:cTn>
                        </p:par>
                        <p:par>
                          <p:cTn id="39" fill="hold">
                            <p:stCondLst>
                              <p:cond delay="8500"/>
                            </p:stCondLst>
                            <p:childTnLst>
                              <p:par>
                                <p:cTn id="40" presetID="-1" presetClass="path" presetSubtype="0" accel="50000" decel="50000" fill="hold" nodeType="afterEffect">
                                  <p:stCondLst>
                                    <p:cond delay="0"/>
                                  </p:stCondLst>
                                  <p:childTnLst>
                                    <p:animMotion origin="layout" path="M 0.000000 0.000000 L 0.191097 0.194729" pathEditMode="relative">
                                      <p:cBhvr>
                                        <p:cTn id="41" dur="500" fill="hold"/>
                                        <p:tgtEl>
                                          <p:spTgt spid="138"/>
                                        </p:tgtEl>
                                        <p:attrNameLst>
                                          <p:attrName>ppt_x</p:attrName>
                                          <p:attrName>ppt_y</p:attrName>
                                        </p:attrNameLst>
                                      </p:cBhvr>
                                    </p:animMotion>
                                  </p:childTnLst>
                                </p:cTn>
                              </p:par>
                            </p:childTnLst>
                          </p:cTn>
                        </p:par>
                        <p:par>
                          <p:cTn id="42" fill="hold">
                            <p:stCondLst>
                              <p:cond delay="9000"/>
                            </p:stCondLst>
                            <p:childTnLst>
                              <p:par>
                                <p:cTn id="43" presetID="10" presetClass="entr" fill="hold" grpId="0" nodeType="afterEffect">
                                  <p:stCondLst>
                                    <p:cond delay="0"/>
                                  </p:stCondLst>
                                  <p:iterate>
                                    <p:tmAbs val="0"/>
                                  </p:iterate>
                                  <p:childTnLst>
                                    <p:set>
                                      <p:cBhvr>
                                        <p:cTn id="44" fill="hold"/>
                                        <p:tgtEl>
                                          <p:spTgt spid="139"/>
                                        </p:tgtEl>
                                        <p:attrNameLst>
                                          <p:attrName>style.visibility</p:attrName>
                                        </p:attrNameLst>
                                      </p:cBhvr>
                                      <p:to>
                                        <p:strVal val="visible"/>
                                      </p:to>
                                    </p:set>
                                    <p:animEffect transition="in" filter="fade">
                                      <p:cBhvr>
                                        <p:cTn id="45" dur="500"/>
                                        <p:tgtEl>
                                          <p:spTgt spid="139"/>
                                        </p:tgtEl>
                                      </p:cBhvr>
                                    </p:animEffect>
                                  </p:childTnLst>
                                </p:cTn>
                              </p:par>
                            </p:childTnLst>
                          </p:cTn>
                        </p:par>
                        <p:par>
                          <p:cTn id="46" fill="hold">
                            <p:stCondLst>
                              <p:cond delay="9500"/>
                            </p:stCondLst>
                            <p:childTnLst>
                              <p:par>
                                <p:cTn id="47" presetID="-1" presetClass="path" presetSubtype="0" accel="50000" decel="50000" fill="hold" nodeType="afterEffect">
                                  <p:stCondLst>
                                    <p:cond delay="0"/>
                                  </p:stCondLst>
                                  <p:childTnLst>
                                    <p:animMotion origin="layout" path="M 0.000000 0.000000 L 0.047843 -0.001879 L 0.148431 -0.001852" pathEditMode="relative">
                                      <p:cBhvr>
                                        <p:cTn id="48" dur="500" fill="hold"/>
                                        <p:tgtEl>
                                          <p:spTgt spid="139"/>
                                        </p:tgtEl>
                                        <p:attrNameLst>
                                          <p:attrName>ppt_x</p:attrName>
                                          <p:attrName>ppt_y</p:attrName>
                                        </p:attrNameLst>
                                      </p:cBhvr>
                                    </p:animMotion>
                                  </p:childTnLst>
                                </p:cTn>
                              </p:par>
                            </p:childTnLst>
                          </p:cTn>
                        </p:par>
                        <p:par>
                          <p:cTn id="49" fill="hold">
                            <p:stCondLst>
                              <p:cond delay="10000"/>
                            </p:stCondLst>
                            <p:childTnLst>
                              <p:par>
                                <p:cTn id="50" presetID="10" presetClass="entr" fill="hold" grpId="0" nodeType="afterEffect">
                                  <p:stCondLst>
                                    <p:cond delay="0"/>
                                  </p:stCondLst>
                                  <p:iterate>
                                    <p:tmAbs val="0"/>
                                  </p:iterate>
                                  <p:childTnLst>
                                    <p:set>
                                      <p:cBhvr>
                                        <p:cTn id="51" fill="hold"/>
                                        <p:tgtEl>
                                          <p:spTgt spid="140"/>
                                        </p:tgtEl>
                                        <p:attrNameLst>
                                          <p:attrName>style.visibility</p:attrName>
                                        </p:attrNameLst>
                                      </p:cBhvr>
                                      <p:to>
                                        <p:strVal val="visible"/>
                                      </p:to>
                                    </p:set>
                                    <p:animEffect transition="in" filter="fade">
                                      <p:cBhvr>
                                        <p:cTn id="52" dur="500"/>
                                        <p:tgtEl>
                                          <p:spTgt spid="140"/>
                                        </p:tgtEl>
                                      </p:cBhvr>
                                    </p:animEffect>
                                  </p:childTnLst>
                                </p:cTn>
                              </p:par>
                            </p:childTnLst>
                          </p:cTn>
                        </p:par>
                        <p:par>
                          <p:cTn id="53" fill="hold">
                            <p:stCondLst>
                              <p:cond delay="10500"/>
                            </p:stCondLst>
                            <p:childTnLst>
                              <p:par>
                                <p:cTn id="54" presetID="-1" presetClass="path" presetSubtype="0" accel="50000" decel="50000" fill="hold" nodeType="afterEffect">
                                  <p:stCondLst>
                                    <p:cond delay="0"/>
                                  </p:stCondLst>
                                  <p:childTnLst>
                                    <p:animMotion origin="layout" path="M 0.000000 0.000000 L 0.168926 0.194266" pathEditMode="relative">
                                      <p:cBhvr>
                                        <p:cTn id="55" dur="500" fill="hold"/>
                                        <p:tgtEl>
                                          <p:spTgt spid="140"/>
                                        </p:tgtEl>
                                        <p:attrNameLst>
                                          <p:attrName>ppt_x</p:attrName>
                                          <p:attrName>ppt_y</p:attrName>
                                        </p:attrNameLst>
                                      </p:cBhvr>
                                    </p:animMotion>
                                  </p:childTnLst>
                                </p:cTn>
                              </p:par>
                            </p:childTnLst>
                          </p:cTn>
                        </p:par>
                        <p:par>
                          <p:cTn id="56" fill="hold">
                            <p:stCondLst>
                              <p:cond delay="11000"/>
                            </p:stCondLst>
                            <p:childTnLst>
                              <p:par>
                                <p:cTn id="57" presetID="10" presetClass="entr" fill="hold" grpId="0" nodeType="afterEffect">
                                  <p:stCondLst>
                                    <p:cond delay="0"/>
                                  </p:stCondLst>
                                  <p:iterate>
                                    <p:tmAbs val="0"/>
                                  </p:iterate>
                                  <p:childTnLst>
                                    <p:set>
                                      <p:cBhvr>
                                        <p:cTn id="58" fill="hold"/>
                                        <p:tgtEl>
                                          <p:spTgt spid="193"/>
                                        </p:tgtEl>
                                        <p:attrNameLst>
                                          <p:attrName>style.visibility</p:attrName>
                                        </p:attrNameLst>
                                      </p:cBhvr>
                                      <p:to>
                                        <p:strVal val="visible"/>
                                      </p:to>
                                    </p:set>
                                    <p:animEffect transition="in" filter="fade">
                                      <p:cBhvr>
                                        <p:cTn id="59" dur="500"/>
                                        <p:tgtEl>
                                          <p:spTgt spid="193"/>
                                        </p:tgtEl>
                                      </p:cBhvr>
                                    </p:animEffect>
                                  </p:childTnLst>
                                </p:cTn>
                              </p:par>
                            </p:childTnLst>
                          </p:cTn>
                        </p:par>
                        <p:par>
                          <p:cTn id="60" fill="hold">
                            <p:stCondLst>
                              <p:cond delay="11500"/>
                            </p:stCondLst>
                            <p:childTnLst>
                              <p:par>
                                <p:cTn id="61" presetID="10" presetClass="entr" fill="hold" grpId="0" nodeType="afterEffect">
                                  <p:stCondLst>
                                    <p:cond delay="0"/>
                                  </p:stCondLst>
                                  <p:iterate>
                                    <p:tmAbs val="0"/>
                                  </p:iterate>
                                  <p:childTnLst>
                                    <p:set>
                                      <p:cBhvr>
                                        <p:cTn id="62" fill="hold"/>
                                        <p:tgtEl>
                                          <p:spTgt spid="141"/>
                                        </p:tgtEl>
                                        <p:attrNameLst>
                                          <p:attrName>style.visibility</p:attrName>
                                        </p:attrNameLst>
                                      </p:cBhvr>
                                      <p:to>
                                        <p:strVal val="visible"/>
                                      </p:to>
                                    </p:set>
                                    <p:animEffect transition="in" filter="fade">
                                      <p:cBhvr>
                                        <p:cTn id="63" dur="500"/>
                                        <p:tgtEl>
                                          <p:spTgt spid="141"/>
                                        </p:tgtEl>
                                      </p:cBhvr>
                                    </p:animEffect>
                                  </p:childTnLst>
                                </p:cTn>
                              </p:par>
                            </p:childTnLst>
                          </p:cTn>
                        </p:par>
                        <p:par>
                          <p:cTn id="64" fill="hold">
                            <p:stCondLst>
                              <p:cond delay="12000"/>
                            </p:stCondLst>
                            <p:childTnLst>
                              <p:par>
                                <p:cTn id="65" presetID="-1" presetClass="path" presetSubtype="0" accel="50000" decel="50000" fill="hold" nodeType="afterEffect">
                                  <p:stCondLst>
                                    <p:cond delay="0"/>
                                  </p:stCondLst>
                                  <p:childTnLst>
                                    <p:animMotion origin="layout" path="M 0.000000 0.000000 L 0.047843 -0.000027 L 0.148431 0.000000" pathEditMode="relative">
                                      <p:cBhvr>
                                        <p:cTn id="66" dur="500" fill="hold"/>
                                        <p:tgtEl>
                                          <p:spTgt spid="141"/>
                                        </p:tgtEl>
                                        <p:attrNameLst>
                                          <p:attrName>ppt_x</p:attrName>
                                          <p:attrName>ppt_y</p:attrName>
                                        </p:attrNameLst>
                                      </p:cBhvr>
                                    </p:animMotion>
                                  </p:childTnLst>
                                </p:cTn>
                              </p:par>
                            </p:childTnLst>
                          </p:cTn>
                        </p:par>
                        <p:par>
                          <p:cTn id="67" fill="hold">
                            <p:stCondLst>
                              <p:cond delay="12500"/>
                            </p:stCondLst>
                            <p:childTnLst>
                              <p:par>
                                <p:cTn id="68" presetID="10" presetClass="entr" fill="hold" grpId="0" nodeType="afterEffect">
                                  <p:stCondLst>
                                    <p:cond delay="0"/>
                                  </p:stCondLst>
                                  <p:iterate>
                                    <p:tmAbs val="0"/>
                                  </p:iterate>
                                  <p:childTnLst>
                                    <p:set>
                                      <p:cBhvr>
                                        <p:cTn id="69" fill="hold"/>
                                        <p:tgtEl>
                                          <p:spTgt spid="142"/>
                                        </p:tgtEl>
                                        <p:attrNameLst>
                                          <p:attrName>style.visibility</p:attrName>
                                        </p:attrNameLst>
                                      </p:cBhvr>
                                      <p:to>
                                        <p:strVal val="visible"/>
                                      </p:to>
                                    </p:set>
                                    <p:animEffect transition="in" filter="fade">
                                      <p:cBhvr>
                                        <p:cTn id="70" dur="500"/>
                                        <p:tgtEl>
                                          <p:spTgt spid="142"/>
                                        </p:tgtEl>
                                      </p:cBhvr>
                                    </p:animEffect>
                                  </p:childTnLst>
                                </p:cTn>
                              </p:par>
                            </p:childTnLst>
                          </p:cTn>
                        </p:par>
                        <p:par>
                          <p:cTn id="71" fill="hold">
                            <p:stCondLst>
                              <p:cond delay="13000"/>
                            </p:stCondLst>
                            <p:childTnLst>
                              <p:par>
                                <p:cTn id="72" presetID="-1" presetClass="path" presetSubtype="0" accel="50000" decel="50000" fill="hold" nodeType="afterEffect">
                                  <p:stCondLst>
                                    <p:cond delay="0"/>
                                  </p:stCondLst>
                                  <p:childTnLst>
                                    <p:animMotion origin="layout" path="M 0.000000 0.000000 L 0.146689 0.194266" pathEditMode="relative">
                                      <p:cBhvr>
                                        <p:cTn id="73" dur="500" fill="hold"/>
                                        <p:tgtEl>
                                          <p:spTgt spid="142"/>
                                        </p:tgtEl>
                                        <p:attrNameLst>
                                          <p:attrName>ppt_x</p:attrName>
                                          <p:attrName>ppt_y</p:attrName>
                                        </p:attrNameLst>
                                      </p:cBhvr>
                                    </p:animMotion>
                                  </p:childTnLst>
                                </p:cTn>
                              </p:par>
                            </p:childTnLst>
                          </p:cTn>
                        </p:par>
                        <p:par>
                          <p:cTn id="74" fill="hold">
                            <p:stCondLst>
                              <p:cond delay="13500"/>
                            </p:stCondLst>
                            <p:childTnLst>
                              <p:par>
                                <p:cTn id="75" presetID="10" presetClass="entr" fill="hold" grpId="0" nodeType="afterEffect">
                                  <p:stCondLst>
                                    <p:cond delay="0"/>
                                  </p:stCondLst>
                                  <p:iterate>
                                    <p:tmAbs val="0"/>
                                  </p:iterate>
                                  <p:childTnLst>
                                    <p:set>
                                      <p:cBhvr>
                                        <p:cTn id="76" fill="hold"/>
                                        <p:tgtEl>
                                          <p:spTgt spid="143"/>
                                        </p:tgtEl>
                                        <p:attrNameLst>
                                          <p:attrName>style.visibility</p:attrName>
                                        </p:attrNameLst>
                                      </p:cBhvr>
                                      <p:to>
                                        <p:strVal val="visible"/>
                                      </p:to>
                                    </p:set>
                                    <p:animEffect transition="in" filter="fade">
                                      <p:cBhvr>
                                        <p:cTn id="77" dur="500"/>
                                        <p:tgtEl>
                                          <p:spTgt spid="143"/>
                                        </p:tgtEl>
                                      </p:cBhvr>
                                    </p:animEffect>
                                  </p:childTnLst>
                                </p:cTn>
                              </p:par>
                            </p:childTnLst>
                          </p:cTn>
                        </p:par>
                        <p:par>
                          <p:cTn id="78" fill="hold">
                            <p:stCondLst>
                              <p:cond delay="14000"/>
                            </p:stCondLst>
                            <p:childTnLst>
                              <p:par>
                                <p:cTn id="79" presetID="-1" presetClass="path" presetSubtype="0" accel="50000" decel="50000" fill="hold" nodeType="afterEffect">
                                  <p:stCondLst>
                                    <p:cond delay="0"/>
                                  </p:stCondLst>
                                  <p:childTnLst>
                                    <p:animMotion origin="layout" path="M 0.000000 0.000000 L 0.047843 -0.000027 L 0.148431 0.000000" pathEditMode="relative">
                                      <p:cBhvr>
                                        <p:cTn id="80" dur="500" fill="hold"/>
                                        <p:tgtEl>
                                          <p:spTgt spid="143"/>
                                        </p:tgtEl>
                                        <p:attrNameLst>
                                          <p:attrName>ppt_x</p:attrName>
                                          <p:attrName>ppt_y</p:attrName>
                                        </p:attrNameLst>
                                      </p:cBhvr>
                                    </p:animMotion>
                                  </p:childTnLst>
                                </p:cTn>
                              </p:par>
                            </p:childTnLst>
                          </p:cTn>
                        </p:par>
                        <p:par>
                          <p:cTn id="81" fill="hold">
                            <p:stCondLst>
                              <p:cond delay="14500"/>
                            </p:stCondLst>
                            <p:childTnLst>
                              <p:par>
                                <p:cTn id="82" presetID="10" presetClass="entr" fill="hold" grpId="0" nodeType="afterEffect">
                                  <p:stCondLst>
                                    <p:cond delay="0"/>
                                  </p:stCondLst>
                                  <p:iterate>
                                    <p:tmAbs val="0"/>
                                  </p:iterate>
                                  <p:childTnLst>
                                    <p:set>
                                      <p:cBhvr>
                                        <p:cTn id="83" fill="hold"/>
                                        <p:tgtEl>
                                          <p:spTgt spid="144"/>
                                        </p:tgtEl>
                                        <p:attrNameLst>
                                          <p:attrName>style.visibility</p:attrName>
                                        </p:attrNameLst>
                                      </p:cBhvr>
                                      <p:to>
                                        <p:strVal val="visible"/>
                                      </p:to>
                                    </p:set>
                                    <p:animEffect transition="in" filter="fade">
                                      <p:cBhvr>
                                        <p:cTn id="84" dur="500"/>
                                        <p:tgtEl>
                                          <p:spTgt spid="144"/>
                                        </p:tgtEl>
                                      </p:cBhvr>
                                    </p:animEffect>
                                  </p:childTnLst>
                                </p:cTn>
                              </p:par>
                            </p:childTnLst>
                          </p:cTn>
                        </p:par>
                        <p:par>
                          <p:cTn id="85" fill="hold">
                            <p:stCondLst>
                              <p:cond delay="15000"/>
                            </p:stCondLst>
                            <p:childTnLst>
                              <p:par>
                                <p:cTn id="86" presetID="-1" presetClass="path" presetSubtype="0" accel="50000" decel="50000" fill="hold" nodeType="afterEffect">
                                  <p:stCondLst>
                                    <p:cond delay="0"/>
                                  </p:stCondLst>
                                  <p:childTnLst>
                                    <p:animMotion origin="layout" path="M 0.000000 0.000000 L 0.124303 0.193803" pathEditMode="relative">
                                      <p:cBhvr>
                                        <p:cTn id="87" dur="500" fill="hold"/>
                                        <p:tgtEl>
                                          <p:spTgt spid="144"/>
                                        </p:tgtEl>
                                        <p:attrNameLst>
                                          <p:attrName>ppt_x</p:attrName>
                                          <p:attrName>ppt_y</p:attrName>
                                        </p:attrNameLst>
                                      </p:cBhvr>
                                    </p:animMotion>
                                  </p:childTnLst>
                                </p:cTn>
                              </p:par>
                            </p:childTnLst>
                          </p:cTn>
                        </p:par>
                        <p:par>
                          <p:cTn id="88" fill="hold">
                            <p:stCondLst>
                              <p:cond delay="15500"/>
                            </p:stCondLst>
                            <p:childTnLst>
                              <p:par>
                                <p:cTn id="89" presetID="1" presetClass="exit" presetSubtype="0" fill="hold" grpId="1" nodeType="afterEffect">
                                  <p:stCondLst>
                                    <p:cond delay="0"/>
                                  </p:stCondLst>
                                  <p:iterate>
                                    <p:tmAbs val="0"/>
                                  </p:iterate>
                                  <p:childTnLst>
                                    <p:set>
                                      <p:cBhvr>
                                        <p:cTn id="90" fill="hold">
                                          <p:stCondLst>
                                            <p:cond delay="0"/>
                                          </p:stCondLst>
                                        </p:cTn>
                                        <p:tgtEl>
                                          <p:spTgt spid="193"/>
                                        </p:tgtEl>
                                        <p:attrNameLst>
                                          <p:attrName>style.visibility</p:attrName>
                                        </p:attrNameLst>
                                      </p:cBhvr>
                                      <p:to>
                                        <p:strVal val="hidden"/>
                                      </p:to>
                                    </p:set>
                                  </p:childTnLst>
                                </p:cTn>
                              </p:par>
                            </p:childTnLst>
                          </p:cTn>
                        </p:par>
                        <p:par>
                          <p:cTn id="91" fill="hold">
                            <p:stCondLst>
                              <p:cond delay="15500"/>
                            </p:stCondLst>
                            <p:childTnLst>
                              <p:par>
                                <p:cTn id="92" presetID="1" presetClass="entr" presetSubtype="0" fill="hold" grpId="0" nodeType="afterEffect">
                                  <p:stCondLst>
                                    <p:cond delay="0"/>
                                  </p:stCondLst>
                                  <p:iterate>
                                    <p:tmAbs val="0"/>
                                  </p:iterate>
                                  <p:childTnLst>
                                    <p:set>
                                      <p:cBhvr>
                                        <p:cTn id="93" fill="hold"/>
                                        <p:tgtEl>
                                          <p:spTgt spid="194"/>
                                        </p:tgtEl>
                                        <p:attrNameLst>
                                          <p:attrName>style.visibility</p:attrName>
                                        </p:attrNameLst>
                                      </p:cBhvr>
                                      <p:to>
                                        <p:strVal val="visible"/>
                                      </p:to>
                                    </p:set>
                                  </p:childTnLst>
                                </p:cTn>
                              </p:par>
                            </p:childTnLst>
                          </p:cTn>
                        </p:par>
                        <p:par>
                          <p:cTn id="94" fill="hold">
                            <p:stCondLst>
                              <p:cond delay="15500"/>
                            </p:stCondLst>
                            <p:childTnLst>
                              <p:par>
                                <p:cTn id="95" presetID="10" presetClass="entr" fill="hold" grpId="0" nodeType="afterEffect">
                                  <p:stCondLst>
                                    <p:cond delay="0"/>
                                  </p:stCondLst>
                                  <p:iterate>
                                    <p:tmAbs val="0"/>
                                  </p:iterate>
                                  <p:childTnLst>
                                    <p:set>
                                      <p:cBhvr>
                                        <p:cTn id="96" fill="hold"/>
                                        <p:tgtEl>
                                          <p:spTgt spid="145"/>
                                        </p:tgtEl>
                                        <p:attrNameLst>
                                          <p:attrName>style.visibility</p:attrName>
                                        </p:attrNameLst>
                                      </p:cBhvr>
                                      <p:to>
                                        <p:strVal val="visible"/>
                                      </p:to>
                                    </p:set>
                                    <p:animEffect transition="in" filter="fade">
                                      <p:cBhvr>
                                        <p:cTn id="97" dur="500"/>
                                        <p:tgtEl>
                                          <p:spTgt spid="145"/>
                                        </p:tgtEl>
                                      </p:cBhvr>
                                    </p:animEffect>
                                  </p:childTnLst>
                                </p:cTn>
                              </p:par>
                            </p:childTnLst>
                          </p:cTn>
                        </p:par>
                        <p:par>
                          <p:cTn id="98" fill="hold">
                            <p:stCondLst>
                              <p:cond delay="16000"/>
                            </p:stCondLst>
                            <p:childTnLst>
                              <p:par>
                                <p:cTn id="99" presetID="-1" presetClass="path" presetSubtype="0" accel="50000" decel="50000" fill="hold" nodeType="afterEffect">
                                  <p:stCondLst>
                                    <p:cond delay="0"/>
                                  </p:stCondLst>
                                  <p:childTnLst>
                                    <p:animMotion origin="layout" path="M 0.000000 0.000000 L 0.047843 -0.000027 L 0.148431 0.000000" pathEditMode="relative">
                                      <p:cBhvr>
                                        <p:cTn id="100" dur="500" fill="hold"/>
                                        <p:tgtEl>
                                          <p:spTgt spid="145"/>
                                        </p:tgtEl>
                                        <p:attrNameLst>
                                          <p:attrName>ppt_x</p:attrName>
                                          <p:attrName>ppt_y</p:attrName>
                                        </p:attrNameLst>
                                      </p:cBhvr>
                                    </p:animMotion>
                                  </p:childTnLst>
                                </p:cTn>
                              </p:par>
                            </p:childTnLst>
                          </p:cTn>
                        </p:par>
                        <p:par>
                          <p:cTn id="101" fill="hold">
                            <p:stCondLst>
                              <p:cond delay="16500"/>
                            </p:stCondLst>
                            <p:childTnLst>
                              <p:par>
                                <p:cTn id="102" presetID="10" presetClass="entr" fill="hold" grpId="0" nodeType="afterEffect">
                                  <p:stCondLst>
                                    <p:cond delay="0"/>
                                  </p:stCondLst>
                                  <p:iterate>
                                    <p:tmAbs val="0"/>
                                  </p:iterate>
                                  <p:childTnLst>
                                    <p:set>
                                      <p:cBhvr>
                                        <p:cTn id="103" fill="hold"/>
                                        <p:tgtEl>
                                          <p:spTgt spid="146"/>
                                        </p:tgtEl>
                                        <p:attrNameLst>
                                          <p:attrName>style.visibility</p:attrName>
                                        </p:attrNameLst>
                                      </p:cBhvr>
                                      <p:to>
                                        <p:strVal val="visible"/>
                                      </p:to>
                                    </p:set>
                                    <p:animEffect transition="in" filter="fade">
                                      <p:cBhvr>
                                        <p:cTn id="104" dur="500"/>
                                        <p:tgtEl>
                                          <p:spTgt spid="146"/>
                                        </p:tgtEl>
                                      </p:cBhvr>
                                    </p:animEffect>
                                  </p:childTnLst>
                                </p:cTn>
                              </p:par>
                            </p:childTnLst>
                          </p:cTn>
                        </p:par>
                        <p:par>
                          <p:cTn id="105" fill="hold">
                            <p:stCondLst>
                              <p:cond delay="17000"/>
                            </p:stCondLst>
                            <p:childTnLst>
                              <p:par>
                                <p:cTn id="106" presetID="-1" presetClass="path" presetSubtype="0" accel="50000" decel="50000" fill="hold" nodeType="afterEffect">
                                  <p:stCondLst>
                                    <p:cond delay="0"/>
                                  </p:stCondLst>
                                  <p:childTnLst>
                                    <p:animMotion origin="layout" path="M 0.000000 0.000000 L 0.101991 0.194729" pathEditMode="relative">
                                      <p:cBhvr>
                                        <p:cTn id="107" dur="500" fill="hold"/>
                                        <p:tgtEl>
                                          <p:spTgt spid="146"/>
                                        </p:tgtEl>
                                        <p:attrNameLst>
                                          <p:attrName>ppt_x</p:attrName>
                                          <p:attrName>ppt_y</p:attrName>
                                        </p:attrNameLst>
                                      </p:cBhvr>
                                    </p:animMotion>
                                  </p:childTnLst>
                                </p:cTn>
                              </p:par>
                            </p:childTnLst>
                          </p:cTn>
                        </p:par>
                        <p:par>
                          <p:cTn id="108" fill="hold">
                            <p:stCondLst>
                              <p:cond delay="17500"/>
                            </p:stCondLst>
                            <p:childTnLst>
                              <p:par>
                                <p:cTn id="109" presetID="-1" presetClass="path" presetSubtype="0" accel="50000" decel="50000" fill="hold" nodeType="afterEffect">
                                  <p:stCondLst>
                                    <p:cond delay="0"/>
                                  </p:stCondLst>
                                  <p:childTnLst>
                                    <p:animMotion origin="layout" path="M 0.000000 0.000000 L 0.047843 -0.000027 L 0.148431 0.000000" pathEditMode="relative">
                                      <p:cBhvr>
                                        <p:cTn id="110" dur="200" fill="hold"/>
                                        <p:tgtEl>
                                          <p:spTgt spid="147"/>
                                        </p:tgtEl>
                                        <p:attrNameLst>
                                          <p:attrName>ppt_x</p:attrName>
                                          <p:attrName>ppt_y</p:attrName>
                                        </p:attrNameLst>
                                      </p:cBhvr>
                                    </p:animMotion>
                                  </p:childTnLst>
                                </p:cTn>
                              </p:par>
                            </p:childTnLst>
                          </p:cTn>
                        </p:par>
                        <p:par>
                          <p:cTn id="111" fill="hold">
                            <p:stCondLst>
                              <p:cond delay="17700"/>
                            </p:stCondLst>
                            <p:childTnLst>
                              <p:par>
                                <p:cTn id="112" presetID="10" presetClass="entr" fill="hold" grpId="0" nodeType="afterEffect">
                                  <p:stCondLst>
                                    <p:cond delay="0"/>
                                  </p:stCondLst>
                                  <p:iterate>
                                    <p:tmAbs val="0"/>
                                  </p:iterate>
                                  <p:childTnLst>
                                    <p:set>
                                      <p:cBhvr>
                                        <p:cTn id="113" fill="hold"/>
                                        <p:tgtEl>
                                          <p:spTgt spid="148"/>
                                        </p:tgtEl>
                                        <p:attrNameLst>
                                          <p:attrName>style.visibility</p:attrName>
                                        </p:attrNameLst>
                                      </p:cBhvr>
                                      <p:to>
                                        <p:strVal val="visible"/>
                                      </p:to>
                                    </p:set>
                                    <p:animEffect transition="in" filter="fade">
                                      <p:cBhvr>
                                        <p:cTn id="114" dur="200"/>
                                        <p:tgtEl>
                                          <p:spTgt spid="148"/>
                                        </p:tgtEl>
                                      </p:cBhvr>
                                    </p:animEffect>
                                  </p:childTnLst>
                                </p:cTn>
                              </p:par>
                            </p:childTnLst>
                          </p:cTn>
                        </p:par>
                        <p:par>
                          <p:cTn id="115" fill="hold">
                            <p:stCondLst>
                              <p:cond delay="17900"/>
                            </p:stCondLst>
                            <p:childTnLst>
                              <p:par>
                                <p:cTn id="116" presetID="-1" presetClass="path" presetSubtype="0" accel="50000" decel="50000" fill="hold" nodeType="afterEffect">
                                  <p:stCondLst>
                                    <p:cond delay="0"/>
                                  </p:stCondLst>
                                  <p:childTnLst>
                                    <p:animMotion origin="layout" path="M 0.000000 0.000000 L 0.191328 0.158725" pathEditMode="relative">
                                      <p:cBhvr>
                                        <p:cTn id="117" dur="200" fill="hold"/>
                                        <p:tgtEl>
                                          <p:spTgt spid="148"/>
                                        </p:tgtEl>
                                        <p:attrNameLst>
                                          <p:attrName>ppt_x</p:attrName>
                                          <p:attrName>ppt_y</p:attrName>
                                        </p:attrNameLst>
                                      </p:cBhvr>
                                    </p:animMotion>
                                  </p:childTnLst>
                                </p:cTn>
                              </p:par>
                            </p:childTnLst>
                          </p:cTn>
                        </p:par>
                        <p:par>
                          <p:cTn id="118" fill="hold">
                            <p:stCondLst>
                              <p:cond delay="18100"/>
                            </p:stCondLst>
                            <p:childTnLst>
                              <p:par>
                                <p:cTn id="119" presetID="1" presetClass="exit" presetSubtype="0" fill="hold" grpId="1" nodeType="afterEffect">
                                  <p:stCondLst>
                                    <p:cond delay="0"/>
                                  </p:stCondLst>
                                  <p:iterate>
                                    <p:tmAbs val="0"/>
                                  </p:iterate>
                                  <p:childTnLst>
                                    <p:set>
                                      <p:cBhvr>
                                        <p:cTn id="120" fill="hold">
                                          <p:stCondLst>
                                            <p:cond delay="0"/>
                                          </p:stCondLst>
                                        </p:cTn>
                                        <p:tgtEl>
                                          <p:spTgt spid="194"/>
                                        </p:tgtEl>
                                        <p:attrNameLst>
                                          <p:attrName>style.visibility</p:attrName>
                                        </p:attrNameLst>
                                      </p:cBhvr>
                                      <p:to>
                                        <p:strVal val="hidden"/>
                                      </p:to>
                                    </p:set>
                                  </p:childTnLst>
                                </p:cTn>
                              </p:par>
                            </p:childTnLst>
                          </p:cTn>
                        </p:par>
                        <p:par>
                          <p:cTn id="121" fill="hold">
                            <p:stCondLst>
                              <p:cond delay="18100"/>
                            </p:stCondLst>
                            <p:childTnLst>
                              <p:par>
                                <p:cTn id="122" presetID="1" presetClass="entr" presetSubtype="0" fill="hold" grpId="0" nodeType="afterEffect">
                                  <p:stCondLst>
                                    <p:cond delay="0"/>
                                  </p:stCondLst>
                                  <p:iterate>
                                    <p:tmAbs val="0"/>
                                  </p:iterate>
                                  <p:childTnLst>
                                    <p:set>
                                      <p:cBhvr>
                                        <p:cTn id="123" fill="hold"/>
                                        <p:tgtEl>
                                          <p:spTgt spid="195"/>
                                        </p:tgtEl>
                                        <p:attrNameLst>
                                          <p:attrName>style.visibility</p:attrName>
                                        </p:attrNameLst>
                                      </p:cBhvr>
                                      <p:to>
                                        <p:strVal val="visible"/>
                                      </p:to>
                                    </p:set>
                                  </p:childTnLst>
                                </p:cTn>
                              </p:par>
                            </p:childTnLst>
                          </p:cTn>
                        </p:par>
                        <p:par>
                          <p:cTn id="124" fill="hold">
                            <p:stCondLst>
                              <p:cond delay="18100"/>
                            </p:stCondLst>
                            <p:childTnLst>
                              <p:par>
                                <p:cTn id="125" presetID="10" presetClass="entr" fill="hold" grpId="0" nodeType="afterEffect">
                                  <p:stCondLst>
                                    <p:cond delay="0"/>
                                  </p:stCondLst>
                                  <p:iterate>
                                    <p:tmAbs val="0"/>
                                  </p:iterate>
                                  <p:childTnLst>
                                    <p:set>
                                      <p:cBhvr>
                                        <p:cTn id="126" fill="hold"/>
                                        <p:tgtEl>
                                          <p:spTgt spid="149"/>
                                        </p:tgtEl>
                                        <p:attrNameLst>
                                          <p:attrName>style.visibility</p:attrName>
                                        </p:attrNameLst>
                                      </p:cBhvr>
                                      <p:to>
                                        <p:strVal val="visible"/>
                                      </p:to>
                                    </p:set>
                                    <p:animEffect transition="in" filter="fade">
                                      <p:cBhvr>
                                        <p:cTn id="127" dur="200"/>
                                        <p:tgtEl>
                                          <p:spTgt spid="149"/>
                                        </p:tgtEl>
                                      </p:cBhvr>
                                    </p:animEffect>
                                  </p:childTnLst>
                                </p:cTn>
                              </p:par>
                            </p:childTnLst>
                          </p:cTn>
                        </p:par>
                        <p:par>
                          <p:cTn id="128" fill="hold">
                            <p:stCondLst>
                              <p:cond delay="18300"/>
                            </p:stCondLst>
                            <p:childTnLst>
                              <p:par>
                                <p:cTn id="129" presetID="-1" presetClass="path" presetSubtype="0" accel="50000" decel="50000" fill="hold" nodeType="afterEffect">
                                  <p:stCondLst>
                                    <p:cond delay="0"/>
                                  </p:stCondLst>
                                  <p:childTnLst>
                                    <p:animMotion origin="layout" path="M 0.000000 0.000000 L 0.047843 -0.000027 L 0.148431 0.000000" pathEditMode="relative">
                                      <p:cBhvr>
                                        <p:cTn id="130" dur="200" fill="hold"/>
                                        <p:tgtEl>
                                          <p:spTgt spid="149"/>
                                        </p:tgtEl>
                                        <p:attrNameLst>
                                          <p:attrName>ppt_x</p:attrName>
                                          <p:attrName>ppt_y</p:attrName>
                                        </p:attrNameLst>
                                      </p:cBhvr>
                                    </p:animMotion>
                                  </p:childTnLst>
                                </p:cTn>
                              </p:par>
                            </p:childTnLst>
                          </p:cTn>
                        </p:par>
                        <p:par>
                          <p:cTn id="131" fill="hold">
                            <p:stCondLst>
                              <p:cond delay="18500"/>
                            </p:stCondLst>
                            <p:childTnLst>
                              <p:par>
                                <p:cTn id="132" presetID="10" presetClass="entr" fill="hold" grpId="0" nodeType="afterEffect">
                                  <p:stCondLst>
                                    <p:cond delay="0"/>
                                  </p:stCondLst>
                                  <p:iterate>
                                    <p:tmAbs val="0"/>
                                  </p:iterate>
                                  <p:childTnLst>
                                    <p:set>
                                      <p:cBhvr>
                                        <p:cTn id="133" fill="hold"/>
                                        <p:tgtEl>
                                          <p:spTgt spid="150"/>
                                        </p:tgtEl>
                                        <p:attrNameLst>
                                          <p:attrName>style.visibility</p:attrName>
                                        </p:attrNameLst>
                                      </p:cBhvr>
                                      <p:to>
                                        <p:strVal val="visible"/>
                                      </p:to>
                                    </p:set>
                                    <p:animEffect transition="in" filter="fade">
                                      <p:cBhvr>
                                        <p:cTn id="134" dur="200"/>
                                        <p:tgtEl>
                                          <p:spTgt spid="150"/>
                                        </p:tgtEl>
                                      </p:cBhvr>
                                    </p:animEffect>
                                  </p:childTnLst>
                                </p:cTn>
                              </p:par>
                            </p:childTnLst>
                          </p:cTn>
                        </p:par>
                        <p:par>
                          <p:cTn id="135" fill="hold">
                            <p:stCondLst>
                              <p:cond delay="18700"/>
                            </p:stCondLst>
                            <p:childTnLst>
                              <p:par>
                                <p:cTn id="136" presetID="-1" presetClass="path" presetSubtype="0" accel="50000" decel="50000" fill="hold" nodeType="afterEffect">
                                  <p:stCondLst>
                                    <p:cond delay="0"/>
                                  </p:stCondLst>
                                  <p:childTnLst>
                                    <p:animMotion origin="layout" path="M 0.000000 0.000000 L 0.168683 0.159355" pathEditMode="relative">
                                      <p:cBhvr>
                                        <p:cTn id="137" dur="200" fill="hold"/>
                                        <p:tgtEl>
                                          <p:spTgt spid="150"/>
                                        </p:tgtEl>
                                        <p:attrNameLst>
                                          <p:attrName>ppt_x</p:attrName>
                                          <p:attrName>ppt_y</p:attrName>
                                        </p:attrNameLst>
                                      </p:cBhvr>
                                    </p:animMotion>
                                  </p:childTnLst>
                                </p:cTn>
                              </p:par>
                            </p:childTnLst>
                          </p:cTn>
                        </p:par>
                        <p:par>
                          <p:cTn id="138" fill="hold">
                            <p:stCondLst>
                              <p:cond delay="18900"/>
                            </p:stCondLst>
                            <p:childTnLst>
                              <p:par>
                                <p:cTn id="139" presetID="1" presetClass="exit" presetSubtype="0" fill="hold" grpId="1" nodeType="afterEffect">
                                  <p:stCondLst>
                                    <p:cond delay="0"/>
                                  </p:stCondLst>
                                  <p:iterate>
                                    <p:tmAbs val="0"/>
                                  </p:iterate>
                                  <p:childTnLst>
                                    <p:set>
                                      <p:cBhvr>
                                        <p:cTn id="140" fill="hold">
                                          <p:stCondLst>
                                            <p:cond delay="0"/>
                                          </p:stCondLst>
                                        </p:cTn>
                                        <p:tgtEl>
                                          <p:spTgt spid="195"/>
                                        </p:tgtEl>
                                        <p:attrNameLst>
                                          <p:attrName>style.visibility</p:attrName>
                                        </p:attrNameLst>
                                      </p:cBhvr>
                                      <p:to>
                                        <p:strVal val="hidden"/>
                                      </p:to>
                                    </p:set>
                                  </p:childTnLst>
                                </p:cTn>
                              </p:par>
                            </p:childTnLst>
                          </p:cTn>
                        </p:par>
                        <p:par>
                          <p:cTn id="141" fill="hold">
                            <p:stCondLst>
                              <p:cond delay="18900"/>
                            </p:stCondLst>
                            <p:childTnLst>
                              <p:par>
                                <p:cTn id="142" presetID="1" presetClass="entr" presetSubtype="0" fill="hold" grpId="0" nodeType="afterEffect">
                                  <p:stCondLst>
                                    <p:cond delay="0"/>
                                  </p:stCondLst>
                                  <p:iterate>
                                    <p:tmAbs val="0"/>
                                  </p:iterate>
                                  <p:childTnLst>
                                    <p:set>
                                      <p:cBhvr>
                                        <p:cTn id="143" fill="hold"/>
                                        <p:tgtEl>
                                          <p:spTgt spid="196"/>
                                        </p:tgtEl>
                                        <p:attrNameLst>
                                          <p:attrName>style.visibility</p:attrName>
                                        </p:attrNameLst>
                                      </p:cBhvr>
                                      <p:to>
                                        <p:strVal val="visible"/>
                                      </p:to>
                                    </p:set>
                                  </p:childTnLst>
                                </p:cTn>
                              </p:par>
                            </p:childTnLst>
                          </p:cTn>
                        </p:par>
                        <p:par>
                          <p:cTn id="144" fill="hold">
                            <p:stCondLst>
                              <p:cond delay="18900"/>
                            </p:stCondLst>
                            <p:childTnLst>
                              <p:par>
                                <p:cTn id="145" presetID="10" presetClass="entr" fill="hold" grpId="0" nodeType="afterEffect">
                                  <p:stCondLst>
                                    <p:cond delay="0"/>
                                  </p:stCondLst>
                                  <p:iterate>
                                    <p:tmAbs val="0"/>
                                  </p:iterate>
                                  <p:childTnLst>
                                    <p:set>
                                      <p:cBhvr>
                                        <p:cTn id="146" fill="hold"/>
                                        <p:tgtEl>
                                          <p:spTgt spid="147"/>
                                        </p:tgtEl>
                                        <p:attrNameLst>
                                          <p:attrName>style.visibility</p:attrName>
                                        </p:attrNameLst>
                                      </p:cBhvr>
                                      <p:to>
                                        <p:strVal val="visible"/>
                                      </p:to>
                                    </p:set>
                                    <p:animEffect transition="in" filter="fade">
                                      <p:cBhvr>
                                        <p:cTn id="147" dur="200"/>
                                        <p:tgtEl>
                                          <p:spTgt spid="147"/>
                                        </p:tgtEl>
                                      </p:cBhvr>
                                    </p:animEffect>
                                  </p:childTnLst>
                                </p:cTn>
                              </p:par>
                            </p:childTnLst>
                          </p:cTn>
                        </p:par>
                        <p:par>
                          <p:cTn id="148" fill="hold">
                            <p:stCondLst>
                              <p:cond delay="19100"/>
                            </p:stCondLst>
                            <p:childTnLst>
                              <p:par>
                                <p:cTn id="149" presetID="10" presetClass="entr" fill="hold" grpId="0" nodeType="afterEffect">
                                  <p:stCondLst>
                                    <p:cond delay="0"/>
                                  </p:stCondLst>
                                  <p:iterate>
                                    <p:tmAbs val="0"/>
                                  </p:iterate>
                                  <p:childTnLst>
                                    <p:set>
                                      <p:cBhvr>
                                        <p:cTn id="150" fill="hold"/>
                                        <p:tgtEl>
                                          <p:spTgt spid="151"/>
                                        </p:tgtEl>
                                        <p:attrNameLst>
                                          <p:attrName>style.visibility</p:attrName>
                                        </p:attrNameLst>
                                      </p:cBhvr>
                                      <p:to>
                                        <p:strVal val="visible"/>
                                      </p:to>
                                    </p:set>
                                    <p:animEffect transition="in" filter="fade">
                                      <p:cBhvr>
                                        <p:cTn id="151" dur="200"/>
                                        <p:tgtEl>
                                          <p:spTgt spid="151"/>
                                        </p:tgtEl>
                                      </p:cBhvr>
                                    </p:animEffect>
                                  </p:childTnLst>
                                </p:cTn>
                              </p:par>
                            </p:childTnLst>
                          </p:cTn>
                        </p:par>
                        <p:par>
                          <p:cTn id="152" fill="hold">
                            <p:stCondLst>
                              <p:cond delay="19300"/>
                            </p:stCondLst>
                            <p:childTnLst>
                              <p:par>
                                <p:cTn id="153" presetID="-1" presetClass="path" presetSubtype="0" accel="50000" decel="50000" fill="hold" nodeType="afterEffect">
                                  <p:stCondLst>
                                    <p:cond delay="0"/>
                                  </p:stCondLst>
                                  <p:childTnLst>
                                    <p:animMotion origin="layout" path="M 0.000000 0.000000 L 0.047843 -0.000027 L 0.148431 0.000000" pathEditMode="relative">
                                      <p:cBhvr>
                                        <p:cTn id="154" dur="200" fill="hold"/>
                                        <p:tgtEl>
                                          <p:spTgt spid="151"/>
                                        </p:tgtEl>
                                        <p:attrNameLst>
                                          <p:attrName>ppt_x</p:attrName>
                                          <p:attrName>ppt_y</p:attrName>
                                        </p:attrNameLst>
                                      </p:cBhvr>
                                    </p:animMotion>
                                  </p:childTnLst>
                                </p:cTn>
                              </p:par>
                            </p:childTnLst>
                          </p:cTn>
                        </p:par>
                        <p:par>
                          <p:cTn id="155" fill="hold">
                            <p:stCondLst>
                              <p:cond delay="19500"/>
                            </p:stCondLst>
                            <p:childTnLst>
                              <p:par>
                                <p:cTn id="156" presetID="10" presetClass="entr" fill="hold" grpId="0" nodeType="afterEffect">
                                  <p:stCondLst>
                                    <p:cond delay="0"/>
                                  </p:stCondLst>
                                  <p:iterate>
                                    <p:tmAbs val="0"/>
                                  </p:iterate>
                                  <p:childTnLst>
                                    <p:set>
                                      <p:cBhvr>
                                        <p:cTn id="157" fill="hold"/>
                                        <p:tgtEl>
                                          <p:spTgt spid="152"/>
                                        </p:tgtEl>
                                        <p:attrNameLst>
                                          <p:attrName>style.visibility</p:attrName>
                                        </p:attrNameLst>
                                      </p:cBhvr>
                                      <p:to>
                                        <p:strVal val="visible"/>
                                      </p:to>
                                    </p:set>
                                    <p:animEffect transition="in" filter="fade">
                                      <p:cBhvr>
                                        <p:cTn id="158" dur="200"/>
                                        <p:tgtEl>
                                          <p:spTgt spid="152"/>
                                        </p:tgtEl>
                                      </p:cBhvr>
                                    </p:animEffect>
                                  </p:childTnLst>
                                </p:cTn>
                              </p:par>
                            </p:childTnLst>
                          </p:cTn>
                        </p:par>
                        <p:par>
                          <p:cTn id="159" fill="hold">
                            <p:stCondLst>
                              <p:cond delay="19700"/>
                            </p:stCondLst>
                            <p:childTnLst>
                              <p:par>
                                <p:cTn id="160" presetID="-1" presetClass="path" presetSubtype="0" accel="50000" decel="50000" fill="hold" nodeType="afterEffect">
                                  <p:stCondLst>
                                    <p:cond delay="0"/>
                                  </p:stCondLst>
                                  <p:childTnLst>
                                    <p:animMotion origin="layout" path="M 0.000000 0.000000 L 0.146689 0.158567" pathEditMode="relative">
                                      <p:cBhvr>
                                        <p:cTn id="161" dur="200" fill="hold"/>
                                        <p:tgtEl>
                                          <p:spTgt spid="152"/>
                                        </p:tgtEl>
                                        <p:attrNameLst>
                                          <p:attrName>ppt_x</p:attrName>
                                          <p:attrName>ppt_y</p:attrName>
                                        </p:attrNameLst>
                                      </p:cBhvr>
                                    </p:animMotion>
                                  </p:childTnLst>
                                </p:cTn>
                              </p:par>
                            </p:childTnLst>
                          </p:cTn>
                        </p:par>
                        <p:par>
                          <p:cTn id="162" fill="hold">
                            <p:stCondLst>
                              <p:cond delay="19900"/>
                            </p:stCondLst>
                            <p:childTnLst>
                              <p:par>
                                <p:cTn id="163" presetID="10" presetClass="entr" fill="hold" grpId="0" nodeType="afterEffect">
                                  <p:stCondLst>
                                    <p:cond delay="0"/>
                                  </p:stCondLst>
                                  <p:iterate>
                                    <p:tmAbs val="0"/>
                                  </p:iterate>
                                  <p:childTnLst>
                                    <p:set>
                                      <p:cBhvr>
                                        <p:cTn id="164" fill="hold"/>
                                        <p:tgtEl>
                                          <p:spTgt spid="153"/>
                                        </p:tgtEl>
                                        <p:attrNameLst>
                                          <p:attrName>style.visibility</p:attrName>
                                        </p:attrNameLst>
                                      </p:cBhvr>
                                      <p:to>
                                        <p:strVal val="visible"/>
                                      </p:to>
                                    </p:set>
                                    <p:animEffect transition="in" filter="fade">
                                      <p:cBhvr>
                                        <p:cTn id="165" dur="200"/>
                                        <p:tgtEl>
                                          <p:spTgt spid="153"/>
                                        </p:tgtEl>
                                      </p:cBhvr>
                                    </p:animEffect>
                                  </p:childTnLst>
                                </p:cTn>
                              </p:par>
                            </p:childTnLst>
                          </p:cTn>
                        </p:par>
                        <p:par>
                          <p:cTn id="166" fill="hold">
                            <p:stCondLst>
                              <p:cond delay="20100"/>
                            </p:stCondLst>
                            <p:childTnLst>
                              <p:par>
                                <p:cTn id="167" presetID="-1" presetClass="path" presetSubtype="0" accel="50000" decel="50000" fill="hold" nodeType="afterEffect">
                                  <p:stCondLst>
                                    <p:cond delay="0"/>
                                  </p:stCondLst>
                                  <p:childTnLst>
                                    <p:animMotion origin="layout" path="M 0.000000 0.000000 L 0.047843 -0.000027 L 0.146976 0.000000" pathEditMode="relative">
                                      <p:cBhvr>
                                        <p:cTn id="168" dur="200" fill="hold"/>
                                        <p:tgtEl>
                                          <p:spTgt spid="153"/>
                                        </p:tgtEl>
                                        <p:attrNameLst>
                                          <p:attrName>ppt_x</p:attrName>
                                          <p:attrName>ppt_y</p:attrName>
                                        </p:attrNameLst>
                                      </p:cBhvr>
                                    </p:animMotion>
                                  </p:childTnLst>
                                </p:cTn>
                              </p:par>
                            </p:childTnLst>
                          </p:cTn>
                        </p:par>
                        <p:par>
                          <p:cTn id="169" fill="hold">
                            <p:stCondLst>
                              <p:cond delay="20300"/>
                            </p:stCondLst>
                            <p:childTnLst>
                              <p:par>
                                <p:cTn id="170" presetID="10" presetClass="entr" fill="hold" grpId="0" nodeType="afterEffect">
                                  <p:stCondLst>
                                    <p:cond delay="0"/>
                                  </p:stCondLst>
                                  <p:iterate>
                                    <p:tmAbs val="0"/>
                                  </p:iterate>
                                  <p:childTnLst>
                                    <p:set>
                                      <p:cBhvr>
                                        <p:cTn id="171" fill="hold"/>
                                        <p:tgtEl>
                                          <p:spTgt spid="154"/>
                                        </p:tgtEl>
                                        <p:attrNameLst>
                                          <p:attrName>style.visibility</p:attrName>
                                        </p:attrNameLst>
                                      </p:cBhvr>
                                      <p:to>
                                        <p:strVal val="visible"/>
                                      </p:to>
                                    </p:set>
                                    <p:animEffect transition="in" filter="fade">
                                      <p:cBhvr>
                                        <p:cTn id="172" dur="200"/>
                                        <p:tgtEl>
                                          <p:spTgt spid="154"/>
                                        </p:tgtEl>
                                      </p:cBhvr>
                                    </p:animEffect>
                                  </p:childTnLst>
                                </p:cTn>
                              </p:par>
                            </p:childTnLst>
                          </p:cTn>
                        </p:par>
                        <p:par>
                          <p:cTn id="173" fill="hold">
                            <p:stCondLst>
                              <p:cond delay="20500"/>
                            </p:stCondLst>
                            <p:childTnLst>
                              <p:par>
                                <p:cTn id="174" presetID="-1" presetClass="path" presetSubtype="0" accel="50000" decel="50000" fill="hold" nodeType="afterEffect">
                                  <p:stCondLst>
                                    <p:cond delay="0"/>
                                  </p:stCondLst>
                                  <p:childTnLst>
                                    <p:animMotion origin="layout" path="M 0.000000 0.000000 L 0.124011 0.158544" pathEditMode="relative">
                                      <p:cBhvr>
                                        <p:cTn id="175" dur="200" fill="hold"/>
                                        <p:tgtEl>
                                          <p:spTgt spid="154"/>
                                        </p:tgtEl>
                                        <p:attrNameLst>
                                          <p:attrName>ppt_x</p:attrName>
                                          <p:attrName>ppt_y</p:attrName>
                                        </p:attrNameLst>
                                      </p:cBhvr>
                                    </p:animMotion>
                                  </p:childTnLst>
                                </p:cTn>
                              </p:par>
                            </p:childTnLst>
                          </p:cTn>
                        </p:par>
                        <p:par>
                          <p:cTn id="176" fill="hold">
                            <p:stCondLst>
                              <p:cond delay="20700"/>
                            </p:stCondLst>
                            <p:childTnLst>
                              <p:par>
                                <p:cTn id="177" presetID="10" presetClass="entr" fill="hold" grpId="0" nodeType="afterEffect">
                                  <p:stCondLst>
                                    <p:cond delay="0"/>
                                  </p:stCondLst>
                                  <p:iterate>
                                    <p:tmAbs val="0"/>
                                  </p:iterate>
                                  <p:childTnLst>
                                    <p:set>
                                      <p:cBhvr>
                                        <p:cTn id="178" fill="hold"/>
                                        <p:tgtEl>
                                          <p:spTgt spid="155"/>
                                        </p:tgtEl>
                                        <p:attrNameLst>
                                          <p:attrName>style.visibility</p:attrName>
                                        </p:attrNameLst>
                                      </p:cBhvr>
                                      <p:to>
                                        <p:strVal val="visible"/>
                                      </p:to>
                                    </p:set>
                                    <p:animEffect transition="in" filter="fade">
                                      <p:cBhvr>
                                        <p:cTn id="179" dur="200"/>
                                        <p:tgtEl>
                                          <p:spTgt spid="155"/>
                                        </p:tgtEl>
                                      </p:cBhvr>
                                    </p:animEffect>
                                  </p:childTnLst>
                                </p:cTn>
                              </p:par>
                            </p:childTnLst>
                          </p:cTn>
                        </p:par>
                        <p:par>
                          <p:cTn id="180" fill="hold">
                            <p:stCondLst>
                              <p:cond delay="20900"/>
                            </p:stCondLst>
                            <p:childTnLst>
                              <p:par>
                                <p:cTn id="181" presetID="-1" presetClass="path" presetSubtype="0" accel="50000" decel="50000" fill="hold" nodeType="afterEffect">
                                  <p:stCondLst>
                                    <p:cond delay="0"/>
                                  </p:stCondLst>
                                  <p:childTnLst>
                                    <p:animMotion origin="layout" path="M 0.000000 0.000000 L 0.047843 -0.000027 L 0.148431 0.000000" pathEditMode="relative">
                                      <p:cBhvr>
                                        <p:cTn id="182" dur="200" fill="hold"/>
                                        <p:tgtEl>
                                          <p:spTgt spid="155"/>
                                        </p:tgtEl>
                                        <p:attrNameLst>
                                          <p:attrName>ppt_x</p:attrName>
                                          <p:attrName>ppt_y</p:attrName>
                                        </p:attrNameLst>
                                      </p:cBhvr>
                                    </p:animMotion>
                                  </p:childTnLst>
                                </p:cTn>
                              </p:par>
                            </p:childTnLst>
                          </p:cTn>
                        </p:par>
                        <p:par>
                          <p:cTn id="183" fill="hold">
                            <p:stCondLst>
                              <p:cond delay="21100"/>
                            </p:stCondLst>
                            <p:childTnLst>
                              <p:par>
                                <p:cTn id="184" presetID="10" presetClass="entr" fill="hold" grpId="0" nodeType="afterEffect">
                                  <p:stCondLst>
                                    <p:cond delay="0"/>
                                  </p:stCondLst>
                                  <p:iterate>
                                    <p:tmAbs val="0"/>
                                  </p:iterate>
                                  <p:childTnLst>
                                    <p:set>
                                      <p:cBhvr>
                                        <p:cTn id="185" fill="hold"/>
                                        <p:tgtEl>
                                          <p:spTgt spid="156"/>
                                        </p:tgtEl>
                                        <p:attrNameLst>
                                          <p:attrName>style.visibility</p:attrName>
                                        </p:attrNameLst>
                                      </p:cBhvr>
                                      <p:to>
                                        <p:strVal val="visible"/>
                                      </p:to>
                                    </p:set>
                                    <p:animEffect transition="in" filter="fade">
                                      <p:cBhvr>
                                        <p:cTn id="186" dur="200"/>
                                        <p:tgtEl>
                                          <p:spTgt spid="156"/>
                                        </p:tgtEl>
                                      </p:cBhvr>
                                    </p:animEffect>
                                  </p:childTnLst>
                                </p:cTn>
                              </p:par>
                            </p:childTnLst>
                          </p:cTn>
                        </p:par>
                        <p:par>
                          <p:cTn id="187" fill="hold">
                            <p:stCondLst>
                              <p:cond delay="21300"/>
                            </p:stCondLst>
                            <p:childTnLst>
                              <p:par>
                                <p:cTn id="188" presetID="-1" presetClass="path" presetSubtype="0" accel="50000" decel="50000" fill="hold" nodeType="afterEffect">
                                  <p:stCondLst>
                                    <p:cond delay="0"/>
                                  </p:stCondLst>
                                  <p:childTnLst>
                                    <p:animMotion origin="layout" path="M 0.000000 0.000000 L 0.102402 0.158934" pathEditMode="relative">
                                      <p:cBhvr>
                                        <p:cTn id="189" dur="200" fill="hold"/>
                                        <p:tgtEl>
                                          <p:spTgt spid="156"/>
                                        </p:tgtEl>
                                        <p:attrNameLst>
                                          <p:attrName>ppt_x</p:attrName>
                                          <p:attrName>ppt_y</p:attrName>
                                        </p:attrNameLst>
                                      </p:cBhvr>
                                    </p:animMotion>
                                  </p:childTnLst>
                                </p:cTn>
                              </p:par>
                            </p:childTnLst>
                          </p:cTn>
                        </p:par>
                        <p:par>
                          <p:cTn id="190" fill="hold">
                            <p:stCondLst>
                              <p:cond delay="21500"/>
                            </p:stCondLst>
                            <p:childTnLst>
                              <p:par>
                                <p:cTn id="191" presetID="1" presetClass="exit" presetSubtype="0" fill="hold" grpId="1" nodeType="afterEffect">
                                  <p:stCondLst>
                                    <p:cond delay="0"/>
                                  </p:stCondLst>
                                  <p:iterate>
                                    <p:tmAbs val="0"/>
                                  </p:iterate>
                                  <p:childTnLst>
                                    <p:set>
                                      <p:cBhvr>
                                        <p:cTn id="192" fill="hold">
                                          <p:stCondLst>
                                            <p:cond delay="0"/>
                                          </p:stCondLst>
                                        </p:cTn>
                                        <p:tgtEl>
                                          <p:spTgt spid="196"/>
                                        </p:tgtEl>
                                        <p:attrNameLst>
                                          <p:attrName>style.visibility</p:attrName>
                                        </p:attrNameLst>
                                      </p:cBhvr>
                                      <p:to>
                                        <p:strVal val="hidden"/>
                                      </p:to>
                                    </p:set>
                                  </p:childTnLst>
                                </p:cTn>
                              </p:par>
                            </p:childTnLst>
                          </p:cTn>
                        </p:par>
                        <p:par>
                          <p:cTn id="193" fill="hold">
                            <p:stCondLst>
                              <p:cond delay="21500"/>
                            </p:stCondLst>
                            <p:childTnLst>
                              <p:par>
                                <p:cTn id="194" presetID="1" presetClass="entr" presetSubtype="0" fill="hold" grpId="0" nodeType="afterEffect">
                                  <p:stCondLst>
                                    <p:cond delay="0"/>
                                  </p:stCondLst>
                                  <p:iterate>
                                    <p:tmAbs val="0"/>
                                  </p:iterate>
                                  <p:childTnLst>
                                    <p:set>
                                      <p:cBhvr>
                                        <p:cTn id="195" fill="hold"/>
                                        <p:tgtEl>
                                          <p:spTgt spid="197"/>
                                        </p:tgtEl>
                                        <p:attrNameLst>
                                          <p:attrName>style.visibility</p:attrName>
                                        </p:attrNameLst>
                                      </p:cBhvr>
                                      <p:to>
                                        <p:strVal val="visible"/>
                                      </p:to>
                                    </p:set>
                                  </p:childTnLst>
                                </p:cTn>
                              </p:par>
                            </p:childTnLst>
                          </p:cTn>
                        </p:par>
                        <p:par>
                          <p:cTn id="196" fill="hold">
                            <p:stCondLst>
                              <p:cond delay="21500"/>
                            </p:stCondLst>
                            <p:childTnLst>
                              <p:par>
                                <p:cTn id="197" presetID="10" presetClass="entr" fill="hold" grpId="0" nodeType="afterEffect">
                                  <p:stCondLst>
                                    <p:cond delay="0"/>
                                  </p:stCondLst>
                                  <p:iterate>
                                    <p:tmAbs val="0"/>
                                  </p:iterate>
                                  <p:childTnLst>
                                    <p:set>
                                      <p:cBhvr>
                                        <p:cTn id="198" fill="hold"/>
                                        <p:tgtEl>
                                          <p:spTgt spid="157"/>
                                        </p:tgtEl>
                                        <p:attrNameLst>
                                          <p:attrName>style.visibility</p:attrName>
                                        </p:attrNameLst>
                                      </p:cBhvr>
                                      <p:to>
                                        <p:strVal val="visible"/>
                                      </p:to>
                                    </p:set>
                                    <p:animEffect transition="in" filter="fade">
                                      <p:cBhvr>
                                        <p:cTn id="199" dur="200"/>
                                        <p:tgtEl>
                                          <p:spTgt spid="157"/>
                                        </p:tgtEl>
                                      </p:cBhvr>
                                    </p:animEffect>
                                  </p:childTnLst>
                                </p:cTn>
                              </p:par>
                            </p:childTnLst>
                          </p:cTn>
                        </p:par>
                        <p:par>
                          <p:cTn id="200" fill="hold">
                            <p:stCondLst>
                              <p:cond delay="21700"/>
                            </p:stCondLst>
                            <p:childTnLst>
                              <p:par>
                                <p:cTn id="201" presetID="-1" presetClass="path" presetSubtype="0" accel="50000" decel="50000" fill="hold" nodeType="afterEffect">
                                  <p:stCondLst>
                                    <p:cond delay="0"/>
                                  </p:stCondLst>
                                  <p:childTnLst>
                                    <p:animMotion origin="layout" path="M 0.000000 0.000000 L 0.047843 -0.000027 L 0.148431 0.000000" pathEditMode="relative">
                                      <p:cBhvr>
                                        <p:cTn id="202" dur="200" fill="hold"/>
                                        <p:tgtEl>
                                          <p:spTgt spid="157"/>
                                        </p:tgtEl>
                                        <p:attrNameLst>
                                          <p:attrName>ppt_x</p:attrName>
                                          <p:attrName>ppt_y</p:attrName>
                                        </p:attrNameLst>
                                      </p:cBhvr>
                                    </p:animMotion>
                                  </p:childTnLst>
                                </p:cTn>
                              </p:par>
                            </p:childTnLst>
                          </p:cTn>
                        </p:par>
                        <p:par>
                          <p:cTn id="203" fill="hold">
                            <p:stCondLst>
                              <p:cond delay="21900"/>
                            </p:stCondLst>
                            <p:childTnLst>
                              <p:par>
                                <p:cTn id="204" presetID="10" presetClass="entr" fill="hold" grpId="0" nodeType="afterEffect">
                                  <p:stCondLst>
                                    <p:cond delay="0"/>
                                  </p:stCondLst>
                                  <p:iterate>
                                    <p:tmAbs val="0"/>
                                  </p:iterate>
                                  <p:childTnLst>
                                    <p:set>
                                      <p:cBhvr>
                                        <p:cTn id="205" fill="hold"/>
                                        <p:tgtEl>
                                          <p:spTgt spid="158"/>
                                        </p:tgtEl>
                                        <p:attrNameLst>
                                          <p:attrName>style.visibility</p:attrName>
                                        </p:attrNameLst>
                                      </p:cBhvr>
                                      <p:to>
                                        <p:strVal val="visible"/>
                                      </p:to>
                                    </p:set>
                                    <p:animEffect transition="in" filter="fade">
                                      <p:cBhvr>
                                        <p:cTn id="206" dur="200"/>
                                        <p:tgtEl>
                                          <p:spTgt spid="158"/>
                                        </p:tgtEl>
                                      </p:cBhvr>
                                    </p:animEffect>
                                  </p:childTnLst>
                                </p:cTn>
                              </p:par>
                            </p:childTnLst>
                          </p:cTn>
                        </p:par>
                        <p:par>
                          <p:cTn id="207" fill="hold">
                            <p:stCondLst>
                              <p:cond delay="22100"/>
                            </p:stCondLst>
                            <p:childTnLst>
                              <p:par>
                                <p:cTn id="208" presetID="-1" presetClass="path" presetSubtype="0" accel="50000" decel="50000" fill="hold" nodeType="afterEffect">
                                  <p:stCondLst>
                                    <p:cond delay="0"/>
                                  </p:stCondLst>
                                  <p:childTnLst>
                                    <p:animMotion origin="layout" path="M 0.000000 0.000000 L 0.191008 0.120738" pathEditMode="relative">
                                      <p:cBhvr>
                                        <p:cTn id="209" dur="200" fill="hold"/>
                                        <p:tgtEl>
                                          <p:spTgt spid="158"/>
                                        </p:tgtEl>
                                        <p:attrNameLst>
                                          <p:attrName>ppt_x</p:attrName>
                                          <p:attrName>ppt_y</p:attrName>
                                        </p:attrNameLst>
                                      </p:cBhvr>
                                    </p:animMotion>
                                  </p:childTnLst>
                                </p:cTn>
                              </p:par>
                            </p:childTnLst>
                          </p:cTn>
                        </p:par>
                        <p:par>
                          <p:cTn id="210" fill="hold">
                            <p:stCondLst>
                              <p:cond delay="22300"/>
                            </p:stCondLst>
                            <p:childTnLst>
                              <p:par>
                                <p:cTn id="211" presetID="1" presetClass="exit" presetSubtype="0" fill="hold" grpId="1" nodeType="afterEffect">
                                  <p:stCondLst>
                                    <p:cond delay="0"/>
                                  </p:stCondLst>
                                  <p:iterate>
                                    <p:tmAbs val="0"/>
                                  </p:iterate>
                                  <p:childTnLst>
                                    <p:set>
                                      <p:cBhvr>
                                        <p:cTn id="212" fill="hold">
                                          <p:stCondLst>
                                            <p:cond delay="0"/>
                                          </p:stCondLst>
                                        </p:cTn>
                                        <p:tgtEl>
                                          <p:spTgt spid="197"/>
                                        </p:tgtEl>
                                        <p:attrNameLst>
                                          <p:attrName>style.visibility</p:attrName>
                                        </p:attrNameLst>
                                      </p:cBhvr>
                                      <p:to>
                                        <p:strVal val="hidden"/>
                                      </p:to>
                                    </p:set>
                                  </p:childTnLst>
                                </p:cTn>
                              </p:par>
                            </p:childTnLst>
                          </p:cTn>
                        </p:par>
                        <p:par>
                          <p:cTn id="213" fill="hold">
                            <p:stCondLst>
                              <p:cond delay="22300"/>
                            </p:stCondLst>
                            <p:childTnLst>
                              <p:par>
                                <p:cTn id="214" presetID="1" presetClass="entr" presetSubtype="0" fill="hold" grpId="0" nodeType="afterEffect">
                                  <p:stCondLst>
                                    <p:cond delay="0"/>
                                  </p:stCondLst>
                                  <p:iterate>
                                    <p:tmAbs val="0"/>
                                  </p:iterate>
                                  <p:childTnLst>
                                    <p:set>
                                      <p:cBhvr>
                                        <p:cTn id="215" fill="hold"/>
                                        <p:tgtEl>
                                          <p:spTgt spid="198"/>
                                        </p:tgtEl>
                                        <p:attrNameLst>
                                          <p:attrName>style.visibility</p:attrName>
                                        </p:attrNameLst>
                                      </p:cBhvr>
                                      <p:to>
                                        <p:strVal val="visible"/>
                                      </p:to>
                                    </p:set>
                                  </p:childTnLst>
                                </p:cTn>
                              </p:par>
                            </p:childTnLst>
                          </p:cTn>
                        </p:par>
                        <p:par>
                          <p:cTn id="216" fill="hold">
                            <p:stCondLst>
                              <p:cond delay="22300"/>
                            </p:stCondLst>
                            <p:childTnLst>
                              <p:par>
                                <p:cTn id="217" presetID="10" presetClass="entr" fill="hold" grpId="0" nodeType="afterEffect">
                                  <p:stCondLst>
                                    <p:cond delay="0"/>
                                  </p:stCondLst>
                                  <p:iterate>
                                    <p:tmAbs val="0"/>
                                  </p:iterate>
                                  <p:childTnLst>
                                    <p:set>
                                      <p:cBhvr>
                                        <p:cTn id="218" fill="hold"/>
                                        <p:tgtEl>
                                          <p:spTgt spid="159"/>
                                        </p:tgtEl>
                                        <p:attrNameLst>
                                          <p:attrName>style.visibility</p:attrName>
                                        </p:attrNameLst>
                                      </p:cBhvr>
                                      <p:to>
                                        <p:strVal val="visible"/>
                                      </p:to>
                                    </p:set>
                                    <p:animEffect transition="in" filter="fade">
                                      <p:cBhvr>
                                        <p:cTn id="219" dur="200"/>
                                        <p:tgtEl>
                                          <p:spTgt spid="159"/>
                                        </p:tgtEl>
                                      </p:cBhvr>
                                    </p:animEffect>
                                  </p:childTnLst>
                                </p:cTn>
                              </p:par>
                            </p:childTnLst>
                          </p:cTn>
                        </p:par>
                        <p:par>
                          <p:cTn id="220" fill="hold">
                            <p:stCondLst>
                              <p:cond delay="22500"/>
                            </p:stCondLst>
                            <p:childTnLst>
                              <p:par>
                                <p:cTn id="221" presetID="-1" presetClass="path" presetSubtype="0" accel="50000" decel="50000" fill="hold" nodeType="afterEffect">
                                  <p:stCondLst>
                                    <p:cond delay="0"/>
                                  </p:stCondLst>
                                  <p:childTnLst>
                                    <p:animMotion origin="layout" path="M 0.000000 0.000000 L 0.047843 -0.000027 L 0.148431 0.000000" pathEditMode="relative">
                                      <p:cBhvr>
                                        <p:cTn id="222" dur="200" fill="hold"/>
                                        <p:tgtEl>
                                          <p:spTgt spid="159"/>
                                        </p:tgtEl>
                                        <p:attrNameLst>
                                          <p:attrName>ppt_x</p:attrName>
                                          <p:attrName>ppt_y</p:attrName>
                                        </p:attrNameLst>
                                      </p:cBhvr>
                                    </p:animMotion>
                                  </p:childTnLst>
                                </p:cTn>
                              </p:par>
                            </p:childTnLst>
                          </p:cTn>
                        </p:par>
                        <p:par>
                          <p:cTn id="223" fill="hold">
                            <p:stCondLst>
                              <p:cond delay="22700"/>
                            </p:stCondLst>
                            <p:childTnLst>
                              <p:par>
                                <p:cTn id="224" presetID="10" presetClass="entr" fill="hold" grpId="0" nodeType="afterEffect">
                                  <p:stCondLst>
                                    <p:cond delay="0"/>
                                  </p:stCondLst>
                                  <p:iterate>
                                    <p:tmAbs val="0"/>
                                  </p:iterate>
                                  <p:childTnLst>
                                    <p:set>
                                      <p:cBhvr>
                                        <p:cTn id="225" fill="hold"/>
                                        <p:tgtEl>
                                          <p:spTgt spid="160"/>
                                        </p:tgtEl>
                                        <p:attrNameLst>
                                          <p:attrName>style.visibility</p:attrName>
                                        </p:attrNameLst>
                                      </p:cBhvr>
                                      <p:to>
                                        <p:strVal val="visible"/>
                                      </p:to>
                                    </p:set>
                                    <p:animEffect transition="in" filter="fade">
                                      <p:cBhvr>
                                        <p:cTn id="226" dur="200"/>
                                        <p:tgtEl>
                                          <p:spTgt spid="160"/>
                                        </p:tgtEl>
                                      </p:cBhvr>
                                    </p:animEffect>
                                  </p:childTnLst>
                                </p:cTn>
                              </p:par>
                            </p:childTnLst>
                          </p:cTn>
                        </p:par>
                        <p:par>
                          <p:cTn id="227" fill="hold">
                            <p:stCondLst>
                              <p:cond delay="22900"/>
                            </p:stCondLst>
                            <p:childTnLst>
                              <p:par>
                                <p:cTn id="228" presetID="-1" presetClass="path" presetSubtype="0" accel="50000" decel="50000" fill="hold" nodeType="afterEffect">
                                  <p:stCondLst>
                                    <p:cond delay="0"/>
                                  </p:stCondLst>
                                  <p:childTnLst>
                                    <p:animMotion origin="layout" path="M 0.000000 0.000000 L 0.169265 0.121206" pathEditMode="relative">
                                      <p:cBhvr>
                                        <p:cTn id="229" dur="200" fill="hold"/>
                                        <p:tgtEl>
                                          <p:spTgt spid="160"/>
                                        </p:tgtEl>
                                        <p:attrNameLst>
                                          <p:attrName>ppt_x</p:attrName>
                                          <p:attrName>ppt_y</p:attrName>
                                        </p:attrNameLst>
                                      </p:cBhvr>
                                    </p:animMotion>
                                  </p:childTnLst>
                                </p:cTn>
                              </p:par>
                            </p:childTnLst>
                          </p:cTn>
                        </p:par>
                        <p:par>
                          <p:cTn id="230" fill="hold">
                            <p:stCondLst>
                              <p:cond delay="23100"/>
                            </p:stCondLst>
                            <p:childTnLst>
                              <p:par>
                                <p:cTn id="231" presetID="1" presetClass="exit" presetSubtype="0" fill="hold" grpId="1" nodeType="afterEffect">
                                  <p:stCondLst>
                                    <p:cond delay="0"/>
                                  </p:stCondLst>
                                  <p:iterate>
                                    <p:tmAbs val="0"/>
                                  </p:iterate>
                                  <p:childTnLst>
                                    <p:set>
                                      <p:cBhvr>
                                        <p:cTn id="232" fill="hold">
                                          <p:stCondLst>
                                            <p:cond delay="0"/>
                                          </p:stCondLst>
                                        </p:cTn>
                                        <p:tgtEl>
                                          <p:spTgt spid="198"/>
                                        </p:tgtEl>
                                        <p:attrNameLst>
                                          <p:attrName>style.visibility</p:attrName>
                                        </p:attrNameLst>
                                      </p:cBhvr>
                                      <p:to>
                                        <p:strVal val="hidden"/>
                                      </p:to>
                                    </p:set>
                                  </p:childTnLst>
                                </p:cTn>
                              </p:par>
                            </p:childTnLst>
                          </p:cTn>
                        </p:par>
                        <p:par>
                          <p:cTn id="233" fill="hold">
                            <p:stCondLst>
                              <p:cond delay="23100"/>
                            </p:stCondLst>
                            <p:childTnLst>
                              <p:par>
                                <p:cTn id="234" presetID="1" presetClass="entr" presetSubtype="0" fill="hold" grpId="0" nodeType="afterEffect">
                                  <p:stCondLst>
                                    <p:cond delay="0"/>
                                  </p:stCondLst>
                                  <p:iterate>
                                    <p:tmAbs val="0"/>
                                  </p:iterate>
                                  <p:childTnLst>
                                    <p:set>
                                      <p:cBhvr>
                                        <p:cTn id="235" fill="hold"/>
                                        <p:tgtEl>
                                          <p:spTgt spid="199"/>
                                        </p:tgtEl>
                                        <p:attrNameLst>
                                          <p:attrName>style.visibility</p:attrName>
                                        </p:attrNameLst>
                                      </p:cBhvr>
                                      <p:to>
                                        <p:strVal val="visible"/>
                                      </p:to>
                                    </p:set>
                                  </p:childTnLst>
                                </p:cTn>
                              </p:par>
                            </p:childTnLst>
                          </p:cTn>
                        </p:par>
                        <p:par>
                          <p:cTn id="236" fill="hold">
                            <p:stCondLst>
                              <p:cond delay="23100"/>
                            </p:stCondLst>
                            <p:childTnLst>
                              <p:par>
                                <p:cTn id="237" presetID="10" presetClass="entr" fill="hold" grpId="0" nodeType="afterEffect">
                                  <p:stCondLst>
                                    <p:cond delay="0"/>
                                  </p:stCondLst>
                                  <p:iterate>
                                    <p:tmAbs val="0"/>
                                  </p:iterate>
                                  <p:childTnLst>
                                    <p:set>
                                      <p:cBhvr>
                                        <p:cTn id="238" fill="hold"/>
                                        <p:tgtEl>
                                          <p:spTgt spid="161"/>
                                        </p:tgtEl>
                                        <p:attrNameLst>
                                          <p:attrName>style.visibility</p:attrName>
                                        </p:attrNameLst>
                                      </p:cBhvr>
                                      <p:to>
                                        <p:strVal val="visible"/>
                                      </p:to>
                                    </p:set>
                                    <p:animEffect transition="in" filter="fade">
                                      <p:cBhvr>
                                        <p:cTn id="239" dur="200"/>
                                        <p:tgtEl>
                                          <p:spTgt spid="161"/>
                                        </p:tgtEl>
                                      </p:cBhvr>
                                    </p:animEffect>
                                  </p:childTnLst>
                                </p:cTn>
                              </p:par>
                            </p:childTnLst>
                          </p:cTn>
                        </p:par>
                        <p:par>
                          <p:cTn id="240" fill="hold">
                            <p:stCondLst>
                              <p:cond delay="23300"/>
                            </p:stCondLst>
                            <p:childTnLst>
                              <p:par>
                                <p:cTn id="241" presetID="-1" presetClass="path" presetSubtype="0" accel="50000" decel="50000" fill="hold" nodeType="afterEffect">
                                  <p:stCondLst>
                                    <p:cond delay="0"/>
                                  </p:stCondLst>
                                  <p:childTnLst>
                                    <p:animMotion origin="layout" path="M 0.000000 0.000000 L 0.047843 -0.000027 L 0.148431 0.000000" pathEditMode="relative">
                                      <p:cBhvr>
                                        <p:cTn id="242" dur="200" fill="hold"/>
                                        <p:tgtEl>
                                          <p:spTgt spid="161"/>
                                        </p:tgtEl>
                                        <p:attrNameLst>
                                          <p:attrName>ppt_x</p:attrName>
                                          <p:attrName>ppt_y</p:attrName>
                                        </p:attrNameLst>
                                      </p:cBhvr>
                                    </p:animMotion>
                                  </p:childTnLst>
                                </p:cTn>
                              </p:par>
                            </p:childTnLst>
                          </p:cTn>
                        </p:par>
                        <p:par>
                          <p:cTn id="243" fill="hold">
                            <p:stCondLst>
                              <p:cond delay="23500"/>
                            </p:stCondLst>
                            <p:childTnLst>
                              <p:par>
                                <p:cTn id="244" presetID="10" presetClass="entr" fill="hold" grpId="0" nodeType="afterEffect">
                                  <p:stCondLst>
                                    <p:cond delay="0"/>
                                  </p:stCondLst>
                                  <p:iterate>
                                    <p:tmAbs val="0"/>
                                  </p:iterate>
                                  <p:childTnLst>
                                    <p:set>
                                      <p:cBhvr>
                                        <p:cTn id="245" fill="hold"/>
                                        <p:tgtEl>
                                          <p:spTgt spid="162"/>
                                        </p:tgtEl>
                                        <p:attrNameLst>
                                          <p:attrName>style.visibility</p:attrName>
                                        </p:attrNameLst>
                                      </p:cBhvr>
                                      <p:to>
                                        <p:strVal val="visible"/>
                                      </p:to>
                                    </p:set>
                                    <p:animEffect transition="in" filter="fade">
                                      <p:cBhvr>
                                        <p:cTn id="246" dur="200"/>
                                        <p:tgtEl>
                                          <p:spTgt spid="162"/>
                                        </p:tgtEl>
                                      </p:cBhvr>
                                    </p:animEffect>
                                  </p:childTnLst>
                                </p:cTn>
                              </p:par>
                            </p:childTnLst>
                          </p:cTn>
                        </p:par>
                        <p:par>
                          <p:cTn id="247" fill="hold">
                            <p:stCondLst>
                              <p:cond delay="23700"/>
                            </p:stCondLst>
                            <p:childTnLst>
                              <p:par>
                                <p:cTn id="248" presetID="-1" presetClass="path" presetSubtype="0" accel="50000" decel="50000" fill="hold" nodeType="afterEffect">
                                  <p:stCondLst>
                                    <p:cond delay="0"/>
                                  </p:stCondLst>
                                  <p:childTnLst>
                                    <p:animMotion origin="layout" path="M 0.000000 0.000000 L 0.146689 0.120110" pathEditMode="relative">
                                      <p:cBhvr>
                                        <p:cTn id="249" dur="200" fill="hold"/>
                                        <p:tgtEl>
                                          <p:spTgt spid="162"/>
                                        </p:tgtEl>
                                        <p:attrNameLst>
                                          <p:attrName>ppt_x</p:attrName>
                                          <p:attrName>ppt_y</p:attrName>
                                        </p:attrNameLst>
                                      </p:cBhvr>
                                    </p:animMotion>
                                  </p:childTnLst>
                                </p:cTn>
                              </p:par>
                            </p:childTnLst>
                          </p:cTn>
                        </p:par>
                        <p:par>
                          <p:cTn id="250" fill="hold">
                            <p:stCondLst>
                              <p:cond delay="23900"/>
                            </p:stCondLst>
                            <p:childTnLst>
                              <p:par>
                                <p:cTn id="251" presetID="1" presetClass="exit" presetSubtype="0" fill="hold" grpId="1" nodeType="afterEffect">
                                  <p:stCondLst>
                                    <p:cond delay="0"/>
                                  </p:stCondLst>
                                  <p:iterate>
                                    <p:tmAbs val="0"/>
                                  </p:iterate>
                                  <p:childTnLst>
                                    <p:set>
                                      <p:cBhvr>
                                        <p:cTn id="252" fill="hold">
                                          <p:stCondLst>
                                            <p:cond delay="0"/>
                                          </p:stCondLst>
                                        </p:cTn>
                                        <p:tgtEl>
                                          <p:spTgt spid="199"/>
                                        </p:tgtEl>
                                        <p:attrNameLst>
                                          <p:attrName>style.visibility</p:attrName>
                                        </p:attrNameLst>
                                      </p:cBhvr>
                                      <p:to>
                                        <p:strVal val="hidden"/>
                                      </p:to>
                                    </p:set>
                                  </p:childTnLst>
                                </p:cTn>
                              </p:par>
                            </p:childTnLst>
                          </p:cTn>
                        </p:par>
                        <p:par>
                          <p:cTn id="253" fill="hold">
                            <p:stCondLst>
                              <p:cond delay="23900"/>
                            </p:stCondLst>
                            <p:childTnLst>
                              <p:par>
                                <p:cTn id="254" presetID="1" presetClass="entr" presetSubtype="0" fill="hold" grpId="0" nodeType="afterEffect">
                                  <p:stCondLst>
                                    <p:cond delay="0"/>
                                  </p:stCondLst>
                                  <p:iterate>
                                    <p:tmAbs val="0"/>
                                  </p:iterate>
                                  <p:childTnLst>
                                    <p:set>
                                      <p:cBhvr>
                                        <p:cTn id="255" fill="hold"/>
                                        <p:tgtEl>
                                          <p:spTgt spid="200"/>
                                        </p:tgtEl>
                                        <p:attrNameLst>
                                          <p:attrName>style.visibility</p:attrName>
                                        </p:attrNameLst>
                                      </p:cBhvr>
                                      <p:to>
                                        <p:strVal val="visible"/>
                                      </p:to>
                                    </p:set>
                                  </p:childTnLst>
                                </p:cTn>
                              </p:par>
                            </p:childTnLst>
                          </p:cTn>
                        </p:par>
                        <p:par>
                          <p:cTn id="256" fill="hold">
                            <p:stCondLst>
                              <p:cond delay="23900"/>
                            </p:stCondLst>
                            <p:childTnLst>
                              <p:par>
                                <p:cTn id="257" presetID="10" presetClass="entr" fill="hold" grpId="0" nodeType="afterEffect">
                                  <p:stCondLst>
                                    <p:cond delay="0"/>
                                  </p:stCondLst>
                                  <p:iterate>
                                    <p:tmAbs val="0"/>
                                  </p:iterate>
                                  <p:childTnLst>
                                    <p:set>
                                      <p:cBhvr>
                                        <p:cTn id="258" fill="hold"/>
                                        <p:tgtEl>
                                          <p:spTgt spid="163"/>
                                        </p:tgtEl>
                                        <p:attrNameLst>
                                          <p:attrName>style.visibility</p:attrName>
                                        </p:attrNameLst>
                                      </p:cBhvr>
                                      <p:to>
                                        <p:strVal val="visible"/>
                                      </p:to>
                                    </p:set>
                                    <p:animEffect transition="in" filter="fade">
                                      <p:cBhvr>
                                        <p:cTn id="259" dur="200"/>
                                        <p:tgtEl>
                                          <p:spTgt spid="163"/>
                                        </p:tgtEl>
                                      </p:cBhvr>
                                    </p:animEffect>
                                  </p:childTnLst>
                                </p:cTn>
                              </p:par>
                            </p:childTnLst>
                          </p:cTn>
                        </p:par>
                        <p:par>
                          <p:cTn id="260" fill="hold">
                            <p:stCondLst>
                              <p:cond delay="24100"/>
                            </p:stCondLst>
                            <p:childTnLst>
                              <p:par>
                                <p:cTn id="261" presetID="-1" presetClass="path" presetSubtype="0" accel="50000" decel="50000" fill="hold" nodeType="afterEffect">
                                  <p:stCondLst>
                                    <p:cond delay="0"/>
                                  </p:stCondLst>
                                  <p:childTnLst>
                                    <p:animMotion origin="layout" path="M 0.000000 0.000000 L 0.047843 -0.000027 L 0.148431 0.000000" pathEditMode="relative">
                                      <p:cBhvr>
                                        <p:cTn id="262" dur="200" fill="hold"/>
                                        <p:tgtEl>
                                          <p:spTgt spid="163"/>
                                        </p:tgtEl>
                                        <p:attrNameLst>
                                          <p:attrName>ppt_x</p:attrName>
                                          <p:attrName>ppt_y</p:attrName>
                                        </p:attrNameLst>
                                      </p:cBhvr>
                                    </p:animMotion>
                                  </p:childTnLst>
                                </p:cTn>
                              </p:par>
                            </p:childTnLst>
                          </p:cTn>
                        </p:par>
                        <p:par>
                          <p:cTn id="263" fill="hold">
                            <p:stCondLst>
                              <p:cond delay="24300"/>
                            </p:stCondLst>
                            <p:childTnLst>
                              <p:par>
                                <p:cTn id="264" presetID="10" presetClass="entr" fill="hold" grpId="0" nodeType="afterEffect">
                                  <p:stCondLst>
                                    <p:cond delay="0"/>
                                  </p:stCondLst>
                                  <p:iterate>
                                    <p:tmAbs val="0"/>
                                  </p:iterate>
                                  <p:childTnLst>
                                    <p:set>
                                      <p:cBhvr>
                                        <p:cTn id="265" fill="hold"/>
                                        <p:tgtEl>
                                          <p:spTgt spid="164"/>
                                        </p:tgtEl>
                                        <p:attrNameLst>
                                          <p:attrName>style.visibility</p:attrName>
                                        </p:attrNameLst>
                                      </p:cBhvr>
                                      <p:to>
                                        <p:strVal val="visible"/>
                                      </p:to>
                                    </p:set>
                                    <p:animEffect transition="in" filter="fade">
                                      <p:cBhvr>
                                        <p:cTn id="266" dur="200"/>
                                        <p:tgtEl>
                                          <p:spTgt spid="164"/>
                                        </p:tgtEl>
                                      </p:cBhvr>
                                    </p:animEffect>
                                  </p:childTnLst>
                                </p:cTn>
                              </p:par>
                            </p:childTnLst>
                          </p:cTn>
                        </p:par>
                        <p:par>
                          <p:cTn id="267" fill="hold">
                            <p:stCondLst>
                              <p:cond delay="24500"/>
                            </p:stCondLst>
                            <p:childTnLst>
                              <p:par>
                                <p:cTn id="268" presetID="-1" presetClass="path" presetSubtype="0" accel="50000" decel="50000" fill="hold" nodeType="afterEffect">
                                  <p:stCondLst>
                                    <p:cond delay="0"/>
                                  </p:stCondLst>
                                  <p:childTnLst>
                                    <p:animMotion origin="layout" path="M 0.000000 0.000000 L 0.124173 0.119923" pathEditMode="relative">
                                      <p:cBhvr>
                                        <p:cTn id="269" dur="200" fill="hold"/>
                                        <p:tgtEl>
                                          <p:spTgt spid="164"/>
                                        </p:tgtEl>
                                        <p:attrNameLst>
                                          <p:attrName>ppt_x</p:attrName>
                                          <p:attrName>ppt_y</p:attrName>
                                        </p:attrNameLst>
                                      </p:cBhvr>
                                    </p:animMotion>
                                  </p:childTnLst>
                                </p:cTn>
                              </p:par>
                            </p:childTnLst>
                          </p:cTn>
                        </p:par>
                        <p:par>
                          <p:cTn id="270" fill="hold">
                            <p:stCondLst>
                              <p:cond delay="24700"/>
                            </p:stCondLst>
                            <p:childTnLst>
                              <p:par>
                                <p:cTn id="271" presetID="10" presetClass="entr" fill="hold" grpId="0" nodeType="afterEffect">
                                  <p:stCondLst>
                                    <p:cond delay="0"/>
                                  </p:stCondLst>
                                  <p:iterate>
                                    <p:tmAbs val="0"/>
                                  </p:iterate>
                                  <p:childTnLst>
                                    <p:set>
                                      <p:cBhvr>
                                        <p:cTn id="272" fill="hold"/>
                                        <p:tgtEl>
                                          <p:spTgt spid="165"/>
                                        </p:tgtEl>
                                        <p:attrNameLst>
                                          <p:attrName>style.visibility</p:attrName>
                                        </p:attrNameLst>
                                      </p:cBhvr>
                                      <p:to>
                                        <p:strVal val="visible"/>
                                      </p:to>
                                    </p:set>
                                    <p:animEffect transition="in" filter="fade">
                                      <p:cBhvr>
                                        <p:cTn id="273" dur="200"/>
                                        <p:tgtEl>
                                          <p:spTgt spid="165"/>
                                        </p:tgtEl>
                                      </p:cBhvr>
                                    </p:animEffect>
                                  </p:childTnLst>
                                </p:cTn>
                              </p:par>
                            </p:childTnLst>
                          </p:cTn>
                        </p:par>
                        <p:par>
                          <p:cTn id="274" fill="hold">
                            <p:stCondLst>
                              <p:cond delay="24900"/>
                            </p:stCondLst>
                            <p:childTnLst>
                              <p:par>
                                <p:cTn id="275" presetID="-1" presetClass="path" presetSubtype="0" accel="50000" decel="50000" fill="hold" nodeType="afterEffect">
                                  <p:stCondLst>
                                    <p:cond delay="0"/>
                                  </p:stCondLst>
                                  <p:childTnLst>
                                    <p:animMotion origin="layout" path="M 0.000000 0.000000 L 0.047843 -0.000027 L 0.148431 0.000000" pathEditMode="relative">
                                      <p:cBhvr>
                                        <p:cTn id="276" dur="200" fill="hold"/>
                                        <p:tgtEl>
                                          <p:spTgt spid="165"/>
                                        </p:tgtEl>
                                        <p:attrNameLst>
                                          <p:attrName>ppt_x</p:attrName>
                                          <p:attrName>ppt_y</p:attrName>
                                        </p:attrNameLst>
                                      </p:cBhvr>
                                    </p:animMotion>
                                  </p:childTnLst>
                                </p:cTn>
                              </p:par>
                            </p:childTnLst>
                          </p:cTn>
                        </p:par>
                        <p:par>
                          <p:cTn id="277" fill="hold">
                            <p:stCondLst>
                              <p:cond delay="25100"/>
                            </p:stCondLst>
                            <p:childTnLst>
                              <p:par>
                                <p:cTn id="278" presetID="10" presetClass="entr" fill="hold" grpId="0" nodeType="afterEffect">
                                  <p:stCondLst>
                                    <p:cond delay="0"/>
                                  </p:stCondLst>
                                  <p:iterate>
                                    <p:tmAbs val="0"/>
                                  </p:iterate>
                                  <p:childTnLst>
                                    <p:set>
                                      <p:cBhvr>
                                        <p:cTn id="279" fill="hold"/>
                                        <p:tgtEl>
                                          <p:spTgt spid="166"/>
                                        </p:tgtEl>
                                        <p:attrNameLst>
                                          <p:attrName>style.visibility</p:attrName>
                                        </p:attrNameLst>
                                      </p:cBhvr>
                                      <p:to>
                                        <p:strVal val="visible"/>
                                      </p:to>
                                    </p:set>
                                    <p:animEffect transition="in" filter="fade">
                                      <p:cBhvr>
                                        <p:cTn id="280" dur="200"/>
                                        <p:tgtEl>
                                          <p:spTgt spid="166"/>
                                        </p:tgtEl>
                                      </p:cBhvr>
                                    </p:animEffect>
                                  </p:childTnLst>
                                </p:cTn>
                              </p:par>
                            </p:childTnLst>
                          </p:cTn>
                        </p:par>
                        <p:par>
                          <p:cTn id="281" fill="hold">
                            <p:stCondLst>
                              <p:cond delay="25300"/>
                            </p:stCondLst>
                            <p:childTnLst>
                              <p:par>
                                <p:cTn id="282" presetID="-1" presetClass="path" presetSubtype="0" accel="50000" decel="50000" fill="hold" nodeType="afterEffect">
                                  <p:stCondLst>
                                    <p:cond delay="0"/>
                                  </p:stCondLst>
                                  <p:childTnLst>
                                    <p:animMotion origin="layout" path="M 0.000000 0.000000 L 0.102402 0.121328" pathEditMode="relative">
                                      <p:cBhvr>
                                        <p:cTn id="283" dur="200" fill="hold"/>
                                        <p:tgtEl>
                                          <p:spTgt spid="166"/>
                                        </p:tgtEl>
                                        <p:attrNameLst>
                                          <p:attrName>ppt_x</p:attrName>
                                          <p:attrName>ppt_y</p:attrName>
                                        </p:attrNameLst>
                                      </p:cBhvr>
                                    </p:animMotion>
                                  </p:childTnLst>
                                </p:cTn>
                              </p:par>
                            </p:childTnLst>
                          </p:cTn>
                        </p:par>
                        <p:par>
                          <p:cTn id="284" fill="hold">
                            <p:stCondLst>
                              <p:cond delay="25500"/>
                            </p:stCondLst>
                            <p:childTnLst>
                              <p:par>
                                <p:cTn id="285" presetID="10" presetClass="entr" fill="hold" grpId="0" nodeType="afterEffect">
                                  <p:stCondLst>
                                    <p:cond delay="0"/>
                                  </p:stCondLst>
                                  <p:iterate>
                                    <p:tmAbs val="0"/>
                                  </p:iterate>
                                  <p:childTnLst>
                                    <p:set>
                                      <p:cBhvr>
                                        <p:cTn id="286" fill="hold"/>
                                        <p:tgtEl>
                                          <p:spTgt spid="167"/>
                                        </p:tgtEl>
                                        <p:attrNameLst>
                                          <p:attrName>style.visibility</p:attrName>
                                        </p:attrNameLst>
                                      </p:cBhvr>
                                      <p:to>
                                        <p:strVal val="visible"/>
                                      </p:to>
                                    </p:set>
                                    <p:animEffect transition="in" filter="fade">
                                      <p:cBhvr>
                                        <p:cTn id="287" dur="200"/>
                                        <p:tgtEl>
                                          <p:spTgt spid="167"/>
                                        </p:tgtEl>
                                      </p:cBhvr>
                                    </p:animEffect>
                                  </p:childTnLst>
                                </p:cTn>
                              </p:par>
                            </p:childTnLst>
                          </p:cTn>
                        </p:par>
                        <p:par>
                          <p:cTn id="288" fill="hold">
                            <p:stCondLst>
                              <p:cond delay="25700"/>
                            </p:stCondLst>
                            <p:childTnLst>
                              <p:par>
                                <p:cTn id="289" presetID="-1" presetClass="path" presetSubtype="0" accel="50000" decel="50000" fill="hold" nodeType="afterEffect">
                                  <p:stCondLst>
                                    <p:cond delay="0"/>
                                  </p:stCondLst>
                                  <p:childTnLst>
                                    <p:animMotion origin="layout" path="M 0.000000 0.000000 L 0.047843 -0.000027 L 0.148431 0.000000" pathEditMode="relative">
                                      <p:cBhvr>
                                        <p:cTn id="290" dur="200" fill="hold"/>
                                        <p:tgtEl>
                                          <p:spTgt spid="167"/>
                                        </p:tgtEl>
                                        <p:attrNameLst>
                                          <p:attrName>ppt_x</p:attrName>
                                          <p:attrName>ppt_y</p:attrName>
                                        </p:attrNameLst>
                                      </p:cBhvr>
                                    </p:animMotion>
                                  </p:childTnLst>
                                </p:cTn>
                              </p:par>
                            </p:childTnLst>
                          </p:cTn>
                        </p:par>
                        <p:par>
                          <p:cTn id="291" fill="hold">
                            <p:stCondLst>
                              <p:cond delay="25900"/>
                            </p:stCondLst>
                            <p:childTnLst>
                              <p:par>
                                <p:cTn id="292" presetID="10" presetClass="entr" fill="hold" grpId="0" nodeType="afterEffect">
                                  <p:stCondLst>
                                    <p:cond delay="0"/>
                                  </p:stCondLst>
                                  <p:iterate>
                                    <p:tmAbs val="0"/>
                                  </p:iterate>
                                  <p:childTnLst>
                                    <p:set>
                                      <p:cBhvr>
                                        <p:cTn id="293" fill="hold"/>
                                        <p:tgtEl>
                                          <p:spTgt spid="168"/>
                                        </p:tgtEl>
                                        <p:attrNameLst>
                                          <p:attrName>style.visibility</p:attrName>
                                        </p:attrNameLst>
                                      </p:cBhvr>
                                      <p:to>
                                        <p:strVal val="visible"/>
                                      </p:to>
                                    </p:set>
                                    <p:animEffect transition="in" filter="fade">
                                      <p:cBhvr>
                                        <p:cTn id="294" dur="200"/>
                                        <p:tgtEl>
                                          <p:spTgt spid="168"/>
                                        </p:tgtEl>
                                      </p:cBhvr>
                                    </p:animEffect>
                                  </p:childTnLst>
                                </p:cTn>
                              </p:par>
                            </p:childTnLst>
                          </p:cTn>
                        </p:par>
                        <p:par>
                          <p:cTn id="295" fill="hold">
                            <p:stCondLst>
                              <p:cond delay="26100"/>
                            </p:stCondLst>
                            <p:childTnLst>
                              <p:par>
                                <p:cTn id="296" presetID="-1" presetClass="path" presetSubtype="0" accel="50000" decel="50000" fill="hold" nodeType="afterEffect">
                                  <p:stCondLst>
                                    <p:cond delay="0"/>
                                  </p:stCondLst>
                                  <p:childTnLst>
                                    <p:animMotion origin="layout" path="M 0.000000 0.000000 L 0.190710 0.082428" pathEditMode="relative">
                                      <p:cBhvr>
                                        <p:cTn id="297" dur="200" fill="hold"/>
                                        <p:tgtEl>
                                          <p:spTgt spid="168"/>
                                        </p:tgtEl>
                                        <p:attrNameLst>
                                          <p:attrName>ppt_x</p:attrName>
                                          <p:attrName>ppt_y</p:attrName>
                                        </p:attrNameLst>
                                      </p:cBhvr>
                                    </p:animMotion>
                                  </p:childTnLst>
                                </p:cTn>
                              </p:par>
                            </p:childTnLst>
                          </p:cTn>
                        </p:par>
                        <p:par>
                          <p:cTn id="298" fill="hold">
                            <p:stCondLst>
                              <p:cond delay="26300"/>
                            </p:stCondLst>
                            <p:childTnLst>
                              <p:par>
                                <p:cTn id="299" presetID="10" presetClass="entr" fill="hold" grpId="0" nodeType="afterEffect">
                                  <p:stCondLst>
                                    <p:cond delay="0"/>
                                  </p:stCondLst>
                                  <p:iterate>
                                    <p:tmAbs val="0"/>
                                  </p:iterate>
                                  <p:childTnLst>
                                    <p:set>
                                      <p:cBhvr>
                                        <p:cTn id="300" fill="hold"/>
                                        <p:tgtEl>
                                          <p:spTgt spid="169"/>
                                        </p:tgtEl>
                                        <p:attrNameLst>
                                          <p:attrName>style.visibility</p:attrName>
                                        </p:attrNameLst>
                                      </p:cBhvr>
                                      <p:to>
                                        <p:strVal val="visible"/>
                                      </p:to>
                                    </p:set>
                                    <p:animEffect transition="in" filter="fade">
                                      <p:cBhvr>
                                        <p:cTn id="301" dur="200"/>
                                        <p:tgtEl>
                                          <p:spTgt spid="169"/>
                                        </p:tgtEl>
                                      </p:cBhvr>
                                    </p:animEffect>
                                  </p:childTnLst>
                                </p:cTn>
                              </p:par>
                            </p:childTnLst>
                          </p:cTn>
                        </p:par>
                        <p:par>
                          <p:cTn id="302" fill="hold">
                            <p:stCondLst>
                              <p:cond delay="26500"/>
                            </p:stCondLst>
                            <p:childTnLst>
                              <p:par>
                                <p:cTn id="303" presetID="-1" presetClass="path" presetSubtype="0" accel="50000" decel="50000" fill="hold" nodeType="afterEffect">
                                  <p:stCondLst>
                                    <p:cond delay="0"/>
                                  </p:stCondLst>
                                  <p:childTnLst>
                                    <p:animMotion origin="layout" path="M 0.000000 0.000000 L 0.047843 -0.000027 L 0.148431 0.000000" pathEditMode="relative">
                                      <p:cBhvr>
                                        <p:cTn id="304" dur="200" fill="hold"/>
                                        <p:tgtEl>
                                          <p:spTgt spid="169"/>
                                        </p:tgtEl>
                                        <p:attrNameLst>
                                          <p:attrName>ppt_x</p:attrName>
                                          <p:attrName>ppt_y</p:attrName>
                                        </p:attrNameLst>
                                      </p:cBhvr>
                                    </p:animMotion>
                                  </p:childTnLst>
                                </p:cTn>
                              </p:par>
                            </p:childTnLst>
                          </p:cTn>
                        </p:par>
                        <p:par>
                          <p:cTn id="305" fill="hold">
                            <p:stCondLst>
                              <p:cond delay="26700"/>
                            </p:stCondLst>
                            <p:childTnLst>
                              <p:par>
                                <p:cTn id="306" presetID="10" presetClass="entr" fill="hold" grpId="0" nodeType="afterEffect">
                                  <p:stCondLst>
                                    <p:cond delay="0"/>
                                  </p:stCondLst>
                                  <p:iterate>
                                    <p:tmAbs val="0"/>
                                  </p:iterate>
                                  <p:childTnLst>
                                    <p:set>
                                      <p:cBhvr>
                                        <p:cTn id="307" fill="hold"/>
                                        <p:tgtEl>
                                          <p:spTgt spid="170"/>
                                        </p:tgtEl>
                                        <p:attrNameLst>
                                          <p:attrName>style.visibility</p:attrName>
                                        </p:attrNameLst>
                                      </p:cBhvr>
                                      <p:to>
                                        <p:strVal val="visible"/>
                                      </p:to>
                                    </p:set>
                                    <p:animEffect transition="in" filter="fade">
                                      <p:cBhvr>
                                        <p:cTn id="308" dur="200"/>
                                        <p:tgtEl>
                                          <p:spTgt spid="170"/>
                                        </p:tgtEl>
                                      </p:cBhvr>
                                    </p:animEffect>
                                  </p:childTnLst>
                                </p:cTn>
                              </p:par>
                            </p:childTnLst>
                          </p:cTn>
                        </p:par>
                        <p:par>
                          <p:cTn id="309" fill="hold">
                            <p:stCondLst>
                              <p:cond delay="26900"/>
                            </p:stCondLst>
                            <p:childTnLst>
                              <p:par>
                                <p:cTn id="310" presetID="-1" presetClass="path" presetSubtype="0" accel="50000" decel="50000" fill="hold" nodeType="afterEffect">
                                  <p:stCondLst>
                                    <p:cond delay="0"/>
                                  </p:stCondLst>
                                  <p:childTnLst>
                                    <p:animMotion origin="layout" path="M 0.000000 0.000000 L 0.168895 0.082240" pathEditMode="relative">
                                      <p:cBhvr>
                                        <p:cTn id="311" dur="200" fill="hold"/>
                                        <p:tgtEl>
                                          <p:spTgt spid="170"/>
                                        </p:tgtEl>
                                        <p:attrNameLst>
                                          <p:attrName>ppt_x</p:attrName>
                                          <p:attrName>ppt_y</p:attrName>
                                        </p:attrNameLst>
                                      </p:cBhvr>
                                    </p:animMotion>
                                  </p:childTnLst>
                                </p:cTn>
                              </p:par>
                            </p:childTnLst>
                          </p:cTn>
                        </p:par>
                        <p:par>
                          <p:cTn id="312" fill="hold">
                            <p:stCondLst>
                              <p:cond delay="27100"/>
                            </p:stCondLst>
                            <p:childTnLst>
                              <p:par>
                                <p:cTn id="313" presetID="1" presetClass="exit" presetSubtype="0" fill="hold" grpId="1" nodeType="afterEffect">
                                  <p:stCondLst>
                                    <p:cond delay="0"/>
                                  </p:stCondLst>
                                  <p:iterate>
                                    <p:tmAbs val="0"/>
                                  </p:iterate>
                                  <p:childTnLst>
                                    <p:set>
                                      <p:cBhvr>
                                        <p:cTn id="314" fill="hold">
                                          <p:stCondLst>
                                            <p:cond delay="0"/>
                                          </p:stCondLst>
                                        </p:cTn>
                                        <p:tgtEl>
                                          <p:spTgt spid="200"/>
                                        </p:tgtEl>
                                        <p:attrNameLst>
                                          <p:attrName>style.visibility</p:attrName>
                                        </p:attrNameLst>
                                      </p:cBhvr>
                                      <p:to>
                                        <p:strVal val="hidden"/>
                                      </p:to>
                                    </p:set>
                                  </p:childTnLst>
                                </p:cTn>
                              </p:par>
                            </p:childTnLst>
                          </p:cTn>
                        </p:par>
                        <p:par>
                          <p:cTn id="315" fill="hold">
                            <p:stCondLst>
                              <p:cond delay="27100"/>
                            </p:stCondLst>
                            <p:childTnLst>
                              <p:par>
                                <p:cTn id="316" presetID="1" presetClass="entr" presetSubtype="0" fill="hold" grpId="0" nodeType="afterEffect">
                                  <p:stCondLst>
                                    <p:cond delay="0"/>
                                  </p:stCondLst>
                                  <p:iterate>
                                    <p:tmAbs val="0"/>
                                  </p:iterate>
                                  <p:childTnLst>
                                    <p:set>
                                      <p:cBhvr>
                                        <p:cTn id="317" fill="hold"/>
                                        <p:tgtEl>
                                          <p:spTgt spid="201"/>
                                        </p:tgtEl>
                                        <p:attrNameLst>
                                          <p:attrName>style.visibility</p:attrName>
                                        </p:attrNameLst>
                                      </p:cBhvr>
                                      <p:to>
                                        <p:strVal val="visible"/>
                                      </p:to>
                                    </p:set>
                                  </p:childTnLst>
                                </p:cTn>
                              </p:par>
                            </p:childTnLst>
                          </p:cTn>
                        </p:par>
                        <p:par>
                          <p:cTn id="318" fill="hold">
                            <p:stCondLst>
                              <p:cond delay="27100"/>
                            </p:stCondLst>
                            <p:childTnLst>
                              <p:par>
                                <p:cTn id="319" presetID="10" presetClass="entr" fill="hold" grpId="0" nodeType="afterEffect">
                                  <p:stCondLst>
                                    <p:cond delay="0"/>
                                  </p:stCondLst>
                                  <p:iterate>
                                    <p:tmAbs val="0"/>
                                  </p:iterate>
                                  <p:childTnLst>
                                    <p:set>
                                      <p:cBhvr>
                                        <p:cTn id="320" fill="hold"/>
                                        <p:tgtEl>
                                          <p:spTgt spid="171"/>
                                        </p:tgtEl>
                                        <p:attrNameLst>
                                          <p:attrName>style.visibility</p:attrName>
                                        </p:attrNameLst>
                                      </p:cBhvr>
                                      <p:to>
                                        <p:strVal val="visible"/>
                                      </p:to>
                                    </p:set>
                                    <p:animEffect transition="in" filter="fade">
                                      <p:cBhvr>
                                        <p:cTn id="321" dur="200"/>
                                        <p:tgtEl>
                                          <p:spTgt spid="171"/>
                                        </p:tgtEl>
                                      </p:cBhvr>
                                    </p:animEffect>
                                  </p:childTnLst>
                                </p:cTn>
                              </p:par>
                            </p:childTnLst>
                          </p:cTn>
                        </p:par>
                        <p:par>
                          <p:cTn id="322" fill="hold">
                            <p:stCondLst>
                              <p:cond delay="27300"/>
                            </p:stCondLst>
                            <p:childTnLst>
                              <p:par>
                                <p:cTn id="323" presetID="-1" presetClass="path" presetSubtype="0" accel="50000" decel="50000" fill="hold" nodeType="afterEffect">
                                  <p:stCondLst>
                                    <p:cond delay="0"/>
                                  </p:stCondLst>
                                  <p:childTnLst>
                                    <p:animMotion origin="layout" path="M 0.000000 0.000000 L 0.047843 -0.000027 L 0.148431 -0.000000" pathEditMode="relative">
                                      <p:cBhvr>
                                        <p:cTn id="324" dur="200" fill="hold"/>
                                        <p:tgtEl>
                                          <p:spTgt spid="171"/>
                                        </p:tgtEl>
                                        <p:attrNameLst>
                                          <p:attrName>ppt_x</p:attrName>
                                          <p:attrName>ppt_y</p:attrName>
                                        </p:attrNameLst>
                                      </p:cBhvr>
                                    </p:animMotion>
                                  </p:childTnLst>
                                </p:cTn>
                              </p:par>
                            </p:childTnLst>
                          </p:cTn>
                        </p:par>
                        <p:par>
                          <p:cTn id="325" fill="hold">
                            <p:stCondLst>
                              <p:cond delay="27500"/>
                            </p:stCondLst>
                            <p:childTnLst>
                              <p:par>
                                <p:cTn id="326" presetID="10" presetClass="entr" fill="hold" grpId="0" nodeType="afterEffect">
                                  <p:stCondLst>
                                    <p:cond delay="0"/>
                                  </p:stCondLst>
                                  <p:iterate>
                                    <p:tmAbs val="0"/>
                                  </p:iterate>
                                  <p:childTnLst>
                                    <p:set>
                                      <p:cBhvr>
                                        <p:cTn id="327" fill="hold"/>
                                        <p:tgtEl>
                                          <p:spTgt spid="172"/>
                                        </p:tgtEl>
                                        <p:attrNameLst>
                                          <p:attrName>style.visibility</p:attrName>
                                        </p:attrNameLst>
                                      </p:cBhvr>
                                      <p:to>
                                        <p:strVal val="visible"/>
                                      </p:to>
                                    </p:set>
                                    <p:animEffect transition="in" filter="fade">
                                      <p:cBhvr>
                                        <p:cTn id="328" dur="200"/>
                                        <p:tgtEl>
                                          <p:spTgt spid="172"/>
                                        </p:tgtEl>
                                      </p:cBhvr>
                                    </p:animEffect>
                                  </p:childTnLst>
                                </p:cTn>
                              </p:par>
                            </p:childTnLst>
                          </p:cTn>
                        </p:par>
                        <p:par>
                          <p:cTn id="329" fill="hold">
                            <p:stCondLst>
                              <p:cond delay="27700"/>
                            </p:stCondLst>
                            <p:childTnLst>
                              <p:par>
                                <p:cTn id="330" presetID="-1" presetClass="path" presetSubtype="0" accel="50000" decel="50000" fill="hold" nodeType="afterEffect">
                                  <p:stCondLst>
                                    <p:cond delay="0"/>
                                  </p:stCondLst>
                                  <p:childTnLst>
                                    <p:animMotion origin="layout" path="M 0.000000 0.000000 L 0.146689 0.081465" pathEditMode="relative">
                                      <p:cBhvr>
                                        <p:cTn id="331" dur="200" fill="hold"/>
                                        <p:tgtEl>
                                          <p:spTgt spid="172"/>
                                        </p:tgtEl>
                                        <p:attrNameLst>
                                          <p:attrName>ppt_x</p:attrName>
                                          <p:attrName>ppt_y</p:attrName>
                                        </p:attrNameLst>
                                      </p:cBhvr>
                                    </p:animMotion>
                                  </p:childTnLst>
                                </p:cTn>
                              </p:par>
                            </p:childTnLst>
                          </p:cTn>
                        </p:par>
                        <p:par>
                          <p:cTn id="332" fill="hold">
                            <p:stCondLst>
                              <p:cond delay="27900"/>
                            </p:stCondLst>
                            <p:childTnLst>
                              <p:par>
                                <p:cTn id="333" presetID="1" presetClass="exit" presetSubtype="0" fill="hold" grpId="1" nodeType="afterEffect">
                                  <p:stCondLst>
                                    <p:cond delay="0"/>
                                  </p:stCondLst>
                                  <p:iterate>
                                    <p:tmAbs val="0"/>
                                  </p:iterate>
                                  <p:childTnLst>
                                    <p:set>
                                      <p:cBhvr>
                                        <p:cTn id="334" fill="hold">
                                          <p:stCondLst>
                                            <p:cond delay="0"/>
                                          </p:stCondLst>
                                        </p:cTn>
                                        <p:tgtEl>
                                          <p:spTgt spid="201"/>
                                        </p:tgtEl>
                                        <p:attrNameLst>
                                          <p:attrName>style.visibility</p:attrName>
                                        </p:attrNameLst>
                                      </p:cBhvr>
                                      <p:to>
                                        <p:strVal val="hidden"/>
                                      </p:to>
                                    </p:set>
                                  </p:childTnLst>
                                </p:cTn>
                              </p:par>
                            </p:childTnLst>
                          </p:cTn>
                        </p:par>
                        <p:par>
                          <p:cTn id="335" fill="hold">
                            <p:stCondLst>
                              <p:cond delay="27900"/>
                            </p:stCondLst>
                            <p:childTnLst>
                              <p:par>
                                <p:cTn id="336" presetID="1" presetClass="entr" presetSubtype="0" fill="hold" grpId="0" nodeType="afterEffect">
                                  <p:stCondLst>
                                    <p:cond delay="0"/>
                                  </p:stCondLst>
                                  <p:iterate>
                                    <p:tmAbs val="0"/>
                                  </p:iterate>
                                  <p:childTnLst>
                                    <p:set>
                                      <p:cBhvr>
                                        <p:cTn id="337" fill="hold"/>
                                        <p:tgtEl>
                                          <p:spTgt spid="202"/>
                                        </p:tgtEl>
                                        <p:attrNameLst>
                                          <p:attrName>style.visibility</p:attrName>
                                        </p:attrNameLst>
                                      </p:cBhvr>
                                      <p:to>
                                        <p:strVal val="visible"/>
                                      </p:to>
                                    </p:set>
                                  </p:childTnLst>
                                </p:cTn>
                              </p:par>
                            </p:childTnLst>
                          </p:cTn>
                        </p:par>
                        <p:par>
                          <p:cTn id="338" fill="hold">
                            <p:stCondLst>
                              <p:cond delay="27900"/>
                            </p:stCondLst>
                            <p:childTnLst>
                              <p:par>
                                <p:cTn id="339" presetID="10" presetClass="entr" fill="hold" grpId="0" nodeType="afterEffect">
                                  <p:stCondLst>
                                    <p:cond delay="0"/>
                                  </p:stCondLst>
                                  <p:iterate>
                                    <p:tmAbs val="0"/>
                                  </p:iterate>
                                  <p:childTnLst>
                                    <p:set>
                                      <p:cBhvr>
                                        <p:cTn id="340" fill="hold"/>
                                        <p:tgtEl>
                                          <p:spTgt spid="173"/>
                                        </p:tgtEl>
                                        <p:attrNameLst>
                                          <p:attrName>style.visibility</p:attrName>
                                        </p:attrNameLst>
                                      </p:cBhvr>
                                      <p:to>
                                        <p:strVal val="visible"/>
                                      </p:to>
                                    </p:set>
                                    <p:animEffect transition="in" filter="fade">
                                      <p:cBhvr>
                                        <p:cTn id="341" dur="200"/>
                                        <p:tgtEl>
                                          <p:spTgt spid="173"/>
                                        </p:tgtEl>
                                      </p:cBhvr>
                                    </p:animEffect>
                                  </p:childTnLst>
                                </p:cTn>
                              </p:par>
                            </p:childTnLst>
                          </p:cTn>
                        </p:par>
                        <p:par>
                          <p:cTn id="342" fill="hold">
                            <p:stCondLst>
                              <p:cond delay="28100"/>
                            </p:stCondLst>
                            <p:childTnLst>
                              <p:par>
                                <p:cTn id="343" presetID="-1" presetClass="path" presetSubtype="0" accel="50000" decel="50000" fill="hold" nodeType="afterEffect">
                                  <p:stCondLst>
                                    <p:cond delay="0"/>
                                  </p:stCondLst>
                                  <p:childTnLst>
                                    <p:animMotion origin="layout" path="M 0.000000 0.000000 L 0.047843 -0.000027 L 0.148431 0.000000" pathEditMode="relative">
                                      <p:cBhvr>
                                        <p:cTn id="344" dur="200" fill="hold"/>
                                        <p:tgtEl>
                                          <p:spTgt spid="173"/>
                                        </p:tgtEl>
                                        <p:attrNameLst>
                                          <p:attrName>ppt_x</p:attrName>
                                          <p:attrName>ppt_y</p:attrName>
                                        </p:attrNameLst>
                                      </p:cBhvr>
                                    </p:animMotion>
                                  </p:childTnLst>
                                </p:cTn>
                              </p:par>
                            </p:childTnLst>
                          </p:cTn>
                        </p:par>
                        <p:par>
                          <p:cTn id="345" fill="hold">
                            <p:stCondLst>
                              <p:cond delay="28300"/>
                            </p:stCondLst>
                            <p:childTnLst>
                              <p:par>
                                <p:cTn id="346" presetID="10" presetClass="entr" fill="hold" grpId="0" nodeType="afterEffect">
                                  <p:stCondLst>
                                    <p:cond delay="0"/>
                                  </p:stCondLst>
                                  <p:iterate>
                                    <p:tmAbs val="0"/>
                                  </p:iterate>
                                  <p:childTnLst>
                                    <p:set>
                                      <p:cBhvr>
                                        <p:cTn id="347" fill="hold"/>
                                        <p:tgtEl>
                                          <p:spTgt spid="174"/>
                                        </p:tgtEl>
                                        <p:attrNameLst>
                                          <p:attrName>style.visibility</p:attrName>
                                        </p:attrNameLst>
                                      </p:cBhvr>
                                      <p:to>
                                        <p:strVal val="visible"/>
                                      </p:to>
                                    </p:set>
                                    <p:animEffect transition="in" filter="fade">
                                      <p:cBhvr>
                                        <p:cTn id="348" dur="200"/>
                                        <p:tgtEl>
                                          <p:spTgt spid="174"/>
                                        </p:tgtEl>
                                      </p:cBhvr>
                                    </p:animEffect>
                                  </p:childTnLst>
                                </p:cTn>
                              </p:par>
                            </p:childTnLst>
                          </p:cTn>
                        </p:par>
                        <p:par>
                          <p:cTn id="349" fill="hold">
                            <p:stCondLst>
                              <p:cond delay="28500"/>
                            </p:stCondLst>
                            <p:childTnLst>
                              <p:par>
                                <p:cTn id="350" presetID="-1" presetClass="path" presetSubtype="0" accel="50000" decel="50000" fill="hold" nodeType="afterEffect">
                                  <p:stCondLst>
                                    <p:cond delay="0"/>
                                  </p:stCondLst>
                                  <p:childTnLst>
                                    <p:animMotion origin="layout" path="M 0.000000 0.000000 L 0.124267 0.082152" pathEditMode="relative">
                                      <p:cBhvr>
                                        <p:cTn id="351" dur="200" fill="hold"/>
                                        <p:tgtEl>
                                          <p:spTgt spid="174"/>
                                        </p:tgtEl>
                                        <p:attrNameLst>
                                          <p:attrName>ppt_x</p:attrName>
                                          <p:attrName>ppt_y</p:attrName>
                                        </p:attrNameLst>
                                      </p:cBhvr>
                                    </p:animMotion>
                                  </p:childTnLst>
                                </p:cTn>
                              </p:par>
                            </p:childTnLst>
                          </p:cTn>
                        </p:par>
                        <p:par>
                          <p:cTn id="352" fill="hold">
                            <p:stCondLst>
                              <p:cond delay="28700"/>
                            </p:stCondLst>
                            <p:childTnLst>
                              <p:par>
                                <p:cTn id="353" presetID="1" presetClass="exit" presetSubtype="0" fill="hold" grpId="1" nodeType="afterEffect">
                                  <p:stCondLst>
                                    <p:cond delay="0"/>
                                  </p:stCondLst>
                                  <p:iterate>
                                    <p:tmAbs val="0"/>
                                  </p:iterate>
                                  <p:childTnLst>
                                    <p:set>
                                      <p:cBhvr>
                                        <p:cTn id="354" fill="hold">
                                          <p:stCondLst>
                                            <p:cond delay="0"/>
                                          </p:stCondLst>
                                        </p:cTn>
                                        <p:tgtEl>
                                          <p:spTgt spid="202"/>
                                        </p:tgtEl>
                                        <p:attrNameLst>
                                          <p:attrName>style.visibility</p:attrName>
                                        </p:attrNameLst>
                                      </p:cBhvr>
                                      <p:to>
                                        <p:strVal val="hidden"/>
                                      </p:to>
                                    </p:set>
                                  </p:childTnLst>
                                </p:cTn>
                              </p:par>
                            </p:childTnLst>
                          </p:cTn>
                        </p:par>
                        <p:par>
                          <p:cTn id="355" fill="hold">
                            <p:stCondLst>
                              <p:cond delay="28700"/>
                            </p:stCondLst>
                            <p:childTnLst>
                              <p:par>
                                <p:cTn id="356" presetID="1" presetClass="entr" presetSubtype="0" fill="hold" grpId="0" nodeType="afterEffect">
                                  <p:stCondLst>
                                    <p:cond delay="0"/>
                                  </p:stCondLst>
                                  <p:iterate>
                                    <p:tmAbs val="0"/>
                                  </p:iterate>
                                  <p:childTnLst>
                                    <p:set>
                                      <p:cBhvr>
                                        <p:cTn id="357" fill="hold"/>
                                        <p:tgtEl>
                                          <p:spTgt spid="203"/>
                                        </p:tgtEl>
                                        <p:attrNameLst>
                                          <p:attrName>style.visibility</p:attrName>
                                        </p:attrNameLst>
                                      </p:cBhvr>
                                      <p:to>
                                        <p:strVal val="visible"/>
                                      </p:to>
                                    </p:set>
                                  </p:childTnLst>
                                </p:cTn>
                              </p:par>
                            </p:childTnLst>
                          </p:cTn>
                        </p:par>
                        <p:par>
                          <p:cTn id="358" fill="hold">
                            <p:stCondLst>
                              <p:cond delay="28700"/>
                            </p:stCondLst>
                            <p:childTnLst>
                              <p:par>
                                <p:cTn id="359" presetID="10" presetClass="entr" fill="hold" grpId="0" nodeType="afterEffect">
                                  <p:stCondLst>
                                    <p:cond delay="0"/>
                                  </p:stCondLst>
                                  <p:iterate>
                                    <p:tmAbs val="0"/>
                                  </p:iterate>
                                  <p:childTnLst>
                                    <p:set>
                                      <p:cBhvr>
                                        <p:cTn id="360" fill="hold"/>
                                        <p:tgtEl>
                                          <p:spTgt spid="175"/>
                                        </p:tgtEl>
                                        <p:attrNameLst>
                                          <p:attrName>style.visibility</p:attrName>
                                        </p:attrNameLst>
                                      </p:cBhvr>
                                      <p:to>
                                        <p:strVal val="visible"/>
                                      </p:to>
                                    </p:set>
                                    <p:animEffect transition="in" filter="fade">
                                      <p:cBhvr>
                                        <p:cTn id="361" dur="200"/>
                                        <p:tgtEl>
                                          <p:spTgt spid="175"/>
                                        </p:tgtEl>
                                      </p:cBhvr>
                                    </p:animEffect>
                                  </p:childTnLst>
                                </p:cTn>
                              </p:par>
                            </p:childTnLst>
                          </p:cTn>
                        </p:par>
                        <p:par>
                          <p:cTn id="362" fill="hold">
                            <p:stCondLst>
                              <p:cond delay="28900"/>
                            </p:stCondLst>
                            <p:childTnLst>
                              <p:par>
                                <p:cTn id="363" presetID="-1" presetClass="path" presetSubtype="0" accel="50000" decel="50000" fill="hold" nodeType="afterEffect">
                                  <p:stCondLst>
                                    <p:cond delay="0"/>
                                  </p:stCondLst>
                                  <p:childTnLst>
                                    <p:animMotion origin="layout" path="M 0.000000 0.000000 L 0.047843 -0.000027 L 0.148431 0.000000" pathEditMode="relative">
                                      <p:cBhvr>
                                        <p:cTn id="364" dur="200" fill="hold"/>
                                        <p:tgtEl>
                                          <p:spTgt spid="175"/>
                                        </p:tgtEl>
                                        <p:attrNameLst>
                                          <p:attrName>ppt_x</p:attrName>
                                          <p:attrName>ppt_y</p:attrName>
                                        </p:attrNameLst>
                                      </p:cBhvr>
                                    </p:animMotion>
                                  </p:childTnLst>
                                </p:cTn>
                              </p:par>
                            </p:childTnLst>
                          </p:cTn>
                        </p:par>
                        <p:par>
                          <p:cTn id="365" fill="hold">
                            <p:stCondLst>
                              <p:cond delay="29100"/>
                            </p:stCondLst>
                            <p:childTnLst>
                              <p:par>
                                <p:cTn id="366" presetID="10" presetClass="entr" fill="hold" grpId="0" nodeType="afterEffect">
                                  <p:stCondLst>
                                    <p:cond delay="0"/>
                                  </p:stCondLst>
                                  <p:iterate>
                                    <p:tmAbs val="0"/>
                                  </p:iterate>
                                  <p:childTnLst>
                                    <p:set>
                                      <p:cBhvr>
                                        <p:cTn id="367" fill="hold"/>
                                        <p:tgtEl>
                                          <p:spTgt spid="176"/>
                                        </p:tgtEl>
                                        <p:attrNameLst>
                                          <p:attrName>style.visibility</p:attrName>
                                        </p:attrNameLst>
                                      </p:cBhvr>
                                      <p:to>
                                        <p:strVal val="visible"/>
                                      </p:to>
                                    </p:set>
                                    <p:animEffect transition="in" filter="fade">
                                      <p:cBhvr>
                                        <p:cTn id="368" dur="200"/>
                                        <p:tgtEl>
                                          <p:spTgt spid="176"/>
                                        </p:tgtEl>
                                      </p:cBhvr>
                                    </p:animEffect>
                                  </p:childTnLst>
                                </p:cTn>
                              </p:par>
                            </p:childTnLst>
                          </p:cTn>
                        </p:par>
                        <p:par>
                          <p:cTn id="369" fill="hold">
                            <p:stCondLst>
                              <p:cond delay="29300"/>
                            </p:stCondLst>
                            <p:childTnLst>
                              <p:par>
                                <p:cTn id="370" presetID="-1" presetClass="path" presetSubtype="0" accel="50000" decel="50000" fill="hold" nodeType="afterEffect">
                                  <p:stCondLst>
                                    <p:cond delay="0"/>
                                  </p:stCondLst>
                                  <p:childTnLst>
                                    <p:animMotion origin="layout" path="M 0.000000 0.000000 L 0.102402 0.082118" pathEditMode="relative">
                                      <p:cBhvr>
                                        <p:cTn id="371" dur="200" fill="hold"/>
                                        <p:tgtEl>
                                          <p:spTgt spid="176"/>
                                        </p:tgtEl>
                                        <p:attrNameLst>
                                          <p:attrName>ppt_x</p:attrName>
                                          <p:attrName>ppt_y</p:attrName>
                                        </p:attrNameLst>
                                      </p:cBhvr>
                                    </p:animMotion>
                                  </p:childTnLst>
                                </p:cTn>
                              </p:par>
                            </p:childTnLst>
                          </p:cTn>
                        </p:par>
                        <p:par>
                          <p:cTn id="372" fill="hold">
                            <p:stCondLst>
                              <p:cond delay="29500"/>
                            </p:stCondLst>
                            <p:childTnLst>
                              <p:par>
                                <p:cTn id="373" presetID="1" presetClass="exit" presetSubtype="0" fill="hold" grpId="1" nodeType="afterEffect">
                                  <p:stCondLst>
                                    <p:cond delay="0"/>
                                  </p:stCondLst>
                                  <p:iterate>
                                    <p:tmAbs val="0"/>
                                  </p:iterate>
                                  <p:childTnLst>
                                    <p:set>
                                      <p:cBhvr>
                                        <p:cTn id="374" fill="hold">
                                          <p:stCondLst>
                                            <p:cond delay="0"/>
                                          </p:stCondLst>
                                        </p:cTn>
                                        <p:tgtEl>
                                          <p:spTgt spid="203"/>
                                        </p:tgtEl>
                                        <p:attrNameLst>
                                          <p:attrName>style.visibility</p:attrName>
                                        </p:attrNameLst>
                                      </p:cBhvr>
                                      <p:to>
                                        <p:strVal val="hidden"/>
                                      </p:to>
                                    </p:set>
                                  </p:childTnLst>
                                </p:cTn>
                              </p:par>
                            </p:childTnLst>
                          </p:cTn>
                        </p:par>
                        <p:par>
                          <p:cTn id="375" fill="hold">
                            <p:stCondLst>
                              <p:cond delay="29500"/>
                            </p:stCondLst>
                            <p:childTnLst>
                              <p:par>
                                <p:cTn id="376" presetID="1" presetClass="entr" presetSubtype="0" fill="hold" grpId="0" nodeType="afterEffect">
                                  <p:stCondLst>
                                    <p:cond delay="0"/>
                                  </p:stCondLst>
                                  <p:iterate>
                                    <p:tmAbs val="0"/>
                                  </p:iterate>
                                  <p:childTnLst>
                                    <p:set>
                                      <p:cBhvr>
                                        <p:cTn id="377"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advAuto="0"/>
      <p:bldP spid="138" grpId="0" animBg="1" advAuto="0"/>
      <p:bldP spid="139" grpId="0" animBg="1" advAuto="0"/>
      <p:bldP spid="140" grpId="0" animBg="1" advAuto="0"/>
      <p:bldP spid="141" grpId="0" animBg="1" advAuto="0"/>
      <p:bldP spid="142" grpId="0" animBg="1" advAuto="0"/>
      <p:bldP spid="143" grpId="0" animBg="1" advAuto="0"/>
      <p:bldP spid="144" grpId="0" animBg="1" advAuto="0"/>
      <p:bldP spid="145" grpId="0" animBg="1" advAuto="0"/>
      <p:bldP spid="146" grpId="0" animBg="1" advAuto="0"/>
      <p:bldP spid="147" grpId="0" animBg="1" advAuto="0"/>
      <p:bldP spid="148" grpId="0" animBg="1" advAuto="0"/>
      <p:bldP spid="149" grpId="0" animBg="1" advAuto="0"/>
      <p:bldP spid="150" grpId="0" animBg="1" advAuto="0"/>
      <p:bldP spid="151" grpId="0" animBg="1" advAuto="0"/>
      <p:bldP spid="152" grpId="0" animBg="1" advAuto="0"/>
      <p:bldP spid="153" grpId="0" animBg="1" advAuto="0"/>
      <p:bldP spid="154" grpId="0" animBg="1" advAuto="0"/>
      <p:bldP spid="155" grpId="0" animBg="1" advAuto="0"/>
      <p:bldP spid="156" grpId="0" animBg="1" advAuto="0"/>
      <p:bldP spid="157" grpId="0" animBg="1" advAuto="0"/>
      <p:bldP spid="158" grpId="0" animBg="1" advAuto="0"/>
      <p:bldP spid="159" grpId="0" animBg="1" advAuto="0"/>
      <p:bldP spid="160" grpId="0" animBg="1" advAuto="0"/>
      <p:bldP spid="161" grpId="0" animBg="1" advAuto="0"/>
      <p:bldP spid="162" grpId="0" animBg="1" advAuto="0"/>
      <p:bldP spid="163" grpId="0" animBg="1" advAuto="0"/>
      <p:bldP spid="164" grpId="0" animBg="1" advAuto="0"/>
      <p:bldP spid="165" grpId="0" animBg="1" advAuto="0"/>
      <p:bldP spid="166" grpId="0" animBg="1" advAuto="0"/>
      <p:bldP spid="167" grpId="0" animBg="1" advAuto="0"/>
      <p:bldP spid="168" grpId="0" animBg="1" advAuto="0"/>
      <p:bldP spid="169" grpId="0" animBg="1" advAuto="0"/>
      <p:bldP spid="170" grpId="0" animBg="1" advAuto="0"/>
      <p:bldP spid="171" grpId="0" animBg="1" advAuto="0"/>
      <p:bldP spid="172" grpId="0" animBg="1" advAuto="0"/>
      <p:bldP spid="173" grpId="0" animBg="1" advAuto="0"/>
      <p:bldP spid="174" grpId="0" animBg="1" advAuto="0"/>
      <p:bldP spid="175" grpId="0" animBg="1" advAuto="0"/>
      <p:bldP spid="176" grpId="0" animBg="1" advAuto="0"/>
      <p:bldP spid="189" grpId="0" animBg="1" advAuto="0"/>
      <p:bldP spid="190" grpId="0" animBg="1" advAuto="0"/>
      <p:bldP spid="191" grpId="0" animBg="1" advAuto="0"/>
      <p:bldP spid="192" grpId="0" animBg="1" advAuto="0"/>
      <p:bldP spid="193" grpId="0" animBg="1" advAuto="0"/>
      <p:bldP spid="193" grpId="1" animBg="1" advAuto="0"/>
      <p:bldP spid="194" grpId="0" animBg="1" advAuto="0"/>
      <p:bldP spid="194" grpId="1" animBg="1" advAuto="0"/>
      <p:bldP spid="195" grpId="0" animBg="1" advAuto="0"/>
      <p:bldP spid="195" grpId="1" animBg="1" advAuto="0"/>
      <p:bldP spid="196" grpId="0" animBg="1" advAuto="0"/>
      <p:bldP spid="196" grpId="1" animBg="1" advAuto="0"/>
      <p:bldP spid="197" grpId="0" animBg="1" advAuto="0"/>
      <p:bldP spid="197" grpId="1" animBg="1" advAuto="0"/>
      <p:bldP spid="198" grpId="0" animBg="1" advAuto="0"/>
      <p:bldP spid="198" grpId="1" animBg="1" advAuto="0"/>
      <p:bldP spid="199" grpId="0" animBg="1" advAuto="0"/>
      <p:bldP spid="199" grpId="1" animBg="1" advAuto="0"/>
      <p:bldP spid="200" grpId="0" animBg="1" advAuto="0"/>
      <p:bldP spid="200" grpId="1" animBg="1" advAuto="0"/>
      <p:bldP spid="201" grpId="0" animBg="1" advAuto="0"/>
      <p:bldP spid="201" grpId="1" animBg="1" advAuto="0"/>
      <p:bldP spid="202" grpId="0" animBg="1" advAuto="0"/>
      <p:bldP spid="202" grpId="1" animBg="1" advAuto="0"/>
      <p:bldP spid="203" grpId="0" animBg="1" advAuto="0"/>
      <p:bldP spid="203" grpId="1" animBg="1" advAuto="0"/>
      <p:bldP spid="204" grpId="0" animBg="1" advAuto="0"/>
      <p:bldP spid="205" grpId="0" animBg="1" advAuto="0"/>
      <p:bldP spid="227"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 name="Exabeam Scrolling0.png" descr="Exabeam Scrolling0.png"/>
          <p:cNvPicPr>
            <a:picLocks noChangeAspect="1"/>
          </p:cNvPicPr>
          <p:nvPr/>
        </p:nvPicPr>
        <p:blipFill>
          <a:blip r:embed="rId3"/>
          <a:stretch>
            <a:fillRect/>
          </a:stretch>
        </p:blipFill>
        <p:spPr>
          <a:xfrm>
            <a:off x="1853031" y="897208"/>
            <a:ext cx="6208690" cy="16986774"/>
          </a:xfrm>
          <a:prstGeom prst="rect">
            <a:avLst/>
          </a:prstGeom>
          <a:ln w="12700">
            <a:miter lim="400000"/>
          </a:ln>
        </p:spPr>
      </p:pic>
      <p:pic>
        <p:nvPicPr>
          <p:cNvPr id="824" name="Screenshot 2020-05-12 23.00.17.png" descr="Screenshot 2020-05-12 23.00.17.png"/>
          <p:cNvPicPr>
            <a:picLocks noChangeAspect="1"/>
          </p:cNvPicPr>
          <p:nvPr/>
        </p:nvPicPr>
        <p:blipFill>
          <a:blip r:embed="rId4"/>
          <a:srcRect/>
          <a:stretch>
            <a:fillRect/>
          </a:stretch>
        </p:blipFill>
        <p:spPr>
          <a:xfrm>
            <a:off x="322034" y="2311404"/>
            <a:ext cx="1541408" cy="2196948"/>
          </a:xfrm>
          <a:prstGeom prst="rect">
            <a:avLst/>
          </a:prstGeom>
          <a:ln w="12700">
            <a:miter lim="400000"/>
          </a:ln>
        </p:spPr>
      </p:pic>
      <p:pic>
        <p:nvPicPr>
          <p:cNvPr id="825" name="AARNet_logo_MONO_NO TAGLINE.ai" descr="AARNet_logo_MONO_NO TAGLINE.ai"/>
          <p:cNvPicPr>
            <a:picLocks noChangeAspect="1"/>
          </p:cNvPicPr>
          <p:nvPr/>
        </p:nvPicPr>
        <p:blipFill>
          <a:blip r:embed="rId5"/>
          <a:stretch>
            <a:fillRect/>
          </a:stretch>
        </p:blipFill>
        <p:spPr>
          <a:xfrm>
            <a:off x="8151776" y="4785301"/>
            <a:ext cx="817257" cy="266086"/>
          </a:xfrm>
          <a:prstGeom prst="rect">
            <a:avLst/>
          </a:prstGeom>
          <a:ln w="12700">
            <a:miter lim="400000"/>
          </a:ln>
        </p:spPr>
      </p:pic>
      <p:sp>
        <p:nvSpPr>
          <p:cNvPr id="826" name="A New Kind of SOC"/>
          <p:cNvSpPr txBox="1">
            <a:spLocks noGrp="1"/>
          </p:cNvSpPr>
          <p:nvPr>
            <p:ph type="body" sz="quarter" idx="4294967295"/>
          </p:nvPr>
        </p:nvSpPr>
        <p:spPr>
          <a:xfrm>
            <a:off x="285750" y="264400"/>
            <a:ext cx="7629525" cy="360440"/>
          </a:xfrm>
          <a:prstGeom prst="rect">
            <a:avLst/>
          </a:prstGeom>
        </p:spPr>
        <p:txBody>
          <a:bodyPr>
            <a:normAutofit lnSpcReduction="10000"/>
          </a:bodyPr>
          <a:lstStyle>
            <a:lvl1pPr>
              <a:defRPr sz="2700">
                <a:solidFill>
                  <a:schemeClr val="accent1"/>
                </a:solidFill>
              </a:defRPr>
            </a:lvl1pPr>
          </a:lstStyle>
          <a:p>
            <a:r>
              <a:t>A New Kind of SOC</a:t>
            </a:r>
          </a:p>
        </p:txBody>
      </p:sp>
      <p:sp>
        <p:nvSpPr>
          <p:cNvPr id="6" name="TextBox 7">
            <a:extLst>
              <a:ext uri="{FF2B5EF4-FFF2-40B4-BE49-F238E27FC236}">
                <a16:creationId xmlns:a16="http://schemas.microsoft.com/office/drawing/2014/main" id="{2F651F5D-1240-4473-9EE6-8EE12969E6AE}"/>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000000 -0.188880" pathEditMode="relative">
                                      <p:cBhvr>
                                        <p:cTn id="6" dur="1000" fill="hold"/>
                                        <p:tgtEl>
                                          <p:spTgt spid="824"/>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000000 -0.738926" pathEditMode="relative">
                                      <p:cBhvr>
                                        <p:cTn id="9" dur="1750" fill="hold"/>
                                        <p:tgtEl>
                                          <p:spTgt spid="82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1" presetClass="path" presetSubtype="0" accel="50000" decel="50000" fill="hold" nodeType="clickEffect">
                                  <p:stCondLst>
                                    <p:cond delay="0"/>
                                  </p:stCondLst>
                                  <p:childTnLst>
                                    <p:animMotion origin="layout" path="M -0.000000 -0.738926 L 0.000000 -1.644976" pathEditMode="relative">
                                      <p:cBhvr>
                                        <p:cTn id="13" dur="1750" fill="hold"/>
                                        <p:tgtEl>
                                          <p:spTgt spid="823"/>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1" presetClass="path" presetSubtype="0" accel="50000" decel="50000" fill="hold" nodeType="clickEffect">
                                  <p:stCondLst>
                                    <p:cond delay="0"/>
                                  </p:stCondLst>
                                  <p:childTnLst>
                                    <p:animMotion origin="layout" path="M 0.000000 -1.644976 L 0.000000 -2.158080" pathEditMode="relative">
                                      <p:cBhvr>
                                        <p:cTn id="17" dur="1000" fill="hold"/>
                                        <p:tgtEl>
                                          <p:spTgt spid="8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5B62BA-1AC0-4FE5-89DC-2A94FD05F65F}"/>
              </a:ext>
            </a:extLst>
          </p:cNvPr>
          <p:cNvSpPr>
            <a:spLocks noGrp="1"/>
          </p:cNvSpPr>
          <p:nvPr>
            <p:ph type="body" sz="half" idx="1"/>
          </p:nvPr>
        </p:nvSpPr>
        <p:spPr/>
        <p:txBody>
          <a:bodyPr/>
          <a:lstStyle/>
          <a:p>
            <a:r>
              <a:rPr lang="en-US" dirty="0"/>
              <a:t>Case Study – RYUK Ransomware</a:t>
            </a:r>
            <a:endParaRPr lang="en-AU" dirty="0"/>
          </a:p>
        </p:txBody>
      </p:sp>
      <p:sp>
        <p:nvSpPr>
          <p:cNvPr id="4" name="TextBox 3">
            <a:extLst>
              <a:ext uri="{FF2B5EF4-FFF2-40B4-BE49-F238E27FC236}">
                <a16:creationId xmlns:a16="http://schemas.microsoft.com/office/drawing/2014/main" id="{07C2EF50-6212-46E8-A2DB-D7C8229DC338}"/>
              </a:ext>
            </a:extLst>
          </p:cNvPr>
          <p:cNvSpPr txBox="1"/>
          <p:nvPr/>
        </p:nvSpPr>
        <p:spPr>
          <a:xfrm>
            <a:off x="249403" y="4905832"/>
            <a:ext cx="519765" cy="184666"/>
          </a:xfrm>
          <a:prstGeom prst="rect">
            <a:avLst/>
          </a:prstGeom>
          <a:ln w="12700">
            <a:miter lim="400000"/>
          </a:ln>
          <a:extLst>
            <a:ext uri="{C572A759-6A51-4108-AA02-DFA0A04FC94B}">
              <ma14:wrappingTextBoxFlag xmlns="" xmlns:ma14="http://schemas.microsoft.com/office/mac/drawingml/2011/main" val="1"/>
            </a:ext>
          </a:extLst>
        </p:spPr>
        <p:txBody>
          <a:bodyPr wrap="non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kumimoji="0" lang="en-US" sz="600"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rPr>
              <a:t>AARNet </a:t>
            </a:r>
            <a:r>
              <a:rPr lang="en-US" sz="600" dirty="0">
                <a:solidFill>
                  <a:schemeClr val="bg1"/>
                </a:solidFill>
                <a:cs typeface="Calibri" panose="020F0502020204030204" pitchFamily="34" charset="0"/>
              </a:rPr>
              <a:t>Public</a:t>
            </a:r>
            <a:endParaRPr kumimoji="0" lang="en-AU" sz="600"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endParaRPr>
          </a:p>
        </p:txBody>
      </p:sp>
    </p:spTree>
    <p:extLst>
      <p:ext uri="{BB962C8B-B14F-4D97-AF65-F5344CB8AC3E}">
        <p14:creationId xmlns:p14="http://schemas.microsoft.com/office/powerpoint/2010/main" val="70589118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Case Study - Ryuk"/>
          <p:cNvSpPr txBox="1">
            <a:spLocks noGrp="1"/>
          </p:cNvSpPr>
          <p:nvPr>
            <p:ph type="body" sz="quarter" idx="1"/>
          </p:nvPr>
        </p:nvSpPr>
        <p:spPr>
          <a:prstGeom prst="rect">
            <a:avLst/>
          </a:prstGeom>
        </p:spPr>
        <p:txBody>
          <a:bodyPr>
            <a:normAutofit lnSpcReduction="10000"/>
          </a:bodyPr>
          <a:lstStyle/>
          <a:p>
            <a:r>
              <a:rPr lang="en-US" dirty="0"/>
              <a:t>Background</a:t>
            </a:r>
            <a:r>
              <a:rPr dirty="0"/>
              <a:t> </a:t>
            </a:r>
          </a:p>
        </p:txBody>
      </p:sp>
      <p:sp>
        <p:nvSpPr>
          <p:cNvPr id="838" name="Text Placeholder 16"/>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dirty="0"/>
              <a:t>Responding to </a:t>
            </a:r>
            <a:r>
              <a:rPr lang="en-US" dirty="0"/>
              <a:t>t</a:t>
            </a:r>
            <a:r>
              <a:rPr dirty="0"/>
              <a:t>hreats with </a:t>
            </a:r>
            <a:r>
              <a:rPr lang="en-US" dirty="0"/>
              <a:t>n</a:t>
            </a:r>
            <a:r>
              <a:rPr dirty="0"/>
              <a:t>o </a:t>
            </a:r>
            <a:r>
              <a:rPr lang="en-US" dirty="0"/>
              <a:t>s</a:t>
            </a:r>
            <a:r>
              <a:rPr dirty="0"/>
              <a:t>ecurity </a:t>
            </a:r>
            <a:r>
              <a:rPr lang="en-US" dirty="0"/>
              <a:t>d</a:t>
            </a:r>
            <a:r>
              <a:rPr dirty="0"/>
              <a:t>ata</a:t>
            </a:r>
          </a:p>
        </p:txBody>
      </p:sp>
      <p:sp>
        <p:nvSpPr>
          <p:cNvPr id="8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840" name="Original point of infection was not logging data to the SOC…"/>
          <p:cNvSpPr txBox="1"/>
          <p:nvPr/>
        </p:nvSpPr>
        <p:spPr>
          <a:xfrm>
            <a:off x="1238865" y="1895554"/>
            <a:ext cx="4931797" cy="571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230000"/>
              </a:lnSpc>
              <a:buSzPct val="100000"/>
              <a:defRPr sz="1600"/>
            </a:pPr>
            <a:r>
              <a:rPr dirty="0"/>
              <a:t>Original point of infection was not logging data to the SOC</a:t>
            </a:r>
          </a:p>
        </p:txBody>
      </p:sp>
      <p:sp>
        <p:nvSpPr>
          <p:cNvPr id="6" name="TextBox 7">
            <a:extLst>
              <a:ext uri="{FF2B5EF4-FFF2-40B4-BE49-F238E27FC236}">
                <a16:creationId xmlns:a16="http://schemas.microsoft.com/office/drawing/2014/main" id="{312E84E1-E92A-45F1-AB45-4AEEB6811C44}"/>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Case Study - Ryuk"/>
          <p:cNvSpPr txBox="1">
            <a:spLocks noGrp="1"/>
          </p:cNvSpPr>
          <p:nvPr>
            <p:ph type="body" sz="quarter" idx="1"/>
          </p:nvPr>
        </p:nvSpPr>
        <p:spPr>
          <a:prstGeom prst="rect">
            <a:avLst/>
          </a:prstGeom>
        </p:spPr>
        <p:txBody>
          <a:bodyPr>
            <a:normAutofit lnSpcReduction="10000"/>
          </a:bodyPr>
          <a:lstStyle/>
          <a:p>
            <a:r>
              <a:rPr lang="en-US" dirty="0"/>
              <a:t>Background</a:t>
            </a:r>
            <a:r>
              <a:rPr dirty="0"/>
              <a:t> </a:t>
            </a:r>
          </a:p>
        </p:txBody>
      </p:sp>
      <p:sp>
        <p:nvSpPr>
          <p:cNvPr id="838" name="Text Placeholder 16"/>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dirty="0"/>
              <a:t>Responding to </a:t>
            </a:r>
            <a:r>
              <a:rPr lang="en-US" dirty="0"/>
              <a:t>t</a:t>
            </a:r>
            <a:r>
              <a:rPr dirty="0"/>
              <a:t>hreats with </a:t>
            </a:r>
            <a:r>
              <a:rPr lang="en-US" dirty="0"/>
              <a:t>n</a:t>
            </a:r>
            <a:r>
              <a:rPr dirty="0"/>
              <a:t>o </a:t>
            </a:r>
            <a:r>
              <a:rPr lang="en-US" dirty="0"/>
              <a:t>s</a:t>
            </a:r>
            <a:r>
              <a:rPr dirty="0"/>
              <a:t>ecurity </a:t>
            </a:r>
            <a:r>
              <a:rPr lang="en-US" dirty="0"/>
              <a:t>d</a:t>
            </a:r>
            <a:r>
              <a:rPr dirty="0"/>
              <a:t>ata</a:t>
            </a:r>
          </a:p>
        </p:txBody>
      </p:sp>
      <p:sp>
        <p:nvSpPr>
          <p:cNvPr id="8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840" name="Original point of infection was not logging data to the SOC…"/>
          <p:cNvSpPr txBox="1"/>
          <p:nvPr/>
        </p:nvSpPr>
        <p:spPr>
          <a:xfrm>
            <a:off x="1238865" y="1895554"/>
            <a:ext cx="6347248" cy="1137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230000"/>
              </a:lnSpc>
              <a:buSzPct val="100000"/>
              <a:defRPr sz="1600"/>
            </a:pPr>
            <a:r>
              <a:rPr dirty="0"/>
              <a:t>Original point of infection was not logging data to the SOC</a:t>
            </a:r>
          </a:p>
          <a:p>
            <a:pPr>
              <a:lnSpc>
                <a:spcPct val="230000"/>
              </a:lnSpc>
              <a:buSzPct val="100000"/>
              <a:defRPr sz="1600"/>
            </a:pPr>
            <a:r>
              <a:rPr dirty="0"/>
              <a:t>Anti-virus software did not flag a malware infection on any infected system</a:t>
            </a:r>
          </a:p>
        </p:txBody>
      </p:sp>
      <p:sp>
        <p:nvSpPr>
          <p:cNvPr id="6" name="TextBox 7">
            <a:extLst>
              <a:ext uri="{FF2B5EF4-FFF2-40B4-BE49-F238E27FC236}">
                <a16:creationId xmlns:a16="http://schemas.microsoft.com/office/drawing/2014/main" id="{312E84E1-E92A-45F1-AB45-4AEEB6811C44}"/>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Tree>
    <p:extLst>
      <p:ext uri="{BB962C8B-B14F-4D97-AF65-F5344CB8AC3E}">
        <p14:creationId xmlns:p14="http://schemas.microsoft.com/office/powerpoint/2010/main" val="168186021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Case Study - Ryuk"/>
          <p:cNvSpPr txBox="1">
            <a:spLocks noGrp="1"/>
          </p:cNvSpPr>
          <p:nvPr>
            <p:ph type="body" sz="quarter" idx="1"/>
          </p:nvPr>
        </p:nvSpPr>
        <p:spPr>
          <a:prstGeom prst="rect">
            <a:avLst/>
          </a:prstGeom>
        </p:spPr>
        <p:txBody>
          <a:bodyPr>
            <a:normAutofit lnSpcReduction="10000"/>
          </a:bodyPr>
          <a:lstStyle/>
          <a:p>
            <a:r>
              <a:rPr lang="en-US" dirty="0"/>
              <a:t>Background</a:t>
            </a:r>
            <a:r>
              <a:rPr dirty="0"/>
              <a:t> </a:t>
            </a:r>
          </a:p>
        </p:txBody>
      </p:sp>
      <p:sp>
        <p:nvSpPr>
          <p:cNvPr id="838" name="Text Placeholder 16"/>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dirty="0"/>
              <a:t>Responding to </a:t>
            </a:r>
            <a:r>
              <a:rPr lang="en-US" dirty="0"/>
              <a:t>t</a:t>
            </a:r>
            <a:r>
              <a:rPr dirty="0"/>
              <a:t>hreats with </a:t>
            </a:r>
            <a:r>
              <a:rPr lang="en-US" dirty="0"/>
              <a:t>n</a:t>
            </a:r>
            <a:r>
              <a:rPr dirty="0"/>
              <a:t>o </a:t>
            </a:r>
            <a:r>
              <a:rPr lang="en-US" dirty="0"/>
              <a:t>s</a:t>
            </a:r>
            <a:r>
              <a:rPr dirty="0"/>
              <a:t>ecurity </a:t>
            </a:r>
            <a:r>
              <a:rPr lang="en-US" dirty="0"/>
              <a:t>d</a:t>
            </a:r>
            <a:r>
              <a:rPr dirty="0"/>
              <a:t>ata</a:t>
            </a:r>
          </a:p>
        </p:txBody>
      </p:sp>
      <p:sp>
        <p:nvSpPr>
          <p:cNvPr id="8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840" name="Original point of infection was not logging data to the SOC…"/>
          <p:cNvSpPr txBox="1"/>
          <p:nvPr/>
        </p:nvSpPr>
        <p:spPr>
          <a:xfrm>
            <a:off x="1238865" y="1895554"/>
            <a:ext cx="6578081" cy="1703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230000"/>
              </a:lnSpc>
              <a:buSzPct val="100000"/>
              <a:defRPr sz="1600"/>
            </a:pPr>
            <a:r>
              <a:rPr dirty="0"/>
              <a:t>Original point of infection was not logging data to the SOC</a:t>
            </a:r>
          </a:p>
          <a:p>
            <a:pPr>
              <a:lnSpc>
                <a:spcPct val="230000"/>
              </a:lnSpc>
              <a:buSzPct val="100000"/>
              <a:defRPr sz="1600"/>
            </a:pPr>
            <a:r>
              <a:rPr dirty="0"/>
              <a:t>Anti-virus software did not flag a malware infection on any infected system</a:t>
            </a:r>
          </a:p>
          <a:p>
            <a:pPr>
              <a:lnSpc>
                <a:spcPct val="230000"/>
              </a:lnSpc>
              <a:buSzPct val="100000"/>
              <a:defRPr sz="1600"/>
            </a:pPr>
            <a:r>
              <a:rPr dirty="0"/>
              <a:t>Firewall</a:t>
            </a:r>
            <a:r>
              <a:rPr lang="en-US" dirty="0"/>
              <a:t>/</a:t>
            </a:r>
            <a:r>
              <a:rPr dirty="0"/>
              <a:t>IPS did not flag any suspicious traffic</a:t>
            </a:r>
          </a:p>
        </p:txBody>
      </p:sp>
      <p:sp>
        <p:nvSpPr>
          <p:cNvPr id="6" name="TextBox 7">
            <a:extLst>
              <a:ext uri="{FF2B5EF4-FFF2-40B4-BE49-F238E27FC236}">
                <a16:creationId xmlns:a16="http://schemas.microsoft.com/office/drawing/2014/main" id="{312E84E1-E92A-45F1-AB45-4AEEB6811C44}"/>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rPr dirty="0"/>
              <a:t>AARNet Public</a:t>
            </a:r>
          </a:p>
        </p:txBody>
      </p:sp>
    </p:spTree>
    <p:extLst>
      <p:ext uri="{BB962C8B-B14F-4D97-AF65-F5344CB8AC3E}">
        <p14:creationId xmlns:p14="http://schemas.microsoft.com/office/powerpoint/2010/main" val="58221694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844" name="Screen Shot 2021-06-08 at 10.17.23 pm.png" descr="Screen Shot 2021-06-08 at 10.17.23 pm.png"/>
          <p:cNvPicPr>
            <a:picLocks noChangeAspect="1"/>
          </p:cNvPicPr>
          <p:nvPr/>
        </p:nvPicPr>
        <p:blipFill>
          <a:blip r:embed="rId3"/>
          <a:srcRect/>
          <a:stretch>
            <a:fillRect/>
          </a:stretch>
        </p:blipFill>
        <p:spPr>
          <a:xfrm>
            <a:off x="1223086" y="1094137"/>
            <a:ext cx="6697839" cy="2955336"/>
          </a:xfrm>
          <a:prstGeom prst="rect">
            <a:avLst/>
          </a:prstGeom>
          <a:ln w="12700">
            <a:miter lim="400000"/>
          </a:ln>
        </p:spPr>
      </p:pic>
      <p:sp>
        <p:nvSpPr>
          <p:cNvPr id="845" name="Title Slide"/>
          <p:cNvSpPr txBox="1">
            <a:spLocks noGrp="1"/>
          </p:cNvSpPr>
          <p:nvPr>
            <p:ph type="body" sz="quarter" idx="1"/>
          </p:nvPr>
        </p:nvSpPr>
        <p:spPr>
          <a:prstGeom prst="rect">
            <a:avLst/>
          </a:prstGeom>
        </p:spPr>
        <p:txBody>
          <a:bodyPr/>
          <a:lstStyle>
            <a:lvl1pPr defTabSz="805336">
              <a:defRPr sz="2000">
                <a:latin typeface="Museo Sans 300"/>
                <a:ea typeface="Museo Sans 300"/>
                <a:cs typeface="Museo Sans 300"/>
                <a:sym typeface="Museo Sans 300"/>
              </a:defRPr>
            </a:lvl1pPr>
          </a:lstStyle>
          <a:p>
            <a:r>
              <a:rPr lang="en-US" dirty="0"/>
              <a:t>What?</a:t>
            </a:r>
            <a:endParaRPr dirty="0"/>
          </a:p>
        </p:txBody>
      </p:sp>
      <p:sp>
        <p:nvSpPr>
          <p:cNvPr id="6" name="TextBox 7">
            <a:extLst>
              <a:ext uri="{FF2B5EF4-FFF2-40B4-BE49-F238E27FC236}">
                <a16:creationId xmlns:a16="http://schemas.microsoft.com/office/drawing/2014/main" id="{7BE17DA5-F68F-4BC7-A897-4A5FABD0201F}"/>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rPr dirty="0"/>
              <a:t>AARNet Public</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845" name="Title Slide"/>
          <p:cNvSpPr txBox="1">
            <a:spLocks noGrp="1"/>
          </p:cNvSpPr>
          <p:nvPr>
            <p:ph type="body" sz="quarter" idx="1"/>
          </p:nvPr>
        </p:nvSpPr>
        <p:spPr>
          <a:prstGeom prst="rect">
            <a:avLst/>
          </a:prstGeom>
        </p:spPr>
        <p:txBody>
          <a:bodyPr/>
          <a:lstStyle>
            <a:lvl1pPr defTabSz="805336">
              <a:defRPr sz="2000">
                <a:latin typeface="Museo Sans 300"/>
                <a:ea typeface="Museo Sans 300"/>
                <a:cs typeface="Museo Sans 300"/>
                <a:sym typeface="Museo Sans 300"/>
              </a:defRPr>
            </a:lvl1pPr>
          </a:lstStyle>
          <a:p>
            <a:r>
              <a:rPr lang="en-US" dirty="0"/>
              <a:t>How?</a:t>
            </a:r>
            <a:endParaRPr dirty="0"/>
          </a:p>
        </p:txBody>
      </p:sp>
      <p:sp>
        <p:nvSpPr>
          <p:cNvPr id="6" name="TextBox 7">
            <a:extLst>
              <a:ext uri="{FF2B5EF4-FFF2-40B4-BE49-F238E27FC236}">
                <a16:creationId xmlns:a16="http://schemas.microsoft.com/office/drawing/2014/main" id="{7BE17DA5-F68F-4BC7-A897-4A5FABD0201F}"/>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rPr dirty="0"/>
              <a:t>AARNet Public</a:t>
            </a:r>
          </a:p>
        </p:txBody>
      </p:sp>
      <p:sp>
        <p:nvSpPr>
          <p:cNvPr id="7" name="Initial POI Detected">
            <a:extLst>
              <a:ext uri="{FF2B5EF4-FFF2-40B4-BE49-F238E27FC236}">
                <a16:creationId xmlns:a16="http://schemas.microsoft.com/office/drawing/2014/main" id="{73BAA964-53B7-4740-BFFF-BB83BBEBFA63}"/>
              </a:ext>
            </a:extLst>
          </p:cNvPr>
          <p:cNvSpPr txBox="1"/>
          <p:nvPr/>
        </p:nvSpPr>
        <p:spPr>
          <a:xfrm>
            <a:off x="7919497" y="1859501"/>
            <a:ext cx="1160077" cy="62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800"/>
            </a:lvl1pPr>
          </a:lstStyle>
          <a:p>
            <a:r>
              <a:t>Initial POI Detected</a:t>
            </a:r>
          </a:p>
        </p:txBody>
      </p:sp>
      <p:sp>
        <p:nvSpPr>
          <p:cNvPr id="8" name="Rectangle">
            <a:extLst>
              <a:ext uri="{FF2B5EF4-FFF2-40B4-BE49-F238E27FC236}">
                <a16:creationId xmlns:a16="http://schemas.microsoft.com/office/drawing/2014/main" id="{5FE03EAC-1B62-4F72-8DDF-991988502817}"/>
              </a:ext>
            </a:extLst>
          </p:cNvPr>
          <p:cNvSpPr/>
          <p:nvPr/>
        </p:nvSpPr>
        <p:spPr>
          <a:xfrm>
            <a:off x="1166501" y="12259"/>
            <a:ext cx="6810998" cy="1663063"/>
          </a:xfrm>
          <a:prstGeom prst="rect">
            <a:avLst/>
          </a:prstGeom>
          <a:solidFill>
            <a:srgbClr val="FFFFFF"/>
          </a:solidFill>
          <a:ln w="3175">
            <a:miter lim="400000"/>
          </a:ln>
        </p:spPr>
        <p:txBody>
          <a:bodyPr lIns="45671" tIns="45671" rIns="45671" bIns="45671" anchor="ctr"/>
          <a:lstStyle/>
          <a:p>
            <a:pPr defTabSz="914240">
              <a:spcBef>
                <a:spcPts val="600"/>
              </a:spcBef>
              <a:defRPr sz="1200">
                <a:latin typeface="Helvetica Neue"/>
                <a:ea typeface="Helvetica Neue"/>
                <a:cs typeface="Helvetica Neue"/>
                <a:sym typeface="Helvetica Neue"/>
              </a:defRPr>
            </a:pPr>
            <a:endParaRPr/>
          </a:p>
        </p:txBody>
      </p:sp>
      <p:pic>
        <p:nvPicPr>
          <p:cNvPr id="9" name="Ryuk Infection - Exabeam0.png" descr="Ryuk Infection - Exabeam0.png">
            <a:extLst>
              <a:ext uri="{FF2B5EF4-FFF2-40B4-BE49-F238E27FC236}">
                <a16:creationId xmlns:a16="http://schemas.microsoft.com/office/drawing/2014/main" id="{92C464C7-1D47-4748-939D-2AE0982F9790}"/>
              </a:ext>
            </a:extLst>
          </p:cNvPr>
          <p:cNvPicPr>
            <a:picLocks noChangeAspect="1"/>
          </p:cNvPicPr>
          <p:nvPr/>
        </p:nvPicPr>
        <p:blipFill>
          <a:blip r:embed="rId3"/>
          <a:srcRect t="19609" b="19609"/>
          <a:stretch>
            <a:fillRect/>
          </a:stretch>
        </p:blipFill>
        <p:spPr>
          <a:xfrm>
            <a:off x="454516" y="1722690"/>
            <a:ext cx="8071929" cy="21528261"/>
          </a:xfrm>
          <a:prstGeom prst="rect">
            <a:avLst/>
          </a:prstGeom>
          <a:ln w="12700">
            <a:miter lim="400000"/>
          </a:ln>
        </p:spPr>
      </p:pic>
      <p:pic>
        <p:nvPicPr>
          <p:cNvPr id="10" name="Screen Shot 2021-06-08 at 10.17.23 pm.png" descr="Screen Shot 2021-06-08 at 10.17.23 pm.png">
            <a:extLst>
              <a:ext uri="{FF2B5EF4-FFF2-40B4-BE49-F238E27FC236}">
                <a16:creationId xmlns:a16="http://schemas.microsoft.com/office/drawing/2014/main" id="{C881A368-9F70-4DCF-BAA8-9E7CB8D283E0}"/>
              </a:ext>
            </a:extLst>
          </p:cNvPr>
          <p:cNvPicPr>
            <a:picLocks noChangeAspect="1"/>
          </p:cNvPicPr>
          <p:nvPr/>
        </p:nvPicPr>
        <p:blipFill>
          <a:blip r:embed="rId4"/>
          <a:srcRect b="40763"/>
          <a:stretch>
            <a:fillRect/>
          </a:stretch>
        </p:blipFill>
        <p:spPr>
          <a:xfrm>
            <a:off x="1223089" y="-24438"/>
            <a:ext cx="6697839" cy="1750629"/>
          </a:xfrm>
          <a:prstGeom prst="rect">
            <a:avLst/>
          </a:prstGeom>
          <a:ln w="12700">
            <a:miter lim="400000"/>
          </a:ln>
        </p:spPr>
      </p:pic>
      <p:sp>
        <p:nvSpPr>
          <p:cNvPr id="11" name="C2 Callback">
            <a:extLst>
              <a:ext uri="{FF2B5EF4-FFF2-40B4-BE49-F238E27FC236}">
                <a16:creationId xmlns:a16="http://schemas.microsoft.com/office/drawing/2014/main" id="{5AE2332A-5942-47A7-A3DC-12C55C100FF3}"/>
              </a:ext>
            </a:extLst>
          </p:cNvPr>
          <p:cNvSpPr txBox="1"/>
          <p:nvPr/>
        </p:nvSpPr>
        <p:spPr>
          <a:xfrm>
            <a:off x="7919497" y="1700751"/>
            <a:ext cx="116007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800"/>
            </a:lvl1pPr>
          </a:lstStyle>
          <a:p>
            <a:r>
              <a:t>C2 Callback</a:t>
            </a:r>
          </a:p>
        </p:txBody>
      </p:sp>
      <p:sp>
        <p:nvSpPr>
          <p:cNvPr id="12" name="Lateral Movement">
            <a:extLst>
              <a:ext uri="{FF2B5EF4-FFF2-40B4-BE49-F238E27FC236}">
                <a16:creationId xmlns:a16="http://schemas.microsoft.com/office/drawing/2014/main" id="{AD90014E-4F72-41A4-BECB-729705D6A518}"/>
              </a:ext>
            </a:extLst>
          </p:cNvPr>
          <p:cNvSpPr txBox="1"/>
          <p:nvPr/>
        </p:nvSpPr>
        <p:spPr>
          <a:xfrm>
            <a:off x="7919497" y="2271061"/>
            <a:ext cx="1160077" cy="625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800"/>
            </a:lvl1pPr>
          </a:lstStyle>
          <a:p>
            <a:r>
              <a:t>Lateral Movement</a:t>
            </a:r>
          </a:p>
        </p:txBody>
      </p:sp>
    </p:spTree>
    <p:extLst>
      <p:ext uri="{BB962C8B-B14F-4D97-AF65-F5344CB8AC3E}">
        <p14:creationId xmlns:p14="http://schemas.microsoft.com/office/powerpoint/2010/main" val="34016708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100000">
                                          <p:val>
                                            <p:strVal val="#ppt_x"/>
                                          </p:val>
                                        </p:tav>
                                      </p:tavLst>
                                    </p:anim>
                                    <p:anim calcmode="lin" valueType="num">
                                      <p:cBhvr>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fill="hold" grpId="0" nodeType="afterEffect">
                                  <p:stCondLst>
                                    <p:cond delay="0"/>
                                  </p:stCondLst>
                                  <p:iterate>
                                    <p:tmAbs val="0"/>
                                  </p:iterate>
                                  <p:childTnLst>
                                    <p:set>
                                      <p:cBhvr>
                                        <p:cTn id="11" fill="hold"/>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fill="hold" grpId="1" nodeType="clickEffect">
                                  <p:stCondLst>
                                    <p:cond delay="0"/>
                                  </p:stCondLst>
                                  <p:iterate>
                                    <p:tmAbs val="0"/>
                                  </p:iterate>
                                  <p:childTnLst>
                                    <p:animEffect transition="out" filter="fade">
                                      <p:cBhvr>
                                        <p:cTn id="16" dur="1000" fill="hold"/>
                                        <p:tgtEl>
                                          <p:spTgt spid="7"/>
                                        </p:tgtEl>
                                      </p:cBhvr>
                                    </p:animEffect>
                                    <p:set>
                                      <p:cBhvr>
                                        <p:cTn id="17" fill="hold">
                                          <p:stCondLst>
                                            <p:cond delay="999"/>
                                          </p:stCondLst>
                                        </p:cTn>
                                        <p:tgtEl>
                                          <p:spTgt spid="7"/>
                                        </p:tgtEl>
                                        <p:attrNameLst>
                                          <p:attrName>style.visibility</p:attrName>
                                        </p:attrNameLst>
                                      </p:cBhvr>
                                      <p:to>
                                        <p:strVal val="hidden"/>
                                      </p:to>
                                    </p:set>
                                  </p:childTnLst>
                                </p:cTn>
                              </p:par>
                            </p:childTnLst>
                          </p:cTn>
                        </p:par>
                        <p:par>
                          <p:cTn id="18" fill="hold">
                            <p:stCondLst>
                              <p:cond delay="1000"/>
                            </p:stCondLst>
                            <p:childTnLst>
                              <p:par>
                                <p:cTn id="19" presetID="10" presetClass="exit" fill="hold" grpId="0" nodeType="afterEffect">
                                  <p:stCondLst>
                                    <p:cond delay="0"/>
                                  </p:stCondLst>
                                  <p:iterate>
                                    <p:tmAbs val="0"/>
                                  </p:iterate>
                                  <p:childTnLst>
                                    <p:animEffect transition="out" filter="fade">
                                      <p:cBhvr>
                                        <p:cTn id="20" dur="300" fill="hold"/>
                                        <p:tgtEl>
                                          <p:spTgt spid="10"/>
                                        </p:tgtEl>
                                      </p:cBhvr>
                                    </p:animEffect>
                                    <p:set>
                                      <p:cBhvr>
                                        <p:cTn id="21" fill="hold">
                                          <p:stCondLst>
                                            <p:cond delay="299"/>
                                          </p:stCondLst>
                                        </p:cTn>
                                        <p:tgtEl>
                                          <p:spTgt spid="10"/>
                                        </p:tgtEl>
                                        <p:attrNameLst>
                                          <p:attrName>style.visibility</p:attrName>
                                        </p:attrNameLst>
                                      </p:cBhvr>
                                      <p:to>
                                        <p:strVal val="hidden"/>
                                      </p:to>
                                    </p:set>
                                  </p:childTnLst>
                                </p:cTn>
                              </p:par>
                              <p:par>
                                <p:cTn id="22" presetID="-1" presetClass="path" presetSubtype="0" accel="50000" decel="50000" fill="hold" nodeType="withEffect">
                                  <p:stCondLst>
                                    <p:cond delay="100"/>
                                  </p:stCondLst>
                                  <p:childTnLst>
                                    <p:animMotion origin="layout" path="M 0.000000 0.000000 L -0.005460 -1.012307" pathEditMode="relative">
                                      <p:cBhvr>
                                        <p:cTn id="23" dur="1000" fill="hold"/>
                                        <p:tgtEl>
                                          <p:spTgt spid="9"/>
                                        </p:tgtEl>
                                        <p:attrNameLst>
                                          <p:attrName>ppt_x</p:attrName>
                                          <p:attrName>ppt_y</p:attrName>
                                        </p:attrNameLst>
                                      </p:cBhvr>
                                    </p:animMotion>
                                  </p:childTnLst>
                                </p:cTn>
                              </p:par>
                            </p:childTnLst>
                          </p:cTn>
                        </p:par>
                        <p:par>
                          <p:cTn id="24" fill="hold">
                            <p:stCondLst>
                              <p:cond delay="2100"/>
                            </p:stCondLst>
                            <p:childTnLst>
                              <p:par>
                                <p:cTn id="25" presetID="10" presetClass="entr" fill="hold" grpId="0" nodeType="afterEffect">
                                  <p:stCondLst>
                                    <p:cond delay="0"/>
                                  </p:stCondLst>
                                  <p:iterate>
                                    <p:tmAbs val="0"/>
                                  </p:iterate>
                                  <p:childTnLst>
                                    <p:set>
                                      <p:cBhvr>
                                        <p:cTn id="26" fill="hold"/>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fill="hold" grpId="1" nodeType="clickEffect">
                                  <p:stCondLst>
                                    <p:cond delay="0"/>
                                  </p:stCondLst>
                                  <p:iterate>
                                    <p:tmAbs val="0"/>
                                  </p:iterate>
                                  <p:childTnLst>
                                    <p:animEffect transition="out" filter="fade">
                                      <p:cBhvr>
                                        <p:cTn id="31" dur="1000" fill="hold"/>
                                        <p:tgtEl>
                                          <p:spTgt spid="11"/>
                                        </p:tgtEl>
                                      </p:cBhvr>
                                    </p:animEffect>
                                    <p:set>
                                      <p:cBhvr>
                                        <p:cTn id="32" fill="hold">
                                          <p:stCondLst>
                                            <p:cond delay="999"/>
                                          </p:stCondLst>
                                        </p:cTn>
                                        <p:tgtEl>
                                          <p:spTgt spid="11"/>
                                        </p:tgtEl>
                                        <p:attrNameLst>
                                          <p:attrName>style.visibility</p:attrName>
                                        </p:attrNameLst>
                                      </p:cBhvr>
                                      <p:to>
                                        <p:strVal val="hidden"/>
                                      </p:to>
                                    </p:set>
                                  </p:childTnLst>
                                </p:cTn>
                              </p:par>
                              <p:par>
                                <p:cTn id="33" presetID="-1" presetClass="path" presetSubtype="0" accel="50000" decel="50000" fill="hold" nodeType="withEffect">
                                  <p:stCondLst>
                                    <p:cond delay="0"/>
                                  </p:stCondLst>
                                  <p:childTnLst>
                                    <p:animMotion origin="layout" path="M -0.005460 -1.012307 L -0.005460 -2.063608" pathEditMode="relative">
                                      <p:cBhvr>
                                        <p:cTn id="34" dur="1000" fill="hold"/>
                                        <p:tgtEl>
                                          <p:spTgt spid="9"/>
                                        </p:tgtEl>
                                        <p:attrNameLst>
                                          <p:attrName>ppt_x</p:attrName>
                                          <p:attrName>ppt_y</p:attrName>
                                        </p:attrNameLst>
                                      </p:cBhvr>
                                    </p:animMotion>
                                  </p:childTnLst>
                                </p:cTn>
                              </p:par>
                            </p:childTnLst>
                          </p:cTn>
                        </p:par>
                        <p:par>
                          <p:cTn id="35" fill="hold">
                            <p:stCondLst>
                              <p:cond delay="1000"/>
                            </p:stCondLst>
                            <p:childTnLst>
                              <p:par>
                                <p:cTn id="36" presetID="10" presetClass="entr" fill="hold" grpId="0" nodeType="afterEffect">
                                  <p:stCondLst>
                                    <p:cond delay="0"/>
                                  </p:stCondLst>
                                  <p:iterate>
                                    <p:tmAbs val="0"/>
                                  </p:iterate>
                                  <p:childTnLst>
                                    <p:set>
                                      <p:cBhvr>
                                        <p:cTn id="37" fill="hold"/>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path" presetSubtype="0" accel="50000" decel="50000" fill="hold" nodeType="clickEffect">
                                  <p:stCondLst>
                                    <p:cond delay="0"/>
                                  </p:stCondLst>
                                  <p:childTnLst>
                                    <p:animMotion origin="layout" path="M -0.005460 -2.063608 L -0.005460 -2.785614" pathEditMode="relative">
                                      <p:cBhvr>
                                        <p:cTn id="42" dur="1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7" grpId="1" animBg="1" advAuto="0"/>
      <p:bldP spid="9" grpId="0" animBg="1" advAuto="0"/>
      <p:bldP spid="10" grpId="0" animBg="1" advAuto="0"/>
      <p:bldP spid="11" grpId="0" animBg="1" advAuto="0"/>
      <p:bldP spid="11" grpId="1" animBg="1" advAuto="0"/>
      <p:bldP spid="12"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845" name="Title Slide"/>
          <p:cNvSpPr txBox="1">
            <a:spLocks noGrp="1"/>
          </p:cNvSpPr>
          <p:nvPr>
            <p:ph type="body" sz="quarter" idx="1"/>
          </p:nvPr>
        </p:nvSpPr>
        <p:spPr>
          <a:prstGeom prst="rect">
            <a:avLst/>
          </a:prstGeom>
        </p:spPr>
        <p:txBody>
          <a:bodyPr/>
          <a:lstStyle>
            <a:lvl1pPr defTabSz="805336">
              <a:defRPr sz="2000">
                <a:latin typeface="Museo Sans 300"/>
                <a:ea typeface="Museo Sans 300"/>
                <a:cs typeface="Museo Sans 300"/>
                <a:sym typeface="Museo Sans 300"/>
              </a:defRPr>
            </a:lvl1pPr>
          </a:lstStyle>
          <a:p>
            <a:r>
              <a:rPr lang="en-US" dirty="0"/>
              <a:t>So What?</a:t>
            </a:r>
            <a:endParaRPr dirty="0"/>
          </a:p>
        </p:txBody>
      </p:sp>
      <p:sp>
        <p:nvSpPr>
          <p:cNvPr id="6" name="TextBox 7">
            <a:extLst>
              <a:ext uri="{FF2B5EF4-FFF2-40B4-BE49-F238E27FC236}">
                <a16:creationId xmlns:a16="http://schemas.microsoft.com/office/drawing/2014/main" id="{7BE17DA5-F68F-4BC7-A897-4A5FABD0201F}"/>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rPr dirty="0"/>
              <a:t>AARNet Public</a:t>
            </a:r>
          </a:p>
        </p:txBody>
      </p:sp>
      <p:pic>
        <p:nvPicPr>
          <p:cNvPr id="7" name="Screen Shot 2022-06-12 at 2.26.24 pm.png" descr="Screen Shot 2022-06-12 at 2.26.24 pm.png">
            <a:extLst>
              <a:ext uri="{FF2B5EF4-FFF2-40B4-BE49-F238E27FC236}">
                <a16:creationId xmlns:a16="http://schemas.microsoft.com/office/drawing/2014/main" id="{853CAB7A-9EE2-4A8B-B6DB-81DA2A82C4DC}"/>
              </a:ext>
            </a:extLst>
          </p:cNvPr>
          <p:cNvPicPr>
            <a:picLocks noChangeAspect="1"/>
          </p:cNvPicPr>
          <p:nvPr/>
        </p:nvPicPr>
        <p:blipFill>
          <a:blip r:embed="rId3"/>
          <a:stretch>
            <a:fillRect/>
          </a:stretch>
        </p:blipFill>
        <p:spPr>
          <a:xfrm>
            <a:off x="1591433" y="748355"/>
            <a:ext cx="5961134" cy="2847479"/>
          </a:xfrm>
          <a:prstGeom prst="rect">
            <a:avLst/>
          </a:prstGeom>
          <a:ln w="12700">
            <a:miter lim="400000"/>
          </a:ln>
        </p:spPr>
      </p:pic>
      <p:sp>
        <p:nvSpPr>
          <p:cNvPr id="8" name="The adversary has now told us exactly how they compromise a target, with their exact toolkit">
            <a:extLst>
              <a:ext uri="{FF2B5EF4-FFF2-40B4-BE49-F238E27FC236}">
                <a16:creationId xmlns:a16="http://schemas.microsoft.com/office/drawing/2014/main" id="{1342B065-39AF-4DFD-B730-127C2F677028}"/>
              </a:ext>
            </a:extLst>
          </p:cNvPr>
          <p:cNvSpPr txBox="1"/>
          <p:nvPr/>
        </p:nvSpPr>
        <p:spPr>
          <a:xfrm>
            <a:off x="1371542" y="4104782"/>
            <a:ext cx="6315464"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adversary has now told us exactly how they compromise a target, with their exact toolkit</a:t>
            </a:r>
          </a:p>
        </p:txBody>
      </p:sp>
      <p:sp>
        <p:nvSpPr>
          <p:cNvPr id="9" name="We learned this from only understanding “normal”">
            <a:extLst>
              <a:ext uri="{FF2B5EF4-FFF2-40B4-BE49-F238E27FC236}">
                <a16:creationId xmlns:a16="http://schemas.microsoft.com/office/drawing/2014/main" id="{B5B3DAF9-56A0-48AA-9BA8-A659CB38E573}"/>
              </a:ext>
            </a:extLst>
          </p:cNvPr>
          <p:cNvSpPr txBox="1"/>
          <p:nvPr/>
        </p:nvSpPr>
        <p:spPr>
          <a:xfrm>
            <a:off x="2819512" y="4104782"/>
            <a:ext cx="3504976"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We learned this from only understanding “normal”</a:t>
            </a:r>
          </a:p>
        </p:txBody>
      </p:sp>
      <p:sp>
        <p:nvSpPr>
          <p:cNvPr id="10" name="Not only do we know what compromised looks like, we can proactively stop these processes from running">
            <a:extLst>
              <a:ext uri="{FF2B5EF4-FFF2-40B4-BE49-F238E27FC236}">
                <a16:creationId xmlns:a16="http://schemas.microsoft.com/office/drawing/2014/main" id="{CED73B1D-116E-4D48-8899-450563EC17F6}"/>
              </a:ext>
            </a:extLst>
          </p:cNvPr>
          <p:cNvSpPr txBox="1"/>
          <p:nvPr/>
        </p:nvSpPr>
        <p:spPr>
          <a:xfrm>
            <a:off x="936824" y="4104782"/>
            <a:ext cx="7184900"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Not only do we know what compromised looks like, we can proactively stop these processes from running</a:t>
            </a:r>
          </a:p>
        </p:txBody>
      </p:sp>
    </p:spTree>
    <p:extLst>
      <p:ext uri="{BB962C8B-B14F-4D97-AF65-F5344CB8AC3E}">
        <p14:creationId xmlns:p14="http://schemas.microsoft.com/office/powerpoint/2010/main" val="34858515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fill="hold" grpId="1" nodeType="clickEffect">
                                  <p:stCondLst>
                                    <p:cond delay="0"/>
                                  </p:stCondLst>
                                  <p:iterate>
                                    <p:tmAbs val="0"/>
                                  </p:iterate>
                                  <p:childTnLst>
                                    <p:animEffect transition="out" filter="fade">
                                      <p:cBhvr>
                                        <p:cTn id="11" dur="1000" fill="hold"/>
                                        <p:tgtEl>
                                          <p:spTgt spid="8"/>
                                        </p:tgtEl>
                                      </p:cBhvr>
                                    </p:animEffect>
                                    <p:set>
                                      <p:cBhvr>
                                        <p:cTn id="12" fill="hold">
                                          <p:stCondLst>
                                            <p:cond delay="999"/>
                                          </p:stCondLst>
                                        </p:cTn>
                                        <p:tgtEl>
                                          <p:spTgt spid="8"/>
                                        </p:tgtEl>
                                        <p:attrNameLst>
                                          <p:attrName>style.visibility</p:attrName>
                                        </p:attrNameLst>
                                      </p:cBhvr>
                                      <p:to>
                                        <p:strVal val="hidden"/>
                                      </p:to>
                                    </p:set>
                                  </p:childTnLst>
                                </p:cTn>
                              </p:par>
                            </p:childTnLst>
                          </p:cTn>
                        </p:par>
                        <p:par>
                          <p:cTn id="13" fill="hold">
                            <p:stCondLst>
                              <p:cond delay="1000"/>
                            </p:stCondLst>
                            <p:childTnLst>
                              <p:par>
                                <p:cTn id="14" presetID="10" presetClass="entr" fill="hold" grpId="0" nodeType="afterEffect">
                                  <p:stCondLst>
                                    <p:cond delay="0"/>
                                  </p:stCondLst>
                                  <p:iterate>
                                    <p:tmAbs val="0"/>
                                  </p:iterate>
                                  <p:childTnLst>
                                    <p:set>
                                      <p:cBhvr>
                                        <p:cTn id="15" fill="hold"/>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fill="hold" grpId="1" nodeType="clickEffect">
                                  <p:stCondLst>
                                    <p:cond delay="0"/>
                                  </p:stCondLst>
                                  <p:iterate>
                                    <p:tmAbs val="0"/>
                                  </p:iterate>
                                  <p:childTnLst>
                                    <p:animEffect transition="out" filter="fade">
                                      <p:cBhvr>
                                        <p:cTn id="20" dur="1000" fill="hold"/>
                                        <p:tgtEl>
                                          <p:spTgt spid="9"/>
                                        </p:tgtEl>
                                      </p:cBhvr>
                                    </p:animEffect>
                                    <p:set>
                                      <p:cBhvr>
                                        <p:cTn id="21" fill="hold">
                                          <p:stCondLst>
                                            <p:cond delay="999"/>
                                          </p:stCondLst>
                                        </p:cTn>
                                        <p:tgtEl>
                                          <p:spTgt spid="9"/>
                                        </p:tgtEl>
                                        <p:attrNameLst>
                                          <p:attrName>style.visibility</p:attrName>
                                        </p:attrNameLst>
                                      </p:cBhvr>
                                      <p:to>
                                        <p:strVal val="hidden"/>
                                      </p:to>
                                    </p:set>
                                  </p:childTnLst>
                                </p:cTn>
                              </p:par>
                            </p:childTnLst>
                          </p:cTn>
                        </p:par>
                        <p:par>
                          <p:cTn id="22" fill="hold">
                            <p:stCondLst>
                              <p:cond delay="1000"/>
                            </p:stCondLst>
                            <p:childTnLst>
                              <p:par>
                                <p:cTn id="23" presetID="10" presetClass="entr" fill="hold" grpId="0" nodeType="afterEffect">
                                  <p:stCondLst>
                                    <p:cond delay="0"/>
                                  </p:stCondLst>
                                  <p:iterate>
                                    <p:tmAbs val="0"/>
                                  </p:iterate>
                                  <p:childTnLst>
                                    <p:set>
                                      <p:cBhvr>
                                        <p:cTn id="24" fill="hold"/>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8" grpId="1" animBg="1" advAuto="0"/>
      <p:bldP spid="9" grpId="0" animBg="1" advAuto="0"/>
      <p:bldP spid="9" grpId="1" animBg="1" advAuto="0"/>
      <p:bldP spid="10"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About AARNet"/>
          <p:cNvSpPr txBox="1">
            <a:spLocks noGrp="1"/>
          </p:cNvSpPr>
          <p:nvPr>
            <p:ph type="body" sz="quarter" idx="1"/>
          </p:nvPr>
        </p:nvSpPr>
        <p:spPr>
          <a:prstGeom prst="rect">
            <a:avLst/>
          </a:prstGeom>
        </p:spPr>
        <p:txBody>
          <a:bodyPr>
            <a:normAutofit lnSpcReduction="10000"/>
          </a:bodyPr>
          <a:lstStyle/>
          <a:p>
            <a:r>
              <a:rPr lang="en-US" dirty="0"/>
              <a:t>Who is AARNet?</a:t>
            </a:r>
            <a:endParaRPr dirty="0"/>
          </a:p>
        </p:txBody>
      </p:sp>
      <p:sp>
        <p:nvSpPr>
          <p:cNvPr id="2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625"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grpSp>
        <p:nvGrpSpPr>
          <p:cNvPr id="626" name="Group 625">
            <a:extLst>
              <a:ext uri="{FF2B5EF4-FFF2-40B4-BE49-F238E27FC236}">
                <a16:creationId xmlns:a16="http://schemas.microsoft.com/office/drawing/2014/main" id="{0091B260-5DF7-4196-A0F6-DADD1F8F724C}"/>
              </a:ext>
            </a:extLst>
          </p:cNvPr>
          <p:cNvGrpSpPr>
            <a:grpSpLocks/>
          </p:cNvGrpSpPr>
          <p:nvPr/>
        </p:nvGrpSpPr>
        <p:grpSpPr bwMode="auto">
          <a:xfrm>
            <a:off x="1743815" y="1453603"/>
            <a:ext cx="704850" cy="704850"/>
            <a:chOff x="1076366" y="1225143"/>
            <a:chExt cx="872714" cy="872713"/>
          </a:xfrm>
        </p:grpSpPr>
        <p:sp>
          <p:nvSpPr>
            <p:cNvPr id="627" name="Oval 626">
              <a:extLst>
                <a:ext uri="{FF2B5EF4-FFF2-40B4-BE49-F238E27FC236}">
                  <a16:creationId xmlns:a16="http://schemas.microsoft.com/office/drawing/2014/main" id="{AE06AAF0-04E3-4424-91EA-63D89D60E34D}"/>
                </a:ext>
              </a:extLst>
            </p:cNvPr>
            <p:cNvSpPr/>
            <p:nvPr/>
          </p:nvSpPr>
          <p:spPr>
            <a:xfrm>
              <a:off x="1076366" y="1225143"/>
              <a:ext cx="872714" cy="872713"/>
            </a:xfrm>
            <a:prstGeom prst="ellipse">
              <a:avLst/>
            </a:prstGeom>
            <a:solidFill>
              <a:srgbClr val="FFFFFF"/>
            </a:solid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marL="0" indent="0" algn="ctr" defTabSz="1218987" eaLnBrk="1" fontAlgn="auto">
                <a:spcBef>
                  <a:spcPts val="0"/>
                </a:spcBef>
                <a:spcAft>
                  <a:spcPts val="0"/>
                </a:spcAft>
                <a:defRPr/>
              </a:pPr>
              <a:endParaRPr lang="en-AU" sz="2000" kern="0">
                <a:solidFill>
                  <a:srgbClr val="FFFFFF"/>
                </a:solidFill>
                <a:latin typeface="Museo Sans 300"/>
                <a:ea typeface="Museo Sans 300"/>
                <a:cs typeface="Museo Sans 300"/>
                <a:sym typeface="Museo Sans 300"/>
              </a:endParaRPr>
            </a:p>
          </p:txBody>
        </p:sp>
        <p:grpSp>
          <p:nvGrpSpPr>
            <p:cNvPr id="628" name="Group 17">
              <a:extLst>
                <a:ext uri="{FF2B5EF4-FFF2-40B4-BE49-F238E27FC236}">
                  <a16:creationId xmlns:a16="http://schemas.microsoft.com/office/drawing/2014/main" id="{685AC6E3-E96B-4E52-B580-89909F212FF8}"/>
                </a:ext>
              </a:extLst>
            </p:cNvPr>
            <p:cNvGrpSpPr>
              <a:grpSpLocks/>
            </p:cNvGrpSpPr>
            <p:nvPr/>
          </p:nvGrpSpPr>
          <p:grpSpPr bwMode="auto">
            <a:xfrm>
              <a:off x="1269649" y="1418585"/>
              <a:ext cx="486148" cy="485832"/>
              <a:chOff x="7807680" y="4230360"/>
              <a:chExt cx="554760" cy="554399"/>
            </a:xfrm>
          </p:grpSpPr>
          <p:sp>
            <p:nvSpPr>
              <p:cNvPr id="629" name="Straight Connector 628">
                <a:extLst>
                  <a:ext uri="{FF2B5EF4-FFF2-40B4-BE49-F238E27FC236}">
                    <a16:creationId xmlns:a16="http://schemas.microsoft.com/office/drawing/2014/main" id="{6401BB08-26DC-40AC-B18A-00EA45568155}"/>
                  </a:ext>
                </a:extLst>
              </p:cNvPr>
              <p:cNvSpPr/>
              <p:nvPr/>
            </p:nvSpPr>
            <p:spPr>
              <a:xfrm>
                <a:off x="7874219" y="4572604"/>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0" name="Freeform 19">
                <a:extLst>
                  <a:ext uri="{FF2B5EF4-FFF2-40B4-BE49-F238E27FC236}">
                    <a16:creationId xmlns:a16="http://schemas.microsoft.com/office/drawing/2014/main" id="{83BBADB9-0A15-41BC-8E5C-F20099AB00CF}"/>
                  </a:ext>
                </a:extLst>
              </p:cNvPr>
              <p:cNvSpPr/>
              <p:nvPr/>
            </p:nvSpPr>
            <p:spPr>
              <a:xfrm>
                <a:off x="7851789" y="4565875"/>
                <a:ext cx="22430" cy="6728"/>
              </a:xfrm>
              <a:custGeom>
                <a:avLst/>
                <a:gdLst/>
                <a:ahLst/>
                <a:cxnLst>
                  <a:cxn ang="3cd4">
                    <a:pos x="hc" y="t"/>
                  </a:cxn>
                  <a:cxn ang="cd2">
                    <a:pos x="l" y="vc"/>
                  </a:cxn>
                  <a:cxn ang="cd4">
                    <a:pos x="hc" y="b"/>
                  </a:cxn>
                  <a:cxn ang="0">
                    <a:pos x="r" y="vc"/>
                  </a:cxn>
                </a:cxnLst>
                <a:rect l="l" t="t" r="r" b="b"/>
                <a:pathLst>
                  <a:path w="59" h="15">
                    <a:moveTo>
                      <a:pt x="59" y="15"/>
                    </a:moveTo>
                    <a:cubicBezTo>
                      <a:pt x="59" y="5"/>
                      <a:pt x="24"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1" name="Freeform 21">
                <a:extLst>
                  <a:ext uri="{FF2B5EF4-FFF2-40B4-BE49-F238E27FC236}">
                    <a16:creationId xmlns:a16="http://schemas.microsoft.com/office/drawing/2014/main" id="{E4AD8066-4171-473E-9498-1C8D0E253074}"/>
                  </a:ext>
                </a:extLst>
              </p:cNvPr>
              <p:cNvSpPr/>
              <p:nvPr/>
            </p:nvSpPr>
            <p:spPr>
              <a:xfrm>
                <a:off x="7806930" y="4565875"/>
                <a:ext cx="44860" cy="40374"/>
              </a:xfrm>
              <a:custGeom>
                <a:avLst/>
                <a:gdLst/>
                <a:ahLst/>
                <a:cxnLst>
                  <a:cxn ang="3cd4">
                    <a:pos x="hc" y="t"/>
                  </a:cxn>
                  <a:cxn ang="cd2">
                    <a:pos x="l" y="vc"/>
                  </a:cxn>
                  <a:cxn ang="cd4">
                    <a:pos x="hc" y="b"/>
                  </a:cxn>
                  <a:cxn ang="0">
                    <a:pos x="r" y="vc"/>
                  </a:cxn>
                </a:cxnLst>
                <a:rect l="l" t="t" r="r" b="b"/>
                <a:pathLst>
                  <a:path w="126" h="113">
                    <a:moveTo>
                      <a:pt x="126" y="0"/>
                    </a:moveTo>
                    <a:cubicBezTo>
                      <a:pt x="58" y="0"/>
                      <a:pt x="0" y="51"/>
                      <a:pt x="0" y="113"/>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2" name="Freeform 22">
                <a:extLst>
                  <a:ext uri="{FF2B5EF4-FFF2-40B4-BE49-F238E27FC236}">
                    <a16:creationId xmlns:a16="http://schemas.microsoft.com/office/drawing/2014/main" id="{01FD8423-FB8F-42AC-AF60-A92FC74AD02E}"/>
                  </a:ext>
                </a:extLst>
              </p:cNvPr>
              <p:cNvSpPr/>
              <p:nvPr/>
            </p:nvSpPr>
            <p:spPr>
              <a:xfrm>
                <a:off x="7806930" y="4310176"/>
                <a:ext cx="0" cy="296073"/>
              </a:xfrm>
              <a:custGeom>
                <a:avLst/>
                <a:gdLst/>
                <a:ahLst/>
                <a:cxnLst>
                  <a:cxn ang="3cd4">
                    <a:pos x="hc" y="t"/>
                  </a:cxn>
                  <a:cxn ang="cd2">
                    <a:pos x="l" y="vc"/>
                  </a:cxn>
                  <a:cxn ang="cd4">
                    <a:pos x="hc" y="b"/>
                  </a:cxn>
                  <a:cxn ang="0">
                    <a:pos x="r" y="vc"/>
                  </a:cxn>
                </a:cxnLst>
                <a:rect l="l" t="t" r="r" b="b"/>
                <a:pathLst>
                  <a:path h="824">
                    <a:moveTo>
                      <a:pt x="0" y="824"/>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3" name="Freeform 23">
                <a:extLst>
                  <a:ext uri="{FF2B5EF4-FFF2-40B4-BE49-F238E27FC236}">
                    <a16:creationId xmlns:a16="http://schemas.microsoft.com/office/drawing/2014/main" id="{AD8E9B92-85B4-41F7-A23A-9339E470CAA5}"/>
                  </a:ext>
                </a:extLst>
              </p:cNvPr>
              <p:cNvSpPr/>
              <p:nvPr/>
            </p:nvSpPr>
            <p:spPr>
              <a:xfrm>
                <a:off x="7806930" y="4274288"/>
                <a:ext cx="44860" cy="35888"/>
              </a:xfrm>
              <a:custGeom>
                <a:avLst/>
                <a:gdLst/>
                <a:ahLst/>
                <a:cxnLst>
                  <a:cxn ang="3cd4">
                    <a:pos x="hc" y="t"/>
                  </a:cxn>
                  <a:cxn ang="cd2">
                    <a:pos x="l" y="vc"/>
                  </a:cxn>
                  <a:cxn ang="cd4">
                    <a:pos x="hc" y="b"/>
                  </a:cxn>
                  <a:cxn ang="0">
                    <a:pos x="r" y="vc"/>
                  </a:cxn>
                </a:cxnLst>
                <a:rect l="l" t="t" r="r" b="b"/>
                <a:pathLst>
                  <a:path w="126" h="100">
                    <a:moveTo>
                      <a:pt x="0" y="100"/>
                    </a:moveTo>
                    <a:cubicBezTo>
                      <a:pt x="0" y="37"/>
                      <a:pt x="58" y="0"/>
                      <a:pt x="126"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4" name="Freeform 24">
                <a:extLst>
                  <a:ext uri="{FF2B5EF4-FFF2-40B4-BE49-F238E27FC236}">
                    <a16:creationId xmlns:a16="http://schemas.microsoft.com/office/drawing/2014/main" id="{69D7D1FA-2BD0-4593-A21F-DAC29342A3C9}"/>
                  </a:ext>
                </a:extLst>
              </p:cNvPr>
              <p:cNvSpPr/>
              <p:nvPr/>
            </p:nvSpPr>
            <p:spPr>
              <a:xfrm>
                <a:off x="7851789" y="4274288"/>
                <a:ext cx="22430" cy="11214"/>
              </a:xfrm>
              <a:custGeom>
                <a:avLst/>
                <a:gdLst/>
                <a:ahLst/>
                <a:cxnLst>
                  <a:cxn ang="3cd4">
                    <a:pos x="hc" y="t"/>
                  </a:cxn>
                  <a:cxn ang="cd2">
                    <a:pos x="l" y="vc"/>
                  </a:cxn>
                  <a:cxn ang="cd4">
                    <a:pos x="hc" y="b"/>
                  </a:cxn>
                  <a:cxn ang="0">
                    <a:pos x="r" y="vc"/>
                  </a:cxn>
                </a:cxnLst>
                <a:rect l="l" t="t" r="r" b="b"/>
                <a:pathLst>
                  <a:path w="59" h="35">
                    <a:moveTo>
                      <a:pt x="0" y="0"/>
                    </a:moveTo>
                    <a:cubicBezTo>
                      <a:pt x="24" y="0"/>
                      <a:pt x="59" y="11"/>
                      <a:pt x="59" y="3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5" name="Straight Connector 634">
                <a:extLst>
                  <a:ext uri="{FF2B5EF4-FFF2-40B4-BE49-F238E27FC236}">
                    <a16:creationId xmlns:a16="http://schemas.microsoft.com/office/drawing/2014/main" id="{32E0A497-915D-48FF-9769-F25B58374FF3}"/>
                  </a:ext>
                </a:extLst>
              </p:cNvPr>
              <p:cNvSpPr/>
              <p:nvPr/>
            </p:nvSpPr>
            <p:spPr>
              <a:xfrm>
                <a:off x="7874219" y="4285503"/>
                <a:ext cx="0" cy="287101"/>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6" name="Straight Connector 635">
                <a:extLst>
                  <a:ext uri="{FF2B5EF4-FFF2-40B4-BE49-F238E27FC236}">
                    <a16:creationId xmlns:a16="http://schemas.microsoft.com/office/drawing/2014/main" id="{FB433042-2655-485D-9EE0-9C7D0E511E8F}"/>
                  </a:ext>
                </a:extLst>
              </p:cNvPr>
              <p:cNvSpPr/>
              <p:nvPr/>
            </p:nvSpPr>
            <p:spPr>
              <a:xfrm>
                <a:off x="8318329" y="4572604"/>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7" name="Freeform 27">
                <a:extLst>
                  <a:ext uri="{FF2B5EF4-FFF2-40B4-BE49-F238E27FC236}">
                    <a16:creationId xmlns:a16="http://schemas.microsoft.com/office/drawing/2014/main" id="{F852892C-812A-469A-9598-5877C5C2AE00}"/>
                  </a:ext>
                </a:extLst>
              </p:cNvPr>
              <p:cNvSpPr/>
              <p:nvPr/>
            </p:nvSpPr>
            <p:spPr>
              <a:xfrm>
                <a:off x="8318329" y="4565875"/>
                <a:ext cx="13458" cy="6728"/>
              </a:xfrm>
              <a:custGeom>
                <a:avLst/>
                <a:gdLst/>
                <a:ahLst/>
                <a:cxnLst>
                  <a:cxn ang="3cd4">
                    <a:pos x="hc" y="t"/>
                  </a:cxn>
                  <a:cxn ang="cd2">
                    <a:pos x="l" y="vc"/>
                  </a:cxn>
                  <a:cxn ang="cd4">
                    <a:pos x="hc" y="b"/>
                  </a:cxn>
                  <a:cxn ang="0">
                    <a:pos x="r" y="vc"/>
                  </a:cxn>
                </a:cxnLst>
                <a:rect l="l" t="t" r="r" b="b"/>
                <a:pathLst>
                  <a:path w="39" h="15">
                    <a:moveTo>
                      <a:pt x="0" y="15"/>
                    </a:moveTo>
                    <a:cubicBezTo>
                      <a:pt x="0" y="5"/>
                      <a:pt x="25" y="0"/>
                      <a:pt x="39"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8" name="Freeform 28">
                <a:extLst>
                  <a:ext uri="{FF2B5EF4-FFF2-40B4-BE49-F238E27FC236}">
                    <a16:creationId xmlns:a16="http://schemas.microsoft.com/office/drawing/2014/main" id="{7EE39E45-D070-4504-B6F1-7C591C592880}"/>
                  </a:ext>
                </a:extLst>
              </p:cNvPr>
              <p:cNvSpPr/>
              <p:nvPr/>
            </p:nvSpPr>
            <p:spPr>
              <a:xfrm>
                <a:off x="8331787" y="4565875"/>
                <a:ext cx="31402" cy="40374"/>
              </a:xfrm>
              <a:custGeom>
                <a:avLst/>
                <a:gdLst/>
                <a:ahLst/>
                <a:cxnLst>
                  <a:cxn ang="3cd4">
                    <a:pos x="hc" y="t"/>
                  </a:cxn>
                  <a:cxn ang="cd2">
                    <a:pos x="l" y="vc"/>
                  </a:cxn>
                  <a:cxn ang="cd4">
                    <a:pos x="hc" y="b"/>
                  </a:cxn>
                  <a:cxn ang="0">
                    <a:pos x="r" y="vc"/>
                  </a:cxn>
                </a:cxnLst>
                <a:rect l="l" t="t" r="r" b="b"/>
                <a:pathLst>
                  <a:path w="85" h="113">
                    <a:moveTo>
                      <a:pt x="0" y="0"/>
                    </a:moveTo>
                    <a:cubicBezTo>
                      <a:pt x="45" y="0"/>
                      <a:pt x="85" y="51"/>
                      <a:pt x="85" y="113"/>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39" name="Freeform 29">
                <a:extLst>
                  <a:ext uri="{FF2B5EF4-FFF2-40B4-BE49-F238E27FC236}">
                    <a16:creationId xmlns:a16="http://schemas.microsoft.com/office/drawing/2014/main" id="{4B96FE1A-09BD-4AD7-A080-E1F555B3173C}"/>
                  </a:ext>
                </a:extLst>
              </p:cNvPr>
              <p:cNvSpPr/>
              <p:nvPr/>
            </p:nvSpPr>
            <p:spPr>
              <a:xfrm>
                <a:off x="8363189" y="4310176"/>
                <a:ext cx="0" cy="296073"/>
              </a:xfrm>
              <a:custGeom>
                <a:avLst/>
                <a:gdLst/>
                <a:ahLst/>
                <a:cxnLst>
                  <a:cxn ang="3cd4">
                    <a:pos x="hc" y="t"/>
                  </a:cxn>
                  <a:cxn ang="cd2">
                    <a:pos x="l" y="vc"/>
                  </a:cxn>
                  <a:cxn ang="cd4">
                    <a:pos x="hc" y="b"/>
                  </a:cxn>
                  <a:cxn ang="0">
                    <a:pos x="r" y="vc"/>
                  </a:cxn>
                </a:cxnLst>
                <a:rect l="l" t="t" r="r" b="b"/>
                <a:pathLst>
                  <a:path h="824">
                    <a:moveTo>
                      <a:pt x="0" y="824"/>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0" name="Freeform 30">
                <a:extLst>
                  <a:ext uri="{FF2B5EF4-FFF2-40B4-BE49-F238E27FC236}">
                    <a16:creationId xmlns:a16="http://schemas.microsoft.com/office/drawing/2014/main" id="{2398E585-6C34-4C1C-921D-DD798C28AB74}"/>
                  </a:ext>
                </a:extLst>
              </p:cNvPr>
              <p:cNvSpPr/>
              <p:nvPr/>
            </p:nvSpPr>
            <p:spPr>
              <a:xfrm>
                <a:off x="8331787" y="4274288"/>
                <a:ext cx="31402" cy="35888"/>
              </a:xfrm>
              <a:custGeom>
                <a:avLst/>
                <a:gdLst/>
                <a:ahLst/>
                <a:cxnLst>
                  <a:cxn ang="3cd4">
                    <a:pos x="hc" y="t"/>
                  </a:cxn>
                  <a:cxn ang="cd2">
                    <a:pos x="l" y="vc"/>
                  </a:cxn>
                  <a:cxn ang="cd4">
                    <a:pos x="hc" y="b"/>
                  </a:cxn>
                  <a:cxn ang="0">
                    <a:pos x="r" y="vc"/>
                  </a:cxn>
                </a:cxnLst>
                <a:rect l="l" t="t" r="r" b="b"/>
                <a:pathLst>
                  <a:path w="85" h="100">
                    <a:moveTo>
                      <a:pt x="85" y="100"/>
                    </a:moveTo>
                    <a:cubicBezTo>
                      <a:pt x="85" y="37"/>
                      <a:pt x="45"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1" name="Freeform 31">
                <a:extLst>
                  <a:ext uri="{FF2B5EF4-FFF2-40B4-BE49-F238E27FC236}">
                    <a16:creationId xmlns:a16="http://schemas.microsoft.com/office/drawing/2014/main" id="{EB85A926-46FC-4596-8E46-BC99C48994E6}"/>
                  </a:ext>
                </a:extLst>
              </p:cNvPr>
              <p:cNvSpPr/>
              <p:nvPr/>
            </p:nvSpPr>
            <p:spPr>
              <a:xfrm>
                <a:off x="8318329" y="4274288"/>
                <a:ext cx="13458" cy="11214"/>
              </a:xfrm>
              <a:custGeom>
                <a:avLst/>
                <a:gdLst/>
                <a:ahLst/>
                <a:cxnLst>
                  <a:cxn ang="3cd4">
                    <a:pos x="hc" y="t"/>
                  </a:cxn>
                  <a:cxn ang="cd2">
                    <a:pos x="l" y="vc"/>
                  </a:cxn>
                  <a:cxn ang="cd4">
                    <a:pos x="hc" y="b"/>
                  </a:cxn>
                  <a:cxn ang="0">
                    <a:pos x="r" y="vc"/>
                  </a:cxn>
                </a:cxnLst>
                <a:rect l="l" t="t" r="r" b="b"/>
                <a:pathLst>
                  <a:path w="39" h="35">
                    <a:moveTo>
                      <a:pt x="39" y="0"/>
                    </a:moveTo>
                    <a:cubicBezTo>
                      <a:pt x="24" y="0"/>
                      <a:pt x="0" y="11"/>
                      <a:pt x="0" y="3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2" name="Straight Connector 641">
                <a:extLst>
                  <a:ext uri="{FF2B5EF4-FFF2-40B4-BE49-F238E27FC236}">
                    <a16:creationId xmlns:a16="http://schemas.microsoft.com/office/drawing/2014/main" id="{0469F58D-85A3-4E85-8B06-CF9C72EEBF9A}"/>
                  </a:ext>
                </a:extLst>
              </p:cNvPr>
              <p:cNvSpPr/>
              <p:nvPr/>
            </p:nvSpPr>
            <p:spPr>
              <a:xfrm>
                <a:off x="8318329" y="4285503"/>
                <a:ext cx="0" cy="287101"/>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3" name="Straight Connector 642">
                <a:extLst>
                  <a:ext uri="{FF2B5EF4-FFF2-40B4-BE49-F238E27FC236}">
                    <a16:creationId xmlns:a16="http://schemas.microsoft.com/office/drawing/2014/main" id="{6776C179-A664-4306-A67D-EA85A4FA7DD5}"/>
                  </a:ext>
                </a:extLst>
              </p:cNvPr>
              <p:cNvSpPr/>
              <p:nvPr/>
            </p:nvSpPr>
            <p:spPr>
              <a:xfrm flipH="1">
                <a:off x="7874219" y="4319148"/>
                <a:ext cx="266915"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4" name="Straight Connector 643">
                <a:extLst>
                  <a:ext uri="{FF2B5EF4-FFF2-40B4-BE49-F238E27FC236}">
                    <a16:creationId xmlns:a16="http://schemas.microsoft.com/office/drawing/2014/main" id="{D7C70F88-3F4E-41FB-B279-73EF719D308F}"/>
                  </a:ext>
                </a:extLst>
              </p:cNvPr>
              <p:cNvSpPr/>
              <p:nvPr/>
            </p:nvSpPr>
            <p:spPr>
              <a:xfrm flipH="1">
                <a:off x="8251040" y="4319148"/>
                <a:ext cx="67289"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5" name="Straight Connector 644">
                <a:extLst>
                  <a:ext uri="{FF2B5EF4-FFF2-40B4-BE49-F238E27FC236}">
                    <a16:creationId xmlns:a16="http://schemas.microsoft.com/office/drawing/2014/main" id="{2BC09094-D477-419B-85AD-D5EE5E03467D}"/>
                  </a:ext>
                </a:extLst>
              </p:cNvPr>
              <p:cNvSpPr/>
              <p:nvPr/>
            </p:nvSpPr>
            <p:spPr>
              <a:xfrm>
                <a:off x="8363189" y="4608491"/>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6" name="Freeform 36">
                <a:extLst>
                  <a:ext uri="{FF2B5EF4-FFF2-40B4-BE49-F238E27FC236}">
                    <a16:creationId xmlns:a16="http://schemas.microsoft.com/office/drawing/2014/main" id="{917D40DE-AD0C-4B28-AEBD-0970D962BAD9}"/>
                  </a:ext>
                </a:extLst>
              </p:cNvPr>
              <p:cNvSpPr/>
              <p:nvPr/>
            </p:nvSpPr>
            <p:spPr>
              <a:xfrm>
                <a:off x="8313843" y="4608491"/>
                <a:ext cx="49346" cy="65047"/>
              </a:xfrm>
              <a:custGeom>
                <a:avLst/>
                <a:gdLst/>
                <a:ahLst/>
                <a:cxnLst>
                  <a:cxn ang="3cd4">
                    <a:pos x="hc" y="t"/>
                  </a:cxn>
                  <a:cxn ang="cd2">
                    <a:pos x="l" y="vc"/>
                  </a:cxn>
                  <a:cxn ang="cd4">
                    <a:pos x="hc" y="b"/>
                  </a:cxn>
                  <a:cxn ang="0">
                    <a:pos x="r" y="vc"/>
                  </a:cxn>
                </a:cxnLst>
                <a:rect l="l" t="t" r="r" b="b"/>
                <a:pathLst>
                  <a:path w="135" h="185">
                    <a:moveTo>
                      <a:pt x="135" y="0"/>
                    </a:moveTo>
                    <a:cubicBezTo>
                      <a:pt x="135" y="103"/>
                      <a:pt x="73" y="185"/>
                      <a:pt x="0" y="18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7" name="Freeform 37">
                <a:extLst>
                  <a:ext uri="{FF2B5EF4-FFF2-40B4-BE49-F238E27FC236}">
                    <a16:creationId xmlns:a16="http://schemas.microsoft.com/office/drawing/2014/main" id="{EAAC62D0-E9D5-4863-9683-E09D7ADCED76}"/>
                  </a:ext>
                </a:extLst>
              </p:cNvPr>
              <p:cNvSpPr/>
              <p:nvPr/>
            </p:nvSpPr>
            <p:spPr>
              <a:xfrm>
                <a:off x="7856275" y="4673538"/>
                <a:ext cx="457568" cy="0"/>
              </a:xfrm>
              <a:custGeom>
                <a:avLst/>
                <a:gdLst/>
                <a:ahLst/>
                <a:cxnLst>
                  <a:cxn ang="3cd4">
                    <a:pos x="hc" y="t"/>
                  </a:cxn>
                  <a:cxn ang="cd2">
                    <a:pos x="l" y="vc"/>
                  </a:cxn>
                  <a:cxn ang="cd4">
                    <a:pos x="hc" y="b"/>
                  </a:cxn>
                  <a:cxn ang="0">
                    <a:pos x="r" y="vc"/>
                  </a:cxn>
                </a:cxnLst>
                <a:rect l="l" t="t" r="r" b="b"/>
                <a:pathLst>
                  <a:path w="1271">
                    <a:moveTo>
                      <a:pt x="1271" y="0"/>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8" name="Freeform 38">
                <a:extLst>
                  <a:ext uri="{FF2B5EF4-FFF2-40B4-BE49-F238E27FC236}">
                    <a16:creationId xmlns:a16="http://schemas.microsoft.com/office/drawing/2014/main" id="{0DEFF6E5-A05C-4FDF-BE63-5FF0F8AD625D}"/>
                  </a:ext>
                </a:extLst>
              </p:cNvPr>
              <p:cNvSpPr/>
              <p:nvPr/>
            </p:nvSpPr>
            <p:spPr>
              <a:xfrm>
                <a:off x="7806930" y="4608491"/>
                <a:ext cx="49346" cy="65047"/>
              </a:xfrm>
              <a:custGeom>
                <a:avLst/>
                <a:gdLst/>
                <a:ahLst/>
                <a:cxnLst>
                  <a:cxn ang="3cd4">
                    <a:pos x="hc" y="t"/>
                  </a:cxn>
                  <a:cxn ang="cd2">
                    <a:pos x="l" y="vc"/>
                  </a:cxn>
                  <a:cxn ang="cd4">
                    <a:pos x="hc" y="b"/>
                  </a:cxn>
                  <a:cxn ang="0">
                    <a:pos x="r" y="vc"/>
                  </a:cxn>
                </a:cxnLst>
                <a:rect l="l" t="t" r="r" b="b"/>
                <a:pathLst>
                  <a:path w="135" h="185">
                    <a:moveTo>
                      <a:pt x="135" y="185"/>
                    </a:moveTo>
                    <a:cubicBezTo>
                      <a:pt x="59" y="185"/>
                      <a:pt x="0" y="103"/>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49" name="Straight Connector 648">
                <a:extLst>
                  <a:ext uri="{FF2B5EF4-FFF2-40B4-BE49-F238E27FC236}">
                    <a16:creationId xmlns:a16="http://schemas.microsoft.com/office/drawing/2014/main" id="{BB365C9F-047F-4BF7-954F-305D4D0856F0}"/>
                  </a:ext>
                </a:extLst>
              </p:cNvPr>
              <p:cNvSpPr/>
              <p:nvPr/>
            </p:nvSpPr>
            <p:spPr>
              <a:xfrm>
                <a:off x="7919079" y="4550174"/>
                <a:ext cx="0" cy="13458"/>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0" name="Straight Connector 649">
                <a:extLst>
                  <a:ext uri="{FF2B5EF4-FFF2-40B4-BE49-F238E27FC236}">
                    <a16:creationId xmlns:a16="http://schemas.microsoft.com/office/drawing/2014/main" id="{51AA9366-7F8E-472D-8E6D-69314742A579}"/>
                  </a:ext>
                </a:extLst>
              </p:cNvPr>
              <p:cNvSpPr/>
              <p:nvPr/>
            </p:nvSpPr>
            <p:spPr>
              <a:xfrm>
                <a:off x="7919079" y="4563632"/>
                <a:ext cx="331961" cy="0"/>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1" name="Straight Connector 650">
                <a:extLst>
                  <a:ext uri="{FF2B5EF4-FFF2-40B4-BE49-F238E27FC236}">
                    <a16:creationId xmlns:a16="http://schemas.microsoft.com/office/drawing/2014/main" id="{E3A2FFFB-D2E9-4118-85B9-9EF7427E37CB}"/>
                  </a:ext>
                </a:extLst>
              </p:cNvPr>
              <p:cNvSpPr/>
              <p:nvPr/>
            </p:nvSpPr>
            <p:spPr>
              <a:xfrm flipV="1">
                <a:off x="8251040" y="4229429"/>
                <a:ext cx="0" cy="334203"/>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2" name="Straight Connector 651">
                <a:extLst>
                  <a:ext uri="{FF2B5EF4-FFF2-40B4-BE49-F238E27FC236}">
                    <a16:creationId xmlns:a16="http://schemas.microsoft.com/office/drawing/2014/main" id="{64F26D65-6389-49DD-9EE2-DF8BA2A78642}"/>
                  </a:ext>
                </a:extLst>
              </p:cNvPr>
              <p:cNvSpPr/>
              <p:nvPr/>
            </p:nvSpPr>
            <p:spPr>
              <a:xfrm flipH="1">
                <a:off x="8239826" y="4229429"/>
                <a:ext cx="11214" cy="0"/>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3" name="Straight Connector 652">
                <a:extLst>
                  <a:ext uri="{FF2B5EF4-FFF2-40B4-BE49-F238E27FC236}">
                    <a16:creationId xmlns:a16="http://schemas.microsoft.com/office/drawing/2014/main" id="{7BF18443-7E87-4286-A322-56AEE7F2F9C4}"/>
                  </a:ext>
                </a:extLst>
              </p:cNvPr>
              <p:cNvSpPr/>
              <p:nvPr/>
            </p:nvSpPr>
            <p:spPr>
              <a:xfrm flipH="1">
                <a:off x="7919079" y="4229429"/>
                <a:ext cx="320747" cy="320745"/>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4" name="Straight Connector 653">
                <a:extLst>
                  <a:ext uri="{FF2B5EF4-FFF2-40B4-BE49-F238E27FC236}">
                    <a16:creationId xmlns:a16="http://schemas.microsoft.com/office/drawing/2014/main" id="{C4C62916-B3FD-4339-85AC-3B889E12237D}"/>
                  </a:ext>
                </a:extLst>
              </p:cNvPr>
              <p:cNvSpPr/>
              <p:nvPr/>
            </p:nvSpPr>
            <p:spPr>
              <a:xfrm>
                <a:off x="8185994" y="4541202"/>
                <a:ext cx="0" cy="2243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5" name="Straight Connector 654">
                <a:extLst>
                  <a:ext uri="{FF2B5EF4-FFF2-40B4-BE49-F238E27FC236}">
                    <a16:creationId xmlns:a16="http://schemas.microsoft.com/office/drawing/2014/main" id="{3D128DBD-C84E-4210-B784-1FDBB2DE004E}"/>
                  </a:ext>
                </a:extLst>
              </p:cNvPr>
              <p:cNvSpPr/>
              <p:nvPr/>
            </p:nvSpPr>
            <p:spPr>
              <a:xfrm>
                <a:off x="8118705" y="4541202"/>
                <a:ext cx="0" cy="2243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6" name="Straight Connector 655">
                <a:extLst>
                  <a:ext uri="{FF2B5EF4-FFF2-40B4-BE49-F238E27FC236}">
                    <a16:creationId xmlns:a16="http://schemas.microsoft.com/office/drawing/2014/main" id="{8B5E63C3-07C8-4418-AB2D-995E9493B5FA}"/>
                  </a:ext>
                </a:extLst>
              </p:cNvPr>
              <p:cNvSpPr/>
              <p:nvPr/>
            </p:nvSpPr>
            <p:spPr>
              <a:xfrm>
                <a:off x="8073845" y="4541202"/>
                <a:ext cx="0" cy="2243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7" name="Straight Connector 656">
                <a:extLst>
                  <a:ext uri="{FF2B5EF4-FFF2-40B4-BE49-F238E27FC236}">
                    <a16:creationId xmlns:a16="http://schemas.microsoft.com/office/drawing/2014/main" id="{50282D30-CD11-4BF1-B6C1-FFE41106FABD}"/>
                  </a:ext>
                </a:extLst>
              </p:cNvPr>
              <p:cNvSpPr/>
              <p:nvPr/>
            </p:nvSpPr>
            <p:spPr>
              <a:xfrm>
                <a:off x="8006556" y="4541202"/>
                <a:ext cx="0" cy="2243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8" name="Straight Connector 657">
                <a:extLst>
                  <a:ext uri="{FF2B5EF4-FFF2-40B4-BE49-F238E27FC236}">
                    <a16:creationId xmlns:a16="http://schemas.microsoft.com/office/drawing/2014/main" id="{5A99BB59-A9AF-4EF0-A6E8-A9CBB9087949}"/>
                  </a:ext>
                </a:extLst>
              </p:cNvPr>
              <p:cNvSpPr/>
              <p:nvPr/>
            </p:nvSpPr>
            <p:spPr>
              <a:xfrm>
                <a:off x="8174779" y="4406623"/>
                <a:ext cx="11216" cy="0"/>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59" name="Straight Connector 658">
                <a:extLst>
                  <a:ext uri="{FF2B5EF4-FFF2-40B4-BE49-F238E27FC236}">
                    <a16:creationId xmlns:a16="http://schemas.microsoft.com/office/drawing/2014/main" id="{CAF9BB81-43AB-4CE9-B038-86324FBF381B}"/>
                  </a:ext>
                </a:extLst>
              </p:cNvPr>
              <p:cNvSpPr/>
              <p:nvPr/>
            </p:nvSpPr>
            <p:spPr>
              <a:xfrm>
                <a:off x="8185994" y="4406623"/>
                <a:ext cx="0" cy="89719"/>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0" name="Straight Connector 659">
                <a:extLst>
                  <a:ext uri="{FF2B5EF4-FFF2-40B4-BE49-F238E27FC236}">
                    <a16:creationId xmlns:a16="http://schemas.microsoft.com/office/drawing/2014/main" id="{B14ABBF7-5B45-4298-B8CE-232813E876FF}"/>
                  </a:ext>
                </a:extLst>
              </p:cNvPr>
              <p:cNvSpPr/>
              <p:nvPr/>
            </p:nvSpPr>
            <p:spPr>
              <a:xfrm flipH="1">
                <a:off x="8096275" y="4496342"/>
                <a:ext cx="89719" cy="0"/>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1" name="Straight Connector 660">
                <a:extLst>
                  <a:ext uri="{FF2B5EF4-FFF2-40B4-BE49-F238E27FC236}">
                    <a16:creationId xmlns:a16="http://schemas.microsoft.com/office/drawing/2014/main" id="{BB02071A-55C0-4733-A6EA-96BC5513B83D}"/>
                  </a:ext>
                </a:extLst>
              </p:cNvPr>
              <p:cNvSpPr/>
              <p:nvPr/>
            </p:nvSpPr>
            <p:spPr>
              <a:xfrm flipV="1">
                <a:off x="8096275" y="4485128"/>
                <a:ext cx="0" cy="11214"/>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2" name="Straight Connector 661">
                <a:extLst>
                  <a:ext uri="{FF2B5EF4-FFF2-40B4-BE49-F238E27FC236}">
                    <a16:creationId xmlns:a16="http://schemas.microsoft.com/office/drawing/2014/main" id="{9873DEA8-4F22-4BE8-BFFF-3B914743E2BF}"/>
                  </a:ext>
                </a:extLst>
              </p:cNvPr>
              <p:cNvSpPr/>
              <p:nvPr/>
            </p:nvSpPr>
            <p:spPr>
              <a:xfrm flipV="1">
                <a:off x="8096275" y="4406623"/>
                <a:ext cx="78504" cy="78505"/>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3" name="Straight Connector 662">
                <a:extLst>
                  <a:ext uri="{FF2B5EF4-FFF2-40B4-BE49-F238E27FC236}">
                    <a16:creationId xmlns:a16="http://schemas.microsoft.com/office/drawing/2014/main" id="{BC79C4B9-E643-4793-9666-74BD84A172AC}"/>
                  </a:ext>
                </a:extLst>
              </p:cNvPr>
              <p:cNvSpPr/>
              <p:nvPr/>
            </p:nvSpPr>
            <p:spPr>
              <a:xfrm>
                <a:off x="8273470" y="4785687"/>
                <a:ext cx="29159"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4" name="Straight Connector 663">
                <a:extLst>
                  <a:ext uri="{FF2B5EF4-FFF2-40B4-BE49-F238E27FC236}">
                    <a16:creationId xmlns:a16="http://schemas.microsoft.com/office/drawing/2014/main" id="{10206579-5940-40D3-B8B5-BCCDBAE92DF1}"/>
                  </a:ext>
                </a:extLst>
              </p:cNvPr>
              <p:cNvSpPr/>
              <p:nvPr/>
            </p:nvSpPr>
            <p:spPr>
              <a:xfrm flipV="1">
                <a:off x="8302629" y="4752042"/>
                <a:ext cx="60560" cy="33645"/>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5" name="Straight Connector 664">
                <a:extLst>
                  <a:ext uri="{FF2B5EF4-FFF2-40B4-BE49-F238E27FC236}">
                    <a16:creationId xmlns:a16="http://schemas.microsoft.com/office/drawing/2014/main" id="{8638DAD1-5137-4489-BE67-01DFA95CF480}"/>
                  </a:ext>
                </a:extLst>
              </p:cNvPr>
              <p:cNvSpPr/>
              <p:nvPr/>
            </p:nvSpPr>
            <p:spPr>
              <a:xfrm flipH="1" flipV="1">
                <a:off x="8302629" y="4718398"/>
                <a:ext cx="60560" cy="33644"/>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6" name="Straight Connector 665">
                <a:extLst>
                  <a:ext uri="{FF2B5EF4-FFF2-40B4-BE49-F238E27FC236}">
                    <a16:creationId xmlns:a16="http://schemas.microsoft.com/office/drawing/2014/main" id="{3A1EBA48-D20B-433A-9829-77E27CE2DECE}"/>
                  </a:ext>
                </a:extLst>
              </p:cNvPr>
              <p:cNvSpPr/>
              <p:nvPr/>
            </p:nvSpPr>
            <p:spPr>
              <a:xfrm flipH="1">
                <a:off x="8273470" y="4718398"/>
                <a:ext cx="29159"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7" name="Straight Connector 666">
                <a:extLst>
                  <a:ext uri="{FF2B5EF4-FFF2-40B4-BE49-F238E27FC236}">
                    <a16:creationId xmlns:a16="http://schemas.microsoft.com/office/drawing/2014/main" id="{4867187A-96A6-47E2-A8BF-AB2131ED77CF}"/>
                  </a:ext>
                </a:extLst>
              </p:cNvPr>
              <p:cNvSpPr/>
              <p:nvPr/>
            </p:nvSpPr>
            <p:spPr>
              <a:xfrm flipH="1">
                <a:off x="7874219" y="4718398"/>
                <a:ext cx="42168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8" name="Straight Connector 667">
                <a:extLst>
                  <a:ext uri="{FF2B5EF4-FFF2-40B4-BE49-F238E27FC236}">
                    <a16:creationId xmlns:a16="http://schemas.microsoft.com/office/drawing/2014/main" id="{95CFF77D-5995-4AE8-BC37-1512793DFF8C}"/>
                  </a:ext>
                </a:extLst>
              </p:cNvPr>
              <p:cNvSpPr/>
              <p:nvPr/>
            </p:nvSpPr>
            <p:spPr>
              <a:xfrm>
                <a:off x="7874219" y="4718398"/>
                <a:ext cx="0" cy="67289"/>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69" name="Straight Connector 668">
                <a:extLst>
                  <a:ext uri="{FF2B5EF4-FFF2-40B4-BE49-F238E27FC236}">
                    <a16:creationId xmlns:a16="http://schemas.microsoft.com/office/drawing/2014/main" id="{C1890258-69FF-4F80-931F-5F793B3F5E1B}"/>
                  </a:ext>
                </a:extLst>
              </p:cNvPr>
              <p:cNvSpPr/>
              <p:nvPr/>
            </p:nvSpPr>
            <p:spPr>
              <a:xfrm>
                <a:off x="7874219" y="4785687"/>
                <a:ext cx="42168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70" name="Straight Connector 669">
                <a:extLst>
                  <a:ext uri="{FF2B5EF4-FFF2-40B4-BE49-F238E27FC236}">
                    <a16:creationId xmlns:a16="http://schemas.microsoft.com/office/drawing/2014/main" id="{8664100E-97C8-430F-9292-E35056B6424D}"/>
                  </a:ext>
                </a:extLst>
              </p:cNvPr>
              <p:cNvSpPr/>
              <p:nvPr/>
            </p:nvSpPr>
            <p:spPr>
              <a:xfrm flipV="1">
                <a:off x="8273470" y="4718398"/>
                <a:ext cx="0" cy="67289"/>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71" name="Straight Connector 670">
                <a:extLst>
                  <a:ext uri="{FF2B5EF4-FFF2-40B4-BE49-F238E27FC236}">
                    <a16:creationId xmlns:a16="http://schemas.microsoft.com/office/drawing/2014/main" id="{F975D65B-726C-47CD-AA80-98ED062C244C}"/>
                  </a:ext>
                </a:extLst>
              </p:cNvPr>
              <p:cNvSpPr/>
              <p:nvPr/>
            </p:nvSpPr>
            <p:spPr>
              <a:xfrm>
                <a:off x="7874219" y="4718398"/>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72" name="Freeform 62">
                <a:extLst>
                  <a:ext uri="{FF2B5EF4-FFF2-40B4-BE49-F238E27FC236}">
                    <a16:creationId xmlns:a16="http://schemas.microsoft.com/office/drawing/2014/main" id="{B9C501BD-D403-489B-984F-1CD5A4259046}"/>
                  </a:ext>
                </a:extLst>
              </p:cNvPr>
              <p:cNvSpPr/>
              <p:nvPr/>
            </p:nvSpPr>
            <p:spPr>
              <a:xfrm>
                <a:off x="7840575" y="4718398"/>
                <a:ext cx="33644" cy="0"/>
              </a:xfrm>
              <a:custGeom>
                <a:avLst/>
                <a:gdLst/>
                <a:ahLst/>
                <a:cxnLst>
                  <a:cxn ang="3cd4">
                    <a:pos x="hc" y="t"/>
                  </a:cxn>
                  <a:cxn ang="cd2">
                    <a:pos x="l" y="vc"/>
                  </a:cxn>
                  <a:cxn ang="cd4">
                    <a:pos x="hc" y="b"/>
                  </a:cxn>
                  <a:cxn ang="0">
                    <a:pos x="r" y="vc"/>
                  </a:cxn>
                </a:cxnLst>
                <a:rect l="l" t="t" r="r" b="b"/>
                <a:pathLst>
                  <a:path w="90">
                    <a:moveTo>
                      <a:pt x="90" y="0"/>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73" name="Freeform 63">
                <a:extLst>
                  <a:ext uri="{FF2B5EF4-FFF2-40B4-BE49-F238E27FC236}">
                    <a16:creationId xmlns:a16="http://schemas.microsoft.com/office/drawing/2014/main" id="{FC72D136-C0C9-479A-9CD7-177ED212DA5F}"/>
                  </a:ext>
                </a:extLst>
              </p:cNvPr>
              <p:cNvSpPr/>
              <p:nvPr/>
            </p:nvSpPr>
            <p:spPr>
              <a:xfrm>
                <a:off x="7829360" y="4718398"/>
                <a:ext cx="11216" cy="13458"/>
              </a:xfrm>
              <a:custGeom>
                <a:avLst/>
                <a:gdLst/>
                <a:ahLst/>
                <a:cxnLst>
                  <a:cxn ang="3cd4">
                    <a:pos x="hc" y="t"/>
                  </a:cxn>
                  <a:cxn ang="cd2">
                    <a:pos x="l" y="vc"/>
                  </a:cxn>
                  <a:cxn ang="cd4">
                    <a:pos x="hc" y="b"/>
                  </a:cxn>
                  <a:cxn ang="0">
                    <a:pos x="r" y="vc"/>
                  </a:cxn>
                </a:cxnLst>
                <a:rect l="l" t="t" r="r" b="b"/>
                <a:pathLst>
                  <a:path w="33" h="38">
                    <a:moveTo>
                      <a:pt x="33" y="0"/>
                    </a:moveTo>
                    <a:cubicBezTo>
                      <a:pt x="15" y="0"/>
                      <a:pt x="0" y="17"/>
                      <a:pt x="0" y="38"/>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74" name="Freeform 64">
                <a:extLst>
                  <a:ext uri="{FF2B5EF4-FFF2-40B4-BE49-F238E27FC236}">
                    <a16:creationId xmlns:a16="http://schemas.microsoft.com/office/drawing/2014/main" id="{0C8F4AC8-2128-4D8B-B5F5-CF72EAEADAA6}"/>
                  </a:ext>
                </a:extLst>
              </p:cNvPr>
              <p:cNvSpPr/>
              <p:nvPr/>
            </p:nvSpPr>
            <p:spPr>
              <a:xfrm>
                <a:off x="7829360" y="4731856"/>
                <a:ext cx="0" cy="40374"/>
              </a:xfrm>
              <a:custGeom>
                <a:avLst/>
                <a:gdLst/>
                <a:ahLst/>
                <a:cxnLst>
                  <a:cxn ang="3cd4">
                    <a:pos x="hc" y="t"/>
                  </a:cxn>
                  <a:cxn ang="cd2">
                    <a:pos x="l" y="vc"/>
                  </a:cxn>
                  <a:cxn ang="cd4">
                    <a:pos x="hc" y="b"/>
                  </a:cxn>
                  <a:cxn ang="0">
                    <a:pos x="r" y="vc"/>
                  </a:cxn>
                </a:cxnLst>
                <a:rect l="l" t="t" r="r" b="b"/>
                <a:pathLst>
                  <a:path h="108">
                    <a:moveTo>
                      <a:pt x="0" y="0"/>
                    </a:moveTo>
                    <a:cubicBezTo>
                      <a:pt x="0" y="108"/>
                      <a:pt x="0" y="108"/>
                      <a:pt x="0" y="108"/>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75" name="Freeform 65">
                <a:extLst>
                  <a:ext uri="{FF2B5EF4-FFF2-40B4-BE49-F238E27FC236}">
                    <a16:creationId xmlns:a16="http://schemas.microsoft.com/office/drawing/2014/main" id="{AE47A050-3B85-4450-AD68-47B37041B118}"/>
                  </a:ext>
                </a:extLst>
              </p:cNvPr>
              <p:cNvSpPr/>
              <p:nvPr/>
            </p:nvSpPr>
            <p:spPr>
              <a:xfrm>
                <a:off x="7829360" y="4772229"/>
                <a:ext cx="11216" cy="13458"/>
              </a:xfrm>
              <a:custGeom>
                <a:avLst/>
                <a:gdLst/>
                <a:ahLst/>
                <a:cxnLst>
                  <a:cxn ang="3cd4">
                    <a:pos x="hc" y="t"/>
                  </a:cxn>
                  <a:cxn ang="cd2">
                    <a:pos x="l" y="vc"/>
                  </a:cxn>
                  <a:cxn ang="cd4">
                    <a:pos x="hc" y="b"/>
                  </a:cxn>
                  <a:cxn ang="0">
                    <a:pos x="r" y="vc"/>
                  </a:cxn>
                </a:cxnLst>
                <a:rect l="l" t="t" r="r" b="b"/>
                <a:pathLst>
                  <a:path w="33" h="38">
                    <a:moveTo>
                      <a:pt x="0" y="0"/>
                    </a:moveTo>
                    <a:cubicBezTo>
                      <a:pt x="0" y="21"/>
                      <a:pt x="15" y="38"/>
                      <a:pt x="33" y="38"/>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76" name="Freeform 66">
                <a:extLst>
                  <a:ext uri="{FF2B5EF4-FFF2-40B4-BE49-F238E27FC236}">
                    <a16:creationId xmlns:a16="http://schemas.microsoft.com/office/drawing/2014/main" id="{827438D7-86F4-45BA-B2B3-F950A903B43A}"/>
                  </a:ext>
                </a:extLst>
              </p:cNvPr>
              <p:cNvSpPr/>
              <p:nvPr/>
            </p:nvSpPr>
            <p:spPr>
              <a:xfrm>
                <a:off x="7840575" y="4785687"/>
                <a:ext cx="33644" cy="0"/>
              </a:xfrm>
              <a:custGeom>
                <a:avLst/>
                <a:gdLst/>
                <a:ahLst/>
                <a:cxnLst>
                  <a:cxn ang="3cd4">
                    <a:pos x="hc" y="t"/>
                  </a:cxn>
                  <a:cxn ang="cd2">
                    <a:pos x="l" y="vc"/>
                  </a:cxn>
                  <a:cxn ang="cd4">
                    <a:pos x="hc" y="b"/>
                  </a:cxn>
                  <a:cxn ang="0">
                    <a:pos x="r" y="vc"/>
                  </a:cxn>
                </a:cxnLst>
                <a:rect l="l" t="t" r="r" b="b"/>
                <a:pathLst>
                  <a:path w="90">
                    <a:moveTo>
                      <a:pt x="0" y="0"/>
                    </a:moveTo>
                    <a:cubicBezTo>
                      <a:pt x="90" y="0"/>
                      <a:pt x="90" y="0"/>
                      <a:pt x="9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grpSp>
      </p:grpSp>
      <p:sp>
        <p:nvSpPr>
          <p:cNvPr id="677" name="Text Placeholder 1">
            <a:extLst>
              <a:ext uri="{FF2B5EF4-FFF2-40B4-BE49-F238E27FC236}">
                <a16:creationId xmlns:a16="http://schemas.microsoft.com/office/drawing/2014/main" id="{2B05FBC1-0CE0-4EE5-B6EB-839D56B309D3}"/>
              </a:ext>
            </a:extLst>
          </p:cNvPr>
          <p:cNvSpPr txBox="1">
            <a:spLocks noChangeArrowheads="1"/>
          </p:cNvSpPr>
          <p:nvPr/>
        </p:nvSpPr>
        <p:spPr bwMode="auto">
          <a:xfrm>
            <a:off x="1134818" y="2229890"/>
            <a:ext cx="19177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marL="727075" indent="-269875">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marL="1171575" indent="-25558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marL="16605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marL="21177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5749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30321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4893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9465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defTabSz="914400" eaLnBrk="1" hangingPunct="1">
              <a:buSzTx/>
              <a:buFontTx/>
              <a:buNone/>
            </a:pPr>
            <a:r>
              <a:rPr lang="en-US" altLang="en-US" sz="1200" dirty="0">
                <a:latin typeface="Calibri" panose="020F0502020204030204" pitchFamily="34" charset="0"/>
                <a:cs typeface="Calibri" panose="020F0502020204030204" pitchFamily="34" charset="0"/>
              </a:rPr>
              <a:t>Pioneered the internet in Australia in 1989</a:t>
            </a:r>
            <a:endParaRPr lang="en-AU" altLang="en-US" sz="1200" dirty="0">
              <a:latin typeface="Calibri" panose="020F0502020204030204" pitchFamily="34" charset="0"/>
              <a:cs typeface="Calibri" panose="020F0502020204030204" pitchFamily="34" charset="0"/>
            </a:endParaRPr>
          </a:p>
        </p:txBody>
      </p:sp>
      <p:sp>
        <p:nvSpPr>
          <p:cNvPr id="678" name="Text Placeholder 1">
            <a:extLst>
              <a:ext uri="{FF2B5EF4-FFF2-40B4-BE49-F238E27FC236}">
                <a16:creationId xmlns:a16="http://schemas.microsoft.com/office/drawing/2014/main" id="{35F50631-6BB8-4B78-A1EE-F2611D9F1023}"/>
              </a:ext>
            </a:extLst>
          </p:cNvPr>
          <p:cNvSpPr txBox="1">
            <a:spLocks noChangeArrowheads="1"/>
          </p:cNvSpPr>
          <p:nvPr/>
        </p:nvSpPr>
        <p:spPr bwMode="auto">
          <a:xfrm>
            <a:off x="3613150" y="2229890"/>
            <a:ext cx="19177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marL="727075" indent="-269875">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marL="1171575" indent="-25558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marL="16605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marL="21177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5749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30321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4893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9465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defTabSz="914400" eaLnBrk="1" hangingPunct="1">
              <a:buSzTx/>
              <a:buFontTx/>
              <a:buNone/>
            </a:pPr>
            <a:r>
              <a:rPr lang="en-AU" altLang="en-US" sz="1200" dirty="0">
                <a:latin typeface="Calibri" panose="020F0502020204030204" pitchFamily="34" charset="0"/>
                <a:cs typeface="Calibri" panose="020F0502020204030204" pitchFamily="34" charset="0"/>
              </a:rPr>
              <a:t>Not-for profit </a:t>
            </a:r>
            <a:br>
              <a:rPr lang="en-AU" altLang="en-US" sz="1200" dirty="0">
                <a:latin typeface="Calibri" panose="020F0502020204030204" pitchFamily="34" charset="0"/>
                <a:cs typeface="Calibri" panose="020F0502020204030204" pitchFamily="34" charset="0"/>
              </a:rPr>
            </a:br>
            <a:r>
              <a:rPr lang="en-AU" altLang="en-US" sz="1200" dirty="0">
                <a:latin typeface="Calibri" panose="020F0502020204030204" pitchFamily="34" charset="0"/>
                <a:cs typeface="Calibri" panose="020F0502020204030204" pitchFamily="34" charset="0"/>
              </a:rPr>
              <a:t>company</a:t>
            </a:r>
          </a:p>
        </p:txBody>
      </p:sp>
      <p:sp>
        <p:nvSpPr>
          <p:cNvPr id="679" name="Text Placeholder 1">
            <a:extLst>
              <a:ext uri="{FF2B5EF4-FFF2-40B4-BE49-F238E27FC236}">
                <a16:creationId xmlns:a16="http://schemas.microsoft.com/office/drawing/2014/main" id="{B96D03F4-E151-4DDD-BF6E-B68624804F9C}"/>
              </a:ext>
            </a:extLst>
          </p:cNvPr>
          <p:cNvSpPr txBox="1">
            <a:spLocks noChangeArrowheads="1"/>
          </p:cNvSpPr>
          <p:nvPr/>
        </p:nvSpPr>
        <p:spPr bwMode="auto">
          <a:xfrm>
            <a:off x="5914285" y="2229890"/>
            <a:ext cx="22637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marL="727075" indent="-269875">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marL="1171575" indent="-25558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marL="16605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marL="21177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5749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30321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4893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9465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defTabSz="914400" eaLnBrk="1" hangingPunct="1">
              <a:buSzTx/>
              <a:buFontTx/>
              <a:buNone/>
            </a:pPr>
            <a:r>
              <a:rPr lang="en-AU" altLang="en-US" sz="1200" dirty="0">
                <a:latin typeface="Calibri" panose="020F0502020204030204" pitchFamily="34" charset="0"/>
                <a:cs typeface="Calibri" panose="020F0502020204030204" pitchFamily="34" charset="0"/>
              </a:rPr>
              <a:t>Licensed telecommunications carrier</a:t>
            </a:r>
          </a:p>
        </p:txBody>
      </p:sp>
      <p:grpSp>
        <p:nvGrpSpPr>
          <p:cNvPr id="680" name="Group 679">
            <a:extLst>
              <a:ext uri="{FF2B5EF4-FFF2-40B4-BE49-F238E27FC236}">
                <a16:creationId xmlns:a16="http://schemas.microsoft.com/office/drawing/2014/main" id="{FC47760C-8CEF-47EE-B9AE-ED56AE1BC6E4}"/>
              </a:ext>
            </a:extLst>
          </p:cNvPr>
          <p:cNvGrpSpPr>
            <a:grpSpLocks/>
          </p:cNvGrpSpPr>
          <p:nvPr/>
        </p:nvGrpSpPr>
        <p:grpSpPr bwMode="auto">
          <a:xfrm>
            <a:off x="4219575" y="1453603"/>
            <a:ext cx="704850" cy="704850"/>
            <a:chOff x="4219506" y="775180"/>
            <a:chExt cx="704988" cy="704988"/>
          </a:xfrm>
        </p:grpSpPr>
        <p:sp>
          <p:nvSpPr>
            <p:cNvPr id="681" name="Oval 680">
              <a:extLst>
                <a:ext uri="{FF2B5EF4-FFF2-40B4-BE49-F238E27FC236}">
                  <a16:creationId xmlns:a16="http://schemas.microsoft.com/office/drawing/2014/main" id="{E1644FEA-0248-410E-ABEE-E2B8CBA4E045}"/>
                </a:ext>
              </a:extLst>
            </p:cNvPr>
            <p:cNvSpPr/>
            <p:nvPr/>
          </p:nvSpPr>
          <p:spPr>
            <a:xfrm>
              <a:off x="4219506" y="775180"/>
              <a:ext cx="704988" cy="704988"/>
            </a:xfrm>
            <a:prstGeom prst="ellipse">
              <a:avLst/>
            </a:prstGeom>
            <a:solidFill>
              <a:srgbClr val="FFFFFF"/>
            </a:solid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marL="0" indent="0" algn="ctr" defTabSz="1218987" eaLnBrk="1" fontAlgn="auto">
                <a:spcBef>
                  <a:spcPts val="0"/>
                </a:spcBef>
                <a:spcAft>
                  <a:spcPts val="0"/>
                </a:spcAft>
                <a:defRPr/>
              </a:pPr>
              <a:endParaRPr lang="en-AU" sz="2000" kern="0">
                <a:solidFill>
                  <a:srgbClr val="FFFFFF"/>
                </a:solidFill>
                <a:latin typeface="Museo Sans 300"/>
                <a:ea typeface="Museo Sans 300"/>
                <a:cs typeface="Museo Sans 300"/>
                <a:sym typeface="Museo Sans 300"/>
              </a:endParaRPr>
            </a:p>
          </p:txBody>
        </p:sp>
        <p:grpSp>
          <p:nvGrpSpPr>
            <p:cNvPr id="682" name="Group 229">
              <a:extLst>
                <a:ext uri="{FF2B5EF4-FFF2-40B4-BE49-F238E27FC236}">
                  <a16:creationId xmlns:a16="http://schemas.microsoft.com/office/drawing/2014/main" id="{8A5AA609-0D99-4669-B79C-DC1D1FAE0945}"/>
                </a:ext>
              </a:extLst>
            </p:cNvPr>
            <p:cNvGrpSpPr>
              <a:grpSpLocks/>
            </p:cNvGrpSpPr>
            <p:nvPr/>
          </p:nvGrpSpPr>
          <p:grpSpPr bwMode="auto">
            <a:xfrm>
              <a:off x="4355600" y="956734"/>
              <a:ext cx="432800" cy="341881"/>
              <a:chOff x="7209720" y="5115959"/>
              <a:chExt cx="335879" cy="265320"/>
            </a:xfrm>
          </p:grpSpPr>
          <p:sp>
            <p:nvSpPr>
              <p:cNvPr id="683" name="Straight Connector 682">
                <a:extLst>
                  <a:ext uri="{FF2B5EF4-FFF2-40B4-BE49-F238E27FC236}">
                    <a16:creationId xmlns:a16="http://schemas.microsoft.com/office/drawing/2014/main" id="{6FD526C9-3F9B-4BE8-8841-D43EFF2A338C}"/>
                  </a:ext>
                </a:extLst>
              </p:cNvPr>
              <p:cNvSpPr/>
              <p:nvPr/>
            </p:nvSpPr>
            <p:spPr>
              <a:xfrm flipH="1">
                <a:off x="7327139" y="5115538"/>
                <a:ext cx="166352" cy="162655"/>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84" name="Straight Connector 683">
                <a:extLst>
                  <a:ext uri="{FF2B5EF4-FFF2-40B4-BE49-F238E27FC236}">
                    <a16:creationId xmlns:a16="http://schemas.microsoft.com/office/drawing/2014/main" id="{327E2057-26D7-4777-9591-CD8ABD81D12E}"/>
                  </a:ext>
                </a:extLst>
              </p:cNvPr>
              <p:cNvSpPr/>
              <p:nvPr/>
            </p:nvSpPr>
            <p:spPr>
              <a:xfrm flipH="1" flipV="1">
                <a:off x="7261830" y="5215348"/>
                <a:ext cx="65309" cy="62844"/>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85" name="Straight Connector 684">
                <a:extLst>
                  <a:ext uri="{FF2B5EF4-FFF2-40B4-BE49-F238E27FC236}">
                    <a16:creationId xmlns:a16="http://schemas.microsoft.com/office/drawing/2014/main" id="{2254E6BE-546D-4E51-B723-D31264D00170}"/>
                  </a:ext>
                </a:extLst>
              </p:cNvPr>
              <p:cNvSpPr/>
              <p:nvPr/>
            </p:nvSpPr>
            <p:spPr>
              <a:xfrm flipH="1">
                <a:off x="7210076" y="5215348"/>
                <a:ext cx="51754" cy="51754"/>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86" name="Straight Connector 685">
                <a:extLst>
                  <a:ext uri="{FF2B5EF4-FFF2-40B4-BE49-F238E27FC236}">
                    <a16:creationId xmlns:a16="http://schemas.microsoft.com/office/drawing/2014/main" id="{F3026BA7-94BA-4C98-8F85-EE9821E031FD}"/>
                  </a:ext>
                </a:extLst>
              </p:cNvPr>
              <p:cNvSpPr/>
              <p:nvPr/>
            </p:nvSpPr>
            <p:spPr>
              <a:xfrm>
                <a:off x="7210076" y="5267102"/>
                <a:ext cx="113366" cy="114598"/>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87" name="Straight Connector 686">
                <a:extLst>
                  <a:ext uri="{FF2B5EF4-FFF2-40B4-BE49-F238E27FC236}">
                    <a16:creationId xmlns:a16="http://schemas.microsoft.com/office/drawing/2014/main" id="{53480872-6AFC-43B4-B344-28E96387D510}"/>
                  </a:ext>
                </a:extLst>
              </p:cNvPr>
              <p:cNvSpPr/>
              <p:nvPr/>
            </p:nvSpPr>
            <p:spPr>
              <a:xfrm flipV="1">
                <a:off x="7323441" y="5166059"/>
                <a:ext cx="221803" cy="215642"/>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88" name="Straight Connector 687">
                <a:extLst>
                  <a:ext uri="{FF2B5EF4-FFF2-40B4-BE49-F238E27FC236}">
                    <a16:creationId xmlns:a16="http://schemas.microsoft.com/office/drawing/2014/main" id="{68349704-B26B-4998-BDCE-393C38F70266}"/>
                  </a:ext>
                </a:extLst>
              </p:cNvPr>
              <p:cNvSpPr/>
              <p:nvPr/>
            </p:nvSpPr>
            <p:spPr>
              <a:xfrm flipH="1" flipV="1">
                <a:off x="7493490" y="5115538"/>
                <a:ext cx="51754" cy="50521"/>
              </a:xfrm>
              <a:prstGeom prst="line">
                <a:avLst/>
              </a:prstGeom>
              <a:noFill/>
              <a:ln w="19050" cap="rnd">
                <a:solidFill>
                  <a:schemeClr val="accent1"/>
                </a:solidFill>
                <a:prstDash val="solid"/>
                <a:round/>
              </a:ln>
            </p:spPr>
            <p:txBody>
              <a:bodyPr wrap="none" lIns="74598" tIns="40813" rIns="74598" bIns="40813"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grpSp>
      </p:grpSp>
      <p:grpSp>
        <p:nvGrpSpPr>
          <p:cNvPr id="689" name="Group 688">
            <a:extLst>
              <a:ext uri="{FF2B5EF4-FFF2-40B4-BE49-F238E27FC236}">
                <a16:creationId xmlns:a16="http://schemas.microsoft.com/office/drawing/2014/main" id="{2C8BE9ED-FD92-475A-B31B-09D8E2D9B3F2}"/>
              </a:ext>
            </a:extLst>
          </p:cNvPr>
          <p:cNvGrpSpPr>
            <a:grpSpLocks/>
          </p:cNvGrpSpPr>
          <p:nvPr/>
        </p:nvGrpSpPr>
        <p:grpSpPr bwMode="auto">
          <a:xfrm>
            <a:off x="6693747" y="1453603"/>
            <a:ext cx="704850" cy="704850"/>
            <a:chOff x="6369250" y="775180"/>
            <a:chExt cx="704988" cy="704988"/>
          </a:xfrm>
        </p:grpSpPr>
        <p:sp>
          <p:nvSpPr>
            <p:cNvPr id="690" name="Oval 689">
              <a:extLst>
                <a:ext uri="{FF2B5EF4-FFF2-40B4-BE49-F238E27FC236}">
                  <a16:creationId xmlns:a16="http://schemas.microsoft.com/office/drawing/2014/main" id="{DC1ED0CA-E688-4B76-8B7A-D2603DF01D91}"/>
                </a:ext>
              </a:extLst>
            </p:cNvPr>
            <p:cNvSpPr/>
            <p:nvPr/>
          </p:nvSpPr>
          <p:spPr>
            <a:xfrm>
              <a:off x="6369250" y="775180"/>
              <a:ext cx="704988" cy="704988"/>
            </a:xfrm>
            <a:prstGeom prst="ellipse">
              <a:avLst/>
            </a:prstGeom>
            <a:solidFill>
              <a:srgbClr val="FFFFFF"/>
            </a:solid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marL="0" indent="0" algn="ctr" defTabSz="1218987" eaLnBrk="1" fontAlgn="auto">
                <a:spcBef>
                  <a:spcPts val="0"/>
                </a:spcBef>
                <a:spcAft>
                  <a:spcPts val="0"/>
                </a:spcAft>
                <a:defRPr/>
              </a:pPr>
              <a:endParaRPr lang="en-AU" sz="2000" kern="0">
                <a:solidFill>
                  <a:srgbClr val="FFFFFF"/>
                </a:solidFill>
                <a:latin typeface="Museo Sans 300"/>
                <a:ea typeface="Museo Sans 300"/>
                <a:cs typeface="Museo Sans 300"/>
                <a:sym typeface="Museo Sans 300"/>
              </a:endParaRPr>
            </a:p>
          </p:txBody>
        </p:sp>
        <p:grpSp>
          <p:nvGrpSpPr>
            <p:cNvPr id="691" name="Group 236">
              <a:extLst>
                <a:ext uri="{FF2B5EF4-FFF2-40B4-BE49-F238E27FC236}">
                  <a16:creationId xmlns:a16="http://schemas.microsoft.com/office/drawing/2014/main" id="{61110100-8679-4E05-BE4A-4F9C8F3D49BD}"/>
                </a:ext>
              </a:extLst>
            </p:cNvPr>
            <p:cNvGrpSpPr>
              <a:grpSpLocks/>
            </p:cNvGrpSpPr>
            <p:nvPr/>
          </p:nvGrpSpPr>
          <p:grpSpPr bwMode="auto">
            <a:xfrm>
              <a:off x="6479070" y="935643"/>
              <a:ext cx="485349" cy="384063"/>
              <a:chOff x="7793640" y="3573360"/>
              <a:chExt cx="596880" cy="472319"/>
            </a:xfrm>
          </p:grpSpPr>
          <p:sp>
            <p:nvSpPr>
              <p:cNvPr id="692" name="Straight Connector 691">
                <a:extLst>
                  <a:ext uri="{FF2B5EF4-FFF2-40B4-BE49-F238E27FC236}">
                    <a16:creationId xmlns:a16="http://schemas.microsoft.com/office/drawing/2014/main" id="{B94D8DB7-E2B6-4130-8ECF-31063A42FA64}"/>
                  </a:ext>
                </a:extLst>
              </p:cNvPr>
              <p:cNvSpPr/>
              <p:nvPr/>
            </p:nvSpPr>
            <p:spPr>
              <a:xfrm>
                <a:off x="8056930" y="3873956"/>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93" name="Freeform 238">
                <a:extLst>
                  <a:ext uri="{FF2B5EF4-FFF2-40B4-BE49-F238E27FC236}">
                    <a16:creationId xmlns:a16="http://schemas.microsoft.com/office/drawing/2014/main" id="{24123700-8906-4E26-8AB4-CE7B52BE8BFC}"/>
                  </a:ext>
                </a:extLst>
              </p:cNvPr>
              <p:cNvSpPr/>
              <p:nvPr/>
            </p:nvSpPr>
            <p:spPr>
              <a:xfrm>
                <a:off x="8056930" y="3873956"/>
                <a:ext cx="7811" cy="1953"/>
              </a:xfrm>
              <a:custGeom>
                <a:avLst/>
                <a:gdLst/>
                <a:ahLst/>
                <a:cxnLst>
                  <a:cxn ang="3cd4">
                    <a:pos x="hc" y="t"/>
                  </a:cxn>
                  <a:cxn ang="cd2">
                    <a:pos x="l" y="vc"/>
                  </a:cxn>
                  <a:cxn ang="cd4">
                    <a:pos x="hc" y="b"/>
                  </a:cxn>
                  <a:cxn ang="0">
                    <a:pos x="r" y="vc"/>
                  </a:cxn>
                </a:cxnLst>
                <a:rect l="l" t="t" r="r" b="b"/>
                <a:pathLst>
                  <a:path w="22" h="8">
                    <a:moveTo>
                      <a:pt x="0" y="0"/>
                    </a:moveTo>
                    <a:cubicBezTo>
                      <a:pt x="8" y="0"/>
                      <a:pt x="17" y="4"/>
                      <a:pt x="22" y="8"/>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94" name="Freeform 239">
                <a:extLst>
                  <a:ext uri="{FF2B5EF4-FFF2-40B4-BE49-F238E27FC236}">
                    <a16:creationId xmlns:a16="http://schemas.microsoft.com/office/drawing/2014/main" id="{A8422198-5115-43C5-840B-90F043470A18}"/>
                  </a:ext>
                </a:extLst>
              </p:cNvPr>
              <p:cNvSpPr/>
              <p:nvPr/>
            </p:nvSpPr>
            <p:spPr>
              <a:xfrm>
                <a:off x="8064741" y="3875909"/>
                <a:ext cx="29291" cy="37100"/>
              </a:xfrm>
              <a:custGeom>
                <a:avLst/>
                <a:gdLst/>
                <a:ahLst/>
                <a:cxnLst>
                  <a:cxn ang="3cd4">
                    <a:pos x="hc" y="t"/>
                  </a:cxn>
                  <a:cxn ang="cd2">
                    <a:pos x="l" y="vc"/>
                  </a:cxn>
                  <a:cxn ang="cd4">
                    <a:pos x="hc" y="b"/>
                  </a:cxn>
                  <a:cxn ang="0">
                    <a:pos x="r" y="vc"/>
                  </a:cxn>
                </a:cxnLst>
                <a:rect l="l" t="t" r="r" b="b"/>
                <a:pathLst>
                  <a:path w="79" h="99">
                    <a:moveTo>
                      <a:pt x="0" y="0"/>
                    </a:moveTo>
                    <a:cubicBezTo>
                      <a:pt x="79" y="99"/>
                      <a:pt x="79" y="99"/>
                      <a:pt x="79" y="99"/>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95" name="Freeform 240">
                <a:extLst>
                  <a:ext uri="{FF2B5EF4-FFF2-40B4-BE49-F238E27FC236}">
                    <a16:creationId xmlns:a16="http://schemas.microsoft.com/office/drawing/2014/main" id="{3DEAA77F-E2F2-4945-8D51-D60A0A613814}"/>
                  </a:ext>
                </a:extLst>
              </p:cNvPr>
              <p:cNvSpPr/>
              <p:nvPr/>
            </p:nvSpPr>
            <p:spPr>
              <a:xfrm>
                <a:off x="8094032" y="3875909"/>
                <a:ext cx="25384" cy="37100"/>
              </a:xfrm>
              <a:custGeom>
                <a:avLst/>
                <a:gdLst/>
                <a:ahLst/>
                <a:cxnLst>
                  <a:cxn ang="3cd4">
                    <a:pos x="hc" y="t"/>
                  </a:cxn>
                  <a:cxn ang="cd2">
                    <a:pos x="l" y="vc"/>
                  </a:cxn>
                  <a:cxn ang="cd4">
                    <a:pos x="hc" y="b"/>
                  </a:cxn>
                  <a:cxn ang="0">
                    <a:pos x="r" y="vc"/>
                  </a:cxn>
                </a:cxnLst>
                <a:rect l="l" t="t" r="r" b="b"/>
                <a:pathLst>
                  <a:path w="74" h="99">
                    <a:moveTo>
                      <a:pt x="0" y="99"/>
                    </a:moveTo>
                    <a:cubicBezTo>
                      <a:pt x="74" y="0"/>
                      <a:pt x="74" y="0"/>
                      <a:pt x="74"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96" name="Freeform 241">
                <a:extLst>
                  <a:ext uri="{FF2B5EF4-FFF2-40B4-BE49-F238E27FC236}">
                    <a16:creationId xmlns:a16="http://schemas.microsoft.com/office/drawing/2014/main" id="{2C3C970B-AD8D-4CDF-9236-6E11930DBFE8}"/>
                  </a:ext>
                </a:extLst>
              </p:cNvPr>
              <p:cNvSpPr/>
              <p:nvPr/>
            </p:nvSpPr>
            <p:spPr>
              <a:xfrm>
                <a:off x="8119416" y="3873956"/>
                <a:ext cx="11716" cy="1953"/>
              </a:xfrm>
              <a:custGeom>
                <a:avLst/>
                <a:gdLst/>
                <a:ahLst/>
                <a:cxnLst>
                  <a:cxn ang="3cd4">
                    <a:pos x="hc" y="t"/>
                  </a:cxn>
                  <a:cxn ang="cd2">
                    <a:pos x="l" y="vc"/>
                  </a:cxn>
                  <a:cxn ang="cd4">
                    <a:pos x="hc" y="b"/>
                  </a:cxn>
                  <a:cxn ang="0">
                    <a:pos x="r" y="vc"/>
                  </a:cxn>
                </a:cxnLst>
                <a:rect l="l" t="t" r="r" b="b"/>
                <a:pathLst>
                  <a:path w="32" h="10">
                    <a:moveTo>
                      <a:pt x="0" y="10"/>
                    </a:moveTo>
                    <a:cubicBezTo>
                      <a:pt x="10" y="2"/>
                      <a:pt x="24" y="-2"/>
                      <a:pt x="32" y="2"/>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97" name="Freeform 242">
                <a:extLst>
                  <a:ext uri="{FF2B5EF4-FFF2-40B4-BE49-F238E27FC236}">
                    <a16:creationId xmlns:a16="http://schemas.microsoft.com/office/drawing/2014/main" id="{F35A4EAD-B5D8-48ED-B543-D878F09BC4A2}"/>
                  </a:ext>
                </a:extLst>
              </p:cNvPr>
              <p:cNvSpPr/>
              <p:nvPr/>
            </p:nvSpPr>
            <p:spPr>
              <a:xfrm>
                <a:off x="8131132" y="3873956"/>
                <a:ext cx="41007" cy="19527"/>
              </a:xfrm>
              <a:custGeom>
                <a:avLst/>
                <a:gdLst/>
                <a:ahLst/>
                <a:cxnLst>
                  <a:cxn ang="3cd4">
                    <a:pos x="hc" y="t"/>
                  </a:cxn>
                  <a:cxn ang="cd2">
                    <a:pos x="l" y="vc"/>
                  </a:cxn>
                  <a:cxn ang="cd4">
                    <a:pos x="hc" y="b"/>
                  </a:cxn>
                  <a:cxn ang="0">
                    <a:pos x="r" y="vc"/>
                  </a:cxn>
                </a:cxnLst>
                <a:rect l="l" t="t" r="r" b="b"/>
                <a:pathLst>
                  <a:path w="115" h="54">
                    <a:moveTo>
                      <a:pt x="0" y="0"/>
                    </a:moveTo>
                    <a:cubicBezTo>
                      <a:pt x="115" y="54"/>
                      <a:pt x="115" y="54"/>
                      <a:pt x="115" y="54"/>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98" name="Freeform 243">
                <a:extLst>
                  <a:ext uri="{FF2B5EF4-FFF2-40B4-BE49-F238E27FC236}">
                    <a16:creationId xmlns:a16="http://schemas.microsoft.com/office/drawing/2014/main" id="{CFA33B73-30EF-4196-9E9B-1639370CDEB8}"/>
                  </a:ext>
                </a:extLst>
              </p:cNvPr>
              <p:cNvSpPr/>
              <p:nvPr/>
            </p:nvSpPr>
            <p:spPr>
              <a:xfrm>
                <a:off x="8174091" y="3848572"/>
                <a:ext cx="5859" cy="44911"/>
              </a:xfrm>
              <a:custGeom>
                <a:avLst/>
                <a:gdLst/>
                <a:ahLst/>
                <a:cxnLst>
                  <a:cxn ang="3cd4">
                    <a:pos x="hc" y="t"/>
                  </a:cxn>
                  <a:cxn ang="cd2">
                    <a:pos x="l" y="vc"/>
                  </a:cxn>
                  <a:cxn ang="cd4">
                    <a:pos x="hc" y="b"/>
                  </a:cxn>
                  <a:cxn ang="0">
                    <a:pos x="r" y="vc"/>
                  </a:cxn>
                </a:cxnLst>
                <a:rect l="l" t="t" r="r" b="b"/>
                <a:pathLst>
                  <a:path w="22" h="125">
                    <a:moveTo>
                      <a:pt x="0" y="125"/>
                    </a:moveTo>
                    <a:cubicBezTo>
                      <a:pt x="22" y="0"/>
                      <a:pt x="22" y="0"/>
                      <a:pt x="22"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699" name="Freeform 244">
                <a:extLst>
                  <a:ext uri="{FF2B5EF4-FFF2-40B4-BE49-F238E27FC236}">
                    <a16:creationId xmlns:a16="http://schemas.microsoft.com/office/drawing/2014/main" id="{95C9DA13-DB53-4668-86A5-5F0E29ACAACD}"/>
                  </a:ext>
                </a:extLst>
              </p:cNvPr>
              <p:cNvSpPr/>
              <p:nvPr/>
            </p:nvSpPr>
            <p:spPr>
              <a:xfrm>
                <a:off x="8181902" y="3840761"/>
                <a:ext cx="5859" cy="7811"/>
              </a:xfrm>
              <a:custGeom>
                <a:avLst/>
                <a:gdLst/>
                <a:ahLst/>
                <a:cxnLst>
                  <a:cxn ang="3cd4">
                    <a:pos x="hc" y="t"/>
                  </a:cxn>
                  <a:cxn ang="cd2">
                    <a:pos x="l" y="vc"/>
                  </a:cxn>
                  <a:cxn ang="cd4">
                    <a:pos x="hc" y="b"/>
                  </a:cxn>
                  <a:cxn ang="0">
                    <a:pos x="r" y="vc"/>
                  </a:cxn>
                </a:cxnLst>
                <a:rect l="l" t="t" r="r" b="b"/>
                <a:pathLst>
                  <a:path w="22" h="22">
                    <a:moveTo>
                      <a:pt x="0" y="22"/>
                    </a:moveTo>
                    <a:cubicBezTo>
                      <a:pt x="0" y="12"/>
                      <a:pt x="12" y="4"/>
                      <a:pt x="22"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0" name="Freeform 245">
                <a:extLst>
                  <a:ext uri="{FF2B5EF4-FFF2-40B4-BE49-F238E27FC236}">
                    <a16:creationId xmlns:a16="http://schemas.microsoft.com/office/drawing/2014/main" id="{3B56DF1F-CE9B-4836-813D-54505621F986}"/>
                  </a:ext>
                </a:extLst>
              </p:cNvPr>
              <p:cNvSpPr/>
              <p:nvPr/>
            </p:nvSpPr>
            <p:spPr>
              <a:xfrm>
                <a:off x="8189713" y="3836856"/>
                <a:ext cx="42959" cy="3905"/>
              </a:xfrm>
              <a:custGeom>
                <a:avLst/>
                <a:gdLst/>
                <a:ahLst/>
                <a:cxnLst>
                  <a:cxn ang="3cd4">
                    <a:pos x="hc" y="t"/>
                  </a:cxn>
                  <a:cxn ang="cd2">
                    <a:pos x="l" y="vc"/>
                  </a:cxn>
                  <a:cxn ang="cd4">
                    <a:pos x="hc" y="b"/>
                  </a:cxn>
                  <a:cxn ang="0">
                    <a:pos x="r" y="vc"/>
                  </a:cxn>
                </a:cxnLst>
                <a:rect l="l" t="t" r="r" b="b"/>
                <a:pathLst>
                  <a:path w="123" h="9">
                    <a:moveTo>
                      <a:pt x="0" y="9"/>
                    </a:moveTo>
                    <a:cubicBezTo>
                      <a:pt x="123" y="0"/>
                      <a:pt x="123" y="0"/>
                      <a:pt x="123"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1" name="Freeform 246">
                <a:extLst>
                  <a:ext uri="{FF2B5EF4-FFF2-40B4-BE49-F238E27FC236}">
                    <a16:creationId xmlns:a16="http://schemas.microsoft.com/office/drawing/2014/main" id="{C8D77771-FD7C-4798-A130-39E469427C69}"/>
                  </a:ext>
                </a:extLst>
              </p:cNvPr>
              <p:cNvSpPr/>
              <p:nvPr/>
            </p:nvSpPr>
            <p:spPr>
              <a:xfrm>
                <a:off x="8220956" y="3795849"/>
                <a:ext cx="11716" cy="41007"/>
              </a:xfrm>
              <a:custGeom>
                <a:avLst/>
                <a:gdLst/>
                <a:ahLst/>
                <a:cxnLst>
                  <a:cxn ang="3cd4">
                    <a:pos x="hc" y="t"/>
                  </a:cxn>
                  <a:cxn ang="cd2">
                    <a:pos x="l" y="vc"/>
                  </a:cxn>
                  <a:cxn ang="cd4">
                    <a:pos x="hc" y="b"/>
                  </a:cxn>
                  <a:cxn ang="0">
                    <a:pos x="r" y="vc"/>
                  </a:cxn>
                </a:cxnLst>
                <a:rect l="l" t="t" r="r" b="b"/>
                <a:pathLst>
                  <a:path w="36" h="115">
                    <a:moveTo>
                      <a:pt x="36" y="115"/>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2" name="Freeform 247">
                <a:extLst>
                  <a:ext uri="{FF2B5EF4-FFF2-40B4-BE49-F238E27FC236}">
                    <a16:creationId xmlns:a16="http://schemas.microsoft.com/office/drawing/2014/main" id="{A9B14F79-B20B-480B-9CD2-7628C26BB4ED}"/>
                  </a:ext>
                </a:extLst>
              </p:cNvPr>
              <p:cNvSpPr/>
              <p:nvPr/>
            </p:nvSpPr>
            <p:spPr>
              <a:xfrm>
                <a:off x="8220956" y="3784133"/>
                <a:ext cx="3905" cy="11716"/>
              </a:xfrm>
              <a:custGeom>
                <a:avLst/>
                <a:gdLst/>
                <a:ahLst/>
                <a:cxnLst>
                  <a:cxn ang="3cd4">
                    <a:pos x="hc" y="t"/>
                  </a:cxn>
                  <a:cxn ang="cd2">
                    <a:pos x="l" y="vc"/>
                  </a:cxn>
                  <a:cxn ang="cd4">
                    <a:pos x="hc" y="b"/>
                  </a:cxn>
                  <a:cxn ang="0">
                    <a:pos x="r" y="vc"/>
                  </a:cxn>
                </a:cxnLst>
                <a:rect l="l" t="t" r="r" b="b"/>
                <a:pathLst>
                  <a:path w="15" h="32">
                    <a:moveTo>
                      <a:pt x="1" y="32"/>
                    </a:moveTo>
                    <a:cubicBezTo>
                      <a:pt x="-3" y="18"/>
                      <a:pt x="1" y="4"/>
                      <a:pt x="15"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3" name="Freeform 248">
                <a:extLst>
                  <a:ext uri="{FF2B5EF4-FFF2-40B4-BE49-F238E27FC236}">
                    <a16:creationId xmlns:a16="http://schemas.microsoft.com/office/drawing/2014/main" id="{1D40D870-CE75-4B77-B434-2CF9C4156E92}"/>
                  </a:ext>
                </a:extLst>
              </p:cNvPr>
              <p:cNvSpPr/>
              <p:nvPr/>
            </p:nvSpPr>
            <p:spPr>
              <a:xfrm>
                <a:off x="8224861" y="3760701"/>
                <a:ext cx="37102" cy="23432"/>
              </a:xfrm>
              <a:custGeom>
                <a:avLst/>
                <a:gdLst/>
                <a:ahLst/>
                <a:cxnLst>
                  <a:cxn ang="3cd4">
                    <a:pos x="hc" y="t"/>
                  </a:cxn>
                  <a:cxn ang="cd2">
                    <a:pos x="l" y="vc"/>
                  </a:cxn>
                  <a:cxn ang="cd4">
                    <a:pos x="hc" y="b"/>
                  </a:cxn>
                  <a:cxn ang="0">
                    <a:pos x="r" y="vc"/>
                  </a:cxn>
                </a:cxnLst>
                <a:rect l="l" t="t" r="r" b="b"/>
                <a:pathLst>
                  <a:path w="101" h="67">
                    <a:moveTo>
                      <a:pt x="0" y="67"/>
                    </a:moveTo>
                    <a:cubicBezTo>
                      <a:pt x="101" y="0"/>
                      <a:pt x="101" y="0"/>
                      <a:pt x="101"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4" name="Freeform 249">
                <a:extLst>
                  <a:ext uri="{FF2B5EF4-FFF2-40B4-BE49-F238E27FC236}">
                    <a16:creationId xmlns:a16="http://schemas.microsoft.com/office/drawing/2014/main" id="{E1C5D2A2-1B48-4937-B9B8-BDF59ABBBC5B}"/>
                  </a:ext>
                </a:extLst>
              </p:cNvPr>
              <p:cNvSpPr/>
              <p:nvPr/>
            </p:nvSpPr>
            <p:spPr>
              <a:xfrm>
                <a:off x="8232672" y="3727506"/>
                <a:ext cx="29291" cy="33195"/>
              </a:xfrm>
              <a:custGeom>
                <a:avLst/>
                <a:gdLst/>
                <a:ahLst/>
                <a:cxnLst>
                  <a:cxn ang="3cd4">
                    <a:pos x="hc" y="t"/>
                  </a:cxn>
                  <a:cxn ang="cd2">
                    <a:pos x="l" y="vc"/>
                  </a:cxn>
                  <a:cxn ang="cd4">
                    <a:pos x="hc" y="b"/>
                  </a:cxn>
                  <a:cxn ang="0">
                    <a:pos x="r" y="vc"/>
                  </a:cxn>
                </a:cxnLst>
                <a:rect l="l" t="t" r="r" b="b"/>
                <a:pathLst>
                  <a:path w="83" h="89">
                    <a:moveTo>
                      <a:pt x="83" y="89"/>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5" name="Freeform 250">
                <a:extLst>
                  <a:ext uri="{FF2B5EF4-FFF2-40B4-BE49-F238E27FC236}">
                    <a16:creationId xmlns:a16="http://schemas.microsoft.com/office/drawing/2014/main" id="{8FD4B9F2-8474-4E98-ADD4-34AA42CB0C2F}"/>
                  </a:ext>
                </a:extLst>
              </p:cNvPr>
              <p:cNvSpPr/>
              <p:nvPr/>
            </p:nvSpPr>
            <p:spPr>
              <a:xfrm>
                <a:off x="8228767" y="3717742"/>
                <a:ext cx="1953" cy="9764"/>
              </a:xfrm>
              <a:custGeom>
                <a:avLst/>
                <a:gdLst/>
                <a:ahLst/>
                <a:cxnLst>
                  <a:cxn ang="3cd4">
                    <a:pos x="hc" y="t"/>
                  </a:cxn>
                  <a:cxn ang="cd2">
                    <a:pos x="l" y="vc"/>
                  </a:cxn>
                  <a:cxn ang="cd4">
                    <a:pos x="hc" y="b"/>
                  </a:cxn>
                  <a:cxn ang="0">
                    <a:pos x="r" y="vc"/>
                  </a:cxn>
                </a:cxnLst>
                <a:rect l="l" t="t" r="r" b="b"/>
                <a:pathLst>
                  <a:path w="10" h="30">
                    <a:moveTo>
                      <a:pt x="10" y="30"/>
                    </a:moveTo>
                    <a:cubicBezTo>
                      <a:pt x="0" y="22"/>
                      <a:pt x="-4" y="8"/>
                      <a:pt x="6"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6" name="Freeform 251">
                <a:extLst>
                  <a:ext uri="{FF2B5EF4-FFF2-40B4-BE49-F238E27FC236}">
                    <a16:creationId xmlns:a16="http://schemas.microsoft.com/office/drawing/2014/main" id="{E24CFE7B-38CD-4E5E-B9FF-AD54EA1CB499}"/>
                  </a:ext>
                </a:extLst>
              </p:cNvPr>
              <p:cNvSpPr/>
              <p:nvPr/>
            </p:nvSpPr>
            <p:spPr>
              <a:xfrm>
                <a:off x="8230720" y="3678688"/>
                <a:ext cx="21479" cy="39054"/>
              </a:xfrm>
              <a:custGeom>
                <a:avLst/>
                <a:gdLst/>
                <a:ahLst/>
                <a:cxnLst>
                  <a:cxn ang="3cd4">
                    <a:pos x="hc" y="t"/>
                  </a:cxn>
                  <a:cxn ang="cd2">
                    <a:pos x="l" y="vc"/>
                  </a:cxn>
                  <a:cxn ang="cd4">
                    <a:pos x="hc" y="b"/>
                  </a:cxn>
                  <a:cxn ang="0">
                    <a:pos x="r" y="vc"/>
                  </a:cxn>
                </a:cxnLst>
                <a:rect l="l" t="t" r="r" b="b"/>
                <a:pathLst>
                  <a:path w="61" h="107">
                    <a:moveTo>
                      <a:pt x="0" y="107"/>
                    </a:moveTo>
                    <a:cubicBezTo>
                      <a:pt x="61" y="0"/>
                      <a:pt x="61" y="0"/>
                      <a:pt x="61"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7" name="Freeform 252">
                <a:extLst>
                  <a:ext uri="{FF2B5EF4-FFF2-40B4-BE49-F238E27FC236}">
                    <a16:creationId xmlns:a16="http://schemas.microsoft.com/office/drawing/2014/main" id="{206D3108-82C1-4B30-83D6-D957981AD9A4}"/>
                  </a:ext>
                </a:extLst>
              </p:cNvPr>
              <p:cNvSpPr/>
              <p:nvPr/>
            </p:nvSpPr>
            <p:spPr>
              <a:xfrm>
                <a:off x="8209240" y="3665020"/>
                <a:ext cx="42959" cy="13668"/>
              </a:xfrm>
              <a:custGeom>
                <a:avLst/>
                <a:gdLst/>
                <a:ahLst/>
                <a:cxnLst>
                  <a:cxn ang="3cd4">
                    <a:pos x="hc" y="t"/>
                  </a:cxn>
                  <a:cxn ang="cd2">
                    <a:pos x="l" y="vc"/>
                  </a:cxn>
                  <a:cxn ang="cd4">
                    <a:pos x="hc" y="b"/>
                  </a:cxn>
                  <a:cxn ang="0">
                    <a:pos x="r" y="vc"/>
                  </a:cxn>
                </a:cxnLst>
                <a:rect l="l" t="t" r="r" b="b"/>
                <a:pathLst>
                  <a:path w="119" h="41">
                    <a:moveTo>
                      <a:pt x="119" y="41"/>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8" name="Freeform 253">
                <a:extLst>
                  <a:ext uri="{FF2B5EF4-FFF2-40B4-BE49-F238E27FC236}">
                    <a16:creationId xmlns:a16="http://schemas.microsoft.com/office/drawing/2014/main" id="{DF254858-3FE4-49B1-AA8F-4BEF32178598}"/>
                  </a:ext>
                </a:extLst>
              </p:cNvPr>
              <p:cNvSpPr/>
              <p:nvPr/>
            </p:nvSpPr>
            <p:spPr>
              <a:xfrm>
                <a:off x="8203382" y="3655256"/>
                <a:ext cx="5857" cy="7811"/>
              </a:xfrm>
              <a:custGeom>
                <a:avLst/>
                <a:gdLst/>
                <a:ahLst/>
                <a:cxnLst>
                  <a:cxn ang="3cd4">
                    <a:pos x="hc" y="t"/>
                  </a:cxn>
                  <a:cxn ang="cd2">
                    <a:pos x="l" y="vc"/>
                  </a:cxn>
                  <a:cxn ang="cd4">
                    <a:pos x="hc" y="b"/>
                  </a:cxn>
                  <a:cxn ang="0">
                    <a:pos x="r" y="vc"/>
                  </a:cxn>
                </a:cxnLst>
                <a:rect l="l" t="t" r="r" b="b"/>
                <a:pathLst>
                  <a:path w="18" h="26">
                    <a:moveTo>
                      <a:pt x="18" y="26"/>
                    </a:moveTo>
                    <a:cubicBezTo>
                      <a:pt x="9" y="26"/>
                      <a:pt x="0" y="14"/>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09" name="Freeform 254">
                <a:extLst>
                  <a:ext uri="{FF2B5EF4-FFF2-40B4-BE49-F238E27FC236}">
                    <a16:creationId xmlns:a16="http://schemas.microsoft.com/office/drawing/2014/main" id="{3740CC3E-D823-45AF-8981-BD130FD84652}"/>
                  </a:ext>
                </a:extLst>
              </p:cNvPr>
              <p:cNvSpPr/>
              <p:nvPr/>
            </p:nvSpPr>
            <p:spPr>
              <a:xfrm>
                <a:off x="8203382" y="3610345"/>
                <a:ext cx="1952" cy="44911"/>
              </a:xfrm>
              <a:custGeom>
                <a:avLst/>
                <a:gdLst/>
                <a:ahLst/>
                <a:cxnLst>
                  <a:cxn ang="3cd4">
                    <a:pos x="hc" y="t"/>
                  </a:cxn>
                  <a:cxn ang="cd2">
                    <a:pos x="l" y="vc"/>
                  </a:cxn>
                  <a:cxn ang="cd4">
                    <a:pos x="hc" y="b"/>
                  </a:cxn>
                  <a:cxn ang="0">
                    <a:pos x="r" y="vc"/>
                  </a:cxn>
                </a:cxnLst>
                <a:rect l="l" t="t" r="r" b="b"/>
                <a:pathLst>
                  <a:path w="9" h="125">
                    <a:moveTo>
                      <a:pt x="0" y="125"/>
                    </a:moveTo>
                    <a:cubicBezTo>
                      <a:pt x="9" y="0"/>
                      <a:pt x="9" y="0"/>
                      <a:pt x="9"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0" name="Freeform 255">
                <a:extLst>
                  <a:ext uri="{FF2B5EF4-FFF2-40B4-BE49-F238E27FC236}">
                    <a16:creationId xmlns:a16="http://schemas.microsoft.com/office/drawing/2014/main" id="{82DC6BA2-0BEC-4A04-8FBD-E680D7290C93}"/>
                  </a:ext>
                </a:extLst>
              </p:cNvPr>
              <p:cNvSpPr/>
              <p:nvPr/>
            </p:nvSpPr>
            <p:spPr>
              <a:xfrm>
                <a:off x="8162375" y="3610345"/>
                <a:ext cx="42959" cy="7811"/>
              </a:xfrm>
              <a:custGeom>
                <a:avLst/>
                <a:gdLst/>
                <a:ahLst/>
                <a:cxnLst>
                  <a:cxn ang="3cd4">
                    <a:pos x="hc" y="t"/>
                  </a:cxn>
                  <a:cxn ang="cd2">
                    <a:pos x="l" y="vc"/>
                  </a:cxn>
                  <a:cxn ang="cd4">
                    <a:pos x="hc" y="b"/>
                  </a:cxn>
                  <a:cxn ang="0">
                    <a:pos x="r" y="vc"/>
                  </a:cxn>
                </a:cxnLst>
                <a:rect l="l" t="t" r="r" b="b"/>
                <a:pathLst>
                  <a:path w="124" h="22">
                    <a:moveTo>
                      <a:pt x="124" y="0"/>
                    </a:moveTo>
                    <a:cubicBezTo>
                      <a:pt x="0" y="22"/>
                      <a:pt x="0" y="22"/>
                      <a:pt x="0" y="22"/>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1" name="Freeform 256">
                <a:extLst>
                  <a:ext uri="{FF2B5EF4-FFF2-40B4-BE49-F238E27FC236}">
                    <a16:creationId xmlns:a16="http://schemas.microsoft.com/office/drawing/2014/main" id="{F8C93730-42A3-4347-834F-5279778BE5A4}"/>
                  </a:ext>
                </a:extLst>
              </p:cNvPr>
              <p:cNvSpPr/>
              <p:nvPr/>
            </p:nvSpPr>
            <p:spPr>
              <a:xfrm>
                <a:off x="8150659" y="3614250"/>
                <a:ext cx="9764" cy="3905"/>
              </a:xfrm>
              <a:custGeom>
                <a:avLst/>
                <a:gdLst/>
                <a:ahLst/>
                <a:cxnLst>
                  <a:cxn ang="3cd4">
                    <a:pos x="hc" y="t"/>
                  </a:cxn>
                  <a:cxn ang="cd2">
                    <a:pos x="l" y="vc"/>
                  </a:cxn>
                  <a:cxn ang="cd4">
                    <a:pos x="hc" y="b"/>
                  </a:cxn>
                  <a:cxn ang="0">
                    <a:pos x="r" y="vc"/>
                  </a:cxn>
                </a:cxnLst>
                <a:rect l="l" t="t" r="r" b="b"/>
                <a:pathLst>
                  <a:path w="30" h="14">
                    <a:moveTo>
                      <a:pt x="30" y="12"/>
                    </a:moveTo>
                    <a:cubicBezTo>
                      <a:pt x="17" y="18"/>
                      <a:pt x="8" y="8"/>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2" name="Freeform 257">
                <a:extLst>
                  <a:ext uri="{FF2B5EF4-FFF2-40B4-BE49-F238E27FC236}">
                    <a16:creationId xmlns:a16="http://schemas.microsoft.com/office/drawing/2014/main" id="{E407CFD1-203A-4A46-A979-232CA8909BAC}"/>
                  </a:ext>
                </a:extLst>
              </p:cNvPr>
              <p:cNvSpPr/>
              <p:nvPr/>
            </p:nvSpPr>
            <p:spPr>
              <a:xfrm>
                <a:off x="8133086" y="3573243"/>
                <a:ext cx="17574" cy="39054"/>
              </a:xfrm>
              <a:custGeom>
                <a:avLst/>
                <a:gdLst/>
                <a:ahLst/>
                <a:cxnLst>
                  <a:cxn ang="3cd4">
                    <a:pos x="hc" y="t"/>
                  </a:cxn>
                  <a:cxn ang="cd2">
                    <a:pos x="l" y="vc"/>
                  </a:cxn>
                  <a:cxn ang="cd4">
                    <a:pos x="hc" y="b"/>
                  </a:cxn>
                  <a:cxn ang="0">
                    <a:pos x="r" y="vc"/>
                  </a:cxn>
                </a:cxnLst>
                <a:rect l="l" t="t" r="r" b="b"/>
                <a:pathLst>
                  <a:path w="49" h="112">
                    <a:moveTo>
                      <a:pt x="49" y="112"/>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3" name="Freeform 258">
                <a:extLst>
                  <a:ext uri="{FF2B5EF4-FFF2-40B4-BE49-F238E27FC236}">
                    <a16:creationId xmlns:a16="http://schemas.microsoft.com/office/drawing/2014/main" id="{12BE10D8-5976-4F7B-A339-D3975E136657}"/>
                  </a:ext>
                </a:extLst>
              </p:cNvPr>
              <p:cNvSpPr/>
              <p:nvPr/>
            </p:nvSpPr>
            <p:spPr>
              <a:xfrm>
                <a:off x="8097937" y="3573243"/>
                <a:ext cx="35148" cy="27338"/>
              </a:xfrm>
              <a:custGeom>
                <a:avLst/>
                <a:gdLst/>
                <a:ahLst/>
                <a:cxnLst>
                  <a:cxn ang="3cd4">
                    <a:pos x="hc" y="t"/>
                  </a:cxn>
                  <a:cxn ang="cd2">
                    <a:pos x="l" y="vc"/>
                  </a:cxn>
                  <a:cxn ang="cd4">
                    <a:pos x="hc" y="b"/>
                  </a:cxn>
                  <a:cxn ang="0">
                    <a:pos x="r" y="vc"/>
                  </a:cxn>
                </a:cxnLst>
                <a:rect l="l" t="t" r="r" b="b"/>
                <a:pathLst>
                  <a:path w="97" h="76">
                    <a:moveTo>
                      <a:pt x="97" y="0"/>
                    </a:moveTo>
                    <a:cubicBezTo>
                      <a:pt x="0" y="76"/>
                      <a:pt x="0" y="76"/>
                      <a:pt x="0" y="76"/>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4" name="Freeform 259">
                <a:extLst>
                  <a:ext uri="{FF2B5EF4-FFF2-40B4-BE49-F238E27FC236}">
                    <a16:creationId xmlns:a16="http://schemas.microsoft.com/office/drawing/2014/main" id="{211ACDDC-9362-4E92-A25F-0C1BFCD97D03}"/>
                  </a:ext>
                </a:extLst>
              </p:cNvPr>
              <p:cNvSpPr/>
              <p:nvPr/>
            </p:nvSpPr>
            <p:spPr>
              <a:xfrm>
                <a:off x="8086221" y="3600581"/>
                <a:ext cx="11716" cy="0"/>
              </a:xfrm>
              <a:custGeom>
                <a:avLst/>
                <a:gdLst/>
                <a:ahLst/>
                <a:cxnLst>
                  <a:cxn ang="3cd4">
                    <a:pos x="hc" y="t"/>
                  </a:cxn>
                  <a:cxn ang="cd2">
                    <a:pos x="l" y="vc"/>
                  </a:cxn>
                  <a:cxn ang="cd4">
                    <a:pos x="hc" y="b"/>
                  </a:cxn>
                  <a:cxn ang="0">
                    <a:pos x="r" y="vc"/>
                  </a:cxn>
                </a:cxnLst>
                <a:rect l="l" t="t" r="r" b="b"/>
                <a:pathLst>
                  <a:path w="34" h="3">
                    <a:moveTo>
                      <a:pt x="34" y="0"/>
                    </a:moveTo>
                    <a:cubicBezTo>
                      <a:pt x="21" y="4"/>
                      <a:pt x="8" y="4"/>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5" name="Freeform 260">
                <a:extLst>
                  <a:ext uri="{FF2B5EF4-FFF2-40B4-BE49-F238E27FC236}">
                    <a16:creationId xmlns:a16="http://schemas.microsoft.com/office/drawing/2014/main" id="{BE87EEDF-7EC1-4743-A493-8C3685C323A4}"/>
                  </a:ext>
                </a:extLst>
              </p:cNvPr>
              <p:cNvSpPr/>
              <p:nvPr/>
            </p:nvSpPr>
            <p:spPr>
              <a:xfrm>
                <a:off x="8051073" y="3573243"/>
                <a:ext cx="35148" cy="27338"/>
              </a:xfrm>
              <a:custGeom>
                <a:avLst/>
                <a:gdLst/>
                <a:ahLst/>
                <a:cxnLst>
                  <a:cxn ang="3cd4">
                    <a:pos x="hc" y="t"/>
                  </a:cxn>
                  <a:cxn ang="cd2">
                    <a:pos x="l" y="vc"/>
                  </a:cxn>
                  <a:cxn ang="cd4">
                    <a:pos x="hc" y="b"/>
                  </a:cxn>
                  <a:cxn ang="0">
                    <a:pos x="r" y="vc"/>
                  </a:cxn>
                </a:cxnLst>
                <a:rect l="l" t="t" r="r" b="b"/>
                <a:pathLst>
                  <a:path w="98" h="76">
                    <a:moveTo>
                      <a:pt x="98" y="76"/>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6" name="Freeform 261">
                <a:extLst>
                  <a:ext uri="{FF2B5EF4-FFF2-40B4-BE49-F238E27FC236}">
                    <a16:creationId xmlns:a16="http://schemas.microsoft.com/office/drawing/2014/main" id="{A6F3CEDE-FACD-421E-B1A0-643E78800280}"/>
                  </a:ext>
                </a:extLst>
              </p:cNvPr>
              <p:cNvSpPr/>
              <p:nvPr/>
            </p:nvSpPr>
            <p:spPr>
              <a:xfrm>
                <a:off x="8033498" y="3573243"/>
                <a:ext cx="17575" cy="39054"/>
              </a:xfrm>
              <a:custGeom>
                <a:avLst/>
                <a:gdLst/>
                <a:ahLst/>
                <a:cxnLst>
                  <a:cxn ang="3cd4">
                    <a:pos x="hc" y="t"/>
                  </a:cxn>
                  <a:cxn ang="cd2">
                    <a:pos x="l" y="vc"/>
                  </a:cxn>
                  <a:cxn ang="cd4">
                    <a:pos x="hc" y="b"/>
                  </a:cxn>
                  <a:cxn ang="0">
                    <a:pos x="r" y="vc"/>
                  </a:cxn>
                </a:cxnLst>
                <a:rect l="l" t="t" r="r" b="b"/>
                <a:pathLst>
                  <a:path w="49" h="112">
                    <a:moveTo>
                      <a:pt x="49" y="0"/>
                    </a:moveTo>
                    <a:cubicBezTo>
                      <a:pt x="0" y="112"/>
                      <a:pt x="0" y="112"/>
                      <a:pt x="0" y="112"/>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7" name="Freeform 262">
                <a:extLst>
                  <a:ext uri="{FF2B5EF4-FFF2-40B4-BE49-F238E27FC236}">
                    <a16:creationId xmlns:a16="http://schemas.microsoft.com/office/drawing/2014/main" id="{F6DEC121-5DA9-45FD-B36F-E50B24F62CCE}"/>
                  </a:ext>
                </a:extLst>
              </p:cNvPr>
              <p:cNvSpPr/>
              <p:nvPr/>
            </p:nvSpPr>
            <p:spPr>
              <a:xfrm>
                <a:off x="8021782" y="3614250"/>
                <a:ext cx="11716" cy="5857"/>
              </a:xfrm>
              <a:custGeom>
                <a:avLst/>
                <a:gdLst/>
                <a:ahLst/>
                <a:cxnLst>
                  <a:cxn ang="3cd4">
                    <a:pos x="hc" y="t"/>
                  </a:cxn>
                  <a:cxn ang="cd2">
                    <a:pos x="l" y="vc"/>
                  </a:cxn>
                  <a:cxn ang="cd4">
                    <a:pos x="hc" y="b"/>
                  </a:cxn>
                  <a:cxn ang="0">
                    <a:pos x="r" y="vc"/>
                  </a:cxn>
                </a:cxnLst>
                <a:rect l="l" t="t" r="r" b="b"/>
                <a:pathLst>
                  <a:path w="30" h="18">
                    <a:moveTo>
                      <a:pt x="30" y="0"/>
                    </a:moveTo>
                    <a:cubicBezTo>
                      <a:pt x="22" y="12"/>
                      <a:pt x="12" y="18"/>
                      <a:pt x="0" y="18"/>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8" name="Freeform 263">
                <a:extLst>
                  <a:ext uri="{FF2B5EF4-FFF2-40B4-BE49-F238E27FC236}">
                    <a16:creationId xmlns:a16="http://schemas.microsoft.com/office/drawing/2014/main" id="{1FA931FB-7A90-4832-846E-67ADA45B17CF}"/>
                  </a:ext>
                </a:extLst>
              </p:cNvPr>
              <p:cNvSpPr/>
              <p:nvPr/>
            </p:nvSpPr>
            <p:spPr>
              <a:xfrm>
                <a:off x="7976871" y="3612297"/>
                <a:ext cx="44911" cy="7811"/>
              </a:xfrm>
              <a:custGeom>
                <a:avLst/>
                <a:gdLst/>
                <a:ahLst/>
                <a:cxnLst>
                  <a:cxn ang="3cd4">
                    <a:pos x="hc" y="t"/>
                  </a:cxn>
                  <a:cxn ang="cd2">
                    <a:pos x="l" y="vc"/>
                  </a:cxn>
                  <a:cxn ang="cd4">
                    <a:pos x="hc" y="b"/>
                  </a:cxn>
                  <a:cxn ang="0">
                    <a:pos x="r" y="vc"/>
                  </a:cxn>
                </a:cxnLst>
                <a:rect l="l" t="t" r="r" b="b"/>
                <a:pathLst>
                  <a:path w="123" h="23">
                    <a:moveTo>
                      <a:pt x="123" y="23"/>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19" name="Freeform 264">
                <a:extLst>
                  <a:ext uri="{FF2B5EF4-FFF2-40B4-BE49-F238E27FC236}">
                    <a16:creationId xmlns:a16="http://schemas.microsoft.com/office/drawing/2014/main" id="{B75201F0-A358-4FCB-BB1A-F6B180D01062}"/>
                  </a:ext>
                </a:extLst>
              </p:cNvPr>
              <p:cNvSpPr/>
              <p:nvPr/>
            </p:nvSpPr>
            <p:spPr>
              <a:xfrm>
                <a:off x="7976871" y="3612297"/>
                <a:ext cx="3905" cy="42959"/>
              </a:xfrm>
              <a:custGeom>
                <a:avLst/>
                <a:gdLst/>
                <a:ahLst/>
                <a:cxnLst>
                  <a:cxn ang="3cd4">
                    <a:pos x="hc" y="t"/>
                  </a:cxn>
                  <a:cxn ang="cd2">
                    <a:pos x="l" y="vc"/>
                  </a:cxn>
                  <a:cxn ang="cd4">
                    <a:pos x="hc" y="b"/>
                  </a:cxn>
                  <a:cxn ang="0">
                    <a:pos x="r" y="vc"/>
                  </a:cxn>
                </a:cxnLst>
                <a:rect l="l" t="t" r="r" b="b"/>
                <a:pathLst>
                  <a:path w="8" h="124">
                    <a:moveTo>
                      <a:pt x="0" y="0"/>
                    </a:moveTo>
                    <a:cubicBezTo>
                      <a:pt x="8" y="124"/>
                      <a:pt x="8" y="124"/>
                      <a:pt x="8" y="124"/>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0" name="Freeform 265">
                <a:extLst>
                  <a:ext uri="{FF2B5EF4-FFF2-40B4-BE49-F238E27FC236}">
                    <a16:creationId xmlns:a16="http://schemas.microsoft.com/office/drawing/2014/main" id="{2347E8BF-9ECA-478D-9646-3BE771BABECA}"/>
                  </a:ext>
                </a:extLst>
              </p:cNvPr>
              <p:cNvSpPr/>
              <p:nvPr/>
            </p:nvSpPr>
            <p:spPr>
              <a:xfrm>
                <a:off x="7974918" y="3657209"/>
                <a:ext cx="5859" cy="7811"/>
              </a:xfrm>
              <a:custGeom>
                <a:avLst/>
                <a:gdLst/>
                <a:ahLst/>
                <a:cxnLst>
                  <a:cxn ang="3cd4">
                    <a:pos x="hc" y="t"/>
                  </a:cxn>
                  <a:cxn ang="cd2">
                    <a:pos x="l" y="vc"/>
                  </a:cxn>
                  <a:cxn ang="cd4">
                    <a:pos x="hc" y="b"/>
                  </a:cxn>
                  <a:cxn ang="0">
                    <a:pos x="r" y="vc"/>
                  </a:cxn>
                </a:cxnLst>
                <a:rect l="l" t="t" r="r" b="b"/>
                <a:pathLst>
                  <a:path w="18" h="27">
                    <a:moveTo>
                      <a:pt x="18" y="0"/>
                    </a:moveTo>
                    <a:cubicBezTo>
                      <a:pt x="18" y="14"/>
                      <a:pt x="10" y="22"/>
                      <a:pt x="0" y="27"/>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1" name="Freeform 266">
                <a:extLst>
                  <a:ext uri="{FF2B5EF4-FFF2-40B4-BE49-F238E27FC236}">
                    <a16:creationId xmlns:a16="http://schemas.microsoft.com/office/drawing/2014/main" id="{B056B645-6718-43D6-A907-A0E122E6EB9F}"/>
                  </a:ext>
                </a:extLst>
              </p:cNvPr>
              <p:cNvSpPr/>
              <p:nvPr/>
            </p:nvSpPr>
            <p:spPr>
              <a:xfrm>
                <a:off x="7931959" y="3666972"/>
                <a:ext cx="41007" cy="11716"/>
              </a:xfrm>
              <a:custGeom>
                <a:avLst/>
                <a:gdLst/>
                <a:ahLst/>
                <a:cxnLst>
                  <a:cxn ang="3cd4">
                    <a:pos x="hc" y="t"/>
                  </a:cxn>
                  <a:cxn ang="cd2">
                    <a:pos x="l" y="vc"/>
                  </a:cxn>
                  <a:cxn ang="cd4">
                    <a:pos x="hc" y="b"/>
                  </a:cxn>
                  <a:cxn ang="0">
                    <a:pos x="r" y="vc"/>
                  </a:cxn>
                </a:cxnLst>
                <a:rect l="l" t="t" r="r" b="b"/>
                <a:pathLst>
                  <a:path w="119" h="36">
                    <a:moveTo>
                      <a:pt x="119" y="0"/>
                    </a:moveTo>
                    <a:cubicBezTo>
                      <a:pt x="0" y="36"/>
                      <a:pt x="0" y="36"/>
                      <a:pt x="0" y="36"/>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2" name="Freeform 267">
                <a:extLst>
                  <a:ext uri="{FF2B5EF4-FFF2-40B4-BE49-F238E27FC236}">
                    <a16:creationId xmlns:a16="http://schemas.microsoft.com/office/drawing/2014/main" id="{63CADCF6-0857-4002-87D2-9CFC1169F8B4}"/>
                  </a:ext>
                </a:extLst>
              </p:cNvPr>
              <p:cNvSpPr/>
              <p:nvPr/>
            </p:nvSpPr>
            <p:spPr>
              <a:xfrm>
                <a:off x="7931959" y="3678688"/>
                <a:ext cx="23432" cy="39054"/>
              </a:xfrm>
              <a:custGeom>
                <a:avLst/>
                <a:gdLst/>
                <a:ahLst/>
                <a:cxnLst>
                  <a:cxn ang="3cd4">
                    <a:pos x="hc" y="t"/>
                  </a:cxn>
                  <a:cxn ang="cd2">
                    <a:pos x="l" y="vc"/>
                  </a:cxn>
                  <a:cxn ang="cd4">
                    <a:pos x="hc" y="b"/>
                  </a:cxn>
                  <a:cxn ang="0">
                    <a:pos x="r" y="vc"/>
                  </a:cxn>
                </a:cxnLst>
                <a:rect l="l" t="t" r="r" b="b"/>
                <a:pathLst>
                  <a:path w="66" h="107">
                    <a:moveTo>
                      <a:pt x="0" y="0"/>
                    </a:moveTo>
                    <a:cubicBezTo>
                      <a:pt x="66" y="107"/>
                      <a:pt x="66" y="107"/>
                      <a:pt x="66" y="107"/>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3" name="Freeform 268">
                <a:extLst>
                  <a:ext uri="{FF2B5EF4-FFF2-40B4-BE49-F238E27FC236}">
                    <a16:creationId xmlns:a16="http://schemas.microsoft.com/office/drawing/2014/main" id="{B14B2B32-52E9-426F-B29A-2DA18E6C1027}"/>
                  </a:ext>
                </a:extLst>
              </p:cNvPr>
              <p:cNvSpPr/>
              <p:nvPr/>
            </p:nvSpPr>
            <p:spPr>
              <a:xfrm>
                <a:off x="7953439" y="3717742"/>
                <a:ext cx="1952" cy="11716"/>
              </a:xfrm>
              <a:custGeom>
                <a:avLst/>
                <a:gdLst/>
                <a:ahLst/>
                <a:cxnLst>
                  <a:cxn ang="3cd4">
                    <a:pos x="hc" y="t"/>
                  </a:cxn>
                  <a:cxn ang="cd2">
                    <a:pos x="l" y="vc"/>
                  </a:cxn>
                  <a:cxn ang="cd4">
                    <a:pos x="hc" y="b"/>
                  </a:cxn>
                  <a:cxn ang="0">
                    <a:pos x="r" y="vc"/>
                  </a:cxn>
                </a:cxnLst>
                <a:rect l="l" t="t" r="r" b="b"/>
                <a:pathLst>
                  <a:path w="7" h="35">
                    <a:moveTo>
                      <a:pt x="4" y="0"/>
                    </a:moveTo>
                    <a:cubicBezTo>
                      <a:pt x="9" y="12"/>
                      <a:pt x="9" y="26"/>
                      <a:pt x="0" y="3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4" name="Freeform 269">
                <a:extLst>
                  <a:ext uri="{FF2B5EF4-FFF2-40B4-BE49-F238E27FC236}">
                    <a16:creationId xmlns:a16="http://schemas.microsoft.com/office/drawing/2014/main" id="{5D0E98E0-0C53-43D5-B5B0-0EEA70DF7AEE}"/>
                  </a:ext>
                </a:extLst>
              </p:cNvPr>
              <p:cNvSpPr/>
              <p:nvPr/>
            </p:nvSpPr>
            <p:spPr>
              <a:xfrm>
                <a:off x="7922196" y="3729458"/>
                <a:ext cx="31243" cy="33196"/>
              </a:xfrm>
              <a:custGeom>
                <a:avLst/>
                <a:gdLst/>
                <a:ahLst/>
                <a:cxnLst>
                  <a:cxn ang="3cd4">
                    <a:pos x="hc" y="t"/>
                  </a:cxn>
                  <a:cxn ang="cd2">
                    <a:pos x="l" y="vc"/>
                  </a:cxn>
                  <a:cxn ang="cd4">
                    <a:pos x="hc" y="b"/>
                  </a:cxn>
                  <a:cxn ang="0">
                    <a:pos x="r" y="vc"/>
                  </a:cxn>
                </a:cxnLst>
                <a:rect l="l" t="t" r="r" b="b"/>
                <a:pathLst>
                  <a:path w="88" h="89">
                    <a:moveTo>
                      <a:pt x="88" y="0"/>
                    </a:moveTo>
                    <a:cubicBezTo>
                      <a:pt x="0" y="89"/>
                      <a:pt x="0" y="89"/>
                      <a:pt x="0" y="89"/>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5" name="Freeform 270">
                <a:extLst>
                  <a:ext uri="{FF2B5EF4-FFF2-40B4-BE49-F238E27FC236}">
                    <a16:creationId xmlns:a16="http://schemas.microsoft.com/office/drawing/2014/main" id="{FE9C72BB-22C4-4536-81A3-B1B8BA7B0F24}"/>
                  </a:ext>
                </a:extLst>
              </p:cNvPr>
              <p:cNvSpPr/>
              <p:nvPr/>
            </p:nvSpPr>
            <p:spPr>
              <a:xfrm>
                <a:off x="7922196" y="3762654"/>
                <a:ext cx="37100" cy="21479"/>
              </a:xfrm>
              <a:custGeom>
                <a:avLst/>
                <a:gdLst/>
                <a:ahLst/>
                <a:cxnLst>
                  <a:cxn ang="3cd4">
                    <a:pos x="hc" y="t"/>
                  </a:cxn>
                  <a:cxn ang="cd2">
                    <a:pos x="l" y="vc"/>
                  </a:cxn>
                  <a:cxn ang="cd4">
                    <a:pos x="hc" y="b"/>
                  </a:cxn>
                  <a:cxn ang="0">
                    <a:pos x="r" y="vc"/>
                  </a:cxn>
                </a:cxnLst>
                <a:rect l="l" t="t" r="r" b="b"/>
                <a:pathLst>
                  <a:path w="105" h="62">
                    <a:moveTo>
                      <a:pt x="0" y="0"/>
                    </a:moveTo>
                    <a:cubicBezTo>
                      <a:pt x="105" y="62"/>
                      <a:pt x="105" y="62"/>
                      <a:pt x="105" y="62"/>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6" name="Freeform 271">
                <a:extLst>
                  <a:ext uri="{FF2B5EF4-FFF2-40B4-BE49-F238E27FC236}">
                    <a16:creationId xmlns:a16="http://schemas.microsoft.com/office/drawing/2014/main" id="{1006EB5B-1F20-4036-BEB9-128F60928C19}"/>
                  </a:ext>
                </a:extLst>
              </p:cNvPr>
              <p:cNvSpPr/>
              <p:nvPr/>
            </p:nvSpPr>
            <p:spPr>
              <a:xfrm>
                <a:off x="7959296" y="3784133"/>
                <a:ext cx="5859" cy="11716"/>
              </a:xfrm>
              <a:custGeom>
                <a:avLst/>
                <a:gdLst/>
                <a:ahLst/>
                <a:cxnLst>
                  <a:cxn ang="3cd4">
                    <a:pos x="hc" y="t"/>
                  </a:cxn>
                  <a:cxn ang="cd2">
                    <a:pos x="l" y="vc"/>
                  </a:cxn>
                  <a:cxn ang="cd4">
                    <a:pos x="hc" y="b"/>
                  </a:cxn>
                  <a:cxn ang="0">
                    <a:pos x="r" y="vc"/>
                  </a:cxn>
                </a:cxnLst>
                <a:rect l="l" t="t" r="r" b="b"/>
                <a:pathLst>
                  <a:path w="15" h="32">
                    <a:moveTo>
                      <a:pt x="0" y="0"/>
                    </a:moveTo>
                    <a:cubicBezTo>
                      <a:pt x="10" y="10"/>
                      <a:pt x="18" y="22"/>
                      <a:pt x="14" y="32"/>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7" name="Freeform 272">
                <a:extLst>
                  <a:ext uri="{FF2B5EF4-FFF2-40B4-BE49-F238E27FC236}">
                    <a16:creationId xmlns:a16="http://schemas.microsoft.com/office/drawing/2014/main" id="{BC043DFC-2B5C-4DAB-9AEA-88B384CA24D8}"/>
                  </a:ext>
                </a:extLst>
              </p:cNvPr>
              <p:cNvSpPr/>
              <p:nvPr/>
            </p:nvSpPr>
            <p:spPr>
              <a:xfrm>
                <a:off x="7951486" y="3795849"/>
                <a:ext cx="13669" cy="42959"/>
              </a:xfrm>
              <a:custGeom>
                <a:avLst/>
                <a:gdLst/>
                <a:ahLst/>
                <a:cxnLst>
                  <a:cxn ang="3cd4">
                    <a:pos x="hc" y="t"/>
                  </a:cxn>
                  <a:cxn ang="cd2">
                    <a:pos x="l" y="vc"/>
                  </a:cxn>
                  <a:cxn ang="cd4">
                    <a:pos x="hc" y="b"/>
                  </a:cxn>
                  <a:cxn ang="0">
                    <a:pos x="r" y="vc"/>
                  </a:cxn>
                </a:cxnLst>
                <a:rect l="l" t="t" r="r" b="b"/>
                <a:pathLst>
                  <a:path w="35" h="119">
                    <a:moveTo>
                      <a:pt x="35" y="0"/>
                    </a:moveTo>
                    <a:cubicBezTo>
                      <a:pt x="0" y="119"/>
                      <a:pt x="0" y="119"/>
                      <a:pt x="0" y="119"/>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8" name="Freeform 273">
                <a:extLst>
                  <a:ext uri="{FF2B5EF4-FFF2-40B4-BE49-F238E27FC236}">
                    <a16:creationId xmlns:a16="http://schemas.microsoft.com/office/drawing/2014/main" id="{3F1D46CD-7FC7-40CB-B6C8-88D5DAB1BC51}"/>
                  </a:ext>
                </a:extLst>
              </p:cNvPr>
              <p:cNvSpPr/>
              <p:nvPr/>
            </p:nvSpPr>
            <p:spPr>
              <a:xfrm>
                <a:off x="7951486" y="3838808"/>
                <a:ext cx="44912" cy="1953"/>
              </a:xfrm>
              <a:custGeom>
                <a:avLst/>
                <a:gdLst/>
                <a:ahLst/>
                <a:cxnLst>
                  <a:cxn ang="3cd4">
                    <a:pos x="hc" y="t"/>
                  </a:cxn>
                  <a:cxn ang="cd2">
                    <a:pos x="l" y="vc"/>
                  </a:cxn>
                  <a:cxn ang="cd4">
                    <a:pos x="hc" y="b"/>
                  </a:cxn>
                  <a:cxn ang="0">
                    <a:pos x="r" y="vc"/>
                  </a:cxn>
                </a:cxnLst>
                <a:rect l="l" t="t" r="r" b="b"/>
                <a:pathLst>
                  <a:path w="123" h="9">
                    <a:moveTo>
                      <a:pt x="0" y="0"/>
                    </a:moveTo>
                    <a:cubicBezTo>
                      <a:pt x="123" y="9"/>
                      <a:pt x="123" y="9"/>
                      <a:pt x="123" y="9"/>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29" name="Freeform 274">
                <a:extLst>
                  <a:ext uri="{FF2B5EF4-FFF2-40B4-BE49-F238E27FC236}">
                    <a16:creationId xmlns:a16="http://schemas.microsoft.com/office/drawing/2014/main" id="{2C37B0BA-40AB-4930-BD48-D66F166ADD16}"/>
                  </a:ext>
                </a:extLst>
              </p:cNvPr>
              <p:cNvSpPr/>
              <p:nvPr/>
            </p:nvSpPr>
            <p:spPr>
              <a:xfrm>
                <a:off x="7996398" y="3842713"/>
                <a:ext cx="7811" cy="5859"/>
              </a:xfrm>
              <a:custGeom>
                <a:avLst/>
                <a:gdLst/>
                <a:ahLst/>
                <a:cxnLst>
                  <a:cxn ang="3cd4">
                    <a:pos x="hc" y="t"/>
                  </a:cxn>
                  <a:cxn ang="cd2">
                    <a:pos x="l" y="vc"/>
                  </a:cxn>
                  <a:cxn ang="cd4">
                    <a:pos x="hc" y="b"/>
                  </a:cxn>
                  <a:cxn ang="0">
                    <a:pos x="r" y="vc"/>
                  </a:cxn>
                </a:cxnLst>
                <a:rect l="l" t="t" r="r" b="b"/>
                <a:pathLst>
                  <a:path w="22" h="22">
                    <a:moveTo>
                      <a:pt x="0" y="0"/>
                    </a:moveTo>
                    <a:cubicBezTo>
                      <a:pt x="9" y="0"/>
                      <a:pt x="22" y="8"/>
                      <a:pt x="22" y="22"/>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0" name="Freeform 275">
                <a:extLst>
                  <a:ext uri="{FF2B5EF4-FFF2-40B4-BE49-F238E27FC236}">
                    <a16:creationId xmlns:a16="http://schemas.microsoft.com/office/drawing/2014/main" id="{A3EF38E8-3CE2-44EC-971F-D12C1D2046BA}"/>
                  </a:ext>
                </a:extLst>
              </p:cNvPr>
              <p:cNvSpPr/>
              <p:nvPr/>
            </p:nvSpPr>
            <p:spPr>
              <a:xfrm>
                <a:off x="8004209" y="3850524"/>
                <a:ext cx="7811" cy="42959"/>
              </a:xfrm>
              <a:custGeom>
                <a:avLst/>
                <a:gdLst/>
                <a:ahLst/>
                <a:cxnLst>
                  <a:cxn ang="3cd4">
                    <a:pos x="hc" y="t"/>
                  </a:cxn>
                  <a:cxn ang="cd2">
                    <a:pos x="l" y="vc"/>
                  </a:cxn>
                  <a:cxn ang="cd4">
                    <a:pos x="hc" y="b"/>
                  </a:cxn>
                  <a:cxn ang="0">
                    <a:pos x="r" y="vc"/>
                  </a:cxn>
                </a:cxnLst>
                <a:rect l="l" t="t" r="r" b="b"/>
                <a:pathLst>
                  <a:path w="22" h="121">
                    <a:moveTo>
                      <a:pt x="0" y="0"/>
                    </a:moveTo>
                    <a:cubicBezTo>
                      <a:pt x="22" y="121"/>
                      <a:pt x="22" y="121"/>
                      <a:pt x="22" y="121"/>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1" name="Freeform 276">
                <a:extLst>
                  <a:ext uri="{FF2B5EF4-FFF2-40B4-BE49-F238E27FC236}">
                    <a16:creationId xmlns:a16="http://schemas.microsoft.com/office/drawing/2014/main" id="{2C4FF13B-1809-49D2-844C-8186241F80A6}"/>
                  </a:ext>
                </a:extLst>
              </p:cNvPr>
              <p:cNvSpPr/>
              <p:nvPr/>
            </p:nvSpPr>
            <p:spPr>
              <a:xfrm>
                <a:off x="8012019" y="3875909"/>
                <a:ext cx="41006" cy="17574"/>
              </a:xfrm>
              <a:custGeom>
                <a:avLst/>
                <a:gdLst/>
                <a:ahLst/>
                <a:cxnLst>
                  <a:cxn ang="3cd4">
                    <a:pos x="hc" y="t"/>
                  </a:cxn>
                  <a:cxn ang="cd2">
                    <a:pos x="l" y="vc"/>
                  </a:cxn>
                  <a:cxn ang="cd4">
                    <a:pos x="hc" y="b"/>
                  </a:cxn>
                  <a:cxn ang="0">
                    <a:pos x="r" y="vc"/>
                  </a:cxn>
                </a:cxnLst>
                <a:rect l="l" t="t" r="r" b="b"/>
                <a:pathLst>
                  <a:path w="115" h="50">
                    <a:moveTo>
                      <a:pt x="0" y="50"/>
                    </a:moveTo>
                    <a:cubicBezTo>
                      <a:pt x="115" y="0"/>
                      <a:pt x="115" y="0"/>
                      <a:pt x="115"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2" name="Freeform 277">
                <a:extLst>
                  <a:ext uri="{FF2B5EF4-FFF2-40B4-BE49-F238E27FC236}">
                    <a16:creationId xmlns:a16="http://schemas.microsoft.com/office/drawing/2014/main" id="{A3D74801-423B-4A0D-A8D1-C545DB822D2B}"/>
                  </a:ext>
                </a:extLst>
              </p:cNvPr>
              <p:cNvSpPr/>
              <p:nvPr/>
            </p:nvSpPr>
            <p:spPr>
              <a:xfrm>
                <a:off x="8053025" y="3873956"/>
                <a:ext cx="3905" cy="1953"/>
              </a:xfrm>
              <a:custGeom>
                <a:avLst/>
                <a:gdLst/>
                <a:ahLst/>
                <a:cxnLst>
                  <a:cxn ang="3cd4">
                    <a:pos x="hc" y="t"/>
                  </a:cxn>
                  <a:cxn ang="cd2">
                    <a:pos x="l" y="vc"/>
                  </a:cxn>
                  <a:cxn ang="cd4">
                    <a:pos x="hc" y="b"/>
                  </a:cxn>
                  <a:cxn ang="0">
                    <a:pos x="r" y="vc"/>
                  </a:cxn>
                </a:cxnLst>
                <a:rect l="l" t="t" r="r" b="b"/>
                <a:pathLst>
                  <a:path w="9" h="4">
                    <a:moveTo>
                      <a:pt x="0" y="4"/>
                    </a:moveTo>
                    <a:cubicBezTo>
                      <a:pt x="4" y="0"/>
                      <a:pt x="9" y="0"/>
                      <a:pt x="9"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3" name="Straight Connector 732">
                <a:extLst>
                  <a:ext uri="{FF2B5EF4-FFF2-40B4-BE49-F238E27FC236}">
                    <a16:creationId xmlns:a16="http://schemas.microsoft.com/office/drawing/2014/main" id="{78096211-AE5E-4552-9CF8-B396F1519523}"/>
                  </a:ext>
                </a:extLst>
              </p:cNvPr>
              <p:cNvSpPr/>
              <p:nvPr/>
            </p:nvSpPr>
            <p:spPr>
              <a:xfrm flipH="1">
                <a:off x="7793319" y="3836856"/>
                <a:ext cx="99586" cy="93729"/>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4" name="Straight Connector 733">
                <a:extLst>
                  <a:ext uri="{FF2B5EF4-FFF2-40B4-BE49-F238E27FC236}">
                    <a16:creationId xmlns:a16="http://schemas.microsoft.com/office/drawing/2014/main" id="{110DF294-F118-4B56-B0A9-20C5F86DCFE2}"/>
                  </a:ext>
                </a:extLst>
              </p:cNvPr>
              <p:cNvSpPr/>
              <p:nvPr/>
            </p:nvSpPr>
            <p:spPr>
              <a:xfrm>
                <a:off x="7793319" y="3930585"/>
                <a:ext cx="109350" cy="7811"/>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5" name="Straight Connector 734">
                <a:extLst>
                  <a:ext uri="{FF2B5EF4-FFF2-40B4-BE49-F238E27FC236}">
                    <a16:creationId xmlns:a16="http://schemas.microsoft.com/office/drawing/2014/main" id="{E3098703-FBC3-478A-952C-C1507DA88314}"/>
                  </a:ext>
                </a:extLst>
              </p:cNvPr>
              <p:cNvSpPr/>
              <p:nvPr/>
            </p:nvSpPr>
            <p:spPr>
              <a:xfrm>
                <a:off x="7902669" y="3938395"/>
                <a:ext cx="7811" cy="107397"/>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6" name="Straight Connector 735">
                <a:extLst>
                  <a:ext uri="{FF2B5EF4-FFF2-40B4-BE49-F238E27FC236}">
                    <a16:creationId xmlns:a16="http://schemas.microsoft.com/office/drawing/2014/main" id="{D40D30FA-F9D0-410C-B5DF-4643FF9CA3D4}"/>
                  </a:ext>
                </a:extLst>
              </p:cNvPr>
              <p:cNvSpPr/>
              <p:nvPr/>
            </p:nvSpPr>
            <p:spPr>
              <a:xfrm flipV="1">
                <a:off x="7910480" y="3950111"/>
                <a:ext cx="99586" cy="95681"/>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7" name="Straight Connector 736">
                <a:extLst>
                  <a:ext uri="{FF2B5EF4-FFF2-40B4-BE49-F238E27FC236}">
                    <a16:creationId xmlns:a16="http://schemas.microsoft.com/office/drawing/2014/main" id="{6A7F7F9A-4E13-49F6-BB46-570801738128}"/>
                  </a:ext>
                </a:extLst>
              </p:cNvPr>
              <p:cNvSpPr/>
              <p:nvPr/>
            </p:nvSpPr>
            <p:spPr>
              <a:xfrm>
                <a:off x="8291252" y="3836856"/>
                <a:ext cx="99587" cy="93729"/>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8" name="Straight Connector 737">
                <a:extLst>
                  <a:ext uri="{FF2B5EF4-FFF2-40B4-BE49-F238E27FC236}">
                    <a16:creationId xmlns:a16="http://schemas.microsoft.com/office/drawing/2014/main" id="{81A4339A-9BD0-433F-A281-2379D2D4B836}"/>
                  </a:ext>
                </a:extLst>
              </p:cNvPr>
              <p:cNvSpPr/>
              <p:nvPr/>
            </p:nvSpPr>
            <p:spPr>
              <a:xfrm flipH="1">
                <a:off x="8281490" y="3930585"/>
                <a:ext cx="109350" cy="7811"/>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39" name="Straight Connector 738">
                <a:extLst>
                  <a:ext uri="{FF2B5EF4-FFF2-40B4-BE49-F238E27FC236}">
                    <a16:creationId xmlns:a16="http://schemas.microsoft.com/office/drawing/2014/main" id="{B16884F3-CD95-4B92-9893-430FDBD83F68}"/>
                  </a:ext>
                </a:extLst>
              </p:cNvPr>
              <p:cNvSpPr/>
              <p:nvPr/>
            </p:nvSpPr>
            <p:spPr>
              <a:xfrm flipH="1">
                <a:off x="8273679" y="3938395"/>
                <a:ext cx="7811" cy="107397"/>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40" name="Straight Connector 739">
                <a:extLst>
                  <a:ext uri="{FF2B5EF4-FFF2-40B4-BE49-F238E27FC236}">
                    <a16:creationId xmlns:a16="http://schemas.microsoft.com/office/drawing/2014/main" id="{3A0F9BDC-DA12-473F-9B7A-3C56DBA3225B}"/>
                  </a:ext>
                </a:extLst>
              </p:cNvPr>
              <p:cNvSpPr/>
              <p:nvPr/>
            </p:nvSpPr>
            <p:spPr>
              <a:xfrm flipH="1" flipV="1">
                <a:off x="8174091" y="3950111"/>
                <a:ext cx="99587" cy="95681"/>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grpSp>
      </p:grpSp>
      <p:sp>
        <p:nvSpPr>
          <p:cNvPr id="741" name="Text Placeholder 1">
            <a:extLst>
              <a:ext uri="{FF2B5EF4-FFF2-40B4-BE49-F238E27FC236}">
                <a16:creationId xmlns:a16="http://schemas.microsoft.com/office/drawing/2014/main" id="{339DD7A8-97BE-4B51-8140-0F55E8EA37B2}"/>
              </a:ext>
            </a:extLst>
          </p:cNvPr>
          <p:cNvSpPr txBox="1">
            <a:spLocks noChangeArrowheads="1"/>
          </p:cNvSpPr>
          <p:nvPr/>
        </p:nvSpPr>
        <p:spPr bwMode="auto">
          <a:xfrm>
            <a:off x="1067350" y="3563390"/>
            <a:ext cx="20526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marL="727075" indent="-269875">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marL="1171575" indent="-25558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marL="16605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marL="21177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5749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30321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4893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9465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defTabSz="914400" eaLnBrk="1" hangingPunct="1">
              <a:buSzTx/>
              <a:buFontTx/>
              <a:buNone/>
            </a:pPr>
            <a:r>
              <a:rPr lang="en-US" altLang="en-US" sz="1200" dirty="0">
                <a:latin typeface="Calibri" panose="020F0502020204030204" pitchFamily="34" charset="0"/>
                <a:cs typeface="Calibri" panose="020F0502020204030204" pitchFamily="34" charset="0"/>
              </a:rPr>
              <a:t>Owned by 38 universities </a:t>
            </a:r>
            <a:br>
              <a:rPr lang="en-US" altLang="en-US" sz="1200" dirty="0">
                <a:latin typeface="Calibri" panose="020F0502020204030204" pitchFamily="34" charset="0"/>
                <a:cs typeface="Calibri" panose="020F0502020204030204" pitchFamily="34" charset="0"/>
              </a:rPr>
            </a:br>
            <a:r>
              <a:rPr lang="en-US" altLang="en-US" sz="1200" dirty="0">
                <a:latin typeface="Calibri" panose="020F0502020204030204" pitchFamily="34" charset="0"/>
                <a:cs typeface="Calibri" panose="020F0502020204030204" pitchFamily="34" charset="0"/>
              </a:rPr>
              <a:t>and CSIRO</a:t>
            </a:r>
            <a:endParaRPr lang="en-AU" altLang="en-US" sz="1200" dirty="0">
              <a:latin typeface="Calibri" panose="020F0502020204030204" pitchFamily="34" charset="0"/>
              <a:cs typeface="Calibri" panose="020F0502020204030204" pitchFamily="34" charset="0"/>
            </a:endParaRPr>
          </a:p>
        </p:txBody>
      </p:sp>
      <p:sp>
        <p:nvSpPr>
          <p:cNvPr id="742" name="Text Placeholder 1">
            <a:extLst>
              <a:ext uri="{FF2B5EF4-FFF2-40B4-BE49-F238E27FC236}">
                <a16:creationId xmlns:a16="http://schemas.microsoft.com/office/drawing/2014/main" id="{5B0BF507-392E-41C9-A474-AE5B141D940F}"/>
              </a:ext>
            </a:extLst>
          </p:cNvPr>
          <p:cNvSpPr txBox="1">
            <a:spLocks noChangeArrowheads="1"/>
          </p:cNvSpPr>
          <p:nvPr/>
        </p:nvSpPr>
        <p:spPr bwMode="auto">
          <a:xfrm>
            <a:off x="3613150" y="3563390"/>
            <a:ext cx="19177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marL="727075" indent="-269875">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marL="1171575" indent="-25558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marL="16605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marL="21177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5749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30321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4893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9465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defTabSz="914400" eaLnBrk="1" hangingPunct="1">
              <a:buSzTx/>
              <a:buFontTx/>
              <a:buNone/>
            </a:pPr>
            <a:r>
              <a:rPr lang="en-US" altLang="en-US" sz="1200" dirty="0">
                <a:latin typeface="Calibri" panose="020F0502020204030204" pitchFamily="34" charset="0"/>
                <a:cs typeface="Calibri" panose="020F0502020204030204" pitchFamily="34" charset="0"/>
              </a:rPr>
              <a:t>Serves more than </a:t>
            </a:r>
            <a:br>
              <a:rPr lang="en-US" altLang="en-US" sz="1200" dirty="0">
                <a:latin typeface="Calibri" panose="020F0502020204030204" pitchFamily="34" charset="0"/>
                <a:cs typeface="Calibri" panose="020F0502020204030204" pitchFamily="34" charset="0"/>
              </a:rPr>
            </a:br>
            <a:r>
              <a:rPr lang="en-US" altLang="en-US" sz="1200" dirty="0">
                <a:latin typeface="Calibri" panose="020F0502020204030204" pitchFamily="34" charset="0"/>
                <a:cs typeface="Calibri" panose="020F0502020204030204" pitchFamily="34" charset="0"/>
              </a:rPr>
              <a:t>2 million people</a:t>
            </a:r>
            <a:endParaRPr lang="en-AU" altLang="en-US" sz="1200" dirty="0">
              <a:latin typeface="Calibri" panose="020F0502020204030204" pitchFamily="34" charset="0"/>
              <a:cs typeface="Calibri" panose="020F0502020204030204" pitchFamily="34" charset="0"/>
            </a:endParaRPr>
          </a:p>
        </p:txBody>
      </p:sp>
      <p:grpSp>
        <p:nvGrpSpPr>
          <p:cNvPr id="743" name="Group 742">
            <a:extLst>
              <a:ext uri="{FF2B5EF4-FFF2-40B4-BE49-F238E27FC236}">
                <a16:creationId xmlns:a16="http://schemas.microsoft.com/office/drawing/2014/main" id="{1A6F6D23-600E-43AF-B99A-F131475E627A}"/>
              </a:ext>
            </a:extLst>
          </p:cNvPr>
          <p:cNvGrpSpPr>
            <a:grpSpLocks/>
          </p:cNvGrpSpPr>
          <p:nvPr/>
        </p:nvGrpSpPr>
        <p:grpSpPr bwMode="auto">
          <a:xfrm>
            <a:off x="4219575" y="2787103"/>
            <a:ext cx="704850" cy="704850"/>
            <a:chOff x="6369250" y="2107353"/>
            <a:chExt cx="704988" cy="704988"/>
          </a:xfrm>
        </p:grpSpPr>
        <p:sp>
          <p:nvSpPr>
            <p:cNvPr id="744" name="Oval 743">
              <a:extLst>
                <a:ext uri="{FF2B5EF4-FFF2-40B4-BE49-F238E27FC236}">
                  <a16:creationId xmlns:a16="http://schemas.microsoft.com/office/drawing/2014/main" id="{1E146E8B-009B-4B33-9015-C4503175C4D6}"/>
                </a:ext>
              </a:extLst>
            </p:cNvPr>
            <p:cNvSpPr/>
            <p:nvPr/>
          </p:nvSpPr>
          <p:spPr>
            <a:xfrm>
              <a:off x="6369250" y="2107353"/>
              <a:ext cx="704988" cy="704988"/>
            </a:xfrm>
            <a:prstGeom prst="ellipse">
              <a:avLst/>
            </a:prstGeom>
            <a:solidFill>
              <a:srgbClr val="FFFFFF"/>
            </a:solid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marL="0" indent="0" algn="ctr" defTabSz="1218987" eaLnBrk="1" fontAlgn="auto">
                <a:spcBef>
                  <a:spcPts val="0"/>
                </a:spcBef>
                <a:spcAft>
                  <a:spcPts val="0"/>
                </a:spcAft>
                <a:defRPr/>
              </a:pPr>
              <a:endParaRPr lang="en-AU" sz="2000" kern="0">
                <a:solidFill>
                  <a:srgbClr val="FFFFFF"/>
                </a:solidFill>
                <a:latin typeface="Museo Sans 300"/>
                <a:ea typeface="Museo Sans 300"/>
                <a:cs typeface="Museo Sans 300"/>
                <a:sym typeface="Museo Sans 300"/>
              </a:endParaRPr>
            </a:p>
          </p:txBody>
        </p:sp>
        <p:grpSp>
          <p:nvGrpSpPr>
            <p:cNvPr id="745" name="Group 399">
              <a:extLst>
                <a:ext uri="{FF2B5EF4-FFF2-40B4-BE49-F238E27FC236}">
                  <a16:creationId xmlns:a16="http://schemas.microsoft.com/office/drawing/2014/main" id="{21C62C18-8D82-46FE-A5FC-C542FEC3A719}"/>
                </a:ext>
              </a:extLst>
            </p:cNvPr>
            <p:cNvGrpSpPr>
              <a:grpSpLocks/>
            </p:cNvGrpSpPr>
            <p:nvPr/>
          </p:nvGrpSpPr>
          <p:grpSpPr bwMode="auto">
            <a:xfrm>
              <a:off x="6526801" y="2310577"/>
              <a:ext cx="389886" cy="298540"/>
              <a:chOff x="3456359" y="2856240"/>
              <a:chExt cx="590040" cy="451800"/>
            </a:xfrm>
          </p:grpSpPr>
          <p:sp>
            <p:nvSpPr>
              <p:cNvPr id="746" name="Straight Connector 745">
                <a:extLst>
                  <a:ext uri="{FF2B5EF4-FFF2-40B4-BE49-F238E27FC236}">
                    <a16:creationId xmlns:a16="http://schemas.microsoft.com/office/drawing/2014/main" id="{BE0516CE-5304-4597-AF14-C6EE6491897A}"/>
                  </a:ext>
                </a:extLst>
              </p:cNvPr>
              <p:cNvSpPr/>
              <p:nvPr/>
            </p:nvSpPr>
            <p:spPr>
              <a:xfrm>
                <a:off x="3624023" y="2930754"/>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47" name="Freeform 401">
                <a:extLst>
                  <a:ext uri="{FF2B5EF4-FFF2-40B4-BE49-F238E27FC236}">
                    <a16:creationId xmlns:a16="http://schemas.microsoft.com/office/drawing/2014/main" id="{35D76CB6-77AF-40A8-83D5-FC3AA095E141}"/>
                  </a:ext>
                </a:extLst>
              </p:cNvPr>
              <p:cNvSpPr/>
              <p:nvPr/>
            </p:nvSpPr>
            <p:spPr>
              <a:xfrm>
                <a:off x="3571158" y="2930754"/>
                <a:ext cx="50462" cy="52865"/>
              </a:xfrm>
              <a:custGeom>
                <a:avLst/>
                <a:gdLst/>
                <a:ahLst/>
                <a:cxnLst>
                  <a:cxn ang="3cd4">
                    <a:pos x="hc" y="t"/>
                  </a:cxn>
                  <a:cxn ang="cd2">
                    <a:pos x="l" y="vc"/>
                  </a:cxn>
                  <a:cxn ang="cd4">
                    <a:pos x="hc" y="b"/>
                  </a:cxn>
                  <a:cxn ang="0">
                    <a:pos x="r" y="vc"/>
                  </a:cxn>
                </a:cxnLst>
                <a:rect l="l" t="t" r="r" b="b"/>
                <a:pathLst>
                  <a:path w="144" h="145">
                    <a:moveTo>
                      <a:pt x="144" y="0"/>
                    </a:moveTo>
                    <a:cubicBezTo>
                      <a:pt x="144" y="79"/>
                      <a:pt x="80" y="145"/>
                      <a:pt x="0" y="14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48" name="Freeform 402">
                <a:extLst>
                  <a:ext uri="{FF2B5EF4-FFF2-40B4-BE49-F238E27FC236}">
                    <a16:creationId xmlns:a16="http://schemas.microsoft.com/office/drawing/2014/main" id="{F5900125-8F5C-4E5D-9C46-4C1D9C815D12}"/>
                  </a:ext>
                </a:extLst>
              </p:cNvPr>
              <p:cNvSpPr/>
              <p:nvPr/>
            </p:nvSpPr>
            <p:spPr>
              <a:xfrm>
                <a:off x="3518293" y="2930754"/>
                <a:ext cx="52865" cy="52865"/>
              </a:xfrm>
              <a:custGeom>
                <a:avLst/>
                <a:gdLst/>
                <a:ahLst/>
                <a:cxnLst>
                  <a:cxn ang="3cd4">
                    <a:pos x="hc" y="t"/>
                  </a:cxn>
                  <a:cxn ang="cd2">
                    <a:pos x="l" y="vc"/>
                  </a:cxn>
                  <a:cxn ang="cd4">
                    <a:pos x="hc" y="b"/>
                  </a:cxn>
                  <a:cxn ang="0">
                    <a:pos x="r" y="vc"/>
                  </a:cxn>
                </a:cxnLst>
                <a:rect l="l" t="t" r="r" b="b"/>
                <a:pathLst>
                  <a:path w="145" h="145">
                    <a:moveTo>
                      <a:pt x="145" y="145"/>
                    </a:moveTo>
                    <a:cubicBezTo>
                      <a:pt x="64" y="145"/>
                      <a:pt x="0" y="79"/>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49" name="Freeform 403">
                <a:extLst>
                  <a:ext uri="{FF2B5EF4-FFF2-40B4-BE49-F238E27FC236}">
                    <a16:creationId xmlns:a16="http://schemas.microsoft.com/office/drawing/2014/main" id="{2DE12B2C-A9D5-40A7-9337-73FE0F5AAB10}"/>
                  </a:ext>
                </a:extLst>
              </p:cNvPr>
              <p:cNvSpPr/>
              <p:nvPr/>
            </p:nvSpPr>
            <p:spPr>
              <a:xfrm>
                <a:off x="3518293" y="2877890"/>
                <a:ext cx="52865" cy="52865"/>
              </a:xfrm>
              <a:custGeom>
                <a:avLst/>
                <a:gdLst/>
                <a:ahLst/>
                <a:cxnLst>
                  <a:cxn ang="3cd4">
                    <a:pos x="hc" y="t"/>
                  </a:cxn>
                  <a:cxn ang="cd2">
                    <a:pos x="l" y="vc"/>
                  </a:cxn>
                  <a:cxn ang="cd4">
                    <a:pos x="hc" y="b"/>
                  </a:cxn>
                  <a:cxn ang="0">
                    <a:pos x="r" y="vc"/>
                  </a:cxn>
                </a:cxnLst>
                <a:rect l="l" t="t" r="r" b="b"/>
                <a:pathLst>
                  <a:path w="145" h="145">
                    <a:moveTo>
                      <a:pt x="0" y="145"/>
                    </a:moveTo>
                    <a:cubicBezTo>
                      <a:pt x="0" y="64"/>
                      <a:pt x="64" y="0"/>
                      <a:pt x="145"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0" name="Freeform 404">
                <a:extLst>
                  <a:ext uri="{FF2B5EF4-FFF2-40B4-BE49-F238E27FC236}">
                    <a16:creationId xmlns:a16="http://schemas.microsoft.com/office/drawing/2014/main" id="{5CC11D0C-0F5E-4B18-A204-D0CBB67EB5B7}"/>
                  </a:ext>
                </a:extLst>
              </p:cNvPr>
              <p:cNvSpPr/>
              <p:nvPr/>
            </p:nvSpPr>
            <p:spPr>
              <a:xfrm>
                <a:off x="3571158" y="2877890"/>
                <a:ext cx="50462" cy="52865"/>
              </a:xfrm>
              <a:custGeom>
                <a:avLst/>
                <a:gdLst/>
                <a:ahLst/>
                <a:cxnLst>
                  <a:cxn ang="3cd4">
                    <a:pos x="hc" y="t"/>
                  </a:cxn>
                  <a:cxn ang="cd2">
                    <a:pos x="l" y="vc"/>
                  </a:cxn>
                  <a:cxn ang="cd4">
                    <a:pos x="hc" y="b"/>
                  </a:cxn>
                  <a:cxn ang="0">
                    <a:pos x="r" y="vc"/>
                  </a:cxn>
                </a:cxnLst>
                <a:rect l="l" t="t" r="r" b="b"/>
                <a:pathLst>
                  <a:path w="144" h="145">
                    <a:moveTo>
                      <a:pt x="0" y="0"/>
                    </a:moveTo>
                    <a:cubicBezTo>
                      <a:pt x="80" y="0"/>
                      <a:pt x="144" y="64"/>
                      <a:pt x="144" y="14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1" name="Straight Connector 750">
                <a:extLst>
                  <a:ext uri="{FF2B5EF4-FFF2-40B4-BE49-F238E27FC236}">
                    <a16:creationId xmlns:a16="http://schemas.microsoft.com/office/drawing/2014/main" id="{A2C6C9EB-1965-4D10-9DC8-E978A7E15CBD}"/>
                  </a:ext>
                </a:extLst>
              </p:cNvPr>
              <p:cNvSpPr/>
              <p:nvPr/>
            </p:nvSpPr>
            <p:spPr>
              <a:xfrm>
                <a:off x="3609605" y="3043693"/>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2" name="Freeform 406">
                <a:extLst>
                  <a:ext uri="{FF2B5EF4-FFF2-40B4-BE49-F238E27FC236}">
                    <a16:creationId xmlns:a16="http://schemas.microsoft.com/office/drawing/2014/main" id="{04D71880-F39A-46A8-933A-A87E4F056A28}"/>
                  </a:ext>
                </a:extLst>
              </p:cNvPr>
              <p:cNvSpPr/>
              <p:nvPr/>
            </p:nvSpPr>
            <p:spPr>
              <a:xfrm>
                <a:off x="3566352" y="3034081"/>
                <a:ext cx="43253" cy="9612"/>
              </a:xfrm>
              <a:custGeom>
                <a:avLst/>
                <a:gdLst/>
                <a:ahLst/>
                <a:cxnLst>
                  <a:cxn ang="3cd4">
                    <a:pos x="hc" y="t"/>
                  </a:cxn>
                  <a:cxn ang="cd2">
                    <a:pos x="l" y="vc"/>
                  </a:cxn>
                  <a:cxn ang="cd4">
                    <a:pos x="hc" y="b"/>
                  </a:cxn>
                  <a:cxn ang="0">
                    <a:pos x="r" y="vc"/>
                  </a:cxn>
                </a:cxnLst>
                <a:rect l="l" t="t" r="r" b="b"/>
                <a:pathLst>
                  <a:path w="122" h="26">
                    <a:moveTo>
                      <a:pt x="122" y="26"/>
                    </a:moveTo>
                    <a:cubicBezTo>
                      <a:pt x="85" y="9"/>
                      <a:pt x="43"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3" name="Freeform 407">
                <a:extLst>
                  <a:ext uri="{FF2B5EF4-FFF2-40B4-BE49-F238E27FC236}">
                    <a16:creationId xmlns:a16="http://schemas.microsoft.com/office/drawing/2014/main" id="{A15DA32F-7327-4C70-9089-6252863852E8}"/>
                  </a:ext>
                </a:extLst>
              </p:cNvPr>
              <p:cNvSpPr/>
              <p:nvPr/>
            </p:nvSpPr>
            <p:spPr>
              <a:xfrm>
                <a:off x="3455817" y="3034081"/>
                <a:ext cx="110535" cy="110535"/>
              </a:xfrm>
              <a:custGeom>
                <a:avLst/>
                <a:gdLst/>
                <a:ahLst/>
                <a:cxnLst>
                  <a:cxn ang="3cd4">
                    <a:pos x="hc" y="t"/>
                  </a:cxn>
                  <a:cxn ang="cd2">
                    <a:pos x="l" y="vc"/>
                  </a:cxn>
                  <a:cxn ang="cd4">
                    <a:pos x="hc" y="b"/>
                  </a:cxn>
                  <a:cxn ang="0">
                    <a:pos x="r" y="vc"/>
                  </a:cxn>
                </a:cxnLst>
                <a:rect l="l" t="t" r="r" b="b"/>
                <a:pathLst>
                  <a:path w="305" h="305">
                    <a:moveTo>
                      <a:pt x="305" y="0"/>
                    </a:moveTo>
                    <a:cubicBezTo>
                      <a:pt x="137" y="0"/>
                      <a:pt x="0" y="137"/>
                      <a:pt x="0" y="30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4" name="Freeform 408">
                <a:extLst>
                  <a:ext uri="{FF2B5EF4-FFF2-40B4-BE49-F238E27FC236}">
                    <a16:creationId xmlns:a16="http://schemas.microsoft.com/office/drawing/2014/main" id="{9A5F81CC-7555-497C-B612-38E05538CFD9}"/>
                  </a:ext>
                </a:extLst>
              </p:cNvPr>
              <p:cNvSpPr/>
              <p:nvPr/>
            </p:nvSpPr>
            <p:spPr>
              <a:xfrm>
                <a:off x="3455817" y="3144616"/>
                <a:ext cx="0" cy="110535"/>
              </a:xfrm>
              <a:custGeom>
                <a:avLst/>
                <a:gdLst/>
                <a:ahLst/>
                <a:cxnLst>
                  <a:cxn ang="3cd4">
                    <a:pos x="hc" y="t"/>
                  </a:cxn>
                  <a:cxn ang="cd2">
                    <a:pos x="l" y="vc"/>
                  </a:cxn>
                  <a:cxn ang="cd4">
                    <a:pos x="hc" y="b"/>
                  </a:cxn>
                  <a:cxn ang="0">
                    <a:pos x="r" y="vc"/>
                  </a:cxn>
                </a:cxnLst>
                <a:rect l="l" t="t" r="r" b="b"/>
                <a:pathLst>
                  <a:path h="309">
                    <a:moveTo>
                      <a:pt x="0" y="0"/>
                    </a:moveTo>
                    <a:cubicBezTo>
                      <a:pt x="0" y="309"/>
                      <a:pt x="0" y="309"/>
                      <a:pt x="0" y="309"/>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5" name="Freeform 409">
                <a:extLst>
                  <a:ext uri="{FF2B5EF4-FFF2-40B4-BE49-F238E27FC236}">
                    <a16:creationId xmlns:a16="http://schemas.microsoft.com/office/drawing/2014/main" id="{A809105A-62E4-4994-8855-CC5EA23E16B5}"/>
                  </a:ext>
                </a:extLst>
              </p:cNvPr>
              <p:cNvSpPr/>
              <p:nvPr/>
            </p:nvSpPr>
            <p:spPr>
              <a:xfrm>
                <a:off x="3455817" y="3255151"/>
                <a:ext cx="103327" cy="0"/>
              </a:xfrm>
              <a:custGeom>
                <a:avLst/>
                <a:gdLst/>
                <a:ahLst/>
                <a:cxnLst>
                  <a:cxn ang="3cd4">
                    <a:pos x="hc" y="t"/>
                  </a:cxn>
                  <a:cxn ang="cd2">
                    <a:pos x="l" y="vc"/>
                  </a:cxn>
                  <a:cxn ang="cd4">
                    <a:pos x="hc" y="b"/>
                  </a:cxn>
                  <a:cxn ang="0">
                    <a:pos x="r" y="vc"/>
                  </a:cxn>
                </a:cxnLst>
                <a:rect l="l" t="t" r="r" b="b"/>
                <a:pathLst>
                  <a:path w="290">
                    <a:moveTo>
                      <a:pt x="0" y="0"/>
                    </a:moveTo>
                    <a:cubicBezTo>
                      <a:pt x="290" y="0"/>
                      <a:pt x="290" y="0"/>
                      <a:pt x="29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6" name="Straight Connector 755">
                <a:extLst>
                  <a:ext uri="{FF2B5EF4-FFF2-40B4-BE49-F238E27FC236}">
                    <a16:creationId xmlns:a16="http://schemas.microsoft.com/office/drawing/2014/main" id="{7215ABC2-1344-490F-AF4D-44AFD43018E8}"/>
                  </a:ext>
                </a:extLst>
              </p:cNvPr>
              <p:cNvSpPr/>
              <p:nvPr/>
            </p:nvSpPr>
            <p:spPr>
              <a:xfrm>
                <a:off x="3878734" y="2930754"/>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7" name="Freeform 411">
                <a:extLst>
                  <a:ext uri="{FF2B5EF4-FFF2-40B4-BE49-F238E27FC236}">
                    <a16:creationId xmlns:a16="http://schemas.microsoft.com/office/drawing/2014/main" id="{DA3DE774-F12A-4772-B3FC-2AF4FA222F17}"/>
                  </a:ext>
                </a:extLst>
              </p:cNvPr>
              <p:cNvSpPr/>
              <p:nvPr/>
            </p:nvSpPr>
            <p:spPr>
              <a:xfrm>
                <a:off x="3878734" y="2930754"/>
                <a:ext cx="52865" cy="52865"/>
              </a:xfrm>
              <a:custGeom>
                <a:avLst/>
                <a:gdLst/>
                <a:ahLst/>
                <a:cxnLst>
                  <a:cxn ang="3cd4">
                    <a:pos x="hc" y="t"/>
                  </a:cxn>
                  <a:cxn ang="cd2">
                    <a:pos x="l" y="vc"/>
                  </a:cxn>
                  <a:cxn ang="cd4">
                    <a:pos x="hc" y="b"/>
                  </a:cxn>
                  <a:cxn ang="0">
                    <a:pos x="r" y="vc"/>
                  </a:cxn>
                </a:cxnLst>
                <a:rect l="l" t="t" r="r" b="b"/>
                <a:pathLst>
                  <a:path w="145" h="145">
                    <a:moveTo>
                      <a:pt x="0" y="0"/>
                    </a:moveTo>
                    <a:cubicBezTo>
                      <a:pt x="0" y="79"/>
                      <a:pt x="66" y="145"/>
                      <a:pt x="145" y="14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8" name="Freeform 412">
                <a:extLst>
                  <a:ext uri="{FF2B5EF4-FFF2-40B4-BE49-F238E27FC236}">
                    <a16:creationId xmlns:a16="http://schemas.microsoft.com/office/drawing/2014/main" id="{6CFE8B64-B611-42B5-BACC-71267A0BF984}"/>
                  </a:ext>
                </a:extLst>
              </p:cNvPr>
              <p:cNvSpPr/>
              <p:nvPr/>
            </p:nvSpPr>
            <p:spPr>
              <a:xfrm>
                <a:off x="3931598" y="2930754"/>
                <a:ext cx="50462" cy="52865"/>
              </a:xfrm>
              <a:custGeom>
                <a:avLst/>
                <a:gdLst/>
                <a:ahLst/>
                <a:cxnLst>
                  <a:cxn ang="3cd4">
                    <a:pos x="hc" y="t"/>
                  </a:cxn>
                  <a:cxn ang="cd2">
                    <a:pos x="l" y="vc"/>
                  </a:cxn>
                  <a:cxn ang="cd4">
                    <a:pos x="hc" y="b"/>
                  </a:cxn>
                  <a:cxn ang="0">
                    <a:pos x="r" y="vc"/>
                  </a:cxn>
                </a:cxnLst>
                <a:rect l="l" t="t" r="r" b="b"/>
                <a:pathLst>
                  <a:path w="145" h="145">
                    <a:moveTo>
                      <a:pt x="0" y="145"/>
                    </a:moveTo>
                    <a:cubicBezTo>
                      <a:pt x="80" y="145"/>
                      <a:pt x="145" y="79"/>
                      <a:pt x="145"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59" name="Freeform 413">
                <a:extLst>
                  <a:ext uri="{FF2B5EF4-FFF2-40B4-BE49-F238E27FC236}">
                    <a16:creationId xmlns:a16="http://schemas.microsoft.com/office/drawing/2014/main" id="{DEB0E617-BCD5-40DC-B261-516D561C7963}"/>
                  </a:ext>
                </a:extLst>
              </p:cNvPr>
              <p:cNvSpPr/>
              <p:nvPr/>
            </p:nvSpPr>
            <p:spPr>
              <a:xfrm>
                <a:off x="3931598" y="2877890"/>
                <a:ext cx="50462" cy="52865"/>
              </a:xfrm>
              <a:custGeom>
                <a:avLst/>
                <a:gdLst/>
                <a:ahLst/>
                <a:cxnLst>
                  <a:cxn ang="3cd4">
                    <a:pos x="hc" y="t"/>
                  </a:cxn>
                  <a:cxn ang="cd2">
                    <a:pos x="l" y="vc"/>
                  </a:cxn>
                  <a:cxn ang="cd4">
                    <a:pos x="hc" y="b"/>
                  </a:cxn>
                  <a:cxn ang="0">
                    <a:pos x="r" y="vc"/>
                  </a:cxn>
                </a:cxnLst>
                <a:rect l="l" t="t" r="r" b="b"/>
                <a:pathLst>
                  <a:path w="145" h="145">
                    <a:moveTo>
                      <a:pt x="145" y="145"/>
                    </a:moveTo>
                    <a:cubicBezTo>
                      <a:pt x="145" y="64"/>
                      <a:pt x="8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0" name="Freeform 414">
                <a:extLst>
                  <a:ext uri="{FF2B5EF4-FFF2-40B4-BE49-F238E27FC236}">
                    <a16:creationId xmlns:a16="http://schemas.microsoft.com/office/drawing/2014/main" id="{AA2EE068-32D3-46BA-9EC4-1FC7BC9672F7}"/>
                  </a:ext>
                </a:extLst>
              </p:cNvPr>
              <p:cNvSpPr/>
              <p:nvPr/>
            </p:nvSpPr>
            <p:spPr>
              <a:xfrm>
                <a:off x="3878734" y="2877890"/>
                <a:ext cx="52865" cy="52865"/>
              </a:xfrm>
              <a:custGeom>
                <a:avLst/>
                <a:gdLst/>
                <a:ahLst/>
                <a:cxnLst>
                  <a:cxn ang="3cd4">
                    <a:pos x="hc" y="t"/>
                  </a:cxn>
                  <a:cxn ang="cd2">
                    <a:pos x="l" y="vc"/>
                  </a:cxn>
                  <a:cxn ang="cd4">
                    <a:pos x="hc" y="b"/>
                  </a:cxn>
                  <a:cxn ang="0">
                    <a:pos x="r" y="vc"/>
                  </a:cxn>
                </a:cxnLst>
                <a:rect l="l" t="t" r="r" b="b"/>
                <a:pathLst>
                  <a:path w="145" h="145">
                    <a:moveTo>
                      <a:pt x="145" y="0"/>
                    </a:moveTo>
                    <a:cubicBezTo>
                      <a:pt x="66" y="0"/>
                      <a:pt x="0" y="64"/>
                      <a:pt x="0" y="14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1" name="Straight Connector 760">
                <a:extLst>
                  <a:ext uri="{FF2B5EF4-FFF2-40B4-BE49-F238E27FC236}">
                    <a16:creationId xmlns:a16="http://schemas.microsoft.com/office/drawing/2014/main" id="{A04A2C97-58D0-4ACA-8275-EAA7A2DA3A66}"/>
                  </a:ext>
                </a:extLst>
              </p:cNvPr>
              <p:cNvSpPr/>
              <p:nvPr/>
            </p:nvSpPr>
            <p:spPr>
              <a:xfrm>
                <a:off x="3893151" y="3043693"/>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2" name="Freeform 416">
                <a:extLst>
                  <a:ext uri="{FF2B5EF4-FFF2-40B4-BE49-F238E27FC236}">
                    <a16:creationId xmlns:a16="http://schemas.microsoft.com/office/drawing/2014/main" id="{112B20EE-C914-4CDF-A251-6ED13C7727E9}"/>
                  </a:ext>
                </a:extLst>
              </p:cNvPr>
              <p:cNvSpPr/>
              <p:nvPr/>
            </p:nvSpPr>
            <p:spPr>
              <a:xfrm>
                <a:off x="3893151" y="3034081"/>
                <a:ext cx="43253" cy="9612"/>
              </a:xfrm>
              <a:custGeom>
                <a:avLst/>
                <a:gdLst/>
                <a:ahLst/>
                <a:cxnLst>
                  <a:cxn ang="3cd4">
                    <a:pos x="hc" y="t"/>
                  </a:cxn>
                  <a:cxn ang="cd2">
                    <a:pos x="l" y="vc"/>
                  </a:cxn>
                  <a:cxn ang="cd4">
                    <a:pos x="hc" y="b"/>
                  </a:cxn>
                  <a:cxn ang="0">
                    <a:pos x="r" y="vc"/>
                  </a:cxn>
                </a:cxnLst>
                <a:rect l="l" t="t" r="r" b="b"/>
                <a:pathLst>
                  <a:path w="122" h="26">
                    <a:moveTo>
                      <a:pt x="0" y="26"/>
                    </a:moveTo>
                    <a:cubicBezTo>
                      <a:pt x="37" y="9"/>
                      <a:pt x="79" y="0"/>
                      <a:pt x="122"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3" name="Freeform 417">
                <a:extLst>
                  <a:ext uri="{FF2B5EF4-FFF2-40B4-BE49-F238E27FC236}">
                    <a16:creationId xmlns:a16="http://schemas.microsoft.com/office/drawing/2014/main" id="{DE19B363-4723-479F-8C94-52FDDBE11E28}"/>
                  </a:ext>
                </a:extLst>
              </p:cNvPr>
              <p:cNvSpPr/>
              <p:nvPr/>
            </p:nvSpPr>
            <p:spPr>
              <a:xfrm>
                <a:off x="3936404" y="3034081"/>
                <a:ext cx="110535" cy="110535"/>
              </a:xfrm>
              <a:custGeom>
                <a:avLst/>
                <a:gdLst/>
                <a:ahLst/>
                <a:cxnLst>
                  <a:cxn ang="3cd4">
                    <a:pos x="hc" y="t"/>
                  </a:cxn>
                  <a:cxn ang="cd2">
                    <a:pos x="l" y="vc"/>
                  </a:cxn>
                  <a:cxn ang="cd4">
                    <a:pos x="hc" y="b"/>
                  </a:cxn>
                  <a:cxn ang="0">
                    <a:pos x="r" y="vc"/>
                  </a:cxn>
                </a:cxnLst>
                <a:rect l="l" t="t" r="r" b="b"/>
                <a:pathLst>
                  <a:path w="306" h="305">
                    <a:moveTo>
                      <a:pt x="0" y="0"/>
                    </a:moveTo>
                    <a:cubicBezTo>
                      <a:pt x="169" y="0"/>
                      <a:pt x="306" y="137"/>
                      <a:pt x="306" y="30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4" name="Freeform 418">
                <a:extLst>
                  <a:ext uri="{FF2B5EF4-FFF2-40B4-BE49-F238E27FC236}">
                    <a16:creationId xmlns:a16="http://schemas.microsoft.com/office/drawing/2014/main" id="{A4BC280D-78C1-447E-AFD1-E9476F83598A}"/>
                  </a:ext>
                </a:extLst>
              </p:cNvPr>
              <p:cNvSpPr/>
              <p:nvPr/>
            </p:nvSpPr>
            <p:spPr>
              <a:xfrm>
                <a:off x="4046939" y="3144616"/>
                <a:ext cx="0" cy="110535"/>
              </a:xfrm>
              <a:custGeom>
                <a:avLst/>
                <a:gdLst/>
                <a:ahLst/>
                <a:cxnLst>
                  <a:cxn ang="3cd4">
                    <a:pos x="hc" y="t"/>
                  </a:cxn>
                  <a:cxn ang="cd2">
                    <a:pos x="l" y="vc"/>
                  </a:cxn>
                  <a:cxn ang="cd4">
                    <a:pos x="hc" y="b"/>
                  </a:cxn>
                  <a:cxn ang="0">
                    <a:pos x="r" y="vc"/>
                  </a:cxn>
                </a:cxnLst>
                <a:rect l="l" t="t" r="r" b="b"/>
                <a:pathLst>
                  <a:path h="309">
                    <a:moveTo>
                      <a:pt x="0" y="0"/>
                    </a:moveTo>
                    <a:cubicBezTo>
                      <a:pt x="0" y="309"/>
                      <a:pt x="0" y="309"/>
                      <a:pt x="0" y="309"/>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5" name="Freeform 419">
                <a:extLst>
                  <a:ext uri="{FF2B5EF4-FFF2-40B4-BE49-F238E27FC236}">
                    <a16:creationId xmlns:a16="http://schemas.microsoft.com/office/drawing/2014/main" id="{30DACC1D-1EED-44F2-9D1F-AB381AD6756E}"/>
                  </a:ext>
                </a:extLst>
              </p:cNvPr>
              <p:cNvSpPr/>
              <p:nvPr/>
            </p:nvSpPr>
            <p:spPr>
              <a:xfrm>
                <a:off x="3941210" y="3255151"/>
                <a:ext cx="105729" cy="0"/>
              </a:xfrm>
              <a:custGeom>
                <a:avLst/>
                <a:gdLst/>
                <a:ahLst/>
                <a:cxnLst>
                  <a:cxn ang="3cd4">
                    <a:pos x="hc" y="t"/>
                  </a:cxn>
                  <a:cxn ang="cd2">
                    <a:pos x="l" y="vc"/>
                  </a:cxn>
                  <a:cxn ang="cd4">
                    <a:pos x="hc" y="b"/>
                  </a:cxn>
                  <a:cxn ang="0">
                    <a:pos x="r" y="vc"/>
                  </a:cxn>
                </a:cxnLst>
                <a:rect l="l" t="t" r="r" b="b"/>
                <a:pathLst>
                  <a:path w="292">
                    <a:moveTo>
                      <a:pt x="292" y="0"/>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6" name="Straight Connector 765">
                <a:extLst>
                  <a:ext uri="{FF2B5EF4-FFF2-40B4-BE49-F238E27FC236}">
                    <a16:creationId xmlns:a16="http://schemas.microsoft.com/office/drawing/2014/main" id="{E72349E8-CC5F-4263-A0D0-06F58C00A95F}"/>
                  </a:ext>
                </a:extLst>
              </p:cNvPr>
              <p:cNvSpPr/>
              <p:nvPr/>
            </p:nvSpPr>
            <p:spPr>
              <a:xfrm>
                <a:off x="3813855" y="2918740"/>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7" name="Freeform 421">
                <a:extLst>
                  <a:ext uri="{FF2B5EF4-FFF2-40B4-BE49-F238E27FC236}">
                    <a16:creationId xmlns:a16="http://schemas.microsoft.com/office/drawing/2014/main" id="{6C157F3A-7ED0-4E52-8CDA-2608EF645BFD}"/>
                  </a:ext>
                </a:extLst>
              </p:cNvPr>
              <p:cNvSpPr/>
              <p:nvPr/>
            </p:nvSpPr>
            <p:spPr>
              <a:xfrm>
                <a:off x="3751379" y="2918740"/>
                <a:ext cx="62476" cy="64878"/>
              </a:xfrm>
              <a:custGeom>
                <a:avLst/>
                <a:gdLst/>
                <a:ahLst/>
                <a:cxnLst>
                  <a:cxn ang="3cd4">
                    <a:pos x="hc" y="t"/>
                  </a:cxn>
                  <a:cxn ang="cd2">
                    <a:pos x="l" y="vc"/>
                  </a:cxn>
                  <a:cxn ang="cd4">
                    <a:pos x="hc" y="b"/>
                  </a:cxn>
                  <a:cxn ang="0">
                    <a:pos x="r" y="vc"/>
                  </a:cxn>
                </a:cxnLst>
                <a:rect l="l" t="t" r="r" b="b"/>
                <a:pathLst>
                  <a:path w="176" h="177">
                    <a:moveTo>
                      <a:pt x="176" y="0"/>
                    </a:moveTo>
                    <a:cubicBezTo>
                      <a:pt x="176" y="97"/>
                      <a:pt x="97" y="177"/>
                      <a:pt x="0" y="177"/>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8" name="Freeform 422">
                <a:extLst>
                  <a:ext uri="{FF2B5EF4-FFF2-40B4-BE49-F238E27FC236}">
                    <a16:creationId xmlns:a16="http://schemas.microsoft.com/office/drawing/2014/main" id="{772B930B-FD2D-4CBE-91E2-F65E2819D52A}"/>
                  </a:ext>
                </a:extLst>
              </p:cNvPr>
              <p:cNvSpPr/>
              <p:nvPr/>
            </p:nvSpPr>
            <p:spPr>
              <a:xfrm>
                <a:off x="3688903" y="2918740"/>
                <a:ext cx="62476" cy="64878"/>
              </a:xfrm>
              <a:custGeom>
                <a:avLst/>
                <a:gdLst/>
                <a:ahLst/>
                <a:cxnLst>
                  <a:cxn ang="3cd4">
                    <a:pos x="hc" y="t"/>
                  </a:cxn>
                  <a:cxn ang="cd2">
                    <a:pos x="l" y="vc"/>
                  </a:cxn>
                  <a:cxn ang="cd4">
                    <a:pos x="hc" y="b"/>
                  </a:cxn>
                  <a:cxn ang="0">
                    <a:pos x="r" y="vc"/>
                  </a:cxn>
                </a:cxnLst>
                <a:rect l="l" t="t" r="r" b="b"/>
                <a:pathLst>
                  <a:path w="176" h="177">
                    <a:moveTo>
                      <a:pt x="176" y="177"/>
                    </a:moveTo>
                    <a:cubicBezTo>
                      <a:pt x="78" y="177"/>
                      <a:pt x="0" y="97"/>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69" name="Freeform 423">
                <a:extLst>
                  <a:ext uri="{FF2B5EF4-FFF2-40B4-BE49-F238E27FC236}">
                    <a16:creationId xmlns:a16="http://schemas.microsoft.com/office/drawing/2014/main" id="{85475402-0068-48A8-A805-20ECE5EBB034}"/>
                  </a:ext>
                </a:extLst>
              </p:cNvPr>
              <p:cNvSpPr/>
              <p:nvPr/>
            </p:nvSpPr>
            <p:spPr>
              <a:xfrm>
                <a:off x="3688903" y="2856264"/>
                <a:ext cx="62476" cy="62476"/>
              </a:xfrm>
              <a:custGeom>
                <a:avLst/>
                <a:gdLst/>
                <a:ahLst/>
                <a:cxnLst>
                  <a:cxn ang="3cd4">
                    <a:pos x="hc" y="t"/>
                  </a:cxn>
                  <a:cxn ang="cd2">
                    <a:pos x="l" y="vc"/>
                  </a:cxn>
                  <a:cxn ang="cd4">
                    <a:pos x="hc" y="b"/>
                  </a:cxn>
                  <a:cxn ang="0">
                    <a:pos x="r" y="vc"/>
                  </a:cxn>
                </a:cxnLst>
                <a:rect l="l" t="t" r="r" b="b"/>
                <a:pathLst>
                  <a:path w="176" h="176">
                    <a:moveTo>
                      <a:pt x="0" y="176"/>
                    </a:moveTo>
                    <a:cubicBezTo>
                      <a:pt x="0" y="79"/>
                      <a:pt x="78" y="0"/>
                      <a:pt x="176"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70" name="Freeform 424">
                <a:extLst>
                  <a:ext uri="{FF2B5EF4-FFF2-40B4-BE49-F238E27FC236}">
                    <a16:creationId xmlns:a16="http://schemas.microsoft.com/office/drawing/2014/main" id="{FC0A225B-EA50-4B1C-82A1-C0B53372BC58}"/>
                  </a:ext>
                </a:extLst>
              </p:cNvPr>
              <p:cNvSpPr/>
              <p:nvPr/>
            </p:nvSpPr>
            <p:spPr>
              <a:xfrm>
                <a:off x="3751379" y="2856264"/>
                <a:ext cx="62476" cy="62476"/>
              </a:xfrm>
              <a:custGeom>
                <a:avLst/>
                <a:gdLst/>
                <a:ahLst/>
                <a:cxnLst>
                  <a:cxn ang="3cd4">
                    <a:pos x="hc" y="t"/>
                  </a:cxn>
                  <a:cxn ang="cd2">
                    <a:pos x="l" y="vc"/>
                  </a:cxn>
                  <a:cxn ang="cd4">
                    <a:pos x="hc" y="b"/>
                  </a:cxn>
                  <a:cxn ang="0">
                    <a:pos x="r" y="vc"/>
                  </a:cxn>
                </a:cxnLst>
                <a:rect l="l" t="t" r="r" b="b"/>
                <a:pathLst>
                  <a:path w="176" h="176">
                    <a:moveTo>
                      <a:pt x="0" y="0"/>
                    </a:moveTo>
                    <a:cubicBezTo>
                      <a:pt x="97" y="0"/>
                      <a:pt x="176" y="79"/>
                      <a:pt x="176" y="176"/>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71" name="Straight Connector 770">
                <a:extLst>
                  <a:ext uri="{FF2B5EF4-FFF2-40B4-BE49-F238E27FC236}">
                    <a16:creationId xmlns:a16="http://schemas.microsoft.com/office/drawing/2014/main" id="{3847E9CD-5717-4D77-8210-899F4CE8063B}"/>
                  </a:ext>
                </a:extLst>
              </p:cNvPr>
              <p:cNvSpPr/>
              <p:nvPr/>
            </p:nvSpPr>
            <p:spPr>
              <a:xfrm>
                <a:off x="3751379" y="3034081"/>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72" name="Straight Connector 771">
                <a:extLst>
                  <a:ext uri="{FF2B5EF4-FFF2-40B4-BE49-F238E27FC236}">
                    <a16:creationId xmlns:a16="http://schemas.microsoft.com/office/drawing/2014/main" id="{F3C3C28A-167E-45E3-B22B-F26BEE61F0B2}"/>
                  </a:ext>
                </a:extLst>
              </p:cNvPr>
              <p:cNvSpPr/>
              <p:nvPr/>
            </p:nvSpPr>
            <p:spPr>
              <a:xfrm>
                <a:off x="3751379" y="3034081"/>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73" name="Freeform 427">
                <a:extLst>
                  <a:ext uri="{FF2B5EF4-FFF2-40B4-BE49-F238E27FC236}">
                    <a16:creationId xmlns:a16="http://schemas.microsoft.com/office/drawing/2014/main" id="{3551E8A6-7BF9-407D-A955-539C6EF07017}"/>
                  </a:ext>
                </a:extLst>
              </p:cNvPr>
              <p:cNvSpPr/>
              <p:nvPr/>
            </p:nvSpPr>
            <p:spPr>
              <a:xfrm>
                <a:off x="3614411" y="3034081"/>
                <a:ext cx="136968" cy="136966"/>
              </a:xfrm>
              <a:custGeom>
                <a:avLst/>
                <a:gdLst/>
                <a:ahLst/>
                <a:cxnLst>
                  <a:cxn ang="3cd4">
                    <a:pos x="hc" y="t"/>
                  </a:cxn>
                  <a:cxn ang="cd2">
                    <a:pos x="l" y="vc"/>
                  </a:cxn>
                  <a:cxn ang="cd4">
                    <a:pos x="hc" y="b"/>
                  </a:cxn>
                  <a:cxn ang="0">
                    <a:pos x="r" y="vc"/>
                  </a:cxn>
                </a:cxnLst>
                <a:rect l="l" t="t" r="r" b="b"/>
                <a:pathLst>
                  <a:path w="381" h="380">
                    <a:moveTo>
                      <a:pt x="381" y="0"/>
                    </a:moveTo>
                    <a:cubicBezTo>
                      <a:pt x="171" y="0"/>
                      <a:pt x="0" y="171"/>
                      <a:pt x="0" y="38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74" name="Freeform 428">
                <a:extLst>
                  <a:ext uri="{FF2B5EF4-FFF2-40B4-BE49-F238E27FC236}">
                    <a16:creationId xmlns:a16="http://schemas.microsoft.com/office/drawing/2014/main" id="{E7D6C5CD-A283-4106-AFEC-DDF41C9E2BBC}"/>
                  </a:ext>
                </a:extLst>
              </p:cNvPr>
              <p:cNvSpPr/>
              <p:nvPr/>
            </p:nvSpPr>
            <p:spPr>
              <a:xfrm>
                <a:off x="3614411" y="3171048"/>
                <a:ext cx="0" cy="136968"/>
              </a:xfrm>
              <a:custGeom>
                <a:avLst/>
                <a:gdLst/>
                <a:ahLst/>
                <a:cxnLst>
                  <a:cxn ang="3cd4">
                    <a:pos x="hc" y="t"/>
                  </a:cxn>
                  <a:cxn ang="cd2">
                    <a:pos x="l" y="vc"/>
                  </a:cxn>
                  <a:cxn ang="cd4">
                    <a:pos x="hc" y="b"/>
                  </a:cxn>
                  <a:cxn ang="0">
                    <a:pos x="r" y="vc"/>
                  </a:cxn>
                </a:cxnLst>
                <a:rect l="l" t="t" r="r" b="b"/>
                <a:pathLst>
                  <a:path h="382">
                    <a:moveTo>
                      <a:pt x="0" y="0"/>
                    </a:moveTo>
                    <a:cubicBezTo>
                      <a:pt x="0" y="382"/>
                      <a:pt x="0" y="382"/>
                      <a:pt x="0" y="382"/>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75" name="Freeform 429">
                <a:extLst>
                  <a:ext uri="{FF2B5EF4-FFF2-40B4-BE49-F238E27FC236}">
                    <a16:creationId xmlns:a16="http://schemas.microsoft.com/office/drawing/2014/main" id="{47F9C8C2-F00E-40FA-BD7A-2004B694A65E}"/>
                  </a:ext>
                </a:extLst>
              </p:cNvPr>
              <p:cNvSpPr/>
              <p:nvPr/>
            </p:nvSpPr>
            <p:spPr>
              <a:xfrm>
                <a:off x="3614411" y="3308016"/>
                <a:ext cx="273935" cy="0"/>
              </a:xfrm>
              <a:custGeom>
                <a:avLst/>
                <a:gdLst/>
                <a:ahLst/>
                <a:cxnLst>
                  <a:cxn ang="3cd4">
                    <a:pos x="hc" y="t"/>
                  </a:cxn>
                  <a:cxn ang="cd2">
                    <a:pos x="l" y="vc"/>
                  </a:cxn>
                  <a:cxn ang="cd4">
                    <a:pos x="hc" y="b"/>
                  </a:cxn>
                  <a:cxn ang="0">
                    <a:pos x="r" y="vc"/>
                  </a:cxn>
                </a:cxnLst>
                <a:rect l="l" t="t" r="r" b="b"/>
                <a:pathLst>
                  <a:path w="762">
                    <a:moveTo>
                      <a:pt x="0" y="0"/>
                    </a:moveTo>
                    <a:cubicBezTo>
                      <a:pt x="762" y="0"/>
                      <a:pt x="762" y="0"/>
                      <a:pt x="762"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76" name="Freeform 430">
                <a:extLst>
                  <a:ext uri="{FF2B5EF4-FFF2-40B4-BE49-F238E27FC236}">
                    <a16:creationId xmlns:a16="http://schemas.microsoft.com/office/drawing/2014/main" id="{C3C85363-3B4F-4E2D-B86C-C9843B7DC62D}"/>
                  </a:ext>
                </a:extLst>
              </p:cNvPr>
              <p:cNvSpPr/>
              <p:nvPr/>
            </p:nvSpPr>
            <p:spPr>
              <a:xfrm>
                <a:off x="3888346" y="3171048"/>
                <a:ext cx="0" cy="136968"/>
              </a:xfrm>
              <a:custGeom>
                <a:avLst/>
                <a:gdLst/>
                <a:ahLst/>
                <a:cxnLst>
                  <a:cxn ang="3cd4">
                    <a:pos x="hc" y="t"/>
                  </a:cxn>
                  <a:cxn ang="cd2">
                    <a:pos x="l" y="vc"/>
                  </a:cxn>
                  <a:cxn ang="cd4">
                    <a:pos x="hc" y="b"/>
                  </a:cxn>
                  <a:cxn ang="0">
                    <a:pos x="r" y="vc"/>
                  </a:cxn>
                </a:cxnLst>
                <a:rect l="l" t="t" r="r" b="b"/>
                <a:pathLst>
                  <a:path h="382">
                    <a:moveTo>
                      <a:pt x="0" y="382"/>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77" name="Freeform 431">
                <a:extLst>
                  <a:ext uri="{FF2B5EF4-FFF2-40B4-BE49-F238E27FC236}">
                    <a16:creationId xmlns:a16="http://schemas.microsoft.com/office/drawing/2014/main" id="{E6CDAEB0-644B-47F8-962B-F764CC501499}"/>
                  </a:ext>
                </a:extLst>
              </p:cNvPr>
              <p:cNvSpPr/>
              <p:nvPr/>
            </p:nvSpPr>
            <p:spPr>
              <a:xfrm>
                <a:off x="3751379" y="3034081"/>
                <a:ext cx="136967" cy="136966"/>
              </a:xfrm>
              <a:custGeom>
                <a:avLst/>
                <a:gdLst/>
                <a:ahLst/>
                <a:cxnLst>
                  <a:cxn ang="3cd4">
                    <a:pos x="hc" y="t"/>
                  </a:cxn>
                  <a:cxn ang="cd2">
                    <a:pos x="l" y="vc"/>
                  </a:cxn>
                  <a:cxn ang="cd4">
                    <a:pos x="hc" y="b"/>
                  </a:cxn>
                  <a:cxn ang="0">
                    <a:pos x="r" y="vc"/>
                  </a:cxn>
                </a:cxnLst>
                <a:rect l="l" t="t" r="r" b="b"/>
                <a:pathLst>
                  <a:path w="381" h="380">
                    <a:moveTo>
                      <a:pt x="381" y="380"/>
                    </a:moveTo>
                    <a:cubicBezTo>
                      <a:pt x="381" y="171"/>
                      <a:pt x="21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grpSp>
      </p:grpSp>
      <p:grpSp>
        <p:nvGrpSpPr>
          <p:cNvPr id="778" name="Group 777">
            <a:extLst>
              <a:ext uri="{FF2B5EF4-FFF2-40B4-BE49-F238E27FC236}">
                <a16:creationId xmlns:a16="http://schemas.microsoft.com/office/drawing/2014/main" id="{B21FB83A-44A9-4AED-A133-ED64BEC07C38}"/>
              </a:ext>
            </a:extLst>
          </p:cNvPr>
          <p:cNvGrpSpPr>
            <a:grpSpLocks/>
          </p:cNvGrpSpPr>
          <p:nvPr/>
        </p:nvGrpSpPr>
        <p:grpSpPr bwMode="auto">
          <a:xfrm>
            <a:off x="1741243" y="2787103"/>
            <a:ext cx="704850" cy="704850"/>
            <a:chOff x="2070231" y="2107353"/>
            <a:chExt cx="704988" cy="704988"/>
          </a:xfrm>
        </p:grpSpPr>
        <p:sp>
          <p:nvSpPr>
            <p:cNvPr id="779" name="Oval 778">
              <a:extLst>
                <a:ext uri="{FF2B5EF4-FFF2-40B4-BE49-F238E27FC236}">
                  <a16:creationId xmlns:a16="http://schemas.microsoft.com/office/drawing/2014/main" id="{9708AD60-571E-4209-B8D5-6E50153B94A9}"/>
                </a:ext>
              </a:extLst>
            </p:cNvPr>
            <p:cNvSpPr/>
            <p:nvPr/>
          </p:nvSpPr>
          <p:spPr>
            <a:xfrm>
              <a:off x="2070231" y="2107353"/>
              <a:ext cx="704988" cy="704988"/>
            </a:xfrm>
            <a:prstGeom prst="ellipse">
              <a:avLst/>
            </a:prstGeom>
            <a:solidFill>
              <a:srgbClr val="FFFFFF"/>
            </a:solid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marL="0" indent="0" algn="ctr" defTabSz="1218987" eaLnBrk="1" fontAlgn="auto">
                <a:spcBef>
                  <a:spcPts val="0"/>
                </a:spcBef>
                <a:spcAft>
                  <a:spcPts val="0"/>
                </a:spcAft>
                <a:defRPr/>
              </a:pPr>
              <a:endParaRPr lang="en-AU" sz="2000" kern="0">
                <a:solidFill>
                  <a:srgbClr val="FFFFFF"/>
                </a:solidFill>
                <a:latin typeface="Museo Sans 300"/>
                <a:ea typeface="Museo Sans 300"/>
                <a:cs typeface="Museo Sans 300"/>
                <a:sym typeface="Museo Sans 300"/>
              </a:endParaRPr>
            </a:p>
          </p:txBody>
        </p:sp>
        <p:grpSp>
          <p:nvGrpSpPr>
            <p:cNvPr id="780" name="Group 432">
              <a:extLst>
                <a:ext uri="{FF2B5EF4-FFF2-40B4-BE49-F238E27FC236}">
                  <a16:creationId xmlns:a16="http://schemas.microsoft.com/office/drawing/2014/main" id="{90248D20-1B01-4BEB-9277-CB5063B51372}"/>
                </a:ext>
              </a:extLst>
            </p:cNvPr>
            <p:cNvGrpSpPr>
              <a:grpSpLocks/>
            </p:cNvGrpSpPr>
            <p:nvPr/>
          </p:nvGrpSpPr>
          <p:grpSpPr bwMode="auto">
            <a:xfrm>
              <a:off x="2165746" y="2299844"/>
              <a:ext cx="513960" cy="320006"/>
              <a:chOff x="4896360" y="5049720"/>
              <a:chExt cx="607680" cy="378360"/>
            </a:xfrm>
          </p:grpSpPr>
          <p:sp>
            <p:nvSpPr>
              <p:cNvPr id="781" name="Straight Connector 780">
                <a:extLst>
                  <a:ext uri="{FF2B5EF4-FFF2-40B4-BE49-F238E27FC236}">
                    <a16:creationId xmlns:a16="http://schemas.microsoft.com/office/drawing/2014/main" id="{ED44DA2D-D781-40C5-BEF3-966DB0DB4A23}"/>
                  </a:ext>
                </a:extLst>
              </p:cNvPr>
              <p:cNvSpPr/>
              <p:nvPr/>
            </p:nvSpPr>
            <p:spPr>
              <a:xfrm>
                <a:off x="5459273" y="5205108"/>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82" name="Freeform 434">
                <a:extLst>
                  <a:ext uri="{FF2B5EF4-FFF2-40B4-BE49-F238E27FC236}">
                    <a16:creationId xmlns:a16="http://schemas.microsoft.com/office/drawing/2014/main" id="{794F55A1-FC1C-44E3-8B18-09FA645AB007}"/>
                  </a:ext>
                </a:extLst>
              </p:cNvPr>
              <p:cNvSpPr/>
              <p:nvPr/>
            </p:nvSpPr>
            <p:spPr>
              <a:xfrm>
                <a:off x="5459273" y="5186335"/>
                <a:ext cx="45056" cy="18774"/>
              </a:xfrm>
              <a:custGeom>
                <a:avLst/>
                <a:gdLst/>
                <a:ahLst/>
                <a:cxnLst>
                  <a:cxn ang="3cd4">
                    <a:pos x="hc" y="t"/>
                  </a:cxn>
                  <a:cxn ang="cd2">
                    <a:pos x="l" y="vc"/>
                  </a:cxn>
                  <a:cxn ang="cd4">
                    <a:pos x="hc" y="b"/>
                  </a:cxn>
                  <a:cxn ang="0">
                    <a:pos x="r" y="vc"/>
                  </a:cxn>
                </a:cxnLst>
                <a:rect l="l" t="t" r="r" b="b"/>
                <a:pathLst>
                  <a:path w="126" h="52">
                    <a:moveTo>
                      <a:pt x="0" y="52"/>
                    </a:moveTo>
                    <a:cubicBezTo>
                      <a:pt x="126" y="0"/>
                      <a:pt x="126" y="0"/>
                      <a:pt x="126"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83" name="Freeform 435">
                <a:extLst>
                  <a:ext uri="{FF2B5EF4-FFF2-40B4-BE49-F238E27FC236}">
                    <a16:creationId xmlns:a16="http://schemas.microsoft.com/office/drawing/2014/main" id="{E074D9C1-9B09-45DC-9A39-89E32E0F488E}"/>
                  </a:ext>
                </a:extLst>
              </p:cNvPr>
              <p:cNvSpPr/>
              <p:nvPr/>
            </p:nvSpPr>
            <p:spPr>
              <a:xfrm>
                <a:off x="5504330" y="5152542"/>
                <a:ext cx="0" cy="33792"/>
              </a:xfrm>
              <a:custGeom>
                <a:avLst/>
                <a:gdLst/>
                <a:ahLst/>
                <a:cxnLst>
                  <a:cxn ang="3cd4">
                    <a:pos x="hc" y="t"/>
                  </a:cxn>
                  <a:cxn ang="cd2">
                    <a:pos x="l" y="vc"/>
                  </a:cxn>
                  <a:cxn ang="cd4">
                    <a:pos x="hc" y="b"/>
                  </a:cxn>
                  <a:cxn ang="0">
                    <a:pos x="r" y="vc"/>
                  </a:cxn>
                </a:cxnLst>
                <a:rect l="l" t="t" r="r" b="b"/>
                <a:pathLst>
                  <a:path h="96">
                    <a:moveTo>
                      <a:pt x="0" y="96"/>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84" name="Freeform 436">
                <a:extLst>
                  <a:ext uri="{FF2B5EF4-FFF2-40B4-BE49-F238E27FC236}">
                    <a16:creationId xmlns:a16="http://schemas.microsoft.com/office/drawing/2014/main" id="{711CF856-EAC8-4EF0-83DF-9DAE427908C2}"/>
                  </a:ext>
                </a:extLst>
              </p:cNvPr>
              <p:cNvSpPr/>
              <p:nvPr/>
            </p:nvSpPr>
            <p:spPr>
              <a:xfrm>
                <a:off x="5220850" y="5053042"/>
                <a:ext cx="283480" cy="99500"/>
              </a:xfrm>
              <a:custGeom>
                <a:avLst/>
                <a:gdLst/>
                <a:ahLst/>
                <a:cxnLst>
                  <a:cxn ang="3cd4">
                    <a:pos x="hc" y="t"/>
                  </a:cxn>
                  <a:cxn ang="cd2">
                    <a:pos x="l" y="vc"/>
                  </a:cxn>
                  <a:cxn ang="cd4">
                    <a:pos x="hc" y="b"/>
                  </a:cxn>
                  <a:cxn ang="0">
                    <a:pos x="r" y="vc"/>
                  </a:cxn>
                </a:cxnLst>
                <a:rect l="l" t="t" r="r" b="b"/>
                <a:pathLst>
                  <a:path w="789" h="277">
                    <a:moveTo>
                      <a:pt x="789" y="277"/>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85" name="Freeform 437">
                <a:extLst>
                  <a:ext uri="{FF2B5EF4-FFF2-40B4-BE49-F238E27FC236}">
                    <a16:creationId xmlns:a16="http://schemas.microsoft.com/office/drawing/2014/main" id="{CD9FA9B1-FA65-48B9-B88C-C6F78901C8A4}"/>
                  </a:ext>
                </a:extLst>
              </p:cNvPr>
              <p:cNvSpPr/>
              <p:nvPr/>
            </p:nvSpPr>
            <p:spPr>
              <a:xfrm>
                <a:off x="5188935" y="5049287"/>
                <a:ext cx="30038" cy="3755"/>
              </a:xfrm>
              <a:custGeom>
                <a:avLst/>
                <a:gdLst/>
                <a:ahLst/>
                <a:cxnLst>
                  <a:cxn ang="3cd4">
                    <a:pos x="hc" y="t"/>
                  </a:cxn>
                  <a:cxn ang="cd2">
                    <a:pos x="l" y="vc"/>
                  </a:cxn>
                  <a:cxn ang="cd4">
                    <a:pos x="hc" y="b"/>
                  </a:cxn>
                  <a:cxn ang="0">
                    <a:pos x="r" y="vc"/>
                  </a:cxn>
                </a:cxnLst>
                <a:rect l="l" t="t" r="r" b="b"/>
                <a:pathLst>
                  <a:path w="85" h="9">
                    <a:moveTo>
                      <a:pt x="85" y="9"/>
                    </a:moveTo>
                    <a:cubicBezTo>
                      <a:pt x="59" y="-3"/>
                      <a:pt x="28" y="-3"/>
                      <a:pt x="0" y="9"/>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86" name="Freeform 438">
                <a:extLst>
                  <a:ext uri="{FF2B5EF4-FFF2-40B4-BE49-F238E27FC236}">
                    <a16:creationId xmlns:a16="http://schemas.microsoft.com/office/drawing/2014/main" id="{F84E982B-1F5B-427C-9816-F793AE28D2E9}"/>
                  </a:ext>
                </a:extLst>
              </p:cNvPr>
              <p:cNvSpPr/>
              <p:nvPr/>
            </p:nvSpPr>
            <p:spPr>
              <a:xfrm>
                <a:off x="4896069" y="5053042"/>
                <a:ext cx="292866" cy="99500"/>
              </a:xfrm>
              <a:custGeom>
                <a:avLst/>
                <a:gdLst/>
                <a:ahLst/>
                <a:cxnLst>
                  <a:cxn ang="3cd4">
                    <a:pos x="hc" y="t"/>
                  </a:cxn>
                  <a:cxn ang="cd2">
                    <a:pos x="l" y="vc"/>
                  </a:cxn>
                  <a:cxn ang="cd4">
                    <a:pos x="hc" y="b"/>
                  </a:cxn>
                  <a:cxn ang="0">
                    <a:pos x="r" y="vc"/>
                  </a:cxn>
                </a:cxnLst>
                <a:rect l="l" t="t" r="r" b="b"/>
                <a:pathLst>
                  <a:path w="814" h="277">
                    <a:moveTo>
                      <a:pt x="814" y="0"/>
                    </a:moveTo>
                    <a:cubicBezTo>
                      <a:pt x="0" y="277"/>
                      <a:pt x="0" y="277"/>
                      <a:pt x="0" y="277"/>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87" name="Freeform 439">
                <a:extLst>
                  <a:ext uri="{FF2B5EF4-FFF2-40B4-BE49-F238E27FC236}">
                    <a16:creationId xmlns:a16="http://schemas.microsoft.com/office/drawing/2014/main" id="{C6CE6137-C69E-4434-B230-32DA6175C12D}"/>
                  </a:ext>
                </a:extLst>
              </p:cNvPr>
              <p:cNvSpPr/>
              <p:nvPr/>
            </p:nvSpPr>
            <p:spPr>
              <a:xfrm>
                <a:off x="4896069" y="5152542"/>
                <a:ext cx="0" cy="33792"/>
              </a:xfrm>
              <a:custGeom>
                <a:avLst/>
                <a:gdLst/>
                <a:ahLst/>
                <a:cxnLst>
                  <a:cxn ang="3cd4">
                    <a:pos x="hc" y="t"/>
                  </a:cxn>
                  <a:cxn ang="cd2">
                    <a:pos x="l" y="vc"/>
                  </a:cxn>
                  <a:cxn ang="cd4">
                    <a:pos x="hc" y="b"/>
                  </a:cxn>
                  <a:cxn ang="0">
                    <a:pos x="r" y="vc"/>
                  </a:cxn>
                </a:cxnLst>
                <a:rect l="l" t="t" r="r" b="b"/>
                <a:pathLst>
                  <a:path h="96">
                    <a:moveTo>
                      <a:pt x="0" y="0"/>
                    </a:moveTo>
                    <a:cubicBezTo>
                      <a:pt x="0" y="96"/>
                      <a:pt x="0" y="96"/>
                      <a:pt x="0" y="96"/>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88" name="Freeform 440">
                <a:extLst>
                  <a:ext uri="{FF2B5EF4-FFF2-40B4-BE49-F238E27FC236}">
                    <a16:creationId xmlns:a16="http://schemas.microsoft.com/office/drawing/2014/main" id="{616FC3DD-6135-43F8-98DA-F9245537ADD0}"/>
                  </a:ext>
                </a:extLst>
              </p:cNvPr>
              <p:cNvSpPr/>
              <p:nvPr/>
            </p:nvSpPr>
            <p:spPr>
              <a:xfrm>
                <a:off x="4896069" y="5186335"/>
                <a:ext cx="298498" cy="107009"/>
              </a:xfrm>
              <a:custGeom>
                <a:avLst/>
                <a:gdLst/>
                <a:ahLst/>
                <a:cxnLst>
                  <a:cxn ang="3cd4">
                    <a:pos x="hc" y="t"/>
                  </a:cxn>
                  <a:cxn ang="cd2">
                    <a:pos x="l" y="vc"/>
                  </a:cxn>
                  <a:cxn ang="cd4">
                    <a:pos x="hc" y="b"/>
                  </a:cxn>
                  <a:cxn ang="0">
                    <a:pos x="r" y="vc"/>
                  </a:cxn>
                </a:cxnLst>
                <a:rect l="l" t="t" r="r" b="b"/>
                <a:pathLst>
                  <a:path w="827" h="294">
                    <a:moveTo>
                      <a:pt x="0" y="0"/>
                    </a:moveTo>
                    <a:cubicBezTo>
                      <a:pt x="827" y="294"/>
                      <a:pt x="827" y="294"/>
                      <a:pt x="827" y="294"/>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89" name="Freeform 441">
                <a:extLst>
                  <a:ext uri="{FF2B5EF4-FFF2-40B4-BE49-F238E27FC236}">
                    <a16:creationId xmlns:a16="http://schemas.microsoft.com/office/drawing/2014/main" id="{8032918A-A46A-41F8-8E6F-83194E2A5847}"/>
                  </a:ext>
                </a:extLst>
              </p:cNvPr>
              <p:cNvSpPr/>
              <p:nvPr/>
            </p:nvSpPr>
            <p:spPr>
              <a:xfrm>
                <a:off x="5194567" y="5293343"/>
                <a:ext cx="24406" cy="1878"/>
              </a:xfrm>
              <a:custGeom>
                <a:avLst/>
                <a:gdLst/>
                <a:ahLst/>
                <a:cxnLst>
                  <a:cxn ang="3cd4">
                    <a:pos x="hc" y="t"/>
                  </a:cxn>
                  <a:cxn ang="cd2">
                    <a:pos x="l" y="vc"/>
                  </a:cxn>
                  <a:cxn ang="cd4">
                    <a:pos x="hc" y="b"/>
                  </a:cxn>
                  <a:cxn ang="0">
                    <a:pos x="r" y="vc"/>
                  </a:cxn>
                </a:cxnLst>
                <a:rect l="l" t="t" r="r" b="b"/>
                <a:pathLst>
                  <a:path w="72" h="5">
                    <a:moveTo>
                      <a:pt x="0" y="0"/>
                    </a:moveTo>
                    <a:cubicBezTo>
                      <a:pt x="23" y="7"/>
                      <a:pt x="49" y="7"/>
                      <a:pt x="72"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0" name="Freeform 442">
                <a:extLst>
                  <a:ext uri="{FF2B5EF4-FFF2-40B4-BE49-F238E27FC236}">
                    <a16:creationId xmlns:a16="http://schemas.microsoft.com/office/drawing/2014/main" id="{1C986751-A2D6-4B24-BD5C-E87D08A68EED}"/>
                  </a:ext>
                </a:extLst>
              </p:cNvPr>
              <p:cNvSpPr/>
              <p:nvPr/>
            </p:nvSpPr>
            <p:spPr>
              <a:xfrm>
                <a:off x="5220850" y="5223882"/>
                <a:ext cx="189613" cy="69462"/>
              </a:xfrm>
              <a:custGeom>
                <a:avLst/>
                <a:gdLst/>
                <a:ahLst/>
                <a:cxnLst>
                  <a:cxn ang="3cd4">
                    <a:pos x="hc" y="t"/>
                  </a:cxn>
                  <a:cxn ang="cd2">
                    <a:pos x="l" y="vc"/>
                  </a:cxn>
                  <a:cxn ang="cd4">
                    <a:pos x="hc" y="b"/>
                  </a:cxn>
                  <a:cxn ang="0">
                    <a:pos x="r" y="vc"/>
                  </a:cxn>
                </a:cxnLst>
                <a:rect l="l" t="t" r="r" b="b"/>
                <a:pathLst>
                  <a:path w="530" h="193">
                    <a:moveTo>
                      <a:pt x="0" y="193"/>
                    </a:moveTo>
                    <a:cubicBezTo>
                      <a:pt x="530" y="0"/>
                      <a:pt x="530" y="0"/>
                      <a:pt x="53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1" name="Straight Connector 790">
                <a:extLst>
                  <a:ext uri="{FF2B5EF4-FFF2-40B4-BE49-F238E27FC236}">
                    <a16:creationId xmlns:a16="http://schemas.microsoft.com/office/drawing/2014/main" id="{FEFCDBA9-CA70-4552-91B1-E6C01383964B}"/>
                  </a:ext>
                </a:extLst>
              </p:cNvPr>
              <p:cNvSpPr/>
              <p:nvPr/>
            </p:nvSpPr>
            <p:spPr>
              <a:xfrm>
                <a:off x="5218973" y="5161928"/>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2" name="Freeform 444">
                <a:extLst>
                  <a:ext uri="{FF2B5EF4-FFF2-40B4-BE49-F238E27FC236}">
                    <a16:creationId xmlns:a16="http://schemas.microsoft.com/office/drawing/2014/main" id="{69F3D07E-D4AC-429D-B29A-2CD2A0E87842}"/>
                  </a:ext>
                </a:extLst>
              </p:cNvPr>
              <p:cNvSpPr/>
              <p:nvPr/>
            </p:nvSpPr>
            <p:spPr>
              <a:xfrm>
                <a:off x="5218973" y="5161928"/>
                <a:ext cx="202754" cy="65708"/>
              </a:xfrm>
              <a:custGeom>
                <a:avLst/>
                <a:gdLst/>
                <a:ahLst/>
                <a:cxnLst>
                  <a:cxn ang="3cd4">
                    <a:pos x="hc" y="t"/>
                  </a:cxn>
                  <a:cxn ang="cd2">
                    <a:pos x="l" y="vc"/>
                  </a:cxn>
                  <a:cxn ang="cd4">
                    <a:pos x="hc" y="b"/>
                  </a:cxn>
                  <a:cxn ang="0">
                    <a:pos x="r" y="vc"/>
                  </a:cxn>
                </a:cxnLst>
                <a:rect l="l" t="t" r="r" b="b"/>
                <a:pathLst>
                  <a:path w="566" h="181">
                    <a:moveTo>
                      <a:pt x="0" y="0"/>
                    </a:moveTo>
                    <a:cubicBezTo>
                      <a:pt x="566" y="181"/>
                      <a:pt x="566" y="181"/>
                      <a:pt x="566" y="181"/>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3" name="Freeform 445">
                <a:extLst>
                  <a:ext uri="{FF2B5EF4-FFF2-40B4-BE49-F238E27FC236}">
                    <a16:creationId xmlns:a16="http://schemas.microsoft.com/office/drawing/2014/main" id="{0DA7BFDD-0493-4334-83AB-D434692EF510}"/>
                  </a:ext>
                </a:extLst>
              </p:cNvPr>
              <p:cNvSpPr/>
              <p:nvPr/>
            </p:nvSpPr>
            <p:spPr>
              <a:xfrm>
                <a:off x="5423603" y="5227636"/>
                <a:ext cx="22528" cy="41302"/>
              </a:xfrm>
              <a:custGeom>
                <a:avLst/>
                <a:gdLst/>
                <a:ahLst/>
                <a:cxnLst>
                  <a:cxn ang="3cd4">
                    <a:pos x="hc" y="t"/>
                  </a:cxn>
                  <a:cxn ang="cd2">
                    <a:pos x="l" y="vc"/>
                  </a:cxn>
                  <a:cxn ang="cd4">
                    <a:pos x="hc" y="b"/>
                  </a:cxn>
                  <a:cxn ang="0">
                    <a:pos x="r" y="vc"/>
                  </a:cxn>
                </a:cxnLst>
                <a:rect l="l" t="t" r="r" b="b"/>
                <a:pathLst>
                  <a:path w="68" h="115">
                    <a:moveTo>
                      <a:pt x="0" y="0"/>
                    </a:moveTo>
                    <a:cubicBezTo>
                      <a:pt x="38" y="11"/>
                      <a:pt x="68" y="41"/>
                      <a:pt x="68" y="115"/>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4" name="Freeform 446">
                <a:extLst>
                  <a:ext uri="{FF2B5EF4-FFF2-40B4-BE49-F238E27FC236}">
                    <a16:creationId xmlns:a16="http://schemas.microsoft.com/office/drawing/2014/main" id="{94F7FBD6-15A4-4DA3-8865-045C7979FF67}"/>
                  </a:ext>
                </a:extLst>
              </p:cNvPr>
              <p:cNvSpPr/>
              <p:nvPr/>
            </p:nvSpPr>
            <p:spPr>
              <a:xfrm>
                <a:off x="5448009" y="5268938"/>
                <a:ext cx="0" cy="159575"/>
              </a:xfrm>
              <a:custGeom>
                <a:avLst/>
                <a:gdLst/>
                <a:ahLst/>
                <a:cxnLst>
                  <a:cxn ang="3cd4">
                    <a:pos x="hc" y="t"/>
                  </a:cxn>
                  <a:cxn ang="cd2">
                    <a:pos x="l" y="vc"/>
                  </a:cxn>
                  <a:cxn ang="cd4">
                    <a:pos x="hc" y="b"/>
                  </a:cxn>
                  <a:cxn ang="0">
                    <a:pos x="r" y="vc"/>
                  </a:cxn>
                </a:cxnLst>
                <a:rect l="l" t="t" r="r" b="b"/>
                <a:pathLst>
                  <a:path h="443">
                    <a:moveTo>
                      <a:pt x="0" y="0"/>
                    </a:moveTo>
                    <a:cubicBezTo>
                      <a:pt x="0" y="443"/>
                      <a:pt x="0" y="443"/>
                      <a:pt x="0" y="443"/>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5" name="Straight Connector 794">
                <a:extLst>
                  <a:ext uri="{FF2B5EF4-FFF2-40B4-BE49-F238E27FC236}">
                    <a16:creationId xmlns:a16="http://schemas.microsoft.com/office/drawing/2014/main" id="{AF6DE883-2E0B-4DDA-B7F2-6BE46072B99B}"/>
                  </a:ext>
                </a:extLst>
              </p:cNvPr>
              <p:cNvSpPr/>
              <p:nvPr/>
            </p:nvSpPr>
            <p:spPr>
              <a:xfrm>
                <a:off x="5038748" y="5248287"/>
                <a:ext cx="0" cy="0"/>
              </a:xfrm>
              <a:prstGeom prst="line">
                <a:avLst/>
              </a:pr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6" name="Freeform 448">
                <a:extLst>
                  <a:ext uri="{FF2B5EF4-FFF2-40B4-BE49-F238E27FC236}">
                    <a16:creationId xmlns:a16="http://schemas.microsoft.com/office/drawing/2014/main" id="{E3E664F8-7A81-45B2-8E50-FBC71A8FBC05}"/>
                  </a:ext>
                </a:extLst>
              </p:cNvPr>
              <p:cNvSpPr/>
              <p:nvPr/>
            </p:nvSpPr>
            <p:spPr>
              <a:xfrm>
                <a:off x="5038748" y="5248287"/>
                <a:ext cx="0" cy="120151"/>
              </a:xfrm>
              <a:custGeom>
                <a:avLst/>
                <a:gdLst/>
                <a:ahLst/>
                <a:cxnLst>
                  <a:cxn ang="3cd4">
                    <a:pos x="hc" y="t"/>
                  </a:cxn>
                  <a:cxn ang="cd2">
                    <a:pos x="l" y="vc"/>
                  </a:cxn>
                  <a:cxn ang="cd4">
                    <a:pos x="hc" y="b"/>
                  </a:cxn>
                  <a:cxn ang="0">
                    <a:pos x="r" y="vc"/>
                  </a:cxn>
                </a:cxnLst>
                <a:rect l="l" t="t" r="r" b="b"/>
                <a:pathLst>
                  <a:path h="329">
                    <a:moveTo>
                      <a:pt x="0" y="0"/>
                    </a:moveTo>
                    <a:cubicBezTo>
                      <a:pt x="0" y="329"/>
                      <a:pt x="0" y="329"/>
                      <a:pt x="0" y="329"/>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7" name="Freeform 449">
                <a:extLst>
                  <a:ext uri="{FF2B5EF4-FFF2-40B4-BE49-F238E27FC236}">
                    <a16:creationId xmlns:a16="http://schemas.microsoft.com/office/drawing/2014/main" id="{E603965A-E429-4626-B413-4FCE626AFC65}"/>
                  </a:ext>
                </a:extLst>
              </p:cNvPr>
              <p:cNvSpPr/>
              <p:nvPr/>
            </p:nvSpPr>
            <p:spPr>
              <a:xfrm>
                <a:off x="5038748" y="5368437"/>
                <a:ext cx="161452" cy="52566"/>
              </a:xfrm>
              <a:custGeom>
                <a:avLst/>
                <a:gdLst/>
                <a:ahLst/>
                <a:cxnLst>
                  <a:cxn ang="3cd4">
                    <a:pos x="hc" y="t"/>
                  </a:cxn>
                  <a:cxn ang="cd2">
                    <a:pos x="l" y="vc"/>
                  </a:cxn>
                  <a:cxn ang="cd4">
                    <a:pos x="hc" y="b"/>
                  </a:cxn>
                  <a:cxn ang="0">
                    <a:pos x="r" y="vc"/>
                  </a:cxn>
                </a:cxnLst>
                <a:rect l="l" t="t" r="r" b="b"/>
                <a:pathLst>
                  <a:path w="449" h="146">
                    <a:moveTo>
                      <a:pt x="0" y="0"/>
                    </a:moveTo>
                    <a:cubicBezTo>
                      <a:pt x="0" y="82"/>
                      <a:pt x="201" y="146"/>
                      <a:pt x="449" y="146"/>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8" name="Freeform 450">
                <a:extLst>
                  <a:ext uri="{FF2B5EF4-FFF2-40B4-BE49-F238E27FC236}">
                    <a16:creationId xmlns:a16="http://schemas.microsoft.com/office/drawing/2014/main" id="{E6E4FCD8-EF0D-494F-8C72-9507CDCB493B}"/>
                  </a:ext>
                </a:extLst>
              </p:cNvPr>
              <p:cNvSpPr/>
              <p:nvPr/>
            </p:nvSpPr>
            <p:spPr>
              <a:xfrm>
                <a:off x="5200199" y="5368437"/>
                <a:ext cx="161452" cy="52566"/>
              </a:xfrm>
              <a:custGeom>
                <a:avLst/>
                <a:gdLst/>
                <a:ahLst/>
                <a:cxnLst>
                  <a:cxn ang="3cd4">
                    <a:pos x="hc" y="t"/>
                  </a:cxn>
                  <a:cxn ang="cd2">
                    <a:pos x="l" y="vc"/>
                  </a:cxn>
                  <a:cxn ang="cd4">
                    <a:pos x="hc" y="b"/>
                  </a:cxn>
                  <a:cxn ang="0">
                    <a:pos x="r" y="vc"/>
                  </a:cxn>
                </a:cxnLst>
                <a:rect l="l" t="t" r="r" b="b"/>
                <a:pathLst>
                  <a:path w="448" h="146">
                    <a:moveTo>
                      <a:pt x="0" y="146"/>
                    </a:moveTo>
                    <a:cubicBezTo>
                      <a:pt x="245" y="146"/>
                      <a:pt x="448" y="82"/>
                      <a:pt x="448"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sp>
            <p:nvSpPr>
              <p:cNvPr id="799" name="Freeform 451">
                <a:extLst>
                  <a:ext uri="{FF2B5EF4-FFF2-40B4-BE49-F238E27FC236}">
                    <a16:creationId xmlns:a16="http://schemas.microsoft.com/office/drawing/2014/main" id="{4A4DBF1D-B606-42C1-AAA2-7C236D5C0E53}"/>
                  </a:ext>
                </a:extLst>
              </p:cNvPr>
              <p:cNvSpPr/>
              <p:nvPr/>
            </p:nvSpPr>
            <p:spPr>
              <a:xfrm>
                <a:off x="5361651" y="5248287"/>
                <a:ext cx="0" cy="120151"/>
              </a:xfrm>
              <a:custGeom>
                <a:avLst/>
                <a:gdLst/>
                <a:ahLst/>
                <a:cxnLst>
                  <a:cxn ang="3cd4">
                    <a:pos x="hc" y="t"/>
                  </a:cxn>
                  <a:cxn ang="cd2">
                    <a:pos x="l" y="vc"/>
                  </a:cxn>
                  <a:cxn ang="cd4">
                    <a:pos x="hc" y="b"/>
                  </a:cxn>
                  <a:cxn ang="0">
                    <a:pos x="r" y="vc"/>
                  </a:cxn>
                </a:cxnLst>
                <a:rect l="l" t="t" r="r" b="b"/>
                <a:pathLst>
                  <a:path h="329">
                    <a:moveTo>
                      <a:pt x="0" y="329"/>
                    </a:moveTo>
                    <a:cubicBezTo>
                      <a:pt x="0" y="0"/>
                      <a:pt x="0" y="0"/>
                      <a:pt x="0" y="0"/>
                    </a:cubicBezTo>
                  </a:path>
                </a:pathLst>
              </a:custGeom>
              <a:noFill/>
              <a:ln w="19050" cap="rnd">
                <a:solidFill>
                  <a:schemeClr val="accent1"/>
                </a:solidFill>
                <a:prstDash val="solid"/>
                <a:round/>
              </a:ln>
            </p:spPr>
            <p:txBody>
              <a:bodyPr wrap="none" lIns="7298" tIns="7298" rIns="7298" bIns="7298" anchor="ctr" anchorCtr="1" compatLnSpc="0"/>
              <a:lstStyle/>
              <a:p>
                <a:pPr marL="0" indent="0" defTabSz="914240" eaLnBrk="1" fontAlgn="auto">
                  <a:spcBef>
                    <a:spcPts val="0"/>
                  </a:spcBef>
                  <a:spcAft>
                    <a:spcPts val="0"/>
                  </a:spcAft>
                  <a:buSzPct val="100000"/>
                  <a:buFont typeface="Helvetica Neue"/>
                  <a:buNone/>
                  <a:defRPr/>
                </a:pPr>
                <a:endParaRPr lang="en-AU" sz="1352">
                  <a:latin typeface="Arial" pitchFamily="18"/>
                  <a:ea typeface="SimSun" pitchFamily="2"/>
                  <a:cs typeface="Lucida Sans" pitchFamily="2"/>
                  <a:sym typeface="Museo Sans 100"/>
                </a:endParaRPr>
              </a:p>
            </p:txBody>
          </p:sp>
        </p:grpSp>
      </p:grpSp>
      <p:sp>
        <p:nvSpPr>
          <p:cNvPr id="800" name="Text Placeholder 1">
            <a:extLst>
              <a:ext uri="{FF2B5EF4-FFF2-40B4-BE49-F238E27FC236}">
                <a16:creationId xmlns:a16="http://schemas.microsoft.com/office/drawing/2014/main" id="{0F16C9BB-C94F-4449-9A8B-AE26F53CEB67}"/>
              </a:ext>
            </a:extLst>
          </p:cNvPr>
          <p:cNvSpPr txBox="1">
            <a:spLocks noChangeArrowheads="1"/>
          </p:cNvSpPr>
          <p:nvPr/>
        </p:nvSpPr>
        <p:spPr bwMode="auto">
          <a:xfrm>
            <a:off x="5822608" y="3571820"/>
            <a:ext cx="2447128" cy="82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marL="727075" indent="-269875">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marL="1171575" indent="-25558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marL="16605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marL="2117725" indent="-287338">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5749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30321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4893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946525" indent="-287338"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defTabSz="914400" eaLnBrk="1" hangingPunct="1">
              <a:buSzTx/>
              <a:buFontTx/>
              <a:buNone/>
            </a:pPr>
            <a:r>
              <a:rPr lang="en-US" altLang="en-US" sz="1200" dirty="0">
                <a:latin typeface="Calibri" panose="020F0502020204030204" pitchFamily="34" charset="0"/>
                <a:cs typeface="Calibri" panose="020F0502020204030204" pitchFamily="34" charset="0"/>
              </a:rPr>
              <a:t>Proudly Australian owned           </a:t>
            </a:r>
            <a:br>
              <a:rPr lang="en-US" altLang="en-US" sz="1200" dirty="0">
                <a:latin typeface="Calibri" panose="020F0502020204030204" pitchFamily="34" charset="0"/>
                <a:cs typeface="Calibri" panose="020F0502020204030204" pitchFamily="34" charset="0"/>
              </a:rPr>
            </a:br>
            <a:r>
              <a:rPr lang="en-US" altLang="en-US" sz="1200" dirty="0">
                <a:latin typeface="Calibri" panose="020F0502020204030204" pitchFamily="34" charset="0"/>
                <a:cs typeface="Calibri" panose="020F0502020204030204" pitchFamily="34" charset="0"/>
              </a:rPr>
              <a:t>and operated</a:t>
            </a:r>
            <a:endParaRPr lang="en-AU" altLang="en-US" sz="1200" dirty="0">
              <a:latin typeface="Calibri" panose="020F0502020204030204" pitchFamily="34" charset="0"/>
              <a:cs typeface="Calibri" panose="020F0502020204030204" pitchFamily="34" charset="0"/>
            </a:endParaRPr>
          </a:p>
        </p:txBody>
      </p:sp>
      <p:grpSp>
        <p:nvGrpSpPr>
          <p:cNvPr id="801" name="Group 800">
            <a:extLst>
              <a:ext uri="{FF2B5EF4-FFF2-40B4-BE49-F238E27FC236}">
                <a16:creationId xmlns:a16="http://schemas.microsoft.com/office/drawing/2014/main" id="{123FEFB7-AD3E-411D-A34D-26E4908A4B04}"/>
              </a:ext>
            </a:extLst>
          </p:cNvPr>
          <p:cNvGrpSpPr/>
          <p:nvPr/>
        </p:nvGrpSpPr>
        <p:grpSpPr>
          <a:xfrm>
            <a:off x="6693747" y="2787103"/>
            <a:ext cx="704850" cy="704850"/>
            <a:chOff x="7317627" y="2832100"/>
            <a:chExt cx="704850" cy="704850"/>
          </a:xfrm>
        </p:grpSpPr>
        <p:sp>
          <p:nvSpPr>
            <p:cNvPr id="802" name="Oval 801">
              <a:extLst>
                <a:ext uri="{FF2B5EF4-FFF2-40B4-BE49-F238E27FC236}">
                  <a16:creationId xmlns:a16="http://schemas.microsoft.com/office/drawing/2014/main" id="{C0F1B92F-5285-469E-9D74-1073818DDB6C}"/>
                </a:ext>
              </a:extLst>
            </p:cNvPr>
            <p:cNvSpPr/>
            <p:nvPr/>
          </p:nvSpPr>
          <p:spPr bwMode="auto">
            <a:xfrm>
              <a:off x="7317627" y="2832100"/>
              <a:ext cx="704850" cy="704850"/>
            </a:xfrm>
            <a:prstGeom prst="ellipse">
              <a:avLst/>
            </a:prstGeom>
            <a:solidFill>
              <a:srgbClr val="FFFFFF"/>
            </a:solid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marL="0" indent="0" algn="ctr" defTabSz="1218987" eaLnBrk="1" fontAlgn="auto">
                <a:spcBef>
                  <a:spcPts val="0"/>
                </a:spcBef>
                <a:spcAft>
                  <a:spcPts val="0"/>
                </a:spcAft>
                <a:defRPr/>
              </a:pPr>
              <a:endParaRPr lang="en-AU" sz="2000" kern="0">
                <a:solidFill>
                  <a:srgbClr val="FFFFFF"/>
                </a:solidFill>
                <a:latin typeface="Museo Sans 300"/>
                <a:ea typeface="Museo Sans 300"/>
                <a:cs typeface="Museo Sans 300"/>
                <a:sym typeface="Museo Sans 300"/>
              </a:endParaRPr>
            </a:p>
          </p:txBody>
        </p:sp>
        <p:grpSp>
          <p:nvGrpSpPr>
            <p:cNvPr id="803" name="Group 4">
              <a:extLst>
                <a:ext uri="{FF2B5EF4-FFF2-40B4-BE49-F238E27FC236}">
                  <a16:creationId xmlns:a16="http://schemas.microsoft.com/office/drawing/2014/main" id="{D4F64B56-EF91-4E33-ACA4-1294A2F492C3}"/>
                </a:ext>
              </a:extLst>
            </p:cNvPr>
            <p:cNvGrpSpPr>
              <a:grpSpLocks noChangeAspect="1"/>
            </p:cNvGrpSpPr>
            <p:nvPr/>
          </p:nvGrpSpPr>
          <p:grpSpPr bwMode="auto">
            <a:xfrm>
              <a:off x="7404005" y="2971597"/>
              <a:ext cx="501745" cy="432120"/>
              <a:chOff x="1061" y="23"/>
              <a:chExt cx="1362" cy="1173"/>
            </a:xfrm>
          </p:grpSpPr>
          <p:sp>
            <p:nvSpPr>
              <p:cNvPr id="804" name="Freeform 5">
                <a:extLst>
                  <a:ext uri="{FF2B5EF4-FFF2-40B4-BE49-F238E27FC236}">
                    <a16:creationId xmlns:a16="http://schemas.microsoft.com/office/drawing/2014/main" id="{026ADF60-3414-46DF-AA5C-0EB78249B6B9}"/>
                  </a:ext>
                </a:extLst>
              </p:cNvPr>
              <p:cNvSpPr>
                <a:spLocks/>
              </p:cNvSpPr>
              <p:nvPr/>
            </p:nvSpPr>
            <p:spPr bwMode="auto">
              <a:xfrm>
                <a:off x="1061" y="23"/>
                <a:ext cx="1362" cy="999"/>
              </a:xfrm>
              <a:custGeom>
                <a:avLst/>
                <a:gdLst>
                  <a:gd name="T0" fmla="*/ 1858 w 3553"/>
                  <a:gd name="T1" fmla="*/ 183 h 2605"/>
                  <a:gd name="T2" fmla="*/ 1849 w 3553"/>
                  <a:gd name="T3" fmla="*/ 474 h 2605"/>
                  <a:gd name="T4" fmla="*/ 2305 w 3553"/>
                  <a:gd name="T5" fmla="*/ 641 h 2605"/>
                  <a:gd name="T6" fmla="*/ 2361 w 3553"/>
                  <a:gd name="T7" fmla="*/ 0 h 2605"/>
                  <a:gd name="T8" fmla="*/ 3053 w 3553"/>
                  <a:gd name="T9" fmla="*/ 904 h 2605"/>
                  <a:gd name="T10" fmla="*/ 3450 w 3553"/>
                  <a:gd name="T11" fmla="*/ 1741 h 2605"/>
                  <a:gd name="T12" fmla="*/ 3267 w 3553"/>
                  <a:gd name="T13" fmla="*/ 2420 h 2605"/>
                  <a:gd name="T14" fmla="*/ 2954 w 3553"/>
                  <a:gd name="T15" fmla="*/ 2574 h 2605"/>
                  <a:gd name="T16" fmla="*/ 2807 w 3553"/>
                  <a:gd name="T17" fmla="*/ 2546 h 2605"/>
                  <a:gd name="T18" fmla="*/ 2515 w 3553"/>
                  <a:gd name="T19" fmla="*/ 2549 h 2605"/>
                  <a:gd name="T20" fmla="*/ 2332 w 3553"/>
                  <a:gd name="T21" fmla="*/ 2375 h 2605"/>
                  <a:gd name="T22" fmla="*/ 2172 w 3553"/>
                  <a:gd name="T23" fmla="*/ 2169 h 2605"/>
                  <a:gd name="T24" fmla="*/ 2025 w 3553"/>
                  <a:gd name="T25" fmla="*/ 2292 h 2605"/>
                  <a:gd name="T26" fmla="*/ 1661 w 3553"/>
                  <a:gd name="T27" fmla="*/ 2033 h 2605"/>
                  <a:gd name="T28" fmla="*/ 556 w 3553"/>
                  <a:gd name="T29" fmla="*/ 2508 h 2605"/>
                  <a:gd name="T30" fmla="*/ 361 w 3553"/>
                  <a:gd name="T31" fmla="*/ 2366 h 2605"/>
                  <a:gd name="T32" fmla="*/ 236 w 3553"/>
                  <a:gd name="T33" fmla="*/ 1887 h 2605"/>
                  <a:gd name="T34" fmla="*/ 159 w 3553"/>
                  <a:gd name="T35" fmla="*/ 1303 h 2605"/>
                  <a:gd name="T36" fmla="*/ 693 w 3553"/>
                  <a:gd name="T37" fmla="*/ 935 h 2605"/>
                  <a:gd name="T38" fmla="*/ 1089 w 3553"/>
                  <a:gd name="T39" fmla="*/ 461 h 2605"/>
                  <a:gd name="T40" fmla="*/ 1370 w 3553"/>
                  <a:gd name="T41" fmla="*/ 470 h 2605"/>
                  <a:gd name="T42" fmla="*/ 1561 w 3553"/>
                  <a:gd name="T43" fmla="*/ 176 h 2605"/>
                  <a:gd name="T44" fmla="*/ 1858 w 3553"/>
                  <a:gd name="T45" fmla="*/ 183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3" h="2605">
                    <a:moveTo>
                      <a:pt x="1858" y="183"/>
                    </a:moveTo>
                    <a:cubicBezTo>
                      <a:pt x="1903" y="237"/>
                      <a:pt x="1828" y="390"/>
                      <a:pt x="1849" y="474"/>
                    </a:cubicBezTo>
                    <a:cubicBezTo>
                      <a:pt x="1874" y="576"/>
                      <a:pt x="2203" y="780"/>
                      <a:pt x="2305" y="641"/>
                    </a:cubicBezTo>
                    <a:cubicBezTo>
                      <a:pt x="2407" y="502"/>
                      <a:pt x="2248" y="0"/>
                      <a:pt x="2361" y="0"/>
                    </a:cubicBezTo>
                    <a:cubicBezTo>
                      <a:pt x="2475" y="0"/>
                      <a:pt x="2684" y="646"/>
                      <a:pt x="3053" y="904"/>
                    </a:cubicBezTo>
                    <a:cubicBezTo>
                      <a:pt x="3150" y="972"/>
                      <a:pt x="3553" y="1225"/>
                      <a:pt x="3450" y="1741"/>
                    </a:cubicBezTo>
                    <a:cubicBezTo>
                      <a:pt x="3347" y="2256"/>
                      <a:pt x="3388" y="2288"/>
                      <a:pt x="3267" y="2420"/>
                    </a:cubicBezTo>
                    <a:cubicBezTo>
                      <a:pt x="3147" y="2552"/>
                      <a:pt x="3030" y="2605"/>
                      <a:pt x="2954" y="2574"/>
                    </a:cubicBezTo>
                    <a:cubicBezTo>
                      <a:pt x="2878" y="2544"/>
                      <a:pt x="2878" y="2500"/>
                      <a:pt x="2807" y="2546"/>
                    </a:cubicBezTo>
                    <a:cubicBezTo>
                      <a:pt x="2735" y="2592"/>
                      <a:pt x="2595" y="2575"/>
                      <a:pt x="2515" y="2549"/>
                    </a:cubicBezTo>
                    <a:cubicBezTo>
                      <a:pt x="2436" y="2523"/>
                      <a:pt x="2411" y="2412"/>
                      <a:pt x="2332" y="2375"/>
                    </a:cubicBezTo>
                    <a:cubicBezTo>
                      <a:pt x="2254" y="2338"/>
                      <a:pt x="2232" y="2126"/>
                      <a:pt x="2172" y="2169"/>
                    </a:cubicBezTo>
                    <a:cubicBezTo>
                      <a:pt x="2113" y="2212"/>
                      <a:pt x="2061" y="2357"/>
                      <a:pt x="2025" y="2292"/>
                    </a:cubicBezTo>
                    <a:cubicBezTo>
                      <a:pt x="1988" y="2227"/>
                      <a:pt x="1888" y="1996"/>
                      <a:pt x="1661" y="2033"/>
                    </a:cubicBezTo>
                    <a:cubicBezTo>
                      <a:pt x="970" y="2146"/>
                      <a:pt x="733" y="2495"/>
                      <a:pt x="556" y="2508"/>
                    </a:cubicBezTo>
                    <a:cubicBezTo>
                      <a:pt x="401" y="2520"/>
                      <a:pt x="322" y="2522"/>
                      <a:pt x="361" y="2366"/>
                    </a:cubicBezTo>
                    <a:cubicBezTo>
                      <a:pt x="400" y="2210"/>
                      <a:pt x="305" y="1986"/>
                      <a:pt x="236" y="1887"/>
                    </a:cubicBezTo>
                    <a:cubicBezTo>
                      <a:pt x="168" y="1789"/>
                      <a:pt x="0" y="1452"/>
                      <a:pt x="159" y="1303"/>
                    </a:cubicBezTo>
                    <a:cubicBezTo>
                      <a:pt x="318" y="1153"/>
                      <a:pt x="606" y="1035"/>
                      <a:pt x="693" y="935"/>
                    </a:cubicBezTo>
                    <a:cubicBezTo>
                      <a:pt x="821" y="790"/>
                      <a:pt x="934" y="454"/>
                      <a:pt x="1089" y="461"/>
                    </a:cubicBezTo>
                    <a:cubicBezTo>
                      <a:pt x="1244" y="467"/>
                      <a:pt x="1351" y="572"/>
                      <a:pt x="1370" y="470"/>
                    </a:cubicBezTo>
                    <a:cubicBezTo>
                      <a:pt x="1388" y="367"/>
                      <a:pt x="1431" y="223"/>
                      <a:pt x="1561" y="176"/>
                    </a:cubicBezTo>
                    <a:cubicBezTo>
                      <a:pt x="1691" y="130"/>
                      <a:pt x="1814" y="128"/>
                      <a:pt x="1858" y="183"/>
                    </a:cubicBezTo>
                    <a:close/>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05" name="Freeform 6">
                <a:extLst>
                  <a:ext uri="{FF2B5EF4-FFF2-40B4-BE49-F238E27FC236}">
                    <a16:creationId xmlns:a16="http://schemas.microsoft.com/office/drawing/2014/main" id="{3B994B3F-6E6C-4225-B520-E9F28159B077}"/>
                  </a:ext>
                </a:extLst>
              </p:cNvPr>
              <p:cNvSpPr>
                <a:spLocks/>
              </p:cNvSpPr>
              <p:nvPr/>
            </p:nvSpPr>
            <p:spPr bwMode="auto">
              <a:xfrm>
                <a:off x="2127" y="1061"/>
                <a:ext cx="168" cy="135"/>
              </a:xfrm>
              <a:custGeom>
                <a:avLst/>
                <a:gdLst>
                  <a:gd name="T0" fmla="*/ 56 w 439"/>
                  <a:gd name="T1" fmla="*/ 63 h 353"/>
                  <a:gd name="T2" fmla="*/ 356 w 439"/>
                  <a:gd name="T3" fmla="*/ 22 h 353"/>
                  <a:gd name="T4" fmla="*/ 320 w 439"/>
                  <a:gd name="T5" fmla="*/ 273 h 353"/>
                  <a:gd name="T6" fmla="*/ 157 w 439"/>
                  <a:gd name="T7" fmla="*/ 234 h 353"/>
                  <a:gd name="T8" fmla="*/ 56 w 439"/>
                  <a:gd name="T9" fmla="*/ 63 h 353"/>
                </a:gdLst>
                <a:ahLst/>
                <a:cxnLst>
                  <a:cxn ang="0">
                    <a:pos x="T0" y="T1"/>
                  </a:cxn>
                  <a:cxn ang="0">
                    <a:pos x="T2" y="T3"/>
                  </a:cxn>
                  <a:cxn ang="0">
                    <a:pos x="T4" y="T5"/>
                  </a:cxn>
                  <a:cxn ang="0">
                    <a:pos x="T6" y="T7"/>
                  </a:cxn>
                  <a:cxn ang="0">
                    <a:pos x="T8" y="T9"/>
                  </a:cxn>
                </a:cxnLst>
                <a:rect l="0" t="0" r="r" b="b"/>
                <a:pathLst>
                  <a:path w="439" h="353">
                    <a:moveTo>
                      <a:pt x="56" y="63"/>
                    </a:moveTo>
                    <a:cubicBezTo>
                      <a:pt x="199" y="38"/>
                      <a:pt x="251" y="50"/>
                      <a:pt x="356" y="22"/>
                    </a:cubicBezTo>
                    <a:cubicBezTo>
                      <a:pt x="439" y="0"/>
                      <a:pt x="373" y="193"/>
                      <a:pt x="320" y="273"/>
                    </a:cubicBezTo>
                    <a:cubicBezTo>
                      <a:pt x="267" y="353"/>
                      <a:pt x="199" y="288"/>
                      <a:pt x="157" y="234"/>
                    </a:cubicBezTo>
                    <a:cubicBezTo>
                      <a:pt x="115" y="180"/>
                      <a:pt x="0" y="73"/>
                      <a:pt x="56" y="63"/>
                    </a:cubicBezTo>
                    <a:close/>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grpSp>
    </p:spTree>
    <p:extLst>
      <p:ext uri="{BB962C8B-B14F-4D97-AF65-F5344CB8AC3E}">
        <p14:creationId xmlns:p14="http://schemas.microsoft.com/office/powerpoint/2010/main" val="4027634565"/>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wipe(up)">
                                      <p:cBhvr>
                                        <p:cTn id="7" dur="200"/>
                                        <p:tgtEl>
                                          <p:spTgt spid="626"/>
                                        </p:tgtEl>
                                      </p:cBhvr>
                                    </p:animEffect>
                                  </p:childTnLst>
                                </p:cTn>
                              </p:par>
                            </p:childTnLst>
                          </p:cTn>
                        </p:par>
                        <p:par>
                          <p:cTn id="8" fill="hold">
                            <p:stCondLst>
                              <p:cond delay="200"/>
                            </p:stCondLst>
                            <p:childTnLst>
                              <p:par>
                                <p:cTn id="9" presetID="22" presetClass="entr" presetSubtype="1" fill="hold" grpId="0" nodeType="afterEffect">
                                  <p:stCondLst>
                                    <p:cond delay="0"/>
                                  </p:stCondLst>
                                  <p:childTnLst>
                                    <p:set>
                                      <p:cBhvr>
                                        <p:cTn id="10" dur="1" fill="hold">
                                          <p:stCondLst>
                                            <p:cond delay="0"/>
                                          </p:stCondLst>
                                        </p:cTn>
                                        <p:tgtEl>
                                          <p:spTgt spid="677"/>
                                        </p:tgtEl>
                                        <p:attrNameLst>
                                          <p:attrName>style.visibility</p:attrName>
                                        </p:attrNameLst>
                                      </p:cBhvr>
                                      <p:to>
                                        <p:strVal val="visible"/>
                                      </p:to>
                                    </p:set>
                                    <p:animEffect transition="in" filter="wipe(up)">
                                      <p:cBhvr>
                                        <p:cTn id="11" dur="200"/>
                                        <p:tgtEl>
                                          <p:spTgt spid="677"/>
                                        </p:tgtEl>
                                      </p:cBhvr>
                                    </p:animEffect>
                                  </p:childTnLst>
                                </p:cTn>
                              </p:par>
                            </p:childTnLst>
                          </p:cTn>
                        </p:par>
                        <p:par>
                          <p:cTn id="12" fill="hold">
                            <p:stCondLst>
                              <p:cond delay="400"/>
                            </p:stCondLst>
                            <p:childTnLst>
                              <p:par>
                                <p:cTn id="13" presetID="22" presetClass="entr" presetSubtype="1" fill="hold" nodeType="afterEffect">
                                  <p:stCondLst>
                                    <p:cond delay="0"/>
                                  </p:stCondLst>
                                  <p:childTnLst>
                                    <p:set>
                                      <p:cBhvr>
                                        <p:cTn id="14" dur="1" fill="hold">
                                          <p:stCondLst>
                                            <p:cond delay="0"/>
                                          </p:stCondLst>
                                        </p:cTn>
                                        <p:tgtEl>
                                          <p:spTgt spid="680"/>
                                        </p:tgtEl>
                                        <p:attrNameLst>
                                          <p:attrName>style.visibility</p:attrName>
                                        </p:attrNameLst>
                                      </p:cBhvr>
                                      <p:to>
                                        <p:strVal val="visible"/>
                                      </p:to>
                                    </p:set>
                                    <p:animEffect transition="in" filter="wipe(up)">
                                      <p:cBhvr>
                                        <p:cTn id="15" dur="200"/>
                                        <p:tgtEl>
                                          <p:spTgt spid="680"/>
                                        </p:tgtEl>
                                      </p:cBhvr>
                                    </p:animEffect>
                                  </p:childTnLst>
                                </p:cTn>
                              </p:par>
                            </p:childTnLst>
                          </p:cTn>
                        </p:par>
                        <p:par>
                          <p:cTn id="16" fill="hold">
                            <p:stCondLst>
                              <p:cond delay="600"/>
                            </p:stCondLst>
                            <p:childTnLst>
                              <p:par>
                                <p:cTn id="17" presetID="22" presetClass="entr" presetSubtype="1" fill="hold" grpId="0" nodeType="afterEffect">
                                  <p:stCondLst>
                                    <p:cond delay="0"/>
                                  </p:stCondLst>
                                  <p:childTnLst>
                                    <p:set>
                                      <p:cBhvr>
                                        <p:cTn id="18" dur="1" fill="hold">
                                          <p:stCondLst>
                                            <p:cond delay="0"/>
                                          </p:stCondLst>
                                        </p:cTn>
                                        <p:tgtEl>
                                          <p:spTgt spid="678"/>
                                        </p:tgtEl>
                                        <p:attrNameLst>
                                          <p:attrName>style.visibility</p:attrName>
                                        </p:attrNameLst>
                                      </p:cBhvr>
                                      <p:to>
                                        <p:strVal val="visible"/>
                                      </p:to>
                                    </p:set>
                                    <p:animEffect transition="in" filter="wipe(up)">
                                      <p:cBhvr>
                                        <p:cTn id="19" dur="200"/>
                                        <p:tgtEl>
                                          <p:spTgt spid="678"/>
                                        </p:tgtEl>
                                      </p:cBhvr>
                                    </p:animEffect>
                                  </p:childTnLst>
                                </p:cTn>
                              </p:par>
                            </p:childTnLst>
                          </p:cTn>
                        </p:par>
                        <p:par>
                          <p:cTn id="20" fill="hold">
                            <p:stCondLst>
                              <p:cond delay="800"/>
                            </p:stCondLst>
                            <p:childTnLst>
                              <p:par>
                                <p:cTn id="21" presetID="22" presetClass="entr" presetSubtype="1" fill="hold" nodeType="afterEffect">
                                  <p:stCondLst>
                                    <p:cond delay="0"/>
                                  </p:stCondLst>
                                  <p:childTnLst>
                                    <p:set>
                                      <p:cBhvr>
                                        <p:cTn id="22" dur="1" fill="hold">
                                          <p:stCondLst>
                                            <p:cond delay="0"/>
                                          </p:stCondLst>
                                        </p:cTn>
                                        <p:tgtEl>
                                          <p:spTgt spid="689"/>
                                        </p:tgtEl>
                                        <p:attrNameLst>
                                          <p:attrName>style.visibility</p:attrName>
                                        </p:attrNameLst>
                                      </p:cBhvr>
                                      <p:to>
                                        <p:strVal val="visible"/>
                                      </p:to>
                                    </p:set>
                                    <p:animEffect transition="in" filter="wipe(up)">
                                      <p:cBhvr>
                                        <p:cTn id="23" dur="200"/>
                                        <p:tgtEl>
                                          <p:spTgt spid="689"/>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679"/>
                                        </p:tgtEl>
                                        <p:attrNameLst>
                                          <p:attrName>style.visibility</p:attrName>
                                        </p:attrNameLst>
                                      </p:cBhvr>
                                      <p:to>
                                        <p:strVal val="visible"/>
                                      </p:to>
                                    </p:set>
                                    <p:animEffect transition="in" filter="wipe(up)">
                                      <p:cBhvr>
                                        <p:cTn id="27" dur="200"/>
                                        <p:tgtEl>
                                          <p:spTgt spid="679"/>
                                        </p:tgtEl>
                                      </p:cBhvr>
                                    </p:animEffect>
                                  </p:childTnLst>
                                </p:cTn>
                              </p:par>
                            </p:childTnLst>
                          </p:cTn>
                        </p:par>
                        <p:par>
                          <p:cTn id="28" fill="hold">
                            <p:stCondLst>
                              <p:cond delay="1200"/>
                            </p:stCondLst>
                            <p:childTnLst>
                              <p:par>
                                <p:cTn id="29" presetID="22" presetClass="entr" presetSubtype="1" fill="hold" nodeType="afterEffect">
                                  <p:stCondLst>
                                    <p:cond delay="0"/>
                                  </p:stCondLst>
                                  <p:childTnLst>
                                    <p:set>
                                      <p:cBhvr>
                                        <p:cTn id="30" dur="1" fill="hold">
                                          <p:stCondLst>
                                            <p:cond delay="0"/>
                                          </p:stCondLst>
                                        </p:cTn>
                                        <p:tgtEl>
                                          <p:spTgt spid="778"/>
                                        </p:tgtEl>
                                        <p:attrNameLst>
                                          <p:attrName>style.visibility</p:attrName>
                                        </p:attrNameLst>
                                      </p:cBhvr>
                                      <p:to>
                                        <p:strVal val="visible"/>
                                      </p:to>
                                    </p:set>
                                    <p:animEffect transition="in" filter="wipe(up)">
                                      <p:cBhvr>
                                        <p:cTn id="31" dur="200"/>
                                        <p:tgtEl>
                                          <p:spTgt spid="778"/>
                                        </p:tgtEl>
                                      </p:cBhvr>
                                    </p:animEffect>
                                  </p:childTnLst>
                                </p:cTn>
                              </p:par>
                            </p:childTnLst>
                          </p:cTn>
                        </p:par>
                        <p:par>
                          <p:cTn id="32" fill="hold">
                            <p:stCondLst>
                              <p:cond delay="1400"/>
                            </p:stCondLst>
                            <p:childTnLst>
                              <p:par>
                                <p:cTn id="33" presetID="22" presetClass="entr" presetSubtype="1" fill="hold" grpId="0" nodeType="afterEffect">
                                  <p:stCondLst>
                                    <p:cond delay="0"/>
                                  </p:stCondLst>
                                  <p:childTnLst>
                                    <p:set>
                                      <p:cBhvr>
                                        <p:cTn id="34" dur="1" fill="hold">
                                          <p:stCondLst>
                                            <p:cond delay="0"/>
                                          </p:stCondLst>
                                        </p:cTn>
                                        <p:tgtEl>
                                          <p:spTgt spid="741"/>
                                        </p:tgtEl>
                                        <p:attrNameLst>
                                          <p:attrName>style.visibility</p:attrName>
                                        </p:attrNameLst>
                                      </p:cBhvr>
                                      <p:to>
                                        <p:strVal val="visible"/>
                                      </p:to>
                                    </p:set>
                                    <p:animEffect transition="in" filter="wipe(up)">
                                      <p:cBhvr>
                                        <p:cTn id="35" dur="200"/>
                                        <p:tgtEl>
                                          <p:spTgt spid="741"/>
                                        </p:tgtEl>
                                      </p:cBhvr>
                                    </p:animEffect>
                                  </p:childTnLst>
                                </p:cTn>
                              </p:par>
                            </p:childTnLst>
                          </p:cTn>
                        </p:par>
                        <p:par>
                          <p:cTn id="36" fill="hold">
                            <p:stCondLst>
                              <p:cond delay="1600"/>
                            </p:stCondLst>
                            <p:childTnLst>
                              <p:par>
                                <p:cTn id="37" presetID="22" presetClass="entr" presetSubtype="1" fill="hold" nodeType="afterEffect">
                                  <p:stCondLst>
                                    <p:cond delay="0"/>
                                  </p:stCondLst>
                                  <p:childTnLst>
                                    <p:set>
                                      <p:cBhvr>
                                        <p:cTn id="38" dur="1" fill="hold">
                                          <p:stCondLst>
                                            <p:cond delay="0"/>
                                          </p:stCondLst>
                                        </p:cTn>
                                        <p:tgtEl>
                                          <p:spTgt spid="743"/>
                                        </p:tgtEl>
                                        <p:attrNameLst>
                                          <p:attrName>style.visibility</p:attrName>
                                        </p:attrNameLst>
                                      </p:cBhvr>
                                      <p:to>
                                        <p:strVal val="visible"/>
                                      </p:to>
                                    </p:set>
                                    <p:animEffect transition="in" filter="wipe(up)">
                                      <p:cBhvr>
                                        <p:cTn id="39" dur="200"/>
                                        <p:tgtEl>
                                          <p:spTgt spid="743"/>
                                        </p:tgtEl>
                                      </p:cBhvr>
                                    </p:animEffect>
                                  </p:childTnLst>
                                </p:cTn>
                              </p:par>
                            </p:childTnLst>
                          </p:cTn>
                        </p:par>
                        <p:par>
                          <p:cTn id="40" fill="hold">
                            <p:stCondLst>
                              <p:cond delay="1800"/>
                            </p:stCondLst>
                            <p:childTnLst>
                              <p:par>
                                <p:cTn id="41" presetID="22" presetClass="entr" presetSubtype="1" fill="hold" grpId="0" nodeType="afterEffect">
                                  <p:stCondLst>
                                    <p:cond delay="0"/>
                                  </p:stCondLst>
                                  <p:childTnLst>
                                    <p:set>
                                      <p:cBhvr>
                                        <p:cTn id="42" dur="1" fill="hold">
                                          <p:stCondLst>
                                            <p:cond delay="0"/>
                                          </p:stCondLst>
                                        </p:cTn>
                                        <p:tgtEl>
                                          <p:spTgt spid="742"/>
                                        </p:tgtEl>
                                        <p:attrNameLst>
                                          <p:attrName>style.visibility</p:attrName>
                                        </p:attrNameLst>
                                      </p:cBhvr>
                                      <p:to>
                                        <p:strVal val="visible"/>
                                      </p:to>
                                    </p:set>
                                    <p:animEffect transition="in" filter="wipe(up)">
                                      <p:cBhvr>
                                        <p:cTn id="43" dur="200"/>
                                        <p:tgtEl>
                                          <p:spTgt spid="742"/>
                                        </p:tgtEl>
                                      </p:cBhvr>
                                    </p:animEffect>
                                  </p:childTnLst>
                                </p:cTn>
                              </p:par>
                            </p:childTnLst>
                          </p:cTn>
                        </p:par>
                        <p:par>
                          <p:cTn id="44" fill="hold">
                            <p:stCondLst>
                              <p:cond delay="2000"/>
                            </p:stCondLst>
                            <p:childTnLst>
                              <p:par>
                                <p:cTn id="45" presetID="22" presetClass="entr" presetSubtype="1" fill="hold" nodeType="afterEffect">
                                  <p:stCondLst>
                                    <p:cond delay="0"/>
                                  </p:stCondLst>
                                  <p:childTnLst>
                                    <p:set>
                                      <p:cBhvr>
                                        <p:cTn id="46" dur="1" fill="hold">
                                          <p:stCondLst>
                                            <p:cond delay="0"/>
                                          </p:stCondLst>
                                        </p:cTn>
                                        <p:tgtEl>
                                          <p:spTgt spid="801"/>
                                        </p:tgtEl>
                                        <p:attrNameLst>
                                          <p:attrName>style.visibility</p:attrName>
                                        </p:attrNameLst>
                                      </p:cBhvr>
                                      <p:to>
                                        <p:strVal val="visible"/>
                                      </p:to>
                                    </p:set>
                                    <p:animEffect transition="in" filter="wipe(up)">
                                      <p:cBhvr>
                                        <p:cTn id="47" dur="200"/>
                                        <p:tgtEl>
                                          <p:spTgt spid="801"/>
                                        </p:tgtEl>
                                      </p:cBhvr>
                                    </p:animEffect>
                                  </p:childTnLst>
                                </p:cTn>
                              </p:par>
                            </p:childTnLst>
                          </p:cTn>
                        </p:par>
                        <p:par>
                          <p:cTn id="48" fill="hold">
                            <p:stCondLst>
                              <p:cond delay="2200"/>
                            </p:stCondLst>
                            <p:childTnLst>
                              <p:par>
                                <p:cTn id="49" presetID="22" presetClass="entr" presetSubtype="1" fill="hold" grpId="0" nodeType="afterEffect">
                                  <p:stCondLst>
                                    <p:cond delay="0"/>
                                  </p:stCondLst>
                                  <p:childTnLst>
                                    <p:set>
                                      <p:cBhvr>
                                        <p:cTn id="50" dur="1" fill="hold">
                                          <p:stCondLst>
                                            <p:cond delay="0"/>
                                          </p:stCondLst>
                                        </p:cTn>
                                        <p:tgtEl>
                                          <p:spTgt spid="800"/>
                                        </p:tgtEl>
                                        <p:attrNameLst>
                                          <p:attrName>style.visibility</p:attrName>
                                        </p:attrNameLst>
                                      </p:cBhvr>
                                      <p:to>
                                        <p:strVal val="visible"/>
                                      </p:to>
                                    </p:set>
                                    <p:animEffect transition="in" filter="wipe(up)">
                                      <p:cBhvr>
                                        <p:cTn id="51" dur="200"/>
                                        <p:tgtEl>
                                          <p:spTgt spid="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 grpId="0"/>
      <p:bldP spid="678" grpId="0"/>
      <p:bldP spid="679" grpId="0"/>
      <p:bldP spid="741" grpId="0"/>
      <p:bldP spid="742" grpId="0"/>
      <p:bldP spid="8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845" name="Title Slide"/>
          <p:cNvSpPr txBox="1">
            <a:spLocks noGrp="1"/>
          </p:cNvSpPr>
          <p:nvPr>
            <p:ph type="body" sz="quarter" idx="1"/>
          </p:nvPr>
        </p:nvSpPr>
        <p:spPr>
          <a:prstGeom prst="rect">
            <a:avLst/>
          </a:prstGeom>
        </p:spPr>
        <p:txBody>
          <a:bodyPr/>
          <a:lstStyle>
            <a:lvl1pPr defTabSz="805336">
              <a:defRPr sz="2000">
                <a:latin typeface="Museo Sans 300"/>
                <a:ea typeface="Museo Sans 300"/>
                <a:cs typeface="Museo Sans 300"/>
                <a:sym typeface="Museo Sans 300"/>
              </a:defRPr>
            </a:lvl1pPr>
          </a:lstStyle>
          <a:p>
            <a:r>
              <a:rPr lang="en-US" dirty="0"/>
              <a:t>NREN community sharing</a:t>
            </a:r>
            <a:endParaRPr dirty="0"/>
          </a:p>
        </p:txBody>
      </p:sp>
      <p:sp>
        <p:nvSpPr>
          <p:cNvPr id="6" name="TextBox 7">
            <a:extLst>
              <a:ext uri="{FF2B5EF4-FFF2-40B4-BE49-F238E27FC236}">
                <a16:creationId xmlns:a16="http://schemas.microsoft.com/office/drawing/2014/main" id="{7BE17DA5-F68F-4BC7-A897-4A5FABD0201F}"/>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rPr dirty="0"/>
              <a:t>AARNet Public</a:t>
            </a:r>
          </a:p>
        </p:txBody>
      </p:sp>
      <p:sp>
        <p:nvSpPr>
          <p:cNvPr id="11" name="Text Placeholder 16">
            <a:extLst>
              <a:ext uri="{FF2B5EF4-FFF2-40B4-BE49-F238E27FC236}">
                <a16:creationId xmlns:a16="http://schemas.microsoft.com/office/drawing/2014/main" id="{CBCBFD66-8CE9-44D1-8EDC-90AC4698B0C3}"/>
              </a:ext>
            </a:extLst>
          </p:cNvPr>
          <p:cNvSpPr>
            <a:spLocks noGrp="1"/>
          </p:cNvSpPr>
          <p:nvPr>
            <p:ph type="body" idx="21"/>
          </p:nvPr>
        </p:nvSpPr>
        <p:spPr>
          <a:xfrm>
            <a:off x="285750" y="666726"/>
            <a:ext cx="7629525" cy="2000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lang="en-US" dirty="0"/>
              <a:t>Threat informed protection</a:t>
            </a:r>
            <a:endParaRPr dirty="0"/>
          </a:p>
        </p:txBody>
      </p:sp>
      <p:grpSp>
        <p:nvGrpSpPr>
          <p:cNvPr id="3" name="Group 2">
            <a:extLst>
              <a:ext uri="{FF2B5EF4-FFF2-40B4-BE49-F238E27FC236}">
                <a16:creationId xmlns:a16="http://schemas.microsoft.com/office/drawing/2014/main" id="{3DBF27FE-4806-4D5A-A8BE-B8B347F36CB2}"/>
              </a:ext>
            </a:extLst>
          </p:cNvPr>
          <p:cNvGrpSpPr/>
          <p:nvPr/>
        </p:nvGrpSpPr>
        <p:grpSpPr>
          <a:xfrm>
            <a:off x="2826778" y="1868086"/>
            <a:ext cx="3069198" cy="1672116"/>
            <a:chOff x="464578" y="1818797"/>
            <a:chExt cx="3069198" cy="1672116"/>
          </a:xfrm>
        </p:grpSpPr>
        <p:pic>
          <p:nvPicPr>
            <p:cNvPr id="12" name="Picture 11">
              <a:extLst>
                <a:ext uri="{FF2B5EF4-FFF2-40B4-BE49-F238E27FC236}">
                  <a16:creationId xmlns:a16="http://schemas.microsoft.com/office/drawing/2014/main" id="{59CDE4EC-AE8E-4BF3-A1B2-B9C45938B380}"/>
                </a:ext>
              </a:extLst>
            </p:cNvPr>
            <p:cNvPicPr>
              <a:picLocks noChangeAspect="1"/>
            </p:cNvPicPr>
            <p:nvPr/>
          </p:nvPicPr>
          <p:blipFill rotWithShape="1">
            <a:blip r:embed="rId3"/>
            <a:srcRect t="5306" r="56963" b="55292"/>
            <a:stretch/>
          </p:blipFill>
          <p:spPr>
            <a:xfrm>
              <a:off x="464578" y="1818797"/>
              <a:ext cx="3069198" cy="1590675"/>
            </a:xfrm>
            <a:prstGeom prst="rect">
              <a:avLst/>
            </a:prstGeom>
            <a:ln>
              <a:noFill/>
            </a:ln>
          </p:spPr>
        </p:pic>
        <p:sp>
          <p:nvSpPr>
            <p:cNvPr id="2" name="Rectangle 1">
              <a:extLst>
                <a:ext uri="{FF2B5EF4-FFF2-40B4-BE49-F238E27FC236}">
                  <a16:creationId xmlns:a16="http://schemas.microsoft.com/office/drawing/2014/main" id="{8704AD47-5E0F-42F6-9223-D1BB373E666B}"/>
                </a:ext>
              </a:extLst>
            </p:cNvPr>
            <p:cNvSpPr/>
            <p:nvPr/>
          </p:nvSpPr>
          <p:spPr>
            <a:xfrm>
              <a:off x="3471863" y="3157538"/>
              <a:ext cx="61913" cy="33337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AU" sz="1300" b="0" i="0" u="none" strike="noStrike" cap="none" spc="0" normalizeH="0" baseline="0">
                <a:ln>
                  <a:noFill/>
                </a:ln>
                <a:solidFill>
                  <a:srgbClr val="000000"/>
                </a:solidFill>
                <a:effectLst/>
                <a:uFillTx/>
                <a:latin typeface="+mn-lt"/>
                <a:ea typeface="+mn-ea"/>
                <a:cs typeface="+mn-cs"/>
                <a:sym typeface="Calibri"/>
              </a:endParaRPr>
            </a:p>
          </p:txBody>
        </p:sp>
      </p:grpSp>
    </p:spTree>
    <p:extLst>
      <p:ext uri="{BB962C8B-B14F-4D97-AF65-F5344CB8AC3E}">
        <p14:creationId xmlns:p14="http://schemas.microsoft.com/office/powerpoint/2010/main" val="29398604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D9FB57-BC22-4CF2-9025-D1C41BA20ABD}"/>
              </a:ext>
            </a:extLst>
          </p:cNvPr>
          <p:cNvSpPr>
            <a:spLocks noGrp="1"/>
          </p:cNvSpPr>
          <p:nvPr>
            <p:ph type="body" sz="half" idx="1"/>
          </p:nvPr>
        </p:nvSpPr>
        <p:spPr/>
        <p:txBody>
          <a:bodyPr/>
          <a:lstStyle/>
          <a:p>
            <a:r>
              <a:rPr lang="en-US" dirty="0"/>
              <a:t>Integrated SOC Approach – is the ‘old’ SOC dead?</a:t>
            </a:r>
            <a:endParaRPr lang="en-AU" dirty="0"/>
          </a:p>
        </p:txBody>
      </p:sp>
      <p:sp>
        <p:nvSpPr>
          <p:cNvPr id="5" name="TextBox 4">
            <a:extLst>
              <a:ext uri="{FF2B5EF4-FFF2-40B4-BE49-F238E27FC236}">
                <a16:creationId xmlns:a16="http://schemas.microsoft.com/office/drawing/2014/main" id="{E4FCB5E5-B739-417E-9BC3-0FECB01D0AD4}"/>
              </a:ext>
            </a:extLst>
          </p:cNvPr>
          <p:cNvSpPr txBox="1"/>
          <p:nvPr/>
        </p:nvSpPr>
        <p:spPr>
          <a:xfrm>
            <a:off x="249403" y="4905832"/>
            <a:ext cx="519765" cy="184666"/>
          </a:xfrm>
          <a:prstGeom prst="rect">
            <a:avLst/>
          </a:prstGeom>
          <a:ln w="12700">
            <a:miter lim="400000"/>
          </a:ln>
          <a:extLst>
            <a:ext uri="{C572A759-6A51-4108-AA02-DFA0A04FC94B}">
              <ma14:wrappingTextBoxFlag xmlns="" xmlns:ma14="http://schemas.microsoft.com/office/mac/drawingml/2011/main" val="1"/>
            </a:ext>
          </a:extLst>
        </p:spPr>
        <p:txBody>
          <a:bodyPr wrap="non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kumimoji="0" lang="en-US" sz="600"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rPr>
              <a:t>AARNet </a:t>
            </a:r>
            <a:r>
              <a:rPr lang="en-US" sz="600" dirty="0">
                <a:solidFill>
                  <a:schemeClr val="bg1"/>
                </a:solidFill>
                <a:cs typeface="Calibri" panose="020F0502020204030204" pitchFamily="34" charset="0"/>
              </a:rPr>
              <a:t>Public</a:t>
            </a:r>
            <a:endParaRPr kumimoji="0" lang="en-AU" sz="600"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endParaRPr>
          </a:p>
        </p:txBody>
      </p:sp>
    </p:spTree>
    <p:extLst>
      <p:ext uri="{BB962C8B-B14F-4D97-AF65-F5344CB8AC3E}">
        <p14:creationId xmlns:p14="http://schemas.microsoft.com/office/powerpoint/2010/main" val="11932805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 name="Picture Placeholder 11" descr="Picture Placeholder 11"/>
          <p:cNvPicPr>
            <a:picLocks noGrp="1" noChangeAspect="1"/>
          </p:cNvPicPr>
          <p:nvPr>
            <p:ph type="pic" idx="21"/>
          </p:nvPr>
        </p:nvPicPr>
        <p:blipFill>
          <a:blip r:embed="rId3"/>
          <a:srcRect l="1" r="17894"/>
          <a:stretch>
            <a:fillRect/>
          </a:stretch>
        </p:blipFill>
        <p:spPr>
          <a:xfrm>
            <a:off x="2978724" y="1208639"/>
            <a:ext cx="5879704" cy="3238897"/>
          </a:xfrm>
          <a:custGeom>
            <a:avLst/>
            <a:gdLst/>
            <a:ahLst/>
            <a:cxnLst>
              <a:cxn ang="0">
                <a:pos x="wd2" y="hd2"/>
              </a:cxn>
              <a:cxn ang="5400000">
                <a:pos x="wd2" y="hd2"/>
              </a:cxn>
              <a:cxn ang="10800000">
                <a:pos x="wd2" y="hd2"/>
              </a:cxn>
              <a:cxn ang="16200000">
                <a:pos x="wd2" y="hd2"/>
              </a:cxn>
            </a:cxnLst>
            <a:rect l="0" t="0" r="r" b="b"/>
            <a:pathLst>
              <a:path w="21600" h="21600" extrusionOk="0">
                <a:moveTo>
                  <a:pt x="232" y="0"/>
                </a:moveTo>
                <a:cubicBezTo>
                  <a:pt x="146" y="0"/>
                  <a:pt x="69" y="46"/>
                  <a:pt x="0" y="109"/>
                </a:cubicBezTo>
                <a:lnTo>
                  <a:pt x="0" y="21600"/>
                </a:lnTo>
                <a:lnTo>
                  <a:pt x="21600" y="21600"/>
                </a:lnTo>
                <a:lnTo>
                  <a:pt x="21600" y="717"/>
                </a:lnTo>
                <a:cubicBezTo>
                  <a:pt x="21600" y="322"/>
                  <a:pt x="21390" y="0"/>
                  <a:pt x="21132" y="0"/>
                </a:cubicBezTo>
                <a:lnTo>
                  <a:pt x="232" y="0"/>
                </a:lnTo>
                <a:close/>
              </a:path>
            </a:pathLst>
          </a:custGeom>
        </p:spPr>
      </p:pic>
      <p:sp>
        <p:nvSpPr>
          <p:cNvPr id="865" name="“Don’t Throw the Baby Out With the Bathwater”"/>
          <p:cNvSpPr txBox="1">
            <a:spLocks noGrp="1"/>
          </p:cNvSpPr>
          <p:nvPr>
            <p:ph type="body" sz="quarter" idx="1"/>
          </p:nvPr>
        </p:nvSpPr>
        <p:spPr>
          <a:xfrm>
            <a:off x="285750" y="1208252"/>
            <a:ext cx="2626659" cy="3238916"/>
          </a:xfrm>
          <a:prstGeom prst="rect">
            <a:avLst/>
          </a:prstGeom>
        </p:spPr>
        <p:txBody>
          <a:bodyPr/>
          <a:lstStyle>
            <a:lvl1pPr>
              <a:defRPr sz="1800"/>
            </a:lvl1pPr>
          </a:lstStyle>
          <a:p>
            <a:r>
              <a:rPr lang="en-US" dirty="0"/>
              <a:t>Building use cases where it makes sense</a:t>
            </a:r>
            <a:endParaRPr dirty="0"/>
          </a:p>
        </p:txBody>
      </p:sp>
      <p:sp>
        <p:nvSpPr>
          <p:cNvPr id="866" name="Text Placeholder 16"/>
          <p:cNvSpPr>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t>So is Old SOC Dead?</a:t>
            </a:r>
          </a:p>
        </p:txBody>
      </p:sp>
      <p:sp>
        <p:nvSpPr>
          <p:cNvPr id="867" name="Text Placeholder 16"/>
          <p:cNvSpPr>
            <a:spLocks noGrp="1"/>
          </p:cNvSpPr>
          <p:nvPr>
            <p:ph type="body" idx="23"/>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lang="en-US" dirty="0"/>
              <a:t>The traditional approach</a:t>
            </a:r>
            <a:endParaRPr dirty="0"/>
          </a:p>
        </p:txBody>
      </p:sp>
      <p:sp>
        <p:nvSpPr>
          <p:cNvPr id="86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7" name="TextBox 7">
            <a:extLst>
              <a:ext uri="{FF2B5EF4-FFF2-40B4-BE49-F238E27FC236}">
                <a16:creationId xmlns:a16="http://schemas.microsoft.com/office/drawing/2014/main" id="{140B3433-BAF4-4669-B70F-F0954BBFE36D}"/>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rPr dirty="0"/>
              <a:t>AARNet Public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Text Placeholder 16"/>
          <p:cNvSpPr>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t>So is Old SOC Dead?</a:t>
            </a:r>
          </a:p>
        </p:txBody>
      </p:sp>
      <p:sp>
        <p:nvSpPr>
          <p:cNvPr id="871" name="Text Placeholder 16"/>
          <p:cNvSpPr>
            <a:spLocks noGrp="1"/>
          </p:cNvSpPr>
          <p:nvPr>
            <p:ph type="body" idx="23"/>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lang="en-US" dirty="0"/>
              <a:t>The traditional approach</a:t>
            </a:r>
            <a:endParaRPr dirty="0"/>
          </a:p>
        </p:txBody>
      </p:sp>
      <p:sp>
        <p:nvSpPr>
          <p:cNvPr id="87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pic>
        <p:nvPicPr>
          <p:cNvPr id="873" name="Screen Shot 2022-06-12 at 2.39.45 pm.png" descr="Screen Shot 2022-06-12 at 2.39.45 pm.png"/>
          <p:cNvPicPr>
            <a:picLocks noChangeAspect="1"/>
          </p:cNvPicPr>
          <p:nvPr/>
        </p:nvPicPr>
        <p:blipFill>
          <a:blip r:embed="rId3"/>
          <a:srcRect l="12621"/>
          <a:stretch>
            <a:fillRect/>
          </a:stretch>
        </p:blipFill>
        <p:spPr>
          <a:xfrm>
            <a:off x="2788239" y="1507665"/>
            <a:ext cx="6168333" cy="2336132"/>
          </a:xfrm>
          <a:prstGeom prst="rect">
            <a:avLst/>
          </a:prstGeom>
          <a:ln w="12700">
            <a:miter lim="400000"/>
          </a:ln>
        </p:spPr>
      </p:pic>
      <p:sp>
        <p:nvSpPr>
          <p:cNvPr id="874" name="Dynamic"/>
          <p:cNvSpPr txBox="1"/>
          <p:nvPr/>
        </p:nvSpPr>
        <p:spPr>
          <a:xfrm>
            <a:off x="1468581" y="1623536"/>
            <a:ext cx="685860"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Dynamic</a:t>
            </a:r>
          </a:p>
        </p:txBody>
      </p:sp>
      <p:sp>
        <p:nvSpPr>
          <p:cNvPr id="875" name="Static"/>
          <p:cNvSpPr txBox="1"/>
          <p:nvPr/>
        </p:nvSpPr>
        <p:spPr>
          <a:xfrm>
            <a:off x="1574590" y="2935393"/>
            <a:ext cx="473842"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Static</a:t>
            </a:r>
          </a:p>
        </p:txBody>
      </p:sp>
      <p:pic>
        <p:nvPicPr>
          <p:cNvPr id="876" name="Line Line" descr="Line Line"/>
          <p:cNvPicPr>
            <a:picLocks/>
          </p:cNvPicPr>
          <p:nvPr/>
        </p:nvPicPr>
        <p:blipFill>
          <a:blip r:embed="rId4"/>
          <a:stretch>
            <a:fillRect/>
          </a:stretch>
        </p:blipFill>
        <p:spPr>
          <a:xfrm>
            <a:off x="2255278" y="1690887"/>
            <a:ext cx="444944" cy="123501"/>
          </a:xfrm>
          <a:prstGeom prst="rect">
            <a:avLst/>
          </a:prstGeom>
        </p:spPr>
      </p:pic>
      <p:pic>
        <p:nvPicPr>
          <p:cNvPr id="878" name="Line Line" descr="Line Line"/>
          <p:cNvPicPr>
            <a:picLocks/>
          </p:cNvPicPr>
          <p:nvPr/>
        </p:nvPicPr>
        <p:blipFill>
          <a:blip r:embed="rId4"/>
          <a:stretch>
            <a:fillRect/>
          </a:stretch>
        </p:blipFill>
        <p:spPr>
          <a:xfrm>
            <a:off x="2255278" y="3002744"/>
            <a:ext cx="444944" cy="123502"/>
          </a:xfrm>
          <a:prstGeom prst="rect">
            <a:avLst/>
          </a:prstGeom>
        </p:spPr>
      </p:pic>
      <p:sp>
        <p:nvSpPr>
          <p:cNvPr id="10" name="TextBox 7">
            <a:extLst>
              <a:ext uri="{FF2B5EF4-FFF2-40B4-BE49-F238E27FC236}">
                <a16:creationId xmlns:a16="http://schemas.microsoft.com/office/drawing/2014/main" id="{140EBEC6-B65B-4EEF-99EE-A6DB777D96E6}"/>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rPr dirty="0"/>
              <a:t>AARNet Public</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Text Placeholder 2"/>
          <p:cNvSpPr txBox="1">
            <a:spLocks noGrp="1"/>
          </p:cNvSpPr>
          <p:nvPr>
            <p:ph type="body" sz="quarter" idx="1"/>
          </p:nvPr>
        </p:nvSpPr>
        <p:spPr>
          <a:prstGeom prst="rect">
            <a:avLst/>
          </a:prstGeom>
        </p:spPr>
        <p:txBody>
          <a:bodyPr>
            <a:normAutofit lnSpcReduction="10000"/>
          </a:bodyPr>
          <a:lstStyle/>
          <a:p>
            <a:r>
              <a:rPr dirty="0"/>
              <a:t>Prevent, Detect, Respond</a:t>
            </a:r>
          </a:p>
        </p:txBody>
      </p:sp>
      <p:sp>
        <p:nvSpPr>
          <p:cNvPr id="887" name="SOC"/>
          <p:cNvSpPr txBox="1"/>
          <p:nvPr/>
        </p:nvSpPr>
        <p:spPr>
          <a:xfrm>
            <a:off x="3446697" y="826799"/>
            <a:ext cx="293524" cy="195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800">
                <a:solidFill>
                  <a:srgbClr val="FFFFFF"/>
                </a:solidFill>
                <a:latin typeface="Museo Sans 500"/>
                <a:ea typeface="Museo Sans 500"/>
                <a:cs typeface="Museo Sans 500"/>
                <a:sym typeface="Museo Sans 500"/>
              </a:defRPr>
            </a:lvl1pPr>
          </a:lstStyle>
          <a:p>
            <a:r>
              <a:t>SOC</a:t>
            </a:r>
          </a:p>
        </p:txBody>
      </p:sp>
      <p:sp>
        <p:nvSpPr>
          <p:cNvPr id="888" name="SOC"/>
          <p:cNvSpPr txBox="1"/>
          <p:nvPr/>
        </p:nvSpPr>
        <p:spPr>
          <a:xfrm>
            <a:off x="5130261" y="1121477"/>
            <a:ext cx="293523" cy="195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800">
                <a:solidFill>
                  <a:srgbClr val="FFFFFF"/>
                </a:solidFill>
                <a:latin typeface="Museo Sans 500"/>
                <a:ea typeface="Museo Sans 500"/>
                <a:cs typeface="Museo Sans 500"/>
                <a:sym typeface="Museo Sans 500"/>
              </a:defRPr>
            </a:lvl1pPr>
          </a:lstStyle>
          <a:p>
            <a:r>
              <a:t>SOC</a:t>
            </a:r>
          </a:p>
        </p:txBody>
      </p:sp>
      <p:sp>
        <p:nvSpPr>
          <p:cNvPr id="88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pic>
        <p:nvPicPr>
          <p:cNvPr id="890" name="AARNet_Icons_Grey_Gift-Lg.png" descr="AARNet_Icons_Grey_Gift-Lg.png"/>
          <p:cNvPicPr>
            <a:picLocks noChangeAspect="1"/>
          </p:cNvPicPr>
          <p:nvPr/>
        </p:nvPicPr>
        <p:blipFill>
          <a:blip r:embed="rId3"/>
          <a:stretch>
            <a:fillRect/>
          </a:stretch>
        </p:blipFill>
        <p:spPr>
          <a:xfrm>
            <a:off x="5943343" y="1536756"/>
            <a:ext cx="636722" cy="636722"/>
          </a:xfrm>
          <a:prstGeom prst="rect">
            <a:avLst/>
          </a:prstGeom>
          <a:ln w="12700">
            <a:miter lim="400000"/>
          </a:ln>
        </p:spPr>
      </p:pic>
      <p:pic>
        <p:nvPicPr>
          <p:cNvPr id="891" name="AARNet_Icons_Black_Server-Lg.png" descr="AARNet_Icons_Black_Server-Lg.png"/>
          <p:cNvPicPr>
            <a:picLocks noChangeAspect="1"/>
          </p:cNvPicPr>
          <p:nvPr/>
        </p:nvPicPr>
        <p:blipFill>
          <a:blip r:embed="rId4"/>
          <a:stretch>
            <a:fillRect/>
          </a:stretch>
        </p:blipFill>
        <p:spPr>
          <a:xfrm>
            <a:off x="3603084" y="1629998"/>
            <a:ext cx="515159" cy="515159"/>
          </a:xfrm>
          <a:prstGeom prst="rect">
            <a:avLst/>
          </a:prstGeom>
          <a:ln w="12700">
            <a:miter lim="400000"/>
          </a:ln>
        </p:spPr>
      </p:pic>
      <p:sp>
        <p:nvSpPr>
          <p:cNvPr id="892" name="Straight Arrow Connector 30"/>
          <p:cNvSpPr/>
          <p:nvPr/>
        </p:nvSpPr>
        <p:spPr>
          <a:xfrm flipH="1" flipV="1">
            <a:off x="4869360" y="2812282"/>
            <a:ext cx="1619250" cy="1"/>
          </a:xfrm>
          <a:prstGeom prst="line">
            <a:avLst/>
          </a:prstGeom>
          <a:ln w="25400">
            <a:solidFill>
              <a:srgbClr val="8A8C8E"/>
            </a:solidFill>
            <a:miter/>
            <a:tailEnd type="triangle"/>
          </a:ln>
        </p:spPr>
        <p:txBody>
          <a:bodyPr lIns="34254" tIns="34254" rIns="34254" bIns="34254"/>
          <a:lstStyle/>
          <a:p>
            <a:pPr defTabSz="342900">
              <a:defRPr sz="1200"/>
            </a:pPr>
            <a:endParaRPr/>
          </a:p>
        </p:txBody>
      </p:sp>
      <p:sp>
        <p:nvSpPr>
          <p:cNvPr id="893" name="TextBox 31"/>
          <p:cNvSpPr txBox="1"/>
          <p:nvPr/>
        </p:nvSpPr>
        <p:spPr>
          <a:xfrm>
            <a:off x="5150075" y="2633067"/>
            <a:ext cx="1122140"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Exploit Infiltration</a:t>
            </a:r>
          </a:p>
        </p:txBody>
      </p:sp>
      <p:sp>
        <p:nvSpPr>
          <p:cNvPr id="894" name="Straight Arrow Connector 34"/>
          <p:cNvSpPr/>
          <p:nvPr/>
        </p:nvSpPr>
        <p:spPr>
          <a:xfrm flipH="1">
            <a:off x="4869359" y="3529992"/>
            <a:ext cx="1619250" cy="1"/>
          </a:xfrm>
          <a:prstGeom prst="line">
            <a:avLst/>
          </a:prstGeom>
          <a:ln w="25400">
            <a:solidFill>
              <a:srgbClr val="8A8C8E"/>
            </a:solidFill>
            <a:miter/>
            <a:tailEnd type="triangle"/>
          </a:ln>
        </p:spPr>
        <p:txBody>
          <a:bodyPr lIns="34254" tIns="34254" rIns="34254" bIns="34254"/>
          <a:lstStyle/>
          <a:p>
            <a:pPr defTabSz="342900">
              <a:defRPr sz="1200"/>
            </a:pPr>
            <a:endParaRPr/>
          </a:p>
        </p:txBody>
      </p:sp>
      <p:sp>
        <p:nvSpPr>
          <p:cNvPr id="895" name="TextBox 35"/>
          <p:cNvSpPr txBox="1"/>
          <p:nvPr/>
        </p:nvSpPr>
        <p:spPr>
          <a:xfrm>
            <a:off x="5158230" y="3350777"/>
            <a:ext cx="1223567"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Malware Download</a:t>
            </a:r>
          </a:p>
        </p:txBody>
      </p:sp>
      <p:grpSp>
        <p:nvGrpSpPr>
          <p:cNvPr id="898" name="Oval 36"/>
          <p:cNvGrpSpPr/>
          <p:nvPr/>
        </p:nvGrpSpPr>
        <p:grpSpPr>
          <a:xfrm>
            <a:off x="1397411" y="3553189"/>
            <a:ext cx="309921" cy="294628"/>
            <a:chOff x="0" y="0"/>
            <a:chExt cx="309920" cy="294627"/>
          </a:xfrm>
        </p:grpSpPr>
        <p:sp>
          <p:nvSpPr>
            <p:cNvPr id="896"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897" name="2"/>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2</a:t>
              </a:r>
            </a:p>
          </p:txBody>
        </p:sp>
      </p:grpSp>
      <p:sp>
        <p:nvSpPr>
          <p:cNvPr id="899" name="TextBox 32"/>
          <p:cNvSpPr txBox="1"/>
          <p:nvPr/>
        </p:nvSpPr>
        <p:spPr>
          <a:xfrm>
            <a:off x="1766411" y="3618008"/>
            <a:ext cx="1566913"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Vulnerability Exploitation</a:t>
            </a:r>
          </a:p>
        </p:txBody>
      </p:sp>
      <p:grpSp>
        <p:nvGrpSpPr>
          <p:cNvPr id="902" name="Oval 38"/>
          <p:cNvGrpSpPr/>
          <p:nvPr/>
        </p:nvGrpSpPr>
        <p:grpSpPr>
          <a:xfrm>
            <a:off x="1397411" y="4001758"/>
            <a:ext cx="309922" cy="294628"/>
            <a:chOff x="0" y="0"/>
            <a:chExt cx="309920" cy="294627"/>
          </a:xfrm>
        </p:grpSpPr>
        <p:sp>
          <p:nvSpPr>
            <p:cNvPr id="900"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01" name="4"/>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4</a:t>
              </a:r>
            </a:p>
          </p:txBody>
        </p:sp>
      </p:grpSp>
      <p:sp>
        <p:nvSpPr>
          <p:cNvPr id="903" name="TextBox 39"/>
          <p:cNvSpPr txBox="1"/>
          <p:nvPr/>
        </p:nvSpPr>
        <p:spPr>
          <a:xfrm>
            <a:off x="1766411" y="4066576"/>
            <a:ext cx="127915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Malware Installation</a:t>
            </a:r>
          </a:p>
        </p:txBody>
      </p:sp>
      <p:sp>
        <p:nvSpPr>
          <p:cNvPr id="904" name="Straight Arrow Connector 41"/>
          <p:cNvSpPr/>
          <p:nvPr/>
        </p:nvSpPr>
        <p:spPr>
          <a:xfrm flipH="1">
            <a:off x="3668257" y="4182116"/>
            <a:ext cx="1619251" cy="1"/>
          </a:xfrm>
          <a:prstGeom prst="line">
            <a:avLst/>
          </a:prstGeom>
          <a:ln w="25400">
            <a:solidFill>
              <a:srgbClr val="8A8C8E"/>
            </a:solidFill>
            <a:miter/>
            <a:headEnd type="triangle"/>
          </a:ln>
        </p:spPr>
        <p:txBody>
          <a:bodyPr lIns="34254" tIns="34254" rIns="34254" bIns="34254"/>
          <a:lstStyle/>
          <a:p>
            <a:pPr defTabSz="342900">
              <a:defRPr sz="1200"/>
            </a:pPr>
            <a:endParaRPr/>
          </a:p>
        </p:txBody>
      </p:sp>
      <p:sp>
        <p:nvSpPr>
          <p:cNvPr id="905" name="TextBox 42"/>
          <p:cNvSpPr txBox="1"/>
          <p:nvPr/>
        </p:nvSpPr>
        <p:spPr>
          <a:xfrm>
            <a:off x="3765916" y="4001968"/>
            <a:ext cx="1410346"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Command and Control</a:t>
            </a:r>
          </a:p>
        </p:txBody>
      </p:sp>
      <p:sp>
        <p:nvSpPr>
          <p:cNvPr id="906" name="TextBox 44"/>
          <p:cNvSpPr txBox="1"/>
          <p:nvPr/>
        </p:nvSpPr>
        <p:spPr>
          <a:xfrm>
            <a:off x="2338296" y="2624680"/>
            <a:ext cx="114647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Lateral Movement</a:t>
            </a:r>
          </a:p>
        </p:txBody>
      </p:sp>
      <p:sp>
        <p:nvSpPr>
          <p:cNvPr id="907" name="Straight Arrow Connector 45"/>
          <p:cNvSpPr/>
          <p:nvPr/>
        </p:nvSpPr>
        <p:spPr>
          <a:xfrm>
            <a:off x="2133420" y="2063350"/>
            <a:ext cx="1" cy="542999"/>
          </a:xfrm>
          <a:prstGeom prst="line">
            <a:avLst/>
          </a:prstGeom>
          <a:ln w="25400">
            <a:solidFill>
              <a:srgbClr val="8A8C8E"/>
            </a:solidFill>
            <a:miter/>
            <a:headEnd type="triangle"/>
          </a:ln>
        </p:spPr>
        <p:txBody>
          <a:bodyPr lIns="34254" tIns="34254" rIns="34254" bIns="34254"/>
          <a:lstStyle/>
          <a:p>
            <a:pPr defTabSz="342900">
              <a:defRPr sz="1200"/>
            </a:pPr>
            <a:endParaRPr/>
          </a:p>
        </p:txBody>
      </p:sp>
      <p:grpSp>
        <p:nvGrpSpPr>
          <p:cNvPr id="910" name="Oval 47"/>
          <p:cNvGrpSpPr/>
          <p:nvPr/>
        </p:nvGrpSpPr>
        <p:grpSpPr>
          <a:xfrm>
            <a:off x="2705182" y="1256357"/>
            <a:ext cx="309922" cy="294628"/>
            <a:chOff x="0" y="0"/>
            <a:chExt cx="309920" cy="294627"/>
          </a:xfrm>
        </p:grpSpPr>
        <p:sp>
          <p:nvSpPr>
            <p:cNvPr id="908"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09" name="7"/>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7</a:t>
              </a:r>
            </a:p>
          </p:txBody>
        </p:sp>
      </p:grpSp>
      <p:sp>
        <p:nvSpPr>
          <p:cNvPr id="911" name="TextBox 48"/>
          <p:cNvSpPr txBox="1"/>
          <p:nvPr/>
        </p:nvSpPr>
        <p:spPr>
          <a:xfrm>
            <a:off x="3260243" y="1306650"/>
            <a:ext cx="69686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East - West</a:t>
            </a:r>
          </a:p>
        </p:txBody>
      </p:sp>
      <p:sp>
        <p:nvSpPr>
          <p:cNvPr id="912" name="Straight Arrow Connector 50"/>
          <p:cNvSpPr/>
          <p:nvPr/>
        </p:nvSpPr>
        <p:spPr>
          <a:xfrm flipH="1" flipV="1">
            <a:off x="3130909" y="1507954"/>
            <a:ext cx="944959" cy="1"/>
          </a:xfrm>
          <a:prstGeom prst="line">
            <a:avLst/>
          </a:prstGeom>
          <a:ln w="25400">
            <a:solidFill>
              <a:srgbClr val="8A8C8E"/>
            </a:solidFill>
            <a:miter/>
            <a:headEnd type="triangle"/>
            <a:tailEnd type="triangle"/>
          </a:ln>
        </p:spPr>
        <p:txBody>
          <a:bodyPr lIns="34254" tIns="34254" rIns="34254" bIns="34254"/>
          <a:lstStyle/>
          <a:p>
            <a:pPr defTabSz="342900">
              <a:defRPr sz="1200"/>
            </a:pPr>
            <a:endParaRPr/>
          </a:p>
        </p:txBody>
      </p:sp>
      <p:sp>
        <p:nvSpPr>
          <p:cNvPr id="913" name="Straight Arrow Connector 53"/>
          <p:cNvSpPr/>
          <p:nvPr/>
        </p:nvSpPr>
        <p:spPr>
          <a:xfrm flipH="1">
            <a:off x="4681776" y="1916037"/>
            <a:ext cx="1202122" cy="1"/>
          </a:xfrm>
          <a:prstGeom prst="line">
            <a:avLst/>
          </a:prstGeom>
          <a:ln w="25400">
            <a:solidFill>
              <a:srgbClr val="8A8C8E"/>
            </a:solidFill>
            <a:miter/>
            <a:headEnd type="triangle"/>
          </a:ln>
        </p:spPr>
        <p:txBody>
          <a:bodyPr lIns="34254" tIns="34254" rIns="34254" bIns="34254"/>
          <a:lstStyle/>
          <a:p>
            <a:pPr defTabSz="342900">
              <a:defRPr sz="1200"/>
            </a:pPr>
            <a:endParaRPr/>
          </a:p>
        </p:txBody>
      </p:sp>
      <p:sp>
        <p:nvSpPr>
          <p:cNvPr id="914" name="TextBox 55"/>
          <p:cNvSpPr txBox="1"/>
          <p:nvPr/>
        </p:nvSpPr>
        <p:spPr>
          <a:xfrm>
            <a:off x="4911114" y="1730516"/>
            <a:ext cx="688679"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Exfiltration</a:t>
            </a:r>
          </a:p>
        </p:txBody>
      </p:sp>
      <p:sp>
        <p:nvSpPr>
          <p:cNvPr id="915" name="Oval"/>
          <p:cNvSpPr/>
          <p:nvPr/>
        </p:nvSpPr>
        <p:spPr>
          <a:xfrm>
            <a:off x="6464141" y="2663481"/>
            <a:ext cx="309921" cy="294628"/>
          </a:xfrm>
          <a:prstGeom prst="ellipse">
            <a:avLst/>
          </a:prstGeom>
          <a:solidFill>
            <a:srgbClr val="8F63B4"/>
          </a:solidFill>
          <a:ln w="3175">
            <a:miter lim="400000"/>
          </a:ln>
        </p:spPr>
        <p:txBody>
          <a:bodyPr lIns="34254" tIns="34254" rIns="34254" bIns="34254" anchor="ctr"/>
          <a:lstStyle/>
          <a:p>
            <a:pPr algn="ctr" defTabSz="342900">
              <a:defRPr sz="1200">
                <a:solidFill>
                  <a:srgbClr val="FFFFFF"/>
                </a:solidFill>
              </a:defRPr>
            </a:pPr>
            <a:endParaRPr/>
          </a:p>
        </p:txBody>
      </p:sp>
      <p:sp>
        <p:nvSpPr>
          <p:cNvPr id="916" name="1"/>
          <p:cNvSpPr txBox="1"/>
          <p:nvPr/>
        </p:nvSpPr>
        <p:spPr>
          <a:xfrm>
            <a:off x="6543782" y="2708004"/>
            <a:ext cx="150638" cy="205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4" tIns="34254" rIns="34254" bIns="34254" anchor="ctr">
            <a:spAutoFit/>
          </a:bodyPr>
          <a:lstStyle>
            <a:lvl1pPr algn="ctr" defTabSz="342900">
              <a:defRPr sz="1000">
                <a:solidFill>
                  <a:srgbClr val="FFFFFF"/>
                </a:solidFill>
              </a:defRPr>
            </a:lvl1pPr>
          </a:lstStyle>
          <a:p>
            <a:r>
              <a:t>1</a:t>
            </a:r>
          </a:p>
        </p:txBody>
      </p:sp>
      <p:sp>
        <p:nvSpPr>
          <p:cNvPr id="917" name="Oval"/>
          <p:cNvSpPr/>
          <p:nvPr/>
        </p:nvSpPr>
        <p:spPr>
          <a:xfrm>
            <a:off x="6472296" y="3381190"/>
            <a:ext cx="309921" cy="294629"/>
          </a:xfrm>
          <a:prstGeom prst="ellipse">
            <a:avLst/>
          </a:prstGeom>
          <a:solidFill>
            <a:srgbClr val="8F63B4"/>
          </a:solidFill>
          <a:ln w="3175">
            <a:miter lim="400000"/>
          </a:ln>
        </p:spPr>
        <p:txBody>
          <a:bodyPr lIns="34254" tIns="34254" rIns="34254" bIns="34254" anchor="ctr"/>
          <a:lstStyle/>
          <a:p>
            <a:pPr algn="ctr" defTabSz="342900">
              <a:defRPr sz="1200">
                <a:solidFill>
                  <a:srgbClr val="FFFFFF"/>
                </a:solidFill>
              </a:defRPr>
            </a:pPr>
            <a:endParaRPr/>
          </a:p>
        </p:txBody>
      </p:sp>
      <p:sp>
        <p:nvSpPr>
          <p:cNvPr id="918" name="3"/>
          <p:cNvSpPr txBox="1"/>
          <p:nvPr/>
        </p:nvSpPr>
        <p:spPr>
          <a:xfrm>
            <a:off x="6551937" y="3425714"/>
            <a:ext cx="150638" cy="205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4" tIns="34254" rIns="34254" bIns="34254" anchor="ctr">
            <a:spAutoFit/>
          </a:bodyPr>
          <a:lstStyle>
            <a:lvl1pPr algn="ctr" defTabSz="342900">
              <a:defRPr sz="1000">
                <a:solidFill>
                  <a:srgbClr val="FFFFFF"/>
                </a:solidFill>
              </a:defRPr>
            </a:lvl1pPr>
          </a:lstStyle>
          <a:p>
            <a:r>
              <a:t>3</a:t>
            </a:r>
          </a:p>
        </p:txBody>
      </p:sp>
      <p:grpSp>
        <p:nvGrpSpPr>
          <p:cNvPr id="921" name="Oval 40"/>
          <p:cNvGrpSpPr/>
          <p:nvPr/>
        </p:nvGrpSpPr>
        <p:grpSpPr>
          <a:xfrm>
            <a:off x="3374813" y="4016282"/>
            <a:ext cx="309921" cy="294628"/>
            <a:chOff x="0" y="0"/>
            <a:chExt cx="309920" cy="294627"/>
          </a:xfrm>
        </p:grpSpPr>
        <p:sp>
          <p:nvSpPr>
            <p:cNvPr id="919"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20" name="5"/>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5</a:t>
              </a:r>
            </a:p>
          </p:txBody>
        </p:sp>
      </p:grpSp>
      <p:grpSp>
        <p:nvGrpSpPr>
          <p:cNvPr id="924" name="Oval 43"/>
          <p:cNvGrpSpPr/>
          <p:nvPr/>
        </p:nvGrpSpPr>
        <p:grpSpPr>
          <a:xfrm>
            <a:off x="1978461" y="2563341"/>
            <a:ext cx="309921" cy="294628"/>
            <a:chOff x="0" y="0"/>
            <a:chExt cx="309920" cy="294627"/>
          </a:xfrm>
        </p:grpSpPr>
        <p:sp>
          <p:nvSpPr>
            <p:cNvPr id="922"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23" name="6"/>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6</a:t>
              </a:r>
            </a:p>
          </p:txBody>
        </p:sp>
      </p:grpSp>
      <p:grpSp>
        <p:nvGrpSpPr>
          <p:cNvPr id="927" name="Oval 52"/>
          <p:cNvGrpSpPr/>
          <p:nvPr/>
        </p:nvGrpSpPr>
        <p:grpSpPr>
          <a:xfrm>
            <a:off x="4390235" y="1768724"/>
            <a:ext cx="309921" cy="294628"/>
            <a:chOff x="0" y="0"/>
            <a:chExt cx="309920" cy="294627"/>
          </a:xfrm>
        </p:grpSpPr>
        <p:sp>
          <p:nvSpPr>
            <p:cNvPr id="925"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26" name="8"/>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8</a:t>
              </a:r>
            </a:p>
          </p:txBody>
        </p:sp>
      </p:grpSp>
      <p:pic>
        <p:nvPicPr>
          <p:cNvPr id="928" name="AARNet_Icons_Black_Server-Lg.png" descr="AARNet_Icons_Black_Server-Lg.png"/>
          <p:cNvPicPr>
            <a:picLocks noChangeAspect="1"/>
          </p:cNvPicPr>
          <p:nvPr/>
        </p:nvPicPr>
        <p:blipFill>
          <a:blip r:embed="rId4"/>
          <a:stretch>
            <a:fillRect/>
          </a:stretch>
        </p:blipFill>
        <p:spPr>
          <a:xfrm>
            <a:off x="3104697" y="1629998"/>
            <a:ext cx="515159" cy="515159"/>
          </a:xfrm>
          <a:prstGeom prst="rect">
            <a:avLst/>
          </a:prstGeom>
          <a:ln w="12700">
            <a:miter lim="400000"/>
          </a:ln>
        </p:spPr>
      </p:pic>
      <p:sp>
        <p:nvSpPr>
          <p:cNvPr id="929" name="Line"/>
          <p:cNvSpPr/>
          <p:nvPr/>
        </p:nvSpPr>
        <p:spPr>
          <a:xfrm flipV="1">
            <a:off x="3610415" y="1629998"/>
            <a:ext cx="1" cy="515244"/>
          </a:xfrm>
          <a:prstGeom prst="line">
            <a:avLst/>
          </a:prstGeom>
          <a:ln w="12700">
            <a:solidFill>
              <a:srgbClr val="000000"/>
            </a:solidFill>
          </a:ln>
        </p:spPr>
        <p:txBody>
          <a:bodyPr lIns="34289" tIns="34289" rIns="34289" bIns="34289"/>
          <a:lstStyle/>
          <a:p>
            <a:pPr defTabSz="914240">
              <a:defRPr sz="1800">
                <a:latin typeface="+mj-lt"/>
                <a:ea typeface="+mj-ea"/>
                <a:cs typeface="+mj-cs"/>
                <a:sym typeface="Helvetica"/>
              </a:defRPr>
            </a:pPr>
            <a:endParaRPr/>
          </a:p>
        </p:txBody>
      </p:sp>
      <p:sp>
        <p:nvSpPr>
          <p:cNvPr id="941" name="Straight Connector 16"/>
          <p:cNvSpPr/>
          <p:nvPr/>
        </p:nvSpPr>
        <p:spPr>
          <a:xfrm>
            <a:off x="4691581" y="3167844"/>
            <a:ext cx="2241131" cy="6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692F9B"/>
            </a:solidFill>
            <a:miter/>
          </a:ln>
        </p:spPr>
        <p:txBody>
          <a:bodyPr/>
          <a:lstStyle/>
          <a:p>
            <a:endParaRPr/>
          </a:p>
        </p:txBody>
      </p:sp>
      <p:sp>
        <p:nvSpPr>
          <p:cNvPr id="931" name="Straight Connector 18"/>
          <p:cNvSpPr/>
          <p:nvPr/>
        </p:nvSpPr>
        <p:spPr>
          <a:xfrm flipH="1">
            <a:off x="2231995" y="3167674"/>
            <a:ext cx="1339263" cy="1"/>
          </a:xfrm>
          <a:prstGeom prst="line">
            <a:avLst/>
          </a:prstGeom>
          <a:ln w="38100">
            <a:solidFill>
              <a:srgbClr val="692F9B"/>
            </a:solidFill>
            <a:miter/>
          </a:ln>
        </p:spPr>
        <p:txBody>
          <a:bodyPr lIns="34254" tIns="34254" rIns="34254" bIns="34254"/>
          <a:lstStyle/>
          <a:p>
            <a:pPr defTabSz="342900">
              <a:defRPr sz="1200"/>
            </a:pPr>
            <a:endParaRPr/>
          </a:p>
        </p:txBody>
      </p:sp>
      <p:sp>
        <p:nvSpPr>
          <p:cNvPr id="932" name="Straight Connector 21"/>
          <p:cNvSpPr/>
          <p:nvPr/>
        </p:nvSpPr>
        <p:spPr>
          <a:xfrm flipV="1">
            <a:off x="1644074" y="2281137"/>
            <a:ext cx="1" cy="603529"/>
          </a:xfrm>
          <a:prstGeom prst="line">
            <a:avLst/>
          </a:prstGeom>
          <a:ln w="38100">
            <a:solidFill>
              <a:srgbClr val="692F9B"/>
            </a:solidFill>
            <a:miter/>
          </a:ln>
        </p:spPr>
        <p:txBody>
          <a:bodyPr lIns="34254" tIns="34254" rIns="34254" bIns="34254"/>
          <a:lstStyle/>
          <a:p>
            <a:pPr defTabSz="342900">
              <a:defRPr sz="1200"/>
            </a:pPr>
            <a:endParaRPr/>
          </a:p>
        </p:txBody>
      </p:sp>
      <p:sp>
        <p:nvSpPr>
          <p:cNvPr id="933" name="Straight Connector 23"/>
          <p:cNvSpPr/>
          <p:nvPr/>
        </p:nvSpPr>
        <p:spPr>
          <a:xfrm flipH="1">
            <a:off x="2122040" y="1887620"/>
            <a:ext cx="823036" cy="1"/>
          </a:xfrm>
          <a:prstGeom prst="line">
            <a:avLst/>
          </a:prstGeom>
          <a:ln w="38100">
            <a:solidFill>
              <a:srgbClr val="692F9B"/>
            </a:solidFill>
            <a:miter/>
          </a:ln>
        </p:spPr>
        <p:txBody>
          <a:bodyPr lIns="34254" tIns="34254" rIns="34254" bIns="34254"/>
          <a:lstStyle/>
          <a:p>
            <a:pPr defTabSz="342900">
              <a:defRPr sz="1200"/>
            </a:pPr>
            <a:endParaRPr/>
          </a:p>
        </p:txBody>
      </p:sp>
      <p:pic>
        <p:nvPicPr>
          <p:cNvPr id="934" name="AARNet_Icons_Grey_Adversary-Lg.png" descr="AARNet_Icons_Grey_Adversary-Lg.png"/>
          <p:cNvPicPr>
            <a:picLocks noChangeAspect="1"/>
          </p:cNvPicPr>
          <p:nvPr/>
        </p:nvPicPr>
        <p:blipFill>
          <a:blip r:embed="rId5"/>
          <a:stretch>
            <a:fillRect/>
          </a:stretch>
        </p:blipFill>
        <p:spPr>
          <a:xfrm>
            <a:off x="7146771" y="2812282"/>
            <a:ext cx="641025" cy="641026"/>
          </a:xfrm>
          <a:prstGeom prst="rect">
            <a:avLst/>
          </a:prstGeom>
          <a:ln w="12700">
            <a:miter lim="400000"/>
          </a:ln>
        </p:spPr>
      </p:pic>
      <p:pic>
        <p:nvPicPr>
          <p:cNvPr id="935" name="AARNet_Icons_Grey_Firewall-Lg.png" descr="AARNet_Icons_Grey_Firewall-Lg.png"/>
          <p:cNvPicPr>
            <a:picLocks noChangeAspect="1"/>
          </p:cNvPicPr>
          <p:nvPr/>
        </p:nvPicPr>
        <p:blipFill>
          <a:blip r:embed="rId6"/>
          <a:stretch>
            <a:fillRect/>
          </a:stretch>
        </p:blipFill>
        <p:spPr>
          <a:xfrm>
            <a:off x="3813048" y="2812282"/>
            <a:ext cx="636687" cy="636688"/>
          </a:xfrm>
          <a:prstGeom prst="rect">
            <a:avLst/>
          </a:prstGeom>
          <a:ln w="12700">
            <a:miter lim="400000"/>
          </a:ln>
        </p:spPr>
      </p:pic>
      <p:pic>
        <p:nvPicPr>
          <p:cNvPr id="936" name="AARNet_Icons_Grey_Infected Machine-Lg.png" descr="AARNet_Icons_Grey_Infected Machine-Lg.png"/>
          <p:cNvPicPr>
            <a:picLocks noChangeAspect="1"/>
          </p:cNvPicPr>
          <p:nvPr/>
        </p:nvPicPr>
        <p:blipFill>
          <a:blip r:embed="rId7"/>
          <a:stretch>
            <a:fillRect/>
          </a:stretch>
        </p:blipFill>
        <p:spPr>
          <a:xfrm>
            <a:off x="1325731" y="2903141"/>
            <a:ext cx="636688" cy="636688"/>
          </a:xfrm>
          <a:prstGeom prst="rect">
            <a:avLst/>
          </a:prstGeom>
          <a:ln w="12700">
            <a:miter lim="400000"/>
          </a:ln>
        </p:spPr>
      </p:pic>
      <p:pic>
        <p:nvPicPr>
          <p:cNvPr id="937" name="AARNet_Icons_Grey_Firewall-Lg.png" descr="AARNet_Icons_Grey_Firewall-Lg.png"/>
          <p:cNvPicPr>
            <a:picLocks noChangeAspect="1"/>
          </p:cNvPicPr>
          <p:nvPr/>
        </p:nvPicPr>
        <p:blipFill>
          <a:blip r:embed="rId6"/>
          <a:stretch>
            <a:fillRect/>
          </a:stretch>
        </p:blipFill>
        <p:spPr>
          <a:xfrm>
            <a:off x="1325731" y="1536756"/>
            <a:ext cx="636688" cy="636687"/>
          </a:xfrm>
          <a:prstGeom prst="rect">
            <a:avLst/>
          </a:prstGeom>
          <a:ln w="12700">
            <a:miter lim="400000"/>
          </a:ln>
        </p:spPr>
      </p:pic>
      <p:sp>
        <p:nvSpPr>
          <p:cNvPr id="940"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
        <p:nvSpPr>
          <p:cNvPr id="56" name="Text Placeholder 16">
            <a:extLst>
              <a:ext uri="{FF2B5EF4-FFF2-40B4-BE49-F238E27FC236}">
                <a16:creationId xmlns:a16="http://schemas.microsoft.com/office/drawing/2014/main" id="{34E9B222-7A22-4FD8-A301-C51E513C857F}"/>
              </a:ext>
            </a:extLst>
          </p:cNvPr>
          <p:cNvSpPr txBox="1">
            <a:spLocks/>
          </p:cNvSpPr>
          <p:nvPr/>
        </p:nvSpPr>
        <p:spPr>
          <a:xfrm>
            <a:off x="223835" y="666726"/>
            <a:ext cx="7629525" cy="3765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1pPr>
            <a:lvl2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2pPr>
            <a:lvl3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3pPr>
            <a:lvl4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4pPr>
            <a:lvl5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5pPr>
            <a:lvl6pPr marL="18727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6pPr>
            <a:lvl7pPr marL="22156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7pPr>
            <a:lvl8pPr marL="25585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8pPr>
            <a:lvl9pPr marL="29014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9pPr>
          </a:lstStyle>
          <a:p>
            <a:pPr hangingPunct="1"/>
            <a:r>
              <a:rPr lang="en-US" sz="1500" dirty="0"/>
              <a:t>Old + New = Innovation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traight Connector 16"/>
          <p:cNvSpPr/>
          <p:nvPr/>
        </p:nvSpPr>
        <p:spPr>
          <a:xfrm>
            <a:off x="5866201" y="3167674"/>
            <a:ext cx="2241131" cy="6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F6EBC"/>
            </a:solidFill>
            <a:miter/>
          </a:ln>
        </p:spPr>
        <p:txBody>
          <a:bodyPr/>
          <a:lstStyle/>
          <a:p>
            <a:endParaRPr/>
          </a:p>
        </p:txBody>
      </p:sp>
      <p:sp>
        <p:nvSpPr>
          <p:cNvPr id="946" name="SOC"/>
          <p:cNvSpPr txBox="1"/>
          <p:nvPr/>
        </p:nvSpPr>
        <p:spPr>
          <a:xfrm>
            <a:off x="3446697" y="826799"/>
            <a:ext cx="293524" cy="195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800">
                <a:solidFill>
                  <a:srgbClr val="FFFFFF"/>
                </a:solidFill>
                <a:latin typeface="Museo Sans 500"/>
                <a:ea typeface="Museo Sans 500"/>
                <a:cs typeface="Museo Sans 500"/>
                <a:sym typeface="Museo Sans 500"/>
              </a:defRPr>
            </a:lvl1pPr>
          </a:lstStyle>
          <a:p>
            <a:r>
              <a:t>SOC</a:t>
            </a:r>
          </a:p>
        </p:txBody>
      </p:sp>
      <p:sp>
        <p:nvSpPr>
          <p:cNvPr id="947" name="SOC"/>
          <p:cNvSpPr txBox="1"/>
          <p:nvPr/>
        </p:nvSpPr>
        <p:spPr>
          <a:xfrm>
            <a:off x="5130261" y="1121477"/>
            <a:ext cx="293523" cy="195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800">
                <a:solidFill>
                  <a:srgbClr val="FFFFFF"/>
                </a:solidFill>
                <a:latin typeface="Museo Sans 500"/>
                <a:ea typeface="Museo Sans 500"/>
                <a:cs typeface="Museo Sans 500"/>
                <a:sym typeface="Museo Sans 500"/>
              </a:defRPr>
            </a:lvl1pPr>
          </a:lstStyle>
          <a:p>
            <a:r>
              <a:t>SOC</a:t>
            </a:r>
          </a:p>
        </p:txBody>
      </p:sp>
      <p:sp>
        <p:nvSpPr>
          <p:cNvPr id="9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pic>
        <p:nvPicPr>
          <p:cNvPr id="949" name="AARNet_Icons_Grey_Gift-Lg.png" descr="AARNet_Icons_Grey_Gift-Lg.png"/>
          <p:cNvPicPr>
            <a:picLocks noChangeAspect="1"/>
          </p:cNvPicPr>
          <p:nvPr/>
        </p:nvPicPr>
        <p:blipFill>
          <a:blip r:embed="rId3"/>
          <a:stretch>
            <a:fillRect/>
          </a:stretch>
        </p:blipFill>
        <p:spPr>
          <a:xfrm>
            <a:off x="7114917" y="1536756"/>
            <a:ext cx="636722" cy="636722"/>
          </a:xfrm>
          <a:prstGeom prst="rect">
            <a:avLst/>
          </a:prstGeom>
          <a:ln w="12700">
            <a:miter lim="400000"/>
          </a:ln>
        </p:spPr>
      </p:pic>
      <p:pic>
        <p:nvPicPr>
          <p:cNvPr id="950" name="AARNet_Icons_Black_Server-Lg.png" descr="AARNet_Icons_Black_Server-Lg.png"/>
          <p:cNvPicPr>
            <a:picLocks noChangeAspect="1"/>
          </p:cNvPicPr>
          <p:nvPr/>
        </p:nvPicPr>
        <p:blipFill>
          <a:blip r:embed="rId4"/>
          <a:stretch>
            <a:fillRect/>
          </a:stretch>
        </p:blipFill>
        <p:spPr>
          <a:xfrm>
            <a:off x="3603084" y="1629998"/>
            <a:ext cx="515159" cy="515159"/>
          </a:xfrm>
          <a:prstGeom prst="rect">
            <a:avLst/>
          </a:prstGeom>
          <a:ln w="12700">
            <a:miter lim="400000"/>
          </a:ln>
        </p:spPr>
      </p:pic>
      <p:sp>
        <p:nvSpPr>
          <p:cNvPr id="951" name="Straight Arrow Connector 30"/>
          <p:cNvSpPr/>
          <p:nvPr/>
        </p:nvSpPr>
        <p:spPr>
          <a:xfrm flipH="1" flipV="1">
            <a:off x="6040935" y="2812282"/>
            <a:ext cx="1619250" cy="1"/>
          </a:xfrm>
          <a:prstGeom prst="line">
            <a:avLst/>
          </a:prstGeom>
          <a:ln w="25400">
            <a:solidFill>
              <a:srgbClr val="8A8C8E"/>
            </a:solidFill>
            <a:miter/>
            <a:tailEnd type="triangle"/>
          </a:ln>
        </p:spPr>
        <p:txBody>
          <a:bodyPr lIns="34254" tIns="34254" rIns="34254" bIns="34254"/>
          <a:lstStyle/>
          <a:p>
            <a:pPr defTabSz="342900">
              <a:defRPr sz="1200"/>
            </a:pPr>
            <a:endParaRPr/>
          </a:p>
        </p:txBody>
      </p:sp>
      <p:sp>
        <p:nvSpPr>
          <p:cNvPr id="952" name="TextBox 31"/>
          <p:cNvSpPr txBox="1"/>
          <p:nvPr/>
        </p:nvSpPr>
        <p:spPr>
          <a:xfrm>
            <a:off x="6321650" y="2633067"/>
            <a:ext cx="1122140"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Exploit Infiltration</a:t>
            </a:r>
          </a:p>
        </p:txBody>
      </p:sp>
      <p:sp>
        <p:nvSpPr>
          <p:cNvPr id="953" name="Straight Arrow Connector 34"/>
          <p:cNvSpPr/>
          <p:nvPr/>
        </p:nvSpPr>
        <p:spPr>
          <a:xfrm flipH="1">
            <a:off x="6040933" y="3529992"/>
            <a:ext cx="1619250" cy="1"/>
          </a:xfrm>
          <a:prstGeom prst="line">
            <a:avLst/>
          </a:prstGeom>
          <a:ln w="25400">
            <a:solidFill>
              <a:srgbClr val="8A8C8E"/>
            </a:solidFill>
            <a:miter/>
            <a:tailEnd type="triangle"/>
          </a:ln>
        </p:spPr>
        <p:txBody>
          <a:bodyPr lIns="34254" tIns="34254" rIns="34254" bIns="34254"/>
          <a:lstStyle/>
          <a:p>
            <a:pPr defTabSz="342900">
              <a:defRPr sz="1200"/>
            </a:pPr>
            <a:endParaRPr/>
          </a:p>
        </p:txBody>
      </p:sp>
      <p:sp>
        <p:nvSpPr>
          <p:cNvPr id="954" name="TextBox 35"/>
          <p:cNvSpPr txBox="1"/>
          <p:nvPr/>
        </p:nvSpPr>
        <p:spPr>
          <a:xfrm>
            <a:off x="6329805" y="3350777"/>
            <a:ext cx="1223567"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Malware Download</a:t>
            </a:r>
          </a:p>
        </p:txBody>
      </p:sp>
      <p:grpSp>
        <p:nvGrpSpPr>
          <p:cNvPr id="957" name="Oval 36"/>
          <p:cNvGrpSpPr/>
          <p:nvPr/>
        </p:nvGrpSpPr>
        <p:grpSpPr>
          <a:xfrm>
            <a:off x="1397411" y="3553189"/>
            <a:ext cx="309921" cy="294628"/>
            <a:chOff x="0" y="0"/>
            <a:chExt cx="309920" cy="294627"/>
          </a:xfrm>
        </p:grpSpPr>
        <p:sp>
          <p:nvSpPr>
            <p:cNvPr id="955"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56" name="2"/>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2</a:t>
              </a:r>
            </a:p>
          </p:txBody>
        </p:sp>
      </p:grpSp>
      <p:sp>
        <p:nvSpPr>
          <p:cNvPr id="958" name="TextBox 32"/>
          <p:cNvSpPr txBox="1"/>
          <p:nvPr/>
        </p:nvSpPr>
        <p:spPr>
          <a:xfrm>
            <a:off x="1766411" y="3618008"/>
            <a:ext cx="1566913"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Vulnerability Exploitation</a:t>
            </a:r>
          </a:p>
        </p:txBody>
      </p:sp>
      <p:grpSp>
        <p:nvGrpSpPr>
          <p:cNvPr id="961" name="Oval 38"/>
          <p:cNvGrpSpPr/>
          <p:nvPr/>
        </p:nvGrpSpPr>
        <p:grpSpPr>
          <a:xfrm>
            <a:off x="1397411" y="4001758"/>
            <a:ext cx="309922" cy="294628"/>
            <a:chOff x="0" y="0"/>
            <a:chExt cx="309920" cy="294627"/>
          </a:xfrm>
        </p:grpSpPr>
        <p:sp>
          <p:nvSpPr>
            <p:cNvPr id="959"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60" name="4"/>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4</a:t>
              </a:r>
            </a:p>
          </p:txBody>
        </p:sp>
      </p:grpSp>
      <p:sp>
        <p:nvSpPr>
          <p:cNvPr id="962" name="TextBox 39"/>
          <p:cNvSpPr txBox="1"/>
          <p:nvPr/>
        </p:nvSpPr>
        <p:spPr>
          <a:xfrm>
            <a:off x="1766411" y="4066576"/>
            <a:ext cx="127915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Malware Installation</a:t>
            </a:r>
          </a:p>
        </p:txBody>
      </p:sp>
      <p:sp>
        <p:nvSpPr>
          <p:cNvPr id="963" name="Straight Arrow Connector 41"/>
          <p:cNvSpPr/>
          <p:nvPr/>
        </p:nvSpPr>
        <p:spPr>
          <a:xfrm flipH="1">
            <a:off x="4839832" y="4182116"/>
            <a:ext cx="1619251" cy="1"/>
          </a:xfrm>
          <a:prstGeom prst="line">
            <a:avLst/>
          </a:prstGeom>
          <a:ln w="25400">
            <a:solidFill>
              <a:srgbClr val="8A8C8E"/>
            </a:solidFill>
            <a:miter/>
            <a:headEnd type="triangle"/>
          </a:ln>
        </p:spPr>
        <p:txBody>
          <a:bodyPr lIns="34254" tIns="34254" rIns="34254" bIns="34254"/>
          <a:lstStyle/>
          <a:p>
            <a:pPr defTabSz="342900">
              <a:defRPr sz="1200"/>
            </a:pPr>
            <a:endParaRPr/>
          </a:p>
        </p:txBody>
      </p:sp>
      <p:sp>
        <p:nvSpPr>
          <p:cNvPr id="964" name="TextBox 42"/>
          <p:cNvSpPr txBox="1"/>
          <p:nvPr/>
        </p:nvSpPr>
        <p:spPr>
          <a:xfrm>
            <a:off x="4937491" y="4001968"/>
            <a:ext cx="1410346"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Command and Control</a:t>
            </a:r>
          </a:p>
        </p:txBody>
      </p:sp>
      <p:sp>
        <p:nvSpPr>
          <p:cNvPr id="965" name="TextBox 44"/>
          <p:cNvSpPr txBox="1"/>
          <p:nvPr/>
        </p:nvSpPr>
        <p:spPr>
          <a:xfrm>
            <a:off x="2338296" y="2624680"/>
            <a:ext cx="114647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Lateral Movement</a:t>
            </a:r>
          </a:p>
        </p:txBody>
      </p:sp>
      <p:sp>
        <p:nvSpPr>
          <p:cNvPr id="966" name="Straight Arrow Connector 45"/>
          <p:cNvSpPr/>
          <p:nvPr/>
        </p:nvSpPr>
        <p:spPr>
          <a:xfrm>
            <a:off x="2133420" y="2063350"/>
            <a:ext cx="1" cy="542999"/>
          </a:xfrm>
          <a:prstGeom prst="line">
            <a:avLst/>
          </a:prstGeom>
          <a:ln w="25400">
            <a:solidFill>
              <a:srgbClr val="8A8C8E"/>
            </a:solidFill>
            <a:miter/>
            <a:headEnd type="triangle"/>
          </a:ln>
        </p:spPr>
        <p:txBody>
          <a:bodyPr lIns="34254" tIns="34254" rIns="34254" bIns="34254"/>
          <a:lstStyle/>
          <a:p>
            <a:pPr defTabSz="342900">
              <a:defRPr sz="1200"/>
            </a:pPr>
            <a:endParaRPr/>
          </a:p>
        </p:txBody>
      </p:sp>
      <p:grpSp>
        <p:nvGrpSpPr>
          <p:cNvPr id="969" name="Oval 47"/>
          <p:cNvGrpSpPr/>
          <p:nvPr/>
        </p:nvGrpSpPr>
        <p:grpSpPr>
          <a:xfrm>
            <a:off x="2705182" y="1256357"/>
            <a:ext cx="309922" cy="294628"/>
            <a:chOff x="0" y="0"/>
            <a:chExt cx="309920" cy="294627"/>
          </a:xfrm>
        </p:grpSpPr>
        <p:sp>
          <p:nvSpPr>
            <p:cNvPr id="967"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68" name="7"/>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7</a:t>
              </a:r>
            </a:p>
          </p:txBody>
        </p:sp>
      </p:grpSp>
      <p:sp>
        <p:nvSpPr>
          <p:cNvPr id="970" name="TextBox 48"/>
          <p:cNvSpPr txBox="1"/>
          <p:nvPr/>
        </p:nvSpPr>
        <p:spPr>
          <a:xfrm>
            <a:off x="3260243" y="1306650"/>
            <a:ext cx="69686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East - West</a:t>
            </a:r>
          </a:p>
        </p:txBody>
      </p:sp>
      <p:sp>
        <p:nvSpPr>
          <p:cNvPr id="971" name="Straight Arrow Connector 50"/>
          <p:cNvSpPr/>
          <p:nvPr/>
        </p:nvSpPr>
        <p:spPr>
          <a:xfrm flipH="1" flipV="1">
            <a:off x="3130909" y="1507954"/>
            <a:ext cx="944959" cy="1"/>
          </a:xfrm>
          <a:prstGeom prst="line">
            <a:avLst/>
          </a:prstGeom>
          <a:ln w="25400">
            <a:solidFill>
              <a:srgbClr val="8A8C8E"/>
            </a:solidFill>
            <a:miter/>
            <a:headEnd type="triangle"/>
            <a:tailEnd type="triangle"/>
          </a:ln>
        </p:spPr>
        <p:txBody>
          <a:bodyPr lIns="34254" tIns="34254" rIns="34254" bIns="34254"/>
          <a:lstStyle/>
          <a:p>
            <a:pPr defTabSz="342900">
              <a:defRPr sz="1200"/>
            </a:pPr>
            <a:endParaRPr/>
          </a:p>
        </p:txBody>
      </p:sp>
      <p:sp>
        <p:nvSpPr>
          <p:cNvPr id="972" name="Straight Arrow Connector 53"/>
          <p:cNvSpPr/>
          <p:nvPr/>
        </p:nvSpPr>
        <p:spPr>
          <a:xfrm flipH="1">
            <a:off x="5853350" y="1916037"/>
            <a:ext cx="1202123" cy="1"/>
          </a:xfrm>
          <a:prstGeom prst="line">
            <a:avLst/>
          </a:prstGeom>
          <a:ln w="25400">
            <a:solidFill>
              <a:srgbClr val="8A8C8E"/>
            </a:solidFill>
            <a:miter/>
            <a:headEnd type="triangle"/>
          </a:ln>
        </p:spPr>
        <p:txBody>
          <a:bodyPr lIns="34254" tIns="34254" rIns="34254" bIns="34254"/>
          <a:lstStyle/>
          <a:p>
            <a:pPr defTabSz="342900">
              <a:defRPr sz="1200"/>
            </a:pPr>
            <a:endParaRPr/>
          </a:p>
        </p:txBody>
      </p:sp>
      <p:sp>
        <p:nvSpPr>
          <p:cNvPr id="973" name="TextBox 55"/>
          <p:cNvSpPr txBox="1"/>
          <p:nvPr/>
        </p:nvSpPr>
        <p:spPr>
          <a:xfrm>
            <a:off x="6082689" y="1730516"/>
            <a:ext cx="688679"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Exfiltration</a:t>
            </a:r>
          </a:p>
        </p:txBody>
      </p:sp>
      <p:sp>
        <p:nvSpPr>
          <p:cNvPr id="974" name="Oval"/>
          <p:cNvSpPr/>
          <p:nvPr/>
        </p:nvSpPr>
        <p:spPr>
          <a:xfrm>
            <a:off x="7635716" y="2663481"/>
            <a:ext cx="309922" cy="294628"/>
          </a:xfrm>
          <a:prstGeom prst="ellipse">
            <a:avLst/>
          </a:prstGeom>
          <a:solidFill>
            <a:srgbClr val="0F6EBC"/>
          </a:solidFill>
          <a:ln w="3175">
            <a:miter lim="400000"/>
          </a:ln>
        </p:spPr>
        <p:txBody>
          <a:bodyPr lIns="34254" tIns="34254" rIns="34254" bIns="34254" anchor="ctr"/>
          <a:lstStyle/>
          <a:p>
            <a:pPr algn="ctr" defTabSz="342900">
              <a:defRPr sz="1200">
                <a:solidFill>
                  <a:srgbClr val="FFFFFF"/>
                </a:solidFill>
              </a:defRPr>
            </a:pPr>
            <a:endParaRPr/>
          </a:p>
        </p:txBody>
      </p:sp>
      <p:sp>
        <p:nvSpPr>
          <p:cNvPr id="975" name="1"/>
          <p:cNvSpPr txBox="1"/>
          <p:nvPr/>
        </p:nvSpPr>
        <p:spPr>
          <a:xfrm>
            <a:off x="7715357" y="2708004"/>
            <a:ext cx="150638" cy="205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4" tIns="34254" rIns="34254" bIns="34254" anchor="ctr">
            <a:spAutoFit/>
          </a:bodyPr>
          <a:lstStyle>
            <a:lvl1pPr algn="ctr" defTabSz="342900">
              <a:defRPr sz="1000">
                <a:solidFill>
                  <a:srgbClr val="FFFFFF"/>
                </a:solidFill>
              </a:defRPr>
            </a:lvl1pPr>
          </a:lstStyle>
          <a:p>
            <a:r>
              <a:t>1</a:t>
            </a:r>
          </a:p>
        </p:txBody>
      </p:sp>
      <p:sp>
        <p:nvSpPr>
          <p:cNvPr id="976" name="Oval"/>
          <p:cNvSpPr/>
          <p:nvPr/>
        </p:nvSpPr>
        <p:spPr>
          <a:xfrm>
            <a:off x="7643871" y="3381190"/>
            <a:ext cx="309921" cy="294629"/>
          </a:xfrm>
          <a:prstGeom prst="ellipse">
            <a:avLst/>
          </a:prstGeom>
          <a:solidFill>
            <a:srgbClr val="0F6EBC"/>
          </a:solidFill>
          <a:ln w="3175">
            <a:miter lim="400000"/>
          </a:ln>
        </p:spPr>
        <p:txBody>
          <a:bodyPr lIns="34254" tIns="34254" rIns="34254" bIns="34254" anchor="ctr"/>
          <a:lstStyle/>
          <a:p>
            <a:pPr algn="ctr" defTabSz="342900">
              <a:defRPr sz="1200">
                <a:solidFill>
                  <a:srgbClr val="FFFFFF"/>
                </a:solidFill>
              </a:defRPr>
            </a:pPr>
            <a:endParaRPr/>
          </a:p>
        </p:txBody>
      </p:sp>
      <p:sp>
        <p:nvSpPr>
          <p:cNvPr id="977" name="3"/>
          <p:cNvSpPr txBox="1"/>
          <p:nvPr/>
        </p:nvSpPr>
        <p:spPr>
          <a:xfrm>
            <a:off x="7723512" y="3425714"/>
            <a:ext cx="150638" cy="205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4" tIns="34254" rIns="34254" bIns="34254" anchor="ctr">
            <a:spAutoFit/>
          </a:bodyPr>
          <a:lstStyle>
            <a:lvl1pPr algn="ctr" defTabSz="342900">
              <a:defRPr sz="1000">
                <a:solidFill>
                  <a:srgbClr val="FFFFFF"/>
                </a:solidFill>
              </a:defRPr>
            </a:lvl1pPr>
          </a:lstStyle>
          <a:p>
            <a:r>
              <a:t>3</a:t>
            </a:r>
          </a:p>
        </p:txBody>
      </p:sp>
      <p:grpSp>
        <p:nvGrpSpPr>
          <p:cNvPr id="980" name="Oval 40"/>
          <p:cNvGrpSpPr/>
          <p:nvPr/>
        </p:nvGrpSpPr>
        <p:grpSpPr>
          <a:xfrm>
            <a:off x="4546388" y="4016282"/>
            <a:ext cx="309921" cy="294628"/>
            <a:chOff x="0" y="0"/>
            <a:chExt cx="309920" cy="294627"/>
          </a:xfrm>
        </p:grpSpPr>
        <p:sp>
          <p:nvSpPr>
            <p:cNvPr id="978" name="Oval"/>
            <p:cNvSpPr/>
            <p:nvPr/>
          </p:nvSpPr>
          <p:spPr>
            <a:xfrm>
              <a:off x="0" y="-1"/>
              <a:ext cx="309921" cy="294629"/>
            </a:xfrm>
            <a:prstGeom prst="ellipse">
              <a:avLst/>
            </a:prstGeom>
            <a:solidFill>
              <a:srgbClr val="0F6EBC"/>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79" name="5"/>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5</a:t>
              </a:r>
            </a:p>
          </p:txBody>
        </p:sp>
      </p:grpSp>
      <p:grpSp>
        <p:nvGrpSpPr>
          <p:cNvPr id="983" name="Oval 43"/>
          <p:cNvGrpSpPr/>
          <p:nvPr/>
        </p:nvGrpSpPr>
        <p:grpSpPr>
          <a:xfrm>
            <a:off x="1978461" y="2563341"/>
            <a:ext cx="309921" cy="294628"/>
            <a:chOff x="0" y="0"/>
            <a:chExt cx="309920" cy="294627"/>
          </a:xfrm>
        </p:grpSpPr>
        <p:sp>
          <p:nvSpPr>
            <p:cNvPr id="981" name="Oval"/>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82" name="6"/>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6</a:t>
              </a:r>
            </a:p>
          </p:txBody>
        </p:sp>
      </p:grpSp>
      <p:grpSp>
        <p:nvGrpSpPr>
          <p:cNvPr id="986" name="Oval 52"/>
          <p:cNvGrpSpPr/>
          <p:nvPr/>
        </p:nvGrpSpPr>
        <p:grpSpPr>
          <a:xfrm>
            <a:off x="5561810" y="1768724"/>
            <a:ext cx="309921" cy="294628"/>
            <a:chOff x="0" y="0"/>
            <a:chExt cx="309920" cy="294627"/>
          </a:xfrm>
        </p:grpSpPr>
        <p:sp>
          <p:nvSpPr>
            <p:cNvPr id="984" name="Oval"/>
            <p:cNvSpPr/>
            <p:nvPr/>
          </p:nvSpPr>
          <p:spPr>
            <a:xfrm>
              <a:off x="0" y="-1"/>
              <a:ext cx="309921" cy="294629"/>
            </a:xfrm>
            <a:prstGeom prst="ellipse">
              <a:avLst/>
            </a:prstGeom>
            <a:solidFill>
              <a:srgbClr val="0F6EBC"/>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85" name="8"/>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8</a:t>
              </a:r>
            </a:p>
          </p:txBody>
        </p:sp>
      </p:grpSp>
      <p:pic>
        <p:nvPicPr>
          <p:cNvPr id="987" name="AARNet_Icons_Black_Server-Lg.png" descr="AARNet_Icons_Black_Server-Lg.png"/>
          <p:cNvPicPr>
            <a:picLocks noChangeAspect="1"/>
          </p:cNvPicPr>
          <p:nvPr/>
        </p:nvPicPr>
        <p:blipFill>
          <a:blip r:embed="rId4"/>
          <a:stretch>
            <a:fillRect/>
          </a:stretch>
        </p:blipFill>
        <p:spPr>
          <a:xfrm>
            <a:off x="3104697" y="1629998"/>
            <a:ext cx="515159" cy="515159"/>
          </a:xfrm>
          <a:prstGeom prst="rect">
            <a:avLst/>
          </a:prstGeom>
          <a:ln w="12700">
            <a:miter lim="400000"/>
          </a:ln>
        </p:spPr>
      </p:pic>
      <p:sp>
        <p:nvSpPr>
          <p:cNvPr id="988" name="Line"/>
          <p:cNvSpPr/>
          <p:nvPr/>
        </p:nvSpPr>
        <p:spPr>
          <a:xfrm flipV="1">
            <a:off x="3610415" y="1629998"/>
            <a:ext cx="1" cy="515244"/>
          </a:xfrm>
          <a:prstGeom prst="line">
            <a:avLst/>
          </a:prstGeom>
          <a:ln w="12700">
            <a:solidFill>
              <a:srgbClr val="000000"/>
            </a:solidFill>
          </a:ln>
        </p:spPr>
        <p:txBody>
          <a:bodyPr lIns="34289" tIns="34289" rIns="34289" bIns="34289"/>
          <a:lstStyle/>
          <a:p>
            <a:pPr defTabSz="914240">
              <a:defRPr sz="1800">
                <a:latin typeface="+mj-lt"/>
                <a:ea typeface="+mj-ea"/>
                <a:cs typeface="+mj-cs"/>
                <a:sym typeface="Helvetica"/>
              </a:defRPr>
            </a:pPr>
            <a:endParaRPr/>
          </a:p>
        </p:txBody>
      </p:sp>
      <p:sp>
        <p:nvSpPr>
          <p:cNvPr id="989" name="Straight Connector 18"/>
          <p:cNvSpPr/>
          <p:nvPr/>
        </p:nvSpPr>
        <p:spPr>
          <a:xfrm flipH="1">
            <a:off x="2231995" y="3167674"/>
            <a:ext cx="1339263" cy="1"/>
          </a:xfrm>
          <a:prstGeom prst="line">
            <a:avLst/>
          </a:prstGeom>
          <a:ln w="38100">
            <a:solidFill>
              <a:srgbClr val="692F9B"/>
            </a:solidFill>
            <a:miter/>
          </a:ln>
        </p:spPr>
        <p:txBody>
          <a:bodyPr lIns="34254" tIns="34254" rIns="34254" bIns="34254"/>
          <a:lstStyle/>
          <a:p>
            <a:pPr defTabSz="342900">
              <a:defRPr sz="1200"/>
            </a:pPr>
            <a:endParaRPr/>
          </a:p>
        </p:txBody>
      </p:sp>
      <p:sp>
        <p:nvSpPr>
          <p:cNvPr id="990" name="Straight Connector 21"/>
          <p:cNvSpPr/>
          <p:nvPr/>
        </p:nvSpPr>
        <p:spPr>
          <a:xfrm flipV="1">
            <a:off x="1644074" y="2281137"/>
            <a:ext cx="1" cy="603529"/>
          </a:xfrm>
          <a:prstGeom prst="line">
            <a:avLst/>
          </a:prstGeom>
          <a:ln w="38100">
            <a:solidFill>
              <a:srgbClr val="692F9B"/>
            </a:solidFill>
            <a:miter/>
          </a:ln>
        </p:spPr>
        <p:txBody>
          <a:bodyPr lIns="34254" tIns="34254" rIns="34254" bIns="34254"/>
          <a:lstStyle/>
          <a:p>
            <a:pPr defTabSz="342900">
              <a:defRPr sz="1200"/>
            </a:pPr>
            <a:endParaRPr/>
          </a:p>
        </p:txBody>
      </p:sp>
      <p:sp>
        <p:nvSpPr>
          <p:cNvPr id="991" name="Straight Connector 23"/>
          <p:cNvSpPr/>
          <p:nvPr/>
        </p:nvSpPr>
        <p:spPr>
          <a:xfrm flipH="1">
            <a:off x="2122040" y="1887620"/>
            <a:ext cx="823036" cy="1"/>
          </a:xfrm>
          <a:prstGeom prst="line">
            <a:avLst/>
          </a:prstGeom>
          <a:ln w="38100">
            <a:solidFill>
              <a:srgbClr val="692F9B"/>
            </a:solidFill>
            <a:miter/>
          </a:ln>
        </p:spPr>
        <p:txBody>
          <a:bodyPr lIns="34254" tIns="34254" rIns="34254" bIns="34254"/>
          <a:lstStyle/>
          <a:p>
            <a:pPr defTabSz="342900">
              <a:defRPr sz="1200"/>
            </a:pPr>
            <a:endParaRPr/>
          </a:p>
        </p:txBody>
      </p:sp>
      <p:pic>
        <p:nvPicPr>
          <p:cNvPr id="992" name="AARNet_Icons_Grey_Adversary-Lg.png" descr="AARNet_Icons_Grey_Adversary-Lg.png"/>
          <p:cNvPicPr>
            <a:picLocks noChangeAspect="1"/>
          </p:cNvPicPr>
          <p:nvPr/>
        </p:nvPicPr>
        <p:blipFill>
          <a:blip r:embed="rId5"/>
          <a:stretch>
            <a:fillRect/>
          </a:stretch>
        </p:blipFill>
        <p:spPr>
          <a:xfrm>
            <a:off x="8318346" y="2812282"/>
            <a:ext cx="641025" cy="641026"/>
          </a:xfrm>
          <a:prstGeom prst="rect">
            <a:avLst/>
          </a:prstGeom>
          <a:ln w="12700">
            <a:miter lim="400000"/>
          </a:ln>
        </p:spPr>
      </p:pic>
      <p:pic>
        <p:nvPicPr>
          <p:cNvPr id="993" name="AARNet_Icons_Grey_Firewall-Lg.png" descr="AARNet_Icons_Grey_Firewall-Lg.png"/>
          <p:cNvPicPr>
            <a:picLocks noChangeAspect="1"/>
          </p:cNvPicPr>
          <p:nvPr/>
        </p:nvPicPr>
        <p:blipFill>
          <a:blip r:embed="rId6"/>
          <a:stretch>
            <a:fillRect/>
          </a:stretch>
        </p:blipFill>
        <p:spPr>
          <a:xfrm>
            <a:off x="4984623" y="2812282"/>
            <a:ext cx="636688" cy="636688"/>
          </a:xfrm>
          <a:prstGeom prst="rect">
            <a:avLst/>
          </a:prstGeom>
          <a:ln w="12700">
            <a:miter lim="400000"/>
          </a:ln>
        </p:spPr>
      </p:pic>
      <p:pic>
        <p:nvPicPr>
          <p:cNvPr id="994" name="AARNet_Icons_Grey_Infected Machine-Lg.png" descr="AARNet_Icons_Grey_Infected Machine-Lg.png"/>
          <p:cNvPicPr>
            <a:picLocks noChangeAspect="1"/>
          </p:cNvPicPr>
          <p:nvPr/>
        </p:nvPicPr>
        <p:blipFill>
          <a:blip r:embed="rId7"/>
          <a:stretch>
            <a:fillRect/>
          </a:stretch>
        </p:blipFill>
        <p:spPr>
          <a:xfrm>
            <a:off x="1325731" y="2903141"/>
            <a:ext cx="636688" cy="636688"/>
          </a:xfrm>
          <a:prstGeom prst="rect">
            <a:avLst/>
          </a:prstGeom>
          <a:ln w="12700">
            <a:miter lim="400000"/>
          </a:ln>
        </p:spPr>
      </p:pic>
      <p:pic>
        <p:nvPicPr>
          <p:cNvPr id="995" name="AARNet_Icons_Grey_Firewall-Lg.png" descr="AARNet_Icons_Grey_Firewall-Lg.png"/>
          <p:cNvPicPr>
            <a:picLocks noChangeAspect="1"/>
          </p:cNvPicPr>
          <p:nvPr/>
        </p:nvPicPr>
        <p:blipFill>
          <a:blip r:embed="rId6"/>
          <a:stretch>
            <a:fillRect/>
          </a:stretch>
        </p:blipFill>
        <p:spPr>
          <a:xfrm>
            <a:off x="1325731" y="1536756"/>
            <a:ext cx="636688" cy="636687"/>
          </a:xfrm>
          <a:prstGeom prst="rect">
            <a:avLst/>
          </a:prstGeom>
          <a:ln w="12700">
            <a:miter lim="400000"/>
          </a:ln>
        </p:spPr>
      </p:pic>
      <p:sp>
        <p:nvSpPr>
          <p:cNvPr id="1004" name="Straight Connector 16"/>
          <p:cNvSpPr/>
          <p:nvPr/>
        </p:nvSpPr>
        <p:spPr>
          <a:xfrm>
            <a:off x="4299706" y="1157734"/>
            <a:ext cx="4651" cy="33776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009783"/>
            </a:solidFill>
            <a:custDash>
              <a:ds d="200000" sp="200000"/>
            </a:custDash>
            <a:miter lim="400000"/>
          </a:ln>
        </p:spPr>
        <p:txBody>
          <a:bodyPr/>
          <a:lstStyle/>
          <a:p>
            <a:endParaRPr/>
          </a:p>
        </p:txBody>
      </p:sp>
      <p:sp>
        <p:nvSpPr>
          <p:cNvPr id="998" name="Managed"/>
          <p:cNvSpPr txBox="1"/>
          <p:nvPr/>
        </p:nvSpPr>
        <p:spPr>
          <a:xfrm>
            <a:off x="3283065" y="618156"/>
            <a:ext cx="651257" cy="220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000">
                <a:solidFill>
                  <a:srgbClr val="692F9B"/>
                </a:solidFill>
                <a:latin typeface="Museo Sans 900"/>
                <a:ea typeface="Museo Sans 900"/>
                <a:cs typeface="Museo Sans 900"/>
                <a:sym typeface="Museo Sans 900"/>
              </a:defRPr>
            </a:lvl1pPr>
          </a:lstStyle>
          <a:p>
            <a:r>
              <a:t>Managed</a:t>
            </a:r>
          </a:p>
        </p:txBody>
      </p:sp>
      <p:sp>
        <p:nvSpPr>
          <p:cNvPr id="999" name="Unmanaged"/>
          <p:cNvSpPr txBox="1"/>
          <p:nvPr/>
        </p:nvSpPr>
        <p:spPr>
          <a:xfrm>
            <a:off x="4615843" y="618156"/>
            <a:ext cx="828295" cy="220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1000">
                <a:solidFill>
                  <a:srgbClr val="0F6EBC"/>
                </a:solidFill>
                <a:latin typeface="Museo Sans 900"/>
                <a:ea typeface="Museo Sans 900"/>
                <a:cs typeface="Museo Sans 900"/>
                <a:sym typeface="Museo Sans 900"/>
              </a:defRPr>
            </a:lvl1pPr>
          </a:lstStyle>
          <a:p>
            <a:r>
              <a:t>Unmanaged</a:t>
            </a:r>
          </a:p>
        </p:txBody>
      </p:sp>
      <p:sp>
        <p:nvSpPr>
          <p:cNvPr id="1000" name="Double Arrow"/>
          <p:cNvSpPr/>
          <p:nvPr/>
        </p:nvSpPr>
        <p:spPr>
          <a:xfrm>
            <a:off x="3998631" y="632218"/>
            <a:ext cx="587751" cy="210529"/>
          </a:xfrm>
          <a:prstGeom prst="leftRightArrow">
            <a:avLst>
              <a:gd name="adj1" fmla="val 21884"/>
              <a:gd name="adj2" fmla="val 67052"/>
            </a:avLst>
          </a:prstGeom>
          <a:solidFill>
            <a:srgbClr val="40B1A2"/>
          </a:solidFill>
          <a:ln w="12700">
            <a:miter lim="400000"/>
          </a:ln>
        </p:spPr>
        <p:txBody>
          <a:bodyPr lIns="34289" tIns="34289" rIns="34289" bIns="34289" anchor="ctr"/>
          <a:lstStyle/>
          <a:p>
            <a:pPr defTabSz="914240">
              <a:defRPr sz="1800">
                <a:latin typeface="+mj-lt"/>
                <a:ea typeface="+mj-ea"/>
                <a:cs typeface="+mj-cs"/>
                <a:sym typeface="Helvetica"/>
              </a:defRPr>
            </a:pPr>
            <a:endParaRPr/>
          </a:p>
        </p:txBody>
      </p:sp>
      <p:sp>
        <p:nvSpPr>
          <p:cNvPr id="1001" name="Text Placeholder 16"/>
          <p:cNvSpPr/>
          <p:nvPr/>
        </p:nvSpPr>
        <p:spPr>
          <a:xfrm>
            <a:off x="285750" y="264400"/>
            <a:ext cx="7629525" cy="36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lvl1pPr>
              <a:lnSpc>
                <a:spcPct val="90000"/>
              </a:lnSpc>
              <a:spcBef>
                <a:spcPts val="200"/>
              </a:spcBef>
              <a:defRPr sz="2700">
                <a:solidFill>
                  <a:schemeClr val="accent1"/>
                </a:solidFill>
              </a:defRPr>
            </a:lvl1pPr>
          </a:lstStyle>
          <a:p>
            <a:r>
              <a:rPr lang="en-US" dirty="0"/>
              <a:t>Prevent, Detect, Respond</a:t>
            </a:r>
            <a:endParaRPr dirty="0"/>
          </a:p>
        </p:txBody>
      </p:sp>
      <p:sp>
        <p:nvSpPr>
          <p:cNvPr id="1002"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
        <p:nvSpPr>
          <p:cNvPr id="60" name="Text Placeholder 16">
            <a:extLst>
              <a:ext uri="{FF2B5EF4-FFF2-40B4-BE49-F238E27FC236}">
                <a16:creationId xmlns:a16="http://schemas.microsoft.com/office/drawing/2014/main" id="{DCDE787F-2F44-44F6-AF70-01B9FB0EE8FA}"/>
              </a:ext>
            </a:extLst>
          </p:cNvPr>
          <p:cNvSpPr txBox="1">
            <a:spLocks/>
          </p:cNvSpPr>
          <p:nvPr/>
        </p:nvSpPr>
        <p:spPr>
          <a:xfrm>
            <a:off x="223835" y="666726"/>
            <a:ext cx="7629525" cy="3765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1pPr>
            <a:lvl2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2pPr>
            <a:lvl3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3pPr>
            <a:lvl4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4pPr>
            <a:lvl5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5pPr>
            <a:lvl6pPr marL="18727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6pPr>
            <a:lvl7pPr marL="22156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7pPr>
            <a:lvl8pPr marL="25585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8pPr>
            <a:lvl9pPr marL="29014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9pPr>
          </a:lstStyle>
          <a:p>
            <a:pPr hangingPunct="1"/>
            <a:r>
              <a:rPr lang="en-US" sz="1500" dirty="0"/>
              <a:t>Old + New = Innovation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1001" name="Text Placeholder 16"/>
          <p:cNvSpPr/>
          <p:nvPr/>
        </p:nvSpPr>
        <p:spPr>
          <a:xfrm>
            <a:off x="285750" y="264400"/>
            <a:ext cx="7629525" cy="36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lvl1pPr>
              <a:lnSpc>
                <a:spcPct val="90000"/>
              </a:lnSpc>
              <a:spcBef>
                <a:spcPts val="200"/>
              </a:spcBef>
              <a:defRPr sz="2700">
                <a:solidFill>
                  <a:schemeClr val="accent1"/>
                </a:solidFill>
              </a:defRPr>
            </a:lvl1pPr>
          </a:lstStyle>
          <a:p>
            <a:r>
              <a:rPr lang="en-US" dirty="0"/>
              <a:t>Prevent, Detect, Respond</a:t>
            </a:r>
            <a:endParaRPr dirty="0"/>
          </a:p>
        </p:txBody>
      </p:sp>
      <p:sp>
        <p:nvSpPr>
          <p:cNvPr id="1002"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
        <p:nvSpPr>
          <p:cNvPr id="60" name="Text Placeholder 16">
            <a:extLst>
              <a:ext uri="{FF2B5EF4-FFF2-40B4-BE49-F238E27FC236}">
                <a16:creationId xmlns:a16="http://schemas.microsoft.com/office/drawing/2014/main" id="{DCDE787F-2F44-44F6-AF70-01B9FB0EE8FA}"/>
              </a:ext>
            </a:extLst>
          </p:cNvPr>
          <p:cNvSpPr txBox="1">
            <a:spLocks/>
          </p:cNvSpPr>
          <p:nvPr/>
        </p:nvSpPr>
        <p:spPr>
          <a:xfrm>
            <a:off x="223835" y="666726"/>
            <a:ext cx="7629525" cy="3765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1pPr>
            <a:lvl2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2pPr>
            <a:lvl3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3pPr>
            <a:lvl4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4pPr>
            <a:lvl5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5pPr>
            <a:lvl6pPr marL="18727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6pPr>
            <a:lvl7pPr marL="22156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7pPr>
            <a:lvl8pPr marL="25585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8pPr>
            <a:lvl9pPr marL="29014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9pPr>
          </a:lstStyle>
          <a:p>
            <a:pPr hangingPunct="1"/>
            <a:r>
              <a:rPr lang="en-US" sz="1500" dirty="0"/>
              <a:t>Old + New = Innovation</a:t>
            </a:r>
          </a:p>
        </p:txBody>
      </p:sp>
      <p:sp>
        <p:nvSpPr>
          <p:cNvPr id="61" name="SOC">
            <a:extLst>
              <a:ext uri="{FF2B5EF4-FFF2-40B4-BE49-F238E27FC236}">
                <a16:creationId xmlns:a16="http://schemas.microsoft.com/office/drawing/2014/main" id="{89EEA971-95D3-4583-B137-C11BA7082B3E}"/>
              </a:ext>
            </a:extLst>
          </p:cNvPr>
          <p:cNvSpPr txBox="1"/>
          <p:nvPr/>
        </p:nvSpPr>
        <p:spPr>
          <a:xfrm>
            <a:off x="5130261" y="1121477"/>
            <a:ext cx="293523" cy="195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240">
              <a:defRPr sz="800">
                <a:solidFill>
                  <a:srgbClr val="FFFFFF"/>
                </a:solidFill>
                <a:latin typeface="Museo Sans 500"/>
                <a:ea typeface="Museo Sans 500"/>
                <a:cs typeface="Museo Sans 500"/>
                <a:sym typeface="Museo Sans 500"/>
              </a:defRPr>
            </a:lvl1pPr>
          </a:lstStyle>
          <a:p>
            <a:r>
              <a:t>SOC</a:t>
            </a:r>
          </a:p>
        </p:txBody>
      </p:sp>
      <p:pic>
        <p:nvPicPr>
          <p:cNvPr id="62" name="AARNet_Icons_Grey_Gift-Lg.png" descr="AARNet_Icons_Grey_Gift-Lg.png">
            <a:extLst>
              <a:ext uri="{FF2B5EF4-FFF2-40B4-BE49-F238E27FC236}">
                <a16:creationId xmlns:a16="http://schemas.microsoft.com/office/drawing/2014/main" id="{BA95AB31-95B6-4FDE-80FF-5DE4B5961094}"/>
              </a:ext>
            </a:extLst>
          </p:cNvPr>
          <p:cNvPicPr>
            <a:picLocks noChangeAspect="1"/>
          </p:cNvPicPr>
          <p:nvPr/>
        </p:nvPicPr>
        <p:blipFill>
          <a:blip r:embed="rId2"/>
          <a:stretch>
            <a:fillRect/>
          </a:stretch>
        </p:blipFill>
        <p:spPr>
          <a:xfrm>
            <a:off x="5943343" y="1536756"/>
            <a:ext cx="636722" cy="636722"/>
          </a:xfrm>
          <a:prstGeom prst="rect">
            <a:avLst/>
          </a:prstGeom>
          <a:ln w="12700">
            <a:miter lim="400000"/>
          </a:ln>
        </p:spPr>
      </p:pic>
      <p:pic>
        <p:nvPicPr>
          <p:cNvPr id="63" name="AARNet_Icons_Black_Server-Lg.png" descr="AARNet_Icons_Black_Server-Lg.png">
            <a:extLst>
              <a:ext uri="{FF2B5EF4-FFF2-40B4-BE49-F238E27FC236}">
                <a16:creationId xmlns:a16="http://schemas.microsoft.com/office/drawing/2014/main" id="{D03C0ADD-1747-4FDA-A1CE-CE09DA3D6408}"/>
              </a:ext>
            </a:extLst>
          </p:cNvPr>
          <p:cNvPicPr>
            <a:picLocks noChangeAspect="1"/>
          </p:cNvPicPr>
          <p:nvPr/>
        </p:nvPicPr>
        <p:blipFill>
          <a:blip r:embed="rId3"/>
          <a:stretch>
            <a:fillRect/>
          </a:stretch>
        </p:blipFill>
        <p:spPr>
          <a:xfrm>
            <a:off x="3603084" y="1629998"/>
            <a:ext cx="515159" cy="515159"/>
          </a:xfrm>
          <a:prstGeom prst="rect">
            <a:avLst/>
          </a:prstGeom>
          <a:ln w="12700">
            <a:miter lim="400000"/>
          </a:ln>
        </p:spPr>
      </p:pic>
      <p:sp>
        <p:nvSpPr>
          <p:cNvPr id="64" name="Straight Arrow Connector 30">
            <a:extLst>
              <a:ext uri="{FF2B5EF4-FFF2-40B4-BE49-F238E27FC236}">
                <a16:creationId xmlns:a16="http://schemas.microsoft.com/office/drawing/2014/main" id="{0C674BCA-56A1-45AE-B6A1-A494688BA0B4}"/>
              </a:ext>
            </a:extLst>
          </p:cNvPr>
          <p:cNvSpPr/>
          <p:nvPr/>
        </p:nvSpPr>
        <p:spPr>
          <a:xfrm flipH="1" flipV="1">
            <a:off x="4869360" y="2812282"/>
            <a:ext cx="1619250" cy="1"/>
          </a:xfrm>
          <a:prstGeom prst="line">
            <a:avLst/>
          </a:prstGeom>
          <a:ln w="25400">
            <a:solidFill>
              <a:srgbClr val="8A8C8E"/>
            </a:solidFill>
            <a:miter/>
            <a:tailEnd type="triangle"/>
          </a:ln>
        </p:spPr>
        <p:txBody>
          <a:bodyPr lIns="34254" tIns="34254" rIns="34254" bIns="34254"/>
          <a:lstStyle/>
          <a:p>
            <a:pPr defTabSz="342900">
              <a:defRPr sz="1200"/>
            </a:pPr>
            <a:endParaRPr/>
          </a:p>
        </p:txBody>
      </p:sp>
      <p:sp>
        <p:nvSpPr>
          <p:cNvPr id="65" name="TextBox 31">
            <a:extLst>
              <a:ext uri="{FF2B5EF4-FFF2-40B4-BE49-F238E27FC236}">
                <a16:creationId xmlns:a16="http://schemas.microsoft.com/office/drawing/2014/main" id="{F7517DC4-DF65-4CEC-AF3A-1B9EDDD64178}"/>
              </a:ext>
            </a:extLst>
          </p:cNvPr>
          <p:cNvSpPr txBox="1"/>
          <p:nvPr/>
        </p:nvSpPr>
        <p:spPr>
          <a:xfrm>
            <a:off x="5150075" y="2633067"/>
            <a:ext cx="1122140"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Exploit Infiltration</a:t>
            </a:r>
          </a:p>
        </p:txBody>
      </p:sp>
      <p:sp>
        <p:nvSpPr>
          <p:cNvPr id="66" name="Straight Arrow Connector 34">
            <a:extLst>
              <a:ext uri="{FF2B5EF4-FFF2-40B4-BE49-F238E27FC236}">
                <a16:creationId xmlns:a16="http://schemas.microsoft.com/office/drawing/2014/main" id="{C9DCCC7C-0CFB-4AD9-AA10-3423FD6936A3}"/>
              </a:ext>
            </a:extLst>
          </p:cNvPr>
          <p:cNvSpPr/>
          <p:nvPr/>
        </p:nvSpPr>
        <p:spPr>
          <a:xfrm flipH="1">
            <a:off x="4869359" y="3529992"/>
            <a:ext cx="1619250" cy="1"/>
          </a:xfrm>
          <a:prstGeom prst="line">
            <a:avLst/>
          </a:prstGeom>
          <a:ln w="25400">
            <a:solidFill>
              <a:srgbClr val="8A8C8E"/>
            </a:solidFill>
            <a:miter/>
            <a:tailEnd type="triangle"/>
          </a:ln>
        </p:spPr>
        <p:txBody>
          <a:bodyPr lIns="34254" tIns="34254" rIns="34254" bIns="34254"/>
          <a:lstStyle/>
          <a:p>
            <a:pPr defTabSz="342900">
              <a:defRPr sz="1200"/>
            </a:pPr>
            <a:endParaRPr/>
          </a:p>
        </p:txBody>
      </p:sp>
      <p:sp>
        <p:nvSpPr>
          <p:cNvPr id="67" name="TextBox 35">
            <a:extLst>
              <a:ext uri="{FF2B5EF4-FFF2-40B4-BE49-F238E27FC236}">
                <a16:creationId xmlns:a16="http://schemas.microsoft.com/office/drawing/2014/main" id="{9DE0DFE9-E601-4A77-BAB2-991AF2987CED}"/>
              </a:ext>
            </a:extLst>
          </p:cNvPr>
          <p:cNvSpPr txBox="1"/>
          <p:nvPr/>
        </p:nvSpPr>
        <p:spPr>
          <a:xfrm>
            <a:off x="5158230" y="3350777"/>
            <a:ext cx="1223567"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Malware Download</a:t>
            </a:r>
          </a:p>
        </p:txBody>
      </p:sp>
      <p:grpSp>
        <p:nvGrpSpPr>
          <p:cNvPr id="68" name="Oval 36">
            <a:extLst>
              <a:ext uri="{FF2B5EF4-FFF2-40B4-BE49-F238E27FC236}">
                <a16:creationId xmlns:a16="http://schemas.microsoft.com/office/drawing/2014/main" id="{255CE4A1-AD41-4244-8281-EA4589730094}"/>
              </a:ext>
            </a:extLst>
          </p:cNvPr>
          <p:cNvGrpSpPr/>
          <p:nvPr/>
        </p:nvGrpSpPr>
        <p:grpSpPr>
          <a:xfrm>
            <a:off x="1397411" y="3553189"/>
            <a:ext cx="309921" cy="294628"/>
            <a:chOff x="0" y="0"/>
            <a:chExt cx="309920" cy="294627"/>
          </a:xfrm>
        </p:grpSpPr>
        <p:sp>
          <p:nvSpPr>
            <p:cNvPr id="69" name="Oval">
              <a:extLst>
                <a:ext uri="{FF2B5EF4-FFF2-40B4-BE49-F238E27FC236}">
                  <a16:creationId xmlns:a16="http://schemas.microsoft.com/office/drawing/2014/main" id="{F39C1948-6778-4F5E-918C-A9D92705AC15}"/>
                </a:ext>
              </a:extLst>
            </p:cNvPr>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70" name="2">
              <a:extLst>
                <a:ext uri="{FF2B5EF4-FFF2-40B4-BE49-F238E27FC236}">
                  <a16:creationId xmlns:a16="http://schemas.microsoft.com/office/drawing/2014/main" id="{4D213842-C86E-4F7B-82EA-0C7EC61D0389}"/>
                </a:ext>
              </a:extLst>
            </p:cNvPr>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2</a:t>
              </a:r>
            </a:p>
          </p:txBody>
        </p:sp>
      </p:grpSp>
      <p:sp>
        <p:nvSpPr>
          <p:cNvPr id="71" name="TextBox 32">
            <a:extLst>
              <a:ext uri="{FF2B5EF4-FFF2-40B4-BE49-F238E27FC236}">
                <a16:creationId xmlns:a16="http://schemas.microsoft.com/office/drawing/2014/main" id="{96B0D5C6-65CC-4D9A-9859-9E6A7CE8A2EF}"/>
              </a:ext>
            </a:extLst>
          </p:cNvPr>
          <p:cNvSpPr txBox="1"/>
          <p:nvPr/>
        </p:nvSpPr>
        <p:spPr>
          <a:xfrm>
            <a:off x="1766411" y="3618008"/>
            <a:ext cx="1566913"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Vulnerability Exploitation</a:t>
            </a:r>
          </a:p>
        </p:txBody>
      </p:sp>
      <p:grpSp>
        <p:nvGrpSpPr>
          <p:cNvPr id="72" name="Oval 38">
            <a:extLst>
              <a:ext uri="{FF2B5EF4-FFF2-40B4-BE49-F238E27FC236}">
                <a16:creationId xmlns:a16="http://schemas.microsoft.com/office/drawing/2014/main" id="{EE61C2CE-651A-487B-AED9-4B8C740818AB}"/>
              </a:ext>
            </a:extLst>
          </p:cNvPr>
          <p:cNvGrpSpPr/>
          <p:nvPr/>
        </p:nvGrpSpPr>
        <p:grpSpPr>
          <a:xfrm>
            <a:off x="1397411" y="4001758"/>
            <a:ext cx="309922" cy="294628"/>
            <a:chOff x="0" y="0"/>
            <a:chExt cx="309920" cy="294627"/>
          </a:xfrm>
        </p:grpSpPr>
        <p:sp>
          <p:nvSpPr>
            <p:cNvPr id="73" name="Oval">
              <a:extLst>
                <a:ext uri="{FF2B5EF4-FFF2-40B4-BE49-F238E27FC236}">
                  <a16:creationId xmlns:a16="http://schemas.microsoft.com/office/drawing/2014/main" id="{CFC68E13-A281-4211-9631-34951083C7B7}"/>
                </a:ext>
              </a:extLst>
            </p:cNvPr>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74" name="4">
              <a:extLst>
                <a:ext uri="{FF2B5EF4-FFF2-40B4-BE49-F238E27FC236}">
                  <a16:creationId xmlns:a16="http://schemas.microsoft.com/office/drawing/2014/main" id="{DB35E4A9-9FDA-48B1-81D7-713286C401CB}"/>
                </a:ext>
              </a:extLst>
            </p:cNvPr>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4</a:t>
              </a:r>
            </a:p>
          </p:txBody>
        </p:sp>
      </p:grpSp>
      <p:sp>
        <p:nvSpPr>
          <p:cNvPr id="75" name="TextBox 39">
            <a:extLst>
              <a:ext uri="{FF2B5EF4-FFF2-40B4-BE49-F238E27FC236}">
                <a16:creationId xmlns:a16="http://schemas.microsoft.com/office/drawing/2014/main" id="{84D61D31-518B-4BED-A32E-A3FE01FC4738}"/>
              </a:ext>
            </a:extLst>
          </p:cNvPr>
          <p:cNvSpPr txBox="1"/>
          <p:nvPr/>
        </p:nvSpPr>
        <p:spPr>
          <a:xfrm>
            <a:off x="1766411" y="4066576"/>
            <a:ext cx="127915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404040"/>
                </a:solidFill>
              </a:defRPr>
            </a:lvl1pPr>
          </a:lstStyle>
          <a:p>
            <a:r>
              <a:t>Malware Installation</a:t>
            </a:r>
          </a:p>
        </p:txBody>
      </p:sp>
      <p:sp>
        <p:nvSpPr>
          <p:cNvPr id="76" name="Straight Arrow Connector 41">
            <a:extLst>
              <a:ext uri="{FF2B5EF4-FFF2-40B4-BE49-F238E27FC236}">
                <a16:creationId xmlns:a16="http://schemas.microsoft.com/office/drawing/2014/main" id="{2D02ED74-DBDD-43AC-981B-2B103CAFAB50}"/>
              </a:ext>
            </a:extLst>
          </p:cNvPr>
          <p:cNvSpPr/>
          <p:nvPr/>
        </p:nvSpPr>
        <p:spPr>
          <a:xfrm flipH="1">
            <a:off x="3668257" y="4182116"/>
            <a:ext cx="1619251" cy="1"/>
          </a:xfrm>
          <a:prstGeom prst="line">
            <a:avLst/>
          </a:prstGeom>
          <a:ln w="25400">
            <a:solidFill>
              <a:srgbClr val="8A8C8E"/>
            </a:solidFill>
            <a:miter/>
            <a:headEnd type="triangle"/>
          </a:ln>
        </p:spPr>
        <p:txBody>
          <a:bodyPr lIns="34254" tIns="34254" rIns="34254" bIns="34254"/>
          <a:lstStyle/>
          <a:p>
            <a:pPr defTabSz="342900">
              <a:defRPr sz="1200"/>
            </a:pPr>
            <a:endParaRPr/>
          </a:p>
        </p:txBody>
      </p:sp>
      <p:sp>
        <p:nvSpPr>
          <p:cNvPr id="77" name="TextBox 42">
            <a:extLst>
              <a:ext uri="{FF2B5EF4-FFF2-40B4-BE49-F238E27FC236}">
                <a16:creationId xmlns:a16="http://schemas.microsoft.com/office/drawing/2014/main" id="{5BBFF34E-DCD5-4DA6-AA9E-C8A200809EEC}"/>
              </a:ext>
            </a:extLst>
          </p:cNvPr>
          <p:cNvSpPr txBox="1"/>
          <p:nvPr/>
        </p:nvSpPr>
        <p:spPr>
          <a:xfrm>
            <a:off x="3765916" y="4001968"/>
            <a:ext cx="1410346"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Command and Control</a:t>
            </a:r>
          </a:p>
        </p:txBody>
      </p:sp>
      <p:sp>
        <p:nvSpPr>
          <p:cNvPr id="78" name="TextBox 44">
            <a:extLst>
              <a:ext uri="{FF2B5EF4-FFF2-40B4-BE49-F238E27FC236}">
                <a16:creationId xmlns:a16="http://schemas.microsoft.com/office/drawing/2014/main" id="{7D067D0D-C3FA-4D3B-A0AB-9976A3B47A3F}"/>
              </a:ext>
            </a:extLst>
          </p:cNvPr>
          <p:cNvSpPr txBox="1"/>
          <p:nvPr/>
        </p:nvSpPr>
        <p:spPr>
          <a:xfrm>
            <a:off x="2338296" y="2624680"/>
            <a:ext cx="114647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Lateral Movement</a:t>
            </a:r>
          </a:p>
        </p:txBody>
      </p:sp>
      <p:sp>
        <p:nvSpPr>
          <p:cNvPr id="79" name="Straight Arrow Connector 45">
            <a:extLst>
              <a:ext uri="{FF2B5EF4-FFF2-40B4-BE49-F238E27FC236}">
                <a16:creationId xmlns:a16="http://schemas.microsoft.com/office/drawing/2014/main" id="{9FCF697A-EC9F-4294-AAB0-B218A3E69083}"/>
              </a:ext>
            </a:extLst>
          </p:cNvPr>
          <p:cNvSpPr/>
          <p:nvPr/>
        </p:nvSpPr>
        <p:spPr>
          <a:xfrm>
            <a:off x="2133420" y="2063350"/>
            <a:ext cx="1" cy="542999"/>
          </a:xfrm>
          <a:prstGeom prst="line">
            <a:avLst/>
          </a:prstGeom>
          <a:ln w="25400">
            <a:solidFill>
              <a:srgbClr val="8A8C8E"/>
            </a:solidFill>
            <a:miter/>
            <a:headEnd type="triangle"/>
          </a:ln>
        </p:spPr>
        <p:txBody>
          <a:bodyPr lIns="34254" tIns="34254" rIns="34254" bIns="34254"/>
          <a:lstStyle/>
          <a:p>
            <a:pPr defTabSz="342900">
              <a:defRPr sz="1200"/>
            </a:pPr>
            <a:endParaRPr/>
          </a:p>
        </p:txBody>
      </p:sp>
      <p:grpSp>
        <p:nvGrpSpPr>
          <p:cNvPr id="80" name="Oval 47">
            <a:extLst>
              <a:ext uri="{FF2B5EF4-FFF2-40B4-BE49-F238E27FC236}">
                <a16:creationId xmlns:a16="http://schemas.microsoft.com/office/drawing/2014/main" id="{F1AE6CE7-BB9D-4419-A336-2E7471A97D4A}"/>
              </a:ext>
            </a:extLst>
          </p:cNvPr>
          <p:cNvGrpSpPr/>
          <p:nvPr/>
        </p:nvGrpSpPr>
        <p:grpSpPr>
          <a:xfrm>
            <a:off x="2705182" y="1256357"/>
            <a:ext cx="309922" cy="294628"/>
            <a:chOff x="0" y="0"/>
            <a:chExt cx="309920" cy="294627"/>
          </a:xfrm>
        </p:grpSpPr>
        <p:sp>
          <p:nvSpPr>
            <p:cNvPr id="81" name="Oval">
              <a:extLst>
                <a:ext uri="{FF2B5EF4-FFF2-40B4-BE49-F238E27FC236}">
                  <a16:creationId xmlns:a16="http://schemas.microsoft.com/office/drawing/2014/main" id="{DB965831-FE49-417F-BD57-AFEC919CAA5E}"/>
                </a:ext>
              </a:extLst>
            </p:cNvPr>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82" name="7">
              <a:extLst>
                <a:ext uri="{FF2B5EF4-FFF2-40B4-BE49-F238E27FC236}">
                  <a16:creationId xmlns:a16="http://schemas.microsoft.com/office/drawing/2014/main" id="{F73907E9-B9AF-40DF-A41D-9575B164D521}"/>
                </a:ext>
              </a:extLst>
            </p:cNvPr>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7</a:t>
              </a:r>
            </a:p>
          </p:txBody>
        </p:sp>
      </p:grpSp>
      <p:sp>
        <p:nvSpPr>
          <p:cNvPr id="83" name="TextBox 48">
            <a:extLst>
              <a:ext uri="{FF2B5EF4-FFF2-40B4-BE49-F238E27FC236}">
                <a16:creationId xmlns:a16="http://schemas.microsoft.com/office/drawing/2014/main" id="{D88A722D-4EB7-4ADF-A61B-469154078EF3}"/>
              </a:ext>
            </a:extLst>
          </p:cNvPr>
          <p:cNvSpPr txBox="1"/>
          <p:nvPr/>
        </p:nvSpPr>
        <p:spPr>
          <a:xfrm>
            <a:off x="3260243" y="1306650"/>
            <a:ext cx="69686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East - West</a:t>
            </a:r>
          </a:p>
        </p:txBody>
      </p:sp>
      <p:sp>
        <p:nvSpPr>
          <p:cNvPr id="84" name="Straight Arrow Connector 50">
            <a:extLst>
              <a:ext uri="{FF2B5EF4-FFF2-40B4-BE49-F238E27FC236}">
                <a16:creationId xmlns:a16="http://schemas.microsoft.com/office/drawing/2014/main" id="{FD485F9A-F325-4EBF-92AA-A2A72ED6F22F}"/>
              </a:ext>
            </a:extLst>
          </p:cNvPr>
          <p:cNvSpPr/>
          <p:nvPr/>
        </p:nvSpPr>
        <p:spPr>
          <a:xfrm flipH="1" flipV="1">
            <a:off x="3130909" y="1507954"/>
            <a:ext cx="944959" cy="1"/>
          </a:xfrm>
          <a:prstGeom prst="line">
            <a:avLst/>
          </a:prstGeom>
          <a:ln w="25400">
            <a:solidFill>
              <a:srgbClr val="8A8C8E"/>
            </a:solidFill>
            <a:miter/>
            <a:headEnd type="triangle"/>
            <a:tailEnd type="triangle"/>
          </a:ln>
        </p:spPr>
        <p:txBody>
          <a:bodyPr lIns="34254" tIns="34254" rIns="34254" bIns="34254"/>
          <a:lstStyle/>
          <a:p>
            <a:pPr defTabSz="342900">
              <a:defRPr sz="1200"/>
            </a:pPr>
            <a:endParaRPr/>
          </a:p>
        </p:txBody>
      </p:sp>
      <p:sp>
        <p:nvSpPr>
          <p:cNvPr id="85" name="Straight Arrow Connector 53">
            <a:extLst>
              <a:ext uri="{FF2B5EF4-FFF2-40B4-BE49-F238E27FC236}">
                <a16:creationId xmlns:a16="http://schemas.microsoft.com/office/drawing/2014/main" id="{E118F9E0-30DA-431B-BEBE-A80A21E81ED8}"/>
              </a:ext>
            </a:extLst>
          </p:cNvPr>
          <p:cNvSpPr/>
          <p:nvPr/>
        </p:nvSpPr>
        <p:spPr>
          <a:xfrm flipH="1">
            <a:off x="4681776" y="1916037"/>
            <a:ext cx="1202122" cy="1"/>
          </a:xfrm>
          <a:prstGeom prst="line">
            <a:avLst/>
          </a:prstGeom>
          <a:ln w="25400">
            <a:solidFill>
              <a:srgbClr val="8A8C8E"/>
            </a:solidFill>
            <a:miter/>
            <a:headEnd type="triangle"/>
          </a:ln>
        </p:spPr>
        <p:txBody>
          <a:bodyPr lIns="34254" tIns="34254" rIns="34254" bIns="34254"/>
          <a:lstStyle/>
          <a:p>
            <a:pPr defTabSz="342900">
              <a:defRPr sz="1200"/>
            </a:pPr>
            <a:endParaRPr/>
          </a:p>
        </p:txBody>
      </p:sp>
      <p:sp>
        <p:nvSpPr>
          <p:cNvPr id="86" name="TextBox 55">
            <a:extLst>
              <a:ext uri="{FF2B5EF4-FFF2-40B4-BE49-F238E27FC236}">
                <a16:creationId xmlns:a16="http://schemas.microsoft.com/office/drawing/2014/main" id="{1BD73DA8-A697-4B07-8FAD-6E429E3A7C4B}"/>
              </a:ext>
            </a:extLst>
          </p:cNvPr>
          <p:cNvSpPr txBox="1"/>
          <p:nvPr/>
        </p:nvSpPr>
        <p:spPr>
          <a:xfrm>
            <a:off x="4911114" y="1730516"/>
            <a:ext cx="688679"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393939"/>
                </a:solidFill>
              </a:defRPr>
            </a:lvl1pPr>
          </a:lstStyle>
          <a:p>
            <a:r>
              <a:t>Exfiltration</a:t>
            </a:r>
          </a:p>
        </p:txBody>
      </p:sp>
      <p:sp>
        <p:nvSpPr>
          <p:cNvPr id="87" name="Oval">
            <a:extLst>
              <a:ext uri="{FF2B5EF4-FFF2-40B4-BE49-F238E27FC236}">
                <a16:creationId xmlns:a16="http://schemas.microsoft.com/office/drawing/2014/main" id="{DAA54A97-77A5-4B9D-AD67-5E97D351A553}"/>
              </a:ext>
            </a:extLst>
          </p:cNvPr>
          <p:cNvSpPr/>
          <p:nvPr/>
        </p:nvSpPr>
        <p:spPr>
          <a:xfrm>
            <a:off x="6464141" y="2663481"/>
            <a:ext cx="309921" cy="294628"/>
          </a:xfrm>
          <a:prstGeom prst="ellipse">
            <a:avLst/>
          </a:prstGeom>
          <a:solidFill>
            <a:srgbClr val="8F63B4"/>
          </a:solidFill>
          <a:ln w="3175">
            <a:miter lim="400000"/>
          </a:ln>
        </p:spPr>
        <p:txBody>
          <a:bodyPr lIns="34254" tIns="34254" rIns="34254" bIns="34254" anchor="ctr"/>
          <a:lstStyle/>
          <a:p>
            <a:pPr algn="ctr" defTabSz="342900">
              <a:defRPr sz="1200">
                <a:solidFill>
                  <a:srgbClr val="FFFFFF"/>
                </a:solidFill>
              </a:defRPr>
            </a:pPr>
            <a:endParaRPr/>
          </a:p>
        </p:txBody>
      </p:sp>
      <p:sp>
        <p:nvSpPr>
          <p:cNvPr id="88" name="1">
            <a:extLst>
              <a:ext uri="{FF2B5EF4-FFF2-40B4-BE49-F238E27FC236}">
                <a16:creationId xmlns:a16="http://schemas.microsoft.com/office/drawing/2014/main" id="{0B08F4BB-A0E8-4B7D-A888-CE34E410CD47}"/>
              </a:ext>
            </a:extLst>
          </p:cNvPr>
          <p:cNvSpPr txBox="1"/>
          <p:nvPr/>
        </p:nvSpPr>
        <p:spPr>
          <a:xfrm>
            <a:off x="6543782" y="2708004"/>
            <a:ext cx="150638" cy="205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4" tIns="34254" rIns="34254" bIns="34254" anchor="ctr">
            <a:spAutoFit/>
          </a:bodyPr>
          <a:lstStyle>
            <a:lvl1pPr algn="ctr" defTabSz="342900">
              <a:defRPr sz="1000">
                <a:solidFill>
                  <a:srgbClr val="FFFFFF"/>
                </a:solidFill>
              </a:defRPr>
            </a:lvl1pPr>
          </a:lstStyle>
          <a:p>
            <a:r>
              <a:t>1</a:t>
            </a:r>
          </a:p>
        </p:txBody>
      </p:sp>
      <p:sp>
        <p:nvSpPr>
          <p:cNvPr id="89" name="Oval">
            <a:extLst>
              <a:ext uri="{FF2B5EF4-FFF2-40B4-BE49-F238E27FC236}">
                <a16:creationId xmlns:a16="http://schemas.microsoft.com/office/drawing/2014/main" id="{EF349950-8B66-464A-B3A9-8A683EDB44B4}"/>
              </a:ext>
            </a:extLst>
          </p:cNvPr>
          <p:cNvSpPr/>
          <p:nvPr/>
        </p:nvSpPr>
        <p:spPr>
          <a:xfrm>
            <a:off x="6472296" y="3381190"/>
            <a:ext cx="309921" cy="294629"/>
          </a:xfrm>
          <a:prstGeom prst="ellipse">
            <a:avLst/>
          </a:prstGeom>
          <a:solidFill>
            <a:srgbClr val="8F63B4"/>
          </a:solidFill>
          <a:ln w="3175">
            <a:miter lim="400000"/>
          </a:ln>
        </p:spPr>
        <p:txBody>
          <a:bodyPr lIns="34254" tIns="34254" rIns="34254" bIns="34254" anchor="ctr"/>
          <a:lstStyle/>
          <a:p>
            <a:pPr algn="ctr" defTabSz="342900">
              <a:defRPr sz="1200">
                <a:solidFill>
                  <a:srgbClr val="FFFFFF"/>
                </a:solidFill>
              </a:defRPr>
            </a:pPr>
            <a:endParaRPr/>
          </a:p>
        </p:txBody>
      </p:sp>
      <p:sp>
        <p:nvSpPr>
          <p:cNvPr id="90" name="3">
            <a:extLst>
              <a:ext uri="{FF2B5EF4-FFF2-40B4-BE49-F238E27FC236}">
                <a16:creationId xmlns:a16="http://schemas.microsoft.com/office/drawing/2014/main" id="{B5349867-A631-421E-AA80-47787603D341}"/>
              </a:ext>
            </a:extLst>
          </p:cNvPr>
          <p:cNvSpPr txBox="1"/>
          <p:nvPr/>
        </p:nvSpPr>
        <p:spPr>
          <a:xfrm>
            <a:off x="6551937" y="3425714"/>
            <a:ext cx="150638" cy="205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4" tIns="34254" rIns="34254" bIns="34254" anchor="ctr">
            <a:spAutoFit/>
          </a:bodyPr>
          <a:lstStyle>
            <a:lvl1pPr algn="ctr" defTabSz="342900">
              <a:defRPr sz="1000">
                <a:solidFill>
                  <a:srgbClr val="FFFFFF"/>
                </a:solidFill>
              </a:defRPr>
            </a:lvl1pPr>
          </a:lstStyle>
          <a:p>
            <a:r>
              <a:t>3</a:t>
            </a:r>
          </a:p>
        </p:txBody>
      </p:sp>
      <p:grpSp>
        <p:nvGrpSpPr>
          <p:cNvPr id="91" name="Oval 40">
            <a:extLst>
              <a:ext uri="{FF2B5EF4-FFF2-40B4-BE49-F238E27FC236}">
                <a16:creationId xmlns:a16="http://schemas.microsoft.com/office/drawing/2014/main" id="{6504E4F3-8360-43FC-9CBB-6268362B19E0}"/>
              </a:ext>
            </a:extLst>
          </p:cNvPr>
          <p:cNvGrpSpPr/>
          <p:nvPr/>
        </p:nvGrpSpPr>
        <p:grpSpPr>
          <a:xfrm>
            <a:off x="3374813" y="4016282"/>
            <a:ext cx="309921" cy="294628"/>
            <a:chOff x="0" y="0"/>
            <a:chExt cx="309920" cy="294627"/>
          </a:xfrm>
        </p:grpSpPr>
        <p:sp>
          <p:nvSpPr>
            <p:cNvPr id="92" name="Oval">
              <a:extLst>
                <a:ext uri="{FF2B5EF4-FFF2-40B4-BE49-F238E27FC236}">
                  <a16:creationId xmlns:a16="http://schemas.microsoft.com/office/drawing/2014/main" id="{114CF782-2E2E-4E12-8E2E-FE498F1A113E}"/>
                </a:ext>
              </a:extLst>
            </p:cNvPr>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3" name="5">
              <a:extLst>
                <a:ext uri="{FF2B5EF4-FFF2-40B4-BE49-F238E27FC236}">
                  <a16:creationId xmlns:a16="http://schemas.microsoft.com/office/drawing/2014/main" id="{C132D846-5DE1-4874-A768-FBF8E1261A03}"/>
                </a:ext>
              </a:extLst>
            </p:cNvPr>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5</a:t>
              </a:r>
            </a:p>
          </p:txBody>
        </p:sp>
      </p:grpSp>
      <p:grpSp>
        <p:nvGrpSpPr>
          <p:cNvPr id="94" name="Oval 43">
            <a:extLst>
              <a:ext uri="{FF2B5EF4-FFF2-40B4-BE49-F238E27FC236}">
                <a16:creationId xmlns:a16="http://schemas.microsoft.com/office/drawing/2014/main" id="{A6F07705-5ECC-483D-85A0-5A3FF538F9CE}"/>
              </a:ext>
            </a:extLst>
          </p:cNvPr>
          <p:cNvGrpSpPr/>
          <p:nvPr/>
        </p:nvGrpSpPr>
        <p:grpSpPr>
          <a:xfrm>
            <a:off x="1978461" y="2563341"/>
            <a:ext cx="309921" cy="294628"/>
            <a:chOff x="0" y="0"/>
            <a:chExt cx="309920" cy="294627"/>
          </a:xfrm>
        </p:grpSpPr>
        <p:sp>
          <p:nvSpPr>
            <p:cNvPr id="95" name="Oval">
              <a:extLst>
                <a:ext uri="{FF2B5EF4-FFF2-40B4-BE49-F238E27FC236}">
                  <a16:creationId xmlns:a16="http://schemas.microsoft.com/office/drawing/2014/main" id="{F53AC314-C64B-40CB-B062-056989657548}"/>
                </a:ext>
              </a:extLst>
            </p:cNvPr>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6" name="6">
              <a:extLst>
                <a:ext uri="{FF2B5EF4-FFF2-40B4-BE49-F238E27FC236}">
                  <a16:creationId xmlns:a16="http://schemas.microsoft.com/office/drawing/2014/main" id="{D3D793C5-7CAD-444F-B752-267ED5FC57C9}"/>
                </a:ext>
              </a:extLst>
            </p:cNvPr>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6</a:t>
              </a:r>
            </a:p>
          </p:txBody>
        </p:sp>
      </p:grpSp>
      <p:grpSp>
        <p:nvGrpSpPr>
          <p:cNvPr id="97" name="Oval 52">
            <a:extLst>
              <a:ext uri="{FF2B5EF4-FFF2-40B4-BE49-F238E27FC236}">
                <a16:creationId xmlns:a16="http://schemas.microsoft.com/office/drawing/2014/main" id="{09D4EAED-437B-4298-8327-D79A2F2EA5A3}"/>
              </a:ext>
            </a:extLst>
          </p:cNvPr>
          <p:cNvGrpSpPr/>
          <p:nvPr/>
        </p:nvGrpSpPr>
        <p:grpSpPr>
          <a:xfrm>
            <a:off x="4390235" y="1768724"/>
            <a:ext cx="309921" cy="294628"/>
            <a:chOff x="0" y="0"/>
            <a:chExt cx="309920" cy="294627"/>
          </a:xfrm>
        </p:grpSpPr>
        <p:sp>
          <p:nvSpPr>
            <p:cNvPr id="98" name="Oval">
              <a:extLst>
                <a:ext uri="{FF2B5EF4-FFF2-40B4-BE49-F238E27FC236}">
                  <a16:creationId xmlns:a16="http://schemas.microsoft.com/office/drawing/2014/main" id="{57E1D5B4-4F68-4344-BA70-A586CDC8960C}"/>
                </a:ext>
              </a:extLst>
            </p:cNvPr>
            <p:cNvSpPr/>
            <p:nvPr/>
          </p:nvSpPr>
          <p:spPr>
            <a:xfrm>
              <a:off x="0" y="-1"/>
              <a:ext cx="309921" cy="294629"/>
            </a:xfrm>
            <a:prstGeom prst="ellipse">
              <a:avLst/>
            </a:prstGeom>
            <a:solidFill>
              <a:srgbClr val="8F63B4"/>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99" name="8">
              <a:extLst>
                <a:ext uri="{FF2B5EF4-FFF2-40B4-BE49-F238E27FC236}">
                  <a16:creationId xmlns:a16="http://schemas.microsoft.com/office/drawing/2014/main" id="{B1A4948A-1EC9-43DF-BFC6-A103B844CE49}"/>
                </a:ext>
              </a:extLst>
            </p:cNvPr>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8</a:t>
              </a:r>
            </a:p>
          </p:txBody>
        </p:sp>
      </p:grpSp>
      <p:pic>
        <p:nvPicPr>
          <p:cNvPr id="100" name="AARNet_Icons_Black_Server-Lg.png" descr="AARNet_Icons_Black_Server-Lg.png">
            <a:extLst>
              <a:ext uri="{FF2B5EF4-FFF2-40B4-BE49-F238E27FC236}">
                <a16:creationId xmlns:a16="http://schemas.microsoft.com/office/drawing/2014/main" id="{8A436A19-C951-4F95-8808-1FF14D531CDC}"/>
              </a:ext>
            </a:extLst>
          </p:cNvPr>
          <p:cNvPicPr>
            <a:picLocks noChangeAspect="1"/>
          </p:cNvPicPr>
          <p:nvPr/>
        </p:nvPicPr>
        <p:blipFill>
          <a:blip r:embed="rId3"/>
          <a:stretch>
            <a:fillRect/>
          </a:stretch>
        </p:blipFill>
        <p:spPr>
          <a:xfrm>
            <a:off x="3104697" y="1629998"/>
            <a:ext cx="515159" cy="515159"/>
          </a:xfrm>
          <a:prstGeom prst="rect">
            <a:avLst/>
          </a:prstGeom>
          <a:ln w="12700">
            <a:miter lim="400000"/>
          </a:ln>
        </p:spPr>
      </p:pic>
      <p:sp>
        <p:nvSpPr>
          <p:cNvPr id="101" name="Line">
            <a:extLst>
              <a:ext uri="{FF2B5EF4-FFF2-40B4-BE49-F238E27FC236}">
                <a16:creationId xmlns:a16="http://schemas.microsoft.com/office/drawing/2014/main" id="{D436A6B7-1870-432F-84C5-7DBE4CF78AFD}"/>
              </a:ext>
            </a:extLst>
          </p:cNvPr>
          <p:cNvSpPr/>
          <p:nvPr/>
        </p:nvSpPr>
        <p:spPr>
          <a:xfrm flipV="1">
            <a:off x="3610415" y="1629998"/>
            <a:ext cx="1" cy="515244"/>
          </a:xfrm>
          <a:prstGeom prst="line">
            <a:avLst/>
          </a:prstGeom>
          <a:ln w="12700">
            <a:solidFill>
              <a:srgbClr val="000000"/>
            </a:solidFill>
          </a:ln>
        </p:spPr>
        <p:txBody>
          <a:bodyPr lIns="34289" tIns="34289" rIns="34289" bIns="34289"/>
          <a:lstStyle/>
          <a:p>
            <a:pPr defTabSz="914240">
              <a:defRPr sz="1800">
                <a:latin typeface="+mj-lt"/>
                <a:ea typeface="+mj-ea"/>
                <a:cs typeface="+mj-cs"/>
                <a:sym typeface="Helvetica"/>
              </a:defRPr>
            </a:pPr>
            <a:endParaRPr/>
          </a:p>
        </p:txBody>
      </p:sp>
      <p:sp>
        <p:nvSpPr>
          <p:cNvPr id="102" name="Straight Connector 16">
            <a:extLst>
              <a:ext uri="{FF2B5EF4-FFF2-40B4-BE49-F238E27FC236}">
                <a16:creationId xmlns:a16="http://schemas.microsoft.com/office/drawing/2014/main" id="{733C8001-18F0-4C3B-B333-46F788C12150}"/>
              </a:ext>
            </a:extLst>
          </p:cNvPr>
          <p:cNvSpPr/>
          <p:nvPr/>
        </p:nvSpPr>
        <p:spPr>
          <a:xfrm>
            <a:off x="4691581" y="3167844"/>
            <a:ext cx="2241131" cy="6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38100">
            <a:solidFill>
              <a:srgbClr val="692F9B"/>
            </a:solidFill>
            <a:miter/>
          </a:ln>
        </p:spPr>
        <p:txBody>
          <a:bodyPr/>
          <a:lstStyle/>
          <a:p>
            <a:endParaRPr/>
          </a:p>
        </p:txBody>
      </p:sp>
      <p:sp>
        <p:nvSpPr>
          <p:cNvPr id="103" name="Straight Connector 18">
            <a:extLst>
              <a:ext uri="{FF2B5EF4-FFF2-40B4-BE49-F238E27FC236}">
                <a16:creationId xmlns:a16="http://schemas.microsoft.com/office/drawing/2014/main" id="{B670162A-A136-411D-8FBC-5B975BEE2F9A}"/>
              </a:ext>
            </a:extLst>
          </p:cNvPr>
          <p:cNvSpPr/>
          <p:nvPr/>
        </p:nvSpPr>
        <p:spPr>
          <a:xfrm flipH="1">
            <a:off x="2231995" y="3167674"/>
            <a:ext cx="1339263" cy="1"/>
          </a:xfrm>
          <a:prstGeom prst="line">
            <a:avLst/>
          </a:prstGeom>
          <a:ln w="38100">
            <a:solidFill>
              <a:srgbClr val="692F9B"/>
            </a:solidFill>
            <a:miter/>
          </a:ln>
        </p:spPr>
        <p:txBody>
          <a:bodyPr lIns="34254" tIns="34254" rIns="34254" bIns="34254"/>
          <a:lstStyle/>
          <a:p>
            <a:pPr defTabSz="342900">
              <a:defRPr sz="1200"/>
            </a:pPr>
            <a:endParaRPr/>
          </a:p>
        </p:txBody>
      </p:sp>
      <p:sp>
        <p:nvSpPr>
          <p:cNvPr id="104" name="Straight Connector 21">
            <a:extLst>
              <a:ext uri="{FF2B5EF4-FFF2-40B4-BE49-F238E27FC236}">
                <a16:creationId xmlns:a16="http://schemas.microsoft.com/office/drawing/2014/main" id="{9EC237FD-BC13-4537-8C73-7FE627CECBA0}"/>
              </a:ext>
            </a:extLst>
          </p:cNvPr>
          <p:cNvSpPr/>
          <p:nvPr/>
        </p:nvSpPr>
        <p:spPr>
          <a:xfrm flipV="1">
            <a:off x="1644074" y="2281137"/>
            <a:ext cx="1" cy="603529"/>
          </a:xfrm>
          <a:prstGeom prst="line">
            <a:avLst/>
          </a:prstGeom>
          <a:ln w="38100">
            <a:solidFill>
              <a:srgbClr val="692F9B"/>
            </a:solidFill>
            <a:miter/>
          </a:ln>
        </p:spPr>
        <p:txBody>
          <a:bodyPr lIns="34254" tIns="34254" rIns="34254" bIns="34254"/>
          <a:lstStyle/>
          <a:p>
            <a:pPr defTabSz="342900">
              <a:defRPr sz="1200"/>
            </a:pPr>
            <a:endParaRPr/>
          </a:p>
        </p:txBody>
      </p:sp>
      <p:sp>
        <p:nvSpPr>
          <p:cNvPr id="105" name="Straight Connector 23">
            <a:extLst>
              <a:ext uri="{FF2B5EF4-FFF2-40B4-BE49-F238E27FC236}">
                <a16:creationId xmlns:a16="http://schemas.microsoft.com/office/drawing/2014/main" id="{611D9E61-C7A4-4711-8E41-6B03E9031093}"/>
              </a:ext>
            </a:extLst>
          </p:cNvPr>
          <p:cNvSpPr/>
          <p:nvPr/>
        </p:nvSpPr>
        <p:spPr>
          <a:xfrm flipH="1">
            <a:off x="2122040" y="1887620"/>
            <a:ext cx="823036" cy="1"/>
          </a:xfrm>
          <a:prstGeom prst="line">
            <a:avLst/>
          </a:prstGeom>
          <a:ln w="38100">
            <a:solidFill>
              <a:srgbClr val="692F9B"/>
            </a:solidFill>
            <a:miter/>
          </a:ln>
        </p:spPr>
        <p:txBody>
          <a:bodyPr lIns="34254" tIns="34254" rIns="34254" bIns="34254"/>
          <a:lstStyle/>
          <a:p>
            <a:pPr defTabSz="342900">
              <a:defRPr sz="1200"/>
            </a:pPr>
            <a:endParaRPr/>
          </a:p>
        </p:txBody>
      </p:sp>
      <p:pic>
        <p:nvPicPr>
          <p:cNvPr id="106" name="AARNet_Icons_Grey_Adversary-Lg.png" descr="AARNet_Icons_Grey_Adversary-Lg.png">
            <a:extLst>
              <a:ext uri="{FF2B5EF4-FFF2-40B4-BE49-F238E27FC236}">
                <a16:creationId xmlns:a16="http://schemas.microsoft.com/office/drawing/2014/main" id="{BAB983BE-80A0-4E82-9A43-3E73828AD19A}"/>
              </a:ext>
            </a:extLst>
          </p:cNvPr>
          <p:cNvPicPr>
            <a:picLocks noChangeAspect="1"/>
          </p:cNvPicPr>
          <p:nvPr/>
        </p:nvPicPr>
        <p:blipFill>
          <a:blip r:embed="rId4"/>
          <a:stretch>
            <a:fillRect/>
          </a:stretch>
        </p:blipFill>
        <p:spPr>
          <a:xfrm>
            <a:off x="7146771" y="2812282"/>
            <a:ext cx="641025" cy="641026"/>
          </a:xfrm>
          <a:prstGeom prst="rect">
            <a:avLst/>
          </a:prstGeom>
          <a:ln w="12700">
            <a:miter lim="400000"/>
          </a:ln>
        </p:spPr>
      </p:pic>
      <p:pic>
        <p:nvPicPr>
          <p:cNvPr id="107" name="AARNet_Icons_Grey_Firewall-Lg.png" descr="AARNet_Icons_Grey_Firewall-Lg.png">
            <a:extLst>
              <a:ext uri="{FF2B5EF4-FFF2-40B4-BE49-F238E27FC236}">
                <a16:creationId xmlns:a16="http://schemas.microsoft.com/office/drawing/2014/main" id="{818F316A-9671-4A95-913A-5A827629A6F8}"/>
              </a:ext>
            </a:extLst>
          </p:cNvPr>
          <p:cNvPicPr>
            <a:picLocks noChangeAspect="1"/>
          </p:cNvPicPr>
          <p:nvPr/>
        </p:nvPicPr>
        <p:blipFill>
          <a:blip r:embed="rId5"/>
          <a:stretch>
            <a:fillRect/>
          </a:stretch>
        </p:blipFill>
        <p:spPr>
          <a:xfrm>
            <a:off x="3813048" y="2812282"/>
            <a:ext cx="636687" cy="636688"/>
          </a:xfrm>
          <a:prstGeom prst="rect">
            <a:avLst/>
          </a:prstGeom>
          <a:ln w="12700">
            <a:miter lim="400000"/>
          </a:ln>
        </p:spPr>
      </p:pic>
      <p:pic>
        <p:nvPicPr>
          <p:cNvPr id="108" name="AARNet_Icons_Grey_Infected Machine-Lg.png" descr="AARNet_Icons_Grey_Infected Machine-Lg.png">
            <a:extLst>
              <a:ext uri="{FF2B5EF4-FFF2-40B4-BE49-F238E27FC236}">
                <a16:creationId xmlns:a16="http://schemas.microsoft.com/office/drawing/2014/main" id="{5BAB8923-1F85-40DF-855B-33EC97251AD1}"/>
              </a:ext>
            </a:extLst>
          </p:cNvPr>
          <p:cNvPicPr>
            <a:picLocks noChangeAspect="1"/>
          </p:cNvPicPr>
          <p:nvPr/>
        </p:nvPicPr>
        <p:blipFill>
          <a:blip r:embed="rId6"/>
          <a:stretch>
            <a:fillRect/>
          </a:stretch>
        </p:blipFill>
        <p:spPr>
          <a:xfrm>
            <a:off x="1325731" y="2903141"/>
            <a:ext cx="636688" cy="636688"/>
          </a:xfrm>
          <a:prstGeom prst="rect">
            <a:avLst/>
          </a:prstGeom>
          <a:ln w="12700">
            <a:miter lim="400000"/>
          </a:ln>
        </p:spPr>
      </p:pic>
      <p:pic>
        <p:nvPicPr>
          <p:cNvPr id="109" name="AARNet_Icons_Grey_Firewall-Lg.png" descr="AARNet_Icons_Grey_Firewall-Lg.png">
            <a:extLst>
              <a:ext uri="{FF2B5EF4-FFF2-40B4-BE49-F238E27FC236}">
                <a16:creationId xmlns:a16="http://schemas.microsoft.com/office/drawing/2014/main" id="{547DFCC0-A53D-4BA3-92A4-57CE5233626C}"/>
              </a:ext>
            </a:extLst>
          </p:cNvPr>
          <p:cNvPicPr>
            <a:picLocks noChangeAspect="1"/>
          </p:cNvPicPr>
          <p:nvPr/>
        </p:nvPicPr>
        <p:blipFill>
          <a:blip r:embed="rId5"/>
          <a:stretch>
            <a:fillRect/>
          </a:stretch>
        </p:blipFill>
        <p:spPr>
          <a:xfrm>
            <a:off x="1325731" y="1536756"/>
            <a:ext cx="636688" cy="636687"/>
          </a:xfrm>
          <a:prstGeom prst="rect">
            <a:avLst/>
          </a:prstGeom>
          <a:ln w="12700">
            <a:miter lim="400000"/>
          </a:ln>
        </p:spPr>
      </p:pic>
    </p:spTree>
    <p:extLst>
      <p:ext uri="{BB962C8B-B14F-4D97-AF65-F5344CB8AC3E}">
        <p14:creationId xmlns:p14="http://schemas.microsoft.com/office/powerpoint/2010/main" val="3698753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Rounded Rectangle 46"/>
          <p:cNvSpPr/>
          <p:nvPr/>
        </p:nvSpPr>
        <p:spPr>
          <a:xfrm>
            <a:off x="3381256" y="1156617"/>
            <a:ext cx="5205494" cy="2821375"/>
          </a:xfrm>
          <a:prstGeom prst="roundRect">
            <a:avLst>
              <a:gd name="adj" fmla="val 16667"/>
            </a:avLst>
          </a:prstGeom>
          <a:solidFill>
            <a:schemeClr val="accent1">
              <a:satOff val="-47365"/>
              <a:lumOff val="19509"/>
            </a:schemeClr>
          </a:solidFill>
          <a:ln w="3175">
            <a:miter lim="400000"/>
          </a:ln>
        </p:spPr>
        <p:txBody>
          <a:bodyPr lIns="34254" tIns="34254" rIns="34254" bIns="34254" anchor="ctr"/>
          <a:lstStyle/>
          <a:p>
            <a:pPr algn="ctr" defTabSz="342900">
              <a:defRPr sz="1000">
                <a:solidFill>
                  <a:srgbClr val="FFFFFF"/>
                </a:solidFill>
              </a:defRPr>
            </a:pPr>
            <a:endParaRPr/>
          </a:p>
        </p:txBody>
      </p:sp>
      <p:sp>
        <p:nvSpPr>
          <p:cNvPr id="1055" name="Rounded Rectangle 1"/>
          <p:cNvSpPr/>
          <p:nvPr/>
        </p:nvSpPr>
        <p:spPr>
          <a:xfrm>
            <a:off x="557250" y="1156617"/>
            <a:ext cx="5280528" cy="2821375"/>
          </a:xfrm>
          <a:prstGeom prst="roundRect">
            <a:avLst>
              <a:gd name="adj" fmla="val 16667"/>
            </a:avLst>
          </a:prstGeom>
          <a:solidFill>
            <a:schemeClr val="accent2">
              <a:lumOff val="15392"/>
              <a:alpha val="66718"/>
            </a:schemeClr>
          </a:solidFill>
          <a:ln w="3175">
            <a:miter lim="400000"/>
          </a:ln>
        </p:spPr>
        <p:txBody>
          <a:bodyPr lIns="34254" tIns="34254" rIns="34254" bIns="34254" anchor="ctr"/>
          <a:lstStyle/>
          <a:p>
            <a:pPr algn="ctr" defTabSz="342900">
              <a:defRPr sz="1000">
                <a:solidFill>
                  <a:srgbClr val="FFFFFF"/>
                </a:solidFill>
              </a:defRPr>
            </a:pPr>
            <a:endParaRPr/>
          </a:p>
        </p:txBody>
      </p:sp>
      <p:sp>
        <p:nvSpPr>
          <p:cNvPr id="105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1057" name="TextBox 31"/>
          <p:cNvSpPr txBox="1"/>
          <p:nvPr/>
        </p:nvSpPr>
        <p:spPr>
          <a:xfrm>
            <a:off x="1602178" y="1861465"/>
            <a:ext cx="1122140"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262626"/>
                </a:solidFill>
              </a:defRPr>
            </a:lvl1pPr>
          </a:lstStyle>
          <a:p>
            <a:r>
              <a:t>Exploit Infiltration</a:t>
            </a:r>
          </a:p>
        </p:txBody>
      </p:sp>
      <p:sp>
        <p:nvSpPr>
          <p:cNvPr id="1058" name="TextBox 35"/>
          <p:cNvSpPr txBox="1"/>
          <p:nvPr/>
        </p:nvSpPr>
        <p:spPr>
          <a:xfrm>
            <a:off x="1593698" y="3105184"/>
            <a:ext cx="1223567"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262626"/>
                </a:solidFill>
              </a:defRPr>
            </a:lvl1pPr>
          </a:lstStyle>
          <a:p>
            <a:r>
              <a:t>Malware Download</a:t>
            </a:r>
          </a:p>
        </p:txBody>
      </p:sp>
      <p:grpSp>
        <p:nvGrpSpPr>
          <p:cNvPr id="1061" name="Oval 36"/>
          <p:cNvGrpSpPr/>
          <p:nvPr/>
        </p:nvGrpSpPr>
        <p:grpSpPr>
          <a:xfrm>
            <a:off x="1143401" y="2419991"/>
            <a:ext cx="309921" cy="294629"/>
            <a:chOff x="0" y="0"/>
            <a:chExt cx="309920" cy="294627"/>
          </a:xfrm>
        </p:grpSpPr>
        <p:sp>
          <p:nvSpPr>
            <p:cNvPr id="1059" name="Oval"/>
            <p:cNvSpPr/>
            <p:nvPr/>
          </p:nvSpPr>
          <p:spPr>
            <a:xfrm>
              <a:off x="0" y="-1"/>
              <a:ext cx="309921" cy="294629"/>
            </a:xfrm>
            <a:prstGeom prst="ellipse">
              <a:avLst/>
            </a:prstGeom>
            <a:solidFill>
              <a:schemeClr val="accent1"/>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1060" name="2"/>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2</a:t>
              </a:r>
            </a:p>
          </p:txBody>
        </p:sp>
      </p:grpSp>
      <p:sp>
        <p:nvSpPr>
          <p:cNvPr id="1062" name="TextBox 32"/>
          <p:cNvSpPr txBox="1"/>
          <p:nvPr/>
        </p:nvSpPr>
        <p:spPr>
          <a:xfrm>
            <a:off x="1608432" y="2493317"/>
            <a:ext cx="1566913"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262626"/>
                </a:solidFill>
              </a:defRPr>
            </a:lvl1pPr>
          </a:lstStyle>
          <a:p>
            <a:r>
              <a:t>Vulnerability Exploitation</a:t>
            </a:r>
          </a:p>
        </p:txBody>
      </p:sp>
      <p:sp>
        <p:nvSpPr>
          <p:cNvPr id="1063" name="TextBox 39"/>
          <p:cNvSpPr txBox="1"/>
          <p:nvPr/>
        </p:nvSpPr>
        <p:spPr>
          <a:xfrm>
            <a:off x="4094836" y="2204110"/>
            <a:ext cx="127915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262626"/>
                </a:solidFill>
              </a:defRPr>
            </a:lvl1pPr>
          </a:lstStyle>
          <a:p>
            <a:r>
              <a:t>Malware Installation</a:t>
            </a:r>
          </a:p>
        </p:txBody>
      </p:sp>
      <p:sp>
        <p:nvSpPr>
          <p:cNvPr id="1064" name="TextBox 42"/>
          <p:cNvSpPr txBox="1"/>
          <p:nvPr/>
        </p:nvSpPr>
        <p:spPr>
          <a:xfrm>
            <a:off x="4096874" y="2773661"/>
            <a:ext cx="1410346"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262626"/>
                </a:solidFill>
              </a:defRPr>
            </a:lvl1pPr>
          </a:lstStyle>
          <a:p>
            <a:r>
              <a:t>Command and Control</a:t>
            </a:r>
          </a:p>
        </p:txBody>
      </p:sp>
      <p:sp>
        <p:nvSpPr>
          <p:cNvPr id="1065" name="TextBox 44"/>
          <p:cNvSpPr txBox="1"/>
          <p:nvPr/>
        </p:nvSpPr>
        <p:spPr>
          <a:xfrm>
            <a:off x="6747298" y="1861465"/>
            <a:ext cx="114647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262626"/>
                </a:solidFill>
              </a:defRPr>
            </a:lvl1pPr>
          </a:lstStyle>
          <a:p>
            <a:r>
              <a:t>Lateral Movement</a:t>
            </a:r>
          </a:p>
        </p:txBody>
      </p:sp>
      <p:grpSp>
        <p:nvGrpSpPr>
          <p:cNvPr id="1068" name="Oval 47"/>
          <p:cNvGrpSpPr/>
          <p:nvPr/>
        </p:nvGrpSpPr>
        <p:grpSpPr>
          <a:xfrm>
            <a:off x="6320129" y="2410153"/>
            <a:ext cx="309921" cy="294628"/>
            <a:chOff x="0" y="0"/>
            <a:chExt cx="309920" cy="294627"/>
          </a:xfrm>
        </p:grpSpPr>
        <p:sp>
          <p:nvSpPr>
            <p:cNvPr id="1066" name="Oval"/>
            <p:cNvSpPr/>
            <p:nvPr/>
          </p:nvSpPr>
          <p:spPr>
            <a:xfrm>
              <a:off x="0" y="-1"/>
              <a:ext cx="309921" cy="294629"/>
            </a:xfrm>
            <a:prstGeom prst="ellipse">
              <a:avLst/>
            </a:prstGeom>
            <a:solidFill>
              <a:schemeClr val="accent1">
                <a:lumOff val="-4392"/>
              </a:schemeClr>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1067" name="7"/>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7</a:t>
              </a:r>
            </a:p>
          </p:txBody>
        </p:sp>
      </p:grpSp>
      <p:sp>
        <p:nvSpPr>
          <p:cNvPr id="1069" name="TextBox 48"/>
          <p:cNvSpPr txBox="1"/>
          <p:nvPr/>
        </p:nvSpPr>
        <p:spPr>
          <a:xfrm>
            <a:off x="6747529" y="2479034"/>
            <a:ext cx="696864"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262626"/>
                </a:solidFill>
              </a:defRPr>
            </a:lvl1pPr>
          </a:lstStyle>
          <a:p>
            <a:r>
              <a:t>East - West</a:t>
            </a:r>
          </a:p>
        </p:txBody>
      </p:sp>
      <p:sp>
        <p:nvSpPr>
          <p:cNvPr id="1070" name="TextBox 55"/>
          <p:cNvSpPr txBox="1"/>
          <p:nvPr/>
        </p:nvSpPr>
        <p:spPr>
          <a:xfrm>
            <a:off x="6738922" y="3105184"/>
            <a:ext cx="688678" cy="15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a:solidFill>
                  <a:srgbClr val="262626"/>
                </a:solidFill>
              </a:defRPr>
            </a:lvl1pPr>
          </a:lstStyle>
          <a:p>
            <a:r>
              <a:t>Exfiltration</a:t>
            </a:r>
          </a:p>
        </p:txBody>
      </p:sp>
      <p:grpSp>
        <p:nvGrpSpPr>
          <p:cNvPr id="1073" name="Oval 26"/>
          <p:cNvGrpSpPr/>
          <p:nvPr/>
        </p:nvGrpSpPr>
        <p:grpSpPr>
          <a:xfrm>
            <a:off x="1143401" y="1792584"/>
            <a:ext cx="309921" cy="294628"/>
            <a:chOff x="0" y="0"/>
            <a:chExt cx="309920" cy="294627"/>
          </a:xfrm>
        </p:grpSpPr>
        <p:sp>
          <p:nvSpPr>
            <p:cNvPr id="1071" name="Oval"/>
            <p:cNvSpPr/>
            <p:nvPr/>
          </p:nvSpPr>
          <p:spPr>
            <a:xfrm>
              <a:off x="0" y="-1"/>
              <a:ext cx="309921" cy="294629"/>
            </a:xfrm>
            <a:prstGeom prst="ellipse">
              <a:avLst/>
            </a:prstGeom>
            <a:solidFill>
              <a:schemeClr val="accent1"/>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1072" name="1"/>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1</a:t>
              </a:r>
            </a:p>
          </p:txBody>
        </p:sp>
      </p:grpSp>
      <p:grpSp>
        <p:nvGrpSpPr>
          <p:cNvPr id="1076" name="Oval 33"/>
          <p:cNvGrpSpPr/>
          <p:nvPr/>
        </p:nvGrpSpPr>
        <p:grpSpPr>
          <a:xfrm>
            <a:off x="1143401" y="3036303"/>
            <a:ext cx="309921" cy="294628"/>
            <a:chOff x="0" y="0"/>
            <a:chExt cx="309920" cy="294627"/>
          </a:xfrm>
        </p:grpSpPr>
        <p:sp>
          <p:nvSpPr>
            <p:cNvPr id="1074" name="Oval"/>
            <p:cNvSpPr/>
            <p:nvPr/>
          </p:nvSpPr>
          <p:spPr>
            <a:xfrm>
              <a:off x="0" y="-1"/>
              <a:ext cx="309921" cy="294629"/>
            </a:xfrm>
            <a:prstGeom prst="ellipse">
              <a:avLst/>
            </a:prstGeom>
            <a:solidFill>
              <a:schemeClr val="accent1"/>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1075" name="3"/>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3</a:t>
              </a:r>
            </a:p>
          </p:txBody>
        </p:sp>
      </p:grpSp>
      <p:grpSp>
        <p:nvGrpSpPr>
          <p:cNvPr id="1079" name="Oval 43"/>
          <p:cNvGrpSpPr/>
          <p:nvPr/>
        </p:nvGrpSpPr>
        <p:grpSpPr>
          <a:xfrm>
            <a:off x="6320127" y="1784003"/>
            <a:ext cx="309921" cy="294628"/>
            <a:chOff x="0" y="0"/>
            <a:chExt cx="309920" cy="294627"/>
          </a:xfrm>
        </p:grpSpPr>
        <p:sp>
          <p:nvSpPr>
            <p:cNvPr id="1077" name="Oval"/>
            <p:cNvSpPr/>
            <p:nvPr/>
          </p:nvSpPr>
          <p:spPr>
            <a:xfrm>
              <a:off x="0" y="-1"/>
              <a:ext cx="309921" cy="294629"/>
            </a:xfrm>
            <a:prstGeom prst="ellipse">
              <a:avLst/>
            </a:prstGeom>
            <a:solidFill>
              <a:schemeClr val="accent1">
                <a:lumOff val="-4392"/>
              </a:schemeClr>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1078" name="6"/>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6</a:t>
              </a:r>
            </a:p>
          </p:txBody>
        </p:sp>
      </p:grpSp>
      <p:grpSp>
        <p:nvGrpSpPr>
          <p:cNvPr id="1082" name="Oval 52"/>
          <p:cNvGrpSpPr/>
          <p:nvPr/>
        </p:nvGrpSpPr>
        <p:grpSpPr>
          <a:xfrm>
            <a:off x="6320128" y="3036303"/>
            <a:ext cx="309921" cy="294628"/>
            <a:chOff x="0" y="0"/>
            <a:chExt cx="309920" cy="294627"/>
          </a:xfrm>
        </p:grpSpPr>
        <p:sp>
          <p:nvSpPr>
            <p:cNvPr id="1080" name="Oval"/>
            <p:cNvSpPr/>
            <p:nvPr/>
          </p:nvSpPr>
          <p:spPr>
            <a:xfrm>
              <a:off x="0" y="-1"/>
              <a:ext cx="309921" cy="294629"/>
            </a:xfrm>
            <a:prstGeom prst="ellipse">
              <a:avLst/>
            </a:prstGeom>
            <a:solidFill>
              <a:schemeClr val="accent1">
                <a:lumOff val="-4392"/>
              </a:schemeClr>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1081" name="8"/>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8</a:t>
              </a:r>
            </a:p>
          </p:txBody>
        </p:sp>
      </p:grpSp>
      <p:sp>
        <p:nvSpPr>
          <p:cNvPr id="1083" name="TextBox 3"/>
          <p:cNvSpPr txBox="1"/>
          <p:nvPr/>
        </p:nvSpPr>
        <p:spPr>
          <a:xfrm>
            <a:off x="1662227" y="4186858"/>
            <a:ext cx="1024063" cy="156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342900">
              <a:defRPr sz="1200" b="1">
                <a:solidFill>
                  <a:srgbClr val="393939"/>
                </a:solidFill>
              </a:defRPr>
            </a:lvl1pPr>
          </a:lstStyle>
          <a:p>
            <a:r>
              <a:t>Static Use Cases</a:t>
            </a:r>
          </a:p>
        </p:txBody>
      </p:sp>
      <p:sp>
        <p:nvSpPr>
          <p:cNvPr id="1084" name="TextBox 61"/>
          <p:cNvSpPr txBox="1"/>
          <p:nvPr/>
        </p:nvSpPr>
        <p:spPr>
          <a:xfrm>
            <a:off x="4173603" y="4106150"/>
            <a:ext cx="1121620" cy="347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defTabSz="342900">
              <a:defRPr sz="1200" b="1">
                <a:solidFill>
                  <a:srgbClr val="393939"/>
                </a:solidFill>
              </a:defRPr>
            </a:pPr>
            <a:r>
              <a:t>Static / Advanced</a:t>
            </a:r>
          </a:p>
          <a:p>
            <a:pPr algn="ctr" defTabSz="342900">
              <a:defRPr sz="1200" b="1">
                <a:solidFill>
                  <a:srgbClr val="393939"/>
                </a:solidFill>
              </a:defRPr>
            </a:pPr>
            <a:r>
              <a:t>Use Cases</a:t>
            </a:r>
          </a:p>
        </p:txBody>
      </p:sp>
      <p:sp>
        <p:nvSpPr>
          <p:cNvPr id="1085" name="TextBox 62"/>
          <p:cNvSpPr txBox="1"/>
          <p:nvPr/>
        </p:nvSpPr>
        <p:spPr>
          <a:xfrm>
            <a:off x="6870323" y="4106150"/>
            <a:ext cx="638374" cy="347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defTabSz="342900">
              <a:defRPr sz="1200" b="1">
                <a:solidFill>
                  <a:srgbClr val="393939"/>
                </a:solidFill>
              </a:defRPr>
            </a:pPr>
            <a:r>
              <a:t>Advanced</a:t>
            </a:r>
          </a:p>
          <a:p>
            <a:pPr algn="ctr" defTabSz="342900">
              <a:defRPr sz="1200" b="1">
                <a:solidFill>
                  <a:srgbClr val="393939"/>
                </a:solidFill>
              </a:defRPr>
            </a:pPr>
            <a:r>
              <a:t>Use Cases</a:t>
            </a:r>
          </a:p>
        </p:txBody>
      </p:sp>
      <p:grpSp>
        <p:nvGrpSpPr>
          <p:cNvPr id="1088" name="Oval 38"/>
          <p:cNvGrpSpPr/>
          <p:nvPr/>
        </p:nvGrpSpPr>
        <p:grpSpPr>
          <a:xfrm>
            <a:off x="3626156" y="2135229"/>
            <a:ext cx="309921" cy="294628"/>
            <a:chOff x="0" y="0"/>
            <a:chExt cx="309920" cy="294627"/>
          </a:xfrm>
        </p:grpSpPr>
        <p:sp>
          <p:nvSpPr>
            <p:cNvPr id="1086" name="Oval"/>
            <p:cNvSpPr/>
            <p:nvPr/>
          </p:nvSpPr>
          <p:spPr>
            <a:xfrm>
              <a:off x="0" y="-1"/>
              <a:ext cx="309921" cy="294629"/>
            </a:xfrm>
            <a:prstGeom prst="ellipse">
              <a:avLst/>
            </a:prstGeom>
            <a:solidFill>
              <a:schemeClr val="accent1"/>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1087" name="4"/>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4</a:t>
              </a:r>
            </a:p>
          </p:txBody>
        </p:sp>
      </p:grpSp>
      <p:grpSp>
        <p:nvGrpSpPr>
          <p:cNvPr id="1091" name="Oval 40"/>
          <p:cNvGrpSpPr/>
          <p:nvPr/>
        </p:nvGrpSpPr>
        <p:grpSpPr>
          <a:xfrm>
            <a:off x="3630389" y="2704779"/>
            <a:ext cx="309921" cy="294629"/>
            <a:chOff x="0" y="0"/>
            <a:chExt cx="309920" cy="294627"/>
          </a:xfrm>
        </p:grpSpPr>
        <p:sp>
          <p:nvSpPr>
            <p:cNvPr id="1089" name="Oval"/>
            <p:cNvSpPr/>
            <p:nvPr/>
          </p:nvSpPr>
          <p:spPr>
            <a:xfrm>
              <a:off x="0" y="-1"/>
              <a:ext cx="309921" cy="294629"/>
            </a:xfrm>
            <a:prstGeom prst="ellipse">
              <a:avLst/>
            </a:prstGeom>
            <a:solidFill>
              <a:schemeClr val="accent1"/>
            </a:solidFill>
            <a:ln w="3175" cap="flat">
              <a:noFill/>
              <a:miter lim="400000"/>
            </a:ln>
            <a:effectLst/>
          </p:spPr>
          <p:txBody>
            <a:bodyPr wrap="square" lIns="34254" tIns="34254" rIns="34254" bIns="34254" numCol="1" anchor="ctr">
              <a:noAutofit/>
            </a:bodyPr>
            <a:lstStyle/>
            <a:p>
              <a:pPr algn="ctr" defTabSz="342900">
                <a:defRPr sz="1200">
                  <a:solidFill>
                    <a:srgbClr val="FFFFFF"/>
                  </a:solidFill>
                </a:defRPr>
              </a:pPr>
              <a:endParaRPr/>
            </a:p>
          </p:txBody>
        </p:sp>
        <p:sp>
          <p:nvSpPr>
            <p:cNvPr id="1090" name="5"/>
            <p:cNvSpPr txBox="1"/>
            <p:nvPr/>
          </p:nvSpPr>
          <p:spPr>
            <a:xfrm>
              <a:off x="79641" y="44523"/>
              <a:ext cx="150638" cy="205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54" tIns="34254" rIns="34254" bIns="34254" numCol="1" anchor="ctr">
              <a:spAutoFit/>
            </a:bodyPr>
            <a:lstStyle>
              <a:lvl1pPr algn="ctr" defTabSz="342900">
                <a:defRPr sz="1000">
                  <a:solidFill>
                    <a:srgbClr val="FFFFFF"/>
                  </a:solidFill>
                </a:defRPr>
              </a:lvl1pPr>
            </a:lstStyle>
            <a:p>
              <a:r>
                <a:t>5</a:t>
              </a:r>
            </a:p>
          </p:txBody>
        </p:sp>
      </p:grpSp>
      <p:sp>
        <p:nvSpPr>
          <p:cNvPr id="1092" name="Text Placeholder 16"/>
          <p:cNvSpPr/>
          <p:nvPr/>
        </p:nvSpPr>
        <p:spPr>
          <a:xfrm>
            <a:off x="285750" y="264400"/>
            <a:ext cx="7629525" cy="36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lvl1pPr>
              <a:lnSpc>
                <a:spcPct val="90000"/>
              </a:lnSpc>
              <a:spcBef>
                <a:spcPts val="200"/>
              </a:spcBef>
              <a:defRPr sz="2700">
                <a:solidFill>
                  <a:schemeClr val="accent1"/>
                </a:solidFill>
              </a:defRPr>
            </a:lvl1pPr>
          </a:lstStyle>
          <a:p>
            <a:r>
              <a:rPr dirty="0"/>
              <a:t>One Tea</a:t>
            </a:r>
            <a:r>
              <a:rPr lang="en-US" dirty="0"/>
              <a:t>m</a:t>
            </a:r>
            <a:endParaRPr dirty="0"/>
          </a:p>
        </p:txBody>
      </p:sp>
      <p:sp>
        <p:nvSpPr>
          <p:cNvPr id="1093" name="(Easily Shareable)"/>
          <p:cNvSpPr txBox="1"/>
          <p:nvPr/>
        </p:nvSpPr>
        <p:spPr>
          <a:xfrm>
            <a:off x="1534906" y="4424086"/>
            <a:ext cx="1278705"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(Easily Shareable)</a:t>
            </a:r>
          </a:p>
        </p:txBody>
      </p:sp>
      <p:sp>
        <p:nvSpPr>
          <p:cNvPr id="1094" name="(Dedicated Capability)"/>
          <p:cNvSpPr txBox="1"/>
          <p:nvPr/>
        </p:nvSpPr>
        <p:spPr>
          <a:xfrm>
            <a:off x="3943544" y="4509769"/>
            <a:ext cx="1581738"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(Dedicated Capability)</a:t>
            </a:r>
          </a:p>
        </p:txBody>
      </p:sp>
      <p:sp>
        <p:nvSpPr>
          <p:cNvPr id="1095" name="(Internal Capability)"/>
          <p:cNvSpPr txBox="1"/>
          <p:nvPr/>
        </p:nvSpPr>
        <p:spPr>
          <a:xfrm>
            <a:off x="6475145" y="4509769"/>
            <a:ext cx="1428730"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(Internal Capability)</a:t>
            </a:r>
          </a:p>
        </p:txBody>
      </p:sp>
      <p:sp>
        <p:nvSpPr>
          <p:cNvPr id="44" name="TextBox 7">
            <a:extLst>
              <a:ext uri="{FF2B5EF4-FFF2-40B4-BE49-F238E27FC236}">
                <a16:creationId xmlns:a16="http://schemas.microsoft.com/office/drawing/2014/main" id="{94ADC7AC-73F4-4BE5-9526-5F0155B4563B}"/>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rPr dirty="0"/>
              <a:t>AARNet Public</a:t>
            </a:r>
          </a:p>
        </p:txBody>
      </p:sp>
      <p:sp>
        <p:nvSpPr>
          <p:cNvPr id="46" name="Text Placeholder 16">
            <a:extLst>
              <a:ext uri="{FF2B5EF4-FFF2-40B4-BE49-F238E27FC236}">
                <a16:creationId xmlns:a16="http://schemas.microsoft.com/office/drawing/2014/main" id="{DA2DBCB9-1650-4D2B-A9DF-A6333D05A9BF}"/>
              </a:ext>
            </a:extLst>
          </p:cNvPr>
          <p:cNvSpPr txBox="1">
            <a:spLocks/>
          </p:cNvSpPr>
          <p:nvPr/>
        </p:nvSpPr>
        <p:spPr>
          <a:xfrm>
            <a:off x="228597" y="604810"/>
            <a:ext cx="7629525" cy="3707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1pPr>
            <a:lvl2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2pPr>
            <a:lvl3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3pPr>
            <a:lvl4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4pPr>
            <a:lvl5pPr marL="0" marR="0" indent="0" algn="l" defTabSz="685800" rtl="0" latinLnBrk="0">
              <a:lnSpc>
                <a:spcPct val="90000"/>
              </a:lnSpc>
              <a:spcBef>
                <a:spcPts val="200"/>
              </a:spcBef>
              <a:spcAft>
                <a:spcPts val="0"/>
              </a:spcAft>
              <a:buClrTx/>
              <a:buSzTx/>
              <a:buFontTx/>
              <a:buNone/>
              <a:tabLst/>
              <a:defRPr sz="1200" b="0" i="0" u="none" strike="noStrike" cap="none" spc="0" baseline="0">
                <a:solidFill>
                  <a:srgbClr val="404040"/>
                </a:solidFill>
                <a:uFillTx/>
                <a:latin typeface="+mn-lt"/>
                <a:ea typeface="+mn-ea"/>
                <a:cs typeface="+mn-cs"/>
                <a:sym typeface="Calibri"/>
              </a:defRPr>
            </a:lvl5pPr>
            <a:lvl6pPr marL="18727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6pPr>
            <a:lvl7pPr marL="22156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7pPr>
            <a:lvl8pPr marL="25585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8pPr>
            <a:lvl9pPr marL="2901461" marR="0" indent="-158261" algn="l" defTabSz="685800" rtl="0" latinLnBrk="0">
              <a:lnSpc>
                <a:spcPct val="90000"/>
              </a:lnSpc>
              <a:spcBef>
                <a:spcPts val="200"/>
              </a:spcBef>
              <a:spcAft>
                <a:spcPts val="0"/>
              </a:spcAft>
              <a:buClrTx/>
              <a:buSzPct val="100000"/>
              <a:buFontTx/>
              <a:buChar char="•"/>
              <a:tabLst/>
              <a:defRPr sz="1200" b="0" i="0" u="none" strike="noStrike" cap="none" spc="0" baseline="0">
                <a:solidFill>
                  <a:srgbClr val="404040"/>
                </a:solidFill>
                <a:uFillTx/>
                <a:latin typeface="+mn-lt"/>
                <a:ea typeface="+mn-ea"/>
                <a:cs typeface="+mn-cs"/>
                <a:sym typeface="Calibri"/>
              </a:defRPr>
            </a:lvl9pPr>
          </a:lstStyle>
          <a:p>
            <a:pPr hangingPunct="1"/>
            <a:r>
              <a:rPr lang="en-US" sz="1600" dirty="0"/>
              <a:t>Together and global</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01652-5187-29D9-8D5A-154CC13865FB}"/>
              </a:ext>
            </a:extLst>
          </p:cNvPr>
          <p:cNvSpPr>
            <a:spLocks noGrp="1"/>
          </p:cNvSpPr>
          <p:nvPr>
            <p:ph type="body" sz="quarter" idx="14"/>
          </p:nvPr>
        </p:nvSpPr>
        <p:spPr/>
        <p:txBody>
          <a:bodyPr/>
          <a:lstStyle/>
          <a:p>
            <a:r>
              <a:rPr lang="en-US" dirty="0"/>
              <a:t>Building on our vision</a:t>
            </a:r>
          </a:p>
          <a:p>
            <a:pPr lvl="1"/>
            <a:r>
              <a:rPr lang="en-US" dirty="0"/>
              <a:t>Multi-layer </a:t>
            </a:r>
            <a:r>
              <a:rPr lang="en-US" dirty="0" err="1"/>
              <a:t>defence</a:t>
            </a:r>
            <a:r>
              <a:rPr lang="en-US" dirty="0"/>
              <a:t> at scale</a:t>
            </a:r>
          </a:p>
        </p:txBody>
      </p:sp>
      <p:sp>
        <p:nvSpPr>
          <p:cNvPr id="329" name="Slide Number"/>
          <p:cNvSpPr txBox="1">
            <a:spLocks noGrp="1"/>
          </p:cNvSpPr>
          <p:nvPr>
            <p:ph type="sldNum" sz="quarter" idx="11"/>
          </p:nvPr>
        </p:nvSpPr>
        <p:spPr>
          <a:xfrm>
            <a:off x="8813366" y="4817298"/>
            <a:ext cx="44884" cy="10772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grpSp>
        <p:nvGrpSpPr>
          <p:cNvPr id="12" name="Group 11">
            <a:extLst>
              <a:ext uri="{FF2B5EF4-FFF2-40B4-BE49-F238E27FC236}">
                <a16:creationId xmlns:a16="http://schemas.microsoft.com/office/drawing/2014/main" id="{98BAB1B7-16FA-2670-6845-C6F85636AE18}"/>
              </a:ext>
            </a:extLst>
          </p:cNvPr>
          <p:cNvGrpSpPr/>
          <p:nvPr/>
        </p:nvGrpSpPr>
        <p:grpSpPr>
          <a:xfrm>
            <a:off x="6291360" y="748289"/>
            <a:ext cx="2566891" cy="200742"/>
            <a:chOff x="11139535" y="5349793"/>
            <a:chExt cx="3422521" cy="267655"/>
          </a:xfrm>
        </p:grpSpPr>
        <p:grpSp>
          <p:nvGrpSpPr>
            <p:cNvPr id="11" name="Group 10">
              <a:extLst>
                <a:ext uri="{FF2B5EF4-FFF2-40B4-BE49-F238E27FC236}">
                  <a16:creationId xmlns:a16="http://schemas.microsoft.com/office/drawing/2014/main" id="{24283816-CA65-D990-01E5-EBFF09EAFB47}"/>
                </a:ext>
              </a:extLst>
            </p:cNvPr>
            <p:cNvGrpSpPr/>
            <p:nvPr/>
          </p:nvGrpSpPr>
          <p:grpSpPr>
            <a:xfrm>
              <a:off x="11139535" y="5349870"/>
              <a:ext cx="752727" cy="261610"/>
              <a:chOff x="12034586" y="4437184"/>
              <a:chExt cx="828000" cy="261610"/>
            </a:xfrm>
          </p:grpSpPr>
          <p:sp>
            <p:nvSpPr>
              <p:cNvPr id="350" name="Line"/>
              <p:cNvSpPr/>
              <p:nvPr/>
            </p:nvSpPr>
            <p:spPr>
              <a:xfrm>
                <a:off x="12034586" y="4689373"/>
                <a:ext cx="828000" cy="0"/>
              </a:xfrm>
              <a:prstGeom prst="line">
                <a:avLst/>
              </a:prstGeom>
              <a:ln w="19050" cap="rnd">
                <a:solidFill>
                  <a:schemeClr val="accent1"/>
                </a:solidFill>
              </a:ln>
              <a:effectLst/>
            </p:spPr>
            <p:txBody>
              <a:bodyPr lIns="34289" rIns="34289"/>
              <a:lstStyle/>
              <a:p>
                <a:pPr algn="ctr">
                  <a:defRPr sz="2400">
                    <a:latin typeface="+mj-lt"/>
                    <a:ea typeface="+mj-ea"/>
                    <a:cs typeface="+mj-cs"/>
                    <a:sym typeface="Helvetica"/>
                  </a:defRPr>
                </a:pPr>
                <a:endParaRPr sz="1500"/>
              </a:p>
            </p:txBody>
          </p:sp>
          <p:sp>
            <p:nvSpPr>
              <p:cNvPr id="354" name="Production"/>
              <p:cNvSpPr txBox="1"/>
              <p:nvPr/>
            </p:nvSpPr>
            <p:spPr>
              <a:xfrm>
                <a:off x="12115677" y="4437184"/>
                <a:ext cx="665822" cy="261610"/>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100"/>
                </a:lvl1pPr>
              </a:lstStyle>
              <a:p>
                <a:pPr algn="ctr"/>
                <a:r>
                  <a:rPr sz="675" dirty="0"/>
                  <a:t>Production</a:t>
                </a:r>
              </a:p>
            </p:txBody>
          </p:sp>
        </p:grpSp>
        <p:grpSp>
          <p:nvGrpSpPr>
            <p:cNvPr id="10" name="Group 9">
              <a:extLst>
                <a:ext uri="{FF2B5EF4-FFF2-40B4-BE49-F238E27FC236}">
                  <a16:creationId xmlns:a16="http://schemas.microsoft.com/office/drawing/2014/main" id="{D10F3C75-9CD0-34BE-98F3-9BFCDF0D6196}"/>
                </a:ext>
              </a:extLst>
            </p:cNvPr>
            <p:cNvGrpSpPr/>
            <p:nvPr/>
          </p:nvGrpSpPr>
          <p:grpSpPr>
            <a:xfrm>
              <a:off x="12029466" y="5349793"/>
              <a:ext cx="752727" cy="261610"/>
              <a:chOff x="12034586" y="4739720"/>
              <a:chExt cx="828000" cy="261610"/>
            </a:xfrm>
          </p:grpSpPr>
          <p:sp>
            <p:nvSpPr>
              <p:cNvPr id="351" name="Line"/>
              <p:cNvSpPr/>
              <p:nvPr/>
            </p:nvSpPr>
            <p:spPr>
              <a:xfrm>
                <a:off x="12034586" y="4991986"/>
                <a:ext cx="828000" cy="0"/>
              </a:xfrm>
              <a:prstGeom prst="line">
                <a:avLst/>
              </a:prstGeom>
              <a:ln w="19050" cap="rnd">
                <a:solidFill>
                  <a:schemeClr val="accent3"/>
                </a:solidFill>
              </a:ln>
              <a:effectLst/>
            </p:spPr>
            <p:txBody>
              <a:bodyPr lIns="34289" rIns="34289"/>
              <a:lstStyle/>
              <a:p>
                <a:pPr algn="ctr">
                  <a:defRPr sz="2400">
                    <a:latin typeface="+mj-lt"/>
                    <a:ea typeface="+mj-ea"/>
                    <a:cs typeface="+mj-cs"/>
                    <a:sym typeface="Helvetica"/>
                  </a:defRPr>
                </a:pPr>
                <a:endParaRPr sz="1500"/>
              </a:p>
            </p:txBody>
          </p:sp>
          <p:sp>
            <p:nvSpPr>
              <p:cNvPr id="355" name="Development"/>
              <p:cNvSpPr txBox="1"/>
              <p:nvPr/>
            </p:nvSpPr>
            <p:spPr>
              <a:xfrm>
                <a:off x="12051021" y="4739720"/>
                <a:ext cx="795131" cy="261610"/>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100"/>
                </a:lvl1pPr>
              </a:lstStyle>
              <a:p>
                <a:pPr algn="ctr"/>
                <a:r>
                  <a:rPr sz="675" dirty="0"/>
                  <a:t>Development</a:t>
                </a:r>
              </a:p>
            </p:txBody>
          </p:sp>
        </p:grpSp>
        <p:grpSp>
          <p:nvGrpSpPr>
            <p:cNvPr id="9" name="Group 8">
              <a:extLst>
                <a:ext uri="{FF2B5EF4-FFF2-40B4-BE49-F238E27FC236}">
                  <a16:creationId xmlns:a16="http://schemas.microsoft.com/office/drawing/2014/main" id="{22FD2195-55D8-BFED-9E3D-E4B80154AC21}"/>
                </a:ext>
              </a:extLst>
            </p:cNvPr>
            <p:cNvGrpSpPr/>
            <p:nvPr/>
          </p:nvGrpSpPr>
          <p:grpSpPr>
            <a:xfrm>
              <a:off x="12919397" y="5355838"/>
              <a:ext cx="752727" cy="261610"/>
              <a:chOff x="12034586" y="5062403"/>
              <a:chExt cx="828000" cy="261610"/>
            </a:xfrm>
          </p:grpSpPr>
          <p:sp>
            <p:nvSpPr>
              <p:cNvPr id="352" name="Line"/>
              <p:cNvSpPr/>
              <p:nvPr/>
            </p:nvSpPr>
            <p:spPr>
              <a:xfrm>
                <a:off x="12034586" y="5300068"/>
                <a:ext cx="828000" cy="0"/>
              </a:xfrm>
              <a:prstGeom prst="line">
                <a:avLst/>
              </a:prstGeom>
              <a:ln w="19050" cap="rnd">
                <a:solidFill>
                  <a:schemeClr val="accent4"/>
                </a:solidFill>
              </a:ln>
              <a:effectLst/>
            </p:spPr>
            <p:txBody>
              <a:bodyPr lIns="34289" rIns="34289"/>
              <a:lstStyle/>
              <a:p>
                <a:pPr algn="ctr">
                  <a:defRPr sz="2400">
                    <a:latin typeface="+mj-lt"/>
                    <a:ea typeface="+mj-ea"/>
                    <a:cs typeface="+mj-cs"/>
                    <a:sym typeface="Helvetica"/>
                  </a:defRPr>
                </a:pPr>
                <a:endParaRPr sz="1500"/>
              </a:p>
            </p:txBody>
          </p:sp>
          <p:sp>
            <p:nvSpPr>
              <p:cNvPr id="356" name="Planned"/>
              <p:cNvSpPr txBox="1"/>
              <p:nvPr/>
            </p:nvSpPr>
            <p:spPr>
              <a:xfrm>
                <a:off x="12189733" y="5062403"/>
                <a:ext cx="517704" cy="261610"/>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100"/>
                </a:lvl1pPr>
              </a:lstStyle>
              <a:p>
                <a:pPr algn="ctr"/>
                <a:r>
                  <a:rPr sz="675" dirty="0"/>
                  <a:t>Planned</a:t>
                </a:r>
              </a:p>
            </p:txBody>
          </p:sp>
        </p:grpSp>
        <p:grpSp>
          <p:nvGrpSpPr>
            <p:cNvPr id="8" name="Group 7">
              <a:extLst>
                <a:ext uri="{FF2B5EF4-FFF2-40B4-BE49-F238E27FC236}">
                  <a16:creationId xmlns:a16="http://schemas.microsoft.com/office/drawing/2014/main" id="{18E2460A-191F-4A30-3C66-7D9D1682B4AB}"/>
                </a:ext>
              </a:extLst>
            </p:cNvPr>
            <p:cNvGrpSpPr/>
            <p:nvPr/>
          </p:nvGrpSpPr>
          <p:grpSpPr>
            <a:xfrm>
              <a:off x="13809329" y="5355838"/>
              <a:ext cx="752727" cy="261610"/>
              <a:chOff x="12034586" y="5355838"/>
              <a:chExt cx="828000" cy="261610"/>
            </a:xfrm>
          </p:grpSpPr>
          <p:sp>
            <p:nvSpPr>
              <p:cNvPr id="353" name="Line"/>
              <p:cNvSpPr/>
              <p:nvPr/>
            </p:nvSpPr>
            <p:spPr>
              <a:xfrm>
                <a:off x="12034586" y="5599973"/>
                <a:ext cx="828000" cy="0"/>
              </a:xfrm>
              <a:prstGeom prst="line">
                <a:avLst/>
              </a:prstGeom>
              <a:ln w="19050" cap="rnd">
                <a:solidFill>
                  <a:schemeClr val="accent5"/>
                </a:solidFill>
              </a:ln>
              <a:effectLst/>
            </p:spPr>
            <p:txBody>
              <a:bodyPr lIns="34289" rIns="34289"/>
              <a:lstStyle/>
              <a:p>
                <a:pPr algn="ctr">
                  <a:defRPr sz="2400">
                    <a:latin typeface="+mj-lt"/>
                    <a:ea typeface="+mj-ea"/>
                    <a:cs typeface="+mj-cs"/>
                    <a:sym typeface="Helvetica"/>
                  </a:defRPr>
                </a:pPr>
                <a:endParaRPr sz="1500"/>
              </a:p>
            </p:txBody>
          </p:sp>
          <p:sp>
            <p:nvSpPr>
              <p:cNvPr id="357" name="Analysis"/>
              <p:cNvSpPr txBox="1"/>
              <p:nvPr/>
            </p:nvSpPr>
            <p:spPr>
              <a:xfrm>
                <a:off x="12192086" y="5355838"/>
                <a:ext cx="513002" cy="261610"/>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100"/>
                </a:lvl1pPr>
              </a:lstStyle>
              <a:p>
                <a:pPr algn="ctr"/>
                <a:r>
                  <a:rPr sz="675" dirty="0"/>
                  <a:t>Analysis</a:t>
                </a:r>
              </a:p>
            </p:txBody>
          </p:sp>
        </p:grpSp>
      </p:grpSp>
      <p:grpSp>
        <p:nvGrpSpPr>
          <p:cNvPr id="24" name="Group 23">
            <a:extLst>
              <a:ext uri="{FF2B5EF4-FFF2-40B4-BE49-F238E27FC236}">
                <a16:creationId xmlns:a16="http://schemas.microsoft.com/office/drawing/2014/main" id="{DF3EEF6B-D49A-84B7-9069-6A3DB0418EEB}"/>
              </a:ext>
            </a:extLst>
          </p:cNvPr>
          <p:cNvGrpSpPr/>
          <p:nvPr/>
        </p:nvGrpSpPr>
        <p:grpSpPr>
          <a:xfrm>
            <a:off x="8615870" y="2160981"/>
            <a:ext cx="242374" cy="2346413"/>
            <a:chOff x="11487835" y="2962331"/>
            <a:chExt cx="323166" cy="3128550"/>
          </a:xfrm>
        </p:grpSpPr>
        <p:sp>
          <p:nvSpPr>
            <p:cNvPr id="358" name="Line"/>
            <p:cNvSpPr/>
            <p:nvPr/>
          </p:nvSpPr>
          <p:spPr>
            <a:xfrm flipV="1">
              <a:off x="11795508" y="2962331"/>
              <a:ext cx="1" cy="3128550"/>
            </a:xfrm>
            <a:prstGeom prst="line">
              <a:avLst/>
            </a:prstGeom>
            <a:ln w="19050">
              <a:solidFill>
                <a:srgbClr val="535353"/>
              </a:solidFill>
              <a:tailEnd type="arrow" w="lg" len="sm"/>
            </a:ln>
            <a:effectLst/>
          </p:spPr>
          <p:txBody>
            <a:bodyPr lIns="34289" rIns="34289"/>
            <a:lstStyle/>
            <a:p>
              <a:pPr>
                <a:defRPr sz="2400">
                  <a:latin typeface="+mj-lt"/>
                  <a:ea typeface="+mj-ea"/>
                  <a:cs typeface="+mj-cs"/>
                  <a:sym typeface="Helvetica"/>
                </a:defRPr>
              </a:pPr>
              <a:endParaRPr sz="975"/>
            </a:p>
          </p:txBody>
        </p:sp>
        <p:sp>
          <p:nvSpPr>
            <p:cNvPr id="359" name="Sophistication"/>
            <p:cNvSpPr txBox="1"/>
            <p:nvPr/>
          </p:nvSpPr>
          <p:spPr>
            <a:xfrm rot="16200000">
              <a:off x="11124489" y="4365022"/>
              <a:ext cx="1049857" cy="323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500"/>
              </a:lvl1pPr>
            </a:lstStyle>
            <a:p>
              <a:pPr algn="ctr"/>
              <a:r>
                <a:rPr sz="975" dirty="0"/>
                <a:t>Sophistication</a:t>
              </a:r>
            </a:p>
          </p:txBody>
        </p:sp>
      </p:grpSp>
      <p:grpSp>
        <p:nvGrpSpPr>
          <p:cNvPr id="14" name="Group 13">
            <a:extLst>
              <a:ext uri="{FF2B5EF4-FFF2-40B4-BE49-F238E27FC236}">
                <a16:creationId xmlns:a16="http://schemas.microsoft.com/office/drawing/2014/main" id="{C1C679D0-1810-DD02-10F0-9BD114E62BCF}"/>
              </a:ext>
            </a:extLst>
          </p:cNvPr>
          <p:cNvGrpSpPr/>
          <p:nvPr/>
        </p:nvGrpSpPr>
        <p:grpSpPr>
          <a:xfrm>
            <a:off x="5473138" y="4369739"/>
            <a:ext cx="1443151" cy="242374"/>
            <a:chOff x="7297517" y="5990211"/>
            <a:chExt cx="1924201" cy="323166"/>
          </a:xfrm>
        </p:grpSpPr>
        <p:sp>
          <p:nvSpPr>
            <p:cNvPr id="363" name="Line"/>
            <p:cNvSpPr/>
            <p:nvPr/>
          </p:nvSpPr>
          <p:spPr>
            <a:xfrm>
              <a:off x="7297517" y="6297553"/>
              <a:ext cx="1924201" cy="1"/>
            </a:xfrm>
            <a:prstGeom prst="line">
              <a:avLst/>
            </a:prstGeom>
            <a:ln w="19050" cap="rnd">
              <a:solidFill>
                <a:schemeClr val="accent1"/>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sp>
          <p:nvSpPr>
            <p:cNvPr id="364" name="Tabletop Exercises"/>
            <p:cNvSpPr txBox="1"/>
            <p:nvPr/>
          </p:nvSpPr>
          <p:spPr>
            <a:xfrm>
              <a:off x="7584006" y="5990211"/>
              <a:ext cx="1351222" cy="32316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Tabletop Exercises</a:t>
              </a:r>
            </a:p>
          </p:txBody>
        </p:sp>
      </p:grpSp>
      <p:grpSp>
        <p:nvGrpSpPr>
          <p:cNvPr id="19" name="Group 18">
            <a:extLst>
              <a:ext uri="{FF2B5EF4-FFF2-40B4-BE49-F238E27FC236}">
                <a16:creationId xmlns:a16="http://schemas.microsoft.com/office/drawing/2014/main" id="{0EDCEDA4-D1A1-F5B6-1575-2581717CA928}"/>
              </a:ext>
            </a:extLst>
          </p:cNvPr>
          <p:cNvGrpSpPr/>
          <p:nvPr/>
        </p:nvGrpSpPr>
        <p:grpSpPr>
          <a:xfrm>
            <a:off x="332690" y="3011025"/>
            <a:ext cx="4848544" cy="242374"/>
            <a:chOff x="443586" y="4220950"/>
            <a:chExt cx="6464725" cy="323165"/>
          </a:xfrm>
        </p:grpSpPr>
        <p:sp>
          <p:nvSpPr>
            <p:cNvPr id="361" name="Line"/>
            <p:cNvSpPr/>
            <p:nvPr/>
          </p:nvSpPr>
          <p:spPr>
            <a:xfrm>
              <a:off x="443586" y="4526606"/>
              <a:ext cx="6464725" cy="1"/>
            </a:xfrm>
            <a:prstGeom prst="line">
              <a:avLst/>
            </a:prstGeom>
            <a:ln w="19050" cap="rnd">
              <a:solidFill>
                <a:schemeClr val="accent3"/>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sp>
          <p:nvSpPr>
            <p:cNvPr id="365" name="Continuous Security Validation"/>
            <p:cNvSpPr txBox="1"/>
            <p:nvPr/>
          </p:nvSpPr>
          <p:spPr>
            <a:xfrm>
              <a:off x="2587830" y="4220950"/>
              <a:ext cx="2176235" cy="32316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Continuous Security Validation</a:t>
              </a:r>
            </a:p>
          </p:txBody>
        </p:sp>
      </p:grpSp>
      <p:grpSp>
        <p:nvGrpSpPr>
          <p:cNvPr id="23" name="Group 22">
            <a:extLst>
              <a:ext uri="{FF2B5EF4-FFF2-40B4-BE49-F238E27FC236}">
                <a16:creationId xmlns:a16="http://schemas.microsoft.com/office/drawing/2014/main" id="{B962CFC3-FB77-2943-F4FA-DC2590B275B1}"/>
              </a:ext>
            </a:extLst>
          </p:cNvPr>
          <p:cNvGrpSpPr/>
          <p:nvPr/>
        </p:nvGrpSpPr>
        <p:grpSpPr>
          <a:xfrm>
            <a:off x="2068067" y="1924052"/>
            <a:ext cx="4848545" cy="242374"/>
            <a:chOff x="2757422" y="2565400"/>
            <a:chExt cx="6464727" cy="323165"/>
          </a:xfrm>
        </p:grpSpPr>
        <p:sp>
          <p:nvSpPr>
            <p:cNvPr id="360" name="Line"/>
            <p:cNvSpPr/>
            <p:nvPr/>
          </p:nvSpPr>
          <p:spPr>
            <a:xfrm>
              <a:off x="2757422" y="2864555"/>
              <a:ext cx="6464727" cy="1"/>
            </a:xfrm>
            <a:prstGeom prst="line">
              <a:avLst/>
            </a:prstGeom>
            <a:ln w="19050" cap="rnd">
              <a:solidFill>
                <a:schemeClr val="accent1"/>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sp>
          <p:nvSpPr>
            <p:cNvPr id="366" name="Security Operations Centre"/>
            <p:cNvSpPr txBox="1"/>
            <p:nvPr/>
          </p:nvSpPr>
          <p:spPr>
            <a:xfrm>
              <a:off x="5026702" y="2565400"/>
              <a:ext cx="1926165" cy="32316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Security Operations Centre</a:t>
              </a:r>
            </a:p>
          </p:txBody>
        </p:sp>
      </p:grpSp>
      <p:grpSp>
        <p:nvGrpSpPr>
          <p:cNvPr id="22" name="Group 21">
            <a:extLst>
              <a:ext uri="{FF2B5EF4-FFF2-40B4-BE49-F238E27FC236}">
                <a16:creationId xmlns:a16="http://schemas.microsoft.com/office/drawing/2014/main" id="{0C00C1A1-555B-FA35-D15B-D90EFECCD1D7}"/>
              </a:ext>
            </a:extLst>
          </p:cNvPr>
          <p:cNvGrpSpPr/>
          <p:nvPr/>
        </p:nvGrpSpPr>
        <p:grpSpPr>
          <a:xfrm>
            <a:off x="3790222" y="2195792"/>
            <a:ext cx="4847164" cy="242374"/>
            <a:chOff x="5053629" y="2952819"/>
            <a:chExt cx="6462885" cy="323166"/>
          </a:xfrm>
        </p:grpSpPr>
        <p:sp>
          <p:nvSpPr>
            <p:cNvPr id="367" name="Line"/>
            <p:cNvSpPr/>
            <p:nvPr/>
          </p:nvSpPr>
          <p:spPr>
            <a:xfrm>
              <a:off x="5053629" y="3249157"/>
              <a:ext cx="6462885" cy="1"/>
            </a:xfrm>
            <a:prstGeom prst="line">
              <a:avLst/>
            </a:prstGeom>
            <a:ln w="19050" cap="rnd">
              <a:solidFill>
                <a:schemeClr val="accent5"/>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sp>
          <p:nvSpPr>
            <p:cNvPr id="368" name="Extended Detection and Response (XDR)"/>
            <p:cNvSpPr txBox="1"/>
            <p:nvPr/>
          </p:nvSpPr>
          <p:spPr>
            <a:xfrm>
              <a:off x="6866736" y="2952819"/>
              <a:ext cx="2836671" cy="32316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Extended Detection and Response (XDR)</a:t>
              </a:r>
            </a:p>
          </p:txBody>
        </p:sp>
      </p:grpSp>
      <p:grpSp>
        <p:nvGrpSpPr>
          <p:cNvPr id="15" name="Group 14">
            <a:extLst>
              <a:ext uri="{FF2B5EF4-FFF2-40B4-BE49-F238E27FC236}">
                <a16:creationId xmlns:a16="http://schemas.microsoft.com/office/drawing/2014/main" id="{58BEDA06-A0CA-94EF-D5FE-3F3D95D350B7}"/>
              </a:ext>
            </a:extLst>
          </p:cNvPr>
          <p:cNvGrpSpPr/>
          <p:nvPr/>
        </p:nvGrpSpPr>
        <p:grpSpPr>
          <a:xfrm>
            <a:off x="342060" y="4097997"/>
            <a:ext cx="3114168" cy="242374"/>
            <a:chOff x="456080" y="5716493"/>
            <a:chExt cx="4152224" cy="323166"/>
          </a:xfrm>
        </p:grpSpPr>
        <p:sp>
          <p:nvSpPr>
            <p:cNvPr id="362" name="Line"/>
            <p:cNvSpPr/>
            <p:nvPr/>
          </p:nvSpPr>
          <p:spPr>
            <a:xfrm>
              <a:off x="456080" y="6008075"/>
              <a:ext cx="4152224" cy="1"/>
            </a:xfrm>
            <a:prstGeom prst="line">
              <a:avLst/>
            </a:prstGeom>
            <a:ln w="19050" cap="rnd">
              <a:solidFill>
                <a:schemeClr val="accent1"/>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sp>
          <p:nvSpPr>
            <p:cNvPr id="370" name="Cyber Security Professional Services"/>
            <p:cNvSpPr txBox="1"/>
            <p:nvPr/>
          </p:nvSpPr>
          <p:spPr>
            <a:xfrm>
              <a:off x="1268812" y="5716493"/>
              <a:ext cx="2526759" cy="32316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Cyber Security Professional Services</a:t>
              </a:r>
            </a:p>
          </p:txBody>
        </p:sp>
      </p:grpSp>
      <p:grpSp>
        <p:nvGrpSpPr>
          <p:cNvPr id="21" name="Group 20">
            <a:extLst>
              <a:ext uri="{FF2B5EF4-FFF2-40B4-BE49-F238E27FC236}">
                <a16:creationId xmlns:a16="http://schemas.microsoft.com/office/drawing/2014/main" id="{BDB32571-C7A4-E77A-DD88-8A99DD3B031D}"/>
              </a:ext>
            </a:extLst>
          </p:cNvPr>
          <p:cNvGrpSpPr/>
          <p:nvPr/>
        </p:nvGrpSpPr>
        <p:grpSpPr>
          <a:xfrm>
            <a:off x="2064815" y="2467541"/>
            <a:ext cx="3114168" cy="242374"/>
            <a:chOff x="2753086" y="3368563"/>
            <a:chExt cx="4152224" cy="323165"/>
          </a:xfrm>
        </p:grpSpPr>
        <p:sp>
          <p:nvSpPr>
            <p:cNvPr id="372" name="IRAP Secure Internet Gateway"/>
            <p:cNvSpPr txBox="1"/>
            <p:nvPr/>
          </p:nvSpPr>
          <p:spPr>
            <a:xfrm>
              <a:off x="3763523" y="3368563"/>
              <a:ext cx="2131351" cy="32316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IRAP Secure Internet Gateway</a:t>
              </a:r>
            </a:p>
          </p:txBody>
        </p:sp>
        <p:sp>
          <p:nvSpPr>
            <p:cNvPr id="373" name="Line"/>
            <p:cNvSpPr/>
            <p:nvPr/>
          </p:nvSpPr>
          <p:spPr>
            <a:xfrm>
              <a:off x="2753086" y="3658006"/>
              <a:ext cx="4152224" cy="1"/>
            </a:xfrm>
            <a:prstGeom prst="line">
              <a:avLst/>
            </a:prstGeom>
            <a:ln w="19050" cap="rnd">
              <a:solidFill>
                <a:schemeClr val="accent4"/>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grpSp>
      <p:grpSp>
        <p:nvGrpSpPr>
          <p:cNvPr id="20" name="Group 19">
            <a:extLst>
              <a:ext uri="{FF2B5EF4-FFF2-40B4-BE49-F238E27FC236}">
                <a16:creationId xmlns:a16="http://schemas.microsoft.com/office/drawing/2014/main" id="{F3D59526-0C25-7C29-C2E0-139245576027}"/>
              </a:ext>
            </a:extLst>
          </p:cNvPr>
          <p:cNvGrpSpPr/>
          <p:nvPr/>
        </p:nvGrpSpPr>
        <p:grpSpPr>
          <a:xfrm>
            <a:off x="2064815" y="2739277"/>
            <a:ext cx="3114168" cy="242374"/>
            <a:chOff x="2753086" y="3805808"/>
            <a:chExt cx="4152224" cy="323165"/>
          </a:xfrm>
        </p:grpSpPr>
        <p:sp>
          <p:nvSpPr>
            <p:cNvPr id="374" name="Enterprise Firewall Service"/>
            <p:cNvSpPr txBox="1"/>
            <p:nvPr/>
          </p:nvSpPr>
          <p:spPr>
            <a:xfrm>
              <a:off x="3886419" y="3805808"/>
              <a:ext cx="1885557" cy="32316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Enterprise Firewall Service</a:t>
              </a:r>
            </a:p>
          </p:txBody>
        </p:sp>
        <p:sp>
          <p:nvSpPr>
            <p:cNvPr id="375" name="Line"/>
            <p:cNvSpPr/>
            <p:nvPr/>
          </p:nvSpPr>
          <p:spPr>
            <a:xfrm>
              <a:off x="2753086" y="4097769"/>
              <a:ext cx="4152224" cy="1"/>
            </a:xfrm>
            <a:prstGeom prst="line">
              <a:avLst/>
            </a:prstGeom>
            <a:ln w="19050" cap="rnd">
              <a:solidFill>
                <a:schemeClr val="accent3"/>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grpSp>
      <p:grpSp>
        <p:nvGrpSpPr>
          <p:cNvPr id="18" name="Group 17">
            <a:extLst>
              <a:ext uri="{FF2B5EF4-FFF2-40B4-BE49-F238E27FC236}">
                <a16:creationId xmlns:a16="http://schemas.microsoft.com/office/drawing/2014/main" id="{DEDD9DDC-0ADD-80F9-8836-68D509FBACAE}"/>
              </a:ext>
            </a:extLst>
          </p:cNvPr>
          <p:cNvGrpSpPr/>
          <p:nvPr/>
        </p:nvGrpSpPr>
        <p:grpSpPr>
          <a:xfrm>
            <a:off x="2060674" y="3282769"/>
            <a:ext cx="4848545" cy="242374"/>
            <a:chOff x="2747565" y="4581838"/>
            <a:chExt cx="6464727" cy="323165"/>
          </a:xfrm>
        </p:grpSpPr>
        <p:sp>
          <p:nvSpPr>
            <p:cNvPr id="371" name="DDoS Protection"/>
            <p:cNvSpPr txBox="1"/>
            <p:nvPr/>
          </p:nvSpPr>
          <p:spPr>
            <a:xfrm>
              <a:off x="5374848" y="4581838"/>
              <a:ext cx="1210159" cy="32316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DDoS Protection</a:t>
              </a:r>
            </a:p>
          </p:txBody>
        </p:sp>
        <p:sp>
          <p:nvSpPr>
            <p:cNvPr id="377" name="Line"/>
            <p:cNvSpPr/>
            <p:nvPr/>
          </p:nvSpPr>
          <p:spPr>
            <a:xfrm>
              <a:off x="2747565" y="4872842"/>
              <a:ext cx="6464727" cy="1"/>
            </a:xfrm>
            <a:prstGeom prst="line">
              <a:avLst/>
            </a:prstGeom>
            <a:ln w="19050" cap="rnd">
              <a:solidFill>
                <a:schemeClr val="accent1"/>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grpSp>
      <p:grpSp>
        <p:nvGrpSpPr>
          <p:cNvPr id="16" name="Group 15">
            <a:extLst>
              <a:ext uri="{FF2B5EF4-FFF2-40B4-BE49-F238E27FC236}">
                <a16:creationId xmlns:a16="http://schemas.microsoft.com/office/drawing/2014/main" id="{EA7A05B3-99C0-9E54-8DF6-5BD43AA7B3E1}"/>
              </a:ext>
            </a:extLst>
          </p:cNvPr>
          <p:cNvGrpSpPr/>
          <p:nvPr/>
        </p:nvGrpSpPr>
        <p:grpSpPr>
          <a:xfrm>
            <a:off x="2060674" y="3826251"/>
            <a:ext cx="4848545" cy="242374"/>
            <a:chOff x="2747565" y="5331765"/>
            <a:chExt cx="6464727" cy="323165"/>
          </a:xfrm>
        </p:grpSpPr>
        <p:sp>
          <p:nvSpPr>
            <p:cNvPr id="376" name="DNS Firewall"/>
            <p:cNvSpPr txBox="1"/>
            <p:nvPr/>
          </p:nvSpPr>
          <p:spPr>
            <a:xfrm>
              <a:off x="5505226" y="5331765"/>
              <a:ext cx="949403" cy="32316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DNS Firewall</a:t>
              </a:r>
            </a:p>
          </p:txBody>
        </p:sp>
        <p:sp>
          <p:nvSpPr>
            <p:cNvPr id="378" name="Line"/>
            <p:cNvSpPr/>
            <p:nvPr/>
          </p:nvSpPr>
          <p:spPr>
            <a:xfrm>
              <a:off x="2747565" y="5622142"/>
              <a:ext cx="6464727" cy="1"/>
            </a:xfrm>
            <a:prstGeom prst="line">
              <a:avLst/>
            </a:prstGeom>
            <a:ln w="19050" cap="rnd">
              <a:solidFill>
                <a:schemeClr val="accent5"/>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grpSp>
      <p:grpSp>
        <p:nvGrpSpPr>
          <p:cNvPr id="17" name="Group 16">
            <a:extLst>
              <a:ext uri="{FF2B5EF4-FFF2-40B4-BE49-F238E27FC236}">
                <a16:creationId xmlns:a16="http://schemas.microsoft.com/office/drawing/2014/main" id="{77150D05-75C0-F5FF-B8A1-7F1FC3F4A943}"/>
              </a:ext>
            </a:extLst>
          </p:cNvPr>
          <p:cNvGrpSpPr/>
          <p:nvPr/>
        </p:nvGrpSpPr>
        <p:grpSpPr>
          <a:xfrm>
            <a:off x="2064815" y="3554509"/>
            <a:ext cx="3114168" cy="242374"/>
            <a:chOff x="2753086" y="4952042"/>
            <a:chExt cx="4152224" cy="323166"/>
          </a:xfrm>
        </p:grpSpPr>
        <p:sp>
          <p:nvSpPr>
            <p:cNvPr id="369" name="Cyber Security for Schools"/>
            <p:cNvSpPr txBox="1"/>
            <p:nvPr/>
          </p:nvSpPr>
          <p:spPr>
            <a:xfrm>
              <a:off x="3900313" y="4952042"/>
              <a:ext cx="1857771" cy="32316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400"/>
              </a:lvl1pPr>
            </a:lstStyle>
            <a:p>
              <a:pPr algn="ctr"/>
              <a:r>
                <a:rPr sz="975" dirty="0"/>
                <a:t>Cyber Security for Schools</a:t>
              </a:r>
            </a:p>
          </p:txBody>
        </p:sp>
        <p:sp>
          <p:nvSpPr>
            <p:cNvPr id="379" name="Line"/>
            <p:cNvSpPr/>
            <p:nvPr/>
          </p:nvSpPr>
          <p:spPr>
            <a:xfrm>
              <a:off x="2753086" y="5253468"/>
              <a:ext cx="4152224" cy="1"/>
            </a:xfrm>
            <a:prstGeom prst="line">
              <a:avLst/>
            </a:prstGeom>
            <a:ln w="19050" cap="rnd">
              <a:solidFill>
                <a:schemeClr val="accent1"/>
              </a:solidFill>
              <a:headEnd type="oval" w="sm" len="sm"/>
              <a:tailEnd type="oval" w="sm" len="sm"/>
            </a:ln>
            <a:effectLst/>
          </p:spPr>
          <p:txBody>
            <a:bodyPr lIns="34289" rIns="34289"/>
            <a:lstStyle/>
            <a:p>
              <a:pPr>
                <a:defRPr sz="2400">
                  <a:latin typeface="+mj-lt"/>
                  <a:ea typeface="+mj-ea"/>
                  <a:cs typeface="+mj-cs"/>
                  <a:sym typeface="Helvetica"/>
                </a:defRPr>
              </a:pPr>
              <a:endParaRPr sz="975"/>
            </a:p>
          </p:txBody>
        </p:sp>
      </p:grpSp>
      <p:grpSp>
        <p:nvGrpSpPr>
          <p:cNvPr id="27" name="Group 26">
            <a:extLst>
              <a:ext uri="{FF2B5EF4-FFF2-40B4-BE49-F238E27FC236}">
                <a16:creationId xmlns:a16="http://schemas.microsoft.com/office/drawing/2014/main" id="{D92E26A6-6C23-EEC4-9A57-3FF82BE5CB83}"/>
              </a:ext>
            </a:extLst>
          </p:cNvPr>
          <p:cNvGrpSpPr/>
          <p:nvPr/>
        </p:nvGrpSpPr>
        <p:grpSpPr>
          <a:xfrm>
            <a:off x="3762000" y="1114425"/>
            <a:ext cx="1620000" cy="809625"/>
            <a:chOff x="5016000" y="1485900"/>
            <a:chExt cx="2160000" cy="1079500"/>
          </a:xfrm>
        </p:grpSpPr>
        <p:sp>
          <p:nvSpPr>
            <p:cNvPr id="69" name="Text Placeholder 3">
              <a:extLst>
                <a:ext uri="{FF2B5EF4-FFF2-40B4-BE49-F238E27FC236}">
                  <a16:creationId xmlns:a16="http://schemas.microsoft.com/office/drawing/2014/main" id="{F75826C4-C83D-9D4B-294B-A73012418D5C}"/>
                </a:ext>
              </a:extLst>
            </p:cNvPr>
            <p:cNvSpPr txBox="1">
              <a:spLocks/>
            </p:cNvSpPr>
            <p:nvPr/>
          </p:nvSpPr>
          <p:spPr>
            <a:xfrm>
              <a:off x="5016000" y="1485900"/>
              <a:ext cx="2160000" cy="1079500"/>
            </a:xfrm>
            <a:prstGeom prst="roundRect">
              <a:avLst>
                <a:gd name="adj" fmla="val 5911"/>
              </a:avLst>
            </a:prstGeom>
            <a:solidFill>
              <a:schemeClr val="bg1"/>
            </a:solidFill>
            <a:ln>
              <a:solidFill>
                <a:schemeClr val="accent3"/>
              </a:solidFill>
            </a:ln>
          </p:spPr>
          <p:txBody>
            <a:bodyPr lIns="0" tIns="0" rIns="0" bIns="81000" anchor="b"/>
            <a:lstStyle>
              <a:lvl1pPr marL="0" indent="0" algn="l" defTabSz="914400" rtl="0" eaLnBrk="1" latinLnBrk="0" hangingPunct="1">
                <a:lnSpc>
                  <a:spcPct val="90000"/>
                </a:lnSpc>
                <a:spcBef>
                  <a:spcPts val="0"/>
                </a:spcBef>
                <a:spcAft>
                  <a:spcPts val="300"/>
                </a:spcAft>
                <a:buFont typeface="Arial" panose="020B0604020202020204" pitchFamily="34" charset="0"/>
                <a:buNone/>
                <a:defRPr sz="2000" kern="1200">
                  <a:solidFill>
                    <a:schemeClr val="tx1">
                      <a:lumMod val="75000"/>
                      <a:lumOff val="25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US" sz="1500" dirty="0">
                  <a:solidFill>
                    <a:schemeClr val="accent3"/>
                  </a:solidFill>
                </a:rPr>
                <a:t>Detect</a:t>
              </a:r>
            </a:p>
          </p:txBody>
        </p:sp>
        <p:grpSp>
          <p:nvGrpSpPr>
            <p:cNvPr id="73" name="Group 72">
              <a:extLst>
                <a:ext uri="{FF2B5EF4-FFF2-40B4-BE49-F238E27FC236}">
                  <a16:creationId xmlns:a16="http://schemas.microsoft.com/office/drawing/2014/main" id="{2865C617-4C13-281C-5A26-891132BC0914}"/>
                </a:ext>
              </a:extLst>
            </p:cNvPr>
            <p:cNvGrpSpPr>
              <a:grpSpLocks noChangeAspect="1"/>
            </p:cNvGrpSpPr>
            <p:nvPr/>
          </p:nvGrpSpPr>
          <p:grpSpPr>
            <a:xfrm>
              <a:off x="5770193" y="1628513"/>
              <a:ext cx="485982" cy="487903"/>
              <a:chOff x="7786688" y="3143251"/>
              <a:chExt cx="401638" cy="403225"/>
            </a:xfrm>
          </p:grpSpPr>
          <p:sp>
            <p:nvSpPr>
              <p:cNvPr id="74" name="Oval 481">
                <a:extLst>
                  <a:ext uri="{FF2B5EF4-FFF2-40B4-BE49-F238E27FC236}">
                    <a16:creationId xmlns:a16="http://schemas.microsoft.com/office/drawing/2014/main" id="{8765622D-9CB2-674E-A59D-1732F4E82234}"/>
                  </a:ext>
                </a:extLst>
              </p:cNvPr>
              <p:cNvSpPr>
                <a:spLocks noChangeArrowheads="1"/>
              </p:cNvSpPr>
              <p:nvPr/>
            </p:nvSpPr>
            <p:spPr bwMode="auto">
              <a:xfrm>
                <a:off x="7837488" y="3194051"/>
                <a:ext cx="215900" cy="215900"/>
              </a:xfrm>
              <a:prstGeom prst="ellipse">
                <a:avLst/>
              </a:prstGeom>
              <a:noFill/>
              <a:ln w="158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75" name="Freeform 482">
                <a:extLst>
                  <a:ext uri="{FF2B5EF4-FFF2-40B4-BE49-F238E27FC236}">
                    <a16:creationId xmlns:a16="http://schemas.microsoft.com/office/drawing/2014/main" id="{8C547095-A06A-071D-B822-8E262EE092AE}"/>
                  </a:ext>
                </a:extLst>
              </p:cNvPr>
              <p:cNvSpPr>
                <a:spLocks/>
              </p:cNvSpPr>
              <p:nvPr/>
            </p:nvSpPr>
            <p:spPr bwMode="auto">
              <a:xfrm>
                <a:off x="7872413" y="3302001"/>
                <a:ext cx="6350" cy="26988"/>
              </a:xfrm>
              <a:custGeom>
                <a:avLst/>
                <a:gdLst>
                  <a:gd name="T0" fmla="*/ 7 w 7"/>
                  <a:gd name="T1" fmla="*/ 38 h 38"/>
                  <a:gd name="T2" fmla="*/ 0 w 7"/>
                  <a:gd name="T3" fmla="*/ 0 h 38"/>
                </a:gdLst>
                <a:ahLst/>
                <a:cxnLst>
                  <a:cxn ang="0">
                    <a:pos x="T0" y="T1"/>
                  </a:cxn>
                  <a:cxn ang="0">
                    <a:pos x="T2" y="T3"/>
                  </a:cxn>
                </a:cxnLst>
                <a:rect l="0" t="0" r="r" b="b"/>
                <a:pathLst>
                  <a:path w="7" h="38">
                    <a:moveTo>
                      <a:pt x="7" y="38"/>
                    </a:moveTo>
                    <a:cubicBezTo>
                      <a:pt x="2" y="26"/>
                      <a:pt x="0" y="13"/>
                      <a:pt x="0" y="0"/>
                    </a:cubicBezTo>
                  </a:path>
                </a:pathLst>
              </a:custGeom>
              <a:noFill/>
              <a:ln w="158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76" name="Freeform 483">
                <a:extLst>
                  <a:ext uri="{FF2B5EF4-FFF2-40B4-BE49-F238E27FC236}">
                    <a16:creationId xmlns:a16="http://schemas.microsoft.com/office/drawing/2014/main" id="{8D74B6B3-ED3D-176D-BEE9-52473A85E85A}"/>
                  </a:ext>
                </a:extLst>
              </p:cNvPr>
              <p:cNvSpPr>
                <a:spLocks/>
              </p:cNvSpPr>
              <p:nvPr/>
            </p:nvSpPr>
            <p:spPr bwMode="auto">
              <a:xfrm>
                <a:off x="7878763" y="3230564"/>
                <a:ext cx="66675" cy="44450"/>
              </a:xfrm>
              <a:custGeom>
                <a:avLst/>
                <a:gdLst>
                  <a:gd name="T0" fmla="*/ 0 w 93"/>
                  <a:gd name="T1" fmla="*/ 63 h 63"/>
                  <a:gd name="T2" fmla="*/ 93 w 93"/>
                  <a:gd name="T3" fmla="*/ 0 h 63"/>
                </a:gdLst>
                <a:ahLst/>
                <a:cxnLst>
                  <a:cxn ang="0">
                    <a:pos x="T0" y="T1"/>
                  </a:cxn>
                  <a:cxn ang="0">
                    <a:pos x="T2" y="T3"/>
                  </a:cxn>
                </a:cxnLst>
                <a:rect l="0" t="0" r="r" b="b"/>
                <a:pathLst>
                  <a:path w="93" h="63">
                    <a:moveTo>
                      <a:pt x="0" y="63"/>
                    </a:moveTo>
                    <a:cubicBezTo>
                      <a:pt x="15" y="25"/>
                      <a:pt x="52" y="0"/>
                      <a:pt x="93" y="0"/>
                    </a:cubicBezTo>
                  </a:path>
                </a:pathLst>
              </a:custGeom>
              <a:noFill/>
              <a:ln w="158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77" name="Freeform 484">
                <a:extLst>
                  <a:ext uri="{FF2B5EF4-FFF2-40B4-BE49-F238E27FC236}">
                    <a16:creationId xmlns:a16="http://schemas.microsoft.com/office/drawing/2014/main" id="{3CC77B7F-1A66-AA60-CFC0-173B9311219E}"/>
                  </a:ext>
                </a:extLst>
              </p:cNvPr>
              <p:cNvSpPr>
                <a:spLocks/>
              </p:cNvSpPr>
              <p:nvPr/>
            </p:nvSpPr>
            <p:spPr bwMode="auto">
              <a:xfrm>
                <a:off x="7786688" y="3143251"/>
                <a:ext cx="401638" cy="403225"/>
              </a:xfrm>
              <a:custGeom>
                <a:avLst/>
                <a:gdLst>
                  <a:gd name="T0" fmla="*/ 545 w 558"/>
                  <a:gd name="T1" fmla="*/ 495 h 559"/>
                  <a:gd name="T2" fmla="*/ 384 w 558"/>
                  <a:gd name="T3" fmla="*/ 334 h 559"/>
                  <a:gd name="T4" fmla="*/ 348 w 558"/>
                  <a:gd name="T5" fmla="*/ 67 h 559"/>
                  <a:gd name="T6" fmla="*/ 78 w 558"/>
                  <a:gd name="T7" fmla="*/ 79 h 559"/>
                  <a:gd name="T8" fmla="*/ 66 w 558"/>
                  <a:gd name="T9" fmla="*/ 348 h 559"/>
                  <a:gd name="T10" fmla="*/ 334 w 558"/>
                  <a:gd name="T11" fmla="*/ 384 h 559"/>
                  <a:gd name="T12" fmla="*/ 495 w 558"/>
                  <a:gd name="T13" fmla="*/ 545 h 559"/>
                  <a:gd name="T14" fmla="*/ 545 w 558"/>
                  <a:gd name="T15" fmla="*/ 545 h 559"/>
                  <a:gd name="T16" fmla="*/ 545 w 558"/>
                  <a:gd name="T17" fmla="*/ 545 h 559"/>
                  <a:gd name="T18" fmla="*/ 545 w 558"/>
                  <a:gd name="T19" fmla="*/ 49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8" h="559">
                    <a:moveTo>
                      <a:pt x="545" y="495"/>
                    </a:moveTo>
                    <a:lnTo>
                      <a:pt x="384" y="334"/>
                    </a:lnTo>
                    <a:cubicBezTo>
                      <a:pt x="443" y="249"/>
                      <a:pt x="427" y="133"/>
                      <a:pt x="348" y="67"/>
                    </a:cubicBezTo>
                    <a:cubicBezTo>
                      <a:pt x="268" y="0"/>
                      <a:pt x="151" y="5"/>
                      <a:pt x="78" y="79"/>
                    </a:cubicBezTo>
                    <a:cubicBezTo>
                      <a:pt x="5" y="152"/>
                      <a:pt x="0" y="269"/>
                      <a:pt x="66" y="348"/>
                    </a:cubicBezTo>
                    <a:cubicBezTo>
                      <a:pt x="132" y="428"/>
                      <a:pt x="249" y="443"/>
                      <a:pt x="334" y="384"/>
                    </a:cubicBezTo>
                    <a:lnTo>
                      <a:pt x="495" y="545"/>
                    </a:lnTo>
                    <a:cubicBezTo>
                      <a:pt x="508" y="559"/>
                      <a:pt x="531" y="559"/>
                      <a:pt x="545" y="545"/>
                    </a:cubicBezTo>
                    <a:lnTo>
                      <a:pt x="545" y="545"/>
                    </a:lnTo>
                    <a:cubicBezTo>
                      <a:pt x="558" y="531"/>
                      <a:pt x="558" y="509"/>
                      <a:pt x="545" y="495"/>
                    </a:cubicBezTo>
                    <a:close/>
                  </a:path>
                </a:pathLst>
              </a:custGeom>
              <a:noFill/>
              <a:ln w="158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grpSp>
      </p:grpSp>
      <p:grpSp>
        <p:nvGrpSpPr>
          <p:cNvPr id="25" name="Group 24">
            <a:extLst>
              <a:ext uri="{FF2B5EF4-FFF2-40B4-BE49-F238E27FC236}">
                <a16:creationId xmlns:a16="http://schemas.microsoft.com/office/drawing/2014/main" id="{ED57EC64-6BC8-A7B8-3B0F-EDBD53DA0CC0}"/>
              </a:ext>
            </a:extLst>
          </p:cNvPr>
          <p:cNvGrpSpPr/>
          <p:nvPr/>
        </p:nvGrpSpPr>
        <p:grpSpPr>
          <a:xfrm>
            <a:off x="285750" y="1114425"/>
            <a:ext cx="1620000" cy="809625"/>
            <a:chOff x="381000" y="1485900"/>
            <a:chExt cx="2160000" cy="1079500"/>
          </a:xfrm>
        </p:grpSpPr>
        <p:sp>
          <p:nvSpPr>
            <p:cNvPr id="67" name="Text Placeholder 3">
              <a:extLst>
                <a:ext uri="{FF2B5EF4-FFF2-40B4-BE49-F238E27FC236}">
                  <a16:creationId xmlns:a16="http://schemas.microsoft.com/office/drawing/2014/main" id="{BB511543-2EBD-BD5F-D9E2-63F6E5A6B14C}"/>
                </a:ext>
              </a:extLst>
            </p:cNvPr>
            <p:cNvSpPr txBox="1">
              <a:spLocks/>
            </p:cNvSpPr>
            <p:nvPr/>
          </p:nvSpPr>
          <p:spPr>
            <a:xfrm>
              <a:off x="381000" y="1485900"/>
              <a:ext cx="2160000" cy="1079500"/>
            </a:xfrm>
            <a:prstGeom prst="roundRect">
              <a:avLst>
                <a:gd name="adj" fmla="val 5911"/>
              </a:avLst>
            </a:prstGeom>
            <a:solidFill>
              <a:schemeClr val="bg1"/>
            </a:solidFill>
            <a:ln>
              <a:solidFill>
                <a:schemeClr val="accent5"/>
              </a:solidFill>
            </a:ln>
          </p:spPr>
          <p:txBody>
            <a:bodyPr lIns="0" tIns="0" rIns="0" bIns="81000" anchor="b"/>
            <a:lstStyle>
              <a:lvl1pPr marL="0" indent="0" algn="l" defTabSz="914400" rtl="0" eaLnBrk="1" latinLnBrk="0" hangingPunct="1">
                <a:lnSpc>
                  <a:spcPct val="90000"/>
                </a:lnSpc>
                <a:spcBef>
                  <a:spcPts val="0"/>
                </a:spcBef>
                <a:spcAft>
                  <a:spcPts val="300"/>
                </a:spcAft>
                <a:buFont typeface="Arial" panose="020B0604020202020204" pitchFamily="34" charset="0"/>
                <a:buNone/>
                <a:defRPr sz="2000" kern="1200">
                  <a:solidFill>
                    <a:schemeClr val="tx1">
                      <a:lumMod val="75000"/>
                      <a:lumOff val="25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US" sz="1500" dirty="0">
                  <a:solidFill>
                    <a:schemeClr val="accent5"/>
                  </a:solidFill>
                </a:rPr>
                <a:t>Identify</a:t>
              </a:r>
            </a:p>
          </p:txBody>
        </p:sp>
        <p:grpSp>
          <p:nvGrpSpPr>
            <p:cNvPr id="83" name="Group 82">
              <a:extLst>
                <a:ext uri="{FF2B5EF4-FFF2-40B4-BE49-F238E27FC236}">
                  <a16:creationId xmlns:a16="http://schemas.microsoft.com/office/drawing/2014/main" id="{CD959DEC-FFC1-ADDE-07A1-DDD9D22C6815}"/>
                </a:ext>
              </a:extLst>
            </p:cNvPr>
            <p:cNvGrpSpPr>
              <a:grpSpLocks noChangeAspect="1"/>
            </p:cNvGrpSpPr>
            <p:nvPr/>
          </p:nvGrpSpPr>
          <p:grpSpPr>
            <a:xfrm>
              <a:off x="1216253" y="1627553"/>
              <a:ext cx="434119" cy="489822"/>
              <a:chOff x="8716964" y="3865563"/>
              <a:chExt cx="358776" cy="404812"/>
            </a:xfrm>
          </p:grpSpPr>
          <p:sp>
            <p:nvSpPr>
              <p:cNvPr id="84" name="Freeform 365">
                <a:extLst>
                  <a:ext uri="{FF2B5EF4-FFF2-40B4-BE49-F238E27FC236}">
                    <a16:creationId xmlns:a16="http://schemas.microsoft.com/office/drawing/2014/main" id="{F9FEB480-EC4D-A245-CAC8-C499B42BB6CD}"/>
                  </a:ext>
                </a:extLst>
              </p:cNvPr>
              <p:cNvSpPr>
                <a:spLocks/>
              </p:cNvSpPr>
              <p:nvPr/>
            </p:nvSpPr>
            <p:spPr bwMode="auto">
              <a:xfrm>
                <a:off x="8886827" y="4048125"/>
                <a:ext cx="188913" cy="222250"/>
              </a:xfrm>
              <a:custGeom>
                <a:avLst/>
                <a:gdLst>
                  <a:gd name="T0" fmla="*/ 245 w 264"/>
                  <a:gd name="T1" fmla="*/ 146 h 309"/>
                  <a:gd name="T2" fmla="*/ 151 w 264"/>
                  <a:gd name="T3" fmla="*/ 121 h 309"/>
                  <a:gd name="T4" fmla="*/ 151 w 264"/>
                  <a:gd name="T5" fmla="*/ 34 h 309"/>
                  <a:gd name="T6" fmla="*/ 101 w 264"/>
                  <a:gd name="T7" fmla="*/ 34 h 309"/>
                  <a:gd name="T8" fmla="*/ 101 w 264"/>
                  <a:gd name="T9" fmla="*/ 196 h 309"/>
                  <a:gd name="T10" fmla="*/ 89 w 264"/>
                  <a:gd name="T11" fmla="*/ 196 h 309"/>
                  <a:gd name="T12" fmla="*/ 39 w 264"/>
                  <a:gd name="T13" fmla="*/ 159 h 309"/>
                  <a:gd name="T14" fmla="*/ 26 w 264"/>
                  <a:gd name="T15" fmla="*/ 209 h 309"/>
                  <a:gd name="T16" fmla="*/ 101 w 264"/>
                  <a:gd name="T17" fmla="*/ 309 h 309"/>
                  <a:gd name="T18" fmla="*/ 251 w 264"/>
                  <a:gd name="T19" fmla="*/ 309 h 309"/>
                  <a:gd name="T20" fmla="*/ 264 w 264"/>
                  <a:gd name="T21" fmla="*/ 259 h 309"/>
                  <a:gd name="T22" fmla="*/ 264 w 264"/>
                  <a:gd name="T23" fmla="*/ 171 h 309"/>
                  <a:gd name="T24" fmla="*/ 245 w 264"/>
                  <a:gd name="T25" fmla="*/ 14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309">
                    <a:moveTo>
                      <a:pt x="245" y="146"/>
                    </a:moveTo>
                    <a:cubicBezTo>
                      <a:pt x="232" y="141"/>
                      <a:pt x="151" y="121"/>
                      <a:pt x="151" y="121"/>
                    </a:cubicBezTo>
                    <a:lnTo>
                      <a:pt x="151" y="34"/>
                    </a:lnTo>
                    <a:cubicBezTo>
                      <a:pt x="151" y="0"/>
                      <a:pt x="101" y="0"/>
                      <a:pt x="101" y="34"/>
                    </a:cubicBezTo>
                    <a:lnTo>
                      <a:pt x="101" y="196"/>
                    </a:lnTo>
                    <a:lnTo>
                      <a:pt x="89" y="196"/>
                    </a:lnTo>
                    <a:cubicBezTo>
                      <a:pt x="89" y="196"/>
                      <a:pt x="55" y="161"/>
                      <a:pt x="39" y="159"/>
                    </a:cubicBezTo>
                    <a:cubicBezTo>
                      <a:pt x="23" y="156"/>
                      <a:pt x="0" y="175"/>
                      <a:pt x="26" y="209"/>
                    </a:cubicBezTo>
                    <a:cubicBezTo>
                      <a:pt x="33" y="218"/>
                      <a:pt x="97" y="302"/>
                      <a:pt x="101" y="309"/>
                    </a:cubicBezTo>
                    <a:lnTo>
                      <a:pt x="251" y="309"/>
                    </a:lnTo>
                    <a:cubicBezTo>
                      <a:pt x="259" y="293"/>
                      <a:pt x="263" y="276"/>
                      <a:pt x="264" y="259"/>
                    </a:cubicBezTo>
                    <a:lnTo>
                      <a:pt x="264" y="171"/>
                    </a:lnTo>
                    <a:cubicBezTo>
                      <a:pt x="264" y="159"/>
                      <a:pt x="256" y="149"/>
                      <a:pt x="245" y="146"/>
                    </a:cubicBezTo>
                    <a:close/>
                  </a:path>
                </a:pathLst>
              </a:custGeom>
              <a:noFill/>
              <a:ln w="15875" cap="flat">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85" name="Freeform 366">
                <a:extLst>
                  <a:ext uri="{FF2B5EF4-FFF2-40B4-BE49-F238E27FC236}">
                    <a16:creationId xmlns:a16="http://schemas.microsoft.com/office/drawing/2014/main" id="{E6706B77-23FE-473C-2AC2-45D2295CEF1F}"/>
                  </a:ext>
                </a:extLst>
              </p:cNvPr>
              <p:cNvSpPr>
                <a:spLocks/>
              </p:cNvSpPr>
              <p:nvPr/>
            </p:nvSpPr>
            <p:spPr bwMode="auto">
              <a:xfrm>
                <a:off x="8716964" y="3865563"/>
                <a:ext cx="152400" cy="100012"/>
              </a:xfrm>
              <a:custGeom>
                <a:avLst/>
                <a:gdLst>
                  <a:gd name="T0" fmla="*/ 25 w 212"/>
                  <a:gd name="T1" fmla="*/ 0 h 138"/>
                  <a:gd name="T2" fmla="*/ 187 w 212"/>
                  <a:gd name="T3" fmla="*/ 0 h 138"/>
                  <a:gd name="T4" fmla="*/ 212 w 212"/>
                  <a:gd name="T5" fmla="*/ 25 h 138"/>
                  <a:gd name="T6" fmla="*/ 212 w 212"/>
                  <a:gd name="T7" fmla="*/ 113 h 138"/>
                  <a:gd name="T8" fmla="*/ 187 w 212"/>
                  <a:gd name="T9" fmla="*/ 138 h 138"/>
                  <a:gd name="T10" fmla="*/ 25 w 212"/>
                  <a:gd name="T11" fmla="*/ 138 h 138"/>
                  <a:gd name="T12" fmla="*/ 0 w 212"/>
                  <a:gd name="T13" fmla="*/ 113 h 138"/>
                  <a:gd name="T14" fmla="*/ 0 w 212"/>
                  <a:gd name="T15" fmla="*/ 25 h 138"/>
                  <a:gd name="T16" fmla="*/ 25 w 212"/>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38">
                    <a:moveTo>
                      <a:pt x="25" y="0"/>
                    </a:moveTo>
                    <a:lnTo>
                      <a:pt x="187" y="0"/>
                    </a:lnTo>
                    <a:cubicBezTo>
                      <a:pt x="201" y="0"/>
                      <a:pt x="212" y="11"/>
                      <a:pt x="212" y="25"/>
                    </a:cubicBezTo>
                    <a:lnTo>
                      <a:pt x="212" y="113"/>
                    </a:lnTo>
                    <a:cubicBezTo>
                      <a:pt x="212" y="126"/>
                      <a:pt x="201" y="138"/>
                      <a:pt x="187" y="138"/>
                    </a:cubicBezTo>
                    <a:lnTo>
                      <a:pt x="25" y="138"/>
                    </a:lnTo>
                    <a:cubicBezTo>
                      <a:pt x="11" y="138"/>
                      <a:pt x="0" y="126"/>
                      <a:pt x="0" y="113"/>
                    </a:cubicBezTo>
                    <a:lnTo>
                      <a:pt x="0" y="25"/>
                    </a:lnTo>
                    <a:cubicBezTo>
                      <a:pt x="0" y="11"/>
                      <a:pt x="11" y="0"/>
                      <a:pt x="25" y="0"/>
                    </a:cubicBezTo>
                    <a:close/>
                  </a:path>
                </a:pathLst>
              </a:custGeom>
              <a:noFill/>
              <a:ln w="158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86" name="Freeform 367">
                <a:extLst>
                  <a:ext uri="{FF2B5EF4-FFF2-40B4-BE49-F238E27FC236}">
                    <a16:creationId xmlns:a16="http://schemas.microsoft.com/office/drawing/2014/main" id="{C1D07D6F-3295-E562-33A6-B09306B5C4D2}"/>
                  </a:ext>
                </a:extLst>
              </p:cNvPr>
              <p:cNvSpPr>
                <a:spLocks/>
              </p:cNvSpPr>
              <p:nvPr/>
            </p:nvSpPr>
            <p:spPr bwMode="auto">
              <a:xfrm>
                <a:off x="8904289" y="3865563"/>
                <a:ext cx="153988" cy="100012"/>
              </a:xfrm>
              <a:custGeom>
                <a:avLst/>
                <a:gdLst>
                  <a:gd name="T0" fmla="*/ 25 w 213"/>
                  <a:gd name="T1" fmla="*/ 0 h 138"/>
                  <a:gd name="T2" fmla="*/ 188 w 213"/>
                  <a:gd name="T3" fmla="*/ 0 h 138"/>
                  <a:gd name="T4" fmla="*/ 213 w 213"/>
                  <a:gd name="T5" fmla="*/ 25 h 138"/>
                  <a:gd name="T6" fmla="*/ 213 w 213"/>
                  <a:gd name="T7" fmla="*/ 113 h 138"/>
                  <a:gd name="T8" fmla="*/ 188 w 213"/>
                  <a:gd name="T9" fmla="*/ 138 h 138"/>
                  <a:gd name="T10" fmla="*/ 25 w 213"/>
                  <a:gd name="T11" fmla="*/ 138 h 138"/>
                  <a:gd name="T12" fmla="*/ 0 w 213"/>
                  <a:gd name="T13" fmla="*/ 113 h 138"/>
                  <a:gd name="T14" fmla="*/ 0 w 213"/>
                  <a:gd name="T15" fmla="*/ 25 h 138"/>
                  <a:gd name="T16" fmla="*/ 25 w 213"/>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38">
                    <a:moveTo>
                      <a:pt x="25" y="0"/>
                    </a:moveTo>
                    <a:lnTo>
                      <a:pt x="188" y="0"/>
                    </a:lnTo>
                    <a:cubicBezTo>
                      <a:pt x="201" y="0"/>
                      <a:pt x="213" y="11"/>
                      <a:pt x="213" y="25"/>
                    </a:cubicBezTo>
                    <a:lnTo>
                      <a:pt x="213" y="113"/>
                    </a:lnTo>
                    <a:cubicBezTo>
                      <a:pt x="213" y="126"/>
                      <a:pt x="201" y="138"/>
                      <a:pt x="188" y="138"/>
                    </a:cubicBezTo>
                    <a:lnTo>
                      <a:pt x="25" y="138"/>
                    </a:lnTo>
                    <a:cubicBezTo>
                      <a:pt x="11" y="138"/>
                      <a:pt x="0" y="126"/>
                      <a:pt x="0" y="113"/>
                    </a:cubicBezTo>
                    <a:lnTo>
                      <a:pt x="0" y="25"/>
                    </a:lnTo>
                    <a:cubicBezTo>
                      <a:pt x="0" y="11"/>
                      <a:pt x="11" y="0"/>
                      <a:pt x="25" y="0"/>
                    </a:cubicBezTo>
                    <a:close/>
                  </a:path>
                </a:pathLst>
              </a:custGeom>
              <a:noFill/>
              <a:ln w="158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87" name="Freeform 368">
                <a:extLst>
                  <a:ext uri="{FF2B5EF4-FFF2-40B4-BE49-F238E27FC236}">
                    <a16:creationId xmlns:a16="http://schemas.microsoft.com/office/drawing/2014/main" id="{15896D86-0848-21DA-C1CE-1425FB2010A2}"/>
                  </a:ext>
                </a:extLst>
              </p:cNvPr>
              <p:cNvSpPr>
                <a:spLocks/>
              </p:cNvSpPr>
              <p:nvPr/>
            </p:nvSpPr>
            <p:spPr bwMode="auto">
              <a:xfrm>
                <a:off x="8716964" y="4000500"/>
                <a:ext cx="152400" cy="98425"/>
              </a:xfrm>
              <a:custGeom>
                <a:avLst/>
                <a:gdLst>
                  <a:gd name="T0" fmla="*/ 25 w 212"/>
                  <a:gd name="T1" fmla="*/ 0 h 137"/>
                  <a:gd name="T2" fmla="*/ 187 w 212"/>
                  <a:gd name="T3" fmla="*/ 0 h 137"/>
                  <a:gd name="T4" fmla="*/ 212 w 212"/>
                  <a:gd name="T5" fmla="*/ 25 h 137"/>
                  <a:gd name="T6" fmla="*/ 212 w 212"/>
                  <a:gd name="T7" fmla="*/ 112 h 137"/>
                  <a:gd name="T8" fmla="*/ 187 w 212"/>
                  <a:gd name="T9" fmla="*/ 137 h 137"/>
                  <a:gd name="T10" fmla="*/ 25 w 212"/>
                  <a:gd name="T11" fmla="*/ 137 h 137"/>
                  <a:gd name="T12" fmla="*/ 0 w 212"/>
                  <a:gd name="T13" fmla="*/ 112 h 137"/>
                  <a:gd name="T14" fmla="*/ 0 w 212"/>
                  <a:gd name="T15" fmla="*/ 25 h 137"/>
                  <a:gd name="T16" fmla="*/ 25 w 212"/>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37">
                    <a:moveTo>
                      <a:pt x="25" y="0"/>
                    </a:moveTo>
                    <a:lnTo>
                      <a:pt x="187" y="0"/>
                    </a:lnTo>
                    <a:cubicBezTo>
                      <a:pt x="201" y="0"/>
                      <a:pt x="212" y="11"/>
                      <a:pt x="212" y="25"/>
                    </a:cubicBezTo>
                    <a:lnTo>
                      <a:pt x="212" y="112"/>
                    </a:lnTo>
                    <a:cubicBezTo>
                      <a:pt x="212" y="126"/>
                      <a:pt x="201" y="137"/>
                      <a:pt x="187" y="137"/>
                    </a:cubicBezTo>
                    <a:lnTo>
                      <a:pt x="25" y="137"/>
                    </a:lnTo>
                    <a:cubicBezTo>
                      <a:pt x="11" y="137"/>
                      <a:pt x="0" y="126"/>
                      <a:pt x="0" y="112"/>
                    </a:cubicBezTo>
                    <a:lnTo>
                      <a:pt x="0" y="25"/>
                    </a:lnTo>
                    <a:cubicBezTo>
                      <a:pt x="0" y="11"/>
                      <a:pt x="11" y="0"/>
                      <a:pt x="25" y="0"/>
                    </a:cubicBezTo>
                    <a:close/>
                  </a:path>
                </a:pathLst>
              </a:custGeom>
              <a:noFill/>
              <a:ln w="158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88" name="Freeform 369">
                <a:extLst>
                  <a:ext uri="{FF2B5EF4-FFF2-40B4-BE49-F238E27FC236}">
                    <a16:creationId xmlns:a16="http://schemas.microsoft.com/office/drawing/2014/main" id="{C036886E-4AFA-38E4-EF17-43411069E1F3}"/>
                  </a:ext>
                </a:extLst>
              </p:cNvPr>
              <p:cNvSpPr>
                <a:spLocks/>
              </p:cNvSpPr>
              <p:nvPr/>
            </p:nvSpPr>
            <p:spPr bwMode="auto">
              <a:xfrm>
                <a:off x="8904289" y="4000500"/>
                <a:ext cx="153988" cy="98425"/>
              </a:xfrm>
              <a:custGeom>
                <a:avLst/>
                <a:gdLst>
                  <a:gd name="T0" fmla="*/ 50 w 213"/>
                  <a:gd name="T1" fmla="*/ 137 h 137"/>
                  <a:gd name="T2" fmla="*/ 25 w 213"/>
                  <a:gd name="T3" fmla="*/ 137 h 137"/>
                  <a:gd name="T4" fmla="*/ 0 w 213"/>
                  <a:gd name="T5" fmla="*/ 112 h 137"/>
                  <a:gd name="T6" fmla="*/ 0 w 213"/>
                  <a:gd name="T7" fmla="*/ 25 h 137"/>
                  <a:gd name="T8" fmla="*/ 25 w 213"/>
                  <a:gd name="T9" fmla="*/ 0 h 137"/>
                  <a:gd name="T10" fmla="*/ 188 w 213"/>
                  <a:gd name="T11" fmla="*/ 0 h 137"/>
                  <a:gd name="T12" fmla="*/ 213 w 213"/>
                  <a:gd name="T13" fmla="*/ 25 h 137"/>
                  <a:gd name="T14" fmla="*/ 213 w 213"/>
                  <a:gd name="T15" fmla="*/ 112 h 137"/>
                  <a:gd name="T16" fmla="*/ 188 w 213"/>
                  <a:gd name="T17" fmla="*/ 137 h 137"/>
                  <a:gd name="T18" fmla="*/ 150 w 213"/>
                  <a:gd name="T1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137">
                    <a:moveTo>
                      <a:pt x="50" y="137"/>
                    </a:moveTo>
                    <a:lnTo>
                      <a:pt x="25" y="137"/>
                    </a:lnTo>
                    <a:cubicBezTo>
                      <a:pt x="11" y="137"/>
                      <a:pt x="0" y="126"/>
                      <a:pt x="0" y="112"/>
                    </a:cubicBezTo>
                    <a:lnTo>
                      <a:pt x="0" y="25"/>
                    </a:lnTo>
                    <a:cubicBezTo>
                      <a:pt x="0" y="11"/>
                      <a:pt x="11" y="0"/>
                      <a:pt x="25" y="0"/>
                    </a:cubicBezTo>
                    <a:lnTo>
                      <a:pt x="188" y="0"/>
                    </a:lnTo>
                    <a:cubicBezTo>
                      <a:pt x="201" y="0"/>
                      <a:pt x="213" y="11"/>
                      <a:pt x="213" y="25"/>
                    </a:cubicBezTo>
                    <a:lnTo>
                      <a:pt x="213" y="112"/>
                    </a:lnTo>
                    <a:cubicBezTo>
                      <a:pt x="213" y="126"/>
                      <a:pt x="201" y="137"/>
                      <a:pt x="188" y="137"/>
                    </a:cubicBezTo>
                    <a:lnTo>
                      <a:pt x="150" y="137"/>
                    </a:lnTo>
                  </a:path>
                </a:pathLst>
              </a:custGeom>
              <a:noFill/>
              <a:ln w="158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grpSp>
      </p:grpSp>
      <p:grpSp>
        <p:nvGrpSpPr>
          <p:cNvPr id="26" name="Group 25">
            <a:extLst>
              <a:ext uri="{FF2B5EF4-FFF2-40B4-BE49-F238E27FC236}">
                <a16:creationId xmlns:a16="http://schemas.microsoft.com/office/drawing/2014/main" id="{10404DC7-345B-F0E8-973A-15C92EACA8FB}"/>
              </a:ext>
            </a:extLst>
          </p:cNvPr>
          <p:cNvGrpSpPr/>
          <p:nvPr/>
        </p:nvGrpSpPr>
        <p:grpSpPr>
          <a:xfrm>
            <a:off x="2023875" y="1114425"/>
            <a:ext cx="1620000" cy="809625"/>
            <a:chOff x="2698500" y="1485900"/>
            <a:chExt cx="2160000" cy="1079500"/>
          </a:xfrm>
        </p:grpSpPr>
        <p:sp>
          <p:nvSpPr>
            <p:cNvPr id="68" name="Text Placeholder 3">
              <a:extLst>
                <a:ext uri="{FF2B5EF4-FFF2-40B4-BE49-F238E27FC236}">
                  <a16:creationId xmlns:a16="http://schemas.microsoft.com/office/drawing/2014/main" id="{71ECDF9F-6FE3-AECE-B156-C45B4467917F}"/>
                </a:ext>
              </a:extLst>
            </p:cNvPr>
            <p:cNvSpPr txBox="1">
              <a:spLocks/>
            </p:cNvSpPr>
            <p:nvPr/>
          </p:nvSpPr>
          <p:spPr>
            <a:xfrm>
              <a:off x="2698500" y="1485900"/>
              <a:ext cx="2160000" cy="1079500"/>
            </a:xfrm>
            <a:prstGeom prst="roundRect">
              <a:avLst>
                <a:gd name="adj" fmla="val 5911"/>
              </a:avLst>
            </a:prstGeom>
            <a:solidFill>
              <a:schemeClr val="bg1"/>
            </a:solidFill>
            <a:ln>
              <a:solidFill>
                <a:schemeClr val="accent4"/>
              </a:solidFill>
            </a:ln>
          </p:spPr>
          <p:txBody>
            <a:bodyPr lIns="0" tIns="0" rIns="0" bIns="81000" anchor="b"/>
            <a:lstStyle>
              <a:lvl1pPr marL="0" indent="0" algn="l" defTabSz="914400" rtl="0" eaLnBrk="1" latinLnBrk="0" hangingPunct="1">
                <a:lnSpc>
                  <a:spcPct val="90000"/>
                </a:lnSpc>
                <a:spcBef>
                  <a:spcPts val="0"/>
                </a:spcBef>
                <a:spcAft>
                  <a:spcPts val="300"/>
                </a:spcAft>
                <a:buFont typeface="Arial" panose="020B0604020202020204" pitchFamily="34" charset="0"/>
                <a:buNone/>
                <a:defRPr sz="2000" kern="1200">
                  <a:solidFill>
                    <a:schemeClr val="tx1">
                      <a:lumMod val="75000"/>
                      <a:lumOff val="25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US" sz="1500" dirty="0">
                  <a:solidFill>
                    <a:schemeClr val="accent4"/>
                  </a:solidFill>
                </a:rPr>
                <a:t>Protect</a:t>
              </a:r>
            </a:p>
          </p:txBody>
        </p:sp>
        <p:grpSp>
          <p:nvGrpSpPr>
            <p:cNvPr id="89" name="Group 88">
              <a:extLst>
                <a:ext uri="{FF2B5EF4-FFF2-40B4-BE49-F238E27FC236}">
                  <a16:creationId xmlns:a16="http://schemas.microsoft.com/office/drawing/2014/main" id="{F1E8A8A8-8936-ED65-2208-2994EC3F8B43}"/>
                </a:ext>
              </a:extLst>
            </p:cNvPr>
            <p:cNvGrpSpPr>
              <a:grpSpLocks noChangeAspect="1"/>
            </p:cNvGrpSpPr>
            <p:nvPr/>
          </p:nvGrpSpPr>
          <p:grpSpPr>
            <a:xfrm>
              <a:off x="3565165" y="1621790"/>
              <a:ext cx="347679" cy="501348"/>
              <a:chOff x="8951914" y="3149600"/>
              <a:chExt cx="287338" cy="414337"/>
            </a:xfrm>
          </p:grpSpPr>
          <p:sp>
            <p:nvSpPr>
              <p:cNvPr id="90" name="Oval 241">
                <a:extLst>
                  <a:ext uri="{FF2B5EF4-FFF2-40B4-BE49-F238E27FC236}">
                    <a16:creationId xmlns:a16="http://schemas.microsoft.com/office/drawing/2014/main" id="{19B77D43-8AED-DECC-07E6-1ABEF35B6C61}"/>
                  </a:ext>
                </a:extLst>
              </p:cNvPr>
              <p:cNvSpPr>
                <a:spLocks noChangeArrowheads="1"/>
              </p:cNvSpPr>
              <p:nvPr/>
            </p:nvSpPr>
            <p:spPr bwMode="auto">
              <a:xfrm>
                <a:off x="8951914" y="3275012"/>
                <a:ext cx="287338" cy="288925"/>
              </a:xfrm>
              <a:prstGeom prst="ellipse">
                <a:avLst/>
              </a:prstGeom>
              <a:noFill/>
              <a:ln w="158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1" name="Freeform 242">
                <a:extLst>
                  <a:ext uri="{FF2B5EF4-FFF2-40B4-BE49-F238E27FC236}">
                    <a16:creationId xmlns:a16="http://schemas.microsoft.com/office/drawing/2014/main" id="{15A25419-5D66-5B8A-EF43-D0D311121DDF}"/>
                  </a:ext>
                </a:extLst>
              </p:cNvPr>
              <p:cNvSpPr>
                <a:spLocks/>
              </p:cNvSpPr>
              <p:nvPr/>
            </p:nvSpPr>
            <p:spPr bwMode="auto">
              <a:xfrm>
                <a:off x="9032877" y="3328987"/>
                <a:ext cx="125413" cy="136525"/>
              </a:xfrm>
              <a:custGeom>
                <a:avLst/>
                <a:gdLst>
                  <a:gd name="T0" fmla="*/ 115 w 174"/>
                  <a:gd name="T1" fmla="*/ 70 h 188"/>
                  <a:gd name="T2" fmla="*/ 87 w 174"/>
                  <a:gd name="T3" fmla="*/ 0 h 188"/>
                  <a:gd name="T4" fmla="*/ 58 w 174"/>
                  <a:gd name="T5" fmla="*/ 70 h 188"/>
                  <a:gd name="T6" fmla="*/ 87 w 174"/>
                  <a:gd name="T7" fmla="*/ 188 h 188"/>
                  <a:gd name="T8" fmla="*/ 115 w 174"/>
                  <a:gd name="T9" fmla="*/ 70 h 188"/>
                </a:gdLst>
                <a:ahLst/>
                <a:cxnLst>
                  <a:cxn ang="0">
                    <a:pos x="T0" y="T1"/>
                  </a:cxn>
                  <a:cxn ang="0">
                    <a:pos x="T2" y="T3"/>
                  </a:cxn>
                  <a:cxn ang="0">
                    <a:pos x="T4" y="T5"/>
                  </a:cxn>
                  <a:cxn ang="0">
                    <a:pos x="T6" y="T7"/>
                  </a:cxn>
                  <a:cxn ang="0">
                    <a:pos x="T8" y="T9"/>
                  </a:cxn>
                </a:cxnLst>
                <a:rect l="0" t="0" r="r" b="b"/>
                <a:pathLst>
                  <a:path w="174" h="188">
                    <a:moveTo>
                      <a:pt x="115" y="70"/>
                    </a:moveTo>
                    <a:lnTo>
                      <a:pt x="87" y="0"/>
                    </a:lnTo>
                    <a:lnTo>
                      <a:pt x="58" y="70"/>
                    </a:lnTo>
                    <a:cubicBezTo>
                      <a:pt x="0" y="100"/>
                      <a:pt x="21" y="188"/>
                      <a:pt x="87" y="188"/>
                    </a:cubicBezTo>
                    <a:cubicBezTo>
                      <a:pt x="152" y="188"/>
                      <a:pt x="174" y="100"/>
                      <a:pt x="115" y="70"/>
                    </a:cubicBezTo>
                    <a:close/>
                  </a:path>
                </a:pathLst>
              </a:custGeom>
              <a:noFill/>
              <a:ln w="158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2" name="Line 243">
                <a:extLst>
                  <a:ext uri="{FF2B5EF4-FFF2-40B4-BE49-F238E27FC236}">
                    <a16:creationId xmlns:a16="http://schemas.microsoft.com/office/drawing/2014/main" id="{5F54C761-27B6-3282-143A-1D29ADB18264}"/>
                  </a:ext>
                </a:extLst>
              </p:cNvPr>
              <p:cNvSpPr>
                <a:spLocks noChangeShapeType="1"/>
              </p:cNvSpPr>
              <p:nvPr/>
            </p:nvSpPr>
            <p:spPr bwMode="auto">
              <a:xfrm>
                <a:off x="8977314" y="3419475"/>
                <a:ext cx="36513" cy="0"/>
              </a:xfrm>
              <a:prstGeom prst="line">
                <a:avLst/>
              </a:prstGeom>
              <a:noFill/>
              <a:ln w="15875"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3" name="Line 244">
                <a:extLst>
                  <a:ext uri="{FF2B5EF4-FFF2-40B4-BE49-F238E27FC236}">
                    <a16:creationId xmlns:a16="http://schemas.microsoft.com/office/drawing/2014/main" id="{2781A168-09D5-334B-7D73-798C1FBE46CE}"/>
                  </a:ext>
                </a:extLst>
              </p:cNvPr>
              <p:cNvSpPr>
                <a:spLocks noChangeShapeType="1"/>
              </p:cNvSpPr>
              <p:nvPr/>
            </p:nvSpPr>
            <p:spPr bwMode="auto">
              <a:xfrm flipV="1">
                <a:off x="9012239" y="3478212"/>
                <a:ext cx="25400" cy="25400"/>
              </a:xfrm>
              <a:prstGeom prst="line">
                <a:avLst/>
              </a:prstGeom>
              <a:noFill/>
              <a:ln w="15875"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4" name="Line 245">
                <a:extLst>
                  <a:ext uri="{FF2B5EF4-FFF2-40B4-BE49-F238E27FC236}">
                    <a16:creationId xmlns:a16="http://schemas.microsoft.com/office/drawing/2014/main" id="{313FE4CF-074F-240F-3FCF-CFD0D51D74BA}"/>
                  </a:ext>
                </a:extLst>
              </p:cNvPr>
              <p:cNvSpPr>
                <a:spLocks noChangeShapeType="1"/>
              </p:cNvSpPr>
              <p:nvPr/>
            </p:nvSpPr>
            <p:spPr bwMode="auto">
              <a:xfrm flipV="1">
                <a:off x="9096377" y="3502025"/>
                <a:ext cx="0" cy="34925"/>
              </a:xfrm>
              <a:prstGeom prst="line">
                <a:avLst/>
              </a:prstGeom>
              <a:noFill/>
              <a:ln w="15875"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5" name="Line 246">
                <a:extLst>
                  <a:ext uri="{FF2B5EF4-FFF2-40B4-BE49-F238E27FC236}">
                    <a16:creationId xmlns:a16="http://schemas.microsoft.com/office/drawing/2014/main" id="{10AF315D-8896-97A7-A14E-31C7EB6523C0}"/>
                  </a:ext>
                </a:extLst>
              </p:cNvPr>
              <p:cNvSpPr>
                <a:spLocks noChangeShapeType="1"/>
              </p:cNvSpPr>
              <p:nvPr/>
            </p:nvSpPr>
            <p:spPr bwMode="auto">
              <a:xfrm flipH="1" flipV="1">
                <a:off x="9151939" y="3478212"/>
                <a:ext cx="25400" cy="25400"/>
              </a:xfrm>
              <a:prstGeom prst="line">
                <a:avLst/>
              </a:prstGeom>
              <a:noFill/>
              <a:ln w="15875"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6" name="Line 247">
                <a:extLst>
                  <a:ext uri="{FF2B5EF4-FFF2-40B4-BE49-F238E27FC236}">
                    <a16:creationId xmlns:a16="http://schemas.microsoft.com/office/drawing/2014/main" id="{BD5E7B77-2297-BD67-0647-31C0A0353B06}"/>
                  </a:ext>
                </a:extLst>
              </p:cNvPr>
              <p:cNvSpPr>
                <a:spLocks noChangeShapeType="1"/>
              </p:cNvSpPr>
              <p:nvPr/>
            </p:nvSpPr>
            <p:spPr bwMode="auto">
              <a:xfrm flipH="1">
                <a:off x="9175752" y="3419475"/>
                <a:ext cx="36513" cy="0"/>
              </a:xfrm>
              <a:prstGeom prst="line">
                <a:avLst/>
              </a:prstGeom>
              <a:noFill/>
              <a:ln w="15875"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7" name="Line 248">
                <a:extLst>
                  <a:ext uri="{FF2B5EF4-FFF2-40B4-BE49-F238E27FC236}">
                    <a16:creationId xmlns:a16="http://schemas.microsoft.com/office/drawing/2014/main" id="{5EC8FCA2-9E77-5F19-E1D8-4C878AA99B1A}"/>
                  </a:ext>
                </a:extLst>
              </p:cNvPr>
              <p:cNvSpPr>
                <a:spLocks noChangeShapeType="1"/>
              </p:cNvSpPr>
              <p:nvPr/>
            </p:nvSpPr>
            <p:spPr bwMode="auto">
              <a:xfrm flipH="1">
                <a:off x="9151939" y="3336925"/>
                <a:ext cx="25400" cy="25400"/>
              </a:xfrm>
              <a:prstGeom prst="line">
                <a:avLst/>
              </a:prstGeom>
              <a:noFill/>
              <a:ln w="15875"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8" name="Line 249">
                <a:extLst>
                  <a:ext uri="{FF2B5EF4-FFF2-40B4-BE49-F238E27FC236}">
                    <a16:creationId xmlns:a16="http://schemas.microsoft.com/office/drawing/2014/main" id="{5B997C3E-91F8-B274-3D8D-D5769DE530C1}"/>
                  </a:ext>
                </a:extLst>
              </p:cNvPr>
              <p:cNvSpPr>
                <a:spLocks noChangeShapeType="1"/>
              </p:cNvSpPr>
              <p:nvPr/>
            </p:nvSpPr>
            <p:spPr bwMode="auto">
              <a:xfrm>
                <a:off x="9012239" y="3336925"/>
                <a:ext cx="25400" cy="25400"/>
              </a:xfrm>
              <a:prstGeom prst="line">
                <a:avLst/>
              </a:prstGeom>
              <a:noFill/>
              <a:ln w="15875"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99" name="Freeform 250">
                <a:extLst>
                  <a:ext uri="{FF2B5EF4-FFF2-40B4-BE49-F238E27FC236}">
                    <a16:creationId xmlns:a16="http://schemas.microsoft.com/office/drawing/2014/main" id="{76C010B2-0537-6BE7-FE43-4905366FB856}"/>
                  </a:ext>
                </a:extLst>
              </p:cNvPr>
              <p:cNvSpPr>
                <a:spLocks/>
              </p:cNvSpPr>
              <p:nvPr/>
            </p:nvSpPr>
            <p:spPr bwMode="auto">
              <a:xfrm>
                <a:off x="9005889" y="3149600"/>
                <a:ext cx="179388" cy="153988"/>
              </a:xfrm>
              <a:custGeom>
                <a:avLst/>
                <a:gdLst>
                  <a:gd name="T0" fmla="*/ 0 w 250"/>
                  <a:gd name="T1" fmla="*/ 213 h 213"/>
                  <a:gd name="T2" fmla="*/ 0 w 250"/>
                  <a:gd name="T3" fmla="*/ 125 h 213"/>
                  <a:gd name="T4" fmla="*/ 125 w 250"/>
                  <a:gd name="T5" fmla="*/ 0 h 213"/>
                  <a:gd name="T6" fmla="*/ 125 w 250"/>
                  <a:gd name="T7" fmla="*/ 0 h 213"/>
                  <a:gd name="T8" fmla="*/ 250 w 250"/>
                  <a:gd name="T9" fmla="*/ 125 h 213"/>
                  <a:gd name="T10" fmla="*/ 250 w 250"/>
                  <a:gd name="T11" fmla="*/ 213 h 213"/>
                </a:gdLst>
                <a:ahLst/>
                <a:cxnLst>
                  <a:cxn ang="0">
                    <a:pos x="T0" y="T1"/>
                  </a:cxn>
                  <a:cxn ang="0">
                    <a:pos x="T2" y="T3"/>
                  </a:cxn>
                  <a:cxn ang="0">
                    <a:pos x="T4" y="T5"/>
                  </a:cxn>
                  <a:cxn ang="0">
                    <a:pos x="T6" y="T7"/>
                  </a:cxn>
                  <a:cxn ang="0">
                    <a:pos x="T8" y="T9"/>
                  </a:cxn>
                  <a:cxn ang="0">
                    <a:pos x="T10" y="T11"/>
                  </a:cxn>
                </a:cxnLst>
                <a:rect l="0" t="0" r="r" b="b"/>
                <a:pathLst>
                  <a:path w="250" h="213">
                    <a:moveTo>
                      <a:pt x="0" y="213"/>
                    </a:moveTo>
                    <a:lnTo>
                      <a:pt x="0" y="125"/>
                    </a:lnTo>
                    <a:cubicBezTo>
                      <a:pt x="0" y="56"/>
                      <a:pt x="56" y="0"/>
                      <a:pt x="125" y="0"/>
                    </a:cubicBezTo>
                    <a:lnTo>
                      <a:pt x="125" y="0"/>
                    </a:lnTo>
                    <a:cubicBezTo>
                      <a:pt x="194" y="0"/>
                      <a:pt x="250" y="56"/>
                      <a:pt x="250" y="125"/>
                    </a:cubicBezTo>
                    <a:lnTo>
                      <a:pt x="250" y="213"/>
                    </a:lnTo>
                  </a:path>
                </a:pathLst>
              </a:custGeom>
              <a:noFill/>
              <a:ln w="158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grpSp>
      </p:grpSp>
      <p:grpSp>
        <p:nvGrpSpPr>
          <p:cNvPr id="29" name="Group 28">
            <a:extLst>
              <a:ext uri="{FF2B5EF4-FFF2-40B4-BE49-F238E27FC236}">
                <a16:creationId xmlns:a16="http://schemas.microsoft.com/office/drawing/2014/main" id="{B77099F6-491D-7A44-FDF4-B3CD0BDA1DD7}"/>
              </a:ext>
            </a:extLst>
          </p:cNvPr>
          <p:cNvGrpSpPr/>
          <p:nvPr/>
        </p:nvGrpSpPr>
        <p:grpSpPr>
          <a:xfrm>
            <a:off x="7238250" y="1114425"/>
            <a:ext cx="1620000" cy="809625"/>
            <a:chOff x="9651000" y="1485900"/>
            <a:chExt cx="2160000" cy="1079500"/>
          </a:xfrm>
        </p:grpSpPr>
        <p:sp>
          <p:nvSpPr>
            <p:cNvPr id="71" name="Text Placeholder 3">
              <a:extLst>
                <a:ext uri="{FF2B5EF4-FFF2-40B4-BE49-F238E27FC236}">
                  <a16:creationId xmlns:a16="http://schemas.microsoft.com/office/drawing/2014/main" id="{CC2F47AA-7FBA-5A17-F61B-54D6FE63AF72}"/>
                </a:ext>
              </a:extLst>
            </p:cNvPr>
            <p:cNvSpPr txBox="1">
              <a:spLocks/>
            </p:cNvSpPr>
            <p:nvPr/>
          </p:nvSpPr>
          <p:spPr>
            <a:xfrm>
              <a:off x="9651000" y="1485900"/>
              <a:ext cx="2160000" cy="1079500"/>
            </a:xfrm>
            <a:prstGeom prst="roundRect">
              <a:avLst>
                <a:gd name="adj" fmla="val 5911"/>
              </a:avLst>
            </a:prstGeom>
            <a:solidFill>
              <a:schemeClr val="bg1"/>
            </a:solidFill>
            <a:ln>
              <a:solidFill>
                <a:schemeClr val="accent6"/>
              </a:solidFill>
            </a:ln>
          </p:spPr>
          <p:txBody>
            <a:bodyPr lIns="0" tIns="0" rIns="0" bIns="81000" anchor="b"/>
            <a:lstStyle>
              <a:lvl1pPr marL="0" indent="0" algn="l" defTabSz="914400" rtl="0" eaLnBrk="1" latinLnBrk="0" hangingPunct="1">
                <a:lnSpc>
                  <a:spcPct val="90000"/>
                </a:lnSpc>
                <a:spcBef>
                  <a:spcPts val="0"/>
                </a:spcBef>
                <a:spcAft>
                  <a:spcPts val="300"/>
                </a:spcAft>
                <a:buFont typeface="Arial" panose="020B0604020202020204" pitchFamily="34" charset="0"/>
                <a:buNone/>
                <a:defRPr sz="2000" kern="1200">
                  <a:solidFill>
                    <a:schemeClr val="tx1">
                      <a:lumMod val="75000"/>
                      <a:lumOff val="25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US" sz="1500" dirty="0">
                  <a:solidFill>
                    <a:schemeClr val="accent6"/>
                  </a:solidFill>
                </a:rPr>
                <a:t>Recover</a:t>
              </a:r>
            </a:p>
          </p:txBody>
        </p:sp>
        <p:grpSp>
          <p:nvGrpSpPr>
            <p:cNvPr id="100" name="Group 99">
              <a:extLst>
                <a:ext uri="{FF2B5EF4-FFF2-40B4-BE49-F238E27FC236}">
                  <a16:creationId xmlns:a16="http://schemas.microsoft.com/office/drawing/2014/main" id="{BD2C888F-4A07-099E-F195-CC368DBC4AEF}"/>
                </a:ext>
              </a:extLst>
            </p:cNvPr>
            <p:cNvGrpSpPr>
              <a:grpSpLocks noChangeAspect="1"/>
            </p:cNvGrpSpPr>
            <p:nvPr/>
          </p:nvGrpSpPr>
          <p:grpSpPr>
            <a:xfrm>
              <a:off x="10489997" y="1634276"/>
              <a:ext cx="474455" cy="476377"/>
              <a:chOff x="8970964" y="3219450"/>
              <a:chExt cx="392112" cy="393700"/>
            </a:xfrm>
          </p:grpSpPr>
          <p:sp>
            <p:nvSpPr>
              <p:cNvPr id="101" name="Freeform 201">
                <a:extLst>
                  <a:ext uri="{FF2B5EF4-FFF2-40B4-BE49-F238E27FC236}">
                    <a16:creationId xmlns:a16="http://schemas.microsoft.com/office/drawing/2014/main" id="{A0D59324-2E52-0BAB-2391-53C804D8E158}"/>
                  </a:ext>
                </a:extLst>
              </p:cNvPr>
              <p:cNvSpPr>
                <a:spLocks/>
              </p:cNvSpPr>
              <p:nvPr/>
            </p:nvSpPr>
            <p:spPr bwMode="auto">
              <a:xfrm>
                <a:off x="8980489" y="3459163"/>
                <a:ext cx="169863" cy="142875"/>
              </a:xfrm>
              <a:custGeom>
                <a:avLst/>
                <a:gdLst>
                  <a:gd name="T0" fmla="*/ 238 w 238"/>
                  <a:gd name="T1" fmla="*/ 0 h 200"/>
                  <a:gd name="T2" fmla="*/ 53 w 238"/>
                  <a:gd name="T3" fmla="*/ 185 h 200"/>
                  <a:gd name="T4" fmla="*/ 0 w 238"/>
                  <a:gd name="T5" fmla="*/ 185 h 200"/>
                  <a:gd name="T6" fmla="*/ 0 w 238"/>
                  <a:gd name="T7" fmla="*/ 185 h 200"/>
                </a:gdLst>
                <a:ahLst/>
                <a:cxnLst>
                  <a:cxn ang="0">
                    <a:pos x="T0" y="T1"/>
                  </a:cxn>
                  <a:cxn ang="0">
                    <a:pos x="T2" y="T3"/>
                  </a:cxn>
                  <a:cxn ang="0">
                    <a:pos x="T4" y="T5"/>
                  </a:cxn>
                  <a:cxn ang="0">
                    <a:pos x="T6" y="T7"/>
                  </a:cxn>
                </a:cxnLst>
                <a:rect l="0" t="0" r="r" b="b"/>
                <a:pathLst>
                  <a:path w="238" h="200">
                    <a:moveTo>
                      <a:pt x="238" y="0"/>
                    </a:moveTo>
                    <a:lnTo>
                      <a:pt x="53" y="185"/>
                    </a:lnTo>
                    <a:cubicBezTo>
                      <a:pt x="38" y="200"/>
                      <a:pt x="14" y="200"/>
                      <a:pt x="0" y="185"/>
                    </a:cubicBezTo>
                    <a:lnTo>
                      <a:pt x="0" y="185"/>
                    </a:lnTo>
                  </a:path>
                </a:pathLst>
              </a:custGeom>
              <a:noFill/>
              <a:ln w="15875" cap="flat">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102" name="Freeform 202">
                <a:extLst>
                  <a:ext uri="{FF2B5EF4-FFF2-40B4-BE49-F238E27FC236}">
                    <a16:creationId xmlns:a16="http://schemas.microsoft.com/office/drawing/2014/main" id="{93E4E4D4-3433-9248-2F65-E805FA416D38}"/>
                  </a:ext>
                </a:extLst>
              </p:cNvPr>
              <p:cNvSpPr>
                <a:spLocks/>
              </p:cNvSpPr>
              <p:nvPr/>
            </p:nvSpPr>
            <p:spPr bwMode="auto">
              <a:xfrm>
                <a:off x="9169401" y="3219450"/>
                <a:ext cx="184150" cy="182562"/>
              </a:xfrm>
              <a:custGeom>
                <a:avLst/>
                <a:gdLst>
                  <a:gd name="T0" fmla="*/ 0 w 258"/>
                  <a:gd name="T1" fmla="*/ 206 h 256"/>
                  <a:gd name="T2" fmla="*/ 38 w 258"/>
                  <a:gd name="T3" fmla="*/ 168 h 256"/>
                  <a:gd name="T4" fmla="*/ 50 w 258"/>
                  <a:gd name="T5" fmla="*/ 49 h 256"/>
                  <a:gd name="T6" fmla="*/ 68 w 258"/>
                  <a:gd name="T7" fmla="*/ 31 h 256"/>
                  <a:gd name="T8" fmla="*/ 187 w 258"/>
                  <a:gd name="T9" fmla="*/ 18 h 256"/>
                  <a:gd name="T10" fmla="*/ 121 w 258"/>
                  <a:gd name="T11" fmla="*/ 84 h 256"/>
                  <a:gd name="T12" fmla="*/ 174 w 258"/>
                  <a:gd name="T13" fmla="*/ 137 h 256"/>
                  <a:gd name="T14" fmla="*/ 240 w 258"/>
                  <a:gd name="T15" fmla="*/ 71 h 256"/>
                  <a:gd name="T16" fmla="*/ 227 w 258"/>
                  <a:gd name="T17" fmla="*/ 190 h 256"/>
                  <a:gd name="T18" fmla="*/ 210 w 258"/>
                  <a:gd name="T19" fmla="*/ 208 h 256"/>
                  <a:gd name="T20" fmla="*/ 91 w 258"/>
                  <a:gd name="T21" fmla="*/ 221 h 256"/>
                  <a:gd name="T22" fmla="*/ 56 w 258"/>
                  <a:gd name="T23"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256">
                    <a:moveTo>
                      <a:pt x="0" y="206"/>
                    </a:moveTo>
                    <a:lnTo>
                      <a:pt x="38" y="168"/>
                    </a:lnTo>
                    <a:cubicBezTo>
                      <a:pt x="18" y="126"/>
                      <a:pt x="16" y="84"/>
                      <a:pt x="50" y="49"/>
                    </a:cubicBezTo>
                    <a:lnTo>
                      <a:pt x="68" y="31"/>
                    </a:lnTo>
                    <a:cubicBezTo>
                      <a:pt x="99" y="0"/>
                      <a:pt x="149" y="0"/>
                      <a:pt x="187" y="18"/>
                    </a:cubicBezTo>
                    <a:lnTo>
                      <a:pt x="121" y="84"/>
                    </a:lnTo>
                    <a:lnTo>
                      <a:pt x="174" y="137"/>
                    </a:lnTo>
                    <a:lnTo>
                      <a:pt x="240" y="71"/>
                    </a:lnTo>
                    <a:cubicBezTo>
                      <a:pt x="258" y="109"/>
                      <a:pt x="258" y="159"/>
                      <a:pt x="227" y="190"/>
                    </a:cubicBezTo>
                    <a:lnTo>
                      <a:pt x="210" y="208"/>
                    </a:lnTo>
                    <a:cubicBezTo>
                      <a:pt x="175" y="243"/>
                      <a:pt x="132" y="241"/>
                      <a:pt x="91" y="221"/>
                    </a:cubicBezTo>
                    <a:lnTo>
                      <a:pt x="56" y="256"/>
                    </a:lnTo>
                  </a:path>
                </a:pathLst>
              </a:custGeom>
              <a:noFill/>
              <a:ln w="15875" cap="flat">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103" name="Freeform 203">
                <a:extLst>
                  <a:ext uri="{FF2B5EF4-FFF2-40B4-BE49-F238E27FC236}">
                    <a16:creationId xmlns:a16="http://schemas.microsoft.com/office/drawing/2014/main" id="{067E6711-1216-B078-CFFE-506148D6A5A5}"/>
                  </a:ext>
                </a:extLst>
              </p:cNvPr>
              <p:cNvSpPr>
                <a:spLocks/>
              </p:cNvSpPr>
              <p:nvPr/>
            </p:nvSpPr>
            <p:spPr bwMode="auto">
              <a:xfrm>
                <a:off x="8970964" y="3419475"/>
                <a:ext cx="144463" cy="173037"/>
              </a:xfrm>
              <a:custGeom>
                <a:avLst/>
                <a:gdLst>
                  <a:gd name="T0" fmla="*/ 15 w 203"/>
                  <a:gd name="T1" fmla="*/ 241 h 241"/>
                  <a:gd name="T2" fmla="*/ 15 w 203"/>
                  <a:gd name="T3" fmla="*/ 241 h 241"/>
                  <a:gd name="T4" fmla="*/ 15 w 203"/>
                  <a:gd name="T5" fmla="*/ 188 h 241"/>
                  <a:gd name="T6" fmla="*/ 203 w 203"/>
                  <a:gd name="T7" fmla="*/ 0 h 241"/>
                </a:gdLst>
                <a:ahLst/>
                <a:cxnLst>
                  <a:cxn ang="0">
                    <a:pos x="T0" y="T1"/>
                  </a:cxn>
                  <a:cxn ang="0">
                    <a:pos x="T2" y="T3"/>
                  </a:cxn>
                  <a:cxn ang="0">
                    <a:pos x="T4" y="T5"/>
                  </a:cxn>
                  <a:cxn ang="0">
                    <a:pos x="T6" y="T7"/>
                  </a:cxn>
                </a:cxnLst>
                <a:rect l="0" t="0" r="r" b="b"/>
                <a:pathLst>
                  <a:path w="203" h="241">
                    <a:moveTo>
                      <a:pt x="15" y="241"/>
                    </a:moveTo>
                    <a:lnTo>
                      <a:pt x="15" y="241"/>
                    </a:lnTo>
                    <a:cubicBezTo>
                      <a:pt x="0" y="227"/>
                      <a:pt x="0" y="203"/>
                      <a:pt x="15" y="188"/>
                    </a:cubicBezTo>
                    <a:lnTo>
                      <a:pt x="203" y="0"/>
                    </a:lnTo>
                  </a:path>
                </a:pathLst>
              </a:custGeom>
              <a:noFill/>
              <a:ln w="15875" cap="flat">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104" name="Line 204">
                <a:extLst>
                  <a:ext uri="{FF2B5EF4-FFF2-40B4-BE49-F238E27FC236}">
                    <a16:creationId xmlns:a16="http://schemas.microsoft.com/office/drawing/2014/main" id="{9DA8ABDA-B93C-3607-77B8-E2B6F2F97C1F}"/>
                  </a:ext>
                </a:extLst>
              </p:cNvPr>
              <p:cNvSpPr>
                <a:spLocks noChangeShapeType="1"/>
              </p:cNvSpPr>
              <p:nvPr/>
            </p:nvSpPr>
            <p:spPr bwMode="auto">
              <a:xfrm flipV="1">
                <a:off x="8999539" y="3554413"/>
                <a:ext cx="19050" cy="19050"/>
              </a:xfrm>
              <a:prstGeom prst="line">
                <a:avLst/>
              </a:prstGeom>
              <a:noFill/>
              <a:ln w="15875"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105" name="Freeform 206">
                <a:extLst>
                  <a:ext uri="{FF2B5EF4-FFF2-40B4-BE49-F238E27FC236}">
                    <a16:creationId xmlns:a16="http://schemas.microsoft.com/office/drawing/2014/main" id="{250C9DD9-8E06-ADB4-53A7-B2CF3F51CAEB}"/>
                  </a:ext>
                </a:extLst>
              </p:cNvPr>
              <p:cNvSpPr>
                <a:spLocks/>
              </p:cNvSpPr>
              <p:nvPr/>
            </p:nvSpPr>
            <p:spPr bwMode="auto">
              <a:xfrm>
                <a:off x="8978901" y="3228975"/>
                <a:ext cx="252413" cy="254000"/>
              </a:xfrm>
              <a:custGeom>
                <a:avLst/>
                <a:gdLst>
                  <a:gd name="T0" fmla="*/ 318 w 353"/>
                  <a:gd name="T1" fmla="*/ 354 h 354"/>
                  <a:gd name="T2" fmla="*/ 115 w 353"/>
                  <a:gd name="T3" fmla="*/ 151 h 354"/>
                  <a:gd name="T4" fmla="*/ 71 w 353"/>
                  <a:gd name="T5" fmla="*/ 142 h 354"/>
                  <a:gd name="T6" fmla="*/ 0 w 353"/>
                  <a:gd name="T7" fmla="*/ 36 h 354"/>
                  <a:gd name="T8" fmla="*/ 35 w 353"/>
                  <a:gd name="T9" fmla="*/ 0 h 354"/>
                  <a:gd name="T10" fmla="*/ 141 w 353"/>
                  <a:gd name="T11" fmla="*/ 71 h 354"/>
                  <a:gd name="T12" fmla="*/ 150 w 353"/>
                  <a:gd name="T13" fmla="*/ 115 h 354"/>
                  <a:gd name="T14" fmla="*/ 353 w 353"/>
                  <a:gd name="T15" fmla="*/ 319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354">
                    <a:moveTo>
                      <a:pt x="318" y="354"/>
                    </a:moveTo>
                    <a:lnTo>
                      <a:pt x="115" y="151"/>
                    </a:lnTo>
                    <a:lnTo>
                      <a:pt x="71" y="142"/>
                    </a:lnTo>
                    <a:lnTo>
                      <a:pt x="0" y="36"/>
                    </a:lnTo>
                    <a:lnTo>
                      <a:pt x="35" y="0"/>
                    </a:lnTo>
                    <a:lnTo>
                      <a:pt x="141" y="71"/>
                    </a:lnTo>
                    <a:lnTo>
                      <a:pt x="150" y="115"/>
                    </a:lnTo>
                    <a:lnTo>
                      <a:pt x="353" y="319"/>
                    </a:lnTo>
                  </a:path>
                </a:pathLst>
              </a:custGeom>
              <a:noFill/>
              <a:ln w="15875" cap="flat">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106" name="Freeform 207">
                <a:extLst>
                  <a:ext uri="{FF2B5EF4-FFF2-40B4-BE49-F238E27FC236}">
                    <a16:creationId xmlns:a16="http://schemas.microsoft.com/office/drawing/2014/main" id="{D752D865-AFCB-F749-15A9-2CCA9F16864C}"/>
                  </a:ext>
                </a:extLst>
              </p:cNvPr>
              <p:cNvSpPr>
                <a:spLocks/>
              </p:cNvSpPr>
              <p:nvPr/>
            </p:nvSpPr>
            <p:spPr bwMode="auto">
              <a:xfrm>
                <a:off x="9188451" y="3438525"/>
                <a:ext cx="174625" cy="174625"/>
              </a:xfrm>
              <a:custGeom>
                <a:avLst/>
                <a:gdLst>
                  <a:gd name="T0" fmla="*/ 0 w 244"/>
                  <a:gd name="T1" fmla="*/ 89 h 244"/>
                  <a:gd name="T2" fmla="*/ 88 w 244"/>
                  <a:gd name="T3" fmla="*/ 0 h 244"/>
                  <a:gd name="T4" fmla="*/ 115 w 244"/>
                  <a:gd name="T5" fmla="*/ 9 h 244"/>
                  <a:gd name="T6" fmla="*/ 123 w 244"/>
                  <a:gd name="T7" fmla="*/ 53 h 244"/>
                  <a:gd name="T8" fmla="*/ 229 w 244"/>
                  <a:gd name="T9" fmla="*/ 159 h 244"/>
                  <a:gd name="T10" fmla="*/ 229 w 244"/>
                  <a:gd name="T11" fmla="*/ 212 h 244"/>
                  <a:gd name="T12" fmla="*/ 212 w 244"/>
                  <a:gd name="T13" fmla="*/ 230 h 244"/>
                  <a:gd name="T14" fmla="*/ 159 w 244"/>
                  <a:gd name="T15" fmla="*/ 230 h 244"/>
                  <a:gd name="T16" fmla="*/ 53 w 244"/>
                  <a:gd name="T17" fmla="*/ 124 h 244"/>
                  <a:gd name="T18" fmla="*/ 9 w 244"/>
                  <a:gd name="T19" fmla="*/ 115 h 244"/>
                  <a:gd name="T20" fmla="*/ 0 w 244"/>
                  <a:gd name="T21" fmla="*/ 8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44">
                    <a:moveTo>
                      <a:pt x="0" y="89"/>
                    </a:moveTo>
                    <a:lnTo>
                      <a:pt x="88" y="0"/>
                    </a:lnTo>
                    <a:lnTo>
                      <a:pt x="115" y="9"/>
                    </a:lnTo>
                    <a:cubicBezTo>
                      <a:pt x="115" y="9"/>
                      <a:pt x="123" y="53"/>
                      <a:pt x="123" y="53"/>
                    </a:cubicBezTo>
                    <a:lnTo>
                      <a:pt x="229" y="159"/>
                    </a:lnTo>
                    <a:cubicBezTo>
                      <a:pt x="244" y="174"/>
                      <a:pt x="244" y="197"/>
                      <a:pt x="229" y="212"/>
                    </a:cubicBezTo>
                    <a:lnTo>
                      <a:pt x="212" y="230"/>
                    </a:lnTo>
                    <a:cubicBezTo>
                      <a:pt x="197" y="244"/>
                      <a:pt x="173" y="244"/>
                      <a:pt x="159" y="230"/>
                    </a:cubicBezTo>
                    <a:lnTo>
                      <a:pt x="53" y="124"/>
                    </a:lnTo>
                    <a:lnTo>
                      <a:pt x="9" y="115"/>
                    </a:lnTo>
                    <a:cubicBezTo>
                      <a:pt x="9" y="115"/>
                      <a:pt x="0" y="89"/>
                      <a:pt x="0" y="89"/>
                    </a:cubicBezTo>
                    <a:close/>
                  </a:path>
                </a:pathLst>
              </a:custGeom>
              <a:noFill/>
              <a:ln w="15875" cap="flat">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107" name="Line 208">
                <a:extLst>
                  <a:ext uri="{FF2B5EF4-FFF2-40B4-BE49-F238E27FC236}">
                    <a16:creationId xmlns:a16="http://schemas.microsoft.com/office/drawing/2014/main" id="{3F0EDB75-DF64-5CFA-EEBB-FE7B6342AFC9}"/>
                  </a:ext>
                </a:extLst>
              </p:cNvPr>
              <p:cNvSpPr>
                <a:spLocks noChangeShapeType="1"/>
              </p:cNvSpPr>
              <p:nvPr/>
            </p:nvSpPr>
            <p:spPr bwMode="auto">
              <a:xfrm>
                <a:off x="9244014" y="3495675"/>
                <a:ext cx="76200" cy="74612"/>
              </a:xfrm>
              <a:prstGeom prst="line">
                <a:avLst/>
              </a:prstGeom>
              <a:noFill/>
              <a:ln w="15875"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500"/>
              </a:p>
            </p:txBody>
          </p:sp>
        </p:grpSp>
      </p:grpSp>
      <p:grpSp>
        <p:nvGrpSpPr>
          <p:cNvPr id="28" name="Group 27">
            <a:extLst>
              <a:ext uri="{FF2B5EF4-FFF2-40B4-BE49-F238E27FC236}">
                <a16:creationId xmlns:a16="http://schemas.microsoft.com/office/drawing/2014/main" id="{F886FAB7-DEE2-61DF-AC78-F0BB5B62D6CC}"/>
              </a:ext>
            </a:extLst>
          </p:cNvPr>
          <p:cNvGrpSpPr/>
          <p:nvPr/>
        </p:nvGrpSpPr>
        <p:grpSpPr>
          <a:xfrm>
            <a:off x="5500125" y="1114425"/>
            <a:ext cx="1620000" cy="809625"/>
            <a:chOff x="7333500" y="1485900"/>
            <a:chExt cx="2160000" cy="1079500"/>
          </a:xfrm>
        </p:grpSpPr>
        <p:sp>
          <p:nvSpPr>
            <p:cNvPr id="70" name="Text Placeholder 3">
              <a:extLst>
                <a:ext uri="{FF2B5EF4-FFF2-40B4-BE49-F238E27FC236}">
                  <a16:creationId xmlns:a16="http://schemas.microsoft.com/office/drawing/2014/main" id="{4C03C505-2835-09ED-1A60-1125698B4D2B}"/>
                </a:ext>
              </a:extLst>
            </p:cNvPr>
            <p:cNvSpPr txBox="1">
              <a:spLocks/>
            </p:cNvSpPr>
            <p:nvPr/>
          </p:nvSpPr>
          <p:spPr>
            <a:xfrm>
              <a:off x="7333500" y="1485900"/>
              <a:ext cx="2160000" cy="1079500"/>
            </a:xfrm>
            <a:prstGeom prst="roundRect">
              <a:avLst>
                <a:gd name="adj" fmla="val 5911"/>
              </a:avLst>
            </a:prstGeom>
            <a:solidFill>
              <a:schemeClr val="bg1"/>
            </a:solidFill>
            <a:ln>
              <a:solidFill>
                <a:schemeClr val="accent2"/>
              </a:solidFill>
            </a:ln>
          </p:spPr>
          <p:txBody>
            <a:bodyPr lIns="0" tIns="0" rIns="0" bIns="81000" anchor="b"/>
            <a:lstStyle>
              <a:lvl1pPr marL="0" indent="0" algn="l" defTabSz="914400" rtl="0" eaLnBrk="1" latinLnBrk="0" hangingPunct="1">
                <a:lnSpc>
                  <a:spcPct val="90000"/>
                </a:lnSpc>
                <a:spcBef>
                  <a:spcPts val="0"/>
                </a:spcBef>
                <a:spcAft>
                  <a:spcPts val="300"/>
                </a:spcAft>
                <a:buFont typeface="Arial" panose="020B0604020202020204" pitchFamily="34" charset="0"/>
                <a:buNone/>
                <a:defRPr sz="2000" kern="1200">
                  <a:solidFill>
                    <a:schemeClr val="tx1">
                      <a:lumMod val="75000"/>
                      <a:lumOff val="25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US" sz="1500" dirty="0">
                  <a:solidFill>
                    <a:schemeClr val="accent2"/>
                  </a:solidFill>
                </a:rPr>
                <a:t>Respond</a:t>
              </a:r>
            </a:p>
          </p:txBody>
        </p:sp>
        <p:grpSp>
          <p:nvGrpSpPr>
            <p:cNvPr id="108" name="Group 107">
              <a:extLst>
                <a:ext uri="{FF2B5EF4-FFF2-40B4-BE49-F238E27FC236}">
                  <a16:creationId xmlns:a16="http://schemas.microsoft.com/office/drawing/2014/main" id="{C1A7E369-49E9-4243-40C8-1287B8053AFC}"/>
                </a:ext>
              </a:extLst>
            </p:cNvPr>
            <p:cNvGrpSpPr>
              <a:grpSpLocks noChangeAspect="1"/>
            </p:cNvGrpSpPr>
            <p:nvPr/>
          </p:nvGrpSpPr>
          <p:grpSpPr>
            <a:xfrm>
              <a:off x="8069215" y="1693919"/>
              <a:ext cx="534579" cy="357091"/>
              <a:chOff x="2628852" y="729085"/>
              <a:chExt cx="401637" cy="268287"/>
            </a:xfrm>
          </p:grpSpPr>
          <p:sp>
            <p:nvSpPr>
              <p:cNvPr id="109" name="Freeform 146">
                <a:extLst>
                  <a:ext uri="{FF2B5EF4-FFF2-40B4-BE49-F238E27FC236}">
                    <a16:creationId xmlns:a16="http://schemas.microsoft.com/office/drawing/2014/main" id="{8DB970BB-13C7-077A-7EE2-AC2F2F6242C0}"/>
                  </a:ext>
                </a:extLst>
              </p:cNvPr>
              <p:cNvSpPr>
                <a:spLocks/>
              </p:cNvSpPr>
              <p:nvPr/>
            </p:nvSpPr>
            <p:spPr bwMode="auto">
              <a:xfrm>
                <a:off x="2700289" y="738610"/>
                <a:ext cx="330200" cy="258762"/>
              </a:xfrm>
              <a:custGeom>
                <a:avLst/>
                <a:gdLst>
                  <a:gd name="T0" fmla="*/ 462 w 462"/>
                  <a:gd name="T1" fmla="*/ 363 h 363"/>
                  <a:gd name="T2" fmla="*/ 225 w 462"/>
                  <a:gd name="T3" fmla="*/ 88 h 363"/>
                  <a:gd name="T4" fmla="*/ 200 w 462"/>
                  <a:gd name="T5" fmla="*/ 88 h 363"/>
                  <a:gd name="T6" fmla="*/ 200 w 462"/>
                  <a:gd name="T7" fmla="*/ 0 h 363"/>
                  <a:gd name="T8" fmla="*/ 0 w 462"/>
                  <a:gd name="T9" fmla="*/ 163 h 363"/>
                  <a:gd name="T10" fmla="*/ 200 w 462"/>
                  <a:gd name="T11" fmla="*/ 325 h 363"/>
                  <a:gd name="T12" fmla="*/ 200 w 462"/>
                  <a:gd name="T13" fmla="*/ 225 h 363"/>
                  <a:gd name="T14" fmla="*/ 237 w 462"/>
                  <a:gd name="T15" fmla="*/ 225 h 363"/>
                  <a:gd name="T16" fmla="*/ 412 w 462"/>
                  <a:gd name="T17" fmla="*/ 36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363">
                    <a:moveTo>
                      <a:pt x="462" y="363"/>
                    </a:moveTo>
                    <a:cubicBezTo>
                      <a:pt x="462" y="234"/>
                      <a:pt x="357" y="88"/>
                      <a:pt x="225" y="88"/>
                    </a:cubicBezTo>
                    <a:lnTo>
                      <a:pt x="200" y="88"/>
                    </a:lnTo>
                    <a:lnTo>
                      <a:pt x="200" y="0"/>
                    </a:lnTo>
                    <a:lnTo>
                      <a:pt x="0" y="163"/>
                    </a:lnTo>
                    <a:lnTo>
                      <a:pt x="200" y="325"/>
                    </a:lnTo>
                    <a:lnTo>
                      <a:pt x="200" y="225"/>
                    </a:lnTo>
                    <a:lnTo>
                      <a:pt x="237" y="225"/>
                    </a:lnTo>
                    <a:cubicBezTo>
                      <a:pt x="337" y="225"/>
                      <a:pt x="412" y="302"/>
                      <a:pt x="412" y="363"/>
                    </a:cubicBezTo>
                  </a:path>
                </a:pathLst>
              </a:custGeom>
              <a:noFill/>
              <a:ln w="15875"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sp>
            <p:nvSpPr>
              <p:cNvPr id="110" name="Freeform 147">
                <a:extLst>
                  <a:ext uri="{FF2B5EF4-FFF2-40B4-BE49-F238E27FC236}">
                    <a16:creationId xmlns:a16="http://schemas.microsoft.com/office/drawing/2014/main" id="{9DD3221B-C64D-06E3-2E58-3516A31E3122}"/>
                  </a:ext>
                </a:extLst>
              </p:cNvPr>
              <p:cNvSpPr>
                <a:spLocks/>
              </p:cNvSpPr>
              <p:nvPr/>
            </p:nvSpPr>
            <p:spPr bwMode="auto">
              <a:xfrm>
                <a:off x="2628852" y="729085"/>
                <a:ext cx="150813" cy="250825"/>
              </a:xfrm>
              <a:custGeom>
                <a:avLst/>
                <a:gdLst>
                  <a:gd name="T0" fmla="*/ 212 w 212"/>
                  <a:gd name="T1" fmla="*/ 0 h 350"/>
                  <a:gd name="T2" fmla="*/ 0 w 212"/>
                  <a:gd name="T3" fmla="*/ 175 h 350"/>
                  <a:gd name="T4" fmla="*/ 212 w 212"/>
                  <a:gd name="T5" fmla="*/ 350 h 350"/>
                </a:gdLst>
                <a:ahLst/>
                <a:cxnLst>
                  <a:cxn ang="0">
                    <a:pos x="T0" y="T1"/>
                  </a:cxn>
                  <a:cxn ang="0">
                    <a:pos x="T2" y="T3"/>
                  </a:cxn>
                  <a:cxn ang="0">
                    <a:pos x="T4" y="T5"/>
                  </a:cxn>
                </a:cxnLst>
                <a:rect l="0" t="0" r="r" b="b"/>
                <a:pathLst>
                  <a:path w="212" h="350">
                    <a:moveTo>
                      <a:pt x="212" y="0"/>
                    </a:moveTo>
                    <a:lnTo>
                      <a:pt x="0" y="175"/>
                    </a:lnTo>
                    <a:lnTo>
                      <a:pt x="212" y="350"/>
                    </a:lnTo>
                  </a:path>
                </a:pathLst>
              </a:custGeom>
              <a:noFill/>
              <a:ln w="15875"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500"/>
              </a:p>
            </p:txBody>
          </p:sp>
        </p:grpSp>
      </p:grpSp>
      <p:sp>
        <p:nvSpPr>
          <p:cNvPr id="113" name="TextBox 7">
            <a:extLst>
              <a:ext uri="{FF2B5EF4-FFF2-40B4-BE49-F238E27FC236}">
                <a16:creationId xmlns:a16="http://schemas.microsoft.com/office/drawing/2014/main" id="{CD3499D2-BDAD-B3C1-9FDB-F4CB6C9EBF0D}"/>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Tree>
    <p:extLst>
      <p:ext uri="{BB962C8B-B14F-4D97-AF65-F5344CB8AC3E}">
        <p14:creationId xmlns:p14="http://schemas.microsoft.com/office/powerpoint/2010/main" val="5058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63" presetClass="path" presetSubtype="0" accel="50000" decel="50000" fill="hold" nodeType="withEffect">
                                  <p:stCondLst>
                                    <p:cond delay="0"/>
                                  </p:stCondLst>
                                  <p:childTnLst>
                                    <p:animMotion origin="layout" path="M -0.02748 0 L -0.00013 0 " pathEditMode="relative" rAng="0" ptsTypes="AA">
                                      <p:cBhvr>
                                        <p:cTn id="9" dur="1000" fill="hold"/>
                                        <p:tgtEl>
                                          <p:spTgt spid="25"/>
                                        </p:tgtEl>
                                        <p:attrNameLst>
                                          <p:attrName>ppt_x</p:attrName>
                                          <p:attrName>ppt_y</p:attrName>
                                        </p:attrNameLst>
                                      </p:cBhvr>
                                      <p:rCtr x="1367" y="0"/>
                                    </p:animMotion>
                                  </p:childTnLst>
                                </p:cTn>
                              </p:par>
                              <p:par>
                                <p:cTn id="10" presetID="10" presetClass="entr" presetSubtype="0"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63" presetClass="path" presetSubtype="0" accel="50000" decel="50000" fill="hold" nodeType="withEffect">
                                  <p:stCondLst>
                                    <p:cond delay="250"/>
                                  </p:stCondLst>
                                  <p:childTnLst>
                                    <p:animMotion origin="layout" path="M -0.02748 0 L -0.00013 0 " pathEditMode="relative" rAng="0" ptsTypes="AA">
                                      <p:cBhvr>
                                        <p:cTn id="14" dur="1000" fill="hold"/>
                                        <p:tgtEl>
                                          <p:spTgt spid="26"/>
                                        </p:tgtEl>
                                        <p:attrNameLst>
                                          <p:attrName>ppt_x</p:attrName>
                                          <p:attrName>ppt_y</p:attrName>
                                        </p:attrNameLst>
                                      </p:cBhvr>
                                      <p:rCtr x="1367" y="0"/>
                                    </p:animMotion>
                                  </p:childTnLst>
                                </p:cTn>
                              </p:par>
                              <p:par>
                                <p:cTn id="15" presetID="10" presetClass="entr" presetSubtype="0"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63" presetClass="path" presetSubtype="0" accel="50000" decel="50000" fill="hold" nodeType="withEffect">
                                  <p:stCondLst>
                                    <p:cond delay="500"/>
                                  </p:stCondLst>
                                  <p:childTnLst>
                                    <p:animMotion origin="layout" path="M -0.02748 0 L -0.00013 0 " pathEditMode="relative" rAng="0" ptsTypes="AA">
                                      <p:cBhvr>
                                        <p:cTn id="19" dur="1000" fill="hold"/>
                                        <p:tgtEl>
                                          <p:spTgt spid="27"/>
                                        </p:tgtEl>
                                        <p:attrNameLst>
                                          <p:attrName>ppt_x</p:attrName>
                                          <p:attrName>ppt_y</p:attrName>
                                        </p:attrNameLst>
                                      </p:cBhvr>
                                      <p:rCtr x="1367" y="0"/>
                                    </p:animMotion>
                                  </p:childTnLst>
                                </p:cTn>
                              </p:par>
                              <p:par>
                                <p:cTn id="20" presetID="10" presetClass="entr" presetSubtype="0" fill="hold" nodeType="withEffect">
                                  <p:stCondLst>
                                    <p:cond delay="7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63" presetClass="path" presetSubtype="0" accel="50000" decel="50000" fill="hold" nodeType="withEffect">
                                  <p:stCondLst>
                                    <p:cond delay="750"/>
                                  </p:stCondLst>
                                  <p:childTnLst>
                                    <p:animMotion origin="layout" path="M -0.02748 0 L -0.00013 0 " pathEditMode="relative" rAng="0" ptsTypes="AA">
                                      <p:cBhvr>
                                        <p:cTn id="24" dur="1000" fill="hold"/>
                                        <p:tgtEl>
                                          <p:spTgt spid="28"/>
                                        </p:tgtEl>
                                        <p:attrNameLst>
                                          <p:attrName>ppt_x</p:attrName>
                                          <p:attrName>ppt_y</p:attrName>
                                        </p:attrNameLst>
                                      </p:cBhvr>
                                      <p:rCtr x="1367" y="0"/>
                                    </p:animMotion>
                                  </p:childTnLst>
                                </p:cTn>
                              </p:par>
                              <p:par>
                                <p:cTn id="25" presetID="10" presetClass="entr" presetSubtype="0" fill="hold" nodeType="withEffect">
                                  <p:stCondLst>
                                    <p:cond delay="1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63" presetClass="path" presetSubtype="0" accel="50000" decel="50000" fill="hold" nodeType="withEffect">
                                  <p:stCondLst>
                                    <p:cond delay="1000"/>
                                  </p:stCondLst>
                                  <p:childTnLst>
                                    <p:animMotion origin="layout" path="M -0.02748 0 L -0.00013 0 " pathEditMode="relative" rAng="0" ptsTypes="AA">
                                      <p:cBhvr>
                                        <p:cTn id="29" dur="1000" fill="hold"/>
                                        <p:tgtEl>
                                          <p:spTgt spid="29"/>
                                        </p:tgtEl>
                                        <p:attrNameLst>
                                          <p:attrName>ppt_x</p:attrName>
                                          <p:attrName>ppt_y</p:attrName>
                                        </p:attrNameLst>
                                      </p:cBhvr>
                                      <p:rCtr x="1367" y="0"/>
                                    </p:animMotion>
                                  </p:childTnLst>
                                </p:cTn>
                              </p:par>
                              <p:par>
                                <p:cTn id="30" presetID="10" presetClass="entr" presetSubtype="0" fill="hold" nodeType="withEffect">
                                  <p:stCondLst>
                                    <p:cond delay="10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63" presetClass="path" presetSubtype="0" accel="50000" decel="50000" fill="hold" nodeType="withEffect">
                                  <p:stCondLst>
                                    <p:cond delay="1000"/>
                                  </p:stCondLst>
                                  <p:childTnLst>
                                    <p:animMotion origin="layout" path="M -0.02748 0 L -0.00013 0 " pathEditMode="relative" rAng="0" ptsTypes="AA">
                                      <p:cBhvr>
                                        <p:cTn id="34" dur="1000" fill="hold"/>
                                        <p:tgtEl>
                                          <p:spTgt spid="12"/>
                                        </p:tgtEl>
                                        <p:attrNameLst>
                                          <p:attrName>ppt_x</p:attrName>
                                          <p:attrName>ppt_y</p:attrName>
                                        </p:attrNameLst>
                                      </p:cBhvr>
                                      <p:rCtr x="1367" y="0"/>
                                    </p:animMotion>
                                  </p:childTnLst>
                                </p:cTn>
                              </p:par>
                              <p:par>
                                <p:cTn id="35" presetID="22" presetClass="entr" presetSubtype="8" fill="hold" nodeType="withEffect">
                                  <p:stCondLst>
                                    <p:cond delay="75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750"/>
                                        <p:tgtEl>
                                          <p:spTgt spid="23"/>
                                        </p:tgtEl>
                                      </p:cBhvr>
                                    </p:animEffect>
                                  </p:childTnLst>
                                </p:cTn>
                              </p:par>
                              <p:par>
                                <p:cTn id="38" presetID="22" presetClass="entr" presetSubtype="8" fill="hold" nodeType="withEffect">
                                  <p:stCondLst>
                                    <p:cond delay="75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750"/>
                                        <p:tgtEl>
                                          <p:spTgt spid="22"/>
                                        </p:tgtEl>
                                      </p:cBhvr>
                                    </p:animEffect>
                                  </p:childTnLst>
                                </p:cTn>
                              </p:par>
                              <p:par>
                                <p:cTn id="41" presetID="22" presetClass="entr" presetSubtype="8"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750"/>
                                        <p:tgtEl>
                                          <p:spTgt spid="21"/>
                                        </p:tgtEl>
                                      </p:cBhvr>
                                    </p:animEffect>
                                  </p:childTnLst>
                                </p:cTn>
                              </p:par>
                              <p:par>
                                <p:cTn id="44" presetID="22" presetClass="entr" presetSubtype="8" fill="hold" nodeType="withEffect">
                                  <p:stCondLst>
                                    <p:cond delay="75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750"/>
                                        <p:tgtEl>
                                          <p:spTgt spid="20"/>
                                        </p:tgtEl>
                                      </p:cBhvr>
                                    </p:animEffect>
                                  </p:childTnLst>
                                </p:cTn>
                              </p:par>
                              <p:par>
                                <p:cTn id="47" presetID="22" presetClass="entr" presetSubtype="8" fill="hold" nodeType="withEffect">
                                  <p:stCondLst>
                                    <p:cond delay="75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750"/>
                                        <p:tgtEl>
                                          <p:spTgt spid="19"/>
                                        </p:tgtEl>
                                      </p:cBhvr>
                                    </p:animEffect>
                                  </p:childTnLst>
                                </p:cTn>
                              </p:par>
                              <p:par>
                                <p:cTn id="50" presetID="22" presetClass="entr" presetSubtype="8" fill="hold" nodeType="withEffect">
                                  <p:stCondLst>
                                    <p:cond delay="75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750"/>
                                        <p:tgtEl>
                                          <p:spTgt spid="18"/>
                                        </p:tgtEl>
                                      </p:cBhvr>
                                    </p:animEffect>
                                  </p:childTnLst>
                                </p:cTn>
                              </p:par>
                              <p:par>
                                <p:cTn id="53" presetID="22" presetClass="entr" presetSubtype="8" fill="hold" nodeType="withEffect">
                                  <p:stCondLst>
                                    <p:cond delay="75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750"/>
                                        <p:tgtEl>
                                          <p:spTgt spid="17"/>
                                        </p:tgtEl>
                                      </p:cBhvr>
                                    </p:animEffect>
                                  </p:childTnLst>
                                </p:cTn>
                              </p:par>
                              <p:par>
                                <p:cTn id="56" presetID="22" presetClass="entr" presetSubtype="8" fill="hold" nodeType="withEffect">
                                  <p:stCondLst>
                                    <p:cond delay="75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750"/>
                                        <p:tgtEl>
                                          <p:spTgt spid="16"/>
                                        </p:tgtEl>
                                      </p:cBhvr>
                                    </p:animEffect>
                                  </p:childTnLst>
                                </p:cTn>
                              </p:par>
                              <p:par>
                                <p:cTn id="59" presetID="22" presetClass="entr" presetSubtype="8" fill="hold" nodeType="withEffect">
                                  <p:stCondLst>
                                    <p:cond delay="75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750"/>
                                        <p:tgtEl>
                                          <p:spTgt spid="15"/>
                                        </p:tgtEl>
                                      </p:cBhvr>
                                    </p:animEffect>
                                  </p:childTnLst>
                                </p:cTn>
                              </p:par>
                              <p:par>
                                <p:cTn id="62" presetID="22" presetClass="entr" presetSubtype="8" fill="hold" nodeType="withEffect">
                                  <p:stCondLst>
                                    <p:cond delay="75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750"/>
                                        <p:tgtEl>
                                          <p:spTgt spid="14"/>
                                        </p:tgtEl>
                                      </p:cBhvr>
                                    </p:animEffect>
                                  </p:childTnLst>
                                </p:cTn>
                              </p:par>
                              <p:par>
                                <p:cTn id="65" presetID="22" presetClass="entr" presetSubtype="4" fill="hold" nodeType="withEffect">
                                  <p:stCondLst>
                                    <p:cond delay="75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7" name="Image" descr="Image"/>
          <p:cNvPicPr>
            <a:picLocks noChangeAspect="1"/>
          </p:cNvPicPr>
          <p:nvPr/>
        </p:nvPicPr>
        <p:blipFill>
          <a:blip r:embed="rId3"/>
          <a:stretch>
            <a:fillRect/>
          </a:stretch>
        </p:blipFill>
        <p:spPr>
          <a:xfrm>
            <a:off x="9519" y="-1990731"/>
            <a:ext cx="9124589" cy="9124587"/>
          </a:xfrm>
          <a:prstGeom prst="rect">
            <a:avLst/>
          </a:prstGeom>
          <a:ln w="12700">
            <a:miter lim="400000"/>
          </a:ln>
        </p:spPr>
      </p:pic>
      <p:pic>
        <p:nvPicPr>
          <p:cNvPr id="1098" name="Image" descr="Image"/>
          <p:cNvPicPr>
            <a:picLocks noChangeAspect="1"/>
          </p:cNvPicPr>
          <p:nvPr/>
        </p:nvPicPr>
        <p:blipFill>
          <a:blip r:embed="rId4"/>
          <a:stretch>
            <a:fillRect/>
          </a:stretch>
        </p:blipFill>
        <p:spPr>
          <a:xfrm>
            <a:off x="575689" y="-1627082"/>
            <a:ext cx="7992622" cy="8209265"/>
          </a:xfrm>
          <a:prstGeom prst="rect">
            <a:avLst/>
          </a:prstGeom>
          <a:ln w="12700">
            <a:miter lim="400000"/>
          </a:ln>
        </p:spPr>
      </p:pic>
      <p:pic>
        <p:nvPicPr>
          <p:cNvPr id="1099" name="AARNet_logo_MONO_NO TAGLINE.ai" descr="AARNet_logo_MONO_NO TAGLINE.ai"/>
          <p:cNvPicPr>
            <a:picLocks noChangeAspect="1"/>
          </p:cNvPicPr>
          <p:nvPr/>
        </p:nvPicPr>
        <p:blipFill>
          <a:blip r:embed="rId5"/>
          <a:stretch>
            <a:fillRect/>
          </a:stretch>
        </p:blipFill>
        <p:spPr>
          <a:xfrm>
            <a:off x="3656026" y="2273522"/>
            <a:ext cx="1831947" cy="596456"/>
          </a:xfrm>
          <a:prstGeom prst="rect">
            <a:avLst/>
          </a:prstGeom>
          <a:ln w="12700">
            <a:miter lim="400000"/>
          </a:ln>
        </p:spPr>
      </p:pic>
      <p:sp>
        <p:nvSpPr>
          <p:cNvPr id="1100" name="Thank you"/>
          <p:cNvSpPr txBox="1"/>
          <p:nvPr/>
        </p:nvSpPr>
        <p:spPr>
          <a:xfrm>
            <a:off x="462555" y="3616669"/>
            <a:ext cx="8218890" cy="426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2" tIns="45662" rIns="45662" bIns="45662" anchor="ctr">
            <a:normAutofit/>
          </a:bodyPr>
          <a:lstStyle>
            <a:lvl1pPr algn="ctr" defTabSz="804530">
              <a:lnSpc>
                <a:spcPct val="90000"/>
              </a:lnSpc>
              <a:buFont typeface="Helvetica Neue"/>
              <a:defRPr sz="1800">
                <a:latin typeface="+mj-lt"/>
                <a:ea typeface="+mj-ea"/>
                <a:cs typeface="+mj-cs"/>
                <a:sym typeface="Helvetica"/>
              </a:defRPr>
            </a:lvl1pPr>
          </a:lstStyle>
          <a:p>
            <a:r>
              <a:rPr lang="en-US" dirty="0"/>
              <a:t>Questions?</a:t>
            </a:r>
            <a:endParaRPr dirty="0"/>
          </a:p>
        </p:txBody>
      </p:sp>
      <p:sp>
        <p:nvSpPr>
          <p:cNvPr id="6" name="TextBox 5">
            <a:extLst>
              <a:ext uri="{FF2B5EF4-FFF2-40B4-BE49-F238E27FC236}">
                <a16:creationId xmlns:a16="http://schemas.microsoft.com/office/drawing/2014/main" id="{1781C507-AA5A-41B9-8AAE-44C25FC521A1}"/>
              </a:ext>
            </a:extLst>
          </p:cNvPr>
          <p:cNvSpPr txBox="1"/>
          <p:nvPr/>
        </p:nvSpPr>
        <p:spPr>
          <a:xfrm>
            <a:off x="107505" y="4938356"/>
            <a:ext cx="601127"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marL="0" indent="0">
              <a:buSzTx/>
              <a:buNone/>
              <a:defRPr sz="800">
                <a:solidFill>
                  <a:srgbClr val="FFFFFF"/>
                </a:solidFill>
                <a:latin typeface="Museo Sans 100"/>
                <a:ea typeface="Museo Sans 100"/>
                <a:cs typeface="Museo Sans 100"/>
                <a:sym typeface="Museo Sans 100"/>
              </a:defRPr>
            </a:lvl1pPr>
          </a:lstStyle>
          <a:p>
            <a:r>
              <a:rPr dirty="0"/>
              <a:t>AARNet </a:t>
            </a:r>
            <a:r>
              <a:rPr lang="en-US" dirty="0"/>
              <a:t>Public</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100"/>
                                  </p:stCondLst>
                                  <p:iterate>
                                    <p:tmAbs val="0"/>
                                  </p:iterate>
                                  <p:childTnLst>
                                    <p:set>
                                      <p:cBhvr>
                                        <p:cTn id="6" fill="hold"/>
                                        <p:tgtEl>
                                          <p:spTgt spid="1098"/>
                                        </p:tgtEl>
                                        <p:attrNameLst>
                                          <p:attrName>style.visibility</p:attrName>
                                        </p:attrNameLst>
                                      </p:cBhvr>
                                      <p:to>
                                        <p:strVal val="visible"/>
                                      </p:to>
                                    </p:set>
                                    <p:animEffect transition="in" filter="fade">
                                      <p:cBhvr>
                                        <p:cTn id="7" dur="1000"/>
                                        <p:tgtEl>
                                          <p:spTgt spid="1098"/>
                                        </p:tgtEl>
                                      </p:cBhvr>
                                    </p:animEffect>
                                  </p:childTnLst>
                                </p:cTn>
                              </p:par>
                            </p:childTnLst>
                          </p:cTn>
                        </p:par>
                        <p:par>
                          <p:cTn id="8" fill="hold">
                            <p:stCondLst>
                              <p:cond delay="1100"/>
                            </p:stCondLst>
                            <p:childTnLst>
                              <p:par>
                                <p:cTn id="9" presetID="10" presetClass="entr" fill="hold" grpId="2" nodeType="afterEffect">
                                  <p:stCondLst>
                                    <p:cond delay="400"/>
                                  </p:stCondLst>
                                  <p:iterate>
                                    <p:tmAbs val="0"/>
                                  </p:iterate>
                                  <p:childTnLst>
                                    <p:set>
                                      <p:cBhvr>
                                        <p:cTn id="10" fill="hold"/>
                                        <p:tgtEl>
                                          <p:spTgt spid="1099"/>
                                        </p:tgtEl>
                                        <p:attrNameLst>
                                          <p:attrName>style.visibility</p:attrName>
                                        </p:attrNameLst>
                                      </p:cBhvr>
                                      <p:to>
                                        <p:strVal val="visible"/>
                                      </p:to>
                                    </p:set>
                                    <p:animEffect transition="in" filter="fade">
                                      <p:cBhvr>
                                        <p:cTn id="11" dur="1000"/>
                                        <p:tgtEl>
                                          <p:spTgt spid="1099"/>
                                        </p:tgtEl>
                                      </p:cBhvr>
                                    </p:animEffect>
                                  </p:childTnLst>
                                </p:cTn>
                              </p:par>
                            </p:childTnLst>
                          </p:cTn>
                        </p:par>
                        <p:par>
                          <p:cTn id="12" fill="hold">
                            <p:stCondLst>
                              <p:cond delay="2500"/>
                            </p:stCondLst>
                            <p:childTnLst>
                              <p:par>
                                <p:cTn id="13" presetID="10" presetClass="entr" fill="hold" grpId="3" nodeType="afterEffect">
                                  <p:stCondLst>
                                    <p:cond delay="100"/>
                                  </p:stCondLst>
                                  <p:iterate>
                                    <p:tmAbs val="0"/>
                                  </p:iterate>
                                  <p:childTnLst>
                                    <p:set>
                                      <p:cBhvr>
                                        <p:cTn id="14" fill="hold"/>
                                        <p:tgtEl>
                                          <p:spTgt spid="1100"/>
                                        </p:tgtEl>
                                        <p:attrNameLst>
                                          <p:attrName>style.visibility</p:attrName>
                                        </p:attrNameLst>
                                      </p:cBhvr>
                                      <p:to>
                                        <p:strVal val="visible"/>
                                      </p:to>
                                    </p:set>
                                    <p:animEffect transition="in" filter="fade">
                                      <p:cBhvr>
                                        <p:cTn id="15" dur="1000"/>
                                        <p:tgtEl>
                                          <p:spTgt spid="1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 grpId="1" animBg="1" advAuto="0"/>
      <p:bldP spid="1099" grpId="2" animBg="1" advAuto="0"/>
      <p:bldP spid="1100"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About AARNet"/>
          <p:cNvSpPr txBox="1">
            <a:spLocks noGrp="1"/>
          </p:cNvSpPr>
          <p:nvPr>
            <p:ph type="body" sz="quarter" idx="1"/>
          </p:nvPr>
        </p:nvSpPr>
        <p:spPr>
          <a:prstGeom prst="rect">
            <a:avLst/>
          </a:prstGeom>
        </p:spPr>
        <p:txBody>
          <a:bodyPr>
            <a:normAutofit lnSpcReduction="10000"/>
          </a:bodyPr>
          <a:lstStyle/>
          <a:p>
            <a:r>
              <a:rPr lang="en-US" dirty="0"/>
              <a:t>Australian R&amp;E Community</a:t>
            </a:r>
            <a:endParaRPr dirty="0"/>
          </a:p>
        </p:txBody>
      </p:sp>
      <p:sp>
        <p:nvSpPr>
          <p:cNvPr id="2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625"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
        <p:nvSpPr>
          <p:cNvPr id="626" name="AU map">
            <a:extLst>
              <a:ext uri="{FF2B5EF4-FFF2-40B4-BE49-F238E27FC236}">
                <a16:creationId xmlns:a16="http://schemas.microsoft.com/office/drawing/2014/main" id="{8E3E7995-E766-4392-8FCA-1E6D8BB7C41B}"/>
              </a:ext>
            </a:extLst>
          </p:cNvPr>
          <p:cNvSpPr>
            <a:spLocks noEditPoints="1"/>
          </p:cNvSpPr>
          <p:nvPr/>
        </p:nvSpPr>
        <p:spPr bwMode="auto">
          <a:xfrm>
            <a:off x="2446684" y="1020763"/>
            <a:ext cx="4146550" cy="3784600"/>
          </a:xfrm>
          <a:custGeom>
            <a:avLst/>
            <a:gdLst>
              <a:gd name="T0" fmla="*/ 2331 w 2612"/>
              <a:gd name="T1" fmla="*/ 1822 h 2384"/>
              <a:gd name="T2" fmla="*/ 2418 w 2612"/>
              <a:gd name="T3" fmla="*/ 1686 h 2384"/>
              <a:gd name="T4" fmla="*/ 2503 w 2612"/>
              <a:gd name="T5" fmla="*/ 1592 h 2384"/>
              <a:gd name="T6" fmla="*/ 2584 w 2612"/>
              <a:gd name="T7" fmla="*/ 1282 h 2384"/>
              <a:gd name="T8" fmla="*/ 2578 w 2612"/>
              <a:gd name="T9" fmla="*/ 1109 h 2384"/>
              <a:gd name="T10" fmla="*/ 2470 w 2612"/>
              <a:gd name="T11" fmla="*/ 917 h 2384"/>
              <a:gd name="T12" fmla="*/ 2398 w 2612"/>
              <a:gd name="T13" fmla="*/ 875 h 2384"/>
              <a:gd name="T14" fmla="*/ 2358 w 2612"/>
              <a:gd name="T15" fmla="*/ 723 h 2384"/>
              <a:gd name="T16" fmla="*/ 2264 w 2612"/>
              <a:gd name="T17" fmla="*/ 645 h 2384"/>
              <a:gd name="T18" fmla="*/ 2195 w 2612"/>
              <a:gd name="T19" fmla="*/ 581 h 2384"/>
              <a:gd name="T20" fmla="*/ 2144 w 2612"/>
              <a:gd name="T21" fmla="*/ 335 h 2384"/>
              <a:gd name="T22" fmla="*/ 2032 w 2612"/>
              <a:gd name="T23" fmla="*/ 236 h 2384"/>
              <a:gd name="T24" fmla="*/ 1981 w 2612"/>
              <a:gd name="T25" fmla="*/ 11 h 2384"/>
              <a:gd name="T26" fmla="*/ 1903 w 2612"/>
              <a:gd name="T27" fmla="*/ 136 h 2384"/>
              <a:gd name="T28" fmla="*/ 1804 w 2612"/>
              <a:gd name="T29" fmla="*/ 491 h 2384"/>
              <a:gd name="T30" fmla="*/ 1567 w 2612"/>
              <a:gd name="T31" fmla="*/ 364 h 2384"/>
              <a:gd name="T32" fmla="*/ 1486 w 2612"/>
              <a:gd name="T33" fmla="*/ 204 h 2384"/>
              <a:gd name="T34" fmla="*/ 1552 w 2612"/>
              <a:gd name="T35" fmla="*/ 121 h 2384"/>
              <a:gd name="T36" fmla="*/ 1484 w 2612"/>
              <a:gd name="T37" fmla="*/ 94 h 2384"/>
              <a:gd name="T38" fmla="*/ 1336 w 2612"/>
              <a:gd name="T39" fmla="*/ 69 h 2384"/>
              <a:gd name="T40" fmla="*/ 1222 w 2612"/>
              <a:gd name="T41" fmla="*/ 22 h 2384"/>
              <a:gd name="T42" fmla="*/ 1216 w 2612"/>
              <a:gd name="T43" fmla="*/ 102 h 2384"/>
              <a:gd name="T44" fmla="*/ 1082 w 2612"/>
              <a:gd name="T45" fmla="*/ 162 h 2384"/>
              <a:gd name="T46" fmla="*/ 1050 w 2612"/>
              <a:gd name="T47" fmla="*/ 311 h 2384"/>
              <a:gd name="T48" fmla="*/ 943 w 2612"/>
              <a:gd name="T49" fmla="*/ 320 h 2384"/>
              <a:gd name="T50" fmla="*/ 811 w 2612"/>
              <a:gd name="T51" fmla="*/ 247 h 2384"/>
              <a:gd name="T52" fmla="*/ 726 w 2612"/>
              <a:gd name="T53" fmla="*/ 314 h 2384"/>
              <a:gd name="T54" fmla="*/ 627 w 2612"/>
              <a:gd name="T55" fmla="*/ 407 h 2384"/>
              <a:gd name="T56" fmla="*/ 576 w 2612"/>
              <a:gd name="T57" fmla="*/ 440 h 2384"/>
              <a:gd name="T58" fmla="*/ 504 w 2612"/>
              <a:gd name="T59" fmla="*/ 627 h 2384"/>
              <a:gd name="T60" fmla="*/ 239 w 2612"/>
              <a:gd name="T61" fmla="*/ 763 h 2384"/>
              <a:gd name="T62" fmla="*/ 55 w 2612"/>
              <a:gd name="T63" fmla="*/ 875 h 2384"/>
              <a:gd name="T64" fmla="*/ 16 w 2612"/>
              <a:gd name="T65" fmla="*/ 980 h 2384"/>
              <a:gd name="T66" fmla="*/ 54 w 2612"/>
              <a:gd name="T67" fmla="*/ 1182 h 2384"/>
              <a:gd name="T68" fmla="*/ 15 w 2612"/>
              <a:gd name="T69" fmla="*/ 1202 h 2384"/>
              <a:gd name="T70" fmla="*/ 200 w 2612"/>
              <a:gd name="T71" fmla="*/ 1510 h 2384"/>
              <a:gd name="T72" fmla="*/ 232 w 2612"/>
              <a:gd name="T73" fmla="*/ 1757 h 2384"/>
              <a:gd name="T74" fmla="*/ 432 w 2612"/>
              <a:gd name="T75" fmla="*/ 1776 h 2384"/>
              <a:gd name="T76" fmla="*/ 643 w 2612"/>
              <a:gd name="T77" fmla="*/ 1677 h 2384"/>
              <a:gd name="T78" fmla="*/ 860 w 2612"/>
              <a:gd name="T79" fmla="*/ 1547 h 2384"/>
              <a:gd name="T80" fmla="*/ 1255 w 2612"/>
              <a:gd name="T81" fmla="*/ 1514 h 2384"/>
              <a:gd name="T82" fmla="*/ 1405 w 2612"/>
              <a:gd name="T83" fmla="*/ 1607 h 2384"/>
              <a:gd name="T84" fmla="*/ 1469 w 2612"/>
              <a:gd name="T85" fmla="*/ 1712 h 2384"/>
              <a:gd name="T86" fmla="*/ 1588 w 2612"/>
              <a:gd name="T87" fmla="*/ 1552 h 2384"/>
              <a:gd name="T88" fmla="*/ 1561 w 2612"/>
              <a:gd name="T89" fmla="*/ 1719 h 2384"/>
              <a:gd name="T90" fmla="*/ 1620 w 2612"/>
              <a:gd name="T91" fmla="*/ 1749 h 2384"/>
              <a:gd name="T92" fmla="*/ 1728 w 2612"/>
              <a:gd name="T93" fmla="*/ 1944 h 2384"/>
              <a:gd name="T94" fmla="*/ 1824 w 2612"/>
              <a:gd name="T95" fmla="*/ 1983 h 2384"/>
              <a:gd name="T96" fmla="*/ 1965 w 2612"/>
              <a:gd name="T97" fmla="*/ 1972 h 2384"/>
              <a:gd name="T98" fmla="*/ 2032 w 2612"/>
              <a:gd name="T99" fmla="*/ 2024 h 2384"/>
              <a:gd name="T100" fmla="*/ 2057 w 2612"/>
              <a:gd name="T101" fmla="*/ 2029 h 2384"/>
              <a:gd name="T102" fmla="*/ 2259 w 2612"/>
              <a:gd name="T103" fmla="*/ 1983 h 2384"/>
              <a:gd name="T104" fmla="*/ 1073 w 2612"/>
              <a:gd name="T105" fmla="*/ 69 h 2384"/>
              <a:gd name="T106" fmla="*/ 1556 w 2612"/>
              <a:gd name="T107" fmla="*/ 235 h 2384"/>
              <a:gd name="T108" fmla="*/ 1535 w 2612"/>
              <a:gd name="T109" fmla="*/ 33 h 2384"/>
              <a:gd name="T110" fmla="*/ 2612 w 2612"/>
              <a:gd name="T111" fmla="*/ 1094 h 2384"/>
              <a:gd name="T112" fmla="*/ 1552 w 2612"/>
              <a:gd name="T113" fmla="*/ 1803 h 2384"/>
              <a:gd name="T114" fmla="*/ 2143 w 2612"/>
              <a:gd name="T115" fmla="*/ 2155 h 2384"/>
              <a:gd name="T116" fmla="*/ 2135 w 2612"/>
              <a:gd name="T117" fmla="*/ 2303 h 2384"/>
              <a:gd name="T118" fmla="*/ 2060 w 2612"/>
              <a:gd name="T119" fmla="*/ 2352 h 2384"/>
              <a:gd name="T120" fmla="*/ 2009 w 2612"/>
              <a:gd name="T121" fmla="*/ 2358 h 2384"/>
              <a:gd name="T122" fmla="*/ 1972 w 2612"/>
              <a:gd name="T123" fmla="*/ 2174 h 2384"/>
              <a:gd name="T124" fmla="*/ 2129 w 2612"/>
              <a:gd name="T125" fmla="*/ 2186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2" h="2384">
                <a:moveTo>
                  <a:pt x="2280" y="1968"/>
                </a:moveTo>
                <a:lnTo>
                  <a:pt x="2280" y="1968"/>
                </a:lnTo>
                <a:lnTo>
                  <a:pt x="2285" y="1959"/>
                </a:lnTo>
                <a:lnTo>
                  <a:pt x="2285" y="1947"/>
                </a:lnTo>
                <a:lnTo>
                  <a:pt x="2283" y="1936"/>
                </a:lnTo>
                <a:lnTo>
                  <a:pt x="2285" y="1930"/>
                </a:lnTo>
                <a:lnTo>
                  <a:pt x="2288" y="1920"/>
                </a:lnTo>
                <a:lnTo>
                  <a:pt x="2298" y="1906"/>
                </a:lnTo>
                <a:lnTo>
                  <a:pt x="2300" y="1893"/>
                </a:lnTo>
                <a:lnTo>
                  <a:pt x="2303" y="1891"/>
                </a:lnTo>
                <a:lnTo>
                  <a:pt x="2304" y="1890"/>
                </a:lnTo>
                <a:lnTo>
                  <a:pt x="2303" y="1881"/>
                </a:lnTo>
                <a:lnTo>
                  <a:pt x="2309" y="1863"/>
                </a:lnTo>
                <a:lnTo>
                  <a:pt x="2313" y="1848"/>
                </a:lnTo>
                <a:lnTo>
                  <a:pt x="2318" y="1840"/>
                </a:lnTo>
                <a:lnTo>
                  <a:pt x="2321" y="1839"/>
                </a:lnTo>
                <a:lnTo>
                  <a:pt x="2325" y="1828"/>
                </a:lnTo>
                <a:lnTo>
                  <a:pt x="2331" y="1822"/>
                </a:lnTo>
                <a:lnTo>
                  <a:pt x="2343" y="1803"/>
                </a:lnTo>
                <a:lnTo>
                  <a:pt x="2351" y="1810"/>
                </a:lnTo>
                <a:lnTo>
                  <a:pt x="2351" y="1810"/>
                </a:lnTo>
                <a:lnTo>
                  <a:pt x="2351" y="1810"/>
                </a:lnTo>
                <a:lnTo>
                  <a:pt x="2354" y="1799"/>
                </a:lnTo>
                <a:lnTo>
                  <a:pt x="2375" y="1752"/>
                </a:lnTo>
                <a:lnTo>
                  <a:pt x="2381" y="1746"/>
                </a:lnTo>
                <a:lnTo>
                  <a:pt x="2385" y="1742"/>
                </a:lnTo>
                <a:lnTo>
                  <a:pt x="2387" y="1737"/>
                </a:lnTo>
                <a:lnTo>
                  <a:pt x="2388" y="1733"/>
                </a:lnTo>
                <a:lnTo>
                  <a:pt x="2391" y="1733"/>
                </a:lnTo>
                <a:lnTo>
                  <a:pt x="2400" y="1719"/>
                </a:lnTo>
                <a:lnTo>
                  <a:pt x="2401" y="1707"/>
                </a:lnTo>
                <a:lnTo>
                  <a:pt x="2396" y="1703"/>
                </a:lnTo>
                <a:lnTo>
                  <a:pt x="2397" y="1698"/>
                </a:lnTo>
                <a:lnTo>
                  <a:pt x="2401" y="1697"/>
                </a:lnTo>
                <a:lnTo>
                  <a:pt x="2407" y="1697"/>
                </a:lnTo>
                <a:lnTo>
                  <a:pt x="2418" y="1686"/>
                </a:lnTo>
                <a:lnTo>
                  <a:pt x="2427" y="1671"/>
                </a:lnTo>
                <a:lnTo>
                  <a:pt x="2431" y="1667"/>
                </a:lnTo>
                <a:lnTo>
                  <a:pt x="2434" y="1662"/>
                </a:lnTo>
                <a:lnTo>
                  <a:pt x="2437" y="1658"/>
                </a:lnTo>
                <a:lnTo>
                  <a:pt x="2440" y="1653"/>
                </a:lnTo>
                <a:lnTo>
                  <a:pt x="2445" y="1652"/>
                </a:lnTo>
                <a:lnTo>
                  <a:pt x="2448" y="1650"/>
                </a:lnTo>
                <a:lnTo>
                  <a:pt x="2461" y="1649"/>
                </a:lnTo>
                <a:lnTo>
                  <a:pt x="2455" y="1644"/>
                </a:lnTo>
                <a:lnTo>
                  <a:pt x="2457" y="1641"/>
                </a:lnTo>
                <a:lnTo>
                  <a:pt x="2466" y="1641"/>
                </a:lnTo>
                <a:lnTo>
                  <a:pt x="2478" y="1632"/>
                </a:lnTo>
                <a:lnTo>
                  <a:pt x="2484" y="1626"/>
                </a:lnTo>
                <a:lnTo>
                  <a:pt x="2482" y="1619"/>
                </a:lnTo>
                <a:lnTo>
                  <a:pt x="2484" y="1613"/>
                </a:lnTo>
                <a:lnTo>
                  <a:pt x="2491" y="1606"/>
                </a:lnTo>
                <a:lnTo>
                  <a:pt x="2499" y="1598"/>
                </a:lnTo>
                <a:lnTo>
                  <a:pt x="2503" y="1592"/>
                </a:lnTo>
                <a:lnTo>
                  <a:pt x="2527" y="1552"/>
                </a:lnTo>
                <a:lnTo>
                  <a:pt x="2530" y="1544"/>
                </a:lnTo>
                <a:lnTo>
                  <a:pt x="2535" y="1537"/>
                </a:lnTo>
                <a:lnTo>
                  <a:pt x="2535" y="1516"/>
                </a:lnTo>
                <a:lnTo>
                  <a:pt x="2539" y="1496"/>
                </a:lnTo>
                <a:lnTo>
                  <a:pt x="2553" y="1475"/>
                </a:lnTo>
                <a:lnTo>
                  <a:pt x="2554" y="1472"/>
                </a:lnTo>
                <a:lnTo>
                  <a:pt x="2566" y="1438"/>
                </a:lnTo>
                <a:lnTo>
                  <a:pt x="2572" y="1414"/>
                </a:lnTo>
                <a:lnTo>
                  <a:pt x="2577" y="1405"/>
                </a:lnTo>
                <a:lnTo>
                  <a:pt x="2581" y="1396"/>
                </a:lnTo>
                <a:lnTo>
                  <a:pt x="2587" y="1389"/>
                </a:lnTo>
                <a:lnTo>
                  <a:pt x="2592" y="1371"/>
                </a:lnTo>
                <a:lnTo>
                  <a:pt x="2596" y="1339"/>
                </a:lnTo>
                <a:lnTo>
                  <a:pt x="2593" y="1326"/>
                </a:lnTo>
                <a:lnTo>
                  <a:pt x="2592" y="1324"/>
                </a:lnTo>
                <a:lnTo>
                  <a:pt x="2590" y="1303"/>
                </a:lnTo>
                <a:lnTo>
                  <a:pt x="2584" y="1282"/>
                </a:lnTo>
                <a:lnTo>
                  <a:pt x="2584" y="1269"/>
                </a:lnTo>
                <a:lnTo>
                  <a:pt x="2580" y="1263"/>
                </a:lnTo>
                <a:lnTo>
                  <a:pt x="2580" y="1255"/>
                </a:lnTo>
                <a:lnTo>
                  <a:pt x="2580" y="1254"/>
                </a:lnTo>
                <a:lnTo>
                  <a:pt x="2580" y="1251"/>
                </a:lnTo>
                <a:lnTo>
                  <a:pt x="2583" y="1243"/>
                </a:lnTo>
                <a:lnTo>
                  <a:pt x="2587" y="1246"/>
                </a:lnTo>
                <a:lnTo>
                  <a:pt x="2584" y="1236"/>
                </a:lnTo>
                <a:lnTo>
                  <a:pt x="2586" y="1202"/>
                </a:lnTo>
                <a:lnTo>
                  <a:pt x="2584" y="1190"/>
                </a:lnTo>
                <a:lnTo>
                  <a:pt x="2592" y="1172"/>
                </a:lnTo>
                <a:lnTo>
                  <a:pt x="2592" y="1154"/>
                </a:lnTo>
                <a:lnTo>
                  <a:pt x="2586" y="1160"/>
                </a:lnTo>
                <a:lnTo>
                  <a:pt x="2584" y="1154"/>
                </a:lnTo>
                <a:lnTo>
                  <a:pt x="2581" y="1148"/>
                </a:lnTo>
                <a:lnTo>
                  <a:pt x="2580" y="1142"/>
                </a:lnTo>
                <a:lnTo>
                  <a:pt x="2580" y="1119"/>
                </a:lnTo>
                <a:lnTo>
                  <a:pt x="2578" y="1109"/>
                </a:lnTo>
                <a:lnTo>
                  <a:pt x="2565" y="1101"/>
                </a:lnTo>
                <a:lnTo>
                  <a:pt x="2568" y="1095"/>
                </a:lnTo>
                <a:lnTo>
                  <a:pt x="2556" y="1070"/>
                </a:lnTo>
                <a:lnTo>
                  <a:pt x="2557" y="1067"/>
                </a:lnTo>
                <a:lnTo>
                  <a:pt x="2545" y="1061"/>
                </a:lnTo>
                <a:lnTo>
                  <a:pt x="2536" y="1050"/>
                </a:lnTo>
                <a:lnTo>
                  <a:pt x="2536" y="1041"/>
                </a:lnTo>
                <a:lnTo>
                  <a:pt x="2530" y="1028"/>
                </a:lnTo>
                <a:lnTo>
                  <a:pt x="2526" y="1023"/>
                </a:lnTo>
                <a:lnTo>
                  <a:pt x="2523" y="1017"/>
                </a:lnTo>
                <a:lnTo>
                  <a:pt x="2518" y="1013"/>
                </a:lnTo>
                <a:lnTo>
                  <a:pt x="2515" y="1010"/>
                </a:lnTo>
                <a:lnTo>
                  <a:pt x="2500" y="1007"/>
                </a:lnTo>
                <a:lnTo>
                  <a:pt x="2485" y="989"/>
                </a:lnTo>
                <a:lnTo>
                  <a:pt x="2478" y="980"/>
                </a:lnTo>
                <a:lnTo>
                  <a:pt x="2470" y="970"/>
                </a:lnTo>
                <a:lnTo>
                  <a:pt x="2467" y="953"/>
                </a:lnTo>
                <a:lnTo>
                  <a:pt x="2470" y="917"/>
                </a:lnTo>
                <a:lnTo>
                  <a:pt x="2469" y="898"/>
                </a:lnTo>
                <a:lnTo>
                  <a:pt x="2466" y="893"/>
                </a:lnTo>
                <a:lnTo>
                  <a:pt x="2466" y="884"/>
                </a:lnTo>
                <a:lnTo>
                  <a:pt x="2461" y="880"/>
                </a:lnTo>
                <a:lnTo>
                  <a:pt x="2457" y="898"/>
                </a:lnTo>
                <a:lnTo>
                  <a:pt x="2448" y="889"/>
                </a:lnTo>
                <a:lnTo>
                  <a:pt x="2436" y="881"/>
                </a:lnTo>
                <a:lnTo>
                  <a:pt x="2433" y="878"/>
                </a:lnTo>
                <a:lnTo>
                  <a:pt x="2428" y="875"/>
                </a:lnTo>
                <a:lnTo>
                  <a:pt x="2427" y="862"/>
                </a:lnTo>
                <a:lnTo>
                  <a:pt x="2418" y="868"/>
                </a:lnTo>
                <a:lnTo>
                  <a:pt x="2416" y="884"/>
                </a:lnTo>
                <a:lnTo>
                  <a:pt x="2409" y="884"/>
                </a:lnTo>
                <a:lnTo>
                  <a:pt x="2404" y="887"/>
                </a:lnTo>
                <a:lnTo>
                  <a:pt x="2403" y="886"/>
                </a:lnTo>
                <a:lnTo>
                  <a:pt x="2401" y="886"/>
                </a:lnTo>
                <a:lnTo>
                  <a:pt x="2400" y="881"/>
                </a:lnTo>
                <a:lnTo>
                  <a:pt x="2398" y="875"/>
                </a:lnTo>
                <a:lnTo>
                  <a:pt x="2394" y="869"/>
                </a:lnTo>
                <a:lnTo>
                  <a:pt x="2394" y="860"/>
                </a:lnTo>
                <a:lnTo>
                  <a:pt x="2391" y="853"/>
                </a:lnTo>
                <a:lnTo>
                  <a:pt x="2394" y="820"/>
                </a:lnTo>
                <a:lnTo>
                  <a:pt x="2394" y="811"/>
                </a:lnTo>
                <a:lnTo>
                  <a:pt x="2384" y="808"/>
                </a:lnTo>
                <a:lnTo>
                  <a:pt x="2384" y="804"/>
                </a:lnTo>
                <a:lnTo>
                  <a:pt x="2384" y="801"/>
                </a:lnTo>
                <a:lnTo>
                  <a:pt x="2381" y="792"/>
                </a:lnTo>
                <a:lnTo>
                  <a:pt x="2379" y="780"/>
                </a:lnTo>
                <a:lnTo>
                  <a:pt x="2372" y="768"/>
                </a:lnTo>
                <a:lnTo>
                  <a:pt x="2369" y="762"/>
                </a:lnTo>
                <a:lnTo>
                  <a:pt x="2357" y="760"/>
                </a:lnTo>
                <a:lnTo>
                  <a:pt x="2351" y="751"/>
                </a:lnTo>
                <a:lnTo>
                  <a:pt x="2354" y="736"/>
                </a:lnTo>
                <a:lnTo>
                  <a:pt x="2363" y="739"/>
                </a:lnTo>
                <a:lnTo>
                  <a:pt x="2361" y="726"/>
                </a:lnTo>
                <a:lnTo>
                  <a:pt x="2358" y="723"/>
                </a:lnTo>
                <a:lnTo>
                  <a:pt x="2357" y="720"/>
                </a:lnTo>
                <a:lnTo>
                  <a:pt x="2342" y="709"/>
                </a:lnTo>
                <a:lnTo>
                  <a:pt x="2337" y="703"/>
                </a:lnTo>
                <a:lnTo>
                  <a:pt x="2330" y="706"/>
                </a:lnTo>
                <a:lnTo>
                  <a:pt x="2322" y="699"/>
                </a:lnTo>
                <a:lnTo>
                  <a:pt x="2318" y="687"/>
                </a:lnTo>
                <a:lnTo>
                  <a:pt x="2306" y="684"/>
                </a:lnTo>
                <a:lnTo>
                  <a:pt x="2297" y="676"/>
                </a:lnTo>
                <a:lnTo>
                  <a:pt x="2297" y="676"/>
                </a:lnTo>
                <a:lnTo>
                  <a:pt x="2297" y="676"/>
                </a:lnTo>
                <a:lnTo>
                  <a:pt x="2283" y="679"/>
                </a:lnTo>
                <a:lnTo>
                  <a:pt x="2277" y="673"/>
                </a:lnTo>
                <a:lnTo>
                  <a:pt x="2274" y="663"/>
                </a:lnTo>
                <a:lnTo>
                  <a:pt x="2271" y="640"/>
                </a:lnTo>
                <a:lnTo>
                  <a:pt x="2271" y="640"/>
                </a:lnTo>
                <a:lnTo>
                  <a:pt x="2271" y="640"/>
                </a:lnTo>
                <a:lnTo>
                  <a:pt x="2268" y="643"/>
                </a:lnTo>
                <a:lnTo>
                  <a:pt x="2264" y="645"/>
                </a:lnTo>
                <a:lnTo>
                  <a:pt x="2259" y="645"/>
                </a:lnTo>
                <a:lnTo>
                  <a:pt x="2237" y="639"/>
                </a:lnTo>
                <a:lnTo>
                  <a:pt x="2223" y="631"/>
                </a:lnTo>
                <a:lnTo>
                  <a:pt x="2222" y="628"/>
                </a:lnTo>
                <a:lnTo>
                  <a:pt x="2220" y="624"/>
                </a:lnTo>
                <a:lnTo>
                  <a:pt x="2211" y="621"/>
                </a:lnTo>
                <a:lnTo>
                  <a:pt x="2202" y="618"/>
                </a:lnTo>
                <a:lnTo>
                  <a:pt x="2201" y="605"/>
                </a:lnTo>
                <a:lnTo>
                  <a:pt x="2201" y="597"/>
                </a:lnTo>
                <a:lnTo>
                  <a:pt x="2199" y="596"/>
                </a:lnTo>
                <a:lnTo>
                  <a:pt x="2199" y="594"/>
                </a:lnTo>
                <a:lnTo>
                  <a:pt x="2202" y="588"/>
                </a:lnTo>
                <a:lnTo>
                  <a:pt x="2202" y="585"/>
                </a:lnTo>
                <a:lnTo>
                  <a:pt x="2202" y="585"/>
                </a:lnTo>
                <a:lnTo>
                  <a:pt x="2202" y="585"/>
                </a:lnTo>
                <a:lnTo>
                  <a:pt x="2198" y="590"/>
                </a:lnTo>
                <a:lnTo>
                  <a:pt x="2201" y="584"/>
                </a:lnTo>
                <a:lnTo>
                  <a:pt x="2195" y="581"/>
                </a:lnTo>
                <a:lnTo>
                  <a:pt x="2186" y="573"/>
                </a:lnTo>
                <a:lnTo>
                  <a:pt x="2185" y="560"/>
                </a:lnTo>
                <a:lnTo>
                  <a:pt x="2186" y="548"/>
                </a:lnTo>
                <a:lnTo>
                  <a:pt x="2189" y="539"/>
                </a:lnTo>
                <a:lnTo>
                  <a:pt x="2189" y="518"/>
                </a:lnTo>
                <a:lnTo>
                  <a:pt x="2188" y="504"/>
                </a:lnTo>
                <a:lnTo>
                  <a:pt x="2180" y="477"/>
                </a:lnTo>
                <a:lnTo>
                  <a:pt x="2179" y="470"/>
                </a:lnTo>
                <a:lnTo>
                  <a:pt x="2179" y="461"/>
                </a:lnTo>
                <a:lnTo>
                  <a:pt x="2168" y="461"/>
                </a:lnTo>
                <a:lnTo>
                  <a:pt x="2155" y="437"/>
                </a:lnTo>
                <a:lnTo>
                  <a:pt x="2152" y="423"/>
                </a:lnTo>
                <a:lnTo>
                  <a:pt x="2152" y="403"/>
                </a:lnTo>
                <a:lnTo>
                  <a:pt x="2147" y="391"/>
                </a:lnTo>
                <a:lnTo>
                  <a:pt x="2147" y="380"/>
                </a:lnTo>
                <a:lnTo>
                  <a:pt x="2143" y="367"/>
                </a:lnTo>
                <a:lnTo>
                  <a:pt x="2147" y="343"/>
                </a:lnTo>
                <a:lnTo>
                  <a:pt x="2144" y="335"/>
                </a:lnTo>
                <a:lnTo>
                  <a:pt x="2149" y="322"/>
                </a:lnTo>
                <a:lnTo>
                  <a:pt x="2137" y="310"/>
                </a:lnTo>
                <a:lnTo>
                  <a:pt x="2128" y="304"/>
                </a:lnTo>
                <a:lnTo>
                  <a:pt x="2117" y="292"/>
                </a:lnTo>
                <a:lnTo>
                  <a:pt x="2105" y="284"/>
                </a:lnTo>
                <a:lnTo>
                  <a:pt x="2102" y="275"/>
                </a:lnTo>
                <a:lnTo>
                  <a:pt x="2098" y="265"/>
                </a:lnTo>
                <a:lnTo>
                  <a:pt x="2093" y="263"/>
                </a:lnTo>
                <a:lnTo>
                  <a:pt x="2087" y="262"/>
                </a:lnTo>
                <a:lnTo>
                  <a:pt x="2087" y="262"/>
                </a:lnTo>
                <a:lnTo>
                  <a:pt x="2087" y="262"/>
                </a:lnTo>
                <a:lnTo>
                  <a:pt x="2075" y="265"/>
                </a:lnTo>
                <a:lnTo>
                  <a:pt x="2068" y="271"/>
                </a:lnTo>
                <a:lnTo>
                  <a:pt x="2059" y="277"/>
                </a:lnTo>
                <a:lnTo>
                  <a:pt x="2048" y="272"/>
                </a:lnTo>
                <a:lnTo>
                  <a:pt x="2039" y="262"/>
                </a:lnTo>
                <a:lnTo>
                  <a:pt x="2035" y="248"/>
                </a:lnTo>
                <a:lnTo>
                  <a:pt x="2032" y="236"/>
                </a:lnTo>
                <a:lnTo>
                  <a:pt x="2029" y="224"/>
                </a:lnTo>
                <a:lnTo>
                  <a:pt x="2030" y="199"/>
                </a:lnTo>
                <a:lnTo>
                  <a:pt x="2026" y="183"/>
                </a:lnTo>
                <a:lnTo>
                  <a:pt x="2024" y="163"/>
                </a:lnTo>
                <a:lnTo>
                  <a:pt x="2017" y="160"/>
                </a:lnTo>
                <a:lnTo>
                  <a:pt x="2017" y="142"/>
                </a:lnTo>
                <a:lnTo>
                  <a:pt x="2012" y="136"/>
                </a:lnTo>
                <a:lnTo>
                  <a:pt x="2006" y="123"/>
                </a:lnTo>
                <a:lnTo>
                  <a:pt x="1999" y="115"/>
                </a:lnTo>
                <a:lnTo>
                  <a:pt x="2002" y="99"/>
                </a:lnTo>
                <a:lnTo>
                  <a:pt x="1999" y="90"/>
                </a:lnTo>
                <a:lnTo>
                  <a:pt x="1986" y="88"/>
                </a:lnTo>
                <a:lnTo>
                  <a:pt x="1983" y="76"/>
                </a:lnTo>
                <a:lnTo>
                  <a:pt x="1983" y="40"/>
                </a:lnTo>
                <a:lnTo>
                  <a:pt x="1981" y="24"/>
                </a:lnTo>
                <a:lnTo>
                  <a:pt x="1981" y="22"/>
                </a:lnTo>
                <a:lnTo>
                  <a:pt x="1983" y="21"/>
                </a:lnTo>
                <a:lnTo>
                  <a:pt x="1981" y="11"/>
                </a:lnTo>
                <a:lnTo>
                  <a:pt x="1981" y="3"/>
                </a:lnTo>
                <a:lnTo>
                  <a:pt x="1974" y="0"/>
                </a:lnTo>
                <a:lnTo>
                  <a:pt x="1974" y="0"/>
                </a:lnTo>
                <a:lnTo>
                  <a:pt x="1974" y="0"/>
                </a:lnTo>
                <a:lnTo>
                  <a:pt x="1968" y="6"/>
                </a:lnTo>
                <a:lnTo>
                  <a:pt x="1959" y="14"/>
                </a:lnTo>
                <a:lnTo>
                  <a:pt x="1954" y="14"/>
                </a:lnTo>
                <a:lnTo>
                  <a:pt x="1951" y="14"/>
                </a:lnTo>
                <a:lnTo>
                  <a:pt x="1945" y="18"/>
                </a:lnTo>
                <a:lnTo>
                  <a:pt x="1945" y="19"/>
                </a:lnTo>
                <a:lnTo>
                  <a:pt x="1945" y="39"/>
                </a:lnTo>
                <a:lnTo>
                  <a:pt x="1927" y="57"/>
                </a:lnTo>
                <a:lnTo>
                  <a:pt x="1921" y="81"/>
                </a:lnTo>
                <a:lnTo>
                  <a:pt x="1915" y="93"/>
                </a:lnTo>
                <a:lnTo>
                  <a:pt x="1902" y="96"/>
                </a:lnTo>
                <a:lnTo>
                  <a:pt x="1894" y="120"/>
                </a:lnTo>
                <a:lnTo>
                  <a:pt x="1893" y="133"/>
                </a:lnTo>
                <a:lnTo>
                  <a:pt x="1903" y="136"/>
                </a:lnTo>
                <a:lnTo>
                  <a:pt x="1902" y="148"/>
                </a:lnTo>
                <a:lnTo>
                  <a:pt x="1897" y="156"/>
                </a:lnTo>
                <a:lnTo>
                  <a:pt x="1894" y="162"/>
                </a:lnTo>
                <a:lnTo>
                  <a:pt x="1894" y="184"/>
                </a:lnTo>
                <a:lnTo>
                  <a:pt x="1882" y="208"/>
                </a:lnTo>
                <a:lnTo>
                  <a:pt x="1885" y="250"/>
                </a:lnTo>
                <a:lnTo>
                  <a:pt x="1881" y="269"/>
                </a:lnTo>
                <a:lnTo>
                  <a:pt x="1887" y="293"/>
                </a:lnTo>
                <a:lnTo>
                  <a:pt x="1888" y="302"/>
                </a:lnTo>
                <a:lnTo>
                  <a:pt x="1888" y="313"/>
                </a:lnTo>
                <a:lnTo>
                  <a:pt x="1885" y="329"/>
                </a:lnTo>
                <a:lnTo>
                  <a:pt x="1878" y="343"/>
                </a:lnTo>
                <a:lnTo>
                  <a:pt x="1870" y="364"/>
                </a:lnTo>
                <a:lnTo>
                  <a:pt x="1855" y="420"/>
                </a:lnTo>
                <a:lnTo>
                  <a:pt x="1839" y="450"/>
                </a:lnTo>
                <a:lnTo>
                  <a:pt x="1831" y="477"/>
                </a:lnTo>
                <a:lnTo>
                  <a:pt x="1825" y="485"/>
                </a:lnTo>
                <a:lnTo>
                  <a:pt x="1804" y="491"/>
                </a:lnTo>
                <a:lnTo>
                  <a:pt x="1790" y="497"/>
                </a:lnTo>
                <a:lnTo>
                  <a:pt x="1775" y="500"/>
                </a:lnTo>
                <a:lnTo>
                  <a:pt x="1757" y="491"/>
                </a:lnTo>
                <a:lnTo>
                  <a:pt x="1718" y="464"/>
                </a:lnTo>
                <a:lnTo>
                  <a:pt x="1712" y="456"/>
                </a:lnTo>
                <a:lnTo>
                  <a:pt x="1709" y="441"/>
                </a:lnTo>
                <a:lnTo>
                  <a:pt x="1697" y="432"/>
                </a:lnTo>
                <a:lnTo>
                  <a:pt x="1662" y="423"/>
                </a:lnTo>
                <a:lnTo>
                  <a:pt x="1652" y="417"/>
                </a:lnTo>
                <a:lnTo>
                  <a:pt x="1643" y="416"/>
                </a:lnTo>
                <a:lnTo>
                  <a:pt x="1632" y="406"/>
                </a:lnTo>
                <a:lnTo>
                  <a:pt x="1625" y="397"/>
                </a:lnTo>
                <a:lnTo>
                  <a:pt x="1625" y="394"/>
                </a:lnTo>
                <a:lnTo>
                  <a:pt x="1614" y="388"/>
                </a:lnTo>
                <a:lnTo>
                  <a:pt x="1601" y="382"/>
                </a:lnTo>
                <a:lnTo>
                  <a:pt x="1589" y="373"/>
                </a:lnTo>
                <a:lnTo>
                  <a:pt x="1583" y="364"/>
                </a:lnTo>
                <a:lnTo>
                  <a:pt x="1567" y="364"/>
                </a:lnTo>
                <a:lnTo>
                  <a:pt x="1538" y="356"/>
                </a:lnTo>
                <a:lnTo>
                  <a:pt x="1526" y="364"/>
                </a:lnTo>
                <a:lnTo>
                  <a:pt x="1526" y="347"/>
                </a:lnTo>
                <a:lnTo>
                  <a:pt x="1522" y="337"/>
                </a:lnTo>
                <a:lnTo>
                  <a:pt x="1519" y="323"/>
                </a:lnTo>
                <a:lnTo>
                  <a:pt x="1499" y="316"/>
                </a:lnTo>
                <a:lnTo>
                  <a:pt x="1489" y="305"/>
                </a:lnTo>
                <a:lnTo>
                  <a:pt x="1478" y="308"/>
                </a:lnTo>
                <a:lnTo>
                  <a:pt x="1474" y="298"/>
                </a:lnTo>
                <a:lnTo>
                  <a:pt x="1466" y="293"/>
                </a:lnTo>
                <a:lnTo>
                  <a:pt x="1466" y="281"/>
                </a:lnTo>
                <a:lnTo>
                  <a:pt x="1471" y="272"/>
                </a:lnTo>
                <a:lnTo>
                  <a:pt x="1475" y="268"/>
                </a:lnTo>
                <a:lnTo>
                  <a:pt x="1478" y="253"/>
                </a:lnTo>
                <a:lnTo>
                  <a:pt x="1492" y="229"/>
                </a:lnTo>
                <a:lnTo>
                  <a:pt x="1492" y="224"/>
                </a:lnTo>
                <a:lnTo>
                  <a:pt x="1498" y="201"/>
                </a:lnTo>
                <a:lnTo>
                  <a:pt x="1486" y="204"/>
                </a:lnTo>
                <a:lnTo>
                  <a:pt x="1486" y="196"/>
                </a:lnTo>
                <a:lnTo>
                  <a:pt x="1490" y="184"/>
                </a:lnTo>
                <a:lnTo>
                  <a:pt x="1493" y="169"/>
                </a:lnTo>
                <a:lnTo>
                  <a:pt x="1499" y="171"/>
                </a:lnTo>
                <a:lnTo>
                  <a:pt x="1505" y="180"/>
                </a:lnTo>
                <a:lnTo>
                  <a:pt x="1510" y="184"/>
                </a:lnTo>
                <a:lnTo>
                  <a:pt x="1507" y="178"/>
                </a:lnTo>
                <a:lnTo>
                  <a:pt x="1505" y="168"/>
                </a:lnTo>
                <a:lnTo>
                  <a:pt x="1511" y="159"/>
                </a:lnTo>
                <a:lnTo>
                  <a:pt x="1514" y="166"/>
                </a:lnTo>
                <a:lnTo>
                  <a:pt x="1525" y="169"/>
                </a:lnTo>
                <a:lnTo>
                  <a:pt x="1529" y="166"/>
                </a:lnTo>
                <a:lnTo>
                  <a:pt x="1540" y="151"/>
                </a:lnTo>
                <a:lnTo>
                  <a:pt x="1531" y="141"/>
                </a:lnTo>
                <a:lnTo>
                  <a:pt x="1534" y="136"/>
                </a:lnTo>
                <a:lnTo>
                  <a:pt x="1540" y="138"/>
                </a:lnTo>
                <a:lnTo>
                  <a:pt x="1544" y="133"/>
                </a:lnTo>
                <a:lnTo>
                  <a:pt x="1552" y="121"/>
                </a:lnTo>
                <a:lnTo>
                  <a:pt x="1556" y="108"/>
                </a:lnTo>
                <a:lnTo>
                  <a:pt x="1561" y="102"/>
                </a:lnTo>
                <a:lnTo>
                  <a:pt x="1555" y="97"/>
                </a:lnTo>
                <a:lnTo>
                  <a:pt x="1546" y="97"/>
                </a:lnTo>
                <a:lnTo>
                  <a:pt x="1535" y="105"/>
                </a:lnTo>
                <a:lnTo>
                  <a:pt x="1534" y="85"/>
                </a:lnTo>
                <a:lnTo>
                  <a:pt x="1531" y="78"/>
                </a:lnTo>
                <a:lnTo>
                  <a:pt x="1528" y="73"/>
                </a:lnTo>
                <a:lnTo>
                  <a:pt x="1513" y="85"/>
                </a:lnTo>
                <a:lnTo>
                  <a:pt x="1513" y="97"/>
                </a:lnTo>
                <a:lnTo>
                  <a:pt x="1516" y="100"/>
                </a:lnTo>
                <a:lnTo>
                  <a:pt x="1507" y="115"/>
                </a:lnTo>
                <a:lnTo>
                  <a:pt x="1496" y="120"/>
                </a:lnTo>
                <a:lnTo>
                  <a:pt x="1493" y="114"/>
                </a:lnTo>
                <a:lnTo>
                  <a:pt x="1496" y="93"/>
                </a:lnTo>
                <a:lnTo>
                  <a:pt x="1493" y="88"/>
                </a:lnTo>
                <a:lnTo>
                  <a:pt x="1487" y="94"/>
                </a:lnTo>
                <a:lnTo>
                  <a:pt x="1484" y="94"/>
                </a:lnTo>
                <a:lnTo>
                  <a:pt x="1481" y="90"/>
                </a:lnTo>
                <a:lnTo>
                  <a:pt x="1490" y="76"/>
                </a:lnTo>
                <a:lnTo>
                  <a:pt x="1475" y="81"/>
                </a:lnTo>
                <a:lnTo>
                  <a:pt x="1463" y="81"/>
                </a:lnTo>
                <a:lnTo>
                  <a:pt x="1457" y="82"/>
                </a:lnTo>
                <a:lnTo>
                  <a:pt x="1451" y="85"/>
                </a:lnTo>
                <a:lnTo>
                  <a:pt x="1438" y="100"/>
                </a:lnTo>
                <a:lnTo>
                  <a:pt x="1432" y="91"/>
                </a:lnTo>
                <a:lnTo>
                  <a:pt x="1424" y="87"/>
                </a:lnTo>
                <a:lnTo>
                  <a:pt x="1411" y="87"/>
                </a:lnTo>
                <a:lnTo>
                  <a:pt x="1403" y="79"/>
                </a:lnTo>
                <a:lnTo>
                  <a:pt x="1400" y="79"/>
                </a:lnTo>
                <a:lnTo>
                  <a:pt x="1389" y="84"/>
                </a:lnTo>
                <a:lnTo>
                  <a:pt x="1378" y="79"/>
                </a:lnTo>
                <a:lnTo>
                  <a:pt x="1366" y="81"/>
                </a:lnTo>
                <a:lnTo>
                  <a:pt x="1354" y="73"/>
                </a:lnTo>
                <a:lnTo>
                  <a:pt x="1342" y="72"/>
                </a:lnTo>
                <a:lnTo>
                  <a:pt x="1336" y="69"/>
                </a:lnTo>
                <a:lnTo>
                  <a:pt x="1336" y="60"/>
                </a:lnTo>
                <a:lnTo>
                  <a:pt x="1330" y="61"/>
                </a:lnTo>
                <a:lnTo>
                  <a:pt x="1323" y="67"/>
                </a:lnTo>
                <a:lnTo>
                  <a:pt x="1318" y="64"/>
                </a:lnTo>
                <a:lnTo>
                  <a:pt x="1312" y="63"/>
                </a:lnTo>
                <a:lnTo>
                  <a:pt x="1308" y="63"/>
                </a:lnTo>
                <a:lnTo>
                  <a:pt x="1288" y="58"/>
                </a:lnTo>
                <a:lnTo>
                  <a:pt x="1278" y="48"/>
                </a:lnTo>
                <a:lnTo>
                  <a:pt x="1273" y="39"/>
                </a:lnTo>
                <a:lnTo>
                  <a:pt x="1269" y="36"/>
                </a:lnTo>
                <a:lnTo>
                  <a:pt x="1261" y="39"/>
                </a:lnTo>
                <a:lnTo>
                  <a:pt x="1260" y="46"/>
                </a:lnTo>
                <a:lnTo>
                  <a:pt x="1248" y="39"/>
                </a:lnTo>
                <a:lnTo>
                  <a:pt x="1242" y="31"/>
                </a:lnTo>
                <a:lnTo>
                  <a:pt x="1237" y="25"/>
                </a:lnTo>
                <a:lnTo>
                  <a:pt x="1233" y="27"/>
                </a:lnTo>
                <a:lnTo>
                  <a:pt x="1228" y="21"/>
                </a:lnTo>
                <a:lnTo>
                  <a:pt x="1222" y="22"/>
                </a:lnTo>
                <a:lnTo>
                  <a:pt x="1222" y="33"/>
                </a:lnTo>
                <a:lnTo>
                  <a:pt x="1216" y="42"/>
                </a:lnTo>
                <a:lnTo>
                  <a:pt x="1212" y="24"/>
                </a:lnTo>
                <a:lnTo>
                  <a:pt x="1209" y="18"/>
                </a:lnTo>
                <a:lnTo>
                  <a:pt x="1206" y="22"/>
                </a:lnTo>
                <a:lnTo>
                  <a:pt x="1203" y="28"/>
                </a:lnTo>
                <a:lnTo>
                  <a:pt x="1198" y="25"/>
                </a:lnTo>
                <a:lnTo>
                  <a:pt x="1194" y="27"/>
                </a:lnTo>
                <a:lnTo>
                  <a:pt x="1193" y="28"/>
                </a:lnTo>
                <a:lnTo>
                  <a:pt x="1204" y="33"/>
                </a:lnTo>
                <a:lnTo>
                  <a:pt x="1210" y="40"/>
                </a:lnTo>
                <a:lnTo>
                  <a:pt x="1219" y="48"/>
                </a:lnTo>
                <a:lnTo>
                  <a:pt x="1230" y="45"/>
                </a:lnTo>
                <a:lnTo>
                  <a:pt x="1243" y="46"/>
                </a:lnTo>
                <a:lnTo>
                  <a:pt x="1252" y="54"/>
                </a:lnTo>
                <a:lnTo>
                  <a:pt x="1252" y="85"/>
                </a:lnTo>
                <a:lnTo>
                  <a:pt x="1242" y="93"/>
                </a:lnTo>
                <a:lnTo>
                  <a:pt x="1216" y="102"/>
                </a:lnTo>
                <a:lnTo>
                  <a:pt x="1206" y="102"/>
                </a:lnTo>
                <a:lnTo>
                  <a:pt x="1193" y="99"/>
                </a:lnTo>
                <a:lnTo>
                  <a:pt x="1176" y="100"/>
                </a:lnTo>
                <a:lnTo>
                  <a:pt x="1161" y="97"/>
                </a:lnTo>
                <a:lnTo>
                  <a:pt x="1160" y="105"/>
                </a:lnTo>
                <a:lnTo>
                  <a:pt x="1143" y="99"/>
                </a:lnTo>
                <a:lnTo>
                  <a:pt x="1136" y="109"/>
                </a:lnTo>
                <a:lnTo>
                  <a:pt x="1131" y="112"/>
                </a:lnTo>
                <a:lnTo>
                  <a:pt x="1139" y="124"/>
                </a:lnTo>
                <a:lnTo>
                  <a:pt x="1137" y="133"/>
                </a:lnTo>
                <a:lnTo>
                  <a:pt x="1133" y="124"/>
                </a:lnTo>
                <a:lnTo>
                  <a:pt x="1124" y="120"/>
                </a:lnTo>
                <a:lnTo>
                  <a:pt x="1113" y="117"/>
                </a:lnTo>
                <a:lnTo>
                  <a:pt x="1110" y="127"/>
                </a:lnTo>
                <a:lnTo>
                  <a:pt x="1100" y="132"/>
                </a:lnTo>
                <a:lnTo>
                  <a:pt x="1088" y="136"/>
                </a:lnTo>
                <a:lnTo>
                  <a:pt x="1083" y="148"/>
                </a:lnTo>
                <a:lnTo>
                  <a:pt x="1082" y="162"/>
                </a:lnTo>
                <a:lnTo>
                  <a:pt x="1080" y="169"/>
                </a:lnTo>
                <a:lnTo>
                  <a:pt x="1091" y="168"/>
                </a:lnTo>
                <a:lnTo>
                  <a:pt x="1092" y="183"/>
                </a:lnTo>
                <a:lnTo>
                  <a:pt x="1083" y="192"/>
                </a:lnTo>
                <a:lnTo>
                  <a:pt x="1071" y="193"/>
                </a:lnTo>
                <a:lnTo>
                  <a:pt x="1062" y="190"/>
                </a:lnTo>
                <a:lnTo>
                  <a:pt x="1056" y="199"/>
                </a:lnTo>
                <a:lnTo>
                  <a:pt x="1056" y="208"/>
                </a:lnTo>
                <a:lnTo>
                  <a:pt x="1043" y="230"/>
                </a:lnTo>
                <a:lnTo>
                  <a:pt x="1037" y="233"/>
                </a:lnTo>
                <a:lnTo>
                  <a:pt x="1032" y="232"/>
                </a:lnTo>
                <a:lnTo>
                  <a:pt x="1028" y="251"/>
                </a:lnTo>
                <a:lnTo>
                  <a:pt x="1038" y="266"/>
                </a:lnTo>
                <a:lnTo>
                  <a:pt x="1056" y="284"/>
                </a:lnTo>
                <a:lnTo>
                  <a:pt x="1055" y="287"/>
                </a:lnTo>
                <a:lnTo>
                  <a:pt x="1046" y="292"/>
                </a:lnTo>
                <a:lnTo>
                  <a:pt x="1049" y="307"/>
                </a:lnTo>
                <a:lnTo>
                  <a:pt x="1050" y="311"/>
                </a:lnTo>
                <a:lnTo>
                  <a:pt x="1044" y="313"/>
                </a:lnTo>
                <a:lnTo>
                  <a:pt x="1020" y="290"/>
                </a:lnTo>
                <a:lnTo>
                  <a:pt x="1013" y="286"/>
                </a:lnTo>
                <a:lnTo>
                  <a:pt x="998" y="289"/>
                </a:lnTo>
                <a:lnTo>
                  <a:pt x="996" y="289"/>
                </a:lnTo>
                <a:lnTo>
                  <a:pt x="998" y="292"/>
                </a:lnTo>
                <a:lnTo>
                  <a:pt x="985" y="292"/>
                </a:lnTo>
                <a:lnTo>
                  <a:pt x="973" y="289"/>
                </a:lnTo>
                <a:lnTo>
                  <a:pt x="967" y="292"/>
                </a:lnTo>
                <a:lnTo>
                  <a:pt x="968" y="299"/>
                </a:lnTo>
                <a:lnTo>
                  <a:pt x="959" y="298"/>
                </a:lnTo>
                <a:lnTo>
                  <a:pt x="958" y="299"/>
                </a:lnTo>
                <a:lnTo>
                  <a:pt x="955" y="299"/>
                </a:lnTo>
                <a:lnTo>
                  <a:pt x="949" y="305"/>
                </a:lnTo>
                <a:lnTo>
                  <a:pt x="950" y="310"/>
                </a:lnTo>
                <a:lnTo>
                  <a:pt x="947" y="319"/>
                </a:lnTo>
                <a:lnTo>
                  <a:pt x="946" y="323"/>
                </a:lnTo>
                <a:lnTo>
                  <a:pt x="943" y="320"/>
                </a:lnTo>
                <a:lnTo>
                  <a:pt x="941" y="319"/>
                </a:lnTo>
                <a:lnTo>
                  <a:pt x="941" y="305"/>
                </a:lnTo>
                <a:lnTo>
                  <a:pt x="944" y="283"/>
                </a:lnTo>
                <a:lnTo>
                  <a:pt x="926" y="271"/>
                </a:lnTo>
                <a:lnTo>
                  <a:pt x="904" y="242"/>
                </a:lnTo>
                <a:lnTo>
                  <a:pt x="895" y="235"/>
                </a:lnTo>
                <a:lnTo>
                  <a:pt x="881" y="227"/>
                </a:lnTo>
                <a:lnTo>
                  <a:pt x="869" y="227"/>
                </a:lnTo>
                <a:lnTo>
                  <a:pt x="859" y="224"/>
                </a:lnTo>
                <a:lnTo>
                  <a:pt x="854" y="220"/>
                </a:lnTo>
                <a:lnTo>
                  <a:pt x="842" y="223"/>
                </a:lnTo>
                <a:lnTo>
                  <a:pt x="847" y="232"/>
                </a:lnTo>
                <a:lnTo>
                  <a:pt x="842" y="238"/>
                </a:lnTo>
                <a:lnTo>
                  <a:pt x="827" y="245"/>
                </a:lnTo>
                <a:lnTo>
                  <a:pt x="820" y="247"/>
                </a:lnTo>
                <a:lnTo>
                  <a:pt x="818" y="241"/>
                </a:lnTo>
                <a:lnTo>
                  <a:pt x="815" y="239"/>
                </a:lnTo>
                <a:lnTo>
                  <a:pt x="811" y="247"/>
                </a:lnTo>
                <a:lnTo>
                  <a:pt x="803" y="253"/>
                </a:lnTo>
                <a:lnTo>
                  <a:pt x="800" y="242"/>
                </a:lnTo>
                <a:lnTo>
                  <a:pt x="793" y="235"/>
                </a:lnTo>
                <a:lnTo>
                  <a:pt x="792" y="244"/>
                </a:lnTo>
                <a:lnTo>
                  <a:pt x="797" y="253"/>
                </a:lnTo>
                <a:lnTo>
                  <a:pt x="797" y="259"/>
                </a:lnTo>
                <a:lnTo>
                  <a:pt x="793" y="274"/>
                </a:lnTo>
                <a:lnTo>
                  <a:pt x="784" y="283"/>
                </a:lnTo>
                <a:lnTo>
                  <a:pt x="777" y="287"/>
                </a:lnTo>
                <a:lnTo>
                  <a:pt x="775" y="277"/>
                </a:lnTo>
                <a:lnTo>
                  <a:pt x="763" y="277"/>
                </a:lnTo>
                <a:lnTo>
                  <a:pt x="754" y="281"/>
                </a:lnTo>
                <a:lnTo>
                  <a:pt x="750" y="281"/>
                </a:lnTo>
                <a:lnTo>
                  <a:pt x="738" y="287"/>
                </a:lnTo>
                <a:lnTo>
                  <a:pt x="739" y="302"/>
                </a:lnTo>
                <a:lnTo>
                  <a:pt x="748" y="316"/>
                </a:lnTo>
                <a:lnTo>
                  <a:pt x="748" y="320"/>
                </a:lnTo>
                <a:lnTo>
                  <a:pt x="726" y="314"/>
                </a:lnTo>
                <a:lnTo>
                  <a:pt x="720" y="320"/>
                </a:lnTo>
                <a:lnTo>
                  <a:pt x="720" y="329"/>
                </a:lnTo>
                <a:lnTo>
                  <a:pt x="727" y="344"/>
                </a:lnTo>
                <a:lnTo>
                  <a:pt x="726" y="347"/>
                </a:lnTo>
                <a:lnTo>
                  <a:pt x="711" y="340"/>
                </a:lnTo>
                <a:lnTo>
                  <a:pt x="700" y="344"/>
                </a:lnTo>
                <a:lnTo>
                  <a:pt x="694" y="352"/>
                </a:lnTo>
                <a:lnTo>
                  <a:pt x="702" y="373"/>
                </a:lnTo>
                <a:lnTo>
                  <a:pt x="699" y="380"/>
                </a:lnTo>
                <a:lnTo>
                  <a:pt x="687" y="395"/>
                </a:lnTo>
                <a:lnTo>
                  <a:pt x="685" y="410"/>
                </a:lnTo>
                <a:lnTo>
                  <a:pt x="697" y="414"/>
                </a:lnTo>
                <a:lnTo>
                  <a:pt x="694" y="423"/>
                </a:lnTo>
                <a:lnTo>
                  <a:pt x="673" y="422"/>
                </a:lnTo>
                <a:lnTo>
                  <a:pt x="657" y="403"/>
                </a:lnTo>
                <a:lnTo>
                  <a:pt x="646" y="407"/>
                </a:lnTo>
                <a:lnTo>
                  <a:pt x="633" y="400"/>
                </a:lnTo>
                <a:lnTo>
                  <a:pt x="627" y="407"/>
                </a:lnTo>
                <a:lnTo>
                  <a:pt x="630" y="426"/>
                </a:lnTo>
                <a:lnTo>
                  <a:pt x="627" y="434"/>
                </a:lnTo>
                <a:lnTo>
                  <a:pt x="634" y="438"/>
                </a:lnTo>
                <a:lnTo>
                  <a:pt x="645" y="452"/>
                </a:lnTo>
                <a:lnTo>
                  <a:pt x="648" y="467"/>
                </a:lnTo>
                <a:lnTo>
                  <a:pt x="639" y="470"/>
                </a:lnTo>
                <a:lnTo>
                  <a:pt x="636" y="468"/>
                </a:lnTo>
                <a:lnTo>
                  <a:pt x="636" y="488"/>
                </a:lnTo>
                <a:lnTo>
                  <a:pt x="631" y="503"/>
                </a:lnTo>
                <a:lnTo>
                  <a:pt x="625" y="497"/>
                </a:lnTo>
                <a:lnTo>
                  <a:pt x="621" y="486"/>
                </a:lnTo>
                <a:lnTo>
                  <a:pt x="612" y="477"/>
                </a:lnTo>
                <a:lnTo>
                  <a:pt x="603" y="462"/>
                </a:lnTo>
                <a:lnTo>
                  <a:pt x="594" y="443"/>
                </a:lnTo>
                <a:lnTo>
                  <a:pt x="588" y="435"/>
                </a:lnTo>
                <a:lnTo>
                  <a:pt x="584" y="423"/>
                </a:lnTo>
                <a:lnTo>
                  <a:pt x="581" y="426"/>
                </a:lnTo>
                <a:lnTo>
                  <a:pt x="576" y="440"/>
                </a:lnTo>
                <a:lnTo>
                  <a:pt x="579" y="446"/>
                </a:lnTo>
                <a:lnTo>
                  <a:pt x="573" y="447"/>
                </a:lnTo>
                <a:lnTo>
                  <a:pt x="564" y="456"/>
                </a:lnTo>
                <a:lnTo>
                  <a:pt x="560" y="467"/>
                </a:lnTo>
                <a:lnTo>
                  <a:pt x="552" y="465"/>
                </a:lnTo>
                <a:lnTo>
                  <a:pt x="546" y="470"/>
                </a:lnTo>
                <a:lnTo>
                  <a:pt x="539" y="488"/>
                </a:lnTo>
                <a:lnTo>
                  <a:pt x="537" y="503"/>
                </a:lnTo>
                <a:lnTo>
                  <a:pt x="551" y="539"/>
                </a:lnTo>
                <a:lnTo>
                  <a:pt x="555" y="542"/>
                </a:lnTo>
                <a:lnTo>
                  <a:pt x="551" y="549"/>
                </a:lnTo>
                <a:lnTo>
                  <a:pt x="527" y="578"/>
                </a:lnTo>
                <a:lnTo>
                  <a:pt x="518" y="578"/>
                </a:lnTo>
                <a:lnTo>
                  <a:pt x="518" y="585"/>
                </a:lnTo>
                <a:lnTo>
                  <a:pt x="516" y="591"/>
                </a:lnTo>
                <a:lnTo>
                  <a:pt x="507" y="608"/>
                </a:lnTo>
                <a:lnTo>
                  <a:pt x="507" y="619"/>
                </a:lnTo>
                <a:lnTo>
                  <a:pt x="504" y="627"/>
                </a:lnTo>
                <a:lnTo>
                  <a:pt x="479" y="655"/>
                </a:lnTo>
                <a:lnTo>
                  <a:pt x="468" y="664"/>
                </a:lnTo>
                <a:lnTo>
                  <a:pt x="455" y="672"/>
                </a:lnTo>
                <a:lnTo>
                  <a:pt x="426" y="681"/>
                </a:lnTo>
                <a:lnTo>
                  <a:pt x="414" y="690"/>
                </a:lnTo>
                <a:lnTo>
                  <a:pt x="404" y="693"/>
                </a:lnTo>
                <a:lnTo>
                  <a:pt x="388" y="694"/>
                </a:lnTo>
                <a:lnTo>
                  <a:pt x="374" y="703"/>
                </a:lnTo>
                <a:lnTo>
                  <a:pt x="361" y="696"/>
                </a:lnTo>
                <a:lnTo>
                  <a:pt x="344" y="699"/>
                </a:lnTo>
                <a:lnTo>
                  <a:pt x="320" y="726"/>
                </a:lnTo>
                <a:lnTo>
                  <a:pt x="308" y="730"/>
                </a:lnTo>
                <a:lnTo>
                  <a:pt x="295" y="732"/>
                </a:lnTo>
                <a:lnTo>
                  <a:pt x="283" y="736"/>
                </a:lnTo>
                <a:lnTo>
                  <a:pt x="272" y="744"/>
                </a:lnTo>
                <a:lnTo>
                  <a:pt x="260" y="757"/>
                </a:lnTo>
                <a:lnTo>
                  <a:pt x="251" y="760"/>
                </a:lnTo>
                <a:lnTo>
                  <a:pt x="239" y="763"/>
                </a:lnTo>
                <a:lnTo>
                  <a:pt x="227" y="763"/>
                </a:lnTo>
                <a:lnTo>
                  <a:pt x="217" y="762"/>
                </a:lnTo>
                <a:lnTo>
                  <a:pt x="197" y="762"/>
                </a:lnTo>
                <a:lnTo>
                  <a:pt x="193" y="760"/>
                </a:lnTo>
                <a:lnTo>
                  <a:pt x="190" y="762"/>
                </a:lnTo>
                <a:lnTo>
                  <a:pt x="169" y="780"/>
                </a:lnTo>
                <a:lnTo>
                  <a:pt x="160" y="784"/>
                </a:lnTo>
                <a:lnTo>
                  <a:pt x="154" y="792"/>
                </a:lnTo>
                <a:lnTo>
                  <a:pt x="136" y="802"/>
                </a:lnTo>
                <a:lnTo>
                  <a:pt x="132" y="815"/>
                </a:lnTo>
                <a:lnTo>
                  <a:pt x="123" y="821"/>
                </a:lnTo>
                <a:lnTo>
                  <a:pt x="115" y="832"/>
                </a:lnTo>
                <a:lnTo>
                  <a:pt x="111" y="844"/>
                </a:lnTo>
                <a:lnTo>
                  <a:pt x="88" y="851"/>
                </a:lnTo>
                <a:lnTo>
                  <a:pt x="81" y="860"/>
                </a:lnTo>
                <a:lnTo>
                  <a:pt x="73" y="863"/>
                </a:lnTo>
                <a:lnTo>
                  <a:pt x="64" y="871"/>
                </a:lnTo>
                <a:lnTo>
                  <a:pt x="55" y="875"/>
                </a:lnTo>
                <a:lnTo>
                  <a:pt x="46" y="898"/>
                </a:lnTo>
                <a:lnTo>
                  <a:pt x="43" y="914"/>
                </a:lnTo>
                <a:lnTo>
                  <a:pt x="34" y="925"/>
                </a:lnTo>
                <a:lnTo>
                  <a:pt x="28" y="923"/>
                </a:lnTo>
                <a:lnTo>
                  <a:pt x="30" y="916"/>
                </a:lnTo>
                <a:lnTo>
                  <a:pt x="28" y="907"/>
                </a:lnTo>
                <a:lnTo>
                  <a:pt x="25" y="905"/>
                </a:lnTo>
                <a:lnTo>
                  <a:pt x="25" y="899"/>
                </a:lnTo>
                <a:lnTo>
                  <a:pt x="27" y="893"/>
                </a:lnTo>
                <a:lnTo>
                  <a:pt x="27" y="890"/>
                </a:lnTo>
                <a:lnTo>
                  <a:pt x="25" y="871"/>
                </a:lnTo>
                <a:lnTo>
                  <a:pt x="19" y="878"/>
                </a:lnTo>
                <a:lnTo>
                  <a:pt x="15" y="883"/>
                </a:lnTo>
                <a:lnTo>
                  <a:pt x="10" y="902"/>
                </a:lnTo>
                <a:lnTo>
                  <a:pt x="6" y="914"/>
                </a:lnTo>
                <a:lnTo>
                  <a:pt x="3" y="941"/>
                </a:lnTo>
                <a:lnTo>
                  <a:pt x="15" y="956"/>
                </a:lnTo>
                <a:lnTo>
                  <a:pt x="16" y="980"/>
                </a:lnTo>
                <a:lnTo>
                  <a:pt x="19" y="991"/>
                </a:lnTo>
                <a:lnTo>
                  <a:pt x="19" y="1003"/>
                </a:lnTo>
                <a:lnTo>
                  <a:pt x="4" y="1022"/>
                </a:lnTo>
                <a:lnTo>
                  <a:pt x="0" y="1034"/>
                </a:lnTo>
                <a:lnTo>
                  <a:pt x="6" y="1071"/>
                </a:lnTo>
                <a:lnTo>
                  <a:pt x="28" y="1101"/>
                </a:lnTo>
                <a:lnTo>
                  <a:pt x="40" y="1119"/>
                </a:lnTo>
                <a:lnTo>
                  <a:pt x="49" y="1134"/>
                </a:lnTo>
                <a:lnTo>
                  <a:pt x="49" y="1142"/>
                </a:lnTo>
                <a:lnTo>
                  <a:pt x="52" y="1137"/>
                </a:lnTo>
                <a:lnTo>
                  <a:pt x="61" y="1152"/>
                </a:lnTo>
                <a:lnTo>
                  <a:pt x="72" y="1158"/>
                </a:lnTo>
                <a:lnTo>
                  <a:pt x="76" y="1181"/>
                </a:lnTo>
                <a:lnTo>
                  <a:pt x="75" y="1196"/>
                </a:lnTo>
                <a:lnTo>
                  <a:pt x="70" y="1206"/>
                </a:lnTo>
                <a:lnTo>
                  <a:pt x="63" y="1205"/>
                </a:lnTo>
                <a:lnTo>
                  <a:pt x="58" y="1191"/>
                </a:lnTo>
                <a:lnTo>
                  <a:pt x="54" y="1182"/>
                </a:lnTo>
                <a:lnTo>
                  <a:pt x="46" y="1196"/>
                </a:lnTo>
                <a:lnTo>
                  <a:pt x="36" y="1169"/>
                </a:lnTo>
                <a:lnTo>
                  <a:pt x="28" y="1155"/>
                </a:lnTo>
                <a:lnTo>
                  <a:pt x="24" y="1152"/>
                </a:lnTo>
                <a:lnTo>
                  <a:pt x="25" y="1164"/>
                </a:lnTo>
                <a:lnTo>
                  <a:pt x="45" y="1196"/>
                </a:lnTo>
                <a:lnTo>
                  <a:pt x="57" y="1206"/>
                </a:lnTo>
                <a:lnTo>
                  <a:pt x="60" y="1215"/>
                </a:lnTo>
                <a:lnTo>
                  <a:pt x="54" y="1222"/>
                </a:lnTo>
                <a:lnTo>
                  <a:pt x="46" y="1222"/>
                </a:lnTo>
                <a:lnTo>
                  <a:pt x="42" y="1216"/>
                </a:lnTo>
                <a:lnTo>
                  <a:pt x="37" y="1219"/>
                </a:lnTo>
                <a:lnTo>
                  <a:pt x="34" y="1209"/>
                </a:lnTo>
                <a:lnTo>
                  <a:pt x="28" y="1202"/>
                </a:lnTo>
                <a:lnTo>
                  <a:pt x="25" y="1200"/>
                </a:lnTo>
                <a:lnTo>
                  <a:pt x="19" y="1200"/>
                </a:lnTo>
                <a:lnTo>
                  <a:pt x="16" y="1196"/>
                </a:lnTo>
                <a:lnTo>
                  <a:pt x="15" y="1202"/>
                </a:lnTo>
                <a:lnTo>
                  <a:pt x="22" y="1212"/>
                </a:lnTo>
                <a:lnTo>
                  <a:pt x="30" y="1215"/>
                </a:lnTo>
                <a:lnTo>
                  <a:pt x="34" y="1227"/>
                </a:lnTo>
                <a:lnTo>
                  <a:pt x="43" y="1236"/>
                </a:lnTo>
                <a:lnTo>
                  <a:pt x="55" y="1246"/>
                </a:lnTo>
                <a:lnTo>
                  <a:pt x="70" y="1252"/>
                </a:lnTo>
                <a:lnTo>
                  <a:pt x="82" y="1276"/>
                </a:lnTo>
                <a:lnTo>
                  <a:pt x="93" y="1296"/>
                </a:lnTo>
                <a:lnTo>
                  <a:pt x="97" y="1318"/>
                </a:lnTo>
                <a:lnTo>
                  <a:pt x="115" y="1342"/>
                </a:lnTo>
                <a:lnTo>
                  <a:pt x="129" y="1357"/>
                </a:lnTo>
                <a:lnTo>
                  <a:pt x="135" y="1372"/>
                </a:lnTo>
                <a:lnTo>
                  <a:pt x="159" y="1402"/>
                </a:lnTo>
                <a:lnTo>
                  <a:pt x="165" y="1414"/>
                </a:lnTo>
                <a:lnTo>
                  <a:pt x="171" y="1450"/>
                </a:lnTo>
                <a:lnTo>
                  <a:pt x="180" y="1478"/>
                </a:lnTo>
                <a:lnTo>
                  <a:pt x="190" y="1498"/>
                </a:lnTo>
                <a:lnTo>
                  <a:pt x="200" y="1510"/>
                </a:lnTo>
                <a:lnTo>
                  <a:pt x="206" y="1516"/>
                </a:lnTo>
                <a:lnTo>
                  <a:pt x="212" y="1529"/>
                </a:lnTo>
                <a:lnTo>
                  <a:pt x="236" y="1568"/>
                </a:lnTo>
                <a:lnTo>
                  <a:pt x="242" y="1583"/>
                </a:lnTo>
                <a:lnTo>
                  <a:pt x="242" y="1603"/>
                </a:lnTo>
                <a:lnTo>
                  <a:pt x="248" y="1626"/>
                </a:lnTo>
                <a:lnTo>
                  <a:pt x="247" y="1638"/>
                </a:lnTo>
                <a:lnTo>
                  <a:pt x="244" y="1632"/>
                </a:lnTo>
                <a:lnTo>
                  <a:pt x="247" y="1649"/>
                </a:lnTo>
                <a:lnTo>
                  <a:pt x="253" y="1661"/>
                </a:lnTo>
                <a:lnTo>
                  <a:pt x="256" y="1673"/>
                </a:lnTo>
                <a:lnTo>
                  <a:pt x="251" y="1688"/>
                </a:lnTo>
                <a:lnTo>
                  <a:pt x="242" y="1707"/>
                </a:lnTo>
                <a:lnTo>
                  <a:pt x="233" y="1712"/>
                </a:lnTo>
                <a:lnTo>
                  <a:pt x="221" y="1709"/>
                </a:lnTo>
                <a:lnTo>
                  <a:pt x="221" y="1710"/>
                </a:lnTo>
                <a:lnTo>
                  <a:pt x="223" y="1725"/>
                </a:lnTo>
                <a:lnTo>
                  <a:pt x="232" y="1757"/>
                </a:lnTo>
                <a:lnTo>
                  <a:pt x="247" y="1757"/>
                </a:lnTo>
                <a:lnTo>
                  <a:pt x="256" y="1760"/>
                </a:lnTo>
                <a:lnTo>
                  <a:pt x="269" y="1767"/>
                </a:lnTo>
                <a:lnTo>
                  <a:pt x="280" y="1776"/>
                </a:lnTo>
                <a:lnTo>
                  <a:pt x="299" y="1790"/>
                </a:lnTo>
                <a:lnTo>
                  <a:pt x="310" y="1790"/>
                </a:lnTo>
                <a:lnTo>
                  <a:pt x="310" y="1788"/>
                </a:lnTo>
                <a:lnTo>
                  <a:pt x="320" y="1791"/>
                </a:lnTo>
                <a:lnTo>
                  <a:pt x="329" y="1799"/>
                </a:lnTo>
                <a:lnTo>
                  <a:pt x="346" y="1799"/>
                </a:lnTo>
                <a:lnTo>
                  <a:pt x="380" y="1791"/>
                </a:lnTo>
                <a:lnTo>
                  <a:pt x="389" y="1799"/>
                </a:lnTo>
                <a:lnTo>
                  <a:pt x="398" y="1793"/>
                </a:lnTo>
                <a:lnTo>
                  <a:pt x="405" y="1796"/>
                </a:lnTo>
                <a:lnTo>
                  <a:pt x="405" y="1784"/>
                </a:lnTo>
                <a:lnTo>
                  <a:pt x="416" y="1788"/>
                </a:lnTo>
                <a:lnTo>
                  <a:pt x="425" y="1784"/>
                </a:lnTo>
                <a:lnTo>
                  <a:pt x="432" y="1776"/>
                </a:lnTo>
                <a:lnTo>
                  <a:pt x="435" y="1767"/>
                </a:lnTo>
                <a:lnTo>
                  <a:pt x="444" y="1755"/>
                </a:lnTo>
                <a:lnTo>
                  <a:pt x="459" y="1742"/>
                </a:lnTo>
                <a:lnTo>
                  <a:pt x="477" y="1739"/>
                </a:lnTo>
                <a:lnTo>
                  <a:pt x="488" y="1734"/>
                </a:lnTo>
                <a:lnTo>
                  <a:pt x="495" y="1727"/>
                </a:lnTo>
                <a:lnTo>
                  <a:pt x="497" y="1725"/>
                </a:lnTo>
                <a:lnTo>
                  <a:pt x="494" y="1719"/>
                </a:lnTo>
                <a:lnTo>
                  <a:pt x="498" y="1712"/>
                </a:lnTo>
                <a:lnTo>
                  <a:pt x="507" y="1701"/>
                </a:lnTo>
                <a:lnTo>
                  <a:pt x="519" y="1694"/>
                </a:lnTo>
                <a:lnTo>
                  <a:pt x="566" y="1691"/>
                </a:lnTo>
                <a:lnTo>
                  <a:pt x="584" y="1680"/>
                </a:lnTo>
                <a:lnTo>
                  <a:pt x="595" y="1679"/>
                </a:lnTo>
                <a:lnTo>
                  <a:pt x="615" y="1680"/>
                </a:lnTo>
                <a:lnTo>
                  <a:pt x="631" y="1677"/>
                </a:lnTo>
                <a:lnTo>
                  <a:pt x="637" y="1674"/>
                </a:lnTo>
                <a:lnTo>
                  <a:pt x="643" y="1677"/>
                </a:lnTo>
                <a:lnTo>
                  <a:pt x="651" y="1683"/>
                </a:lnTo>
                <a:lnTo>
                  <a:pt x="673" y="1676"/>
                </a:lnTo>
                <a:lnTo>
                  <a:pt x="697" y="1671"/>
                </a:lnTo>
                <a:lnTo>
                  <a:pt x="708" y="1674"/>
                </a:lnTo>
                <a:lnTo>
                  <a:pt x="718" y="1673"/>
                </a:lnTo>
                <a:lnTo>
                  <a:pt x="738" y="1665"/>
                </a:lnTo>
                <a:lnTo>
                  <a:pt x="742" y="1656"/>
                </a:lnTo>
                <a:lnTo>
                  <a:pt x="747" y="1644"/>
                </a:lnTo>
                <a:lnTo>
                  <a:pt x="753" y="1638"/>
                </a:lnTo>
                <a:lnTo>
                  <a:pt x="754" y="1620"/>
                </a:lnTo>
                <a:lnTo>
                  <a:pt x="760" y="1607"/>
                </a:lnTo>
                <a:lnTo>
                  <a:pt x="774" y="1598"/>
                </a:lnTo>
                <a:lnTo>
                  <a:pt x="786" y="1595"/>
                </a:lnTo>
                <a:lnTo>
                  <a:pt x="793" y="1592"/>
                </a:lnTo>
                <a:lnTo>
                  <a:pt x="803" y="1583"/>
                </a:lnTo>
                <a:lnTo>
                  <a:pt x="820" y="1577"/>
                </a:lnTo>
                <a:lnTo>
                  <a:pt x="850" y="1558"/>
                </a:lnTo>
                <a:lnTo>
                  <a:pt x="860" y="1547"/>
                </a:lnTo>
                <a:lnTo>
                  <a:pt x="877" y="1541"/>
                </a:lnTo>
                <a:lnTo>
                  <a:pt x="889" y="1544"/>
                </a:lnTo>
                <a:lnTo>
                  <a:pt x="929" y="1543"/>
                </a:lnTo>
                <a:lnTo>
                  <a:pt x="953" y="1538"/>
                </a:lnTo>
                <a:lnTo>
                  <a:pt x="970" y="1529"/>
                </a:lnTo>
                <a:lnTo>
                  <a:pt x="998" y="1526"/>
                </a:lnTo>
                <a:lnTo>
                  <a:pt x="1020" y="1510"/>
                </a:lnTo>
                <a:lnTo>
                  <a:pt x="1044" y="1496"/>
                </a:lnTo>
                <a:lnTo>
                  <a:pt x="1044" y="1495"/>
                </a:lnTo>
                <a:lnTo>
                  <a:pt x="1059" y="1487"/>
                </a:lnTo>
                <a:lnTo>
                  <a:pt x="1082" y="1486"/>
                </a:lnTo>
                <a:lnTo>
                  <a:pt x="1128" y="1486"/>
                </a:lnTo>
                <a:lnTo>
                  <a:pt x="1166" y="1480"/>
                </a:lnTo>
                <a:lnTo>
                  <a:pt x="1190" y="1480"/>
                </a:lnTo>
                <a:lnTo>
                  <a:pt x="1201" y="1481"/>
                </a:lnTo>
                <a:lnTo>
                  <a:pt x="1215" y="1486"/>
                </a:lnTo>
                <a:lnTo>
                  <a:pt x="1248" y="1511"/>
                </a:lnTo>
                <a:lnTo>
                  <a:pt x="1255" y="1514"/>
                </a:lnTo>
                <a:lnTo>
                  <a:pt x="1257" y="1516"/>
                </a:lnTo>
                <a:lnTo>
                  <a:pt x="1267" y="1510"/>
                </a:lnTo>
                <a:lnTo>
                  <a:pt x="1273" y="1508"/>
                </a:lnTo>
                <a:lnTo>
                  <a:pt x="1297" y="1519"/>
                </a:lnTo>
                <a:lnTo>
                  <a:pt x="1309" y="1526"/>
                </a:lnTo>
                <a:lnTo>
                  <a:pt x="1318" y="1528"/>
                </a:lnTo>
                <a:lnTo>
                  <a:pt x="1318" y="1519"/>
                </a:lnTo>
                <a:lnTo>
                  <a:pt x="1323" y="1522"/>
                </a:lnTo>
                <a:lnTo>
                  <a:pt x="1348" y="1546"/>
                </a:lnTo>
                <a:lnTo>
                  <a:pt x="1372" y="1552"/>
                </a:lnTo>
                <a:lnTo>
                  <a:pt x="1369" y="1567"/>
                </a:lnTo>
                <a:lnTo>
                  <a:pt x="1363" y="1567"/>
                </a:lnTo>
                <a:lnTo>
                  <a:pt x="1363" y="1577"/>
                </a:lnTo>
                <a:lnTo>
                  <a:pt x="1372" y="1588"/>
                </a:lnTo>
                <a:lnTo>
                  <a:pt x="1381" y="1595"/>
                </a:lnTo>
                <a:lnTo>
                  <a:pt x="1395" y="1600"/>
                </a:lnTo>
                <a:lnTo>
                  <a:pt x="1400" y="1598"/>
                </a:lnTo>
                <a:lnTo>
                  <a:pt x="1405" y="1607"/>
                </a:lnTo>
                <a:lnTo>
                  <a:pt x="1409" y="1613"/>
                </a:lnTo>
                <a:lnTo>
                  <a:pt x="1414" y="1632"/>
                </a:lnTo>
                <a:lnTo>
                  <a:pt x="1424" y="1640"/>
                </a:lnTo>
                <a:lnTo>
                  <a:pt x="1432" y="1652"/>
                </a:lnTo>
                <a:lnTo>
                  <a:pt x="1435" y="1668"/>
                </a:lnTo>
                <a:lnTo>
                  <a:pt x="1441" y="1676"/>
                </a:lnTo>
                <a:lnTo>
                  <a:pt x="1442" y="1691"/>
                </a:lnTo>
                <a:lnTo>
                  <a:pt x="1441" y="1700"/>
                </a:lnTo>
                <a:lnTo>
                  <a:pt x="1424" y="1688"/>
                </a:lnTo>
                <a:lnTo>
                  <a:pt x="1424" y="1698"/>
                </a:lnTo>
                <a:lnTo>
                  <a:pt x="1433" y="1698"/>
                </a:lnTo>
                <a:lnTo>
                  <a:pt x="1439" y="1707"/>
                </a:lnTo>
                <a:lnTo>
                  <a:pt x="1451" y="1713"/>
                </a:lnTo>
                <a:lnTo>
                  <a:pt x="1460" y="1725"/>
                </a:lnTo>
                <a:lnTo>
                  <a:pt x="1468" y="1725"/>
                </a:lnTo>
                <a:lnTo>
                  <a:pt x="1474" y="1730"/>
                </a:lnTo>
                <a:lnTo>
                  <a:pt x="1474" y="1712"/>
                </a:lnTo>
                <a:lnTo>
                  <a:pt x="1469" y="1712"/>
                </a:lnTo>
                <a:lnTo>
                  <a:pt x="1474" y="1698"/>
                </a:lnTo>
                <a:lnTo>
                  <a:pt x="1484" y="1691"/>
                </a:lnTo>
                <a:lnTo>
                  <a:pt x="1495" y="1677"/>
                </a:lnTo>
                <a:lnTo>
                  <a:pt x="1501" y="1661"/>
                </a:lnTo>
                <a:lnTo>
                  <a:pt x="1508" y="1658"/>
                </a:lnTo>
                <a:lnTo>
                  <a:pt x="1516" y="1652"/>
                </a:lnTo>
                <a:lnTo>
                  <a:pt x="1531" y="1644"/>
                </a:lnTo>
                <a:lnTo>
                  <a:pt x="1532" y="1638"/>
                </a:lnTo>
                <a:lnTo>
                  <a:pt x="1537" y="1637"/>
                </a:lnTo>
                <a:lnTo>
                  <a:pt x="1550" y="1638"/>
                </a:lnTo>
                <a:lnTo>
                  <a:pt x="1555" y="1629"/>
                </a:lnTo>
                <a:lnTo>
                  <a:pt x="1558" y="1622"/>
                </a:lnTo>
                <a:lnTo>
                  <a:pt x="1565" y="1610"/>
                </a:lnTo>
                <a:lnTo>
                  <a:pt x="1570" y="1597"/>
                </a:lnTo>
                <a:lnTo>
                  <a:pt x="1579" y="1585"/>
                </a:lnTo>
                <a:lnTo>
                  <a:pt x="1585" y="1583"/>
                </a:lnTo>
                <a:lnTo>
                  <a:pt x="1585" y="1561"/>
                </a:lnTo>
                <a:lnTo>
                  <a:pt x="1588" y="1552"/>
                </a:lnTo>
                <a:lnTo>
                  <a:pt x="1594" y="1558"/>
                </a:lnTo>
                <a:lnTo>
                  <a:pt x="1592" y="1570"/>
                </a:lnTo>
                <a:lnTo>
                  <a:pt x="1596" y="1573"/>
                </a:lnTo>
                <a:lnTo>
                  <a:pt x="1596" y="1583"/>
                </a:lnTo>
                <a:lnTo>
                  <a:pt x="1599" y="1591"/>
                </a:lnTo>
                <a:lnTo>
                  <a:pt x="1599" y="1600"/>
                </a:lnTo>
                <a:lnTo>
                  <a:pt x="1594" y="1597"/>
                </a:lnTo>
                <a:lnTo>
                  <a:pt x="1594" y="1625"/>
                </a:lnTo>
                <a:lnTo>
                  <a:pt x="1586" y="1635"/>
                </a:lnTo>
                <a:lnTo>
                  <a:pt x="1580" y="1640"/>
                </a:lnTo>
                <a:lnTo>
                  <a:pt x="1573" y="1656"/>
                </a:lnTo>
                <a:lnTo>
                  <a:pt x="1565" y="1668"/>
                </a:lnTo>
                <a:lnTo>
                  <a:pt x="1565" y="1679"/>
                </a:lnTo>
                <a:lnTo>
                  <a:pt x="1565" y="1685"/>
                </a:lnTo>
                <a:lnTo>
                  <a:pt x="1565" y="1689"/>
                </a:lnTo>
                <a:lnTo>
                  <a:pt x="1567" y="1692"/>
                </a:lnTo>
                <a:lnTo>
                  <a:pt x="1565" y="1704"/>
                </a:lnTo>
                <a:lnTo>
                  <a:pt x="1561" y="1719"/>
                </a:lnTo>
                <a:lnTo>
                  <a:pt x="1549" y="1725"/>
                </a:lnTo>
                <a:lnTo>
                  <a:pt x="1534" y="1724"/>
                </a:lnTo>
                <a:lnTo>
                  <a:pt x="1528" y="1745"/>
                </a:lnTo>
                <a:lnTo>
                  <a:pt x="1535" y="1752"/>
                </a:lnTo>
                <a:lnTo>
                  <a:pt x="1546" y="1745"/>
                </a:lnTo>
                <a:lnTo>
                  <a:pt x="1558" y="1745"/>
                </a:lnTo>
                <a:lnTo>
                  <a:pt x="1571" y="1739"/>
                </a:lnTo>
                <a:lnTo>
                  <a:pt x="1580" y="1742"/>
                </a:lnTo>
                <a:lnTo>
                  <a:pt x="1582" y="1739"/>
                </a:lnTo>
                <a:lnTo>
                  <a:pt x="1585" y="1725"/>
                </a:lnTo>
                <a:lnTo>
                  <a:pt x="1589" y="1713"/>
                </a:lnTo>
                <a:lnTo>
                  <a:pt x="1589" y="1698"/>
                </a:lnTo>
                <a:lnTo>
                  <a:pt x="1604" y="1674"/>
                </a:lnTo>
                <a:lnTo>
                  <a:pt x="1611" y="1682"/>
                </a:lnTo>
                <a:lnTo>
                  <a:pt x="1620" y="1695"/>
                </a:lnTo>
                <a:lnTo>
                  <a:pt x="1626" y="1715"/>
                </a:lnTo>
                <a:lnTo>
                  <a:pt x="1626" y="1731"/>
                </a:lnTo>
                <a:lnTo>
                  <a:pt x="1620" y="1749"/>
                </a:lnTo>
                <a:lnTo>
                  <a:pt x="1613" y="1766"/>
                </a:lnTo>
                <a:lnTo>
                  <a:pt x="1604" y="1776"/>
                </a:lnTo>
                <a:lnTo>
                  <a:pt x="1611" y="1779"/>
                </a:lnTo>
                <a:lnTo>
                  <a:pt x="1623" y="1778"/>
                </a:lnTo>
                <a:lnTo>
                  <a:pt x="1640" y="1772"/>
                </a:lnTo>
                <a:lnTo>
                  <a:pt x="1658" y="1764"/>
                </a:lnTo>
                <a:lnTo>
                  <a:pt x="1673" y="1764"/>
                </a:lnTo>
                <a:lnTo>
                  <a:pt x="1674" y="1766"/>
                </a:lnTo>
                <a:lnTo>
                  <a:pt x="1667" y="1784"/>
                </a:lnTo>
                <a:lnTo>
                  <a:pt x="1689" y="1818"/>
                </a:lnTo>
                <a:lnTo>
                  <a:pt x="1698" y="1848"/>
                </a:lnTo>
                <a:lnTo>
                  <a:pt x="1697" y="1863"/>
                </a:lnTo>
                <a:lnTo>
                  <a:pt x="1691" y="1872"/>
                </a:lnTo>
                <a:lnTo>
                  <a:pt x="1691" y="1878"/>
                </a:lnTo>
                <a:lnTo>
                  <a:pt x="1703" y="1911"/>
                </a:lnTo>
                <a:lnTo>
                  <a:pt x="1713" y="1918"/>
                </a:lnTo>
                <a:lnTo>
                  <a:pt x="1719" y="1933"/>
                </a:lnTo>
                <a:lnTo>
                  <a:pt x="1728" y="1944"/>
                </a:lnTo>
                <a:lnTo>
                  <a:pt x="1742" y="1954"/>
                </a:lnTo>
                <a:lnTo>
                  <a:pt x="1748" y="1956"/>
                </a:lnTo>
                <a:lnTo>
                  <a:pt x="1748" y="1956"/>
                </a:lnTo>
                <a:lnTo>
                  <a:pt x="1748" y="1956"/>
                </a:lnTo>
                <a:lnTo>
                  <a:pt x="1749" y="1956"/>
                </a:lnTo>
                <a:lnTo>
                  <a:pt x="1749" y="1956"/>
                </a:lnTo>
                <a:lnTo>
                  <a:pt x="1749" y="1956"/>
                </a:lnTo>
                <a:lnTo>
                  <a:pt x="1749" y="1956"/>
                </a:lnTo>
                <a:lnTo>
                  <a:pt x="1761" y="1957"/>
                </a:lnTo>
                <a:lnTo>
                  <a:pt x="1779" y="1969"/>
                </a:lnTo>
                <a:lnTo>
                  <a:pt x="1782" y="1975"/>
                </a:lnTo>
                <a:lnTo>
                  <a:pt x="1785" y="1983"/>
                </a:lnTo>
                <a:lnTo>
                  <a:pt x="1785" y="1983"/>
                </a:lnTo>
                <a:lnTo>
                  <a:pt x="1785" y="1983"/>
                </a:lnTo>
                <a:lnTo>
                  <a:pt x="1796" y="1975"/>
                </a:lnTo>
                <a:lnTo>
                  <a:pt x="1804" y="1975"/>
                </a:lnTo>
                <a:lnTo>
                  <a:pt x="1815" y="1980"/>
                </a:lnTo>
                <a:lnTo>
                  <a:pt x="1824" y="1983"/>
                </a:lnTo>
                <a:lnTo>
                  <a:pt x="1839" y="1987"/>
                </a:lnTo>
                <a:lnTo>
                  <a:pt x="1849" y="1992"/>
                </a:lnTo>
                <a:lnTo>
                  <a:pt x="1866" y="2005"/>
                </a:lnTo>
                <a:lnTo>
                  <a:pt x="1876" y="2011"/>
                </a:lnTo>
                <a:lnTo>
                  <a:pt x="1887" y="2017"/>
                </a:lnTo>
                <a:lnTo>
                  <a:pt x="1890" y="2021"/>
                </a:lnTo>
                <a:lnTo>
                  <a:pt x="1905" y="2018"/>
                </a:lnTo>
                <a:lnTo>
                  <a:pt x="1924" y="2012"/>
                </a:lnTo>
                <a:lnTo>
                  <a:pt x="1935" y="1998"/>
                </a:lnTo>
                <a:lnTo>
                  <a:pt x="1947" y="1990"/>
                </a:lnTo>
                <a:lnTo>
                  <a:pt x="1953" y="1989"/>
                </a:lnTo>
                <a:lnTo>
                  <a:pt x="1959" y="1986"/>
                </a:lnTo>
                <a:lnTo>
                  <a:pt x="1963" y="1986"/>
                </a:lnTo>
                <a:lnTo>
                  <a:pt x="1968" y="1986"/>
                </a:lnTo>
                <a:lnTo>
                  <a:pt x="1968" y="1983"/>
                </a:lnTo>
                <a:lnTo>
                  <a:pt x="1954" y="1972"/>
                </a:lnTo>
                <a:lnTo>
                  <a:pt x="1965" y="1972"/>
                </a:lnTo>
                <a:lnTo>
                  <a:pt x="1965" y="1972"/>
                </a:lnTo>
                <a:lnTo>
                  <a:pt x="1983" y="1960"/>
                </a:lnTo>
                <a:lnTo>
                  <a:pt x="1992" y="1966"/>
                </a:lnTo>
                <a:lnTo>
                  <a:pt x="1992" y="1980"/>
                </a:lnTo>
                <a:lnTo>
                  <a:pt x="1987" y="1992"/>
                </a:lnTo>
                <a:lnTo>
                  <a:pt x="1974" y="1990"/>
                </a:lnTo>
                <a:lnTo>
                  <a:pt x="1974" y="1990"/>
                </a:lnTo>
                <a:lnTo>
                  <a:pt x="1974" y="1990"/>
                </a:lnTo>
                <a:lnTo>
                  <a:pt x="1978" y="1996"/>
                </a:lnTo>
                <a:lnTo>
                  <a:pt x="1989" y="2002"/>
                </a:lnTo>
                <a:lnTo>
                  <a:pt x="1997" y="1999"/>
                </a:lnTo>
                <a:lnTo>
                  <a:pt x="2005" y="1995"/>
                </a:lnTo>
                <a:lnTo>
                  <a:pt x="2012" y="1990"/>
                </a:lnTo>
                <a:lnTo>
                  <a:pt x="2018" y="1998"/>
                </a:lnTo>
                <a:lnTo>
                  <a:pt x="2014" y="2009"/>
                </a:lnTo>
                <a:lnTo>
                  <a:pt x="2014" y="2014"/>
                </a:lnTo>
                <a:lnTo>
                  <a:pt x="2017" y="2018"/>
                </a:lnTo>
                <a:lnTo>
                  <a:pt x="2020" y="2023"/>
                </a:lnTo>
                <a:lnTo>
                  <a:pt x="2032" y="2024"/>
                </a:lnTo>
                <a:lnTo>
                  <a:pt x="2036" y="2035"/>
                </a:lnTo>
                <a:lnTo>
                  <a:pt x="2044" y="2039"/>
                </a:lnTo>
                <a:lnTo>
                  <a:pt x="2048" y="2041"/>
                </a:lnTo>
                <a:lnTo>
                  <a:pt x="2054" y="2050"/>
                </a:lnTo>
                <a:lnTo>
                  <a:pt x="2060" y="2060"/>
                </a:lnTo>
                <a:lnTo>
                  <a:pt x="2060" y="2060"/>
                </a:lnTo>
                <a:lnTo>
                  <a:pt x="2060" y="2060"/>
                </a:lnTo>
                <a:lnTo>
                  <a:pt x="2065" y="2056"/>
                </a:lnTo>
                <a:lnTo>
                  <a:pt x="2068" y="2044"/>
                </a:lnTo>
                <a:lnTo>
                  <a:pt x="2074" y="2033"/>
                </a:lnTo>
                <a:lnTo>
                  <a:pt x="2074" y="2033"/>
                </a:lnTo>
                <a:lnTo>
                  <a:pt x="2069" y="2033"/>
                </a:lnTo>
                <a:lnTo>
                  <a:pt x="2069" y="2033"/>
                </a:lnTo>
                <a:lnTo>
                  <a:pt x="2065" y="2036"/>
                </a:lnTo>
                <a:lnTo>
                  <a:pt x="2062" y="2038"/>
                </a:lnTo>
                <a:lnTo>
                  <a:pt x="2057" y="2044"/>
                </a:lnTo>
                <a:lnTo>
                  <a:pt x="2054" y="2038"/>
                </a:lnTo>
                <a:lnTo>
                  <a:pt x="2057" y="2029"/>
                </a:lnTo>
                <a:lnTo>
                  <a:pt x="2060" y="2029"/>
                </a:lnTo>
                <a:lnTo>
                  <a:pt x="2065" y="2029"/>
                </a:lnTo>
                <a:lnTo>
                  <a:pt x="2068" y="2030"/>
                </a:lnTo>
                <a:lnTo>
                  <a:pt x="2068" y="2030"/>
                </a:lnTo>
                <a:lnTo>
                  <a:pt x="2068" y="2030"/>
                </a:lnTo>
                <a:lnTo>
                  <a:pt x="2083" y="2026"/>
                </a:lnTo>
                <a:lnTo>
                  <a:pt x="2086" y="2032"/>
                </a:lnTo>
                <a:lnTo>
                  <a:pt x="2092" y="2026"/>
                </a:lnTo>
                <a:lnTo>
                  <a:pt x="2105" y="2018"/>
                </a:lnTo>
                <a:lnTo>
                  <a:pt x="2110" y="2014"/>
                </a:lnTo>
                <a:lnTo>
                  <a:pt x="2117" y="2006"/>
                </a:lnTo>
                <a:lnTo>
                  <a:pt x="2132" y="1999"/>
                </a:lnTo>
                <a:lnTo>
                  <a:pt x="2144" y="1992"/>
                </a:lnTo>
                <a:lnTo>
                  <a:pt x="2170" y="1983"/>
                </a:lnTo>
                <a:lnTo>
                  <a:pt x="2176" y="1981"/>
                </a:lnTo>
                <a:lnTo>
                  <a:pt x="2182" y="1980"/>
                </a:lnTo>
                <a:lnTo>
                  <a:pt x="2238" y="1986"/>
                </a:lnTo>
                <a:lnTo>
                  <a:pt x="2259" y="1983"/>
                </a:lnTo>
                <a:lnTo>
                  <a:pt x="2265" y="1969"/>
                </a:lnTo>
                <a:lnTo>
                  <a:pt x="2267" y="1969"/>
                </a:lnTo>
                <a:lnTo>
                  <a:pt x="2276" y="1975"/>
                </a:lnTo>
                <a:lnTo>
                  <a:pt x="2276" y="1975"/>
                </a:lnTo>
                <a:lnTo>
                  <a:pt x="2276" y="1975"/>
                </a:lnTo>
                <a:lnTo>
                  <a:pt x="2279" y="1969"/>
                </a:lnTo>
                <a:lnTo>
                  <a:pt x="2280" y="1968"/>
                </a:lnTo>
                <a:close/>
                <a:moveTo>
                  <a:pt x="1073" y="69"/>
                </a:moveTo>
                <a:lnTo>
                  <a:pt x="1071" y="57"/>
                </a:lnTo>
                <a:lnTo>
                  <a:pt x="1074" y="55"/>
                </a:lnTo>
                <a:lnTo>
                  <a:pt x="1074" y="45"/>
                </a:lnTo>
                <a:lnTo>
                  <a:pt x="1080" y="36"/>
                </a:lnTo>
                <a:lnTo>
                  <a:pt x="1085" y="37"/>
                </a:lnTo>
                <a:lnTo>
                  <a:pt x="1089" y="46"/>
                </a:lnTo>
                <a:lnTo>
                  <a:pt x="1094" y="55"/>
                </a:lnTo>
                <a:lnTo>
                  <a:pt x="1106" y="66"/>
                </a:lnTo>
                <a:lnTo>
                  <a:pt x="1077" y="66"/>
                </a:lnTo>
                <a:lnTo>
                  <a:pt x="1073" y="69"/>
                </a:lnTo>
                <a:close/>
                <a:moveTo>
                  <a:pt x="1104" y="52"/>
                </a:moveTo>
                <a:lnTo>
                  <a:pt x="1091" y="25"/>
                </a:lnTo>
                <a:lnTo>
                  <a:pt x="1094" y="28"/>
                </a:lnTo>
                <a:lnTo>
                  <a:pt x="1101" y="31"/>
                </a:lnTo>
                <a:lnTo>
                  <a:pt x="1106" y="36"/>
                </a:lnTo>
                <a:lnTo>
                  <a:pt x="1118" y="39"/>
                </a:lnTo>
                <a:lnTo>
                  <a:pt x="1136" y="34"/>
                </a:lnTo>
                <a:lnTo>
                  <a:pt x="1142" y="36"/>
                </a:lnTo>
                <a:lnTo>
                  <a:pt x="1157" y="24"/>
                </a:lnTo>
                <a:lnTo>
                  <a:pt x="1164" y="25"/>
                </a:lnTo>
                <a:lnTo>
                  <a:pt x="1170" y="33"/>
                </a:lnTo>
                <a:lnTo>
                  <a:pt x="1173" y="46"/>
                </a:lnTo>
                <a:lnTo>
                  <a:pt x="1163" y="60"/>
                </a:lnTo>
                <a:lnTo>
                  <a:pt x="1143" y="70"/>
                </a:lnTo>
                <a:lnTo>
                  <a:pt x="1133" y="70"/>
                </a:lnTo>
                <a:lnTo>
                  <a:pt x="1124" y="64"/>
                </a:lnTo>
                <a:lnTo>
                  <a:pt x="1104" y="52"/>
                </a:lnTo>
                <a:close/>
                <a:moveTo>
                  <a:pt x="1556" y="235"/>
                </a:moveTo>
                <a:lnTo>
                  <a:pt x="1561" y="239"/>
                </a:lnTo>
                <a:lnTo>
                  <a:pt x="1549" y="244"/>
                </a:lnTo>
                <a:lnTo>
                  <a:pt x="1534" y="242"/>
                </a:lnTo>
                <a:lnTo>
                  <a:pt x="1528" y="232"/>
                </a:lnTo>
                <a:lnTo>
                  <a:pt x="1528" y="207"/>
                </a:lnTo>
                <a:lnTo>
                  <a:pt x="1532" y="207"/>
                </a:lnTo>
                <a:lnTo>
                  <a:pt x="1534" y="211"/>
                </a:lnTo>
                <a:lnTo>
                  <a:pt x="1540" y="202"/>
                </a:lnTo>
                <a:lnTo>
                  <a:pt x="1544" y="213"/>
                </a:lnTo>
                <a:lnTo>
                  <a:pt x="1553" y="205"/>
                </a:lnTo>
                <a:lnTo>
                  <a:pt x="1556" y="235"/>
                </a:lnTo>
                <a:close/>
                <a:moveTo>
                  <a:pt x="1532" y="42"/>
                </a:moveTo>
                <a:lnTo>
                  <a:pt x="1529" y="42"/>
                </a:lnTo>
                <a:lnTo>
                  <a:pt x="1532" y="25"/>
                </a:lnTo>
                <a:lnTo>
                  <a:pt x="1540" y="14"/>
                </a:lnTo>
                <a:lnTo>
                  <a:pt x="1544" y="12"/>
                </a:lnTo>
                <a:lnTo>
                  <a:pt x="1544" y="22"/>
                </a:lnTo>
                <a:lnTo>
                  <a:pt x="1535" y="33"/>
                </a:lnTo>
                <a:lnTo>
                  <a:pt x="1532" y="42"/>
                </a:lnTo>
                <a:close/>
                <a:moveTo>
                  <a:pt x="1719" y="416"/>
                </a:moveTo>
                <a:lnTo>
                  <a:pt x="1722" y="412"/>
                </a:lnTo>
                <a:lnTo>
                  <a:pt x="1727" y="407"/>
                </a:lnTo>
                <a:lnTo>
                  <a:pt x="1733" y="406"/>
                </a:lnTo>
                <a:lnTo>
                  <a:pt x="1739" y="400"/>
                </a:lnTo>
                <a:lnTo>
                  <a:pt x="1739" y="400"/>
                </a:lnTo>
                <a:lnTo>
                  <a:pt x="1739" y="400"/>
                </a:lnTo>
                <a:lnTo>
                  <a:pt x="1745" y="403"/>
                </a:lnTo>
                <a:lnTo>
                  <a:pt x="1751" y="404"/>
                </a:lnTo>
                <a:lnTo>
                  <a:pt x="1758" y="412"/>
                </a:lnTo>
                <a:lnTo>
                  <a:pt x="1752" y="410"/>
                </a:lnTo>
                <a:lnTo>
                  <a:pt x="1742" y="414"/>
                </a:lnTo>
                <a:lnTo>
                  <a:pt x="1742" y="417"/>
                </a:lnTo>
                <a:lnTo>
                  <a:pt x="1737" y="422"/>
                </a:lnTo>
                <a:lnTo>
                  <a:pt x="1725" y="425"/>
                </a:lnTo>
                <a:lnTo>
                  <a:pt x="1719" y="416"/>
                </a:lnTo>
                <a:close/>
                <a:moveTo>
                  <a:pt x="2612" y="1094"/>
                </a:moveTo>
                <a:lnTo>
                  <a:pt x="2611" y="1110"/>
                </a:lnTo>
                <a:lnTo>
                  <a:pt x="2595" y="1134"/>
                </a:lnTo>
                <a:lnTo>
                  <a:pt x="2592" y="1143"/>
                </a:lnTo>
                <a:lnTo>
                  <a:pt x="2589" y="1142"/>
                </a:lnTo>
                <a:lnTo>
                  <a:pt x="2589" y="1130"/>
                </a:lnTo>
                <a:lnTo>
                  <a:pt x="2592" y="1109"/>
                </a:lnTo>
                <a:lnTo>
                  <a:pt x="2599" y="1100"/>
                </a:lnTo>
                <a:lnTo>
                  <a:pt x="2606" y="1089"/>
                </a:lnTo>
                <a:lnTo>
                  <a:pt x="2603" y="1079"/>
                </a:lnTo>
                <a:lnTo>
                  <a:pt x="2605" y="1076"/>
                </a:lnTo>
                <a:lnTo>
                  <a:pt x="2612" y="1094"/>
                </a:lnTo>
                <a:close/>
                <a:moveTo>
                  <a:pt x="1594" y="1787"/>
                </a:moveTo>
                <a:lnTo>
                  <a:pt x="1599" y="1796"/>
                </a:lnTo>
                <a:lnTo>
                  <a:pt x="1586" y="1794"/>
                </a:lnTo>
                <a:lnTo>
                  <a:pt x="1573" y="1796"/>
                </a:lnTo>
                <a:lnTo>
                  <a:pt x="1571" y="1802"/>
                </a:lnTo>
                <a:lnTo>
                  <a:pt x="1562" y="1806"/>
                </a:lnTo>
                <a:lnTo>
                  <a:pt x="1552" y="1803"/>
                </a:lnTo>
                <a:lnTo>
                  <a:pt x="1528" y="1803"/>
                </a:lnTo>
                <a:lnTo>
                  <a:pt x="1513" y="1802"/>
                </a:lnTo>
                <a:lnTo>
                  <a:pt x="1508" y="1791"/>
                </a:lnTo>
                <a:lnTo>
                  <a:pt x="1508" y="1787"/>
                </a:lnTo>
                <a:lnTo>
                  <a:pt x="1511" y="1784"/>
                </a:lnTo>
                <a:lnTo>
                  <a:pt x="1523" y="1778"/>
                </a:lnTo>
                <a:lnTo>
                  <a:pt x="1553" y="1772"/>
                </a:lnTo>
                <a:lnTo>
                  <a:pt x="1567" y="1775"/>
                </a:lnTo>
                <a:lnTo>
                  <a:pt x="1568" y="1784"/>
                </a:lnTo>
                <a:lnTo>
                  <a:pt x="1585" y="1787"/>
                </a:lnTo>
                <a:lnTo>
                  <a:pt x="1594" y="1787"/>
                </a:lnTo>
                <a:close/>
                <a:moveTo>
                  <a:pt x="2155" y="2144"/>
                </a:moveTo>
                <a:lnTo>
                  <a:pt x="2155" y="2147"/>
                </a:lnTo>
                <a:lnTo>
                  <a:pt x="2155" y="2150"/>
                </a:lnTo>
                <a:lnTo>
                  <a:pt x="2149" y="2152"/>
                </a:lnTo>
                <a:lnTo>
                  <a:pt x="2143" y="2155"/>
                </a:lnTo>
                <a:lnTo>
                  <a:pt x="2143" y="2155"/>
                </a:lnTo>
                <a:lnTo>
                  <a:pt x="2143" y="2155"/>
                </a:lnTo>
                <a:lnTo>
                  <a:pt x="2143" y="2141"/>
                </a:lnTo>
                <a:lnTo>
                  <a:pt x="2138" y="2129"/>
                </a:lnTo>
                <a:lnTo>
                  <a:pt x="2132" y="2122"/>
                </a:lnTo>
                <a:lnTo>
                  <a:pt x="2135" y="2117"/>
                </a:lnTo>
                <a:lnTo>
                  <a:pt x="2140" y="2114"/>
                </a:lnTo>
                <a:lnTo>
                  <a:pt x="2155" y="2132"/>
                </a:lnTo>
                <a:lnTo>
                  <a:pt x="2155" y="2138"/>
                </a:lnTo>
                <a:lnTo>
                  <a:pt x="2155" y="2144"/>
                </a:lnTo>
                <a:close/>
                <a:moveTo>
                  <a:pt x="2144" y="2204"/>
                </a:moveTo>
                <a:lnTo>
                  <a:pt x="2144" y="2226"/>
                </a:lnTo>
                <a:lnTo>
                  <a:pt x="2144" y="2237"/>
                </a:lnTo>
                <a:lnTo>
                  <a:pt x="2140" y="2247"/>
                </a:lnTo>
                <a:lnTo>
                  <a:pt x="2138" y="2267"/>
                </a:lnTo>
                <a:lnTo>
                  <a:pt x="2137" y="2285"/>
                </a:lnTo>
                <a:lnTo>
                  <a:pt x="2138" y="2291"/>
                </a:lnTo>
                <a:lnTo>
                  <a:pt x="2135" y="2303"/>
                </a:lnTo>
                <a:lnTo>
                  <a:pt x="2135" y="2303"/>
                </a:lnTo>
                <a:lnTo>
                  <a:pt x="2135" y="2303"/>
                </a:lnTo>
                <a:lnTo>
                  <a:pt x="2137" y="2294"/>
                </a:lnTo>
                <a:lnTo>
                  <a:pt x="2137" y="2283"/>
                </a:lnTo>
                <a:lnTo>
                  <a:pt x="2135" y="2276"/>
                </a:lnTo>
                <a:lnTo>
                  <a:pt x="2132" y="2282"/>
                </a:lnTo>
                <a:lnTo>
                  <a:pt x="2119" y="2298"/>
                </a:lnTo>
                <a:lnTo>
                  <a:pt x="2117" y="2313"/>
                </a:lnTo>
                <a:lnTo>
                  <a:pt x="2113" y="2313"/>
                </a:lnTo>
                <a:lnTo>
                  <a:pt x="2108" y="2331"/>
                </a:lnTo>
                <a:lnTo>
                  <a:pt x="2104" y="2334"/>
                </a:lnTo>
                <a:lnTo>
                  <a:pt x="2098" y="2334"/>
                </a:lnTo>
                <a:lnTo>
                  <a:pt x="2089" y="2330"/>
                </a:lnTo>
                <a:lnTo>
                  <a:pt x="2086" y="2333"/>
                </a:lnTo>
                <a:lnTo>
                  <a:pt x="2084" y="2342"/>
                </a:lnTo>
                <a:lnTo>
                  <a:pt x="2080" y="2349"/>
                </a:lnTo>
                <a:lnTo>
                  <a:pt x="2072" y="2352"/>
                </a:lnTo>
                <a:lnTo>
                  <a:pt x="2069" y="2361"/>
                </a:lnTo>
                <a:lnTo>
                  <a:pt x="2065" y="2355"/>
                </a:lnTo>
                <a:lnTo>
                  <a:pt x="2060" y="2352"/>
                </a:lnTo>
                <a:lnTo>
                  <a:pt x="2059" y="2355"/>
                </a:lnTo>
                <a:lnTo>
                  <a:pt x="2056" y="2357"/>
                </a:lnTo>
                <a:lnTo>
                  <a:pt x="2054" y="2363"/>
                </a:lnTo>
                <a:lnTo>
                  <a:pt x="2051" y="2367"/>
                </a:lnTo>
                <a:lnTo>
                  <a:pt x="2051" y="2376"/>
                </a:lnTo>
                <a:lnTo>
                  <a:pt x="2042" y="2384"/>
                </a:lnTo>
                <a:lnTo>
                  <a:pt x="2036" y="2384"/>
                </a:lnTo>
                <a:lnTo>
                  <a:pt x="2032" y="2378"/>
                </a:lnTo>
                <a:lnTo>
                  <a:pt x="2024" y="2376"/>
                </a:lnTo>
                <a:lnTo>
                  <a:pt x="2020" y="2378"/>
                </a:lnTo>
                <a:lnTo>
                  <a:pt x="2020" y="2378"/>
                </a:lnTo>
                <a:lnTo>
                  <a:pt x="2020" y="2378"/>
                </a:lnTo>
                <a:lnTo>
                  <a:pt x="2011" y="2372"/>
                </a:lnTo>
                <a:lnTo>
                  <a:pt x="2000" y="2372"/>
                </a:lnTo>
                <a:lnTo>
                  <a:pt x="1997" y="2366"/>
                </a:lnTo>
                <a:lnTo>
                  <a:pt x="2002" y="2366"/>
                </a:lnTo>
                <a:lnTo>
                  <a:pt x="2005" y="2364"/>
                </a:lnTo>
                <a:lnTo>
                  <a:pt x="2009" y="2358"/>
                </a:lnTo>
                <a:lnTo>
                  <a:pt x="2000" y="2357"/>
                </a:lnTo>
                <a:lnTo>
                  <a:pt x="1992" y="2351"/>
                </a:lnTo>
                <a:lnTo>
                  <a:pt x="1983" y="2328"/>
                </a:lnTo>
                <a:lnTo>
                  <a:pt x="1977" y="2321"/>
                </a:lnTo>
                <a:lnTo>
                  <a:pt x="1974" y="2313"/>
                </a:lnTo>
                <a:lnTo>
                  <a:pt x="1966" y="2268"/>
                </a:lnTo>
                <a:lnTo>
                  <a:pt x="1966" y="2268"/>
                </a:lnTo>
                <a:lnTo>
                  <a:pt x="1966" y="2268"/>
                </a:lnTo>
                <a:lnTo>
                  <a:pt x="1977" y="2292"/>
                </a:lnTo>
                <a:lnTo>
                  <a:pt x="1984" y="2282"/>
                </a:lnTo>
                <a:lnTo>
                  <a:pt x="1978" y="2276"/>
                </a:lnTo>
                <a:lnTo>
                  <a:pt x="1968" y="2255"/>
                </a:lnTo>
                <a:lnTo>
                  <a:pt x="1950" y="2201"/>
                </a:lnTo>
                <a:lnTo>
                  <a:pt x="1953" y="2186"/>
                </a:lnTo>
                <a:lnTo>
                  <a:pt x="1956" y="2161"/>
                </a:lnTo>
                <a:lnTo>
                  <a:pt x="1959" y="2165"/>
                </a:lnTo>
                <a:lnTo>
                  <a:pt x="1965" y="2168"/>
                </a:lnTo>
                <a:lnTo>
                  <a:pt x="1972" y="2174"/>
                </a:lnTo>
                <a:lnTo>
                  <a:pt x="1975" y="2173"/>
                </a:lnTo>
                <a:lnTo>
                  <a:pt x="1978" y="2171"/>
                </a:lnTo>
                <a:lnTo>
                  <a:pt x="1978" y="2171"/>
                </a:lnTo>
                <a:lnTo>
                  <a:pt x="1983" y="2171"/>
                </a:lnTo>
                <a:lnTo>
                  <a:pt x="1996" y="2179"/>
                </a:lnTo>
                <a:lnTo>
                  <a:pt x="2018" y="2200"/>
                </a:lnTo>
                <a:lnTo>
                  <a:pt x="2050" y="2207"/>
                </a:lnTo>
                <a:lnTo>
                  <a:pt x="2054" y="2208"/>
                </a:lnTo>
                <a:lnTo>
                  <a:pt x="2066" y="2201"/>
                </a:lnTo>
                <a:lnTo>
                  <a:pt x="2078" y="2198"/>
                </a:lnTo>
                <a:lnTo>
                  <a:pt x="2087" y="2200"/>
                </a:lnTo>
                <a:lnTo>
                  <a:pt x="2099" y="2200"/>
                </a:lnTo>
                <a:lnTo>
                  <a:pt x="2111" y="2189"/>
                </a:lnTo>
                <a:lnTo>
                  <a:pt x="2117" y="2194"/>
                </a:lnTo>
                <a:lnTo>
                  <a:pt x="2125" y="2195"/>
                </a:lnTo>
                <a:lnTo>
                  <a:pt x="2129" y="2186"/>
                </a:lnTo>
                <a:lnTo>
                  <a:pt x="2129" y="2186"/>
                </a:lnTo>
                <a:lnTo>
                  <a:pt x="2129" y="2186"/>
                </a:lnTo>
                <a:lnTo>
                  <a:pt x="2137" y="2192"/>
                </a:lnTo>
                <a:lnTo>
                  <a:pt x="2144" y="2204"/>
                </a:lnTo>
                <a:close/>
              </a:path>
            </a:pathLst>
          </a:custGeom>
          <a:solidFill>
            <a:schemeClr val="accent6">
              <a:lumMod val="20000"/>
              <a:lumOff val="80000"/>
            </a:schemeClr>
          </a:solidFill>
          <a:ln w="7938" cap="flat">
            <a:noFill/>
            <a:prstDash val="solid"/>
            <a:round/>
            <a:headEnd/>
            <a:tailEnd/>
          </a:ln>
        </p:spPr>
        <p:txBody>
          <a:bodyPr/>
          <a:lstStyle/>
          <a:p>
            <a:pPr marL="166787" indent="-166787" defTabSz="914240" eaLnBrk="1" fontAlgn="auto">
              <a:spcBef>
                <a:spcPts val="600"/>
              </a:spcBef>
              <a:spcAft>
                <a:spcPts val="0"/>
              </a:spcAft>
              <a:buSzPct val="100000"/>
              <a:buFont typeface="Helvetica Neue"/>
              <a:buChar char="•"/>
              <a:defRPr/>
            </a:pPr>
            <a:endParaRPr lang="en-AU" sz="1350" kern="0">
              <a:latin typeface="Museo Sans 100"/>
              <a:ea typeface="Museo Sans 100"/>
              <a:cs typeface="Museo Sans 100"/>
              <a:sym typeface="Museo Sans 100"/>
            </a:endParaRPr>
          </a:p>
        </p:txBody>
      </p:sp>
      <p:grpSp>
        <p:nvGrpSpPr>
          <p:cNvPr id="627" name="Group 626">
            <a:extLst>
              <a:ext uri="{FF2B5EF4-FFF2-40B4-BE49-F238E27FC236}">
                <a16:creationId xmlns:a16="http://schemas.microsoft.com/office/drawing/2014/main" id="{FBF316CA-E21D-4A65-8E7F-A7DCDB33CB07}"/>
              </a:ext>
            </a:extLst>
          </p:cNvPr>
          <p:cNvGrpSpPr>
            <a:grpSpLocks/>
          </p:cNvGrpSpPr>
          <p:nvPr/>
        </p:nvGrpSpPr>
        <p:grpSpPr bwMode="auto">
          <a:xfrm>
            <a:off x="2618134" y="1316038"/>
            <a:ext cx="3484563" cy="2854325"/>
            <a:chOff x="2829739" y="1390391"/>
            <a:chExt cx="3484523" cy="2855032"/>
          </a:xfrm>
        </p:grpSpPr>
        <p:cxnSp>
          <p:nvCxnSpPr>
            <p:cNvPr id="628" name="Straight Connector 627">
              <a:extLst>
                <a:ext uri="{FF2B5EF4-FFF2-40B4-BE49-F238E27FC236}">
                  <a16:creationId xmlns:a16="http://schemas.microsoft.com/office/drawing/2014/main" id="{0EC94638-5B1F-454F-92ED-EC39028C9DDC}"/>
                </a:ext>
              </a:extLst>
            </p:cNvPr>
            <p:cNvCxnSpPr/>
            <p:nvPr/>
          </p:nvCxnSpPr>
          <p:spPr>
            <a:xfrm>
              <a:off x="3513944" y="1390391"/>
              <a:ext cx="2116113" cy="285503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EAB18437-FF7E-4D59-B142-E4F3175CD836}"/>
                </a:ext>
              </a:extLst>
            </p:cNvPr>
            <p:cNvCxnSpPr/>
            <p:nvPr/>
          </p:nvCxnSpPr>
          <p:spPr>
            <a:xfrm flipV="1">
              <a:off x="3513944" y="1390391"/>
              <a:ext cx="2116113" cy="285503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F3FDF23F-E7BD-49A6-A0DF-CE44EE24BF2C}"/>
                </a:ext>
              </a:extLst>
            </p:cNvPr>
            <p:cNvCxnSpPr/>
            <p:nvPr/>
          </p:nvCxnSpPr>
          <p:spPr>
            <a:xfrm>
              <a:off x="2829739" y="2821082"/>
              <a:ext cx="34845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31" name="Group 630">
            <a:extLst>
              <a:ext uri="{FF2B5EF4-FFF2-40B4-BE49-F238E27FC236}">
                <a16:creationId xmlns:a16="http://schemas.microsoft.com/office/drawing/2014/main" id="{91015D69-A594-4133-ABAE-74C81F9E9FD1}"/>
              </a:ext>
            </a:extLst>
          </p:cNvPr>
          <p:cNvGrpSpPr>
            <a:grpSpLocks/>
          </p:cNvGrpSpPr>
          <p:nvPr/>
        </p:nvGrpSpPr>
        <p:grpSpPr bwMode="auto">
          <a:xfrm>
            <a:off x="4813647" y="769938"/>
            <a:ext cx="1223962" cy="1223962"/>
            <a:chOff x="5234024" y="770271"/>
            <a:chExt cx="1224000" cy="1224000"/>
          </a:xfrm>
        </p:grpSpPr>
        <p:sp>
          <p:nvSpPr>
            <p:cNvPr id="632" name="Oval 631">
              <a:extLst>
                <a:ext uri="{FF2B5EF4-FFF2-40B4-BE49-F238E27FC236}">
                  <a16:creationId xmlns:a16="http://schemas.microsoft.com/office/drawing/2014/main" id="{72A36A10-CA83-4AB8-8B27-65C3560F65C3}"/>
                </a:ext>
              </a:extLst>
            </p:cNvPr>
            <p:cNvSpPr>
              <a:spLocks noChangeAspect="1"/>
            </p:cNvSpPr>
            <p:nvPr/>
          </p:nvSpPr>
          <p:spPr>
            <a:xfrm>
              <a:off x="5234024" y="770271"/>
              <a:ext cx="1224000" cy="1224000"/>
            </a:xfrm>
            <a:prstGeom prst="ellipse">
              <a:avLst/>
            </a:prstGeom>
            <a:solidFill>
              <a:srgbClr val="F277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66787" indent="-166787" algn="ctr" defTabSz="914240" eaLnBrk="1" fontAlgn="auto">
                <a:spcBef>
                  <a:spcPts val="600"/>
                </a:spcBef>
                <a:spcAft>
                  <a:spcPts val="0"/>
                </a:spcAft>
                <a:buSzPct val="100000"/>
                <a:buFont typeface="Helvetica Neue"/>
                <a:buChar char="•"/>
                <a:defRPr/>
              </a:pPr>
              <a:endParaRPr lang="en-AU" sz="1350" kern="0">
                <a:solidFill>
                  <a:schemeClr val="bg1"/>
                </a:solidFill>
                <a:latin typeface="Calibri" panose="020F0502020204030204" pitchFamily="34" charset="0"/>
                <a:cs typeface="Calibri" panose="020F0502020204030204" pitchFamily="34" charset="0"/>
                <a:sym typeface="Museo Sans 100"/>
              </a:endParaRPr>
            </a:p>
          </p:txBody>
        </p:sp>
        <p:sp>
          <p:nvSpPr>
            <p:cNvPr id="633" name="TextBox 108">
              <a:extLst>
                <a:ext uri="{FF2B5EF4-FFF2-40B4-BE49-F238E27FC236}">
                  <a16:creationId xmlns:a16="http://schemas.microsoft.com/office/drawing/2014/main" id="{A7FD5354-AE1D-42FD-97BD-6A61B516E065}"/>
                </a:ext>
              </a:extLst>
            </p:cNvPr>
            <p:cNvSpPr txBox="1">
              <a:spLocks noChangeArrowheads="1"/>
            </p:cNvSpPr>
            <p:nvPr/>
          </p:nvSpPr>
          <p:spPr bwMode="auto">
            <a:xfrm>
              <a:off x="5352455" y="1532640"/>
              <a:ext cx="987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4558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29130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3702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8274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eaLnBrk="1">
                <a:buFont typeface="Helvetica Neue" panose="02000503000000020004" pitchFamily="2" charset="0"/>
                <a:buNone/>
              </a:pPr>
              <a:r>
                <a:rPr lang="en-US" altLang="en-US" sz="1000">
                  <a:solidFill>
                    <a:schemeClr val="bg1"/>
                  </a:solidFill>
                  <a:latin typeface="Calibri" panose="020F0502020204030204" pitchFamily="34" charset="0"/>
                  <a:ea typeface="ＭＳ Ｐゴシック" panose="020B0600070205080204" pitchFamily="34" charset="-128"/>
                  <a:cs typeface="Calibri" panose="020F0502020204030204" pitchFamily="34" charset="0"/>
                </a:rPr>
                <a:t>Research organisations</a:t>
              </a:r>
            </a:p>
          </p:txBody>
        </p:sp>
        <p:grpSp>
          <p:nvGrpSpPr>
            <p:cNvPr id="634" name="Group 633">
              <a:extLst>
                <a:ext uri="{FF2B5EF4-FFF2-40B4-BE49-F238E27FC236}">
                  <a16:creationId xmlns:a16="http://schemas.microsoft.com/office/drawing/2014/main" id="{1DD1CB5D-41C6-457C-8A9D-3BFDE41AEE7B}"/>
                </a:ext>
              </a:extLst>
            </p:cNvPr>
            <p:cNvGrpSpPr/>
            <p:nvPr/>
          </p:nvGrpSpPr>
          <p:grpSpPr>
            <a:xfrm>
              <a:off x="5531822" y="992653"/>
              <a:ext cx="628405" cy="428124"/>
              <a:chOff x="3482434" y="5391288"/>
              <a:chExt cx="811761" cy="553042"/>
            </a:xfrm>
            <a:solidFill>
              <a:schemeClr val="bg1"/>
            </a:solidFill>
          </p:grpSpPr>
          <p:grpSp>
            <p:nvGrpSpPr>
              <p:cNvPr id="635" name="Group 634">
                <a:extLst>
                  <a:ext uri="{FF2B5EF4-FFF2-40B4-BE49-F238E27FC236}">
                    <a16:creationId xmlns:a16="http://schemas.microsoft.com/office/drawing/2014/main" id="{126E9F6F-13A7-4918-BF84-1FE4D278DA90}"/>
                  </a:ext>
                </a:extLst>
              </p:cNvPr>
              <p:cNvGrpSpPr/>
              <p:nvPr/>
            </p:nvGrpSpPr>
            <p:grpSpPr>
              <a:xfrm>
                <a:off x="3664520" y="5481230"/>
                <a:ext cx="447586" cy="290084"/>
                <a:chOff x="6593827" y="1661057"/>
                <a:chExt cx="459135" cy="297569"/>
              </a:xfrm>
              <a:grpFill/>
            </p:grpSpPr>
            <p:sp>
              <p:nvSpPr>
                <p:cNvPr id="642" name="Freeform 6">
                  <a:extLst>
                    <a:ext uri="{FF2B5EF4-FFF2-40B4-BE49-F238E27FC236}">
                      <a16:creationId xmlns:a16="http://schemas.microsoft.com/office/drawing/2014/main" id="{CC1E4514-E96C-41BF-9E4F-BB19FA6FA514}"/>
                    </a:ext>
                  </a:extLst>
                </p:cNvPr>
                <p:cNvSpPr>
                  <a:spLocks noEditPoints="1"/>
                </p:cNvSpPr>
                <p:nvPr/>
              </p:nvSpPr>
              <p:spPr bwMode="auto">
                <a:xfrm>
                  <a:off x="6647001" y="1862504"/>
                  <a:ext cx="77716" cy="77716"/>
                </a:xfrm>
                <a:custGeom>
                  <a:avLst/>
                  <a:gdLst>
                    <a:gd name="T0" fmla="*/ 40 w 80"/>
                    <a:gd name="T1" fmla="*/ 80 h 80"/>
                    <a:gd name="T2" fmla="*/ 0 w 80"/>
                    <a:gd name="T3" fmla="*/ 40 h 80"/>
                    <a:gd name="T4" fmla="*/ 40 w 80"/>
                    <a:gd name="T5" fmla="*/ 0 h 80"/>
                    <a:gd name="T6" fmla="*/ 80 w 80"/>
                    <a:gd name="T7" fmla="*/ 40 h 80"/>
                    <a:gd name="T8" fmla="*/ 40 w 80"/>
                    <a:gd name="T9" fmla="*/ 80 h 80"/>
                    <a:gd name="T10" fmla="*/ 40 w 80"/>
                    <a:gd name="T11" fmla="*/ 24 h 80"/>
                    <a:gd name="T12" fmla="*/ 24 w 80"/>
                    <a:gd name="T13" fmla="*/ 40 h 80"/>
                    <a:gd name="T14" fmla="*/ 40 w 80"/>
                    <a:gd name="T15" fmla="*/ 56 h 80"/>
                    <a:gd name="T16" fmla="*/ 56 w 80"/>
                    <a:gd name="T17" fmla="*/ 40 h 80"/>
                    <a:gd name="T18" fmla="*/ 40 w 80"/>
                    <a:gd name="T19"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18" y="80"/>
                        <a:pt x="0" y="62"/>
                        <a:pt x="0" y="40"/>
                      </a:cubicBezTo>
                      <a:cubicBezTo>
                        <a:pt x="0" y="18"/>
                        <a:pt x="18" y="0"/>
                        <a:pt x="40" y="0"/>
                      </a:cubicBezTo>
                      <a:cubicBezTo>
                        <a:pt x="62" y="0"/>
                        <a:pt x="80" y="18"/>
                        <a:pt x="80" y="40"/>
                      </a:cubicBezTo>
                      <a:cubicBezTo>
                        <a:pt x="80" y="62"/>
                        <a:pt x="62" y="80"/>
                        <a:pt x="40" y="80"/>
                      </a:cubicBezTo>
                      <a:close/>
                      <a:moveTo>
                        <a:pt x="40" y="24"/>
                      </a:moveTo>
                      <a:cubicBezTo>
                        <a:pt x="31" y="24"/>
                        <a:pt x="24" y="31"/>
                        <a:pt x="24" y="40"/>
                      </a:cubicBezTo>
                      <a:cubicBezTo>
                        <a:pt x="24" y="49"/>
                        <a:pt x="31" y="56"/>
                        <a:pt x="40" y="56"/>
                      </a:cubicBezTo>
                      <a:cubicBezTo>
                        <a:pt x="49" y="56"/>
                        <a:pt x="56" y="49"/>
                        <a:pt x="56" y="40"/>
                      </a:cubicBezTo>
                      <a:cubicBezTo>
                        <a:pt x="56" y="31"/>
                        <a:pt x="49" y="24"/>
                        <a:pt x="4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43" name="Freeform 7">
                  <a:extLst>
                    <a:ext uri="{FF2B5EF4-FFF2-40B4-BE49-F238E27FC236}">
                      <a16:creationId xmlns:a16="http://schemas.microsoft.com/office/drawing/2014/main" id="{94DA9E9E-3D20-431E-8FC8-7EE31AF650CC}"/>
                    </a:ext>
                  </a:extLst>
                </p:cNvPr>
                <p:cNvSpPr>
                  <a:spLocks noEditPoints="1"/>
                </p:cNvSpPr>
                <p:nvPr/>
              </p:nvSpPr>
              <p:spPr bwMode="auto">
                <a:xfrm>
                  <a:off x="6737499" y="1718321"/>
                  <a:ext cx="77716" cy="77204"/>
                </a:xfrm>
                <a:custGeom>
                  <a:avLst/>
                  <a:gdLst>
                    <a:gd name="T0" fmla="*/ 40 w 80"/>
                    <a:gd name="T1" fmla="*/ 79 h 79"/>
                    <a:gd name="T2" fmla="*/ 0 w 80"/>
                    <a:gd name="T3" fmla="*/ 39 h 79"/>
                    <a:gd name="T4" fmla="*/ 40 w 80"/>
                    <a:gd name="T5" fmla="*/ 0 h 79"/>
                    <a:gd name="T6" fmla="*/ 80 w 80"/>
                    <a:gd name="T7" fmla="*/ 39 h 79"/>
                    <a:gd name="T8" fmla="*/ 40 w 80"/>
                    <a:gd name="T9" fmla="*/ 79 h 79"/>
                    <a:gd name="T10" fmla="*/ 40 w 80"/>
                    <a:gd name="T11" fmla="*/ 24 h 79"/>
                    <a:gd name="T12" fmla="*/ 24 w 80"/>
                    <a:gd name="T13" fmla="*/ 39 h 79"/>
                    <a:gd name="T14" fmla="*/ 40 w 80"/>
                    <a:gd name="T15" fmla="*/ 55 h 79"/>
                    <a:gd name="T16" fmla="*/ 56 w 80"/>
                    <a:gd name="T17" fmla="*/ 39 h 79"/>
                    <a:gd name="T18" fmla="*/ 40 w 80"/>
                    <a:gd name="T19"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79">
                      <a:moveTo>
                        <a:pt x="40" y="79"/>
                      </a:moveTo>
                      <a:cubicBezTo>
                        <a:pt x="18" y="79"/>
                        <a:pt x="0" y="61"/>
                        <a:pt x="0" y="39"/>
                      </a:cubicBezTo>
                      <a:cubicBezTo>
                        <a:pt x="0" y="17"/>
                        <a:pt x="18" y="0"/>
                        <a:pt x="40" y="0"/>
                      </a:cubicBezTo>
                      <a:cubicBezTo>
                        <a:pt x="62" y="0"/>
                        <a:pt x="80" y="17"/>
                        <a:pt x="80" y="39"/>
                      </a:cubicBezTo>
                      <a:cubicBezTo>
                        <a:pt x="80" y="61"/>
                        <a:pt x="62" y="79"/>
                        <a:pt x="40" y="79"/>
                      </a:cubicBezTo>
                      <a:close/>
                      <a:moveTo>
                        <a:pt x="40" y="24"/>
                      </a:moveTo>
                      <a:cubicBezTo>
                        <a:pt x="31" y="24"/>
                        <a:pt x="24" y="31"/>
                        <a:pt x="24" y="39"/>
                      </a:cubicBezTo>
                      <a:cubicBezTo>
                        <a:pt x="24" y="48"/>
                        <a:pt x="31" y="55"/>
                        <a:pt x="40" y="55"/>
                      </a:cubicBezTo>
                      <a:cubicBezTo>
                        <a:pt x="49" y="55"/>
                        <a:pt x="56" y="48"/>
                        <a:pt x="56" y="39"/>
                      </a:cubicBezTo>
                      <a:cubicBezTo>
                        <a:pt x="56" y="31"/>
                        <a:pt x="49" y="24"/>
                        <a:pt x="4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44" name="Freeform 8">
                  <a:extLst>
                    <a:ext uri="{FF2B5EF4-FFF2-40B4-BE49-F238E27FC236}">
                      <a16:creationId xmlns:a16="http://schemas.microsoft.com/office/drawing/2014/main" id="{C2A78F75-F0B5-42B3-B2C5-1A9355E3017D}"/>
                    </a:ext>
                  </a:extLst>
                </p:cNvPr>
                <p:cNvSpPr>
                  <a:spLocks noEditPoints="1"/>
                </p:cNvSpPr>
                <p:nvPr/>
              </p:nvSpPr>
              <p:spPr bwMode="auto">
                <a:xfrm>
                  <a:off x="6872478" y="1736216"/>
                  <a:ext cx="76693" cy="76693"/>
                </a:xfrm>
                <a:custGeom>
                  <a:avLst/>
                  <a:gdLst>
                    <a:gd name="T0" fmla="*/ 39 w 79"/>
                    <a:gd name="T1" fmla="*/ 79 h 79"/>
                    <a:gd name="T2" fmla="*/ 0 w 79"/>
                    <a:gd name="T3" fmla="*/ 40 h 79"/>
                    <a:gd name="T4" fmla="*/ 39 w 79"/>
                    <a:gd name="T5" fmla="*/ 0 h 79"/>
                    <a:gd name="T6" fmla="*/ 79 w 79"/>
                    <a:gd name="T7" fmla="*/ 40 h 79"/>
                    <a:gd name="T8" fmla="*/ 39 w 79"/>
                    <a:gd name="T9" fmla="*/ 79 h 79"/>
                    <a:gd name="T10" fmla="*/ 39 w 79"/>
                    <a:gd name="T11" fmla="*/ 24 h 79"/>
                    <a:gd name="T12" fmla="*/ 24 w 79"/>
                    <a:gd name="T13" fmla="*/ 40 h 79"/>
                    <a:gd name="T14" fmla="*/ 39 w 79"/>
                    <a:gd name="T15" fmla="*/ 55 h 79"/>
                    <a:gd name="T16" fmla="*/ 55 w 79"/>
                    <a:gd name="T17" fmla="*/ 40 h 79"/>
                    <a:gd name="T18" fmla="*/ 39 w 79"/>
                    <a:gd name="T19"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39" y="79"/>
                      </a:moveTo>
                      <a:cubicBezTo>
                        <a:pt x="18" y="79"/>
                        <a:pt x="0" y="61"/>
                        <a:pt x="0" y="40"/>
                      </a:cubicBezTo>
                      <a:cubicBezTo>
                        <a:pt x="0" y="18"/>
                        <a:pt x="18" y="0"/>
                        <a:pt x="39" y="0"/>
                      </a:cubicBezTo>
                      <a:cubicBezTo>
                        <a:pt x="61" y="0"/>
                        <a:pt x="79" y="18"/>
                        <a:pt x="79" y="40"/>
                      </a:cubicBezTo>
                      <a:cubicBezTo>
                        <a:pt x="79" y="61"/>
                        <a:pt x="61" y="79"/>
                        <a:pt x="39" y="79"/>
                      </a:cubicBezTo>
                      <a:close/>
                      <a:moveTo>
                        <a:pt x="39" y="24"/>
                      </a:moveTo>
                      <a:cubicBezTo>
                        <a:pt x="31" y="24"/>
                        <a:pt x="24" y="31"/>
                        <a:pt x="24" y="40"/>
                      </a:cubicBezTo>
                      <a:cubicBezTo>
                        <a:pt x="24" y="48"/>
                        <a:pt x="31" y="55"/>
                        <a:pt x="39" y="55"/>
                      </a:cubicBezTo>
                      <a:cubicBezTo>
                        <a:pt x="48" y="55"/>
                        <a:pt x="55" y="48"/>
                        <a:pt x="55" y="40"/>
                      </a:cubicBezTo>
                      <a:cubicBezTo>
                        <a:pt x="55" y="31"/>
                        <a:pt x="48" y="24"/>
                        <a:pt x="3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45" name="Freeform 9">
                  <a:extLst>
                    <a:ext uri="{FF2B5EF4-FFF2-40B4-BE49-F238E27FC236}">
                      <a16:creationId xmlns:a16="http://schemas.microsoft.com/office/drawing/2014/main" id="{543CAE85-C382-4866-AE20-685FE93FEBCA}"/>
                    </a:ext>
                  </a:extLst>
                </p:cNvPr>
                <p:cNvSpPr>
                  <a:spLocks noEditPoints="1"/>
                </p:cNvSpPr>
                <p:nvPr/>
              </p:nvSpPr>
              <p:spPr bwMode="auto">
                <a:xfrm>
                  <a:off x="6976269" y="1661057"/>
                  <a:ext cx="76693" cy="77204"/>
                </a:xfrm>
                <a:custGeom>
                  <a:avLst/>
                  <a:gdLst>
                    <a:gd name="T0" fmla="*/ 39 w 79"/>
                    <a:gd name="T1" fmla="*/ 79 h 79"/>
                    <a:gd name="T2" fmla="*/ 0 w 79"/>
                    <a:gd name="T3" fmla="*/ 39 h 79"/>
                    <a:gd name="T4" fmla="*/ 39 w 79"/>
                    <a:gd name="T5" fmla="*/ 0 h 79"/>
                    <a:gd name="T6" fmla="*/ 79 w 79"/>
                    <a:gd name="T7" fmla="*/ 39 h 79"/>
                    <a:gd name="T8" fmla="*/ 39 w 79"/>
                    <a:gd name="T9" fmla="*/ 79 h 79"/>
                    <a:gd name="T10" fmla="*/ 39 w 79"/>
                    <a:gd name="T11" fmla="*/ 24 h 79"/>
                    <a:gd name="T12" fmla="*/ 24 w 79"/>
                    <a:gd name="T13" fmla="*/ 39 h 79"/>
                    <a:gd name="T14" fmla="*/ 39 w 79"/>
                    <a:gd name="T15" fmla="*/ 55 h 79"/>
                    <a:gd name="T16" fmla="*/ 55 w 79"/>
                    <a:gd name="T17" fmla="*/ 39 h 79"/>
                    <a:gd name="T18" fmla="*/ 39 w 79"/>
                    <a:gd name="T19"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39" y="79"/>
                      </a:moveTo>
                      <a:cubicBezTo>
                        <a:pt x="18" y="79"/>
                        <a:pt x="0" y="61"/>
                        <a:pt x="0" y="39"/>
                      </a:cubicBezTo>
                      <a:cubicBezTo>
                        <a:pt x="0" y="18"/>
                        <a:pt x="18" y="0"/>
                        <a:pt x="39" y="0"/>
                      </a:cubicBezTo>
                      <a:cubicBezTo>
                        <a:pt x="61" y="0"/>
                        <a:pt x="79" y="18"/>
                        <a:pt x="79" y="39"/>
                      </a:cubicBezTo>
                      <a:cubicBezTo>
                        <a:pt x="79" y="61"/>
                        <a:pt x="61" y="79"/>
                        <a:pt x="39" y="79"/>
                      </a:cubicBezTo>
                      <a:close/>
                      <a:moveTo>
                        <a:pt x="39" y="24"/>
                      </a:moveTo>
                      <a:cubicBezTo>
                        <a:pt x="31" y="24"/>
                        <a:pt x="24" y="31"/>
                        <a:pt x="24" y="39"/>
                      </a:cubicBezTo>
                      <a:cubicBezTo>
                        <a:pt x="24" y="48"/>
                        <a:pt x="31" y="55"/>
                        <a:pt x="39" y="55"/>
                      </a:cubicBezTo>
                      <a:cubicBezTo>
                        <a:pt x="48" y="55"/>
                        <a:pt x="55" y="48"/>
                        <a:pt x="55" y="39"/>
                      </a:cubicBezTo>
                      <a:cubicBezTo>
                        <a:pt x="55" y="31"/>
                        <a:pt x="48" y="24"/>
                        <a:pt x="3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46" name="Freeform 10">
                  <a:extLst>
                    <a:ext uri="{FF2B5EF4-FFF2-40B4-BE49-F238E27FC236}">
                      <a16:creationId xmlns:a16="http://schemas.microsoft.com/office/drawing/2014/main" id="{21F6D7E7-A568-46E6-9A00-1E4DB5A5F278}"/>
                    </a:ext>
                  </a:extLst>
                </p:cNvPr>
                <p:cNvSpPr>
                  <a:spLocks/>
                </p:cNvSpPr>
                <p:nvPr/>
              </p:nvSpPr>
              <p:spPr bwMode="auto">
                <a:xfrm>
                  <a:off x="6922073" y="1707073"/>
                  <a:ext cx="81294" cy="63911"/>
                </a:xfrm>
                <a:custGeom>
                  <a:avLst/>
                  <a:gdLst>
                    <a:gd name="T0" fmla="*/ 13 w 84"/>
                    <a:gd name="T1" fmla="*/ 66 h 66"/>
                    <a:gd name="T2" fmla="*/ 4 w 84"/>
                    <a:gd name="T3" fmla="*/ 61 h 66"/>
                    <a:gd name="T4" fmla="*/ 6 w 84"/>
                    <a:gd name="T5" fmla="*/ 45 h 66"/>
                    <a:gd name="T6" fmla="*/ 63 w 84"/>
                    <a:gd name="T7" fmla="*/ 4 h 66"/>
                    <a:gd name="T8" fmla="*/ 80 w 84"/>
                    <a:gd name="T9" fmla="*/ 7 h 66"/>
                    <a:gd name="T10" fmla="*/ 77 w 84"/>
                    <a:gd name="T11" fmla="*/ 23 h 66"/>
                    <a:gd name="T12" fmla="*/ 20 w 84"/>
                    <a:gd name="T13" fmla="*/ 64 h 66"/>
                    <a:gd name="T14" fmla="*/ 13 w 8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66">
                      <a:moveTo>
                        <a:pt x="13" y="66"/>
                      </a:moveTo>
                      <a:cubicBezTo>
                        <a:pt x="10" y="66"/>
                        <a:pt x="6" y="65"/>
                        <a:pt x="4" y="61"/>
                      </a:cubicBezTo>
                      <a:cubicBezTo>
                        <a:pt x="0" y="56"/>
                        <a:pt x="1" y="48"/>
                        <a:pt x="6" y="45"/>
                      </a:cubicBezTo>
                      <a:cubicBezTo>
                        <a:pt x="63" y="4"/>
                        <a:pt x="63" y="4"/>
                        <a:pt x="63" y="4"/>
                      </a:cubicBezTo>
                      <a:cubicBezTo>
                        <a:pt x="69" y="0"/>
                        <a:pt x="76" y="1"/>
                        <a:pt x="80" y="7"/>
                      </a:cubicBezTo>
                      <a:cubicBezTo>
                        <a:pt x="84" y="12"/>
                        <a:pt x="83" y="19"/>
                        <a:pt x="77" y="23"/>
                      </a:cubicBezTo>
                      <a:cubicBezTo>
                        <a:pt x="20" y="64"/>
                        <a:pt x="20" y="64"/>
                        <a:pt x="20" y="64"/>
                      </a:cubicBezTo>
                      <a:cubicBezTo>
                        <a:pt x="18" y="66"/>
                        <a:pt x="16" y="66"/>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47" name="Freeform 11">
                  <a:extLst>
                    <a:ext uri="{FF2B5EF4-FFF2-40B4-BE49-F238E27FC236}">
                      <a16:creationId xmlns:a16="http://schemas.microsoft.com/office/drawing/2014/main" id="{E76C5552-3A1F-4376-A697-9428A028FD30}"/>
                    </a:ext>
                  </a:extLst>
                </p:cNvPr>
                <p:cNvSpPr>
                  <a:spLocks/>
                </p:cNvSpPr>
                <p:nvPr/>
              </p:nvSpPr>
              <p:spPr bwMode="auto">
                <a:xfrm>
                  <a:off x="6789649" y="1748487"/>
                  <a:ext cx="103280" cy="37324"/>
                </a:xfrm>
                <a:custGeom>
                  <a:avLst/>
                  <a:gdLst>
                    <a:gd name="T0" fmla="*/ 93 w 106"/>
                    <a:gd name="T1" fmla="*/ 38 h 38"/>
                    <a:gd name="T2" fmla="*/ 91 w 106"/>
                    <a:gd name="T3" fmla="*/ 38 h 38"/>
                    <a:gd name="T4" fmla="*/ 11 w 106"/>
                    <a:gd name="T5" fmla="*/ 25 h 38"/>
                    <a:gd name="T6" fmla="*/ 1 w 106"/>
                    <a:gd name="T7" fmla="*/ 11 h 38"/>
                    <a:gd name="T8" fmla="*/ 15 w 106"/>
                    <a:gd name="T9" fmla="*/ 1 h 38"/>
                    <a:gd name="T10" fmla="*/ 95 w 106"/>
                    <a:gd name="T11" fmla="*/ 14 h 38"/>
                    <a:gd name="T12" fmla="*/ 105 w 106"/>
                    <a:gd name="T13" fmla="*/ 28 h 38"/>
                    <a:gd name="T14" fmla="*/ 93 w 10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8">
                      <a:moveTo>
                        <a:pt x="93" y="38"/>
                      </a:moveTo>
                      <a:cubicBezTo>
                        <a:pt x="93" y="38"/>
                        <a:pt x="92" y="38"/>
                        <a:pt x="91" y="38"/>
                      </a:cubicBezTo>
                      <a:cubicBezTo>
                        <a:pt x="11" y="25"/>
                        <a:pt x="11" y="25"/>
                        <a:pt x="11" y="25"/>
                      </a:cubicBezTo>
                      <a:cubicBezTo>
                        <a:pt x="4" y="23"/>
                        <a:pt x="0" y="17"/>
                        <a:pt x="1" y="11"/>
                      </a:cubicBezTo>
                      <a:cubicBezTo>
                        <a:pt x="2" y="4"/>
                        <a:pt x="8" y="0"/>
                        <a:pt x="15" y="1"/>
                      </a:cubicBezTo>
                      <a:cubicBezTo>
                        <a:pt x="95" y="14"/>
                        <a:pt x="95" y="14"/>
                        <a:pt x="95" y="14"/>
                      </a:cubicBezTo>
                      <a:cubicBezTo>
                        <a:pt x="102" y="15"/>
                        <a:pt x="106" y="21"/>
                        <a:pt x="105" y="28"/>
                      </a:cubicBezTo>
                      <a:cubicBezTo>
                        <a:pt x="104" y="34"/>
                        <a:pt x="99" y="38"/>
                        <a:pt x="9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48" name="Freeform 12">
                  <a:extLst>
                    <a:ext uri="{FF2B5EF4-FFF2-40B4-BE49-F238E27FC236}">
                      <a16:creationId xmlns:a16="http://schemas.microsoft.com/office/drawing/2014/main" id="{6052713C-BEF3-4C3C-8DE8-6E0E5B0DC8B5}"/>
                    </a:ext>
                  </a:extLst>
                </p:cNvPr>
                <p:cNvSpPr>
                  <a:spLocks/>
                </p:cNvSpPr>
                <p:nvPr/>
              </p:nvSpPr>
              <p:spPr bwMode="auto">
                <a:xfrm>
                  <a:off x="6689948" y="1768427"/>
                  <a:ext cx="84363" cy="121175"/>
                </a:xfrm>
                <a:custGeom>
                  <a:avLst/>
                  <a:gdLst>
                    <a:gd name="T0" fmla="*/ 14 w 87"/>
                    <a:gd name="T1" fmla="*/ 125 h 125"/>
                    <a:gd name="T2" fmla="*/ 8 w 87"/>
                    <a:gd name="T3" fmla="*/ 123 h 125"/>
                    <a:gd name="T4" fmla="*/ 4 w 87"/>
                    <a:gd name="T5" fmla="*/ 107 h 125"/>
                    <a:gd name="T6" fmla="*/ 63 w 87"/>
                    <a:gd name="T7" fmla="*/ 7 h 125"/>
                    <a:gd name="T8" fmla="*/ 80 w 87"/>
                    <a:gd name="T9" fmla="*/ 3 h 125"/>
                    <a:gd name="T10" fmla="*/ 84 w 87"/>
                    <a:gd name="T11" fmla="*/ 20 h 125"/>
                    <a:gd name="T12" fmla="*/ 24 w 87"/>
                    <a:gd name="T13" fmla="*/ 119 h 125"/>
                    <a:gd name="T14" fmla="*/ 14 w 87"/>
                    <a:gd name="T15" fmla="*/ 125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5">
                      <a:moveTo>
                        <a:pt x="14" y="125"/>
                      </a:moveTo>
                      <a:cubicBezTo>
                        <a:pt x="12" y="125"/>
                        <a:pt x="10" y="124"/>
                        <a:pt x="8" y="123"/>
                      </a:cubicBezTo>
                      <a:cubicBezTo>
                        <a:pt x="2" y="120"/>
                        <a:pt x="0" y="112"/>
                        <a:pt x="4" y="107"/>
                      </a:cubicBezTo>
                      <a:cubicBezTo>
                        <a:pt x="63" y="7"/>
                        <a:pt x="63" y="7"/>
                        <a:pt x="63" y="7"/>
                      </a:cubicBezTo>
                      <a:cubicBezTo>
                        <a:pt x="67" y="2"/>
                        <a:pt x="74" y="0"/>
                        <a:pt x="80" y="3"/>
                      </a:cubicBezTo>
                      <a:cubicBezTo>
                        <a:pt x="86" y="7"/>
                        <a:pt x="87" y="14"/>
                        <a:pt x="84" y="20"/>
                      </a:cubicBezTo>
                      <a:cubicBezTo>
                        <a:pt x="24" y="119"/>
                        <a:pt x="24" y="119"/>
                        <a:pt x="24" y="119"/>
                      </a:cubicBezTo>
                      <a:cubicBezTo>
                        <a:pt x="22" y="123"/>
                        <a:pt x="18" y="125"/>
                        <a:pt x="1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49" name="Freeform 13">
                  <a:extLst>
                    <a:ext uri="{FF2B5EF4-FFF2-40B4-BE49-F238E27FC236}">
                      <a16:creationId xmlns:a16="http://schemas.microsoft.com/office/drawing/2014/main" id="{C3D71FBF-32F8-40CA-8CB0-3DBC474D6F6D}"/>
                    </a:ext>
                  </a:extLst>
                </p:cNvPr>
                <p:cNvSpPr>
                  <a:spLocks/>
                </p:cNvSpPr>
                <p:nvPr/>
              </p:nvSpPr>
              <p:spPr bwMode="auto">
                <a:xfrm>
                  <a:off x="6593827" y="1902384"/>
                  <a:ext cx="82317" cy="56242"/>
                </a:xfrm>
                <a:custGeom>
                  <a:avLst/>
                  <a:gdLst>
                    <a:gd name="T0" fmla="*/ 14 w 85"/>
                    <a:gd name="T1" fmla="*/ 58 h 58"/>
                    <a:gd name="T2" fmla="*/ 4 w 85"/>
                    <a:gd name="T3" fmla="*/ 52 h 58"/>
                    <a:gd name="T4" fmla="*/ 8 w 85"/>
                    <a:gd name="T5" fmla="*/ 35 h 58"/>
                    <a:gd name="T6" fmla="*/ 66 w 85"/>
                    <a:gd name="T7" fmla="*/ 3 h 58"/>
                    <a:gd name="T8" fmla="*/ 82 w 85"/>
                    <a:gd name="T9" fmla="*/ 8 h 58"/>
                    <a:gd name="T10" fmla="*/ 78 w 85"/>
                    <a:gd name="T11" fmla="*/ 24 h 58"/>
                    <a:gd name="T12" fmla="*/ 20 w 85"/>
                    <a:gd name="T13" fmla="*/ 56 h 58"/>
                    <a:gd name="T14" fmla="*/ 14 w 8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58">
                      <a:moveTo>
                        <a:pt x="14" y="58"/>
                      </a:moveTo>
                      <a:cubicBezTo>
                        <a:pt x="10" y="58"/>
                        <a:pt x="6" y="56"/>
                        <a:pt x="4" y="52"/>
                      </a:cubicBezTo>
                      <a:cubicBezTo>
                        <a:pt x="0" y="46"/>
                        <a:pt x="2" y="39"/>
                        <a:pt x="8" y="35"/>
                      </a:cubicBezTo>
                      <a:cubicBezTo>
                        <a:pt x="66" y="3"/>
                        <a:pt x="66" y="3"/>
                        <a:pt x="66" y="3"/>
                      </a:cubicBezTo>
                      <a:cubicBezTo>
                        <a:pt x="72" y="0"/>
                        <a:pt x="79" y="2"/>
                        <a:pt x="82" y="8"/>
                      </a:cubicBezTo>
                      <a:cubicBezTo>
                        <a:pt x="85" y="14"/>
                        <a:pt x="83" y="21"/>
                        <a:pt x="78" y="24"/>
                      </a:cubicBezTo>
                      <a:cubicBezTo>
                        <a:pt x="20" y="56"/>
                        <a:pt x="20" y="56"/>
                        <a:pt x="20" y="56"/>
                      </a:cubicBezTo>
                      <a:cubicBezTo>
                        <a:pt x="18" y="57"/>
                        <a:pt x="16" y="58"/>
                        <a:pt x="14"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grpSp>
          <p:grpSp>
            <p:nvGrpSpPr>
              <p:cNvPr id="636" name="Group 635">
                <a:extLst>
                  <a:ext uri="{FF2B5EF4-FFF2-40B4-BE49-F238E27FC236}">
                    <a16:creationId xmlns:a16="http://schemas.microsoft.com/office/drawing/2014/main" id="{4609FE69-BC38-4BEC-B7BE-688146A6D1C0}"/>
                  </a:ext>
                </a:extLst>
              </p:cNvPr>
              <p:cNvGrpSpPr/>
              <p:nvPr/>
            </p:nvGrpSpPr>
            <p:grpSpPr>
              <a:xfrm>
                <a:off x="3482434" y="5391288"/>
                <a:ext cx="811761" cy="553042"/>
                <a:chOff x="3482434" y="3728732"/>
                <a:chExt cx="811761" cy="553042"/>
              </a:xfrm>
              <a:grpFill/>
            </p:grpSpPr>
            <p:sp>
              <p:nvSpPr>
                <p:cNvPr id="637" name="Freeform 615">
                  <a:extLst>
                    <a:ext uri="{FF2B5EF4-FFF2-40B4-BE49-F238E27FC236}">
                      <a16:creationId xmlns:a16="http://schemas.microsoft.com/office/drawing/2014/main" id="{90410144-E1C4-4E9E-BE45-1B1976E1AB87}"/>
                    </a:ext>
                  </a:extLst>
                </p:cNvPr>
                <p:cNvSpPr>
                  <a:spLocks noEditPoints="1"/>
                </p:cNvSpPr>
                <p:nvPr/>
              </p:nvSpPr>
              <p:spPr bwMode="auto">
                <a:xfrm>
                  <a:off x="3546519" y="3728732"/>
                  <a:ext cx="683588" cy="469967"/>
                </a:xfrm>
                <a:custGeom>
                  <a:avLst/>
                  <a:gdLst>
                    <a:gd name="T0" fmla="*/ 286 w 296"/>
                    <a:gd name="T1" fmla="*/ 204 h 204"/>
                    <a:gd name="T2" fmla="*/ 10 w 296"/>
                    <a:gd name="T3" fmla="*/ 204 h 204"/>
                    <a:gd name="T4" fmla="*/ 0 w 296"/>
                    <a:gd name="T5" fmla="*/ 194 h 204"/>
                    <a:gd name="T6" fmla="*/ 0 w 296"/>
                    <a:gd name="T7" fmla="*/ 10 h 204"/>
                    <a:gd name="T8" fmla="*/ 10 w 296"/>
                    <a:gd name="T9" fmla="*/ 0 h 204"/>
                    <a:gd name="T10" fmla="*/ 286 w 296"/>
                    <a:gd name="T11" fmla="*/ 0 h 204"/>
                    <a:gd name="T12" fmla="*/ 296 w 296"/>
                    <a:gd name="T13" fmla="*/ 10 h 204"/>
                    <a:gd name="T14" fmla="*/ 296 w 296"/>
                    <a:gd name="T15" fmla="*/ 194 h 204"/>
                    <a:gd name="T16" fmla="*/ 286 w 296"/>
                    <a:gd name="T17" fmla="*/ 204 h 204"/>
                    <a:gd name="T18" fmla="*/ 12 w 296"/>
                    <a:gd name="T19" fmla="*/ 192 h 204"/>
                    <a:gd name="T20" fmla="*/ 284 w 296"/>
                    <a:gd name="T21" fmla="*/ 192 h 204"/>
                    <a:gd name="T22" fmla="*/ 284 w 296"/>
                    <a:gd name="T23" fmla="*/ 12 h 204"/>
                    <a:gd name="T24" fmla="*/ 12 w 296"/>
                    <a:gd name="T25" fmla="*/ 12 h 204"/>
                    <a:gd name="T26" fmla="*/ 12 w 296"/>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04">
                      <a:moveTo>
                        <a:pt x="286" y="204"/>
                      </a:moveTo>
                      <a:cubicBezTo>
                        <a:pt x="10" y="204"/>
                        <a:pt x="10" y="204"/>
                        <a:pt x="10" y="204"/>
                      </a:cubicBezTo>
                      <a:cubicBezTo>
                        <a:pt x="4" y="204"/>
                        <a:pt x="0" y="200"/>
                        <a:pt x="0" y="194"/>
                      </a:cubicBezTo>
                      <a:cubicBezTo>
                        <a:pt x="0" y="10"/>
                        <a:pt x="0" y="10"/>
                        <a:pt x="0" y="10"/>
                      </a:cubicBezTo>
                      <a:cubicBezTo>
                        <a:pt x="0" y="4"/>
                        <a:pt x="4" y="0"/>
                        <a:pt x="10" y="0"/>
                      </a:cubicBezTo>
                      <a:cubicBezTo>
                        <a:pt x="286" y="0"/>
                        <a:pt x="286" y="0"/>
                        <a:pt x="286" y="0"/>
                      </a:cubicBezTo>
                      <a:cubicBezTo>
                        <a:pt x="292" y="0"/>
                        <a:pt x="296" y="4"/>
                        <a:pt x="296" y="10"/>
                      </a:cubicBezTo>
                      <a:cubicBezTo>
                        <a:pt x="296" y="194"/>
                        <a:pt x="296" y="194"/>
                        <a:pt x="296" y="194"/>
                      </a:cubicBezTo>
                      <a:cubicBezTo>
                        <a:pt x="296" y="200"/>
                        <a:pt x="292" y="204"/>
                        <a:pt x="286" y="204"/>
                      </a:cubicBezTo>
                      <a:close/>
                      <a:moveTo>
                        <a:pt x="12" y="192"/>
                      </a:moveTo>
                      <a:cubicBezTo>
                        <a:pt x="284" y="192"/>
                        <a:pt x="284" y="192"/>
                        <a:pt x="284" y="192"/>
                      </a:cubicBezTo>
                      <a:cubicBezTo>
                        <a:pt x="284" y="12"/>
                        <a:pt x="284" y="12"/>
                        <a:pt x="284" y="12"/>
                      </a:cubicBezTo>
                      <a:cubicBezTo>
                        <a:pt x="12" y="12"/>
                        <a:pt x="12" y="12"/>
                        <a:pt x="12" y="12"/>
                      </a:cubicBezTo>
                      <a:lnTo>
                        <a:pt x="12"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b="1">
                    <a:solidFill>
                      <a:schemeClr val="bg1"/>
                    </a:solidFill>
                    <a:latin typeface="Calibri" panose="020F0502020204030204" pitchFamily="34" charset="0"/>
                    <a:cs typeface="Calibri" panose="020F0502020204030204" pitchFamily="34" charset="0"/>
                    <a:sym typeface="Museo Sans 100"/>
                  </a:endParaRPr>
                </a:p>
              </p:txBody>
            </p:sp>
            <p:grpSp>
              <p:nvGrpSpPr>
                <p:cNvPr id="638" name="Group 637">
                  <a:extLst>
                    <a:ext uri="{FF2B5EF4-FFF2-40B4-BE49-F238E27FC236}">
                      <a16:creationId xmlns:a16="http://schemas.microsoft.com/office/drawing/2014/main" id="{CEF74894-63BF-4032-8490-01A590667E4F}"/>
                    </a:ext>
                  </a:extLst>
                </p:cNvPr>
                <p:cNvGrpSpPr/>
                <p:nvPr/>
              </p:nvGrpSpPr>
              <p:grpSpPr>
                <a:xfrm>
                  <a:off x="3482434" y="4212940"/>
                  <a:ext cx="811761" cy="68834"/>
                  <a:chOff x="3520928" y="3368689"/>
                  <a:chExt cx="702973" cy="59609"/>
                </a:xfrm>
                <a:grpFill/>
              </p:grpSpPr>
              <p:sp>
                <p:nvSpPr>
                  <p:cNvPr id="639" name="Freeform 616">
                    <a:extLst>
                      <a:ext uri="{FF2B5EF4-FFF2-40B4-BE49-F238E27FC236}">
                        <a16:creationId xmlns:a16="http://schemas.microsoft.com/office/drawing/2014/main" id="{C42C4D4E-12BC-46B9-8DBD-D63DAED079CA}"/>
                      </a:ext>
                    </a:extLst>
                  </p:cNvPr>
                  <p:cNvSpPr>
                    <a:spLocks/>
                  </p:cNvSpPr>
                  <p:nvPr/>
                </p:nvSpPr>
                <p:spPr bwMode="auto">
                  <a:xfrm>
                    <a:off x="3525039" y="3405687"/>
                    <a:ext cx="694751" cy="22611"/>
                  </a:xfrm>
                  <a:custGeom>
                    <a:avLst/>
                    <a:gdLst>
                      <a:gd name="T0" fmla="*/ 342 w 348"/>
                      <a:gd name="T1" fmla="*/ 12 h 12"/>
                      <a:gd name="T2" fmla="*/ 6 w 348"/>
                      <a:gd name="T3" fmla="*/ 12 h 12"/>
                      <a:gd name="T4" fmla="*/ 0 w 348"/>
                      <a:gd name="T5" fmla="*/ 6 h 12"/>
                      <a:gd name="T6" fmla="*/ 6 w 348"/>
                      <a:gd name="T7" fmla="*/ 0 h 12"/>
                      <a:gd name="T8" fmla="*/ 342 w 348"/>
                      <a:gd name="T9" fmla="*/ 0 h 12"/>
                      <a:gd name="T10" fmla="*/ 348 w 348"/>
                      <a:gd name="T11" fmla="*/ 6 h 12"/>
                      <a:gd name="T12" fmla="*/ 342 w 3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48" h="12">
                        <a:moveTo>
                          <a:pt x="342" y="12"/>
                        </a:moveTo>
                        <a:cubicBezTo>
                          <a:pt x="6" y="12"/>
                          <a:pt x="6" y="12"/>
                          <a:pt x="6" y="12"/>
                        </a:cubicBezTo>
                        <a:cubicBezTo>
                          <a:pt x="3" y="12"/>
                          <a:pt x="0" y="9"/>
                          <a:pt x="0" y="6"/>
                        </a:cubicBezTo>
                        <a:cubicBezTo>
                          <a:pt x="0" y="3"/>
                          <a:pt x="3" y="0"/>
                          <a:pt x="6" y="0"/>
                        </a:cubicBezTo>
                        <a:cubicBezTo>
                          <a:pt x="342" y="0"/>
                          <a:pt x="342" y="0"/>
                          <a:pt x="342" y="0"/>
                        </a:cubicBezTo>
                        <a:cubicBezTo>
                          <a:pt x="345" y="0"/>
                          <a:pt x="348" y="3"/>
                          <a:pt x="348" y="6"/>
                        </a:cubicBezTo>
                        <a:cubicBezTo>
                          <a:pt x="348" y="9"/>
                          <a:pt x="345" y="12"/>
                          <a:pt x="3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b="1">
                      <a:solidFill>
                        <a:schemeClr val="bg1"/>
                      </a:solidFill>
                      <a:latin typeface="Calibri" panose="020F0502020204030204" pitchFamily="34" charset="0"/>
                      <a:cs typeface="Calibri" panose="020F0502020204030204" pitchFamily="34" charset="0"/>
                      <a:sym typeface="Museo Sans 100"/>
                    </a:endParaRPr>
                  </a:p>
                </p:txBody>
              </p:sp>
              <p:sp>
                <p:nvSpPr>
                  <p:cNvPr id="640" name="Freeform 617">
                    <a:extLst>
                      <a:ext uri="{FF2B5EF4-FFF2-40B4-BE49-F238E27FC236}">
                        <a16:creationId xmlns:a16="http://schemas.microsoft.com/office/drawing/2014/main" id="{8961A88D-B413-454C-9504-CAA0C44CC547}"/>
                      </a:ext>
                    </a:extLst>
                  </p:cNvPr>
                  <p:cNvSpPr>
                    <a:spLocks/>
                  </p:cNvSpPr>
                  <p:nvPr/>
                </p:nvSpPr>
                <p:spPr bwMode="auto">
                  <a:xfrm>
                    <a:off x="4199235" y="3368689"/>
                    <a:ext cx="24666" cy="57553"/>
                  </a:xfrm>
                  <a:custGeom>
                    <a:avLst/>
                    <a:gdLst>
                      <a:gd name="T0" fmla="*/ 6 w 12"/>
                      <a:gd name="T1" fmla="*/ 28 h 28"/>
                      <a:gd name="T2" fmla="*/ 0 w 12"/>
                      <a:gd name="T3" fmla="*/ 22 h 28"/>
                      <a:gd name="T4" fmla="*/ 0 w 12"/>
                      <a:gd name="T5" fmla="*/ 6 h 28"/>
                      <a:gd name="T6" fmla="*/ 6 w 12"/>
                      <a:gd name="T7" fmla="*/ 0 h 28"/>
                      <a:gd name="T8" fmla="*/ 12 w 12"/>
                      <a:gd name="T9" fmla="*/ 6 h 28"/>
                      <a:gd name="T10" fmla="*/ 12 w 12"/>
                      <a:gd name="T11" fmla="*/ 22 h 28"/>
                      <a:gd name="T12" fmla="*/ 6 w 12"/>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2" h="28">
                        <a:moveTo>
                          <a:pt x="6" y="28"/>
                        </a:moveTo>
                        <a:cubicBezTo>
                          <a:pt x="3" y="28"/>
                          <a:pt x="0" y="25"/>
                          <a:pt x="0" y="22"/>
                        </a:cubicBezTo>
                        <a:cubicBezTo>
                          <a:pt x="0" y="6"/>
                          <a:pt x="0" y="6"/>
                          <a:pt x="0" y="6"/>
                        </a:cubicBezTo>
                        <a:cubicBezTo>
                          <a:pt x="0" y="3"/>
                          <a:pt x="3" y="0"/>
                          <a:pt x="6" y="0"/>
                        </a:cubicBezTo>
                        <a:cubicBezTo>
                          <a:pt x="9" y="0"/>
                          <a:pt x="12" y="3"/>
                          <a:pt x="12" y="6"/>
                        </a:cubicBezTo>
                        <a:cubicBezTo>
                          <a:pt x="12" y="22"/>
                          <a:pt x="12" y="22"/>
                          <a:pt x="12" y="22"/>
                        </a:cubicBezTo>
                        <a:cubicBezTo>
                          <a:pt x="12" y="25"/>
                          <a:pt x="9" y="28"/>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b="1">
                      <a:solidFill>
                        <a:schemeClr val="bg1"/>
                      </a:solidFill>
                      <a:latin typeface="Calibri" panose="020F0502020204030204" pitchFamily="34" charset="0"/>
                      <a:cs typeface="Calibri" panose="020F0502020204030204" pitchFamily="34" charset="0"/>
                      <a:sym typeface="Museo Sans 100"/>
                    </a:endParaRPr>
                  </a:p>
                </p:txBody>
              </p:sp>
              <p:sp>
                <p:nvSpPr>
                  <p:cNvPr id="641" name="Freeform 618">
                    <a:extLst>
                      <a:ext uri="{FF2B5EF4-FFF2-40B4-BE49-F238E27FC236}">
                        <a16:creationId xmlns:a16="http://schemas.microsoft.com/office/drawing/2014/main" id="{0C88CFB0-EA70-4B38-A6AE-CFB9101FC50A}"/>
                      </a:ext>
                    </a:extLst>
                  </p:cNvPr>
                  <p:cNvSpPr>
                    <a:spLocks/>
                  </p:cNvSpPr>
                  <p:nvPr/>
                </p:nvSpPr>
                <p:spPr bwMode="auto">
                  <a:xfrm>
                    <a:off x="3520928" y="3368689"/>
                    <a:ext cx="24666" cy="57553"/>
                  </a:xfrm>
                  <a:custGeom>
                    <a:avLst/>
                    <a:gdLst>
                      <a:gd name="T0" fmla="*/ 6 w 12"/>
                      <a:gd name="T1" fmla="*/ 28 h 28"/>
                      <a:gd name="T2" fmla="*/ 0 w 12"/>
                      <a:gd name="T3" fmla="*/ 22 h 28"/>
                      <a:gd name="T4" fmla="*/ 0 w 12"/>
                      <a:gd name="T5" fmla="*/ 6 h 28"/>
                      <a:gd name="T6" fmla="*/ 6 w 12"/>
                      <a:gd name="T7" fmla="*/ 0 h 28"/>
                      <a:gd name="T8" fmla="*/ 12 w 12"/>
                      <a:gd name="T9" fmla="*/ 6 h 28"/>
                      <a:gd name="T10" fmla="*/ 12 w 12"/>
                      <a:gd name="T11" fmla="*/ 22 h 28"/>
                      <a:gd name="T12" fmla="*/ 6 w 12"/>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2" h="28">
                        <a:moveTo>
                          <a:pt x="6" y="28"/>
                        </a:moveTo>
                        <a:cubicBezTo>
                          <a:pt x="3" y="28"/>
                          <a:pt x="0" y="25"/>
                          <a:pt x="0" y="22"/>
                        </a:cubicBezTo>
                        <a:cubicBezTo>
                          <a:pt x="0" y="6"/>
                          <a:pt x="0" y="6"/>
                          <a:pt x="0" y="6"/>
                        </a:cubicBezTo>
                        <a:cubicBezTo>
                          <a:pt x="0" y="3"/>
                          <a:pt x="3" y="0"/>
                          <a:pt x="6" y="0"/>
                        </a:cubicBezTo>
                        <a:cubicBezTo>
                          <a:pt x="9" y="0"/>
                          <a:pt x="12" y="3"/>
                          <a:pt x="12" y="6"/>
                        </a:cubicBezTo>
                        <a:cubicBezTo>
                          <a:pt x="12" y="22"/>
                          <a:pt x="12" y="22"/>
                          <a:pt x="12" y="22"/>
                        </a:cubicBezTo>
                        <a:cubicBezTo>
                          <a:pt x="12" y="25"/>
                          <a:pt x="9" y="28"/>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b="1">
                      <a:solidFill>
                        <a:schemeClr val="bg1"/>
                      </a:solidFill>
                      <a:latin typeface="Calibri" panose="020F0502020204030204" pitchFamily="34" charset="0"/>
                      <a:cs typeface="Calibri" panose="020F0502020204030204" pitchFamily="34" charset="0"/>
                      <a:sym typeface="Museo Sans 100"/>
                    </a:endParaRPr>
                  </a:p>
                </p:txBody>
              </p:sp>
            </p:grpSp>
          </p:grpSp>
        </p:grpSp>
      </p:grpSp>
      <p:grpSp>
        <p:nvGrpSpPr>
          <p:cNvPr id="650" name="Group 649">
            <a:extLst>
              <a:ext uri="{FF2B5EF4-FFF2-40B4-BE49-F238E27FC236}">
                <a16:creationId xmlns:a16="http://schemas.microsoft.com/office/drawing/2014/main" id="{DCDD8931-DC15-452A-8A59-60C844B83174}"/>
              </a:ext>
            </a:extLst>
          </p:cNvPr>
          <p:cNvGrpSpPr>
            <a:grpSpLocks/>
          </p:cNvGrpSpPr>
          <p:nvPr/>
        </p:nvGrpSpPr>
        <p:grpSpPr bwMode="auto">
          <a:xfrm>
            <a:off x="2749897" y="3592513"/>
            <a:ext cx="1223962" cy="1223962"/>
            <a:chOff x="3169854" y="3592588"/>
            <a:chExt cx="1224000" cy="1224000"/>
          </a:xfrm>
        </p:grpSpPr>
        <p:sp>
          <p:nvSpPr>
            <p:cNvPr id="651" name="Oval 650">
              <a:extLst>
                <a:ext uri="{FF2B5EF4-FFF2-40B4-BE49-F238E27FC236}">
                  <a16:creationId xmlns:a16="http://schemas.microsoft.com/office/drawing/2014/main" id="{42E671BD-74A2-4443-9FC7-7DEE29808A70}"/>
                </a:ext>
              </a:extLst>
            </p:cNvPr>
            <p:cNvSpPr>
              <a:spLocks noChangeAspect="1"/>
            </p:cNvSpPr>
            <p:nvPr/>
          </p:nvSpPr>
          <p:spPr>
            <a:xfrm>
              <a:off x="3169854" y="3592588"/>
              <a:ext cx="1224000" cy="1224000"/>
            </a:xfrm>
            <a:prstGeom prst="ellipse">
              <a:avLst/>
            </a:prstGeom>
            <a:solidFill>
              <a:srgbClr val="174F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66787" indent="-166787" algn="ctr" defTabSz="914240" eaLnBrk="1" fontAlgn="auto">
                <a:spcBef>
                  <a:spcPts val="600"/>
                </a:spcBef>
                <a:spcAft>
                  <a:spcPts val="0"/>
                </a:spcAft>
                <a:buSzPct val="100000"/>
                <a:buFont typeface="Helvetica Neue"/>
                <a:buChar char="•"/>
                <a:defRPr/>
              </a:pPr>
              <a:endParaRPr lang="en-AU" sz="1350" kern="0">
                <a:solidFill>
                  <a:schemeClr val="bg1"/>
                </a:solidFill>
                <a:latin typeface="Calibri" panose="020F0502020204030204" pitchFamily="34" charset="0"/>
                <a:cs typeface="Calibri" panose="020F0502020204030204" pitchFamily="34" charset="0"/>
                <a:sym typeface="Museo Sans 100"/>
              </a:endParaRPr>
            </a:p>
          </p:txBody>
        </p:sp>
        <p:sp>
          <p:nvSpPr>
            <p:cNvPr id="652" name="TextBox 149">
              <a:extLst>
                <a:ext uri="{FF2B5EF4-FFF2-40B4-BE49-F238E27FC236}">
                  <a16:creationId xmlns:a16="http://schemas.microsoft.com/office/drawing/2014/main" id="{E057A04F-C88D-420F-A951-C665E864FE14}"/>
                </a:ext>
              </a:extLst>
            </p:cNvPr>
            <p:cNvSpPr txBox="1">
              <a:spLocks noChangeArrowheads="1"/>
            </p:cNvSpPr>
            <p:nvPr/>
          </p:nvSpPr>
          <p:spPr bwMode="auto">
            <a:xfrm>
              <a:off x="3229656" y="4253915"/>
              <a:ext cx="1104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4558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29130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3702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8274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eaLnBrk="1">
                <a:buFont typeface="Helvetica Neue" panose="02000503000000020004" pitchFamily="2" charset="0"/>
                <a:buNone/>
              </a:pPr>
              <a:r>
                <a:rPr lang="en-US" altLang="en-US" sz="1000">
                  <a:solidFill>
                    <a:schemeClr val="bg1"/>
                  </a:solidFill>
                  <a:latin typeface="Calibri" panose="020F0502020204030204" pitchFamily="34" charset="0"/>
                  <a:ea typeface="ＭＳ Ｐゴシック" panose="020B0600070205080204" pitchFamily="34" charset="-128"/>
                  <a:cs typeface="Calibri" panose="020F0502020204030204" pitchFamily="34" charset="0"/>
                </a:rPr>
                <a:t>Galleries, Libraries, Archives and Museums</a:t>
              </a:r>
            </a:p>
          </p:txBody>
        </p:sp>
        <p:grpSp>
          <p:nvGrpSpPr>
            <p:cNvPr id="653" name="Group 652">
              <a:extLst>
                <a:ext uri="{FF2B5EF4-FFF2-40B4-BE49-F238E27FC236}">
                  <a16:creationId xmlns:a16="http://schemas.microsoft.com/office/drawing/2014/main" id="{8E71B879-D33D-427C-B458-3006E045F19B}"/>
                </a:ext>
              </a:extLst>
            </p:cNvPr>
            <p:cNvGrpSpPr/>
            <p:nvPr/>
          </p:nvGrpSpPr>
          <p:grpSpPr>
            <a:xfrm>
              <a:off x="3518864" y="3759597"/>
              <a:ext cx="525980" cy="437497"/>
              <a:chOff x="3778250" y="-811213"/>
              <a:chExt cx="679450" cy="565150"/>
            </a:xfrm>
            <a:solidFill>
              <a:schemeClr val="bg1"/>
            </a:solidFill>
          </p:grpSpPr>
          <p:sp>
            <p:nvSpPr>
              <p:cNvPr id="654" name="Freeform 65">
                <a:extLst>
                  <a:ext uri="{FF2B5EF4-FFF2-40B4-BE49-F238E27FC236}">
                    <a16:creationId xmlns:a16="http://schemas.microsoft.com/office/drawing/2014/main" id="{834A98E6-CA40-4457-8201-5C6128773471}"/>
                  </a:ext>
                </a:extLst>
              </p:cNvPr>
              <p:cNvSpPr>
                <a:spLocks noEditPoints="1"/>
              </p:cNvSpPr>
              <p:nvPr/>
            </p:nvSpPr>
            <p:spPr bwMode="auto">
              <a:xfrm>
                <a:off x="3943350" y="-585788"/>
                <a:ext cx="346075" cy="339725"/>
              </a:xfrm>
              <a:custGeom>
                <a:avLst/>
                <a:gdLst>
                  <a:gd name="T0" fmla="*/ 58 w 115"/>
                  <a:gd name="T1" fmla="*/ 0 h 112"/>
                  <a:gd name="T2" fmla="*/ 0 w 115"/>
                  <a:gd name="T3" fmla="*/ 53 h 112"/>
                  <a:gd name="T4" fmla="*/ 0 w 115"/>
                  <a:gd name="T5" fmla="*/ 112 h 112"/>
                  <a:gd name="T6" fmla="*/ 115 w 115"/>
                  <a:gd name="T7" fmla="*/ 112 h 112"/>
                  <a:gd name="T8" fmla="*/ 115 w 115"/>
                  <a:gd name="T9" fmla="*/ 53 h 112"/>
                  <a:gd name="T10" fmla="*/ 58 w 115"/>
                  <a:gd name="T11" fmla="*/ 0 h 112"/>
                  <a:gd name="T12" fmla="*/ 107 w 115"/>
                  <a:gd name="T13" fmla="*/ 103 h 112"/>
                  <a:gd name="T14" fmla="*/ 8 w 115"/>
                  <a:gd name="T15" fmla="*/ 103 h 112"/>
                  <a:gd name="T16" fmla="*/ 8 w 115"/>
                  <a:gd name="T17" fmla="*/ 54 h 112"/>
                  <a:gd name="T18" fmla="*/ 58 w 115"/>
                  <a:gd name="T19" fmla="*/ 8 h 112"/>
                  <a:gd name="T20" fmla="*/ 107 w 115"/>
                  <a:gd name="T21" fmla="*/ 54 h 112"/>
                  <a:gd name="T22" fmla="*/ 107 w 115"/>
                  <a:gd name="T23" fmla="*/ 10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12">
                    <a:moveTo>
                      <a:pt x="58" y="0"/>
                    </a:moveTo>
                    <a:cubicBezTo>
                      <a:pt x="28" y="0"/>
                      <a:pt x="2" y="24"/>
                      <a:pt x="0" y="53"/>
                    </a:cubicBezTo>
                    <a:cubicBezTo>
                      <a:pt x="0" y="54"/>
                      <a:pt x="0" y="112"/>
                      <a:pt x="0" y="112"/>
                    </a:cubicBezTo>
                    <a:cubicBezTo>
                      <a:pt x="115" y="112"/>
                      <a:pt x="115" y="112"/>
                      <a:pt x="115" y="112"/>
                    </a:cubicBezTo>
                    <a:cubicBezTo>
                      <a:pt x="115" y="112"/>
                      <a:pt x="115" y="54"/>
                      <a:pt x="115" y="53"/>
                    </a:cubicBezTo>
                    <a:cubicBezTo>
                      <a:pt x="113" y="24"/>
                      <a:pt x="87" y="0"/>
                      <a:pt x="58" y="0"/>
                    </a:cubicBezTo>
                    <a:moveTo>
                      <a:pt x="107" y="103"/>
                    </a:moveTo>
                    <a:cubicBezTo>
                      <a:pt x="8" y="103"/>
                      <a:pt x="8" y="103"/>
                      <a:pt x="8" y="103"/>
                    </a:cubicBezTo>
                    <a:cubicBezTo>
                      <a:pt x="8" y="87"/>
                      <a:pt x="8" y="56"/>
                      <a:pt x="8" y="54"/>
                    </a:cubicBezTo>
                    <a:cubicBezTo>
                      <a:pt x="10" y="29"/>
                      <a:pt x="32" y="8"/>
                      <a:pt x="58" y="8"/>
                    </a:cubicBezTo>
                    <a:cubicBezTo>
                      <a:pt x="83" y="8"/>
                      <a:pt x="105" y="29"/>
                      <a:pt x="107" y="54"/>
                    </a:cubicBezTo>
                    <a:cubicBezTo>
                      <a:pt x="107" y="56"/>
                      <a:pt x="107" y="87"/>
                      <a:pt x="107"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55" name="Freeform 66">
                <a:extLst>
                  <a:ext uri="{FF2B5EF4-FFF2-40B4-BE49-F238E27FC236}">
                    <a16:creationId xmlns:a16="http://schemas.microsoft.com/office/drawing/2014/main" id="{D40B6770-7662-495B-AC4B-53E98AFC8303}"/>
                  </a:ext>
                </a:extLst>
              </p:cNvPr>
              <p:cNvSpPr>
                <a:spLocks noEditPoints="1"/>
              </p:cNvSpPr>
              <p:nvPr/>
            </p:nvSpPr>
            <p:spPr bwMode="auto">
              <a:xfrm>
                <a:off x="4021138" y="-811213"/>
                <a:ext cx="190500" cy="192086"/>
              </a:xfrm>
              <a:custGeom>
                <a:avLst/>
                <a:gdLst>
                  <a:gd name="T0" fmla="*/ 32 w 63"/>
                  <a:gd name="T1" fmla="*/ 63 h 63"/>
                  <a:gd name="T2" fmla="*/ 63 w 63"/>
                  <a:gd name="T3" fmla="*/ 31 h 63"/>
                  <a:gd name="T4" fmla="*/ 32 w 63"/>
                  <a:gd name="T5" fmla="*/ 0 h 63"/>
                  <a:gd name="T6" fmla="*/ 0 w 63"/>
                  <a:gd name="T7" fmla="*/ 31 h 63"/>
                  <a:gd name="T8" fmla="*/ 32 w 63"/>
                  <a:gd name="T9" fmla="*/ 63 h 63"/>
                  <a:gd name="T10" fmla="*/ 32 w 63"/>
                  <a:gd name="T11" fmla="*/ 8 h 63"/>
                  <a:gd name="T12" fmla="*/ 55 w 63"/>
                  <a:gd name="T13" fmla="*/ 31 h 63"/>
                  <a:gd name="T14" fmla="*/ 32 w 63"/>
                  <a:gd name="T15" fmla="*/ 55 h 63"/>
                  <a:gd name="T16" fmla="*/ 8 w 63"/>
                  <a:gd name="T17" fmla="*/ 31 h 63"/>
                  <a:gd name="T18" fmla="*/ 32 w 63"/>
                  <a:gd name="T19"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3">
                    <a:moveTo>
                      <a:pt x="32" y="63"/>
                    </a:moveTo>
                    <a:cubicBezTo>
                      <a:pt x="49" y="63"/>
                      <a:pt x="63" y="49"/>
                      <a:pt x="63" y="31"/>
                    </a:cubicBezTo>
                    <a:cubicBezTo>
                      <a:pt x="63" y="14"/>
                      <a:pt x="49" y="0"/>
                      <a:pt x="32" y="0"/>
                    </a:cubicBezTo>
                    <a:cubicBezTo>
                      <a:pt x="14" y="0"/>
                      <a:pt x="0" y="14"/>
                      <a:pt x="0" y="31"/>
                    </a:cubicBezTo>
                    <a:cubicBezTo>
                      <a:pt x="0" y="49"/>
                      <a:pt x="14" y="63"/>
                      <a:pt x="32" y="63"/>
                    </a:cubicBezTo>
                    <a:moveTo>
                      <a:pt x="32" y="8"/>
                    </a:moveTo>
                    <a:cubicBezTo>
                      <a:pt x="44" y="8"/>
                      <a:pt x="55" y="19"/>
                      <a:pt x="55" y="31"/>
                    </a:cubicBezTo>
                    <a:cubicBezTo>
                      <a:pt x="55" y="44"/>
                      <a:pt x="44" y="55"/>
                      <a:pt x="32" y="55"/>
                    </a:cubicBezTo>
                    <a:cubicBezTo>
                      <a:pt x="19" y="55"/>
                      <a:pt x="8" y="44"/>
                      <a:pt x="8" y="31"/>
                    </a:cubicBezTo>
                    <a:cubicBezTo>
                      <a:pt x="8" y="19"/>
                      <a:pt x="19" y="8"/>
                      <a:pt x="3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56" name="Freeform 67">
                <a:extLst>
                  <a:ext uri="{FF2B5EF4-FFF2-40B4-BE49-F238E27FC236}">
                    <a16:creationId xmlns:a16="http://schemas.microsoft.com/office/drawing/2014/main" id="{6ED56325-64CD-4726-96A4-E4C63ED424CF}"/>
                  </a:ext>
                </a:extLst>
              </p:cNvPr>
              <p:cNvSpPr>
                <a:spLocks noEditPoints="1"/>
              </p:cNvSpPr>
              <p:nvPr/>
            </p:nvSpPr>
            <p:spPr bwMode="auto">
              <a:xfrm>
                <a:off x="4232275" y="-592138"/>
                <a:ext cx="225425" cy="282575"/>
              </a:xfrm>
              <a:custGeom>
                <a:avLst/>
                <a:gdLst>
                  <a:gd name="T0" fmla="*/ 75 w 75"/>
                  <a:gd name="T1" fmla="*/ 44 h 93"/>
                  <a:gd name="T2" fmla="*/ 29 w 75"/>
                  <a:gd name="T3" fmla="*/ 0 h 93"/>
                  <a:gd name="T4" fmla="*/ 0 w 75"/>
                  <a:gd name="T5" fmla="*/ 9 h 93"/>
                  <a:gd name="T6" fmla="*/ 25 w 75"/>
                  <a:gd name="T7" fmla="*/ 57 h 93"/>
                  <a:gd name="T8" fmla="*/ 25 w 75"/>
                  <a:gd name="T9" fmla="*/ 93 h 93"/>
                  <a:gd name="T10" fmla="*/ 75 w 75"/>
                  <a:gd name="T11" fmla="*/ 93 h 93"/>
                  <a:gd name="T12" fmla="*/ 75 w 75"/>
                  <a:gd name="T13" fmla="*/ 44 h 93"/>
                  <a:gd name="T14" fmla="*/ 67 w 75"/>
                  <a:gd name="T15" fmla="*/ 85 h 93"/>
                  <a:gd name="T16" fmla="*/ 34 w 75"/>
                  <a:gd name="T17" fmla="*/ 85 h 93"/>
                  <a:gd name="T18" fmla="*/ 34 w 75"/>
                  <a:gd name="T19" fmla="*/ 57 h 93"/>
                  <a:gd name="T20" fmla="*/ 34 w 75"/>
                  <a:gd name="T21" fmla="*/ 57 h 93"/>
                  <a:gd name="T22" fmla="*/ 14 w 75"/>
                  <a:gd name="T23" fmla="*/ 11 h 93"/>
                  <a:gd name="T24" fmla="*/ 29 w 75"/>
                  <a:gd name="T25" fmla="*/ 8 h 93"/>
                  <a:gd name="T26" fmla="*/ 67 w 75"/>
                  <a:gd name="T27" fmla="*/ 44 h 93"/>
                  <a:gd name="T28" fmla="*/ 67 w 75"/>
                  <a:gd name="T29"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93">
                    <a:moveTo>
                      <a:pt x="75" y="44"/>
                    </a:moveTo>
                    <a:cubicBezTo>
                      <a:pt x="74" y="20"/>
                      <a:pt x="53" y="0"/>
                      <a:pt x="29" y="0"/>
                    </a:cubicBezTo>
                    <a:cubicBezTo>
                      <a:pt x="18" y="0"/>
                      <a:pt x="8" y="3"/>
                      <a:pt x="0" y="9"/>
                    </a:cubicBezTo>
                    <a:cubicBezTo>
                      <a:pt x="15" y="20"/>
                      <a:pt x="25" y="38"/>
                      <a:pt x="25" y="57"/>
                    </a:cubicBezTo>
                    <a:cubicBezTo>
                      <a:pt x="25" y="57"/>
                      <a:pt x="25" y="77"/>
                      <a:pt x="25" y="93"/>
                    </a:cubicBezTo>
                    <a:cubicBezTo>
                      <a:pt x="75" y="93"/>
                      <a:pt x="75" y="93"/>
                      <a:pt x="75" y="93"/>
                    </a:cubicBezTo>
                    <a:cubicBezTo>
                      <a:pt x="75" y="93"/>
                      <a:pt x="75" y="44"/>
                      <a:pt x="75" y="44"/>
                    </a:cubicBezTo>
                    <a:moveTo>
                      <a:pt x="67" y="85"/>
                    </a:moveTo>
                    <a:cubicBezTo>
                      <a:pt x="34" y="85"/>
                      <a:pt x="34" y="85"/>
                      <a:pt x="34" y="85"/>
                    </a:cubicBezTo>
                    <a:cubicBezTo>
                      <a:pt x="34" y="63"/>
                      <a:pt x="34" y="57"/>
                      <a:pt x="34" y="57"/>
                    </a:cubicBezTo>
                    <a:cubicBezTo>
                      <a:pt x="34" y="57"/>
                      <a:pt x="34" y="57"/>
                      <a:pt x="34" y="57"/>
                    </a:cubicBezTo>
                    <a:cubicBezTo>
                      <a:pt x="33" y="41"/>
                      <a:pt x="25" y="23"/>
                      <a:pt x="14" y="11"/>
                    </a:cubicBezTo>
                    <a:cubicBezTo>
                      <a:pt x="19" y="9"/>
                      <a:pt x="24" y="8"/>
                      <a:pt x="29" y="8"/>
                    </a:cubicBezTo>
                    <a:cubicBezTo>
                      <a:pt x="49" y="8"/>
                      <a:pt x="66" y="25"/>
                      <a:pt x="67" y="44"/>
                    </a:cubicBezTo>
                    <a:cubicBezTo>
                      <a:pt x="67" y="47"/>
                      <a:pt x="67" y="70"/>
                      <a:pt x="67" y="8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57" name="Freeform 68">
                <a:extLst>
                  <a:ext uri="{FF2B5EF4-FFF2-40B4-BE49-F238E27FC236}">
                    <a16:creationId xmlns:a16="http://schemas.microsoft.com/office/drawing/2014/main" id="{FDF920C7-DE0A-4133-B218-7EC8CB469AE3}"/>
                  </a:ext>
                </a:extLst>
              </p:cNvPr>
              <p:cNvSpPr>
                <a:spLocks noEditPoints="1"/>
              </p:cNvSpPr>
              <p:nvPr/>
            </p:nvSpPr>
            <p:spPr bwMode="auto">
              <a:xfrm>
                <a:off x="4241800" y="-777875"/>
                <a:ext cx="152400" cy="155575"/>
              </a:xfrm>
              <a:custGeom>
                <a:avLst/>
                <a:gdLst>
                  <a:gd name="T0" fmla="*/ 26 w 51"/>
                  <a:gd name="T1" fmla="*/ 51 h 51"/>
                  <a:gd name="T2" fmla="*/ 51 w 51"/>
                  <a:gd name="T3" fmla="*/ 25 h 51"/>
                  <a:gd name="T4" fmla="*/ 26 w 51"/>
                  <a:gd name="T5" fmla="*/ 0 h 51"/>
                  <a:gd name="T6" fmla="*/ 0 w 51"/>
                  <a:gd name="T7" fmla="*/ 25 h 51"/>
                  <a:gd name="T8" fmla="*/ 26 w 51"/>
                  <a:gd name="T9" fmla="*/ 51 h 51"/>
                  <a:gd name="T10" fmla="*/ 26 w 51"/>
                  <a:gd name="T11" fmla="*/ 8 h 51"/>
                  <a:gd name="T12" fmla="*/ 43 w 51"/>
                  <a:gd name="T13" fmla="*/ 25 h 51"/>
                  <a:gd name="T14" fmla="*/ 26 w 51"/>
                  <a:gd name="T15" fmla="*/ 43 h 51"/>
                  <a:gd name="T16" fmla="*/ 8 w 51"/>
                  <a:gd name="T17" fmla="*/ 25 h 51"/>
                  <a:gd name="T18" fmla="*/ 26 w 51"/>
                  <a:gd name="T19"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6" y="51"/>
                    </a:moveTo>
                    <a:cubicBezTo>
                      <a:pt x="40" y="51"/>
                      <a:pt x="51" y="39"/>
                      <a:pt x="51" y="25"/>
                    </a:cubicBezTo>
                    <a:cubicBezTo>
                      <a:pt x="51" y="11"/>
                      <a:pt x="40" y="0"/>
                      <a:pt x="26" y="0"/>
                    </a:cubicBezTo>
                    <a:cubicBezTo>
                      <a:pt x="12" y="0"/>
                      <a:pt x="0" y="11"/>
                      <a:pt x="0" y="25"/>
                    </a:cubicBezTo>
                    <a:cubicBezTo>
                      <a:pt x="0" y="39"/>
                      <a:pt x="12" y="51"/>
                      <a:pt x="26" y="51"/>
                    </a:cubicBezTo>
                    <a:moveTo>
                      <a:pt x="26" y="8"/>
                    </a:moveTo>
                    <a:cubicBezTo>
                      <a:pt x="36" y="8"/>
                      <a:pt x="43" y="16"/>
                      <a:pt x="43" y="25"/>
                    </a:cubicBezTo>
                    <a:cubicBezTo>
                      <a:pt x="43" y="35"/>
                      <a:pt x="36" y="43"/>
                      <a:pt x="26" y="43"/>
                    </a:cubicBezTo>
                    <a:cubicBezTo>
                      <a:pt x="16" y="43"/>
                      <a:pt x="8" y="35"/>
                      <a:pt x="8" y="25"/>
                    </a:cubicBezTo>
                    <a:cubicBezTo>
                      <a:pt x="8" y="16"/>
                      <a:pt x="16" y="8"/>
                      <a:pt x="2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58" name="Freeform 69">
                <a:extLst>
                  <a:ext uri="{FF2B5EF4-FFF2-40B4-BE49-F238E27FC236}">
                    <a16:creationId xmlns:a16="http://schemas.microsoft.com/office/drawing/2014/main" id="{F695A134-BB60-4EA1-AD47-561561867DB4}"/>
                  </a:ext>
                </a:extLst>
              </p:cNvPr>
              <p:cNvSpPr>
                <a:spLocks noEditPoints="1"/>
              </p:cNvSpPr>
              <p:nvPr/>
            </p:nvSpPr>
            <p:spPr bwMode="auto">
              <a:xfrm>
                <a:off x="3841750" y="-777875"/>
                <a:ext cx="152400" cy="155575"/>
              </a:xfrm>
              <a:custGeom>
                <a:avLst/>
                <a:gdLst>
                  <a:gd name="T0" fmla="*/ 25 w 51"/>
                  <a:gd name="T1" fmla="*/ 51 h 51"/>
                  <a:gd name="T2" fmla="*/ 51 w 51"/>
                  <a:gd name="T3" fmla="*/ 25 h 51"/>
                  <a:gd name="T4" fmla="*/ 25 w 51"/>
                  <a:gd name="T5" fmla="*/ 0 h 51"/>
                  <a:gd name="T6" fmla="*/ 0 w 51"/>
                  <a:gd name="T7" fmla="*/ 25 h 51"/>
                  <a:gd name="T8" fmla="*/ 25 w 51"/>
                  <a:gd name="T9" fmla="*/ 51 h 51"/>
                  <a:gd name="T10" fmla="*/ 25 w 51"/>
                  <a:gd name="T11" fmla="*/ 8 h 51"/>
                  <a:gd name="T12" fmla="*/ 43 w 51"/>
                  <a:gd name="T13" fmla="*/ 25 h 51"/>
                  <a:gd name="T14" fmla="*/ 25 w 51"/>
                  <a:gd name="T15" fmla="*/ 43 h 51"/>
                  <a:gd name="T16" fmla="*/ 8 w 51"/>
                  <a:gd name="T17" fmla="*/ 25 h 51"/>
                  <a:gd name="T18" fmla="*/ 25 w 51"/>
                  <a:gd name="T19"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cubicBezTo>
                      <a:pt x="39" y="51"/>
                      <a:pt x="51" y="39"/>
                      <a:pt x="51" y="25"/>
                    </a:cubicBezTo>
                    <a:cubicBezTo>
                      <a:pt x="51" y="11"/>
                      <a:pt x="39" y="0"/>
                      <a:pt x="25" y="0"/>
                    </a:cubicBezTo>
                    <a:cubicBezTo>
                      <a:pt x="11" y="0"/>
                      <a:pt x="0" y="11"/>
                      <a:pt x="0" y="25"/>
                    </a:cubicBezTo>
                    <a:cubicBezTo>
                      <a:pt x="0" y="39"/>
                      <a:pt x="11" y="51"/>
                      <a:pt x="25" y="51"/>
                    </a:cubicBezTo>
                    <a:moveTo>
                      <a:pt x="25" y="8"/>
                    </a:moveTo>
                    <a:cubicBezTo>
                      <a:pt x="35" y="8"/>
                      <a:pt x="43" y="16"/>
                      <a:pt x="43" y="25"/>
                    </a:cubicBezTo>
                    <a:cubicBezTo>
                      <a:pt x="43" y="35"/>
                      <a:pt x="35" y="43"/>
                      <a:pt x="25" y="43"/>
                    </a:cubicBezTo>
                    <a:cubicBezTo>
                      <a:pt x="15" y="43"/>
                      <a:pt x="8" y="35"/>
                      <a:pt x="8" y="25"/>
                    </a:cubicBezTo>
                    <a:cubicBezTo>
                      <a:pt x="8" y="16"/>
                      <a:pt x="15" y="8"/>
                      <a:pt x="2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59" name="Freeform 70">
                <a:extLst>
                  <a:ext uri="{FF2B5EF4-FFF2-40B4-BE49-F238E27FC236}">
                    <a16:creationId xmlns:a16="http://schemas.microsoft.com/office/drawing/2014/main" id="{0EF8C094-458E-435C-B0B2-7FCB8BBEEABF}"/>
                  </a:ext>
                </a:extLst>
              </p:cNvPr>
              <p:cNvSpPr>
                <a:spLocks noEditPoints="1"/>
              </p:cNvSpPr>
              <p:nvPr/>
            </p:nvSpPr>
            <p:spPr bwMode="auto">
              <a:xfrm>
                <a:off x="3778250" y="-592138"/>
                <a:ext cx="222250" cy="282575"/>
              </a:xfrm>
              <a:custGeom>
                <a:avLst/>
                <a:gdLst>
                  <a:gd name="T0" fmla="*/ 74 w 74"/>
                  <a:gd name="T1" fmla="*/ 10 h 93"/>
                  <a:gd name="T2" fmla="*/ 46 w 74"/>
                  <a:gd name="T3" fmla="*/ 0 h 93"/>
                  <a:gd name="T4" fmla="*/ 0 w 74"/>
                  <a:gd name="T5" fmla="*/ 44 h 93"/>
                  <a:gd name="T6" fmla="*/ 0 w 74"/>
                  <a:gd name="T7" fmla="*/ 93 h 93"/>
                  <a:gd name="T8" fmla="*/ 49 w 74"/>
                  <a:gd name="T9" fmla="*/ 93 h 93"/>
                  <a:gd name="T10" fmla="*/ 49 w 74"/>
                  <a:gd name="T11" fmla="*/ 57 h 93"/>
                  <a:gd name="T12" fmla="*/ 74 w 74"/>
                  <a:gd name="T13" fmla="*/ 10 h 93"/>
                  <a:gd name="T14" fmla="*/ 40 w 74"/>
                  <a:gd name="T15" fmla="*/ 57 h 93"/>
                  <a:gd name="T16" fmla="*/ 40 w 74"/>
                  <a:gd name="T17" fmla="*/ 85 h 93"/>
                  <a:gd name="T18" fmla="*/ 8 w 74"/>
                  <a:gd name="T19" fmla="*/ 85 h 93"/>
                  <a:gd name="T20" fmla="*/ 8 w 74"/>
                  <a:gd name="T21" fmla="*/ 45 h 93"/>
                  <a:gd name="T22" fmla="*/ 46 w 74"/>
                  <a:gd name="T23" fmla="*/ 8 h 93"/>
                  <a:gd name="T24" fmla="*/ 60 w 74"/>
                  <a:gd name="T25" fmla="*/ 11 h 93"/>
                  <a:gd name="T26" fmla="*/ 40 w 74"/>
                  <a:gd name="T27"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93">
                    <a:moveTo>
                      <a:pt x="74" y="10"/>
                    </a:moveTo>
                    <a:cubicBezTo>
                      <a:pt x="66" y="4"/>
                      <a:pt x="56" y="0"/>
                      <a:pt x="46" y="0"/>
                    </a:cubicBezTo>
                    <a:cubicBezTo>
                      <a:pt x="22" y="0"/>
                      <a:pt x="1" y="21"/>
                      <a:pt x="0" y="44"/>
                    </a:cubicBezTo>
                    <a:cubicBezTo>
                      <a:pt x="0" y="45"/>
                      <a:pt x="0" y="93"/>
                      <a:pt x="0" y="93"/>
                    </a:cubicBezTo>
                    <a:cubicBezTo>
                      <a:pt x="49" y="93"/>
                      <a:pt x="49" y="93"/>
                      <a:pt x="49" y="93"/>
                    </a:cubicBezTo>
                    <a:cubicBezTo>
                      <a:pt x="49" y="77"/>
                      <a:pt x="49" y="57"/>
                      <a:pt x="49" y="57"/>
                    </a:cubicBezTo>
                    <a:cubicBezTo>
                      <a:pt x="49" y="38"/>
                      <a:pt x="60" y="20"/>
                      <a:pt x="74" y="10"/>
                    </a:cubicBezTo>
                    <a:moveTo>
                      <a:pt x="40" y="57"/>
                    </a:moveTo>
                    <a:cubicBezTo>
                      <a:pt x="40" y="57"/>
                      <a:pt x="40" y="63"/>
                      <a:pt x="40" y="85"/>
                    </a:cubicBezTo>
                    <a:cubicBezTo>
                      <a:pt x="8" y="85"/>
                      <a:pt x="8" y="85"/>
                      <a:pt x="8" y="85"/>
                    </a:cubicBezTo>
                    <a:cubicBezTo>
                      <a:pt x="8" y="70"/>
                      <a:pt x="8" y="47"/>
                      <a:pt x="8" y="45"/>
                    </a:cubicBezTo>
                    <a:cubicBezTo>
                      <a:pt x="9" y="25"/>
                      <a:pt x="27" y="8"/>
                      <a:pt x="46" y="8"/>
                    </a:cubicBezTo>
                    <a:cubicBezTo>
                      <a:pt x="51" y="8"/>
                      <a:pt x="56" y="9"/>
                      <a:pt x="60" y="11"/>
                    </a:cubicBezTo>
                    <a:cubicBezTo>
                      <a:pt x="49" y="23"/>
                      <a:pt x="41" y="41"/>
                      <a:pt x="40"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indent="0" defTabSz="914400" eaLnBrk="1" fontAlgn="auto" hangingPunct="1">
                  <a:spcBef>
                    <a:spcPts val="0"/>
                  </a:spcBef>
                  <a:spcAft>
                    <a:spcPts val="0"/>
                  </a:spcAft>
                  <a:defRPr/>
                </a:pPr>
                <a:endParaRPr lang="en-AU" sz="1800" kern="0">
                  <a:solidFill>
                    <a:schemeClr val="bg1"/>
                  </a:solidFill>
                  <a:latin typeface="Calibri" panose="020F0502020204030204" pitchFamily="34" charset="0"/>
                  <a:ea typeface="Museo Sans 100"/>
                  <a:cs typeface="Calibri" panose="020F0502020204030204" pitchFamily="34" charset="0"/>
                  <a:sym typeface="Museo Sans 100"/>
                </a:endParaRPr>
              </a:p>
            </p:txBody>
          </p:sp>
        </p:grpSp>
      </p:grpSp>
      <p:grpSp>
        <p:nvGrpSpPr>
          <p:cNvPr id="660" name="Group 659">
            <a:extLst>
              <a:ext uri="{FF2B5EF4-FFF2-40B4-BE49-F238E27FC236}">
                <a16:creationId xmlns:a16="http://schemas.microsoft.com/office/drawing/2014/main" id="{10C6EB13-8587-4E9E-AC69-78C31014625E}"/>
              </a:ext>
            </a:extLst>
          </p:cNvPr>
          <p:cNvGrpSpPr>
            <a:grpSpLocks/>
          </p:cNvGrpSpPr>
          <p:nvPr/>
        </p:nvGrpSpPr>
        <p:grpSpPr bwMode="auto">
          <a:xfrm>
            <a:off x="2749897" y="769938"/>
            <a:ext cx="1223962" cy="1223962"/>
            <a:chOff x="3169854" y="770271"/>
            <a:chExt cx="1224000" cy="1224000"/>
          </a:xfrm>
        </p:grpSpPr>
        <p:sp>
          <p:nvSpPr>
            <p:cNvPr id="661" name="Oval 660">
              <a:extLst>
                <a:ext uri="{FF2B5EF4-FFF2-40B4-BE49-F238E27FC236}">
                  <a16:creationId xmlns:a16="http://schemas.microsoft.com/office/drawing/2014/main" id="{0FC2006C-4AF9-44EE-8829-139DDDF4BEF7}"/>
                </a:ext>
              </a:extLst>
            </p:cNvPr>
            <p:cNvSpPr>
              <a:spLocks noChangeAspect="1"/>
            </p:cNvSpPr>
            <p:nvPr/>
          </p:nvSpPr>
          <p:spPr>
            <a:xfrm>
              <a:off x="3169854" y="770271"/>
              <a:ext cx="1224000" cy="1224000"/>
            </a:xfrm>
            <a:prstGeom prst="ellipse">
              <a:avLst/>
            </a:prstGeom>
            <a:solidFill>
              <a:srgbClr val="74D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66787" indent="-166787" algn="ctr" defTabSz="914240" eaLnBrk="1" fontAlgn="auto">
                <a:spcBef>
                  <a:spcPts val="600"/>
                </a:spcBef>
                <a:spcAft>
                  <a:spcPts val="0"/>
                </a:spcAft>
                <a:buSzPct val="100000"/>
                <a:buFont typeface="Helvetica Neue"/>
                <a:buChar char="•"/>
                <a:defRPr/>
              </a:pPr>
              <a:endParaRPr lang="en-AU" sz="1350" kern="0">
                <a:solidFill>
                  <a:schemeClr val="bg1"/>
                </a:solidFill>
                <a:latin typeface="Calibri" panose="020F0502020204030204" pitchFamily="34" charset="0"/>
                <a:cs typeface="Calibri" panose="020F0502020204030204" pitchFamily="34" charset="0"/>
                <a:sym typeface="Museo Sans 100"/>
              </a:endParaRPr>
            </a:p>
          </p:txBody>
        </p:sp>
        <p:sp>
          <p:nvSpPr>
            <p:cNvPr id="662" name="TextBox 661">
              <a:extLst>
                <a:ext uri="{FF2B5EF4-FFF2-40B4-BE49-F238E27FC236}">
                  <a16:creationId xmlns:a16="http://schemas.microsoft.com/office/drawing/2014/main" id="{C15CC5A8-9968-4CAA-9E54-F043F503F81E}"/>
                </a:ext>
              </a:extLst>
            </p:cNvPr>
            <p:cNvSpPr txBox="1"/>
            <p:nvPr/>
          </p:nvSpPr>
          <p:spPr>
            <a:xfrm>
              <a:off x="3355597" y="1541820"/>
              <a:ext cx="852514" cy="290858"/>
            </a:xfrm>
            <a:prstGeom prst="rect">
              <a:avLst/>
            </a:prstGeom>
            <a:noFill/>
          </p:spPr>
          <p:txBody>
            <a:bodyPr lIns="0" tIns="0" rIns="0" bIns="0">
              <a:spAutoFit/>
            </a:bodyPr>
            <a:lstStyle/>
            <a:p>
              <a:pPr marL="0" indent="0" algn="ctr" defTabSz="914240" eaLnBrk="1" fontAlgn="auto">
                <a:lnSpc>
                  <a:spcPct val="90000"/>
                </a:lnSpc>
                <a:spcBef>
                  <a:spcPts val="600"/>
                </a:spcBef>
                <a:spcAft>
                  <a:spcPts val="0"/>
                </a:spcAft>
                <a:buSzPct val="100000"/>
                <a:buFont typeface="Helvetica Neue"/>
                <a:buNone/>
                <a:defRPr/>
              </a:pPr>
              <a:r>
                <a:rPr lang="en-US" sz="1050" kern="0" dirty="0">
                  <a:solidFill>
                    <a:schemeClr val="bg1"/>
                  </a:solidFill>
                  <a:latin typeface="Calibri" panose="020F0502020204030204" pitchFamily="34" charset="0"/>
                  <a:ea typeface="ＭＳ Ｐゴシック" pitchFamily="-32" charset="-128"/>
                  <a:cs typeface="Calibri" panose="020F0502020204030204" pitchFamily="34" charset="0"/>
                  <a:sym typeface="Museo Sans 100"/>
                </a:rPr>
                <a:t>Schools </a:t>
              </a:r>
              <a:br>
                <a:rPr lang="en-US" sz="1050" kern="0" dirty="0">
                  <a:solidFill>
                    <a:schemeClr val="bg1"/>
                  </a:solidFill>
                  <a:latin typeface="Calibri" panose="020F0502020204030204" pitchFamily="34" charset="0"/>
                  <a:ea typeface="ＭＳ Ｐゴシック" pitchFamily="-32" charset="-128"/>
                  <a:cs typeface="Calibri" panose="020F0502020204030204" pitchFamily="34" charset="0"/>
                  <a:sym typeface="Museo Sans 100"/>
                </a:rPr>
              </a:br>
              <a:r>
                <a:rPr lang="en-US" sz="1050" kern="0" dirty="0">
                  <a:solidFill>
                    <a:schemeClr val="bg1"/>
                  </a:solidFill>
                  <a:latin typeface="Calibri" panose="020F0502020204030204" pitchFamily="34" charset="0"/>
                  <a:ea typeface="ＭＳ Ｐゴシック" pitchFamily="-32" charset="-128"/>
                  <a:cs typeface="Calibri" panose="020F0502020204030204" pitchFamily="34" charset="0"/>
                  <a:sym typeface="Museo Sans 100"/>
                </a:rPr>
                <a:t>TAFEs</a:t>
              </a:r>
            </a:p>
          </p:txBody>
        </p:sp>
        <p:grpSp>
          <p:nvGrpSpPr>
            <p:cNvPr id="663" name="Group 662">
              <a:extLst>
                <a:ext uri="{FF2B5EF4-FFF2-40B4-BE49-F238E27FC236}">
                  <a16:creationId xmlns:a16="http://schemas.microsoft.com/office/drawing/2014/main" id="{49917061-495C-4159-9969-B06CAD7A225E}"/>
                </a:ext>
              </a:extLst>
            </p:cNvPr>
            <p:cNvGrpSpPr/>
            <p:nvPr/>
          </p:nvGrpSpPr>
          <p:grpSpPr>
            <a:xfrm>
              <a:off x="3481914" y="957693"/>
              <a:ext cx="599880" cy="498045"/>
              <a:chOff x="10557422" y="2211616"/>
              <a:chExt cx="774913" cy="643364"/>
            </a:xfrm>
            <a:solidFill>
              <a:schemeClr val="bg1"/>
            </a:solidFill>
          </p:grpSpPr>
          <p:sp>
            <p:nvSpPr>
              <p:cNvPr id="664" name="Freeform 723">
                <a:extLst>
                  <a:ext uri="{FF2B5EF4-FFF2-40B4-BE49-F238E27FC236}">
                    <a16:creationId xmlns:a16="http://schemas.microsoft.com/office/drawing/2014/main" id="{BB2687B6-891E-4524-A92D-EDB8756A8FBF}"/>
                  </a:ext>
                </a:extLst>
              </p:cNvPr>
              <p:cNvSpPr>
                <a:spLocks noEditPoints="1"/>
              </p:cNvSpPr>
              <p:nvPr/>
            </p:nvSpPr>
            <p:spPr bwMode="auto">
              <a:xfrm>
                <a:off x="10697193" y="2211616"/>
                <a:ext cx="491259" cy="487148"/>
              </a:xfrm>
              <a:custGeom>
                <a:avLst/>
                <a:gdLst>
                  <a:gd name="T0" fmla="*/ 119 w 246"/>
                  <a:gd name="T1" fmla="*/ 242 h 244"/>
                  <a:gd name="T2" fmla="*/ 71 w 246"/>
                  <a:gd name="T3" fmla="*/ 230 h 244"/>
                  <a:gd name="T4" fmla="*/ 63 w 246"/>
                  <a:gd name="T5" fmla="*/ 226 h 244"/>
                  <a:gd name="T6" fmla="*/ 26 w 246"/>
                  <a:gd name="T7" fmla="*/ 193 h 244"/>
                  <a:gd name="T8" fmla="*/ 21 w 246"/>
                  <a:gd name="T9" fmla="*/ 186 h 244"/>
                  <a:gd name="T10" fmla="*/ 4 w 246"/>
                  <a:gd name="T11" fmla="*/ 140 h 244"/>
                  <a:gd name="T12" fmla="*/ 2 w 246"/>
                  <a:gd name="T13" fmla="*/ 131 h 244"/>
                  <a:gd name="T14" fmla="*/ 8 w 246"/>
                  <a:gd name="T15" fmla="*/ 82 h 244"/>
                  <a:gd name="T16" fmla="*/ 11 w 246"/>
                  <a:gd name="T17" fmla="*/ 73 h 244"/>
                  <a:gd name="T18" fmla="*/ 39 w 246"/>
                  <a:gd name="T19" fmla="*/ 33 h 244"/>
                  <a:gd name="T20" fmla="*/ 46 w 246"/>
                  <a:gd name="T21" fmla="*/ 27 h 244"/>
                  <a:gd name="T22" fmla="*/ 89 w 246"/>
                  <a:gd name="T23" fmla="*/ 4 h 244"/>
                  <a:gd name="T24" fmla="*/ 98 w 246"/>
                  <a:gd name="T25" fmla="*/ 2 h 244"/>
                  <a:gd name="T26" fmla="*/ 147 w 246"/>
                  <a:gd name="T27" fmla="*/ 1 h 244"/>
                  <a:gd name="T28" fmla="*/ 156 w 246"/>
                  <a:gd name="T29" fmla="*/ 4 h 244"/>
                  <a:gd name="T30" fmla="*/ 200 w 246"/>
                  <a:gd name="T31" fmla="*/ 26 h 244"/>
                  <a:gd name="T32" fmla="*/ 207 w 246"/>
                  <a:gd name="T33" fmla="*/ 32 h 244"/>
                  <a:gd name="T34" fmla="*/ 235 w 246"/>
                  <a:gd name="T35" fmla="*/ 73 h 244"/>
                  <a:gd name="T36" fmla="*/ 238 w 246"/>
                  <a:gd name="T37" fmla="*/ 81 h 244"/>
                  <a:gd name="T38" fmla="*/ 244 w 246"/>
                  <a:gd name="T39" fmla="*/ 130 h 244"/>
                  <a:gd name="T40" fmla="*/ 243 w 246"/>
                  <a:gd name="T41" fmla="*/ 139 h 244"/>
                  <a:gd name="T42" fmla="*/ 226 w 246"/>
                  <a:gd name="T43" fmla="*/ 185 h 244"/>
                  <a:gd name="T44" fmla="*/ 221 w 246"/>
                  <a:gd name="T45" fmla="*/ 193 h 244"/>
                  <a:gd name="T46" fmla="*/ 184 w 246"/>
                  <a:gd name="T47" fmla="*/ 225 h 244"/>
                  <a:gd name="T48" fmla="*/ 176 w 246"/>
                  <a:gd name="T49" fmla="*/ 230 h 244"/>
                  <a:gd name="T50" fmla="*/ 128 w 246"/>
                  <a:gd name="T51" fmla="*/ 242 h 244"/>
                  <a:gd name="T52" fmla="*/ 124 w 246"/>
                  <a:gd name="T53" fmla="*/ 244 h 244"/>
                  <a:gd name="T54" fmla="*/ 106 w 246"/>
                  <a:gd name="T55" fmla="*/ 206 h 244"/>
                  <a:gd name="T56" fmla="*/ 141 w 246"/>
                  <a:gd name="T57" fmla="*/ 206 h 244"/>
                  <a:gd name="T58" fmla="*/ 174 w 246"/>
                  <a:gd name="T59" fmla="*/ 216 h 244"/>
                  <a:gd name="T60" fmla="*/ 184 w 246"/>
                  <a:gd name="T61" fmla="*/ 183 h 244"/>
                  <a:gd name="T62" fmla="*/ 204 w 246"/>
                  <a:gd name="T63" fmla="*/ 155 h 244"/>
                  <a:gd name="T64" fmla="*/ 230 w 246"/>
                  <a:gd name="T65" fmla="*/ 133 h 244"/>
                  <a:gd name="T66" fmla="*/ 210 w 246"/>
                  <a:gd name="T67" fmla="*/ 106 h 244"/>
                  <a:gd name="T68" fmla="*/ 197 w 246"/>
                  <a:gd name="T69" fmla="*/ 73 h 244"/>
                  <a:gd name="T70" fmla="*/ 195 w 246"/>
                  <a:gd name="T71" fmla="*/ 39 h 244"/>
                  <a:gd name="T72" fmla="*/ 160 w 246"/>
                  <a:gd name="T73" fmla="*/ 41 h 244"/>
                  <a:gd name="T74" fmla="*/ 127 w 246"/>
                  <a:gd name="T75" fmla="*/ 33 h 244"/>
                  <a:gd name="T76" fmla="*/ 97 w 246"/>
                  <a:gd name="T77" fmla="*/ 16 h 244"/>
                  <a:gd name="T78" fmla="*/ 79 w 246"/>
                  <a:gd name="T79" fmla="*/ 45 h 244"/>
                  <a:gd name="T80" fmla="*/ 53 w 246"/>
                  <a:gd name="T81" fmla="*/ 68 h 244"/>
                  <a:gd name="T82" fmla="*/ 22 w 246"/>
                  <a:gd name="T83" fmla="*/ 82 h 244"/>
                  <a:gd name="T84" fmla="*/ 36 w 246"/>
                  <a:gd name="T85" fmla="*/ 114 h 244"/>
                  <a:gd name="T86" fmla="*/ 40 w 246"/>
                  <a:gd name="T87" fmla="*/ 148 h 244"/>
                  <a:gd name="T88" fmla="*/ 35 w 246"/>
                  <a:gd name="T89" fmla="*/ 182 h 244"/>
                  <a:gd name="T90" fmla="*/ 68 w 246"/>
                  <a:gd name="T91" fmla="*/ 189 h 244"/>
                  <a:gd name="T92" fmla="*/ 99 w 246"/>
                  <a:gd name="T93" fmla="*/ 2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44">
                    <a:moveTo>
                      <a:pt x="124" y="244"/>
                    </a:moveTo>
                    <a:cubicBezTo>
                      <a:pt x="122" y="244"/>
                      <a:pt x="120" y="243"/>
                      <a:pt x="119" y="242"/>
                    </a:cubicBezTo>
                    <a:cubicBezTo>
                      <a:pt x="100" y="218"/>
                      <a:pt x="100" y="218"/>
                      <a:pt x="100" y="218"/>
                    </a:cubicBezTo>
                    <a:cubicBezTo>
                      <a:pt x="71" y="230"/>
                      <a:pt x="71" y="230"/>
                      <a:pt x="71" y="230"/>
                    </a:cubicBezTo>
                    <a:cubicBezTo>
                      <a:pt x="70" y="231"/>
                      <a:pt x="68" y="231"/>
                      <a:pt x="66" y="230"/>
                    </a:cubicBezTo>
                    <a:cubicBezTo>
                      <a:pt x="65" y="229"/>
                      <a:pt x="63" y="228"/>
                      <a:pt x="63" y="226"/>
                    </a:cubicBezTo>
                    <a:cubicBezTo>
                      <a:pt x="57" y="195"/>
                      <a:pt x="57" y="195"/>
                      <a:pt x="57" y="195"/>
                    </a:cubicBezTo>
                    <a:cubicBezTo>
                      <a:pt x="26" y="193"/>
                      <a:pt x="26" y="193"/>
                      <a:pt x="26" y="193"/>
                    </a:cubicBezTo>
                    <a:cubicBezTo>
                      <a:pt x="25" y="193"/>
                      <a:pt x="23" y="192"/>
                      <a:pt x="22" y="191"/>
                    </a:cubicBezTo>
                    <a:cubicBezTo>
                      <a:pt x="21" y="189"/>
                      <a:pt x="21" y="188"/>
                      <a:pt x="21" y="186"/>
                    </a:cubicBezTo>
                    <a:cubicBezTo>
                      <a:pt x="30" y="156"/>
                      <a:pt x="30" y="156"/>
                      <a:pt x="30" y="156"/>
                    </a:cubicBezTo>
                    <a:cubicBezTo>
                      <a:pt x="4" y="140"/>
                      <a:pt x="4" y="140"/>
                      <a:pt x="4" y="140"/>
                    </a:cubicBezTo>
                    <a:cubicBezTo>
                      <a:pt x="2" y="139"/>
                      <a:pt x="1" y="138"/>
                      <a:pt x="1" y="136"/>
                    </a:cubicBezTo>
                    <a:cubicBezTo>
                      <a:pt x="0" y="134"/>
                      <a:pt x="1" y="132"/>
                      <a:pt x="2" y="131"/>
                    </a:cubicBezTo>
                    <a:cubicBezTo>
                      <a:pt x="24" y="109"/>
                      <a:pt x="24" y="109"/>
                      <a:pt x="24" y="109"/>
                    </a:cubicBezTo>
                    <a:cubicBezTo>
                      <a:pt x="8" y="82"/>
                      <a:pt x="8" y="82"/>
                      <a:pt x="8" y="82"/>
                    </a:cubicBezTo>
                    <a:cubicBezTo>
                      <a:pt x="7" y="81"/>
                      <a:pt x="7" y="79"/>
                      <a:pt x="8" y="77"/>
                    </a:cubicBezTo>
                    <a:cubicBezTo>
                      <a:pt x="8" y="75"/>
                      <a:pt x="10" y="74"/>
                      <a:pt x="11" y="73"/>
                    </a:cubicBezTo>
                    <a:cubicBezTo>
                      <a:pt x="41" y="64"/>
                      <a:pt x="41" y="64"/>
                      <a:pt x="41" y="64"/>
                    </a:cubicBezTo>
                    <a:cubicBezTo>
                      <a:pt x="39" y="33"/>
                      <a:pt x="39" y="33"/>
                      <a:pt x="39" y="33"/>
                    </a:cubicBezTo>
                    <a:cubicBezTo>
                      <a:pt x="39" y="31"/>
                      <a:pt x="40" y="29"/>
                      <a:pt x="41" y="28"/>
                    </a:cubicBezTo>
                    <a:cubicBezTo>
                      <a:pt x="42" y="27"/>
                      <a:pt x="44" y="26"/>
                      <a:pt x="46" y="27"/>
                    </a:cubicBezTo>
                    <a:cubicBezTo>
                      <a:pt x="76" y="32"/>
                      <a:pt x="76" y="32"/>
                      <a:pt x="76" y="32"/>
                    </a:cubicBezTo>
                    <a:cubicBezTo>
                      <a:pt x="89" y="4"/>
                      <a:pt x="89" y="4"/>
                      <a:pt x="89" y="4"/>
                    </a:cubicBezTo>
                    <a:cubicBezTo>
                      <a:pt x="90" y="2"/>
                      <a:pt x="91" y="1"/>
                      <a:pt x="93" y="1"/>
                    </a:cubicBezTo>
                    <a:cubicBezTo>
                      <a:pt x="95" y="0"/>
                      <a:pt x="97" y="0"/>
                      <a:pt x="98" y="2"/>
                    </a:cubicBezTo>
                    <a:cubicBezTo>
                      <a:pt x="123" y="20"/>
                      <a:pt x="123" y="20"/>
                      <a:pt x="123" y="20"/>
                    </a:cubicBezTo>
                    <a:cubicBezTo>
                      <a:pt x="147" y="1"/>
                      <a:pt x="147" y="1"/>
                      <a:pt x="147" y="1"/>
                    </a:cubicBezTo>
                    <a:cubicBezTo>
                      <a:pt x="149" y="0"/>
                      <a:pt x="151" y="0"/>
                      <a:pt x="152" y="0"/>
                    </a:cubicBezTo>
                    <a:cubicBezTo>
                      <a:pt x="154" y="1"/>
                      <a:pt x="156" y="2"/>
                      <a:pt x="156" y="4"/>
                    </a:cubicBezTo>
                    <a:cubicBezTo>
                      <a:pt x="169" y="32"/>
                      <a:pt x="169" y="32"/>
                      <a:pt x="169" y="32"/>
                    </a:cubicBezTo>
                    <a:cubicBezTo>
                      <a:pt x="200" y="26"/>
                      <a:pt x="200" y="26"/>
                      <a:pt x="200" y="26"/>
                    </a:cubicBezTo>
                    <a:cubicBezTo>
                      <a:pt x="202" y="26"/>
                      <a:pt x="203" y="26"/>
                      <a:pt x="205" y="28"/>
                    </a:cubicBezTo>
                    <a:cubicBezTo>
                      <a:pt x="206" y="29"/>
                      <a:pt x="207" y="31"/>
                      <a:pt x="207" y="32"/>
                    </a:cubicBezTo>
                    <a:cubicBezTo>
                      <a:pt x="205" y="63"/>
                      <a:pt x="205" y="63"/>
                      <a:pt x="205" y="63"/>
                    </a:cubicBezTo>
                    <a:cubicBezTo>
                      <a:pt x="235" y="73"/>
                      <a:pt x="235" y="73"/>
                      <a:pt x="235" y="73"/>
                    </a:cubicBezTo>
                    <a:cubicBezTo>
                      <a:pt x="237" y="73"/>
                      <a:pt x="238" y="74"/>
                      <a:pt x="239" y="76"/>
                    </a:cubicBezTo>
                    <a:cubicBezTo>
                      <a:pt x="239" y="78"/>
                      <a:pt x="239" y="80"/>
                      <a:pt x="238" y="81"/>
                    </a:cubicBezTo>
                    <a:cubicBezTo>
                      <a:pt x="222" y="108"/>
                      <a:pt x="222" y="108"/>
                      <a:pt x="222" y="108"/>
                    </a:cubicBezTo>
                    <a:cubicBezTo>
                      <a:pt x="244" y="130"/>
                      <a:pt x="244" y="130"/>
                      <a:pt x="244" y="130"/>
                    </a:cubicBezTo>
                    <a:cubicBezTo>
                      <a:pt x="246" y="131"/>
                      <a:pt x="246" y="133"/>
                      <a:pt x="246" y="135"/>
                    </a:cubicBezTo>
                    <a:cubicBezTo>
                      <a:pt x="246" y="137"/>
                      <a:pt x="245" y="138"/>
                      <a:pt x="243" y="139"/>
                    </a:cubicBezTo>
                    <a:cubicBezTo>
                      <a:pt x="217" y="155"/>
                      <a:pt x="217" y="155"/>
                      <a:pt x="217" y="155"/>
                    </a:cubicBezTo>
                    <a:cubicBezTo>
                      <a:pt x="226" y="185"/>
                      <a:pt x="226" y="185"/>
                      <a:pt x="226" y="185"/>
                    </a:cubicBezTo>
                    <a:cubicBezTo>
                      <a:pt x="227" y="187"/>
                      <a:pt x="226" y="189"/>
                      <a:pt x="225" y="190"/>
                    </a:cubicBezTo>
                    <a:cubicBezTo>
                      <a:pt x="224" y="192"/>
                      <a:pt x="223" y="193"/>
                      <a:pt x="221" y="193"/>
                    </a:cubicBezTo>
                    <a:cubicBezTo>
                      <a:pt x="190" y="195"/>
                      <a:pt x="190" y="195"/>
                      <a:pt x="190" y="195"/>
                    </a:cubicBezTo>
                    <a:cubicBezTo>
                      <a:pt x="184" y="225"/>
                      <a:pt x="184" y="225"/>
                      <a:pt x="184" y="225"/>
                    </a:cubicBezTo>
                    <a:cubicBezTo>
                      <a:pt x="184" y="227"/>
                      <a:pt x="183" y="229"/>
                      <a:pt x="181" y="230"/>
                    </a:cubicBezTo>
                    <a:cubicBezTo>
                      <a:pt x="179" y="230"/>
                      <a:pt x="178" y="230"/>
                      <a:pt x="176" y="230"/>
                    </a:cubicBezTo>
                    <a:cubicBezTo>
                      <a:pt x="148" y="217"/>
                      <a:pt x="148" y="217"/>
                      <a:pt x="148" y="217"/>
                    </a:cubicBezTo>
                    <a:cubicBezTo>
                      <a:pt x="128" y="242"/>
                      <a:pt x="128" y="242"/>
                      <a:pt x="128" y="242"/>
                    </a:cubicBezTo>
                    <a:cubicBezTo>
                      <a:pt x="127" y="243"/>
                      <a:pt x="126" y="244"/>
                      <a:pt x="124" y="244"/>
                    </a:cubicBezTo>
                    <a:cubicBezTo>
                      <a:pt x="124" y="244"/>
                      <a:pt x="124" y="244"/>
                      <a:pt x="124" y="244"/>
                    </a:cubicBezTo>
                    <a:close/>
                    <a:moveTo>
                      <a:pt x="101" y="204"/>
                    </a:moveTo>
                    <a:cubicBezTo>
                      <a:pt x="103" y="204"/>
                      <a:pt x="105" y="205"/>
                      <a:pt x="106" y="206"/>
                    </a:cubicBezTo>
                    <a:cubicBezTo>
                      <a:pt x="124" y="228"/>
                      <a:pt x="124" y="228"/>
                      <a:pt x="124" y="228"/>
                    </a:cubicBezTo>
                    <a:cubicBezTo>
                      <a:pt x="141" y="206"/>
                      <a:pt x="141" y="206"/>
                      <a:pt x="141" y="206"/>
                    </a:cubicBezTo>
                    <a:cubicBezTo>
                      <a:pt x="143" y="204"/>
                      <a:pt x="146" y="203"/>
                      <a:pt x="148" y="204"/>
                    </a:cubicBezTo>
                    <a:cubicBezTo>
                      <a:pt x="174" y="216"/>
                      <a:pt x="174" y="216"/>
                      <a:pt x="174" y="216"/>
                    </a:cubicBezTo>
                    <a:cubicBezTo>
                      <a:pt x="179" y="188"/>
                      <a:pt x="179" y="188"/>
                      <a:pt x="179" y="188"/>
                    </a:cubicBezTo>
                    <a:cubicBezTo>
                      <a:pt x="179" y="186"/>
                      <a:pt x="182" y="184"/>
                      <a:pt x="184" y="183"/>
                    </a:cubicBezTo>
                    <a:cubicBezTo>
                      <a:pt x="212" y="181"/>
                      <a:pt x="212" y="181"/>
                      <a:pt x="212" y="181"/>
                    </a:cubicBezTo>
                    <a:cubicBezTo>
                      <a:pt x="204" y="155"/>
                      <a:pt x="204" y="155"/>
                      <a:pt x="204" y="155"/>
                    </a:cubicBezTo>
                    <a:cubicBezTo>
                      <a:pt x="203" y="152"/>
                      <a:pt x="204" y="149"/>
                      <a:pt x="207" y="148"/>
                    </a:cubicBezTo>
                    <a:cubicBezTo>
                      <a:pt x="230" y="133"/>
                      <a:pt x="230" y="133"/>
                      <a:pt x="230" y="133"/>
                    </a:cubicBezTo>
                    <a:cubicBezTo>
                      <a:pt x="211" y="113"/>
                      <a:pt x="211" y="113"/>
                      <a:pt x="211" y="113"/>
                    </a:cubicBezTo>
                    <a:cubicBezTo>
                      <a:pt x="209" y="111"/>
                      <a:pt x="208" y="108"/>
                      <a:pt x="210" y="106"/>
                    </a:cubicBezTo>
                    <a:cubicBezTo>
                      <a:pt x="224" y="82"/>
                      <a:pt x="224" y="82"/>
                      <a:pt x="224" y="82"/>
                    </a:cubicBezTo>
                    <a:cubicBezTo>
                      <a:pt x="197" y="73"/>
                      <a:pt x="197" y="73"/>
                      <a:pt x="197" y="73"/>
                    </a:cubicBezTo>
                    <a:cubicBezTo>
                      <a:pt x="195" y="73"/>
                      <a:pt x="193" y="70"/>
                      <a:pt x="193" y="67"/>
                    </a:cubicBezTo>
                    <a:cubicBezTo>
                      <a:pt x="195" y="39"/>
                      <a:pt x="195" y="39"/>
                      <a:pt x="195" y="39"/>
                    </a:cubicBezTo>
                    <a:cubicBezTo>
                      <a:pt x="167" y="44"/>
                      <a:pt x="167" y="44"/>
                      <a:pt x="167" y="44"/>
                    </a:cubicBezTo>
                    <a:cubicBezTo>
                      <a:pt x="164" y="45"/>
                      <a:pt x="162" y="43"/>
                      <a:pt x="160" y="41"/>
                    </a:cubicBezTo>
                    <a:cubicBezTo>
                      <a:pt x="149" y="16"/>
                      <a:pt x="149" y="16"/>
                      <a:pt x="149" y="16"/>
                    </a:cubicBezTo>
                    <a:cubicBezTo>
                      <a:pt x="127" y="33"/>
                      <a:pt x="127" y="33"/>
                      <a:pt x="127" y="33"/>
                    </a:cubicBezTo>
                    <a:cubicBezTo>
                      <a:pt x="124" y="34"/>
                      <a:pt x="121" y="34"/>
                      <a:pt x="119" y="33"/>
                    </a:cubicBezTo>
                    <a:cubicBezTo>
                      <a:pt x="97" y="16"/>
                      <a:pt x="97" y="16"/>
                      <a:pt x="97" y="16"/>
                    </a:cubicBezTo>
                    <a:cubicBezTo>
                      <a:pt x="86" y="41"/>
                      <a:pt x="86" y="41"/>
                      <a:pt x="86" y="41"/>
                    </a:cubicBezTo>
                    <a:cubicBezTo>
                      <a:pt x="84" y="44"/>
                      <a:pt x="82" y="45"/>
                      <a:pt x="79" y="45"/>
                    </a:cubicBezTo>
                    <a:cubicBezTo>
                      <a:pt x="51" y="40"/>
                      <a:pt x="51" y="40"/>
                      <a:pt x="51" y="40"/>
                    </a:cubicBezTo>
                    <a:cubicBezTo>
                      <a:pt x="53" y="68"/>
                      <a:pt x="53" y="68"/>
                      <a:pt x="53" y="68"/>
                    </a:cubicBezTo>
                    <a:cubicBezTo>
                      <a:pt x="53" y="71"/>
                      <a:pt x="51" y="73"/>
                      <a:pt x="49" y="74"/>
                    </a:cubicBezTo>
                    <a:cubicBezTo>
                      <a:pt x="22" y="82"/>
                      <a:pt x="22" y="82"/>
                      <a:pt x="22" y="82"/>
                    </a:cubicBezTo>
                    <a:cubicBezTo>
                      <a:pt x="37" y="106"/>
                      <a:pt x="37" y="106"/>
                      <a:pt x="37" y="106"/>
                    </a:cubicBezTo>
                    <a:cubicBezTo>
                      <a:pt x="38" y="109"/>
                      <a:pt x="38" y="112"/>
                      <a:pt x="36" y="114"/>
                    </a:cubicBezTo>
                    <a:cubicBezTo>
                      <a:pt x="16" y="134"/>
                      <a:pt x="16" y="134"/>
                      <a:pt x="16" y="134"/>
                    </a:cubicBezTo>
                    <a:cubicBezTo>
                      <a:pt x="40" y="148"/>
                      <a:pt x="40" y="148"/>
                      <a:pt x="40" y="148"/>
                    </a:cubicBezTo>
                    <a:cubicBezTo>
                      <a:pt x="42" y="150"/>
                      <a:pt x="44" y="153"/>
                      <a:pt x="43" y="155"/>
                    </a:cubicBezTo>
                    <a:cubicBezTo>
                      <a:pt x="35" y="182"/>
                      <a:pt x="35" y="182"/>
                      <a:pt x="35" y="182"/>
                    </a:cubicBezTo>
                    <a:cubicBezTo>
                      <a:pt x="63" y="184"/>
                      <a:pt x="63" y="184"/>
                      <a:pt x="63" y="184"/>
                    </a:cubicBezTo>
                    <a:cubicBezTo>
                      <a:pt x="65" y="184"/>
                      <a:pt x="68" y="186"/>
                      <a:pt x="68" y="189"/>
                    </a:cubicBezTo>
                    <a:cubicBezTo>
                      <a:pt x="73" y="216"/>
                      <a:pt x="73" y="216"/>
                      <a:pt x="73" y="216"/>
                    </a:cubicBezTo>
                    <a:cubicBezTo>
                      <a:pt x="99" y="205"/>
                      <a:pt x="99" y="205"/>
                      <a:pt x="99" y="205"/>
                    </a:cubicBezTo>
                    <a:cubicBezTo>
                      <a:pt x="100" y="204"/>
                      <a:pt x="101" y="204"/>
                      <a:pt x="101"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solidFill>
                    <a:schemeClr val="bg1"/>
                  </a:solidFill>
                  <a:latin typeface="Calibri" panose="020F0502020204030204" pitchFamily="34" charset="0"/>
                  <a:cs typeface="Calibri" panose="020F0502020204030204" pitchFamily="34" charset="0"/>
                  <a:sym typeface="Museo Sans 100"/>
                </a:endParaRPr>
              </a:p>
            </p:txBody>
          </p:sp>
          <p:grpSp>
            <p:nvGrpSpPr>
              <p:cNvPr id="665" name="Group 664">
                <a:extLst>
                  <a:ext uri="{FF2B5EF4-FFF2-40B4-BE49-F238E27FC236}">
                    <a16:creationId xmlns:a16="http://schemas.microsoft.com/office/drawing/2014/main" id="{F5259ADC-75D0-4270-975C-C43BEEE25AC1}"/>
                  </a:ext>
                </a:extLst>
              </p:cNvPr>
              <p:cNvGrpSpPr/>
              <p:nvPr/>
            </p:nvGrpSpPr>
            <p:grpSpPr>
              <a:xfrm>
                <a:off x="10557422" y="2558992"/>
                <a:ext cx="774913" cy="295988"/>
                <a:chOff x="11086023" y="4655949"/>
                <a:chExt cx="774913" cy="295988"/>
              </a:xfrm>
              <a:grpFill/>
            </p:grpSpPr>
            <p:sp>
              <p:nvSpPr>
                <p:cNvPr id="666" name="Freeform 724">
                  <a:extLst>
                    <a:ext uri="{FF2B5EF4-FFF2-40B4-BE49-F238E27FC236}">
                      <a16:creationId xmlns:a16="http://schemas.microsoft.com/office/drawing/2014/main" id="{46E0A718-041F-4117-9F9C-68386013F3A0}"/>
                    </a:ext>
                  </a:extLst>
                </p:cNvPr>
                <p:cNvSpPr>
                  <a:spLocks/>
                </p:cNvSpPr>
                <p:nvPr/>
              </p:nvSpPr>
              <p:spPr bwMode="auto">
                <a:xfrm>
                  <a:off x="11086023" y="4655949"/>
                  <a:ext cx="295988" cy="295988"/>
                </a:xfrm>
                <a:custGeom>
                  <a:avLst/>
                  <a:gdLst>
                    <a:gd name="T0" fmla="*/ 80 w 148"/>
                    <a:gd name="T1" fmla="*/ 148 h 148"/>
                    <a:gd name="T2" fmla="*/ 77 w 148"/>
                    <a:gd name="T3" fmla="*/ 147 h 148"/>
                    <a:gd name="T4" fmla="*/ 74 w 148"/>
                    <a:gd name="T5" fmla="*/ 142 h 148"/>
                    <a:gd name="T6" fmla="*/ 71 w 148"/>
                    <a:gd name="T7" fmla="*/ 77 h 148"/>
                    <a:gd name="T8" fmla="*/ 6 w 148"/>
                    <a:gd name="T9" fmla="*/ 74 h 148"/>
                    <a:gd name="T10" fmla="*/ 1 w 148"/>
                    <a:gd name="T11" fmla="*/ 71 h 148"/>
                    <a:gd name="T12" fmla="*/ 2 w 148"/>
                    <a:gd name="T13" fmla="*/ 64 h 148"/>
                    <a:gd name="T14" fmla="*/ 64 w 148"/>
                    <a:gd name="T15" fmla="*/ 2 h 148"/>
                    <a:gd name="T16" fmla="*/ 73 w 148"/>
                    <a:gd name="T17" fmla="*/ 2 h 148"/>
                    <a:gd name="T18" fmla="*/ 73 w 148"/>
                    <a:gd name="T19" fmla="*/ 10 h 148"/>
                    <a:gd name="T20" fmla="*/ 20 w 148"/>
                    <a:gd name="T21" fmla="*/ 63 h 148"/>
                    <a:gd name="T22" fmla="*/ 77 w 148"/>
                    <a:gd name="T23" fmla="*/ 65 h 148"/>
                    <a:gd name="T24" fmla="*/ 83 w 148"/>
                    <a:gd name="T25" fmla="*/ 71 h 148"/>
                    <a:gd name="T26" fmla="*/ 85 w 148"/>
                    <a:gd name="T27" fmla="*/ 128 h 148"/>
                    <a:gd name="T28" fmla="*/ 138 w 148"/>
                    <a:gd name="T29" fmla="*/ 75 h 148"/>
                    <a:gd name="T30" fmla="*/ 146 w 148"/>
                    <a:gd name="T31" fmla="*/ 75 h 148"/>
                    <a:gd name="T32" fmla="*/ 146 w 148"/>
                    <a:gd name="T33" fmla="*/ 84 h 148"/>
                    <a:gd name="T34" fmla="*/ 84 w 148"/>
                    <a:gd name="T35" fmla="*/ 146 h 148"/>
                    <a:gd name="T36" fmla="*/ 80 w 148"/>
                    <a:gd name="T37"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48">
                      <a:moveTo>
                        <a:pt x="80" y="148"/>
                      </a:moveTo>
                      <a:cubicBezTo>
                        <a:pt x="79" y="148"/>
                        <a:pt x="78" y="148"/>
                        <a:pt x="77" y="147"/>
                      </a:cubicBezTo>
                      <a:cubicBezTo>
                        <a:pt x="75" y="147"/>
                        <a:pt x="74" y="144"/>
                        <a:pt x="74" y="142"/>
                      </a:cubicBezTo>
                      <a:cubicBezTo>
                        <a:pt x="71" y="77"/>
                        <a:pt x="71" y="77"/>
                        <a:pt x="71" y="77"/>
                      </a:cubicBezTo>
                      <a:cubicBezTo>
                        <a:pt x="6" y="74"/>
                        <a:pt x="6" y="74"/>
                        <a:pt x="6" y="74"/>
                      </a:cubicBezTo>
                      <a:cubicBezTo>
                        <a:pt x="4" y="74"/>
                        <a:pt x="1" y="73"/>
                        <a:pt x="1" y="71"/>
                      </a:cubicBezTo>
                      <a:cubicBezTo>
                        <a:pt x="0" y="68"/>
                        <a:pt x="0" y="66"/>
                        <a:pt x="2" y="64"/>
                      </a:cubicBezTo>
                      <a:cubicBezTo>
                        <a:pt x="64" y="2"/>
                        <a:pt x="64" y="2"/>
                        <a:pt x="64" y="2"/>
                      </a:cubicBezTo>
                      <a:cubicBezTo>
                        <a:pt x="66" y="0"/>
                        <a:pt x="70" y="0"/>
                        <a:pt x="73" y="2"/>
                      </a:cubicBezTo>
                      <a:cubicBezTo>
                        <a:pt x="75" y="4"/>
                        <a:pt x="75" y="8"/>
                        <a:pt x="73" y="10"/>
                      </a:cubicBezTo>
                      <a:cubicBezTo>
                        <a:pt x="20" y="63"/>
                        <a:pt x="20" y="63"/>
                        <a:pt x="20" y="63"/>
                      </a:cubicBezTo>
                      <a:cubicBezTo>
                        <a:pt x="77" y="65"/>
                        <a:pt x="77" y="65"/>
                        <a:pt x="77" y="65"/>
                      </a:cubicBezTo>
                      <a:cubicBezTo>
                        <a:pt x="81" y="65"/>
                        <a:pt x="83" y="67"/>
                        <a:pt x="83" y="71"/>
                      </a:cubicBezTo>
                      <a:cubicBezTo>
                        <a:pt x="85" y="128"/>
                        <a:pt x="85" y="128"/>
                        <a:pt x="85" y="128"/>
                      </a:cubicBezTo>
                      <a:cubicBezTo>
                        <a:pt x="138" y="75"/>
                        <a:pt x="138" y="75"/>
                        <a:pt x="138" y="75"/>
                      </a:cubicBezTo>
                      <a:cubicBezTo>
                        <a:pt x="140" y="73"/>
                        <a:pt x="144" y="73"/>
                        <a:pt x="146" y="75"/>
                      </a:cubicBezTo>
                      <a:cubicBezTo>
                        <a:pt x="148" y="78"/>
                        <a:pt x="148" y="82"/>
                        <a:pt x="146" y="84"/>
                      </a:cubicBezTo>
                      <a:cubicBezTo>
                        <a:pt x="84" y="146"/>
                        <a:pt x="84" y="146"/>
                        <a:pt x="84" y="146"/>
                      </a:cubicBezTo>
                      <a:cubicBezTo>
                        <a:pt x="83" y="147"/>
                        <a:pt x="81" y="148"/>
                        <a:pt x="80"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solidFill>
                      <a:schemeClr val="bg1"/>
                    </a:solidFill>
                    <a:latin typeface="Calibri" panose="020F0502020204030204" pitchFamily="34" charset="0"/>
                    <a:cs typeface="Calibri" panose="020F0502020204030204" pitchFamily="34" charset="0"/>
                    <a:sym typeface="Museo Sans 100"/>
                  </a:endParaRPr>
                </a:p>
              </p:txBody>
            </p:sp>
            <p:sp>
              <p:nvSpPr>
                <p:cNvPr id="667" name="Freeform 725">
                  <a:extLst>
                    <a:ext uri="{FF2B5EF4-FFF2-40B4-BE49-F238E27FC236}">
                      <a16:creationId xmlns:a16="http://schemas.microsoft.com/office/drawing/2014/main" id="{43DE7A9E-14C0-45C1-9821-ADE50A511A47}"/>
                    </a:ext>
                  </a:extLst>
                </p:cNvPr>
                <p:cNvSpPr>
                  <a:spLocks/>
                </p:cNvSpPr>
                <p:nvPr/>
              </p:nvSpPr>
              <p:spPr bwMode="auto">
                <a:xfrm>
                  <a:off x="11564948" y="4655949"/>
                  <a:ext cx="295988" cy="295988"/>
                </a:xfrm>
                <a:custGeom>
                  <a:avLst/>
                  <a:gdLst>
                    <a:gd name="T0" fmla="*/ 68 w 148"/>
                    <a:gd name="T1" fmla="*/ 148 h 148"/>
                    <a:gd name="T2" fmla="*/ 64 w 148"/>
                    <a:gd name="T3" fmla="*/ 146 h 148"/>
                    <a:gd name="T4" fmla="*/ 2 w 148"/>
                    <a:gd name="T5" fmla="*/ 84 h 148"/>
                    <a:gd name="T6" fmla="*/ 2 w 148"/>
                    <a:gd name="T7" fmla="*/ 75 h 148"/>
                    <a:gd name="T8" fmla="*/ 10 w 148"/>
                    <a:gd name="T9" fmla="*/ 75 h 148"/>
                    <a:gd name="T10" fmla="*/ 63 w 148"/>
                    <a:gd name="T11" fmla="*/ 128 h 148"/>
                    <a:gd name="T12" fmla="*/ 65 w 148"/>
                    <a:gd name="T13" fmla="*/ 71 h 148"/>
                    <a:gd name="T14" fmla="*/ 71 w 148"/>
                    <a:gd name="T15" fmla="*/ 65 h 148"/>
                    <a:gd name="T16" fmla="*/ 128 w 148"/>
                    <a:gd name="T17" fmla="*/ 63 h 148"/>
                    <a:gd name="T18" fmla="*/ 75 w 148"/>
                    <a:gd name="T19" fmla="*/ 10 h 148"/>
                    <a:gd name="T20" fmla="*/ 75 w 148"/>
                    <a:gd name="T21" fmla="*/ 2 h 148"/>
                    <a:gd name="T22" fmla="*/ 84 w 148"/>
                    <a:gd name="T23" fmla="*/ 2 h 148"/>
                    <a:gd name="T24" fmla="*/ 146 w 148"/>
                    <a:gd name="T25" fmla="*/ 64 h 148"/>
                    <a:gd name="T26" fmla="*/ 147 w 148"/>
                    <a:gd name="T27" fmla="*/ 71 h 148"/>
                    <a:gd name="T28" fmla="*/ 142 w 148"/>
                    <a:gd name="T29" fmla="*/ 74 h 148"/>
                    <a:gd name="T30" fmla="*/ 77 w 148"/>
                    <a:gd name="T31" fmla="*/ 77 h 148"/>
                    <a:gd name="T32" fmla="*/ 74 w 148"/>
                    <a:gd name="T33" fmla="*/ 142 h 148"/>
                    <a:gd name="T34" fmla="*/ 71 w 148"/>
                    <a:gd name="T35" fmla="*/ 147 h 148"/>
                    <a:gd name="T36" fmla="*/ 68 w 148"/>
                    <a:gd name="T37"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48">
                      <a:moveTo>
                        <a:pt x="68" y="148"/>
                      </a:moveTo>
                      <a:cubicBezTo>
                        <a:pt x="67" y="148"/>
                        <a:pt x="65" y="147"/>
                        <a:pt x="64" y="146"/>
                      </a:cubicBezTo>
                      <a:cubicBezTo>
                        <a:pt x="2" y="84"/>
                        <a:pt x="2" y="84"/>
                        <a:pt x="2" y="84"/>
                      </a:cubicBezTo>
                      <a:cubicBezTo>
                        <a:pt x="0" y="82"/>
                        <a:pt x="0" y="78"/>
                        <a:pt x="2" y="75"/>
                      </a:cubicBezTo>
                      <a:cubicBezTo>
                        <a:pt x="4" y="73"/>
                        <a:pt x="8" y="73"/>
                        <a:pt x="10" y="75"/>
                      </a:cubicBezTo>
                      <a:cubicBezTo>
                        <a:pt x="63" y="128"/>
                        <a:pt x="63" y="128"/>
                        <a:pt x="63" y="128"/>
                      </a:cubicBezTo>
                      <a:cubicBezTo>
                        <a:pt x="65" y="71"/>
                        <a:pt x="65" y="71"/>
                        <a:pt x="65" y="71"/>
                      </a:cubicBezTo>
                      <a:cubicBezTo>
                        <a:pt x="65" y="67"/>
                        <a:pt x="67" y="65"/>
                        <a:pt x="71" y="65"/>
                      </a:cubicBezTo>
                      <a:cubicBezTo>
                        <a:pt x="128" y="63"/>
                        <a:pt x="128" y="63"/>
                        <a:pt x="128" y="63"/>
                      </a:cubicBezTo>
                      <a:cubicBezTo>
                        <a:pt x="75" y="10"/>
                        <a:pt x="75" y="10"/>
                        <a:pt x="75" y="10"/>
                      </a:cubicBezTo>
                      <a:cubicBezTo>
                        <a:pt x="73" y="8"/>
                        <a:pt x="73" y="4"/>
                        <a:pt x="75" y="2"/>
                      </a:cubicBezTo>
                      <a:cubicBezTo>
                        <a:pt x="78" y="0"/>
                        <a:pt x="82" y="0"/>
                        <a:pt x="84" y="2"/>
                      </a:cubicBezTo>
                      <a:cubicBezTo>
                        <a:pt x="146" y="64"/>
                        <a:pt x="146" y="64"/>
                        <a:pt x="146" y="64"/>
                      </a:cubicBezTo>
                      <a:cubicBezTo>
                        <a:pt x="148" y="66"/>
                        <a:pt x="148" y="68"/>
                        <a:pt x="147" y="71"/>
                      </a:cubicBezTo>
                      <a:cubicBezTo>
                        <a:pt x="147" y="73"/>
                        <a:pt x="144" y="74"/>
                        <a:pt x="142" y="74"/>
                      </a:cubicBezTo>
                      <a:cubicBezTo>
                        <a:pt x="77" y="77"/>
                        <a:pt x="77" y="77"/>
                        <a:pt x="77" y="77"/>
                      </a:cubicBezTo>
                      <a:cubicBezTo>
                        <a:pt x="74" y="142"/>
                        <a:pt x="74" y="142"/>
                        <a:pt x="74" y="142"/>
                      </a:cubicBezTo>
                      <a:cubicBezTo>
                        <a:pt x="74" y="144"/>
                        <a:pt x="73" y="147"/>
                        <a:pt x="71" y="147"/>
                      </a:cubicBezTo>
                      <a:cubicBezTo>
                        <a:pt x="70" y="148"/>
                        <a:pt x="69" y="148"/>
                        <a:pt x="68"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solidFill>
                      <a:schemeClr val="bg1"/>
                    </a:solidFill>
                    <a:latin typeface="Calibri" panose="020F0502020204030204" pitchFamily="34" charset="0"/>
                    <a:cs typeface="Calibri" panose="020F0502020204030204" pitchFamily="34" charset="0"/>
                    <a:sym typeface="Museo Sans 100"/>
                  </a:endParaRPr>
                </a:p>
              </p:txBody>
            </p:sp>
          </p:grpSp>
        </p:grpSp>
      </p:grpSp>
      <p:grpSp>
        <p:nvGrpSpPr>
          <p:cNvPr id="668" name="Group 667">
            <a:extLst>
              <a:ext uri="{FF2B5EF4-FFF2-40B4-BE49-F238E27FC236}">
                <a16:creationId xmlns:a16="http://schemas.microsoft.com/office/drawing/2014/main" id="{5A4FB0FD-0879-4547-87A7-F10CD4DA9980}"/>
              </a:ext>
            </a:extLst>
          </p:cNvPr>
          <p:cNvGrpSpPr>
            <a:grpSpLocks/>
          </p:cNvGrpSpPr>
          <p:nvPr/>
        </p:nvGrpSpPr>
        <p:grpSpPr bwMode="auto">
          <a:xfrm>
            <a:off x="4813647" y="3592513"/>
            <a:ext cx="1223962" cy="1223962"/>
            <a:chOff x="5234024" y="3592588"/>
            <a:chExt cx="1224000" cy="1224000"/>
          </a:xfrm>
        </p:grpSpPr>
        <p:sp>
          <p:nvSpPr>
            <p:cNvPr id="669" name="Oval 668">
              <a:extLst>
                <a:ext uri="{FF2B5EF4-FFF2-40B4-BE49-F238E27FC236}">
                  <a16:creationId xmlns:a16="http://schemas.microsoft.com/office/drawing/2014/main" id="{F0733FB4-AE34-4896-9FA2-7106B41203CE}"/>
                </a:ext>
              </a:extLst>
            </p:cNvPr>
            <p:cNvSpPr>
              <a:spLocks noChangeAspect="1"/>
            </p:cNvSpPr>
            <p:nvPr/>
          </p:nvSpPr>
          <p:spPr>
            <a:xfrm>
              <a:off x="5234024" y="3592588"/>
              <a:ext cx="1224000" cy="1224000"/>
            </a:xfrm>
            <a:prstGeom prst="ellipse">
              <a:avLst/>
            </a:prstGeom>
            <a:solidFill>
              <a:srgbClr val="7BAE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66787" indent="-166787" algn="ctr" defTabSz="914240" eaLnBrk="1" fontAlgn="auto">
                <a:spcBef>
                  <a:spcPts val="600"/>
                </a:spcBef>
                <a:spcAft>
                  <a:spcPts val="0"/>
                </a:spcAft>
                <a:buSzPct val="100000"/>
                <a:buFont typeface="Helvetica Neue"/>
                <a:buChar char="•"/>
                <a:defRPr/>
              </a:pPr>
              <a:endParaRPr lang="en-AU" sz="1350" kern="0">
                <a:solidFill>
                  <a:schemeClr val="bg1"/>
                </a:solidFill>
                <a:latin typeface="Calibri" panose="020F0502020204030204" pitchFamily="34" charset="0"/>
                <a:cs typeface="Calibri" panose="020F0502020204030204" pitchFamily="34" charset="0"/>
                <a:sym typeface="Museo Sans 100"/>
              </a:endParaRPr>
            </a:p>
          </p:txBody>
        </p:sp>
        <p:sp>
          <p:nvSpPr>
            <p:cNvPr id="670" name="TextBox 167">
              <a:extLst>
                <a:ext uri="{FF2B5EF4-FFF2-40B4-BE49-F238E27FC236}">
                  <a16:creationId xmlns:a16="http://schemas.microsoft.com/office/drawing/2014/main" id="{C4B6086C-0BE6-4ED8-9ABB-8EA33E21F53D}"/>
                </a:ext>
              </a:extLst>
            </p:cNvPr>
            <p:cNvSpPr txBox="1">
              <a:spLocks noChangeArrowheads="1"/>
            </p:cNvSpPr>
            <p:nvPr/>
          </p:nvSpPr>
          <p:spPr bwMode="auto">
            <a:xfrm>
              <a:off x="5376691" y="4287754"/>
              <a:ext cx="9386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4558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29130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3702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8274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eaLnBrk="1">
                <a:buFont typeface="Helvetica Neue" panose="02000503000000020004" pitchFamily="2" charset="0"/>
                <a:buNone/>
              </a:pPr>
              <a:r>
                <a:rPr lang="en-US" altLang="en-US" sz="1000">
                  <a:solidFill>
                    <a:schemeClr val="bg1"/>
                  </a:solidFill>
                  <a:latin typeface="Calibri" panose="020F0502020204030204" pitchFamily="34" charset="0"/>
                  <a:ea typeface="ＭＳ Ｐゴシック" panose="020B0600070205080204" pitchFamily="34" charset="-128"/>
                  <a:cs typeface="Calibri" panose="020F0502020204030204" pitchFamily="34" charset="0"/>
                </a:rPr>
                <a:t>Scientific instruments</a:t>
              </a:r>
            </a:p>
          </p:txBody>
        </p:sp>
        <p:grpSp>
          <p:nvGrpSpPr>
            <p:cNvPr id="671" name="Group 1">
              <a:extLst>
                <a:ext uri="{FF2B5EF4-FFF2-40B4-BE49-F238E27FC236}">
                  <a16:creationId xmlns:a16="http://schemas.microsoft.com/office/drawing/2014/main" id="{EEE9300C-03F8-4AF5-A7D5-07E8A384270E}"/>
                </a:ext>
              </a:extLst>
            </p:cNvPr>
            <p:cNvGrpSpPr>
              <a:grpSpLocks/>
            </p:cNvGrpSpPr>
            <p:nvPr/>
          </p:nvGrpSpPr>
          <p:grpSpPr bwMode="auto">
            <a:xfrm>
              <a:off x="5602092" y="3849844"/>
              <a:ext cx="487865" cy="358093"/>
              <a:chOff x="5618327" y="3867912"/>
              <a:chExt cx="487865" cy="358093"/>
            </a:xfrm>
          </p:grpSpPr>
          <p:sp>
            <p:nvSpPr>
              <p:cNvPr id="672" name="Freeform 37">
                <a:extLst>
                  <a:ext uri="{FF2B5EF4-FFF2-40B4-BE49-F238E27FC236}">
                    <a16:creationId xmlns:a16="http://schemas.microsoft.com/office/drawing/2014/main" id="{0CD16FEA-160C-4C23-9879-BBC5274BB48A}"/>
                  </a:ext>
                </a:extLst>
              </p:cNvPr>
              <p:cNvSpPr>
                <a:spLocks noEditPoints="1"/>
              </p:cNvSpPr>
              <p:nvPr/>
            </p:nvSpPr>
            <p:spPr bwMode="auto">
              <a:xfrm>
                <a:off x="5806643" y="3992805"/>
                <a:ext cx="105379" cy="106355"/>
              </a:xfrm>
              <a:custGeom>
                <a:avLst/>
                <a:gdLst>
                  <a:gd name="T0" fmla="*/ 51765 w 57"/>
                  <a:gd name="T1" fmla="*/ 106355 h 57"/>
                  <a:gd name="T2" fmla="*/ 105379 w 57"/>
                  <a:gd name="T3" fmla="*/ 54110 h 57"/>
                  <a:gd name="T4" fmla="*/ 51765 w 57"/>
                  <a:gd name="T5" fmla="*/ 0 h 57"/>
                  <a:gd name="T6" fmla="*/ 0 w 57"/>
                  <a:gd name="T7" fmla="*/ 54110 h 57"/>
                  <a:gd name="T8" fmla="*/ 51765 w 57"/>
                  <a:gd name="T9" fmla="*/ 106355 h 57"/>
                  <a:gd name="T10" fmla="*/ 51765 w 57"/>
                  <a:gd name="T11" fmla="*/ 16793 h 57"/>
                  <a:gd name="T12" fmla="*/ 88740 w 57"/>
                  <a:gd name="T13" fmla="*/ 54110 h 57"/>
                  <a:gd name="T14" fmla="*/ 51765 w 57"/>
                  <a:gd name="T15" fmla="*/ 89562 h 57"/>
                  <a:gd name="T16" fmla="*/ 16639 w 57"/>
                  <a:gd name="T17" fmla="*/ 54110 h 57"/>
                  <a:gd name="T18" fmla="*/ 51765 w 57"/>
                  <a:gd name="T19" fmla="*/ 16793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57">
                    <a:moveTo>
                      <a:pt x="28" y="57"/>
                    </a:moveTo>
                    <a:cubicBezTo>
                      <a:pt x="44" y="57"/>
                      <a:pt x="57" y="45"/>
                      <a:pt x="57" y="29"/>
                    </a:cubicBezTo>
                    <a:cubicBezTo>
                      <a:pt x="57" y="13"/>
                      <a:pt x="44" y="0"/>
                      <a:pt x="28" y="0"/>
                    </a:cubicBezTo>
                    <a:cubicBezTo>
                      <a:pt x="13" y="0"/>
                      <a:pt x="0" y="13"/>
                      <a:pt x="0" y="29"/>
                    </a:cubicBezTo>
                    <a:cubicBezTo>
                      <a:pt x="0" y="45"/>
                      <a:pt x="13" y="57"/>
                      <a:pt x="28" y="57"/>
                    </a:cubicBezTo>
                    <a:moveTo>
                      <a:pt x="28" y="9"/>
                    </a:moveTo>
                    <a:cubicBezTo>
                      <a:pt x="39" y="9"/>
                      <a:pt x="48" y="18"/>
                      <a:pt x="48" y="29"/>
                    </a:cubicBezTo>
                    <a:cubicBezTo>
                      <a:pt x="48" y="40"/>
                      <a:pt x="39" y="48"/>
                      <a:pt x="28" y="48"/>
                    </a:cubicBezTo>
                    <a:cubicBezTo>
                      <a:pt x="18" y="48"/>
                      <a:pt x="9" y="40"/>
                      <a:pt x="9" y="29"/>
                    </a:cubicBezTo>
                    <a:cubicBezTo>
                      <a:pt x="9" y="18"/>
                      <a:pt x="18" y="9"/>
                      <a:pt x="28" y="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673" name="Freeform 38">
                <a:extLst>
                  <a:ext uri="{FF2B5EF4-FFF2-40B4-BE49-F238E27FC236}">
                    <a16:creationId xmlns:a16="http://schemas.microsoft.com/office/drawing/2014/main" id="{712F88FC-07B6-4B20-BD7B-1251368F912F}"/>
                  </a:ext>
                </a:extLst>
              </p:cNvPr>
              <p:cNvSpPr>
                <a:spLocks/>
              </p:cNvSpPr>
              <p:nvPr/>
            </p:nvSpPr>
            <p:spPr bwMode="auto">
              <a:xfrm>
                <a:off x="5923731" y="3953776"/>
                <a:ext cx="71229" cy="184413"/>
              </a:xfrm>
              <a:custGeom>
                <a:avLst/>
                <a:gdLst>
                  <a:gd name="T0" fmla="*/ 7306 w 39"/>
                  <a:gd name="T1" fmla="*/ 180687 h 99"/>
                  <a:gd name="T2" fmla="*/ 14611 w 39"/>
                  <a:gd name="T3" fmla="*/ 184413 h 99"/>
                  <a:gd name="T4" fmla="*/ 23743 w 39"/>
                  <a:gd name="T5" fmla="*/ 180687 h 99"/>
                  <a:gd name="T6" fmla="*/ 23743 w 39"/>
                  <a:gd name="T7" fmla="*/ 5588 h 99"/>
                  <a:gd name="T8" fmla="*/ 5479 w 39"/>
                  <a:gd name="T9" fmla="*/ 5588 h 99"/>
                  <a:gd name="T10" fmla="*/ 5479 w 39"/>
                  <a:gd name="T11" fmla="*/ 24216 h 99"/>
                  <a:gd name="T12" fmla="*/ 5479 w 39"/>
                  <a:gd name="T13" fmla="*/ 162060 h 99"/>
                  <a:gd name="T14" fmla="*/ 7306 w 39"/>
                  <a:gd name="T15" fmla="*/ 180687 h 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99">
                    <a:moveTo>
                      <a:pt x="4" y="97"/>
                    </a:moveTo>
                    <a:cubicBezTo>
                      <a:pt x="5" y="98"/>
                      <a:pt x="6" y="99"/>
                      <a:pt x="8" y="99"/>
                    </a:cubicBezTo>
                    <a:cubicBezTo>
                      <a:pt x="10" y="99"/>
                      <a:pt x="12" y="98"/>
                      <a:pt x="13" y="97"/>
                    </a:cubicBezTo>
                    <a:cubicBezTo>
                      <a:pt x="39" y="71"/>
                      <a:pt x="39" y="29"/>
                      <a:pt x="13" y="3"/>
                    </a:cubicBezTo>
                    <a:cubicBezTo>
                      <a:pt x="10" y="0"/>
                      <a:pt x="6" y="0"/>
                      <a:pt x="3" y="3"/>
                    </a:cubicBezTo>
                    <a:cubicBezTo>
                      <a:pt x="0" y="6"/>
                      <a:pt x="0" y="10"/>
                      <a:pt x="3" y="13"/>
                    </a:cubicBezTo>
                    <a:cubicBezTo>
                      <a:pt x="23" y="33"/>
                      <a:pt x="23" y="67"/>
                      <a:pt x="3" y="87"/>
                    </a:cubicBezTo>
                    <a:cubicBezTo>
                      <a:pt x="2" y="90"/>
                      <a:pt x="2" y="95"/>
                      <a:pt x="4" y="9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674" name="Freeform 39">
                <a:extLst>
                  <a:ext uri="{FF2B5EF4-FFF2-40B4-BE49-F238E27FC236}">
                    <a16:creationId xmlns:a16="http://schemas.microsoft.com/office/drawing/2014/main" id="{6F557362-D134-4DBC-82CA-6B91C54AA06C}"/>
                  </a:ext>
                </a:extLst>
              </p:cNvPr>
              <p:cNvSpPr>
                <a:spLocks/>
              </p:cNvSpPr>
              <p:nvPr/>
            </p:nvSpPr>
            <p:spPr bwMode="auto">
              <a:xfrm>
                <a:off x="5727609" y="3953776"/>
                <a:ext cx="70253" cy="184413"/>
              </a:xfrm>
              <a:custGeom>
                <a:avLst/>
                <a:gdLst>
                  <a:gd name="T0" fmla="*/ 48068 w 38"/>
                  <a:gd name="T1" fmla="*/ 180687 h 99"/>
                  <a:gd name="T2" fmla="*/ 57312 w 38"/>
                  <a:gd name="T3" fmla="*/ 184413 h 99"/>
                  <a:gd name="T4" fmla="*/ 64707 w 38"/>
                  <a:gd name="T5" fmla="*/ 180687 h 99"/>
                  <a:gd name="T6" fmla="*/ 64707 w 38"/>
                  <a:gd name="T7" fmla="*/ 162060 h 99"/>
                  <a:gd name="T8" fmla="*/ 64707 w 38"/>
                  <a:gd name="T9" fmla="*/ 24216 h 99"/>
                  <a:gd name="T10" fmla="*/ 64707 w 38"/>
                  <a:gd name="T11" fmla="*/ 5588 h 99"/>
                  <a:gd name="T12" fmla="*/ 46219 w 38"/>
                  <a:gd name="T13" fmla="*/ 5588 h 99"/>
                  <a:gd name="T14" fmla="*/ 48068 w 38"/>
                  <a:gd name="T15" fmla="*/ 180687 h 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99">
                    <a:moveTo>
                      <a:pt x="26" y="97"/>
                    </a:moveTo>
                    <a:cubicBezTo>
                      <a:pt x="27" y="98"/>
                      <a:pt x="29" y="99"/>
                      <a:pt x="31" y="99"/>
                    </a:cubicBezTo>
                    <a:cubicBezTo>
                      <a:pt x="32" y="99"/>
                      <a:pt x="34" y="98"/>
                      <a:pt x="35" y="97"/>
                    </a:cubicBezTo>
                    <a:cubicBezTo>
                      <a:pt x="38" y="95"/>
                      <a:pt x="38" y="90"/>
                      <a:pt x="35" y="87"/>
                    </a:cubicBezTo>
                    <a:cubicBezTo>
                      <a:pt x="14" y="67"/>
                      <a:pt x="14" y="33"/>
                      <a:pt x="35" y="13"/>
                    </a:cubicBezTo>
                    <a:cubicBezTo>
                      <a:pt x="38" y="10"/>
                      <a:pt x="38" y="6"/>
                      <a:pt x="35" y="3"/>
                    </a:cubicBezTo>
                    <a:cubicBezTo>
                      <a:pt x="32" y="0"/>
                      <a:pt x="28" y="0"/>
                      <a:pt x="25" y="3"/>
                    </a:cubicBezTo>
                    <a:cubicBezTo>
                      <a:pt x="0" y="29"/>
                      <a:pt x="0" y="71"/>
                      <a:pt x="26" y="9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675" name="Freeform 40">
                <a:extLst>
                  <a:ext uri="{FF2B5EF4-FFF2-40B4-BE49-F238E27FC236}">
                    <a16:creationId xmlns:a16="http://schemas.microsoft.com/office/drawing/2014/main" id="{180EAE1C-0006-458D-B11A-427D19423205}"/>
                  </a:ext>
                </a:extLst>
              </p:cNvPr>
              <p:cNvSpPr>
                <a:spLocks/>
              </p:cNvSpPr>
              <p:nvPr/>
            </p:nvSpPr>
            <p:spPr bwMode="auto">
              <a:xfrm>
                <a:off x="5969590" y="3910844"/>
                <a:ext cx="95622" cy="272229"/>
              </a:xfrm>
              <a:custGeom>
                <a:avLst/>
                <a:gdLst>
                  <a:gd name="T0" fmla="*/ 23906 w 52"/>
                  <a:gd name="T1" fmla="*/ 5594 h 146"/>
                  <a:gd name="T2" fmla="*/ 5517 w 52"/>
                  <a:gd name="T3" fmla="*/ 5594 h 146"/>
                  <a:gd name="T4" fmla="*/ 5517 w 52"/>
                  <a:gd name="T5" fmla="*/ 22375 h 146"/>
                  <a:gd name="T6" fmla="*/ 5517 w 52"/>
                  <a:gd name="T7" fmla="*/ 251719 h 146"/>
                  <a:gd name="T8" fmla="*/ 5517 w 52"/>
                  <a:gd name="T9" fmla="*/ 270364 h 146"/>
                  <a:gd name="T10" fmla="*/ 12872 w 52"/>
                  <a:gd name="T11" fmla="*/ 272229 h 146"/>
                  <a:gd name="T12" fmla="*/ 22067 w 52"/>
                  <a:gd name="T13" fmla="*/ 270364 h 146"/>
                  <a:gd name="T14" fmla="*/ 23906 w 52"/>
                  <a:gd name="T15" fmla="*/ 5594 h 1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46">
                    <a:moveTo>
                      <a:pt x="13" y="3"/>
                    </a:moveTo>
                    <a:cubicBezTo>
                      <a:pt x="10" y="0"/>
                      <a:pt x="6" y="0"/>
                      <a:pt x="3" y="3"/>
                    </a:cubicBezTo>
                    <a:cubicBezTo>
                      <a:pt x="0" y="5"/>
                      <a:pt x="0" y="10"/>
                      <a:pt x="3" y="12"/>
                    </a:cubicBezTo>
                    <a:cubicBezTo>
                      <a:pt x="37" y="47"/>
                      <a:pt x="37" y="101"/>
                      <a:pt x="3" y="135"/>
                    </a:cubicBezTo>
                    <a:cubicBezTo>
                      <a:pt x="0" y="137"/>
                      <a:pt x="0" y="142"/>
                      <a:pt x="3" y="145"/>
                    </a:cubicBezTo>
                    <a:cubicBezTo>
                      <a:pt x="4" y="145"/>
                      <a:pt x="6" y="146"/>
                      <a:pt x="7" y="146"/>
                    </a:cubicBezTo>
                    <a:cubicBezTo>
                      <a:pt x="9" y="146"/>
                      <a:pt x="11" y="145"/>
                      <a:pt x="12" y="145"/>
                    </a:cubicBezTo>
                    <a:cubicBezTo>
                      <a:pt x="52" y="105"/>
                      <a:pt x="52" y="41"/>
                      <a:pt x="13" y="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676" name="Freeform 41">
                <a:extLst>
                  <a:ext uri="{FF2B5EF4-FFF2-40B4-BE49-F238E27FC236}">
                    <a16:creationId xmlns:a16="http://schemas.microsoft.com/office/drawing/2014/main" id="{4582EEA8-8130-4B73-8EA0-B7DD40CDF06D}"/>
                  </a:ext>
                </a:extLst>
              </p:cNvPr>
              <p:cNvSpPr>
                <a:spLocks/>
              </p:cNvSpPr>
              <p:nvPr/>
            </p:nvSpPr>
            <p:spPr bwMode="auto">
              <a:xfrm>
                <a:off x="5659308" y="3910844"/>
                <a:ext cx="94646" cy="272229"/>
              </a:xfrm>
              <a:custGeom>
                <a:avLst/>
                <a:gdLst>
                  <a:gd name="T0" fmla="*/ 90934 w 51"/>
                  <a:gd name="T1" fmla="*/ 22375 h 146"/>
                  <a:gd name="T2" fmla="*/ 90934 w 51"/>
                  <a:gd name="T3" fmla="*/ 5594 h 146"/>
                  <a:gd name="T4" fmla="*/ 72376 w 51"/>
                  <a:gd name="T5" fmla="*/ 5594 h 146"/>
                  <a:gd name="T6" fmla="*/ 72376 w 51"/>
                  <a:gd name="T7" fmla="*/ 270364 h 146"/>
                  <a:gd name="T8" fmla="*/ 79800 w 51"/>
                  <a:gd name="T9" fmla="*/ 272229 h 146"/>
                  <a:gd name="T10" fmla="*/ 89079 w 51"/>
                  <a:gd name="T11" fmla="*/ 270364 h 146"/>
                  <a:gd name="T12" fmla="*/ 89079 w 51"/>
                  <a:gd name="T13" fmla="*/ 251719 h 146"/>
                  <a:gd name="T14" fmla="*/ 90934 w 51"/>
                  <a:gd name="T15" fmla="*/ 22375 h 1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146">
                    <a:moveTo>
                      <a:pt x="49" y="12"/>
                    </a:moveTo>
                    <a:cubicBezTo>
                      <a:pt x="51" y="10"/>
                      <a:pt x="51" y="5"/>
                      <a:pt x="49" y="3"/>
                    </a:cubicBezTo>
                    <a:cubicBezTo>
                      <a:pt x="46" y="0"/>
                      <a:pt x="42" y="0"/>
                      <a:pt x="39" y="3"/>
                    </a:cubicBezTo>
                    <a:cubicBezTo>
                      <a:pt x="0" y="41"/>
                      <a:pt x="0" y="105"/>
                      <a:pt x="39" y="145"/>
                    </a:cubicBezTo>
                    <a:cubicBezTo>
                      <a:pt x="40" y="145"/>
                      <a:pt x="42" y="146"/>
                      <a:pt x="43" y="146"/>
                    </a:cubicBezTo>
                    <a:cubicBezTo>
                      <a:pt x="45" y="146"/>
                      <a:pt x="47" y="145"/>
                      <a:pt x="48" y="145"/>
                    </a:cubicBezTo>
                    <a:cubicBezTo>
                      <a:pt x="51" y="142"/>
                      <a:pt x="51" y="137"/>
                      <a:pt x="48" y="135"/>
                    </a:cubicBezTo>
                    <a:cubicBezTo>
                      <a:pt x="15" y="100"/>
                      <a:pt x="15" y="46"/>
                      <a:pt x="49" y="1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677" name="Freeform 42">
                <a:extLst>
                  <a:ext uri="{FF2B5EF4-FFF2-40B4-BE49-F238E27FC236}">
                    <a16:creationId xmlns:a16="http://schemas.microsoft.com/office/drawing/2014/main" id="{DD3E0DD4-E795-42D9-9E6A-BC1C32265A2A}"/>
                  </a:ext>
                </a:extLst>
              </p:cNvPr>
              <p:cNvSpPr>
                <a:spLocks/>
              </p:cNvSpPr>
              <p:nvPr/>
            </p:nvSpPr>
            <p:spPr bwMode="auto">
              <a:xfrm>
                <a:off x="6012522" y="3867912"/>
                <a:ext cx="93670" cy="358093"/>
              </a:xfrm>
              <a:custGeom>
                <a:avLst/>
                <a:gdLst>
                  <a:gd name="T0" fmla="*/ 22040 w 51"/>
                  <a:gd name="T1" fmla="*/ 5595 h 192"/>
                  <a:gd name="T2" fmla="*/ 3673 w 51"/>
                  <a:gd name="T3" fmla="*/ 5595 h 192"/>
                  <a:gd name="T4" fmla="*/ 3673 w 51"/>
                  <a:gd name="T5" fmla="*/ 24246 h 192"/>
                  <a:gd name="T6" fmla="*/ 67957 w 51"/>
                  <a:gd name="T7" fmla="*/ 180912 h 192"/>
                  <a:gd name="T8" fmla="*/ 3673 w 51"/>
                  <a:gd name="T9" fmla="*/ 335712 h 192"/>
                  <a:gd name="T10" fmla="*/ 3673 w 51"/>
                  <a:gd name="T11" fmla="*/ 354363 h 192"/>
                  <a:gd name="T12" fmla="*/ 12857 w 51"/>
                  <a:gd name="T13" fmla="*/ 358093 h 192"/>
                  <a:gd name="T14" fmla="*/ 20203 w 51"/>
                  <a:gd name="T15" fmla="*/ 354363 h 192"/>
                  <a:gd name="T16" fmla="*/ 91833 w 51"/>
                  <a:gd name="T17" fmla="*/ 180912 h 192"/>
                  <a:gd name="T18" fmla="*/ 22040 w 51"/>
                  <a:gd name="T19" fmla="*/ 5595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92">
                    <a:moveTo>
                      <a:pt x="12" y="3"/>
                    </a:moveTo>
                    <a:cubicBezTo>
                      <a:pt x="10" y="0"/>
                      <a:pt x="5" y="0"/>
                      <a:pt x="2" y="3"/>
                    </a:cubicBezTo>
                    <a:cubicBezTo>
                      <a:pt x="0" y="6"/>
                      <a:pt x="0" y="10"/>
                      <a:pt x="2" y="13"/>
                    </a:cubicBezTo>
                    <a:cubicBezTo>
                      <a:pt x="25" y="35"/>
                      <a:pt x="37" y="65"/>
                      <a:pt x="37" y="97"/>
                    </a:cubicBezTo>
                    <a:cubicBezTo>
                      <a:pt x="37" y="128"/>
                      <a:pt x="24" y="158"/>
                      <a:pt x="2" y="180"/>
                    </a:cubicBezTo>
                    <a:cubicBezTo>
                      <a:pt x="0" y="183"/>
                      <a:pt x="0" y="187"/>
                      <a:pt x="2" y="190"/>
                    </a:cubicBezTo>
                    <a:cubicBezTo>
                      <a:pt x="3" y="191"/>
                      <a:pt x="5" y="192"/>
                      <a:pt x="7" y="192"/>
                    </a:cubicBezTo>
                    <a:cubicBezTo>
                      <a:pt x="9" y="192"/>
                      <a:pt x="11" y="191"/>
                      <a:pt x="11" y="190"/>
                    </a:cubicBezTo>
                    <a:cubicBezTo>
                      <a:pt x="37" y="165"/>
                      <a:pt x="50" y="132"/>
                      <a:pt x="50" y="97"/>
                    </a:cubicBezTo>
                    <a:cubicBezTo>
                      <a:pt x="51" y="61"/>
                      <a:pt x="37" y="28"/>
                      <a:pt x="12" y="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678" name="Freeform 43">
                <a:extLst>
                  <a:ext uri="{FF2B5EF4-FFF2-40B4-BE49-F238E27FC236}">
                    <a16:creationId xmlns:a16="http://schemas.microsoft.com/office/drawing/2014/main" id="{7D0B3F1B-AE14-4D79-99E6-589C05FCE8AB}"/>
                  </a:ext>
                </a:extLst>
              </p:cNvPr>
              <p:cNvSpPr>
                <a:spLocks/>
              </p:cNvSpPr>
              <p:nvPr/>
            </p:nvSpPr>
            <p:spPr bwMode="auto">
              <a:xfrm>
                <a:off x="5618327" y="3867912"/>
                <a:ext cx="94646" cy="358093"/>
              </a:xfrm>
              <a:custGeom>
                <a:avLst/>
                <a:gdLst>
                  <a:gd name="T0" fmla="*/ 25981 w 51"/>
                  <a:gd name="T1" fmla="*/ 180912 h 192"/>
                  <a:gd name="T2" fmla="*/ 89079 w 51"/>
                  <a:gd name="T3" fmla="*/ 24246 h 192"/>
                  <a:gd name="T4" fmla="*/ 89079 w 51"/>
                  <a:gd name="T5" fmla="*/ 5595 h 192"/>
                  <a:gd name="T6" fmla="*/ 70521 w 51"/>
                  <a:gd name="T7" fmla="*/ 5595 h 192"/>
                  <a:gd name="T8" fmla="*/ 0 w 51"/>
                  <a:gd name="T9" fmla="*/ 180912 h 192"/>
                  <a:gd name="T10" fmla="*/ 70521 w 51"/>
                  <a:gd name="T11" fmla="*/ 354363 h 192"/>
                  <a:gd name="T12" fmla="*/ 79800 w 51"/>
                  <a:gd name="T13" fmla="*/ 358093 h 192"/>
                  <a:gd name="T14" fmla="*/ 87223 w 51"/>
                  <a:gd name="T15" fmla="*/ 354363 h 192"/>
                  <a:gd name="T16" fmla="*/ 87223 w 51"/>
                  <a:gd name="T17" fmla="*/ 335712 h 192"/>
                  <a:gd name="T18" fmla="*/ 25981 w 51"/>
                  <a:gd name="T19" fmla="*/ 180912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92">
                    <a:moveTo>
                      <a:pt x="14" y="97"/>
                    </a:moveTo>
                    <a:cubicBezTo>
                      <a:pt x="14" y="65"/>
                      <a:pt x="27" y="35"/>
                      <a:pt x="48" y="13"/>
                    </a:cubicBezTo>
                    <a:cubicBezTo>
                      <a:pt x="51" y="10"/>
                      <a:pt x="51" y="6"/>
                      <a:pt x="48" y="3"/>
                    </a:cubicBezTo>
                    <a:cubicBezTo>
                      <a:pt x="46" y="0"/>
                      <a:pt x="41" y="0"/>
                      <a:pt x="38" y="3"/>
                    </a:cubicBezTo>
                    <a:cubicBezTo>
                      <a:pt x="14" y="28"/>
                      <a:pt x="0" y="61"/>
                      <a:pt x="0" y="97"/>
                    </a:cubicBezTo>
                    <a:cubicBezTo>
                      <a:pt x="0" y="132"/>
                      <a:pt x="13" y="165"/>
                      <a:pt x="38" y="190"/>
                    </a:cubicBezTo>
                    <a:cubicBezTo>
                      <a:pt x="39" y="191"/>
                      <a:pt x="41" y="192"/>
                      <a:pt x="43" y="192"/>
                    </a:cubicBezTo>
                    <a:cubicBezTo>
                      <a:pt x="45" y="192"/>
                      <a:pt x="46" y="191"/>
                      <a:pt x="47" y="190"/>
                    </a:cubicBezTo>
                    <a:cubicBezTo>
                      <a:pt x="50" y="187"/>
                      <a:pt x="50" y="183"/>
                      <a:pt x="47" y="180"/>
                    </a:cubicBezTo>
                    <a:cubicBezTo>
                      <a:pt x="26" y="158"/>
                      <a:pt x="14" y="128"/>
                      <a:pt x="14" y="9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grpSp>
        <p:nvGrpSpPr>
          <p:cNvPr id="679" name="Group 678">
            <a:extLst>
              <a:ext uri="{FF2B5EF4-FFF2-40B4-BE49-F238E27FC236}">
                <a16:creationId xmlns:a16="http://schemas.microsoft.com/office/drawing/2014/main" id="{E4748E86-9288-4749-953D-6E095F99B7D6}"/>
              </a:ext>
            </a:extLst>
          </p:cNvPr>
          <p:cNvGrpSpPr>
            <a:grpSpLocks/>
          </p:cNvGrpSpPr>
          <p:nvPr/>
        </p:nvGrpSpPr>
        <p:grpSpPr bwMode="auto">
          <a:xfrm>
            <a:off x="5543897" y="2136775"/>
            <a:ext cx="1223962" cy="1223963"/>
            <a:chOff x="5964531" y="2136643"/>
            <a:chExt cx="1224000" cy="1224000"/>
          </a:xfrm>
        </p:grpSpPr>
        <p:sp>
          <p:nvSpPr>
            <p:cNvPr id="680" name="Oval 679">
              <a:extLst>
                <a:ext uri="{FF2B5EF4-FFF2-40B4-BE49-F238E27FC236}">
                  <a16:creationId xmlns:a16="http://schemas.microsoft.com/office/drawing/2014/main" id="{D1E7078B-1B5C-4504-9C73-F060C5D4568F}"/>
                </a:ext>
              </a:extLst>
            </p:cNvPr>
            <p:cNvSpPr>
              <a:spLocks noChangeAspect="1"/>
            </p:cNvSpPr>
            <p:nvPr/>
          </p:nvSpPr>
          <p:spPr>
            <a:xfrm>
              <a:off x="5964531" y="2136643"/>
              <a:ext cx="1224000" cy="1224000"/>
            </a:xfrm>
            <a:prstGeom prst="ellipse">
              <a:avLst/>
            </a:prstGeom>
            <a:solidFill>
              <a:srgbClr val="867F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66787" indent="-166787" algn="ctr" defTabSz="914240" eaLnBrk="1" fontAlgn="auto">
                <a:spcBef>
                  <a:spcPts val="600"/>
                </a:spcBef>
                <a:spcAft>
                  <a:spcPts val="0"/>
                </a:spcAft>
                <a:buSzPct val="100000"/>
                <a:buFont typeface="Helvetica Neue"/>
                <a:buChar char="•"/>
                <a:defRPr/>
              </a:pPr>
              <a:endParaRPr lang="en-AU" sz="1350" kern="0">
                <a:solidFill>
                  <a:schemeClr val="bg1"/>
                </a:solidFill>
                <a:latin typeface="Calibri" panose="020F0502020204030204" pitchFamily="34" charset="0"/>
                <a:cs typeface="Calibri" panose="020F0502020204030204" pitchFamily="34" charset="0"/>
                <a:sym typeface="Museo Sans 100"/>
              </a:endParaRPr>
            </a:p>
          </p:txBody>
        </p:sp>
        <p:sp>
          <p:nvSpPr>
            <p:cNvPr id="681" name="TextBox 178">
              <a:extLst>
                <a:ext uri="{FF2B5EF4-FFF2-40B4-BE49-F238E27FC236}">
                  <a16:creationId xmlns:a16="http://schemas.microsoft.com/office/drawing/2014/main" id="{AA912D55-9C4A-4072-839B-6C0820C7B082}"/>
                </a:ext>
              </a:extLst>
            </p:cNvPr>
            <p:cNvSpPr txBox="1">
              <a:spLocks noChangeArrowheads="1"/>
            </p:cNvSpPr>
            <p:nvPr/>
          </p:nvSpPr>
          <p:spPr bwMode="auto">
            <a:xfrm>
              <a:off x="6107198" y="2958316"/>
              <a:ext cx="9386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4558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29130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3702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8274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eaLnBrk="1">
                <a:buFont typeface="Helvetica Neue" panose="02000503000000020004" pitchFamily="2" charset="0"/>
                <a:buNone/>
              </a:pPr>
              <a:r>
                <a:rPr lang="en-US" altLang="en-US" sz="1000">
                  <a:solidFill>
                    <a:schemeClr val="bg1"/>
                  </a:solidFill>
                  <a:latin typeface="Calibri" panose="020F0502020204030204" pitchFamily="34" charset="0"/>
                  <a:ea typeface="ＭＳ Ｐゴシック" panose="020B0600070205080204" pitchFamily="34" charset="-128"/>
                  <a:cs typeface="Calibri" panose="020F0502020204030204" pitchFamily="34" charset="0"/>
                </a:rPr>
                <a:t>Health</a:t>
              </a:r>
              <a:endParaRPr lang="en-US" altLang="en-US" sz="1200">
                <a:solidFill>
                  <a:schemeClr val="bg1"/>
                </a:solidFill>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682" name="Group 4">
              <a:extLst>
                <a:ext uri="{FF2B5EF4-FFF2-40B4-BE49-F238E27FC236}">
                  <a16:creationId xmlns:a16="http://schemas.microsoft.com/office/drawing/2014/main" id="{5D68175A-9A16-4714-81CB-FB3487767A7F}"/>
                </a:ext>
              </a:extLst>
            </p:cNvPr>
            <p:cNvGrpSpPr>
              <a:grpSpLocks noChangeAspect="1"/>
            </p:cNvGrpSpPr>
            <p:nvPr/>
          </p:nvGrpSpPr>
          <p:grpSpPr bwMode="auto">
            <a:xfrm>
              <a:off x="6323373" y="2397040"/>
              <a:ext cx="506317" cy="432582"/>
              <a:chOff x="4534" y="522"/>
              <a:chExt cx="412" cy="352"/>
            </a:xfrm>
            <a:solidFill>
              <a:schemeClr val="bg1"/>
            </a:solidFill>
          </p:grpSpPr>
          <p:sp>
            <p:nvSpPr>
              <p:cNvPr id="683" name="Freeform 5">
                <a:extLst>
                  <a:ext uri="{FF2B5EF4-FFF2-40B4-BE49-F238E27FC236}">
                    <a16:creationId xmlns:a16="http://schemas.microsoft.com/office/drawing/2014/main" id="{7B7C6880-7684-49AB-BC9F-C516C1D3C412}"/>
                  </a:ext>
                </a:extLst>
              </p:cNvPr>
              <p:cNvSpPr>
                <a:spLocks/>
              </p:cNvSpPr>
              <p:nvPr/>
            </p:nvSpPr>
            <p:spPr bwMode="auto">
              <a:xfrm>
                <a:off x="4534" y="585"/>
                <a:ext cx="412" cy="289"/>
              </a:xfrm>
              <a:custGeom>
                <a:avLst/>
                <a:gdLst>
                  <a:gd name="T0" fmla="*/ 5 w 133"/>
                  <a:gd name="T1" fmla="*/ 0 h 93"/>
                  <a:gd name="T2" fmla="*/ 129 w 133"/>
                  <a:gd name="T3" fmla="*/ 0 h 93"/>
                  <a:gd name="T4" fmla="*/ 133 w 133"/>
                  <a:gd name="T5" fmla="*/ 5 h 93"/>
                  <a:gd name="T6" fmla="*/ 133 w 133"/>
                  <a:gd name="T7" fmla="*/ 89 h 93"/>
                  <a:gd name="T8" fmla="*/ 129 w 133"/>
                  <a:gd name="T9" fmla="*/ 93 h 93"/>
                  <a:gd name="T10" fmla="*/ 5 w 133"/>
                  <a:gd name="T11" fmla="*/ 93 h 93"/>
                  <a:gd name="T12" fmla="*/ 0 w 133"/>
                  <a:gd name="T13" fmla="*/ 89 h 93"/>
                  <a:gd name="T14" fmla="*/ 0 w 133"/>
                  <a:gd name="T15" fmla="*/ 5 h 93"/>
                  <a:gd name="T16" fmla="*/ 5 w 13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93">
                    <a:moveTo>
                      <a:pt x="5" y="0"/>
                    </a:moveTo>
                    <a:cubicBezTo>
                      <a:pt x="129" y="0"/>
                      <a:pt x="129" y="0"/>
                      <a:pt x="129" y="0"/>
                    </a:cubicBezTo>
                    <a:cubicBezTo>
                      <a:pt x="131" y="0"/>
                      <a:pt x="133" y="2"/>
                      <a:pt x="133" y="5"/>
                    </a:cubicBezTo>
                    <a:cubicBezTo>
                      <a:pt x="133" y="89"/>
                      <a:pt x="133" y="89"/>
                      <a:pt x="133" y="89"/>
                    </a:cubicBezTo>
                    <a:cubicBezTo>
                      <a:pt x="133" y="91"/>
                      <a:pt x="131" y="93"/>
                      <a:pt x="129" y="93"/>
                    </a:cubicBezTo>
                    <a:cubicBezTo>
                      <a:pt x="5" y="93"/>
                      <a:pt x="5" y="93"/>
                      <a:pt x="5" y="93"/>
                    </a:cubicBezTo>
                    <a:cubicBezTo>
                      <a:pt x="2" y="93"/>
                      <a:pt x="0" y="91"/>
                      <a:pt x="0" y="89"/>
                    </a:cubicBezTo>
                    <a:cubicBezTo>
                      <a:pt x="0" y="5"/>
                      <a:pt x="0" y="5"/>
                      <a:pt x="0" y="5"/>
                    </a:cubicBezTo>
                    <a:cubicBezTo>
                      <a:pt x="0" y="2"/>
                      <a:pt x="2" y="0"/>
                      <a:pt x="5" y="0"/>
                    </a:cubicBezTo>
                    <a:close/>
                  </a:path>
                </a:pathLst>
              </a:custGeom>
              <a:noFill/>
              <a:ln w="19050" cap="rnd">
                <a:solidFill>
                  <a:schemeClr val="bg1"/>
                </a:solidFill>
                <a:prstDash val="solid"/>
                <a:round/>
                <a:headEnd/>
                <a:tailEnd/>
              </a:ln>
            </p:spPr>
            <p:txBody>
              <a:bodyPr/>
              <a:lstStyle/>
              <a:p>
                <a:pPr marL="166787" indent="-166787" defTabSz="914240" eaLnBrk="1" fontAlgn="auto">
                  <a:spcBef>
                    <a:spcPts val="600"/>
                  </a:spcBef>
                  <a:spcAft>
                    <a:spcPts val="0"/>
                  </a:spcAft>
                  <a:buSzPct val="100000"/>
                  <a:buFont typeface="Helvetica Neue"/>
                  <a:buChar char="•"/>
                  <a:defRPr/>
                </a:pPr>
                <a:endParaRPr lang="en-AU" sz="135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84" name="Freeform 6">
                <a:extLst>
                  <a:ext uri="{FF2B5EF4-FFF2-40B4-BE49-F238E27FC236}">
                    <a16:creationId xmlns:a16="http://schemas.microsoft.com/office/drawing/2014/main" id="{68F9A02F-FB46-4E47-88E5-AEF8EFE1267A}"/>
                  </a:ext>
                </a:extLst>
              </p:cNvPr>
              <p:cNvSpPr>
                <a:spLocks/>
              </p:cNvSpPr>
              <p:nvPr/>
            </p:nvSpPr>
            <p:spPr bwMode="auto">
              <a:xfrm>
                <a:off x="4661" y="650"/>
                <a:ext cx="161" cy="159"/>
              </a:xfrm>
              <a:custGeom>
                <a:avLst/>
                <a:gdLst>
                  <a:gd name="T0" fmla="*/ 0 w 52"/>
                  <a:gd name="T1" fmla="*/ 31 h 51"/>
                  <a:gd name="T2" fmla="*/ 0 w 52"/>
                  <a:gd name="T3" fmla="*/ 21 h 51"/>
                  <a:gd name="T4" fmla="*/ 4 w 52"/>
                  <a:gd name="T5" fmla="*/ 17 h 51"/>
                  <a:gd name="T6" fmla="*/ 17 w 52"/>
                  <a:gd name="T7" fmla="*/ 17 h 51"/>
                  <a:gd name="T8" fmla="*/ 17 w 52"/>
                  <a:gd name="T9" fmla="*/ 4 h 51"/>
                  <a:gd name="T10" fmla="*/ 21 w 52"/>
                  <a:gd name="T11" fmla="*/ 0 h 51"/>
                  <a:gd name="T12" fmla="*/ 31 w 52"/>
                  <a:gd name="T13" fmla="*/ 0 h 51"/>
                  <a:gd name="T14" fmla="*/ 35 w 52"/>
                  <a:gd name="T15" fmla="*/ 4 h 51"/>
                  <a:gd name="T16" fmla="*/ 35 w 52"/>
                  <a:gd name="T17" fmla="*/ 17 h 51"/>
                  <a:gd name="T18" fmla="*/ 48 w 52"/>
                  <a:gd name="T19" fmla="*/ 17 h 51"/>
                  <a:gd name="T20" fmla="*/ 52 w 52"/>
                  <a:gd name="T21" fmla="*/ 21 h 51"/>
                  <a:gd name="T22" fmla="*/ 52 w 52"/>
                  <a:gd name="T23" fmla="*/ 31 h 51"/>
                  <a:gd name="T24" fmla="*/ 48 w 52"/>
                  <a:gd name="T25" fmla="*/ 35 h 51"/>
                  <a:gd name="T26" fmla="*/ 35 w 52"/>
                  <a:gd name="T27" fmla="*/ 35 h 51"/>
                  <a:gd name="T28" fmla="*/ 35 w 52"/>
                  <a:gd name="T29" fmla="*/ 48 h 51"/>
                  <a:gd name="T30" fmla="*/ 31 w 52"/>
                  <a:gd name="T31" fmla="*/ 51 h 51"/>
                  <a:gd name="T32" fmla="*/ 21 w 52"/>
                  <a:gd name="T33" fmla="*/ 51 h 51"/>
                  <a:gd name="T34" fmla="*/ 17 w 52"/>
                  <a:gd name="T35" fmla="*/ 48 h 51"/>
                  <a:gd name="T36" fmla="*/ 17 w 52"/>
                  <a:gd name="T37" fmla="*/ 35 h 51"/>
                  <a:gd name="T38" fmla="*/ 4 w 52"/>
                  <a:gd name="T39" fmla="*/ 35 h 51"/>
                  <a:gd name="T40" fmla="*/ 0 w 52"/>
                  <a:gd name="T41"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51">
                    <a:moveTo>
                      <a:pt x="0" y="31"/>
                    </a:moveTo>
                    <a:cubicBezTo>
                      <a:pt x="0" y="21"/>
                      <a:pt x="0" y="21"/>
                      <a:pt x="0" y="21"/>
                    </a:cubicBezTo>
                    <a:cubicBezTo>
                      <a:pt x="0" y="19"/>
                      <a:pt x="2" y="17"/>
                      <a:pt x="4" y="17"/>
                    </a:cubicBezTo>
                    <a:cubicBezTo>
                      <a:pt x="17" y="17"/>
                      <a:pt x="17" y="17"/>
                      <a:pt x="17" y="17"/>
                    </a:cubicBezTo>
                    <a:cubicBezTo>
                      <a:pt x="17" y="4"/>
                      <a:pt x="17" y="4"/>
                      <a:pt x="17" y="4"/>
                    </a:cubicBezTo>
                    <a:cubicBezTo>
                      <a:pt x="17" y="2"/>
                      <a:pt x="19" y="0"/>
                      <a:pt x="21" y="0"/>
                    </a:cubicBezTo>
                    <a:cubicBezTo>
                      <a:pt x="31" y="0"/>
                      <a:pt x="31" y="0"/>
                      <a:pt x="31" y="0"/>
                    </a:cubicBezTo>
                    <a:cubicBezTo>
                      <a:pt x="33" y="0"/>
                      <a:pt x="35" y="2"/>
                      <a:pt x="35" y="4"/>
                    </a:cubicBezTo>
                    <a:cubicBezTo>
                      <a:pt x="35" y="17"/>
                      <a:pt x="35" y="17"/>
                      <a:pt x="35" y="17"/>
                    </a:cubicBezTo>
                    <a:cubicBezTo>
                      <a:pt x="48" y="17"/>
                      <a:pt x="48" y="17"/>
                      <a:pt x="48" y="17"/>
                    </a:cubicBezTo>
                    <a:cubicBezTo>
                      <a:pt x="50" y="17"/>
                      <a:pt x="52" y="19"/>
                      <a:pt x="52" y="21"/>
                    </a:cubicBezTo>
                    <a:cubicBezTo>
                      <a:pt x="52" y="31"/>
                      <a:pt x="52" y="31"/>
                      <a:pt x="52" y="31"/>
                    </a:cubicBezTo>
                    <a:cubicBezTo>
                      <a:pt x="52" y="33"/>
                      <a:pt x="50" y="35"/>
                      <a:pt x="48" y="35"/>
                    </a:cubicBezTo>
                    <a:cubicBezTo>
                      <a:pt x="35" y="35"/>
                      <a:pt x="35" y="35"/>
                      <a:pt x="35" y="35"/>
                    </a:cubicBezTo>
                    <a:cubicBezTo>
                      <a:pt x="35" y="48"/>
                      <a:pt x="35" y="48"/>
                      <a:pt x="35" y="48"/>
                    </a:cubicBezTo>
                    <a:cubicBezTo>
                      <a:pt x="35" y="50"/>
                      <a:pt x="33" y="51"/>
                      <a:pt x="31" y="51"/>
                    </a:cubicBezTo>
                    <a:cubicBezTo>
                      <a:pt x="21" y="51"/>
                      <a:pt x="21" y="51"/>
                      <a:pt x="21" y="51"/>
                    </a:cubicBezTo>
                    <a:cubicBezTo>
                      <a:pt x="19" y="51"/>
                      <a:pt x="17" y="50"/>
                      <a:pt x="17" y="48"/>
                    </a:cubicBezTo>
                    <a:cubicBezTo>
                      <a:pt x="17" y="35"/>
                      <a:pt x="17" y="35"/>
                      <a:pt x="17" y="35"/>
                    </a:cubicBezTo>
                    <a:cubicBezTo>
                      <a:pt x="4" y="35"/>
                      <a:pt x="4" y="35"/>
                      <a:pt x="4" y="35"/>
                    </a:cubicBezTo>
                    <a:cubicBezTo>
                      <a:pt x="2" y="35"/>
                      <a:pt x="0" y="33"/>
                      <a:pt x="0" y="31"/>
                    </a:cubicBezTo>
                    <a:close/>
                  </a:path>
                </a:pathLst>
              </a:custGeom>
              <a:noFill/>
              <a:ln w="19050" cap="rnd">
                <a:solidFill>
                  <a:schemeClr val="bg1"/>
                </a:solidFill>
                <a:prstDash val="solid"/>
                <a:round/>
                <a:headEnd/>
                <a:tailEnd/>
              </a:ln>
            </p:spPr>
            <p:txBody>
              <a:bodyPr/>
              <a:lstStyle/>
              <a:p>
                <a:pPr marL="166787" indent="-166787" defTabSz="914240" eaLnBrk="1" fontAlgn="auto">
                  <a:spcBef>
                    <a:spcPts val="600"/>
                  </a:spcBef>
                  <a:spcAft>
                    <a:spcPts val="0"/>
                  </a:spcAft>
                  <a:buSzPct val="100000"/>
                  <a:buFont typeface="Helvetica Neue"/>
                  <a:buChar char="•"/>
                  <a:defRPr/>
                </a:pPr>
                <a:endParaRPr lang="en-AU" sz="1350" kern="0">
                  <a:solidFill>
                    <a:schemeClr val="bg1"/>
                  </a:solidFill>
                  <a:latin typeface="Calibri" panose="020F0502020204030204" pitchFamily="34" charset="0"/>
                  <a:ea typeface="Museo Sans 100"/>
                  <a:cs typeface="Calibri" panose="020F0502020204030204" pitchFamily="34" charset="0"/>
                  <a:sym typeface="Museo Sans 100"/>
                </a:endParaRPr>
              </a:p>
            </p:txBody>
          </p:sp>
          <p:sp>
            <p:nvSpPr>
              <p:cNvPr id="685" name="Freeform 7">
                <a:extLst>
                  <a:ext uri="{FF2B5EF4-FFF2-40B4-BE49-F238E27FC236}">
                    <a16:creationId xmlns:a16="http://schemas.microsoft.com/office/drawing/2014/main" id="{8AA98A0E-8AE6-4010-83AA-E366BD53AB80}"/>
                  </a:ext>
                </a:extLst>
              </p:cNvPr>
              <p:cNvSpPr>
                <a:spLocks/>
              </p:cNvSpPr>
              <p:nvPr/>
            </p:nvSpPr>
            <p:spPr bwMode="auto">
              <a:xfrm>
                <a:off x="4680" y="522"/>
                <a:ext cx="123" cy="63"/>
              </a:xfrm>
              <a:custGeom>
                <a:avLst/>
                <a:gdLst>
                  <a:gd name="T0" fmla="*/ 0 w 40"/>
                  <a:gd name="T1" fmla="*/ 20 h 20"/>
                  <a:gd name="T2" fmla="*/ 0 w 40"/>
                  <a:gd name="T3" fmla="*/ 7 h 20"/>
                  <a:gd name="T4" fmla="*/ 7 w 40"/>
                  <a:gd name="T5" fmla="*/ 0 h 20"/>
                  <a:gd name="T6" fmla="*/ 33 w 40"/>
                  <a:gd name="T7" fmla="*/ 0 h 20"/>
                  <a:gd name="T8" fmla="*/ 40 w 40"/>
                  <a:gd name="T9" fmla="*/ 7 h 20"/>
                  <a:gd name="T10" fmla="*/ 40 w 40"/>
                  <a:gd name="T11" fmla="*/ 20 h 20"/>
                </a:gdLst>
                <a:ahLst/>
                <a:cxnLst>
                  <a:cxn ang="0">
                    <a:pos x="T0" y="T1"/>
                  </a:cxn>
                  <a:cxn ang="0">
                    <a:pos x="T2" y="T3"/>
                  </a:cxn>
                  <a:cxn ang="0">
                    <a:pos x="T4" y="T5"/>
                  </a:cxn>
                  <a:cxn ang="0">
                    <a:pos x="T6" y="T7"/>
                  </a:cxn>
                  <a:cxn ang="0">
                    <a:pos x="T8" y="T9"/>
                  </a:cxn>
                  <a:cxn ang="0">
                    <a:pos x="T10" y="T11"/>
                  </a:cxn>
                </a:cxnLst>
                <a:rect l="0" t="0" r="r" b="b"/>
                <a:pathLst>
                  <a:path w="40" h="20">
                    <a:moveTo>
                      <a:pt x="0" y="20"/>
                    </a:moveTo>
                    <a:cubicBezTo>
                      <a:pt x="0" y="7"/>
                      <a:pt x="0" y="7"/>
                      <a:pt x="0" y="7"/>
                    </a:cubicBezTo>
                    <a:cubicBezTo>
                      <a:pt x="0" y="3"/>
                      <a:pt x="3" y="0"/>
                      <a:pt x="7" y="0"/>
                    </a:cubicBezTo>
                    <a:cubicBezTo>
                      <a:pt x="33" y="0"/>
                      <a:pt x="33" y="0"/>
                      <a:pt x="33" y="0"/>
                    </a:cubicBezTo>
                    <a:cubicBezTo>
                      <a:pt x="37" y="0"/>
                      <a:pt x="40" y="3"/>
                      <a:pt x="40" y="7"/>
                    </a:cubicBezTo>
                    <a:cubicBezTo>
                      <a:pt x="40" y="20"/>
                      <a:pt x="40" y="20"/>
                      <a:pt x="40" y="20"/>
                    </a:cubicBezTo>
                  </a:path>
                </a:pathLst>
              </a:custGeom>
              <a:noFill/>
              <a:ln w="19050" cap="rnd">
                <a:solidFill>
                  <a:schemeClr val="bg1"/>
                </a:solidFill>
                <a:prstDash val="solid"/>
                <a:round/>
                <a:headEnd/>
                <a:tailEnd/>
              </a:ln>
            </p:spPr>
            <p:txBody>
              <a:bodyPr/>
              <a:lstStyle/>
              <a:p>
                <a:pPr marL="166787" indent="-166787" defTabSz="914240" eaLnBrk="1" fontAlgn="auto">
                  <a:spcBef>
                    <a:spcPts val="600"/>
                  </a:spcBef>
                  <a:spcAft>
                    <a:spcPts val="0"/>
                  </a:spcAft>
                  <a:buSzPct val="100000"/>
                  <a:buFont typeface="Helvetica Neue"/>
                  <a:buChar char="•"/>
                  <a:defRPr/>
                </a:pPr>
                <a:endParaRPr lang="en-AU" sz="1350" kern="0">
                  <a:solidFill>
                    <a:schemeClr val="bg1"/>
                  </a:solidFill>
                  <a:latin typeface="Calibri" panose="020F0502020204030204" pitchFamily="34" charset="0"/>
                  <a:ea typeface="Museo Sans 100"/>
                  <a:cs typeface="Calibri" panose="020F0502020204030204" pitchFamily="34" charset="0"/>
                  <a:sym typeface="Museo Sans 100"/>
                </a:endParaRPr>
              </a:p>
            </p:txBody>
          </p:sp>
        </p:grpSp>
      </p:grpSp>
      <p:grpSp>
        <p:nvGrpSpPr>
          <p:cNvPr id="686" name="Group 685">
            <a:extLst>
              <a:ext uri="{FF2B5EF4-FFF2-40B4-BE49-F238E27FC236}">
                <a16:creationId xmlns:a16="http://schemas.microsoft.com/office/drawing/2014/main" id="{9ACDFE91-3F85-43FA-BE12-8B54DA307F01}"/>
              </a:ext>
            </a:extLst>
          </p:cNvPr>
          <p:cNvGrpSpPr>
            <a:grpSpLocks/>
          </p:cNvGrpSpPr>
          <p:nvPr/>
        </p:nvGrpSpPr>
        <p:grpSpPr bwMode="auto">
          <a:xfrm>
            <a:off x="1981547" y="2136775"/>
            <a:ext cx="1223962" cy="1223963"/>
            <a:chOff x="2402196" y="2136643"/>
            <a:chExt cx="1224000" cy="1224000"/>
          </a:xfrm>
        </p:grpSpPr>
        <p:sp>
          <p:nvSpPr>
            <p:cNvPr id="687" name="Oval 686">
              <a:extLst>
                <a:ext uri="{FF2B5EF4-FFF2-40B4-BE49-F238E27FC236}">
                  <a16:creationId xmlns:a16="http://schemas.microsoft.com/office/drawing/2014/main" id="{7837DD9E-6BA1-45B7-97BA-09F2D94DEC38}"/>
                </a:ext>
              </a:extLst>
            </p:cNvPr>
            <p:cNvSpPr>
              <a:spLocks noChangeAspect="1"/>
            </p:cNvSpPr>
            <p:nvPr/>
          </p:nvSpPr>
          <p:spPr>
            <a:xfrm>
              <a:off x="2402196" y="2136643"/>
              <a:ext cx="1224000" cy="1224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66787" indent="-166787" algn="ctr" defTabSz="914240" eaLnBrk="1" fontAlgn="auto">
                <a:spcBef>
                  <a:spcPts val="600"/>
                </a:spcBef>
                <a:spcAft>
                  <a:spcPts val="0"/>
                </a:spcAft>
                <a:buSzPct val="100000"/>
                <a:buFont typeface="Helvetica Neue"/>
                <a:buChar char="•"/>
                <a:defRPr/>
              </a:pPr>
              <a:endParaRPr lang="en-AU" sz="1350" kern="0">
                <a:latin typeface="Calibri" panose="020F0502020204030204" pitchFamily="34" charset="0"/>
                <a:cs typeface="Calibri" panose="020F0502020204030204" pitchFamily="34" charset="0"/>
                <a:sym typeface="Museo Sans 100"/>
              </a:endParaRPr>
            </a:p>
          </p:txBody>
        </p:sp>
        <p:sp>
          <p:nvSpPr>
            <p:cNvPr id="688" name="TextBox 185">
              <a:extLst>
                <a:ext uri="{FF2B5EF4-FFF2-40B4-BE49-F238E27FC236}">
                  <a16:creationId xmlns:a16="http://schemas.microsoft.com/office/drawing/2014/main" id="{F0C16EF4-0249-4078-AC11-2F424CB7CE88}"/>
                </a:ext>
              </a:extLst>
            </p:cNvPr>
            <p:cNvSpPr txBox="1">
              <a:spLocks noChangeArrowheads="1"/>
            </p:cNvSpPr>
            <p:nvPr/>
          </p:nvSpPr>
          <p:spPr bwMode="auto">
            <a:xfrm>
              <a:off x="2544863" y="2958316"/>
              <a:ext cx="9386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1pPr>
              <a:lvl2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2pPr>
              <a:lvl3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3pPr>
              <a:lvl4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4pPr>
              <a:lvl5pPr>
                <a:spcBef>
                  <a:spcPts val="600"/>
                </a:spcBef>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5pPr>
              <a:lvl6pPr marL="24558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6pPr>
              <a:lvl7pPr marL="29130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7pPr>
              <a:lvl8pPr marL="33702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8pPr>
              <a:lvl9pPr marL="3827463" indent="-169863" defTabSz="912813" eaLnBrk="0" fontAlgn="base" hangingPunct="0">
                <a:spcBef>
                  <a:spcPts val="600"/>
                </a:spcBef>
                <a:spcAft>
                  <a:spcPct val="0"/>
                </a:spcAft>
                <a:buSzPct val="100000"/>
                <a:buFont typeface="Helvetica Neue" panose="02000503000000020004" pitchFamily="2" charset="0"/>
                <a:buChar char="»"/>
                <a:defRPr sz="1300">
                  <a:solidFill>
                    <a:srgbClr val="000000"/>
                  </a:solidFill>
                  <a:latin typeface="Museo Sans 100" panose="02000000000000000000" pitchFamily="2" charset="77"/>
                  <a:ea typeface="Museo Sans 100" panose="02000000000000000000" pitchFamily="2" charset="77"/>
                  <a:cs typeface="Museo Sans 100" panose="02000000000000000000" pitchFamily="2" charset="77"/>
                  <a:sym typeface="Museo Sans 100" panose="02000000000000000000" pitchFamily="2" charset="77"/>
                </a:defRPr>
              </a:lvl9pPr>
            </a:lstStyle>
            <a:p>
              <a:pPr marL="0" indent="0" algn="ctr" eaLnBrk="1">
                <a:buFont typeface="Helvetica Neue" panose="02000503000000020004" pitchFamily="2" charset="0"/>
                <a:buNone/>
              </a:pPr>
              <a:r>
                <a:rPr lang="en-US" altLang="en-US" sz="1000">
                  <a:solidFill>
                    <a:schemeClr val="bg1"/>
                  </a:solidFill>
                  <a:latin typeface="Calibri" panose="020F0502020204030204" pitchFamily="34" charset="0"/>
                  <a:ea typeface="ＭＳ Ｐゴシック" panose="020B0600070205080204" pitchFamily="34" charset="-128"/>
                  <a:cs typeface="Calibri" panose="020F0502020204030204" pitchFamily="34" charset="0"/>
                </a:rPr>
                <a:t>Universities</a:t>
              </a:r>
            </a:p>
          </p:txBody>
        </p:sp>
        <p:grpSp>
          <p:nvGrpSpPr>
            <p:cNvPr id="689" name="Group 688">
              <a:extLst>
                <a:ext uri="{FF2B5EF4-FFF2-40B4-BE49-F238E27FC236}">
                  <a16:creationId xmlns:a16="http://schemas.microsoft.com/office/drawing/2014/main" id="{A86225EA-F457-4E2C-8FE5-5403FE9D18AF}"/>
                </a:ext>
              </a:extLst>
            </p:cNvPr>
            <p:cNvGrpSpPr/>
            <p:nvPr/>
          </p:nvGrpSpPr>
          <p:grpSpPr>
            <a:xfrm>
              <a:off x="2761815" y="2325430"/>
              <a:ext cx="504763" cy="575803"/>
              <a:chOff x="-3183006" y="2527957"/>
              <a:chExt cx="544352" cy="620964"/>
            </a:xfrm>
            <a:solidFill>
              <a:schemeClr val="bg1"/>
            </a:solidFill>
          </p:grpSpPr>
          <p:grpSp>
            <p:nvGrpSpPr>
              <p:cNvPr id="690" name="Group 689">
                <a:extLst>
                  <a:ext uri="{FF2B5EF4-FFF2-40B4-BE49-F238E27FC236}">
                    <a16:creationId xmlns:a16="http://schemas.microsoft.com/office/drawing/2014/main" id="{B056C3BF-87FF-470A-8ED9-C86861343E1A}"/>
                  </a:ext>
                </a:extLst>
              </p:cNvPr>
              <p:cNvGrpSpPr/>
              <p:nvPr/>
            </p:nvGrpSpPr>
            <p:grpSpPr>
              <a:xfrm>
                <a:off x="-3176957" y="2757795"/>
                <a:ext cx="532255" cy="318547"/>
                <a:chOff x="1996866" y="1625829"/>
                <a:chExt cx="532255" cy="318547"/>
              </a:xfrm>
              <a:grpFill/>
            </p:grpSpPr>
            <p:sp>
              <p:nvSpPr>
                <p:cNvPr id="695" name="Freeform 32">
                  <a:extLst>
                    <a:ext uri="{FF2B5EF4-FFF2-40B4-BE49-F238E27FC236}">
                      <a16:creationId xmlns:a16="http://schemas.microsoft.com/office/drawing/2014/main" id="{0712AB49-C331-480D-8460-5C9E5AB11E2E}"/>
                    </a:ext>
                  </a:extLst>
                </p:cNvPr>
                <p:cNvSpPr>
                  <a:spLocks/>
                </p:cNvSpPr>
                <p:nvPr/>
              </p:nvSpPr>
              <p:spPr bwMode="auto">
                <a:xfrm>
                  <a:off x="2432347" y="1625829"/>
                  <a:ext cx="96774" cy="318547"/>
                </a:xfrm>
                <a:custGeom>
                  <a:avLst/>
                  <a:gdLst>
                    <a:gd name="T0" fmla="*/ 42 w 48"/>
                    <a:gd name="T1" fmla="*/ 158 h 158"/>
                    <a:gd name="T2" fmla="*/ 6 w 48"/>
                    <a:gd name="T3" fmla="*/ 158 h 158"/>
                    <a:gd name="T4" fmla="*/ 0 w 48"/>
                    <a:gd name="T5" fmla="*/ 152 h 158"/>
                    <a:gd name="T6" fmla="*/ 0 w 48"/>
                    <a:gd name="T7" fmla="*/ 6 h 158"/>
                    <a:gd name="T8" fmla="*/ 6 w 48"/>
                    <a:gd name="T9" fmla="*/ 0 h 158"/>
                    <a:gd name="T10" fmla="*/ 12 w 48"/>
                    <a:gd name="T11" fmla="*/ 6 h 158"/>
                    <a:gd name="T12" fmla="*/ 12 w 48"/>
                    <a:gd name="T13" fmla="*/ 146 h 158"/>
                    <a:gd name="T14" fmla="*/ 36 w 48"/>
                    <a:gd name="T15" fmla="*/ 146 h 158"/>
                    <a:gd name="T16" fmla="*/ 36 w 48"/>
                    <a:gd name="T17" fmla="*/ 6 h 158"/>
                    <a:gd name="T18" fmla="*/ 42 w 48"/>
                    <a:gd name="T19" fmla="*/ 0 h 158"/>
                    <a:gd name="T20" fmla="*/ 48 w 48"/>
                    <a:gd name="T21" fmla="*/ 6 h 158"/>
                    <a:gd name="T22" fmla="*/ 48 w 48"/>
                    <a:gd name="T23" fmla="*/ 152 h 158"/>
                    <a:gd name="T24" fmla="*/ 42 w 48"/>
                    <a:gd name="T2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58">
                      <a:moveTo>
                        <a:pt x="42" y="158"/>
                      </a:moveTo>
                      <a:cubicBezTo>
                        <a:pt x="6" y="158"/>
                        <a:pt x="6" y="158"/>
                        <a:pt x="6" y="158"/>
                      </a:cubicBezTo>
                      <a:cubicBezTo>
                        <a:pt x="3" y="158"/>
                        <a:pt x="0" y="155"/>
                        <a:pt x="0" y="152"/>
                      </a:cubicBezTo>
                      <a:cubicBezTo>
                        <a:pt x="0" y="6"/>
                        <a:pt x="0" y="6"/>
                        <a:pt x="0" y="6"/>
                      </a:cubicBezTo>
                      <a:cubicBezTo>
                        <a:pt x="0" y="3"/>
                        <a:pt x="3" y="0"/>
                        <a:pt x="6" y="0"/>
                      </a:cubicBezTo>
                      <a:cubicBezTo>
                        <a:pt x="9" y="0"/>
                        <a:pt x="12" y="3"/>
                        <a:pt x="12" y="6"/>
                      </a:cubicBezTo>
                      <a:cubicBezTo>
                        <a:pt x="12" y="146"/>
                        <a:pt x="12" y="146"/>
                        <a:pt x="12" y="146"/>
                      </a:cubicBezTo>
                      <a:cubicBezTo>
                        <a:pt x="36" y="146"/>
                        <a:pt x="36" y="146"/>
                        <a:pt x="36" y="146"/>
                      </a:cubicBezTo>
                      <a:cubicBezTo>
                        <a:pt x="36" y="6"/>
                        <a:pt x="36" y="6"/>
                        <a:pt x="36" y="6"/>
                      </a:cubicBezTo>
                      <a:cubicBezTo>
                        <a:pt x="36" y="3"/>
                        <a:pt x="39" y="0"/>
                        <a:pt x="42" y="0"/>
                      </a:cubicBezTo>
                      <a:cubicBezTo>
                        <a:pt x="45" y="0"/>
                        <a:pt x="48" y="3"/>
                        <a:pt x="48" y="6"/>
                      </a:cubicBezTo>
                      <a:cubicBezTo>
                        <a:pt x="48" y="152"/>
                        <a:pt x="48" y="152"/>
                        <a:pt x="48" y="152"/>
                      </a:cubicBezTo>
                      <a:cubicBezTo>
                        <a:pt x="48" y="155"/>
                        <a:pt x="45" y="158"/>
                        <a:pt x="42"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latin typeface="Calibri" panose="020F0502020204030204" pitchFamily="34" charset="0"/>
                    <a:cs typeface="Calibri" panose="020F0502020204030204" pitchFamily="34" charset="0"/>
                    <a:sym typeface="Museo Sans 100"/>
                  </a:endParaRPr>
                </a:p>
              </p:txBody>
            </p:sp>
            <p:sp>
              <p:nvSpPr>
                <p:cNvPr id="696" name="Freeform 33">
                  <a:extLst>
                    <a:ext uri="{FF2B5EF4-FFF2-40B4-BE49-F238E27FC236}">
                      <a16:creationId xmlns:a16="http://schemas.microsoft.com/office/drawing/2014/main" id="{7D947593-CAB5-4F72-B5EB-4B7C04D84080}"/>
                    </a:ext>
                  </a:extLst>
                </p:cNvPr>
                <p:cNvSpPr>
                  <a:spLocks/>
                </p:cNvSpPr>
                <p:nvPr/>
              </p:nvSpPr>
              <p:spPr bwMode="auto">
                <a:xfrm>
                  <a:off x="2287187" y="1625829"/>
                  <a:ext cx="96774" cy="318547"/>
                </a:xfrm>
                <a:custGeom>
                  <a:avLst/>
                  <a:gdLst>
                    <a:gd name="T0" fmla="*/ 42 w 48"/>
                    <a:gd name="T1" fmla="*/ 158 h 158"/>
                    <a:gd name="T2" fmla="*/ 6 w 48"/>
                    <a:gd name="T3" fmla="*/ 158 h 158"/>
                    <a:gd name="T4" fmla="*/ 0 w 48"/>
                    <a:gd name="T5" fmla="*/ 152 h 158"/>
                    <a:gd name="T6" fmla="*/ 0 w 48"/>
                    <a:gd name="T7" fmla="*/ 6 h 158"/>
                    <a:gd name="T8" fmla="*/ 6 w 48"/>
                    <a:gd name="T9" fmla="*/ 0 h 158"/>
                    <a:gd name="T10" fmla="*/ 12 w 48"/>
                    <a:gd name="T11" fmla="*/ 6 h 158"/>
                    <a:gd name="T12" fmla="*/ 12 w 48"/>
                    <a:gd name="T13" fmla="*/ 146 h 158"/>
                    <a:gd name="T14" fmla="*/ 36 w 48"/>
                    <a:gd name="T15" fmla="*/ 146 h 158"/>
                    <a:gd name="T16" fmla="*/ 36 w 48"/>
                    <a:gd name="T17" fmla="*/ 6 h 158"/>
                    <a:gd name="T18" fmla="*/ 42 w 48"/>
                    <a:gd name="T19" fmla="*/ 0 h 158"/>
                    <a:gd name="T20" fmla="*/ 48 w 48"/>
                    <a:gd name="T21" fmla="*/ 6 h 158"/>
                    <a:gd name="T22" fmla="*/ 48 w 48"/>
                    <a:gd name="T23" fmla="*/ 152 h 158"/>
                    <a:gd name="T24" fmla="*/ 42 w 48"/>
                    <a:gd name="T2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58">
                      <a:moveTo>
                        <a:pt x="42" y="158"/>
                      </a:moveTo>
                      <a:cubicBezTo>
                        <a:pt x="6" y="158"/>
                        <a:pt x="6" y="158"/>
                        <a:pt x="6" y="158"/>
                      </a:cubicBezTo>
                      <a:cubicBezTo>
                        <a:pt x="3" y="158"/>
                        <a:pt x="0" y="155"/>
                        <a:pt x="0" y="152"/>
                      </a:cubicBezTo>
                      <a:cubicBezTo>
                        <a:pt x="0" y="6"/>
                        <a:pt x="0" y="6"/>
                        <a:pt x="0" y="6"/>
                      </a:cubicBezTo>
                      <a:cubicBezTo>
                        <a:pt x="0" y="3"/>
                        <a:pt x="3" y="0"/>
                        <a:pt x="6" y="0"/>
                      </a:cubicBezTo>
                      <a:cubicBezTo>
                        <a:pt x="9" y="0"/>
                        <a:pt x="12" y="3"/>
                        <a:pt x="12" y="6"/>
                      </a:cubicBezTo>
                      <a:cubicBezTo>
                        <a:pt x="12" y="146"/>
                        <a:pt x="12" y="146"/>
                        <a:pt x="12" y="146"/>
                      </a:cubicBezTo>
                      <a:cubicBezTo>
                        <a:pt x="36" y="146"/>
                        <a:pt x="36" y="146"/>
                        <a:pt x="36" y="146"/>
                      </a:cubicBezTo>
                      <a:cubicBezTo>
                        <a:pt x="36" y="6"/>
                        <a:pt x="36" y="6"/>
                        <a:pt x="36" y="6"/>
                      </a:cubicBezTo>
                      <a:cubicBezTo>
                        <a:pt x="36" y="3"/>
                        <a:pt x="39" y="0"/>
                        <a:pt x="42" y="0"/>
                      </a:cubicBezTo>
                      <a:cubicBezTo>
                        <a:pt x="45" y="0"/>
                        <a:pt x="48" y="3"/>
                        <a:pt x="48" y="6"/>
                      </a:cubicBezTo>
                      <a:cubicBezTo>
                        <a:pt x="48" y="152"/>
                        <a:pt x="48" y="152"/>
                        <a:pt x="48" y="152"/>
                      </a:cubicBezTo>
                      <a:cubicBezTo>
                        <a:pt x="48" y="155"/>
                        <a:pt x="45" y="158"/>
                        <a:pt x="42"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latin typeface="Calibri" panose="020F0502020204030204" pitchFamily="34" charset="0"/>
                    <a:cs typeface="Calibri" panose="020F0502020204030204" pitchFamily="34" charset="0"/>
                    <a:sym typeface="Museo Sans 100"/>
                  </a:endParaRPr>
                </a:p>
              </p:txBody>
            </p:sp>
            <p:sp>
              <p:nvSpPr>
                <p:cNvPr id="697" name="Freeform 34">
                  <a:extLst>
                    <a:ext uri="{FF2B5EF4-FFF2-40B4-BE49-F238E27FC236}">
                      <a16:creationId xmlns:a16="http://schemas.microsoft.com/office/drawing/2014/main" id="{8F1F65E8-F8E7-466F-ACB4-29616FD9FC97}"/>
                    </a:ext>
                  </a:extLst>
                </p:cNvPr>
                <p:cNvSpPr>
                  <a:spLocks/>
                </p:cNvSpPr>
                <p:nvPr/>
              </p:nvSpPr>
              <p:spPr bwMode="auto">
                <a:xfrm>
                  <a:off x="2142026" y="1625829"/>
                  <a:ext cx="96774" cy="318547"/>
                </a:xfrm>
                <a:custGeom>
                  <a:avLst/>
                  <a:gdLst>
                    <a:gd name="T0" fmla="*/ 42 w 48"/>
                    <a:gd name="T1" fmla="*/ 158 h 158"/>
                    <a:gd name="T2" fmla="*/ 6 w 48"/>
                    <a:gd name="T3" fmla="*/ 158 h 158"/>
                    <a:gd name="T4" fmla="*/ 0 w 48"/>
                    <a:gd name="T5" fmla="*/ 152 h 158"/>
                    <a:gd name="T6" fmla="*/ 0 w 48"/>
                    <a:gd name="T7" fmla="*/ 6 h 158"/>
                    <a:gd name="T8" fmla="*/ 6 w 48"/>
                    <a:gd name="T9" fmla="*/ 0 h 158"/>
                    <a:gd name="T10" fmla="*/ 12 w 48"/>
                    <a:gd name="T11" fmla="*/ 6 h 158"/>
                    <a:gd name="T12" fmla="*/ 12 w 48"/>
                    <a:gd name="T13" fmla="*/ 146 h 158"/>
                    <a:gd name="T14" fmla="*/ 36 w 48"/>
                    <a:gd name="T15" fmla="*/ 146 h 158"/>
                    <a:gd name="T16" fmla="*/ 36 w 48"/>
                    <a:gd name="T17" fmla="*/ 6 h 158"/>
                    <a:gd name="T18" fmla="*/ 42 w 48"/>
                    <a:gd name="T19" fmla="*/ 0 h 158"/>
                    <a:gd name="T20" fmla="*/ 48 w 48"/>
                    <a:gd name="T21" fmla="*/ 6 h 158"/>
                    <a:gd name="T22" fmla="*/ 48 w 48"/>
                    <a:gd name="T23" fmla="*/ 152 h 158"/>
                    <a:gd name="T24" fmla="*/ 42 w 48"/>
                    <a:gd name="T2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58">
                      <a:moveTo>
                        <a:pt x="42" y="158"/>
                      </a:moveTo>
                      <a:cubicBezTo>
                        <a:pt x="6" y="158"/>
                        <a:pt x="6" y="158"/>
                        <a:pt x="6" y="158"/>
                      </a:cubicBezTo>
                      <a:cubicBezTo>
                        <a:pt x="3" y="158"/>
                        <a:pt x="0" y="155"/>
                        <a:pt x="0" y="152"/>
                      </a:cubicBezTo>
                      <a:cubicBezTo>
                        <a:pt x="0" y="6"/>
                        <a:pt x="0" y="6"/>
                        <a:pt x="0" y="6"/>
                      </a:cubicBezTo>
                      <a:cubicBezTo>
                        <a:pt x="0" y="3"/>
                        <a:pt x="3" y="0"/>
                        <a:pt x="6" y="0"/>
                      </a:cubicBezTo>
                      <a:cubicBezTo>
                        <a:pt x="9" y="0"/>
                        <a:pt x="12" y="3"/>
                        <a:pt x="12" y="6"/>
                      </a:cubicBezTo>
                      <a:cubicBezTo>
                        <a:pt x="12" y="146"/>
                        <a:pt x="12" y="146"/>
                        <a:pt x="12" y="146"/>
                      </a:cubicBezTo>
                      <a:cubicBezTo>
                        <a:pt x="36" y="146"/>
                        <a:pt x="36" y="146"/>
                        <a:pt x="36" y="146"/>
                      </a:cubicBezTo>
                      <a:cubicBezTo>
                        <a:pt x="36" y="6"/>
                        <a:pt x="36" y="6"/>
                        <a:pt x="36" y="6"/>
                      </a:cubicBezTo>
                      <a:cubicBezTo>
                        <a:pt x="36" y="3"/>
                        <a:pt x="39" y="0"/>
                        <a:pt x="42" y="0"/>
                      </a:cubicBezTo>
                      <a:cubicBezTo>
                        <a:pt x="45" y="0"/>
                        <a:pt x="48" y="3"/>
                        <a:pt x="48" y="6"/>
                      </a:cubicBezTo>
                      <a:cubicBezTo>
                        <a:pt x="48" y="152"/>
                        <a:pt x="48" y="152"/>
                        <a:pt x="48" y="152"/>
                      </a:cubicBezTo>
                      <a:cubicBezTo>
                        <a:pt x="48" y="155"/>
                        <a:pt x="45" y="158"/>
                        <a:pt x="42"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latin typeface="Calibri" panose="020F0502020204030204" pitchFamily="34" charset="0"/>
                    <a:cs typeface="Calibri" panose="020F0502020204030204" pitchFamily="34" charset="0"/>
                    <a:sym typeface="Museo Sans 100"/>
                  </a:endParaRPr>
                </a:p>
              </p:txBody>
            </p:sp>
            <p:sp>
              <p:nvSpPr>
                <p:cNvPr id="698" name="Freeform 35">
                  <a:extLst>
                    <a:ext uri="{FF2B5EF4-FFF2-40B4-BE49-F238E27FC236}">
                      <a16:creationId xmlns:a16="http://schemas.microsoft.com/office/drawing/2014/main" id="{9B1FD0C0-E717-41A0-A9F8-6E133156A7B4}"/>
                    </a:ext>
                  </a:extLst>
                </p:cNvPr>
                <p:cNvSpPr>
                  <a:spLocks/>
                </p:cNvSpPr>
                <p:nvPr/>
              </p:nvSpPr>
              <p:spPr bwMode="auto">
                <a:xfrm>
                  <a:off x="1996866" y="1625829"/>
                  <a:ext cx="96774" cy="318547"/>
                </a:xfrm>
                <a:custGeom>
                  <a:avLst/>
                  <a:gdLst>
                    <a:gd name="T0" fmla="*/ 42 w 48"/>
                    <a:gd name="T1" fmla="*/ 158 h 158"/>
                    <a:gd name="T2" fmla="*/ 6 w 48"/>
                    <a:gd name="T3" fmla="*/ 158 h 158"/>
                    <a:gd name="T4" fmla="*/ 0 w 48"/>
                    <a:gd name="T5" fmla="*/ 152 h 158"/>
                    <a:gd name="T6" fmla="*/ 0 w 48"/>
                    <a:gd name="T7" fmla="*/ 6 h 158"/>
                    <a:gd name="T8" fmla="*/ 6 w 48"/>
                    <a:gd name="T9" fmla="*/ 0 h 158"/>
                    <a:gd name="T10" fmla="*/ 12 w 48"/>
                    <a:gd name="T11" fmla="*/ 6 h 158"/>
                    <a:gd name="T12" fmla="*/ 12 w 48"/>
                    <a:gd name="T13" fmla="*/ 146 h 158"/>
                    <a:gd name="T14" fmla="*/ 36 w 48"/>
                    <a:gd name="T15" fmla="*/ 146 h 158"/>
                    <a:gd name="T16" fmla="*/ 36 w 48"/>
                    <a:gd name="T17" fmla="*/ 6 h 158"/>
                    <a:gd name="T18" fmla="*/ 42 w 48"/>
                    <a:gd name="T19" fmla="*/ 0 h 158"/>
                    <a:gd name="T20" fmla="*/ 48 w 48"/>
                    <a:gd name="T21" fmla="*/ 6 h 158"/>
                    <a:gd name="T22" fmla="*/ 48 w 48"/>
                    <a:gd name="T23" fmla="*/ 152 h 158"/>
                    <a:gd name="T24" fmla="*/ 42 w 48"/>
                    <a:gd name="T2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58">
                      <a:moveTo>
                        <a:pt x="42" y="158"/>
                      </a:moveTo>
                      <a:cubicBezTo>
                        <a:pt x="6" y="158"/>
                        <a:pt x="6" y="158"/>
                        <a:pt x="6" y="158"/>
                      </a:cubicBezTo>
                      <a:cubicBezTo>
                        <a:pt x="3" y="158"/>
                        <a:pt x="0" y="155"/>
                        <a:pt x="0" y="152"/>
                      </a:cubicBezTo>
                      <a:cubicBezTo>
                        <a:pt x="0" y="6"/>
                        <a:pt x="0" y="6"/>
                        <a:pt x="0" y="6"/>
                      </a:cubicBezTo>
                      <a:cubicBezTo>
                        <a:pt x="0" y="3"/>
                        <a:pt x="3" y="0"/>
                        <a:pt x="6" y="0"/>
                      </a:cubicBezTo>
                      <a:cubicBezTo>
                        <a:pt x="9" y="0"/>
                        <a:pt x="12" y="3"/>
                        <a:pt x="12" y="6"/>
                      </a:cubicBezTo>
                      <a:cubicBezTo>
                        <a:pt x="12" y="146"/>
                        <a:pt x="12" y="146"/>
                        <a:pt x="12" y="146"/>
                      </a:cubicBezTo>
                      <a:cubicBezTo>
                        <a:pt x="36" y="146"/>
                        <a:pt x="36" y="146"/>
                        <a:pt x="36" y="146"/>
                      </a:cubicBezTo>
                      <a:cubicBezTo>
                        <a:pt x="36" y="6"/>
                        <a:pt x="36" y="6"/>
                        <a:pt x="36" y="6"/>
                      </a:cubicBezTo>
                      <a:cubicBezTo>
                        <a:pt x="36" y="3"/>
                        <a:pt x="39" y="0"/>
                        <a:pt x="42" y="0"/>
                      </a:cubicBezTo>
                      <a:cubicBezTo>
                        <a:pt x="45" y="0"/>
                        <a:pt x="48" y="3"/>
                        <a:pt x="48" y="6"/>
                      </a:cubicBezTo>
                      <a:cubicBezTo>
                        <a:pt x="48" y="152"/>
                        <a:pt x="48" y="152"/>
                        <a:pt x="48" y="152"/>
                      </a:cubicBezTo>
                      <a:cubicBezTo>
                        <a:pt x="48" y="155"/>
                        <a:pt x="45" y="158"/>
                        <a:pt x="42"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latin typeface="Calibri" panose="020F0502020204030204" pitchFamily="34" charset="0"/>
                    <a:cs typeface="Calibri" panose="020F0502020204030204" pitchFamily="34" charset="0"/>
                    <a:sym typeface="Museo Sans 100"/>
                  </a:endParaRPr>
                </a:p>
              </p:txBody>
            </p:sp>
          </p:grpSp>
          <p:grpSp>
            <p:nvGrpSpPr>
              <p:cNvPr id="691" name="Group 690">
                <a:extLst>
                  <a:ext uri="{FF2B5EF4-FFF2-40B4-BE49-F238E27FC236}">
                    <a16:creationId xmlns:a16="http://schemas.microsoft.com/office/drawing/2014/main" id="{F971476B-A63B-4A2D-9184-56B58E849F3E}"/>
                  </a:ext>
                </a:extLst>
              </p:cNvPr>
              <p:cNvGrpSpPr/>
              <p:nvPr/>
            </p:nvGrpSpPr>
            <p:grpSpPr>
              <a:xfrm>
                <a:off x="-3183006" y="2527957"/>
                <a:ext cx="544352" cy="620964"/>
                <a:chOff x="1990817" y="1395991"/>
                <a:chExt cx="544352" cy="620964"/>
              </a:xfrm>
              <a:grpFill/>
            </p:grpSpPr>
            <p:sp>
              <p:nvSpPr>
                <p:cNvPr id="692" name="Freeform 36">
                  <a:extLst>
                    <a:ext uri="{FF2B5EF4-FFF2-40B4-BE49-F238E27FC236}">
                      <a16:creationId xmlns:a16="http://schemas.microsoft.com/office/drawing/2014/main" id="{C289B904-B683-4325-9D86-292B9643E372}"/>
                    </a:ext>
                  </a:extLst>
                </p:cNvPr>
                <p:cNvSpPr>
                  <a:spLocks/>
                </p:cNvSpPr>
                <p:nvPr/>
              </p:nvSpPr>
              <p:spPr bwMode="auto">
                <a:xfrm>
                  <a:off x="1992834" y="1992762"/>
                  <a:ext cx="540320" cy="24193"/>
                </a:xfrm>
                <a:custGeom>
                  <a:avLst/>
                  <a:gdLst>
                    <a:gd name="T0" fmla="*/ 262 w 268"/>
                    <a:gd name="T1" fmla="*/ 12 h 12"/>
                    <a:gd name="T2" fmla="*/ 6 w 268"/>
                    <a:gd name="T3" fmla="*/ 12 h 12"/>
                    <a:gd name="T4" fmla="*/ 0 w 268"/>
                    <a:gd name="T5" fmla="*/ 6 h 12"/>
                    <a:gd name="T6" fmla="*/ 6 w 268"/>
                    <a:gd name="T7" fmla="*/ 0 h 12"/>
                    <a:gd name="T8" fmla="*/ 262 w 268"/>
                    <a:gd name="T9" fmla="*/ 0 h 12"/>
                    <a:gd name="T10" fmla="*/ 268 w 268"/>
                    <a:gd name="T11" fmla="*/ 6 h 12"/>
                    <a:gd name="T12" fmla="*/ 262 w 26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68" h="12">
                      <a:moveTo>
                        <a:pt x="262" y="12"/>
                      </a:moveTo>
                      <a:cubicBezTo>
                        <a:pt x="6" y="12"/>
                        <a:pt x="6" y="12"/>
                        <a:pt x="6" y="12"/>
                      </a:cubicBezTo>
                      <a:cubicBezTo>
                        <a:pt x="3" y="12"/>
                        <a:pt x="0" y="9"/>
                        <a:pt x="0" y="6"/>
                      </a:cubicBezTo>
                      <a:cubicBezTo>
                        <a:pt x="0" y="3"/>
                        <a:pt x="3" y="0"/>
                        <a:pt x="6" y="0"/>
                      </a:cubicBezTo>
                      <a:cubicBezTo>
                        <a:pt x="262" y="0"/>
                        <a:pt x="262" y="0"/>
                        <a:pt x="262" y="0"/>
                      </a:cubicBezTo>
                      <a:cubicBezTo>
                        <a:pt x="265" y="0"/>
                        <a:pt x="268" y="3"/>
                        <a:pt x="268" y="6"/>
                      </a:cubicBezTo>
                      <a:cubicBezTo>
                        <a:pt x="268" y="9"/>
                        <a:pt x="265" y="12"/>
                        <a:pt x="26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latin typeface="Calibri" panose="020F0502020204030204" pitchFamily="34" charset="0"/>
                    <a:cs typeface="Calibri" panose="020F0502020204030204" pitchFamily="34" charset="0"/>
                    <a:sym typeface="Museo Sans 100"/>
                  </a:endParaRPr>
                </a:p>
              </p:txBody>
            </p:sp>
            <p:sp>
              <p:nvSpPr>
                <p:cNvPr id="693" name="Freeform 37">
                  <a:extLst>
                    <a:ext uri="{FF2B5EF4-FFF2-40B4-BE49-F238E27FC236}">
                      <a16:creationId xmlns:a16="http://schemas.microsoft.com/office/drawing/2014/main" id="{B7530760-439C-4631-9D5A-336B226FF582}"/>
                    </a:ext>
                  </a:extLst>
                </p:cNvPr>
                <p:cNvSpPr>
                  <a:spLocks/>
                </p:cNvSpPr>
                <p:nvPr/>
              </p:nvSpPr>
              <p:spPr bwMode="auto">
                <a:xfrm>
                  <a:off x="1992834" y="1557281"/>
                  <a:ext cx="540320" cy="24193"/>
                </a:xfrm>
                <a:custGeom>
                  <a:avLst/>
                  <a:gdLst>
                    <a:gd name="T0" fmla="*/ 262 w 268"/>
                    <a:gd name="T1" fmla="*/ 12 h 12"/>
                    <a:gd name="T2" fmla="*/ 6 w 268"/>
                    <a:gd name="T3" fmla="*/ 12 h 12"/>
                    <a:gd name="T4" fmla="*/ 0 w 268"/>
                    <a:gd name="T5" fmla="*/ 6 h 12"/>
                    <a:gd name="T6" fmla="*/ 6 w 268"/>
                    <a:gd name="T7" fmla="*/ 0 h 12"/>
                    <a:gd name="T8" fmla="*/ 262 w 268"/>
                    <a:gd name="T9" fmla="*/ 0 h 12"/>
                    <a:gd name="T10" fmla="*/ 268 w 268"/>
                    <a:gd name="T11" fmla="*/ 6 h 12"/>
                    <a:gd name="T12" fmla="*/ 262 w 26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68" h="12">
                      <a:moveTo>
                        <a:pt x="262" y="12"/>
                      </a:moveTo>
                      <a:cubicBezTo>
                        <a:pt x="6" y="12"/>
                        <a:pt x="6" y="12"/>
                        <a:pt x="6" y="12"/>
                      </a:cubicBezTo>
                      <a:cubicBezTo>
                        <a:pt x="3" y="12"/>
                        <a:pt x="0" y="9"/>
                        <a:pt x="0" y="6"/>
                      </a:cubicBezTo>
                      <a:cubicBezTo>
                        <a:pt x="0" y="3"/>
                        <a:pt x="3" y="0"/>
                        <a:pt x="6" y="0"/>
                      </a:cubicBezTo>
                      <a:cubicBezTo>
                        <a:pt x="262" y="0"/>
                        <a:pt x="262" y="0"/>
                        <a:pt x="262" y="0"/>
                      </a:cubicBezTo>
                      <a:cubicBezTo>
                        <a:pt x="265" y="0"/>
                        <a:pt x="268" y="3"/>
                        <a:pt x="268" y="6"/>
                      </a:cubicBezTo>
                      <a:cubicBezTo>
                        <a:pt x="268" y="9"/>
                        <a:pt x="265" y="12"/>
                        <a:pt x="26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latin typeface="Calibri" panose="020F0502020204030204" pitchFamily="34" charset="0"/>
                    <a:cs typeface="Calibri" panose="020F0502020204030204" pitchFamily="34" charset="0"/>
                    <a:sym typeface="Museo Sans 100"/>
                  </a:endParaRPr>
                </a:p>
              </p:txBody>
            </p:sp>
            <p:sp>
              <p:nvSpPr>
                <p:cNvPr id="694" name="Freeform 38">
                  <a:extLst>
                    <a:ext uri="{FF2B5EF4-FFF2-40B4-BE49-F238E27FC236}">
                      <a16:creationId xmlns:a16="http://schemas.microsoft.com/office/drawing/2014/main" id="{1C1D18B6-2462-4C8E-A192-A4811720ABB7}"/>
                    </a:ext>
                  </a:extLst>
                </p:cNvPr>
                <p:cNvSpPr>
                  <a:spLocks/>
                </p:cNvSpPr>
                <p:nvPr/>
              </p:nvSpPr>
              <p:spPr bwMode="auto">
                <a:xfrm>
                  <a:off x="1990817" y="1395991"/>
                  <a:ext cx="544352" cy="187499"/>
                </a:xfrm>
                <a:custGeom>
                  <a:avLst/>
                  <a:gdLst>
                    <a:gd name="T0" fmla="*/ 7 w 270"/>
                    <a:gd name="T1" fmla="*/ 92 h 93"/>
                    <a:gd name="T2" fmla="*/ 2 w 270"/>
                    <a:gd name="T3" fmla="*/ 89 h 93"/>
                    <a:gd name="T4" fmla="*/ 4 w 270"/>
                    <a:gd name="T5" fmla="*/ 81 h 93"/>
                    <a:gd name="T6" fmla="*/ 134 w 270"/>
                    <a:gd name="T7" fmla="*/ 1 h 93"/>
                    <a:gd name="T8" fmla="*/ 140 w 270"/>
                    <a:gd name="T9" fmla="*/ 1 h 93"/>
                    <a:gd name="T10" fmla="*/ 266 w 270"/>
                    <a:gd name="T11" fmla="*/ 81 h 93"/>
                    <a:gd name="T12" fmla="*/ 268 w 270"/>
                    <a:gd name="T13" fmla="*/ 89 h 93"/>
                    <a:gd name="T14" fmla="*/ 260 w 270"/>
                    <a:gd name="T15" fmla="*/ 91 h 93"/>
                    <a:gd name="T16" fmla="*/ 137 w 270"/>
                    <a:gd name="T17" fmla="*/ 14 h 93"/>
                    <a:gd name="T18" fmla="*/ 10 w 270"/>
                    <a:gd name="T19" fmla="*/ 91 h 93"/>
                    <a:gd name="T20" fmla="*/ 7 w 270"/>
                    <a:gd name="T21"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93">
                      <a:moveTo>
                        <a:pt x="7" y="92"/>
                      </a:moveTo>
                      <a:cubicBezTo>
                        <a:pt x="5" y="92"/>
                        <a:pt x="3" y="91"/>
                        <a:pt x="2" y="89"/>
                      </a:cubicBezTo>
                      <a:cubicBezTo>
                        <a:pt x="0" y="86"/>
                        <a:pt x="1" y="83"/>
                        <a:pt x="4" y="81"/>
                      </a:cubicBezTo>
                      <a:cubicBezTo>
                        <a:pt x="134" y="1"/>
                        <a:pt x="134" y="1"/>
                        <a:pt x="134" y="1"/>
                      </a:cubicBezTo>
                      <a:cubicBezTo>
                        <a:pt x="136" y="0"/>
                        <a:pt x="138" y="0"/>
                        <a:pt x="140" y="1"/>
                      </a:cubicBezTo>
                      <a:cubicBezTo>
                        <a:pt x="266" y="81"/>
                        <a:pt x="266" y="81"/>
                        <a:pt x="266" y="81"/>
                      </a:cubicBezTo>
                      <a:cubicBezTo>
                        <a:pt x="269" y="83"/>
                        <a:pt x="270" y="86"/>
                        <a:pt x="268" y="89"/>
                      </a:cubicBezTo>
                      <a:cubicBezTo>
                        <a:pt x="266" y="92"/>
                        <a:pt x="263" y="93"/>
                        <a:pt x="260" y="91"/>
                      </a:cubicBezTo>
                      <a:cubicBezTo>
                        <a:pt x="137" y="14"/>
                        <a:pt x="137" y="14"/>
                        <a:pt x="137" y="14"/>
                      </a:cubicBezTo>
                      <a:cubicBezTo>
                        <a:pt x="10" y="91"/>
                        <a:pt x="10" y="91"/>
                        <a:pt x="10" y="91"/>
                      </a:cubicBezTo>
                      <a:cubicBezTo>
                        <a:pt x="9" y="92"/>
                        <a:pt x="8" y="92"/>
                        <a:pt x="7"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spcBef>
                      <a:spcPts val="0"/>
                    </a:spcBef>
                    <a:spcAft>
                      <a:spcPts val="0"/>
                    </a:spcAft>
                    <a:defRPr/>
                  </a:pPr>
                  <a:endParaRPr lang="en-AU">
                    <a:latin typeface="Calibri" panose="020F0502020204030204" pitchFamily="34" charset="0"/>
                    <a:cs typeface="Calibri" panose="020F0502020204030204" pitchFamily="34" charset="0"/>
                    <a:sym typeface="Museo Sans 100"/>
                  </a:endParaRPr>
                </a:p>
              </p:txBody>
            </p:sp>
          </p:grpSp>
        </p:grpSp>
      </p:grpSp>
      <p:grpSp>
        <p:nvGrpSpPr>
          <p:cNvPr id="699" name="Group 196">
            <a:extLst>
              <a:ext uri="{FF2B5EF4-FFF2-40B4-BE49-F238E27FC236}">
                <a16:creationId xmlns:a16="http://schemas.microsoft.com/office/drawing/2014/main" id="{DA9DA849-92E3-4D08-94A5-11E9241E34FF}"/>
              </a:ext>
            </a:extLst>
          </p:cNvPr>
          <p:cNvGrpSpPr>
            <a:grpSpLocks/>
          </p:cNvGrpSpPr>
          <p:nvPr/>
        </p:nvGrpSpPr>
        <p:grpSpPr bwMode="auto">
          <a:xfrm>
            <a:off x="3638897" y="2017713"/>
            <a:ext cx="1460500" cy="1460500"/>
            <a:chOff x="3845475" y="2087603"/>
            <a:chExt cx="1460610" cy="1460608"/>
          </a:xfrm>
        </p:grpSpPr>
        <p:sp>
          <p:nvSpPr>
            <p:cNvPr id="700" name="Oval 699">
              <a:extLst>
                <a:ext uri="{FF2B5EF4-FFF2-40B4-BE49-F238E27FC236}">
                  <a16:creationId xmlns:a16="http://schemas.microsoft.com/office/drawing/2014/main" id="{1F0E2C5D-43C4-4F9E-8E93-6619A33404C2}"/>
                </a:ext>
              </a:extLst>
            </p:cNvPr>
            <p:cNvSpPr/>
            <p:nvPr/>
          </p:nvSpPr>
          <p:spPr>
            <a:xfrm>
              <a:off x="3845475" y="2087603"/>
              <a:ext cx="1460610" cy="146060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66787" indent="-166787" algn="ctr" defTabSz="914240" eaLnBrk="1" fontAlgn="auto">
                <a:spcBef>
                  <a:spcPts val="600"/>
                </a:spcBef>
                <a:spcAft>
                  <a:spcPts val="0"/>
                </a:spcAft>
                <a:buSzPct val="100000"/>
                <a:buFont typeface="Helvetica Neue"/>
                <a:buChar char="•"/>
                <a:defRPr/>
              </a:pPr>
              <a:endParaRPr lang="en-AU" sz="1350" kern="0">
                <a:sym typeface="Museo Sans 100"/>
              </a:endParaRPr>
            </a:p>
          </p:txBody>
        </p:sp>
        <p:pic>
          <p:nvPicPr>
            <p:cNvPr id="701" name="AAR net logo" descr="AARNet logo_black.png">
              <a:extLst>
                <a:ext uri="{FF2B5EF4-FFF2-40B4-BE49-F238E27FC236}">
                  <a16:creationId xmlns:a16="http://schemas.microsoft.com/office/drawing/2014/main" id="{FDDFEA4F-A294-49D4-AD25-B09038E2C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419" y="2552861"/>
              <a:ext cx="1322723" cy="48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065146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250"/>
                                  </p:stCondLst>
                                  <p:childTnLst>
                                    <p:set>
                                      <p:cBhvr>
                                        <p:cTn id="6" dur="1" fill="hold">
                                          <p:stCondLst>
                                            <p:cond delay="0"/>
                                          </p:stCondLst>
                                        </p:cTn>
                                        <p:tgtEl>
                                          <p:spTgt spid="627"/>
                                        </p:tgtEl>
                                        <p:attrNameLst>
                                          <p:attrName>style.visibility</p:attrName>
                                        </p:attrNameLst>
                                      </p:cBhvr>
                                      <p:to>
                                        <p:strVal val="visible"/>
                                      </p:to>
                                    </p:set>
                                    <p:animEffect transition="in" filter="circle(out)">
                                      <p:cBhvr>
                                        <p:cTn id="7" dur="750"/>
                                        <p:tgtEl>
                                          <p:spTgt spid="62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60"/>
                                        </p:tgtEl>
                                        <p:attrNameLst>
                                          <p:attrName>style.visibility</p:attrName>
                                        </p:attrNameLst>
                                      </p:cBhvr>
                                      <p:to>
                                        <p:strVal val="visible"/>
                                      </p:to>
                                    </p:set>
                                    <p:anim calcmode="lin" valueType="num">
                                      <p:cBhvr>
                                        <p:cTn id="11" dur="500" fill="hold"/>
                                        <p:tgtEl>
                                          <p:spTgt spid="660"/>
                                        </p:tgtEl>
                                        <p:attrNameLst>
                                          <p:attrName>ppt_w</p:attrName>
                                        </p:attrNameLst>
                                      </p:cBhvr>
                                      <p:tavLst>
                                        <p:tav tm="0">
                                          <p:val>
                                            <p:fltVal val="0"/>
                                          </p:val>
                                        </p:tav>
                                        <p:tav tm="100000">
                                          <p:val>
                                            <p:strVal val="#ppt_w"/>
                                          </p:val>
                                        </p:tav>
                                      </p:tavLst>
                                    </p:anim>
                                    <p:anim calcmode="lin" valueType="num">
                                      <p:cBhvr>
                                        <p:cTn id="12" dur="500" fill="hold"/>
                                        <p:tgtEl>
                                          <p:spTgt spid="660"/>
                                        </p:tgtEl>
                                        <p:attrNameLst>
                                          <p:attrName>ppt_h</p:attrName>
                                        </p:attrNameLst>
                                      </p:cBhvr>
                                      <p:tavLst>
                                        <p:tav tm="0">
                                          <p:val>
                                            <p:fltVal val="0"/>
                                          </p:val>
                                        </p:tav>
                                        <p:tav tm="100000">
                                          <p:val>
                                            <p:strVal val="#ppt_h"/>
                                          </p:val>
                                        </p:tav>
                                      </p:tavLst>
                                    </p:anim>
                                    <p:animEffect transition="in" filter="fade">
                                      <p:cBhvr>
                                        <p:cTn id="13" dur="500"/>
                                        <p:tgtEl>
                                          <p:spTgt spid="660"/>
                                        </p:tgtEl>
                                      </p:cBhvr>
                                    </p:animEffect>
                                  </p:childTnLst>
                                </p:cTn>
                              </p:par>
                              <p:par>
                                <p:cTn id="14" presetID="53" presetClass="entr" presetSubtype="16" fill="hold" nodeType="withEffect">
                                  <p:stCondLst>
                                    <p:cond delay="0"/>
                                  </p:stCondLst>
                                  <p:childTnLst>
                                    <p:set>
                                      <p:cBhvr>
                                        <p:cTn id="15" dur="1" fill="hold">
                                          <p:stCondLst>
                                            <p:cond delay="0"/>
                                          </p:stCondLst>
                                        </p:cTn>
                                        <p:tgtEl>
                                          <p:spTgt spid="631"/>
                                        </p:tgtEl>
                                        <p:attrNameLst>
                                          <p:attrName>style.visibility</p:attrName>
                                        </p:attrNameLst>
                                      </p:cBhvr>
                                      <p:to>
                                        <p:strVal val="visible"/>
                                      </p:to>
                                    </p:set>
                                    <p:anim calcmode="lin" valueType="num">
                                      <p:cBhvr>
                                        <p:cTn id="16" dur="500" fill="hold"/>
                                        <p:tgtEl>
                                          <p:spTgt spid="631"/>
                                        </p:tgtEl>
                                        <p:attrNameLst>
                                          <p:attrName>ppt_w</p:attrName>
                                        </p:attrNameLst>
                                      </p:cBhvr>
                                      <p:tavLst>
                                        <p:tav tm="0">
                                          <p:val>
                                            <p:fltVal val="0"/>
                                          </p:val>
                                        </p:tav>
                                        <p:tav tm="100000">
                                          <p:val>
                                            <p:strVal val="#ppt_w"/>
                                          </p:val>
                                        </p:tav>
                                      </p:tavLst>
                                    </p:anim>
                                    <p:anim calcmode="lin" valueType="num">
                                      <p:cBhvr>
                                        <p:cTn id="17" dur="500" fill="hold"/>
                                        <p:tgtEl>
                                          <p:spTgt spid="631"/>
                                        </p:tgtEl>
                                        <p:attrNameLst>
                                          <p:attrName>ppt_h</p:attrName>
                                        </p:attrNameLst>
                                      </p:cBhvr>
                                      <p:tavLst>
                                        <p:tav tm="0">
                                          <p:val>
                                            <p:fltVal val="0"/>
                                          </p:val>
                                        </p:tav>
                                        <p:tav tm="100000">
                                          <p:val>
                                            <p:strVal val="#ppt_h"/>
                                          </p:val>
                                        </p:tav>
                                      </p:tavLst>
                                    </p:anim>
                                    <p:animEffect transition="in" filter="fade">
                                      <p:cBhvr>
                                        <p:cTn id="18" dur="500"/>
                                        <p:tgtEl>
                                          <p:spTgt spid="631"/>
                                        </p:tgtEl>
                                      </p:cBhvr>
                                    </p:animEffect>
                                  </p:childTnLst>
                                </p:cTn>
                              </p:par>
                              <p:par>
                                <p:cTn id="19" presetID="53" presetClass="entr" presetSubtype="16" fill="hold" nodeType="withEffect">
                                  <p:stCondLst>
                                    <p:cond delay="0"/>
                                  </p:stCondLst>
                                  <p:childTnLst>
                                    <p:set>
                                      <p:cBhvr>
                                        <p:cTn id="20" dur="1" fill="hold">
                                          <p:stCondLst>
                                            <p:cond delay="0"/>
                                          </p:stCondLst>
                                        </p:cTn>
                                        <p:tgtEl>
                                          <p:spTgt spid="679"/>
                                        </p:tgtEl>
                                        <p:attrNameLst>
                                          <p:attrName>style.visibility</p:attrName>
                                        </p:attrNameLst>
                                      </p:cBhvr>
                                      <p:to>
                                        <p:strVal val="visible"/>
                                      </p:to>
                                    </p:set>
                                    <p:anim calcmode="lin" valueType="num">
                                      <p:cBhvr>
                                        <p:cTn id="21" dur="500" fill="hold"/>
                                        <p:tgtEl>
                                          <p:spTgt spid="679"/>
                                        </p:tgtEl>
                                        <p:attrNameLst>
                                          <p:attrName>ppt_w</p:attrName>
                                        </p:attrNameLst>
                                      </p:cBhvr>
                                      <p:tavLst>
                                        <p:tav tm="0">
                                          <p:val>
                                            <p:fltVal val="0"/>
                                          </p:val>
                                        </p:tav>
                                        <p:tav tm="100000">
                                          <p:val>
                                            <p:strVal val="#ppt_w"/>
                                          </p:val>
                                        </p:tav>
                                      </p:tavLst>
                                    </p:anim>
                                    <p:anim calcmode="lin" valueType="num">
                                      <p:cBhvr>
                                        <p:cTn id="22" dur="500" fill="hold"/>
                                        <p:tgtEl>
                                          <p:spTgt spid="679"/>
                                        </p:tgtEl>
                                        <p:attrNameLst>
                                          <p:attrName>ppt_h</p:attrName>
                                        </p:attrNameLst>
                                      </p:cBhvr>
                                      <p:tavLst>
                                        <p:tav tm="0">
                                          <p:val>
                                            <p:fltVal val="0"/>
                                          </p:val>
                                        </p:tav>
                                        <p:tav tm="100000">
                                          <p:val>
                                            <p:strVal val="#ppt_h"/>
                                          </p:val>
                                        </p:tav>
                                      </p:tavLst>
                                    </p:anim>
                                    <p:animEffect transition="in" filter="fade">
                                      <p:cBhvr>
                                        <p:cTn id="23" dur="500"/>
                                        <p:tgtEl>
                                          <p:spTgt spid="679"/>
                                        </p:tgtEl>
                                      </p:cBhvr>
                                    </p:animEffect>
                                  </p:childTnLst>
                                </p:cTn>
                              </p:par>
                              <p:par>
                                <p:cTn id="24" presetID="53" presetClass="entr" presetSubtype="16" fill="hold" nodeType="withEffect">
                                  <p:stCondLst>
                                    <p:cond delay="0"/>
                                  </p:stCondLst>
                                  <p:childTnLst>
                                    <p:set>
                                      <p:cBhvr>
                                        <p:cTn id="25" dur="1" fill="hold">
                                          <p:stCondLst>
                                            <p:cond delay="0"/>
                                          </p:stCondLst>
                                        </p:cTn>
                                        <p:tgtEl>
                                          <p:spTgt spid="668"/>
                                        </p:tgtEl>
                                        <p:attrNameLst>
                                          <p:attrName>style.visibility</p:attrName>
                                        </p:attrNameLst>
                                      </p:cBhvr>
                                      <p:to>
                                        <p:strVal val="visible"/>
                                      </p:to>
                                    </p:set>
                                    <p:anim calcmode="lin" valueType="num">
                                      <p:cBhvr>
                                        <p:cTn id="26" dur="500" fill="hold"/>
                                        <p:tgtEl>
                                          <p:spTgt spid="668"/>
                                        </p:tgtEl>
                                        <p:attrNameLst>
                                          <p:attrName>ppt_w</p:attrName>
                                        </p:attrNameLst>
                                      </p:cBhvr>
                                      <p:tavLst>
                                        <p:tav tm="0">
                                          <p:val>
                                            <p:fltVal val="0"/>
                                          </p:val>
                                        </p:tav>
                                        <p:tav tm="100000">
                                          <p:val>
                                            <p:strVal val="#ppt_w"/>
                                          </p:val>
                                        </p:tav>
                                      </p:tavLst>
                                    </p:anim>
                                    <p:anim calcmode="lin" valueType="num">
                                      <p:cBhvr>
                                        <p:cTn id="27" dur="500" fill="hold"/>
                                        <p:tgtEl>
                                          <p:spTgt spid="668"/>
                                        </p:tgtEl>
                                        <p:attrNameLst>
                                          <p:attrName>ppt_h</p:attrName>
                                        </p:attrNameLst>
                                      </p:cBhvr>
                                      <p:tavLst>
                                        <p:tav tm="0">
                                          <p:val>
                                            <p:fltVal val="0"/>
                                          </p:val>
                                        </p:tav>
                                        <p:tav tm="100000">
                                          <p:val>
                                            <p:strVal val="#ppt_h"/>
                                          </p:val>
                                        </p:tav>
                                      </p:tavLst>
                                    </p:anim>
                                    <p:animEffect transition="in" filter="fade">
                                      <p:cBhvr>
                                        <p:cTn id="28" dur="500"/>
                                        <p:tgtEl>
                                          <p:spTgt spid="668"/>
                                        </p:tgtEl>
                                      </p:cBhvr>
                                    </p:animEffect>
                                  </p:childTnLst>
                                </p:cTn>
                              </p:par>
                              <p:par>
                                <p:cTn id="29" presetID="53" presetClass="entr" presetSubtype="16" fill="hold" nodeType="withEffect">
                                  <p:stCondLst>
                                    <p:cond delay="0"/>
                                  </p:stCondLst>
                                  <p:childTnLst>
                                    <p:set>
                                      <p:cBhvr>
                                        <p:cTn id="30" dur="1" fill="hold">
                                          <p:stCondLst>
                                            <p:cond delay="0"/>
                                          </p:stCondLst>
                                        </p:cTn>
                                        <p:tgtEl>
                                          <p:spTgt spid="650"/>
                                        </p:tgtEl>
                                        <p:attrNameLst>
                                          <p:attrName>style.visibility</p:attrName>
                                        </p:attrNameLst>
                                      </p:cBhvr>
                                      <p:to>
                                        <p:strVal val="visible"/>
                                      </p:to>
                                    </p:set>
                                    <p:anim calcmode="lin" valueType="num">
                                      <p:cBhvr>
                                        <p:cTn id="31" dur="500" fill="hold"/>
                                        <p:tgtEl>
                                          <p:spTgt spid="650"/>
                                        </p:tgtEl>
                                        <p:attrNameLst>
                                          <p:attrName>ppt_w</p:attrName>
                                        </p:attrNameLst>
                                      </p:cBhvr>
                                      <p:tavLst>
                                        <p:tav tm="0">
                                          <p:val>
                                            <p:fltVal val="0"/>
                                          </p:val>
                                        </p:tav>
                                        <p:tav tm="100000">
                                          <p:val>
                                            <p:strVal val="#ppt_w"/>
                                          </p:val>
                                        </p:tav>
                                      </p:tavLst>
                                    </p:anim>
                                    <p:anim calcmode="lin" valueType="num">
                                      <p:cBhvr>
                                        <p:cTn id="32" dur="500" fill="hold"/>
                                        <p:tgtEl>
                                          <p:spTgt spid="650"/>
                                        </p:tgtEl>
                                        <p:attrNameLst>
                                          <p:attrName>ppt_h</p:attrName>
                                        </p:attrNameLst>
                                      </p:cBhvr>
                                      <p:tavLst>
                                        <p:tav tm="0">
                                          <p:val>
                                            <p:fltVal val="0"/>
                                          </p:val>
                                        </p:tav>
                                        <p:tav tm="100000">
                                          <p:val>
                                            <p:strVal val="#ppt_h"/>
                                          </p:val>
                                        </p:tav>
                                      </p:tavLst>
                                    </p:anim>
                                    <p:animEffect transition="in" filter="fade">
                                      <p:cBhvr>
                                        <p:cTn id="33" dur="500"/>
                                        <p:tgtEl>
                                          <p:spTgt spid="650"/>
                                        </p:tgtEl>
                                      </p:cBhvr>
                                    </p:animEffect>
                                  </p:childTnLst>
                                </p:cTn>
                              </p:par>
                              <p:par>
                                <p:cTn id="34" presetID="53" presetClass="entr" presetSubtype="16" fill="hold" nodeType="withEffect">
                                  <p:stCondLst>
                                    <p:cond delay="0"/>
                                  </p:stCondLst>
                                  <p:childTnLst>
                                    <p:set>
                                      <p:cBhvr>
                                        <p:cTn id="35" dur="1" fill="hold">
                                          <p:stCondLst>
                                            <p:cond delay="0"/>
                                          </p:stCondLst>
                                        </p:cTn>
                                        <p:tgtEl>
                                          <p:spTgt spid="686"/>
                                        </p:tgtEl>
                                        <p:attrNameLst>
                                          <p:attrName>style.visibility</p:attrName>
                                        </p:attrNameLst>
                                      </p:cBhvr>
                                      <p:to>
                                        <p:strVal val="visible"/>
                                      </p:to>
                                    </p:set>
                                    <p:anim calcmode="lin" valueType="num">
                                      <p:cBhvr>
                                        <p:cTn id="36" dur="500" fill="hold"/>
                                        <p:tgtEl>
                                          <p:spTgt spid="686"/>
                                        </p:tgtEl>
                                        <p:attrNameLst>
                                          <p:attrName>ppt_w</p:attrName>
                                        </p:attrNameLst>
                                      </p:cBhvr>
                                      <p:tavLst>
                                        <p:tav tm="0">
                                          <p:val>
                                            <p:fltVal val="0"/>
                                          </p:val>
                                        </p:tav>
                                        <p:tav tm="100000">
                                          <p:val>
                                            <p:strVal val="#ppt_w"/>
                                          </p:val>
                                        </p:tav>
                                      </p:tavLst>
                                    </p:anim>
                                    <p:anim calcmode="lin" valueType="num">
                                      <p:cBhvr>
                                        <p:cTn id="37" dur="500" fill="hold"/>
                                        <p:tgtEl>
                                          <p:spTgt spid="686"/>
                                        </p:tgtEl>
                                        <p:attrNameLst>
                                          <p:attrName>ppt_h</p:attrName>
                                        </p:attrNameLst>
                                      </p:cBhvr>
                                      <p:tavLst>
                                        <p:tav tm="0">
                                          <p:val>
                                            <p:fltVal val="0"/>
                                          </p:val>
                                        </p:tav>
                                        <p:tav tm="100000">
                                          <p:val>
                                            <p:strVal val="#ppt_h"/>
                                          </p:val>
                                        </p:tav>
                                      </p:tavLst>
                                    </p:anim>
                                    <p:animEffect transition="in" filter="fade">
                                      <p:cBhvr>
                                        <p:cTn id="38" dur="500"/>
                                        <p:tgtEl>
                                          <p:spTgt spid="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About AARNet"/>
          <p:cNvSpPr txBox="1">
            <a:spLocks noGrp="1"/>
          </p:cNvSpPr>
          <p:nvPr>
            <p:ph type="body" sz="quarter" idx="1"/>
          </p:nvPr>
        </p:nvSpPr>
        <p:spPr>
          <a:prstGeom prst="rect">
            <a:avLst/>
          </a:prstGeom>
        </p:spPr>
        <p:txBody>
          <a:bodyPr>
            <a:normAutofit lnSpcReduction="10000"/>
          </a:bodyPr>
          <a:lstStyle/>
          <a:p>
            <a:r>
              <a:rPr lang="en-US" dirty="0"/>
              <a:t>Our Network</a:t>
            </a:r>
            <a:endParaRPr dirty="0"/>
          </a:p>
        </p:txBody>
      </p:sp>
      <p:sp>
        <p:nvSpPr>
          <p:cNvPr id="297" name="Text Placeholder 16"/>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dirty="0"/>
              <a:t>National </a:t>
            </a:r>
            <a:r>
              <a:rPr lang="en-US" dirty="0"/>
              <a:t>s</a:t>
            </a:r>
            <a:r>
              <a:rPr dirty="0"/>
              <a:t>cope, </a:t>
            </a:r>
            <a:r>
              <a:rPr lang="en-US" dirty="0"/>
              <a:t>g</a:t>
            </a:r>
            <a:r>
              <a:rPr dirty="0"/>
              <a:t>lobal </a:t>
            </a:r>
            <a:r>
              <a:rPr lang="en-US" dirty="0"/>
              <a:t>r</a:t>
            </a:r>
            <a:r>
              <a:rPr dirty="0"/>
              <a:t>each</a:t>
            </a:r>
          </a:p>
        </p:txBody>
      </p:sp>
      <p:sp>
        <p:nvSpPr>
          <p:cNvPr id="2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grpSp>
        <p:nvGrpSpPr>
          <p:cNvPr id="301" name="world map"/>
          <p:cNvGrpSpPr/>
          <p:nvPr/>
        </p:nvGrpSpPr>
        <p:grpSpPr>
          <a:xfrm>
            <a:off x="731193" y="1097745"/>
            <a:ext cx="7334374" cy="3462864"/>
            <a:chOff x="0" y="0"/>
            <a:chExt cx="7334372" cy="3462862"/>
          </a:xfrm>
        </p:grpSpPr>
        <p:sp>
          <p:nvSpPr>
            <p:cNvPr id="299" name="Freeform 5"/>
            <p:cNvSpPr/>
            <p:nvPr/>
          </p:nvSpPr>
          <p:spPr>
            <a:xfrm>
              <a:off x="0" y="105795"/>
              <a:ext cx="4049168" cy="3202727"/>
            </a:xfrm>
            <a:custGeom>
              <a:avLst/>
              <a:gdLst/>
              <a:ahLst/>
              <a:cxnLst>
                <a:cxn ang="0">
                  <a:pos x="wd2" y="hd2"/>
                </a:cxn>
                <a:cxn ang="5400000">
                  <a:pos x="wd2" y="hd2"/>
                </a:cxn>
                <a:cxn ang="10800000">
                  <a:pos x="wd2" y="hd2"/>
                </a:cxn>
                <a:cxn ang="16200000">
                  <a:pos x="wd2" y="hd2"/>
                </a:cxn>
              </a:cxnLst>
              <a:rect l="0" t="0" r="r" b="b"/>
              <a:pathLst>
                <a:path w="21578" h="21574" extrusionOk="0">
                  <a:moveTo>
                    <a:pt x="10250" y="13393"/>
                  </a:moveTo>
                  <a:cubicBezTo>
                    <a:pt x="10233" y="13519"/>
                    <a:pt x="10134" y="13644"/>
                    <a:pt x="10084" y="13581"/>
                  </a:cubicBezTo>
                  <a:cubicBezTo>
                    <a:pt x="10018" y="13539"/>
                    <a:pt x="10035" y="13456"/>
                    <a:pt x="10018" y="13393"/>
                  </a:cubicBezTo>
                  <a:cubicBezTo>
                    <a:pt x="10018" y="13331"/>
                    <a:pt x="10018" y="13268"/>
                    <a:pt x="10035" y="13226"/>
                  </a:cubicBezTo>
                  <a:cubicBezTo>
                    <a:pt x="10051" y="13163"/>
                    <a:pt x="10035" y="13101"/>
                    <a:pt x="10068" y="13101"/>
                  </a:cubicBezTo>
                  <a:cubicBezTo>
                    <a:pt x="10084" y="13080"/>
                    <a:pt x="10250" y="13289"/>
                    <a:pt x="10250" y="13393"/>
                  </a:cubicBezTo>
                  <a:close/>
                  <a:moveTo>
                    <a:pt x="8879" y="21415"/>
                  </a:moveTo>
                  <a:cubicBezTo>
                    <a:pt x="8879" y="21373"/>
                    <a:pt x="8763" y="21519"/>
                    <a:pt x="8846" y="21561"/>
                  </a:cubicBezTo>
                  <a:cubicBezTo>
                    <a:pt x="8895" y="21582"/>
                    <a:pt x="8912" y="21540"/>
                    <a:pt x="8945" y="21561"/>
                  </a:cubicBezTo>
                  <a:cubicBezTo>
                    <a:pt x="8961" y="21582"/>
                    <a:pt x="9011" y="21582"/>
                    <a:pt x="9028" y="21519"/>
                  </a:cubicBezTo>
                  <a:cubicBezTo>
                    <a:pt x="9044" y="21436"/>
                    <a:pt x="8895" y="21457"/>
                    <a:pt x="8879" y="21415"/>
                  </a:cubicBezTo>
                  <a:close/>
                  <a:moveTo>
                    <a:pt x="1084" y="5748"/>
                  </a:moveTo>
                  <a:cubicBezTo>
                    <a:pt x="1051" y="5789"/>
                    <a:pt x="1117" y="5831"/>
                    <a:pt x="1167" y="5831"/>
                  </a:cubicBezTo>
                  <a:cubicBezTo>
                    <a:pt x="1200" y="5852"/>
                    <a:pt x="1134" y="5873"/>
                    <a:pt x="1117" y="5936"/>
                  </a:cubicBezTo>
                  <a:cubicBezTo>
                    <a:pt x="1117" y="5977"/>
                    <a:pt x="1167" y="5956"/>
                    <a:pt x="1184" y="5998"/>
                  </a:cubicBezTo>
                  <a:cubicBezTo>
                    <a:pt x="1184" y="6040"/>
                    <a:pt x="1084" y="6040"/>
                    <a:pt x="1084" y="6082"/>
                  </a:cubicBezTo>
                  <a:cubicBezTo>
                    <a:pt x="1084" y="6124"/>
                    <a:pt x="1150" y="6061"/>
                    <a:pt x="1167" y="6061"/>
                  </a:cubicBezTo>
                  <a:cubicBezTo>
                    <a:pt x="1184" y="6040"/>
                    <a:pt x="1150" y="6144"/>
                    <a:pt x="1217" y="6124"/>
                  </a:cubicBezTo>
                  <a:cubicBezTo>
                    <a:pt x="1266" y="6124"/>
                    <a:pt x="1250" y="6019"/>
                    <a:pt x="1266" y="6019"/>
                  </a:cubicBezTo>
                  <a:cubicBezTo>
                    <a:pt x="1283" y="6040"/>
                    <a:pt x="1250" y="6082"/>
                    <a:pt x="1283" y="6124"/>
                  </a:cubicBezTo>
                  <a:cubicBezTo>
                    <a:pt x="1299" y="6165"/>
                    <a:pt x="1233" y="6228"/>
                    <a:pt x="1250" y="6249"/>
                  </a:cubicBezTo>
                  <a:cubicBezTo>
                    <a:pt x="1250" y="6270"/>
                    <a:pt x="1349" y="6270"/>
                    <a:pt x="1398" y="6228"/>
                  </a:cubicBezTo>
                  <a:cubicBezTo>
                    <a:pt x="1415" y="6186"/>
                    <a:pt x="1448" y="6228"/>
                    <a:pt x="1415" y="6270"/>
                  </a:cubicBezTo>
                  <a:cubicBezTo>
                    <a:pt x="1398" y="6312"/>
                    <a:pt x="1398" y="6332"/>
                    <a:pt x="1431" y="6353"/>
                  </a:cubicBezTo>
                  <a:cubicBezTo>
                    <a:pt x="1464" y="6374"/>
                    <a:pt x="1481" y="6374"/>
                    <a:pt x="1464" y="6395"/>
                  </a:cubicBezTo>
                  <a:cubicBezTo>
                    <a:pt x="1448" y="6437"/>
                    <a:pt x="1464" y="6479"/>
                    <a:pt x="1448" y="6520"/>
                  </a:cubicBezTo>
                  <a:cubicBezTo>
                    <a:pt x="1448" y="6541"/>
                    <a:pt x="1349" y="6541"/>
                    <a:pt x="1349" y="6520"/>
                  </a:cubicBezTo>
                  <a:cubicBezTo>
                    <a:pt x="1332" y="6500"/>
                    <a:pt x="1299" y="6520"/>
                    <a:pt x="1316" y="6541"/>
                  </a:cubicBezTo>
                  <a:cubicBezTo>
                    <a:pt x="1332" y="6583"/>
                    <a:pt x="1283" y="6604"/>
                    <a:pt x="1283" y="6625"/>
                  </a:cubicBezTo>
                  <a:cubicBezTo>
                    <a:pt x="1283" y="6646"/>
                    <a:pt x="1332" y="6646"/>
                    <a:pt x="1349" y="6688"/>
                  </a:cubicBezTo>
                  <a:cubicBezTo>
                    <a:pt x="1349" y="6708"/>
                    <a:pt x="1299" y="6750"/>
                    <a:pt x="1250" y="6771"/>
                  </a:cubicBezTo>
                  <a:cubicBezTo>
                    <a:pt x="1184" y="6792"/>
                    <a:pt x="1250" y="6855"/>
                    <a:pt x="1283" y="6813"/>
                  </a:cubicBezTo>
                  <a:cubicBezTo>
                    <a:pt x="1316" y="6792"/>
                    <a:pt x="1316" y="6834"/>
                    <a:pt x="1349" y="6834"/>
                  </a:cubicBezTo>
                  <a:cubicBezTo>
                    <a:pt x="1382" y="6834"/>
                    <a:pt x="1415" y="6876"/>
                    <a:pt x="1448" y="6855"/>
                  </a:cubicBezTo>
                  <a:cubicBezTo>
                    <a:pt x="1497" y="6834"/>
                    <a:pt x="1497" y="6855"/>
                    <a:pt x="1464" y="6897"/>
                  </a:cubicBezTo>
                  <a:cubicBezTo>
                    <a:pt x="1431" y="6917"/>
                    <a:pt x="1382" y="6897"/>
                    <a:pt x="1349" y="6917"/>
                  </a:cubicBezTo>
                  <a:cubicBezTo>
                    <a:pt x="1316" y="6938"/>
                    <a:pt x="1200" y="7085"/>
                    <a:pt x="1217" y="7105"/>
                  </a:cubicBezTo>
                  <a:cubicBezTo>
                    <a:pt x="1233" y="7147"/>
                    <a:pt x="1250" y="7085"/>
                    <a:pt x="1299" y="7064"/>
                  </a:cubicBezTo>
                  <a:cubicBezTo>
                    <a:pt x="1332" y="7043"/>
                    <a:pt x="1349" y="7085"/>
                    <a:pt x="1365" y="7085"/>
                  </a:cubicBezTo>
                  <a:cubicBezTo>
                    <a:pt x="1398" y="7085"/>
                    <a:pt x="1398" y="7022"/>
                    <a:pt x="1415" y="7022"/>
                  </a:cubicBezTo>
                  <a:cubicBezTo>
                    <a:pt x="1431" y="7022"/>
                    <a:pt x="1448" y="7001"/>
                    <a:pt x="1481" y="7001"/>
                  </a:cubicBezTo>
                  <a:cubicBezTo>
                    <a:pt x="1530" y="7022"/>
                    <a:pt x="1563" y="7001"/>
                    <a:pt x="1563" y="6980"/>
                  </a:cubicBezTo>
                  <a:cubicBezTo>
                    <a:pt x="1596" y="6959"/>
                    <a:pt x="1646" y="7022"/>
                    <a:pt x="1646" y="7001"/>
                  </a:cubicBezTo>
                  <a:cubicBezTo>
                    <a:pt x="1662" y="6980"/>
                    <a:pt x="1728" y="6980"/>
                    <a:pt x="1778" y="6980"/>
                  </a:cubicBezTo>
                  <a:cubicBezTo>
                    <a:pt x="1811" y="6980"/>
                    <a:pt x="1894" y="6938"/>
                    <a:pt x="1910" y="6897"/>
                  </a:cubicBezTo>
                  <a:cubicBezTo>
                    <a:pt x="1943" y="6876"/>
                    <a:pt x="1894" y="6876"/>
                    <a:pt x="1877" y="6876"/>
                  </a:cubicBezTo>
                  <a:cubicBezTo>
                    <a:pt x="1844" y="6897"/>
                    <a:pt x="1844" y="6834"/>
                    <a:pt x="1877" y="6792"/>
                  </a:cubicBezTo>
                  <a:cubicBezTo>
                    <a:pt x="1910" y="6771"/>
                    <a:pt x="1960" y="6729"/>
                    <a:pt x="1976" y="6667"/>
                  </a:cubicBezTo>
                  <a:cubicBezTo>
                    <a:pt x="1976" y="6604"/>
                    <a:pt x="1861" y="6583"/>
                    <a:pt x="1861" y="6604"/>
                  </a:cubicBezTo>
                  <a:cubicBezTo>
                    <a:pt x="1844" y="6646"/>
                    <a:pt x="1828" y="6625"/>
                    <a:pt x="1811" y="6583"/>
                  </a:cubicBezTo>
                  <a:cubicBezTo>
                    <a:pt x="1795" y="6562"/>
                    <a:pt x="1811" y="6520"/>
                    <a:pt x="1811" y="6520"/>
                  </a:cubicBezTo>
                  <a:cubicBezTo>
                    <a:pt x="1795" y="6520"/>
                    <a:pt x="1761" y="6479"/>
                    <a:pt x="1778" y="6458"/>
                  </a:cubicBezTo>
                  <a:cubicBezTo>
                    <a:pt x="1778" y="6437"/>
                    <a:pt x="1745" y="6312"/>
                    <a:pt x="1695" y="6291"/>
                  </a:cubicBezTo>
                  <a:cubicBezTo>
                    <a:pt x="1646" y="6270"/>
                    <a:pt x="1629" y="6186"/>
                    <a:pt x="1629" y="6144"/>
                  </a:cubicBezTo>
                  <a:cubicBezTo>
                    <a:pt x="1613" y="6082"/>
                    <a:pt x="1580" y="6103"/>
                    <a:pt x="1563" y="6061"/>
                  </a:cubicBezTo>
                  <a:cubicBezTo>
                    <a:pt x="1530" y="6019"/>
                    <a:pt x="1481" y="6061"/>
                    <a:pt x="1464" y="6061"/>
                  </a:cubicBezTo>
                  <a:cubicBezTo>
                    <a:pt x="1431" y="6061"/>
                    <a:pt x="1464" y="5998"/>
                    <a:pt x="1497" y="5956"/>
                  </a:cubicBezTo>
                  <a:cubicBezTo>
                    <a:pt x="1530" y="5936"/>
                    <a:pt x="1580" y="5768"/>
                    <a:pt x="1580" y="5748"/>
                  </a:cubicBezTo>
                  <a:cubicBezTo>
                    <a:pt x="1580" y="5706"/>
                    <a:pt x="1415" y="5706"/>
                    <a:pt x="1382" y="5727"/>
                  </a:cubicBezTo>
                  <a:cubicBezTo>
                    <a:pt x="1349" y="5748"/>
                    <a:pt x="1332" y="5685"/>
                    <a:pt x="1349" y="5685"/>
                  </a:cubicBezTo>
                  <a:cubicBezTo>
                    <a:pt x="1382" y="5664"/>
                    <a:pt x="1431" y="5601"/>
                    <a:pt x="1431" y="5560"/>
                  </a:cubicBezTo>
                  <a:cubicBezTo>
                    <a:pt x="1431" y="5560"/>
                    <a:pt x="1464" y="5518"/>
                    <a:pt x="1448" y="5497"/>
                  </a:cubicBezTo>
                  <a:cubicBezTo>
                    <a:pt x="1415" y="5476"/>
                    <a:pt x="1415" y="5539"/>
                    <a:pt x="1398" y="5560"/>
                  </a:cubicBezTo>
                  <a:cubicBezTo>
                    <a:pt x="1382" y="5560"/>
                    <a:pt x="1332" y="5560"/>
                    <a:pt x="1283" y="5560"/>
                  </a:cubicBezTo>
                  <a:cubicBezTo>
                    <a:pt x="1250" y="5539"/>
                    <a:pt x="1217" y="5622"/>
                    <a:pt x="1217" y="5664"/>
                  </a:cubicBezTo>
                  <a:cubicBezTo>
                    <a:pt x="1217" y="5706"/>
                    <a:pt x="1167" y="5727"/>
                    <a:pt x="1167" y="5748"/>
                  </a:cubicBezTo>
                  <a:cubicBezTo>
                    <a:pt x="1184" y="5768"/>
                    <a:pt x="1167" y="5810"/>
                    <a:pt x="1150" y="5789"/>
                  </a:cubicBezTo>
                  <a:cubicBezTo>
                    <a:pt x="1134" y="5768"/>
                    <a:pt x="1117" y="5727"/>
                    <a:pt x="1084" y="5748"/>
                  </a:cubicBezTo>
                  <a:close/>
                  <a:moveTo>
                    <a:pt x="1646" y="5267"/>
                  </a:moveTo>
                  <a:cubicBezTo>
                    <a:pt x="1662" y="5246"/>
                    <a:pt x="1695" y="5121"/>
                    <a:pt x="1646" y="5142"/>
                  </a:cubicBezTo>
                  <a:cubicBezTo>
                    <a:pt x="1613" y="5142"/>
                    <a:pt x="1629" y="5288"/>
                    <a:pt x="1646" y="5267"/>
                  </a:cubicBezTo>
                  <a:close/>
                  <a:moveTo>
                    <a:pt x="7261" y="12725"/>
                  </a:moveTo>
                  <a:cubicBezTo>
                    <a:pt x="7294" y="12767"/>
                    <a:pt x="7360" y="12704"/>
                    <a:pt x="7360" y="12683"/>
                  </a:cubicBezTo>
                  <a:cubicBezTo>
                    <a:pt x="7376" y="12662"/>
                    <a:pt x="7228" y="12662"/>
                    <a:pt x="7261" y="12725"/>
                  </a:cubicBezTo>
                  <a:close/>
                  <a:moveTo>
                    <a:pt x="804" y="6855"/>
                  </a:moveTo>
                  <a:cubicBezTo>
                    <a:pt x="837" y="6855"/>
                    <a:pt x="919" y="6813"/>
                    <a:pt x="985" y="6771"/>
                  </a:cubicBezTo>
                  <a:cubicBezTo>
                    <a:pt x="1035" y="6688"/>
                    <a:pt x="1068" y="6750"/>
                    <a:pt x="1101" y="6729"/>
                  </a:cubicBezTo>
                  <a:cubicBezTo>
                    <a:pt x="1150" y="6688"/>
                    <a:pt x="1117" y="6479"/>
                    <a:pt x="1101" y="6416"/>
                  </a:cubicBezTo>
                  <a:cubicBezTo>
                    <a:pt x="1101" y="6416"/>
                    <a:pt x="1101" y="6416"/>
                    <a:pt x="1101" y="6395"/>
                  </a:cubicBezTo>
                  <a:cubicBezTo>
                    <a:pt x="1117" y="6374"/>
                    <a:pt x="1167" y="6374"/>
                    <a:pt x="1184" y="6332"/>
                  </a:cubicBezTo>
                  <a:cubicBezTo>
                    <a:pt x="1217" y="6291"/>
                    <a:pt x="1167" y="6249"/>
                    <a:pt x="1134" y="6186"/>
                  </a:cubicBezTo>
                  <a:cubicBezTo>
                    <a:pt x="1084" y="6144"/>
                    <a:pt x="1035" y="6228"/>
                    <a:pt x="1002" y="6207"/>
                  </a:cubicBezTo>
                  <a:cubicBezTo>
                    <a:pt x="985" y="6207"/>
                    <a:pt x="985" y="6207"/>
                    <a:pt x="985" y="6207"/>
                  </a:cubicBezTo>
                  <a:cubicBezTo>
                    <a:pt x="936" y="6186"/>
                    <a:pt x="886" y="6186"/>
                    <a:pt x="886" y="6249"/>
                  </a:cubicBezTo>
                  <a:cubicBezTo>
                    <a:pt x="870" y="6291"/>
                    <a:pt x="919" y="6270"/>
                    <a:pt x="919" y="6312"/>
                  </a:cubicBezTo>
                  <a:cubicBezTo>
                    <a:pt x="919" y="6332"/>
                    <a:pt x="886" y="6332"/>
                    <a:pt x="853" y="6353"/>
                  </a:cubicBezTo>
                  <a:cubicBezTo>
                    <a:pt x="804" y="6395"/>
                    <a:pt x="771" y="6332"/>
                    <a:pt x="738" y="6374"/>
                  </a:cubicBezTo>
                  <a:cubicBezTo>
                    <a:pt x="688" y="6374"/>
                    <a:pt x="771" y="6416"/>
                    <a:pt x="754" y="6458"/>
                  </a:cubicBezTo>
                  <a:cubicBezTo>
                    <a:pt x="721" y="6500"/>
                    <a:pt x="754" y="6500"/>
                    <a:pt x="787" y="6562"/>
                  </a:cubicBezTo>
                  <a:cubicBezTo>
                    <a:pt x="837" y="6604"/>
                    <a:pt x="771" y="6604"/>
                    <a:pt x="771" y="6667"/>
                  </a:cubicBezTo>
                  <a:cubicBezTo>
                    <a:pt x="771" y="6708"/>
                    <a:pt x="705" y="6708"/>
                    <a:pt x="688" y="6750"/>
                  </a:cubicBezTo>
                  <a:cubicBezTo>
                    <a:pt x="688" y="6792"/>
                    <a:pt x="754" y="6855"/>
                    <a:pt x="804" y="6855"/>
                  </a:cubicBezTo>
                  <a:close/>
                  <a:moveTo>
                    <a:pt x="2934" y="901"/>
                  </a:moveTo>
                  <a:cubicBezTo>
                    <a:pt x="2967" y="901"/>
                    <a:pt x="2984" y="964"/>
                    <a:pt x="3017" y="964"/>
                  </a:cubicBezTo>
                  <a:cubicBezTo>
                    <a:pt x="3017" y="964"/>
                    <a:pt x="2967" y="880"/>
                    <a:pt x="2934" y="838"/>
                  </a:cubicBezTo>
                  <a:cubicBezTo>
                    <a:pt x="2917" y="818"/>
                    <a:pt x="2917" y="776"/>
                    <a:pt x="2868" y="776"/>
                  </a:cubicBezTo>
                  <a:cubicBezTo>
                    <a:pt x="2835" y="797"/>
                    <a:pt x="2917" y="880"/>
                    <a:pt x="2934" y="901"/>
                  </a:cubicBezTo>
                  <a:close/>
                  <a:moveTo>
                    <a:pt x="6815" y="15963"/>
                  </a:moveTo>
                  <a:cubicBezTo>
                    <a:pt x="6798" y="15900"/>
                    <a:pt x="6798" y="15984"/>
                    <a:pt x="6782" y="16004"/>
                  </a:cubicBezTo>
                  <a:cubicBezTo>
                    <a:pt x="6765" y="16025"/>
                    <a:pt x="6765" y="16067"/>
                    <a:pt x="6765" y="16088"/>
                  </a:cubicBezTo>
                  <a:cubicBezTo>
                    <a:pt x="6765" y="16130"/>
                    <a:pt x="6716" y="16151"/>
                    <a:pt x="6699" y="16151"/>
                  </a:cubicBezTo>
                  <a:cubicBezTo>
                    <a:pt x="6683" y="16151"/>
                    <a:pt x="6633" y="16172"/>
                    <a:pt x="6650" y="16213"/>
                  </a:cubicBezTo>
                  <a:cubicBezTo>
                    <a:pt x="6666" y="16255"/>
                    <a:pt x="6633" y="16234"/>
                    <a:pt x="6633" y="16276"/>
                  </a:cubicBezTo>
                  <a:cubicBezTo>
                    <a:pt x="6666" y="16318"/>
                    <a:pt x="6617" y="16360"/>
                    <a:pt x="6567" y="16360"/>
                  </a:cubicBezTo>
                  <a:cubicBezTo>
                    <a:pt x="6534" y="16360"/>
                    <a:pt x="6468" y="16464"/>
                    <a:pt x="6418" y="16443"/>
                  </a:cubicBezTo>
                  <a:cubicBezTo>
                    <a:pt x="6385" y="16443"/>
                    <a:pt x="6336" y="16485"/>
                    <a:pt x="6286" y="16485"/>
                  </a:cubicBezTo>
                  <a:cubicBezTo>
                    <a:pt x="6253" y="16464"/>
                    <a:pt x="6286" y="16589"/>
                    <a:pt x="6253" y="16652"/>
                  </a:cubicBezTo>
                  <a:cubicBezTo>
                    <a:pt x="6220" y="16736"/>
                    <a:pt x="6237" y="16819"/>
                    <a:pt x="6253" y="16903"/>
                  </a:cubicBezTo>
                  <a:cubicBezTo>
                    <a:pt x="6286" y="16986"/>
                    <a:pt x="6303" y="17049"/>
                    <a:pt x="6237" y="17153"/>
                  </a:cubicBezTo>
                  <a:cubicBezTo>
                    <a:pt x="6154" y="17279"/>
                    <a:pt x="6171" y="17404"/>
                    <a:pt x="6204" y="17467"/>
                  </a:cubicBezTo>
                  <a:cubicBezTo>
                    <a:pt x="6220" y="17550"/>
                    <a:pt x="6220" y="17655"/>
                    <a:pt x="6270" y="17717"/>
                  </a:cubicBezTo>
                  <a:cubicBezTo>
                    <a:pt x="6303" y="17780"/>
                    <a:pt x="6418" y="17822"/>
                    <a:pt x="6451" y="17780"/>
                  </a:cubicBezTo>
                  <a:cubicBezTo>
                    <a:pt x="6484" y="17738"/>
                    <a:pt x="6517" y="17780"/>
                    <a:pt x="6550" y="17738"/>
                  </a:cubicBezTo>
                  <a:cubicBezTo>
                    <a:pt x="6600" y="17676"/>
                    <a:pt x="6650" y="17383"/>
                    <a:pt x="6716" y="17174"/>
                  </a:cubicBezTo>
                  <a:cubicBezTo>
                    <a:pt x="6765" y="16986"/>
                    <a:pt x="6831" y="16736"/>
                    <a:pt x="6815" y="16673"/>
                  </a:cubicBezTo>
                  <a:cubicBezTo>
                    <a:pt x="6815" y="16610"/>
                    <a:pt x="6864" y="16568"/>
                    <a:pt x="6831" y="16527"/>
                  </a:cubicBezTo>
                  <a:cubicBezTo>
                    <a:pt x="6815" y="16464"/>
                    <a:pt x="6848" y="16401"/>
                    <a:pt x="6864" y="16443"/>
                  </a:cubicBezTo>
                  <a:cubicBezTo>
                    <a:pt x="6881" y="16485"/>
                    <a:pt x="6914" y="16485"/>
                    <a:pt x="6930" y="16422"/>
                  </a:cubicBezTo>
                  <a:cubicBezTo>
                    <a:pt x="6930" y="16360"/>
                    <a:pt x="6881" y="16255"/>
                    <a:pt x="6881" y="16172"/>
                  </a:cubicBezTo>
                  <a:cubicBezTo>
                    <a:pt x="6881" y="16088"/>
                    <a:pt x="6815" y="16004"/>
                    <a:pt x="6815" y="15963"/>
                  </a:cubicBezTo>
                  <a:close/>
                  <a:moveTo>
                    <a:pt x="1117" y="5580"/>
                  </a:moveTo>
                  <a:cubicBezTo>
                    <a:pt x="1084" y="5560"/>
                    <a:pt x="1002" y="5706"/>
                    <a:pt x="1051" y="5706"/>
                  </a:cubicBezTo>
                  <a:cubicBezTo>
                    <a:pt x="1084" y="5706"/>
                    <a:pt x="1134" y="5601"/>
                    <a:pt x="1117" y="5580"/>
                  </a:cubicBezTo>
                  <a:close/>
                  <a:moveTo>
                    <a:pt x="12628" y="14960"/>
                  </a:moveTo>
                  <a:cubicBezTo>
                    <a:pt x="12628" y="14897"/>
                    <a:pt x="12644" y="14856"/>
                    <a:pt x="12644" y="14814"/>
                  </a:cubicBezTo>
                  <a:cubicBezTo>
                    <a:pt x="12644" y="14793"/>
                    <a:pt x="12661" y="14793"/>
                    <a:pt x="12677" y="14793"/>
                  </a:cubicBezTo>
                  <a:cubicBezTo>
                    <a:pt x="12710" y="14793"/>
                    <a:pt x="12710" y="14709"/>
                    <a:pt x="12677" y="14709"/>
                  </a:cubicBezTo>
                  <a:cubicBezTo>
                    <a:pt x="12661" y="14688"/>
                    <a:pt x="12661" y="14605"/>
                    <a:pt x="12595" y="14605"/>
                  </a:cubicBezTo>
                  <a:cubicBezTo>
                    <a:pt x="12545" y="14605"/>
                    <a:pt x="12561" y="14667"/>
                    <a:pt x="12578" y="14667"/>
                  </a:cubicBezTo>
                  <a:cubicBezTo>
                    <a:pt x="12611" y="14667"/>
                    <a:pt x="12644" y="14688"/>
                    <a:pt x="12628" y="14730"/>
                  </a:cubicBezTo>
                  <a:cubicBezTo>
                    <a:pt x="12611" y="14751"/>
                    <a:pt x="12611" y="14688"/>
                    <a:pt x="12561" y="14688"/>
                  </a:cubicBezTo>
                  <a:cubicBezTo>
                    <a:pt x="12512" y="14709"/>
                    <a:pt x="12545" y="14626"/>
                    <a:pt x="12495" y="14626"/>
                  </a:cubicBezTo>
                  <a:cubicBezTo>
                    <a:pt x="12446" y="14626"/>
                    <a:pt x="12462" y="14521"/>
                    <a:pt x="12413" y="14521"/>
                  </a:cubicBezTo>
                  <a:cubicBezTo>
                    <a:pt x="12347" y="14521"/>
                    <a:pt x="12347" y="14459"/>
                    <a:pt x="12380" y="14417"/>
                  </a:cubicBezTo>
                  <a:cubicBezTo>
                    <a:pt x="12413" y="14375"/>
                    <a:pt x="12330" y="14354"/>
                    <a:pt x="12330" y="14291"/>
                  </a:cubicBezTo>
                  <a:cubicBezTo>
                    <a:pt x="12330" y="14250"/>
                    <a:pt x="12281" y="14271"/>
                    <a:pt x="12281" y="14250"/>
                  </a:cubicBezTo>
                  <a:cubicBezTo>
                    <a:pt x="12281" y="14208"/>
                    <a:pt x="12248" y="14229"/>
                    <a:pt x="12231" y="14166"/>
                  </a:cubicBezTo>
                  <a:cubicBezTo>
                    <a:pt x="12198" y="14124"/>
                    <a:pt x="12182" y="14166"/>
                    <a:pt x="12165" y="14145"/>
                  </a:cubicBezTo>
                  <a:cubicBezTo>
                    <a:pt x="12132" y="14103"/>
                    <a:pt x="12099" y="14083"/>
                    <a:pt x="12083" y="14083"/>
                  </a:cubicBezTo>
                  <a:cubicBezTo>
                    <a:pt x="12066" y="14103"/>
                    <a:pt x="12017" y="14041"/>
                    <a:pt x="12000" y="13978"/>
                  </a:cubicBezTo>
                  <a:cubicBezTo>
                    <a:pt x="11984" y="13936"/>
                    <a:pt x="11835" y="13853"/>
                    <a:pt x="11818" y="13790"/>
                  </a:cubicBezTo>
                  <a:cubicBezTo>
                    <a:pt x="11802" y="13727"/>
                    <a:pt x="11752" y="13686"/>
                    <a:pt x="11670" y="13686"/>
                  </a:cubicBezTo>
                  <a:cubicBezTo>
                    <a:pt x="11587" y="13707"/>
                    <a:pt x="11554" y="13581"/>
                    <a:pt x="11538" y="13644"/>
                  </a:cubicBezTo>
                  <a:cubicBezTo>
                    <a:pt x="11505" y="13707"/>
                    <a:pt x="11620" y="13853"/>
                    <a:pt x="11670" y="13895"/>
                  </a:cubicBezTo>
                  <a:cubicBezTo>
                    <a:pt x="11719" y="13936"/>
                    <a:pt x="11752" y="14062"/>
                    <a:pt x="11818" y="14083"/>
                  </a:cubicBezTo>
                  <a:cubicBezTo>
                    <a:pt x="11868" y="14083"/>
                    <a:pt x="11884" y="14333"/>
                    <a:pt x="11934" y="14354"/>
                  </a:cubicBezTo>
                  <a:cubicBezTo>
                    <a:pt x="11967" y="14354"/>
                    <a:pt x="12083" y="14542"/>
                    <a:pt x="12099" y="14647"/>
                  </a:cubicBezTo>
                  <a:cubicBezTo>
                    <a:pt x="12099" y="14751"/>
                    <a:pt x="12198" y="14793"/>
                    <a:pt x="12248" y="14876"/>
                  </a:cubicBezTo>
                  <a:cubicBezTo>
                    <a:pt x="12264" y="14939"/>
                    <a:pt x="12413" y="15044"/>
                    <a:pt x="12429" y="15085"/>
                  </a:cubicBezTo>
                  <a:cubicBezTo>
                    <a:pt x="12446" y="15106"/>
                    <a:pt x="12462" y="15190"/>
                    <a:pt x="12479" y="15148"/>
                  </a:cubicBezTo>
                  <a:cubicBezTo>
                    <a:pt x="12495" y="15106"/>
                    <a:pt x="12561" y="15148"/>
                    <a:pt x="12578" y="15148"/>
                  </a:cubicBezTo>
                  <a:cubicBezTo>
                    <a:pt x="12611" y="15148"/>
                    <a:pt x="12628" y="15002"/>
                    <a:pt x="12628" y="14960"/>
                  </a:cubicBezTo>
                  <a:close/>
                  <a:moveTo>
                    <a:pt x="13817" y="15461"/>
                  </a:moveTo>
                  <a:cubicBezTo>
                    <a:pt x="13817" y="15503"/>
                    <a:pt x="13767" y="15503"/>
                    <a:pt x="13734" y="15482"/>
                  </a:cubicBezTo>
                  <a:cubicBezTo>
                    <a:pt x="13701" y="15461"/>
                    <a:pt x="13651" y="15524"/>
                    <a:pt x="13684" y="15545"/>
                  </a:cubicBezTo>
                  <a:cubicBezTo>
                    <a:pt x="13684" y="15566"/>
                    <a:pt x="13750" y="15628"/>
                    <a:pt x="13833" y="15587"/>
                  </a:cubicBezTo>
                  <a:cubicBezTo>
                    <a:pt x="13899" y="15545"/>
                    <a:pt x="13949" y="15587"/>
                    <a:pt x="13982" y="15524"/>
                  </a:cubicBezTo>
                  <a:cubicBezTo>
                    <a:pt x="13998" y="15482"/>
                    <a:pt x="13833" y="15440"/>
                    <a:pt x="13817" y="15461"/>
                  </a:cubicBezTo>
                  <a:close/>
                  <a:moveTo>
                    <a:pt x="14064" y="15712"/>
                  </a:moveTo>
                  <a:cubicBezTo>
                    <a:pt x="14097" y="15733"/>
                    <a:pt x="14163" y="15796"/>
                    <a:pt x="14163" y="15712"/>
                  </a:cubicBezTo>
                  <a:cubicBezTo>
                    <a:pt x="14163" y="15649"/>
                    <a:pt x="13949" y="15608"/>
                    <a:pt x="13982" y="15649"/>
                  </a:cubicBezTo>
                  <a:cubicBezTo>
                    <a:pt x="13998" y="15691"/>
                    <a:pt x="14048" y="15691"/>
                    <a:pt x="14064" y="15712"/>
                  </a:cubicBezTo>
                  <a:close/>
                  <a:moveTo>
                    <a:pt x="14180" y="11388"/>
                  </a:moveTo>
                  <a:cubicBezTo>
                    <a:pt x="14196" y="11367"/>
                    <a:pt x="14328" y="11033"/>
                    <a:pt x="14312" y="10991"/>
                  </a:cubicBezTo>
                  <a:cubicBezTo>
                    <a:pt x="14279" y="10949"/>
                    <a:pt x="14147" y="11012"/>
                    <a:pt x="14114" y="11179"/>
                  </a:cubicBezTo>
                  <a:cubicBezTo>
                    <a:pt x="14081" y="11325"/>
                    <a:pt x="14163" y="11409"/>
                    <a:pt x="14180" y="11388"/>
                  </a:cubicBezTo>
                  <a:close/>
                  <a:moveTo>
                    <a:pt x="14081" y="12203"/>
                  </a:moveTo>
                  <a:cubicBezTo>
                    <a:pt x="14064" y="12244"/>
                    <a:pt x="14081" y="12391"/>
                    <a:pt x="14097" y="12391"/>
                  </a:cubicBezTo>
                  <a:cubicBezTo>
                    <a:pt x="14130" y="12391"/>
                    <a:pt x="14147" y="12432"/>
                    <a:pt x="14130" y="12495"/>
                  </a:cubicBezTo>
                  <a:cubicBezTo>
                    <a:pt x="14114" y="12537"/>
                    <a:pt x="14180" y="12558"/>
                    <a:pt x="14246" y="12537"/>
                  </a:cubicBezTo>
                  <a:cubicBezTo>
                    <a:pt x="14295" y="12495"/>
                    <a:pt x="14279" y="12579"/>
                    <a:pt x="14345" y="12558"/>
                  </a:cubicBezTo>
                  <a:cubicBezTo>
                    <a:pt x="14395" y="12558"/>
                    <a:pt x="14477" y="12641"/>
                    <a:pt x="14461" y="12683"/>
                  </a:cubicBezTo>
                  <a:cubicBezTo>
                    <a:pt x="14444" y="12725"/>
                    <a:pt x="14461" y="12829"/>
                    <a:pt x="14494" y="12808"/>
                  </a:cubicBezTo>
                  <a:cubicBezTo>
                    <a:pt x="14510" y="12767"/>
                    <a:pt x="14560" y="12808"/>
                    <a:pt x="14527" y="12850"/>
                  </a:cubicBezTo>
                  <a:cubicBezTo>
                    <a:pt x="14510" y="12913"/>
                    <a:pt x="14576" y="12955"/>
                    <a:pt x="14593" y="13017"/>
                  </a:cubicBezTo>
                  <a:cubicBezTo>
                    <a:pt x="14593" y="13080"/>
                    <a:pt x="14626" y="13038"/>
                    <a:pt x="14626" y="12975"/>
                  </a:cubicBezTo>
                  <a:cubicBezTo>
                    <a:pt x="14609" y="12934"/>
                    <a:pt x="14626" y="12934"/>
                    <a:pt x="14659" y="12913"/>
                  </a:cubicBezTo>
                  <a:cubicBezTo>
                    <a:pt x="14708" y="12871"/>
                    <a:pt x="14659" y="12808"/>
                    <a:pt x="14642" y="12746"/>
                  </a:cubicBezTo>
                  <a:cubicBezTo>
                    <a:pt x="14609" y="12683"/>
                    <a:pt x="14527" y="12704"/>
                    <a:pt x="14527" y="12641"/>
                  </a:cubicBezTo>
                  <a:cubicBezTo>
                    <a:pt x="14527" y="12579"/>
                    <a:pt x="14461" y="12558"/>
                    <a:pt x="14444" y="12537"/>
                  </a:cubicBezTo>
                  <a:cubicBezTo>
                    <a:pt x="14444" y="12495"/>
                    <a:pt x="14361" y="12453"/>
                    <a:pt x="14312" y="12495"/>
                  </a:cubicBezTo>
                  <a:cubicBezTo>
                    <a:pt x="14262" y="12537"/>
                    <a:pt x="14295" y="12432"/>
                    <a:pt x="14262" y="12370"/>
                  </a:cubicBezTo>
                  <a:cubicBezTo>
                    <a:pt x="14213" y="12328"/>
                    <a:pt x="14279" y="12244"/>
                    <a:pt x="14328" y="12182"/>
                  </a:cubicBezTo>
                  <a:cubicBezTo>
                    <a:pt x="14361" y="12119"/>
                    <a:pt x="14312" y="12014"/>
                    <a:pt x="14328" y="11973"/>
                  </a:cubicBezTo>
                  <a:cubicBezTo>
                    <a:pt x="14328" y="11931"/>
                    <a:pt x="14328" y="11910"/>
                    <a:pt x="14295" y="11931"/>
                  </a:cubicBezTo>
                  <a:cubicBezTo>
                    <a:pt x="14279" y="11952"/>
                    <a:pt x="14180" y="11889"/>
                    <a:pt x="14147" y="11910"/>
                  </a:cubicBezTo>
                  <a:cubicBezTo>
                    <a:pt x="14114" y="11952"/>
                    <a:pt x="14147" y="12203"/>
                    <a:pt x="14130" y="12223"/>
                  </a:cubicBezTo>
                  <a:cubicBezTo>
                    <a:pt x="14114" y="12244"/>
                    <a:pt x="14097" y="12182"/>
                    <a:pt x="14081" y="12203"/>
                  </a:cubicBezTo>
                  <a:close/>
                  <a:moveTo>
                    <a:pt x="14461" y="15754"/>
                  </a:moveTo>
                  <a:cubicBezTo>
                    <a:pt x="14510" y="15775"/>
                    <a:pt x="14560" y="15712"/>
                    <a:pt x="14593" y="15649"/>
                  </a:cubicBezTo>
                  <a:cubicBezTo>
                    <a:pt x="14593" y="15649"/>
                    <a:pt x="14609" y="15649"/>
                    <a:pt x="14609" y="15628"/>
                  </a:cubicBezTo>
                  <a:cubicBezTo>
                    <a:pt x="14609" y="15628"/>
                    <a:pt x="14609" y="15628"/>
                    <a:pt x="14626" y="15628"/>
                  </a:cubicBezTo>
                  <a:cubicBezTo>
                    <a:pt x="14626" y="15608"/>
                    <a:pt x="14626" y="15608"/>
                    <a:pt x="14626" y="15608"/>
                  </a:cubicBezTo>
                  <a:cubicBezTo>
                    <a:pt x="14692" y="15566"/>
                    <a:pt x="14840" y="15503"/>
                    <a:pt x="14840" y="15482"/>
                  </a:cubicBezTo>
                  <a:cubicBezTo>
                    <a:pt x="14857" y="15461"/>
                    <a:pt x="14758" y="15503"/>
                    <a:pt x="14692" y="15503"/>
                  </a:cubicBezTo>
                  <a:cubicBezTo>
                    <a:pt x="14659" y="15503"/>
                    <a:pt x="14642" y="15524"/>
                    <a:pt x="14609" y="15566"/>
                  </a:cubicBezTo>
                  <a:cubicBezTo>
                    <a:pt x="14609" y="15566"/>
                    <a:pt x="14593" y="15566"/>
                    <a:pt x="14593" y="15566"/>
                  </a:cubicBezTo>
                  <a:cubicBezTo>
                    <a:pt x="14593" y="15587"/>
                    <a:pt x="14576" y="15587"/>
                    <a:pt x="14560" y="15587"/>
                  </a:cubicBezTo>
                  <a:cubicBezTo>
                    <a:pt x="14560" y="15587"/>
                    <a:pt x="14560" y="15587"/>
                    <a:pt x="14560" y="15587"/>
                  </a:cubicBezTo>
                  <a:cubicBezTo>
                    <a:pt x="14543" y="15587"/>
                    <a:pt x="14543" y="15587"/>
                    <a:pt x="14543" y="15587"/>
                  </a:cubicBezTo>
                  <a:cubicBezTo>
                    <a:pt x="14543" y="15608"/>
                    <a:pt x="14527" y="15608"/>
                    <a:pt x="14510" y="15608"/>
                  </a:cubicBezTo>
                  <a:cubicBezTo>
                    <a:pt x="14461" y="15628"/>
                    <a:pt x="14428" y="15712"/>
                    <a:pt x="14461" y="15754"/>
                  </a:cubicBezTo>
                  <a:close/>
                  <a:moveTo>
                    <a:pt x="14444" y="15503"/>
                  </a:moveTo>
                  <a:cubicBezTo>
                    <a:pt x="14494" y="15503"/>
                    <a:pt x="14560" y="15503"/>
                    <a:pt x="14477" y="15482"/>
                  </a:cubicBezTo>
                  <a:cubicBezTo>
                    <a:pt x="14395" y="15461"/>
                    <a:pt x="14345" y="15545"/>
                    <a:pt x="14262" y="15503"/>
                  </a:cubicBezTo>
                  <a:cubicBezTo>
                    <a:pt x="14180" y="15461"/>
                    <a:pt x="14048" y="15503"/>
                    <a:pt x="14064" y="15524"/>
                  </a:cubicBezTo>
                  <a:cubicBezTo>
                    <a:pt x="14064" y="15566"/>
                    <a:pt x="14147" y="15566"/>
                    <a:pt x="14229" y="15566"/>
                  </a:cubicBezTo>
                  <a:cubicBezTo>
                    <a:pt x="14312" y="15587"/>
                    <a:pt x="14378" y="15524"/>
                    <a:pt x="14444" y="15503"/>
                  </a:cubicBezTo>
                  <a:close/>
                  <a:moveTo>
                    <a:pt x="11851" y="14521"/>
                  </a:moveTo>
                  <a:cubicBezTo>
                    <a:pt x="11851" y="14542"/>
                    <a:pt x="11884" y="14626"/>
                    <a:pt x="11917" y="14605"/>
                  </a:cubicBezTo>
                  <a:cubicBezTo>
                    <a:pt x="11934" y="14584"/>
                    <a:pt x="11884" y="14459"/>
                    <a:pt x="11851" y="14521"/>
                  </a:cubicBezTo>
                  <a:close/>
                  <a:moveTo>
                    <a:pt x="11703" y="14187"/>
                  </a:moveTo>
                  <a:cubicBezTo>
                    <a:pt x="11703" y="14229"/>
                    <a:pt x="11736" y="14354"/>
                    <a:pt x="11769" y="14291"/>
                  </a:cubicBezTo>
                  <a:cubicBezTo>
                    <a:pt x="11818" y="14250"/>
                    <a:pt x="11719" y="14166"/>
                    <a:pt x="11703" y="14187"/>
                  </a:cubicBezTo>
                  <a:close/>
                  <a:moveTo>
                    <a:pt x="13106" y="11868"/>
                  </a:moveTo>
                  <a:cubicBezTo>
                    <a:pt x="13106" y="11806"/>
                    <a:pt x="13156" y="11743"/>
                    <a:pt x="13156" y="11701"/>
                  </a:cubicBezTo>
                  <a:cubicBezTo>
                    <a:pt x="13139" y="11680"/>
                    <a:pt x="13057" y="11701"/>
                    <a:pt x="13024" y="11701"/>
                  </a:cubicBezTo>
                  <a:cubicBezTo>
                    <a:pt x="12974" y="11701"/>
                    <a:pt x="12892" y="11764"/>
                    <a:pt x="12925" y="11868"/>
                  </a:cubicBezTo>
                  <a:cubicBezTo>
                    <a:pt x="12974" y="11973"/>
                    <a:pt x="13090" y="11910"/>
                    <a:pt x="13106" y="11868"/>
                  </a:cubicBezTo>
                  <a:close/>
                  <a:moveTo>
                    <a:pt x="13486" y="15503"/>
                  </a:moveTo>
                  <a:cubicBezTo>
                    <a:pt x="13519" y="15482"/>
                    <a:pt x="13552" y="15566"/>
                    <a:pt x="13618" y="15503"/>
                  </a:cubicBezTo>
                  <a:cubicBezTo>
                    <a:pt x="13684" y="15461"/>
                    <a:pt x="13519" y="15482"/>
                    <a:pt x="13519" y="15440"/>
                  </a:cubicBezTo>
                  <a:cubicBezTo>
                    <a:pt x="13519" y="15399"/>
                    <a:pt x="13387" y="15420"/>
                    <a:pt x="13338" y="15399"/>
                  </a:cubicBezTo>
                  <a:cubicBezTo>
                    <a:pt x="13272" y="15378"/>
                    <a:pt x="13387" y="15336"/>
                    <a:pt x="13437" y="15315"/>
                  </a:cubicBezTo>
                  <a:cubicBezTo>
                    <a:pt x="13470" y="15273"/>
                    <a:pt x="13404" y="15273"/>
                    <a:pt x="13305" y="15294"/>
                  </a:cubicBezTo>
                  <a:cubicBezTo>
                    <a:pt x="13222" y="15336"/>
                    <a:pt x="13106" y="15211"/>
                    <a:pt x="13106" y="15273"/>
                  </a:cubicBezTo>
                  <a:cubicBezTo>
                    <a:pt x="13090" y="15336"/>
                    <a:pt x="12925" y="15252"/>
                    <a:pt x="12875" y="15211"/>
                  </a:cubicBezTo>
                  <a:cubicBezTo>
                    <a:pt x="12826" y="15169"/>
                    <a:pt x="12661" y="15127"/>
                    <a:pt x="12644" y="15211"/>
                  </a:cubicBezTo>
                  <a:cubicBezTo>
                    <a:pt x="12595" y="15273"/>
                    <a:pt x="12578" y="15211"/>
                    <a:pt x="12578" y="15273"/>
                  </a:cubicBezTo>
                  <a:cubicBezTo>
                    <a:pt x="12595" y="15315"/>
                    <a:pt x="12644" y="15294"/>
                    <a:pt x="12661" y="15294"/>
                  </a:cubicBezTo>
                  <a:cubicBezTo>
                    <a:pt x="12694" y="15294"/>
                    <a:pt x="12677" y="15357"/>
                    <a:pt x="12727" y="15378"/>
                  </a:cubicBezTo>
                  <a:cubicBezTo>
                    <a:pt x="12760" y="15378"/>
                    <a:pt x="12892" y="15420"/>
                    <a:pt x="12892" y="15399"/>
                  </a:cubicBezTo>
                  <a:cubicBezTo>
                    <a:pt x="12908" y="15357"/>
                    <a:pt x="13040" y="15399"/>
                    <a:pt x="13106" y="15440"/>
                  </a:cubicBezTo>
                  <a:cubicBezTo>
                    <a:pt x="13156" y="15503"/>
                    <a:pt x="13305" y="15503"/>
                    <a:pt x="13354" y="15503"/>
                  </a:cubicBezTo>
                  <a:cubicBezTo>
                    <a:pt x="13404" y="15503"/>
                    <a:pt x="13470" y="15545"/>
                    <a:pt x="13486" y="15503"/>
                  </a:cubicBezTo>
                  <a:close/>
                  <a:moveTo>
                    <a:pt x="12925" y="14291"/>
                  </a:moveTo>
                  <a:cubicBezTo>
                    <a:pt x="12974" y="14354"/>
                    <a:pt x="12958" y="14438"/>
                    <a:pt x="12974" y="14479"/>
                  </a:cubicBezTo>
                  <a:cubicBezTo>
                    <a:pt x="12991" y="14521"/>
                    <a:pt x="13057" y="14521"/>
                    <a:pt x="13057" y="14605"/>
                  </a:cubicBezTo>
                  <a:cubicBezTo>
                    <a:pt x="13057" y="14688"/>
                    <a:pt x="13123" y="14814"/>
                    <a:pt x="13156" y="14793"/>
                  </a:cubicBezTo>
                  <a:cubicBezTo>
                    <a:pt x="13206" y="14751"/>
                    <a:pt x="13239" y="14793"/>
                    <a:pt x="13239" y="14835"/>
                  </a:cubicBezTo>
                  <a:cubicBezTo>
                    <a:pt x="13255" y="14876"/>
                    <a:pt x="13354" y="14814"/>
                    <a:pt x="13387" y="14814"/>
                  </a:cubicBezTo>
                  <a:cubicBezTo>
                    <a:pt x="13420" y="14814"/>
                    <a:pt x="13519" y="14856"/>
                    <a:pt x="13519" y="14897"/>
                  </a:cubicBezTo>
                  <a:cubicBezTo>
                    <a:pt x="13519" y="14939"/>
                    <a:pt x="13618" y="14897"/>
                    <a:pt x="13668" y="14856"/>
                  </a:cubicBezTo>
                  <a:cubicBezTo>
                    <a:pt x="13717" y="14835"/>
                    <a:pt x="13701" y="14605"/>
                    <a:pt x="13750" y="14584"/>
                  </a:cubicBezTo>
                  <a:cubicBezTo>
                    <a:pt x="13800" y="14521"/>
                    <a:pt x="13817" y="14459"/>
                    <a:pt x="13800" y="14375"/>
                  </a:cubicBezTo>
                  <a:cubicBezTo>
                    <a:pt x="13800" y="14291"/>
                    <a:pt x="13949" y="14291"/>
                    <a:pt x="13965" y="14271"/>
                  </a:cubicBezTo>
                  <a:cubicBezTo>
                    <a:pt x="13982" y="14229"/>
                    <a:pt x="13932" y="14166"/>
                    <a:pt x="13899" y="14166"/>
                  </a:cubicBezTo>
                  <a:cubicBezTo>
                    <a:pt x="13850" y="14124"/>
                    <a:pt x="13883" y="14083"/>
                    <a:pt x="13866" y="14062"/>
                  </a:cubicBezTo>
                  <a:cubicBezTo>
                    <a:pt x="13833" y="14020"/>
                    <a:pt x="13784" y="13936"/>
                    <a:pt x="13833" y="13936"/>
                  </a:cubicBezTo>
                  <a:cubicBezTo>
                    <a:pt x="13866" y="13936"/>
                    <a:pt x="13800" y="13853"/>
                    <a:pt x="13833" y="13832"/>
                  </a:cubicBezTo>
                  <a:cubicBezTo>
                    <a:pt x="13833" y="13832"/>
                    <a:pt x="13850" y="13832"/>
                    <a:pt x="13850" y="13832"/>
                  </a:cubicBezTo>
                  <a:cubicBezTo>
                    <a:pt x="13883" y="13811"/>
                    <a:pt x="13932" y="13769"/>
                    <a:pt x="13916" y="13748"/>
                  </a:cubicBezTo>
                  <a:cubicBezTo>
                    <a:pt x="13883" y="13707"/>
                    <a:pt x="13998" y="13748"/>
                    <a:pt x="14015" y="13686"/>
                  </a:cubicBezTo>
                  <a:cubicBezTo>
                    <a:pt x="14015" y="13644"/>
                    <a:pt x="13965" y="13602"/>
                    <a:pt x="13932" y="13623"/>
                  </a:cubicBezTo>
                  <a:cubicBezTo>
                    <a:pt x="13916" y="13623"/>
                    <a:pt x="13850" y="13623"/>
                    <a:pt x="13850" y="13581"/>
                  </a:cubicBezTo>
                  <a:cubicBezTo>
                    <a:pt x="13850" y="13560"/>
                    <a:pt x="13784" y="13477"/>
                    <a:pt x="13750" y="13477"/>
                  </a:cubicBezTo>
                  <a:cubicBezTo>
                    <a:pt x="13717" y="13477"/>
                    <a:pt x="13668" y="13581"/>
                    <a:pt x="13668" y="13623"/>
                  </a:cubicBezTo>
                  <a:cubicBezTo>
                    <a:pt x="13668" y="13665"/>
                    <a:pt x="13602" y="13665"/>
                    <a:pt x="13618" y="13707"/>
                  </a:cubicBezTo>
                  <a:cubicBezTo>
                    <a:pt x="13618" y="13727"/>
                    <a:pt x="13602" y="13748"/>
                    <a:pt x="13585" y="13748"/>
                  </a:cubicBezTo>
                  <a:cubicBezTo>
                    <a:pt x="13569" y="13748"/>
                    <a:pt x="13536" y="13748"/>
                    <a:pt x="13536" y="13769"/>
                  </a:cubicBezTo>
                  <a:cubicBezTo>
                    <a:pt x="13536" y="13811"/>
                    <a:pt x="13486" y="13769"/>
                    <a:pt x="13470" y="13769"/>
                  </a:cubicBezTo>
                  <a:cubicBezTo>
                    <a:pt x="13453" y="13769"/>
                    <a:pt x="13453" y="13769"/>
                    <a:pt x="13453" y="13769"/>
                  </a:cubicBezTo>
                  <a:cubicBezTo>
                    <a:pt x="13437" y="13769"/>
                    <a:pt x="13387" y="13874"/>
                    <a:pt x="13371" y="13936"/>
                  </a:cubicBezTo>
                  <a:cubicBezTo>
                    <a:pt x="13354" y="14020"/>
                    <a:pt x="13305" y="13978"/>
                    <a:pt x="13222" y="13999"/>
                  </a:cubicBezTo>
                  <a:cubicBezTo>
                    <a:pt x="13139" y="13999"/>
                    <a:pt x="13172" y="14103"/>
                    <a:pt x="13156" y="14166"/>
                  </a:cubicBezTo>
                  <a:cubicBezTo>
                    <a:pt x="13139" y="14208"/>
                    <a:pt x="13057" y="14124"/>
                    <a:pt x="12991" y="14124"/>
                  </a:cubicBezTo>
                  <a:cubicBezTo>
                    <a:pt x="12991" y="14103"/>
                    <a:pt x="12991" y="14103"/>
                    <a:pt x="12991" y="14103"/>
                  </a:cubicBezTo>
                  <a:cubicBezTo>
                    <a:pt x="12958" y="14124"/>
                    <a:pt x="12892" y="14250"/>
                    <a:pt x="12925" y="14291"/>
                  </a:cubicBezTo>
                  <a:close/>
                  <a:moveTo>
                    <a:pt x="12859" y="14772"/>
                  </a:moveTo>
                  <a:cubicBezTo>
                    <a:pt x="12859" y="14730"/>
                    <a:pt x="12793" y="14751"/>
                    <a:pt x="12809" y="14793"/>
                  </a:cubicBezTo>
                  <a:cubicBezTo>
                    <a:pt x="12826" y="14835"/>
                    <a:pt x="12859" y="14793"/>
                    <a:pt x="12859" y="14772"/>
                  </a:cubicBezTo>
                  <a:close/>
                  <a:moveTo>
                    <a:pt x="15930" y="1862"/>
                  </a:moveTo>
                  <a:cubicBezTo>
                    <a:pt x="15980" y="1883"/>
                    <a:pt x="15996" y="1904"/>
                    <a:pt x="16013" y="1946"/>
                  </a:cubicBezTo>
                  <a:cubicBezTo>
                    <a:pt x="16029" y="1967"/>
                    <a:pt x="16128" y="1925"/>
                    <a:pt x="16161" y="1904"/>
                  </a:cubicBezTo>
                  <a:cubicBezTo>
                    <a:pt x="16195" y="1883"/>
                    <a:pt x="16211" y="1967"/>
                    <a:pt x="16277" y="1925"/>
                  </a:cubicBezTo>
                  <a:cubicBezTo>
                    <a:pt x="16327" y="1883"/>
                    <a:pt x="16376" y="1904"/>
                    <a:pt x="16442" y="1904"/>
                  </a:cubicBezTo>
                  <a:cubicBezTo>
                    <a:pt x="16508" y="1904"/>
                    <a:pt x="16426" y="1799"/>
                    <a:pt x="16442" y="1758"/>
                  </a:cubicBezTo>
                  <a:cubicBezTo>
                    <a:pt x="16442" y="1716"/>
                    <a:pt x="16525" y="1737"/>
                    <a:pt x="16492" y="1779"/>
                  </a:cubicBezTo>
                  <a:cubicBezTo>
                    <a:pt x="16475" y="1820"/>
                    <a:pt x="16525" y="1904"/>
                    <a:pt x="16624" y="1904"/>
                  </a:cubicBezTo>
                  <a:cubicBezTo>
                    <a:pt x="16723" y="1883"/>
                    <a:pt x="16657" y="1820"/>
                    <a:pt x="16706" y="1779"/>
                  </a:cubicBezTo>
                  <a:cubicBezTo>
                    <a:pt x="16756" y="1758"/>
                    <a:pt x="16756" y="1737"/>
                    <a:pt x="16673" y="1674"/>
                  </a:cubicBezTo>
                  <a:cubicBezTo>
                    <a:pt x="16607" y="1632"/>
                    <a:pt x="16508" y="1653"/>
                    <a:pt x="16459" y="1632"/>
                  </a:cubicBezTo>
                  <a:cubicBezTo>
                    <a:pt x="16393" y="1591"/>
                    <a:pt x="16310" y="1591"/>
                    <a:pt x="16310" y="1674"/>
                  </a:cubicBezTo>
                  <a:cubicBezTo>
                    <a:pt x="16294" y="1758"/>
                    <a:pt x="16178" y="1570"/>
                    <a:pt x="16112" y="1549"/>
                  </a:cubicBezTo>
                  <a:cubicBezTo>
                    <a:pt x="16029" y="1528"/>
                    <a:pt x="15831" y="1779"/>
                    <a:pt x="15930" y="1862"/>
                  </a:cubicBezTo>
                  <a:close/>
                  <a:moveTo>
                    <a:pt x="11339" y="400"/>
                  </a:moveTo>
                  <a:cubicBezTo>
                    <a:pt x="11389" y="421"/>
                    <a:pt x="11372" y="442"/>
                    <a:pt x="11306" y="442"/>
                  </a:cubicBezTo>
                  <a:cubicBezTo>
                    <a:pt x="11257" y="442"/>
                    <a:pt x="11207" y="483"/>
                    <a:pt x="11240" y="504"/>
                  </a:cubicBezTo>
                  <a:cubicBezTo>
                    <a:pt x="11273" y="525"/>
                    <a:pt x="11273" y="546"/>
                    <a:pt x="11339" y="567"/>
                  </a:cubicBezTo>
                  <a:cubicBezTo>
                    <a:pt x="11389" y="588"/>
                    <a:pt x="11455" y="525"/>
                    <a:pt x="11455" y="483"/>
                  </a:cubicBezTo>
                  <a:cubicBezTo>
                    <a:pt x="11455" y="421"/>
                    <a:pt x="11686" y="400"/>
                    <a:pt x="11736" y="379"/>
                  </a:cubicBezTo>
                  <a:cubicBezTo>
                    <a:pt x="11802" y="358"/>
                    <a:pt x="11703" y="274"/>
                    <a:pt x="11769" y="254"/>
                  </a:cubicBezTo>
                  <a:cubicBezTo>
                    <a:pt x="11835" y="254"/>
                    <a:pt x="11802" y="212"/>
                    <a:pt x="11719" y="212"/>
                  </a:cubicBezTo>
                  <a:cubicBezTo>
                    <a:pt x="11637" y="191"/>
                    <a:pt x="11686" y="107"/>
                    <a:pt x="11653" y="66"/>
                  </a:cubicBezTo>
                  <a:cubicBezTo>
                    <a:pt x="11620" y="24"/>
                    <a:pt x="11604" y="107"/>
                    <a:pt x="11505" y="128"/>
                  </a:cubicBezTo>
                  <a:cubicBezTo>
                    <a:pt x="11389" y="149"/>
                    <a:pt x="11339" y="191"/>
                    <a:pt x="11372" y="212"/>
                  </a:cubicBezTo>
                  <a:cubicBezTo>
                    <a:pt x="11422" y="254"/>
                    <a:pt x="11372" y="316"/>
                    <a:pt x="11339" y="316"/>
                  </a:cubicBezTo>
                  <a:cubicBezTo>
                    <a:pt x="11290" y="316"/>
                    <a:pt x="11290" y="358"/>
                    <a:pt x="11339" y="400"/>
                  </a:cubicBezTo>
                  <a:close/>
                  <a:moveTo>
                    <a:pt x="11505" y="504"/>
                  </a:moveTo>
                  <a:cubicBezTo>
                    <a:pt x="11505" y="546"/>
                    <a:pt x="11406" y="588"/>
                    <a:pt x="11439" y="630"/>
                  </a:cubicBezTo>
                  <a:cubicBezTo>
                    <a:pt x="11455" y="650"/>
                    <a:pt x="11472" y="630"/>
                    <a:pt x="11505" y="650"/>
                  </a:cubicBezTo>
                  <a:cubicBezTo>
                    <a:pt x="11538" y="650"/>
                    <a:pt x="11554" y="755"/>
                    <a:pt x="11620" y="734"/>
                  </a:cubicBezTo>
                  <a:cubicBezTo>
                    <a:pt x="11670" y="734"/>
                    <a:pt x="11818" y="818"/>
                    <a:pt x="11901" y="818"/>
                  </a:cubicBezTo>
                  <a:cubicBezTo>
                    <a:pt x="12000" y="818"/>
                    <a:pt x="12000" y="734"/>
                    <a:pt x="11967" y="734"/>
                  </a:cubicBezTo>
                  <a:cubicBezTo>
                    <a:pt x="11950" y="713"/>
                    <a:pt x="11967" y="671"/>
                    <a:pt x="12017" y="567"/>
                  </a:cubicBezTo>
                  <a:cubicBezTo>
                    <a:pt x="12066" y="483"/>
                    <a:pt x="11868" y="421"/>
                    <a:pt x="11868" y="483"/>
                  </a:cubicBezTo>
                  <a:cubicBezTo>
                    <a:pt x="11868" y="546"/>
                    <a:pt x="11802" y="462"/>
                    <a:pt x="11785" y="421"/>
                  </a:cubicBezTo>
                  <a:cubicBezTo>
                    <a:pt x="11769" y="379"/>
                    <a:pt x="11505" y="462"/>
                    <a:pt x="11505" y="504"/>
                  </a:cubicBezTo>
                  <a:close/>
                  <a:moveTo>
                    <a:pt x="11125" y="149"/>
                  </a:moveTo>
                  <a:cubicBezTo>
                    <a:pt x="11141" y="170"/>
                    <a:pt x="11240" y="191"/>
                    <a:pt x="11257" y="128"/>
                  </a:cubicBezTo>
                  <a:cubicBezTo>
                    <a:pt x="11273" y="66"/>
                    <a:pt x="11059" y="86"/>
                    <a:pt x="11125" y="149"/>
                  </a:cubicBezTo>
                  <a:close/>
                  <a:moveTo>
                    <a:pt x="11984" y="1047"/>
                  </a:moveTo>
                  <a:cubicBezTo>
                    <a:pt x="12017" y="1089"/>
                    <a:pt x="12165" y="1026"/>
                    <a:pt x="12248" y="1026"/>
                  </a:cubicBezTo>
                  <a:cubicBezTo>
                    <a:pt x="12347" y="1026"/>
                    <a:pt x="12595" y="943"/>
                    <a:pt x="12611" y="859"/>
                  </a:cubicBezTo>
                  <a:cubicBezTo>
                    <a:pt x="12611" y="818"/>
                    <a:pt x="12512" y="818"/>
                    <a:pt x="12479" y="755"/>
                  </a:cubicBezTo>
                  <a:cubicBezTo>
                    <a:pt x="12429" y="713"/>
                    <a:pt x="12347" y="755"/>
                    <a:pt x="12330" y="797"/>
                  </a:cubicBezTo>
                  <a:cubicBezTo>
                    <a:pt x="12297" y="838"/>
                    <a:pt x="12281" y="797"/>
                    <a:pt x="12330" y="734"/>
                  </a:cubicBezTo>
                  <a:cubicBezTo>
                    <a:pt x="12396" y="650"/>
                    <a:pt x="12281" y="588"/>
                    <a:pt x="12281" y="630"/>
                  </a:cubicBezTo>
                  <a:cubicBezTo>
                    <a:pt x="12264" y="692"/>
                    <a:pt x="12165" y="650"/>
                    <a:pt x="12165" y="692"/>
                  </a:cubicBezTo>
                  <a:cubicBezTo>
                    <a:pt x="12165" y="734"/>
                    <a:pt x="12116" y="755"/>
                    <a:pt x="12132" y="797"/>
                  </a:cubicBezTo>
                  <a:cubicBezTo>
                    <a:pt x="12132" y="838"/>
                    <a:pt x="12050" y="776"/>
                    <a:pt x="12050" y="859"/>
                  </a:cubicBezTo>
                  <a:cubicBezTo>
                    <a:pt x="12050" y="964"/>
                    <a:pt x="11934" y="1026"/>
                    <a:pt x="11984" y="1047"/>
                  </a:cubicBezTo>
                  <a:close/>
                  <a:moveTo>
                    <a:pt x="10051" y="2405"/>
                  </a:moveTo>
                  <a:cubicBezTo>
                    <a:pt x="10035" y="2343"/>
                    <a:pt x="9919" y="2405"/>
                    <a:pt x="9969" y="2447"/>
                  </a:cubicBezTo>
                  <a:cubicBezTo>
                    <a:pt x="10018" y="2468"/>
                    <a:pt x="10051" y="2468"/>
                    <a:pt x="10051" y="2405"/>
                  </a:cubicBezTo>
                  <a:close/>
                  <a:moveTo>
                    <a:pt x="16574" y="2363"/>
                  </a:moveTo>
                  <a:cubicBezTo>
                    <a:pt x="16624" y="2343"/>
                    <a:pt x="16525" y="2196"/>
                    <a:pt x="16426" y="2175"/>
                  </a:cubicBezTo>
                  <a:cubicBezTo>
                    <a:pt x="16343" y="2155"/>
                    <a:pt x="16261" y="2259"/>
                    <a:pt x="16277" y="2280"/>
                  </a:cubicBezTo>
                  <a:cubicBezTo>
                    <a:pt x="16294" y="2343"/>
                    <a:pt x="16508" y="2363"/>
                    <a:pt x="16574" y="2363"/>
                  </a:cubicBezTo>
                  <a:close/>
                  <a:moveTo>
                    <a:pt x="20290" y="2927"/>
                  </a:moveTo>
                  <a:cubicBezTo>
                    <a:pt x="20339" y="2990"/>
                    <a:pt x="20372" y="2886"/>
                    <a:pt x="20422" y="2927"/>
                  </a:cubicBezTo>
                  <a:cubicBezTo>
                    <a:pt x="20472" y="2990"/>
                    <a:pt x="20604" y="2907"/>
                    <a:pt x="20653" y="2907"/>
                  </a:cubicBezTo>
                  <a:cubicBezTo>
                    <a:pt x="20686" y="2886"/>
                    <a:pt x="20670" y="2802"/>
                    <a:pt x="20538" y="2781"/>
                  </a:cubicBezTo>
                  <a:cubicBezTo>
                    <a:pt x="20389" y="2760"/>
                    <a:pt x="20207" y="2886"/>
                    <a:pt x="20290" y="2927"/>
                  </a:cubicBezTo>
                  <a:close/>
                  <a:moveTo>
                    <a:pt x="17119" y="1967"/>
                  </a:moveTo>
                  <a:cubicBezTo>
                    <a:pt x="17251" y="1967"/>
                    <a:pt x="17350" y="1946"/>
                    <a:pt x="17367" y="1904"/>
                  </a:cubicBezTo>
                  <a:cubicBezTo>
                    <a:pt x="17367" y="1862"/>
                    <a:pt x="17235" y="1799"/>
                    <a:pt x="17185" y="1841"/>
                  </a:cubicBezTo>
                  <a:cubicBezTo>
                    <a:pt x="17152" y="1862"/>
                    <a:pt x="17119" y="1779"/>
                    <a:pt x="17070" y="1799"/>
                  </a:cubicBezTo>
                  <a:cubicBezTo>
                    <a:pt x="17020" y="1820"/>
                    <a:pt x="16954" y="1820"/>
                    <a:pt x="16921" y="1758"/>
                  </a:cubicBezTo>
                  <a:cubicBezTo>
                    <a:pt x="16905" y="1716"/>
                    <a:pt x="16822" y="1841"/>
                    <a:pt x="16855" y="1862"/>
                  </a:cubicBezTo>
                  <a:cubicBezTo>
                    <a:pt x="16938" y="1862"/>
                    <a:pt x="16971" y="1946"/>
                    <a:pt x="17119" y="1967"/>
                  </a:cubicBezTo>
                  <a:close/>
                  <a:moveTo>
                    <a:pt x="3661" y="421"/>
                  </a:moveTo>
                  <a:cubicBezTo>
                    <a:pt x="3694" y="442"/>
                    <a:pt x="3644" y="442"/>
                    <a:pt x="3661" y="483"/>
                  </a:cubicBezTo>
                  <a:cubicBezTo>
                    <a:pt x="3727" y="567"/>
                    <a:pt x="3991" y="462"/>
                    <a:pt x="4040" y="483"/>
                  </a:cubicBezTo>
                  <a:cubicBezTo>
                    <a:pt x="4073" y="525"/>
                    <a:pt x="3809" y="546"/>
                    <a:pt x="3826" y="588"/>
                  </a:cubicBezTo>
                  <a:cubicBezTo>
                    <a:pt x="3826" y="630"/>
                    <a:pt x="4057" y="650"/>
                    <a:pt x="4057" y="630"/>
                  </a:cubicBezTo>
                  <a:cubicBezTo>
                    <a:pt x="4073" y="609"/>
                    <a:pt x="4123" y="671"/>
                    <a:pt x="4189" y="671"/>
                  </a:cubicBezTo>
                  <a:cubicBezTo>
                    <a:pt x="4255" y="692"/>
                    <a:pt x="4255" y="630"/>
                    <a:pt x="4305" y="630"/>
                  </a:cubicBezTo>
                  <a:cubicBezTo>
                    <a:pt x="4354" y="630"/>
                    <a:pt x="4437" y="609"/>
                    <a:pt x="4437" y="567"/>
                  </a:cubicBezTo>
                  <a:cubicBezTo>
                    <a:pt x="4437" y="525"/>
                    <a:pt x="4602" y="483"/>
                    <a:pt x="4585" y="421"/>
                  </a:cubicBezTo>
                  <a:cubicBezTo>
                    <a:pt x="4569" y="358"/>
                    <a:pt x="4420" y="400"/>
                    <a:pt x="4387" y="379"/>
                  </a:cubicBezTo>
                  <a:cubicBezTo>
                    <a:pt x="4338" y="337"/>
                    <a:pt x="4239" y="316"/>
                    <a:pt x="4222" y="358"/>
                  </a:cubicBezTo>
                  <a:cubicBezTo>
                    <a:pt x="4206" y="400"/>
                    <a:pt x="4172" y="400"/>
                    <a:pt x="4156" y="379"/>
                  </a:cubicBezTo>
                  <a:cubicBezTo>
                    <a:pt x="4156" y="379"/>
                    <a:pt x="4172" y="274"/>
                    <a:pt x="4106" y="295"/>
                  </a:cubicBezTo>
                  <a:cubicBezTo>
                    <a:pt x="4040" y="316"/>
                    <a:pt x="4106" y="421"/>
                    <a:pt x="4090" y="421"/>
                  </a:cubicBezTo>
                  <a:cubicBezTo>
                    <a:pt x="4073" y="442"/>
                    <a:pt x="4007" y="421"/>
                    <a:pt x="4007" y="379"/>
                  </a:cubicBezTo>
                  <a:cubicBezTo>
                    <a:pt x="3991" y="337"/>
                    <a:pt x="3925" y="421"/>
                    <a:pt x="3925" y="358"/>
                  </a:cubicBezTo>
                  <a:cubicBezTo>
                    <a:pt x="3908" y="316"/>
                    <a:pt x="3826" y="274"/>
                    <a:pt x="3809" y="295"/>
                  </a:cubicBezTo>
                  <a:cubicBezTo>
                    <a:pt x="3793" y="295"/>
                    <a:pt x="3826" y="316"/>
                    <a:pt x="3809" y="337"/>
                  </a:cubicBezTo>
                  <a:cubicBezTo>
                    <a:pt x="3809" y="358"/>
                    <a:pt x="3760" y="316"/>
                    <a:pt x="3743" y="316"/>
                  </a:cubicBezTo>
                  <a:cubicBezTo>
                    <a:pt x="3727" y="316"/>
                    <a:pt x="3743" y="358"/>
                    <a:pt x="3743" y="400"/>
                  </a:cubicBezTo>
                  <a:cubicBezTo>
                    <a:pt x="3727" y="421"/>
                    <a:pt x="3694" y="316"/>
                    <a:pt x="3661" y="316"/>
                  </a:cubicBezTo>
                  <a:cubicBezTo>
                    <a:pt x="3628" y="316"/>
                    <a:pt x="3644" y="358"/>
                    <a:pt x="3611" y="379"/>
                  </a:cubicBezTo>
                  <a:cubicBezTo>
                    <a:pt x="3595" y="379"/>
                    <a:pt x="3661" y="421"/>
                    <a:pt x="3661" y="421"/>
                  </a:cubicBezTo>
                  <a:close/>
                  <a:moveTo>
                    <a:pt x="16327" y="2092"/>
                  </a:moveTo>
                  <a:cubicBezTo>
                    <a:pt x="16327" y="2029"/>
                    <a:pt x="16161" y="2113"/>
                    <a:pt x="16228" y="2155"/>
                  </a:cubicBezTo>
                  <a:cubicBezTo>
                    <a:pt x="16277" y="2155"/>
                    <a:pt x="16327" y="2155"/>
                    <a:pt x="16327" y="2092"/>
                  </a:cubicBezTo>
                  <a:close/>
                  <a:moveTo>
                    <a:pt x="9077" y="2384"/>
                  </a:moveTo>
                  <a:cubicBezTo>
                    <a:pt x="9110" y="2384"/>
                    <a:pt x="9226" y="2363"/>
                    <a:pt x="9226" y="2343"/>
                  </a:cubicBezTo>
                  <a:cubicBezTo>
                    <a:pt x="9242" y="2301"/>
                    <a:pt x="9193" y="2280"/>
                    <a:pt x="9127" y="2280"/>
                  </a:cubicBezTo>
                  <a:cubicBezTo>
                    <a:pt x="9044" y="2280"/>
                    <a:pt x="9044" y="2363"/>
                    <a:pt x="9077" y="2384"/>
                  </a:cubicBezTo>
                  <a:close/>
                  <a:moveTo>
                    <a:pt x="14708" y="14814"/>
                  </a:moveTo>
                  <a:cubicBezTo>
                    <a:pt x="14725" y="14897"/>
                    <a:pt x="14824" y="14918"/>
                    <a:pt x="14840" y="14856"/>
                  </a:cubicBezTo>
                  <a:cubicBezTo>
                    <a:pt x="14857" y="14814"/>
                    <a:pt x="14692" y="14751"/>
                    <a:pt x="14708" y="14814"/>
                  </a:cubicBezTo>
                  <a:close/>
                  <a:moveTo>
                    <a:pt x="8483" y="212"/>
                  </a:moveTo>
                  <a:cubicBezTo>
                    <a:pt x="8598" y="212"/>
                    <a:pt x="8598" y="128"/>
                    <a:pt x="8532" y="107"/>
                  </a:cubicBezTo>
                  <a:cubicBezTo>
                    <a:pt x="8483" y="107"/>
                    <a:pt x="8466" y="149"/>
                    <a:pt x="8433" y="149"/>
                  </a:cubicBezTo>
                  <a:cubicBezTo>
                    <a:pt x="8400" y="149"/>
                    <a:pt x="8284" y="170"/>
                    <a:pt x="8317" y="212"/>
                  </a:cubicBezTo>
                  <a:cubicBezTo>
                    <a:pt x="8334" y="254"/>
                    <a:pt x="8417" y="233"/>
                    <a:pt x="8483" y="212"/>
                  </a:cubicBezTo>
                  <a:close/>
                  <a:moveTo>
                    <a:pt x="6765" y="316"/>
                  </a:moveTo>
                  <a:cubicBezTo>
                    <a:pt x="6749" y="337"/>
                    <a:pt x="6650" y="316"/>
                    <a:pt x="6666" y="379"/>
                  </a:cubicBezTo>
                  <a:cubicBezTo>
                    <a:pt x="6683" y="421"/>
                    <a:pt x="6848" y="421"/>
                    <a:pt x="6848" y="379"/>
                  </a:cubicBezTo>
                  <a:cubicBezTo>
                    <a:pt x="6848" y="337"/>
                    <a:pt x="6914" y="379"/>
                    <a:pt x="6930" y="337"/>
                  </a:cubicBezTo>
                  <a:cubicBezTo>
                    <a:pt x="6930" y="316"/>
                    <a:pt x="6963" y="274"/>
                    <a:pt x="7046" y="274"/>
                  </a:cubicBezTo>
                  <a:cubicBezTo>
                    <a:pt x="7128" y="254"/>
                    <a:pt x="7128" y="212"/>
                    <a:pt x="7046" y="170"/>
                  </a:cubicBezTo>
                  <a:cubicBezTo>
                    <a:pt x="6963" y="128"/>
                    <a:pt x="6864" y="212"/>
                    <a:pt x="6914" y="233"/>
                  </a:cubicBezTo>
                  <a:cubicBezTo>
                    <a:pt x="6947" y="274"/>
                    <a:pt x="6798" y="274"/>
                    <a:pt x="6765" y="316"/>
                  </a:cubicBezTo>
                  <a:close/>
                  <a:moveTo>
                    <a:pt x="7442" y="2196"/>
                  </a:moveTo>
                  <a:cubicBezTo>
                    <a:pt x="7492" y="2196"/>
                    <a:pt x="7409" y="2217"/>
                    <a:pt x="7409" y="2280"/>
                  </a:cubicBezTo>
                  <a:cubicBezTo>
                    <a:pt x="7409" y="2343"/>
                    <a:pt x="7310" y="2301"/>
                    <a:pt x="7310" y="2343"/>
                  </a:cubicBezTo>
                  <a:cubicBezTo>
                    <a:pt x="7327" y="2363"/>
                    <a:pt x="7294" y="2405"/>
                    <a:pt x="7244" y="2405"/>
                  </a:cubicBezTo>
                  <a:cubicBezTo>
                    <a:pt x="7195" y="2405"/>
                    <a:pt x="7277" y="2447"/>
                    <a:pt x="7277" y="2489"/>
                  </a:cubicBezTo>
                  <a:cubicBezTo>
                    <a:pt x="7277" y="2531"/>
                    <a:pt x="7211" y="2510"/>
                    <a:pt x="7211" y="2572"/>
                  </a:cubicBezTo>
                  <a:cubicBezTo>
                    <a:pt x="7211" y="2635"/>
                    <a:pt x="7095" y="2572"/>
                    <a:pt x="7079" y="2656"/>
                  </a:cubicBezTo>
                  <a:cubicBezTo>
                    <a:pt x="7062" y="2739"/>
                    <a:pt x="7145" y="2719"/>
                    <a:pt x="7195" y="2739"/>
                  </a:cubicBezTo>
                  <a:cubicBezTo>
                    <a:pt x="7244" y="2739"/>
                    <a:pt x="7178" y="2781"/>
                    <a:pt x="7211" y="2823"/>
                  </a:cubicBezTo>
                  <a:cubicBezTo>
                    <a:pt x="7244" y="2865"/>
                    <a:pt x="7277" y="2844"/>
                    <a:pt x="7244" y="2781"/>
                  </a:cubicBezTo>
                  <a:cubicBezTo>
                    <a:pt x="7228" y="2719"/>
                    <a:pt x="7376" y="2802"/>
                    <a:pt x="7327" y="2865"/>
                  </a:cubicBezTo>
                  <a:cubicBezTo>
                    <a:pt x="7277" y="2907"/>
                    <a:pt x="7409" y="2948"/>
                    <a:pt x="7459" y="2948"/>
                  </a:cubicBezTo>
                  <a:cubicBezTo>
                    <a:pt x="7525" y="2948"/>
                    <a:pt x="7723" y="3011"/>
                    <a:pt x="7739" y="2948"/>
                  </a:cubicBezTo>
                  <a:cubicBezTo>
                    <a:pt x="7739" y="2907"/>
                    <a:pt x="7657" y="2886"/>
                    <a:pt x="7591" y="2781"/>
                  </a:cubicBezTo>
                  <a:cubicBezTo>
                    <a:pt x="7525" y="2698"/>
                    <a:pt x="7475" y="2572"/>
                    <a:pt x="7558" y="2510"/>
                  </a:cubicBezTo>
                  <a:cubicBezTo>
                    <a:pt x="7624" y="2447"/>
                    <a:pt x="7558" y="2426"/>
                    <a:pt x="7640" y="2363"/>
                  </a:cubicBezTo>
                  <a:cubicBezTo>
                    <a:pt x="7706" y="2280"/>
                    <a:pt x="7673" y="2238"/>
                    <a:pt x="7723" y="2217"/>
                  </a:cubicBezTo>
                  <a:cubicBezTo>
                    <a:pt x="7789" y="2217"/>
                    <a:pt x="7723" y="2155"/>
                    <a:pt x="7789" y="2134"/>
                  </a:cubicBezTo>
                  <a:cubicBezTo>
                    <a:pt x="7839" y="2113"/>
                    <a:pt x="7855" y="2029"/>
                    <a:pt x="7839" y="2008"/>
                  </a:cubicBezTo>
                  <a:cubicBezTo>
                    <a:pt x="7839" y="1967"/>
                    <a:pt x="7921" y="2008"/>
                    <a:pt x="7938" y="1967"/>
                  </a:cubicBezTo>
                  <a:cubicBezTo>
                    <a:pt x="7987" y="1925"/>
                    <a:pt x="8070" y="1946"/>
                    <a:pt x="8086" y="1883"/>
                  </a:cubicBezTo>
                  <a:cubicBezTo>
                    <a:pt x="8103" y="1820"/>
                    <a:pt x="8466" y="1653"/>
                    <a:pt x="8664" y="1611"/>
                  </a:cubicBezTo>
                  <a:cubicBezTo>
                    <a:pt x="8862" y="1549"/>
                    <a:pt x="8995" y="1444"/>
                    <a:pt x="8928" y="1361"/>
                  </a:cubicBezTo>
                  <a:cubicBezTo>
                    <a:pt x="8862" y="1298"/>
                    <a:pt x="8648" y="1403"/>
                    <a:pt x="8615" y="1444"/>
                  </a:cubicBezTo>
                  <a:cubicBezTo>
                    <a:pt x="8565" y="1507"/>
                    <a:pt x="8483" y="1465"/>
                    <a:pt x="8433" y="1507"/>
                  </a:cubicBezTo>
                  <a:cubicBezTo>
                    <a:pt x="8400" y="1549"/>
                    <a:pt x="8284" y="1570"/>
                    <a:pt x="8235" y="1528"/>
                  </a:cubicBezTo>
                  <a:cubicBezTo>
                    <a:pt x="8185" y="1486"/>
                    <a:pt x="8119" y="1570"/>
                    <a:pt x="8070" y="1570"/>
                  </a:cubicBezTo>
                  <a:cubicBezTo>
                    <a:pt x="8037" y="1570"/>
                    <a:pt x="8004" y="1632"/>
                    <a:pt x="7954" y="1611"/>
                  </a:cubicBezTo>
                  <a:cubicBezTo>
                    <a:pt x="7921" y="1611"/>
                    <a:pt x="7822" y="1653"/>
                    <a:pt x="7822" y="1695"/>
                  </a:cubicBezTo>
                  <a:cubicBezTo>
                    <a:pt x="7806" y="1716"/>
                    <a:pt x="7739" y="1716"/>
                    <a:pt x="7739" y="1758"/>
                  </a:cubicBezTo>
                  <a:cubicBezTo>
                    <a:pt x="7739" y="1799"/>
                    <a:pt x="7673" y="1820"/>
                    <a:pt x="7657" y="1799"/>
                  </a:cubicBezTo>
                  <a:cubicBezTo>
                    <a:pt x="7624" y="1758"/>
                    <a:pt x="7591" y="1841"/>
                    <a:pt x="7624" y="1883"/>
                  </a:cubicBezTo>
                  <a:cubicBezTo>
                    <a:pt x="7673" y="1925"/>
                    <a:pt x="7541" y="1946"/>
                    <a:pt x="7574" y="1967"/>
                  </a:cubicBezTo>
                  <a:cubicBezTo>
                    <a:pt x="7591" y="1987"/>
                    <a:pt x="7525" y="2008"/>
                    <a:pt x="7541" y="2050"/>
                  </a:cubicBezTo>
                  <a:cubicBezTo>
                    <a:pt x="7558" y="2092"/>
                    <a:pt x="7492" y="2092"/>
                    <a:pt x="7442" y="2113"/>
                  </a:cubicBezTo>
                  <a:cubicBezTo>
                    <a:pt x="7409" y="2113"/>
                    <a:pt x="7376" y="2196"/>
                    <a:pt x="7442" y="2196"/>
                  </a:cubicBezTo>
                  <a:close/>
                  <a:moveTo>
                    <a:pt x="6617" y="274"/>
                  </a:moveTo>
                  <a:cubicBezTo>
                    <a:pt x="6699" y="191"/>
                    <a:pt x="6782" y="274"/>
                    <a:pt x="6798" y="233"/>
                  </a:cubicBezTo>
                  <a:cubicBezTo>
                    <a:pt x="6798" y="191"/>
                    <a:pt x="6666" y="191"/>
                    <a:pt x="6617" y="212"/>
                  </a:cubicBezTo>
                  <a:cubicBezTo>
                    <a:pt x="6550" y="254"/>
                    <a:pt x="6435" y="212"/>
                    <a:pt x="6451" y="274"/>
                  </a:cubicBezTo>
                  <a:cubicBezTo>
                    <a:pt x="6468" y="295"/>
                    <a:pt x="6550" y="358"/>
                    <a:pt x="6617" y="274"/>
                  </a:cubicBezTo>
                  <a:close/>
                  <a:moveTo>
                    <a:pt x="6782" y="3387"/>
                  </a:moveTo>
                  <a:cubicBezTo>
                    <a:pt x="6864" y="3471"/>
                    <a:pt x="6930" y="3324"/>
                    <a:pt x="6963" y="3324"/>
                  </a:cubicBezTo>
                  <a:cubicBezTo>
                    <a:pt x="7013" y="3324"/>
                    <a:pt x="6947" y="3262"/>
                    <a:pt x="6881" y="3241"/>
                  </a:cubicBezTo>
                  <a:cubicBezTo>
                    <a:pt x="6815" y="3220"/>
                    <a:pt x="6716" y="3303"/>
                    <a:pt x="6782" y="3387"/>
                  </a:cubicBezTo>
                  <a:close/>
                  <a:moveTo>
                    <a:pt x="7343" y="358"/>
                  </a:moveTo>
                  <a:cubicBezTo>
                    <a:pt x="7343" y="316"/>
                    <a:pt x="7178" y="379"/>
                    <a:pt x="7211" y="379"/>
                  </a:cubicBezTo>
                  <a:cubicBezTo>
                    <a:pt x="7244" y="400"/>
                    <a:pt x="7343" y="421"/>
                    <a:pt x="7343" y="358"/>
                  </a:cubicBezTo>
                  <a:close/>
                  <a:moveTo>
                    <a:pt x="7739" y="316"/>
                  </a:moveTo>
                  <a:cubicBezTo>
                    <a:pt x="7739" y="337"/>
                    <a:pt x="7723" y="358"/>
                    <a:pt x="7657" y="358"/>
                  </a:cubicBezTo>
                  <a:cubicBezTo>
                    <a:pt x="7591" y="358"/>
                    <a:pt x="7574" y="400"/>
                    <a:pt x="7591" y="421"/>
                  </a:cubicBezTo>
                  <a:cubicBezTo>
                    <a:pt x="7640" y="462"/>
                    <a:pt x="7789" y="442"/>
                    <a:pt x="7822" y="421"/>
                  </a:cubicBezTo>
                  <a:cubicBezTo>
                    <a:pt x="7855" y="358"/>
                    <a:pt x="7921" y="400"/>
                    <a:pt x="7938" y="358"/>
                  </a:cubicBezTo>
                  <a:cubicBezTo>
                    <a:pt x="7938" y="316"/>
                    <a:pt x="7723" y="295"/>
                    <a:pt x="7739" y="316"/>
                  </a:cubicBezTo>
                  <a:close/>
                  <a:moveTo>
                    <a:pt x="7772" y="191"/>
                  </a:moveTo>
                  <a:cubicBezTo>
                    <a:pt x="7772" y="107"/>
                    <a:pt x="7673" y="170"/>
                    <a:pt x="7591" y="128"/>
                  </a:cubicBezTo>
                  <a:cubicBezTo>
                    <a:pt x="7508" y="86"/>
                    <a:pt x="7459" y="86"/>
                    <a:pt x="7525" y="149"/>
                  </a:cubicBezTo>
                  <a:cubicBezTo>
                    <a:pt x="7541" y="170"/>
                    <a:pt x="7376" y="191"/>
                    <a:pt x="7409" y="212"/>
                  </a:cubicBezTo>
                  <a:cubicBezTo>
                    <a:pt x="7475" y="295"/>
                    <a:pt x="7756" y="254"/>
                    <a:pt x="7772" y="191"/>
                  </a:cubicBezTo>
                  <a:close/>
                  <a:moveTo>
                    <a:pt x="8251" y="233"/>
                  </a:moveTo>
                  <a:cubicBezTo>
                    <a:pt x="8284" y="212"/>
                    <a:pt x="8218" y="212"/>
                    <a:pt x="8218" y="170"/>
                  </a:cubicBezTo>
                  <a:cubicBezTo>
                    <a:pt x="8202" y="128"/>
                    <a:pt x="8037" y="128"/>
                    <a:pt x="8053" y="170"/>
                  </a:cubicBezTo>
                  <a:cubicBezTo>
                    <a:pt x="8053" y="212"/>
                    <a:pt x="7921" y="254"/>
                    <a:pt x="7971" y="295"/>
                  </a:cubicBezTo>
                  <a:cubicBezTo>
                    <a:pt x="8037" y="358"/>
                    <a:pt x="8235" y="274"/>
                    <a:pt x="8251" y="233"/>
                  </a:cubicBezTo>
                  <a:close/>
                  <a:moveTo>
                    <a:pt x="7723" y="107"/>
                  </a:moveTo>
                  <a:cubicBezTo>
                    <a:pt x="7789" y="107"/>
                    <a:pt x="7772" y="45"/>
                    <a:pt x="7822" y="66"/>
                  </a:cubicBezTo>
                  <a:cubicBezTo>
                    <a:pt x="7872" y="66"/>
                    <a:pt x="7938" y="66"/>
                    <a:pt x="7921" y="24"/>
                  </a:cubicBezTo>
                  <a:cubicBezTo>
                    <a:pt x="7888" y="-18"/>
                    <a:pt x="7706" y="3"/>
                    <a:pt x="7723" y="24"/>
                  </a:cubicBezTo>
                  <a:cubicBezTo>
                    <a:pt x="7739" y="66"/>
                    <a:pt x="7591" y="45"/>
                    <a:pt x="7591" y="66"/>
                  </a:cubicBezTo>
                  <a:cubicBezTo>
                    <a:pt x="7591" y="86"/>
                    <a:pt x="7640" y="107"/>
                    <a:pt x="7723" y="107"/>
                  </a:cubicBezTo>
                  <a:close/>
                  <a:moveTo>
                    <a:pt x="3033" y="671"/>
                  </a:moveTo>
                  <a:cubicBezTo>
                    <a:pt x="3083" y="671"/>
                    <a:pt x="2984" y="734"/>
                    <a:pt x="2967" y="797"/>
                  </a:cubicBezTo>
                  <a:cubicBezTo>
                    <a:pt x="2950" y="838"/>
                    <a:pt x="3050" y="901"/>
                    <a:pt x="3083" y="943"/>
                  </a:cubicBezTo>
                  <a:cubicBezTo>
                    <a:pt x="3116" y="985"/>
                    <a:pt x="3198" y="964"/>
                    <a:pt x="3231" y="943"/>
                  </a:cubicBezTo>
                  <a:cubicBezTo>
                    <a:pt x="3264" y="922"/>
                    <a:pt x="3248" y="838"/>
                    <a:pt x="3281" y="838"/>
                  </a:cubicBezTo>
                  <a:cubicBezTo>
                    <a:pt x="3330" y="838"/>
                    <a:pt x="3297" y="797"/>
                    <a:pt x="3330" y="797"/>
                  </a:cubicBezTo>
                  <a:cubicBezTo>
                    <a:pt x="3363" y="776"/>
                    <a:pt x="3363" y="838"/>
                    <a:pt x="3347" y="859"/>
                  </a:cubicBezTo>
                  <a:cubicBezTo>
                    <a:pt x="3314" y="901"/>
                    <a:pt x="3396" y="901"/>
                    <a:pt x="3429" y="859"/>
                  </a:cubicBezTo>
                  <a:cubicBezTo>
                    <a:pt x="3479" y="818"/>
                    <a:pt x="3495" y="838"/>
                    <a:pt x="3479" y="901"/>
                  </a:cubicBezTo>
                  <a:cubicBezTo>
                    <a:pt x="3462" y="943"/>
                    <a:pt x="3380" y="922"/>
                    <a:pt x="3347" y="964"/>
                  </a:cubicBezTo>
                  <a:cubicBezTo>
                    <a:pt x="3330" y="1026"/>
                    <a:pt x="3231" y="985"/>
                    <a:pt x="3182" y="1026"/>
                  </a:cubicBezTo>
                  <a:cubicBezTo>
                    <a:pt x="3149" y="1110"/>
                    <a:pt x="3231" y="1110"/>
                    <a:pt x="3281" y="1089"/>
                  </a:cubicBezTo>
                  <a:cubicBezTo>
                    <a:pt x="3330" y="1068"/>
                    <a:pt x="3446" y="1068"/>
                    <a:pt x="3495" y="1068"/>
                  </a:cubicBezTo>
                  <a:cubicBezTo>
                    <a:pt x="3528" y="1089"/>
                    <a:pt x="3462" y="1110"/>
                    <a:pt x="3396" y="1110"/>
                  </a:cubicBezTo>
                  <a:cubicBezTo>
                    <a:pt x="3330" y="1110"/>
                    <a:pt x="3297" y="1131"/>
                    <a:pt x="3314" y="1152"/>
                  </a:cubicBezTo>
                  <a:cubicBezTo>
                    <a:pt x="3314" y="1173"/>
                    <a:pt x="3215" y="1131"/>
                    <a:pt x="3198" y="1173"/>
                  </a:cubicBezTo>
                  <a:cubicBezTo>
                    <a:pt x="3198" y="1235"/>
                    <a:pt x="3297" y="1256"/>
                    <a:pt x="3314" y="1277"/>
                  </a:cubicBezTo>
                  <a:cubicBezTo>
                    <a:pt x="3314" y="1319"/>
                    <a:pt x="3380" y="1298"/>
                    <a:pt x="3413" y="1298"/>
                  </a:cubicBezTo>
                  <a:cubicBezTo>
                    <a:pt x="3429" y="1319"/>
                    <a:pt x="3363" y="1340"/>
                    <a:pt x="3363" y="1340"/>
                  </a:cubicBezTo>
                  <a:cubicBezTo>
                    <a:pt x="3347" y="1361"/>
                    <a:pt x="3429" y="1382"/>
                    <a:pt x="3446" y="1423"/>
                  </a:cubicBezTo>
                  <a:cubicBezTo>
                    <a:pt x="3462" y="1444"/>
                    <a:pt x="3512" y="1423"/>
                    <a:pt x="3512" y="1382"/>
                  </a:cubicBezTo>
                  <a:cubicBezTo>
                    <a:pt x="3512" y="1340"/>
                    <a:pt x="3561" y="1173"/>
                    <a:pt x="3628" y="1152"/>
                  </a:cubicBezTo>
                  <a:cubicBezTo>
                    <a:pt x="3694" y="1131"/>
                    <a:pt x="3661" y="1089"/>
                    <a:pt x="3661" y="1026"/>
                  </a:cubicBezTo>
                  <a:cubicBezTo>
                    <a:pt x="3677" y="985"/>
                    <a:pt x="3743" y="1026"/>
                    <a:pt x="3727" y="985"/>
                  </a:cubicBezTo>
                  <a:cubicBezTo>
                    <a:pt x="3710" y="943"/>
                    <a:pt x="3710" y="943"/>
                    <a:pt x="3760" y="880"/>
                  </a:cubicBezTo>
                  <a:cubicBezTo>
                    <a:pt x="3809" y="838"/>
                    <a:pt x="3826" y="859"/>
                    <a:pt x="3875" y="838"/>
                  </a:cubicBezTo>
                  <a:cubicBezTo>
                    <a:pt x="3925" y="797"/>
                    <a:pt x="3958" y="859"/>
                    <a:pt x="3892" y="859"/>
                  </a:cubicBezTo>
                  <a:cubicBezTo>
                    <a:pt x="3842" y="859"/>
                    <a:pt x="3875" y="943"/>
                    <a:pt x="3908" y="964"/>
                  </a:cubicBezTo>
                  <a:cubicBezTo>
                    <a:pt x="3958" y="985"/>
                    <a:pt x="3925" y="1006"/>
                    <a:pt x="3958" y="1006"/>
                  </a:cubicBezTo>
                  <a:cubicBezTo>
                    <a:pt x="3974" y="1026"/>
                    <a:pt x="3974" y="1068"/>
                    <a:pt x="3941" y="1131"/>
                  </a:cubicBezTo>
                  <a:cubicBezTo>
                    <a:pt x="3892" y="1194"/>
                    <a:pt x="3941" y="1194"/>
                    <a:pt x="4040" y="1152"/>
                  </a:cubicBezTo>
                  <a:cubicBezTo>
                    <a:pt x="4123" y="1131"/>
                    <a:pt x="4057" y="1194"/>
                    <a:pt x="4090" y="1235"/>
                  </a:cubicBezTo>
                  <a:cubicBezTo>
                    <a:pt x="4123" y="1256"/>
                    <a:pt x="4189" y="1214"/>
                    <a:pt x="4222" y="1152"/>
                  </a:cubicBezTo>
                  <a:cubicBezTo>
                    <a:pt x="4255" y="1089"/>
                    <a:pt x="4305" y="1110"/>
                    <a:pt x="4305" y="1068"/>
                  </a:cubicBezTo>
                  <a:cubicBezTo>
                    <a:pt x="4305" y="1026"/>
                    <a:pt x="4272" y="1026"/>
                    <a:pt x="4239" y="1047"/>
                  </a:cubicBezTo>
                  <a:cubicBezTo>
                    <a:pt x="4206" y="1068"/>
                    <a:pt x="4123" y="1047"/>
                    <a:pt x="4156" y="1026"/>
                  </a:cubicBezTo>
                  <a:cubicBezTo>
                    <a:pt x="4189" y="985"/>
                    <a:pt x="4172" y="964"/>
                    <a:pt x="4139" y="964"/>
                  </a:cubicBezTo>
                  <a:cubicBezTo>
                    <a:pt x="4090" y="985"/>
                    <a:pt x="4024" y="943"/>
                    <a:pt x="4057" y="943"/>
                  </a:cubicBezTo>
                  <a:cubicBezTo>
                    <a:pt x="4090" y="922"/>
                    <a:pt x="4024" y="859"/>
                    <a:pt x="3991" y="859"/>
                  </a:cubicBezTo>
                  <a:cubicBezTo>
                    <a:pt x="3974" y="859"/>
                    <a:pt x="3974" y="818"/>
                    <a:pt x="3974" y="776"/>
                  </a:cubicBezTo>
                  <a:cubicBezTo>
                    <a:pt x="3974" y="755"/>
                    <a:pt x="3892" y="734"/>
                    <a:pt x="3892" y="734"/>
                  </a:cubicBezTo>
                  <a:cubicBezTo>
                    <a:pt x="3925" y="713"/>
                    <a:pt x="3859" y="692"/>
                    <a:pt x="3842" y="713"/>
                  </a:cubicBezTo>
                  <a:cubicBezTo>
                    <a:pt x="3826" y="734"/>
                    <a:pt x="3809" y="734"/>
                    <a:pt x="3809" y="692"/>
                  </a:cubicBezTo>
                  <a:cubicBezTo>
                    <a:pt x="3809" y="650"/>
                    <a:pt x="3743" y="671"/>
                    <a:pt x="3710" y="671"/>
                  </a:cubicBezTo>
                  <a:cubicBezTo>
                    <a:pt x="3677" y="671"/>
                    <a:pt x="3694" y="588"/>
                    <a:pt x="3661" y="567"/>
                  </a:cubicBezTo>
                  <a:cubicBezTo>
                    <a:pt x="3644" y="546"/>
                    <a:pt x="3611" y="630"/>
                    <a:pt x="3578" y="630"/>
                  </a:cubicBezTo>
                  <a:cubicBezTo>
                    <a:pt x="3561" y="609"/>
                    <a:pt x="3595" y="546"/>
                    <a:pt x="3611" y="525"/>
                  </a:cubicBezTo>
                  <a:cubicBezTo>
                    <a:pt x="3628" y="483"/>
                    <a:pt x="3512" y="442"/>
                    <a:pt x="3495" y="483"/>
                  </a:cubicBezTo>
                  <a:cubicBezTo>
                    <a:pt x="3495" y="525"/>
                    <a:pt x="3479" y="421"/>
                    <a:pt x="3446" y="421"/>
                  </a:cubicBezTo>
                  <a:cubicBezTo>
                    <a:pt x="3429" y="421"/>
                    <a:pt x="3446" y="483"/>
                    <a:pt x="3429" y="483"/>
                  </a:cubicBezTo>
                  <a:cubicBezTo>
                    <a:pt x="3413" y="483"/>
                    <a:pt x="3380" y="525"/>
                    <a:pt x="3413" y="546"/>
                  </a:cubicBezTo>
                  <a:cubicBezTo>
                    <a:pt x="3446" y="567"/>
                    <a:pt x="3479" y="713"/>
                    <a:pt x="3479" y="734"/>
                  </a:cubicBezTo>
                  <a:cubicBezTo>
                    <a:pt x="3479" y="755"/>
                    <a:pt x="3363" y="630"/>
                    <a:pt x="3363" y="567"/>
                  </a:cubicBezTo>
                  <a:cubicBezTo>
                    <a:pt x="3347" y="525"/>
                    <a:pt x="3297" y="462"/>
                    <a:pt x="3281" y="504"/>
                  </a:cubicBezTo>
                  <a:cubicBezTo>
                    <a:pt x="3281" y="546"/>
                    <a:pt x="3231" y="567"/>
                    <a:pt x="3248" y="609"/>
                  </a:cubicBezTo>
                  <a:cubicBezTo>
                    <a:pt x="3264" y="650"/>
                    <a:pt x="3215" y="671"/>
                    <a:pt x="3215" y="630"/>
                  </a:cubicBezTo>
                  <a:cubicBezTo>
                    <a:pt x="3215" y="609"/>
                    <a:pt x="3165" y="546"/>
                    <a:pt x="3149" y="546"/>
                  </a:cubicBezTo>
                  <a:cubicBezTo>
                    <a:pt x="3116" y="546"/>
                    <a:pt x="3198" y="525"/>
                    <a:pt x="3231" y="525"/>
                  </a:cubicBezTo>
                  <a:cubicBezTo>
                    <a:pt x="3264" y="504"/>
                    <a:pt x="3198" y="462"/>
                    <a:pt x="3165" y="483"/>
                  </a:cubicBezTo>
                  <a:cubicBezTo>
                    <a:pt x="3132" y="525"/>
                    <a:pt x="3099" y="483"/>
                    <a:pt x="3083" y="504"/>
                  </a:cubicBezTo>
                  <a:cubicBezTo>
                    <a:pt x="3066" y="525"/>
                    <a:pt x="3033" y="504"/>
                    <a:pt x="3017" y="504"/>
                  </a:cubicBezTo>
                  <a:cubicBezTo>
                    <a:pt x="2984" y="483"/>
                    <a:pt x="2950" y="546"/>
                    <a:pt x="2934" y="546"/>
                  </a:cubicBezTo>
                  <a:cubicBezTo>
                    <a:pt x="2901" y="525"/>
                    <a:pt x="2884" y="609"/>
                    <a:pt x="2934" y="671"/>
                  </a:cubicBezTo>
                  <a:cubicBezTo>
                    <a:pt x="2967" y="734"/>
                    <a:pt x="2984" y="650"/>
                    <a:pt x="3033" y="671"/>
                  </a:cubicBezTo>
                  <a:close/>
                  <a:moveTo>
                    <a:pt x="14675" y="13143"/>
                  </a:moveTo>
                  <a:cubicBezTo>
                    <a:pt x="14692" y="13184"/>
                    <a:pt x="14626" y="13143"/>
                    <a:pt x="14609" y="13205"/>
                  </a:cubicBezTo>
                  <a:cubicBezTo>
                    <a:pt x="14609" y="13247"/>
                    <a:pt x="14543" y="13205"/>
                    <a:pt x="14560" y="13247"/>
                  </a:cubicBezTo>
                  <a:cubicBezTo>
                    <a:pt x="14560" y="13310"/>
                    <a:pt x="14494" y="13247"/>
                    <a:pt x="14461" y="13247"/>
                  </a:cubicBezTo>
                  <a:cubicBezTo>
                    <a:pt x="14428" y="13205"/>
                    <a:pt x="14395" y="13310"/>
                    <a:pt x="14345" y="13331"/>
                  </a:cubicBezTo>
                  <a:cubicBezTo>
                    <a:pt x="14295" y="13351"/>
                    <a:pt x="14262" y="13456"/>
                    <a:pt x="14295" y="13456"/>
                  </a:cubicBezTo>
                  <a:cubicBezTo>
                    <a:pt x="14345" y="13456"/>
                    <a:pt x="14345" y="13393"/>
                    <a:pt x="14395" y="13393"/>
                  </a:cubicBezTo>
                  <a:cubicBezTo>
                    <a:pt x="14428" y="13393"/>
                    <a:pt x="14428" y="13351"/>
                    <a:pt x="14477" y="13351"/>
                  </a:cubicBezTo>
                  <a:cubicBezTo>
                    <a:pt x="14527" y="13372"/>
                    <a:pt x="14494" y="13560"/>
                    <a:pt x="14560" y="13581"/>
                  </a:cubicBezTo>
                  <a:cubicBezTo>
                    <a:pt x="14626" y="13602"/>
                    <a:pt x="14626" y="13665"/>
                    <a:pt x="14659" y="13665"/>
                  </a:cubicBezTo>
                  <a:cubicBezTo>
                    <a:pt x="14692" y="13665"/>
                    <a:pt x="14659" y="13539"/>
                    <a:pt x="14659" y="13498"/>
                  </a:cubicBezTo>
                  <a:cubicBezTo>
                    <a:pt x="14659" y="13456"/>
                    <a:pt x="14741" y="13477"/>
                    <a:pt x="14774" y="13435"/>
                  </a:cubicBezTo>
                  <a:cubicBezTo>
                    <a:pt x="14807" y="13372"/>
                    <a:pt x="14741" y="13247"/>
                    <a:pt x="14741" y="13143"/>
                  </a:cubicBezTo>
                  <a:cubicBezTo>
                    <a:pt x="14741" y="13038"/>
                    <a:pt x="14642" y="13080"/>
                    <a:pt x="14675" y="13143"/>
                  </a:cubicBezTo>
                  <a:close/>
                  <a:moveTo>
                    <a:pt x="20092" y="16819"/>
                  </a:moveTo>
                  <a:cubicBezTo>
                    <a:pt x="20125" y="16861"/>
                    <a:pt x="20207" y="16861"/>
                    <a:pt x="20207" y="16777"/>
                  </a:cubicBezTo>
                  <a:cubicBezTo>
                    <a:pt x="20207" y="16694"/>
                    <a:pt x="20059" y="16777"/>
                    <a:pt x="20092" y="16819"/>
                  </a:cubicBezTo>
                  <a:close/>
                  <a:moveTo>
                    <a:pt x="21182" y="4160"/>
                  </a:moveTo>
                  <a:cubicBezTo>
                    <a:pt x="21215" y="4181"/>
                    <a:pt x="21231" y="4306"/>
                    <a:pt x="21198" y="4306"/>
                  </a:cubicBezTo>
                  <a:cubicBezTo>
                    <a:pt x="21182" y="4306"/>
                    <a:pt x="21215" y="4369"/>
                    <a:pt x="21198" y="4369"/>
                  </a:cubicBezTo>
                  <a:cubicBezTo>
                    <a:pt x="21182" y="4369"/>
                    <a:pt x="21165" y="4327"/>
                    <a:pt x="21149" y="4348"/>
                  </a:cubicBezTo>
                  <a:cubicBezTo>
                    <a:pt x="21132" y="4369"/>
                    <a:pt x="21215" y="4390"/>
                    <a:pt x="21182" y="4432"/>
                  </a:cubicBezTo>
                  <a:cubicBezTo>
                    <a:pt x="21165" y="4452"/>
                    <a:pt x="21149" y="4411"/>
                    <a:pt x="21132" y="4432"/>
                  </a:cubicBezTo>
                  <a:cubicBezTo>
                    <a:pt x="21116" y="4452"/>
                    <a:pt x="21099" y="4432"/>
                    <a:pt x="21066" y="4432"/>
                  </a:cubicBezTo>
                  <a:cubicBezTo>
                    <a:pt x="21050" y="4432"/>
                    <a:pt x="21017" y="4432"/>
                    <a:pt x="21017" y="4390"/>
                  </a:cubicBezTo>
                  <a:cubicBezTo>
                    <a:pt x="21017" y="4369"/>
                    <a:pt x="20967" y="4369"/>
                    <a:pt x="20917" y="4348"/>
                  </a:cubicBezTo>
                  <a:cubicBezTo>
                    <a:pt x="20868" y="4327"/>
                    <a:pt x="20851" y="4264"/>
                    <a:pt x="20835" y="4223"/>
                  </a:cubicBezTo>
                  <a:cubicBezTo>
                    <a:pt x="20835" y="4202"/>
                    <a:pt x="20719" y="4139"/>
                    <a:pt x="20686" y="4160"/>
                  </a:cubicBezTo>
                  <a:cubicBezTo>
                    <a:pt x="20637" y="4181"/>
                    <a:pt x="20571" y="4181"/>
                    <a:pt x="20571" y="4160"/>
                  </a:cubicBezTo>
                  <a:cubicBezTo>
                    <a:pt x="20571" y="4139"/>
                    <a:pt x="20521" y="4118"/>
                    <a:pt x="20538" y="4076"/>
                  </a:cubicBezTo>
                  <a:cubicBezTo>
                    <a:pt x="20538" y="4035"/>
                    <a:pt x="20587" y="3972"/>
                    <a:pt x="20538" y="4014"/>
                  </a:cubicBezTo>
                  <a:cubicBezTo>
                    <a:pt x="20521" y="4014"/>
                    <a:pt x="20505" y="4014"/>
                    <a:pt x="20488" y="4014"/>
                  </a:cubicBezTo>
                  <a:cubicBezTo>
                    <a:pt x="20472" y="4014"/>
                    <a:pt x="20472" y="4056"/>
                    <a:pt x="20455" y="4056"/>
                  </a:cubicBezTo>
                  <a:cubicBezTo>
                    <a:pt x="20422" y="4056"/>
                    <a:pt x="20422" y="4097"/>
                    <a:pt x="20455" y="4118"/>
                  </a:cubicBezTo>
                  <a:cubicBezTo>
                    <a:pt x="20472" y="4118"/>
                    <a:pt x="20488" y="4160"/>
                    <a:pt x="20455" y="4181"/>
                  </a:cubicBezTo>
                  <a:cubicBezTo>
                    <a:pt x="20439" y="4223"/>
                    <a:pt x="20455" y="4223"/>
                    <a:pt x="20439" y="4264"/>
                  </a:cubicBezTo>
                  <a:cubicBezTo>
                    <a:pt x="20422" y="4285"/>
                    <a:pt x="20323" y="4327"/>
                    <a:pt x="20290" y="4348"/>
                  </a:cubicBezTo>
                  <a:cubicBezTo>
                    <a:pt x="20273" y="4369"/>
                    <a:pt x="20207" y="4369"/>
                    <a:pt x="20174" y="4348"/>
                  </a:cubicBezTo>
                  <a:cubicBezTo>
                    <a:pt x="20158" y="4327"/>
                    <a:pt x="20174" y="4327"/>
                    <a:pt x="20125" y="4285"/>
                  </a:cubicBezTo>
                  <a:cubicBezTo>
                    <a:pt x="20075" y="4264"/>
                    <a:pt x="20009" y="4306"/>
                    <a:pt x="20026" y="4327"/>
                  </a:cubicBezTo>
                  <a:cubicBezTo>
                    <a:pt x="20026" y="4369"/>
                    <a:pt x="20075" y="4369"/>
                    <a:pt x="20108" y="4348"/>
                  </a:cubicBezTo>
                  <a:cubicBezTo>
                    <a:pt x="20141" y="4327"/>
                    <a:pt x="20141" y="4369"/>
                    <a:pt x="20141" y="4390"/>
                  </a:cubicBezTo>
                  <a:cubicBezTo>
                    <a:pt x="20141" y="4432"/>
                    <a:pt x="20191" y="4473"/>
                    <a:pt x="20207" y="4432"/>
                  </a:cubicBezTo>
                  <a:cubicBezTo>
                    <a:pt x="20224" y="4432"/>
                    <a:pt x="20290" y="4536"/>
                    <a:pt x="20273" y="4578"/>
                  </a:cubicBezTo>
                  <a:cubicBezTo>
                    <a:pt x="20257" y="4620"/>
                    <a:pt x="20339" y="4661"/>
                    <a:pt x="20339" y="4703"/>
                  </a:cubicBezTo>
                  <a:cubicBezTo>
                    <a:pt x="20323" y="4724"/>
                    <a:pt x="20372" y="4745"/>
                    <a:pt x="20339" y="4808"/>
                  </a:cubicBezTo>
                  <a:cubicBezTo>
                    <a:pt x="20290" y="4849"/>
                    <a:pt x="20273" y="4828"/>
                    <a:pt x="20224" y="4808"/>
                  </a:cubicBezTo>
                  <a:cubicBezTo>
                    <a:pt x="20174" y="4808"/>
                    <a:pt x="20125" y="4808"/>
                    <a:pt x="20125" y="4787"/>
                  </a:cubicBezTo>
                  <a:cubicBezTo>
                    <a:pt x="20125" y="4745"/>
                    <a:pt x="20075" y="4766"/>
                    <a:pt x="20092" y="4787"/>
                  </a:cubicBezTo>
                  <a:cubicBezTo>
                    <a:pt x="20092" y="4828"/>
                    <a:pt x="19976" y="4912"/>
                    <a:pt x="19877" y="4933"/>
                  </a:cubicBezTo>
                  <a:cubicBezTo>
                    <a:pt x="19778" y="4954"/>
                    <a:pt x="19712" y="4996"/>
                    <a:pt x="19695" y="5037"/>
                  </a:cubicBezTo>
                  <a:cubicBezTo>
                    <a:pt x="19695" y="5058"/>
                    <a:pt x="19662" y="5037"/>
                    <a:pt x="19646" y="5079"/>
                  </a:cubicBezTo>
                  <a:cubicBezTo>
                    <a:pt x="19613" y="5121"/>
                    <a:pt x="19629" y="5079"/>
                    <a:pt x="19580" y="5142"/>
                  </a:cubicBezTo>
                  <a:cubicBezTo>
                    <a:pt x="19530" y="5163"/>
                    <a:pt x="19464" y="5225"/>
                    <a:pt x="19431" y="5246"/>
                  </a:cubicBezTo>
                  <a:cubicBezTo>
                    <a:pt x="19398" y="5246"/>
                    <a:pt x="19415" y="5309"/>
                    <a:pt x="19382" y="5309"/>
                  </a:cubicBezTo>
                  <a:cubicBezTo>
                    <a:pt x="19365" y="5330"/>
                    <a:pt x="19349" y="5246"/>
                    <a:pt x="19316" y="5225"/>
                  </a:cubicBezTo>
                  <a:cubicBezTo>
                    <a:pt x="19266" y="5204"/>
                    <a:pt x="19117" y="5204"/>
                    <a:pt x="19051" y="5246"/>
                  </a:cubicBezTo>
                  <a:cubicBezTo>
                    <a:pt x="18985" y="5309"/>
                    <a:pt x="18952" y="5372"/>
                    <a:pt x="18952" y="5330"/>
                  </a:cubicBezTo>
                  <a:cubicBezTo>
                    <a:pt x="18936" y="5288"/>
                    <a:pt x="18969" y="5204"/>
                    <a:pt x="18919" y="5204"/>
                  </a:cubicBezTo>
                  <a:cubicBezTo>
                    <a:pt x="18903" y="5204"/>
                    <a:pt x="18853" y="5309"/>
                    <a:pt x="18820" y="5351"/>
                  </a:cubicBezTo>
                  <a:cubicBezTo>
                    <a:pt x="18804" y="5372"/>
                    <a:pt x="18804" y="5309"/>
                    <a:pt x="18787" y="5309"/>
                  </a:cubicBezTo>
                  <a:cubicBezTo>
                    <a:pt x="18771" y="5330"/>
                    <a:pt x="18705" y="5288"/>
                    <a:pt x="18688" y="5330"/>
                  </a:cubicBezTo>
                  <a:cubicBezTo>
                    <a:pt x="18688" y="5351"/>
                    <a:pt x="18622" y="5434"/>
                    <a:pt x="18622" y="5476"/>
                  </a:cubicBezTo>
                  <a:cubicBezTo>
                    <a:pt x="18606" y="5539"/>
                    <a:pt x="18572" y="5539"/>
                    <a:pt x="18523" y="5601"/>
                  </a:cubicBezTo>
                  <a:cubicBezTo>
                    <a:pt x="18490" y="5664"/>
                    <a:pt x="18523" y="5748"/>
                    <a:pt x="18539" y="5748"/>
                  </a:cubicBezTo>
                  <a:cubicBezTo>
                    <a:pt x="18572" y="5748"/>
                    <a:pt x="18572" y="5727"/>
                    <a:pt x="18606" y="5727"/>
                  </a:cubicBezTo>
                  <a:cubicBezTo>
                    <a:pt x="18639" y="5748"/>
                    <a:pt x="18655" y="5748"/>
                    <a:pt x="18606" y="5810"/>
                  </a:cubicBezTo>
                  <a:cubicBezTo>
                    <a:pt x="18556" y="5852"/>
                    <a:pt x="18572" y="5956"/>
                    <a:pt x="18589" y="5956"/>
                  </a:cubicBezTo>
                  <a:cubicBezTo>
                    <a:pt x="18606" y="5956"/>
                    <a:pt x="18672" y="5998"/>
                    <a:pt x="18639" y="6040"/>
                  </a:cubicBezTo>
                  <a:cubicBezTo>
                    <a:pt x="18606" y="6061"/>
                    <a:pt x="18589" y="6040"/>
                    <a:pt x="18556" y="6040"/>
                  </a:cubicBezTo>
                  <a:cubicBezTo>
                    <a:pt x="18523" y="6061"/>
                    <a:pt x="18473" y="6165"/>
                    <a:pt x="18490" y="6207"/>
                  </a:cubicBezTo>
                  <a:cubicBezTo>
                    <a:pt x="18506" y="6228"/>
                    <a:pt x="18539" y="6270"/>
                    <a:pt x="18506" y="6332"/>
                  </a:cubicBezTo>
                  <a:cubicBezTo>
                    <a:pt x="18457" y="6374"/>
                    <a:pt x="18424" y="6332"/>
                    <a:pt x="18374" y="6353"/>
                  </a:cubicBezTo>
                  <a:cubicBezTo>
                    <a:pt x="18341" y="6395"/>
                    <a:pt x="18275" y="6437"/>
                    <a:pt x="18275" y="6479"/>
                  </a:cubicBezTo>
                  <a:cubicBezTo>
                    <a:pt x="18292" y="6520"/>
                    <a:pt x="18308" y="6583"/>
                    <a:pt x="18292" y="6583"/>
                  </a:cubicBezTo>
                  <a:cubicBezTo>
                    <a:pt x="18275" y="6604"/>
                    <a:pt x="18226" y="6583"/>
                    <a:pt x="18209" y="6604"/>
                  </a:cubicBezTo>
                  <a:cubicBezTo>
                    <a:pt x="18193" y="6625"/>
                    <a:pt x="18143" y="6646"/>
                    <a:pt x="18143" y="6667"/>
                  </a:cubicBezTo>
                  <a:cubicBezTo>
                    <a:pt x="18127" y="6688"/>
                    <a:pt x="18143" y="6792"/>
                    <a:pt x="18127" y="6792"/>
                  </a:cubicBezTo>
                  <a:cubicBezTo>
                    <a:pt x="18094" y="6813"/>
                    <a:pt x="18110" y="6834"/>
                    <a:pt x="18061" y="6876"/>
                  </a:cubicBezTo>
                  <a:cubicBezTo>
                    <a:pt x="18028" y="6917"/>
                    <a:pt x="17961" y="7001"/>
                    <a:pt x="17961" y="7001"/>
                  </a:cubicBezTo>
                  <a:cubicBezTo>
                    <a:pt x="17945" y="6980"/>
                    <a:pt x="17961" y="6938"/>
                    <a:pt x="17928" y="6897"/>
                  </a:cubicBezTo>
                  <a:cubicBezTo>
                    <a:pt x="17912" y="6876"/>
                    <a:pt x="17928" y="6729"/>
                    <a:pt x="17895" y="6688"/>
                  </a:cubicBezTo>
                  <a:cubicBezTo>
                    <a:pt x="17879" y="6625"/>
                    <a:pt x="17846" y="6312"/>
                    <a:pt x="17846" y="6186"/>
                  </a:cubicBezTo>
                  <a:cubicBezTo>
                    <a:pt x="17846" y="6082"/>
                    <a:pt x="17879" y="5977"/>
                    <a:pt x="17945" y="5894"/>
                  </a:cubicBezTo>
                  <a:cubicBezTo>
                    <a:pt x="17995" y="5810"/>
                    <a:pt x="17945" y="5748"/>
                    <a:pt x="17961" y="5727"/>
                  </a:cubicBezTo>
                  <a:cubicBezTo>
                    <a:pt x="17995" y="5727"/>
                    <a:pt x="18061" y="5727"/>
                    <a:pt x="18061" y="5706"/>
                  </a:cubicBezTo>
                  <a:cubicBezTo>
                    <a:pt x="18061" y="5685"/>
                    <a:pt x="18176" y="5685"/>
                    <a:pt x="18242" y="5560"/>
                  </a:cubicBezTo>
                  <a:cubicBezTo>
                    <a:pt x="18308" y="5434"/>
                    <a:pt x="18407" y="5392"/>
                    <a:pt x="18440" y="5351"/>
                  </a:cubicBezTo>
                  <a:cubicBezTo>
                    <a:pt x="18457" y="5267"/>
                    <a:pt x="18506" y="5267"/>
                    <a:pt x="18523" y="5225"/>
                  </a:cubicBezTo>
                  <a:cubicBezTo>
                    <a:pt x="18523" y="5163"/>
                    <a:pt x="18622" y="5142"/>
                    <a:pt x="18655" y="5142"/>
                  </a:cubicBezTo>
                  <a:cubicBezTo>
                    <a:pt x="18688" y="5142"/>
                    <a:pt x="18688" y="5121"/>
                    <a:pt x="18688" y="5079"/>
                  </a:cubicBezTo>
                  <a:cubicBezTo>
                    <a:pt x="18688" y="5058"/>
                    <a:pt x="18738" y="5037"/>
                    <a:pt x="18705" y="5037"/>
                  </a:cubicBezTo>
                  <a:cubicBezTo>
                    <a:pt x="18688" y="4996"/>
                    <a:pt x="18738" y="4975"/>
                    <a:pt x="18721" y="4912"/>
                  </a:cubicBezTo>
                  <a:cubicBezTo>
                    <a:pt x="18721" y="4849"/>
                    <a:pt x="18771" y="4808"/>
                    <a:pt x="18804" y="4808"/>
                  </a:cubicBezTo>
                  <a:cubicBezTo>
                    <a:pt x="18837" y="4828"/>
                    <a:pt x="18853" y="4808"/>
                    <a:pt x="18804" y="4787"/>
                  </a:cubicBezTo>
                  <a:cubicBezTo>
                    <a:pt x="18771" y="4766"/>
                    <a:pt x="18639" y="4787"/>
                    <a:pt x="18622" y="4849"/>
                  </a:cubicBezTo>
                  <a:cubicBezTo>
                    <a:pt x="18622" y="4933"/>
                    <a:pt x="18655" y="4996"/>
                    <a:pt x="18606" y="4996"/>
                  </a:cubicBezTo>
                  <a:cubicBezTo>
                    <a:pt x="18572" y="4975"/>
                    <a:pt x="18506" y="5016"/>
                    <a:pt x="18440" y="5100"/>
                  </a:cubicBezTo>
                  <a:cubicBezTo>
                    <a:pt x="18374" y="5184"/>
                    <a:pt x="18325" y="5184"/>
                    <a:pt x="18308" y="5163"/>
                  </a:cubicBezTo>
                  <a:cubicBezTo>
                    <a:pt x="18308" y="5142"/>
                    <a:pt x="18358" y="5121"/>
                    <a:pt x="18341" y="5100"/>
                  </a:cubicBezTo>
                  <a:cubicBezTo>
                    <a:pt x="18308" y="5100"/>
                    <a:pt x="18275" y="5121"/>
                    <a:pt x="18275" y="5058"/>
                  </a:cubicBezTo>
                  <a:cubicBezTo>
                    <a:pt x="18292" y="4996"/>
                    <a:pt x="18358" y="4954"/>
                    <a:pt x="18325" y="4933"/>
                  </a:cubicBezTo>
                  <a:cubicBezTo>
                    <a:pt x="18308" y="4912"/>
                    <a:pt x="18275" y="4975"/>
                    <a:pt x="18259" y="4975"/>
                  </a:cubicBezTo>
                  <a:cubicBezTo>
                    <a:pt x="18242" y="4954"/>
                    <a:pt x="18242" y="4891"/>
                    <a:pt x="18193" y="4933"/>
                  </a:cubicBezTo>
                  <a:cubicBezTo>
                    <a:pt x="18127" y="4975"/>
                    <a:pt x="18044" y="4954"/>
                    <a:pt x="18028" y="4954"/>
                  </a:cubicBezTo>
                  <a:cubicBezTo>
                    <a:pt x="17978" y="4954"/>
                    <a:pt x="17961" y="5037"/>
                    <a:pt x="17961" y="5079"/>
                  </a:cubicBezTo>
                  <a:cubicBezTo>
                    <a:pt x="17961" y="5100"/>
                    <a:pt x="17928" y="5079"/>
                    <a:pt x="17879" y="5142"/>
                  </a:cubicBezTo>
                  <a:cubicBezTo>
                    <a:pt x="17846" y="5184"/>
                    <a:pt x="17780" y="5225"/>
                    <a:pt x="17730" y="5309"/>
                  </a:cubicBezTo>
                  <a:cubicBezTo>
                    <a:pt x="17697" y="5372"/>
                    <a:pt x="17697" y="5413"/>
                    <a:pt x="17747" y="5413"/>
                  </a:cubicBezTo>
                  <a:cubicBezTo>
                    <a:pt x="17796" y="5413"/>
                    <a:pt x="17813" y="5455"/>
                    <a:pt x="17780" y="5455"/>
                  </a:cubicBezTo>
                  <a:cubicBezTo>
                    <a:pt x="17763" y="5455"/>
                    <a:pt x="17697" y="5455"/>
                    <a:pt x="17681" y="5476"/>
                  </a:cubicBezTo>
                  <a:cubicBezTo>
                    <a:pt x="17648" y="5518"/>
                    <a:pt x="17631" y="5455"/>
                    <a:pt x="17598" y="5497"/>
                  </a:cubicBezTo>
                  <a:cubicBezTo>
                    <a:pt x="17565" y="5518"/>
                    <a:pt x="17516" y="5518"/>
                    <a:pt x="17499" y="5518"/>
                  </a:cubicBezTo>
                  <a:cubicBezTo>
                    <a:pt x="17466" y="5518"/>
                    <a:pt x="17417" y="5560"/>
                    <a:pt x="17400" y="5539"/>
                  </a:cubicBezTo>
                  <a:cubicBezTo>
                    <a:pt x="17350" y="5497"/>
                    <a:pt x="17400" y="5476"/>
                    <a:pt x="17417" y="5476"/>
                  </a:cubicBezTo>
                  <a:cubicBezTo>
                    <a:pt x="17450" y="5497"/>
                    <a:pt x="17483" y="5455"/>
                    <a:pt x="17450" y="5455"/>
                  </a:cubicBezTo>
                  <a:cubicBezTo>
                    <a:pt x="17400" y="5434"/>
                    <a:pt x="17400" y="5372"/>
                    <a:pt x="17367" y="5392"/>
                  </a:cubicBezTo>
                  <a:cubicBezTo>
                    <a:pt x="17334" y="5434"/>
                    <a:pt x="17317" y="5392"/>
                    <a:pt x="17284" y="5372"/>
                  </a:cubicBezTo>
                  <a:cubicBezTo>
                    <a:pt x="17268" y="5351"/>
                    <a:pt x="17169" y="5351"/>
                    <a:pt x="17152" y="5392"/>
                  </a:cubicBezTo>
                  <a:cubicBezTo>
                    <a:pt x="17119" y="5455"/>
                    <a:pt x="17086" y="5455"/>
                    <a:pt x="17070" y="5434"/>
                  </a:cubicBezTo>
                  <a:cubicBezTo>
                    <a:pt x="17020" y="5413"/>
                    <a:pt x="17004" y="5455"/>
                    <a:pt x="16954" y="5455"/>
                  </a:cubicBezTo>
                  <a:cubicBezTo>
                    <a:pt x="16905" y="5455"/>
                    <a:pt x="16872" y="5434"/>
                    <a:pt x="16855" y="5455"/>
                  </a:cubicBezTo>
                  <a:cubicBezTo>
                    <a:pt x="16855" y="5476"/>
                    <a:pt x="16839" y="5476"/>
                    <a:pt x="16806" y="5455"/>
                  </a:cubicBezTo>
                  <a:cubicBezTo>
                    <a:pt x="16789" y="5434"/>
                    <a:pt x="16673" y="5392"/>
                    <a:pt x="16591" y="5413"/>
                  </a:cubicBezTo>
                  <a:cubicBezTo>
                    <a:pt x="16508" y="5434"/>
                    <a:pt x="16393" y="5518"/>
                    <a:pt x="16393" y="5560"/>
                  </a:cubicBezTo>
                  <a:cubicBezTo>
                    <a:pt x="16393" y="5580"/>
                    <a:pt x="16294" y="5622"/>
                    <a:pt x="16277" y="5664"/>
                  </a:cubicBezTo>
                  <a:cubicBezTo>
                    <a:pt x="16261" y="5706"/>
                    <a:pt x="16228" y="5748"/>
                    <a:pt x="16161" y="5810"/>
                  </a:cubicBezTo>
                  <a:cubicBezTo>
                    <a:pt x="16095" y="5873"/>
                    <a:pt x="16029" y="5936"/>
                    <a:pt x="16013" y="5956"/>
                  </a:cubicBezTo>
                  <a:cubicBezTo>
                    <a:pt x="16013" y="5998"/>
                    <a:pt x="15996" y="6019"/>
                    <a:pt x="15947" y="6061"/>
                  </a:cubicBezTo>
                  <a:cubicBezTo>
                    <a:pt x="15914" y="6082"/>
                    <a:pt x="15848" y="6144"/>
                    <a:pt x="15815" y="6165"/>
                  </a:cubicBezTo>
                  <a:cubicBezTo>
                    <a:pt x="15798" y="6165"/>
                    <a:pt x="15798" y="6207"/>
                    <a:pt x="15749" y="6228"/>
                  </a:cubicBezTo>
                  <a:cubicBezTo>
                    <a:pt x="15699" y="6270"/>
                    <a:pt x="15683" y="6332"/>
                    <a:pt x="15749" y="6332"/>
                  </a:cubicBezTo>
                  <a:cubicBezTo>
                    <a:pt x="15815" y="6332"/>
                    <a:pt x="15864" y="6312"/>
                    <a:pt x="15864" y="6332"/>
                  </a:cubicBezTo>
                  <a:cubicBezTo>
                    <a:pt x="15864" y="6374"/>
                    <a:pt x="15848" y="6479"/>
                    <a:pt x="15881" y="6479"/>
                  </a:cubicBezTo>
                  <a:cubicBezTo>
                    <a:pt x="15914" y="6458"/>
                    <a:pt x="15914" y="6395"/>
                    <a:pt x="15947" y="6374"/>
                  </a:cubicBezTo>
                  <a:cubicBezTo>
                    <a:pt x="15980" y="6353"/>
                    <a:pt x="15947" y="6395"/>
                    <a:pt x="15947" y="6437"/>
                  </a:cubicBezTo>
                  <a:cubicBezTo>
                    <a:pt x="15947" y="6479"/>
                    <a:pt x="15980" y="6479"/>
                    <a:pt x="15947" y="6500"/>
                  </a:cubicBezTo>
                  <a:cubicBezTo>
                    <a:pt x="15914" y="6541"/>
                    <a:pt x="15996" y="6541"/>
                    <a:pt x="16013" y="6500"/>
                  </a:cubicBezTo>
                  <a:cubicBezTo>
                    <a:pt x="16029" y="6458"/>
                    <a:pt x="16029" y="6437"/>
                    <a:pt x="16046" y="6458"/>
                  </a:cubicBezTo>
                  <a:cubicBezTo>
                    <a:pt x="16079" y="6458"/>
                    <a:pt x="16079" y="6437"/>
                    <a:pt x="16079" y="6395"/>
                  </a:cubicBezTo>
                  <a:cubicBezTo>
                    <a:pt x="16062" y="6374"/>
                    <a:pt x="16128" y="6395"/>
                    <a:pt x="16161" y="6395"/>
                  </a:cubicBezTo>
                  <a:cubicBezTo>
                    <a:pt x="16195" y="6395"/>
                    <a:pt x="16244" y="6437"/>
                    <a:pt x="16244" y="6479"/>
                  </a:cubicBezTo>
                  <a:cubicBezTo>
                    <a:pt x="16244" y="6520"/>
                    <a:pt x="16277" y="6520"/>
                    <a:pt x="16310" y="6541"/>
                  </a:cubicBezTo>
                  <a:cubicBezTo>
                    <a:pt x="16343" y="6562"/>
                    <a:pt x="16360" y="6583"/>
                    <a:pt x="16343" y="6604"/>
                  </a:cubicBezTo>
                  <a:cubicBezTo>
                    <a:pt x="16327" y="6625"/>
                    <a:pt x="16327" y="6625"/>
                    <a:pt x="16343" y="6646"/>
                  </a:cubicBezTo>
                  <a:cubicBezTo>
                    <a:pt x="16343" y="6667"/>
                    <a:pt x="16327" y="6729"/>
                    <a:pt x="16343" y="6750"/>
                  </a:cubicBezTo>
                  <a:cubicBezTo>
                    <a:pt x="16343" y="6771"/>
                    <a:pt x="16360" y="6792"/>
                    <a:pt x="16327" y="6834"/>
                  </a:cubicBezTo>
                  <a:cubicBezTo>
                    <a:pt x="16294" y="6876"/>
                    <a:pt x="16294" y="6897"/>
                    <a:pt x="16277" y="6917"/>
                  </a:cubicBezTo>
                  <a:cubicBezTo>
                    <a:pt x="16277" y="6959"/>
                    <a:pt x="16277" y="6980"/>
                    <a:pt x="16261" y="7001"/>
                  </a:cubicBezTo>
                  <a:cubicBezTo>
                    <a:pt x="16261" y="7022"/>
                    <a:pt x="16261" y="7273"/>
                    <a:pt x="16211" y="7356"/>
                  </a:cubicBezTo>
                  <a:cubicBezTo>
                    <a:pt x="16195" y="7440"/>
                    <a:pt x="16178" y="7440"/>
                    <a:pt x="16161" y="7481"/>
                  </a:cubicBezTo>
                  <a:cubicBezTo>
                    <a:pt x="16128" y="7523"/>
                    <a:pt x="16062" y="7628"/>
                    <a:pt x="16046" y="7669"/>
                  </a:cubicBezTo>
                  <a:cubicBezTo>
                    <a:pt x="16013" y="7753"/>
                    <a:pt x="15947" y="7857"/>
                    <a:pt x="15897" y="7920"/>
                  </a:cubicBezTo>
                  <a:cubicBezTo>
                    <a:pt x="15848" y="8004"/>
                    <a:pt x="15716" y="8129"/>
                    <a:pt x="15716" y="8171"/>
                  </a:cubicBezTo>
                  <a:cubicBezTo>
                    <a:pt x="15716" y="8192"/>
                    <a:pt x="15534" y="8359"/>
                    <a:pt x="15484" y="8359"/>
                  </a:cubicBezTo>
                  <a:cubicBezTo>
                    <a:pt x="15451" y="8359"/>
                    <a:pt x="15402" y="8275"/>
                    <a:pt x="15369" y="8275"/>
                  </a:cubicBezTo>
                  <a:cubicBezTo>
                    <a:pt x="15352" y="8275"/>
                    <a:pt x="15319" y="8296"/>
                    <a:pt x="15286" y="8338"/>
                  </a:cubicBezTo>
                  <a:cubicBezTo>
                    <a:pt x="15270" y="8338"/>
                    <a:pt x="15270" y="8338"/>
                    <a:pt x="15253" y="8359"/>
                  </a:cubicBezTo>
                  <a:cubicBezTo>
                    <a:pt x="15204" y="8401"/>
                    <a:pt x="15154" y="8463"/>
                    <a:pt x="15138" y="8505"/>
                  </a:cubicBezTo>
                  <a:cubicBezTo>
                    <a:pt x="15121" y="8547"/>
                    <a:pt x="15138" y="8630"/>
                    <a:pt x="15105" y="8651"/>
                  </a:cubicBezTo>
                  <a:cubicBezTo>
                    <a:pt x="15072" y="8672"/>
                    <a:pt x="14972" y="8777"/>
                    <a:pt x="14923" y="8797"/>
                  </a:cubicBezTo>
                  <a:cubicBezTo>
                    <a:pt x="14873" y="8818"/>
                    <a:pt x="14857" y="8881"/>
                    <a:pt x="14890" y="8923"/>
                  </a:cubicBezTo>
                  <a:cubicBezTo>
                    <a:pt x="14906" y="8923"/>
                    <a:pt x="14939" y="8965"/>
                    <a:pt x="14989" y="9027"/>
                  </a:cubicBezTo>
                  <a:cubicBezTo>
                    <a:pt x="15039" y="9090"/>
                    <a:pt x="15088" y="9194"/>
                    <a:pt x="15088" y="9257"/>
                  </a:cubicBezTo>
                  <a:cubicBezTo>
                    <a:pt x="15088" y="9341"/>
                    <a:pt x="15105" y="9403"/>
                    <a:pt x="15121" y="9445"/>
                  </a:cubicBezTo>
                  <a:cubicBezTo>
                    <a:pt x="15138" y="9466"/>
                    <a:pt x="15105" y="9508"/>
                    <a:pt x="15072" y="9487"/>
                  </a:cubicBezTo>
                  <a:cubicBezTo>
                    <a:pt x="15055" y="9487"/>
                    <a:pt x="15039" y="9466"/>
                    <a:pt x="14972" y="9550"/>
                  </a:cubicBezTo>
                  <a:cubicBezTo>
                    <a:pt x="14923" y="9612"/>
                    <a:pt x="14791" y="9654"/>
                    <a:pt x="14774" y="9633"/>
                  </a:cubicBezTo>
                  <a:cubicBezTo>
                    <a:pt x="14758" y="9612"/>
                    <a:pt x="14791" y="9570"/>
                    <a:pt x="14758" y="9550"/>
                  </a:cubicBezTo>
                  <a:cubicBezTo>
                    <a:pt x="14741" y="9508"/>
                    <a:pt x="14824" y="9445"/>
                    <a:pt x="14791" y="9382"/>
                  </a:cubicBezTo>
                  <a:cubicBezTo>
                    <a:pt x="14758" y="9320"/>
                    <a:pt x="14758" y="9257"/>
                    <a:pt x="14807" y="9257"/>
                  </a:cubicBezTo>
                  <a:cubicBezTo>
                    <a:pt x="14840" y="9257"/>
                    <a:pt x="14840" y="9215"/>
                    <a:pt x="14807" y="9194"/>
                  </a:cubicBezTo>
                  <a:cubicBezTo>
                    <a:pt x="14791" y="9194"/>
                    <a:pt x="14791" y="9153"/>
                    <a:pt x="14774" y="9132"/>
                  </a:cubicBezTo>
                  <a:cubicBezTo>
                    <a:pt x="14774" y="9132"/>
                    <a:pt x="14758" y="9111"/>
                    <a:pt x="14741" y="9111"/>
                  </a:cubicBezTo>
                  <a:cubicBezTo>
                    <a:pt x="14708" y="9111"/>
                    <a:pt x="14675" y="9111"/>
                    <a:pt x="14659" y="9132"/>
                  </a:cubicBezTo>
                  <a:cubicBezTo>
                    <a:pt x="14659" y="9173"/>
                    <a:pt x="14626" y="9132"/>
                    <a:pt x="14609" y="9111"/>
                  </a:cubicBezTo>
                  <a:cubicBezTo>
                    <a:pt x="14609" y="9069"/>
                    <a:pt x="14576" y="9069"/>
                    <a:pt x="14593" y="9027"/>
                  </a:cubicBezTo>
                  <a:cubicBezTo>
                    <a:pt x="14626" y="8985"/>
                    <a:pt x="14692" y="8923"/>
                    <a:pt x="14659" y="8881"/>
                  </a:cubicBezTo>
                  <a:cubicBezTo>
                    <a:pt x="14642" y="8839"/>
                    <a:pt x="14593" y="8818"/>
                    <a:pt x="14543" y="8818"/>
                  </a:cubicBezTo>
                  <a:cubicBezTo>
                    <a:pt x="14527" y="8797"/>
                    <a:pt x="14510" y="8818"/>
                    <a:pt x="14494" y="8818"/>
                  </a:cubicBezTo>
                  <a:cubicBezTo>
                    <a:pt x="14428" y="8839"/>
                    <a:pt x="14361" y="8902"/>
                    <a:pt x="14295" y="8944"/>
                  </a:cubicBezTo>
                  <a:cubicBezTo>
                    <a:pt x="14246" y="9006"/>
                    <a:pt x="14196" y="8985"/>
                    <a:pt x="14229" y="8944"/>
                  </a:cubicBezTo>
                  <a:cubicBezTo>
                    <a:pt x="14262" y="8923"/>
                    <a:pt x="14229" y="8902"/>
                    <a:pt x="14246" y="8839"/>
                  </a:cubicBezTo>
                  <a:cubicBezTo>
                    <a:pt x="14262" y="8797"/>
                    <a:pt x="14361" y="8735"/>
                    <a:pt x="14312" y="8672"/>
                  </a:cubicBezTo>
                  <a:cubicBezTo>
                    <a:pt x="14262" y="8630"/>
                    <a:pt x="14196" y="8672"/>
                    <a:pt x="14130" y="8756"/>
                  </a:cubicBezTo>
                  <a:cubicBezTo>
                    <a:pt x="14081" y="8839"/>
                    <a:pt x="14048" y="8777"/>
                    <a:pt x="14015" y="8860"/>
                  </a:cubicBezTo>
                  <a:cubicBezTo>
                    <a:pt x="13998" y="8965"/>
                    <a:pt x="13932" y="8902"/>
                    <a:pt x="13883" y="8923"/>
                  </a:cubicBezTo>
                  <a:cubicBezTo>
                    <a:pt x="13850" y="8923"/>
                    <a:pt x="13817" y="9090"/>
                    <a:pt x="13883" y="9069"/>
                  </a:cubicBezTo>
                  <a:cubicBezTo>
                    <a:pt x="13949" y="9069"/>
                    <a:pt x="14015" y="9069"/>
                    <a:pt x="13998" y="9132"/>
                  </a:cubicBezTo>
                  <a:cubicBezTo>
                    <a:pt x="13982" y="9173"/>
                    <a:pt x="14015" y="9257"/>
                    <a:pt x="14064" y="9236"/>
                  </a:cubicBezTo>
                  <a:cubicBezTo>
                    <a:pt x="14114" y="9194"/>
                    <a:pt x="14180" y="9069"/>
                    <a:pt x="14196" y="9111"/>
                  </a:cubicBezTo>
                  <a:cubicBezTo>
                    <a:pt x="14229" y="9153"/>
                    <a:pt x="14262" y="9173"/>
                    <a:pt x="14295" y="9173"/>
                  </a:cubicBezTo>
                  <a:cubicBezTo>
                    <a:pt x="14345" y="9153"/>
                    <a:pt x="14395" y="9236"/>
                    <a:pt x="14361" y="9257"/>
                  </a:cubicBezTo>
                  <a:cubicBezTo>
                    <a:pt x="14345" y="9278"/>
                    <a:pt x="14262" y="9278"/>
                    <a:pt x="14246" y="9299"/>
                  </a:cubicBezTo>
                  <a:cubicBezTo>
                    <a:pt x="14229" y="9320"/>
                    <a:pt x="14196" y="9299"/>
                    <a:pt x="14180" y="9341"/>
                  </a:cubicBezTo>
                  <a:cubicBezTo>
                    <a:pt x="14163" y="9382"/>
                    <a:pt x="14147" y="9382"/>
                    <a:pt x="14114" y="9382"/>
                  </a:cubicBezTo>
                  <a:cubicBezTo>
                    <a:pt x="14097" y="9382"/>
                    <a:pt x="14114" y="9445"/>
                    <a:pt x="14081" y="9445"/>
                  </a:cubicBezTo>
                  <a:cubicBezTo>
                    <a:pt x="14031" y="9487"/>
                    <a:pt x="14015" y="9550"/>
                    <a:pt x="14031" y="9570"/>
                  </a:cubicBezTo>
                  <a:cubicBezTo>
                    <a:pt x="14031" y="9612"/>
                    <a:pt x="14097" y="9612"/>
                    <a:pt x="14114" y="9654"/>
                  </a:cubicBezTo>
                  <a:cubicBezTo>
                    <a:pt x="14130" y="9696"/>
                    <a:pt x="14163" y="9800"/>
                    <a:pt x="14180" y="9821"/>
                  </a:cubicBezTo>
                  <a:cubicBezTo>
                    <a:pt x="14196" y="9842"/>
                    <a:pt x="14180" y="9863"/>
                    <a:pt x="14196" y="9905"/>
                  </a:cubicBezTo>
                  <a:cubicBezTo>
                    <a:pt x="14229" y="9926"/>
                    <a:pt x="14312" y="10009"/>
                    <a:pt x="14279" y="10030"/>
                  </a:cubicBezTo>
                  <a:cubicBezTo>
                    <a:pt x="14262" y="10051"/>
                    <a:pt x="14229" y="10030"/>
                    <a:pt x="14196" y="10009"/>
                  </a:cubicBezTo>
                  <a:cubicBezTo>
                    <a:pt x="14163" y="9967"/>
                    <a:pt x="14097" y="10009"/>
                    <a:pt x="14130" y="10009"/>
                  </a:cubicBezTo>
                  <a:cubicBezTo>
                    <a:pt x="14180" y="10009"/>
                    <a:pt x="14196" y="10093"/>
                    <a:pt x="14229" y="10093"/>
                  </a:cubicBezTo>
                  <a:cubicBezTo>
                    <a:pt x="14262" y="10093"/>
                    <a:pt x="14312" y="10155"/>
                    <a:pt x="14295" y="10176"/>
                  </a:cubicBezTo>
                  <a:cubicBezTo>
                    <a:pt x="14262" y="10176"/>
                    <a:pt x="14213" y="10218"/>
                    <a:pt x="14180" y="10239"/>
                  </a:cubicBezTo>
                  <a:cubicBezTo>
                    <a:pt x="14147" y="10239"/>
                    <a:pt x="14196" y="10281"/>
                    <a:pt x="14213" y="10260"/>
                  </a:cubicBezTo>
                  <a:cubicBezTo>
                    <a:pt x="14246" y="10218"/>
                    <a:pt x="14262" y="10302"/>
                    <a:pt x="14279" y="10281"/>
                  </a:cubicBezTo>
                  <a:cubicBezTo>
                    <a:pt x="14295" y="10260"/>
                    <a:pt x="14361" y="10281"/>
                    <a:pt x="14328" y="10302"/>
                  </a:cubicBezTo>
                  <a:cubicBezTo>
                    <a:pt x="14279" y="10302"/>
                    <a:pt x="14262" y="10364"/>
                    <a:pt x="14279" y="10385"/>
                  </a:cubicBezTo>
                  <a:cubicBezTo>
                    <a:pt x="14295" y="10385"/>
                    <a:pt x="14262" y="10385"/>
                    <a:pt x="14262" y="10427"/>
                  </a:cubicBezTo>
                  <a:cubicBezTo>
                    <a:pt x="14262" y="10469"/>
                    <a:pt x="14262" y="10531"/>
                    <a:pt x="14246" y="10531"/>
                  </a:cubicBezTo>
                  <a:cubicBezTo>
                    <a:pt x="14213" y="10552"/>
                    <a:pt x="14180" y="10573"/>
                    <a:pt x="14180" y="10615"/>
                  </a:cubicBezTo>
                  <a:cubicBezTo>
                    <a:pt x="14180" y="10657"/>
                    <a:pt x="14147" y="10678"/>
                    <a:pt x="14130" y="10698"/>
                  </a:cubicBezTo>
                  <a:cubicBezTo>
                    <a:pt x="14097" y="10719"/>
                    <a:pt x="14048" y="10740"/>
                    <a:pt x="14048" y="10761"/>
                  </a:cubicBezTo>
                  <a:cubicBezTo>
                    <a:pt x="14064" y="10761"/>
                    <a:pt x="14097" y="10803"/>
                    <a:pt x="14064" y="10803"/>
                  </a:cubicBezTo>
                  <a:cubicBezTo>
                    <a:pt x="14048" y="10824"/>
                    <a:pt x="14064" y="10886"/>
                    <a:pt x="14048" y="10907"/>
                  </a:cubicBezTo>
                  <a:cubicBezTo>
                    <a:pt x="14031" y="10928"/>
                    <a:pt x="14015" y="10928"/>
                    <a:pt x="14015" y="10970"/>
                  </a:cubicBezTo>
                  <a:cubicBezTo>
                    <a:pt x="14015" y="10991"/>
                    <a:pt x="13949" y="10991"/>
                    <a:pt x="13949" y="11033"/>
                  </a:cubicBezTo>
                  <a:cubicBezTo>
                    <a:pt x="13949" y="11054"/>
                    <a:pt x="13883" y="11054"/>
                    <a:pt x="13883" y="11095"/>
                  </a:cubicBezTo>
                  <a:cubicBezTo>
                    <a:pt x="13883" y="11095"/>
                    <a:pt x="13866" y="11158"/>
                    <a:pt x="13833" y="11158"/>
                  </a:cubicBezTo>
                  <a:cubicBezTo>
                    <a:pt x="13784" y="11179"/>
                    <a:pt x="13800" y="11200"/>
                    <a:pt x="13767" y="11221"/>
                  </a:cubicBezTo>
                  <a:cubicBezTo>
                    <a:pt x="13734" y="11262"/>
                    <a:pt x="13734" y="11304"/>
                    <a:pt x="13701" y="11304"/>
                  </a:cubicBezTo>
                  <a:cubicBezTo>
                    <a:pt x="13668" y="11304"/>
                    <a:pt x="13552" y="11304"/>
                    <a:pt x="13536" y="11325"/>
                  </a:cubicBezTo>
                  <a:cubicBezTo>
                    <a:pt x="13486" y="11367"/>
                    <a:pt x="13420" y="11304"/>
                    <a:pt x="13420" y="11325"/>
                  </a:cubicBezTo>
                  <a:cubicBezTo>
                    <a:pt x="13420" y="11346"/>
                    <a:pt x="13321" y="11430"/>
                    <a:pt x="13222" y="11471"/>
                  </a:cubicBezTo>
                  <a:cubicBezTo>
                    <a:pt x="13123" y="11513"/>
                    <a:pt x="13073" y="11555"/>
                    <a:pt x="13073" y="11597"/>
                  </a:cubicBezTo>
                  <a:cubicBezTo>
                    <a:pt x="13073" y="11618"/>
                    <a:pt x="13073" y="11680"/>
                    <a:pt x="13057" y="11638"/>
                  </a:cubicBezTo>
                  <a:cubicBezTo>
                    <a:pt x="13024" y="11618"/>
                    <a:pt x="13007" y="11555"/>
                    <a:pt x="13024" y="11534"/>
                  </a:cubicBezTo>
                  <a:cubicBezTo>
                    <a:pt x="13040" y="11513"/>
                    <a:pt x="13024" y="11430"/>
                    <a:pt x="12991" y="11471"/>
                  </a:cubicBezTo>
                  <a:cubicBezTo>
                    <a:pt x="12974" y="11513"/>
                    <a:pt x="12958" y="11513"/>
                    <a:pt x="12941" y="11471"/>
                  </a:cubicBezTo>
                  <a:cubicBezTo>
                    <a:pt x="12925" y="11450"/>
                    <a:pt x="12892" y="11430"/>
                    <a:pt x="12892" y="11471"/>
                  </a:cubicBezTo>
                  <a:cubicBezTo>
                    <a:pt x="12875" y="11513"/>
                    <a:pt x="12842" y="11471"/>
                    <a:pt x="12826" y="11492"/>
                  </a:cubicBezTo>
                  <a:cubicBezTo>
                    <a:pt x="12826" y="11492"/>
                    <a:pt x="12809" y="11492"/>
                    <a:pt x="12809" y="11513"/>
                  </a:cubicBezTo>
                  <a:cubicBezTo>
                    <a:pt x="12793" y="11534"/>
                    <a:pt x="12760" y="11576"/>
                    <a:pt x="12727" y="11576"/>
                  </a:cubicBezTo>
                  <a:cubicBezTo>
                    <a:pt x="12694" y="11576"/>
                    <a:pt x="12694" y="11618"/>
                    <a:pt x="12694" y="11638"/>
                  </a:cubicBezTo>
                  <a:cubicBezTo>
                    <a:pt x="12694" y="11680"/>
                    <a:pt x="12628" y="11701"/>
                    <a:pt x="12611" y="11764"/>
                  </a:cubicBezTo>
                  <a:cubicBezTo>
                    <a:pt x="12611" y="11826"/>
                    <a:pt x="12611" y="11910"/>
                    <a:pt x="12644" y="11931"/>
                  </a:cubicBezTo>
                  <a:cubicBezTo>
                    <a:pt x="12677" y="11973"/>
                    <a:pt x="12661" y="12014"/>
                    <a:pt x="12694" y="12035"/>
                  </a:cubicBezTo>
                  <a:cubicBezTo>
                    <a:pt x="12710" y="12056"/>
                    <a:pt x="12826" y="12223"/>
                    <a:pt x="12859" y="12223"/>
                  </a:cubicBezTo>
                  <a:cubicBezTo>
                    <a:pt x="12875" y="12223"/>
                    <a:pt x="12958" y="12391"/>
                    <a:pt x="12958" y="12432"/>
                  </a:cubicBezTo>
                  <a:cubicBezTo>
                    <a:pt x="12958" y="12453"/>
                    <a:pt x="12991" y="12599"/>
                    <a:pt x="12974" y="12725"/>
                  </a:cubicBezTo>
                  <a:cubicBezTo>
                    <a:pt x="12958" y="12850"/>
                    <a:pt x="12941" y="12850"/>
                    <a:pt x="12892" y="12913"/>
                  </a:cubicBezTo>
                  <a:cubicBezTo>
                    <a:pt x="12842" y="12934"/>
                    <a:pt x="12793" y="12996"/>
                    <a:pt x="12760" y="12996"/>
                  </a:cubicBezTo>
                  <a:cubicBezTo>
                    <a:pt x="12727" y="12996"/>
                    <a:pt x="12694" y="12975"/>
                    <a:pt x="12694" y="12996"/>
                  </a:cubicBezTo>
                  <a:cubicBezTo>
                    <a:pt x="12677" y="13038"/>
                    <a:pt x="12694" y="13080"/>
                    <a:pt x="12661" y="13080"/>
                  </a:cubicBezTo>
                  <a:cubicBezTo>
                    <a:pt x="12644" y="13059"/>
                    <a:pt x="12661" y="13122"/>
                    <a:pt x="12644" y="13122"/>
                  </a:cubicBezTo>
                  <a:cubicBezTo>
                    <a:pt x="12611" y="13143"/>
                    <a:pt x="12561" y="13184"/>
                    <a:pt x="12545" y="13205"/>
                  </a:cubicBezTo>
                  <a:cubicBezTo>
                    <a:pt x="12528" y="13247"/>
                    <a:pt x="12495" y="13226"/>
                    <a:pt x="12495" y="13163"/>
                  </a:cubicBezTo>
                  <a:cubicBezTo>
                    <a:pt x="12495" y="13101"/>
                    <a:pt x="12545" y="13059"/>
                    <a:pt x="12512" y="13038"/>
                  </a:cubicBezTo>
                  <a:cubicBezTo>
                    <a:pt x="12495" y="13038"/>
                    <a:pt x="12495" y="13017"/>
                    <a:pt x="12479" y="12996"/>
                  </a:cubicBezTo>
                  <a:cubicBezTo>
                    <a:pt x="12479" y="12996"/>
                    <a:pt x="12462" y="12996"/>
                    <a:pt x="12462" y="12975"/>
                  </a:cubicBezTo>
                  <a:cubicBezTo>
                    <a:pt x="12462" y="12955"/>
                    <a:pt x="12413" y="12996"/>
                    <a:pt x="12380" y="12975"/>
                  </a:cubicBezTo>
                  <a:cubicBezTo>
                    <a:pt x="12363" y="12934"/>
                    <a:pt x="12396" y="12913"/>
                    <a:pt x="12380" y="12913"/>
                  </a:cubicBezTo>
                  <a:cubicBezTo>
                    <a:pt x="12363" y="12913"/>
                    <a:pt x="12314" y="12934"/>
                    <a:pt x="12314" y="12892"/>
                  </a:cubicBezTo>
                  <a:cubicBezTo>
                    <a:pt x="12314" y="12850"/>
                    <a:pt x="12330" y="12787"/>
                    <a:pt x="12281" y="12767"/>
                  </a:cubicBezTo>
                  <a:cubicBezTo>
                    <a:pt x="12281" y="12767"/>
                    <a:pt x="12281" y="12767"/>
                    <a:pt x="12281" y="12767"/>
                  </a:cubicBezTo>
                  <a:cubicBezTo>
                    <a:pt x="12231" y="12746"/>
                    <a:pt x="12231" y="12683"/>
                    <a:pt x="12165" y="12704"/>
                  </a:cubicBezTo>
                  <a:cubicBezTo>
                    <a:pt x="12099" y="12704"/>
                    <a:pt x="12099" y="12662"/>
                    <a:pt x="12099" y="12620"/>
                  </a:cubicBezTo>
                  <a:cubicBezTo>
                    <a:pt x="12083" y="12558"/>
                    <a:pt x="11984" y="12599"/>
                    <a:pt x="12000" y="12641"/>
                  </a:cubicBezTo>
                  <a:cubicBezTo>
                    <a:pt x="12017" y="12704"/>
                    <a:pt x="11950" y="12850"/>
                    <a:pt x="11950" y="12913"/>
                  </a:cubicBezTo>
                  <a:cubicBezTo>
                    <a:pt x="11934" y="12975"/>
                    <a:pt x="11901" y="13101"/>
                    <a:pt x="11934" y="13122"/>
                  </a:cubicBezTo>
                  <a:cubicBezTo>
                    <a:pt x="11967" y="13143"/>
                    <a:pt x="12000" y="13143"/>
                    <a:pt x="12000" y="13184"/>
                  </a:cubicBezTo>
                  <a:cubicBezTo>
                    <a:pt x="12000" y="13226"/>
                    <a:pt x="12050" y="13268"/>
                    <a:pt x="12033" y="13310"/>
                  </a:cubicBezTo>
                  <a:cubicBezTo>
                    <a:pt x="12033" y="13351"/>
                    <a:pt x="12066" y="13456"/>
                    <a:pt x="12116" y="13456"/>
                  </a:cubicBezTo>
                  <a:cubicBezTo>
                    <a:pt x="12165" y="13456"/>
                    <a:pt x="12215" y="13519"/>
                    <a:pt x="12231" y="13560"/>
                  </a:cubicBezTo>
                  <a:cubicBezTo>
                    <a:pt x="12231" y="13560"/>
                    <a:pt x="12231" y="13560"/>
                    <a:pt x="12248" y="13560"/>
                  </a:cubicBezTo>
                  <a:cubicBezTo>
                    <a:pt x="12248" y="13602"/>
                    <a:pt x="12264" y="13560"/>
                    <a:pt x="12281" y="13623"/>
                  </a:cubicBezTo>
                  <a:cubicBezTo>
                    <a:pt x="12297" y="13686"/>
                    <a:pt x="12363" y="13686"/>
                    <a:pt x="12363" y="13769"/>
                  </a:cubicBezTo>
                  <a:cubicBezTo>
                    <a:pt x="12363" y="13853"/>
                    <a:pt x="12330" y="13978"/>
                    <a:pt x="12363" y="14020"/>
                  </a:cubicBezTo>
                  <a:cubicBezTo>
                    <a:pt x="12413" y="14062"/>
                    <a:pt x="12462" y="14187"/>
                    <a:pt x="12429" y="14208"/>
                  </a:cubicBezTo>
                  <a:cubicBezTo>
                    <a:pt x="12413" y="14229"/>
                    <a:pt x="12297" y="14124"/>
                    <a:pt x="12248" y="14083"/>
                  </a:cubicBezTo>
                  <a:cubicBezTo>
                    <a:pt x="12182" y="14020"/>
                    <a:pt x="12149" y="13999"/>
                    <a:pt x="12149" y="13957"/>
                  </a:cubicBezTo>
                  <a:cubicBezTo>
                    <a:pt x="12132" y="13915"/>
                    <a:pt x="12033" y="13769"/>
                    <a:pt x="12033" y="13707"/>
                  </a:cubicBezTo>
                  <a:cubicBezTo>
                    <a:pt x="12033" y="13644"/>
                    <a:pt x="12033" y="13560"/>
                    <a:pt x="12017" y="13498"/>
                  </a:cubicBezTo>
                  <a:cubicBezTo>
                    <a:pt x="12000" y="13477"/>
                    <a:pt x="11984" y="13456"/>
                    <a:pt x="11967" y="13435"/>
                  </a:cubicBezTo>
                  <a:cubicBezTo>
                    <a:pt x="11917" y="13351"/>
                    <a:pt x="11868" y="13268"/>
                    <a:pt x="11835" y="13268"/>
                  </a:cubicBezTo>
                  <a:cubicBezTo>
                    <a:pt x="11818" y="13268"/>
                    <a:pt x="11818" y="13205"/>
                    <a:pt x="11835" y="13143"/>
                  </a:cubicBezTo>
                  <a:cubicBezTo>
                    <a:pt x="11851" y="13101"/>
                    <a:pt x="11851" y="13017"/>
                    <a:pt x="11851" y="12955"/>
                  </a:cubicBezTo>
                  <a:cubicBezTo>
                    <a:pt x="11868" y="12934"/>
                    <a:pt x="11868" y="12934"/>
                    <a:pt x="11868" y="12934"/>
                  </a:cubicBezTo>
                  <a:cubicBezTo>
                    <a:pt x="11868" y="12871"/>
                    <a:pt x="11851" y="12808"/>
                    <a:pt x="11851" y="12767"/>
                  </a:cubicBezTo>
                  <a:cubicBezTo>
                    <a:pt x="11868" y="12725"/>
                    <a:pt x="11851" y="12620"/>
                    <a:pt x="11818" y="12558"/>
                  </a:cubicBezTo>
                  <a:cubicBezTo>
                    <a:pt x="11769" y="12516"/>
                    <a:pt x="11769" y="12349"/>
                    <a:pt x="11769" y="12286"/>
                  </a:cubicBezTo>
                  <a:cubicBezTo>
                    <a:pt x="11752" y="12223"/>
                    <a:pt x="11736" y="12161"/>
                    <a:pt x="11719" y="12119"/>
                  </a:cubicBezTo>
                  <a:cubicBezTo>
                    <a:pt x="11686" y="12119"/>
                    <a:pt x="11670" y="12014"/>
                    <a:pt x="11670" y="12077"/>
                  </a:cubicBezTo>
                  <a:cubicBezTo>
                    <a:pt x="11653" y="12119"/>
                    <a:pt x="11604" y="12161"/>
                    <a:pt x="11571" y="12223"/>
                  </a:cubicBezTo>
                  <a:cubicBezTo>
                    <a:pt x="11554" y="12265"/>
                    <a:pt x="11521" y="12244"/>
                    <a:pt x="11472" y="12223"/>
                  </a:cubicBezTo>
                  <a:cubicBezTo>
                    <a:pt x="11439" y="12203"/>
                    <a:pt x="11406" y="12203"/>
                    <a:pt x="11439" y="12161"/>
                  </a:cubicBezTo>
                  <a:cubicBezTo>
                    <a:pt x="11455" y="12119"/>
                    <a:pt x="11472" y="12014"/>
                    <a:pt x="11455" y="11952"/>
                  </a:cubicBezTo>
                  <a:cubicBezTo>
                    <a:pt x="11439" y="11868"/>
                    <a:pt x="11389" y="11701"/>
                    <a:pt x="11323" y="11680"/>
                  </a:cubicBezTo>
                  <a:cubicBezTo>
                    <a:pt x="11290" y="11659"/>
                    <a:pt x="11257" y="11597"/>
                    <a:pt x="11224" y="11555"/>
                  </a:cubicBezTo>
                  <a:cubicBezTo>
                    <a:pt x="11224" y="11513"/>
                    <a:pt x="11207" y="11513"/>
                    <a:pt x="11207" y="11492"/>
                  </a:cubicBezTo>
                  <a:cubicBezTo>
                    <a:pt x="11207" y="11430"/>
                    <a:pt x="11191" y="11325"/>
                    <a:pt x="11158" y="11304"/>
                  </a:cubicBezTo>
                  <a:cubicBezTo>
                    <a:pt x="11141" y="11304"/>
                    <a:pt x="11108" y="11325"/>
                    <a:pt x="11108" y="11367"/>
                  </a:cubicBezTo>
                  <a:cubicBezTo>
                    <a:pt x="11092" y="11409"/>
                    <a:pt x="11042" y="11409"/>
                    <a:pt x="11009" y="11409"/>
                  </a:cubicBezTo>
                  <a:cubicBezTo>
                    <a:pt x="10993" y="11409"/>
                    <a:pt x="10976" y="11430"/>
                    <a:pt x="10943" y="11450"/>
                  </a:cubicBezTo>
                  <a:cubicBezTo>
                    <a:pt x="10943" y="11450"/>
                    <a:pt x="10927" y="11450"/>
                    <a:pt x="10927" y="11450"/>
                  </a:cubicBezTo>
                  <a:cubicBezTo>
                    <a:pt x="10877" y="11450"/>
                    <a:pt x="10745" y="11471"/>
                    <a:pt x="10728" y="11513"/>
                  </a:cubicBezTo>
                  <a:cubicBezTo>
                    <a:pt x="10728" y="11576"/>
                    <a:pt x="10745" y="11618"/>
                    <a:pt x="10712" y="11659"/>
                  </a:cubicBezTo>
                  <a:cubicBezTo>
                    <a:pt x="10662" y="11701"/>
                    <a:pt x="10580" y="11743"/>
                    <a:pt x="10547" y="11806"/>
                  </a:cubicBezTo>
                  <a:cubicBezTo>
                    <a:pt x="10514" y="11868"/>
                    <a:pt x="10415" y="11973"/>
                    <a:pt x="10382" y="12014"/>
                  </a:cubicBezTo>
                  <a:cubicBezTo>
                    <a:pt x="10349" y="12035"/>
                    <a:pt x="10250" y="12119"/>
                    <a:pt x="10217" y="12182"/>
                  </a:cubicBezTo>
                  <a:cubicBezTo>
                    <a:pt x="10184" y="12223"/>
                    <a:pt x="10150" y="12265"/>
                    <a:pt x="10117" y="12265"/>
                  </a:cubicBezTo>
                  <a:cubicBezTo>
                    <a:pt x="10084" y="12265"/>
                    <a:pt x="10084" y="12328"/>
                    <a:pt x="10084" y="12370"/>
                  </a:cubicBezTo>
                  <a:cubicBezTo>
                    <a:pt x="10068" y="12432"/>
                    <a:pt x="10051" y="12495"/>
                    <a:pt x="10068" y="12537"/>
                  </a:cubicBezTo>
                  <a:cubicBezTo>
                    <a:pt x="10084" y="12579"/>
                    <a:pt x="10084" y="12704"/>
                    <a:pt x="10051" y="12746"/>
                  </a:cubicBezTo>
                  <a:cubicBezTo>
                    <a:pt x="10035" y="12787"/>
                    <a:pt x="10018" y="12871"/>
                    <a:pt x="10018" y="12913"/>
                  </a:cubicBezTo>
                  <a:cubicBezTo>
                    <a:pt x="10018" y="12955"/>
                    <a:pt x="10018" y="12996"/>
                    <a:pt x="10002" y="13017"/>
                  </a:cubicBezTo>
                  <a:cubicBezTo>
                    <a:pt x="9969" y="13017"/>
                    <a:pt x="9969" y="13038"/>
                    <a:pt x="9952" y="13101"/>
                  </a:cubicBezTo>
                  <a:cubicBezTo>
                    <a:pt x="9952" y="13143"/>
                    <a:pt x="9870" y="13163"/>
                    <a:pt x="9853" y="13226"/>
                  </a:cubicBezTo>
                  <a:cubicBezTo>
                    <a:pt x="9837" y="13268"/>
                    <a:pt x="9787" y="13331"/>
                    <a:pt x="9771" y="13310"/>
                  </a:cubicBezTo>
                  <a:cubicBezTo>
                    <a:pt x="9738" y="13268"/>
                    <a:pt x="9672" y="13143"/>
                    <a:pt x="9672" y="13059"/>
                  </a:cubicBezTo>
                  <a:cubicBezTo>
                    <a:pt x="9672" y="12975"/>
                    <a:pt x="9606" y="12850"/>
                    <a:pt x="9572" y="12787"/>
                  </a:cubicBezTo>
                  <a:cubicBezTo>
                    <a:pt x="9539" y="12746"/>
                    <a:pt x="9506" y="12558"/>
                    <a:pt x="9457" y="12453"/>
                  </a:cubicBezTo>
                  <a:cubicBezTo>
                    <a:pt x="9424" y="12349"/>
                    <a:pt x="9374" y="12203"/>
                    <a:pt x="9358" y="12098"/>
                  </a:cubicBezTo>
                  <a:cubicBezTo>
                    <a:pt x="9358" y="12014"/>
                    <a:pt x="9325" y="11931"/>
                    <a:pt x="9325" y="11868"/>
                  </a:cubicBezTo>
                  <a:cubicBezTo>
                    <a:pt x="9308" y="11806"/>
                    <a:pt x="9275" y="11701"/>
                    <a:pt x="9292" y="11638"/>
                  </a:cubicBezTo>
                  <a:cubicBezTo>
                    <a:pt x="9308" y="11597"/>
                    <a:pt x="9325" y="11555"/>
                    <a:pt x="9292" y="11513"/>
                  </a:cubicBezTo>
                  <a:cubicBezTo>
                    <a:pt x="9275" y="11513"/>
                    <a:pt x="9292" y="11409"/>
                    <a:pt x="9275" y="11388"/>
                  </a:cubicBezTo>
                  <a:cubicBezTo>
                    <a:pt x="9259" y="11388"/>
                    <a:pt x="9226" y="11430"/>
                    <a:pt x="9242" y="11450"/>
                  </a:cubicBezTo>
                  <a:cubicBezTo>
                    <a:pt x="9275" y="11471"/>
                    <a:pt x="9209" y="11576"/>
                    <a:pt x="9127" y="11597"/>
                  </a:cubicBezTo>
                  <a:cubicBezTo>
                    <a:pt x="9061" y="11618"/>
                    <a:pt x="8912" y="11388"/>
                    <a:pt x="8912" y="11367"/>
                  </a:cubicBezTo>
                  <a:cubicBezTo>
                    <a:pt x="8912" y="11346"/>
                    <a:pt x="9061" y="11367"/>
                    <a:pt x="9061" y="11304"/>
                  </a:cubicBezTo>
                  <a:cubicBezTo>
                    <a:pt x="9061" y="11242"/>
                    <a:pt x="9011" y="11325"/>
                    <a:pt x="8945" y="11304"/>
                  </a:cubicBezTo>
                  <a:cubicBezTo>
                    <a:pt x="8895" y="11262"/>
                    <a:pt x="8879" y="11221"/>
                    <a:pt x="8846" y="11179"/>
                  </a:cubicBezTo>
                  <a:cubicBezTo>
                    <a:pt x="8846" y="11179"/>
                    <a:pt x="8846" y="11179"/>
                    <a:pt x="8829" y="11179"/>
                  </a:cubicBezTo>
                  <a:cubicBezTo>
                    <a:pt x="8796" y="11137"/>
                    <a:pt x="8763" y="11158"/>
                    <a:pt x="8747" y="11116"/>
                  </a:cubicBezTo>
                  <a:cubicBezTo>
                    <a:pt x="8730" y="11095"/>
                    <a:pt x="8747" y="11054"/>
                    <a:pt x="8714" y="11033"/>
                  </a:cubicBezTo>
                  <a:cubicBezTo>
                    <a:pt x="8697" y="10991"/>
                    <a:pt x="8681" y="10991"/>
                    <a:pt x="8664" y="10970"/>
                  </a:cubicBezTo>
                  <a:cubicBezTo>
                    <a:pt x="8664" y="10928"/>
                    <a:pt x="8648" y="10886"/>
                    <a:pt x="8582" y="10928"/>
                  </a:cubicBezTo>
                  <a:cubicBezTo>
                    <a:pt x="8549" y="10949"/>
                    <a:pt x="8450" y="10949"/>
                    <a:pt x="8417" y="10928"/>
                  </a:cubicBezTo>
                  <a:cubicBezTo>
                    <a:pt x="8400" y="10907"/>
                    <a:pt x="8367" y="10928"/>
                    <a:pt x="8334" y="10949"/>
                  </a:cubicBezTo>
                  <a:cubicBezTo>
                    <a:pt x="8334" y="10970"/>
                    <a:pt x="8235" y="10970"/>
                    <a:pt x="8152" y="10970"/>
                  </a:cubicBezTo>
                  <a:cubicBezTo>
                    <a:pt x="8103" y="10970"/>
                    <a:pt x="8070" y="10949"/>
                    <a:pt x="8037" y="10949"/>
                  </a:cubicBezTo>
                  <a:cubicBezTo>
                    <a:pt x="8004" y="10928"/>
                    <a:pt x="7706" y="10907"/>
                    <a:pt x="7673" y="10866"/>
                  </a:cubicBezTo>
                  <a:cubicBezTo>
                    <a:pt x="7657" y="10824"/>
                    <a:pt x="7673" y="10698"/>
                    <a:pt x="7591" y="10698"/>
                  </a:cubicBezTo>
                  <a:cubicBezTo>
                    <a:pt x="7525" y="10678"/>
                    <a:pt x="7492" y="10761"/>
                    <a:pt x="7442" y="10761"/>
                  </a:cubicBezTo>
                  <a:cubicBezTo>
                    <a:pt x="7376" y="10740"/>
                    <a:pt x="7244" y="10698"/>
                    <a:pt x="7195" y="10636"/>
                  </a:cubicBezTo>
                  <a:cubicBezTo>
                    <a:pt x="7145" y="10573"/>
                    <a:pt x="7112" y="10573"/>
                    <a:pt x="7079" y="10552"/>
                  </a:cubicBezTo>
                  <a:cubicBezTo>
                    <a:pt x="7029" y="10531"/>
                    <a:pt x="7029" y="10510"/>
                    <a:pt x="7013" y="10448"/>
                  </a:cubicBezTo>
                  <a:cubicBezTo>
                    <a:pt x="6980" y="10364"/>
                    <a:pt x="6930" y="10239"/>
                    <a:pt x="6897" y="10239"/>
                  </a:cubicBezTo>
                  <a:cubicBezTo>
                    <a:pt x="6881" y="10239"/>
                    <a:pt x="6864" y="10260"/>
                    <a:pt x="6831" y="10239"/>
                  </a:cubicBezTo>
                  <a:cubicBezTo>
                    <a:pt x="6815" y="10218"/>
                    <a:pt x="6815" y="10260"/>
                    <a:pt x="6798" y="10260"/>
                  </a:cubicBezTo>
                  <a:cubicBezTo>
                    <a:pt x="6782" y="10260"/>
                    <a:pt x="6765" y="10260"/>
                    <a:pt x="6765" y="10260"/>
                  </a:cubicBezTo>
                  <a:cubicBezTo>
                    <a:pt x="6749" y="10260"/>
                    <a:pt x="6732" y="10281"/>
                    <a:pt x="6716" y="10281"/>
                  </a:cubicBezTo>
                  <a:cubicBezTo>
                    <a:pt x="6716" y="10281"/>
                    <a:pt x="6716" y="10302"/>
                    <a:pt x="6716" y="10302"/>
                  </a:cubicBezTo>
                  <a:cubicBezTo>
                    <a:pt x="6716" y="10322"/>
                    <a:pt x="6732" y="10406"/>
                    <a:pt x="6765" y="10469"/>
                  </a:cubicBezTo>
                  <a:cubicBezTo>
                    <a:pt x="6765" y="10490"/>
                    <a:pt x="6765" y="10510"/>
                    <a:pt x="6765" y="10531"/>
                  </a:cubicBezTo>
                  <a:cubicBezTo>
                    <a:pt x="6782" y="10573"/>
                    <a:pt x="6848" y="10657"/>
                    <a:pt x="6864" y="10678"/>
                  </a:cubicBezTo>
                  <a:cubicBezTo>
                    <a:pt x="6914" y="10719"/>
                    <a:pt x="6947" y="10782"/>
                    <a:pt x="6930" y="10824"/>
                  </a:cubicBezTo>
                  <a:cubicBezTo>
                    <a:pt x="6897" y="10866"/>
                    <a:pt x="6947" y="10949"/>
                    <a:pt x="6980" y="10970"/>
                  </a:cubicBezTo>
                  <a:cubicBezTo>
                    <a:pt x="6980" y="10970"/>
                    <a:pt x="6980" y="10970"/>
                    <a:pt x="6980" y="10970"/>
                  </a:cubicBezTo>
                  <a:cubicBezTo>
                    <a:pt x="6980" y="10928"/>
                    <a:pt x="7013" y="10824"/>
                    <a:pt x="7046" y="10845"/>
                  </a:cubicBezTo>
                  <a:cubicBezTo>
                    <a:pt x="7095" y="10866"/>
                    <a:pt x="7079" y="10970"/>
                    <a:pt x="7062" y="11012"/>
                  </a:cubicBezTo>
                  <a:cubicBezTo>
                    <a:pt x="7062" y="11012"/>
                    <a:pt x="7062" y="11033"/>
                    <a:pt x="7062" y="11054"/>
                  </a:cubicBezTo>
                  <a:cubicBezTo>
                    <a:pt x="7062" y="11074"/>
                    <a:pt x="7095" y="11116"/>
                    <a:pt x="7112" y="11116"/>
                  </a:cubicBezTo>
                  <a:cubicBezTo>
                    <a:pt x="7112" y="11137"/>
                    <a:pt x="7112" y="11137"/>
                    <a:pt x="7128" y="11137"/>
                  </a:cubicBezTo>
                  <a:cubicBezTo>
                    <a:pt x="7145" y="11116"/>
                    <a:pt x="7178" y="11074"/>
                    <a:pt x="7261" y="11095"/>
                  </a:cubicBezTo>
                  <a:cubicBezTo>
                    <a:pt x="7327" y="11116"/>
                    <a:pt x="7426" y="11054"/>
                    <a:pt x="7442" y="10991"/>
                  </a:cubicBezTo>
                  <a:cubicBezTo>
                    <a:pt x="7475" y="10907"/>
                    <a:pt x="7558" y="10803"/>
                    <a:pt x="7574" y="10803"/>
                  </a:cubicBezTo>
                  <a:cubicBezTo>
                    <a:pt x="7591" y="10803"/>
                    <a:pt x="7591" y="10886"/>
                    <a:pt x="7591" y="10970"/>
                  </a:cubicBezTo>
                  <a:cubicBezTo>
                    <a:pt x="7607" y="11012"/>
                    <a:pt x="7624" y="11074"/>
                    <a:pt x="7657" y="11095"/>
                  </a:cubicBezTo>
                  <a:cubicBezTo>
                    <a:pt x="7723" y="11179"/>
                    <a:pt x="7822" y="11158"/>
                    <a:pt x="7839" y="11200"/>
                  </a:cubicBezTo>
                  <a:cubicBezTo>
                    <a:pt x="7839" y="11221"/>
                    <a:pt x="7888" y="11325"/>
                    <a:pt x="7921" y="11325"/>
                  </a:cubicBezTo>
                  <a:cubicBezTo>
                    <a:pt x="7938" y="11325"/>
                    <a:pt x="7938" y="11346"/>
                    <a:pt x="7921" y="11409"/>
                  </a:cubicBezTo>
                  <a:cubicBezTo>
                    <a:pt x="7905" y="11430"/>
                    <a:pt x="7839" y="11513"/>
                    <a:pt x="7839" y="11555"/>
                  </a:cubicBezTo>
                  <a:cubicBezTo>
                    <a:pt x="7839" y="11576"/>
                    <a:pt x="7789" y="11618"/>
                    <a:pt x="7756" y="11618"/>
                  </a:cubicBezTo>
                  <a:cubicBezTo>
                    <a:pt x="7723" y="11618"/>
                    <a:pt x="7706" y="11764"/>
                    <a:pt x="7723" y="11806"/>
                  </a:cubicBezTo>
                  <a:cubicBezTo>
                    <a:pt x="7723" y="11826"/>
                    <a:pt x="7690" y="11826"/>
                    <a:pt x="7657" y="11847"/>
                  </a:cubicBezTo>
                  <a:cubicBezTo>
                    <a:pt x="7624" y="11868"/>
                    <a:pt x="7607" y="11952"/>
                    <a:pt x="7591" y="11952"/>
                  </a:cubicBezTo>
                  <a:cubicBezTo>
                    <a:pt x="7558" y="11973"/>
                    <a:pt x="7508" y="11952"/>
                    <a:pt x="7475" y="11994"/>
                  </a:cubicBezTo>
                  <a:cubicBezTo>
                    <a:pt x="7442" y="12014"/>
                    <a:pt x="7475" y="12077"/>
                    <a:pt x="7442" y="12098"/>
                  </a:cubicBezTo>
                  <a:cubicBezTo>
                    <a:pt x="7393" y="12098"/>
                    <a:pt x="7327" y="12077"/>
                    <a:pt x="7261" y="12119"/>
                  </a:cubicBezTo>
                  <a:cubicBezTo>
                    <a:pt x="7261" y="12119"/>
                    <a:pt x="7244" y="12140"/>
                    <a:pt x="7244" y="12140"/>
                  </a:cubicBezTo>
                  <a:cubicBezTo>
                    <a:pt x="7195" y="12161"/>
                    <a:pt x="7161" y="12161"/>
                    <a:pt x="7145" y="12182"/>
                  </a:cubicBezTo>
                  <a:cubicBezTo>
                    <a:pt x="7128" y="12223"/>
                    <a:pt x="7145" y="12286"/>
                    <a:pt x="7046" y="12328"/>
                  </a:cubicBezTo>
                  <a:cubicBezTo>
                    <a:pt x="6947" y="12349"/>
                    <a:pt x="6864" y="12370"/>
                    <a:pt x="6831" y="12411"/>
                  </a:cubicBezTo>
                  <a:cubicBezTo>
                    <a:pt x="6798" y="12432"/>
                    <a:pt x="6782" y="12474"/>
                    <a:pt x="6749" y="12474"/>
                  </a:cubicBezTo>
                  <a:cubicBezTo>
                    <a:pt x="6716" y="12474"/>
                    <a:pt x="6666" y="12474"/>
                    <a:pt x="6650" y="12495"/>
                  </a:cubicBezTo>
                  <a:cubicBezTo>
                    <a:pt x="6633" y="12516"/>
                    <a:pt x="6567" y="12558"/>
                    <a:pt x="6534" y="12558"/>
                  </a:cubicBezTo>
                  <a:cubicBezTo>
                    <a:pt x="6484" y="12558"/>
                    <a:pt x="6451" y="12579"/>
                    <a:pt x="6402" y="12620"/>
                  </a:cubicBezTo>
                  <a:cubicBezTo>
                    <a:pt x="6352" y="12662"/>
                    <a:pt x="6237" y="12662"/>
                    <a:pt x="6220" y="12641"/>
                  </a:cubicBezTo>
                  <a:cubicBezTo>
                    <a:pt x="6204" y="12620"/>
                    <a:pt x="6204" y="12516"/>
                    <a:pt x="6171" y="12453"/>
                  </a:cubicBezTo>
                  <a:cubicBezTo>
                    <a:pt x="6154" y="12391"/>
                    <a:pt x="6138" y="12286"/>
                    <a:pt x="6154" y="12244"/>
                  </a:cubicBezTo>
                  <a:cubicBezTo>
                    <a:pt x="6154" y="12223"/>
                    <a:pt x="6154" y="12203"/>
                    <a:pt x="6138" y="12161"/>
                  </a:cubicBezTo>
                  <a:cubicBezTo>
                    <a:pt x="6121" y="12140"/>
                    <a:pt x="6105" y="12119"/>
                    <a:pt x="6105" y="12098"/>
                  </a:cubicBezTo>
                  <a:cubicBezTo>
                    <a:pt x="6072" y="12056"/>
                    <a:pt x="6105" y="12035"/>
                    <a:pt x="6072" y="11994"/>
                  </a:cubicBezTo>
                  <a:cubicBezTo>
                    <a:pt x="6039" y="11931"/>
                    <a:pt x="5989" y="11868"/>
                    <a:pt x="5972" y="11785"/>
                  </a:cubicBezTo>
                  <a:cubicBezTo>
                    <a:pt x="5939" y="11701"/>
                    <a:pt x="5906" y="11659"/>
                    <a:pt x="5857" y="11618"/>
                  </a:cubicBezTo>
                  <a:cubicBezTo>
                    <a:pt x="5791" y="11576"/>
                    <a:pt x="5774" y="11471"/>
                    <a:pt x="5758" y="11388"/>
                  </a:cubicBezTo>
                  <a:cubicBezTo>
                    <a:pt x="5758" y="11304"/>
                    <a:pt x="5774" y="11283"/>
                    <a:pt x="5741" y="11242"/>
                  </a:cubicBezTo>
                  <a:cubicBezTo>
                    <a:pt x="5708" y="11221"/>
                    <a:pt x="5708" y="11158"/>
                    <a:pt x="5642" y="11095"/>
                  </a:cubicBezTo>
                  <a:cubicBezTo>
                    <a:pt x="5593" y="11054"/>
                    <a:pt x="5576" y="10991"/>
                    <a:pt x="5576" y="10949"/>
                  </a:cubicBezTo>
                  <a:cubicBezTo>
                    <a:pt x="5576" y="10907"/>
                    <a:pt x="5461" y="10719"/>
                    <a:pt x="5428" y="10657"/>
                  </a:cubicBezTo>
                  <a:cubicBezTo>
                    <a:pt x="5361" y="10594"/>
                    <a:pt x="5361" y="10531"/>
                    <a:pt x="5328" y="10531"/>
                  </a:cubicBezTo>
                  <a:cubicBezTo>
                    <a:pt x="5312" y="10510"/>
                    <a:pt x="5328" y="10406"/>
                    <a:pt x="5312" y="10385"/>
                  </a:cubicBezTo>
                  <a:cubicBezTo>
                    <a:pt x="5312" y="10385"/>
                    <a:pt x="5312" y="10385"/>
                    <a:pt x="5312" y="10385"/>
                  </a:cubicBezTo>
                  <a:cubicBezTo>
                    <a:pt x="5295" y="10364"/>
                    <a:pt x="5279" y="10573"/>
                    <a:pt x="5246" y="10573"/>
                  </a:cubicBezTo>
                  <a:cubicBezTo>
                    <a:pt x="5213" y="10573"/>
                    <a:pt x="5163" y="10427"/>
                    <a:pt x="5147" y="10385"/>
                  </a:cubicBezTo>
                  <a:cubicBezTo>
                    <a:pt x="5130" y="10343"/>
                    <a:pt x="5097" y="10218"/>
                    <a:pt x="5081" y="10218"/>
                  </a:cubicBezTo>
                  <a:cubicBezTo>
                    <a:pt x="5064" y="10218"/>
                    <a:pt x="5081" y="10385"/>
                    <a:pt x="5130" y="10469"/>
                  </a:cubicBezTo>
                  <a:cubicBezTo>
                    <a:pt x="5180" y="10552"/>
                    <a:pt x="5196" y="10552"/>
                    <a:pt x="5196" y="10594"/>
                  </a:cubicBezTo>
                  <a:cubicBezTo>
                    <a:pt x="5196" y="10657"/>
                    <a:pt x="5246" y="10678"/>
                    <a:pt x="5246" y="10740"/>
                  </a:cubicBezTo>
                  <a:cubicBezTo>
                    <a:pt x="5246" y="10782"/>
                    <a:pt x="5328" y="10928"/>
                    <a:pt x="5345" y="11012"/>
                  </a:cubicBezTo>
                  <a:cubicBezTo>
                    <a:pt x="5378" y="11095"/>
                    <a:pt x="5411" y="11095"/>
                    <a:pt x="5411" y="11158"/>
                  </a:cubicBezTo>
                  <a:cubicBezTo>
                    <a:pt x="5395" y="11179"/>
                    <a:pt x="5395" y="11200"/>
                    <a:pt x="5411" y="11200"/>
                  </a:cubicBezTo>
                  <a:cubicBezTo>
                    <a:pt x="5411" y="11242"/>
                    <a:pt x="5428" y="11283"/>
                    <a:pt x="5461" y="11304"/>
                  </a:cubicBezTo>
                  <a:cubicBezTo>
                    <a:pt x="5510" y="11346"/>
                    <a:pt x="5543" y="11409"/>
                    <a:pt x="5560" y="11430"/>
                  </a:cubicBezTo>
                  <a:cubicBezTo>
                    <a:pt x="5560" y="11471"/>
                    <a:pt x="5576" y="11555"/>
                    <a:pt x="5576" y="11659"/>
                  </a:cubicBezTo>
                  <a:cubicBezTo>
                    <a:pt x="5576" y="11764"/>
                    <a:pt x="5593" y="11847"/>
                    <a:pt x="5642" y="11868"/>
                  </a:cubicBezTo>
                  <a:cubicBezTo>
                    <a:pt x="5659" y="11868"/>
                    <a:pt x="5675" y="11910"/>
                    <a:pt x="5692" y="11931"/>
                  </a:cubicBezTo>
                  <a:cubicBezTo>
                    <a:pt x="5725" y="11994"/>
                    <a:pt x="5758" y="12035"/>
                    <a:pt x="5758" y="12077"/>
                  </a:cubicBezTo>
                  <a:cubicBezTo>
                    <a:pt x="5758" y="12161"/>
                    <a:pt x="5807" y="12265"/>
                    <a:pt x="5824" y="12286"/>
                  </a:cubicBezTo>
                  <a:cubicBezTo>
                    <a:pt x="5857" y="12286"/>
                    <a:pt x="5857" y="12349"/>
                    <a:pt x="5906" y="12349"/>
                  </a:cubicBezTo>
                  <a:cubicBezTo>
                    <a:pt x="5939" y="12349"/>
                    <a:pt x="6006" y="12411"/>
                    <a:pt x="6072" y="12516"/>
                  </a:cubicBezTo>
                  <a:cubicBezTo>
                    <a:pt x="6121" y="12579"/>
                    <a:pt x="6154" y="12641"/>
                    <a:pt x="6171" y="12662"/>
                  </a:cubicBezTo>
                  <a:cubicBezTo>
                    <a:pt x="6187" y="12662"/>
                    <a:pt x="6187" y="12662"/>
                    <a:pt x="6187" y="12683"/>
                  </a:cubicBezTo>
                  <a:cubicBezTo>
                    <a:pt x="6220" y="12704"/>
                    <a:pt x="6237" y="12746"/>
                    <a:pt x="6204" y="12746"/>
                  </a:cubicBezTo>
                  <a:cubicBezTo>
                    <a:pt x="6171" y="12767"/>
                    <a:pt x="6138" y="12808"/>
                    <a:pt x="6138" y="12808"/>
                  </a:cubicBezTo>
                  <a:cubicBezTo>
                    <a:pt x="6154" y="12829"/>
                    <a:pt x="6171" y="12829"/>
                    <a:pt x="6187" y="12850"/>
                  </a:cubicBezTo>
                  <a:cubicBezTo>
                    <a:pt x="6220" y="12850"/>
                    <a:pt x="6237" y="12871"/>
                    <a:pt x="6237" y="12913"/>
                  </a:cubicBezTo>
                  <a:cubicBezTo>
                    <a:pt x="6286" y="13017"/>
                    <a:pt x="6385" y="12975"/>
                    <a:pt x="6418" y="12934"/>
                  </a:cubicBezTo>
                  <a:cubicBezTo>
                    <a:pt x="6451" y="12892"/>
                    <a:pt x="6517" y="12934"/>
                    <a:pt x="6550" y="12913"/>
                  </a:cubicBezTo>
                  <a:cubicBezTo>
                    <a:pt x="6584" y="12871"/>
                    <a:pt x="6633" y="12850"/>
                    <a:pt x="6716" y="12850"/>
                  </a:cubicBezTo>
                  <a:cubicBezTo>
                    <a:pt x="6798" y="12850"/>
                    <a:pt x="6930" y="12829"/>
                    <a:pt x="6947" y="12767"/>
                  </a:cubicBezTo>
                  <a:cubicBezTo>
                    <a:pt x="6963" y="12746"/>
                    <a:pt x="7029" y="12746"/>
                    <a:pt x="7029" y="12829"/>
                  </a:cubicBezTo>
                  <a:cubicBezTo>
                    <a:pt x="7013" y="12913"/>
                    <a:pt x="6980" y="12996"/>
                    <a:pt x="6980" y="13038"/>
                  </a:cubicBezTo>
                  <a:cubicBezTo>
                    <a:pt x="6980" y="13101"/>
                    <a:pt x="6930" y="13247"/>
                    <a:pt x="6881" y="13310"/>
                  </a:cubicBezTo>
                  <a:cubicBezTo>
                    <a:pt x="6848" y="13372"/>
                    <a:pt x="6798" y="13456"/>
                    <a:pt x="6798" y="13519"/>
                  </a:cubicBezTo>
                  <a:cubicBezTo>
                    <a:pt x="6798" y="13581"/>
                    <a:pt x="6732" y="13665"/>
                    <a:pt x="6683" y="13769"/>
                  </a:cubicBezTo>
                  <a:cubicBezTo>
                    <a:pt x="6584" y="13895"/>
                    <a:pt x="6468" y="14041"/>
                    <a:pt x="6418" y="14083"/>
                  </a:cubicBezTo>
                  <a:cubicBezTo>
                    <a:pt x="6369" y="14103"/>
                    <a:pt x="6319" y="14145"/>
                    <a:pt x="6237" y="14250"/>
                  </a:cubicBezTo>
                  <a:cubicBezTo>
                    <a:pt x="6154" y="14354"/>
                    <a:pt x="6055" y="14479"/>
                    <a:pt x="6006" y="14563"/>
                  </a:cubicBezTo>
                  <a:cubicBezTo>
                    <a:pt x="6006" y="14563"/>
                    <a:pt x="5989" y="14584"/>
                    <a:pt x="5989" y="14584"/>
                  </a:cubicBezTo>
                  <a:cubicBezTo>
                    <a:pt x="5972" y="14647"/>
                    <a:pt x="5956" y="14584"/>
                    <a:pt x="5939" y="14626"/>
                  </a:cubicBezTo>
                  <a:cubicBezTo>
                    <a:pt x="5923" y="14647"/>
                    <a:pt x="5906" y="14647"/>
                    <a:pt x="5873" y="14688"/>
                  </a:cubicBezTo>
                  <a:cubicBezTo>
                    <a:pt x="5857" y="14709"/>
                    <a:pt x="5807" y="14856"/>
                    <a:pt x="5774" y="14981"/>
                  </a:cubicBezTo>
                  <a:cubicBezTo>
                    <a:pt x="5741" y="15064"/>
                    <a:pt x="5725" y="15148"/>
                    <a:pt x="5725" y="15169"/>
                  </a:cubicBezTo>
                  <a:cubicBezTo>
                    <a:pt x="5741" y="15232"/>
                    <a:pt x="5807" y="15232"/>
                    <a:pt x="5774" y="15294"/>
                  </a:cubicBezTo>
                  <a:cubicBezTo>
                    <a:pt x="5758" y="15336"/>
                    <a:pt x="5741" y="15378"/>
                    <a:pt x="5758" y="15399"/>
                  </a:cubicBezTo>
                  <a:cubicBezTo>
                    <a:pt x="5774" y="15399"/>
                    <a:pt x="5774" y="15440"/>
                    <a:pt x="5774" y="15503"/>
                  </a:cubicBezTo>
                  <a:cubicBezTo>
                    <a:pt x="5774" y="15545"/>
                    <a:pt x="5807" y="15545"/>
                    <a:pt x="5824" y="15628"/>
                  </a:cubicBezTo>
                  <a:cubicBezTo>
                    <a:pt x="5824" y="15712"/>
                    <a:pt x="5890" y="15670"/>
                    <a:pt x="5890" y="15754"/>
                  </a:cubicBezTo>
                  <a:cubicBezTo>
                    <a:pt x="5890" y="15837"/>
                    <a:pt x="5906" y="16004"/>
                    <a:pt x="5906" y="16067"/>
                  </a:cubicBezTo>
                  <a:cubicBezTo>
                    <a:pt x="5890" y="16130"/>
                    <a:pt x="5906" y="16297"/>
                    <a:pt x="5923" y="16318"/>
                  </a:cubicBezTo>
                  <a:cubicBezTo>
                    <a:pt x="5923" y="16360"/>
                    <a:pt x="5824" y="16548"/>
                    <a:pt x="5758" y="16589"/>
                  </a:cubicBezTo>
                  <a:cubicBezTo>
                    <a:pt x="5692" y="16631"/>
                    <a:pt x="5626" y="16631"/>
                    <a:pt x="5560" y="16715"/>
                  </a:cubicBezTo>
                  <a:cubicBezTo>
                    <a:pt x="5494" y="16777"/>
                    <a:pt x="5494" y="16819"/>
                    <a:pt x="5444" y="16861"/>
                  </a:cubicBezTo>
                  <a:cubicBezTo>
                    <a:pt x="5411" y="16903"/>
                    <a:pt x="5378" y="16882"/>
                    <a:pt x="5361" y="16924"/>
                  </a:cubicBezTo>
                  <a:cubicBezTo>
                    <a:pt x="5345" y="16986"/>
                    <a:pt x="5345" y="16986"/>
                    <a:pt x="5312" y="17007"/>
                  </a:cubicBezTo>
                  <a:cubicBezTo>
                    <a:pt x="5279" y="17007"/>
                    <a:pt x="5279" y="17049"/>
                    <a:pt x="5295" y="17091"/>
                  </a:cubicBezTo>
                  <a:cubicBezTo>
                    <a:pt x="5312" y="17153"/>
                    <a:pt x="5345" y="17153"/>
                    <a:pt x="5345" y="17258"/>
                  </a:cubicBezTo>
                  <a:cubicBezTo>
                    <a:pt x="5361" y="17362"/>
                    <a:pt x="5378" y="17383"/>
                    <a:pt x="5361" y="17425"/>
                  </a:cubicBezTo>
                  <a:cubicBezTo>
                    <a:pt x="5345" y="17467"/>
                    <a:pt x="5361" y="17571"/>
                    <a:pt x="5345" y="17613"/>
                  </a:cubicBezTo>
                  <a:cubicBezTo>
                    <a:pt x="5345" y="17655"/>
                    <a:pt x="5312" y="17676"/>
                    <a:pt x="5229" y="17717"/>
                  </a:cubicBezTo>
                  <a:cubicBezTo>
                    <a:pt x="5130" y="17759"/>
                    <a:pt x="5048" y="17843"/>
                    <a:pt x="5064" y="17864"/>
                  </a:cubicBezTo>
                  <a:cubicBezTo>
                    <a:pt x="5064" y="17905"/>
                    <a:pt x="5097" y="17864"/>
                    <a:pt x="5097" y="17926"/>
                  </a:cubicBezTo>
                  <a:cubicBezTo>
                    <a:pt x="5097" y="17947"/>
                    <a:pt x="5097" y="17968"/>
                    <a:pt x="5097" y="17989"/>
                  </a:cubicBezTo>
                  <a:cubicBezTo>
                    <a:pt x="5097" y="18073"/>
                    <a:pt x="5081" y="18177"/>
                    <a:pt x="5048" y="18198"/>
                  </a:cubicBezTo>
                  <a:cubicBezTo>
                    <a:pt x="5015" y="18240"/>
                    <a:pt x="4949" y="18323"/>
                    <a:pt x="4899" y="18407"/>
                  </a:cubicBezTo>
                  <a:cubicBezTo>
                    <a:pt x="4866" y="18511"/>
                    <a:pt x="4734" y="18699"/>
                    <a:pt x="4651" y="18783"/>
                  </a:cubicBezTo>
                  <a:cubicBezTo>
                    <a:pt x="4569" y="18887"/>
                    <a:pt x="4470" y="18971"/>
                    <a:pt x="4437" y="18971"/>
                  </a:cubicBezTo>
                  <a:cubicBezTo>
                    <a:pt x="4404" y="18971"/>
                    <a:pt x="4354" y="18971"/>
                    <a:pt x="4354" y="18992"/>
                  </a:cubicBezTo>
                  <a:cubicBezTo>
                    <a:pt x="4354" y="19054"/>
                    <a:pt x="4305" y="18992"/>
                    <a:pt x="4288" y="19013"/>
                  </a:cubicBezTo>
                  <a:cubicBezTo>
                    <a:pt x="4272" y="19033"/>
                    <a:pt x="4222" y="19054"/>
                    <a:pt x="4189" y="19033"/>
                  </a:cubicBezTo>
                  <a:cubicBezTo>
                    <a:pt x="4139" y="19013"/>
                    <a:pt x="4073" y="19013"/>
                    <a:pt x="4024" y="19033"/>
                  </a:cubicBezTo>
                  <a:cubicBezTo>
                    <a:pt x="3974" y="19054"/>
                    <a:pt x="3991" y="19096"/>
                    <a:pt x="3941" y="19096"/>
                  </a:cubicBezTo>
                  <a:cubicBezTo>
                    <a:pt x="3875" y="19096"/>
                    <a:pt x="3826" y="19096"/>
                    <a:pt x="3809" y="19117"/>
                  </a:cubicBezTo>
                  <a:cubicBezTo>
                    <a:pt x="3793" y="19159"/>
                    <a:pt x="3760" y="19159"/>
                    <a:pt x="3743" y="19138"/>
                  </a:cubicBezTo>
                  <a:cubicBezTo>
                    <a:pt x="3727" y="19096"/>
                    <a:pt x="3710" y="19075"/>
                    <a:pt x="3694" y="19075"/>
                  </a:cubicBezTo>
                  <a:cubicBezTo>
                    <a:pt x="3661" y="19075"/>
                    <a:pt x="3677" y="19054"/>
                    <a:pt x="3644" y="19054"/>
                  </a:cubicBezTo>
                  <a:cubicBezTo>
                    <a:pt x="3611" y="19033"/>
                    <a:pt x="3644" y="18992"/>
                    <a:pt x="3611" y="18929"/>
                  </a:cubicBezTo>
                  <a:cubicBezTo>
                    <a:pt x="3578" y="18866"/>
                    <a:pt x="3578" y="18825"/>
                    <a:pt x="3611" y="18825"/>
                  </a:cubicBezTo>
                  <a:cubicBezTo>
                    <a:pt x="3644" y="18825"/>
                    <a:pt x="3628" y="18762"/>
                    <a:pt x="3611" y="18699"/>
                  </a:cubicBezTo>
                  <a:cubicBezTo>
                    <a:pt x="3595" y="18637"/>
                    <a:pt x="3528" y="18553"/>
                    <a:pt x="3512" y="18449"/>
                  </a:cubicBezTo>
                  <a:cubicBezTo>
                    <a:pt x="3495" y="18386"/>
                    <a:pt x="3462" y="18302"/>
                    <a:pt x="3429" y="18240"/>
                  </a:cubicBezTo>
                  <a:cubicBezTo>
                    <a:pt x="3413" y="18198"/>
                    <a:pt x="3396" y="18156"/>
                    <a:pt x="3363" y="18135"/>
                  </a:cubicBezTo>
                  <a:cubicBezTo>
                    <a:pt x="3314" y="18073"/>
                    <a:pt x="3314" y="17885"/>
                    <a:pt x="3297" y="17801"/>
                  </a:cubicBezTo>
                  <a:cubicBezTo>
                    <a:pt x="3281" y="17738"/>
                    <a:pt x="3281" y="17655"/>
                    <a:pt x="3264" y="17613"/>
                  </a:cubicBezTo>
                  <a:cubicBezTo>
                    <a:pt x="3248" y="17571"/>
                    <a:pt x="3264" y="17467"/>
                    <a:pt x="3264" y="17383"/>
                  </a:cubicBezTo>
                  <a:cubicBezTo>
                    <a:pt x="3248" y="17320"/>
                    <a:pt x="3182" y="17216"/>
                    <a:pt x="3149" y="17112"/>
                  </a:cubicBezTo>
                  <a:cubicBezTo>
                    <a:pt x="3132" y="17007"/>
                    <a:pt x="3083" y="16903"/>
                    <a:pt x="3050" y="16840"/>
                  </a:cubicBezTo>
                  <a:cubicBezTo>
                    <a:pt x="3017" y="16777"/>
                    <a:pt x="2984" y="16715"/>
                    <a:pt x="3000" y="16673"/>
                  </a:cubicBezTo>
                  <a:cubicBezTo>
                    <a:pt x="3000" y="16631"/>
                    <a:pt x="3017" y="16527"/>
                    <a:pt x="3017" y="16485"/>
                  </a:cubicBezTo>
                  <a:cubicBezTo>
                    <a:pt x="3000" y="16443"/>
                    <a:pt x="3066" y="16380"/>
                    <a:pt x="3066" y="16318"/>
                  </a:cubicBezTo>
                  <a:cubicBezTo>
                    <a:pt x="3066" y="16234"/>
                    <a:pt x="3099" y="16109"/>
                    <a:pt x="3132" y="16046"/>
                  </a:cubicBezTo>
                  <a:cubicBezTo>
                    <a:pt x="3182" y="16004"/>
                    <a:pt x="3215" y="15942"/>
                    <a:pt x="3215" y="15858"/>
                  </a:cubicBezTo>
                  <a:cubicBezTo>
                    <a:pt x="3198" y="15775"/>
                    <a:pt x="3149" y="15649"/>
                    <a:pt x="3149" y="15587"/>
                  </a:cubicBezTo>
                  <a:cubicBezTo>
                    <a:pt x="3149" y="15524"/>
                    <a:pt x="3182" y="15482"/>
                    <a:pt x="3165" y="15440"/>
                  </a:cubicBezTo>
                  <a:cubicBezTo>
                    <a:pt x="3149" y="15420"/>
                    <a:pt x="3099" y="15273"/>
                    <a:pt x="3066" y="15169"/>
                  </a:cubicBezTo>
                  <a:cubicBezTo>
                    <a:pt x="3066" y="15169"/>
                    <a:pt x="3066" y="15169"/>
                    <a:pt x="3066" y="15169"/>
                  </a:cubicBezTo>
                  <a:cubicBezTo>
                    <a:pt x="3066" y="15106"/>
                    <a:pt x="3050" y="15064"/>
                    <a:pt x="3033" y="15023"/>
                  </a:cubicBezTo>
                  <a:cubicBezTo>
                    <a:pt x="3017" y="14981"/>
                    <a:pt x="2984" y="14918"/>
                    <a:pt x="2934" y="14876"/>
                  </a:cubicBezTo>
                  <a:cubicBezTo>
                    <a:pt x="2934" y="14876"/>
                    <a:pt x="2934" y="14876"/>
                    <a:pt x="2934" y="14876"/>
                  </a:cubicBezTo>
                  <a:cubicBezTo>
                    <a:pt x="2851" y="14793"/>
                    <a:pt x="2884" y="14772"/>
                    <a:pt x="2835" y="14709"/>
                  </a:cubicBezTo>
                  <a:cubicBezTo>
                    <a:pt x="2769" y="14626"/>
                    <a:pt x="2752" y="14605"/>
                    <a:pt x="2752" y="14584"/>
                  </a:cubicBezTo>
                  <a:cubicBezTo>
                    <a:pt x="2752" y="14563"/>
                    <a:pt x="2686" y="14479"/>
                    <a:pt x="2703" y="14479"/>
                  </a:cubicBezTo>
                  <a:cubicBezTo>
                    <a:pt x="2719" y="14459"/>
                    <a:pt x="2752" y="14417"/>
                    <a:pt x="2752" y="14375"/>
                  </a:cubicBezTo>
                  <a:cubicBezTo>
                    <a:pt x="2736" y="14354"/>
                    <a:pt x="2802" y="14354"/>
                    <a:pt x="2802" y="14333"/>
                  </a:cubicBezTo>
                  <a:cubicBezTo>
                    <a:pt x="2785" y="14312"/>
                    <a:pt x="2752" y="14271"/>
                    <a:pt x="2769" y="14271"/>
                  </a:cubicBezTo>
                  <a:cubicBezTo>
                    <a:pt x="2769" y="14271"/>
                    <a:pt x="2769" y="14250"/>
                    <a:pt x="2769" y="14250"/>
                  </a:cubicBezTo>
                  <a:cubicBezTo>
                    <a:pt x="2785" y="14229"/>
                    <a:pt x="2785" y="14208"/>
                    <a:pt x="2769" y="14208"/>
                  </a:cubicBezTo>
                  <a:cubicBezTo>
                    <a:pt x="2752" y="14208"/>
                    <a:pt x="2752" y="14166"/>
                    <a:pt x="2769" y="14145"/>
                  </a:cubicBezTo>
                  <a:cubicBezTo>
                    <a:pt x="2818" y="14145"/>
                    <a:pt x="2818" y="14083"/>
                    <a:pt x="2802" y="14062"/>
                  </a:cubicBezTo>
                  <a:cubicBezTo>
                    <a:pt x="2802" y="14062"/>
                    <a:pt x="2802" y="14062"/>
                    <a:pt x="2802" y="14062"/>
                  </a:cubicBezTo>
                  <a:cubicBezTo>
                    <a:pt x="2785" y="14041"/>
                    <a:pt x="2818" y="13978"/>
                    <a:pt x="2818" y="13957"/>
                  </a:cubicBezTo>
                  <a:cubicBezTo>
                    <a:pt x="2835" y="13915"/>
                    <a:pt x="2802" y="13832"/>
                    <a:pt x="2785" y="13811"/>
                  </a:cubicBezTo>
                  <a:cubicBezTo>
                    <a:pt x="2769" y="13811"/>
                    <a:pt x="2736" y="13832"/>
                    <a:pt x="2703" y="13790"/>
                  </a:cubicBezTo>
                  <a:cubicBezTo>
                    <a:pt x="2686" y="13769"/>
                    <a:pt x="2686" y="13727"/>
                    <a:pt x="2670" y="13727"/>
                  </a:cubicBezTo>
                  <a:cubicBezTo>
                    <a:pt x="2670" y="13727"/>
                    <a:pt x="2653" y="13727"/>
                    <a:pt x="2653" y="13727"/>
                  </a:cubicBezTo>
                  <a:cubicBezTo>
                    <a:pt x="2637" y="13748"/>
                    <a:pt x="2538" y="13748"/>
                    <a:pt x="2521" y="13748"/>
                  </a:cubicBezTo>
                  <a:cubicBezTo>
                    <a:pt x="2488" y="13748"/>
                    <a:pt x="2439" y="13790"/>
                    <a:pt x="2406" y="13769"/>
                  </a:cubicBezTo>
                  <a:cubicBezTo>
                    <a:pt x="2389" y="13769"/>
                    <a:pt x="2356" y="13686"/>
                    <a:pt x="2356" y="13665"/>
                  </a:cubicBezTo>
                  <a:cubicBezTo>
                    <a:pt x="2356" y="13623"/>
                    <a:pt x="2306" y="13539"/>
                    <a:pt x="2257" y="13519"/>
                  </a:cubicBezTo>
                  <a:cubicBezTo>
                    <a:pt x="2207" y="13519"/>
                    <a:pt x="2125" y="13498"/>
                    <a:pt x="2108" y="13477"/>
                  </a:cubicBezTo>
                  <a:cubicBezTo>
                    <a:pt x="2075" y="13456"/>
                    <a:pt x="2059" y="13498"/>
                    <a:pt x="2026" y="13498"/>
                  </a:cubicBezTo>
                  <a:cubicBezTo>
                    <a:pt x="2009" y="13498"/>
                    <a:pt x="1976" y="13498"/>
                    <a:pt x="1960" y="13519"/>
                  </a:cubicBezTo>
                  <a:cubicBezTo>
                    <a:pt x="1943" y="13519"/>
                    <a:pt x="1910" y="13519"/>
                    <a:pt x="1894" y="13539"/>
                  </a:cubicBezTo>
                  <a:cubicBezTo>
                    <a:pt x="1894" y="13560"/>
                    <a:pt x="1894" y="13560"/>
                    <a:pt x="1877" y="13560"/>
                  </a:cubicBezTo>
                  <a:cubicBezTo>
                    <a:pt x="1844" y="13581"/>
                    <a:pt x="1811" y="13602"/>
                    <a:pt x="1761" y="13623"/>
                  </a:cubicBezTo>
                  <a:cubicBezTo>
                    <a:pt x="1712" y="13665"/>
                    <a:pt x="1580" y="13727"/>
                    <a:pt x="1563" y="13727"/>
                  </a:cubicBezTo>
                  <a:cubicBezTo>
                    <a:pt x="1547" y="13727"/>
                    <a:pt x="1530" y="13707"/>
                    <a:pt x="1481" y="13686"/>
                  </a:cubicBezTo>
                  <a:cubicBezTo>
                    <a:pt x="1431" y="13665"/>
                    <a:pt x="1365" y="13665"/>
                    <a:pt x="1283" y="13665"/>
                  </a:cubicBezTo>
                  <a:cubicBezTo>
                    <a:pt x="1150" y="13707"/>
                    <a:pt x="1035" y="13769"/>
                    <a:pt x="969" y="13769"/>
                  </a:cubicBezTo>
                  <a:cubicBezTo>
                    <a:pt x="969" y="13769"/>
                    <a:pt x="952" y="13769"/>
                    <a:pt x="952" y="13748"/>
                  </a:cubicBezTo>
                  <a:cubicBezTo>
                    <a:pt x="903" y="13727"/>
                    <a:pt x="787" y="13644"/>
                    <a:pt x="705" y="13560"/>
                  </a:cubicBezTo>
                  <a:cubicBezTo>
                    <a:pt x="672" y="13519"/>
                    <a:pt x="606" y="13477"/>
                    <a:pt x="572" y="13456"/>
                  </a:cubicBezTo>
                  <a:cubicBezTo>
                    <a:pt x="539" y="13414"/>
                    <a:pt x="506" y="13393"/>
                    <a:pt x="490" y="13372"/>
                  </a:cubicBezTo>
                  <a:cubicBezTo>
                    <a:pt x="457" y="13351"/>
                    <a:pt x="440" y="13331"/>
                    <a:pt x="407" y="13205"/>
                  </a:cubicBezTo>
                  <a:cubicBezTo>
                    <a:pt x="407" y="13184"/>
                    <a:pt x="391" y="13184"/>
                    <a:pt x="391" y="13163"/>
                  </a:cubicBezTo>
                  <a:cubicBezTo>
                    <a:pt x="358" y="13080"/>
                    <a:pt x="308" y="13038"/>
                    <a:pt x="275" y="12996"/>
                  </a:cubicBezTo>
                  <a:cubicBezTo>
                    <a:pt x="226" y="12955"/>
                    <a:pt x="242" y="12934"/>
                    <a:pt x="209" y="12892"/>
                  </a:cubicBezTo>
                  <a:cubicBezTo>
                    <a:pt x="193" y="12871"/>
                    <a:pt x="193" y="12871"/>
                    <a:pt x="193" y="12871"/>
                  </a:cubicBezTo>
                  <a:cubicBezTo>
                    <a:pt x="143" y="12850"/>
                    <a:pt x="209" y="12808"/>
                    <a:pt x="143" y="12767"/>
                  </a:cubicBezTo>
                  <a:cubicBezTo>
                    <a:pt x="94" y="12746"/>
                    <a:pt x="94" y="12746"/>
                    <a:pt x="61" y="12704"/>
                  </a:cubicBezTo>
                  <a:cubicBezTo>
                    <a:pt x="61" y="12683"/>
                    <a:pt x="61" y="12683"/>
                    <a:pt x="44" y="12683"/>
                  </a:cubicBezTo>
                  <a:cubicBezTo>
                    <a:pt x="44" y="12662"/>
                    <a:pt x="44" y="12641"/>
                    <a:pt x="44" y="12620"/>
                  </a:cubicBezTo>
                  <a:cubicBezTo>
                    <a:pt x="44" y="12599"/>
                    <a:pt x="44" y="12558"/>
                    <a:pt x="44" y="12537"/>
                  </a:cubicBezTo>
                  <a:cubicBezTo>
                    <a:pt x="44" y="12537"/>
                    <a:pt x="44" y="12516"/>
                    <a:pt x="44" y="12516"/>
                  </a:cubicBezTo>
                  <a:cubicBezTo>
                    <a:pt x="28" y="12495"/>
                    <a:pt x="-22" y="12391"/>
                    <a:pt x="11" y="12328"/>
                  </a:cubicBezTo>
                  <a:cubicBezTo>
                    <a:pt x="28" y="12307"/>
                    <a:pt x="28" y="12265"/>
                    <a:pt x="44" y="12223"/>
                  </a:cubicBezTo>
                  <a:cubicBezTo>
                    <a:pt x="44" y="12182"/>
                    <a:pt x="44" y="12140"/>
                    <a:pt x="44" y="12119"/>
                  </a:cubicBezTo>
                  <a:cubicBezTo>
                    <a:pt x="77" y="12056"/>
                    <a:pt x="127" y="11931"/>
                    <a:pt x="77" y="11847"/>
                  </a:cubicBezTo>
                  <a:cubicBezTo>
                    <a:pt x="44" y="11764"/>
                    <a:pt x="94" y="11680"/>
                    <a:pt x="61" y="11638"/>
                  </a:cubicBezTo>
                  <a:cubicBezTo>
                    <a:pt x="44" y="11618"/>
                    <a:pt x="-5" y="11576"/>
                    <a:pt x="11" y="11492"/>
                  </a:cubicBezTo>
                  <a:cubicBezTo>
                    <a:pt x="11" y="11450"/>
                    <a:pt x="11" y="11409"/>
                    <a:pt x="44" y="11367"/>
                  </a:cubicBezTo>
                  <a:cubicBezTo>
                    <a:pt x="110" y="11179"/>
                    <a:pt x="209" y="11054"/>
                    <a:pt x="209" y="10970"/>
                  </a:cubicBezTo>
                  <a:cubicBezTo>
                    <a:pt x="226" y="10866"/>
                    <a:pt x="341" y="10782"/>
                    <a:pt x="358" y="10719"/>
                  </a:cubicBezTo>
                  <a:cubicBezTo>
                    <a:pt x="358" y="10678"/>
                    <a:pt x="374" y="10636"/>
                    <a:pt x="407" y="10594"/>
                  </a:cubicBezTo>
                  <a:cubicBezTo>
                    <a:pt x="440" y="10573"/>
                    <a:pt x="457" y="10552"/>
                    <a:pt x="490" y="10552"/>
                  </a:cubicBezTo>
                  <a:cubicBezTo>
                    <a:pt x="572" y="10531"/>
                    <a:pt x="589" y="10469"/>
                    <a:pt x="639" y="10427"/>
                  </a:cubicBezTo>
                  <a:cubicBezTo>
                    <a:pt x="688" y="10385"/>
                    <a:pt x="771" y="10260"/>
                    <a:pt x="771" y="10197"/>
                  </a:cubicBezTo>
                  <a:cubicBezTo>
                    <a:pt x="738" y="10176"/>
                    <a:pt x="721" y="10051"/>
                    <a:pt x="771" y="10009"/>
                  </a:cubicBezTo>
                  <a:cubicBezTo>
                    <a:pt x="804" y="9967"/>
                    <a:pt x="787" y="9926"/>
                    <a:pt x="820" y="9884"/>
                  </a:cubicBezTo>
                  <a:cubicBezTo>
                    <a:pt x="853" y="9863"/>
                    <a:pt x="853" y="9758"/>
                    <a:pt x="903" y="9758"/>
                  </a:cubicBezTo>
                  <a:cubicBezTo>
                    <a:pt x="936" y="9758"/>
                    <a:pt x="1018" y="9738"/>
                    <a:pt x="1051" y="9675"/>
                  </a:cubicBezTo>
                  <a:cubicBezTo>
                    <a:pt x="1084" y="9612"/>
                    <a:pt x="1134" y="9424"/>
                    <a:pt x="1167" y="9403"/>
                  </a:cubicBezTo>
                  <a:cubicBezTo>
                    <a:pt x="1200" y="9382"/>
                    <a:pt x="1233" y="9403"/>
                    <a:pt x="1266" y="9466"/>
                  </a:cubicBezTo>
                  <a:cubicBezTo>
                    <a:pt x="1299" y="9529"/>
                    <a:pt x="1382" y="9487"/>
                    <a:pt x="1448" y="9487"/>
                  </a:cubicBezTo>
                  <a:cubicBezTo>
                    <a:pt x="1481" y="9487"/>
                    <a:pt x="1530" y="9529"/>
                    <a:pt x="1563" y="9529"/>
                  </a:cubicBezTo>
                  <a:cubicBezTo>
                    <a:pt x="1580" y="9529"/>
                    <a:pt x="1580" y="9508"/>
                    <a:pt x="1596" y="9508"/>
                  </a:cubicBezTo>
                  <a:cubicBezTo>
                    <a:pt x="1646" y="9445"/>
                    <a:pt x="1712" y="9382"/>
                    <a:pt x="1761" y="9382"/>
                  </a:cubicBezTo>
                  <a:cubicBezTo>
                    <a:pt x="1811" y="9382"/>
                    <a:pt x="1844" y="9278"/>
                    <a:pt x="1927" y="9278"/>
                  </a:cubicBezTo>
                  <a:cubicBezTo>
                    <a:pt x="2009" y="9278"/>
                    <a:pt x="2290" y="9215"/>
                    <a:pt x="2306" y="9257"/>
                  </a:cubicBezTo>
                  <a:cubicBezTo>
                    <a:pt x="2339" y="9278"/>
                    <a:pt x="2422" y="9215"/>
                    <a:pt x="2455" y="9215"/>
                  </a:cubicBezTo>
                  <a:cubicBezTo>
                    <a:pt x="2488" y="9215"/>
                    <a:pt x="2538" y="9194"/>
                    <a:pt x="2554" y="9215"/>
                  </a:cubicBezTo>
                  <a:cubicBezTo>
                    <a:pt x="2571" y="9215"/>
                    <a:pt x="2620" y="9236"/>
                    <a:pt x="2653" y="9236"/>
                  </a:cubicBezTo>
                  <a:cubicBezTo>
                    <a:pt x="2686" y="9236"/>
                    <a:pt x="2703" y="9236"/>
                    <a:pt x="2719" y="9215"/>
                  </a:cubicBezTo>
                  <a:cubicBezTo>
                    <a:pt x="2752" y="9153"/>
                    <a:pt x="2851" y="9173"/>
                    <a:pt x="2851" y="9215"/>
                  </a:cubicBezTo>
                  <a:cubicBezTo>
                    <a:pt x="2868" y="9257"/>
                    <a:pt x="2884" y="9257"/>
                    <a:pt x="2901" y="9236"/>
                  </a:cubicBezTo>
                  <a:cubicBezTo>
                    <a:pt x="2934" y="9215"/>
                    <a:pt x="2950" y="9257"/>
                    <a:pt x="2917" y="9278"/>
                  </a:cubicBezTo>
                  <a:cubicBezTo>
                    <a:pt x="2884" y="9341"/>
                    <a:pt x="2851" y="9341"/>
                    <a:pt x="2901" y="9403"/>
                  </a:cubicBezTo>
                  <a:cubicBezTo>
                    <a:pt x="2950" y="9445"/>
                    <a:pt x="2934" y="9529"/>
                    <a:pt x="2901" y="9570"/>
                  </a:cubicBezTo>
                  <a:cubicBezTo>
                    <a:pt x="2851" y="9633"/>
                    <a:pt x="2818" y="9612"/>
                    <a:pt x="2818" y="9675"/>
                  </a:cubicBezTo>
                  <a:cubicBezTo>
                    <a:pt x="2835" y="9717"/>
                    <a:pt x="2884" y="9738"/>
                    <a:pt x="2901" y="9717"/>
                  </a:cubicBezTo>
                  <a:cubicBezTo>
                    <a:pt x="2917" y="9696"/>
                    <a:pt x="2934" y="9738"/>
                    <a:pt x="2934" y="9758"/>
                  </a:cubicBezTo>
                  <a:cubicBezTo>
                    <a:pt x="2934" y="9758"/>
                    <a:pt x="2950" y="9800"/>
                    <a:pt x="2984" y="9821"/>
                  </a:cubicBezTo>
                  <a:cubicBezTo>
                    <a:pt x="3017" y="9842"/>
                    <a:pt x="3050" y="9863"/>
                    <a:pt x="3099" y="9842"/>
                  </a:cubicBezTo>
                  <a:cubicBezTo>
                    <a:pt x="3198" y="9821"/>
                    <a:pt x="3248" y="9884"/>
                    <a:pt x="3297" y="9884"/>
                  </a:cubicBezTo>
                  <a:cubicBezTo>
                    <a:pt x="3347" y="9905"/>
                    <a:pt x="3363" y="9926"/>
                    <a:pt x="3363" y="9967"/>
                  </a:cubicBezTo>
                  <a:cubicBezTo>
                    <a:pt x="3347" y="10009"/>
                    <a:pt x="3396" y="10072"/>
                    <a:pt x="3462" y="10072"/>
                  </a:cubicBezTo>
                  <a:cubicBezTo>
                    <a:pt x="3528" y="10072"/>
                    <a:pt x="3595" y="10093"/>
                    <a:pt x="3661" y="10155"/>
                  </a:cubicBezTo>
                  <a:cubicBezTo>
                    <a:pt x="3710" y="10218"/>
                    <a:pt x="3776" y="10197"/>
                    <a:pt x="3809" y="10155"/>
                  </a:cubicBezTo>
                  <a:cubicBezTo>
                    <a:pt x="3842" y="10093"/>
                    <a:pt x="3793" y="10030"/>
                    <a:pt x="3793" y="9967"/>
                  </a:cubicBezTo>
                  <a:cubicBezTo>
                    <a:pt x="3809" y="9926"/>
                    <a:pt x="3925" y="9821"/>
                    <a:pt x="4024" y="9821"/>
                  </a:cubicBezTo>
                  <a:cubicBezTo>
                    <a:pt x="4139" y="9842"/>
                    <a:pt x="4090" y="9905"/>
                    <a:pt x="4189" y="9926"/>
                  </a:cubicBezTo>
                  <a:cubicBezTo>
                    <a:pt x="4272" y="9946"/>
                    <a:pt x="4321" y="9946"/>
                    <a:pt x="4321" y="9967"/>
                  </a:cubicBezTo>
                  <a:cubicBezTo>
                    <a:pt x="4321" y="9967"/>
                    <a:pt x="4321" y="9967"/>
                    <a:pt x="4321" y="9988"/>
                  </a:cubicBezTo>
                  <a:cubicBezTo>
                    <a:pt x="4338" y="10009"/>
                    <a:pt x="4404" y="10030"/>
                    <a:pt x="4486" y="10030"/>
                  </a:cubicBezTo>
                  <a:cubicBezTo>
                    <a:pt x="4569" y="10051"/>
                    <a:pt x="4635" y="10072"/>
                    <a:pt x="4684" y="10093"/>
                  </a:cubicBezTo>
                  <a:cubicBezTo>
                    <a:pt x="4717" y="10114"/>
                    <a:pt x="4784" y="10114"/>
                    <a:pt x="4784" y="10072"/>
                  </a:cubicBezTo>
                  <a:cubicBezTo>
                    <a:pt x="4817" y="10051"/>
                    <a:pt x="4965" y="10009"/>
                    <a:pt x="5015" y="10051"/>
                  </a:cubicBezTo>
                  <a:cubicBezTo>
                    <a:pt x="5048" y="10072"/>
                    <a:pt x="5097" y="10093"/>
                    <a:pt x="5130" y="10072"/>
                  </a:cubicBezTo>
                  <a:cubicBezTo>
                    <a:pt x="5180" y="10072"/>
                    <a:pt x="5246" y="10093"/>
                    <a:pt x="5246" y="10072"/>
                  </a:cubicBezTo>
                  <a:cubicBezTo>
                    <a:pt x="5262" y="10072"/>
                    <a:pt x="5262" y="10072"/>
                    <a:pt x="5262" y="10072"/>
                  </a:cubicBezTo>
                  <a:cubicBezTo>
                    <a:pt x="5279" y="10009"/>
                    <a:pt x="5345" y="9905"/>
                    <a:pt x="5345" y="9821"/>
                  </a:cubicBezTo>
                  <a:cubicBezTo>
                    <a:pt x="5345" y="9800"/>
                    <a:pt x="5345" y="9779"/>
                    <a:pt x="5361" y="9758"/>
                  </a:cubicBezTo>
                  <a:cubicBezTo>
                    <a:pt x="5395" y="9696"/>
                    <a:pt x="5428" y="9612"/>
                    <a:pt x="5428" y="9570"/>
                  </a:cubicBezTo>
                  <a:cubicBezTo>
                    <a:pt x="5428" y="9550"/>
                    <a:pt x="5428" y="9550"/>
                    <a:pt x="5428" y="9550"/>
                  </a:cubicBezTo>
                  <a:cubicBezTo>
                    <a:pt x="5444" y="9508"/>
                    <a:pt x="5461" y="9487"/>
                    <a:pt x="5444" y="9445"/>
                  </a:cubicBezTo>
                  <a:cubicBezTo>
                    <a:pt x="5428" y="9445"/>
                    <a:pt x="5444" y="9424"/>
                    <a:pt x="5444" y="9382"/>
                  </a:cubicBezTo>
                  <a:cubicBezTo>
                    <a:pt x="5444" y="9361"/>
                    <a:pt x="5444" y="9361"/>
                    <a:pt x="5444" y="9341"/>
                  </a:cubicBezTo>
                  <a:cubicBezTo>
                    <a:pt x="5428" y="9320"/>
                    <a:pt x="5494" y="9257"/>
                    <a:pt x="5477" y="9236"/>
                  </a:cubicBezTo>
                  <a:cubicBezTo>
                    <a:pt x="5444" y="9236"/>
                    <a:pt x="5428" y="9257"/>
                    <a:pt x="5395" y="9257"/>
                  </a:cubicBezTo>
                  <a:cubicBezTo>
                    <a:pt x="5361" y="9278"/>
                    <a:pt x="5328" y="9236"/>
                    <a:pt x="5312" y="9236"/>
                  </a:cubicBezTo>
                  <a:cubicBezTo>
                    <a:pt x="5295" y="9257"/>
                    <a:pt x="5246" y="9320"/>
                    <a:pt x="5213" y="9320"/>
                  </a:cubicBezTo>
                  <a:cubicBezTo>
                    <a:pt x="5180" y="9320"/>
                    <a:pt x="5130" y="9341"/>
                    <a:pt x="5097" y="9341"/>
                  </a:cubicBezTo>
                  <a:cubicBezTo>
                    <a:pt x="5081" y="9341"/>
                    <a:pt x="5015" y="9257"/>
                    <a:pt x="4965" y="9236"/>
                  </a:cubicBezTo>
                  <a:cubicBezTo>
                    <a:pt x="4916" y="9236"/>
                    <a:pt x="4883" y="9257"/>
                    <a:pt x="4883" y="9278"/>
                  </a:cubicBezTo>
                  <a:cubicBezTo>
                    <a:pt x="4883" y="9341"/>
                    <a:pt x="4767" y="9361"/>
                    <a:pt x="4750" y="9320"/>
                  </a:cubicBezTo>
                  <a:cubicBezTo>
                    <a:pt x="4734" y="9278"/>
                    <a:pt x="4717" y="9215"/>
                    <a:pt x="4684" y="9236"/>
                  </a:cubicBezTo>
                  <a:cubicBezTo>
                    <a:pt x="4651" y="9257"/>
                    <a:pt x="4635" y="9236"/>
                    <a:pt x="4635" y="9215"/>
                  </a:cubicBezTo>
                  <a:cubicBezTo>
                    <a:pt x="4635" y="9194"/>
                    <a:pt x="4569" y="9173"/>
                    <a:pt x="4569" y="9153"/>
                  </a:cubicBezTo>
                  <a:cubicBezTo>
                    <a:pt x="4569" y="9153"/>
                    <a:pt x="4486" y="9111"/>
                    <a:pt x="4519" y="9090"/>
                  </a:cubicBezTo>
                  <a:cubicBezTo>
                    <a:pt x="4536" y="9090"/>
                    <a:pt x="4536" y="9048"/>
                    <a:pt x="4519" y="9027"/>
                  </a:cubicBezTo>
                  <a:cubicBezTo>
                    <a:pt x="4486" y="9006"/>
                    <a:pt x="4486" y="8944"/>
                    <a:pt x="4519" y="8944"/>
                  </a:cubicBezTo>
                  <a:cubicBezTo>
                    <a:pt x="4536" y="8902"/>
                    <a:pt x="4486" y="8860"/>
                    <a:pt x="4503" y="8839"/>
                  </a:cubicBezTo>
                  <a:cubicBezTo>
                    <a:pt x="4519" y="8818"/>
                    <a:pt x="4486" y="8797"/>
                    <a:pt x="4453" y="8797"/>
                  </a:cubicBezTo>
                  <a:cubicBezTo>
                    <a:pt x="4420" y="8797"/>
                    <a:pt x="4437" y="8735"/>
                    <a:pt x="4470" y="8693"/>
                  </a:cubicBezTo>
                  <a:cubicBezTo>
                    <a:pt x="4519" y="8672"/>
                    <a:pt x="4635" y="8714"/>
                    <a:pt x="4701" y="8672"/>
                  </a:cubicBezTo>
                  <a:cubicBezTo>
                    <a:pt x="4750" y="8651"/>
                    <a:pt x="4734" y="8589"/>
                    <a:pt x="4750" y="8568"/>
                  </a:cubicBezTo>
                  <a:cubicBezTo>
                    <a:pt x="4767" y="8568"/>
                    <a:pt x="4932" y="8609"/>
                    <a:pt x="4982" y="8568"/>
                  </a:cubicBezTo>
                  <a:cubicBezTo>
                    <a:pt x="5031" y="8505"/>
                    <a:pt x="5147" y="8421"/>
                    <a:pt x="5295" y="8442"/>
                  </a:cubicBezTo>
                  <a:cubicBezTo>
                    <a:pt x="5428" y="8463"/>
                    <a:pt x="5395" y="8484"/>
                    <a:pt x="5444" y="8484"/>
                  </a:cubicBezTo>
                  <a:cubicBezTo>
                    <a:pt x="5494" y="8484"/>
                    <a:pt x="5494" y="8547"/>
                    <a:pt x="5543" y="8547"/>
                  </a:cubicBezTo>
                  <a:cubicBezTo>
                    <a:pt x="5593" y="8526"/>
                    <a:pt x="5593" y="8589"/>
                    <a:pt x="5659" y="8589"/>
                  </a:cubicBezTo>
                  <a:cubicBezTo>
                    <a:pt x="5725" y="8589"/>
                    <a:pt x="5807" y="8568"/>
                    <a:pt x="5840" y="8589"/>
                  </a:cubicBezTo>
                  <a:cubicBezTo>
                    <a:pt x="5873" y="8609"/>
                    <a:pt x="5989" y="8568"/>
                    <a:pt x="6039" y="8505"/>
                  </a:cubicBezTo>
                  <a:cubicBezTo>
                    <a:pt x="6055" y="8484"/>
                    <a:pt x="6055" y="8484"/>
                    <a:pt x="6055" y="8463"/>
                  </a:cubicBezTo>
                  <a:cubicBezTo>
                    <a:pt x="6072" y="8380"/>
                    <a:pt x="6039" y="8421"/>
                    <a:pt x="6022" y="8317"/>
                  </a:cubicBezTo>
                  <a:cubicBezTo>
                    <a:pt x="6006" y="8233"/>
                    <a:pt x="5906" y="8254"/>
                    <a:pt x="5857" y="8213"/>
                  </a:cubicBezTo>
                  <a:cubicBezTo>
                    <a:pt x="5840" y="8213"/>
                    <a:pt x="5840" y="8192"/>
                    <a:pt x="5824" y="8192"/>
                  </a:cubicBezTo>
                  <a:cubicBezTo>
                    <a:pt x="5774" y="8108"/>
                    <a:pt x="5708" y="8025"/>
                    <a:pt x="5642" y="8025"/>
                  </a:cubicBezTo>
                  <a:cubicBezTo>
                    <a:pt x="5576" y="7983"/>
                    <a:pt x="5576" y="7920"/>
                    <a:pt x="5560" y="7920"/>
                  </a:cubicBezTo>
                  <a:cubicBezTo>
                    <a:pt x="5543" y="7920"/>
                    <a:pt x="5543" y="7899"/>
                    <a:pt x="5593" y="7899"/>
                  </a:cubicBezTo>
                  <a:cubicBezTo>
                    <a:pt x="5626" y="7899"/>
                    <a:pt x="5642" y="7878"/>
                    <a:pt x="5642" y="7837"/>
                  </a:cubicBezTo>
                  <a:cubicBezTo>
                    <a:pt x="5642" y="7795"/>
                    <a:pt x="5692" y="7795"/>
                    <a:pt x="5708" y="7774"/>
                  </a:cubicBezTo>
                  <a:cubicBezTo>
                    <a:pt x="5708" y="7732"/>
                    <a:pt x="5642" y="7711"/>
                    <a:pt x="5659" y="7690"/>
                  </a:cubicBezTo>
                  <a:cubicBezTo>
                    <a:pt x="5675" y="7690"/>
                    <a:pt x="5807" y="7607"/>
                    <a:pt x="5791" y="7607"/>
                  </a:cubicBezTo>
                  <a:cubicBezTo>
                    <a:pt x="5791" y="7586"/>
                    <a:pt x="5741" y="7586"/>
                    <a:pt x="5675" y="7607"/>
                  </a:cubicBezTo>
                  <a:cubicBezTo>
                    <a:pt x="5659" y="7607"/>
                    <a:pt x="5626" y="7607"/>
                    <a:pt x="5593" y="7628"/>
                  </a:cubicBezTo>
                  <a:cubicBezTo>
                    <a:pt x="5560" y="7649"/>
                    <a:pt x="5510" y="7669"/>
                    <a:pt x="5461" y="7669"/>
                  </a:cubicBezTo>
                  <a:cubicBezTo>
                    <a:pt x="5428" y="7690"/>
                    <a:pt x="5345" y="7774"/>
                    <a:pt x="5345" y="7795"/>
                  </a:cubicBezTo>
                  <a:cubicBezTo>
                    <a:pt x="5345" y="7816"/>
                    <a:pt x="5345" y="7899"/>
                    <a:pt x="5428" y="7899"/>
                  </a:cubicBezTo>
                  <a:cubicBezTo>
                    <a:pt x="5510" y="7878"/>
                    <a:pt x="5543" y="7899"/>
                    <a:pt x="5527" y="7920"/>
                  </a:cubicBezTo>
                  <a:cubicBezTo>
                    <a:pt x="5510" y="7941"/>
                    <a:pt x="5428" y="7920"/>
                    <a:pt x="5395" y="7941"/>
                  </a:cubicBezTo>
                  <a:cubicBezTo>
                    <a:pt x="5345" y="7983"/>
                    <a:pt x="5328" y="7983"/>
                    <a:pt x="5295" y="8004"/>
                  </a:cubicBezTo>
                  <a:cubicBezTo>
                    <a:pt x="5262" y="8025"/>
                    <a:pt x="5213" y="8045"/>
                    <a:pt x="5196" y="8025"/>
                  </a:cubicBezTo>
                  <a:cubicBezTo>
                    <a:pt x="5196" y="8025"/>
                    <a:pt x="5229" y="7941"/>
                    <a:pt x="5196" y="7920"/>
                  </a:cubicBezTo>
                  <a:cubicBezTo>
                    <a:pt x="5180" y="7920"/>
                    <a:pt x="5097" y="7899"/>
                    <a:pt x="5097" y="7878"/>
                  </a:cubicBezTo>
                  <a:cubicBezTo>
                    <a:pt x="5097" y="7857"/>
                    <a:pt x="5246" y="7816"/>
                    <a:pt x="5229" y="7774"/>
                  </a:cubicBezTo>
                  <a:cubicBezTo>
                    <a:pt x="5229" y="7732"/>
                    <a:pt x="5097" y="7774"/>
                    <a:pt x="5064" y="7732"/>
                  </a:cubicBezTo>
                  <a:cubicBezTo>
                    <a:pt x="5031" y="7711"/>
                    <a:pt x="5114" y="7669"/>
                    <a:pt x="5048" y="7649"/>
                  </a:cubicBezTo>
                  <a:cubicBezTo>
                    <a:pt x="4998" y="7649"/>
                    <a:pt x="4982" y="7669"/>
                    <a:pt x="4949" y="7669"/>
                  </a:cubicBezTo>
                  <a:cubicBezTo>
                    <a:pt x="4899" y="7690"/>
                    <a:pt x="4899" y="7774"/>
                    <a:pt x="4850" y="7816"/>
                  </a:cubicBezTo>
                  <a:cubicBezTo>
                    <a:pt x="4800" y="7857"/>
                    <a:pt x="4800" y="7837"/>
                    <a:pt x="4800" y="7920"/>
                  </a:cubicBezTo>
                  <a:cubicBezTo>
                    <a:pt x="4800" y="7983"/>
                    <a:pt x="4784" y="7983"/>
                    <a:pt x="4750" y="7983"/>
                  </a:cubicBezTo>
                  <a:cubicBezTo>
                    <a:pt x="4717" y="7983"/>
                    <a:pt x="4701" y="8045"/>
                    <a:pt x="4701" y="8087"/>
                  </a:cubicBezTo>
                  <a:cubicBezTo>
                    <a:pt x="4701" y="8108"/>
                    <a:pt x="4701" y="8129"/>
                    <a:pt x="4701" y="8150"/>
                  </a:cubicBezTo>
                  <a:cubicBezTo>
                    <a:pt x="4701" y="8171"/>
                    <a:pt x="4684" y="8192"/>
                    <a:pt x="4668" y="8192"/>
                  </a:cubicBezTo>
                  <a:cubicBezTo>
                    <a:pt x="4635" y="8213"/>
                    <a:pt x="4618" y="8296"/>
                    <a:pt x="4585" y="8296"/>
                  </a:cubicBezTo>
                  <a:cubicBezTo>
                    <a:pt x="4569" y="8317"/>
                    <a:pt x="4602" y="8401"/>
                    <a:pt x="4618" y="8401"/>
                  </a:cubicBezTo>
                  <a:cubicBezTo>
                    <a:pt x="4618" y="8401"/>
                    <a:pt x="4618" y="8421"/>
                    <a:pt x="4618" y="8421"/>
                  </a:cubicBezTo>
                  <a:cubicBezTo>
                    <a:pt x="4635" y="8442"/>
                    <a:pt x="4635" y="8484"/>
                    <a:pt x="4651" y="8505"/>
                  </a:cubicBezTo>
                  <a:cubicBezTo>
                    <a:pt x="4684" y="8526"/>
                    <a:pt x="4750" y="8547"/>
                    <a:pt x="4734" y="8568"/>
                  </a:cubicBezTo>
                  <a:cubicBezTo>
                    <a:pt x="4701" y="8609"/>
                    <a:pt x="4618" y="8568"/>
                    <a:pt x="4585" y="8589"/>
                  </a:cubicBezTo>
                  <a:cubicBezTo>
                    <a:pt x="4552" y="8609"/>
                    <a:pt x="4536" y="8672"/>
                    <a:pt x="4486" y="8672"/>
                  </a:cubicBezTo>
                  <a:cubicBezTo>
                    <a:pt x="4470" y="8672"/>
                    <a:pt x="4453" y="8651"/>
                    <a:pt x="4437" y="8630"/>
                  </a:cubicBezTo>
                  <a:cubicBezTo>
                    <a:pt x="4420" y="8609"/>
                    <a:pt x="4387" y="8589"/>
                    <a:pt x="4371" y="8589"/>
                  </a:cubicBezTo>
                  <a:cubicBezTo>
                    <a:pt x="4321" y="8589"/>
                    <a:pt x="4305" y="8651"/>
                    <a:pt x="4288" y="8630"/>
                  </a:cubicBezTo>
                  <a:cubicBezTo>
                    <a:pt x="4272" y="8630"/>
                    <a:pt x="4272" y="8589"/>
                    <a:pt x="4222" y="8609"/>
                  </a:cubicBezTo>
                  <a:cubicBezTo>
                    <a:pt x="4172" y="8630"/>
                    <a:pt x="4222" y="8693"/>
                    <a:pt x="4206" y="8714"/>
                  </a:cubicBezTo>
                  <a:cubicBezTo>
                    <a:pt x="4172" y="8735"/>
                    <a:pt x="4139" y="8735"/>
                    <a:pt x="4123" y="8693"/>
                  </a:cubicBezTo>
                  <a:cubicBezTo>
                    <a:pt x="4106" y="8651"/>
                    <a:pt x="4040" y="8693"/>
                    <a:pt x="4057" y="8735"/>
                  </a:cubicBezTo>
                  <a:cubicBezTo>
                    <a:pt x="4090" y="8777"/>
                    <a:pt x="4156" y="8839"/>
                    <a:pt x="4156" y="8881"/>
                  </a:cubicBezTo>
                  <a:cubicBezTo>
                    <a:pt x="4156" y="8923"/>
                    <a:pt x="4073" y="8902"/>
                    <a:pt x="4123" y="8944"/>
                  </a:cubicBezTo>
                  <a:cubicBezTo>
                    <a:pt x="4156" y="9006"/>
                    <a:pt x="4139" y="8944"/>
                    <a:pt x="4206" y="8944"/>
                  </a:cubicBezTo>
                  <a:cubicBezTo>
                    <a:pt x="4255" y="8965"/>
                    <a:pt x="4255" y="9048"/>
                    <a:pt x="4239" y="9048"/>
                  </a:cubicBezTo>
                  <a:cubicBezTo>
                    <a:pt x="4222" y="9048"/>
                    <a:pt x="4206" y="9090"/>
                    <a:pt x="4156" y="9069"/>
                  </a:cubicBezTo>
                  <a:cubicBezTo>
                    <a:pt x="4123" y="9048"/>
                    <a:pt x="4090" y="9090"/>
                    <a:pt x="4123" y="9090"/>
                  </a:cubicBezTo>
                  <a:cubicBezTo>
                    <a:pt x="4156" y="9090"/>
                    <a:pt x="4189" y="9111"/>
                    <a:pt x="4172" y="9153"/>
                  </a:cubicBezTo>
                  <a:cubicBezTo>
                    <a:pt x="4156" y="9173"/>
                    <a:pt x="4106" y="9132"/>
                    <a:pt x="4106" y="9153"/>
                  </a:cubicBezTo>
                  <a:cubicBezTo>
                    <a:pt x="4090" y="9153"/>
                    <a:pt x="4139" y="9257"/>
                    <a:pt x="4123" y="9278"/>
                  </a:cubicBezTo>
                  <a:cubicBezTo>
                    <a:pt x="4090" y="9299"/>
                    <a:pt x="4057" y="9215"/>
                    <a:pt x="4024" y="9215"/>
                  </a:cubicBezTo>
                  <a:cubicBezTo>
                    <a:pt x="3991" y="9236"/>
                    <a:pt x="3958" y="9173"/>
                    <a:pt x="3974" y="9132"/>
                  </a:cubicBezTo>
                  <a:cubicBezTo>
                    <a:pt x="3974" y="9090"/>
                    <a:pt x="3908" y="9048"/>
                    <a:pt x="3941" y="9027"/>
                  </a:cubicBezTo>
                  <a:cubicBezTo>
                    <a:pt x="3991" y="8985"/>
                    <a:pt x="4057" y="9027"/>
                    <a:pt x="4057" y="9006"/>
                  </a:cubicBezTo>
                  <a:cubicBezTo>
                    <a:pt x="4057" y="8985"/>
                    <a:pt x="3991" y="8944"/>
                    <a:pt x="3974" y="8965"/>
                  </a:cubicBezTo>
                  <a:cubicBezTo>
                    <a:pt x="3941" y="9006"/>
                    <a:pt x="3892" y="8985"/>
                    <a:pt x="3892" y="8944"/>
                  </a:cubicBezTo>
                  <a:cubicBezTo>
                    <a:pt x="3892" y="8881"/>
                    <a:pt x="3875" y="8839"/>
                    <a:pt x="3826" y="8818"/>
                  </a:cubicBezTo>
                  <a:cubicBezTo>
                    <a:pt x="3809" y="8797"/>
                    <a:pt x="3793" y="8735"/>
                    <a:pt x="3760" y="8714"/>
                  </a:cubicBezTo>
                  <a:cubicBezTo>
                    <a:pt x="3727" y="8672"/>
                    <a:pt x="3743" y="8547"/>
                    <a:pt x="3760" y="8526"/>
                  </a:cubicBezTo>
                  <a:cubicBezTo>
                    <a:pt x="3793" y="8484"/>
                    <a:pt x="3776" y="8463"/>
                    <a:pt x="3743" y="8421"/>
                  </a:cubicBezTo>
                  <a:cubicBezTo>
                    <a:pt x="3710" y="8421"/>
                    <a:pt x="3677" y="8380"/>
                    <a:pt x="3661" y="8359"/>
                  </a:cubicBezTo>
                  <a:cubicBezTo>
                    <a:pt x="3644" y="8338"/>
                    <a:pt x="3628" y="8317"/>
                    <a:pt x="3611" y="8317"/>
                  </a:cubicBezTo>
                  <a:cubicBezTo>
                    <a:pt x="3595" y="8296"/>
                    <a:pt x="3578" y="8296"/>
                    <a:pt x="3561" y="8296"/>
                  </a:cubicBezTo>
                  <a:cubicBezTo>
                    <a:pt x="3512" y="8275"/>
                    <a:pt x="3479" y="8254"/>
                    <a:pt x="3479" y="8213"/>
                  </a:cubicBezTo>
                  <a:cubicBezTo>
                    <a:pt x="3479" y="8192"/>
                    <a:pt x="3413" y="8213"/>
                    <a:pt x="3396" y="8171"/>
                  </a:cubicBezTo>
                  <a:cubicBezTo>
                    <a:pt x="3363" y="8129"/>
                    <a:pt x="3297" y="8025"/>
                    <a:pt x="3297" y="7983"/>
                  </a:cubicBezTo>
                  <a:cubicBezTo>
                    <a:pt x="3297" y="7941"/>
                    <a:pt x="3248" y="7941"/>
                    <a:pt x="3215" y="7941"/>
                  </a:cubicBezTo>
                  <a:cubicBezTo>
                    <a:pt x="3198" y="7941"/>
                    <a:pt x="3198" y="7920"/>
                    <a:pt x="3198" y="7899"/>
                  </a:cubicBezTo>
                  <a:cubicBezTo>
                    <a:pt x="3198" y="7878"/>
                    <a:pt x="3198" y="7857"/>
                    <a:pt x="3182" y="7857"/>
                  </a:cubicBezTo>
                  <a:cubicBezTo>
                    <a:pt x="3165" y="7837"/>
                    <a:pt x="3149" y="7837"/>
                    <a:pt x="3116" y="7857"/>
                  </a:cubicBezTo>
                  <a:cubicBezTo>
                    <a:pt x="3083" y="7878"/>
                    <a:pt x="3066" y="7899"/>
                    <a:pt x="3066" y="7941"/>
                  </a:cubicBezTo>
                  <a:cubicBezTo>
                    <a:pt x="3099" y="7983"/>
                    <a:pt x="3050" y="8004"/>
                    <a:pt x="3066" y="8066"/>
                  </a:cubicBezTo>
                  <a:cubicBezTo>
                    <a:pt x="3099" y="8129"/>
                    <a:pt x="3182" y="8129"/>
                    <a:pt x="3215" y="8254"/>
                  </a:cubicBezTo>
                  <a:cubicBezTo>
                    <a:pt x="3231" y="8359"/>
                    <a:pt x="3314" y="8463"/>
                    <a:pt x="3380" y="8463"/>
                  </a:cubicBezTo>
                  <a:cubicBezTo>
                    <a:pt x="3429" y="8463"/>
                    <a:pt x="3413" y="8505"/>
                    <a:pt x="3446" y="8547"/>
                  </a:cubicBezTo>
                  <a:cubicBezTo>
                    <a:pt x="3495" y="8568"/>
                    <a:pt x="3661" y="8651"/>
                    <a:pt x="3661" y="8735"/>
                  </a:cubicBezTo>
                  <a:cubicBezTo>
                    <a:pt x="3661" y="8797"/>
                    <a:pt x="3628" y="8756"/>
                    <a:pt x="3578" y="8714"/>
                  </a:cubicBezTo>
                  <a:cubicBezTo>
                    <a:pt x="3528" y="8672"/>
                    <a:pt x="3462" y="8735"/>
                    <a:pt x="3479" y="8777"/>
                  </a:cubicBezTo>
                  <a:cubicBezTo>
                    <a:pt x="3495" y="8839"/>
                    <a:pt x="3545" y="8839"/>
                    <a:pt x="3528" y="8881"/>
                  </a:cubicBezTo>
                  <a:cubicBezTo>
                    <a:pt x="3495" y="8923"/>
                    <a:pt x="3479" y="8923"/>
                    <a:pt x="3462" y="8944"/>
                  </a:cubicBezTo>
                  <a:cubicBezTo>
                    <a:pt x="3462" y="8985"/>
                    <a:pt x="3429" y="9069"/>
                    <a:pt x="3413" y="9069"/>
                  </a:cubicBezTo>
                  <a:cubicBezTo>
                    <a:pt x="3396" y="9069"/>
                    <a:pt x="3396" y="9006"/>
                    <a:pt x="3413" y="8965"/>
                  </a:cubicBezTo>
                  <a:cubicBezTo>
                    <a:pt x="3429" y="8923"/>
                    <a:pt x="3429" y="8839"/>
                    <a:pt x="3413" y="8818"/>
                  </a:cubicBezTo>
                  <a:cubicBezTo>
                    <a:pt x="3380" y="8777"/>
                    <a:pt x="3413" y="8735"/>
                    <a:pt x="3363" y="8735"/>
                  </a:cubicBezTo>
                  <a:cubicBezTo>
                    <a:pt x="3330" y="8735"/>
                    <a:pt x="3330" y="8693"/>
                    <a:pt x="3297" y="8651"/>
                  </a:cubicBezTo>
                  <a:cubicBezTo>
                    <a:pt x="3264" y="8630"/>
                    <a:pt x="3231" y="8630"/>
                    <a:pt x="3215" y="8589"/>
                  </a:cubicBezTo>
                  <a:cubicBezTo>
                    <a:pt x="3182" y="8547"/>
                    <a:pt x="3149" y="8547"/>
                    <a:pt x="3099" y="8526"/>
                  </a:cubicBezTo>
                  <a:cubicBezTo>
                    <a:pt x="3066" y="8505"/>
                    <a:pt x="3033" y="8442"/>
                    <a:pt x="2967" y="8380"/>
                  </a:cubicBezTo>
                  <a:cubicBezTo>
                    <a:pt x="2901" y="8317"/>
                    <a:pt x="2868" y="8254"/>
                    <a:pt x="2868" y="8213"/>
                  </a:cubicBezTo>
                  <a:cubicBezTo>
                    <a:pt x="2868" y="8192"/>
                    <a:pt x="2851" y="8192"/>
                    <a:pt x="2835" y="8150"/>
                  </a:cubicBezTo>
                  <a:cubicBezTo>
                    <a:pt x="2818" y="8108"/>
                    <a:pt x="2752" y="8045"/>
                    <a:pt x="2686" y="8066"/>
                  </a:cubicBezTo>
                  <a:cubicBezTo>
                    <a:pt x="2637" y="8087"/>
                    <a:pt x="2653" y="8108"/>
                    <a:pt x="2620" y="8150"/>
                  </a:cubicBezTo>
                  <a:cubicBezTo>
                    <a:pt x="2604" y="8150"/>
                    <a:pt x="2587" y="8150"/>
                    <a:pt x="2571" y="8171"/>
                  </a:cubicBezTo>
                  <a:cubicBezTo>
                    <a:pt x="2554" y="8171"/>
                    <a:pt x="2538" y="8192"/>
                    <a:pt x="2505" y="8213"/>
                  </a:cubicBezTo>
                  <a:cubicBezTo>
                    <a:pt x="2455" y="8275"/>
                    <a:pt x="2422" y="8296"/>
                    <a:pt x="2389" y="8275"/>
                  </a:cubicBezTo>
                  <a:cubicBezTo>
                    <a:pt x="2356" y="8233"/>
                    <a:pt x="2240" y="8213"/>
                    <a:pt x="2191" y="8213"/>
                  </a:cubicBezTo>
                  <a:cubicBezTo>
                    <a:pt x="2141" y="8213"/>
                    <a:pt x="2092" y="8275"/>
                    <a:pt x="2108" y="8338"/>
                  </a:cubicBezTo>
                  <a:cubicBezTo>
                    <a:pt x="2108" y="8359"/>
                    <a:pt x="2108" y="8359"/>
                    <a:pt x="2125" y="8380"/>
                  </a:cubicBezTo>
                  <a:cubicBezTo>
                    <a:pt x="2125" y="8421"/>
                    <a:pt x="2108" y="8463"/>
                    <a:pt x="2075" y="8484"/>
                  </a:cubicBezTo>
                  <a:cubicBezTo>
                    <a:pt x="2026" y="8505"/>
                    <a:pt x="2009" y="8547"/>
                    <a:pt x="1960" y="8568"/>
                  </a:cubicBezTo>
                  <a:cubicBezTo>
                    <a:pt x="1910" y="8568"/>
                    <a:pt x="1861" y="8589"/>
                    <a:pt x="1861" y="8630"/>
                  </a:cubicBezTo>
                  <a:cubicBezTo>
                    <a:pt x="1861" y="8672"/>
                    <a:pt x="1811" y="8672"/>
                    <a:pt x="1778" y="8756"/>
                  </a:cubicBezTo>
                  <a:cubicBezTo>
                    <a:pt x="1728" y="8839"/>
                    <a:pt x="1778" y="8923"/>
                    <a:pt x="1778" y="8944"/>
                  </a:cubicBezTo>
                  <a:cubicBezTo>
                    <a:pt x="1778" y="8965"/>
                    <a:pt x="1712" y="9027"/>
                    <a:pt x="1695" y="9048"/>
                  </a:cubicBezTo>
                  <a:cubicBezTo>
                    <a:pt x="1695" y="9069"/>
                    <a:pt x="1712" y="9132"/>
                    <a:pt x="1662" y="9153"/>
                  </a:cubicBezTo>
                  <a:cubicBezTo>
                    <a:pt x="1613" y="9153"/>
                    <a:pt x="1580" y="9173"/>
                    <a:pt x="1580" y="9215"/>
                  </a:cubicBezTo>
                  <a:cubicBezTo>
                    <a:pt x="1563" y="9257"/>
                    <a:pt x="1547" y="9257"/>
                    <a:pt x="1497" y="9257"/>
                  </a:cubicBezTo>
                  <a:cubicBezTo>
                    <a:pt x="1464" y="9257"/>
                    <a:pt x="1431" y="9257"/>
                    <a:pt x="1382" y="9257"/>
                  </a:cubicBezTo>
                  <a:cubicBezTo>
                    <a:pt x="1316" y="9257"/>
                    <a:pt x="1299" y="9320"/>
                    <a:pt x="1283" y="9320"/>
                  </a:cubicBezTo>
                  <a:cubicBezTo>
                    <a:pt x="1250" y="9320"/>
                    <a:pt x="1233" y="9299"/>
                    <a:pt x="1217" y="9320"/>
                  </a:cubicBezTo>
                  <a:cubicBezTo>
                    <a:pt x="1200" y="9341"/>
                    <a:pt x="1217" y="9341"/>
                    <a:pt x="1200" y="9361"/>
                  </a:cubicBezTo>
                  <a:cubicBezTo>
                    <a:pt x="1134" y="9361"/>
                    <a:pt x="1117" y="9236"/>
                    <a:pt x="1068" y="9215"/>
                  </a:cubicBezTo>
                  <a:cubicBezTo>
                    <a:pt x="1051" y="9194"/>
                    <a:pt x="1035" y="9194"/>
                    <a:pt x="1002" y="9194"/>
                  </a:cubicBezTo>
                  <a:cubicBezTo>
                    <a:pt x="985" y="9215"/>
                    <a:pt x="952" y="9215"/>
                    <a:pt x="919" y="9215"/>
                  </a:cubicBezTo>
                  <a:cubicBezTo>
                    <a:pt x="886" y="9215"/>
                    <a:pt x="853" y="9236"/>
                    <a:pt x="853" y="9194"/>
                  </a:cubicBezTo>
                  <a:cubicBezTo>
                    <a:pt x="853" y="9153"/>
                    <a:pt x="870" y="9006"/>
                    <a:pt x="837" y="8965"/>
                  </a:cubicBezTo>
                  <a:cubicBezTo>
                    <a:pt x="787" y="8944"/>
                    <a:pt x="754" y="8923"/>
                    <a:pt x="804" y="8860"/>
                  </a:cubicBezTo>
                  <a:cubicBezTo>
                    <a:pt x="837" y="8797"/>
                    <a:pt x="886" y="8589"/>
                    <a:pt x="853" y="8547"/>
                  </a:cubicBezTo>
                  <a:cubicBezTo>
                    <a:pt x="853" y="8526"/>
                    <a:pt x="853" y="8484"/>
                    <a:pt x="853" y="8442"/>
                  </a:cubicBezTo>
                  <a:cubicBezTo>
                    <a:pt x="853" y="8401"/>
                    <a:pt x="870" y="8359"/>
                    <a:pt x="837" y="8317"/>
                  </a:cubicBezTo>
                  <a:cubicBezTo>
                    <a:pt x="787" y="8275"/>
                    <a:pt x="804" y="8233"/>
                    <a:pt x="853" y="8233"/>
                  </a:cubicBezTo>
                  <a:cubicBezTo>
                    <a:pt x="919" y="8233"/>
                    <a:pt x="903" y="8171"/>
                    <a:pt x="952" y="8171"/>
                  </a:cubicBezTo>
                  <a:cubicBezTo>
                    <a:pt x="1002" y="8171"/>
                    <a:pt x="1002" y="8213"/>
                    <a:pt x="1084" y="8213"/>
                  </a:cubicBezTo>
                  <a:cubicBezTo>
                    <a:pt x="1150" y="8192"/>
                    <a:pt x="1349" y="8213"/>
                    <a:pt x="1415" y="8213"/>
                  </a:cubicBezTo>
                  <a:cubicBezTo>
                    <a:pt x="1481" y="8192"/>
                    <a:pt x="1563" y="8233"/>
                    <a:pt x="1596" y="8233"/>
                  </a:cubicBezTo>
                  <a:cubicBezTo>
                    <a:pt x="1596" y="8233"/>
                    <a:pt x="1596" y="8233"/>
                    <a:pt x="1596" y="8233"/>
                  </a:cubicBezTo>
                  <a:cubicBezTo>
                    <a:pt x="1629" y="8213"/>
                    <a:pt x="1662" y="8045"/>
                    <a:pt x="1646" y="8004"/>
                  </a:cubicBezTo>
                  <a:cubicBezTo>
                    <a:pt x="1646" y="7941"/>
                    <a:pt x="1679" y="7878"/>
                    <a:pt x="1662" y="7837"/>
                  </a:cubicBezTo>
                  <a:cubicBezTo>
                    <a:pt x="1646" y="7795"/>
                    <a:pt x="1695" y="7753"/>
                    <a:pt x="1646" y="7732"/>
                  </a:cubicBezTo>
                  <a:cubicBezTo>
                    <a:pt x="1580" y="7711"/>
                    <a:pt x="1563" y="7669"/>
                    <a:pt x="1563" y="7628"/>
                  </a:cubicBezTo>
                  <a:cubicBezTo>
                    <a:pt x="1563" y="7565"/>
                    <a:pt x="1547" y="7586"/>
                    <a:pt x="1530" y="7565"/>
                  </a:cubicBezTo>
                  <a:cubicBezTo>
                    <a:pt x="1497" y="7544"/>
                    <a:pt x="1481" y="7565"/>
                    <a:pt x="1431" y="7523"/>
                  </a:cubicBezTo>
                  <a:cubicBezTo>
                    <a:pt x="1382" y="7502"/>
                    <a:pt x="1316" y="7502"/>
                    <a:pt x="1299" y="7481"/>
                  </a:cubicBezTo>
                  <a:cubicBezTo>
                    <a:pt x="1283" y="7461"/>
                    <a:pt x="1299" y="7419"/>
                    <a:pt x="1283" y="7398"/>
                  </a:cubicBezTo>
                  <a:cubicBezTo>
                    <a:pt x="1266" y="7377"/>
                    <a:pt x="1299" y="7314"/>
                    <a:pt x="1349" y="7335"/>
                  </a:cubicBezTo>
                  <a:cubicBezTo>
                    <a:pt x="1398" y="7335"/>
                    <a:pt x="1415" y="7293"/>
                    <a:pt x="1448" y="7314"/>
                  </a:cubicBezTo>
                  <a:cubicBezTo>
                    <a:pt x="1481" y="7335"/>
                    <a:pt x="1481" y="7377"/>
                    <a:pt x="1514" y="7356"/>
                  </a:cubicBezTo>
                  <a:cubicBezTo>
                    <a:pt x="1547" y="7335"/>
                    <a:pt x="1580" y="7377"/>
                    <a:pt x="1596" y="7356"/>
                  </a:cubicBezTo>
                  <a:cubicBezTo>
                    <a:pt x="1629" y="7335"/>
                    <a:pt x="1629" y="7273"/>
                    <a:pt x="1580" y="7231"/>
                  </a:cubicBezTo>
                  <a:cubicBezTo>
                    <a:pt x="1547" y="7168"/>
                    <a:pt x="1646" y="7126"/>
                    <a:pt x="1646" y="7168"/>
                  </a:cubicBezTo>
                  <a:cubicBezTo>
                    <a:pt x="1662" y="7210"/>
                    <a:pt x="1745" y="7252"/>
                    <a:pt x="1778" y="7231"/>
                  </a:cubicBezTo>
                  <a:cubicBezTo>
                    <a:pt x="1811" y="7210"/>
                    <a:pt x="1778" y="7147"/>
                    <a:pt x="1844" y="7126"/>
                  </a:cubicBezTo>
                  <a:cubicBezTo>
                    <a:pt x="1910" y="7126"/>
                    <a:pt x="1960" y="7126"/>
                    <a:pt x="1960" y="7043"/>
                  </a:cubicBezTo>
                  <a:cubicBezTo>
                    <a:pt x="1943" y="6980"/>
                    <a:pt x="1976" y="6938"/>
                    <a:pt x="2009" y="6938"/>
                  </a:cubicBezTo>
                  <a:cubicBezTo>
                    <a:pt x="2026" y="6938"/>
                    <a:pt x="2026" y="6938"/>
                    <a:pt x="2042" y="6938"/>
                  </a:cubicBezTo>
                  <a:cubicBezTo>
                    <a:pt x="2059" y="6917"/>
                    <a:pt x="2092" y="6897"/>
                    <a:pt x="2108" y="6897"/>
                  </a:cubicBezTo>
                  <a:cubicBezTo>
                    <a:pt x="2108" y="6897"/>
                    <a:pt x="2125" y="6897"/>
                    <a:pt x="2125" y="6876"/>
                  </a:cubicBezTo>
                  <a:cubicBezTo>
                    <a:pt x="2158" y="6855"/>
                    <a:pt x="2207" y="6813"/>
                    <a:pt x="2207" y="6750"/>
                  </a:cubicBezTo>
                  <a:cubicBezTo>
                    <a:pt x="2207" y="6708"/>
                    <a:pt x="2257" y="6688"/>
                    <a:pt x="2257" y="6646"/>
                  </a:cubicBezTo>
                  <a:cubicBezTo>
                    <a:pt x="2257" y="6604"/>
                    <a:pt x="2290" y="6583"/>
                    <a:pt x="2306" y="6625"/>
                  </a:cubicBezTo>
                  <a:cubicBezTo>
                    <a:pt x="2306" y="6646"/>
                    <a:pt x="2372" y="6646"/>
                    <a:pt x="2356" y="6625"/>
                  </a:cubicBezTo>
                  <a:cubicBezTo>
                    <a:pt x="2339" y="6583"/>
                    <a:pt x="2356" y="6541"/>
                    <a:pt x="2389" y="6520"/>
                  </a:cubicBezTo>
                  <a:cubicBezTo>
                    <a:pt x="2439" y="6520"/>
                    <a:pt x="2472" y="6500"/>
                    <a:pt x="2505" y="6520"/>
                  </a:cubicBezTo>
                  <a:cubicBezTo>
                    <a:pt x="2521" y="6541"/>
                    <a:pt x="2521" y="6520"/>
                    <a:pt x="2521" y="6500"/>
                  </a:cubicBezTo>
                  <a:cubicBezTo>
                    <a:pt x="2538" y="6500"/>
                    <a:pt x="2538" y="6479"/>
                    <a:pt x="2538" y="6479"/>
                  </a:cubicBezTo>
                  <a:cubicBezTo>
                    <a:pt x="2521" y="6458"/>
                    <a:pt x="2587" y="6458"/>
                    <a:pt x="2604" y="6479"/>
                  </a:cubicBezTo>
                  <a:cubicBezTo>
                    <a:pt x="2620" y="6479"/>
                    <a:pt x="2686" y="6500"/>
                    <a:pt x="2686" y="6479"/>
                  </a:cubicBezTo>
                  <a:cubicBezTo>
                    <a:pt x="2686" y="6458"/>
                    <a:pt x="2752" y="6479"/>
                    <a:pt x="2719" y="6416"/>
                  </a:cubicBezTo>
                  <a:cubicBezTo>
                    <a:pt x="2703" y="6374"/>
                    <a:pt x="2686" y="6353"/>
                    <a:pt x="2703" y="6312"/>
                  </a:cubicBezTo>
                  <a:cubicBezTo>
                    <a:pt x="2703" y="6291"/>
                    <a:pt x="2686" y="6270"/>
                    <a:pt x="2686" y="6249"/>
                  </a:cubicBezTo>
                  <a:cubicBezTo>
                    <a:pt x="2670" y="6228"/>
                    <a:pt x="2653" y="6207"/>
                    <a:pt x="2670" y="6186"/>
                  </a:cubicBezTo>
                  <a:cubicBezTo>
                    <a:pt x="2686" y="6165"/>
                    <a:pt x="2637" y="6124"/>
                    <a:pt x="2620" y="6082"/>
                  </a:cubicBezTo>
                  <a:cubicBezTo>
                    <a:pt x="2620" y="6040"/>
                    <a:pt x="2620" y="5956"/>
                    <a:pt x="2620" y="5936"/>
                  </a:cubicBezTo>
                  <a:cubicBezTo>
                    <a:pt x="2637" y="5894"/>
                    <a:pt x="2637" y="5831"/>
                    <a:pt x="2686" y="5831"/>
                  </a:cubicBezTo>
                  <a:cubicBezTo>
                    <a:pt x="2703" y="5831"/>
                    <a:pt x="2719" y="5894"/>
                    <a:pt x="2736" y="5873"/>
                  </a:cubicBezTo>
                  <a:cubicBezTo>
                    <a:pt x="2752" y="5852"/>
                    <a:pt x="2719" y="5831"/>
                    <a:pt x="2736" y="5810"/>
                  </a:cubicBezTo>
                  <a:cubicBezTo>
                    <a:pt x="2752" y="5810"/>
                    <a:pt x="2785" y="5831"/>
                    <a:pt x="2785" y="5768"/>
                  </a:cubicBezTo>
                  <a:cubicBezTo>
                    <a:pt x="2802" y="5727"/>
                    <a:pt x="2851" y="5706"/>
                    <a:pt x="2868" y="5727"/>
                  </a:cubicBezTo>
                  <a:cubicBezTo>
                    <a:pt x="2884" y="5748"/>
                    <a:pt x="2868" y="5810"/>
                    <a:pt x="2851" y="5831"/>
                  </a:cubicBezTo>
                  <a:cubicBezTo>
                    <a:pt x="2835" y="5852"/>
                    <a:pt x="2851" y="5915"/>
                    <a:pt x="2851" y="5936"/>
                  </a:cubicBezTo>
                  <a:cubicBezTo>
                    <a:pt x="2868" y="5936"/>
                    <a:pt x="2917" y="5956"/>
                    <a:pt x="2917" y="5977"/>
                  </a:cubicBezTo>
                  <a:cubicBezTo>
                    <a:pt x="2901" y="6019"/>
                    <a:pt x="2851" y="5998"/>
                    <a:pt x="2851" y="6040"/>
                  </a:cubicBezTo>
                  <a:cubicBezTo>
                    <a:pt x="2835" y="6061"/>
                    <a:pt x="2802" y="6082"/>
                    <a:pt x="2818" y="6124"/>
                  </a:cubicBezTo>
                  <a:cubicBezTo>
                    <a:pt x="2835" y="6144"/>
                    <a:pt x="2835" y="6144"/>
                    <a:pt x="2868" y="6124"/>
                  </a:cubicBezTo>
                  <a:cubicBezTo>
                    <a:pt x="2884" y="6103"/>
                    <a:pt x="2901" y="6186"/>
                    <a:pt x="2901" y="6207"/>
                  </a:cubicBezTo>
                  <a:cubicBezTo>
                    <a:pt x="2901" y="6228"/>
                    <a:pt x="2851" y="6228"/>
                    <a:pt x="2835" y="6207"/>
                  </a:cubicBezTo>
                  <a:cubicBezTo>
                    <a:pt x="2802" y="6186"/>
                    <a:pt x="2769" y="6165"/>
                    <a:pt x="2769" y="6186"/>
                  </a:cubicBezTo>
                  <a:cubicBezTo>
                    <a:pt x="2769" y="6207"/>
                    <a:pt x="2802" y="6228"/>
                    <a:pt x="2818" y="6270"/>
                  </a:cubicBezTo>
                  <a:cubicBezTo>
                    <a:pt x="2818" y="6270"/>
                    <a:pt x="2818" y="6270"/>
                    <a:pt x="2818" y="6291"/>
                  </a:cubicBezTo>
                  <a:cubicBezTo>
                    <a:pt x="2818" y="6332"/>
                    <a:pt x="2851" y="6353"/>
                    <a:pt x="2901" y="6332"/>
                  </a:cubicBezTo>
                  <a:cubicBezTo>
                    <a:pt x="2934" y="6312"/>
                    <a:pt x="2950" y="6312"/>
                    <a:pt x="2934" y="6374"/>
                  </a:cubicBezTo>
                  <a:cubicBezTo>
                    <a:pt x="2917" y="6395"/>
                    <a:pt x="2950" y="6437"/>
                    <a:pt x="2984" y="6416"/>
                  </a:cubicBezTo>
                  <a:cubicBezTo>
                    <a:pt x="3017" y="6374"/>
                    <a:pt x="3066" y="6312"/>
                    <a:pt x="3099" y="6332"/>
                  </a:cubicBezTo>
                  <a:cubicBezTo>
                    <a:pt x="3149" y="6353"/>
                    <a:pt x="3182" y="6270"/>
                    <a:pt x="3198" y="6291"/>
                  </a:cubicBezTo>
                  <a:cubicBezTo>
                    <a:pt x="3215" y="6312"/>
                    <a:pt x="3149" y="6374"/>
                    <a:pt x="3182" y="6374"/>
                  </a:cubicBezTo>
                  <a:cubicBezTo>
                    <a:pt x="3231" y="6374"/>
                    <a:pt x="3248" y="6374"/>
                    <a:pt x="3248" y="6416"/>
                  </a:cubicBezTo>
                  <a:cubicBezTo>
                    <a:pt x="3248" y="6416"/>
                    <a:pt x="3248" y="6437"/>
                    <a:pt x="3264" y="6437"/>
                  </a:cubicBezTo>
                  <a:cubicBezTo>
                    <a:pt x="3264" y="6437"/>
                    <a:pt x="3281" y="6416"/>
                    <a:pt x="3281" y="6395"/>
                  </a:cubicBezTo>
                  <a:cubicBezTo>
                    <a:pt x="3281" y="6374"/>
                    <a:pt x="3396" y="6395"/>
                    <a:pt x="3446" y="6332"/>
                  </a:cubicBezTo>
                  <a:cubicBezTo>
                    <a:pt x="3495" y="6270"/>
                    <a:pt x="3677" y="6228"/>
                    <a:pt x="3677" y="6249"/>
                  </a:cubicBezTo>
                  <a:cubicBezTo>
                    <a:pt x="3677" y="6270"/>
                    <a:pt x="3677" y="6332"/>
                    <a:pt x="3727" y="6332"/>
                  </a:cubicBezTo>
                  <a:cubicBezTo>
                    <a:pt x="3743" y="6332"/>
                    <a:pt x="3776" y="6312"/>
                    <a:pt x="3776" y="6291"/>
                  </a:cubicBezTo>
                  <a:cubicBezTo>
                    <a:pt x="3793" y="6270"/>
                    <a:pt x="3793" y="6270"/>
                    <a:pt x="3793" y="6270"/>
                  </a:cubicBezTo>
                  <a:cubicBezTo>
                    <a:pt x="3776" y="6249"/>
                    <a:pt x="3859" y="6228"/>
                    <a:pt x="3859" y="6270"/>
                  </a:cubicBezTo>
                  <a:cubicBezTo>
                    <a:pt x="3859" y="6291"/>
                    <a:pt x="3925" y="6291"/>
                    <a:pt x="3908" y="6270"/>
                  </a:cubicBezTo>
                  <a:cubicBezTo>
                    <a:pt x="3892" y="6228"/>
                    <a:pt x="3958" y="6207"/>
                    <a:pt x="3941" y="6186"/>
                  </a:cubicBezTo>
                  <a:cubicBezTo>
                    <a:pt x="3941" y="6165"/>
                    <a:pt x="3925" y="6165"/>
                    <a:pt x="3925" y="6165"/>
                  </a:cubicBezTo>
                  <a:cubicBezTo>
                    <a:pt x="3908" y="6165"/>
                    <a:pt x="3892" y="6165"/>
                    <a:pt x="3908" y="6124"/>
                  </a:cubicBezTo>
                  <a:cubicBezTo>
                    <a:pt x="3941" y="6103"/>
                    <a:pt x="3941" y="6040"/>
                    <a:pt x="3925" y="5977"/>
                  </a:cubicBezTo>
                  <a:cubicBezTo>
                    <a:pt x="3925" y="5977"/>
                    <a:pt x="3925" y="5977"/>
                    <a:pt x="3925" y="5977"/>
                  </a:cubicBezTo>
                  <a:cubicBezTo>
                    <a:pt x="3892" y="5915"/>
                    <a:pt x="3908" y="5873"/>
                    <a:pt x="3941" y="5852"/>
                  </a:cubicBezTo>
                  <a:cubicBezTo>
                    <a:pt x="3974" y="5831"/>
                    <a:pt x="3941" y="5768"/>
                    <a:pt x="3974" y="5748"/>
                  </a:cubicBezTo>
                  <a:cubicBezTo>
                    <a:pt x="4024" y="5727"/>
                    <a:pt x="4057" y="5664"/>
                    <a:pt x="4073" y="5685"/>
                  </a:cubicBezTo>
                  <a:cubicBezTo>
                    <a:pt x="4090" y="5727"/>
                    <a:pt x="4139" y="5831"/>
                    <a:pt x="4172" y="5831"/>
                  </a:cubicBezTo>
                  <a:cubicBezTo>
                    <a:pt x="4206" y="5831"/>
                    <a:pt x="4255" y="5852"/>
                    <a:pt x="4255" y="5768"/>
                  </a:cubicBezTo>
                  <a:cubicBezTo>
                    <a:pt x="4255" y="5727"/>
                    <a:pt x="4239" y="5685"/>
                    <a:pt x="4272" y="5643"/>
                  </a:cubicBezTo>
                  <a:cubicBezTo>
                    <a:pt x="4305" y="5601"/>
                    <a:pt x="4272" y="5580"/>
                    <a:pt x="4239" y="5601"/>
                  </a:cubicBezTo>
                  <a:cubicBezTo>
                    <a:pt x="4222" y="5601"/>
                    <a:pt x="4206" y="5580"/>
                    <a:pt x="4189" y="5560"/>
                  </a:cubicBezTo>
                  <a:cubicBezTo>
                    <a:pt x="4156" y="5518"/>
                    <a:pt x="4189" y="5497"/>
                    <a:pt x="4156" y="5455"/>
                  </a:cubicBezTo>
                  <a:cubicBezTo>
                    <a:pt x="4139" y="5434"/>
                    <a:pt x="4206" y="5434"/>
                    <a:pt x="4222" y="5392"/>
                  </a:cubicBezTo>
                  <a:cubicBezTo>
                    <a:pt x="4255" y="5351"/>
                    <a:pt x="4371" y="5351"/>
                    <a:pt x="4420" y="5351"/>
                  </a:cubicBezTo>
                  <a:cubicBezTo>
                    <a:pt x="4470" y="5330"/>
                    <a:pt x="4569" y="5372"/>
                    <a:pt x="4618" y="5372"/>
                  </a:cubicBezTo>
                  <a:cubicBezTo>
                    <a:pt x="4618" y="5351"/>
                    <a:pt x="4635" y="5351"/>
                    <a:pt x="4635" y="5351"/>
                  </a:cubicBezTo>
                  <a:cubicBezTo>
                    <a:pt x="4651" y="5351"/>
                    <a:pt x="4651" y="5330"/>
                    <a:pt x="4684" y="5309"/>
                  </a:cubicBezTo>
                  <a:cubicBezTo>
                    <a:pt x="4750" y="5267"/>
                    <a:pt x="4750" y="5246"/>
                    <a:pt x="4784" y="5246"/>
                  </a:cubicBezTo>
                  <a:cubicBezTo>
                    <a:pt x="4833" y="5267"/>
                    <a:pt x="4866" y="5267"/>
                    <a:pt x="4833" y="5246"/>
                  </a:cubicBezTo>
                  <a:cubicBezTo>
                    <a:pt x="4817" y="5225"/>
                    <a:pt x="4784" y="5246"/>
                    <a:pt x="4750" y="5225"/>
                  </a:cubicBezTo>
                  <a:cubicBezTo>
                    <a:pt x="4717" y="5184"/>
                    <a:pt x="4701" y="5121"/>
                    <a:pt x="4684" y="5142"/>
                  </a:cubicBezTo>
                  <a:cubicBezTo>
                    <a:pt x="4668" y="5142"/>
                    <a:pt x="4651" y="5142"/>
                    <a:pt x="4635" y="5142"/>
                  </a:cubicBezTo>
                  <a:cubicBezTo>
                    <a:pt x="4618" y="5163"/>
                    <a:pt x="4585" y="5163"/>
                    <a:pt x="4536" y="5163"/>
                  </a:cubicBezTo>
                  <a:cubicBezTo>
                    <a:pt x="4470" y="5163"/>
                    <a:pt x="4305" y="5246"/>
                    <a:pt x="4222" y="5246"/>
                  </a:cubicBezTo>
                  <a:cubicBezTo>
                    <a:pt x="4139" y="5267"/>
                    <a:pt x="4139" y="5225"/>
                    <a:pt x="4106" y="5225"/>
                  </a:cubicBezTo>
                  <a:cubicBezTo>
                    <a:pt x="4073" y="5246"/>
                    <a:pt x="4073" y="5184"/>
                    <a:pt x="4057" y="5184"/>
                  </a:cubicBezTo>
                  <a:cubicBezTo>
                    <a:pt x="4024" y="5184"/>
                    <a:pt x="3974" y="5142"/>
                    <a:pt x="3958" y="5142"/>
                  </a:cubicBezTo>
                  <a:cubicBezTo>
                    <a:pt x="3925" y="5142"/>
                    <a:pt x="3958" y="5058"/>
                    <a:pt x="3974" y="4996"/>
                  </a:cubicBezTo>
                  <a:cubicBezTo>
                    <a:pt x="4007" y="4933"/>
                    <a:pt x="3974" y="4870"/>
                    <a:pt x="3958" y="4849"/>
                  </a:cubicBezTo>
                  <a:cubicBezTo>
                    <a:pt x="3958" y="4828"/>
                    <a:pt x="3974" y="4808"/>
                    <a:pt x="3958" y="4766"/>
                  </a:cubicBezTo>
                  <a:cubicBezTo>
                    <a:pt x="3925" y="4724"/>
                    <a:pt x="3925" y="4703"/>
                    <a:pt x="3941" y="4682"/>
                  </a:cubicBezTo>
                  <a:cubicBezTo>
                    <a:pt x="3974" y="4661"/>
                    <a:pt x="3958" y="4599"/>
                    <a:pt x="3991" y="4599"/>
                  </a:cubicBezTo>
                  <a:cubicBezTo>
                    <a:pt x="4024" y="4599"/>
                    <a:pt x="4057" y="4599"/>
                    <a:pt x="4057" y="4557"/>
                  </a:cubicBezTo>
                  <a:cubicBezTo>
                    <a:pt x="4057" y="4515"/>
                    <a:pt x="4090" y="4494"/>
                    <a:pt x="4123" y="4494"/>
                  </a:cubicBezTo>
                  <a:cubicBezTo>
                    <a:pt x="4139" y="4473"/>
                    <a:pt x="4139" y="4432"/>
                    <a:pt x="4189" y="4432"/>
                  </a:cubicBezTo>
                  <a:cubicBezTo>
                    <a:pt x="4222" y="4432"/>
                    <a:pt x="4272" y="4348"/>
                    <a:pt x="4288" y="4306"/>
                  </a:cubicBezTo>
                  <a:cubicBezTo>
                    <a:pt x="4305" y="4223"/>
                    <a:pt x="4321" y="4223"/>
                    <a:pt x="4338" y="4223"/>
                  </a:cubicBezTo>
                  <a:cubicBezTo>
                    <a:pt x="4371" y="4244"/>
                    <a:pt x="4371" y="4223"/>
                    <a:pt x="4371" y="4181"/>
                  </a:cubicBezTo>
                  <a:cubicBezTo>
                    <a:pt x="4354" y="4139"/>
                    <a:pt x="4371" y="4118"/>
                    <a:pt x="4321" y="4097"/>
                  </a:cubicBezTo>
                  <a:cubicBezTo>
                    <a:pt x="4305" y="4076"/>
                    <a:pt x="4272" y="4056"/>
                    <a:pt x="4239" y="4035"/>
                  </a:cubicBezTo>
                  <a:cubicBezTo>
                    <a:pt x="4222" y="4035"/>
                    <a:pt x="4206" y="4035"/>
                    <a:pt x="4189" y="4035"/>
                  </a:cubicBezTo>
                  <a:cubicBezTo>
                    <a:pt x="4139" y="4056"/>
                    <a:pt x="4106" y="4014"/>
                    <a:pt x="4073" y="4056"/>
                  </a:cubicBezTo>
                  <a:cubicBezTo>
                    <a:pt x="4057" y="4097"/>
                    <a:pt x="4040" y="4118"/>
                    <a:pt x="4007" y="4118"/>
                  </a:cubicBezTo>
                  <a:cubicBezTo>
                    <a:pt x="3974" y="4139"/>
                    <a:pt x="4007" y="4181"/>
                    <a:pt x="3974" y="4223"/>
                  </a:cubicBezTo>
                  <a:cubicBezTo>
                    <a:pt x="3925" y="4264"/>
                    <a:pt x="3991" y="4327"/>
                    <a:pt x="3974" y="4348"/>
                  </a:cubicBezTo>
                  <a:cubicBezTo>
                    <a:pt x="3974" y="4390"/>
                    <a:pt x="3875" y="4473"/>
                    <a:pt x="3826" y="4515"/>
                  </a:cubicBezTo>
                  <a:cubicBezTo>
                    <a:pt x="3760" y="4536"/>
                    <a:pt x="3760" y="4557"/>
                    <a:pt x="3727" y="4578"/>
                  </a:cubicBezTo>
                  <a:cubicBezTo>
                    <a:pt x="3677" y="4599"/>
                    <a:pt x="3694" y="4661"/>
                    <a:pt x="3661" y="4682"/>
                  </a:cubicBezTo>
                  <a:cubicBezTo>
                    <a:pt x="3611" y="4703"/>
                    <a:pt x="3628" y="4724"/>
                    <a:pt x="3595" y="4745"/>
                  </a:cubicBezTo>
                  <a:cubicBezTo>
                    <a:pt x="3578" y="4745"/>
                    <a:pt x="3578" y="4808"/>
                    <a:pt x="3578" y="4828"/>
                  </a:cubicBezTo>
                  <a:cubicBezTo>
                    <a:pt x="3578" y="4891"/>
                    <a:pt x="3528" y="4933"/>
                    <a:pt x="3528" y="4975"/>
                  </a:cubicBezTo>
                  <a:cubicBezTo>
                    <a:pt x="3545" y="5016"/>
                    <a:pt x="3561" y="5100"/>
                    <a:pt x="3545" y="5121"/>
                  </a:cubicBezTo>
                  <a:cubicBezTo>
                    <a:pt x="3545" y="5142"/>
                    <a:pt x="3595" y="5121"/>
                    <a:pt x="3628" y="5142"/>
                  </a:cubicBezTo>
                  <a:cubicBezTo>
                    <a:pt x="3644" y="5163"/>
                    <a:pt x="3727" y="5246"/>
                    <a:pt x="3727" y="5288"/>
                  </a:cubicBezTo>
                  <a:cubicBezTo>
                    <a:pt x="3727" y="5309"/>
                    <a:pt x="3661" y="5351"/>
                    <a:pt x="3661" y="5392"/>
                  </a:cubicBezTo>
                  <a:cubicBezTo>
                    <a:pt x="3661" y="5413"/>
                    <a:pt x="3611" y="5476"/>
                    <a:pt x="3561" y="5497"/>
                  </a:cubicBezTo>
                  <a:cubicBezTo>
                    <a:pt x="3512" y="5518"/>
                    <a:pt x="3512" y="5560"/>
                    <a:pt x="3495" y="5580"/>
                  </a:cubicBezTo>
                  <a:cubicBezTo>
                    <a:pt x="3495" y="5601"/>
                    <a:pt x="3495" y="5727"/>
                    <a:pt x="3495" y="5768"/>
                  </a:cubicBezTo>
                  <a:cubicBezTo>
                    <a:pt x="3479" y="5810"/>
                    <a:pt x="3462" y="5915"/>
                    <a:pt x="3495" y="5852"/>
                  </a:cubicBezTo>
                  <a:cubicBezTo>
                    <a:pt x="3528" y="5810"/>
                    <a:pt x="3545" y="5789"/>
                    <a:pt x="3528" y="5852"/>
                  </a:cubicBezTo>
                  <a:cubicBezTo>
                    <a:pt x="3512" y="5894"/>
                    <a:pt x="3479" y="5977"/>
                    <a:pt x="3479" y="5977"/>
                  </a:cubicBezTo>
                  <a:cubicBezTo>
                    <a:pt x="3462" y="5956"/>
                    <a:pt x="3429" y="5915"/>
                    <a:pt x="3429" y="5956"/>
                  </a:cubicBezTo>
                  <a:cubicBezTo>
                    <a:pt x="3429" y="5998"/>
                    <a:pt x="3413" y="6040"/>
                    <a:pt x="3380" y="6019"/>
                  </a:cubicBezTo>
                  <a:cubicBezTo>
                    <a:pt x="3330" y="5998"/>
                    <a:pt x="3297" y="5998"/>
                    <a:pt x="3281" y="6019"/>
                  </a:cubicBezTo>
                  <a:cubicBezTo>
                    <a:pt x="3281" y="6040"/>
                    <a:pt x="3264" y="6040"/>
                    <a:pt x="3264" y="6061"/>
                  </a:cubicBezTo>
                  <a:cubicBezTo>
                    <a:pt x="3264" y="6103"/>
                    <a:pt x="3264" y="6144"/>
                    <a:pt x="3215" y="6144"/>
                  </a:cubicBezTo>
                  <a:cubicBezTo>
                    <a:pt x="3165" y="6144"/>
                    <a:pt x="3149" y="6165"/>
                    <a:pt x="3132" y="6144"/>
                  </a:cubicBezTo>
                  <a:cubicBezTo>
                    <a:pt x="3132" y="6124"/>
                    <a:pt x="3132" y="6061"/>
                    <a:pt x="3132" y="6040"/>
                  </a:cubicBezTo>
                  <a:cubicBezTo>
                    <a:pt x="3132" y="5998"/>
                    <a:pt x="3099" y="6019"/>
                    <a:pt x="3099" y="5977"/>
                  </a:cubicBezTo>
                  <a:cubicBezTo>
                    <a:pt x="3116" y="5936"/>
                    <a:pt x="3116" y="5915"/>
                    <a:pt x="3083" y="5873"/>
                  </a:cubicBezTo>
                  <a:cubicBezTo>
                    <a:pt x="3050" y="5852"/>
                    <a:pt x="3066" y="5810"/>
                    <a:pt x="3033" y="5748"/>
                  </a:cubicBezTo>
                  <a:cubicBezTo>
                    <a:pt x="3000" y="5706"/>
                    <a:pt x="3033" y="5664"/>
                    <a:pt x="3000" y="5622"/>
                  </a:cubicBezTo>
                  <a:cubicBezTo>
                    <a:pt x="2967" y="5580"/>
                    <a:pt x="2950" y="5539"/>
                    <a:pt x="2950" y="5497"/>
                  </a:cubicBezTo>
                  <a:cubicBezTo>
                    <a:pt x="2950" y="5476"/>
                    <a:pt x="2950" y="5476"/>
                    <a:pt x="2950" y="5476"/>
                  </a:cubicBezTo>
                  <a:cubicBezTo>
                    <a:pt x="2950" y="5434"/>
                    <a:pt x="2934" y="5434"/>
                    <a:pt x="2934" y="5413"/>
                  </a:cubicBezTo>
                  <a:cubicBezTo>
                    <a:pt x="2917" y="5413"/>
                    <a:pt x="2901" y="5330"/>
                    <a:pt x="2884" y="5351"/>
                  </a:cubicBezTo>
                  <a:cubicBezTo>
                    <a:pt x="2868" y="5351"/>
                    <a:pt x="2884" y="5413"/>
                    <a:pt x="2851" y="5434"/>
                  </a:cubicBezTo>
                  <a:cubicBezTo>
                    <a:pt x="2835" y="5455"/>
                    <a:pt x="2802" y="5434"/>
                    <a:pt x="2785" y="5455"/>
                  </a:cubicBezTo>
                  <a:cubicBezTo>
                    <a:pt x="2769" y="5476"/>
                    <a:pt x="2653" y="5622"/>
                    <a:pt x="2587" y="5643"/>
                  </a:cubicBezTo>
                  <a:cubicBezTo>
                    <a:pt x="2538" y="5664"/>
                    <a:pt x="2505" y="5601"/>
                    <a:pt x="2472" y="5601"/>
                  </a:cubicBezTo>
                  <a:cubicBezTo>
                    <a:pt x="2439" y="5580"/>
                    <a:pt x="2339" y="5518"/>
                    <a:pt x="2372" y="5497"/>
                  </a:cubicBezTo>
                  <a:cubicBezTo>
                    <a:pt x="2372" y="5455"/>
                    <a:pt x="2406" y="5497"/>
                    <a:pt x="2406" y="5455"/>
                  </a:cubicBezTo>
                  <a:cubicBezTo>
                    <a:pt x="2406" y="5413"/>
                    <a:pt x="2439" y="5434"/>
                    <a:pt x="2439" y="5392"/>
                  </a:cubicBezTo>
                  <a:cubicBezTo>
                    <a:pt x="2422" y="5372"/>
                    <a:pt x="2389" y="5351"/>
                    <a:pt x="2372" y="5392"/>
                  </a:cubicBezTo>
                  <a:cubicBezTo>
                    <a:pt x="2356" y="5434"/>
                    <a:pt x="2323" y="5434"/>
                    <a:pt x="2323" y="5392"/>
                  </a:cubicBezTo>
                  <a:cubicBezTo>
                    <a:pt x="2323" y="5372"/>
                    <a:pt x="2356" y="5351"/>
                    <a:pt x="2323" y="5330"/>
                  </a:cubicBezTo>
                  <a:cubicBezTo>
                    <a:pt x="2306" y="5288"/>
                    <a:pt x="2372" y="5246"/>
                    <a:pt x="2356" y="5288"/>
                  </a:cubicBezTo>
                  <a:cubicBezTo>
                    <a:pt x="2356" y="5330"/>
                    <a:pt x="2406" y="5330"/>
                    <a:pt x="2406" y="5288"/>
                  </a:cubicBezTo>
                  <a:cubicBezTo>
                    <a:pt x="2389" y="5267"/>
                    <a:pt x="2422" y="5246"/>
                    <a:pt x="2455" y="5246"/>
                  </a:cubicBezTo>
                  <a:cubicBezTo>
                    <a:pt x="2488" y="5246"/>
                    <a:pt x="2472" y="5163"/>
                    <a:pt x="2439" y="5204"/>
                  </a:cubicBezTo>
                  <a:cubicBezTo>
                    <a:pt x="2406" y="5246"/>
                    <a:pt x="2372" y="5267"/>
                    <a:pt x="2372" y="5246"/>
                  </a:cubicBezTo>
                  <a:cubicBezTo>
                    <a:pt x="2356" y="5204"/>
                    <a:pt x="2339" y="5246"/>
                    <a:pt x="2306" y="5225"/>
                  </a:cubicBezTo>
                  <a:cubicBezTo>
                    <a:pt x="2290" y="5163"/>
                    <a:pt x="2339" y="5163"/>
                    <a:pt x="2323" y="5142"/>
                  </a:cubicBezTo>
                  <a:cubicBezTo>
                    <a:pt x="2290" y="5100"/>
                    <a:pt x="2290" y="5079"/>
                    <a:pt x="2323" y="5079"/>
                  </a:cubicBezTo>
                  <a:cubicBezTo>
                    <a:pt x="2339" y="5058"/>
                    <a:pt x="2356" y="5037"/>
                    <a:pt x="2323" y="5037"/>
                  </a:cubicBezTo>
                  <a:cubicBezTo>
                    <a:pt x="2290" y="5016"/>
                    <a:pt x="2339" y="4996"/>
                    <a:pt x="2339" y="4975"/>
                  </a:cubicBezTo>
                  <a:cubicBezTo>
                    <a:pt x="2339" y="4954"/>
                    <a:pt x="2290" y="4933"/>
                    <a:pt x="2290" y="4912"/>
                  </a:cubicBezTo>
                  <a:cubicBezTo>
                    <a:pt x="2306" y="4870"/>
                    <a:pt x="2323" y="4828"/>
                    <a:pt x="2356" y="4849"/>
                  </a:cubicBezTo>
                  <a:cubicBezTo>
                    <a:pt x="2372" y="4870"/>
                    <a:pt x="2406" y="4870"/>
                    <a:pt x="2389" y="4828"/>
                  </a:cubicBezTo>
                  <a:cubicBezTo>
                    <a:pt x="2372" y="4808"/>
                    <a:pt x="2406" y="4766"/>
                    <a:pt x="2439" y="4787"/>
                  </a:cubicBezTo>
                  <a:cubicBezTo>
                    <a:pt x="2455" y="4787"/>
                    <a:pt x="2455" y="4724"/>
                    <a:pt x="2488" y="4724"/>
                  </a:cubicBezTo>
                  <a:cubicBezTo>
                    <a:pt x="2521" y="4745"/>
                    <a:pt x="2587" y="4745"/>
                    <a:pt x="2571" y="4724"/>
                  </a:cubicBezTo>
                  <a:cubicBezTo>
                    <a:pt x="2571" y="4703"/>
                    <a:pt x="2505" y="4703"/>
                    <a:pt x="2521" y="4682"/>
                  </a:cubicBezTo>
                  <a:cubicBezTo>
                    <a:pt x="2538" y="4640"/>
                    <a:pt x="2604" y="4661"/>
                    <a:pt x="2620" y="4620"/>
                  </a:cubicBezTo>
                  <a:cubicBezTo>
                    <a:pt x="2637" y="4599"/>
                    <a:pt x="2703" y="4620"/>
                    <a:pt x="2686" y="4578"/>
                  </a:cubicBezTo>
                  <a:cubicBezTo>
                    <a:pt x="2653" y="4536"/>
                    <a:pt x="2653" y="4515"/>
                    <a:pt x="2686" y="4515"/>
                  </a:cubicBezTo>
                  <a:cubicBezTo>
                    <a:pt x="2736" y="4515"/>
                    <a:pt x="2719" y="4599"/>
                    <a:pt x="2752" y="4578"/>
                  </a:cubicBezTo>
                  <a:cubicBezTo>
                    <a:pt x="2769" y="4536"/>
                    <a:pt x="2769" y="4473"/>
                    <a:pt x="2802" y="4473"/>
                  </a:cubicBezTo>
                  <a:cubicBezTo>
                    <a:pt x="2835" y="4473"/>
                    <a:pt x="2818" y="4411"/>
                    <a:pt x="2868" y="4390"/>
                  </a:cubicBezTo>
                  <a:cubicBezTo>
                    <a:pt x="2917" y="4348"/>
                    <a:pt x="2950" y="4306"/>
                    <a:pt x="2950" y="4327"/>
                  </a:cubicBezTo>
                  <a:cubicBezTo>
                    <a:pt x="2967" y="4369"/>
                    <a:pt x="3017" y="4348"/>
                    <a:pt x="2984" y="4327"/>
                  </a:cubicBezTo>
                  <a:cubicBezTo>
                    <a:pt x="2950" y="4306"/>
                    <a:pt x="2917" y="4244"/>
                    <a:pt x="2934" y="4244"/>
                  </a:cubicBezTo>
                  <a:cubicBezTo>
                    <a:pt x="2934" y="4223"/>
                    <a:pt x="3000" y="4244"/>
                    <a:pt x="3000" y="4223"/>
                  </a:cubicBezTo>
                  <a:cubicBezTo>
                    <a:pt x="3017" y="4181"/>
                    <a:pt x="3066" y="4223"/>
                    <a:pt x="3066" y="4202"/>
                  </a:cubicBezTo>
                  <a:cubicBezTo>
                    <a:pt x="3066" y="4181"/>
                    <a:pt x="3033" y="4139"/>
                    <a:pt x="3066" y="4118"/>
                  </a:cubicBezTo>
                  <a:cubicBezTo>
                    <a:pt x="3099" y="4097"/>
                    <a:pt x="3066" y="4014"/>
                    <a:pt x="3083" y="3993"/>
                  </a:cubicBezTo>
                  <a:cubicBezTo>
                    <a:pt x="3099" y="3972"/>
                    <a:pt x="3149" y="4014"/>
                    <a:pt x="3165" y="3972"/>
                  </a:cubicBezTo>
                  <a:cubicBezTo>
                    <a:pt x="3182" y="3930"/>
                    <a:pt x="3132" y="3930"/>
                    <a:pt x="3182" y="3888"/>
                  </a:cubicBezTo>
                  <a:cubicBezTo>
                    <a:pt x="3215" y="3826"/>
                    <a:pt x="3264" y="3742"/>
                    <a:pt x="3264" y="3700"/>
                  </a:cubicBezTo>
                  <a:cubicBezTo>
                    <a:pt x="3281" y="3679"/>
                    <a:pt x="3314" y="3721"/>
                    <a:pt x="3314" y="3679"/>
                  </a:cubicBezTo>
                  <a:cubicBezTo>
                    <a:pt x="3314" y="3617"/>
                    <a:pt x="3330" y="3575"/>
                    <a:pt x="3347" y="3575"/>
                  </a:cubicBezTo>
                  <a:cubicBezTo>
                    <a:pt x="3363" y="3575"/>
                    <a:pt x="3396" y="3554"/>
                    <a:pt x="3396" y="3512"/>
                  </a:cubicBezTo>
                  <a:cubicBezTo>
                    <a:pt x="3413" y="3491"/>
                    <a:pt x="3446" y="3512"/>
                    <a:pt x="3446" y="3554"/>
                  </a:cubicBezTo>
                  <a:cubicBezTo>
                    <a:pt x="3446" y="3575"/>
                    <a:pt x="3495" y="3554"/>
                    <a:pt x="3479" y="3512"/>
                  </a:cubicBezTo>
                  <a:cubicBezTo>
                    <a:pt x="3446" y="3491"/>
                    <a:pt x="3495" y="3471"/>
                    <a:pt x="3479" y="3450"/>
                  </a:cubicBezTo>
                  <a:cubicBezTo>
                    <a:pt x="3462" y="3429"/>
                    <a:pt x="3429" y="3429"/>
                    <a:pt x="3413" y="3471"/>
                  </a:cubicBezTo>
                  <a:cubicBezTo>
                    <a:pt x="3396" y="3491"/>
                    <a:pt x="3363" y="3491"/>
                    <a:pt x="3347" y="3471"/>
                  </a:cubicBezTo>
                  <a:cubicBezTo>
                    <a:pt x="3330" y="3450"/>
                    <a:pt x="3297" y="3491"/>
                    <a:pt x="3264" y="3512"/>
                  </a:cubicBezTo>
                  <a:cubicBezTo>
                    <a:pt x="3215" y="3554"/>
                    <a:pt x="3198" y="3533"/>
                    <a:pt x="3182" y="3575"/>
                  </a:cubicBezTo>
                  <a:cubicBezTo>
                    <a:pt x="3149" y="3596"/>
                    <a:pt x="3099" y="3596"/>
                    <a:pt x="3149" y="3575"/>
                  </a:cubicBezTo>
                  <a:cubicBezTo>
                    <a:pt x="3182" y="3512"/>
                    <a:pt x="3264" y="3512"/>
                    <a:pt x="3264" y="3471"/>
                  </a:cubicBezTo>
                  <a:cubicBezTo>
                    <a:pt x="3281" y="3429"/>
                    <a:pt x="3330" y="3429"/>
                    <a:pt x="3314" y="3408"/>
                  </a:cubicBezTo>
                  <a:cubicBezTo>
                    <a:pt x="3297" y="3387"/>
                    <a:pt x="3347" y="3387"/>
                    <a:pt x="3380" y="3345"/>
                  </a:cubicBezTo>
                  <a:cubicBezTo>
                    <a:pt x="3413" y="3303"/>
                    <a:pt x="3429" y="3241"/>
                    <a:pt x="3446" y="3283"/>
                  </a:cubicBezTo>
                  <a:cubicBezTo>
                    <a:pt x="3462" y="3303"/>
                    <a:pt x="3396" y="3366"/>
                    <a:pt x="3413" y="3387"/>
                  </a:cubicBezTo>
                  <a:cubicBezTo>
                    <a:pt x="3429" y="3408"/>
                    <a:pt x="3462" y="3324"/>
                    <a:pt x="3479" y="3345"/>
                  </a:cubicBezTo>
                  <a:cubicBezTo>
                    <a:pt x="3495" y="3387"/>
                    <a:pt x="3512" y="3429"/>
                    <a:pt x="3512" y="3387"/>
                  </a:cubicBezTo>
                  <a:cubicBezTo>
                    <a:pt x="3528" y="3345"/>
                    <a:pt x="3545" y="3345"/>
                    <a:pt x="3578" y="3387"/>
                  </a:cubicBezTo>
                  <a:cubicBezTo>
                    <a:pt x="3595" y="3408"/>
                    <a:pt x="3595" y="3366"/>
                    <a:pt x="3578" y="3345"/>
                  </a:cubicBezTo>
                  <a:cubicBezTo>
                    <a:pt x="3561" y="3324"/>
                    <a:pt x="3595" y="3303"/>
                    <a:pt x="3578" y="3303"/>
                  </a:cubicBezTo>
                  <a:cubicBezTo>
                    <a:pt x="3545" y="3283"/>
                    <a:pt x="3495" y="3345"/>
                    <a:pt x="3495" y="3303"/>
                  </a:cubicBezTo>
                  <a:cubicBezTo>
                    <a:pt x="3495" y="3262"/>
                    <a:pt x="3545" y="3241"/>
                    <a:pt x="3561" y="3220"/>
                  </a:cubicBezTo>
                  <a:cubicBezTo>
                    <a:pt x="3578" y="3178"/>
                    <a:pt x="3628" y="3178"/>
                    <a:pt x="3628" y="3199"/>
                  </a:cubicBezTo>
                  <a:cubicBezTo>
                    <a:pt x="3628" y="3220"/>
                    <a:pt x="3661" y="3220"/>
                    <a:pt x="3661" y="3199"/>
                  </a:cubicBezTo>
                  <a:cubicBezTo>
                    <a:pt x="3661" y="3178"/>
                    <a:pt x="3661" y="3157"/>
                    <a:pt x="3694" y="3178"/>
                  </a:cubicBezTo>
                  <a:cubicBezTo>
                    <a:pt x="3727" y="3178"/>
                    <a:pt x="3727" y="3136"/>
                    <a:pt x="3710" y="3095"/>
                  </a:cubicBezTo>
                  <a:cubicBezTo>
                    <a:pt x="3677" y="3074"/>
                    <a:pt x="3710" y="3074"/>
                    <a:pt x="3743" y="3074"/>
                  </a:cubicBezTo>
                  <a:cubicBezTo>
                    <a:pt x="3760" y="3074"/>
                    <a:pt x="3793" y="3032"/>
                    <a:pt x="3809" y="3074"/>
                  </a:cubicBezTo>
                  <a:cubicBezTo>
                    <a:pt x="3826" y="3095"/>
                    <a:pt x="3793" y="3157"/>
                    <a:pt x="3826" y="3136"/>
                  </a:cubicBezTo>
                  <a:cubicBezTo>
                    <a:pt x="3842" y="3115"/>
                    <a:pt x="3892" y="3095"/>
                    <a:pt x="3875" y="3136"/>
                  </a:cubicBezTo>
                  <a:cubicBezTo>
                    <a:pt x="3859" y="3178"/>
                    <a:pt x="3908" y="3220"/>
                    <a:pt x="3908" y="3178"/>
                  </a:cubicBezTo>
                  <a:cubicBezTo>
                    <a:pt x="3908" y="3115"/>
                    <a:pt x="3925" y="3095"/>
                    <a:pt x="3892" y="3095"/>
                  </a:cubicBezTo>
                  <a:cubicBezTo>
                    <a:pt x="3842" y="3074"/>
                    <a:pt x="3908" y="3032"/>
                    <a:pt x="3908" y="3053"/>
                  </a:cubicBezTo>
                  <a:cubicBezTo>
                    <a:pt x="3925" y="3095"/>
                    <a:pt x="3958" y="3115"/>
                    <a:pt x="3974" y="3095"/>
                  </a:cubicBezTo>
                  <a:cubicBezTo>
                    <a:pt x="3974" y="3095"/>
                    <a:pt x="4024" y="3115"/>
                    <a:pt x="4024" y="3115"/>
                  </a:cubicBezTo>
                  <a:cubicBezTo>
                    <a:pt x="4024" y="3095"/>
                    <a:pt x="3941" y="3053"/>
                    <a:pt x="3958" y="3053"/>
                  </a:cubicBezTo>
                  <a:cubicBezTo>
                    <a:pt x="3991" y="3032"/>
                    <a:pt x="4024" y="3011"/>
                    <a:pt x="4040" y="3032"/>
                  </a:cubicBezTo>
                  <a:cubicBezTo>
                    <a:pt x="4057" y="3074"/>
                    <a:pt x="4123" y="3053"/>
                    <a:pt x="4073" y="3011"/>
                  </a:cubicBezTo>
                  <a:cubicBezTo>
                    <a:pt x="4024" y="2990"/>
                    <a:pt x="4024" y="2927"/>
                    <a:pt x="4057" y="2927"/>
                  </a:cubicBezTo>
                  <a:cubicBezTo>
                    <a:pt x="4106" y="2927"/>
                    <a:pt x="4139" y="2927"/>
                    <a:pt x="4139" y="2907"/>
                  </a:cubicBezTo>
                  <a:cubicBezTo>
                    <a:pt x="4139" y="2886"/>
                    <a:pt x="4172" y="2886"/>
                    <a:pt x="4189" y="2886"/>
                  </a:cubicBezTo>
                  <a:cubicBezTo>
                    <a:pt x="4189" y="2907"/>
                    <a:pt x="4156" y="2969"/>
                    <a:pt x="4139" y="2969"/>
                  </a:cubicBezTo>
                  <a:cubicBezTo>
                    <a:pt x="4106" y="2969"/>
                    <a:pt x="4090" y="3011"/>
                    <a:pt x="4106" y="3011"/>
                  </a:cubicBezTo>
                  <a:cubicBezTo>
                    <a:pt x="4139" y="2990"/>
                    <a:pt x="4123" y="3095"/>
                    <a:pt x="4139" y="3095"/>
                  </a:cubicBezTo>
                  <a:cubicBezTo>
                    <a:pt x="4172" y="3095"/>
                    <a:pt x="4172" y="3032"/>
                    <a:pt x="4156" y="3011"/>
                  </a:cubicBezTo>
                  <a:cubicBezTo>
                    <a:pt x="4139" y="3011"/>
                    <a:pt x="4156" y="3011"/>
                    <a:pt x="4189" y="2969"/>
                  </a:cubicBezTo>
                  <a:cubicBezTo>
                    <a:pt x="4206" y="2927"/>
                    <a:pt x="4239" y="2907"/>
                    <a:pt x="4255" y="2948"/>
                  </a:cubicBezTo>
                  <a:cubicBezTo>
                    <a:pt x="4272" y="2990"/>
                    <a:pt x="4288" y="2948"/>
                    <a:pt x="4272" y="2927"/>
                  </a:cubicBezTo>
                  <a:cubicBezTo>
                    <a:pt x="4255" y="2886"/>
                    <a:pt x="4305" y="2886"/>
                    <a:pt x="4305" y="2865"/>
                  </a:cubicBezTo>
                  <a:cubicBezTo>
                    <a:pt x="4305" y="2865"/>
                    <a:pt x="4354" y="2886"/>
                    <a:pt x="4371" y="2886"/>
                  </a:cubicBezTo>
                  <a:cubicBezTo>
                    <a:pt x="4387" y="2865"/>
                    <a:pt x="4387" y="2802"/>
                    <a:pt x="4420" y="2823"/>
                  </a:cubicBezTo>
                  <a:cubicBezTo>
                    <a:pt x="4453" y="2844"/>
                    <a:pt x="4453" y="2886"/>
                    <a:pt x="4437" y="2886"/>
                  </a:cubicBezTo>
                  <a:cubicBezTo>
                    <a:pt x="4404" y="2886"/>
                    <a:pt x="4404" y="2948"/>
                    <a:pt x="4371" y="2990"/>
                  </a:cubicBezTo>
                  <a:cubicBezTo>
                    <a:pt x="4338" y="2990"/>
                    <a:pt x="4321" y="3074"/>
                    <a:pt x="4354" y="3053"/>
                  </a:cubicBezTo>
                  <a:cubicBezTo>
                    <a:pt x="4387" y="3053"/>
                    <a:pt x="4404" y="2990"/>
                    <a:pt x="4453" y="2927"/>
                  </a:cubicBezTo>
                  <a:cubicBezTo>
                    <a:pt x="4503" y="2886"/>
                    <a:pt x="4519" y="2844"/>
                    <a:pt x="4519" y="2886"/>
                  </a:cubicBezTo>
                  <a:cubicBezTo>
                    <a:pt x="4519" y="2927"/>
                    <a:pt x="4486" y="2990"/>
                    <a:pt x="4519" y="2990"/>
                  </a:cubicBezTo>
                  <a:cubicBezTo>
                    <a:pt x="4536" y="2990"/>
                    <a:pt x="4585" y="2907"/>
                    <a:pt x="4585" y="2886"/>
                  </a:cubicBezTo>
                  <a:cubicBezTo>
                    <a:pt x="4569" y="2886"/>
                    <a:pt x="4585" y="2823"/>
                    <a:pt x="4635" y="2823"/>
                  </a:cubicBezTo>
                  <a:cubicBezTo>
                    <a:pt x="4701" y="2823"/>
                    <a:pt x="4717" y="2886"/>
                    <a:pt x="4684" y="2886"/>
                  </a:cubicBezTo>
                  <a:cubicBezTo>
                    <a:pt x="4651" y="2907"/>
                    <a:pt x="4684" y="2948"/>
                    <a:pt x="4668" y="2969"/>
                  </a:cubicBezTo>
                  <a:cubicBezTo>
                    <a:pt x="4651" y="2990"/>
                    <a:pt x="4701" y="3011"/>
                    <a:pt x="4701" y="2969"/>
                  </a:cubicBezTo>
                  <a:cubicBezTo>
                    <a:pt x="4701" y="2907"/>
                    <a:pt x="4767" y="2865"/>
                    <a:pt x="4784" y="2886"/>
                  </a:cubicBezTo>
                  <a:cubicBezTo>
                    <a:pt x="4800" y="2907"/>
                    <a:pt x="4800" y="2927"/>
                    <a:pt x="4833" y="2927"/>
                  </a:cubicBezTo>
                  <a:cubicBezTo>
                    <a:pt x="4866" y="2907"/>
                    <a:pt x="4899" y="2948"/>
                    <a:pt x="4916" y="2948"/>
                  </a:cubicBezTo>
                  <a:cubicBezTo>
                    <a:pt x="4916" y="2969"/>
                    <a:pt x="4965" y="2990"/>
                    <a:pt x="4965" y="3011"/>
                  </a:cubicBezTo>
                  <a:cubicBezTo>
                    <a:pt x="4965" y="3053"/>
                    <a:pt x="4932" y="3032"/>
                    <a:pt x="4899" y="3053"/>
                  </a:cubicBezTo>
                  <a:cubicBezTo>
                    <a:pt x="4866" y="3095"/>
                    <a:pt x="4850" y="3095"/>
                    <a:pt x="4833" y="3095"/>
                  </a:cubicBezTo>
                  <a:cubicBezTo>
                    <a:pt x="4800" y="3074"/>
                    <a:pt x="4767" y="3074"/>
                    <a:pt x="4784" y="3074"/>
                  </a:cubicBezTo>
                  <a:cubicBezTo>
                    <a:pt x="4784" y="3095"/>
                    <a:pt x="4850" y="3115"/>
                    <a:pt x="4850" y="3136"/>
                  </a:cubicBezTo>
                  <a:cubicBezTo>
                    <a:pt x="4850" y="3178"/>
                    <a:pt x="4883" y="3178"/>
                    <a:pt x="4883" y="3157"/>
                  </a:cubicBezTo>
                  <a:cubicBezTo>
                    <a:pt x="4899" y="3115"/>
                    <a:pt x="4949" y="3115"/>
                    <a:pt x="4965" y="3136"/>
                  </a:cubicBezTo>
                  <a:cubicBezTo>
                    <a:pt x="4965" y="3157"/>
                    <a:pt x="4965" y="3157"/>
                    <a:pt x="4965" y="3157"/>
                  </a:cubicBezTo>
                  <a:cubicBezTo>
                    <a:pt x="4998" y="3178"/>
                    <a:pt x="5031" y="3199"/>
                    <a:pt x="5031" y="3157"/>
                  </a:cubicBezTo>
                  <a:cubicBezTo>
                    <a:pt x="5048" y="3115"/>
                    <a:pt x="5064" y="3095"/>
                    <a:pt x="5097" y="3136"/>
                  </a:cubicBezTo>
                  <a:cubicBezTo>
                    <a:pt x="5147" y="3178"/>
                    <a:pt x="5180" y="3136"/>
                    <a:pt x="5180" y="3178"/>
                  </a:cubicBezTo>
                  <a:cubicBezTo>
                    <a:pt x="5180" y="3199"/>
                    <a:pt x="5114" y="3199"/>
                    <a:pt x="5097" y="3199"/>
                  </a:cubicBezTo>
                  <a:cubicBezTo>
                    <a:pt x="5097" y="3220"/>
                    <a:pt x="5114" y="3262"/>
                    <a:pt x="5163" y="3241"/>
                  </a:cubicBezTo>
                  <a:cubicBezTo>
                    <a:pt x="5196" y="3241"/>
                    <a:pt x="5229" y="3283"/>
                    <a:pt x="5262" y="3262"/>
                  </a:cubicBezTo>
                  <a:cubicBezTo>
                    <a:pt x="5279" y="3241"/>
                    <a:pt x="5312" y="3220"/>
                    <a:pt x="5328" y="3262"/>
                  </a:cubicBezTo>
                  <a:cubicBezTo>
                    <a:pt x="5345" y="3283"/>
                    <a:pt x="5361" y="3283"/>
                    <a:pt x="5378" y="3262"/>
                  </a:cubicBezTo>
                  <a:cubicBezTo>
                    <a:pt x="5411" y="3262"/>
                    <a:pt x="5527" y="3303"/>
                    <a:pt x="5626" y="3387"/>
                  </a:cubicBezTo>
                  <a:cubicBezTo>
                    <a:pt x="5725" y="3471"/>
                    <a:pt x="5741" y="3491"/>
                    <a:pt x="5774" y="3491"/>
                  </a:cubicBezTo>
                  <a:cubicBezTo>
                    <a:pt x="5807" y="3491"/>
                    <a:pt x="5824" y="3533"/>
                    <a:pt x="5857" y="3533"/>
                  </a:cubicBezTo>
                  <a:cubicBezTo>
                    <a:pt x="5906" y="3533"/>
                    <a:pt x="5939" y="3596"/>
                    <a:pt x="5956" y="3596"/>
                  </a:cubicBezTo>
                  <a:cubicBezTo>
                    <a:pt x="5956" y="3638"/>
                    <a:pt x="6006" y="3638"/>
                    <a:pt x="6006" y="3659"/>
                  </a:cubicBezTo>
                  <a:cubicBezTo>
                    <a:pt x="6006" y="3700"/>
                    <a:pt x="6055" y="3784"/>
                    <a:pt x="6022" y="3826"/>
                  </a:cubicBezTo>
                  <a:cubicBezTo>
                    <a:pt x="5989" y="3867"/>
                    <a:pt x="5824" y="4014"/>
                    <a:pt x="5725" y="3993"/>
                  </a:cubicBezTo>
                  <a:cubicBezTo>
                    <a:pt x="5593" y="3972"/>
                    <a:pt x="5560" y="3951"/>
                    <a:pt x="5477" y="3930"/>
                  </a:cubicBezTo>
                  <a:cubicBezTo>
                    <a:pt x="5395" y="3909"/>
                    <a:pt x="5361" y="3888"/>
                    <a:pt x="5295" y="3867"/>
                  </a:cubicBezTo>
                  <a:cubicBezTo>
                    <a:pt x="5229" y="3847"/>
                    <a:pt x="5180" y="3826"/>
                    <a:pt x="5147" y="3784"/>
                  </a:cubicBezTo>
                  <a:cubicBezTo>
                    <a:pt x="5114" y="3763"/>
                    <a:pt x="5081" y="3742"/>
                    <a:pt x="5064" y="3742"/>
                  </a:cubicBezTo>
                  <a:cubicBezTo>
                    <a:pt x="5048" y="3763"/>
                    <a:pt x="5097" y="3763"/>
                    <a:pt x="5097" y="3805"/>
                  </a:cubicBezTo>
                  <a:cubicBezTo>
                    <a:pt x="5097" y="3826"/>
                    <a:pt x="5180" y="3888"/>
                    <a:pt x="5196" y="3909"/>
                  </a:cubicBezTo>
                  <a:cubicBezTo>
                    <a:pt x="5246" y="3909"/>
                    <a:pt x="5229" y="3951"/>
                    <a:pt x="5262" y="3951"/>
                  </a:cubicBezTo>
                  <a:cubicBezTo>
                    <a:pt x="5312" y="3951"/>
                    <a:pt x="5345" y="4014"/>
                    <a:pt x="5345" y="4035"/>
                  </a:cubicBezTo>
                  <a:cubicBezTo>
                    <a:pt x="5345" y="4056"/>
                    <a:pt x="5361" y="4097"/>
                    <a:pt x="5345" y="4118"/>
                  </a:cubicBezTo>
                  <a:cubicBezTo>
                    <a:pt x="5312" y="4139"/>
                    <a:pt x="5345" y="4181"/>
                    <a:pt x="5345" y="4202"/>
                  </a:cubicBezTo>
                  <a:cubicBezTo>
                    <a:pt x="5345" y="4223"/>
                    <a:pt x="5361" y="4244"/>
                    <a:pt x="5361" y="4306"/>
                  </a:cubicBezTo>
                  <a:cubicBezTo>
                    <a:pt x="5361" y="4348"/>
                    <a:pt x="5361" y="4390"/>
                    <a:pt x="5411" y="4369"/>
                  </a:cubicBezTo>
                  <a:cubicBezTo>
                    <a:pt x="5461" y="4369"/>
                    <a:pt x="5510" y="4411"/>
                    <a:pt x="5510" y="4432"/>
                  </a:cubicBezTo>
                  <a:cubicBezTo>
                    <a:pt x="5510" y="4473"/>
                    <a:pt x="5576" y="4432"/>
                    <a:pt x="5593" y="4473"/>
                  </a:cubicBezTo>
                  <a:cubicBezTo>
                    <a:pt x="5609" y="4494"/>
                    <a:pt x="5659" y="4473"/>
                    <a:pt x="5659" y="4452"/>
                  </a:cubicBezTo>
                  <a:cubicBezTo>
                    <a:pt x="5675" y="4432"/>
                    <a:pt x="5692" y="4369"/>
                    <a:pt x="5659" y="4369"/>
                  </a:cubicBezTo>
                  <a:cubicBezTo>
                    <a:pt x="5626" y="4369"/>
                    <a:pt x="5576" y="4369"/>
                    <a:pt x="5560" y="4327"/>
                  </a:cubicBezTo>
                  <a:cubicBezTo>
                    <a:pt x="5543" y="4285"/>
                    <a:pt x="5510" y="4285"/>
                    <a:pt x="5527" y="4244"/>
                  </a:cubicBezTo>
                  <a:cubicBezTo>
                    <a:pt x="5543" y="4223"/>
                    <a:pt x="5560" y="4181"/>
                    <a:pt x="5593" y="4181"/>
                  </a:cubicBezTo>
                  <a:cubicBezTo>
                    <a:pt x="5626" y="4181"/>
                    <a:pt x="5692" y="4285"/>
                    <a:pt x="5708" y="4264"/>
                  </a:cubicBezTo>
                  <a:cubicBezTo>
                    <a:pt x="5741" y="4264"/>
                    <a:pt x="5807" y="4264"/>
                    <a:pt x="5824" y="4306"/>
                  </a:cubicBezTo>
                  <a:cubicBezTo>
                    <a:pt x="5824" y="4327"/>
                    <a:pt x="5939" y="4327"/>
                    <a:pt x="5939" y="4306"/>
                  </a:cubicBezTo>
                  <a:cubicBezTo>
                    <a:pt x="5939" y="4285"/>
                    <a:pt x="5939" y="4244"/>
                    <a:pt x="5906" y="4223"/>
                  </a:cubicBezTo>
                  <a:cubicBezTo>
                    <a:pt x="5857" y="4160"/>
                    <a:pt x="5857" y="4118"/>
                    <a:pt x="5890" y="4097"/>
                  </a:cubicBezTo>
                  <a:cubicBezTo>
                    <a:pt x="5923" y="4076"/>
                    <a:pt x="5956" y="4014"/>
                    <a:pt x="5989" y="4014"/>
                  </a:cubicBezTo>
                  <a:cubicBezTo>
                    <a:pt x="6022" y="3993"/>
                    <a:pt x="6072" y="3993"/>
                    <a:pt x="6088" y="3951"/>
                  </a:cubicBezTo>
                  <a:cubicBezTo>
                    <a:pt x="6105" y="3909"/>
                    <a:pt x="6121" y="3909"/>
                    <a:pt x="6154" y="3909"/>
                  </a:cubicBezTo>
                  <a:cubicBezTo>
                    <a:pt x="6187" y="3909"/>
                    <a:pt x="6237" y="3909"/>
                    <a:pt x="6253" y="3930"/>
                  </a:cubicBezTo>
                  <a:cubicBezTo>
                    <a:pt x="6253" y="3972"/>
                    <a:pt x="6270" y="3993"/>
                    <a:pt x="6286" y="3972"/>
                  </a:cubicBezTo>
                  <a:cubicBezTo>
                    <a:pt x="6303" y="3951"/>
                    <a:pt x="6319" y="4014"/>
                    <a:pt x="6319" y="3972"/>
                  </a:cubicBezTo>
                  <a:cubicBezTo>
                    <a:pt x="6319" y="3930"/>
                    <a:pt x="6369" y="3930"/>
                    <a:pt x="6369" y="3888"/>
                  </a:cubicBezTo>
                  <a:cubicBezTo>
                    <a:pt x="6369" y="3826"/>
                    <a:pt x="6369" y="3763"/>
                    <a:pt x="6319" y="3763"/>
                  </a:cubicBezTo>
                  <a:cubicBezTo>
                    <a:pt x="6286" y="3763"/>
                    <a:pt x="6253" y="3763"/>
                    <a:pt x="6286" y="3700"/>
                  </a:cubicBezTo>
                  <a:cubicBezTo>
                    <a:pt x="6319" y="3659"/>
                    <a:pt x="6336" y="3596"/>
                    <a:pt x="6319" y="3575"/>
                  </a:cubicBezTo>
                  <a:cubicBezTo>
                    <a:pt x="6319" y="3533"/>
                    <a:pt x="6352" y="3491"/>
                    <a:pt x="6303" y="3471"/>
                  </a:cubicBezTo>
                  <a:cubicBezTo>
                    <a:pt x="6253" y="3471"/>
                    <a:pt x="6237" y="3408"/>
                    <a:pt x="6286" y="3429"/>
                  </a:cubicBezTo>
                  <a:cubicBezTo>
                    <a:pt x="6303" y="3450"/>
                    <a:pt x="6369" y="3450"/>
                    <a:pt x="6402" y="3450"/>
                  </a:cubicBezTo>
                  <a:cubicBezTo>
                    <a:pt x="6451" y="3429"/>
                    <a:pt x="6534" y="3450"/>
                    <a:pt x="6550" y="3491"/>
                  </a:cubicBezTo>
                  <a:cubicBezTo>
                    <a:pt x="6550" y="3533"/>
                    <a:pt x="6617" y="3596"/>
                    <a:pt x="6600" y="3617"/>
                  </a:cubicBezTo>
                  <a:cubicBezTo>
                    <a:pt x="6584" y="3638"/>
                    <a:pt x="6550" y="3596"/>
                    <a:pt x="6517" y="3617"/>
                  </a:cubicBezTo>
                  <a:cubicBezTo>
                    <a:pt x="6468" y="3659"/>
                    <a:pt x="6451" y="3638"/>
                    <a:pt x="6435" y="3659"/>
                  </a:cubicBezTo>
                  <a:cubicBezTo>
                    <a:pt x="6435" y="3679"/>
                    <a:pt x="6402" y="3742"/>
                    <a:pt x="6435" y="3742"/>
                  </a:cubicBezTo>
                  <a:cubicBezTo>
                    <a:pt x="6468" y="3742"/>
                    <a:pt x="6484" y="3847"/>
                    <a:pt x="6534" y="3847"/>
                  </a:cubicBezTo>
                  <a:cubicBezTo>
                    <a:pt x="6567" y="3826"/>
                    <a:pt x="6683" y="3847"/>
                    <a:pt x="6699" y="3805"/>
                  </a:cubicBezTo>
                  <a:cubicBezTo>
                    <a:pt x="6716" y="3763"/>
                    <a:pt x="6699" y="3700"/>
                    <a:pt x="6716" y="3679"/>
                  </a:cubicBezTo>
                  <a:cubicBezTo>
                    <a:pt x="6749" y="3659"/>
                    <a:pt x="6831" y="3659"/>
                    <a:pt x="6831" y="3617"/>
                  </a:cubicBezTo>
                  <a:cubicBezTo>
                    <a:pt x="6831" y="3596"/>
                    <a:pt x="6897" y="3596"/>
                    <a:pt x="6947" y="3554"/>
                  </a:cubicBezTo>
                  <a:cubicBezTo>
                    <a:pt x="6963" y="3491"/>
                    <a:pt x="7145" y="3450"/>
                    <a:pt x="7178" y="3471"/>
                  </a:cubicBezTo>
                  <a:cubicBezTo>
                    <a:pt x="7195" y="3471"/>
                    <a:pt x="7195" y="3512"/>
                    <a:pt x="7211" y="3491"/>
                  </a:cubicBezTo>
                  <a:cubicBezTo>
                    <a:pt x="7244" y="3491"/>
                    <a:pt x="7211" y="3450"/>
                    <a:pt x="7244" y="3429"/>
                  </a:cubicBezTo>
                  <a:cubicBezTo>
                    <a:pt x="7261" y="3387"/>
                    <a:pt x="7376" y="3345"/>
                    <a:pt x="7376" y="3366"/>
                  </a:cubicBezTo>
                  <a:cubicBezTo>
                    <a:pt x="7376" y="3387"/>
                    <a:pt x="7343" y="3429"/>
                    <a:pt x="7360" y="3450"/>
                  </a:cubicBezTo>
                  <a:cubicBezTo>
                    <a:pt x="7376" y="3491"/>
                    <a:pt x="7360" y="3491"/>
                    <a:pt x="7343" y="3491"/>
                  </a:cubicBezTo>
                  <a:cubicBezTo>
                    <a:pt x="7294" y="3491"/>
                    <a:pt x="7277" y="3512"/>
                    <a:pt x="7310" y="3533"/>
                  </a:cubicBezTo>
                  <a:cubicBezTo>
                    <a:pt x="7343" y="3554"/>
                    <a:pt x="7426" y="3533"/>
                    <a:pt x="7442" y="3554"/>
                  </a:cubicBezTo>
                  <a:cubicBezTo>
                    <a:pt x="7475" y="3554"/>
                    <a:pt x="7475" y="3491"/>
                    <a:pt x="7541" y="3450"/>
                  </a:cubicBezTo>
                  <a:cubicBezTo>
                    <a:pt x="7607" y="3429"/>
                    <a:pt x="7690" y="3471"/>
                    <a:pt x="7723" y="3450"/>
                  </a:cubicBezTo>
                  <a:cubicBezTo>
                    <a:pt x="7756" y="3450"/>
                    <a:pt x="7855" y="3345"/>
                    <a:pt x="7872" y="3366"/>
                  </a:cubicBezTo>
                  <a:cubicBezTo>
                    <a:pt x="7905" y="3366"/>
                    <a:pt x="7954" y="3387"/>
                    <a:pt x="7938" y="3408"/>
                  </a:cubicBezTo>
                  <a:cubicBezTo>
                    <a:pt x="7921" y="3429"/>
                    <a:pt x="7905" y="3471"/>
                    <a:pt x="7938" y="3491"/>
                  </a:cubicBezTo>
                  <a:cubicBezTo>
                    <a:pt x="7987" y="3512"/>
                    <a:pt x="8004" y="3491"/>
                    <a:pt x="8004" y="3471"/>
                  </a:cubicBezTo>
                  <a:cubicBezTo>
                    <a:pt x="7971" y="3429"/>
                    <a:pt x="8020" y="3429"/>
                    <a:pt x="8070" y="3429"/>
                  </a:cubicBezTo>
                  <a:cubicBezTo>
                    <a:pt x="8103" y="3429"/>
                    <a:pt x="8119" y="3387"/>
                    <a:pt x="8103" y="3345"/>
                  </a:cubicBezTo>
                  <a:cubicBezTo>
                    <a:pt x="8070" y="3324"/>
                    <a:pt x="8053" y="3283"/>
                    <a:pt x="8053" y="3241"/>
                  </a:cubicBezTo>
                  <a:cubicBezTo>
                    <a:pt x="8053" y="3199"/>
                    <a:pt x="8037" y="3178"/>
                    <a:pt x="7987" y="3178"/>
                  </a:cubicBezTo>
                  <a:cubicBezTo>
                    <a:pt x="7921" y="3199"/>
                    <a:pt x="7954" y="3157"/>
                    <a:pt x="7905" y="3136"/>
                  </a:cubicBezTo>
                  <a:cubicBezTo>
                    <a:pt x="7855" y="3136"/>
                    <a:pt x="7839" y="3053"/>
                    <a:pt x="7872" y="3032"/>
                  </a:cubicBezTo>
                  <a:cubicBezTo>
                    <a:pt x="7921" y="3011"/>
                    <a:pt x="7938" y="3053"/>
                    <a:pt x="8004" y="3095"/>
                  </a:cubicBezTo>
                  <a:cubicBezTo>
                    <a:pt x="8070" y="3115"/>
                    <a:pt x="8053" y="3157"/>
                    <a:pt x="8070" y="3157"/>
                  </a:cubicBezTo>
                  <a:cubicBezTo>
                    <a:pt x="8119" y="3157"/>
                    <a:pt x="8169" y="3178"/>
                    <a:pt x="8268" y="3178"/>
                  </a:cubicBezTo>
                  <a:cubicBezTo>
                    <a:pt x="8367" y="3178"/>
                    <a:pt x="8400" y="3199"/>
                    <a:pt x="8466" y="3241"/>
                  </a:cubicBezTo>
                  <a:cubicBezTo>
                    <a:pt x="8516" y="3283"/>
                    <a:pt x="8549" y="3283"/>
                    <a:pt x="8598" y="3303"/>
                  </a:cubicBezTo>
                  <a:cubicBezTo>
                    <a:pt x="8648" y="3345"/>
                    <a:pt x="8730" y="3387"/>
                    <a:pt x="8763" y="3408"/>
                  </a:cubicBezTo>
                  <a:cubicBezTo>
                    <a:pt x="8796" y="3429"/>
                    <a:pt x="8879" y="3533"/>
                    <a:pt x="8895" y="3533"/>
                  </a:cubicBezTo>
                  <a:cubicBezTo>
                    <a:pt x="8912" y="3533"/>
                    <a:pt x="8961" y="3429"/>
                    <a:pt x="8961" y="3408"/>
                  </a:cubicBezTo>
                  <a:cubicBezTo>
                    <a:pt x="8945" y="3387"/>
                    <a:pt x="8912" y="3408"/>
                    <a:pt x="8895" y="3366"/>
                  </a:cubicBezTo>
                  <a:cubicBezTo>
                    <a:pt x="8862" y="3324"/>
                    <a:pt x="8879" y="3283"/>
                    <a:pt x="8846" y="3262"/>
                  </a:cubicBezTo>
                  <a:cubicBezTo>
                    <a:pt x="8813" y="3241"/>
                    <a:pt x="8730" y="3220"/>
                    <a:pt x="8714" y="3199"/>
                  </a:cubicBezTo>
                  <a:cubicBezTo>
                    <a:pt x="8714" y="3178"/>
                    <a:pt x="8730" y="3136"/>
                    <a:pt x="8763" y="3095"/>
                  </a:cubicBezTo>
                  <a:cubicBezTo>
                    <a:pt x="8796" y="3095"/>
                    <a:pt x="8763" y="3053"/>
                    <a:pt x="8763" y="3053"/>
                  </a:cubicBezTo>
                  <a:cubicBezTo>
                    <a:pt x="8780" y="3032"/>
                    <a:pt x="8796" y="2948"/>
                    <a:pt x="8780" y="2948"/>
                  </a:cubicBezTo>
                  <a:cubicBezTo>
                    <a:pt x="8763" y="2927"/>
                    <a:pt x="8730" y="2948"/>
                    <a:pt x="8714" y="2927"/>
                  </a:cubicBezTo>
                  <a:cubicBezTo>
                    <a:pt x="8714" y="2886"/>
                    <a:pt x="8730" y="2823"/>
                    <a:pt x="8763" y="2802"/>
                  </a:cubicBezTo>
                  <a:cubicBezTo>
                    <a:pt x="8796" y="2781"/>
                    <a:pt x="8879" y="2760"/>
                    <a:pt x="8895" y="2677"/>
                  </a:cubicBezTo>
                  <a:cubicBezTo>
                    <a:pt x="8928" y="2593"/>
                    <a:pt x="8961" y="2531"/>
                    <a:pt x="8961" y="2489"/>
                  </a:cubicBezTo>
                  <a:cubicBezTo>
                    <a:pt x="8978" y="2447"/>
                    <a:pt x="8995" y="2405"/>
                    <a:pt x="9028" y="2405"/>
                  </a:cubicBezTo>
                  <a:cubicBezTo>
                    <a:pt x="9061" y="2426"/>
                    <a:pt x="9193" y="2426"/>
                    <a:pt x="9226" y="2426"/>
                  </a:cubicBezTo>
                  <a:cubicBezTo>
                    <a:pt x="9259" y="2426"/>
                    <a:pt x="9358" y="2447"/>
                    <a:pt x="9358" y="2468"/>
                  </a:cubicBezTo>
                  <a:cubicBezTo>
                    <a:pt x="9358" y="2510"/>
                    <a:pt x="9358" y="2656"/>
                    <a:pt x="9308" y="2698"/>
                  </a:cubicBezTo>
                  <a:cubicBezTo>
                    <a:pt x="9275" y="2760"/>
                    <a:pt x="9242" y="2781"/>
                    <a:pt x="9275" y="2802"/>
                  </a:cubicBezTo>
                  <a:cubicBezTo>
                    <a:pt x="9308" y="2823"/>
                    <a:pt x="9374" y="2886"/>
                    <a:pt x="9358" y="2948"/>
                  </a:cubicBezTo>
                  <a:cubicBezTo>
                    <a:pt x="9358" y="3011"/>
                    <a:pt x="9341" y="3053"/>
                    <a:pt x="9341" y="3095"/>
                  </a:cubicBezTo>
                  <a:cubicBezTo>
                    <a:pt x="9341" y="3115"/>
                    <a:pt x="9341" y="3199"/>
                    <a:pt x="9341" y="3220"/>
                  </a:cubicBezTo>
                  <a:cubicBezTo>
                    <a:pt x="9325" y="3241"/>
                    <a:pt x="9341" y="3303"/>
                    <a:pt x="9341" y="3345"/>
                  </a:cubicBezTo>
                  <a:cubicBezTo>
                    <a:pt x="9341" y="3387"/>
                    <a:pt x="9407" y="3450"/>
                    <a:pt x="9424" y="3471"/>
                  </a:cubicBezTo>
                  <a:cubicBezTo>
                    <a:pt x="9440" y="3491"/>
                    <a:pt x="9440" y="3491"/>
                    <a:pt x="9424" y="3512"/>
                  </a:cubicBezTo>
                  <a:cubicBezTo>
                    <a:pt x="9391" y="3512"/>
                    <a:pt x="9374" y="3575"/>
                    <a:pt x="9391" y="3596"/>
                  </a:cubicBezTo>
                  <a:cubicBezTo>
                    <a:pt x="9407" y="3617"/>
                    <a:pt x="9391" y="3659"/>
                    <a:pt x="9374" y="3659"/>
                  </a:cubicBezTo>
                  <a:cubicBezTo>
                    <a:pt x="9358" y="3659"/>
                    <a:pt x="9341" y="3700"/>
                    <a:pt x="9325" y="3700"/>
                  </a:cubicBezTo>
                  <a:cubicBezTo>
                    <a:pt x="9292" y="3700"/>
                    <a:pt x="9308" y="3721"/>
                    <a:pt x="9292" y="3742"/>
                  </a:cubicBezTo>
                  <a:cubicBezTo>
                    <a:pt x="9275" y="3763"/>
                    <a:pt x="9275" y="3805"/>
                    <a:pt x="9259" y="3805"/>
                  </a:cubicBezTo>
                  <a:cubicBezTo>
                    <a:pt x="9242" y="3826"/>
                    <a:pt x="9209" y="3847"/>
                    <a:pt x="9209" y="3867"/>
                  </a:cubicBezTo>
                  <a:cubicBezTo>
                    <a:pt x="9226" y="3888"/>
                    <a:pt x="9226" y="3909"/>
                    <a:pt x="9193" y="3888"/>
                  </a:cubicBezTo>
                  <a:cubicBezTo>
                    <a:pt x="9160" y="3888"/>
                    <a:pt x="9176" y="3909"/>
                    <a:pt x="9143" y="3909"/>
                  </a:cubicBezTo>
                  <a:cubicBezTo>
                    <a:pt x="9094" y="3909"/>
                    <a:pt x="9110" y="3867"/>
                    <a:pt x="9077" y="3888"/>
                  </a:cubicBezTo>
                  <a:cubicBezTo>
                    <a:pt x="9044" y="3909"/>
                    <a:pt x="9028" y="3909"/>
                    <a:pt x="9028" y="3909"/>
                  </a:cubicBezTo>
                  <a:cubicBezTo>
                    <a:pt x="9011" y="3867"/>
                    <a:pt x="8978" y="3847"/>
                    <a:pt x="8961" y="3888"/>
                  </a:cubicBezTo>
                  <a:cubicBezTo>
                    <a:pt x="8961" y="3909"/>
                    <a:pt x="8978" y="3951"/>
                    <a:pt x="9011" y="3930"/>
                  </a:cubicBezTo>
                  <a:cubicBezTo>
                    <a:pt x="9044" y="3909"/>
                    <a:pt x="9044" y="3972"/>
                    <a:pt x="9094" y="3972"/>
                  </a:cubicBezTo>
                  <a:cubicBezTo>
                    <a:pt x="9143" y="3972"/>
                    <a:pt x="9193" y="3930"/>
                    <a:pt x="9209" y="3951"/>
                  </a:cubicBezTo>
                  <a:cubicBezTo>
                    <a:pt x="9242" y="3972"/>
                    <a:pt x="9308" y="4014"/>
                    <a:pt x="9308" y="3951"/>
                  </a:cubicBezTo>
                  <a:cubicBezTo>
                    <a:pt x="9308" y="3909"/>
                    <a:pt x="9358" y="3888"/>
                    <a:pt x="9407" y="3847"/>
                  </a:cubicBezTo>
                  <a:cubicBezTo>
                    <a:pt x="9440" y="3826"/>
                    <a:pt x="9490" y="3805"/>
                    <a:pt x="9490" y="3763"/>
                  </a:cubicBezTo>
                  <a:cubicBezTo>
                    <a:pt x="9473" y="3721"/>
                    <a:pt x="9589" y="3659"/>
                    <a:pt x="9572" y="3596"/>
                  </a:cubicBezTo>
                  <a:cubicBezTo>
                    <a:pt x="9556" y="3554"/>
                    <a:pt x="9523" y="3471"/>
                    <a:pt x="9539" y="3429"/>
                  </a:cubicBezTo>
                  <a:cubicBezTo>
                    <a:pt x="9572" y="3387"/>
                    <a:pt x="9688" y="3387"/>
                    <a:pt x="9705" y="3366"/>
                  </a:cubicBezTo>
                  <a:cubicBezTo>
                    <a:pt x="9738" y="3366"/>
                    <a:pt x="9754" y="3387"/>
                    <a:pt x="9771" y="3429"/>
                  </a:cubicBezTo>
                  <a:cubicBezTo>
                    <a:pt x="9787" y="3450"/>
                    <a:pt x="9837" y="3471"/>
                    <a:pt x="9820" y="3512"/>
                  </a:cubicBezTo>
                  <a:cubicBezTo>
                    <a:pt x="9820" y="3554"/>
                    <a:pt x="9787" y="3596"/>
                    <a:pt x="9804" y="3596"/>
                  </a:cubicBezTo>
                  <a:cubicBezTo>
                    <a:pt x="9804" y="3617"/>
                    <a:pt x="9820" y="3679"/>
                    <a:pt x="9837" y="3700"/>
                  </a:cubicBezTo>
                  <a:cubicBezTo>
                    <a:pt x="9886" y="3700"/>
                    <a:pt x="9969" y="3721"/>
                    <a:pt x="9969" y="3700"/>
                  </a:cubicBezTo>
                  <a:cubicBezTo>
                    <a:pt x="9952" y="3679"/>
                    <a:pt x="9837" y="3659"/>
                    <a:pt x="9837" y="3596"/>
                  </a:cubicBezTo>
                  <a:cubicBezTo>
                    <a:pt x="9837" y="3533"/>
                    <a:pt x="9919" y="3533"/>
                    <a:pt x="9886" y="3491"/>
                  </a:cubicBezTo>
                  <a:cubicBezTo>
                    <a:pt x="9870" y="3471"/>
                    <a:pt x="9886" y="3429"/>
                    <a:pt x="9853" y="3387"/>
                  </a:cubicBezTo>
                  <a:cubicBezTo>
                    <a:pt x="9820" y="3387"/>
                    <a:pt x="9705" y="3303"/>
                    <a:pt x="9655" y="3303"/>
                  </a:cubicBezTo>
                  <a:cubicBezTo>
                    <a:pt x="9606" y="3324"/>
                    <a:pt x="9556" y="3366"/>
                    <a:pt x="9523" y="3345"/>
                  </a:cubicBezTo>
                  <a:cubicBezTo>
                    <a:pt x="9506" y="3324"/>
                    <a:pt x="9473" y="3366"/>
                    <a:pt x="9440" y="3324"/>
                  </a:cubicBezTo>
                  <a:cubicBezTo>
                    <a:pt x="9440" y="3303"/>
                    <a:pt x="9457" y="3262"/>
                    <a:pt x="9440" y="3199"/>
                  </a:cubicBezTo>
                  <a:cubicBezTo>
                    <a:pt x="9440" y="3136"/>
                    <a:pt x="9523" y="3011"/>
                    <a:pt x="9506" y="2990"/>
                  </a:cubicBezTo>
                  <a:cubicBezTo>
                    <a:pt x="9490" y="2948"/>
                    <a:pt x="9407" y="2823"/>
                    <a:pt x="9391" y="2802"/>
                  </a:cubicBezTo>
                  <a:cubicBezTo>
                    <a:pt x="9358" y="2781"/>
                    <a:pt x="9440" y="2760"/>
                    <a:pt x="9440" y="2719"/>
                  </a:cubicBezTo>
                  <a:cubicBezTo>
                    <a:pt x="9440" y="2677"/>
                    <a:pt x="9523" y="2677"/>
                    <a:pt x="9556" y="2635"/>
                  </a:cubicBezTo>
                  <a:cubicBezTo>
                    <a:pt x="9589" y="2572"/>
                    <a:pt x="9589" y="2510"/>
                    <a:pt x="9589" y="2489"/>
                  </a:cubicBezTo>
                  <a:cubicBezTo>
                    <a:pt x="9572" y="2468"/>
                    <a:pt x="9572" y="2426"/>
                    <a:pt x="9606" y="2447"/>
                  </a:cubicBezTo>
                  <a:cubicBezTo>
                    <a:pt x="9655" y="2468"/>
                    <a:pt x="9688" y="2551"/>
                    <a:pt x="9655" y="2614"/>
                  </a:cubicBezTo>
                  <a:cubicBezTo>
                    <a:pt x="9622" y="2656"/>
                    <a:pt x="9606" y="2719"/>
                    <a:pt x="9622" y="2739"/>
                  </a:cubicBezTo>
                  <a:cubicBezTo>
                    <a:pt x="9655" y="2760"/>
                    <a:pt x="9606" y="2781"/>
                    <a:pt x="9639" y="2823"/>
                  </a:cubicBezTo>
                  <a:cubicBezTo>
                    <a:pt x="9655" y="2865"/>
                    <a:pt x="9771" y="2823"/>
                    <a:pt x="9820" y="2844"/>
                  </a:cubicBezTo>
                  <a:cubicBezTo>
                    <a:pt x="9853" y="2865"/>
                    <a:pt x="9903" y="2927"/>
                    <a:pt x="9936" y="2927"/>
                  </a:cubicBezTo>
                  <a:cubicBezTo>
                    <a:pt x="9952" y="2907"/>
                    <a:pt x="9985" y="2886"/>
                    <a:pt x="9952" y="2886"/>
                  </a:cubicBezTo>
                  <a:cubicBezTo>
                    <a:pt x="9903" y="2865"/>
                    <a:pt x="9936" y="2823"/>
                    <a:pt x="9853" y="2823"/>
                  </a:cubicBezTo>
                  <a:cubicBezTo>
                    <a:pt x="9771" y="2802"/>
                    <a:pt x="9705" y="2698"/>
                    <a:pt x="9721" y="2677"/>
                  </a:cubicBezTo>
                  <a:cubicBezTo>
                    <a:pt x="9738" y="2656"/>
                    <a:pt x="9771" y="2614"/>
                    <a:pt x="9837" y="2656"/>
                  </a:cubicBezTo>
                  <a:cubicBezTo>
                    <a:pt x="9870" y="2677"/>
                    <a:pt x="9952" y="2656"/>
                    <a:pt x="9919" y="2635"/>
                  </a:cubicBezTo>
                  <a:cubicBezTo>
                    <a:pt x="9870" y="2593"/>
                    <a:pt x="9837" y="2614"/>
                    <a:pt x="9853" y="2593"/>
                  </a:cubicBezTo>
                  <a:cubicBezTo>
                    <a:pt x="9870" y="2572"/>
                    <a:pt x="9853" y="2572"/>
                    <a:pt x="9820" y="2572"/>
                  </a:cubicBezTo>
                  <a:cubicBezTo>
                    <a:pt x="9771" y="2572"/>
                    <a:pt x="9820" y="2510"/>
                    <a:pt x="9886" y="2510"/>
                  </a:cubicBezTo>
                  <a:cubicBezTo>
                    <a:pt x="9936" y="2489"/>
                    <a:pt x="9919" y="2551"/>
                    <a:pt x="9952" y="2551"/>
                  </a:cubicBezTo>
                  <a:cubicBezTo>
                    <a:pt x="10002" y="2551"/>
                    <a:pt x="10134" y="2572"/>
                    <a:pt x="10184" y="2635"/>
                  </a:cubicBezTo>
                  <a:cubicBezTo>
                    <a:pt x="10250" y="2677"/>
                    <a:pt x="10332" y="2739"/>
                    <a:pt x="10365" y="2698"/>
                  </a:cubicBezTo>
                  <a:cubicBezTo>
                    <a:pt x="10398" y="2656"/>
                    <a:pt x="10349" y="2572"/>
                    <a:pt x="10316" y="2572"/>
                  </a:cubicBezTo>
                  <a:cubicBezTo>
                    <a:pt x="10250" y="2572"/>
                    <a:pt x="10167" y="2510"/>
                    <a:pt x="10167" y="2468"/>
                  </a:cubicBezTo>
                  <a:cubicBezTo>
                    <a:pt x="10167" y="2447"/>
                    <a:pt x="10200" y="2426"/>
                    <a:pt x="10167" y="2384"/>
                  </a:cubicBezTo>
                  <a:cubicBezTo>
                    <a:pt x="10134" y="2343"/>
                    <a:pt x="10167" y="2259"/>
                    <a:pt x="10200" y="2259"/>
                  </a:cubicBezTo>
                  <a:cubicBezTo>
                    <a:pt x="10250" y="2238"/>
                    <a:pt x="10398" y="2238"/>
                    <a:pt x="10464" y="2217"/>
                  </a:cubicBezTo>
                  <a:cubicBezTo>
                    <a:pt x="10547" y="2217"/>
                    <a:pt x="10596" y="2196"/>
                    <a:pt x="10629" y="2217"/>
                  </a:cubicBezTo>
                  <a:cubicBezTo>
                    <a:pt x="10646" y="2238"/>
                    <a:pt x="10646" y="2217"/>
                    <a:pt x="10662" y="2196"/>
                  </a:cubicBezTo>
                  <a:cubicBezTo>
                    <a:pt x="10695" y="2155"/>
                    <a:pt x="10778" y="2175"/>
                    <a:pt x="10778" y="2196"/>
                  </a:cubicBezTo>
                  <a:cubicBezTo>
                    <a:pt x="10778" y="2217"/>
                    <a:pt x="10811" y="2217"/>
                    <a:pt x="10795" y="2175"/>
                  </a:cubicBezTo>
                  <a:cubicBezTo>
                    <a:pt x="10795" y="2155"/>
                    <a:pt x="10828" y="2155"/>
                    <a:pt x="10811" y="2134"/>
                  </a:cubicBezTo>
                  <a:cubicBezTo>
                    <a:pt x="10811" y="2134"/>
                    <a:pt x="10811" y="2134"/>
                    <a:pt x="10811" y="2134"/>
                  </a:cubicBezTo>
                  <a:cubicBezTo>
                    <a:pt x="10778" y="2092"/>
                    <a:pt x="10811" y="2071"/>
                    <a:pt x="10778" y="2071"/>
                  </a:cubicBezTo>
                  <a:cubicBezTo>
                    <a:pt x="10745" y="2071"/>
                    <a:pt x="10728" y="2071"/>
                    <a:pt x="10728" y="2050"/>
                  </a:cubicBezTo>
                  <a:cubicBezTo>
                    <a:pt x="10745" y="2029"/>
                    <a:pt x="10811" y="2071"/>
                    <a:pt x="10811" y="2050"/>
                  </a:cubicBezTo>
                  <a:cubicBezTo>
                    <a:pt x="10811" y="2008"/>
                    <a:pt x="10795" y="1987"/>
                    <a:pt x="10761" y="1987"/>
                  </a:cubicBezTo>
                  <a:cubicBezTo>
                    <a:pt x="10728" y="1987"/>
                    <a:pt x="10695" y="1967"/>
                    <a:pt x="10712" y="1967"/>
                  </a:cubicBezTo>
                  <a:cubicBezTo>
                    <a:pt x="10728" y="1946"/>
                    <a:pt x="10778" y="1987"/>
                    <a:pt x="10795" y="1967"/>
                  </a:cubicBezTo>
                  <a:cubicBezTo>
                    <a:pt x="10811" y="1946"/>
                    <a:pt x="10795" y="1904"/>
                    <a:pt x="10761" y="1904"/>
                  </a:cubicBezTo>
                  <a:cubicBezTo>
                    <a:pt x="10745" y="1925"/>
                    <a:pt x="10795" y="1862"/>
                    <a:pt x="10811" y="1883"/>
                  </a:cubicBezTo>
                  <a:cubicBezTo>
                    <a:pt x="10828" y="1883"/>
                    <a:pt x="10844" y="1862"/>
                    <a:pt x="10811" y="1862"/>
                  </a:cubicBezTo>
                  <a:cubicBezTo>
                    <a:pt x="10795" y="1841"/>
                    <a:pt x="10844" y="1799"/>
                    <a:pt x="10861" y="1841"/>
                  </a:cubicBezTo>
                  <a:cubicBezTo>
                    <a:pt x="10877" y="1862"/>
                    <a:pt x="10927" y="1862"/>
                    <a:pt x="10943" y="1820"/>
                  </a:cubicBezTo>
                  <a:cubicBezTo>
                    <a:pt x="10960" y="1779"/>
                    <a:pt x="10976" y="1779"/>
                    <a:pt x="11042" y="1758"/>
                  </a:cubicBezTo>
                  <a:cubicBezTo>
                    <a:pt x="11092" y="1758"/>
                    <a:pt x="11059" y="1716"/>
                    <a:pt x="11141" y="1716"/>
                  </a:cubicBezTo>
                  <a:cubicBezTo>
                    <a:pt x="11207" y="1716"/>
                    <a:pt x="11257" y="1716"/>
                    <a:pt x="11273" y="1674"/>
                  </a:cubicBezTo>
                  <a:cubicBezTo>
                    <a:pt x="11273" y="1653"/>
                    <a:pt x="11439" y="1653"/>
                    <a:pt x="11439" y="1653"/>
                  </a:cubicBezTo>
                  <a:cubicBezTo>
                    <a:pt x="11439" y="1632"/>
                    <a:pt x="11372" y="1632"/>
                    <a:pt x="11372" y="1591"/>
                  </a:cubicBezTo>
                  <a:cubicBezTo>
                    <a:pt x="11389" y="1570"/>
                    <a:pt x="11455" y="1611"/>
                    <a:pt x="11472" y="1591"/>
                  </a:cubicBezTo>
                  <a:cubicBezTo>
                    <a:pt x="11505" y="1570"/>
                    <a:pt x="11538" y="1549"/>
                    <a:pt x="11538" y="1549"/>
                  </a:cubicBezTo>
                  <a:cubicBezTo>
                    <a:pt x="11554" y="1528"/>
                    <a:pt x="11604" y="1591"/>
                    <a:pt x="11620" y="1549"/>
                  </a:cubicBezTo>
                  <a:cubicBezTo>
                    <a:pt x="11620" y="1528"/>
                    <a:pt x="11686" y="1507"/>
                    <a:pt x="11703" y="1528"/>
                  </a:cubicBezTo>
                  <a:cubicBezTo>
                    <a:pt x="11719" y="1549"/>
                    <a:pt x="11653" y="1591"/>
                    <a:pt x="11686" y="1591"/>
                  </a:cubicBezTo>
                  <a:cubicBezTo>
                    <a:pt x="11703" y="1611"/>
                    <a:pt x="11736" y="1591"/>
                    <a:pt x="11752" y="1591"/>
                  </a:cubicBezTo>
                  <a:cubicBezTo>
                    <a:pt x="11769" y="1591"/>
                    <a:pt x="11802" y="1611"/>
                    <a:pt x="11818" y="1570"/>
                  </a:cubicBezTo>
                  <a:cubicBezTo>
                    <a:pt x="11835" y="1549"/>
                    <a:pt x="11884" y="1528"/>
                    <a:pt x="11901" y="1549"/>
                  </a:cubicBezTo>
                  <a:cubicBezTo>
                    <a:pt x="11934" y="1570"/>
                    <a:pt x="11984" y="1591"/>
                    <a:pt x="11984" y="1570"/>
                  </a:cubicBezTo>
                  <a:cubicBezTo>
                    <a:pt x="11984" y="1549"/>
                    <a:pt x="11917" y="1549"/>
                    <a:pt x="11917" y="1507"/>
                  </a:cubicBezTo>
                  <a:cubicBezTo>
                    <a:pt x="11917" y="1465"/>
                    <a:pt x="12033" y="1465"/>
                    <a:pt x="12083" y="1465"/>
                  </a:cubicBezTo>
                  <a:cubicBezTo>
                    <a:pt x="12116" y="1486"/>
                    <a:pt x="12132" y="1486"/>
                    <a:pt x="12132" y="1444"/>
                  </a:cubicBezTo>
                  <a:cubicBezTo>
                    <a:pt x="12132" y="1423"/>
                    <a:pt x="12149" y="1403"/>
                    <a:pt x="12116" y="1403"/>
                  </a:cubicBezTo>
                  <a:cubicBezTo>
                    <a:pt x="12083" y="1382"/>
                    <a:pt x="12149" y="1298"/>
                    <a:pt x="12182" y="1277"/>
                  </a:cubicBezTo>
                  <a:cubicBezTo>
                    <a:pt x="12215" y="1256"/>
                    <a:pt x="12231" y="1194"/>
                    <a:pt x="12297" y="1173"/>
                  </a:cubicBezTo>
                  <a:cubicBezTo>
                    <a:pt x="12363" y="1152"/>
                    <a:pt x="12413" y="1131"/>
                    <a:pt x="12429" y="1131"/>
                  </a:cubicBezTo>
                  <a:cubicBezTo>
                    <a:pt x="12462" y="1131"/>
                    <a:pt x="12512" y="1152"/>
                    <a:pt x="12545" y="1173"/>
                  </a:cubicBezTo>
                  <a:cubicBezTo>
                    <a:pt x="12578" y="1194"/>
                    <a:pt x="12611" y="1173"/>
                    <a:pt x="12628" y="1194"/>
                  </a:cubicBezTo>
                  <a:cubicBezTo>
                    <a:pt x="12644" y="1235"/>
                    <a:pt x="12661" y="1235"/>
                    <a:pt x="12628" y="1235"/>
                  </a:cubicBezTo>
                  <a:cubicBezTo>
                    <a:pt x="12578" y="1256"/>
                    <a:pt x="12561" y="1298"/>
                    <a:pt x="12528" y="1298"/>
                  </a:cubicBezTo>
                  <a:cubicBezTo>
                    <a:pt x="12495" y="1298"/>
                    <a:pt x="12462" y="1319"/>
                    <a:pt x="12495" y="1319"/>
                  </a:cubicBezTo>
                  <a:cubicBezTo>
                    <a:pt x="12528" y="1319"/>
                    <a:pt x="12611" y="1319"/>
                    <a:pt x="12611" y="1340"/>
                  </a:cubicBezTo>
                  <a:cubicBezTo>
                    <a:pt x="12628" y="1340"/>
                    <a:pt x="12793" y="1340"/>
                    <a:pt x="12793" y="1340"/>
                  </a:cubicBezTo>
                  <a:cubicBezTo>
                    <a:pt x="12793" y="1361"/>
                    <a:pt x="12694" y="1465"/>
                    <a:pt x="12710" y="1465"/>
                  </a:cubicBezTo>
                  <a:cubicBezTo>
                    <a:pt x="12727" y="1486"/>
                    <a:pt x="12842" y="1486"/>
                    <a:pt x="12842" y="1444"/>
                  </a:cubicBezTo>
                  <a:cubicBezTo>
                    <a:pt x="12842" y="1423"/>
                    <a:pt x="12875" y="1403"/>
                    <a:pt x="12908" y="1403"/>
                  </a:cubicBezTo>
                  <a:cubicBezTo>
                    <a:pt x="12941" y="1423"/>
                    <a:pt x="13024" y="1423"/>
                    <a:pt x="13040" y="1403"/>
                  </a:cubicBezTo>
                  <a:cubicBezTo>
                    <a:pt x="13040" y="1382"/>
                    <a:pt x="13106" y="1423"/>
                    <a:pt x="13106" y="1423"/>
                  </a:cubicBezTo>
                  <a:cubicBezTo>
                    <a:pt x="13106" y="1403"/>
                    <a:pt x="13222" y="1423"/>
                    <a:pt x="13255" y="1444"/>
                  </a:cubicBezTo>
                  <a:cubicBezTo>
                    <a:pt x="13288" y="1486"/>
                    <a:pt x="13321" y="1423"/>
                    <a:pt x="13338" y="1444"/>
                  </a:cubicBezTo>
                  <a:cubicBezTo>
                    <a:pt x="13354" y="1465"/>
                    <a:pt x="13371" y="1528"/>
                    <a:pt x="13371" y="1549"/>
                  </a:cubicBezTo>
                  <a:cubicBezTo>
                    <a:pt x="13354" y="1591"/>
                    <a:pt x="13404" y="1549"/>
                    <a:pt x="13437" y="1570"/>
                  </a:cubicBezTo>
                  <a:cubicBezTo>
                    <a:pt x="13453" y="1611"/>
                    <a:pt x="13404" y="1653"/>
                    <a:pt x="13437" y="1632"/>
                  </a:cubicBezTo>
                  <a:cubicBezTo>
                    <a:pt x="13453" y="1632"/>
                    <a:pt x="13503" y="1674"/>
                    <a:pt x="13453" y="1695"/>
                  </a:cubicBezTo>
                  <a:cubicBezTo>
                    <a:pt x="13437" y="1716"/>
                    <a:pt x="13404" y="1695"/>
                    <a:pt x="13404" y="1716"/>
                  </a:cubicBezTo>
                  <a:cubicBezTo>
                    <a:pt x="13420" y="1758"/>
                    <a:pt x="13453" y="1737"/>
                    <a:pt x="13453" y="1758"/>
                  </a:cubicBezTo>
                  <a:cubicBezTo>
                    <a:pt x="13453" y="1799"/>
                    <a:pt x="13437" y="1841"/>
                    <a:pt x="13404" y="1841"/>
                  </a:cubicBezTo>
                  <a:cubicBezTo>
                    <a:pt x="13387" y="1862"/>
                    <a:pt x="13305" y="1904"/>
                    <a:pt x="13288" y="1904"/>
                  </a:cubicBezTo>
                  <a:cubicBezTo>
                    <a:pt x="13272" y="1904"/>
                    <a:pt x="13272" y="1987"/>
                    <a:pt x="13239" y="1967"/>
                  </a:cubicBezTo>
                  <a:cubicBezTo>
                    <a:pt x="13206" y="1967"/>
                    <a:pt x="13073" y="2029"/>
                    <a:pt x="13057" y="2071"/>
                  </a:cubicBezTo>
                  <a:cubicBezTo>
                    <a:pt x="13040" y="2113"/>
                    <a:pt x="12974" y="2134"/>
                    <a:pt x="12958" y="2155"/>
                  </a:cubicBezTo>
                  <a:cubicBezTo>
                    <a:pt x="12925" y="2155"/>
                    <a:pt x="12925" y="2217"/>
                    <a:pt x="12875" y="2217"/>
                  </a:cubicBezTo>
                  <a:cubicBezTo>
                    <a:pt x="12809" y="2238"/>
                    <a:pt x="12776" y="2238"/>
                    <a:pt x="12760" y="2259"/>
                  </a:cubicBezTo>
                  <a:cubicBezTo>
                    <a:pt x="12743" y="2301"/>
                    <a:pt x="12694" y="2280"/>
                    <a:pt x="12661" y="2343"/>
                  </a:cubicBezTo>
                  <a:cubicBezTo>
                    <a:pt x="12628" y="2363"/>
                    <a:pt x="12578" y="2468"/>
                    <a:pt x="12628" y="2426"/>
                  </a:cubicBezTo>
                  <a:cubicBezTo>
                    <a:pt x="12677" y="2363"/>
                    <a:pt x="12694" y="2363"/>
                    <a:pt x="12809" y="2363"/>
                  </a:cubicBezTo>
                  <a:cubicBezTo>
                    <a:pt x="12842" y="2363"/>
                    <a:pt x="12958" y="2322"/>
                    <a:pt x="12958" y="2280"/>
                  </a:cubicBezTo>
                  <a:cubicBezTo>
                    <a:pt x="12958" y="2259"/>
                    <a:pt x="13090" y="2259"/>
                    <a:pt x="13090" y="2238"/>
                  </a:cubicBezTo>
                  <a:cubicBezTo>
                    <a:pt x="13090" y="2217"/>
                    <a:pt x="13040" y="2238"/>
                    <a:pt x="13024" y="2217"/>
                  </a:cubicBezTo>
                  <a:cubicBezTo>
                    <a:pt x="13007" y="2196"/>
                    <a:pt x="13073" y="2113"/>
                    <a:pt x="13139" y="2134"/>
                  </a:cubicBezTo>
                  <a:cubicBezTo>
                    <a:pt x="13206" y="2155"/>
                    <a:pt x="13239" y="2175"/>
                    <a:pt x="13255" y="2217"/>
                  </a:cubicBezTo>
                  <a:cubicBezTo>
                    <a:pt x="13288" y="2238"/>
                    <a:pt x="13371" y="2217"/>
                    <a:pt x="13371" y="2196"/>
                  </a:cubicBezTo>
                  <a:cubicBezTo>
                    <a:pt x="13354" y="2155"/>
                    <a:pt x="13420" y="2155"/>
                    <a:pt x="13420" y="2196"/>
                  </a:cubicBezTo>
                  <a:cubicBezTo>
                    <a:pt x="13420" y="2259"/>
                    <a:pt x="13404" y="2343"/>
                    <a:pt x="13437" y="2343"/>
                  </a:cubicBezTo>
                  <a:cubicBezTo>
                    <a:pt x="13470" y="2343"/>
                    <a:pt x="13420" y="2280"/>
                    <a:pt x="13453" y="2259"/>
                  </a:cubicBezTo>
                  <a:cubicBezTo>
                    <a:pt x="13470" y="2259"/>
                    <a:pt x="13635" y="2238"/>
                    <a:pt x="13701" y="2217"/>
                  </a:cubicBezTo>
                  <a:cubicBezTo>
                    <a:pt x="13784" y="2217"/>
                    <a:pt x="13833" y="2259"/>
                    <a:pt x="13899" y="2259"/>
                  </a:cubicBezTo>
                  <a:cubicBezTo>
                    <a:pt x="13982" y="2259"/>
                    <a:pt x="14015" y="2259"/>
                    <a:pt x="13998" y="2280"/>
                  </a:cubicBezTo>
                  <a:cubicBezTo>
                    <a:pt x="13982" y="2301"/>
                    <a:pt x="13949" y="2301"/>
                    <a:pt x="13949" y="2343"/>
                  </a:cubicBezTo>
                  <a:cubicBezTo>
                    <a:pt x="13965" y="2384"/>
                    <a:pt x="14097" y="2405"/>
                    <a:pt x="14097" y="2363"/>
                  </a:cubicBezTo>
                  <a:cubicBezTo>
                    <a:pt x="14097" y="2343"/>
                    <a:pt x="14130" y="2343"/>
                    <a:pt x="14147" y="2384"/>
                  </a:cubicBezTo>
                  <a:cubicBezTo>
                    <a:pt x="14163" y="2405"/>
                    <a:pt x="14196" y="2384"/>
                    <a:pt x="14279" y="2405"/>
                  </a:cubicBezTo>
                  <a:cubicBezTo>
                    <a:pt x="14361" y="2447"/>
                    <a:pt x="14361" y="2384"/>
                    <a:pt x="14411" y="2405"/>
                  </a:cubicBezTo>
                  <a:cubicBezTo>
                    <a:pt x="14444" y="2405"/>
                    <a:pt x="14461" y="2426"/>
                    <a:pt x="14477" y="2384"/>
                  </a:cubicBezTo>
                  <a:cubicBezTo>
                    <a:pt x="14477" y="2363"/>
                    <a:pt x="14494" y="2343"/>
                    <a:pt x="14477" y="2280"/>
                  </a:cubicBezTo>
                  <a:cubicBezTo>
                    <a:pt x="14444" y="2238"/>
                    <a:pt x="14494" y="2196"/>
                    <a:pt x="14527" y="2217"/>
                  </a:cubicBezTo>
                  <a:cubicBezTo>
                    <a:pt x="14560" y="2238"/>
                    <a:pt x="14543" y="2155"/>
                    <a:pt x="14576" y="2155"/>
                  </a:cubicBezTo>
                  <a:cubicBezTo>
                    <a:pt x="14593" y="2155"/>
                    <a:pt x="14593" y="2217"/>
                    <a:pt x="14659" y="2259"/>
                  </a:cubicBezTo>
                  <a:cubicBezTo>
                    <a:pt x="14741" y="2259"/>
                    <a:pt x="14791" y="2259"/>
                    <a:pt x="14774" y="2280"/>
                  </a:cubicBezTo>
                  <a:cubicBezTo>
                    <a:pt x="14774" y="2322"/>
                    <a:pt x="14824" y="2322"/>
                    <a:pt x="14824" y="2280"/>
                  </a:cubicBezTo>
                  <a:cubicBezTo>
                    <a:pt x="14824" y="2259"/>
                    <a:pt x="14956" y="2259"/>
                    <a:pt x="14956" y="2280"/>
                  </a:cubicBezTo>
                  <a:cubicBezTo>
                    <a:pt x="14956" y="2322"/>
                    <a:pt x="14989" y="2343"/>
                    <a:pt x="15022" y="2363"/>
                  </a:cubicBezTo>
                  <a:cubicBezTo>
                    <a:pt x="15072" y="2363"/>
                    <a:pt x="15072" y="2384"/>
                    <a:pt x="15055" y="2405"/>
                  </a:cubicBezTo>
                  <a:cubicBezTo>
                    <a:pt x="15022" y="2405"/>
                    <a:pt x="15088" y="2489"/>
                    <a:pt x="15072" y="2489"/>
                  </a:cubicBezTo>
                  <a:cubicBezTo>
                    <a:pt x="15055" y="2489"/>
                    <a:pt x="15039" y="2551"/>
                    <a:pt x="15072" y="2551"/>
                  </a:cubicBezTo>
                  <a:cubicBezTo>
                    <a:pt x="15121" y="2551"/>
                    <a:pt x="15121" y="2614"/>
                    <a:pt x="15088" y="2635"/>
                  </a:cubicBezTo>
                  <a:cubicBezTo>
                    <a:pt x="15072" y="2656"/>
                    <a:pt x="15039" y="2656"/>
                    <a:pt x="15022" y="2614"/>
                  </a:cubicBezTo>
                  <a:cubicBezTo>
                    <a:pt x="14989" y="2593"/>
                    <a:pt x="14956" y="2593"/>
                    <a:pt x="14989" y="2614"/>
                  </a:cubicBezTo>
                  <a:cubicBezTo>
                    <a:pt x="14989" y="2635"/>
                    <a:pt x="15072" y="2719"/>
                    <a:pt x="15072" y="2760"/>
                  </a:cubicBezTo>
                  <a:cubicBezTo>
                    <a:pt x="15072" y="2781"/>
                    <a:pt x="15187" y="2927"/>
                    <a:pt x="15220" y="2927"/>
                  </a:cubicBezTo>
                  <a:cubicBezTo>
                    <a:pt x="15270" y="2927"/>
                    <a:pt x="15270" y="2990"/>
                    <a:pt x="15303" y="2948"/>
                  </a:cubicBezTo>
                  <a:cubicBezTo>
                    <a:pt x="15319" y="2927"/>
                    <a:pt x="15336" y="2865"/>
                    <a:pt x="15352" y="2865"/>
                  </a:cubicBezTo>
                  <a:cubicBezTo>
                    <a:pt x="15385" y="2844"/>
                    <a:pt x="15385" y="2760"/>
                    <a:pt x="15418" y="2719"/>
                  </a:cubicBezTo>
                  <a:cubicBezTo>
                    <a:pt x="15451" y="2677"/>
                    <a:pt x="15451" y="2677"/>
                    <a:pt x="15468" y="2719"/>
                  </a:cubicBezTo>
                  <a:cubicBezTo>
                    <a:pt x="15501" y="2760"/>
                    <a:pt x="15567" y="2802"/>
                    <a:pt x="15633" y="2802"/>
                  </a:cubicBezTo>
                  <a:cubicBezTo>
                    <a:pt x="15683" y="2781"/>
                    <a:pt x="15716" y="2760"/>
                    <a:pt x="15749" y="2760"/>
                  </a:cubicBezTo>
                  <a:cubicBezTo>
                    <a:pt x="15798" y="2760"/>
                    <a:pt x="15864" y="2781"/>
                    <a:pt x="15914" y="2781"/>
                  </a:cubicBezTo>
                  <a:cubicBezTo>
                    <a:pt x="15947" y="2781"/>
                    <a:pt x="15930" y="2865"/>
                    <a:pt x="15996" y="2844"/>
                  </a:cubicBezTo>
                  <a:cubicBezTo>
                    <a:pt x="16046" y="2844"/>
                    <a:pt x="16029" y="2802"/>
                    <a:pt x="15996" y="2781"/>
                  </a:cubicBezTo>
                  <a:cubicBezTo>
                    <a:pt x="15947" y="2781"/>
                    <a:pt x="15980" y="2760"/>
                    <a:pt x="16029" y="2760"/>
                  </a:cubicBezTo>
                  <a:cubicBezTo>
                    <a:pt x="16062" y="2781"/>
                    <a:pt x="16095" y="2739"/>
                    <a:pt x="16112" y="2781"/>
                  </a:cubicBezTo>
                  <a:cubicBezTo>
                    <a:pt x="16145" y="2802"/>
                    <a:pt x="16195" y="2802"/>
                    <a:pt x="16195" y="2781"/>
                  </a:cubicBezTo>
                  <a:cubicBezTo>
                    <a:pt x="16195" y="2760"/>
                    <a:pt x="16211" y="2698"/>
                    <a:pt x="16178" y="2677"/>
                  </a:cubicBezTo>
                  <a:cubicBezTo>
                    <a:pt x="16128" y="2677"/>
                    <a:pt x="16228" y="2635"/>
                    <a:pt x="16195" y="2614"/>
                  </a:cubicBezTo>
                  <a:cubicBezTo>
                    <a:pt x="16178" y="2593"/>
                    <a:pt x="16145" y="2656"/>
                    <a:pt x="16112" y="2614"/>
                  </a:cubicBezTo>
                  <a:cubicBezTo>
                    <a:pt x="16095" y="2572"/>
                    <a:pt x="16161" y="2531"/>
                    <a:pt x="16211" y="2531"/>
                  </a:cubicBezTo>
                  <a:cubicBezTo>
                    <a:pt x="16261" y="2551"/>
                    <a:pt x="16327" y="2531"/>
                    <a:pt x="16294" y="2489"/>
                  </a:cubicBezTo>
                  <a:cubicBezTo>
                    <a:pt x="16277" y="2468"/>
                    <a:pt x="16277" y="2426"/>
                    <a:pt x="16327" y="2426"/>
                  </a:cubicBezTo>
                  <a:cubicBezTo>
                    <a:pt x="16360" y="2426"/>
                    <a:pt x="16409" y="2468"/>
                    <a:pt x="16475" y="2468"/>
                  </a:cubicBezTo>
                  <a:cubicBezTo>
                    <a:pt x="16558" y="2468"/>
                    <a:pt x="16706" y="2510"/>
                    <a:pt x="16772" y="2510"/>
                  </a:cubicBezTo>
                  <a:cubicBezTo>
                    <a:pt x="16839" y="2531"/>
                    <a:pt x="16872" y="2531"/>
                    <a:pt x="16872" y="2572"/>
                  </a:cubicBezTo>
                  <a:cubicBezTo>
                    <a:pt x="16872" y="2572"/>
                    <a:pt x="16806" y="2572"/>
                    <a:pt x="16756" y="2572"/>
                  </a:cubicBezTo>
                  <a:cubicBezTo>
                    <a:pt x="16723" y="2551"/>
                    <a:pt x="16690" y="2572"/>
                    <a:pt x="16706" y="2593"/>
                  </a:cubicBezTo>
                  <a:cubicBezTo>
                    <a:pt x="16723" y="2614"/>
                    <a:pt x="16822" y="2593"/>
                    <a:pt x="16822" y="2635"/>
                  </a:cubicBezTo>
                  <a:cubicBezTo>
                    <a:pt x="16822" y="2677"/>
                    <a:pt x="16756" y="2677"/>
                    <a:pt x="16739" y="2698"/>
                  </a:cubicBezTo>
                  <a:cubicBezTo>
                    <a:pt x="16739" y="2739"/>
                    <a:pt x="16789" y="2781"/>
                    <a:pt x="16855" y="2719"/>
                  </a:cubicBezTo>
                  <a:cubicBezTo>
                    <a:pt x="16921" y="2635"/>
                    <a:pt x="16888" y="2593"/>
                    <a:pt x="16921" y="2572"/>
                  </a:cubicBezTo>
                  <a:cubicBezTo>
                    <a:pt x="16938" y="2572"/>
                    <a:pt x="17218" y="2593"/>
                    <a:pt x="17251" y="2656"/>
                  </a:cubicBezTo>
                  <a:cubicBezTo>
                    <a:pt x="17284" y="2719"/>
                    <a:pt x="17202" y="2698"/>
                    <a:pt x="17152" y="2698"/>
                  </a:cubicBezTo>
                  <a:cubicBezTo>
                    <a:pt x="17119" y="2698"/>
                    <a:pt x="17136" y="2760"/>
                    <a:pt x="17169" y="2760"/>
                  </a:cubicBezTo>
                  <a:cubicBezTo>
                    <a:pt x="17218" y="2739"/>
                    <a:pt x="17301" y="2781"/>
                    <a:pt x="17301" y="2802"/>
                  </a:cubicBezTo>
                  <a:cubicBezTo>
                    <a:pt x="17301" y="2823"/>
                    <a:pt x="17334" y="2865"/>
                    <a:pt x="17350" y="2823"/>
                  </a:cubicBezTo>
                  <a:cubicBezTo>
                    <a:pt x="17350" y="2781"/>
                    <a:pt x="17466" y="2844"/>
                    <a:pt x="17483" y="2886"/>
                  </a:cubicBezTo>
                  <a:cubicBezTo>
                    <a:pt x="17483" y="2907"/>
                    <a:pt x="17450" y="2948"/>
                    <a:pt x="17499" y="2927"/>
                  </a:cubicBezTo>
                  <a:cubicBezTo>
                    <a:pt x="17565" y="2927"/>
                    <a:pt x="17681" y="2948"/>
                    <a:pt x="17747" y="2927"/>
                  </a:cubicBezTo>
                  <a:cubicBezTo>
                    <a:pt x="17796" y="2886"/>
                    <a:pt x="18044" y="2865"/>
                    <a:pt x="18127" y="2907"/>
                  </a:cubicBezTo>
                  <a:cubicBezTo>
                    <a:pt x="18242" y="2969"/>
                    <a:pt x="18341" y="3074"/>
                    <a:pt x="18308" y="3095"/>
                  </a:cubicBezTo>
                  <a:cubicBezTo>
                    <a:pt x="18275" y="3136"/>
                    <a:pt x="18308" y="3157"/>
                    <a:pt x="18292" y="3199"/>
                  </a:cubicBezTo>
                  <a:cubicBezTo>
                    <a:pt x="18275" y="3220"/>
                    <a:pt x="18292" y="3220"/>
                    <a:pt x="18341" y="3220"/>
                  </a:cubicBezTo>
                  <a:cubicBezTo>
                    <a:pt x="18391" y="3220"/>
                    <a:pt x="18424" y="3220"/>
                    <a:pt x="18424" y="3262"/>
                  </a:cubicBezTo>
                  <a:cubicBezTo>
                    <a:pt x="18424" y="3283"/>
                    <a:pt x="18440" y="3387"/>
                    <a:pt x="18440" y="3387"/>
                  </a:cubicBezTo>
                  <a:cubicBezTo>
                    <a:pt x="18457" y="3366"/>
                    <a:pt x="18440" y="3283"/>
                    <a:pt x="18473" y="3262"/>
                  </a:cubicBezTo>
                  <a:cubicBezTo>
                    <a:pt x="18506" y="3241"/>
                    <a:pt x="18771" y="3199"/>
                    <a:pt x="18787" y="3241"/>
                  </a:cubicBezTo>
                  <a:cubicBezTo>
                    <a:pt x="18804" y="3262"/>
                    <a:pt x="19002" y="3303"/>
                    <a:pt x="19035" y="3262"/>
                  </a:cubicBezTo>
                  <a:cubicBezTo>
                    <a:pt x="19084" y="3241"/>
                    <a:pt x="19117" y="3157"/>
                    <a:pt x="19167" y="3157"/>
                  </a:cubicBezTo>
                  <a:cubicBezTo>
                    <a:pt x="19217" y="3136"/>
                    <a:pt x="19299" y="3178"/>
                    <a:pt x="19299" y="3220"/>
                  </a:cubicBezTo>
                  <a:cubicBezTo>
                    <a:pt x="19299" y="3262"/>
                    <a:pt x="19250" y="3283"/>
                    <a:pt x="19217" y="3262"/>
                  </a:cubicBezTo>
                  <a:cubicBezTo>
                    <a:pt x="19184" y="3220"/>
                    <a:pt x="19150" y="3220"/>
                    <a:pt x="19167" y="3283"/>
                  </a:cubicBezTo>
                  <a:cubicBezTo>
                    <a:pt x="19184" y="3345"/>
                    <a:pt x="19250" y="3324"/>
                    <a:pt x="19266" y="3366"/>
                  </a:cubicBezTo>
                  <a:cubicBezTo>
                    <a:pt x="19299" y="3408"/>
                    <a:pt x="19365" y="3471"/>
                    <a:pt x="19415" y="3429"/>
                  </a:cubicBezTo>
                  <a:cubicBezTo>
                    <a:pt x="19464" y="3408"/>
                    <a:pt x="19481" y="3366"/>
                    <a:pt x="19431" y="3303"/>
                  </a:cubicBezTo>
                  <a:cubicBezTo>
                    <a:pt x="19398" y="3262"/>
                    <a:pt x="19365" y="3220"/>
                    <a:pt x="19398" y="3199"/>
                  </a:cubicBezTo>
                  <a:cubicBezTo>
                    <a:pt x="19415" y="3199"/>
                    <a:pt x="19398" y="3157"/>
                    <a:pt x="19415" y="3115"/>
                  </a:cubicBezTo>
                  <a:cubicBezTo>
                    <a:pt x="19448" y="3095"/>
                    <a:pt x="19629" y="3178"/>
                    <a:pt x="19662" y="3199"/>
                  </a:cubicBezTo>
                  <a:cubicBezTo>
                    <a:pt x="19695" y="3199"/>
                    <a:pt x="19712" y="3157"/>
                    <a:pt x="19761" y="3178"/>
                  </a:cubicBezTo>
                  <a:cubicBezTo>
                    <a:pt x="19811" y="3178"/>
                    <a:pt x="19960" y="3199"/>
                    <a:pt x="19993" y="3178"/>
                  </a:cubicBezTo>
                  <a:cubicBezTo>
                    <a:pt x="20042" y="3178"/>
                    <a:pt x="20026" y="3220"/>
                    <a:pt x="20092" y="3241"/>
                  </a:cubicBezTo>
                  <a:cubicBezTo>
                    <a:pt x="20174" y="3241"/>
                    <a:pt x="20339" y="3324"/>
                    <a:pt x="20389" y="3387"/>
                  </a:cubicBezTo>
                  <a:cubicBezTo>
                    <a:pt x="20422" y="3429"/>
                    <a:pt x="20538" y="3450"/>
                    <a:pt x="20554" y="3491"/>
                  </a:cubicBezTo>
                  <a:cubicBezTo>
                    <a:pt x="20571" y="3512"/>
                    <a:pt x="20637" y="3554"/>
                    <a:pt x="20703" y="3575"/>
                  </a:cubicBezTo>
                  <a:cubicBezTo>
                    <a:pt x="20769" y="3596"/>
                    <a:pt x="20901" y="3700"/>
                    <a:pt x="20901" y="3721"/>
                  </a:cubicBezTo>
                  <a:cubicBezTo>
                    <a:pt x="20917" y="3763"/>
                    <a:pt x="20950" y="3763"/>
                    <a:pt x="20934" y="3805"/>
                  </a:cubicBezTo>
                  <a:cubicBezTo>
                    <a:pt x="20934" y="3826"/>
                    <a:pt x="20934" y="3909"/>
                    <a:pt x="20950" y="3930"/>
                  </a:cubicBezTo>
                  <a:cubicBezTo>
                    <a:pt x="20967" y="3951"/>
                    <a:pt x="21017" y="4014"/>
                    <a:pt x="21017" y="3972"/>
                  </a:cubicBezTo>
                  <a:cubicBezTo>
                    <a:pt x="21000" y="3930"/>
                    <a:pt x="21050" y="3909"/>
                    <a:pt x="21033" y="3888"/>
                  </a:cubicBezTo>
                  <a:cubicBezTo>
                    <a:pt x="21017" y="3847"/>
                    <a:pt x="20984" y="3847"/>
                    <a:pt x="20984" y="3826"/>
                  </a:cubicBezTo>
                  <a:cubicBezTo>
                    <a:pt x="20984" y="3805"/>
                    <a:pt x="21099" y="3805"/>
                    <a:pt x="21116" y="3826"/>
                  </a:cubicBezTo>
                  <a:cubicBezTo>
                    <a:pt x="21132" y="3847"/>
                    <a:pt x="21165" y="3888"/>
                    <a:pt x="21165" y="3847"/>
                  </a:cubicBezTo>
                  <a:cubicBezTo>
                    <a:pt x="21165" y="3826"/>
                    <a:pt x="21281" y="3847"/>
                    <a:pt x="21314" y="3909"/>
                  </a:cubicBezTo>
                  <a:cubicBezTo>
                    <a:pt x="21330" y="3951"/>
                    <a:pt x="21429" y="4014"/>
                    <a:pt x="21462" y="4035"/>
                  </a:cubicBezTo>
                  <a:cubicBezTo>
                    <a:pt x="21495" y="4056"/>
                    <a:pt x="21479" y="4076"/>
                    <a:pt x="21446" y="4076"/>
                  </a:cubicBezTo>
                  <a:cubicBezTo>
                    <a:pt x="21413" y="4076"/>
                    <a:pt x="21396" y="4118"/>
                    <a:pt x="21396" y="4139"/>
                  </a:cubicBezTo>
                  <a:cubicBezTo>
                    <a:pt x="21396" y="4160"/>
                    <a:pt x="21347" y="4160"/>
                    <a:pt x="21330" y="4139"/>
                  </a:cubicBezTo>
                  <a:cubicBezTo>
                    <a:pt x="21314" y="4118"/>
                    <a:pt x="21281" y="4139"/>
                    <a:pt x="21314" y="4139"/>
                  </a:cubicBezTo>
                  <a:cubicBezTo>
                    <a:pt x="21330" y="4160"/>
                    <a:pt x="21363" y="4181"/>
                    <a:pt x="21330" y="4181"/>
                  </a:cubicBezTo>
                  <a:cubicBezTo>
                    <a:pt x="21314" y="4181"/>
                    <a:pt x="21248" y="4181"/>
                    <a:pt x="21231" y="4160"/>
                  </a:cubicBezTo>
                  <a:cubicBezTo>
                    <a:pt x="21182" y="4118"/>
                    <a:pt x="21182" y="4160"/>
                    <a:pt x="21182" y="4160"/>
                  </a:cubicBezTo>
                  <a:close/>
                  <a:moveTo>
                    <a:pt x="7376" y="8568"/>
                  </a:moveTo>
                  <a:cubicBezTo>
                    <a:pt x="7327" y="8568"/>
                    <a:pt x="7360" y="8442"/>
                    <a:pt x="7294" y="8442"/>
                  </a:cubicBezTo>
                  <a:cubicBezTo>
                    <a:pt x="7261" y="8442"/>
                    <a:pt x="7244" y="8442"/>
                    <a:pt x="7244" y="8463"/>
                  </a:cubicBezTo>
                  <a:cubicBezTo>
                    <a:pt x="7228" y="8505"/>
                    <a:pt x="7244" y="8526"/>
                    <a:pt x="7228" y="8547"/>
                  </a:cubicBezTo>
                  <a:cubicBezTo>
                    <a:pt x="7211" y="8589"/>
                    <a:pt x="7161" y="8442"/>
                    <a:pt x="7195" y="8401"/>
                  </a:cubicBezTo>
                  <a:cubicBezTo>
                    <a:pt x="7228" y="8338"/>
                    <a:pt x="7195" y="8317"/>
                    <a:pt x="7145" y="8317"/>
                  </a:cubicBezTo>
                  <a:cubicBezTo>
                    <a:pt x="7112" y="8338"/>
                    <a:pt x="7112" y="8275"/>
                    <a:pt x="7079" y="8275"/>
                  </a:cubicBezTo>
                  <a:cubicBezTo>
                    <a:pt x="7046" y="8296"/>
                    <a:pt x="7029" y="8213"/>
                    <a:pt x="7029" y="8171"/>
                  </a:cubicBezTo>
                  <a:cubicBezTo>
                    <a:pt x="7029" y="8129"/>
                    <a:pt x="6996" y="8087"/>
                    <a:pt x="6963" y="8087"/>
                  </a:cubicBezTo>
                  <a:cubicBezTo>
                    <a:pt x="6930" y="8087"/>
                    <a:pt x="6947" y="8004"/>
                    <a:pt x="7013" y="8045"/>
                  </a:cubicBezTo>
                  <a:cubicBezTo>
                    <a:pt x="7079" y="8087"/>
                    <a:pt x="7029" y="8025"/>
                    <a:pt x="7029" y="7983"/>
                  </a:cubicBezTo>
                  <a:cubicBezTo>
                    <a:pt x="7013" y="7941"/>
                    <a:pt x="7112" y="7920"/>
                    <a:pt x="7161" y="7920"/>
                  </a:cubicBezTo>
                  <a:cubicBezTo>
                    <a:pt x="7195" y="7920"/>
                    <a:pt x="7277" y="7920"/>
                    <a:pt x="7261" y="7878"/>
                  </a:cubicBezTo>
                  <a:cubicBezTo>
                    <a:pt x="7244" y="7837"/>
                    <a:pt x="7277" y="7732"/>
                    <a:pt x="7244" y="7690"/>
                  </a:cubicBezTo>
                  <a:cubicBezTo>
                    <a:pt x="7211" y="7628"/>
                    <a:pt x="7161" y="7669"/>
                    <a:pt x="7079" y="7649"/>
                  </a:cubicBezTo>
                  <a:cubicBezTo>
                    <a:pt x="7013" y="7628"/>
                    <a:pt x="6914" y="7690"/>
                    <a:pt x="6864" y="7732"/>
                  </a:cubicBezTo>
                  <a:cubicBezTo>
                    <a:pt x="6864" y="7732"/>
                    <a:pt x="6864" y="7753"/>
                    <a:pt x="6848" y="7753"/>
                  </a:cubicBezTo>
                  <a:cubicBezTo>
                    <a:pt x="6798" y="7816"/>
                    <a:pt x="6716" y="7837"/>
                    <a:pt x="6666" y="7899"/>
                  </a:cubicBezTo>
                  <a:cubicBezTo>
                    <a:pt x="6617" y="7962"/>
                    <a:pt x="6550" y="8025"/>
                    <a:pt x="6617" y="8087"/>
                  </a:cubicBezTo>
                  <a:cubicBezTo>
                    <a:pt x="6683" y="8150"/>
                    <a:pt x="6650" y="8213"/>
                    <a:pt x="6650" y="8275"/>
                  </a:cubicBezTo>
                  <a:cubicBezTo>
                    <a:pt x="6650" y="8317"/>
                    <a:pt x="6716" y="8401"/>
                    <a:pt x="6782" y="8505"/>
                  </a:cubicBezTo>
                  <a:cubicBezTo>
                    <a:pt x="6815" y="8547"/>
                    <a:pt x="6848" y="8630"/>
                    <a:pt x="6864" y="8651"/>
                  </a:cubicBezTo>
                  <a:cubicBezTo>
                    <a:pt x="6897" y="8714"/>
                    <a:pt x="6864" y="8839"/>
                    <a:pt x="6798" y="8923"/>
                  </a:cubicBezTo>
                  <a:cubicBezTo>
                    <a:pt x="6798" y="8944"/>
                    <a:pt x="6782" y="8965"/>
                    <a:pt x="6782" y="9006"/>
                  </a:cubicBezTo>
                  <a:cubicBezTo>
                    <a:pt x="6798" y="9069"/>
                    <a:pt x="6848" y="9153"/>
                    <a:pt x="6914" y="9153"/>
                  </a:cubicBezTo>
                  <a:cubicBezTo>
                    <a:pt x="7013" y="9153"/>
                    <a:pt x="7013" y="9299"/>
                    <a:pt x="7095" y="9299"/>
                  </a:cubicBezTo>
                  <a:cubicBezTo>
                    <a:pt x="7195" y="9299"/>
                    <a:pt x="7310" y="9257"/>
                    <a:pt x="7327" y="9236"/>
                  </a:cubicBezTo>
                  <a:cubicBezTo>
                    <a:pt x="7327" y="9236"/>
                    <a:pt x="7327" y="9215"/>
                    <a:pt x="7327" y="9173"/>
                  </a:cubicBezTo>
                  <a:cubicBezTo>
                    <a:pt x="7327" y="9111"/>
                    <a:pt x="7327" y="9048"/>
                    <a:pt x="7327" y="8985"/>
                  </a:cubicBezTo>
                  <a:cubicBezTo>
                    <a:pt x="7343" y="8944"/>
                    <a:pt x="7310" y="8944"/>
                    <a:pt x="7310" y="8881"/>
                  </a:cubicBezTo>
                  <a:cubicBezTo>
                    <a:pt x="7294" y="8839"/>
                    <a:pt x="7211" y="8902"/>
                    <a:pt x="7244" y="8860"/>
                  </a:cubicBezTo>
                  <a:cubicBezTo>
                    <a:pt x="7277" y="8818"/>
                    <a:pt x="7294" y="8777"/>
                    <a:pt x="7244" y="8777"/>
                  </a:cubicBezTo>
                  <a:cubicBezTo>
                    <a:pt x="7195" y="8777"/>
                    <a:pt x="7211" y="8735"/>
                    <a:pt x="7211" y="8672"/>
                  </a:cubicBezTo>
                  <a:cubicBezTo>
                    <a:pt x="7228" y="8609"/>
                    <a:pt x="7277" y="8651"/>
                    <a:pt x="7310" y="8672"/>
                  </a:cubicBezTo>
                  <a:cubicBezTo>
                    <a:pt x="7360" y="8693"/>
                    <a:pt x="7376" y="8630"/>
                    <a:pt x="7426" y="8630"/>
                  </a:cubicBezTo>
                  <a:cubicBezTo>
                    <a:pt x="7459" y="8651"/>
                    <a:pt x="7409" y="8568"/>
                    <a:pt x="7376" y="8568"/>
                  </a:cubicBezTo>
                  <a:close/>
                  <a:moveTo>
                    <a:pt x="8004" y="7878"/>
                  </a:moveTo>
                  <a:cubicBezTo>
                    <a:pt x="7971" y="7878"/>
                    <a:pt x="8004" y="7795"/>
                    <a:pt x="7971" y="7795"/>
                  </a:cubicBezTo>
                  <a:cubicBezTo>
                    <a:pt x="7938" y="7795"/>
                    <a:pt x="7938" y="7857"/>
                    <a:pt x="7921" y="7857"/>
                  </a:cubicBezTo>
                  <a:cubicBezTo>
                    <a:pt x="7921" y="7837"/>
                    <a:pt x="7872" y="7795"/>
                    <a:pt x="7839" y="7857"/>
                  </a:cubicBezTo>
                  <a:cubicBezTo>
                    <a:pt x="7839" y="7857"/>
                    <a:pt x="7822" y="7857"/>
                    <a:pt x="7822" y="7878"/>
                  </a:cubicBezTo>
                  <a:cubicBezTo>
                    <a:pt x="7806" y="7941"/>
                    <a:pt x="7822" y="8087"/>
                    <a:pt x="7839" y="8066"/>
                  </a:cubicBezTo>
                  <a:cubicBezTo>
                    <a:pt x="7872" y="8066"/>
                    <a:pt x="7839" y="7878"/>
                    <a:pt x="7888" y="7878"/>
                  </a:cubicBezTo>
                  <a:cubicBezTo>
                    <a:pt x="7921" y="7878"/>
                    <a:pt x="7921" y="7983"/>
                    <a:pt x="7905" y="8066"/>
                  </a:cubicBezTo>
                  <a:cubicBezTo>
                    <a:pt x="7872" y="8150"/>
                    <a:pt x="7938" y="8171"/>
                    <a:pt x="8020" y="8108"/>
                  </a:cubicBezTo>
                  <a:cubicBezTo>
                    <a:pt x="8037" y="8087"/>
                    <a:pt x="8053" y="8066"/>
                    <a:pt x="8053" y="8045"/>
                  </a:cubicBezTo>
                  <a:cubicBezTo>
                    <a:pt x="8070" y="7962"/>
                    <a:pt x="8020" y="7878"/>
                    <a:pt x="8004" y="7878"/>
                  </a:cubicBezTo>
                  <a:close/>
                  <a:moveTo>
                    <a:pt x="7987" y="7711"/>
                  </a:moveTo>
                  <a:cubicBezTo>
                    <a:pt x="8004" y="7753"/>
                    <a:pt x="8119" y="7795"/>
                    <a:pt x="8136" y="7774"/>
                  </a:cubicBezTo>
                  <a:cubicBezTo>
                    <a:pt x="8152" y="7711"/>
                    <a:pt x="7971" y="7690"/>
                    <a:pt x="7987" y="7711"/>
                  </a:cubicBezTo>
                  <a:close/>
                  <a:moveTo>
                    <a:pt x="9985" y="7690"/>
                  </a:moveTo>
                  <a:cubicBezTo>
                    <a:pt x="9952" y="7690"/>
                    <a:pt x="9804" y="7732"/>
                    <a:pt x="9721" y="7711"/>
                  </a:cubicBezTo>
                  <a:cubicBezTo>
                    <a:pt x="9639" y="7690"/>
                    <a:pt x="9490" y="7711"/>
                    <a:pt x="9440" y="7753"/>
                  </a:cubicBezTo>
                  <a:cubicBezTo>
                    <a:pt x="9407" y="7816"/>
                    <a:pt x="9424" y="7983"/>
                    <a:pt x="9457" y="7962"/>
                  </a:cubicBezTo>
                  <a:cubicBezTo>
                    <a:pt x="9506" y="7962"/>
                    <a:pt x="9440" y="7920"/>
                    <a:pt x="9523" y="7816"/>
                  </a:cubicBezTo>
                  <a:cubicBezTo>
                    <a:pt x="9606" y="7711"/>
                    <a:pt x="9787" y="7753"/>
                    <a:pt x="9870" y="7753"/>
                  </a:cubicBezTo>
                  <a:cubicBezTo>
                    <a:pt x="9952" y="7753"/>
                    <a:pt x="10002" y="7711"/>
                    <a:pt x="9985" y="7690"/>
                  </a:cubicBezTo>
                  <a:close/>
                  <a:moveTo>
                    <a:pt x="13024" y="6124"/>
                  </a:moveTo>
                  <a:cubicBezTo>
                    <a:pt x="12991" y="6103"/>
                    <a:pt x="12958" y="6270"/>
                    <a:pt x="12892" y="6374"/>
                  </a:cubicBezTo>
                  <a:cubicBezTo>
                    <a:pt x="12826" y="6541"/>
                    <a:pt x="12661" y="6604"/>
                    <a:pt x="12611" y="6708"/>
                  </a:cubicBezTo>
                  <a:cubicBezTo>
                    <a:pt x="12578" y="6834"/>
                    <a:pt x="12413" y="6855"/>
                    <a:pt x="12413" y="6876"/>
                  </a:cubicBezTo>
                  <a:cubicBezTo>
                    <a:pt x="12429" y="6897"/>
                    <a:pt x="12661" y="6876"/>
                    <a:pt x="12661" y="6792"/>
                  </a:cubicBezTo>
                  <a:cubicBezTo>
                    <a:pt x="12661" y="6708"/>
                    <a:pt x="12826" y="6688"/>
                    <a:pt x="12908" y="6583"/>
                  </a:cubicBezTo>
                  <a:cubicBezTo>
                    <a:pt x="12991" y="6479"/>
                    <a:pt x="13057" y="6124"/>
                    <a:pt x="13024" y="6124"/>
                  </a:cubicBezTo>
                  <a:close/>
                  <a:moveTo>
                    <a:pt x="20092" y="19681"/>
                  </a:moveTo>
                  <a:cubicBezTo>
                    <a:pt x="20075" y="19723"/>
                    <a:pt x="20042" y="19660"/>
                    <a:pt x="19993" y="19660"/>
                  </a:cubicBezTo>
                  <a:cubicBezTo>
                    <a:pt x="19960" y="19660"/>
                    <a:pt x="19943" y="19639"/>
                    <a:pt x="19943" y="19597"/>
                  </a:cubicBezTo>
                  <a:cubicBezTo>
                    <a:pt x="19943" y="19535"/>
                    <a:pt x="19927" y="19493"/>
                    <a:pt x="19894" y="19493"/>
                  </a:cubicBezTo>
                  <a:cubicBezTo>
                    <a:pt x="19861" y="19493"/>
                    <a:pt x="19894" y="19535"/>
                    <a:pt x="19894" y="19556"/>
                  </a:cubicBezTo>
                  <a:cubicBezTo>
                    <a:pt x="19877" y="19577"/>
                    <a:pt x="19861" y="19535"/>
                    <a:pt x="19844" y="19535"/>
                  </a:cubicBezTo>
                  <a:cubicBezTo>
                    <a:pt x="19828" y="19535"/>
                    <a:pt x="19811" y="19493"/>
                    <a:pt x="19811" y="19430"/>
                  </a:cubicBezTo>
                  <a:cubicBezTo>
                    <a:pt x="19811" y="19389"/>
                    <a:pt x="19761" y="19389"/>
                    <a:pt x="19761" y="19326"/>
                  </a:cubicBezTo>
                  <a:cubicBezTo>
                    <a:pt x="19761" y="19263"/>
                    <a:pt x="19679" y="19201"/>
                    <a:pt x="19646" y="19201"/>
                  </a:cubicBezTo>
                  <a:cubicBezTo>
                    <a:pt x="19596" y="19201"/>
                    <a:pt x="19646" y="19305"/>
                    <a:pt x="19662" y="19347"/>
                  </a:cubicBezTo>
                  <a:cubicBezTo>
                    <a:pt x="19695" y="19368"/>
                    <a:pt x="19745" y="19409"/>
                    <a:pt x="19745" y="19430"/>
                  </a:cubicBezTo>
                  <a:cubicBezTo>
                    <a:pt x="19745" y="19451"/>
                    <a:pt x="19778" y="19514"/>
                    <a:pt x="19811" y="19535"/>
                  </a:cubicBezTo>
                  <a:cubicBezTo>
                    <a:pt x="19828" y="19556"/>
                    <a:pt x="19795" y="19660"/>
                    <a:pt x="19795" y="19723"/>
                  </a:cubicBezTo>
                  <a:cubicBezTo>
                    <a:pt x="19795" y="19827"/>
                    <a:pt x="19728" y="19806"/>
                    <a:pt x="19712" y="19848"/>
                  </a:cubicBezTo>
                  <a:cubicBezTo>
                    <a:pt x="19662" y="19911"/>
                    <a:pt x="19795" y="19953"/>
                    <a:pt x="19844" y="20015"/>
                  </a:cubicBezTo>
                  <a:cubicBezTo>
                    <a:pt x="19894" y="20057"/>
                    <a:pt x="19795" y="20203"/>
                    <a:pt x="19811" y="20224"/>
                  </a:cubicBezTo>
                  <a:cubicBezTo>
                    <a:pt x="19811" y="20224"/>
                    <a:pt x="19861" y="20245"/>
                    <a:pt x="19910" y="20224"/>
                  </a:cubicBezTo>
                  <a:cubicBezTo>
                    <a:pt x="19960" y="20224"/>
                    <a:pt x="19976" y="20078"/>
                    <a:pt x="20026" y="20036"/>
                  </a:cubicBezTo>
                  <a:cubicBezTo>
                    <a:pt x="20059" y="19994"/>
                    <a:pt x="20042" y="19932"/>
                    <a:pt x="20042" y="19890"/>
                  </a:cubicBezTo>
                  <a:cubicBezTo>
                    <a:pt x="20075" y="19869"/>
                    <a:pt x="20092" y="19869"/>
                    <a:pt x="20125" y="19869"/>
                  </a:cubicBezTo>
                  <a:cubicBezTo>
                    <a:pt x="20141" y="19869"/>
                    <a:pt x="20125" y="19785"/>
                    <a:pt x="20158" y="19785"/>
                  </a:cubicBezTo>
                  <a:cubicBezTo>
                    <a:pt x="20207" y="19785"/>
                    <a:pt x="20191" y="19723"/>
                    <a:pt x="20207" y="19681"/>
                  </a:cubicBezTo>
                  <a:cubicBezTo>
                    <a:pt x="20207" y="19618"/>
                    <a:pt x="20125" y="19639"/>
                    <a:pt x="20092" y="19681"/>
                  </a:cubicBezTo>
                  <a:close/>
                  <a:moveTo>
                    <a:pt x="2125" y="8797"/>
                  </a:moveTo>
                  <a:cubicBezTo>
                    <a:pt x="2125" y="8735"/>
                    <a:pt x="2009" y="8818"/>
                    <a:pt x="2042" y="8839"/>
                  </a:cubicBezTo>
                  <a:cubicBezTo>
                    <a:pt x="2075" y="8881"/>
                    <a:pt x="2125" y="8860"/>
                    <a:pt x="2125" y="8797"/>
                  </a:cubicBezTo>
                  <a:close/>
                  <a:moveTo>
                    <a:pt x="18242" y="15649"/>
                  </a:moveTo>
                  <a:cubicBezTo>
                    <a:pt x="18259" y="15712"/>
                    <a:pt x="18325" y="15733"/>
                    <a:pt x="18358" y="15712"/>
                  </a:cubicBezTo>
                  <a:cubicBezTo>
                    <a:pt x="18374" y="15691"/>
                    <a:pt x="18226" y="15587"/>
                    <a:pt x="18242" y="15649"/>
                  </a:cubicBezTo>
                  <a:close/>
                  <a:moveTo>
                    <a:pt x="18440" y="15775"/>
                  </a:moveTo>
                  <a:cubicBezTo>
                    <a:pt x="18440" y="15796"/>
                    <a:pt x="18490" y="15858"/>
                    <a:pt x="18523" y="15837"/>
                  </a:cubicBezTo>
                  <a:cubicBezTo>
                    <a:pt x="18556" y="15816"/>
                    <a:pt x="18424" y="15754"/>
                    <a:pt x="18440" y="15775"/>
                  </a:cubicBezTo>
                  <a:close/>
                  <a:moveTo>
                    <a:pt x="18358" y="15503"/>
                  </a:moveTo>
                  <a:cubicBezTo>
                    <a:pt x="18325" y="15587"/>
                    <a:pt x="18424" y="15691"/>
                    <a:pt x="18440" y="15691"/>
                  </a:cubicBezTo>
                  <a:cubicBezTo>
                    <a:pt x="18440" y="15691"/>
                    <a:pt x="18358" y="15461"/>
                    <a:pt x="18358" y="15503"/>
                  </a:cubicBezTo>
                  <a:close/>
                  <a:moveTo>
                    <a:pt x="19068" y="21164"/>
                  </a:moveTo>
                  <a:cubicBezTo>
                    <a:pt x="19084" y="21164"/>
                    <a:pt x="19134" y="21143"/>
                    <a:pt x="19101" y="21102"/>
                  </a:cubicBezTo>
                  <a:cubicBezTo>
                    <a:pt x="19068" y="21060"/>
                    <a:pt x="19018" y="21143"/>
                    <a:pt x="19068" y="21164"/>
                  </a:cubicBezTo>
                  <a:close/>
                  <a:moveTo>
                    <a:pt x="19728" y="20141"/>
                  </a:moveTo>
                  <a:cubicBezTo>
                    <a:pt x="19695" y="20120"/>
                    <a:pt x="19679" y="20161"/>
                    <a:pt x="19646" y="20182"/>
                  </a:cubicBezTo>
                  <a:cubicBezTo>
                    <a:pt x="19613" y="20203"/>
                    <a:pt x="19580" y="20078"/>
                    <a:pt x="19547" y="20120"/>
                  </a:cubicBezTo>
                  <a:cubicBezTo>
                    <a:pt x="19497" y="20161"/>
                    <a:pt x="19530" y="20182"/>
                    <a:pt x="19481" y="20245"/>
                  </a:cubicBezTo>
                  <a:cubicBezTo>
                    <a:pt x="19431" y="20287"/>
                    <a:pt x="19464" y="20308"/>
                    <a:pt x="19398" y="20433"/>
                  </a:cubicBezTo>
                  <a:cubicBezTo>
                    <a:pt x="19349" y="20538"/>
                    <a:pt x="19150" y="20600"/>
                    <a:pt x="19117" y="20663"/>
                  </a:cubicBezTo>
                  <a:cubicBezTo>
                    <a:pt x="19084" y="20726"/>
                    <a:pt x="18985" y="20767"/>
                    <a:pt x="18985" y="20830"/>
                  </a:cubicBezTo>
                  <a:cubicBezTo>
                    <a:pt x="18985" y="20872"/>
                    <a:pt x="18919" y="20893"/>
                    <a:pt x="18952" y="20955"/>
                  </a:cubicBezTo>
                  <a:cubicBezTo>
                    <a:pt x="18985" y="21018"/>
                    <a:pt x="19018" y="20976"/>
                    <a:pt x="19051" y="21018"/>
                  </a:cubicBezTo>
                  <a:cubicBezTo>
                    <a:pt x="19084" y="21060"/>
                    <a:pt x="19117" y="21018"/>
                    <a:pt x="19134" y="21060"/>
                  </a:cubicBezTo>
                  <a:cubicBezTo>
                    <a:pt x="19134" y="21081"/>
                    <a:pt x="19250" y="21081"/>
                    <a:pt x="19316" y="20997"/>
                  </a:cubicBezTo>
                  <a:cubicBezTo>
                    <a:pt x="19398" y="20914"/>
                    <a:pt x="19349" y="20872"/>
                    <a:pt x="19382" y="20851"/>
                  </a:cubicBezTo>
                  <a:cubicBezTo>
                    <a:pt x="19415" y="20830"/>
                    <a:pt x="19415" y="20746"/>
                    <a:pt x="19431" y="20705"/>
                  </a:cubicBezTo>
                  <a:cubicBezTo>
                    <a:pt x="19464" y="20663"/>
                    <a:pt x="19481" y="20621"/>
                    <a:pt x="19563" y="20621"/>
                  </a:cubicBezTo>
                  <a:cubicBezTo>
                    <a:pt x="19646" y="20621"/>
                    <a:pt x="19596" y="20600"/>
                    <a:pt x="19580" y="20538"/>
                  </a:cubicBezTo>
                  <a:cubicBezTo>
                    <a:pt x="19580" y="20496"/>
                    <a:pt x="19662" y="20496"/>
                    <a:pt x="19662" y="20433"/>
                  </a:cubicBezTo>
                  <a:cubicBezTo>
                    <a:pt x="19662" y="20370"/>
                    <a:pt x="19761" y="20308"/>
                    <a:pt x="19728" y="20245"/>
                  </a:cubicBezTo>
                  <a:cubicBezTo>
                    <a:pt x="19728" y="20203"/>
                    <a:pt x="19761" y="20182"/>
                    <a:pt x="19728" y="20141"/>
                  </a:cubicBezTo>
                  <a:close/>
                  <a:moveTo>
                    <a:pt x="19002" y="17404"/>
                  </a:moveTo>
                  <a:cubicBezTo>
                    <a:pt x="19035" y="17362"/>
                    <a:pt x="18688" y="17091"/>
                    <a:pt x="18705" y="17153"/>
                  </a:cubicBezTo>
                  <a:cubicBezTo>
                    <a:pt x="18705" y="17174"/>
                    <a:pt x="18969" y="17446"/>
                    <a:pt x="19002" y="17404"/>
                  </a:cubicBezTo>
                  <a:close/>
                  <a:moveTo>
                    <a:pt x="20240" y="16673"/>
                  </a:moveTo>
                  <a:cubicBezTo>
                    <a:pt x="20257" y="16673"/>
                    <a:pt x="20339" y="16631"/>
                    <a:pt x="20339" y="16589"/>
                  </a:cubicBezTo>
                  <a:cubicBezTo>
                    <a:pt x="20339" y="16548"/>
                    <a:pt x="20191" y="16652"/>
                    <a:pt x="20240" y="16673"/>
                  </a:cubicBezTo>
                  <a:close/>
                  <a:moveTo>
                    <a:pt x="4123" y="5476"/>
                  </a:moveTo>
                  <a:cubicBezTo>
                    <a:pt x="4139" y="5455"/>
                    <a:pt x="4040" y="5455"/>
                    <a:pt x="4057" y="5476"/>
                  </a:cubicBezTo>
                  <a:cubicBezTo>
                    <a:pt x="4073" y="5497"/>
                    <a:pt x="4106" y="5497"/>
                    <a:pt x="4123" y="5476"/>
                  </a:cubicBezTo>
                  <a:close/>
                  <a:moveTo>
                    <a:pt x="4040" y="5643"/>
                  </a:moveTo>
                  <a:cubicBezTo>
                    <a:pt x="4057" y="5643"/>
                    <a:pt x="4123" y="5580"/>
                    <a:pt x="4139" y="5560"/>
                  </a:cubicBezTo>
                  <a:cubicBezTo>
                    <a:pt x="4156" y="5539"/>
                    <a:pt x="4139" y="5518"/>
                    <a:pt x="4073" y="5539"/>
                  </a:cubicBezTo>
                  <a:cubicBezTo>
                    <a:pt x="4024" y="5560"/>
                    <a:pt x="4007" y="5664"/>
                    <a:pt x="4040" y="5643"/>
                  </a:cubicBezTo>
                  <a:close/>
                  <a:moveTo>
                    <a:pt x="13305" y="2029"/>
                  </a:moveTo>
                  <a:cubicBezTo>
                    <a:pt x="13288" y="2071"/>
                    <a:pt x="13222" y="2071"/>
                    <a:pt x="13239" y="2092"/>
                  </a:cubicBezTo>
                  <a:cubicBezTo>
                    <a:pt x="13272" y="2134"/>
                    <a:pt x="13420" y="2113"/>
                    <a:pt x="13420" y="2050"/>
                  </a:cubicBezTo>
                  <a:cubicBezTo>
                    <a:pt x="13437" y="1987"/>
                    <a:pt x="13305" y="1987"/>
                    <a:pt x="13305" y="2029"/>
                  </a:cubicBezTo>
                  <a:close/>
                  <a:moveTo>
                    <a:pt x="3710" y="5685"/>
                  </a:moveTo>
                  <a:cubicBezTo>
                    <a:pt x="3661" y="5685"/>
                    <a:pt x="3628" y="5831"/>
                    <a:pt x="3644" y="5852"/>
                  </a:cubicBezTo>
                  <a:cubicBezTo>
                    <a:pt x="3661" y="5873"/>
                    <a:pt x="3760" y="5685"/>
                    <a:pt x="3710" y="5685"/>
                  </a:cubicBezTo>
                  <a:close/>
                  <a:moveTo>
                    <a:pt x="21396" y="4578"/>
                  </a:moveTo>
                  <a:cubicBezTo>
                    <a:pt x="21380" y="4599"/>
                    <a:pt x="21248" y="4599"/>
                    <a:pt x="21264" y="4640"/>
                  </a:cubicBezTo>
                  <a:cubicBezTo>
                    <a:pt x="21297" y="4661"/>
                    <a:pt x="21413" y="4640"/>
                    <a:pt x="21462" y="4682"/>
                  </a:cubicBezTo>
                  <a:cubicBezTo>
                    <a:pt x="21512" y="4724"/>
                    <a:pt x="21578" y="4703"/>
                    <a:pt x="21578" y="4661"/>
                  </a:cubicBezTo>
                  <a:cubicBezTo>
                    <a:pt x="21578" y="4640"/>
                    <a:pt x="21413" y="4557"/>
                    <a:pt x="21396" y="4578"/>
                  </a:cubicBezTo>
                  <a:close/>
                  <a:moveTo>
                    <a:pt x="3297" y="9048"/>
                  </a:moveTo>
                  <a:cubicBezTo>
                    <a:pt x="3231" y="9048"/>
                    <a:pt x="3198" y="9069"/>
                    <a:pt x="3165" y="9048"/>
                  </a:cubicBezTo>
                  <a:cubicBezTo>
                    <a:pt x="3132" y="9027"/>
                    <a:pt x="3066" y="9069"/>
                    <a:pt x="3083" y="9090"/>
                  </a:cubicBezTo>
                  <a:cubicBezTo>
                    <a:pt x="3083" y="9111"/>
                    <a:pt x="3116" y="9153"/>
                    <a:pt x="3182" y="9173"/>
                  </a:cubicBezTo>
                  <a:cubicBezTo>
                    <a:pt x="3264" y="9194"/>
                    <a:pt x="3264" y="9257"/>
                    <a:pt x="3314" y="9257"/>
                  </a:cubicBezTo>
                  <a:cubicBezTo>
                    <a:pt x="3330" y="9257"/>
                    <a:pt x="3330" y="9236"/>
                    <a:pt x="3330" y="9173"/>
                  </a:cubicBezTo>
                  <a:cubicBezTo>
                    <a:pt x="3330" y="9132"/>
                    <a:pt x="3363" y="9048"/>
                    <a:pt x="3380" y="9048"/>
                  </a:cubicBezTo>
                  <a:cubicBezTo>
                    <a:pt x="3380" y="9048"/>
                    <a:pt x="3347" y="9027"/>
                    <a:pt x="3297" y="9048"/>
                  </a:cubicBezTo>
                  <a:close/>
                  <a:moveTo>
                    <a:pt x="2736" y="8526"/>
                  </a:moveTo>
                  <a:cubicBezTo>
                    <a:pt x="2785" y="8526"/>
                    <a:pt x="2769" y="8275"/>
                    <a:pt x="2769" y="8275"/>
                  </a:cubicBezTo>
                  <a:cubicBezTo>
                    <a:pt x="2736" y="8275"/>
                    <a:pt x="2736" y="8317"/>
                    <a:pt x="2686" y="8359"/>
                  </a:cubicBezTo>
                  <a:cubicBezTo>
                    <a:pt x="2653" y="8380"/>
                    <a:pt x="2686" y="8526"/>
                    <a:pt x="2736" y="8526"/>
                  </a:cubicBezTo>
                  <a:close/>
                  <a:moveTo>
                    <a:pt x="3099" y="6040"/>
                  </a:moveTo>
                  <a:cubicBezTo>
                    <a:pt x="3083" y="6040"/>
                    <a:pt x="3066" y="6061"/>
                    <a:pt x="3050" y="6061"/>
                  </a:cubicBezTo>
                  <a:cubicBezTo>
                    <a:pt x="3050" y="6082"/>
                    <a:pt x="3033" y="5998"/>
                    <a:pt x="3017" y="6040"/>
                  </a:cubicBezTo>
                  <a:cubicBezTo>
                    <a:pt x="3017" y="6082"/>
                    <a:pt x="2984" y="6019"/>
                    <a:pt x="2950" y="6082"/>
                  </a:cubicBezTo>
                  <a:cubicBezTo>
                    <a:pt x="2934" y="6144"/>
                    <a:pt x="2967" y="6186"/>
                    <a:pt x="3000" y="6207"/>
                  </a:cubicBezTo>
                  <a:cubicBezTo>
                    <a:pt x="3017" y="6228"/>
                    <a:pt x="3000" y="6249"/>
                    <a:pt x="2967" y="6228"/>
                  </a:cubicBezTo>
                  <a:cubicBezTo>
                    <a:pt x="2934" y="6228"/>
                    <a:pt x="2950" y="6291"/>
                    <a:pt x="3000" y="6291"/>
                  </a:cubicBezTo>
                  <a:cubicBezTo>
                    <a:pt x="3033" y="6291"/>
                    <a:pt x="3083" y="6207"/>
                    <a:pt x="3066" y="6186"/>
                  </a:cubicBezTo>
                  <a:cubicBezTo>
                    <a:pt x="3066" y="6165"/>
                    <a:pt x="3099" y="6061"/>
                    <a:pt x="3099" y="6040"/>
                  </a:cubicBezTo>
                  <a:close/>
                  <a:moveTo>
                    <a:pt x="4321" y="9508"/>
                  </a:moveTo>
                  <a:cubicBezTo>
                    <a:pt x="4387" y="9529"/>
                    <a:pt x="4453" y="9487"/>
                    <a:pt x="4453" y="9466"/>
                  </a:cubicBezTo>
                  <a:cubicBezTo>
                    <a:pt x="4453" y="9445"/>
                    <a:pt x="4420" y="9466"/>
                    <a:pt x="4387" y="9445"/>
                  </a:cubicBezTo>
                  <a:cubicBezTo>
                    <a:pt x="4371" y="9445"/>
                    <a:pt x="4255" y="9466"/>
                    <a:pt x="4222" y="9445"/>
                  </a:cubicBezTo>
                  <a:cubicBezTo>
                    <a:pt x="4206" y="9403"/>
                    <a:pt x="4139" y="9445"/>
                    <a:pt x="4172" y="9466"/>
                  </a:cubicBezTo>
                  <a:cubicBezTo>
                    <a:pt x="4206" y="9466"/>
                    <a:pt x="4255" y="9508"/>
                    <a:pt x="4321" y="9508"/>
                  </a:cubicBezTo>
                  <a:close/>
                  <a:moveTo>
                    <a:pt x="5229" y="9508"/>
                  </a:moveTo>
                  <a:cubicBezTo>
                    <a:pt x="5229" y="9487"/>
                    <a:pt x="5262" y="9445"/>
                    <a:pt x="5295" y="9424"/>
                  </a:cubicBezTo>
                  <a:cubicBezTo>
                    <a:pt x="5328" y="9403"/>
                    <a:pt x="5312" y="9382"/>
                    <a:pt x="5295" y="9403"/>
                  </a:cubicBezTo>
                  <a:cubicBezTo>
                    <a:pt x="5262" y="9424"/>
                    <a:pt x="5213" y="9445"/>
                    <a:pt x="5147" y="9445"/>
                  </a:cubicBezTo>
                  <a:cubicBezTo>
                    <a:pt x="5081" y="9466"/>
                    <a:pt x="5048" y="9529"/>
                    <a:pt x="5097" y="9550"/>
                  </a:cubicBezTo>
                  <a:cubicBezTo>
                    <a:pt x="5147" y="9591"/>
                    <a:pt x="5246" y="9529"/>
                    <a:pt x="5229" y="9508"/>
                  </a:cubicBezTo>
                  <a:close/>
                  <a:moveTo>
                    <a:pt x="2620" y="8630"/>
                  </a:moveTo>
                  <a:cubicBezTo>
                    <a:pt x="2620" y="8651"/>
                    <a:pt x="2686" y="8714"/>
                    <a:pt x="2670" y="8797"/>
                  </a:cubicBezTo>
                  <a:cubicBezTo>
                    <a:pt x="2653" y="8860"/>
                    <a:pt x="2670" y="8965"/>
                    <a:pt x="2703" y="8923"/>
                  </a:cubicBezTo>
                  <a:cubicBezTo>
                    <a:pt x="2736" y="8881"/>
                    <a:pt x="2769" y="8902"/>
                    <a:pt x="2769" y="8860"/>
                  </a:cubicBezTo>
                  <a:cubicBezTo>
                    <a:pt x="2802" y="8839"/>
                    <a:pt x="2785" y="8714"/>
                    <a:pt x="2785" y="8651"/>
                  </a:cubicBezTo>
                  <a:cubicBezTo>
                    <a:pt x="2802" y="8589"/>
                    <a:pt x="2736" y="8568"/>
                    <a:pt x="2703" y="8609"/>
                  </a:cubicBezTo>
                  <a:cubicBezTo>
                    <a:pt x="2670" y="8630"/>
                    <a:pt x="2637" y="8589"/>
                    <a:pt x="2620" y="8630"/>
                  </a:cubicBezTo>
                  <a:close/>
                  <a:moveTo>
                    <a:pt x="16839" y="20182"/>
                  </a:moveTo>
                  <a:cubicBezTo>
                    <a:pt x="16772" y="20182"/>
                    <a:pt x="16673" y="20099"/>
                    <a:pt x="16657" y="20120"/>
                  </a:cubicBezTo>
                  <a:cubicBezTo>
                    <a:pt x="16624" y="20120"/>
                    <a:pt x="16739" y="20329"/>
                    <a:pt x="16706" y="20370"/>
                  </a:cubicBezTo>
                  <a:cubicBezTo>
                    <a:pt x="16673" y="20433"/>
                    <a:pt x="16806" y="20558"/>
                    <a:pt x="16839" y="20579"/>
                  </a:cubicBezTo>
                  <a:cubicBezTo>
                    <a:pt x="16888" y="20579"/>
                    <a:pt x="16872" y="20517"/>
                    <a:pt x="16905" y="20517"/>
                  </a:cubicBezTo>
                  <a:cubicBezTo>
                    <a:pt x="16921" y="20538"/>
                    <a:pt x="16921" y="20475"/>
                    <a:pt x="16921" y="20454"/>
                  </a:cubicBezTo>
                  <a:cubicBezTo>
                    <a:pt x="16921" y="20433"/>
                    <a:pt x="16954" y="20496"/>
                    <a:pt x="16987" y="20475"/>
                  </a:cubicBezTo>
                  <a:cubicBezTo>
                    <a:pt x="17004" y="20454"/>
                    <a:pt x="16987" y="20329"/>
                    <a:pt x="17004" y="20329"/>
                  </a:cubicBezTo>
                  <a:cubicBezTo>
                    <a:pt x="17053" y="20329"/>
                    <a:pt x="17020" y="20182"/>
                    <a:pt x="17004" y="20120"/>
                  </a:cubicBezTo>
                  <a:cubicBezTo>
                    <a:pt x="17004" y="20078"/>
                    <a:pt x="16905" y="20161"/>
                    <a:pt x="16839" y="20182"/>
                  </a:cubicBezTo>
                  <a:close/>
                  <a:moveTo>
                    <a:pt x="17582" y="18198"/>
                  </a:moveTo>
                  <a:cubicBezTo>
                    <a:pt x="17598" y="18177"/>
                    <a:pt x="17565" y="18073"/>
                    <a:pt x="17565" y="18093"/>
                  </a:cubicBezTo>
                  <a:cubicBezTo>
                    <a:pt x="17549" y="18114"/>
                    <a:pt x="17549" y="17968"/>
                    <a:pt x="17549" y="17885"/>
                  </a:cubicBezTo>
                  <a:cubicBezTo>
                    <a:pt x="17565" y="17801"/>
                    <a:pt x="17565" y="17822"/>
                    <a:pt x="17532" y="17864"/>
                  </a:cubicBezTo>
                  <a:cubicBezTo>
                    <a:pt x="17499" y="17885"/>
                    <a:pt x="17466" y="17780"/>
                    <a:pt x="17466" y="17759"/>
                  </a:cubicBezTo>
                  <a:cubicBezTo>
                    <a:pt x="17450" y="17717"/>
                    <a:pt x="17417" y="17655"/>
                    <a:pt x="17384" y="17655"/>
                  </a:cubicBezTo>
                  <a:cubicBezTo>
                    <a:pt x="17334" y="17655"/>
                    <a:pt x="17367" y="17592"/>
                    <a:pt x="17317" y="17592"/>
                  </a:cubicBezTo>
                  <a:cubicBezTo>
                    <a:pt x="17284" y="17613"/>
                    <a:pt x="17284" y="17529"/>
                    <a:pt x="17284" y="17467"/>
                  </a:cubicBezTo>
                  <a:cubicBezTo>
                    <a:pt x="17301" y="17383"/>
                    <a:pt x="17268" y="17446"/>
                    <a:pt x="17251" y="17425"/>
                  </a:cubicBezTo>
                  <a:cubicBezTo>
                    <a:pt x="17235" y="17383"/>
                    <a:pt x="17218" y="17404"/>
                    <a:pt x="17185" y="17425"/>
                  </a:cubicBezTo>
                  <a:cubicBezTo>
                    <a:pt x="17152" y="17425"/>
                    <a:pt x="17152" y="17362"/>
                    <a:pt x="17152" y="17341"/>
                  </a:cubicBezTo>
                  <a:cubicBezTo>
                    <a:pt x="17169" y="17300"/>
                    <a:pt x="17152" y="17258"/>
                    <a:pt x="17119" y="17237"/>
                  </a:cubicBezTo>
                  <a:cubicBezTo>
                    <a:pt x="17086" y="17195"/>
                    <a:pt x="17086" y="17174"/>
                    <a:pt x="17086" y="17132"/>
                  </a:cubicBezTo>
                  <a:cubicBezTo>
                    <a:pt x="17086" y="17091"/>
                    <a:pt x="16888" y="16965"/>
                    <a:pt x="16855" y="16965"/>
                  </a:cubicBezTo>
                  <a:cubicBezTo>
                    <a:pt x="16806" y="16944"/>
                    <a:pt x="16839" y="16882"/>
                    <a:pt x="16822" y="16861"/>
                  </a:cubicBezTo>
                  <a:cubicBezTo>
                    <a:pt x="16806" y="16840"/>
                    <a:pt x="16806" y="16777"/>
                    <a:pt x="16806" y="16715"/>
                  </a:cubicBezTo>
                  <a:cubicBezTo>
                    <a:pt x="16806" y="16631"/>
                    <a:pt x="16739" y="16631"/>
                    <a:pt x="16739" y="16568"/>
                  </a:cubicBezTo>
                  <a:cubicBezTo>
                    <a:pt x="16739" y="16527"/>
                    <a:pt x="16723" y="16464"/>
                    <a:pt x="16723" y="16422"/>
                  </a:cubicBezTo>
                  <a:cubicBezTo>
                    <a:pt x="16723" y="16360"/>
                    <a:pt x="16657" y="16339"/>
                    <a:pt x="16657" y="16318"/>
                  </a:cubicBezTo>
                  <a:cubicBezTo>
                    <a:pt x="16657" y="16276"/>
                    <a:pt x="16607" y="16318"/>
                    <a:pt x="16574" y="16318"/>
                  </a:cubicBezTo>
                  <a:cubicBezTo>
                    <a:pt x="16541" y="16318"/>
                    <a:pt x="16541" y="16234"/>
                    <a:pt x="16541" y="16172"/>
                  </a:cubicBezTo>
                  <a:cubicBezTo>
                    <a:pt x="16541" y="16109"/>
                    <a:pt x="16525" y="16004"/>
                    <a:pt x="16492" y="15963"/>
                  </a:cubicBezTo>
                  <a:cubicBezTo>
                    <a:pt x="16459" y="15942"/>
                    <a:pt x="16459" y="15816"/>
                    <a:pt x="16442" y="15816"/>
                  </a:cubicBezTo>
                  <a:cubicBezTo>
                    <a:pt x="16426" y="15796"/>
                    <a:pt x="16376" y="15879"/>
                    <a:pt x="16376" y="15900"/>
                  </a:cubicBezTo>
                  <a:cubicBezTo>
                    <a:pt x="16376" y="15942"/>
                    <a:pt x="16376" y="15984"/>
                    <a:pt x="16360" y="16025"/>
                  </a:cubicBezTo>
                  <a:cubicBezTo>
                    <a:pt x="16327" y="16025"/>
                    <a:pt x="16360" y="16130"/>
                    <a:pt x="16343" y="16151"/>
                  </a:cubicBezTo>
                  <a:cubicBezTo>
                    <a:pt x="16310" y="16192"/>
                    <a:pt x="16343" y="16318"/>
                    <a:pt x="16327" y="16380"/>
                  </a:cubicBezTo>
                  <a:cubicBezTo>
                    <a:pt x="16327" y="16464"/>
                    <a:pt x="16327" y="16527"/>
                    <a:pt x="16294" y="16589"/>
                  </a:cubicBezTo>
                  <a:cubicBezTo>
                    <a:pt x="16277" y="16631"/>
                    <a:pt x="16261" y="16715"/>
                    <a:pt x="16211" y="16736"/>
                  </a:cubicBezTo>
                  <a:cubicBezTo>
                    <a:pt x="16161" y="16777"/>
                    <a:pt x="16079" y="16715"/>
                    <a:pt x="16079" y="16673"/>
                  </a:cubicBezTo>
                  <a:cubicBezTo>
                    <a:pt x="16079" y="16631"/>
                    <a:pt x="16029" y="16610"/>
                    <a:pt x="15996" y="16631"/>
                  </a:cubicBezTo>
                  <a:cubicBezTo>
                    <a:pt x="15947" y="16631"/>
                    <a:pt x="15947" y="16568"/>
                    <a:pt x="15881" y="16527"/>
                  </a:cubicBezTo>
                  <a:cubicBezTo>
                    <a:pt x="15848" y="16464"/>
                    <a:pt x="15798" y="16527"/>
                    <a:pt x="15782" y="16464"/>
                  </a:cubicBezTo>
                  <a:cubicBezTo>
                    <a:pt x="15765" y="16422"/>
                    <a:pt x="15749" y="16401"/>
                    <a:pt x="15716" y="16380"/>
                  </a:cubicBezTo>
                  <a:cubicBezTo>
                    <a:pt x="15683" y="16339"/>
                    <a:pt x="15699" y="16339"/>
                    <a:pt x="15716" y="16318"/>
                  </a:cubicBezTo>
                  <a:cubicBezTo>
                    <a:pt x="15765" y="16276"/>
                    <a:pt x="15749" y="16234"/>
                    <a:pt x="15732" y="16213"/>
                  </a:cubicBezTo>
                  <a:cubicBezTo>
                    <a:pt x="15716" y="16172"/>
                    <a:pt x="15749" y="16172"/>
                    <a:pt x="15798" y="16130"/>
                  </a:cubicBezTo>
                  <a:cubicBezTo>
                    <a:pt x="15848" y="16109"/>
                    <a:pt x="15798" y="16067"/>
                    <a:pt x="15831" y="16046"/>
                  </a:cubicBezTo>
                  <a:cubicBezTo>
                    <a:pt x="15864" y="16025"/>
                    <a:pt x="15848" y="16004"/>
                    <a:pt x="15815" y="15984"/>
                  </a:cubicBezTo>
                  <a:cubicBezTo>
                    <a:pt x="15782" y="15984"/>
                    <a:pt x="15782" y="16025"/>
                    <a:pt x="15782" y="16046"/>
                  </a:cubicBezTo>
                  <a:cubicBezTo>
                    <a:pt x="15765" y="16046"/>
                    <a:pt x="15749" y="15963"/>
                    <a:pt x="15732" y="15963"/>
                  </a:cubicBezTo>
                  <a:cubicBezTo>
                    <a:pt x="15716" y="15984"/>
                    <a:pt x="15683" y="16046"/>
                    <a:pt x="15650" y="16025"/>
                  </a:cubicBezTo>
                  <a:cubicBezTo>
                    <a:pt x="15633" y="15984"/>
                    <a:pt x="15501" y="15942"/>
                    <a:pt x="15451" y="15921"/>
                  </a:cubicBezTo>
                  <a:cubicBezTo>
                    <a:pt x="15402" y="15921"/>
                    <a:pt x="15385" y="15837"/>
                    <a:pt x="15352" y="15858"/>
                  </a:cubicBezTo>
                  <a:cubicBezTo>
                    <a:pt x="15319" y="15879"/>
                    <a:pt x="15369" y="15900"/>
                    <a:pt x="15385" y="15942"/>
                  </a:cubicBezTo>
                  <a:cubicBezTo>
                    <a:pt x="15435" y="15984"/>
                    <a:pt x="15286" y="16025"/>
                    <a:pt x="15237" y="16004"/>
                  </a:cubicBezTo>
                  <a:cubicBezTo>
                    <a:pt x="15187" y="15984"/>
                    <a:pt x="15237" y="16046"/>
                    <a:pt x="15204" y="16046"/>
                  </a:cubicBezTo>
                  <a:cubicBezTo>
                    <a:pt x="15171" y="16046"/>
                    <a:pt x="15154" y="16130"/>
                    <a:pt x="15138" y="16172"/>
                  </a:cubicBezTo>
                  <a:cubicBezTo>
                    <a:pt x="15105" y="16213"/>
                    <a:pt x="15121" y="16234"/>
                    <a:pt x="15088" y="16255"/>
                  </a:cubicBezTo>
                  <a:cubicBezTo>
                    <a:pt x="15055" y="16276"/>
                    <a:pt x="15055" y="16318"/>
                    <a:pt x="15088" y="16360"/>
                  </a:cubicBezTo>
                  <a:cubicBezTo>
                    <a:pt x="15138" y="16422"/>
                    <a:pt x="15072" y="16422"/>
                    <a:pt x="15039" y="16380"/>
                  </a:cubicBezTo>
                  <a:cubicBezTo>
                    <a:pt x="15006" y="16339"/>
                    <a:pt x="14972" y="16339"/>
                    <a:pt x="14972" y="16380"/>
                  </a:cubicBezTo>
                  <a:cubicBezTo>
                    <a:pt x="14989" y="16443"/>
                    <a:pt x="14939" y="16422"/>
                    <a:pt x="14939" y="16360"/>
                  </a:cubicBezTo>
                  <a:cubicBezTo>
                    <a:pt x="14956" y="16318"/>
                    <a:pt x="14890" y="16339"/>
                    <a:pt x="14890" y="16297"/>
                  </a:cubicBezTo>
                  <a:cubicBezTo>
                    <a:pt x="14873" y="16276"/>
                    <a:pt x="14824" y="16213"/>
                    <a:pt x="14791" y="16213"/>
                  </a:cubicBezTo>
                  <a:cubicBezTo>
                    <a:pt x="14758" y="16234"/>
                    <a:pt x="14758" y="16255"/>
                    <a:pt x="14741" y="16255"/>
                  </a:cubicBezTo>
                  <a:cubicBezTo>
                    <a:pt x="14708" y="16255"/>
                    <a:pt x="14708" y="16276"/>
                    <a:pt x="14708" y="16318"/>
                  </a:cubicBezTo>
                  <a:cubicBezTo>
                    <a:pt x="14708" y="16360"/>
                    <a:pt x="14659" y="16318"/>
                    <a:pt x="14626" y="16339"/>
                  </a:cubicBezTo>
                  <a:cubicBezTo>
                    <a:pt x="14593" y="16339"/>
                    <a:pt x="14626" y="16380"/>
                    <a:pt x="14609" y="16380"/>
                  </a:cubicBezTo>
                  <a:cubicBezTo>
                    <a:pt x="14593" y="16380"/>
                    <a:pt x="14593" y="16422"/>
                    <a:pt x="14560" y="16422"/>
                  </a:cubicBezTo>
                  <a:cubicBezTo>
                    <a:pt x="14527" y="16422"/>
                    <a:pt x="14527" y="16506"/>
                    <a:pt x="14543" y="16548"/>
                  </a:cubicBezTo>
                  <a:cubicBezTo>
                    <a:pt x="14543" y="16610"/>
                    <a:pt x="14494" y="16527"/>
                    <a:pt x="14461" y="16548"/>
                  </a:cubicBezTo>
                  <a:cubicBezTo>
                    <a:pt x="14428" y="16548"/>
                    <a:pt x="14477" y="16589"/>
                    <a:pt x="14477" y="16631"/>
                  </a:cubicBezTo>
                  <a:cubicBezTo>
                    <a:pt x="14494" y="16694"/>
                    <a:pt x="14461" y="16694"/>
                    <a:pt x="14444" y="16715"/>
                  </a:cubicBezTo>
                  <a:cubicBezTo>
                    <a:pt x="14428" y="16736"/>
                    <a:pt x="14411" y="16652"/>
                    <a:pt x="14411" y="16610"/>
                  </a:cubicBezTo>
                  <a:cubicBezTo>
                    <a:pt x="14411" y="16568"/>
                    <a:pt x="14361" y="16610"/>
                    <a:pt x="14328" y="16673"/>
                  </a:cubicBezTo>
                  <a:cubicBezTo>
                    <a:pt x="14279" y="16715"/>
                    <a:pt x="14345" y="16798"/>
                    <a:pt x="14328" y="16819"/>
                  </a:cubicBezTo>
                  <a:cubicBezTo>
                    <a:pt x="14295" y="16840"/>
                    <a:pt x="14213" y="16944"/>
                    <a:pt x="14180" y="17007"/>
                  </a:cubicBezTo>
                  <a:cubicBezTo>
                    <a:pt x="14114" y="17070"/>
                    <a:pt x="14015" y="17049"/>
                    <a:pt x="13982" y="17070"/>
                  </a:cubicBezTo>
                  <a:cubicBezTo>
                    <a:pt x="13949" y="17112"/>
                    <a:pt x="13916" y="17070"/>
                    <a:pt x="13883" y="17112"/>
                  </a:cubicBezTo>
                  <a:cubicBezTo>
                    <a:pt x="13866" y="17153"/>
                    <a:pt x="13800" y="17195"/>
                    <a:pt x="13784" y="17153"/>
                  </a:cubicBezTo>
                  <a:cubicBezTo>
                    <a:pt x="13784" y="17132"/>
                    <a:pt x="13701" y="17153"/>
                    <a:pt x="13668" y="17195"/>
                  </a:cubicBezTo>
                  <a:cubicBezTo>
                    <a:pt x="13618" y="17258"/>
                    <a:pt x="13569" y="17300"/>
                    <a:pt x="13536" y="17300"/>
                  </a:cubicBezTo>
                  <a:cubicBezTo>
                    <a:pt x="13503" y="17300"/>
                    <a:pt x="13503" y="17362"/>
                    <a:pt x="13486" y="17383"/>
                  </a:cubicBezTo>
                  <a:cubicBezTo>
                    <a:pt x="13453" y="17404"/>
                    <a:pt x="13470" y="17341"/>
                    <a:pt x="13470" y="17300"/>
                  </a:cubicBezTo>
                  <a:cubicBezTo>
                    <a:pt x="13470" y="17279"/>
                    <a:pt x="13437" y="17341"/>
                    <a:pt x="13420" y="17404"/>
                  </a:cubicBezTo>
                  <a:cubicBezTo>
                    <a:pt x="13404" y="17467"/>
                    <a:pt x="13453" y="17488"/>
                    <a:pt x="13420" y="17550"/>
                  </a:cubicBezTo>
                  <a:cubicBezTo>
                    <a:pt x="13387" y="17613"/>
                    <a:pt x="13354" y="17676"/>
                    <a:pt x="13404" y="17759"/>
                  </a:cubicBezTo>
                  <a:cubicBezTo>
                    <a:pt x="13453" y="17843"/>
                    <a:pt x="13470" y="17905"/>
                    <a:pt x="13453" y="17947"/>
                  </a:cubicBezTo>
                  <a:cubicBezTo>
                    <a:pt x="13453" y="17968"/>
                    <a:pt x="13404" y="17864"/>
                    <a:pt x="13404" y="17864"/>
                  </a:cubicBezTo>
                  <a:cubicBezTo>
                    <a:pt x="13387" y="17885"/>
                    <a:pt x="13453" y="17947"/>
                    <a:pt x="13437" y="17968"/>
                  </a:cubicBezTo>
                  <a:cubicBezTo>
                    <a:pt x="13420" y="17989"/>
                    <a:pt x="13371" y="17864"/>
                    <a:pt x="13354" y="17885"/>
                  </a:cubicBezTo>
                  <a:cubicBezTo>
                    <a:pt x="13354" y="17926"/>
                    <a:pt x="13453" y="18114"/>
                    <a:pt x="13453" y="18198"/>
                  </a:cubicBezTo>
                  <a:cubicBezTo>
                    <a:pt x="13453" y="18261"/>
                    <a:pt x="13552" y="18344"/>
                    <a:pt x="13552" y="18449"/>
                  </a:cubicBezTo>
                  <a:cubicBezTo>
                    <a:pt x="13536" y="18553"/>
                    <a:pt x="13618" y="18699"/>
                    <a:pt x="13635" y="18741"/>
                  </a:cubicBezTo>
                  <a:cubicBezTo>
                    <a:pt x="13651" y="18762"/>
                    <a:pt x="13618" y="18825"/>
                    <a:pt x="13618" y="18908"/>
                  </a:cubicBezTo>
                  <a:cubicBezTo>
                    <a:pt x="13618" y="18992"/>
                    <a:pt x="13602" y="19013"/>
                    <a:pt x="13552" y="19013"/>
                  </a:cubicBezTo>
                  <a:cubicBezTo>
                    <a:pt x="13519" y="19013"/>
                    <a:pt x="13536" y="19096"/>
                    <a:pt x="13585" y="19096"/>
                  </a:cubicBezTo>
                  <a:cubicBezTo>
                    <a:pt x="13618" y="19117"/>
                    <a:pt x="13618" y="19159"/>
                    <a:pt x="13668" y="19201"/>
                  </a:cubicBezTo>
                  <a:cubicBezTo>
                    <a:pt x="13701" y="19221"/>
                    <a:pt x="13833" y="19221"/>
                    <a:pt x="13866" y="19221"/>
                  </a:cubicBezTo>
                  <a:cubicBezTo>
                    <a:pt x="13899" y="19221"/>
                    <a:pt x="13916" y="19138"/>
                    <a:pt x="13965" y="19138"/>
                  </a:cubicBezTo>
                  <a:cubicBezTo>
                    <a:pt x="14031" y="19138"/>
                    <a:pt x="14015" y="19117"/>
                    <a:pt x="14031" y="19075"/>
                  </a:cubicBezTo>
                  <a:cubicBezTo>
                    <a:pt x="14064" y="19033"/>
                    <a:pt x="14180" y="19054"/>
                    <a:pt x="14312" y="19054"/>
                  </a:cubicBezTo>
                  <a:cubicBezTo>
                    <a:pt x="14428" y="19075"/>
                    <a:pt x="14477" y="19013"/>
                    <a:pt x="14510" y="18950"/>
                  </a:cubicBezTo>
                  <a:cubicBezTo>
                    <a:pt x="14510" y="18887"/>
                    <a:pt x="14609" y="18887"/>
                    <a:pt x="14642" y="18866"/>
                  </a:cubicBezTo>
                  <a:cubicBezTo>
                    <a:pt x="14675" y="18804"/>
                    <a:pt x="14708" y="18804"/>
                    <a:pt x="14791" y="18825"/>
                  </a:cubicBezTo>
                  <a:cubicBezTo>
                    <a:pt x="14890" y="18825"/>
                    <a:pt x="14972" y="18762"/>
                    <a:pt x="15022" y="18741"/>
                  </a:cubicBezTo>
                  <a:cubicBezTo>
                    <a:pt x="15072" y="18699"/>
                    <a:pt x="15187" y="18720"/>
                    <a:pt x="15237" y="18699"/>
                  </a:cubicBezTo>
                  <a:cubicBezTo>
                    <a:pt x="15303" y="18678"/>
                    <a:pt x="15303" y="18783"/>
                    <a:pt x="15369" y="18783"/>
                  </a:cubicBezTo>
                  <a:cubicBezTo>
                    <a:pt x="15435" y="18762"/>
                    <a:pt x="15468" y="18804"/>
                    <a:pt x="15484" y="18783"/>
                  </a:cubicBezTo>
                  <a:cubicBezTo>
                    <a:pt x="15517" y="18783"/>
                    <a:pt x="15517" y="18825"/>
                    <a:pt x="15550" y="18825"/>
                  </a:cubicBezTo>
                  <a:cubicBezTo>
                    <a:pt x="15584" y="18845"/>
                    <a:pt x="15584" y="18887"/>
                    <a:pt x="15550" y="18908"/>
                  </a:cubicBezTo>
                  <a:cubicBezTo>
                    <a:pt x="15534" y="18950"/>
                    <a:pt x="15600" y="18950"/>
                    <a:pt x="15650" y="19033"/>
                  </a:cubicBezTo>
                  <a:cubicBezTo>
                    <a:pt x="15699" y="19096"/>
                    <a:pt x="15650" y="19117"/>
                    <a:pt x="15666" y="19180"/>
                  </a:cubicBezTo>
                  <a:cubicBezTo>
                    <a:pt x="15699" y="19221"/>
                    <a:pt x="15716" y="19221"/>
                    <a:pt x="15765" y="19138"/>
                  </a:cubicBezTo>
                  <a:cubicBezTo>
                    <a:pt x="15798" y="19054"/>
                    <a:pt x="15864" y="19096"/>
                    <a:pt x="15864" y="19033"/>
                  </a:cubicBezTo>
                  <a:cubicBezTo>
                    <a:pt x="15864" y="18971"/>
                    <a:pt x="15914" y="18887"/>
                    <a:pt x="15947" y="18908"/>
                  </a:cubicBezTo>
                  <a:cubicBezTo>
                    <a:pt x="15980" y="18950"/>
                    <a:pt x="15930" y="18971"/>
                    <a:pt x="15897" y="19096"/>
                  </a:cubicBezTo>
                  <a:cubicBezTo>
                    <a:pt x="15881" y="19242"/>
                    <a:pt x="15848" y="19180"/>
                    <a:pt x="15848" y="19201"/>
                  </a:cubicBezTo>
                  <a:cubicBezTo>
                    <a:pt x="15831" y="19242"/>
                    <a:pt x="15947" y="19263"/>
                    <a:pt x="15947" y="19201"/>
                  </a:cubicBezTo>
                  <a:cubicBezTo>
                    <a:pt x="15947" y="19117"/>
                    <a:pt x="15947" y="19096"/>
                    <a:pt x="15996" y="19159"/>
                  </a:cubicBezTo>
                  <a:cubicBezTo>
                    <a:pt x="16029" y="19221"/>
                    <a:pt x="15963" y="19284"/>
                    <a:pt x="15980" y="19305"/>
                  </a:cubicBezTo>
                  <a:cubicBezTo>
                    <a:pt x="15996" y="19326"/>
                    <a:pt x="16029" y="19305"/>
                    <a:pt x="16062" y="19305"/>
                  </a:cubicBezTo>
                  <a:cubicBezTo>
                    <a:pt x="16095" y="19305"/>
                    <a:pt x="16161" y="19409"/>
                    <a:pt x="16145" y="19472"/>
                  </a:cubicBezTo>
                  <a:cubicBezTo>
                    <a:pt x="16128" y="19535"/>
                    <a:pt x="16112" y="19597"/>
                    <a:pt x="16195" y="19639"/>
                  </a:cubicBezTo>
                  <a:cubicBezTo>
                    <a:pt x="16277" y="19702"/>
                    <a:pt x="16244" y="19702"/>
                    <a:pt x="16310" y="19702"/>
                  </a:cubicBezTo>
                  <a:cubicBezTo>
                    <a:pt x="16360" y="19702"/>
                    <a:pt x="16492" y="19765"/>
                    <a:pt x="16508" y="19806"/>
                  </a:cubicBezTo>
                  <a:cubicBezTo>
                    <a:pt x="16541" y="19827"/>
                    <a:pt x="16624" y="19765"/>
                    <a:pt x="16640" y="19702"/>
                  </a:cubicBezTo>
                  <a:cubicBezTo>
                    <a:pt x="16657" y="19639"/>
                    <a:pt x="16723" y="19702"/>
                    <a:pt x="16690" y="19723"/>
                  </a:cubicBezTo>
                  <a:cubicBezTo>
                    <a:pt x="16657" y="19744"/>
                    <a:pt x="16706" y="19806"/>
                    <a:pt x="16706" y="19765"/>
                  </a:cubicBezTo>
                  <a:cubicBezTo>
                    <a:pt x="16706" y="19723"/>
                    <a:pt x="16723" y="19702"/>
                    <a:pt x="16739" y="19744"/>
                  </a:cubicBezTo>
                  <a:cubicBezTo>
                    <a:pt x="16756" y="19785"/>
                    <a:pt x="16789" y="19785"/>
                    <a:pt x="16806" y="19827"/>
                  </a:cubicBezTo>
                  <a:cubicBezTo>
                    <a:pt x="16822" y="19848"/>
                    <a:pt x="16839" y="19869"/>
                    <a:pt x="16839" y="19848"/>
                  </a:cubicBezTo>
                  <a:cubicBezTo>
                    <a:pt x="16839" y="19827"/>
                    <a:pt x="16839" y="19785"/>
                    <a:pt x="16888" y="19785"/>
                  </a:cubicBezTo>
                  <a:cubicBezTo>
                    <a:pt x="16921" y="19765"/>
                    <a:pt x="16938" y="19723"/>
                    <a:pt x="16987" y="19681"/>
                  </a:cubicBezTo>
                  <a:cubicBezTo>
                    <a:pt x="17020" y="19639"/>
                    <a:pt x="17185" y="19639"/>
                    <a:pt x="17202" y="19639"/>
                  </a:cubicBezTo>
                  <a:cubicBezTo>
                    <a:pt x="17218" y="19639"/>
                    <a:pt x="17235" y="19451"/>
                    <a:pt x="17235" y="19368"/>
                  </a:cubicBezTo>
                  <a:cubicBezTo>
                    <a:pt x="17235" y="19284"/>
                    <a:pt x="17301" y="19263"/>
                    <a:pt x="17317" y="19180"/>
                  </a:cubicBezTo>
                  <a:cubicBezTo>
                    <a:pt x="17317" y="19075"/>
                    <a:pt x="17400" y="18887"/>
                    <a:pt x="17417" y="18887"/>
                  </a:cubicBezTo>
                  <a:cubicBezTo>
                    <a:pt x="17450" y="18887"/>
                    <a:pt x="17483" y="18845"/>
                    <a:pt x="17483" y="18783"/>
                  </a:cubicBezTo>
                  <a:cubicBezTo>
                    <a:pt x="17483" y="18741"/>
                    <a:pt x="17549" y="18678"/>
                    <a:pt x="17549" y="18616"/>
                  </a:cubicBezTo>
                  <a:cubicBezTo>
                    <a:pt x="17549" y="18553"/>
                    <a:pt x="17565" y="18469"/>
                    <a:pt x="17565" y="18449"/>
                  </a:cubicBezTo>
                  <a:cubicBezTo>
                    <a:pt x="17565" y="18428"/>
                    <a:pt x="17549" y="18365"/>
                    <a:pt x="17582" y="18323"/>
                  </a:cubicBezTo>
                  <a:cubicBezTo>
                    <a:pt x="17615" y="18281"/>
                    <a:pt x="17565" y="18219"/>
                    <a:pt x="17582" y="18198"/>
                  </a:cubicBezTo>
                  <a:close/>
                  <a:moveTo>
                    <a:pt x="16261" y="8296"/>
                  </a:moveTo>
                  <a:cubicBezTo>
                    <a:pt x="16211" y="8296"/>
                    <a:pt x="16261" y="8338"/>
                    <a:pt x="16211" y="8359"/>
                  </a:cubicBezTo>
                  <a:cubicBezTo>
                    <a:pt x="16178" y="8401"/>
                    <a:pt x="16178" y="8421"/>
                    <a:pt x="16195" y="8442"/>
                  </a:cubicBezTo>
                  <a:cubicBezTo>
                    <a:pt x="16211" y="8463"/>
                    <a:pt x="16195" y="8505"/>
                    <a:pt x="16195" y="8547"/>
                  </a:cubicBezTo>
                  <a:cubicBezTo>
                    <a:pt x="16195" y="8589"/>
                    <a:pt x="16228" y="8547"/>
                    <a:pt x="16244" y="8526"/>
                  </a:cubicBezTo>
                  <a:cubicBezTo>
                    <a:pt x="16277" y="8484"/>
                    <a:pt x="16294" y="8526"/>
                    <a:pt x="16294" y="8505"/>
                  </a:cubicBezTo>
                  <a:cubicBezTo>
                    <a:pt x="16310" y="8463"/>
                    <a:pt x="16244" y="8442"/>
                    <a:pt x="16244" y="8401"/>
                  </a:cubicBezTo>
                  <a:cubicBezTo>
                    <a:pt x="16244" y="8359"/>
                    <a:pt x="16294" y="8421"/>
                    <a:pt x="16327" y="8401"/>
                  </a:cubicBezTo>
                  <a:cubicBezTo>
                    <a:pt x="16360" y="8380"/>
                    <a:pt x="16426" y="8401"/>
                    <a:pt x="16492" y="8442"/>
                  </a:cubicBezTo>
                  <a:cubicBezTo>
                    <a:pt x="16525" y="8484"/>
                    <a:pt x="16541" y="8463"/>
                    <a:pt x="16558" y="8421"/>
                  </a:cubicBezTo>
                  <a:cubicBezTo>
                    <a:pt x="16558" y="8338"/>
                    <a:pt x="16624" y="8317"/>
                    <a:pt x="16706" y="8317"/>
                  </a:cubicBezTo>
                  <a:cubicBezTo>
                    <a:pt x="16772" y="8317"/>
                    <a:pt x="16772" y="8275"/>
                    <a:pt x="16756" y="8254"/>
                  </a:cubicBezTo>
                  <a:cubicBezTo>
                    <a:pt x="16739" y="8233"/>
                    <a:pt x="16872" y="8129"/>
                    <a:pt x="16872" y="8108"/>
                  </a:cubicBezTo>
                  <a:cubicBezTo>
                    <a:pt x="16872" y="8066"/>
                    <a:pt x="16789" y="8171"/>
                    <a:pt x="16772" y="8129"/>
                  </a:cubicBezTo>
                  <a:cubicBezTo>
                    <a:pt x="16756" y="8108"/>
                    <a:pt x="16723" y="8150"/>
                    <a:pt x="16673" y="8150"/>
                  </a:cubicBezTo>
                  <a:cubicBezTo>
                    <a:pt x="16624" y="8171"/>
                    <a:pt x="16475" y="8025"/>
                    <a:pt x="16442" y="7941"/>
                  </a:cubicBezTo>
                  <a:cubicBezTo>
                    <a:pt x="16409" y="7878"/>
                    <a:pt x="16343" y="7941"/>
                    <a:pt x="16376" y="7983"/>
                  </a:cubicBezTo>
                  <a:cubicBezTo>
                    <a:pt x="16409" y="8045"/>
                    <a:pt x="16360" y="8045"/>
                    <a:pt x="16360" y="8129"/>
                  </a:cubicBezTo>
                  <a:cubicBezTo>
                    <a:pt x="16360" y="8192"/>
                    <a:pt x="16343" y="8192"/>
                    <a:pt x="16343" y="8233"/>
                  </a:cubicBezTo>
                  <a:cubicBezTo>
                    <a:pt x="16343" y="8296"/>
                    <a:pt x="16294" y="8275"/>
                    <a:pt x="16261" y="8296"/>
                  </a:cubicBezTo>
                  <a:close/>
                  <a:moveTo>
                    <a:pt x="15798" y="19368"/>
                  </a:moveTo>
                  <a:cubicBezTo>
                    <a:pt x="15815" y="19389"/>
                    <a:pt x="15897" y="19389"/>
                    <a:pt x="15914" y="19347"/>
                  </a:cubicBezTo>
                  <a:cubicBezTo>
                    <a:pt x="15930" y="19305"/>
                    <a:pt x="15782" y="19347"/>
                    <a:pt x="15798" y="19368"/>
                  </a:cubicBezTo>
                  <a:close/>
                  <a:moveTo>
                    <a:pt x="15716" y="9445"/>
                  </a:moveTo>
                  <a:cubicBezTo>
                    <a:pt x="15716" y="9424"/>
                    <a:pt x="15650" y="9445"/>
                    <a:pt x="15584" y="9466"/>
                  </a:cubicBezTo>
                  <a:cubicBezTo>
                    <a:pt x="15517" y="9508"/>
                    <a:pt x="15468" y="9445"/>
                    <a:pt x="15435" y="9487"/>
                  </a:cubicBezTo>
                  <a:cubicBezTo>
                    <a:pt x="15385" y="9529"/>
                    <a:pt x="15319" y="9633"/>
                    <a:pt x="15270" y="9633"/>
                  </a:cubicBezTo>
                  <a:cubicBezTo>
                    <a:pt x="15220" y="9654"/>
                    <a:pt x="15253" y="9738"/>
                    <a:pt x="15270" y="9717"/>
                  </a:cubicBezTo>
                  <a:cubicBezTo>
                    <a:pt x="15303" y="9696"/>
                    <a:pt x="15369" y="9717"/>
                    <a:pt x="15385" y="9675"/>
                  </a:cubicBezTo>
                  <a:cubicBezTo>
                    <a:pt x="15402" y="9654"/>
                    <a:pt x="15550" y="9591"/>
                    <a:pt x="15633" y="9591"/>
                  </a:cubicBezTo>
                  <a:cubicBezTo>
                    <a:pt x="15732" y="9591"/>
                    <a:pt x="15683" y="9654"/>
                    <a:pt x="15683" y="9717"/>
                  </a:cubicBezTo>
                  <a:cubicBezTo>
                    <a:pt x="15699" y="9779"/>
                    <a:pt x="15765" y="9758"/>
                    <a:pt x="15815" y="9696"/>
                  </a:cubicBezTo>
                  <a:cubicBezTo>
                    <a:pt x="15848" y="9654"/>
                    <a:pt x="15881" y="9654"/>
                    <a:pt x="15848" y="9612"/>
                  </a:cubicBezTo>
                  <a:cubicBezTo>
                    <a:pt x="15815" y="9570"/>
                    <a:pt x="15848" y="9550"/>
                    <a:pt x="15881" y="9591"/>
                  </a:cubicBezTo>
                  <a:cubicBezTo>
                    <a:pt x="15897" y="9654"/>
                    <a:pt x="15980" y="9654"/>
                    <a:pt x="16013" y="9591"/>
                  </a:cubicBezTo>
                  <a:cubicBezTo>
                    <a:pt x="16029" y="9529"/>
                    <a:pt x="16046" y="9591"/>
                    <a:pt x="16079" y="9591"/>
                  </a:cubicBezTo>
                  <a:cubicBezTo>
                    <a:pt x="16112" y="9591"/>
                    <a:pt x="16145" y="9466"/>
                    <a:pt x="16145" y="9508"/>
                  </a:cubicBezTo>
                  <a:cubicBezTo>
                    <a:pt x="16145" y="9550"/>
                    <a:pt x="16211" y="9550"/>
                    <a:pt x="16244" y="9487"/>
                  </a:cubicBezTo>
                  <a:cubicBezTo>
                    <a:pt x="16277" y="9445"/>
                    <a:pt x="16244" y="9361"/>
                    <a:pt x="16277" y="9320"/>
                  </a:cubicBezTo>
                  <a:cubicBezTo>
                    <a:pt x="16294" y="9257"/>
                    <a:pt x="16327" y="9173"/>
                    <a:pt x="16294" y="9111"/>
                  </a:cubicBezTo>
                  <a:cubicBezTo>
                    <a:pt x="16277" y="9048"/>
                    <a:pt x="16360" y="9006"/>
                    <a:pt x="16393" y="8965"/>
                  </a:cubicBezTo>
                  <a:cubicBezTo>
                    <a:pt x="16426" y="8923"/>
                    <a:pt x="16343" y="8693"/>
                    <a:pt x="16343" y="8609"/>
                  </a:cubicBezTo>
                  <a:cubicBezTo>
                    <a:pt x="16343" y="8547"/>
                    <a:pt x="16244" y="8630"/>
                    <a:pt x="16211" y="8651"/>
                  </a:cubicBezTo>
                  <a:cubicBezTo>
                    <a:pt x="16178" y="8672"/>
                    <a:pt x="16161" y="8797"/>
                    <a:pt x="16195" y="8839"/>
                  </a:cubicBezTo>
                  <a:cubicBezTo>
                    <a:pt x="16228" y="8860"/>
                    <a:pt x="16128" y="8944"/>
                    <a:pt x="16145" y="9006"/>
                  </a:cubicBezTo>
                  <a:cubicBezTo>
                    <a:pt x="16145" y="9090"/>
                    <a:pt x="16079" y="9090"/>
                    <a:pt x="16079" y="9153"/>
                  </a:cubicBezTo>
                  <a:cubicBezTo>
                    <a:pt x="16062" y="9194"/>
                    <a:pt x="16029" y="9173"/>
                    <a:pt x="15980" y="9236"/>
                  </a:cubicBezTo>
                  <a:cubicBezTo>
                    <a:pt x="15930" y="9278"/>
                    <a:pt x="15897" y="9236"/>
                    <a:pt x="15914" y="9194"/>
                  </a:cubicBezTo>
                  <a:cubicBezTo>
                    <a:pt x="15930" y="9153"/>
                    <a:pt x="15831" y="9215"/>
                    <a:pt x="15831" y="9299"/>
                  </a:cubicBezTo>
                  <a:cubicBezTo>
                    <a:pt x="15848" y="9382"/>
                    <a:pt x="15749" y="9382"/>
                    <a:pt x="15782" y="9424"/>
                  </a:cubicBezTo>
                  <a:cubicBezTo>
                    <a:pt x="15798" y="9466"/>
                    <a:pt x="15716" y="9487"/>
                    <a:pt x="15716" y="9445"/>
                  </a:cubicBezTo>
                  <a:close/>
                  <a:moveTo>
                    <a:pt x="13949" y="13038"/>
                  </a:moveTo>
                  <a:cubicBezTo>
                    <a:pt x="13899" y="13122"/>
                    <a:pt x="13800" y="13247"/>
                    <a:pt x="13817" y="13268"/>
                  </a:cubicBezTo>
                  <a:cubicBezTo>
                    <a:pt x="13833" y="13310"/>
                    <a:pt x="13949" y="13101"/>
                    <a:pt x="13998" y="13038"/>
                  </a:cubicBezTo>
                  <a:cubicBezTo>
                    <a:pt x="14064" y="12996"/>
                    <a:pt x="14048" y="12955"/>
                    <a:pt x="14031" y="12913"/>
                  </a:cubicBezTo>
                  <a:cubicBezTo>
                    <a:pt x="14015" y="12850"/>
                    <a:pt x="13998" y="12975"/>
                    <a:pt x="13949" y="13038"/>
                  </a:cubicBezTo>
                  <a:close/>
                  <a:moveTo>
                    <a:pt x="14576" y="13059"/>
                  </a:moveTo>
                  <a:cubicBezTo>
                    <a:pt x="14543" y="13038"/>
                    <a:pt x="14494" y="13101"/>
                    <a:pt x="14494" y="13122"/>
                  </a:cubicBezTo>
                  <a:cubicBezTo>
                    <a:pt x="14510" y="13163"/>
                    <a:pt x="14593" y="13101"/>
                    <a:pt x="14576" y="13059"/>
                  </a:cubicBezTo>
                  <a:close/>
                  <a:moveTo>
                    <a:pt x="14312" y="12808"/>
                  </a:moveTo>
                  <a:cubicBezTo>
                    <a:pt x="14262" y="12808"/>
                    <a:pt x="14279" y="12975"/>
                    <a:pt x="14312" y="12975"/>
                  </a:cubicBezTo>
                  <a:cubicBezTo>
                    <a:pt x="14328" y="12975"/>
                    <a:pt x="14361" y="12975"/>
                    <a:pt x="14361" y="12934"/>
                  </a:cubicBezTo>
                  <a:cubicBezTo>
                    <a:pt x="14361" y="12892"/>
                    <a:pt x="14411" y="13017"/>
                    <a:pt x="14378" y="13038"/>
                  </a:cubicBezTo>
                  <a:cubicBezTo>
                    <a:pt x="14345" y="13080"/>
                    <a:pt x="14345" y="13163"/>
                    <a:pt x="14395" y="13184"/>
                  </a:cubicBezTo>
                  <a:cubicBezTo>
                    <a:pt x="14428" y="13205"/>
                    <a:pt x="14510" y="13017"/>
                    <a:pt x="14510" y="12975"/>
                  </a:cubicBezTo>
                  <a:cubicBezTo>
                    <a:pt x="14494" y="12934"/>
                    <a:pt x="14444" y="12996"/>
                    <a:pt x="14461" y="12955"/>
                  </a:cubicBezTo>
                  <a:cubicBezTo>
                    <a:pt x="14477" y="12913"/>
                    <a:pt x="14345" y="12787"/>
                    <a:pt x="14312" y="12808"/>
                  </a:cubicBezTo>
                  <a:close/>
                  <a:moveTo>
                    <a:pt x="13965" y="14730"/>
                  </a:moveTo>
                  <a:cubicBezTo>
                    <a:pt x="13899" y="14835"/>
                    <a:pt x="13982" y="14856"/>
                    <a:pt x="14031" y="14856"/>
                  </a:cubicBezTo>
                  <a:cubicBezTo>
                    <a:pt x="14064" y="14856"/>
                    <a:pt x="14064" y="14939"/>
                    <a:pt x="14048" y="15002"/>
                  </a:cubicBezTo>
                  <a:cubicBezTo>
                    <a:pt x="14048" y="15044"/>
                    <a:pt x="14031" y="15169"/>
                    <a:pt x="14064" y="15148"/>
                  </a:cubicBezTo>
                  <a:cubicBezTo>
                    <a:pt x="14114" y="15127"/>
                    <a:pt x="14147" y="15044"/>
                    <a:pt x="14114" y="15023"/>
                  </a:cubicBezTo>
                  <a:cubicBezTo>
                    <a:pt x="14097" y="15002"/>
                    <a:pt x="14097" y="14814"/>
                    <a:pt x="14097" y="14772"/>
                  </a:cubicBezTo>
                  <a:cubicBezTo>
                    <a:pt x="14114" y="14730"/>
                    <a:pt x="14196" y="14772"/>
                    <a:pt x="14180" y="14835"/>
                  </a:cubicBezTo>
                  <a:cubicBezTo>
                    <a:pt x="14147" y="14897"/>
                    <a:pt x="14229" y="14897"/>
                    <a:pt x="14229" y="14960"/>
                  </a:cubicBezTo>
                  <a:cubicBezTo>
                    <a:pt x="14229" y="15044"/>
                    <a:pt x="14262" y="15002"/>
                    <a:pt x="14328" y="14981"/>
                  </a:cubicBezTo>
                  <a:cubicBezTo>
                    <a:pt x="14378" y="14960"/>
                    <a:pt x="14361" y="14918"/>
                    <a:pt x="14328" y="14876"/>
                  </a:cubicBezTo>
                  <a:cubicBezTo>
                    <a:pt x="14295" y="14835"/>
                    <a:pt x="14345" y="14772"/>
                    <a:pt x="14312" y="14730"/>
                  </a:cubicBezTo>
                  <a:cubicBezTo>
                    <a:pt x="14262" y="14688"/>
                    <a:pt x="14229" y="14626"/>
                    <a:pt x="14262" y="14626"/>
                  </a:cubicBezTo>
                  <a:cubicBezTo>
                    <a:pt x="14312" y="14605"/>
                    <a:pt x="14444" y="14521"/>
                    <a:pt x="14428" y="14479"/>
                  </a:cubicBezTo>
                  <a:cubicBezTo>
                    <a:pt x="14411" y="14438"/>
                    <a:pt x="14229" y="14479"/>
                    <a:pt x="14213" y="14563"/>
                  </a:cubicBezTo>
                  <a:cubicBezTo>
                    <a:pt x="14196" y="14626"/>
                    <a:pt x="14081" y="14542"/>
                    <a:pt x="14097" y="14417"/>
                  </a:cubicBezTo>
                  <a:cubicBezTo>
                    <a:pt x="14097" y="14312"/>
                    <a:pt x="14361" y="14271"/>
                    <a:pt x="14428" y="14333"/>
                  </a:cubicBezTo>
                  <a:cubicBezTo>
                    <a:pt x="14510" y="14375"/>
                    <a:pt x="14593" y="14271"/>
                    <a:pt x="14609" y="14187"/>
                  </a:cubicBezTo>
                  <a:cubicBezTo>
                    <a:pt x="14642" y="14124"/>
                    <a:pt x="14560" y="14208"/>
                    <a:pt x="14510" y="14250"/>
                  </a:cubicBezTo>
                  <a:cubicBezTo>
                    <a:pt x="14444" y="14291"/>
                    <a:pt x="14312" y="14250"/>
                    <a:pt x="14246" y="14208"/>
                  </a:cubicBezTo>
                  <a:cubicBezTo>
                    <a:pt x="14180" y="14166"/>
                    <a:pt x="14180" y="14271"/>
                    <a:pt x="14114" y="14271"/>
                  </a:cubicBezTo>
                  <a:cubicBezTo>
                    <a:pt x="14064" y="14291"/>
                    <a:pt x="14064" y="14459"/>
                    <a:pt x="14048" y="14479"/>
                  </a:cubicBezTo>
                  <a:cubicBezTo>
                    <a:pt x="14015" y="14479"/>
                    <a:pt x="14015" y="14605"/>
                    <a:pt x="13965" y="14730"/>
                  </a:cubicBezTo>
                  <a:close/>
                  <a:moveTo>
                    <a:pt x="14130" y="12599"/>
                  </a:moveTo>
                  <a:cubicBezTo>
                    <a:pt x="14147" y="12662"/>
                    <a:pt x="14180" y="12767"/>
                    <a:pt x="14246" y="12746"/>
                  </a:cubicBezTo>
                  <a:cubicBezTo>
                    <a:pt x="14312" y="12725"/>
                    <a:pt x="14130" y="12558"/>
                    <a:pt x="14130" y="12599"/>
                  </a:cubicBezTo>
                  <a:close/>
                  <a:moveTo>
                    <a:pt x="16426" y="6938"/>
                  </a:moveTo>
                  <a:cubicBezTo>
                    <a:pt x="16459" y="7001"/>
                    <a:pt x="16393" y="7377"/>
                    <a:pt x="16426" y="7440"/>
                  </a:cubicBezTo>
                  <a:cubicBezTo>
                    <a:pt x="16442" y="7502"/>
                    <a:pt x="16376" y="7774"/>
                    <a:pt x="16409" y="7816"/>
                  </a:cubicBezTo>
                  <a:cubicBezTo>
                    <a:pt x="16442" y="7857"/>
                    <a:pt x="16426" y="7732"/>
                    <a:pt x="16475" y="7732"/>
                  </a:cubicBezTo>
                  <a:cubicBezTo>
                    <a:pt x="16525" y="7711"/>
                    <a:pt x="16525" y="7816"/>
                    <a:pt x="16558" y="7816"/>
                  </a:cubicBezTo>
                  <a:cubicBezTo>
                    <a:pt x="16591" y="7837"/>
                    <a:pt x="16574" y="7711"/>
                    <a:pt x="16541" y="7711"/>
                  </a:cubicBezTo>
                  <a:cubicBezTo>
                    <a:pt x="16508" y="7711"/>
                    <a:pt x="16492" y="7607"/>
                    <a:pt x="16475" y="7544"/>
                  </a:cubicBezTo>
                  <a:cubicBezTo>
                    <a:pt x="16459" y="7502"/>
                    <a:pt x="16508" y="7419"/>
                    <a:pt x="16508" y="7335"/>
                  </a:cubicBezTo>
                  <a:cubicBezTo>
                    <a:pt x="16508" y="7252"/>
                    <a:pt x="16574" y="7273"/>
                    <a:pt x="16624" y="7314"/>
                  </a:cubicBezTo>
                  <a:cubicBezTo>
                    <a:pt x="16673" y="7377"/>
                    <a:pt x="16673" y="7335"/>
                    <a:pt x="16657" y="7293"/>
                  </a:cubicBezTo>
                  <a:cubicBezTo>
                    <a:pt x="16640" y="7252"/>
                    <a:pt x="16591" y="6938"/>
                    <a:pt x="16541" y="6834"/>
                  </a:cubicBezTo>
                  <a:cubicBezTo>
                    <a:pt x="16508" y="6729"/>
                    <a:pt x="16591" y="6604"/>
                    <a:pt x="16541" y="6562"/>
                  </a:cubicBezTo>
                  <a:cubicBezTo>
                    <a:pt x="16475" y="6500"/>
                    <a:pt x="16508" y="6374"/>
                    <a:pt x="16475" y="6395"/>
                  </a:cubicBezTo>
                  <a:cubicBezTo>
                    <a:pt x="16426" y="6416"/>
                    <a:pt x="16475" y="6520"/>
                    <a:pt x="16426" y="6541"/>
                  </a:cubicBezTo>
                  <a:cubicBezTo>
                    <a:pt x="16360" y="6541"/>
                    <a:pt x="16426" y="6604"/>
                    <a:pt x="16393" y="6688"/>
                  </a:cubicBezTo>
                  <a:cubicBezTo>
                    <a:pt x="16376" y="6750"/>
                    <a:pt x="16409" y="6876"/>
                    <a:pt x="16426" y="6938"/>
                  </a:cubicBezTo>
                  <a:close/>
                  <a:moveTo>
                    <a:pt x="14923" y="14814"/>
                  </a:moveTo>
                  <a:cubicBezTo>
                    <a:pt x="14939" y="14856"/>
                    <a:pt x="15006" y="14835"/>
                    <a:pt x="15072" y="14835"/>
                  </a:cubicBezTo>
                  <a:cubicBezTo>
                    <a:pt x="15138" y="14835"/>
                    <a:pt x="15171" y="14897"/>
                    <a:pt x="15204" y="14897"/>
                  </a:cubicBezTo>
                  <a:cubicBezTo>
                    <a:pt x="15237" y="14897"/>
                    <a:pt x="15204" y="14793"/>
                    <a:pt x="15138" y="14772"/>
                  </a:cubicBezTo>
                  <a:cubicBezTo>
                    <a:pt x="15055" y="14730"/>
                    <a:pt x="14906" y="14772"/>
                    <a:pt x="14923" y="14814"/>
                  </a:cubicBezTo>
                  <a:close/>
                  <a:moveTo>
                    <a:pt x="18259" y="15524"/>
                  </a:moveTo>
                  <a:cubicBezTo>
                    <a:pt x="18275" y="15503"/>
                    <a:pt x="18127" y="15378"/>
                    <a:pt x="18127" y="15420"/>
                  </a:cubicBezTo>
                  <a:cubicBezTo>
                    <a:pt x="18110" y="15461"/>
                    <a:pt x="18226" y="15545"/>
                    <a:pt x="18259" y="15524"/>
                  </a:cubicBezTo>
                  <a:close/>
                  <a:moveTo>
                    <a:pt x="15154" y="9779"/>
                  </a:moveTo>
                  <a:cubicBezTo>
                    <a:pt x="15121" y="9821"/>
                    <a:pt x="15105" y="9842"/>
                    <a:pt x="15121" y="9863"/>
                  </a:cubicBezTo>
                  <a:cubicBezTo>
                    <a:pt x="15138" y="9926"/>
                    <a:pt x="15154" y="9884"/>
                    <a:pt x="15171" y="9842"/>
                  </a:cubicBezTo>
                  <a:cubicBezTo>
                    <a:pt x="15187" y="9800"/>
                    <a:pt x="15220" y="9905"/>
                    <a:pt x="15187" y="9967"/>
                  </a:cubicBezTo>
                  <a:cubicBezTo>
                    <a:pt x="15154" y="10051"/>
                    <a:pt x="15187" y="10134"/>
                    <a:pt x="15220" y="10134"/>
                  </a:cubicBezTo>
                  <a:cubicBezTo>
                    <a:pt x="15253" y="10114"/>
                    <a:pt x="15303" y="9967"/>
                    <a:pt x="15352" y="9905"/>
                  </a:cubicBezTo>
                  <a:cubicBezTo>
                    <a:pt x="15385" y="9842"/>
                    <a:pt x="15319" y="9863"/>
                    <a:pt x="15319" y="9821"/>
                  </a:cubicBezTo>
                  <a:cubicBezTo>
                    <a:pt x="15319" y="9779"/>
                    <a:pt x="15253" y="9779"/>
                    <a:pt x="15253" y="9758"/>
                  </a:cubicBezTo>
                  <a:cubicBezTo>
                    <a:pt x="15253" y="9717"/>
                    <a:pt x="15204" y="9738"/>
                    <a:pt x="15154" y="9779"/>
                  </a:cubicBezTo>
                  <a:close/>
                  <a:moveTo>
                    <a:pt x="14939" y="14208"/>
                  </a:moveTo>
                  <a:cubicBezTo>
                    <a:pt x="14939" y="14166"/>
                    <a:pt x="14923" y="14062"/>
                    <a:pt x="14873" y="14166"/>
                  </a:cubicBezTo>
                  <a:cubicBezTo>
                    <a:pt x="14824" y="14250"/>
                    <a:pt x="14890" y="14459"/>
                    <a:pt x="14923" y="14438"/>
                  </a:cubicBezTo>
                  <a:cubicBezTo>
                    <a:pt x="14956" y="14438"/>
                    <a:pt x="14906" y="14333"/>
                    <a:pt x="14972" y="14333"/>
                  </a:cubicBezTo>
                  <a:cubicBezTo>
                    <a:pt x="15039" y="14354"/>
                    <a:pt x="15006" y="14291"/>
                    <a:pt x="15006" y="14250"/>
                  </a:cubicBezTo>
                  <a:cubicBezTo>
                    <a:pt x="15006" y="14187"/>
                    <a:pt x="14939" y="14229"/>
                    <a:pt x="14939" y="14208"/>
                  </a:cubicBezTo>
                  <a:close/>
                  <a:moveTo>
                    <a:pt x="17912" y="15294"/>
                  </a:moveTo>
                  <a:cubicBezTo>
                    <a:pt x="17912" y="15294"/>
                    <a:pt x="17978" y="15399"/>
                    <a:pt x="17995" y="15378"/>
                  </a:cubicBezTo>
                  <a:cubicBezTo>
                    <a:pt x="18028" y="15357"/>
                    <a:pt x="17912" y="15252"/>
                    <a:pt x="17912" y="15294"/>
                  </a:cubicBezTo>
                  <a:close/>
                  <a:moveTo>
                    <a:pt x="17714" y="15127"/>
                  </a:moveTo>
                  <a:cubicBezTo>
                    <a:pt x="17714" y="15169"/>
                    <a:pt x="17813" y="15336"/>
                    <a:pt x="17846" y="15315"/>
                  </a:cubicBezTo>
                  <a:cubicBezTo>
                    <a:pt x="17912" y="15252"/>
                    <a:pt x="17714" y="15085"/>
                    <a:pt x="17714" y="15127"/>
                  </a:cubicBezTo>
                  <a:close/>
                  <a:moveTo>
                    <a:pt x="16954" y="15294"/>
                  </a:moveTo>
                  <a:cubicBezTo>
                    <a:pt x="17004" y="15294"/>
                    <a:pt x="17004" y="15252"/>
                    <a:pt x="16971" y="15211"/>
                  </a:cubicBezTo>
                  <a:cubicBezTo>
                    <a:pt x="16921" y="15148"/>
                    <a:pt x="16772" y="15127"/>
                    <a:pt x="16756" y="15064"/>
                  </a:cubicBezTo>
                  <a:cubicBezTo>
                    <a:pt x="16756" y="14981"/>
                    <a:pt x="16475" y="14814"/>
                    <a:pt x="16360" y="14772"/>
                  </a:cubicBezTo>
                  <a:cubicBezTo>
                    <a:pt x="16343" y="14772"/>
                    <a:pt x="16310" y="14751"/>
                    <a:pt x="16277" y="14751"/>
                  </a:cubicBezTo>
                  <a:cubicBezTo>
                    <a:pt x="16145" y="14688"/>
                    <a:pt x="15963" y="14584"/>
                    <a:pt x="15930" y="14584"/>
                  </a:cubicBezTo>
                  <a:cubicBezTo>
                    <a:pt x="15881" y="14584"/>
                    <a:pt x="15864" y="14688"/>
                    <a:pt x="15831" y="14688"/>
                  </a:cubicBezTo>
                  <a:cubicBezTo>
                    <a:pt x="15798" y="14688"/>
                    <a:pt x="15732" y="14793"/>
                    <a:pt x="15666" y="14835"/>
                  </a:cubicBezTo>
                  <a:cubicBezTo>
                    <a:pt x="15584" y="14856"/>
                    <a:pt x="15584" y="14563"/>
                    <a:pt x="15550" y="14500"/>
                  </a:cubicBezTo>
                  <a:cubicBezTo>
                    <a:pt x="15517" y="14438"/>
                    <a:pt x="15336" y="14396"/>
                    <a:pt x="15319" y="14459"/>
                  </a:cubicBezTo>
                  <a:cubicBezTo>
                    <a:pt x="15303" y="14521"/>
                    <a:pt x="15237" y="14500"/>
                    <a:pt x="15220" y="14542"/>
                  </a:cubicBezTo>
                  <a:cubicBezTo>
                    <a:pt x="15220" y="14605"/>
                    <a:pt x="15237" y="14584"/>
                    <a:pt x="15286" y="14584"/>
                  </a:cubicBezTo>
                  <a:cubicBezTo>
                    <a:pt x="15319" y="14584"/>
                    <a:pt x="15319" y="14626"/>
                    <a:pt x="15336" y="14667"/>
                  </a:cubicBezTo>
                  <a:cubicBezTo>
                    <a:pt x="15369" y="14730"/>
                    <a:pt x="15468" y="14688"/>
                    <a:pt x="15501" y="14688"/>
                  </a:cubicBezTo>
                  <a:cubicBezTo>
                    <a:pt x="15550" y="14688"/>
                    <a:pt x="15550" y="14751"/>
                    <a:pt x="15501" y="14730"/>
                  </a:cubicBezTo>
                  <a:cubicBezTo>
                    <a:pt x="15451" y="14688"/>
                    <a:pt x="15451" y="14751"/>
                    <a:pt x="15402" y="14751"/>
                  </a:cubicBezTo>
                  <a:cubicBezTo>
                    <a:pt x="15369" y="14730"/>
                    <a:pt x="15319" y="14730"/>
                    <a:pt x="15352" y="14772"/>
                  </a:cubicBezTo>
                  <a:cubicBezTo>
                    <a:pt x="15369" y="14793"/>
                    <a:pt x="15418" y="14814"/>
                    <a:pt x="15418" y="14876"/>
                  </a:cubicBezTo>
                  <a:cubicBezTo>
                    <a:pt x="15418" y="14939"/>
                    <a:pt x="15484" y="14918"/>
                    <a:pt x="15484" y="14876"/>
                  </a:cubicBezTo>
                  <a:cubicBezTo>
                    <a:pt x="15484" y="14835"/>
                    <a:pt x="15517" y="14897"/>
                    <a:pt x="15584" y="14918"/>
                  </a:cubicBezTo>
                  <a:cubicBezTo>
                    <a:pt x="15666" y="14939"/>
                    <a:pt x="15617" y="14981"/>
                    <a:pt x="15683" y="14981"/>
                  </a:cubicBezTo>
                  <a:cubicBezTo>
                    <a:pt x="15749" y="14981"/>
                    <a:pt x="15914" y="15044"/>
                    <a:pt x="15980" y="15106"/>
                  </a:cubicBezTo>
                  <a:cubicBezTo>
                    <a:pt x="16029" y="15169"/>
                    <a:pt x="15996" y="15211"/>
                    <a:pt x="16029" y="15252"/>
                  </a:cubicBezTo>
                  <a:cubicBezTo>
                    <a:pt x="16079" y="15315"/>
                    <a:pt x="16079" y="15378"/>
                    <a:pt x="16029" y="15378"/>
                  </a:cubicBezTo>
                  <a:cubicBezTo>
                    <a:pt x="15980" y="15378"/>
                    <a:pt x="15914" y="15440"/>
                    <a:pt x="15930" y="15482"/>
                  </a:cubicBezTo>
                  <a:cubicBezTo>
                    <a:pt x="15947" y="15503"/>
                    <a:pt x="16128" y="15461"/>
                    <a:pt x="16178" y="15461"/>
                  </a:cubicBezTo>
                  <a:cubicBezTo>
                    <a:pt x="16195" y="15461"/>
                    <a:pt x="16228" y="15524"/>
                    <a:pt x="16277" y="15566"/>
                  </a:cubicBezTo>
                  <a:cubicBezTo>
                    <a:pt x="16310" y="15608"/>
                    <a:pt x="16343" y="15608"/>
                    <a:pt x="16393" y="15608"/>
                  </a:cubicBezTo>
                  <a:cubicBezTo>
                    <a:pt x="16525" y="15628"/>
                    <a:pt x="16492" y="15524"/>
                    <a:pt x="16508" y="15524"/>
                  </a:cubicBezTo>
                  <a:cubicBezTo>
                    <a:pt x="16541" y="15524"/>
                    <a:pt x="16558" y="15482"/>
                    <a:pt x="16574" y="15440"/>
                  </a:cubicBezTo>
                  <a:cubicBezTo>
                    <a:pt x="16607" y="15399"/>
                    <a:pt x="16723" y="15420"/>
                    <a:pt x="16789" y="15503"/>
                  </a:cubicBezTo>
                  <a:cubicBezTo>
                    <a:pt x="16872" y="15566"/>
                    <a:pt x="16954" y="15775"/>
                    <a:pt x="17020" y="15754"/>
                  </a:cubicBezTo>
                  <a:cubicBezTo>
                    <a:pt x="17086" y="15733"/>
                    <a:pt x="17169" y="15816"/>
                    <a:pt x="17235" y="15816"/>
                  </a:cubicBezTo>
                  <a:cubicBezTo>
                    <a:pt x="17317" y="15796"/>
                    <a:pt x="17251" y="15733"/>
                    <a:pt x="17235" y="15712"/>
                  </a:cubicBezTo>
                  <a:cubicBezTo>
                    <a:pt x="17202" y="15712"/>
                    <a:pt x="17152" y="15670"/>
                    <a:pt x="17152" y="15628"/>
                  </a:cubicBezTo>
                  <a:cubicBezTo>
                    <a:pt x="17152" y="15608"/>
                    <a:pt x="17086" y="15608"/>
                    <a:pt x="17053" y="15566"/>
                  </a:cubicBezTo>
                  <a:cubicBezTo>
                    <a:pt x="17004" y="15524"/>
                    <a:pt x="17020" y="15420"/>
                    <a:pt x="16971" y="15399"/>
                  </a:cubicBezTo>
                  <a:cubicBezTo>
                    <a:pt x="16921" y="15378"/>
                    <a:pt x="16888" y="15294"/>
                    <a:pt x="16954" y="15294"/>
                  </a:cubicBezTo>
                  <a:close/>
                  <a:moveTo>
                    <a:pt x="17400" y="15023"/>
                  </a:moveTo>
                  <a:cubicBezTo>
                    <a:pt x="17400" y="15064"/>
                    <a:pt x="17350" y="15085"/>
                    <a:pt x="17268" y="15127"/>
                  </a:cubicBezTo>
                  <a:cubicBezTo>
                    <a:pt x="17202" y="15169"/>
                    <a:pt x="17053" y="15085"/>
                    <a:pt x="17053" y="15127"/>
                  </a:cubicBezTo>
                  <a:cubicBezTo>
                    <a:pt x="17053" y="15169"/>
                    <a:pt x="17136" y="15232"/>
                    <a:pt x="17218" y="15232"/>
                  </a:cubicBezTo>
                  <a:cubicBezTo>
                    <a:pt x="17301" y="15232"/>
                    <a:pt x="17433" y="15127"/>
                    <a:pt x="17433" y="15106"/>
                  </a:cubicBezTo>
                  <a:cubicBezTo>
                    <a:pt x="17433" y="15064"/>
                    <a:pt x="17483" y="15002"/>
                    <a:pt x="17466" y="14981"/>
                  </a:cubicBezTo>
                  <a:cubicBezTo>
                    <a:pt x="17450" y="14939"/>
                    <a:pt x="17400" y="15002"/>
                    <a:pt x="17400" y="15023"/>
                  </a:cubicBezTo>
                  <a:close/>
                  <a:moveTo>
                    <a:pt x="17483" y="14897"/>
                  </a:moveTo>
                  <a:cubicBezTo>
                    <a:pt x="17532" y="14960"/>
                    <a:pt x="17499" y="15023"/>
                    <a:pt x="17532" y="15002"/>
                  </a:cubicBezTo>
                  <a:cubicBezTo>
                    <a:pt x="17598" y="15002"/>
                    <a:pt x="17549" y="14918"/>
                    <a:pt x="17499" y="14897"/>
                  </a:cubicBezTo>
                  <a:cubicBezTo>
                    <a:pt x="17450" y="14835"/>
                    <a:pt x="17417" y="14814"/>
                    <a:pt x="17483" y="14897"/>
                  </a:cubicBezTo>
                  <a:close/>
                  <a:moveTo>
                    <a:pt x="15484" y="9842"/>
                  </a:moveTo>
                  <a:cubicBezTo>
                    <a:pt x="15484" y="9800"/>
                    <a:pt x="15550" y="9779"/>
                    <a:pt x="15567" y="9800"/>
                  </a:cubicBezTo>
                  <a:cubicBezTo>
                    <a:pt x="15600" y="9821"/>
                    <a:pt x="15633" y="9738"/>
                    <a:pt x="15633" y="9675"/>
                  </a:cubicBezTo>
                  <a:cubicBezTo>
                    <a:pt x="15633" y="9633"/>
                    <a:pt x="15550" y="9633"/>
                    <a:pt x="15534" y="9675"/>
                  </a:cubicBezTo>
                  <a:cubicBezTo>
                    <a:pt x="15517" y="9717"/>
                    <a:pt x="15484" y="9696"/>
                    <a:pt x="15435" y="9696"/>
                  </a:cubicBezTo>
                  <a:cubicBezTo>
                    <a:pt x="15385" y="9717"/>
                    <a:pt x="15385" y="9863"/>
                    <a:pt x="15418" y="9884"/>
                  </a:cubicBezTo>
                  <a:cubicBezTo>
                    <a:pt x="15451" y="9884"/>
                    <a:pt x="15468" y="9884"/>
                    <a:pt x="15484" y="9842"/>
                  </a:cubicBezTo>
                  <a:close/>
                  <a:moveTo>
                    <a:pt x="15154" y="15963"/>
                  </a:moveTo>
                  <a:cubicBezTo>
                    <a:pt x="15171" y="15984"/>
                    <a:pt x="15286" y="15942"/>
                    <a:pt x="15286" y="15921"/>
                  </a:cubicBezTo>
                  <a:cubicBezTo>
                    <a:pt x="15270" y="15879"/>
                    <a:pt x="15105" y="15921"/>
                    <a:pt x="15154" y="15963"/>
                  </a:cubicBezTo>
                  <a:close/>
                </a:path>
              </a:pathLst>
            </a:custGeom>
            <a:solidFill>
              <a:srgbClr val="87B7DE"/>
            </a:solidFill>
            <a:ln w="12700" cap="flat">
              <a:noFill/>
              <a:miter lim="400000"/>
            </a:ln>
            <a:effectLst/>
          </p:spPr>
          <p:txBody>
            <a:bodyPr wrap="square" lIns="34289" tIns="34289" rIns="34289" bIns="34289" numCol="1" anchor="t">
              <a:noAutofit/>
            </a:bodyPr>
            <a:lstStyle/>
            <a:p>
              <a:pPr>
                <a:defRPr sz="1400"/>
              </a:pPr>
              <a:endParaRPr/>
            </a:p>
          </p:txBody>
        </p:sp>
        <p:sp>
          <p:nvSpPr>
            <p:cNvPr id="300" name="Freeform 6"/>
            <p:cNvSpPr/>
            <p:nvPr/>
          </p:nvSpPr>
          <p:spPr>
            <a:xfrm>
              <a:off x="4279637" y="0"/>
              <a:ext cx="3054736" cy="3462863"/>
            </a:xfrm>
            <a:custGeom>
              <a:avLst/>
              <a:gdLst/>
              <a:ahLst/>
              <a:cxnLst>
                <a:cxn ang="0">
                  <a:pos x="wd2" y="hd2"/>
                </a:cxn>
                <a:cxn ang="5400000">
                  <a:pos x="wd2" y="hd2"/>
                </a:cxn>
                <a:cxn ang="10800000">
                  <a:pos x="wd2" y="hd2"/>
                </a:cxn>
                <a:cxn ang="16200000">
                  <a:pos x="wd2" y="hd2"/>
                </a:cxn>
              </a:cxnLst>
              <a:rect l="0" t="0" r="r" b="b"/>
              <a:pathLst>
                <a:path w="21580" h="21585" extrusionOk="0">
                  <a:moveTo>
                    <a:pt x="21580" y="638"/>
                  </a:moveTo>
                  <a:cubicBezTo>
                    <a:pt x="21580" y="657"/>
                    <a:pt x="21361" y="754"/>
                    <a:pt x="21252" y="754"/>
                  </a:cubicBezTo>
                  <a:cubicBezTo>
                    <a:pt x="21186" y="754"/>
                    <a:pt x="21230" y="812"/>
                    <a:pt x="21077" y="832"/>
                  </a:cubicBezTo>
                  <a:cubicBezTo>
                    <a:pt x="20945" y="832"/>
                    <a:pt x="20989" y="870"/>
                    <a:pt x="20792" y="870"/>
                  </a:cubicBezTo>
                  <a:cubicBezTo>
                    <a:pt x="20595" y="870"/>
                    <a:pt x="20595" y="928"/>
                    <a:pt x="20727" y="909"/>
                  </a:cubicBezTo>
                  <a:cubicBezTo>
                    <a:pt x="20858" y="909"/>
                    <a:pt x="21055" y="928"/>
                    <a:pt x="20967" y="967"/>
                  </a:cubicBezTo>
                  <a:cubicBezTo>
                    <a:pt x="20902" y="1006"/>
                    <a:pt x="20705" y="1006"/>
                    <a:pt x="20617" y="1006"/>
                  </a:cubicBezTo>
                  <a:cubicBezTo>
                    <a:pt x="20551" y="1006"/>
                    <a:pt x="20398" y="1083"/>
                    <a:pt x="20442" y="1122"/>
                  </a:cubicBezTo>
                  <a:cubicBezTo>
                    <a:pt x="20486" y="1141"/>
                    <a:pt x="20573" y="1064"/>
                    <a:pt x="20661" y="1044"/>
                  </a:cubicBezTo>
                  <a:cubicBezTo>
                    <a:pt x="20748" y="1044"/>
                    <a:pt x="20858" y="1141"/>
                    <a:pt x="20770" y="1141"/>
                  </a:cubicBezTo>
                  <a:cubicBezTo>
                    <a:pt x="20661" y="1141"/>
                    <a:pt x="20508" y="1160"/>
                    <a:pt x="20530" y="1276"/>
                  </a:cubicBezTo>
                  <a:cubicBezTo>
                    <a:pt x="20573" y="1373"/>
                    <a:pt x="20289" y="1373"/>
                    <a:pt x="20289" y="1431"/>
                  </a:cubicBezTo>
                  <a:cubicBezTo>
                    <a:pt x="20311" y="1489"/>
                    <a:pt x="20289" y="1605"/>
                    <a:pt x="20201" y="1663"/>
                  </a:cubicBezTo>
                  <a:cubicBezTo>
                    <a:pt x="20136" y="1702"/>
                    <a:pt x="20289" y="1721"/>
                    <a:pt x="20311" y="1644"/>
                  </a:cubicBezTo>
                  <a:cubicBezTo>
                    <a:pt x="20354" y="1586"/>
                    <a:pt x="20617" y="1663"/>
                    <a:pt x="20595" y="1702"/>
                  </a:cubicBezTo>
                  <a:cubicBezTo>
                    <a:pt x="20573" y="1740"/>
                    <a:pt x="20398" y="1663"/>
                    <a:pt x="20420" y="1740"/>
                  </a:cubicBezTo>
                  <a:cubicBezTo>
                    <a:pt x="20420" y="1818"/>
                    <a:pt x="20595" y="1798"/>
                    <a:pt x="20639" y="1779"/>
                  </a:cubicBezTo>
                  <a:cubicBezTo>
                    <a:pt x="20683" y="1760"/>
                    <a:pt x="20814" y="1895"/>
                    <a:pt x="20727" y="1914"/>
                  </a:cubicBezTo>
                  <a:cubicBezTo>
                    <a:pt x="20639" y="1934"/>
                    <a:pt x="20442" y="1856"/>
                    <a:pt x="20333" y="1914"/>
                  </a:cubicBezTo>
                  <a:cubicBezTo>
                    <a:pt x="20245" y="1972"/>
                    <a:pt x="20201" y="1895"/>
                    <a:pt x="20158" y="1934"/>
                  </a:cubicBezTo>
                  <a:cubicBezTo>
                    <a:pt x="20114" y="1972"/>
                    <a:pt x="20267" y="1992"/>
                    <a:pt x="20267" y="2030"/>
                  </a:cubicBezTo>
                  <a:cubicBezTo>
                    <a:pt x="20267" y="2069"/>
                    <a:pt x="20420" y="2088"/>
                    <a:pt x="20508" y="2088"/>
                  </a:cubicBezTo>
                  <a:cubicBezTo>
                    <a:pt x="20573" y="2088"/>
                    <a:pt x="20661" y="2262"/>
                    <a:pt x="20573" y="2301"/>
                  </a:cubicBezTo>
                  <a:cubicBezTo>
                    <a:pt x="20464" y="2359"/>
                    <a:pt x="20376" y="2282"/>
                    <a:pt x="20333" y="2340"/>
                  </a:cubicBezTo>
                  <a:cubicBezTo>
                    <a:pt x="20289" y="2398"/>
                    <a:pt x="20508" y="2495"/>
                    <a:pt x="20573" y="2475"/>
                  </a:cubicBezTo>
                  <a:cubicBezTo>
                    <a:pt x="20639" y="2456"/>
                    <a:pt x="20617" y="2572"/>
                    <a:pt x="20530" y="2572"/>
                  </a:cubicBezTo>
                  <a:cubicBezTo>
                    <a:pt x="20464" y="2572"/>
                    <a:pt x="20201" y="2533"/>
                    <a:pt x="20223" y="2591"/>
                  </a:cubicBezTo>
                  <a:cubicBezTo>
                    <a:pt x="20289" y="2630"/>
                    <a:pt x="20508" y="2688"/>
                    <a:pt x="20420" y="2746"/>
                  </a:cubicBezTo>
                  <a:cubicBezTo>
                    <a:pt x="20333" y="2785"/>
                    <a:pt x="20289" y="2765"/>
                    <a:pt x="20201" y="2785"/>
                  </a:cubicBezTo>
                  <a:cubicBezTo>
                    <a:pt x="20092" y="2823"/>
                    <a:pt x="19917" y="2669"/>
                    <a:pt x="19873" y="2707"/>
                  </a:cubicBezTo>
                  <a:cubicBezTo>
                    <a:pt x="19851" y="2746"/>
                    <a:pt x="19961" y="2804"/>
                    <a:pt x="19829" y="2804"/>
                  </a:cubicBezTo>
                  <a:cubicBezTo>
                    <a:pt x="19698" y="2823"/>
                    <a:pt x="19785" y="2939"/>
                    <a:pt x="19895" y="2881"/>
                  </a:cubicBezTo>
                  <a:cubicBezTo>
                    <a:pt x="19982" y="2843"/>
                    <a:pt x="20223" y="2843"/>
                    <a:pt x="20223" y="2901"/>
                  </a:cubicBezTo>
                  <a:cubicBezTo>
                    <a:pt x="20223" y="2939"/>
                    <a:pt x="20201" y="3055"/>
                    <a:pt x="20092" y="3017"/>
                  </a:cubicBezTo>
                  <a:cubicBezTo>
                    <a:pt x="19982" y="2978"/>
                    <a:pt x="19873" y="2939"/>
                    <a:pt x="19873" y="2997"/>
                  </a:cubicBezTo>
                  <a:cubicBezTo>
                    <a:pt x="19895" y="3055"/>
                    <a:pt x="20289" y="3229"/>
                    <a:pt x="20245" y="3268"/>
                  </a:cubicBezTo>
                  <a:cubicBezTo>
                    <a:pt x="20201" y="3326"/>
                    <a:pt x="20311" y="3423"/>
                    <a:pt x="20201" y="3442"/>
                  </a:cubicBezTo>
                  <a:cubicBezTo>
                    <a:pt x="20092" y="3461"/>
                    <a:pt x="19961" y="3423"/>
                    <a:pt x="19895" y="3345"/>
                  </a:cubicBezTo>
                  <a:cubicBezTo>
                    <a:pt x="19829" y="3268"/>
                    <a:pt x="19676" y="3229"/>
                    <a:pt x="19698" y="3287"/>
                  </a:cubicBezTo>
                  <a:cubicBezTo>
                    <a:pt x="19720" y="3365"/>
                    <a:pt x="19764" y="3403"/>
                    <a:pt x="19676" y="3403"/>
                  </a:cubicBezTo>
                  <a:cubicBezTo>
                    <a:pt x="19589" y="3423"/>
                    <a:pt x="19545" y="3519"/>
                    <a:pt x="19632" y="3481"/>
                  </a:cubicBezTo>
                  <a:cubicBezTo>
                    <a:pt x="19720" y="3442"/>
                    <a:pt x="19851" y="3500"/>
                    <a:pt x="19939" y="3519"/>
                  </a:cubicBezTo>
                  <a:cubicBezTo>
                    <a:pt x="20026" y="3539"/>
                    <a:pt x="20136" y="3519"/>
                    <a:pt x="20179" y="3519"/>
                  </a:cubicBezTo>
                  <a:cubicBezTo>
                    <a:pt x="20223" y="3481"/>
                    <a:pt x="20201" y="3519"/>
                    <a:pt x="20136" y="3577"/>
                  </a:cubicBezTo>
                  <a:cubicBezTo>
                    <a:pt x="20048" y="3616"/>
                    <a:pt x="19829" y="3674"/>
                    <a:pt x="19742" y="3751"/>
                  </a:cubicBezTo>
                  <a:cubicBezTo>
                    <a:pt x="19654" y="3809"/>
                    <a:pt x="19348" y="3868"/>
                    <a:pt x="19238" y="3868"/>
                  </a:cubicBezTo>
                  <a:cubicBezTo>
                    <a:pt x="19129" y="3868"/>
                    <a:pt x="19151" y="3906"/>
                    <a:pt x="19041" y="3906"/>
                  </a:cubicBezTo>
                  <a:cubicBezTo>
                    <a:pt x="18932" y="3906"/>
                    <a:pt x="19020" y="3984"/>
                    <a:pt x="18910" y="3926"/>
                  </a:cubicBezTo>
                  <a:cubicBezTo>
                    <a:pt x="18823" y="3887"/>
                    <a:pt x="18757" y="3906"/>
                    <a:pt x="18779" y="3984"/>
                  </a:cubicBezTo>
                  <a:cubicBezTo>
                    <a:pt x="18801" y="4042"/>
                    <a:pt x="18647" y="4042"/>
                    <a:pt x="18604" y="4138"/>
                  </a:cubicBezTo>
                  <a:cubicBezTo>
                    <a:pt x="18582" y="4235"/>
                    <a:pt x="18451" y="4332"/>
                    <a:pt x="18297" y="4370"/>
                  </a:cubicBezTo>
                  <a:cubicBezTo>
                    <a:pt x="18166" y="4409"/>
                    <a:pt x="18078" y="4370"/>
                    <a:pt x="18057" y="4409"/>
                  </a:cubicBezTo>
                  <a:cubicBezTo>
                    <a:pt x="18013" y="4448"/>
                    <a:pt x="17991" y="4390"/>
                    <a:pt x="18013" y="4351"/>
                  </a:cubicBezTo>
                  <a:cubicBezTo>
                    <a:pt x="18057" y="4293"/>
                    <a:pt x="17947" y="4293"/>
                    <a:pt x="17947" y="4351"/>
                  </a:cubicBezTo>
                  <a:cubicBezTo>
                    <a:pt x="17969" y="4409"/>
                    <a:pt x="17925" y="4448"/>
                    <a:pt x="17838" y="4467"/>
                  </a:cubicBezTo>
                  <a:cubicBezTo>
                    <a:pt x="17750" y="4467"/>
                    <a:pt x="17663" y="4486"/>
                    <a:pt x="17706" y="4525"/>
                  </a:cubicBezTo>
                  <a:cubicBezTo>
                    <a:pt x="17750" y="4564"/>
                    <a:pt x="17706" y="4602"/>
                    <a:pt x="17641" y="4564"/>
                  </a:cubicBezTo>
                  <a:cubicBezTo>
                    <a:pt x="17553" y="4525"/>
                    <a:pt x="17531" y="4583"/>
                    <a:pt x="17619" y="4602"/>
                  </a:cubicBezTo>
                  <a:cubicBezTo>
                    <a:pt x="17685" y="4622"/>
                    <a:pt x="17685" y="4680"/>
                    <a:pt x="17641" y="4699"/>
                  </a:cubicBezTo>
                  <a:cubicBezTo>
                    <a:pt x="17597" y="4699"/>
                    <a:pt x="17553" y="4718"/>
                    <a:pt x="17597" y="4757"/>
                  </a:cubicBezTo>
                  <a:cubicBezTo>
                    <a:pt x="17619" y="4776"/>
                    <a:pt x="17619" y="4834"/>
                    <a:pt x="17575" y="4834"/>
                  </a:cubicBezTo>
                  <a:cubicBezTo>
                    <a:pt x="17553" y="4854"/>
                    <a:pt x="17575" y="4931"/>
                    <a:pt x="17531" y="4931"/>
                  </a:cubicBezTo>
                  <a:cubicBezTo>
                    <a:pt x="17488" y="4931"/>
                    <a:pt x="17509" y="5028"/>
                    <a:pt x="17422" y="5028"/>
                  </a:cubicBezTo>
                  <a:cubicBezTo>
                    <a:pt x="17313" y="5008"/>
                    <a:pt x="17313" y="5066"/>
                    <a:pt x="17356" y="5066"/>
                  </a:cubicBezTo>
                  <a:cubicBezTo>
                    <a:pt x="17400" y="5086"/>
                    <a:pt x="17400" y="5260"/>
                    <a:pt x="17356" y="5260"/>
                  </a:cubicBezTo>
                  <a:cubicBezTo>
                    <a:pt x="17313" y="5279"/>
                    <a:pt x="17334" y="5434"/>
                    <a:pt x="17291" y="5453"/>
                  </a:cubicBezTo>
                  <a:cubicBezTo>
                    <a:pt x="17247" y="5473"/>
                    <a:pt x="17247" y="5550"/>
                    <a:pt x="17203" y="5550"/>
                  </a:cubicBezTo>
                  <a:cubicBezTo>
                    <a:pt x="17137" y="5550"/>
                    <a:pt x="16962" y="5511"/>
                    <a:pt x="16962" y="5473"/>
                  </a:cubicBezTo>
                  <a:cubicBezTo>
                    <a:pt x="16940" y="5434"/>
                    <a:pt x="16853" y="5395"/>
                    <a:pt x="16787" y="5415"/>
                  </a:cubicBezTo>
                  <a:cubicBezTo>
                    <a:pt x="16744" y="5415"/>
                    <a:pt x="16722" y="5356"/>
                    <a:pt x="16656" y="5376"/>
                  </a:cubicBezTo>
                  <a:cubicBezTo>
                    <a:pt x="16568" y="5395"/>
                    <a:pt x="16525" y="5318"/>
                    <a:pt x="16503" y="5279"/>
                  </a:cubicBezTo>
                  <a:cubicBezTo>
                    <a:pt x="16481" y="5221"/>
                    <a:pt x="16371" y="5182"/>
                    <a:pt x="16350" y="5124"/>
                  </a:cubicBezTo>
                  <a:cubicBezTo>
                    <a:pt x="16328" y="5105"/>
                    <a:pt x="16262" y="5047"/>
                    <a:pt x="16284" y="4989"/>
                  </a:cubicBezTo>
                  <a:cubicBezTo>
                    <a:pt x="16306" y="4931"/>
                    <a:pt x="16175" y="4931"/>
                    <a:pt x="16175" y="4892"/>
                  </a:cubicBezTo>
                  <a:cubicBezTo>
                    <a:pt x="16175" y="4834"/>
                    <a:pt x="16109" y="4854"/>
                    <a:pt x="16109" y="4757"/>
                  </a:cubicBezTo>
                  <a:cubicBezTo>
                    <a:pt x="16109" y="4680"/>
                    <a:pt x="16043" y="4757"/>
                    <a:pt x="16021" y="4699"/>
                  </a:cubicBezTo>
                  <a:cubicBezTo>
                    <a:pt x="15999" y="4641"/>
                    <a:pt x="16043" y="4525"/>
                    <a:pt x="15999" y="4486"/>
                  </a:cubicBezTo>
                  <a:cubicBezTo>
                    <a:pt x="15956" y="4467"/>
                    <a:pt x="15802" y="4370"/>
                    <a:pt x="15824" y="4312"/>
                  </a:cubicBezTo>
                  <a:cubicBezTo>
                    <a:pt x="15824" y="4274"/>
                    <a:pt x="15978" y="4235"/>
                    <a:pt x="15912" y="4196"/>
                  </a:cubicBezTo>
                  <a:cubicBezTo>
                    <a:pt x="15868" y="4177"/>
                    <a:pt x="15781" y="4177"/>
                    <a:pt x="15781" y="4100"/>
                  </a:cubicBezTo>
                  <a:cubicBezTo>
                    <a:pt x="15802" y="4022"/>
                    <a:pt x="15890" y="3984"/>
                    <a:pt x="15890" y="3926"/>
                  </a:cubicBezTo>
                  <a:cubicBezTo>
                    <a:pt x="15890" y="3868"/>
                    <a:pt x="15934" y="3848"/>
                    <a:pt x="15999" y="3829"/>
                  </a:cubicBezTo>
                  <a:cubicBezTo>
                    <a:pt x="16065" y="3829"/>
                    <a:pt x="16175" y="3868"/>
                    <a:pt x="16175" y="3829"/>
                  </a:cubicBezTo>
                  <a:cubicBezTo>
                    <a:pt x="16196" y="3790"/>
                    <a:pt x="16175" y="3693"/>
                    <a:pt x="16218" y="3655"/>
                  </a:cubicBezTo>
                  <a:cubicBezTo>
                    <a:pt x="16262" y="3616"/>
                    <a:pt x="16153" y="3519"/>
                    <a:pt x="16087" y="3539"/>
                  </a:cubicBezTo>
                  <a:cubicBezTo>
                    <a:pt x="16021" y="3558"/>
                    <a:pt x="15715" y="3403"/>
                    <a:pt x="15715" y="3384"/>
                  </a:cubicBezTo>
                  <a:cubicBezTo>
                    <a:pt x="15715" y="3365"/>
                    <a:pt x="15999" y="3345"/>
                    <a:pt x="16087" y="3423"/>
                  </a:cubicBezTo>
                  <a:cubicBezTo>
                    <a:pt x="16175" y="3461"/>
                    <a:pt x="16240" y="3423"/>
                    <a:pt x="16153" y="3365"/>
                  </a:cubicBezTo>
                  <a:cubicBezTo>
                    <a:pt x="16043" y="3287"/>
                    <a:pt x="15934" y="3287"/>
                    <a:pt x="15868" y="3249"/>
                  </a:cubicBezTo>
                  <a:cubicBezTo>
                    <a:pt x="15824" y="3210"/>
                    <a:pt x="15934" y="3133"/>
                    <a:pt x="15824" y="3133"/>
                  </a:cubicBezTo>
                  <a:cubicBezTo>
                    <a:pt x="15715" y="3133"/>
                    <a:pt x="15737" y="3229"/>
                    <a:pt x="15627" y="3210"/>
                  </a:cubicBezTo>
                  <a:cubicBezTo>
                    <a:pt x="15496" y="3191"/>
                    <a:pt x="15606" y="3094"/>
                    <a:pt x="15562" y="3036"/>
                  </a:cubicBezTo>
                  <a:cubicBezTo>
                    <a:pt x="15518" y="2997"/>
                    <a:pt x="15693" y="2939"/>
                    <a:pt x="15627" y="2881"/>
                  </a:cubicBezTo>
                  <a:cubicBezTo>
                    <a:pt x="15540" y="2843"/>
                    <a:pt x="15540" y="2785"/>
                    <a:pt x="15562" y="2765"/>
                  </a:cubicBezTo>
                  <a:cubicBezTo>
                    <a:pt x="15584" y="2746"/>
                    <a:pt x="15452" y="2688"/>
                    <a:pt x="15452" y="2630"/>
                  </a:cubicBezTo>
                  <a:cubicBezTo>
                    <a:pt x="15452" y="2572"/>
                    <a:pt x="15430" y="2475"/>
                    <a:pt x="15321" y="2437"/>
                  </a:cubicBezTo>
                  <a:cubicBezTo>
                    <a:pt x="15212" y="2379"/>
                    <a:pt x="15124" y="2340"/>
                    <a:pt x="15146" y="2282"/>
                  </a:cubicBezTo>
                  <a:cubicBezTo>
                    <a:pt x="15146" y="2204"/>
                    <a:pt x="15015" y="2185"/>
                    <a:pt x="14927" y="2146"/>
                  </a:cubicBezTo>
                  <a:cubicBezTo>
                    <a:pt x="14818" y="2088"/>
                    <a:pt x="14533" y="2088"/>
                    <a:pt x="14468" y="2050"/>
                  </a:cubicBezTo>
                  <a:cubicBezTo>
                    <a:pt x="14424" y="1992"/>
                    <a:pt x="14380" y="2088"/>
                    <a:pt x="14314" y="2069"/>
                  </a:cubicBezTo>
                  <a:cubicBezTo>
                    <a:pt x="14227" y="2050"/>
                    <a:pt x="14161" y="2127"/>
                    <a:pt x="14117" y="2088"/>
                  </a:cubicBezTo>
                  <a:cubicBezTo>
                    <a:pt x="14096" y="2069"/>
                    <a:pt x="13920" y="2069"/>
                    <a:pt x="13986" y="2108"/>
                  </a:cubicBezTo>
                  <a:cubicBezTo>
                    <a:pt x="14052" y="2166"/>
                    <a:pt x="13877" y="2146"/>
                    <a:pt x="13767" y="2088"/>
                  </a:cubicBezTo>
                  <a:cubicBezTo>
                    <a:pt x="13658" y="2050"/>
                    <a:pt x="13592" y="2050"/>
                    <a:pt x="13592" y="2011"/>
                  </a:cubicBezTo>
                  <a:cubicBezTo>
                    <a:pt x="13614" y="1972"/>
                    <a:pt x="13702" y="1934"/>
                    <a:pt x="13592" y="1914"/>
                  </a:cubicBezTo>
                  <a:cubicBezTo>
                    <a:pt x="13483" y="1895"/>
                    <a:pt x="13373" y="1895"/>
                    <a:pt x="13351" y="1856"/>
                  </a:cubicBezTo>
                  <a:cubicBezTo>
                    <a:pt x="13351" y="1798"/>
                    <a:pt x="13592" y="1837"/>
                    <a:pt x="13702" y="1798"/>
                  </a:cubicBezTo>
                  <a:cubicBezTo>
                    <a:pt x="13789" y="1760"/>
                    <a:pt x="14052" y="1837"/>
                    <a:pt x="14052" y="1779"/>
                  </a:cubicBezTo>
                  <a:cubicBezTo>
                    <a:pt x="14074" y="1702"/>
                    <a:pt x="13964" y="1663"/>
                    <a:pt x="13833" y="1702"/>
                  </a:cubicBezTo>
                  <a:cubicBezTo>
                    <a:pt x="13723" y="1740"/>
                    <a:pt x="13527" y="1740"/>
                    <a:pt x="13483" y="1682"/>
                  </a:cubicBezTo>
                  <a:cubicBezTo>
                    <a:pt x="13395" y="1605"/>
                    <a:pt x="13308" y="1644"/>
                    <a:pt x="13242" y="1624"/>
                  </a:cubicBezTo>
                  <a:cubicBezTo>
                    <a:pt x="13176" y="1605"/>
                    <a:pt x="13176" y="1566"/>
                    <a:pt x="13176" y="1528"/>
                  </a:cubicBezTo>
                  <a:cubicBezTo>
                    <a:pt x="13176" y="1431"/>
                    <a:pt x="13680" y="1431"/>
                    <a:pt x="13680" y="1354"/>
                  </a:cubicBezTo>
                  <a:cubicBezTo>
                    <a:pt x="13702" y="1296"/>
                    <a:pt x="14030" y="1334"/>
                    <a:pt x="14117" y="1296"/>
                  </a:cubicBezTo>
                  <a:cubicBezTo>
                    <a:pt x="14205" y="1238"/>
                    <a:pt x="14314" y="1102"/>
                    <a:pt x="14227" y="1064"/>
                  </a:cubicBezTo>
                  <a:cubicBezTo>
                    <a:pt x="14161" y="1025"/>
                    <a:pt x="13920" y="1083"/>
                    <a:pt x="13899" y="1025"/>
                  </a:cubicBezTo>
                  <a:cubicBezTo>
                    <a:pt x="13855" y="948"/>
                    <a:pt x="14402" y="735"/>
                    <a:pt x="14511" y="715"/>
                  </a:cubicBezTo>
                  <a:cubicBezTo>
                    <a:pt x="14621" y="715"/>
                    <a:pt x="14752" y="793"/>
                    <a:pt x="14774" y="754"/>
                  </a:cubicBezTo>
                  <a:cubicBezTo>
                    <a:pt x="14818" y="715"/>
                    <a:pt x="14796" y="599"/>
                    <a:pt x="14752" y="561"/>
                  </a:cubicBezTo>
                  <a:cubicBezTo>
                    <a:pt x="14686" y="541"/>
                    <a:pt x="14971" y="483"/>
                    <a:pt x="15058" y="541"/>
                  </a:cubicBezTo>
                  <a:cubicBezTo>
                    <a:pt x="15124" y="580"/>
                    <a:pt x="15233" y="561"/>
                    <a:pt x="15146" y="503"/>
                  </a:cubicBezTo>
                  <a:cubicBezTo>
                    <a:pt x="15037" y="464"/>
                    <a:pt x="15190" y="425"/>
                    <a:pt x="15299" y="425"/>
                  </a:cubicBezTo>
                  <a:cubicBezTo>
                    <a:pt x="15409" y="445"/>
                    <a:pt x="15627" y="348"/>
                    <a:pt x="15715" y="387"/>
                  </a:cubicBezTo>
                  <a:cubicBezTo>
                    <a:pt x="15802" y="406"/>
                    <a:pt x="15824" y="561"/>
                    <a:pt x="15802" y="619"/>
                  </a:cubicBezTo>
                  <a:cubicBezTo>
                    <a:pt x="15737" y="677"/>
                    <a:pt x="15912" y="638"/>
                    <a:pt x="15912" y="541"/>
                  </a:cubicBezTo>
                  <a:cubicBezTo>
                    <a:pt x="15912" y="445"/>
                    <a:pt x="15824" y="387"/>
                    <a:pt x="15934" y="387"/>
                  </a:cubicBezTo>
                  <a:cubicBezTo>
                    <a:pt x="15999" y="387"/>
                    <a:pt x="16153" y="522"/>
                    <a:pt x="16175" y="503"/>
                  </a:cubicBezTo>
                  <a:cubicBezTo>
                    <a:pt x="16196" y="483"/>
                    <a:pt x="16371" y="541"/>
                    <a:pt x="16371" y="503"/>
                  </a:cubicBezTo>
                  <a:cubicBezTo>
                    <a:pt x="16371" y="464"/>
                    <a:pt x="16131" y="387"/>
                    <a:pt x="16196" y="329"/>
                  </a:cubicBezTo>
                  <a:cubicBezTo>
                    <a:pt x="16262" y="290"/>
                    <a:pt x="16503" y="348"/>
                    <a:pt x="16568" y="406"/>
                  </a:cubicBezTo>
                  <a:cubicBezTo>
                    <a:pt x="16634" y="464"/>
                    <a:pt x="16765" y="445"/>
                    <a:pt x="16875" y="503"/>
                  </a:cubicBezTo>
                  <a:cubicBezTo>
                    <a:pt x="16984" y="561"/>
                    <a:pt x="17137" y="619"/>
                    <a:pt x="17050" y="541"/>
                  </a:cubicBezTo>
                  <a:cubicBezTo>
                    <a:pt x="16962" y="445"/>
                    <a:pt x="16765" y="406"/>
                    <a:pt x="16700" y="348"/>
                  </a:cubicBezTo>
                  <a:cubicBezTo>
                    <a:pt x="16634" y="271"/>
                    <a:pt x="16940" y="309"/>
                    <a:pt x="16940" y="271"/>
                  </a:cubicBezTo>
                  <a:cubicBezTo>
                    <a:pt x="16962" y="232"/>
                    <a:pt x="16700" y="174"/>
                    <a:pt x="16809" y="155"/>
                  </a:cubicBezTo>
                  <a:cubicBezTo>
                    <a:pt x="16897" y="155"/>
                    <a:pt x="17225" y="155"/>
                    <a:pt x="17269" y="116"/>
                  </a:cubicBezTo>
                  <a:cubicBezTo>
                    <a:pt x="17313" y="77"/>
                    <a:pt x="17575" y="155"/>
                    <a:pt x="17641" y="116"/>
                  </a:cubicBezTo>
                  <a:cubicBezTo>
                    <a:pt x="17685" y="77"/>
                    <a:pt x="17860" y="97"/>
                    <a:pt x="17860" y="155"/>
                  </a:cubicBezTo>
                  <a:cubicBezTo>
                    <a:pt x="17838" y="213"/>
                    <a:pt x="18013" y="174"/>
                    <a:pt x="17947" y="97"/>
                  </a:cubicBezTo>
                  <a:cubicBezTo>
                    <a:pt x="17903" y="77"/>
                    <a:pt x="18013" y="39"/>
                    <a:pt x="18078" y="58"/>
                  </a:cubicBezTo>
                  <a:cubicBezTo>
                    <a:pt x="18144" y="58"/>
                    <a:pt x="18188" y="19"/>
                    <a:pt x="18275" y="19"/>
                  </a:cubicBezTo>
                  <a:cubicBezTo>
                    <a:pt x="18341" y="19"/>
                    <a:pt x="18691" y="19"/>
                    <a:pt x="18844" y="0"/>
                  </a:cubicBezTo>
                  <a:cubicBezTo>
                    <a:pt x="19020" y="0"/>
                    <a:pt x="19195" y="19"/>
                    <a:pt x="19260" y="58"/>
                  </a:cubicBezTo>
                  <a:cubicBezTo>
                    <a:pt x="19326" y="97"/>
                    <a:pt x="19632" y="58"/>
                    <a:pt x="19654" y="97"/>
                  </a:cubicBezTo>
                  <a:cubicBezTo>
                    <a:pt x="19676" y="116"/>
                    <a:pt x="19829" y="135"/>
                    <a:pt x="19807" y="174"/>
                  </a:cubicBezTo>
                  <a:cubicBezTo>
                    <a:pt x="19807" y="213"/>
                    <a:pt x="19895" y="232"/>
                    <a:pt x="20004" y="232"/>
                  </a:cubicBezTo>
                  <a:cubicBezTo>
                    <a:pt x="20092" y="232"/>
                    <a:pt x="20311" y="290"/>
                    <a:pt x="20267" y="309"/>
                  </a:cubicBezTo>
                  <a:cubicBezTo>
                    <a:pt x="20223" y="367"/>
                    <a:pt x="20004" y="367"/>
                    <a:pt x="19873" y="406"/>
                  </a:cubicBezTo>
                  <a:cubicBezTo>
                    <a:pt x="19742" y="464"/>
                    <a:pt x="19413" y="445"/>
                    <a:pt x="19238" y="464"/>
                  </a:cubicBezTo>
                  <a:cubicBezTo>
                    <a:pt x="19041" y="464"/>
                    <a:pt x="18713" y="541"/>
                    <a:pt x="18713" y="580"/>
                  </a:cubicBezTo>
                  <a:cubicBezTo>
                    <a:pt x="18713" y="619"/>
                    <a:pt x="19020" y="541"/>
                    <a:pt x="19173" y="503"/>
                  </a:cubicBezTo>
                  <a:cubicBezTo>
                    <a:pt x="19348" y="483"/>
                    <a:pt x="19742" y="483"/>
                    <a:pt x="19742" y="522"/>
                  </a:cubicBezTo>
                  <a:cubicBezTo>
                    <a:pt x="19742" y="561"/>
                    <a:pt x="19435" y="638"/>
                    <a:pt x="19457" y="677"/>
                  </a:cubicBezTo>
                  <a:cubicBezTo>
                    <a:pt x="19457" y="735"/>
                    <a:pt x="19807" y="580"/>
                    <a:pt x="19895" y="561"/>
                  </a:cubicBezTo>
                  <a:cubicBezTo>
                    <a:pt x="19961" y="541"/>
                    <a:pt x="19939" y="464"/>
                    <a:pt x="20070" y="464"/>
                  </a:cubicBezTo>
                  <a:cubicBezTo>
                    <a:pt x="20201" y="464"/>
                    <a:pt x="20245" y="561"/>
                    <a:pt x="20158" y="638"/>
                  </a:cubicBezTo>
                  <a:cubicBezTo>
                    <a:pt x="20048" y="735"/>
                    <a:pt x="19873" y="890"/>
                    <a:pt x="19917" y="890"/>
                  </a:cubicBezTo>
                  <a:cubicBezTo>
                    <a:pt x="19982" y="890"/>
                    <a:pt x="20048" y="793"/>
                    <a:pt x="20158" y="754"/>
                  </a:cubicBezTo>
                  <a:cubicBezTo>
                    <a:pt x="20245" y="715"/>
                    <a:pt x="20333" y="638"/>
                    <a:pt x="20420" y="599"/>
                  </a:cubicBezTo>
                  <a:cubicBezTo>
                    <a:pt x="20508" y="561"/>
                    <a:pt x="20464" y="677"/>
                    <a:pt x="20551" y="638"/>
                  </a:cubicBezTo>
                  <a:cubicBezTo>
                    <a:pt x="20617" y="599"/>
                    <a:pt x="20814" y="715"/>
                    <a:pt x="20836" y="619"/>
                  </a:cubicBezTo>
                  <a:cubicBezTo>
                    <a:pt x="20836" y="541"/>
                    <a:pt x="20945" y="503"/>
                    <a:pt x="21099" y="503"/>
                  </a:cubicBezTo>
                  <a:cubicBezTo>
                    <a:pt x="21252" y="503"/>
                    <a:pt x="21580" y="580"/>
                    <a:pt x="21580" y="638"/>
                  </a:cubicBezTo>
                  <a:close/>
                  <a:moveTo>
                    <a:pt x="4860" y="6613"/>
                  </a:moveTo>
                  <a:cubicBezTo>
                    <a:pt x="4751" y="6652"/>
                    <a:pt x="4992" y="6903"/>
                    <a:pt x="5057" y="6865"/>
                  </a:cubicBezTo>
                  <a:cubicBezTo>
                    <a:pt x="5079" y="6845"/>
                    <a:pt x="4992" y="6749"/>
                    <a:pt x="4992" y="6691"/>
                  </a:cubicBezTo>
                  <a:cubicBezTo>
                    <a:pt x="4992" y="6633"/>
                    <a:pt x="4970" y="6555"/>
                    <a:pt x="4860" y="6613"/>
                  </a:cubicBezTo>
                  <a:close/>
                  <a:moveTo>
                    <a:pt x="12082" y="4834"/>
                  </a:moveTo>
                  <a:cubicBezTo>
                    <a:pt x="12104" y="4776"/>
                    <a:pt x="11885" y="4757"/>
                    <a:pt x="11885" y="4680"/>
                  </a:cubicBezTo>
                  <a:cubicBezTo>
                    <a:pt x="11907" y="4641"/>
                    <a:pt x="11688" y="4583"/>
                    <a:pt x="11623" y="4564"/>
                  </a:cubicBezTo>
                  <a:cubicBezTo>
                    <a:pt x="11557" y="4525"/>
                    <a:pt x="11469" y="4506"/>
                    <a:pt x="11469" y="4448"/>
                  </a:cubicBezTo>
                  <a:cubicBezTo>
                    <a:pt x="11469" y="4370"/>
                    <a:pt x="11316" y="4428"/>
                    <a:pt x="11294" y="4525"/>
                  </a:cubicBezTo>
                  <a:cubicBezTo>
                    <a:pt x="11294" y="4622"/>
                    <a:pt x="11251" y="4583"/>
                    <a:pt x="11272" y="4680"/>
                  </a:cubicBezTo>
                  <a:cubicBezTo>
                    <a:pt x="11294" y="4776"/>
                    <a:pt x="11141" y="4796"/>
                    <a:pt x="11141" y="4854"/>
                  </a:cubicBezTo>
                  <a:cubicBezTo>
                    <a:pt x="11163" y="4892"/>
                    <a:pt x="11251" y="4854"/>
                    <a:pt x="11316" y="4854"/>
                  </a:cubicBezTo>
                  <a:cubicBezTo>
                    <a:pt x="11404" y="4854"/>
                    <a:pt x="11294" y="4931"/>
                    <a:pt x="11404" y="4931"/>
                  </a:cubicBezTo>
                  <a:cubicBezTo>
                    <a:pt x="11469" y="4931"/>
                    <a:pt x="11601" y="4873"/>
                    <a:pt x="11623" y="4834"/>
                  </a:cubicBezTo>
                  <a:cubicBezTo>
                    <a:pt x="11666" y="4776"/>
                    <a:pt x="11710" y="4757"/>
                    <a:pt x="11798" y="4815"/>
                  </a:cubicBezTo>
                  <a:cubicBezTo>
                    <a:pt x="11885" y="4873"/>
                    <a:pt x="12082" y="4873"/>
                    <a:pt x="12082" y="4834"/>
                  </a:cubicBezTo>
                  <a:close/>
                  <a:moveTo>
                    <a:pt x="2147" y="5821"/>
                  </a:moveTo>
                  <a:cubicBezTo>
                    <a:pt x="2168" y="5801"/>
                    <a:pt x="2103" y="5801"/>
                    <a:pt x="2059" y="5859"/>
                  </a:cubicBezTo>
                  <a:cubicBezTo>
                    <a:pt x="1993" y="5917"/>
                    <a:pt x="1928" y="5956"/>
                    <a:pt x="1928" y="5975"/>
                  </a:cubicBezTo>
                  <a:cubicBezTo>
                    <a:pt x="1906" y="6014"/>
                    <a:pt x="1840" y="5975"/>
                    <a:pt x="1818" y="6014"/>
                  </a:cubicBezTo>
                  <a:cubicBezTo>
                    <a:pt x="1796" y="6053"/>
                    <a:pt x="1840" y="6149"/>
                    <a:pt x="1884" y="6111"/>
                  </a:cubicBezTo>
                  <a:cubicBezTo>
                    <a:pt x="1928" y="6091"/>
                    <a:pt x="1928" y="6111"/>
                    <a:pt x="1950" y="6111"/>
                  </a:cubicBezTo>
                  <a:cubicBezTo>
                    <a:pt x="1993" y="6111"/>
                    <a:pt x="2103" y="6033"/>
                    <a:pt x="2147" y="5995"/>
                  </a:cubicBezTo>
                  <a:cubicBezTo>
                    <a:pt x="2168" y="5975"/>
                    <a:pt x="2103" y="5956"/>
                    <a:pt x="2081" y="5937"/>
                  </a:cubicBezTo>
                  <a:cubicBezTo>
                    <a:pt x="2081" y="5898"/>
                    <a:pt x="2147" y="5898"/>
                    <a:pt x="2190" y="5898"/>
                  </a:cubicBezTo>
                  <a:cubicBezTo>
                    <a:pt x="2212" y="5879"/>
                    <a:pt x="2147" y="5859"/>
                    <a:pt x="2147" y="5821"/>
                  </a:cubicBezTo>
                  <a:close/>
                  <a:moveTo>
                    <a:pt x="1687" y="11467"/>
                  </a:moveTo>
                  <a:cubicBezTo>
                    <a:pt x="1621" y="11467"/>
                    <a:pt x="1665" y="11641"/>
                    <a:pt x="1709" y="11603"/>
                  </a:cubicBezTo>
                  <a:cubicBezTo>
                    <a:pt x="1731" y="11583"/>
                    <a:pt x="1775" y="11583"/>
                    <a:pt x="1796" y="11564"/>
                  </a:cubicBezTo>
                  <a:cubicBezTo>
                    <a:pt x="1818" y="11525"/>
                    <a:pt x="1775" y="11448"/>
                    <a:pt x="1687" y="11467"/>
                  </a:cubicBezTo>
                  <a:close/>
                  <a:moveTo>
                    <a:pt x="15802" y="3693"/>
                  </a:moveTo>
                  <a:cubicBezTo>
                    <a:pt x="15846" y="3732"/>
                    <a:pt x="16043" y="3693"/>
                    <a:pt x="16043" y="3635"/>
                  </a:cubicBezTo>
                  <a:cubicBezTo>
                    <a:pt x="16043" y="3577"/>
                    <a:pt x="15978" y="3616"/>
                    <a:pt x="15934" y="3539"/>
                  </a:cubicBezTo>
                  <a:cubicBezTo>
                    <a:pt x="15890" y="3481"/>
                    <a:pt x="15693" y="3461"/>
                    <a:pt x="15671" y="3519"/>
                  </a:cubicBezTo>
                  <a:cubicBezTo>
                    <a:pt x="15649" y="3519"/>
                    <a:pt x="15606" y="3558"/>
                    <a:pt x="15649" y="3616"/>
                  </a:cubicBezTo>
                  <a:cubicBezTo>
                    <a:pt x="15693" y="3655"/>
                    <a:pt x="15737" y="3635"/>
                    <a:pt x="15802" y="3693"/>
                  </a:cubicBezTo>
                  <a:close/>
                  <a:moveTo>
                    <a:pt x="13220" y="3326"/>
                  </a:moveTo>
                  <a:cubicBezTo>
                    <a:pt x="13286" y="3326"/>
                    <a:pt x="13351" y="3268"/>
                    <a:pt x="13330" y="3229"/>
                  </a:cubicBezTo>
                  <a:cubicBezTo>
                    <a:pt x="13330" y="3171"/>
                    <a:pt x="13176" y="3171"/>
                    <a:pt x="13133" y="3229"/>
                  </a:cubicBezTo>
                  <a:cubicBezTo>
                    <a:pt x="13111" y="3287"/>
                    <a:pt x="12979" y="3171"/>
                    <a:pt x="12979" y="3113"/>
                  </a:cubicBezTo>
                  <a:cubicBezTo>
                    <a:pt x="12979" y="3075"/>
                    <a:pt x="12782" y="3113"/>
                    <a:pt x="12804" y="3036"/>
                  </a:cubicBezTo>
                  <a:cubicBezTo>
                    <a:pt x="12826" y="2939"/>
                    <a:pt x="12585" y="2939"/>
                    <a:pt x="12520" y="2939"/>
                  </a:cubicBezTo>
                  <a:cubicBezTo>
                    <a:pt x="12432" y="2939"/>
                    <a:pt x="12345" y="2978"/>
                    <a:pt x="12367" y="3036"/>
                  </a:cubicBezTo>
                  <a:cubicBezTo>
                    <a:pt x="12367" y="3075"/>
                    <a:pt x="12279" y="3055"/>
                    <a:pt x="12279" y="2997"/>
                  </a:cubicBezTo>
                  <a:cubicBezTo>
                    <a:pt x="12257" y="2939"/>
                    <a:pt x="12104" y="3075"/>
                    <a:pt x="12038" y="3075"/>
                  </a:cubicBezTo>
                  <a:cubicBezTo>
                    <a:pt x="11995" y="3075"/>
                    <a:pt x="12082" y="2920"/>
                    <a:pt x="12060" y="2862"/>
                  </a:cubicBezTo>
                  <a:cubicBezTo>
                    <a:pt x="12016" y="2823"/>
                    <a:pt x="11995" y="2804"/>
                    <a:pt x="11951" y="2727"/>
                  </a:cubicBezTo>
                  <a:cubicBezTo>
                    <a:pt x="11907" y="2649"/>
                    <a:pt x="11732" y="2669"/>
                    <a:pt x="11688" y="2727"/>
                  </a:cubicBezTo>
                  <a:cubicBezTo>
                    <a:pt x="11644" y="2765"/>
                    <a:pt x="11469" y="2746"/>
                    <a:pt x="11404" y="2823"/>
                  </a:cubicBezTo>
                  <a:cubicBezTo>
                    <a:pt x="11316" y="2901"/>
                    <a:pt x="11404" y="2978"/>
                    <a:pt x="11447" y="2997"/>
                  </a:cubicBezTo>
                  <a:cubicBezTo>
                    <a:pt x="11469" y="3036"/>
                    <a:pt x="11316" y="3075"/>
                    <a:pt x="11360" y="3113"/>
                  </a:cubicBezTo>
                  <a:cubicBezTo>
                    <a:pt x="11426" y="3152"/>
                    <a:pt x="11513" y="3133"/>
                    <a:pt x="11513" y="3210"/>
                  </a:cubicBezTo>
                  <a:cubicBezTo>
                    <a:pt x="11513" y="3268"/>
                    <a:pt x="11316" y="3191"/>
                    <a:pt x="11272" y="3133"/>
                  </a:cubicBezTo>
                  <a:cubicBezTo>
                    <a:pt x="11251" y="3055"/>
                    <a:pt x="11294" y="3017"/>
                    <a:pt x="11251" y="2959"/>
                  </a:cubicBezTo>
                  <a:cubicBezTo>
                    <a:pt x="11207" y="2920"/>
                    <a:pt x="11251" y="2862"/>
                    <a:pt x="11316" y="2785"/>
                  </a:cubicBezTo>
                  <a:cubicBezTo>
                    <a:pt x="11404" y="2727"/>
                    <a:pt x="11469" y="2727"/>
                    <a:pt x="11469" y="2688"/>
                  </a:cubicBezTo>
                  <a:cubicBezTo>
                    <a:pt x="11469" y="2649"/>
                    <a:pt x="11119" y="2649"/>
                    <a:pt x="10922" y="2804"/>
                  </a:cubicBezTo>
                  <a:cubicBezTo>
                    <a:pt x="10725" y="2959"/>
                    <a:pt x="10791" y="3191"/>
                    <a:pt x="10791" y="3229"/>
                  </a:cubicBezTo>
                  <a:cubicBezTo>
                    <a:pt x="10813" y="3268"/>
                    <a:pt x="10988" y="3249"/>
                    <a:pt x="11075" y="3268"/>
                  </a:cubicBezTo>
                  <a:cubicBezTo>
                    <a:pt x="11185" y="3307"/>
                    <a:pt x="11141" y="3326"/>
                    <a:pt x="11054" y="3326"/>
                  </a:cubicBezTo>
                  <a:cubicBezTo>
                    <a:pt x="10966" y="3326"/>
                    <a:pt x="10835" y="3287"/>
                    <a:pt x="10835" y="3345"/>
                  </a:cubicBezTo>
                  <a:cubicBezTo>
                    <a:pt x="10857" y="3384"/>
                    <a:pt x="11032" y="3481"/>
                    <a:pt x="11119" y="3461"/>
                  </a:cubicBezTo>
                  <a:cubicBezTo>
                    <a:pt x="11207" y="3442"/>
                    <a:pt x="11207" y="3442"/>
                    <a:pt x="11251" y="3500"/>
                  </a:cubicBezTo>
                  <a:cubicBezTo>
                    <a:pt x="11294" y="3539"/>
                    <a:pt x="11404" y="3519"/>
                    <a:pt x="11535" y="3519"/>
                  </a:cubicBezTo>
                  <a:cubicBezTo>
                    <a:pt x="11644" y="3519"/>
                    <a:pt x="11776" y="3577"/>
                    <a:pt x="11841" y="3577"/>
                  </a:cubicBezTo>
                  <a:cubicBezTo>
                    <a:pt x="11885" y="3577"/>
                    <a:pt x="11951" y="3539"/>
                    <a:pt x="11973" y="3519"/>
                  </a:cubicBezTo>
                  <a:cubicBezTo>
                    <a:pt x="11995" y="3500"/>
                    <a:pt x="12213" y="3558"/>
                    <a:pt x="12279" y="3558"/>
                  </a:cubicBezTo>
                  <a:cubicBezTo>
                    <a:pt x="12345" y="3558"/>
                    <a:pt x="12323" y="3500"/>
                    <a:pt x="12257" y="3481"/>
                  </a:cubicBezTo>
                  <a:cubicBezTo>
                    <a:pt x="12213" y="3461"/>
                    <a:pt x="12235" y="3403"/>
                    <a:pt x="12301" y="3423"/>
                  </a:cubicBezTo>
                  <a:cubicBezTo>
                    <a:pt x="12345" y="3442"/>
                    <a:pt x="12432" y="3461"/>
                    <a:pt x="12454" y="3519"/>
                  </a:cubicBezTo>
                  <a:cubicBezTo>
                    <a:pt x="12476" y="3558"/>
                    <a:pt x="12542" y="3539"/>
                    <a:pt x="12542" y="3577"/>
                  </a:cubicBezTo>
                  <a:cubicBezTo>
                    <a:pt x="12542" y="3616"/>
                    <a:pt x="12739" y="3655"/>
                    <a:pt x="12739" y="3693"/>
                  </a:cubicBezTo>
                  <a:cubicBezTo>
                    <a:pt x="12739" y="3732"/>
                    <a:pt x="12542" y="3771"/>
                    <a:pt x="12607" y="3790"/>
                  </a:cubicBezTo>
                  <a:cubicBezTo>
                    <a:pt x="12651" y="3829"/>
                    <a:pt x="12739" y="3751"/>
                    <a:pt x="12826" y="3751"/>
                  </a:cubicBezTo>
                  <a:cubicBezTo>
                    <a:pt x="12892" y="3732"/>
                    <a:pt x="12892" y="3887"/>
                    <a:pt x="12958" y="3868"/>
                  </a:cubicBezTo>
                  <a:cubicBezTo>
                    <a:pt x="13023" y="3829"/>
                    <a:pt x="13089" y="3887"/>
                    <a:pt x="13154" y="3984"/>
                  </a:cubicBezTo>
                  <a:cubicBezTo>
                    <a:pt x="13220" y="4080"/>
                    <a:pt x="13154" y="4158"/>
                    <a:pt x="13154" y="4196"/>
                  </a:cubicBezTo>
                  <a:cubicBezTo>
                    <a:pt x="13176" y="4235"/>
                    <a:pt x="13308" y="4216"/>
                    <a:pt x="13373" y="4177"/>
                  </a:cubicBezTo>
                  <a:cubicBezTo>
                    <a:pt x="13461" y="4138"/>
                    <a:pt x="13527" y="4216"/>
                    <a:pt x="13592" y="4274"/>
                  </a:cubicBezTo>
                  <a:cubicBezTo>
                    <a:pt x="13658" y="4312"/>
                    <a:pt x="13373" y="4390"/>
                    <a:pt x="13395" y="4351"/>
                  </a:cubicBezTo>
                  <a:cubicBezTo>
                    <a:pt x="13417" y="4312"/>
                    <a:pt x="13220" y="4177"/>
                    <a:pt x="13045" y="4254"/>
                  </a:cubicBezTo>
                  <a:cubicBezTo>
                    <a:pt x="12870" y="4293"/>
                    <a:pt x="12979" y="4390"/>
                    <a:pt x="13001" y="4448"/>
                  </a:cubicBezTo>
                  <a:cubicBezTo>
                    <a:pt x="13023" y="4506"/>
                    <a:pt x="12848" y="4564"/>
                    <a:pt x="12695" y="4506"/>
                  </a:cubicBezTo>
                  <a:cubicBezTo>
                    <a:pt x="12520" y="4467"/>
                    <a:pt x="12564" y="4544"/>
                    <a:pt x="12498" y="4544"/>
                  </a:cubicBezTo>
                  <a:cubicBezTo>
                    <a:pt x="12432" y="4544"/>
                    <a:pt x="12367" y="4641"/>
                    <a:pt x="12432" y="4680"/>
                  </a:cubicBezTo>
                  <a:cubicBezTo>
                    <a:pt x="12498" y="4757"/>
                    <a:pt x="12629" y="4699"/>
                    <a:pt x="12739" y="4699"/>
                  </a:cubicBezTo>
                  <a:cubicBezTo>
                    <a:pt x="12848" y="4699"/>
                    <a:pt x="12848" y="4738"/>
                    <a:pt x="12870" y="4680"/>
                  </a:cubicBezTo>
                  <a:cubicBezTo>
                    <a:pt x="12870" y="4622"/>
                    <a:pt x="12979" y="4660"/>
                    <a:pt x="13067" y="4660"/>
                  </a:cubicBezTo>
                  <a:cubicBezTo>
                    <a:pt x="13154" y="4680"/>
                    <a:pt x="13133" y="4776"/>
                    <a:pt x="13220" y="4796"/>
                  </a:cubicBezTo>
                  <a:cubicBezTo>
                    <a:pt x="13330" y="4796"/>
                    <a:pt x="13242" y="4892"/>
                    <a:pt x="13308" y="4950"/>
                  </a:cubicBezTo>
                  <a:cubicBezTo>
                    <a:pt x="13373" y="5008"/>
                    <a:pt x="13570" y="4970"/>
                    <a:pt x="13636" y="5028"/>
                  </a:cubicBezTo>
                  <a:cubicBezTo>
                    <a:pt x="13702" y="5105"/>
                    <a:pt x="14030" y="5221"/>
                    <a:pt x="14074" y="5182"/>
                  </a:cubicBezTo>
                  <a:cubicBezTo>
                    <a:pt x="14117" y="5124"/>
                    <a:pt x="13811" y="4892"/>
                    <a:pt x="13702" y="4854"/>
                  </a:cubicBezTo>
                  <a:cubicBezTo>
                    <a:pt x="13614" y="4854"/>
                    <a:pt x="13811" y="4815"/>
                    <a:pt x="13920" y="4892"/>
                  </a:cubicBezTo>
                  <a:cubicBezTo>
                    <a:pt x="14030" y="4970"/>
                    <a:pt x="14205" y="5008"/>
                    <a:pt x="14292" y="4912"/>
                  </a:cubicBezTo>
                  <a:cubicBezTo>
                    <a:pt x="14358" y="4815"/>
                    <a:pt x="14205" y="4854"/>
                    <a:pt x="14205" y="4776"/>
                  </a:cubicBezTo>
                  <a:cubicBezTo>
                    <a:pt x="14205" y="4699"/>
                    <a:pt x="14161" y="4602"/>
                    <a:pt x="14074" y="4602"/>
                  </a:cubicBezTo>
                  <a:cubicBezTo>
                    <a:pt x="13986" y="4602"/>
                    <a:pt x="13767" y="4467"/>
                    <a:pt x="13833" y="4428"/>
                  </a:cubicBezTo>
                  <a:cubicBezTo>
                    <a:pt x="13920" y="4390"/>
                    <a:pt x="13811" y="4351"/>
                    <a:pt x="13877" y="4293"/>
                  </a:cubicBezTo>
                  <a:cubicBezTo>
                    <a:pt x="13942" y="4235"/>
                    <a:pt x="14008" y="4351"/>
                    <a:pt x="14074" y="4351"/>
                  </a:cubicBezTo>
                  <a:cubicBezTo>
                    <a:pt x="14139" y="4351"/>
                    <a:pt x="14161" y="4448"/>
                    <a:pt x="14271" y="4525"/>
                  </a:cubicBezTo>
                  <a:cubicBezTo>
                    <a:pt x="14402" y="4602"/>
                    <a:pt x="14402" y="4564"/>
                    <a:pt x="14424" y="4486"/>
                  </a:cubicBezTo>
                  <a:cubicBezTo>
                    <a:pt x="14446" y="4428"/>
                    <a:pt x="14577" y="4486"/>
                    <a:pt x="14555" y="4428"/>
                  </a:cubicBezTo>
                  <a:cubicBezTo>
                    <a:pt x="14555" y="4370"/>
                    <a:pt x="14664" y="4293"/>
                    <a:pt x="14752" y="4274"/>
                  </a:cubicBezTo>
                  <a:cubicBezTo>
                    <a:pt x="14818" y="4235"/>
                    <a:pt x="14686" y="4177"/>
                    <a:pt x="14577" y="4177"/>
                  </a:cubicBezTo>
                  <a:cubicBezTo>
                    <a:pt x="14489" y="4177"/>
                    <a:pt x="14468" y="4119"/>
                    <a:pt x="14468" y="4080"/>
                  </a:cubicBezTo>
                  <a:cubicBezTo>
                    <a:pt x="14468" y="4042"/>
                    <a:pt x="14292" y="3964"/>
                    <a:pt x="14227" y="3984"/>
                  </a:cubicBezTo>
                  <a:cubicBezTo>
                    <a:pt x="14161" y="3984"/>
                    <a:pt x="14052" y="3906"/>
                    <a:pt x="13986" y="3887"/>
                  </a:cubicBezTo>
                  <a:cubicBezTo>
                    <a:pt x="13899" y="3887"/>
                    <a:pt x="13789" y="3829"/>
                    <a:pt x="13811" y="3771"/>
                  </a:cubicBezTo>
                  <a:cubicBezTo>
                    <a:pt x="13811" y="3693"/>
                    <a:pt x="13964" y="3790"/>
                    <a:pt x="13986" y="3732"/>
                  </a:cubicBezTo>
                  <a:cubicBezTo>
                    <a:pt x="14030" y="3674"/>
                    <a:pt x="13833" y="3693"/>
                    <a:pt x="13833" y="3655"/>
                  </a:cubicBezTo>
                  <a:cubicBezTo>
                    <a:pt x="13811" y="3616"/>
                    <a:pt x="13877" y="3635"/>
                    <a:pt x="13920" y="3597"/>
                  </a:cubicBezTo>
                  <a:cubicBezTo>
                    <a:pt x="13942" y="3577"/>
                    <a:pt x="13877" y="3519"/>
                    <a:pt x="13833" y="3500"/>
                  </a:cubicBezTo>
                  <a:cubicBezTo>
                    <a:pt x="13789" y="3481"/>
                    <a:pt x="13789" y="3539"/>
                    <a:pt x="13723" y="3539"/>
                  </a:cubicBezTo>
                  <a:cubicBezTo>
                    <a:pt x="13702" y="3539"/>
                    <a:pt x="13723" y="3481"/>
                    <a:pt x="13767" y="3442"/>
                  </a:cubicBezTo>
                  <a:cubicBezTo>
                    <a:pt x="13789" y="3403"/>
                    <a:pt x="13614" y="3365"/>
                    <a:pt x="13548" y="3384"/>
                  </a:cubicBezTo>
                  <a:cubicBezTo>
                    <a:pt x="13483" y="3403"/>
                    <a:pt x="13461" y="3365"/>
                    <a:pt x="13461" y="3326"/>
                  </a:cubicBezTo>
                  <a:cubicBezTo>
                    <a:pt x="13461" y="3287"/>
                    <a:pt x="13330" y="3326"/>
                    <a:pt x="13286" y="3365"/>
                  </a:cubicBezTo>
                  <a:cubicBezTo>
                    <a:pt x="13220" y="3384"/>
                    <a:pt x="13176" y="3326"/>
                    <a:pt x="13220" y="3326"/>
                  </a:cubicBezTo>
                  <a:close/>
                  <a:moveTo>
                    <a:pt x="12782" y="4080"/>
                  </a:moveTo>
                  <a:cubicBezTo>
                    <a:pt x="12870" y="4080"/>
                    <a:pt x="12848" y="3984"/>
                    <a:pt x="12804" y="3926"/>
                  </a:cubicBezTo>
                  <a:cubicBezTo>
                    <a:pt x="12782" y="3887"/>
                    <a:pt x="12695" y="3887"/>
                    <a:pt x="12629" y="3887"/>
                  </a:cubicBezTo>
                  <a:cubicBezTo>
                    <a:pt x="12564" y="3887"/>
                    <a:pt x="12454" y="3984"/>
                    <a:pt x="12520" y="4080"/>
                  </a:cubicBezTo>
                  <a:cubicBezTo>
                    <a:pt x="12564" y="4177"/>
                    <a:pt x="12717" y="4100"/>
                    <a:pt x="12782" y="4080"/>
                  </a:cubicBezTo>
                  <a:close/>
                  <a:moveTo>
                    <a:pt x="1599" y="11351"/>
                  </a:moveTo>
                  <a:cubicBezTo>
                    <a:pt x="1556" y="11370"/>
                    <a:pt x="1578" y="11428"/>
                    <a:pt x="1621" y="11409"/>
                  </a:cubicBezTo>
                  <a:cubicBezTo>
                    <a:pt x="1665" y="11390"/>
                    <a:pt x="1643" y="11351"/>
                    <a:pt x="1599" y="11351"/>
                  </a:cubicBezTo>
                  <a:close/>
                  <a:moveTo>
                    <a:pt x="15518" y="7039"/>
                  </a:moveTo>
                  <a:cubicBezTo>
                    <a:pt x="15562" y="7020"/>
                    <a:pt x="15518" y="6981"/>
                    <a:pt x="15452" y="7020"/>
                  </a:cubicBezTo>
                  <a:cubicBezTo>
                    <a:pt x="15387" y="7039"/>
                    <a:pt x="15233" y="7232"/>
                    <a:pt x="15233" y="7290"/>
                  </a:cubicBezTo>
                  <a:cubicBezTo>
                    <a:pt x="15233" y="7329"/>
                    <a:pt x="15212" y="7406"/>
                    <a:pt x="15168" y="7406"/>
                  </a:cubicBezTo>
                  <a:cubicBezTo>
                    <a:pt x="15102" y="7406"/>
                    <a:pt x="15037" y="7445"/>
                    <a:pt x="15080" y="7464"/>
                  </a:cubicBezTo>
                  <a:cubicBezTo>
                    <a:pt x="15124" y="7503"/>
                    <a:pt x="14971" y="7580"/>
                    <a:pt x="15058" y="7619"/>
                  </a:cubicBezTo>
                  <a:cubicBezTo>
                    <a:pt x="15102" y="7638"/>
                    <a:pt x="15190" y="7600"/>
                    <a:pt x="15255" y="7619"/>
                  </a:cubicBezTo>
                  <a:cubicBezTo>
                    <a:pt x="15321" y="7619"/>
                    <a:pt x="15387" y="7619"/>
                    <a:pt x="15452" y="7580"/>
                  </a:cubicBezTo>
                  <a:cubicBezTo>
                    <a:pt x="15518" y="7542"/>
                    <a:pt x="15518" y="7619"/>
                    <a:pt x="15584" y="7619"/>
                  </a:cubicBezTo>
                  <a:cubicBezTo>
                    <a:pt x="15649" y="7600"/>
                    <a:pt x="15540" y="7658"/>
                    <a:pt x="15540" y="7696"/>
                  </a:cubicBezTo>
                  <a:cubicBezTo>
                    <a:pt x="15540" y="7735"/>
                    <a:pt x="15627" y="7677"/>
                    <a:pt x="15671" y="7658"/>
                  </a:cubicBezTo>
                  <a:cubicBezTo>
                    <a:pt x="15715" y="7638"/>
                    <a:pt x="15781" y="7658"/>
                    <a:pt x="15737" y="7696"/>
                  </a:cubicBezTo>
                  <a:cubicBezTo>
                    <a:pt x="15715" y="7735"/>
                    <a:pt x="15890" y="7774"/>
                    <a:pt x="15934" y="7696"/>
                  </a:cubicBezTo>
                  <a:cubicBezTo>
                    <a:pt x="15956" y="7658"/>
                    <a:pt x="15890" y="7561"/>
                    <a:pt x="15868" y="7600"/>
                  </a:cubicBezTo>
                  <a:cubicBezTo>
                    <a:pt x="15824" y="7638"/>
                    <a:pt x="15802" y="7580"/>
                    <a:pt x="15846" y="7542"/>
                  </a:cubicBezTo>
                  <a:cubicBezTo>
                    <a:pt x="15912" y="7503"/>
                    <a:pt x="15846" y="7484"/>
                    <a:pt x="15802" y="7503"/>
                  </a:cubicBezTo>
                  <a:cubicBezTo>
                    <a:pt x="15737" y="7522"/>
                    <a:pt x="15759" y="7406"/>
                    <a:pt x="15802" y="7387"/>
                  </a:cubicBezTo>
                  <a:cubicBezTo>
                    <a:pt x="15846" y="7368"/>
                    <a:pt x="15693" y="7310"/>
                    <a:pt x="15693" y="7368"/>
                  </a:cubicBezTo>
                  <a:cubicBezTo>
                    <a:pt x="15693" y="7406"/>
                    <a:pt x="15584" y="7368"/>
                    <a:pt x="15562" y="7329"/>
                  </a:cubicBezTo>
                  <a:cubicBezTo>
                    <a:pt x="15562" y="7310"/>
                    <a:pt x="15474" y="7290"/>
                    <a:pt x="15518" y="7271"/>
                  </a:cubicBezTo>
                  <a:cubicBezTo>
                    <a:pt x="15540" y="7232"/>
                    <a:pt x="15409" y="7232"/>
                    <a:pt x="15409" y="7271"/>
                  </a:cubicBezTo>
                  <a:cubicBezTo>
                    <a:pt x="15387" y="7310"/>
                    <a:pt x="15365" y="7232"/>
                    <a:pt x="15409" y="7194"/>
                  </a:cubicBezTo>
                  <a:cubicBezTo>
                    <a:pt x="15474" y="7116"/>
                    <a:pt x="15452" y="7078"/>
                    <a:pt x="15518" y="7039"/>
                  </a:cubicBezTo>
                  <a:close/>
                  <a:moveTo>
                    <a:pt x="12192" y="5240"/>
                  </a:moveTo>
                  <a:cubicBezTo>
                    <a:pt x="12213" y="5221"/>
                    <a:pt x="12323" y="5105"/>
                    <a:pt x="12213" y="5105"/>
                  </a:cubicBezTo>
                  <a:cubicBezTo>
                    <a:pt x="12104" y="5105"/>
                    <a:pt x="12104" y="5240"/>
                    <a:pt x="12192" y="5240"/>
                  </a:cubicBezTo>
                  <a:close/>
                  <a:moveTo>
                    <a:pt x="14971" y="20846"/>
                  </a:moveTo>
                  <a:cubicBezTo>
                    <a:pt x="14883" y="20826"/>
                    <a:pt x="14730" y="20962"/>
                    <a:pt x="14796" y="20981"/>
                  </a:cubicBezTo>
                  <a:cubicBezTo>
                    <a:pt x="14883" y="21020"/>
                    <a:pt x="15037" y="20865"/>
                    <a:pt x="14971" y="20846"/>
                  </a:cubicBezTo>
                  <a:close/>
                  <a:moveTo>
                    <a:pt x="14971" y="21001"/>
                  </a:moveTo>
                  <a:cubicBezTo>
                    <a:pt x="15037" y="21020"/>
                    <a:pt x="15233" y="20943"/>
                    <a:pt x="15212" y="20904"/>
                  </a:cubicBezTo>
                  <a:cubicBezTo>
                    <a:pt x="15168" y="20826"/>
                    <a:pt x="14927" y="20981"/>
                    <a:pt x="14971" y="21001"/>
                  </a:cubicBezTo>
                  <a:close/>
                  <a:moveTo>
                    <a:pt x="17969" y="21329"/>
                  </a:moveTo>
                  <a:cubicBezTo>
                    <a:pt x="17991" y="21368"/>
                    <a:pt x="18035" y="21368"/>
                    <a:pt x="18100" y="21387"/>
                  </a:cubicBezTo>
                  <a:cubicBezTo>
                    <a:pt x="18144" y="21445"/>
                    <a:pt x="18188" y="21523"/>
                    <a:pt x="18254" y="21445"/>
                  </a:cubicBezTo>
                  <a:cubicBezTo>
                    <a:pt x="18297" y="21368"/>
                    <a:pt x="17969" y="21310"/>
                    <a:pt x="17969" y="21329"/>
                  </a:cubicBezTo>
                  <a:close/>
                  <a:moveTo>
                    <a:pt x="10572" y="13942"/>
                  </a:moveTo>
                  <a:cubicBezTo>
                    <a:pt x="10506" y="14020"/>
                    <a:pt x="10638" y="14097"/>
                    <a:pt x="10660" y="14058"/>
                  </a:cubicBezTo>
                  <a:cubicBezTo>
                    <a:pt x="10682" y="14020"/>
                    <a:pt x="10638" y="13865"/>
                    <a:pt x="10572" y="13942"/>
                  </a:cubicBezTo>
                  <a:close/>
                  <a:moveTo>
                    <a:pt x="18363" y="14638"/>
                  </a:moveTo>
                  <a:cubicBezTo>
                    <a:pt x="18385" y="14735"/>
                    <a:pt x="18451" y="14871"/>
                    <a:pt x="18385" y="15006"/>
                  </a:cubicBezTo>
                  <a:cubicBezTo>
                    <a:pt x="18341" y="15141"/>
                    <a:pt x="18254" y="15219"/>
                    <a:pt x="18210" y="15238"/>
                  </a:cubicBezTo>
                  <a:cubicBezTo>
                    <a:pt x="18166" y="15257"/>
                    <a:pt x="18100" y="15257"/>
                    <a:pt x="18078" y="15335"/>
                  </a:cubicBezTo>
                  <a:cubicBezTo>
                    <a:pt x="18035" y="15412"/>
                    <a:pt x="18013" y="15489"/>
                    <a:pt x="17969" y="15509"/>
                  </a:cubicBezTo>
                  <a:cubicBezTo>
                    <a:pt x="17925" y="15547"/>
                    <a:pt x="17903" y="15489"/>
                    <a:pt x="17882" y="15489"/>
                  </a:cubicBezTo>
                  <a:cubicBezTo>
                    <a:pt x="17860" y="15489"/>
                    <a:pt x="17838" y="15509"/>
                    <a:pt x="17860" y="15528"/>
                  </a:cubicBezTo>
                  <a:cubicBezTo>
                    <a:pt x="17882" y="15547"/>
                    <a:pt x="17903" y="15547"/>
                    <a:pt x="17860" y="15586"/>
                  </a:cubicBezTo>
                  <a:cubicBezTo>
                    <a:pt x="17838" y="15605"/>
                    <a:pt x="17838" y="15683"/>
                    <a:pt x="17838" y="15760"/>
                  </a:cubicBezTo>
                  <a:cubicBezTo>
                    <a:pt x="17838" y="15837"/>
                    <a:pt x="17860" y="15915"/>
                    <a:pt x="17838" y="15992"/>
                  </a:cubicBezTo>
                  <a:cubicBezTo>
                    <a:pt x="17794" y="16069"/>
                    <a:pt x="17838" y="16108"/>
                    <a:pt x="17816" y="16147"/>
                  </a:cubicBezTo>
                  <a:cubicBezTo>
                    <a:pt x="17794" y="16166"/>
                    <a:pt x="17750" y="16166"/>
                    <a:pt x="17750" y="16205"/>
                  </a:cubicBezTo>
                  <a:cubicBezTo>
                    <a:pt x="17750" y="16244"/>
                    <a:pt x="17728" y="16302"/>
                    <a:pt x="17728" y="16360"/>
                  </a:cubicBezTo>
                  <a:cubicBezTo>
                    <a:pt x="17728" y="16418"/>
                    <a:pt x="17685" y="16379"/>
                    <a:pt x="17663" y="16418"/>
                  </a:cubicBezTo>
                  <a:cubicBezTo>
                    <a:pt x="17663" y="16456"/>
                    <a:pt x="17663" y="16514"/>
                    <a:pt x="17619" y="16534"/>
                  </a:cubicBezTo>
                  <a:cubicBezTo>
                    <a:pt x="17575" y="16553"/>
                    <a:pt x="17553" y="16592"/>
                    <a:pt x="17553" y="16650"/>
                  </a:cubicBezTo>
                  <a:cubicBezTo>
                    <a:pt x="17553" y="16708"/>
                    <a:pt x="17553" y="16708"/>
                    <a:pt x="17509" y="16708"/>
                  </a:cubicBezTo>
                  <a:cubicBezTo>
                    <a:pt x="17466" y="16708"/>
                    <a:pt x="17422" y="16746"/>
                    <a:pt x="17422" y="16785"/>
                  </a:cubicBezTo>
                  <a:cubicBezTo>
                    <a:pt x="17422" y="16824"/>
                    <a:pt x="17378" y="16824"/>
                    <a:pt x="17313" y="16824"/>
                  </a:cubicBezTo>
                  <a:cubicBezTo>
                    <a:pt x="17225" y="16824"/>
                    <a:pt x="17116" y="16785"/>
                    <a:pt x="17072" y="16824"/>
                  </a:cubicBezTo>
                  <a:cubicBezTo>
                    <a:pt x="17050" y="16843"/>
                    <a:pt x="17006" y="16882"/>
                    <a:pt x="16962" y="16882"/>
                  </a:cubicBezTo>
                  <a:cubicBezTo>
                    <a:pt x="16919" y="16901"/>
                    <a:pt x="16962" y="16920"/>
                    <a:pt x="16897" y="16920"/>
                  </a:cubicBezTo>
                  <a:cubicBezTo>
                    <a:pt x="16831" y="16920"/>
                    <a:pt x="16787" y="16940"/>
                    <a:pt x="16722" y="16998"/>
                  </a:cubicBezTo>
                  <a:cubicBezTo>
                    <a:pt x="16656" y="17056"/>
                    <a:pt x="16568" y="17114"/>
                    <a:pt x="16547" y="17114"/>
                  </a:cubicBezTo>
                  <a:cubicBezTo>
                    <a:pt x="16503" y="17114"/>
                    <a:pt x="16525" y="17152"/>
                    <a:pt x="16503" y="17191"/>
                  </a:cubicBezTo>
                  <a:cubicBezTo>
                    <a:pt x="16481" y="17249"/>
                    <a:pt x="16481" y="17307"/>
                    <a:pt x="16503" y="17384"/>
                  </a:cubicBezTo>
                  <a:cubicBezTo>
                    <a:pt x="16503" y="17462"/>
                    <a:pt x="16503" y="17558"/>
                    <a:pt x="16459" y="17558"/>
                  </a:cubicBezTo>
                  <a:cubicBezTo>
                    <a:pt x="16415" y="17558"/>
                    <a:pt x="16371" y="17597"/>
                    <a:pt x="16328" y="17674"/>
                  </a:cubicBezTo>
                  <a:cubicBezTo>
                    <a:pt x="16262" y="17771"/>
                    <a:pt x="16240" y="17868"/>
                    <a:pt x="16153" y="17926"/>
                  </a:cubicBezTo>
                  <a:cubicBezTo>
                    <a:pt x="16043" y="17984"/>
                    <a:pt x="16065" y="17965"/>
                    <a:pt x="16131" y="17887"/>
                  </a:cubicBezTo>
                  <a:cubicBezTo>
                    <a:pt x="16196" y="17810"/>
                    <a:pt x="16218" y="17732"/>
                    <a:pt x="16131" y="17771"/>
                  </a:cubicBezTo>
                  <a:cubicBezTo>
                    <a:pt x="16043" y="17810"/>
                    <a:pt x="16131" y="17849"/>
                    <a:pt x="16043" y="17907"/>
                  </a:cubicBezTo>
                  <a:cubicBezTo>
                    <a:pt x="15999" y="17965"/>
                    <a:pt x="16021" y="17984"/>
                    <a:pt x="15978" y="18042"/>
                  </a:cubicBezTo>
                  <a:cubicBezTo>
                    <a:pt x="15934" y="18119"/>
                    <a:pt x="15956" y="18139"/>
                    <a:pt x="15890" y="18197"/>
                  </a:cubicBezTo>
                  <a:cubicBezTo>
                    <a:pt x="15846" y="18216"/>
                    <a:pt x="15824" y="18235"/>
                    <a:pt x="15824" y="18255"/>
                  </a:cubicBezTo>
                  <a:cubicBezTo>
                    <a:pt x="15781" y="18293"/>
                    <a:pt x="15759" y="18332"/>
                    <a:pt x="15715" y="18371"/>
                  </a:cubicBezTo>
                  <a:cubicBezTo>
                    <a:pt x="15627" y="18409"/>
                    <a:pt x="15562" y="18409"/>
                    <a:pt x="15496" y="18390"/>
                  </a:cubicBezTo>
                  <a:cubicBezTo>
                    <a:pt x="15430" y="18390"/>
                    <a:pt x="15452" y="18429"/>
                    <a:pt x="15387" y="18390"/>
                  </a:cubicBezTo>
                  <a:cubicBezTo>
                    <a:pt x="15321" y="18371"/>
                    <a:pt x="15277" y="18351"/>
                    <a:pt x="15212" y="18351"/>
                  </a:cubicBezTo>
                  <a:cubicBezTo>
                    <a:pt x="15190" y="18351"/>
                    <a:pt x="15168" y="18332"/>
                    <a:pt x="15168" y="18332"/>
                  </a:cubicBezTo>
                  <a:cubicBezTo>
                    <a:pt x="15146" y="18332"/>
                    <a:pt x="15146" y="18313"/>
                    <a:pt x="15102" y="18332"/>
                  </a:cubicBezTo>
                  <a:cubicBezTo>
                    <a:pt x="15058" y="18390"/>
                    <a:pt x="15146" y="18429"/>
                    <a:pt x="15212" y="18429"/>
                  </a:cubicBezTo>
                  <a:cubicBezTo>
                    <a:pt x="15277" y="18429"/>
                    <a:pt x="15321" y="18448"/>
                    <a:pt x="15299" y="18487"/>
                  </a:cubicBezTo>
                  <a:cubicBezTo>
                    <a:pt x="15255" y="18525"/>
                    <a:pt x="15255" y="18583"/>
                    <a:pt x="15299" y="18603"/>
                  </a:cubicBezTo>
                  <a:cubicBezTo>
                    <a:pt x="15365" y="18603"/>
                    <a:pt x="15387" y="18641"/>
                    <a:pt x="15365" y="18680"/>
                  </a:cubicBezTo>
                  <a:cubicBezTo>
                    <a:pt x="15343" y="18719"/>
                    <a:pt x="15255" y="18796"/>
                    <a:pt x="15233" y="18835"/>
                  </a:cubicBezTo>
                  <a:cubicBezTo>
                    <a:pt x="15233" y="18873"/>
                    <a:pt x="15124" y="18931"/>
                    <a:pt x="14971" y="18951"/>
                  </a:cubicBezTo>
                  <a:cubicBezTo>
                    <a:pt x="14840" y="18989"/>
                    <a:pt x="14664" y="18989"/>
                    <a:pt x="14621" y="18970"/>
                  </a:cubicBezTo>
                  <a:cubicBezTo>
                    <a:pt x="14599" y="18951"/>
                    <a:pt x="14555" y="18970"/>
                    <a:pt x="14577" y="19009"/>
                  </a:cubicBezTo>
                  <a:cubicBezTo>
                    <a:pt x="14599" y="19067"/>
                    <a:pt x="14643" y="19067"/>
                    <a:pt x="14577" y="19105"/>
                  </a:cubicBezTo>
                  <a:cubicBezTo>
                    <a:pt x="14533" y="19144"/>
                    <a:pt x="14577" y="19183"/>
                    <a:pt x="14577" y="19221"/>
                  </a:cubicBezTo>
                  <a:cubicBezTo>
                    <a:pt x="14577" y="19260"/>
                    <a:pt x="14511" y="19299"/>
                    <a:pt x="14424" y="19279"/>
                  </a:cubicBezTo>
                  <a:cubicBezTo>
                    <a:pt x="14336" y="19279"/>
                    <a:pt x="14227" y="19202"/>
                    <a:pt x="14205" y="19241"/>
                  </a:cubicBezTo>
                  <a:cubicBezTo>
                    <a:pt x="14161" y="19279"/>
                    <a:pt x="14183" y="19338"/>
                    <a:pt x="14205" y="19357"/>
                  </a:cubicBezTo>
                  <a:cubicBezTo>
                    <a:pt x="14227" y="19376"/>
                    <a:pt x="14205" y="19454"/>
                    <a:pt x="14227" y="19454"/>
                  </a:cubicBezTo>
                  <a:cubicBezTo>
                    <a:pt x="14249" y="19454"/>
                    <a:pt x="14271" y="19473"/>
                    <a:pt x="14292" y="19473"/>
                  </a:cubicBezTo>
                  <a:cubicBezTo>
                    <a:pt x="14336" y="19473"/>
                    <a:pt x="14336" y="19415"/>
                    <a:pt x="14402" y="19454"/>
                  </a:cubicBezTo>
                  <a:cubicBezTo>
                    <a:pt x="14446" y="19492"/>
                    <a:pt x="14380" y="19550"/>
                    <a:pt x="14336" y="19550"/>
                  </a:cubicBezTo>
                  <a:cubicBezTo>
                    <a:pt x="14292" y="19550"/>
                    <a:pt x="14314" y="19512"/>
                    <a:pt x="14271" y="19512"/>
                  </a:cubicBezTo>
                  <a:cubicBezTo>
                    <a:pt x="14205" y="19512"/>
                    <a:pt x="14227" y="19550"/>
                    <a:pt x="14249" y="19570"/>
                  </a:cubicBezTo>
                  <a:cubicBezTo>
                    <a:pt x="14292" y="19570"/>
                    <a:pt x="14271" y="19589"/>
                    <a:pt x="14227" y="19589"/>
                  </a:cubicBezTo>
                  <a:cubicBezTo>
                    <a:pt x="14161" y="19608"/>
                    <a:pt x="14161" y="19666"/>
                    <a:pt x="14161" y="19724"/>
                  </a:cubicBezTo>
                  <a:cubicBezTo>
                    <a:pt x="14161" y="19763"/>
                    <a:pt x="14161" y="19782"/>
                    <a:pt x="14117" y="19802"/>
                  </a:cubicBezTo>
                  <a:cubicBezTo>
                    <a:pt x="14096" y="19821"/>
                    <a:pt x="14117" y="19860"/>
                    <a:pt x="14096" y="19860"/>
                  </a:cubicBezTo>
                  <a:cubicBezTo>
                    <a:pt x="14052" y="19879"/>
                    <a:pt x="13920" y="19879"/>
                    <a:pt x="13877" y="19976"/>
                  </a:cubicBezTo>
                  <a:cubicBezTo>
                    <a:pt x="13811" y="20092"/>
                    <a:pt x="13920" y="20150"/>
                    <a:pt x="13964" y="20169"/>
                  </a:cubicBezTo>
                  <a:cubicBezTo>
                    <a:pt x="14008" y="20188"/>
                    <a:pt x="14096" y="20169"/>
                    <a:pt x="14096" y="20208"/>
                  </a:cubicBezTo>
                  <a:cubicBezTo>
                    <a:pt x="14096" y="20227"/>
                    <a:pt x="14052" y="20304"/>
                    <a:pt x="14074" y="20324"/>
                  </a:cubicBezTo>
                  <a:cubicBezTo>
                    <a:pt x="14096" y="20343"/>
                    <a:pt x="13986" y="20382"/>
                    <a:pt x="13920" y="20440"/>
                  </a:cubicBezTo>
                  <a:cubicBezTo>
                    <a:pt x="13855" y="20478"/>
                    <a:pt x="13811" y="20517"/>
                    <a:pt x="13811" y="20575"/>
                  </a:cubicBezTo>
                  <a:cubicBezTo>
                    <a:pt x="13811" y="20633"/>
                    <a:pt x="13767" y="20672"/>
                    <a:pt x="13723" y="20652"/>
                  </a:cubicBezTo>
                  <a:cubicBezTo>
                    <a:pt x="13702" y="20652"/>
                    <a:pt x="13702" y="20691"/>
                    <a:pt x="13658" y="20710"/>
                  </a:cubicBezTo>
                  <a:cubicBezTo>
                    <a:pt x="13614" y="20730"/>
                    <a:pt x="13636" y="20807"/>
                    <a:pt x="13636" y="20826"/>
                  </a:cubicBezTo>
                  <a:cubicBezTo>
                    <a:pt x="13636" y="20846"/>
                    <a:pt x="13658" y="20885"/>
                    <a:pt x="13658" y="20904"/>
                  </a:cubicBezTo>
                  <a:cubicBezTo>
                    <a:pt x="13636" y="20943"/>
                    <a:pt x="13745" y="21001"/>
                    <a:pt x="13723" y="21020"/>
                  </a:cubicBezTo>
                  <a:cubicBezTo>
                    <a:pt x="13702" y="21039"/>
                    <a:pt x="13614" y="21001"/>
                    <a:pt x="13592" y="21001"/>
                  </a:cubicBezTo>
                  <a:cubicBezTo>
                    <a:pt x="13592" y="21020"/>
                    <a:pt x="13570" y="21020"/>
                    <a:pt x="13570" y="21020"/>
                  </a:cubicBezTo>
                  <a:cubicBezTo>
                    <a:pt x="13570" y="21097"/>
                    <a:pt x="13658" y="21078"/>
                    <a:pt x="13680" y="21078"/>
                  </a:cubicBezTo>
                  <a:cubicBezTo>
                    <a:pt x="13702" y="21078"/>
                    <a:pt x="13702" y="21078"/>
                    <a:pt x="13702" y="21078"/>
                  </a:cubicBezTo>
                  <a:cubicBezTo>
                    <a:pt x="13723" y="21097"/>
                    <a:pt x="13767" y="21136"/>
                    <a:pt x="13745" y="21136"/>
                  </a:cubicBezTo>
                  <a:cubicBezTo>
                    <a:pt x="13702" y="21155"/>
                    <a:pt x="13680" y="21194"/>
                    <a:pt x="13723" y="21194"/>
                  </a:cubicBezTo>
                  <a:cubicBezTo>
                    <a:pt x="13789" y="21194"/>
                    <a:pt x="13745" y="21213"/>
                    <a:pt x="13811" y="21252"/>
                  </a:cubicBezTo>
                  <a:cubicBezTo>
                    <a:pt x="13833" y="21291"/>
                    <a:pt x="14008" y="21407"/>
                    <a:pt x="14074" y="21407"/>
                  </a:cubicBezTo>
                  <a:cubicBezTo>
                    <a:pt x="14139" y="21407"/>
                    <a:pt x="14205" y="21426"/>
                    <a:pt x="14161" y="21445"/>
                  </a:cubicBezTo>
                  <a:cubicBezTo>
                    <a:pt x="14117" y="21465"/>
                    <a:pt x="14030" y="21465"/>
                    <a:pt x="13986" y="21484"/>
                  </a:cubicBezTo>
                  <a:cubicBezTo>
                    <a:pt x="13964" y="21503"/>
                    <a:pt x="13942" y="21484"/>
                    <a:pt x="13920" y="21484"/>
                  </a:cubicBezTo>
                  <a:cubicBezTo>
                    <a:pt x="13920" y="21484"/>
                    <a:pt x="13920" y="21484"/>
                    <a:pt x="13920" y="21484"/>
                  </a:cubicBezTo>
                  <a:cubicBezTo>
                    <a:pt x="13899" y="21523"/>
                    <a:pt x="13855" y="21523"/>
                    <a:pt x="13811" y="21503"/>
                  </a:cubicBezTo>
                  <a:cubicBezTo>
                    <a:pt x="13767" y="21484"/>
                    <a:pt x="13702" y="21465"/>
                    <a:pt x="13723" y="21503"/>
                  </a:cubicBezTo>
                  <a:cubicBezTo>
                    <a:pt x="13767" y="21542"/>
                    <a:pt x="13811" y="21600"/>
                    <a:pt x="13745" y="21581"/>
                  </a:cubicBezTo>
                  <a:cubicBezTo>
                    <a:pt x="13702" y="21581"/>
                    <a:pt x="13658" y="21465"/>
                    <a:pt x="13614" y="21484"/>
                  </a:cubicBezTo>
                  <a:cubicBezTo>
                    <a:pt x="13570" y="21523"/>
                    <a:pt x="13658" y="21561"/>
                    <a:pt x="13570" y="21542"/>
                  </a:cubicBezTo>
                  <a:cubicBezTo>
                    <a:pt x="13461" y="21503"/>
                    <a:pt x="13505" y="21426"/>
                    <a:pt x="13461" y="21426"/>
                  </a:cubicBezTo>
                  <a:cubicBezTo>
                    <a:pt x="13417" y="21426"/>
                    <a:pt x="13461" y="21542"/>
                    <a:pt x="13417" y="21523"/>
                  </a:cubicBezTo>
                  <a:cubicBezTo>
                    <a:pt x="13373" y="21484"/>
                    <a:pt x="13395" y="21426"/>
                    <a:pt x="13351" y="21407"/>
                  </a:cubicBezTo>
                  <a:cubicBezTo>
                    <a:pt x="13286" y="21407"/>
                    <a:pt x="13242" y="21445"/>
                    <a:pt x="13242" y="21387"/>
                  </a:cubicBezTo>
                  <a:cubicBezTo>
                    <a:pt x="13242" y="21349"/>
                    <a:pt x="13351" y="21368"/>
                    <a:pt x="13308" y="21349"/>
                  </a:cubicBezTo>
                  <a:cubicBezTo>
                    <a:pt x="13286" y="21310"/>
                    <a:pt x="13330" y="21271"/>
                    <a:pt x="13351" y="21291"/>
                  </a:cubicBezTo>
                  <a:cubicBezTo>
                    <a:pt x="13373" y="21329"/>
                    <a:pt x="13461" y="21387"/>
                    <a:pt x="13417" y="21329"/>
                  </a:cubicBezTo>
                  <a:cubicBezTo>
                    <a:pt x="13373" y="21252"/>
                    <a:pt x="13417" y="21233"/>
                    <a:pt x="13439" y="21252"/>
                  </a:cubicBezTo>
                  <a:cubicBezTo>
                    <a:pt x="13483" y="21252"/>
                    <a:pt x="13461" y="21368"/>
                    <a:pt x="13505" y="21349"/>
                  </a:cubicBezTo>
                  <a:cubicBezTo>
                    <a:pt x="13548" y="21329"/>
                    <a:pt x="13483" y="21291"/>
                    <a:pt x="13483" y="21252"/>
                  </a:cubicBezTo>
                  <a:cubicBezTo>
                    <a:pt x="13505" y="21233"/>
                    <a:pt x="13614" y="21233"/>
                    <a:pt x="13570" y="21194"/>
                  </a:cubicBezTo>
                  <a:cubicBezTo>
                    <a:pt x="13548" y="21175"/>
                    <a:pt x="13483" y="21233"/>
                    <a:pt x="13461" y="21194"/>
                  </a:cubicBezTo>
                  <a:cubicBezTo>
                    <a:pt x="13417" y="21155"/>
                    <a:pt x="13417" y="21155"/>
                    <a:pt x="13483" y="21136"/>
                  </a:cubicBezTo>
                  <a:cubicBezTo>
                    <a:pt x="13527" y="21117"/>
                    <a:pt x="13570" y="21059"/>
                    <a:pt x="13483" y="21078"/>
                  </a:cubicBezTo>
                  <a:cubicBezTo>
                    <a:pt x="13417" y="21097"/>
                    <a:pt x="13351" y="21117"/>
                    <a:pt x="13373" y="21194"/>
                  </a:cubicBezTo>
                  <a:cubicBezTo>
                    <a:pt x="13373" y="21252"/>
                    <a:pt x="13308" y="21291"/>
                    <a:pt x="13264" y="21271"/>
                  </a:cubicBezTo>
                  <a:cubicBezTo>
                    <a:pt x="13198" y="21252"/>
                    <a:pt x="13176" y="21291"/>
                    <a:pt x="13198" y="21310"/>
                  </a:cubicBezTo>
                  <a:cubicBezTo>
                    <a:pt x="13220" y="21329"/>
                    <a:pt x="13264" y="21310"/>
                    <a:pt x="13220" y="21349"/>
                  </a:cubicBezTo>
                  <a:cubicBezTo>
                    <a:pt x="13198" y="21368"/>
                    <a:pt x="13198" y="21349"/>
                    <a:pt x="13154" y="21310"/>
                  </a:cubicBezTo>
                  <a:cubicBezTo>
                    <a:pt x="13089" y="21291"/>
                    <a:pt x="13067" y="21329"/>
                    <a:pt x="13023" y="21291"/>
                  </a:cubicBezTo>
                  <a:cubicBezTo>
                    <a:pt x="12979" y="21252"/>
                    <a:pt x="12958" y="21194"/>
                    <a:pt x="13001" y="21213"/>
                  </a:cubicBezTo>
                  <a:cubicBezTo>
                    <a:pt x="13067" y="21213"/>
                    <a:pt x="13154" y="21271"/>
                    <a:pt x="13154" y="21233"/>
                  </a:cubicBezTo>
                  <a:cubicBezTo>
                    <a:pt x="13154" y="21194"/>
                    <a:pt x="13176" y="21136"/>
                    <a:pt x="13220" y="21175"/>
                  </a:cubicBezTo>
                  <a:cubicBezTo>
                    <a:pt x="13264" y="21194"/>
                    <a:pt x="13351" y="21155"/>
                    <a:pt x="13330" y="21117"/>
                  </a:cubicBezTo>
                  <a:cubicBezTo>
                    <a:pt x="13308" y="21078"/>
                    <a:pt x="13264" y="21155"/>
                    <a:pt x="13176" y="21136"/>
                  </a:cubicBezTo>
                  <a:cubicBezTo>
                    <a:pt x="13089" y="21136"/>
                    <a:pt x="13111" y="21194"/>
                    <a:pt x="13045" y="21194"/>
                  </a:cubicBezTo>
                  <a:cubicBezTo>
                    <a:pt x="12979" y="21175"/>
                    <a:pt x="13045" y="21175"/>
                    <a:pt x="13045" y="21136"/>
                  </a:cubicBezTo>
                  <a:cubicBezTo>
                    <a:pt x="13045" y="21097"/>
                    <a:pt x="13111" y="21078"/>
                    <a:pt x="13111" y="21097"/>
                  </a:cubicBezTo>
                  <a:cubicBezTo>
                    <a:pt x="13133" y="21117"/>
                    <a:pt x="13198" y="21097"/>
                    <a:pt x="13198" y="21097"/>
                  </a:cubicBezTo>
                  <a:cubicBezTo>
                    <a:pt x="13220" y="21059"/>
                    <a:pt x="13308" y="21097"/>
                    <a:pt x="13286" y="21059"/>
                  </a:cubicBezTo>
                  <a:cubicBezTo>
                    <a:pt x="13286" y="21020"/>
                    <a:pt x="13111" y="21020"/>
                    <a:pt x="13067" y="21059"/>
                  </a:cubicBezTo>
                  <a:cubicBezTo>
                    <a:pt x="13045" y="21078"/>
                    <a:pt x="13001" y="21117"/>
                    <a:pt x="12979" y="21078"/>
                  </a:cubicBezTo>
                  <a:cubicBezTo>
                    <a:pt x="12958" y="21039"/>
                    <a:pt x="12979" y="21001"/>
                    <a:pt x="13023" y="21001"/>
                  </a:cubicBezTo>
                  <a:cubicBezTo>
                    <a:pt x="13067" y="21020"/>
                    <a:pt x="13154" y="21001"/>
                    <a:pt x="13154" y="20962"/>
                  </a:cubicBezTo>
                  <a:cubicBezTo>
                    <a:pt x="13133" y="20923"/>
                    <a:pt x="13067" y="20904"/>
                    <a:pt x="13067" y="20943"/>
                  </a:cubicBezTo>
                  <a:cubicBezTo>
                    <a:pt x="13045" y="20981"/>
                    <a:pt x="13023" y="20981"/>
                    <a:pt x="13001" y="20943"/>
                  </a:cubicBezTo>
                  <a:cubicBezTo>
                    <a:pt x="13001" y="20904"/>
                    <a:pt x="12958" y="20943"/>
                    <a:pt x="12936" y="20943"/>
                  </a:cubicBezTo>
                  <a:cubicBezTo>
                    <a:pt x="12914" y="20943"/>
                    <a:pt x="12958" y="20904"/>
                    <a:pt x="12979" y="20885"/>
                  </a:cubicBezTo>
                  <a:cubicBezTo>
                    <a:pt x="13023" y="20885"/>
                    <a:pt x="13001" y="20826"/>
                    <a:pt x="12958" y="20846"/>
                  </a:cubicBezTo>
                  <a:cubicBezTo>
                    <a:pt x="12914" y="20865"/>
                    <a:pt x="12936" y="20846"/>
                    <a:pt x="12892" y="20846"/>
                  </a:cubicBezTo>
                  <a:cubicBezTo>
                    <a:pt x="12848" y="20826"/>
                    <a:pt x="12848" y="20885"/>
                    <a:pt x="12826" y="20865"/>
                  </a:cubicBezTo>
                  <a:cubicBezTo>
                    <a:pt x="12804" y="20846"/>
                    <a:pt x="12848" y="20807"/>
                    <a:pt x="12826" y="20788"/>
                  </a:cubicBezTo>
                  <a:cubicBezTo>
                    <a:pt x="12782" y="20768"/>
                    <a:pt x="12870" y="20788"/>
                    <a:pt x="12870" y="20749"/>
                  </a:cubicBezTo>
                  <a:cubicBezTo>
                    <a:pt x="12870" y="20710"/>
                    <a:pt x="12914" y="20730"/>
                    <a:pt x="12914" y="20710"/>
                  </a:cubicBezTo>
                  <a:cubicBezTo>
                    <a:pt x="12914" y="20672"/>
                    <a:pt x="12936" y="20633"/>
                    <a:pt x="12936" y="20614"/>
                  </a:cubicBezTo>
                  <a:cubicBezTo>
                    <a:pt x="12936" y="20594"/>
                    <a:pt x="12979" y="20556"/>
                    <a:pt x="12958" y="20536"/>
                  </a:cubicBezTo>
                  <a:cubicBezTo>
                    <a:pt x="12914" y="20498"/>
                    <a:pt x="12870" y="20556"/>
                    <a:pt x="12892" y="20594"/>
                  </a:cubicBezTo>
                  <a:cubicBezTo>
                    <a:pt x="12892" y="20614"/>
                    <a:pt x="12870" y="20633"/>
                    <a:pt x="12848" y="20633"/>
                  </a:cubicBezTo>
                  <a:cubicBezTo>
                    <a:pt x="12804" y="20633"/>
                    <a:pt x="12848" y="20594"/>
                    <a:pt x="12804" y="20594"/>
                  </a:cubicBezTo>
                  <a:cubicBezTo>
                    <a:pt x="12782" y="20614"/>
                    <a:pt x="12739" y="20575"/>
                    <a:pt x="12782" y="20536"/>
                  </a:cubicBezTo>
                  <a:cubicBezTo>
                    <a:pt x="12826" y="20517"/>
                    <a:pt x="12848" y="20498"/>
                    <a:pt x="12848" y="20478"/>
                  </a:cubicBezTo>
                  <a:cubicBezTo>
                    <a:pt x="12870" y="20440"/>
                    <a:pt x="12936" y="20478"/>
                    <a:pt x="12914" y="20420"/>
                  </a:cubicBezTo>
                  <a:cubicBezTo>
                    <a:pt x="12914" y="20382"/>
                    <a:pt x="12870" y="20401"/>
                    <a:pt x="12870" y="20420"/>
                  </a:cubicBezTo>
                  <a:cubicBezTo>
                    <a:pt x="12848" y="20440"/>
                    <a:pt x="12826" y="20459"/>
                    <a:pt x="12804" y="20459"/>
                  </a:cubicBezTo>
                  <a:cubicBezTo>
                    <a:pt x="12782" y="20459"/>
                    <a:pt x="12782" y="20420"/>
                    <a:pt x="12739" y="20401"/>
                  </a:cubicBezTo>
                  <a:cubicBezTo>
                    <a:pt x="12717" y="20382"/>
                    <a:pt x="12804" y="20324"/>
                    <a:pt x="12848" y="20324"/>
                  </a:cubicBezTo>
                  <a:cubicBezTo>
                    <a:pt x="12870" y="20343"/>
                    <a:pt x="12892" y="20362"/>
                    <a:pt x="12914" y="20324"/>
                  </a:cubicBezTo>
                  <a:cubicBezTo>
                    <a:pt x="12936" y="20304"/>
                    <a:pt x="12979" y="20324"/>
                    <a:pt x="13001" y="20343"/>
                  </a:cubicBezTo>
                  <a:cubicBezTo>
                    <a:pt x="13023" y="20362"/>
                    <a:pt x="13045" y="20304"/>
                    <a:pt x="13001" y="20304"/>
                  </a:cubicBezTo>
                  <a:cubicBezTo>
                    <a:pt x="12958" y="20285"/>
                    <a:pt x="12892" y="20324"/>
                    <a:pt x="12870" y="20285"/>
                  </a:cubicBezTo>
                  <a:cubicBezTo>
                    <a:pt x="12870" y="20246"/>
                    <a:pt x="12892" y="20208"/>
                    <a:pt x="12914" y="20208"/>
                  </a:cubicBezTo>
                  <a:cubicBezTo>
                    <a:pt x="12958" y="20227"/>
                    <a:pt x="12958" y="20150"/>
                    <a:pt x="12914" y="20150"/>
                  </a:cubicBezTo>
                  <a:cubicBezTo>
                    <a:pt x="12870" y="20150"/>
                    <a:pt x="12848" y="20169"/>
                    <a:pt x="12826" y="20150"/>
                  </a:cubicBezTo>
                  <a:cubicBezTo>
                    <a:pt x="12826" y="20111"/>
                    <a:pt x="12761" y="20111"/>
                    <a:pt x="12761" y="20150"/>
                  </a:cubicBezTo>
                  <a:cubicBezTo>
                    <a:pt x="12761" y="20169"/>
                    <a:pt x="12739" y="20169"/>
                    <a:pt x="12739" y="20150"/>
                  </a:cubicBezTo>
                  <a:cubicBezTo>
                    <a:pt x="12739" y="20111"/>
                    <a:pt x="12782" y="20072"/>
                    <a:pt x="12826" y="20053"/>
                  </a:cubicBezTo>
                  <a:cubicBezTo>
                    <a:pt x="12848" y="20053"/>
                    <a:pt x="12782" y="20034"/>
                    <a:pt x="12804" y="20014"/>
                  </a:cubicBezTo>
                  <a:cubicBezTo>
                    <a:pt x="12848" y="19976"/>
                    <a:pt x="12892" y="19995"/>
                    <a:pt x="12892" y="19956"/>
                  </a:cubicBezTo>
                  <a:cubicBezTo>
                    <a:pt x="12892" y="19918"/>
                    <a:pt x="12958" y="19956"/>
                    <a:pt x="12958" y="19918"/>
                  </a:cubicBezTo>
                  <a:cubicBezTo>
                    <a:pt x="12958" y="19879"/>
                    <a:pt x="12870" y="19840"/>
                    <a:pt x="12914" y="19821"/>
                  </a:cubicBezTo>
                  <a:cubicBezTo>
                    <a:pt x="12958" y="19821"/>
                    <a:pt x="13023" y="19879"/>
                    <a:pt x="12979" y="19918"/>
                  </a:cubicBezTo>
                  <a:cubicBezTo>
                    <a:pt x="12958" y="19956"/>
                    <a:pt x="12914" y="19976"/>
                    <a:pt x="12936" y="19995"/>
                  </a:cubicBezTo>
                  <a:cubicBezTo>
                    <a:pt x="12958" y="20014"/>
                    <a:pt x="13001" y="20053"/>
                    <a:pt x="13023" y="20034"/>
                  </a:cubicBezTo>
                  <a:cubicBezTo>
                    <a:pt x="13045" y="19995"/>
                    <a:pt x="12979" y="19976"/>
                    <a:pt x="13001" y="19956"/>
                  </a:cubicBezTo>
                  <a:cubicBezTo>
                    <a:pt x="13045" y="19937"/>
                    <a:pt x="13089" y="19956"/>
                    <a:pt x="13067" y="19918"/>
                  </a:cubicBezTo>
                  <a:cubicBezTo>
                    <a:pt x="13067" y="19879"/>
                    <a:pt x="13045" y="19860"/>
                    <a:pt x="13067" y="19840"/>
                  </a:cubicBezTo>
                  <a:cubicBezTo>
                    <a:pt x="13111" y="19840"/>
                    <a:pt x="13067" y="19802"/>
                    <a:pt x="13067" y="19782"/>
                  </a:cubicBezTo>
                  <a:cubicBezTo>
                    <a:pt x="13089" y="19782"/>
                    <a:pt x="13067" y="19782"/>
                    <a:pt x="13067" y="19724"/>
                  </a:cubicBezTo>
                  <a:cubicBezTo>
                    <a:pt x="13067" y="19686"/>
                    <a:pt x="13111" y="19686"/>
                    <a:pt x="13089" y="19647"/>
                  </a:cubicBezTo>
                  <a:cubicBezTo>
                    <a:pt x="13067" y="19608"/>
                    <a:pt x="13111" y="19589"/>
                    <a:pt x="13133" y="19550"/>
                  </a:cubicBezTo>
                  <a:cubicBezTo>
                    <a:pt x="13154" y="19531"/>
                    <a:pt x="13089" y="19473"/>
                    <a:pt x="13133" y="19454"/>
                  </a:cubicBezTo>
                  <a:cubicBezTo>
                    <a:pt x="13176" y="19434"/>
                    <a:pt x="13154" y="19415"/>
                    <a:pt x="13133" y="19396"/>
                  </a:cubicBezTo>
                  <a:cubicBezTo>
                    <a:pt x="13089" y="19396"/>
                    <a:pt x="13133" y="19338"/>
                    <a:pt x="13089" y="19357"/>
                  </a:cubicBezTo>
                  <a:cubicBezTo>
                    <a:pt x="13045" y="19376"/>
                    <a:pt x="13089" y="19396"/>
                    <a:pt x="13045" y="19396"/>
                  </a:cubicBezTo>
                  <a:cubicBezTo>
                    <a:pt x="13001" y="19396"/>
                    <a:pt x="13067" y="19608"/>
                    <a:pt x="12979" y="19608"/>
                  </a:cubicBezTo>
                  <a:cubicBezTo>
                    <a:pt x="12914" y="19628"/>
                    <a:pt x="12914" y="19628"/>
                    <a:pt x="12914" y="19531"/>
                  </a:cubicBezTo>
                  <a:cubicBezTo>
                    <a:pt x="12936" y="19454"/>
                    <a:pt x="12958" y="19396"/>
                    <a:pt x="12979" y="19396"/>
                  </a:cubicBezTo>
                  <a:cubicBezTo>
                    <a:pt x="13001" y="19396"/>
                    <a:pt x="13001" y="19376"/>
                    <a:pt x="12979" y="19338"/>
                  </a:cubicBezTo>
                  <a:cubicBezTo>
                    <a:pt x="12958" y="19279"/>
                    <a:pt x="13001" y="19241"/>
                    <a:pt x="13001" y="19183"/>
                  </a:cubicBezTo>
                  <a:cubicBezTo>
                    <a:pt x="13001" y="19144"/>
                    <a:pt x="13023" y="19144"/>
                    <a:pt x="13045" y="19086"/>
                  </a:cubicBezTo>
                  <a:cubicBezTo>
                    <a:pt x="13067" y="19028"/>
                    <a:pt x="13067" y="19009"/>
                    <a:pt x="13045" y="18970"/>
                  </a:cubicBezTo>
                  <a:cubicBezTo>
                    <a:pt x="13001" y="18912"/>
                    <a:pt x="13045" y="18873"/>
                    <a:pt x="13023" y="18815"/>
                  </a:cubicBezTo>
                  <a:cubicBezTo>
                    <a:pt x="13001" y="18757"/>
                    <a:pt x="13001" y="18719"/>
                    <a:pt x="13045" y="18719"/>
                  </a:cubicBezTo>
                  <a:cubicBezTo>
                    <a:pt x="13067" y="18719"/>
                    <a:pt x="13067" y="18680"/>
                    <a:pt x="13111" y="18622"/>
                  </a:cubicBezTo>
                  <a:cubicBezTo>
                    <a:pt x="13133" y="18564"/>
                    <a:pt x="13198" y="18448"/>
                    <a:pt x="13220" y="18371"/>
                  </a:cubicBezTo>
                  <a:cubicBezTo>
                    <a:pt x="13220" y="18274"/>
                    <a:pt x="13264" y="18274"/>
                    <a:pt x="13264" y="18216"/>
                  </a:cubicBezTo>
                  <a:cubicBezTo>
                    <a:pt x="13264" y="18158"/>
                    <a:pt x="13286" y="18158"/>
                    <a:pt x="13286" y="18139"/>
                  </a:cubicBezTo>
                  <a:cubicBezTo>
                    <a:pt x="13286" y="18100"/>
                    <a:pt x="13308" y="17965"/>
                    <a:pt x="13286" y="17868"/>
                  </a:cubicBezTo>
                  <a:cubicBezTo>
                    <a:pt x="13286" y="17791"/>
                    <a:pt x="13330" y="17771"/>
                    <a:pt x="13351" y="17732"/>
                  </a:cubicBezTo>
                  <a:cubicBezTo>
                    <a:pt x="13351" y="17694"/>
                    <a:pt x="13264" y="17616"/>
                    <a:pt x="13286" y="17578"/>
                  </a:cubicBezTo>
                  <a:cubicBezTo>
                    <a:pt x="13330" y="17558"/>
                    <a:pt x="13351" y="17539"/>
                    <a:pt x="13351" y="17481"/>
                  </a:cubicBezTo>
                  <a:cubicBezTo>
                    <a:pt x="13351" y="17423"/>
                    <a:pt x="13373" y="17404"/>
                    <a:pt x="13373" y="17365"/>
                  </a:cubicBezTo>
                  <a:cubicBezTo>
                    <a:pt x="13395" y="17307"/>
                    <a:pt x="13461" y="17172"/>
                    <a:pt x="13461" y="17075"/>
                  </a:cubicBezTo>
                  <a:cubicBezTo>
                    <a:pt x="13461" y="16998"/>
                    <a:pt x="13439" y="16940"/>
                    <a:pt x="13461" y="16920"/>
                  </a:cubicBezTo>
                  <a:cubicBezTo>
                    <a:pt x="13483" y="16901"/>
                    <a:pt x="13417" y="16901"/>
                    <a:pt x="13439" y="16843"/>
                  </a:cubicBezTo>
                  <a:cubicBezTo>
                    <a:pt x="13461" y="16804"/>
                    <a:pt x="13483" y="16727"/>
                    <a:pt x="13505" y="16669"/>
                  </a:cubicBezTo>
                  <a:cubicBezTo>
                    <a:pt x="13527" y="16592"/>
                    <a:pt x="13505" y="16398"/>
                    <a:pt x="13483" y="16340"/>
                  </a:cubicBezTo>
                  <a:cubicBezTo>
                    <a:pt x="13483" y="16321"/>
                    <a:pt x="13483" y="16263"/>
                    <a:pt x="13483" y="16244"/>
                  </a:cubicBezTo>
                  <a:cubicBezTo>
                    <a:pt x="13483" y="16224"/>
                    <a:pt x="13483" y="16224"/>
                    <a:pt x="13483" y="16224"/>
                  </a:cubicBezTo>
                  <a:cubicBezTo>
                    <a:pt x="13461" y="16205"/>
                    <a:pt x="13351" y="16147"/>
                    <a:pt x="13308" y="16108"/>
                  </a:cubicBezTo>
                  <a:cubicBezTo>
                    <a:pt x="13286" y="16050"/>
                    <a:pt x="13045" y="15953"/>
                    <a:pt x="12914" y="15895"/>
                  </a:cubicBezTo>
                  <a:cubicBezTo>
                    <a:pt x="12804" y="15837"/>
                    <a:pt x="12761" y="15779"/>
                    <a:pt x="12717" y="15760"/>
                  </a:cubicBezTo>
                  <a:cubicBezTo>
                    <a:pt x="12651" y="15721"/>
                    <a:pt x="12629" y="15663"/>
                    <a:pt x="12651" y="15644"/>
                  </a:cubicBezTo>
                  <a:cubicBezTo>
                    <a:pt x="12673" y="15625"/>
                    <a:pt x="12629" y="15567"/>
                    <a:pt x="12564" y="15489"/>
                  </a:cubicBezTo>
                  <a:cubicBezTo>
                    <a:pt x="12498" y="15412"/>
                    <a:pt x="12410" y="15238"/>
                    <a:pt x="12367" y="15122"/>
                  </a:cubicBezTo>
                  <a:cubicBezTo>
                    <a:pt x="12323" y="15025"/>
                    <a:pt x="12301" y="14987"/>
                    <a:pt x="12257" y="14948"/>
                  </a:cubicBezTo>
                  <a:cubicBezTo>
                    <a:pt x="12213" y="14909"/>
                    <a:pt x="12170" y="14813"/>
                    <a:pt x="12126" y="14774"/>
                  </a:cubicBezTo>
                  <a:cubicBezTo>
                    <a:pt x="12082" y="14735"/>
                    <a:pt x="11973" y="14697"/>
                    <a:pt x="11973" y="14677"/>
                  </a:cubicBezTo>
                  <a:cubicBezTo>
                    <a:pt x="11995" y="14638"/>
                    <a:pt x="12016" y="14677"/>
                    <a:pt x="12016" y="14638"/>
                  </a:cubicBezTo>
                  <a:cubicBezTo>
                    <a:pt x="11995" y="14619"/>
                    <a:pt x="11951" y="14522"/>
                    <a:pt x="11973" y="14464"/>
                  </a:cubicBezTo>
                  <a:cubicBezTo>
                    <a:pt x="11995" y="14445"/>
                    <a:pt x="12038" y="14368"/>
                    <a:pt x="12082" y="14368"/>
                  </a:cubicBezTo>
                  <a:cubicBezTo>
                    <a:pt x="12082" y="14368"/>
                    <a:pt x="12082" y="14368"/>
                    <a:pt x="12104" y="14368"/>
                  </a:cubicBezTo>
                  <a:cubicBezTo>
                    <a:pt x="12148" y="14368"/>
                    <a:pt x="12170" y="14329"/>
                    <a:pt x="12148" y="14290"/>
                  </a:cubicBezTo>
                  <a:cubicBezTo>
                    <a:pt x="12126" y="14252"/>
                    <a:pt x="12126" y="14310"/>
                    <a:pt x="12082" y="14271"/>
                  </a:cubicBezTo>
                  <a:cubicBezTo>
                    <a:pt x="12038" y="14252"/>
                    <a:pt x="11995" y="14232"/>
                    <a:pt x="11995" y="14213"/>
                  </a:cubicBezTo>
                  <a:cubicBezTo>
                    <a:pt x="12016" y="14194"/>
                    <a:pt x="12038" y="14155"/>
                    <a:pt x="12016" y="14136"/>
                  </a:cubicBezTo>
                  <a:cubicBezTo>
                    <a:pt x="11995" y="14097"/>
                    <a:pt x="11995" y="14058"/>
                    <a:pt x="12038" y="14058"/>
                  </a:cubicBezTo>
                  <a:cubicBezTo>
                    <a:pt x="12082" y="14039"/>
                    <a:pt x="12060" y="14020"/>
                    <a:pt x="12082" y="13981"/>
                  </a:cubicBezTo>
                  <a:cubicBezTo>
                    <a:pt x="12104" y="13942"/>
                    <a:pt x="12148" y="13942"/>
                    <a:pt x="12148" y="13904"/>
                  </a:cubicBezTo>
                  <a:cubicBezTo>
                    <a:pt x="12148" y="13865"/>
                    <a:pt x="12126" y="13826"/>
                    <a:pt x="12192" y="13826"/>
                  </a:cubicBezTo>
                  <a:cubicBezTo>
                    <a:pt x="12235" y="13826"/>
                    <a:pt x="12279" y="13807"/>
                    <a:pt x="12279" y="13768"/>
                  </a:cubicBezTo>
                  <a:cubicBezTo>
                    <a:pt x="12279" y="13768"/>
                    <a:pt x="12279" y="13768"/>
                    <a:pt x="12279" y="13768"/>
                  </a:cubicBezTo>
                  <a:cubicBezTo>
                    <a:pt x="12279" y="13749"/>
                    <a:pt x="12301" y="13710"/>
                    <a:pt x="12323" y="13710"/>
                  </a:cubicBezTo>
                  <a:cubicBezTo>
                    <a:pt x="12323" y="13710"/>
                    <a:pt x="12323" y="13633"/>
                    <a:pt x="12389" y="13633"/>
                  </a:cubicBezTo>
                  <a:cubicBezTo>
                    <a:pt x="12432" y="13633"/>
                    <a:pt x="12454" y="13614"/>
                    <a:pt x="12498" y="13556"/>
                  </a:cubicBezTo>
                  <a:cubicBezTo>
                    <a:pt x="12520" y="13498"/>
                    <a:pt x="12542" y="13478"/>
                    <a:pt x="12520" y="13459"/>
                  </a:cubicBezTo>
                  <a:cubicBezTo>
                    <a:pt x="12498" y="13420"/>
                    <a:pt x="12476" y="13285"/>
                    <a:pt x="12498" y="13266"/>
                  </a:cubicBezTo>
                  <a:cubicBezTo>
                    <a:pt x="12520" y="13246"/>
                    <a:pt x="12520" y="13208"/>
                    <a:pt x="12498" y="13188"/>
                  </a:cubicBezTo>
                  <a:cubicBezTo>
                    <a:pt x="12498" y="13169"/>
                    <a:pt x="12520" y="13130"/>
                    <a:pt x="12476" y="13111"/>
                  </a:cubicBezTo>
                  <a:cubicBezTo>
                    <a:pt x="12454" y="13091"/>
                    <a:pt x="12432" y="13072"/>
                    <a:pt x="12432" y="13053"/>
                  </a:cubicBezTo>
                  <a:cubicBezTo>
                    <a:pt x="12367" y="13014"/>
                    <a:pt x="12323" y="12956"/>
                    <a:pt x="12345" y="12937"/>
                  </a:cubicBezTo>
                  <a:cubicBezTo>
                    <a:pt x="12389" y="12898"/>
                    <a:pt x="12345" y="12859"/>
                    <a:pt x="12301" y="12840"/>
                  </a:cubicBezTo>
                  <a:cubicBezTo>
                    <a:pt x="12257" y="12840"/>
                    <a:pt x="12170" y="12859"/>
                    <a:pt x="12148" y="12898"/>
                  </a:cubicBezTo>
                  <a:cubicBezTo>
                    <a:pt x="12148" y="12937"/>
                    <a:pt x="12082" y="12917"/>
                    <a:pt x="12082" y="12956"/>
                  </a:cubicBezTo>
                  <a:cubicBezTo>
                    <a:pt x="12082" y="12995"/>
                    <a:pt x="12126" y="12995"/>
                    <a:pt x="12126" y="13014"/>
                  </a:cubicBezTo>
                  <a:cubicBezTo>
                    <a:pt x="12104" y="13053"/>
                    <a:pt x="12038" y="13091"/>
                    <a:pt x="12016" y="13053"/>
                  </a:cubicBezTo>
                  <a:cubicBezTo>
                    <a:pt x="11995" y="13014"/>
                    <a:pt x="11951" y="13033"/>
                    <a:pt x="11907" y="12995"/>
                  </a:cubicBezTo>
                  <a:cubicBezTo>
                    <a:pt x="11885" y="12937"/>
                    <a:pt x="11798" y="12917"/>
                    <a:pt x="11732" y="12917"/>
                  </a:cubicBezTo>
                  <a:cubicBezTo>
                    <a:pt x="11732" y="12917"/>
                    <a:pt x="11710" y="12917"/>
                    <a:pt x="11710" y="12917"/>
                  </a:cubicBezTo>
                  <a:cubicBezTo>
                    <a:pt x="11644" y="12917"/>
                    <a:pt x="11623" y="12898"/>
                    <a:pt x="11623" y="12840"/>
                  </a:cubicBezTo>
                  <a:cubicBezTo>
                    <a:pt x="11623" y="12821"/>
                    <a:pt x="11557" y="12782"/>
                    <a:pt x="11535" y="12782"/>
                  </a:cubicBezTo>
                  <a:cubicBezTo>
                    <a:pt x="11491" y="12782"/>
                    <a:pt x="11491" y="12724"/>
                    <a:pt x="11469" y="12724"/>
                  </a:cubicBezTo>
                  <a:cubicBezTo>
                    <a:pt x="11426" y="12724"/>
                    <a:pt x="11447" y="12763"/>
                    <a:pt x="11382" y="12743"/>
                  </a:cubicBezTo>
                  <a:cubicBezTo>
                    <a:pt x="11316" y="12724"/>
                    <a:pt x="11316" y="12647"/>
                    <a:pt x="11360" y="12627"/>
                  </a:cubicBezTo>
                  <a:cubicBezTo>
                    <a:pt x="11360" y="12627"/>
                    <a:pt x="11360" y="12608"/>
                    <a:pt x="11360" y="12589"/>
                  </a:cubicBezTo>
                  <a:cubicBezTo>
                    <a:pt x="11360" y="12569"/>
                    <a:pt x="11338" y="12550"/>
                    <a:pt x="11316" y="12550"/>
                  </a:cubicBezTo>
                  <a:cubicBezTo>
                    <a:pt x="11251" y="12511"/>
                    <a:pt x="11185" y="12434"/>
                    <a:pt x="11141" y="12395"/>
                  </a:cubicBezTo>
                  <a:cubicBezTo>
                    <a:pt x="11119" y="12395"/>
                    <a:pt x="11119" y="12376"/>
                    <a:pt x="11119" y="12357"/>
                  </a:cubicBezTo>
                  <a:cubicBezTo>
                    <a:pt x="11141" y="12337"/>
                    <a:pt x="11141" y="12318"/>
                    <a:pt x="11119" y="12299"/>
                  </a:cubicBezTo>
                  <a:cubicBezTo>
                    <a:pt x="11097" y="12299"/>
                    <a:pt x="11075" y="12299"/>
                    <a:pt x="11075" y="12299"/>
                  </a:cubicBezTo>
                  <a:cubicBezTo>
                    <a:pt x="11054" y="12318"/>
                    <a:pt x="11054" y="12318"/>
                    <a:pt x="11032" y="12318"/>
                  </a:cubicBezTo>
                  <a:cubicBezTo>
                    <a:pt x="10988" y="12318"/>
                    <a:pt x="10813" y="12279"/>
                    <a:pt x="10769" y="12241"/>
                  </a:cubicBezTo>
                  <a:cubicBezTo>
                    <a:pt x="10747" y="12241"/>
                    <a:pt x="10747" y="12241"/>
                    <a:pt x="10747" y="12241"/>
                  </a:cubicBezTo>
                  <a:cubicBezTo>
                    <a:pt x="10725" y="12202"/>
                    <a:pt x="10616" y="12241"/>
                    <a:pt x="10572" y="12202"/>
                  </a:cubicBezTo>
                  <a:cubicBezTo>
                    <a:pt x="10528" y="12202"/>
                    <a:pt x="10485" y="12144"/>
                    <a:pt x="10419" y="12086"/>
                  </a:cubicBezTo>
                  <a:cubicBezTo>
                    <a:pt x="10353" y="12047"/>
                    <a:pt x="10288" y="12009"/>
                    <a:pt x="10266" y="11989"/>
                  </a:cubicBezTo>
                  <a:cubicBezTo>
                    <a:pt x="10200" y="11970"/>
                    <a:pt x="10113" y="11931"/>
                    <a:pt x="10025" y="11970"/>
                  </a:cubicBezTo>
                  <a:cubicBezTo>
                    <a:pt x="9916" y="11989"/>
                    <a:pt x="9806" y="12028"/>
                    <a:pt x="9740" y="11970"/>
                  </a:cubicBezTo>
                  <a:cubicBezTo>
                    <a:pt x="9653" y="11931"/>
                    <a:pt x="9544" y="11893"/>
                    <a:pt x="9434" y="11854"/>
                  </a:cubicBezTo>
                  <a:cubicBezTo>
                    <a:pt x="9303" y="11835"/>
                    <a:pt x="9237" y="11757"/>
                    <a:pt x="9150" y="11738"/>
                  </a:cubicBezTo>
                  <a:cubicBezTo>
                    <a:pt x="9084" y="11699"/>
                    <a:pt x="8996" y="11719"/>
                    <a:pt x="8931" y="11680"/>
                  </a:cubicBezTo>
                  <a:cubicBezTo>
                    <a:pt x="8887" y="11641"/>
                    <a:pt x="8799" y="11564"/>
                    <a:pt x="8734" y="11564"/>
                  </a:cubicBezTo>
                  <a:cubicBezTo>
                    <a:pt x="8668" y="11564"/>
                    <a:pt x="8624" y="11428"/>
                    <a:pt x="8624" y="11409"/>
                  </a:cubicBezTo>
                  <a:cubicBezTo>
                    <a:pt x="8624" y="11390"/>
                    <a:pt x="8690" y="11409"/>
                    <a:pt x="8668" y="11370"/>
                  </a:cubicBezTo>
                  <a:cubicBezTo>
                    <a:pt x="8646" y="11332"/>
                    <a:pt x="8690" y="11312"/>
                    <a:pt x="8690" y="11274"/>
                  </a:cubicBezTo>
                  <a:cubicBezTo>
                    <a:pt x="8668" y="11235"/>
                    <a:pt x="8646" y="11196"/>
                    <a:pt x="8602" y="11138"/>
                  </a:cubicBezTo>
                  <a:cubicBezTo>
                    <a:pt x="8581" y="11100"/>
                    <a:pt x="8384" y="10906"/>
                    <a:pt x="8318" y="10848"/>
                  </a:cubicBezTo>
                  <a:cubicBezTo>
                    <a:pt x="8252" y="10790"/>
                    <a:pt x="8274" y="10790"/>
                    <a:pt x="8209" y="10752"/>
                  </a:cubicBezTo>
                  <a:cubicBezTo>
                    <a:pt x="8121" y="10732"/>
                    <a:pt x="8099" y="10694"/>
                    <a:pt x="8121" y="10655"/>
                  </a:cubicBezTo>
                  <a:cubicBezTo>
                    <a:pt x="8143" y="10636"/>
                    <a:pt x="8121" y="10597"/>
                    <a:pt x="8099" y="10597"/>
                  </a:cubicBezTo>
                  <a:cubicBezTo>
                    <a:pt x="8055" y="10597"/>
                    <a:pt x="8055" y="10539"/>
                    <a:pt x="8012" y="10539"/>
                  </a:cubicBezTo>
                  <a:cubicBezTo>
                    <a:pt x="7946" y="10520"/>
                    <a:pt x="7946" y="10462"/>
                    <a:pt x="7946" y="10442"/>
                  </a:cubicBezTo>
                  <a:cubicBezTo>
                    <a:pt x="7946" y="10423"/>
                    <a:pt x="7858" y="10423"/>
                    <a:pt x="7815" y="10384"/>
                  </a:cubicBezTo>
                  <a:cubicBezTo>
                    <a:pt x="7771" y="10346"/>
                    <a:pt x="7749" y="10288"/>
                    <a:pt x="7727" y="10307"/>
                  </a:cubicBezTo>
                  <a:cubicBezTo>
                    <a:pt x="7705" y="10326"/>
                    <a:pt x="7661" y="10346"/>
                    <a:pt x="7661" y="10268"/>
                  </a:cubicBezTo>
                  <a:cubicBezTo>
                    <a:pt x="7661" y="10191"/>
                    <a:pt x="7705" y="10268"/>
                    <a:pt x="7640" y="10133"/>
                  </a:cubicBezTo>
                  <a:cubicBezTo>
                    <a:pt x="7552" y="10017"/>
                    <a:pt x="7640" y="9997"/>
                    <a:pt x="7618" y="9978"/>
                  </a:cubicBezTo>
                  <a:cubicBezTo>
                    <a:pt x="7574" y="9978"/>
                    <a:pt x="7530" y="9997"/>
                    <a:pt x="7530" y="9978"/>
                  </a:cubicBezTo>
                  <a:cubicBezTo>
                    <a:pt x="7508" y="9939"/>
                    <a:pt x="7464" y="9939"/>
                    <a:pt x="7443" y="9939"/>
                  </a:cubicBezTo>
                  <a:cubicBezTo>
                    <a:pt x="7421" y="9959"/>
                    <a:pt x="7421" y="9939"/>
                    <a:pt x="7399" y="9920"/>
                  </a:cubicBezTo>
                  <a:cubicBezTo>
                    <a:pt x="7377" y="9901"/>
                    <a:pt x="7333" y="9901"/>
                    <a:pt x="7355" y="9939"/>
                  </a:cubicBezTo>
                  <a:cubicBezTo>
                    <a:pt x="7355" y="9978"/>
                    <a:pt x="7399" y="10075"/>
                    <a:pt x="7399" y="10114"/>
                  </a:cubicBezTo>
                  <a:cubicBezTo>
                    <a:pt x="7399" y="10152"/>
                    <a:pt x="7421" y="10191"/>
                    <a:pt x="7464" y="10210"/>
                  </a:cubicBezTo>
                  <a:cubicBezTo>
                    <a:pt x="7508" y="10230"/>
                    <a:pt x="7552" y="10230"/>
                    <a:pt x="7574" y="10249"/>
                  </a:cubicBezTo>
                  <a:cubicBezTo>
                    <a:pt x="7596" y="10268"/>
                    <a:pt x="7530" y="10288"/>
                    <a:pt x="7552" y="10307"/>
                  </a:cubicBezTo>
                  <a:cubicBezTo>
                    <a:pt x="7596" y="10326"/>
                    <a:pt x="7640" y="10384"/>
                    <a:pt x="7661" y="10442"/>
                  </a:cubicBezTo>
                  <a:cubicBezTo>
                    <a:pt x="7705" y="10520"/>
                    <a:pt x="7815" y="10558"/>
                    <a:pt x="7815" y="10636"/>
                  </a:cubicBezTo>
                  <a:cubicBezTo>
                    <a:pt x="7837" y="10694"/>
                    <a:pt x="7880" y="10771"/>
                    <a:pt x="7902" y="10810"/>
                  </a:cubicBezTo>
                  <a:cubicBezTo>
                    <a:pt x="7946" y="10829"/>
                    <a:pt x="7902" y="10906"/>
                    <a:pt x="7946" y="10906"/>
                  </a:cubicBezTo>
                  <a:cubicBezTo>
                    <a:pt x="7968" y="10926"/>
                    <a:pt x="8055" y="10906"/>
                    <a:pt x="8055" y="10945"/>
                  </a:cubicBezTo>
                  <a:cubicBezTo>
                    <a:pt x="8055" y="11003"/>
                    <a:pt x="8099" y="11003"/>
                    <a:pt x="8077" y="11042"/>
                  </a:cubicBezTo>
                  <a:cubicBezTo>
                    <a:pt x="8077" y="11100"/>
                    <a:pt x="8033" y="11119"/>
                    <a:pt x="8033" y="11080"/>
                  </a:cubicBezTo>
                  <a:cubicBezTo>
                    <a:pt x="8012" y="11061"/>
                    <a:pt x="7968" y="10984"/>
                    <a:pt x="7880" y="10926"/>
                  </a:cubicBezTo>
                  <a:cubicBezTo>
                    <a:pt x="7771" y="10868"/>
                    <a:pt x="7683" y="10829"/>
                    <a:pt x="7727" y="10810"/>
                  </a:cubicBezTo>
                  <a:cubicBezTo>
                    <a:pt x="7749" y="10790"/>
                    <a:pt x="7749" y="10713"/>
                    <a:pt x="7683" y="10655"/>
                  </a:cubicBezTo>
                  <a:cubicBezTo>
                    <a:pt x="7596" y="10597"/>
                    <a:pt x="7574" y="10558"/>
                    <a:pt x="7530" y="10578"/>
                  </a:cubicBezTo>
                  <a:cubicBezTo>
                    <a:pt x="7486" y="10578"/>
                    <a:pt x="7355" y="10481"/>
                    <a:pt x="7355" y="10462"/>
                  </a:cubicBezTo>
                  <a:cubicBezTo>
                    <a:pt x="7355" y="10442"/>
                    <a:pt x="7464" y="10481"/>
                    <a:pt x="7464" y="10442"/>
                  </a:cubicBezTo>
                  <a:cubicBezTo>
                    <a:pt x="7486" y="10423"/>
                    <a:pt x="7486" y="10346"/>
                    <a:pt x="7399" y="10288"/>
                  </a:cubicBezTo>
                  <a:cubicBezTo>
                    <a:pt x="7311" y="10249"/>
                    <a:pt x="7224" y="10210"/>
                    <a:pt x="7224" y="10172"/>
                  </a:cubicBezTo>
                  <a:cubicBezTo>
                    <a:pt x="7224" y="10133"/>
                    <a:pt x="7180" y="9997"/>
                    <a:pt x="7114" y="9939"/>
                  </a:cubicBezTo>
                  <a:cubicBezTo>
                    <a:pt x="7092" y="9901"/>
                    <a:pt x="7071" y="9862"/>
                    <a:pt x="7049" y="9823"/>
                  </a:cubicBezTo>
                  <a:cubicBezTo>
                    <a:pt x="7027" y="9804"/>
                    <a:pt x="7005" y="9785"/>
                    <a:pt x="7005" y="9765"/>
                  </a:cubicBezTo>
                  <a:cubicBezTo>
                    <a:pt x="6983" y="9707"/>
                    <a:pt x="6917" y="9630"/>
                    <a:pt x="6896" y="9611"/>
                  </a:cubicBezTo>
                  <a:cubicBezTo>
                    <a:pt x="6852" y="9611"/>
                    <a:pt x="6830" y="9630"/>
                    <a:pt x="6764" y="9591"/>
                  </a:cubicBezTo>
                  <a:cubicBezTo>
                    <a:pt x="6699" y="9572"/>
                    <a:pt x="6655" y="9533"/>
                    <a:pt x="6589" y="9533"/>
                  </a:cubicBezTo>
                  <a:cubicBezTo>
                    <a:pt x="6545" y="9533"/>
                    <a:pt x="6611" y="9495"/>
                    <a:pt x="6523" y="9417"/>
                  </a:cubicBezTo>
                  <a:cubicBezTo>
                    <a:pt x="6458" y="9359"/>
                    <a:pt x="6392" y="9301"/>
                    <a:pt x="6392" y="9282"/>
                  </a:cubicBezTo>
                  <a:cubicBezTo>
                    <a:pt x="6392" y="9263"/>
                    <a:pt x="6414" y="9224"/>
                    <a:pt x="6370" y="9205"/>
                  </a:cubicBezTo>
                  <a:cubicBezTo>
                    <a:pt x="6327" y="9166"/>
                    <a:pt x="6327" y="9166"/>
                    <a:pt x="6305" y="9127"/>
                  </a:cubicBezTo>
                  <a:cubicBezTo>
                    <a:pt x="6305" y="9069"/>
                    <a:pt x="6261" y="9108"/>
                    <a:pt x="6239" y="9050"/>
                  </a:cubicBezTo>
                  <a:cubicBezTo>
                    <a:pt x="6217" y="9011"/>
                    <a:pt x="6173" y="8953"/>
                    <a:pt x="6151" y="8934"/>
                  </a:cubicBezTo>
                  <a:cubicBezTo>
                    <a:pt x="6108" y="8934"/>
                    <a:pt x="6130" y="8837"/>
                    <a:pt x="6086" y="8779"/>
                  </a:cubicBezTo>
                  <a:cubicBezTo>
                    <a:pt x="6064" y="8741"/>
                    <a:pt x="6064" y="8702"/>
                    <a:pt x="6086" y="8625"/>
                  </a:cubicBezTo>
                  <a:cubicBezTo>
                    <a:pt x="6108" y="8547"/>
                    <a:pt x="6064" y="8489"/>
                    <a:pt x="6042" y="8431"/>
                  </a:cubicBezTo>
                  <a:cubicBezTo>
                    <a:pt x="5998" y="8373"/>
                    <a:pt x="6064" y="8296"/>
                    <a:pt x="6064" y="8238"/>
                  </a:cubicBezTo>
                  <a:cubicBezTo>
                    <a:pt x="6086" y="8180"/>
                    <a:pt x="6086" y="8025"/>
                    <a:pt x="6086" y="7948"/>
                  </a:cubicBezTo>
                  <a:cubicBezTo>
                    <a:pt x="6108" y="7870"/>
                    <a:pt x="6086" y="7832"/>
                    <a:pt x="6130" y="7832"/>
                  </a:cubicBezTo>
                  <a:cubicBezTo>
                    <a:pt x="6151" y="7832"/>
                    <a:pt x="6151" y="7812"/>
                    <a:pt x="6130" y="7793"/>
                  </a:cubicBezTo>
                  <a:cubicBezTo>
                    <a:pt x="6064" y="7774"/>
                    <a:pt x="6108" y="7735"/>
                    <a:pt x="6064" y="7677"/>
                  </a:cubicBezTo>
                  <a:cubicBezTo>
                    <a:pt x="6020" y="7619"/>
                    <a:pt x="5998" y="7542"/>
                    <a:pt x="5998" y="7522"/>
                  </a:cubicBezTo>
                  <a:cubicBezTo>
                    <a:pt x="5998" y="7503"/>
                    <a:pt x="5976" y="7503"/>
                    <a:pt x="5976" y="7503"/>
                  </a:cubicBezTo>
                  <a:cubicBezTo>
                    <a:pt x="5976" y="7484"/>
                    <a:pt x="5933" y="7464"/>
                    <a:pt x="5933" y="7445"/>
                  </a:cubicBezTo>
                  <a:cubicBezTo>
                    <a:pt x="5933" y="7406"/>
                    <a:pt x="5867" y="7426"/>
                    <a:pt x="5845" y="7406"/>
                  </a:cubicBezTo>
                  <a:cubicBezTo>
                    <a:pt x="5823" y="7387"/>
                    <a:pt x="5823" y="7348"/>
                    <a:pt x="5779" y="7348"/>
                  </a:cubicBezTo>
                  <a:cubicBezTo>
                    <a:pt x="5736" y="7348"/>
                    <a:pt x="5714" y="7290"/>
                    <a:pt x="5692" y="7290"/>
                  </a:cubicBezTo>
                  <a:cubicBezTo>
                    <a:pt x="5648" y="7290"/>
                    <a:pt x="5626" y="7213"/>
                    <a:pt x="5604" y="7213"/>
                  </a:cubicBezTo>
                  <a:cubicBezTo>
                    <a:pt x="5561" y="7232"/>
                    <a:pt x="5517" y="7213"/>
                    <a:pt x="5539" y="7194"/>
                  </a:cubicBezTo>
                  <a:cubicBezTo>
                    <a:pt x="5539" y="7155"/>
                    <a:pt x="5451" y="7155"/>
                    <a:pt x="5495" y="7136"/>
                  </a:cubicBezTo>
                  <a:cubicBezTo>
                    <a:pt x="5539" y="7116"/>
                    <a:pt x="5582" y="7116"/>
                    <a:pt x="5626" y="7155"/>
                  </a:cubicBezTo>
                  <a:cubicBezTo>
                    <a:pt x="5692" y="7194"/>
                    <a:pt x="5758" y="7194"/>
                    <a:pt x="5823" y="7194"/>
                  </a:cubicBezTo>
                  <a:cubicBezTo>
                    <a:pt x="5867" y="7174"/>
                    <a:pt x="5954" y="7310"/>
                    <a:pt x="5976" y="7348"/>
                  </a:cubicBezTo>
                  <a:cubicBezTo>
                    <a:pt x="5998" y="7387"/>
                    <a:pt x="6086" y="7368"/>
                    <a:pt x="6130" y="7406"/>
                  </a:cubicBezTo>
                  <a:cubicBezTo>
                    <a:pt x="6173" y="7445"/>
                    <a:pt x="6239" y="7426"/>
                    <a:pt x="6217" y="7464"/>
                  </a:cubicBezTo>
                  <a:cubicBezTo>
                    <a:pt x="6217" y="7464"/>
                    <a:pt x="6195" y="7503"/>
                    <a:pt x="6195" y="7503"/>
                  </a:cubicBezTo>
                  <a:cubicBezTo>
                    <a:pt x="6195" y="7522"/>
                    <a:pt x="6217" y="7561"/>
                    <a:pt x="6239" y="7561"/>
                  </a:cubicBezTo>
                  <a:cubicBezTo>
                    <a:pt x="6261" y="7561"/>
                    <a:pt x="6283" y="7600"/>
                    <a:pt x="6239" y="7619"/>
                  </a:cubicBezTo>
                  <a:cubicBezTo>
                    <a:pt x="6217" y="7638"/>
                    <a:pt x="6217" y="7696"/>
                    <a:pt x="6261" y="7696"/>
                  </a:cubicBezTo>
                  <a:cubicBezTo>
                    <a:pt x="6305" y="7696"/>
                    <a:pt x="6327" y="7619"/>
                    <a:pt x="6305" y="7561"/>
                  </a:cubicBezTo>
                  <a:cubicBezTo>
                    <a:pt x="6283" y="7503"/>
                    <a:pt x="6327" y="7484"/>
                    <a:pt x="6283" y="7445"/>
                  </a:cubicBezTo>
                  <a:cubicBezTo>
                    <a:pt x="6283" y="7426"/>
                    <a:pt x="6261" y="7426"/>
                    <a:pt x="6261" y="7426"/>
                  </a:cubicBezTo>
                  <a:cubicBezTo>
                    <a:pt x="6239" y="7368"/>
                    <a:pt x="6217" y="7290"/>
                    <a:pt x="6151" y="7310"/>
                  </a:cubicBezTo>
                  <a:cubicBezTo>
                    <a:pt x="6151" y="7310"/>
                    <a:pt x="6130" y="7271"/>
                    <a:pt x="6086" y="7271"/>
                  </a:cubicBezTo>
                  <a:cubicBezTo>
                    <a:pt x="6042" y="7271"/>
                    <a:pt x="5976" y="7310"/>
                    <a:pt x="5976" y="7252"/>
                  </a:cubicBezTo>
                  <a:cubicBezTo>
                    <a:pt x="5976" y="7213"/>
                    <a:pt x="5954" y="7174"/>
                    <a:pt x="5933" y="7194"/>
                  </a:cubicBezTo>
                  <a:cubicBezTo>
                    <a:pt x="5911" y="7213"/>
                    <a:pt x="5823" y="7194"/>
                    <a:pt x="5801" y="7155"/>
                  </a:cubicBezTo>
                  <a:cubicBezTo>
                    <a:pt x="5801" y="7116"/>
                    <a:pt x="5758" y="7097"/>
                    <a:pt x="5714" y="7116"/>
                  </a:cubicBezTo>
                  <a:cubicBezTo>
                    <a:pt x="5670" y="7116"/>
                    <a:pt x="5561" y="7078"/>
                    <a:pt x="5561" y="7058"/>
                  </a:cubicBezTo>
                  <a:cubicBezTo>
                    <a:pt x="5561" y="7039"/>
                    <a:pt x="5582" y="7000"/>
                    <a:pt x="5539" y="7000"/>
                  </a:cubicBezTo>
                  <a:cubicBezTo>
                    <a:pt x="5495" y="6981"/>
                    <a:pt x="5495" y="6923"/>
                    <a:pt x="5539" y="6923"/>
                  </a:cubicBezTo>
                  <a:cubicBezTo>
                    <a:pt x="5582" y="6923"/>
                    <a:pt x="5561" y="6884"/>
                    <a:pt x="5539" y="6865"/>
                  </a:cubicBezTo>
                  <a:cubicBezTo>
                    <a:pt x="5495" y="6845"/>
                    <a:pt x="5451" y="6768"/>
                    <a:pt x="5407" y="6807"/>
                  </a:cubicBezTo>
                  <a:cubicBezTo>
                    <a:pt x="5407" y="6845"/>
                    <a:pt x="5342" y="6807"/>
                    <a:pt x="5364" y="6768"/>
                  </a:cubicBezTo>
                  <a:cubicBezTo>
                    <a:pt x="5385" y="6729"/>
                    <a:pt x="5364" y="6671"/>
                    <a:pt x="5342" y="6691"/>
                  </a:cubicBezTo>
                  <a:cubicBezTo>
                    <a:pt x="5298" y="6710"/>
                    <a:pt x="5254" y="6729"/>
                    <a:pt x="5210" y="6691"/>
                  </a:cubicBezTo>
                  <a:cubicBezTo>
                    <a:pt x="5189" y="6671"/>
                    <a:pt x="5210" y="6633"/>
                    <a:pt x="5189" y="6613"/>
                  </a:cubicBezTo>
                  <a:cubicBezTo>
                    <a:pt x="5167" y="6575"/>
                    <a:pt x="5276" y="6575"/>
                    <a:pt x="5232" y="6555"/>
                  </a:cubicBezTo>
                  <a:cubicBezTo>
                    <a:pt x="5189" y="6536"/>
                    <a:pt x="5167" y="6517"/>
                    <a:pt x="5167" y="6497"/>
                  </a:cubicBezTo>
                  <a:cubicBezTo>
                    <a:pt x="5167" y="6478"/>
                    <a:pt x="5167" y="6478"/>
                    <a:pt x="5167" y="6478"/>
                  </a:cubicBezTo>
                  <a:cubicBezTo>
                    <a:pt x="5189" y="6459"/>
                    <a:pt x="5101" y="6497"/>
                    <a:pt x="5101" y="6459"/>
                  </a:cubicBezTo>
                  <a:cubicBezTo>
                    <a:pt x="5101" y="6439"/>
                    <a:pt x="5145" y="6381"/>
                    <a:pt x="5101" y="6381"/>
                  </a:cubicBezTo>
                  <a:cubicBezTo>
                    <a:pt x="5057" y="6381"/>
                    <a:pt x="5057" y="6459"/>
                    <a:pt x="5035" y="6420"/>
                  </a:cubicBezTo>
                  <a:cubicBezTo>
                    <a:pt x="5013" y="6381"/>
                    <a:pt x="4970" y="6362"/>
                    <a:pt x="4970" y="6401"/>
                  </a:cubicBezTo>
                  <a:cubicBezTo>
                    <a:pt x="4970" y="6420"/>
                    <a:pt x="4970" y="6478"/>
                    <a:pt x="4926" y="6459"/>
                  </a:cubicBezTo>
                  <a:cubicBezTo>
                    <a:pt x="4904" y="6439"/>
                    <a:pt x="4860" y="6420"/>
                    <a:pt x="4860" y="6439"/>
                  </a:cubicBezTo>
                  <a:cubicBezTo>
                    <a:pt x="4860" y="6459"/>
                    <a:pt x="4860" y="6497"/>
                    <a:pt x="4816" y="6478"/>
                  </a:cubicBezTo>
                  <a:cubicBezTo>
                    <a:pt x="4751" y="6459"/>
                    <a:pt x="4838" y="6401"/>
                    <a:pt x="4816" y="6362"/>
                  </a:cubicBezTo>
                  <a:cubicBezTo>
                    <a:pt x="4795" y="6323"/>
                    <a:pt x="4751" y="6265"/>
                    <a:pt x="4795" y="6265"/>
                  </a:cubicBezTo>
                  <a:cubicBezTo>
                    <a:pt x="4838" y="6265"/>
                    <a:pt x="4882" y="6343"/>
                    <a:pt x="4904" y="6323"/>
                  </a:cubicBezTo>
                  <a:cubicBezTo>
                    <a:pt x="4948" y="6285"/>
                    <a:pt x="4970" y="6285"/>
                    <a:pt x="4970" y="6265"/>
                  </a:cubicBezTo>
                  <a:cubicBezTo>
                    <a:pt x="4970" y="6227"/>
                    <a:pt x="4904" y="6130"/>
                    <a:pt x="4860" y="6130"/>
                  </a:cubicBezTo>
                  <a:cubicBezTo>
                    <a:pt x="4838" y="6130"/>
                    <a:pt x="4838" y="6188"/>
                    <a:pt x="4860" y="6188"/>
                  </a:cubicBezTo>
                  <a:cubicBezTo>
                    <a:pt x="4904" y="6207"/>
                    <a:pt x="4948" y="6246"/>
                    <a:pt x="4926" y="6265"/>
                  </a:cubicBezTo>
                  <a:cubicBezTo>
                    <a:pt x="4904" y="6265"/>
                    <a:pt x="4816" y="6227"/>
                    <a:pt x="4816" y="6169"/>
                  </a:cubicBezTo>
                  <a:cubicBezTo>
                    <a:pt x="4795" y="6130"/>
                    <a:pt x="4729" y="6246"/>
                    <a:pt x="4729" y="6188"/>
                  </a:cubicBezTo>
                  <a:cubicBezTo>
                    <a:pt x="4707" y="6149"/>
                    <a:pt x="4685" y="6246"/>
                    <a:pt x="4663" y="6246"/>
                  </a:cubicBezTo>
                  <a:cubicBezTo>
                    <a:pt x="4641" y="6227"/>
                    <a:pt x="4641" y="6130"/>
                    <a:pt x="4641" y="6111"/>
                  </a:cubicBezTo>
                  <a:cubicBezTo>
                    <a:pt x="4663" y="6091"/>
                    <a:pt x="4729" y="6111"/>
                    <a:pt x="4729" y="6072"/>
                  </a:cubicBezTo>
                  <a:cubicBezTo>
                    <a:pt x="4729" y="6053"/>
                    <a:pt x="4795" y="6053"/>
                    <a:pt x="4773" y="5995"/>
                  </a:cubicBezTo>
                  <a:cubicBezTo>
                    <a:pt x="4751" y="5937"/>
                    <a:pt x="4707" y="5879"/>
                    <a:pt x="4685" y="5917"/>
                  </a:cubicBezTo>
                  <a:cubicBezTo>
                    <a:pt x="4663" y="5937"/>
                    <a:pt x="4729" y="5995"/>
                    <a:pt x="4685" y="6033"/>
                  </a:cubicBezTo>
                  <a:cubicBezTo>
                    <a:pt x="4641" y="6053"/>
                    <a:pt x="4641" y="6091"/>
                    <a:pt x="4620" y="6072"/>
                  </a:cubicBezTo>
                  <a:cubicBezTo>
                    <a:pt x="4598" y="6053"/>
                    <a:pt x="4641" y="5995"/>
                    <a:pt x="4598" y="5975"/>
                  </a:cubicBezTo>
                  <a:cubicBezTo>
                    <a:pt x="4554" y="5975"/>
                    <a:pt x="4554" y="6014"/>
                    <a:pt x="4576" y="6072"/>
                  </a:cubicBezTo>
                  <a:cubicBezTo>
                    <a:pt x="4598" y="6091"/>
                    <a:pt x="4620" y="6188"/>
                    <a:pt x="4576" y="6188"/>
                  </a:cubicBezTo>
                  <a:cubicBezTo>
                    <a:pt x="4554" y="6207"/>
                    <a:pt x="4554" y="6130"/>
                    <a:pt x="4532" y="6130"/>
                  </a:cubicBezTo>
                  <a:cubicBezTo>
                    <a:pt x="4488" y="6111"/>
                    <a:pt x="4532" y="6053"/>
                    <a:pt x="4466" y="6033"/>
                  </a:cubicBezTo>
                  <a:cubicBezTo>
                    <a:pt x="4423" y="6033"/>
                    <a:pt x="4357" y="5956"/>
                    <a:pt x="4357" y="5917"/>
                  </a:cubicBezTo>
                  <a:cubicBezTo>
                    <a:pt x="4357" y="5879"/>
                    <a:pt x="4466" y="5879"/>
                    <a:pt x="4444" y="5898"/>
                  </a:cubicBezTo>
                  <a:cubicBezTo>
                    <a:pt x="4444" y="5917"/>
                    <a:pt x="4554" y="5975"/>
                    <a:pt x="4554" y="5917"/>
                  </a:cubicBezTo>
                  <a:cubicBezTo>
                    <a:pt x="4576" y="5879"/>
                    <a:pt x="4576" y="5801"/>
                    <a:pt x="4554" y="5763"/>
                  </a:cubicBezTo>
                  <a:cubicBezTo>
                    <a:pt x="4532" y="5724"/>
                    <a:pt x="4466" y="5666"/>
                    <a:pt x="4488" y="5743"/>
                  </a:cubicBezTo>
                  <a:cubicBezTo>
                    <a:pt x="4532" y="5821"/>
                    <a:pt x="4554" y="5898"/>
                    <a:pt x="4488" y="5859"/>
                  </a:cubicBezTo>
                  <a:cubicBezTo>
                    <a:pt x="4423" y="5801"/>
                    <a:pt x="4444" y="5859"/>
                    <a:pt x="4379" y="5801"/>
                  </a:cubicBezTo>
                  <a:cubicBezTo>
                    <a:pt x="4291" y="5743"/>
                    <a:pt x="4401" y="5898"/>
                    <a:pt x="4291" y="5859"/>
                  </a:cubicBezTo>
                  <a:cubicBezTo>
                    <a:pt x="4204" y="5821"/>
                    <a:pt x="4182" y="5782"/>
                    <a:pt x="4138" y="5743"/>
                  </a:cubicBezTo>
                  <a:cubicBezTo>
                    <a:pt x="4094" y="5705"/>
                    <a:pt x="4007" y="5685"/>
                    <a:pt x="3963" y="5685"/>
                  </a:cubicBezTo>
                  <a:cubicBezTo>
                    <a:pt x="3941" y="5666"/>
                    <a:pt x="3875" y="5666"/>
                    <a:pt x="3897" y="5627"/>
                  </a:cubicBezTo>
                  <a:cubicBezTo>
                    <a:pt x="3919" y="5608"/>
                    <a:pt x="3985" y="5589"/>
                    <a:pt x="3919" y="5550"/>
                  </a:cubicBezTo>
                  <a:cubicBezTo>
                    <a:pt x="3875" y="5511"/>
                    <a:pt x="3854" y="5608"/>
                    <a:pt x="3766" y="5608"/>
                  </a:cubicBezTo>
                  <a:cubicBezTo>
                    <a:pt x="3678" y="5589"/>
                    <a:pt x="3678" y="5531"/>
                    <a:pt x="3635" y="5531"/>
                  </a:cubicBezTo>
                  <a:cubicBezTo>
                    <a:pt x="3591" y="5531"/>
                    <a:pt x="3438" y="5550"/>
                    <a:pt x="3350" y="5531"/>
                  </a:cubicBezTo>
                  <a:cubicBezTo>
                    <a:pt x="3263" y="5531"/>
                    <a:pt x="3175" y="5511"/>
                    <a:pt x="3175" y="5492"/>
                  </a:cubicBezTo>
                  <a:cubicBezTo>
                    <a:pt x="3175" y="5473"/>
                    <a:pt x="3175" y="5434"/>
                    <a:pt x="3153" y="5473"/>
                  </a:cubicBezTo>
                  <a:cubicBezTo>
                    <a:pt x="3131" y="5511"/>
                    <a:pt x="3109" y="5511"/>
                    <a:pt x="3066" y="5492"/>
                  </a:cubicBezTo>
                  <a:cubicBezTo>
                    <a:pt x="3044" y="5453"/>
                    <a:pt x="3000" y="5473"/>
                    <a:pt x="2956" y="5511"/>
                  </a:cubicBezTo>
                  <a:cubicBezTo>
                    <a:pt x="2934" y="5531"/>
                    <a:pt x="2891" y="5473"/>
                    <a:pt x="2956" y="5453"/>
                  </a:cubicBezTo>
                  <a:cubicBezTo>
                    <a:pt x="3000" y="5453"/>
                    <a:pt x="3066" y="5453"/>
                    <a:pt x="3022" y="5415"/>
                  </a:cubicBezTo>
                  <a:cubicBezTo>
                    <a:pt x="2956" y="5376"/>
                    <a:pt x="2934" y="5453"/>
                    <a:pt x="2913" y="5395"/>
                  </a:cubicBezTo>
                  <a:cubicBezTo>
                    <a:pt x="2869" y="5337"/>
                    <a:pt x="2847" y="5376"/>
                    <a:pt x="2803" y="5356"/>
                  </a:cubicBezTo>
                  <a:cubicBezTo>
                    <a:pt x="2781" y="5337"/>
                    <a:pt x="2737" y="5318"/>
                    <a:pt x="2737" y="5376"/>
                  </a:cubicBezTo>
                  <a:cubicBezTo>
                    <a:pt x="2716" y="5415"/>
                    <a:pt x="2650" y="5376"/>
                    <a:pt x="2672" y="5434"/>
                  </a:cubicBezTo>
                  <a:cubicBezTo>
                    <a:pt x="2716" y="5473"/>
                    <a:pt x="2781" y="5492"/>
                    <a:pt x="2737" y="5511"/>
                  </a:cubicBezTo>
                  <a:cubicBezTo>
                    <a:pt x="2716" y="5511"/>
                    <a:pt x="2759" y="5550"/>
                    <a:pt x="2737" y="5569"/>
                  </a:cubicBezTo>
                  <a:cubicBezTo>
                    <a:pt x="2716" y="5569"/>
                    <a:pt x="2628" y="5531"/>
                    <a:pt x="2540" y="5569"/>
                  </a:cubicBezTo>
                  <a:cubicBezTo>
                    <a:pt x="2453" y="5608"/>
                    <a:pt x="2344" y="5705"/>
                    <a:pt x="2278" y="5705"/>
                  </a:cubicBezTo>
                  <a:cubicBezTo>
                    <a:pt x="2212" y="5705"/>
                    <a:pt x="2168" y="5685"/>
                    <a:pt x="2212" y="5666"/>
                  </a:cubicBezTo>
                  <a:cubicBezTo>
                    <a:pt x="2278" y="5647"/>
                    <a:pt x="2322" y="5608"/>
                    <a:pt x="2256" y="5608"/>
                  </a:cubicBezTo>
                  <a:cubicBezTo>
                    <a:pt x="2212" y="5608"/>
                    <a:pt x="2212" y="5569"/>
                    <a:pt x="2256" y="5511"/>
                  </a:cubicBezTo>
                  <a:cubicBezTo>
                    <a:pt x="2300" y="5473"/>
                    <a:pt x="2256" y="5453"/>
                    <a:pt x="2300" y="5415"/>
                  </a:cubicBezTo>
                  <a:cubicBezTo>
                    <a:pt x="2365" y="5356"/>
                    <a:pt x="2387" y="5356"/>
                    <a:pt x="2453" y="5395"/>
                  </a:cubicBezTo>
                  <a:cubicBezTo>
                    <a:pt x="2519" y="5415"/>
                    <a:pt x="2519" y="5337"/>
                    <a:pt x="2453" y="5337"/>
                  </a:cubicBezTo>
                  <a:cubicBezTo>
                    <a:pt x="2365" y="5337"/>
                    <a:pt x="2409" y="5298"/>
                    <a:pt x="2365" y="5318"/>
                  </a:cubicBezTo>
                  <a:cubicBezTo>
                    <a:pt x="2322" y="5337"/>
                    <a:pt x="2300" y="5376"/>
                    <a:pt x="2256" y="5376"/>
                  </a:cubicBezTo>
                  <a:cubicBezTo>
                    <a:pt x="2212" y="5395"/>
                    <a:pt x="2212" y="5415"/>
                    <a:pt x="2190" y="5453"/>
                  </a:cubicBezTo>
                  <a:cubicBezTo>
                    <a:pt x="2147" y="5492"/>
                    <a:pt x="2103" y="5511"/>
                    <a:pt x="2103" y="5550"/>
                  </a:cubicBezTo>
                  <a:cubicBezTo>
                    <a:pt x="2081" y="5589"/>
                    <a:pt x="2037" y="5608"/>
                    <a:pt x="1993" y="5608"/>
                  </a:cubicBezTo>
                  <a:cubicBezTo>
                    <a:pt x="1971" y="5608"/>
                    <a:pt x="1884" y="5685"/>
                    <a:pt x="1884" y="5705"/>
                  </a:cubicBezTo>
                  <a:cubicBezTo>
                    <a:pt x="1884" y="5724"/>
                    <a:pt x="1993" y="5724"/>
                    <a:pt x="1993" y="5743"/>
                  </a:cubicBezTo>
                  <a:cubicBezTo>
                    <a:pt x="1993" y="5782"/>
                    <a:pt x="1971" y="5801"/>
                    <a:pt x="1928" y="5821"/>
                  </a:cubicBezTo>
                  <a:cubicBezTo>
                    <a:pt x="1884" y="5821"/>
                    <a:pt x="1906" y="5898"/>
                    <a:pt x="1884" y="5898"/>
                  </a:cubicBezTo>
                  <a:cubicBezTo>
                    <a:pt x="1840" y="5917"/>
                    <a:pt x="1818" y="5898"/>
                    <a:pt x="1775" y="5937"/>
                  </a:cubicBezTo>
                  <a:cubicBezTo>
                    <a:pt x="1709" y="5975"/>
                    <a:pt x="1665" y="6014"/>
                    <a:pt x="1621" y="6014"/>
                  </a:cubicBezTo>
                  <a:cubicBezTo>
                    <a:pt x="1578" y="6014"/>
                    <a:pt x="1599" y="6072"/>
                    <a:pt x="1556" y="6091"/>
                  </a:cubicBezTo>
                  <a:cubicBezTo>
                    <a:pt x="1534" y="6091"/>
                    <a:pt x="1337" y="6169"/>
                    <a:pt x="1315" y="6207"/>
                  </a:cubicBezTo>
                  <a:cubicBezTo>
                    <a:pt x="1293" y="6246"/>
                    <a:pt x="1315" y="6265"/>
                    <a:pt x="1227" y="6285"/>
                  </a:cubicBezTo>
                  <a:cubicBezTo>
                    <a:pt x="1140" y="6304"/>
                    <a:pt x="1140" y="6323"/>
                    <a:pt x="1118" y="6323"/>
                  </a:cubicBezTo>
                  <a:cubicBezTo>
                    <a:pt x="1074" y="6323"/>
                    <a:pt x="1030" y="6323"/>
                    <a:pt x="1009" y="6343"/>
                  </a:cubicBezTo>
                  <a:cubicBezTo>
                    <a:pt x="987" y="6362"/>
                    <a:pt x="921" y="6401"/>
                    <a:pt x="899" y="6362"/>
                  </a:cubicBezTo>
                  <a:cubicBezTo>
                    <a:pt x="877" y="6343"/>
                    <a:pt x="855" y="6343"/>
                    <a:pt x="855" y="6362"/>
                  </a:cubicBezTo>
                  <a:cubicBezTo>
                    <a:pt x="833" y="6401"/>
                    <a:pt x="702" y="6459"/>
                    <a:pt x="680" y="6459"/>
                  </a:cubicBezTo>
                  <a:cubicBezTo>
                    <a:pt x="658" y="6439"/>
                    <a:pt x="768" y="6381"/>
                    <a:pt x="790" y="6323"/>
                  </a:cubicBezTo>
                  <a:cubicBezTo>
                    <a:pt x="812" y="6265"/>
                    <a:pt x="987" y="6323"/>
                    <a:pt x="1009" y="6304"/>
                  </a:cubicBezTo>
                  <a:cubicBezTo>
                    <a:pt x="1030" y="6285"/>
                    <a:pt x="1140" y="6149"/>
                    <a:pt x="1227" y="6149"/>
                  </a:cubicBezTo>
                  <a:cubicBezTo>
                    <a:pt x="1315" y="6130"/>
                    <a:pt x="1359" y="6014"/>
                    <a:pt x="1402" y="6014"/>
                  </a:cubicBezTo>
                  <a:cubicBezTo>
                    <a:pt x="1446" y="5995"/>
                    <a:pt x="1381" y="5898"/>
                    <a:pt x="1446" y="5821"/>
                  </a:cubicBezTo>
                  <a:cubicBezTo>
                    <a:pt x="1490" y="5763"/>
                    <a:pt x="1534" y="5724"/>
                    <a:pt x="1446" y="5763"/>
                  </a:cubicBezTo>
                  <a:cubicBezTo>
                    <a:pt x="1359" y="5801"/>
                    <a:pt x="1293" y="5782"/>
                    <a:pt x="1293" y="5743"/>
                  </a:cubicBezTo>
                  <a:cubicBezTo>
                    <a:pt x="1293" y="5705"/>
                    <a:pt x="1249" y="5763"/>
                    <a:pt x="1249" y="5801"/>
                  </a:cubicBezTo>
                  <a:cubicBezTo>
                    <a:pt x="1249" y="5859"/>
                    <a:pt x="1206" y="5840"/>
                    <a:pt x="1140" y="5782"/>
                  </a:cubicBezTo>
                  <a:cubicBezTo>
                    <a:pt x="1096" y="5724"/>
                    <a:pt x="965" y="5724"/>
                    <a:pt x="965" y="5782"/>
                  </a:cubicBezTo>
                  <a:cubicBezTo>
                    <a:pt x="943" y="5801"/>
                    <a:pt x="812" y="5821"/>
                    <a:pt x="812" y="5782"/>
                  </a:cubicBezTo>
                  <a:cubicBezTo>
                    <a:pt x="812" y="5763"/>
                    <a:pt x="790" y="5685"/>
                    <a:pt x="812" y="5666"/>
                  </a:cubicBezTo>
                  <a:cubicBezTo>
                    <a:pt x="855" y="5647"/>
                    <a:pt x="812" y="5550"/>
                    <a:pt x="768" y="5531"/>
                  </a:cubicBezTo>
                  <a:cubicBezTo>
                    <a:pt x="724" y="5511"/>
                    <a:pt x="768" y="5569"/>
                    <a:pt x="702" y="5589"/>
                  </a:cubicBezTo>
                  <a:cubicBezTo>
                    <a:pt x="637" y="5589"/>
                    <a:pt x="593" y="5627"/>
                    <a:pt x="527" y="5608"/>
                  </a:cubicBezTo>
                  <a:cubicBezTo>
                    <a:pt x="505" y="5569"/>
                    <a:pt x="418" y="5473"/>
                    <a:pt x="374" y="5453"/>
                  </a:cubicBezTo>
                  <a:cubicBezTo>
                    <a:pt x="308" y="5453"/>
                    <a:pt x="440" y="5376"/>
                    <a:pt x="374" y="5337"/>
                  </a:cubicBezTo>
                  <a:cubicBezTo>
                    <a:pt x="308" y="5298"/>
                    <a:pt x="330" y="5356"/>
                    <a:pt x="243" y="5260"/>
                  </a:cubicBezTo>
                  <a:cubicBezTo>
                    <a:pt x="177" y="5182"/>
                    <a:pt x="286" y="5260"/>
                    <a:pt x="308" y="5163"/>
                  </a:cubicBezTo>
                  <a:cubicBezTo>
                    <a:pt x="352" y="5066"/>
                    <a:pt x="461" y="5124"/>
                    <a:pt x="461" y="5066"/>
                  </a:cubicBezTo>
                  <a:cubicBezTo>
                    <a:pt x="440" y="5028"/>
                    <a:pt x="440" y="4950"/>
                    <a:pt x="505" y="4950"/>
                  </a:cubicBezTo>
                  <a:cubicBezTo>
                    <a:pt x="593" y="4950"/>
                    <a:pt x="615" y="5028"/>
                    <a:pt x="680" y="4989"/>
                  </a:cubicBezTo>
                  <a:cubicBezTo>
                    <a:pt x="746" y="4950"/>
                    <a:pt x="702" y="4892"/>
                    <a:pt x="746" y="4892"/>
                  </a:cubicBezTo>
                  <a:cubicBezTo>
                    <a:pt x="790" y="4892"/>
                    <a:pt x="855" y="4931"/>
                    <a:pt x="921" y="4873"/>
                  </a:cubicBezTo>
                  <a:cubicBezTo>
                    <a:pt x="987" y="4834"/>
                    <a:pt x="943" y="4757"/>
                    <a:pt x="899" y="4718"/>
                  </a:cubicBezTo>
                  <a:cubicBezTo>
                    <a:pt x="877" y="4680"/>
                    <a:pt x="1030" y="4699"/>
                    <a:pt x="943" y="4641"/>
                  </a:cubicBezTo>
                  <a:cubicBezTo>
                    <a:pt x="877" y="4583"/>
                    <a:pt x="746" y="4680"/>
                    <a:pt x="702" y="4718"/>
                  </a:cubicBezTo>
                  <a:cubicBezTo>
                    <a:pt x="658" y="4757"/>
                    <a:pt x="615" y="4699"/>
                    <a:pt x="571" y="4699"/>
                  </a:cubicBezTo>
                  <a:cubicBezTo>
                    <a:pt x="527" y="4699"/>
                    <a:pt x="374" y="4738"/>
                    <a:pt x="286" y="4699"/>
                  </a:cubicBezTo>
                  <a:cubicBezTo>
                    <a:pt x="199" y="4660"/>
                    <a:pt x="221" y="4622"/>
                    <a:pt x="177" y="4602"/>
                  </a:cubicBezTo>
                  <a:cubicBezTo>
                    <a:pt x="133" y="4602"/>
                    <a:pt x="264" y="4564"/>
                    <a:pt x="199" y="4564"/>
                  </a:cubicBezTo>
                  <a:cubicBezTo>
                    <a:pt x="155" y="4544"/>
                    <a:pt x="-20" y="4525"/>
                    <a:pt x="2" y="4486"/>
                  </a:cubicBezTo>
                  <a:cubicBezTo>
                    <a:pt x="24" y="4448"/>
                    <a:pt x="133" y="4428"/>
                    <a:pt x="199" y="4390"/>
                  </a:cubicBezTo>
                  <a:cubicBezTo>
                    <a:pt x="264" y="4351"/>
                    <a:pt x="286" y="4409"/>
                    <a:pt x="308" y="4370"/>
                  </a:cubicBezTo>
                  <a:cubicBezTo>
                    <a:pt x="330" y="4332"/>
                    <a:pt x="286" y="4351"/>
                    <a:pt x="396" y="4293"/>
                  </a:cubicBezTo>
                  <a:cubicBezTo>
                    <a:pt x="483" y="4254"/>
                    <a:pt x="571" y="4274"/>
                    <a:pt x="549" y="4293"/>
                  </a:cubicBezTo>
                  <a:cubicBezTo>
                    <a:pt x="549" y="4332"/>
                    <a:pt x="505" y="4390"/>
                    <a:pt x="549" y="4370"/>
                  </a:cubicBezTo>
                  <a:cubicBezTo>
                    <a:pt x="615" y="4370"/>
                    <a:pt x="702" y="4351"/>
                    <a:pt x="724" y="4390"/>
                  </a:cubicBezTo>
                  <a:cubicBezTo>
                    <a:pt x="768" y="4409"/>
                    <a:pt x="790" y="4390"/>
                    <a:pt x="855" y="4351"/>
                  </a:cubicBezTo>
                  <a:cubicBezTo>
                    <a:pt x="921" y="4312"/>
                    <a:pt x="1030" y="4351"/>
                    <a:pt x="1030" y="4312"/>
                  </a:cubicBezTo>
                  <a:cubicBezTo>
                    <a:pt x="1009" y="4274"/>
                    <a:pt x="921" y="4312"/>
                    <a:pt x="877" y="4293"/>
                  </a:cubicBezTo>
                  <a:cubicBezTo>
                    <a:pt x="812" y="4274"/>
                    <a:pt x="877" y="4196"/>
                    <a:pt x="812" y="4177"/>
                  </a:cubicBezTo>
                  <a:cubicBezTo>
                    <a:pt x="768" y="4177"/>
                    <a:pt x="615" y="4216"/>
                    <a:pt x="593" y="4177"/>
                  </a:cubicBezTo>
                  <a:cubicBezTo>
                    <a:pt x="571" y="4138"/>
                    <a:pt x="505" y="4003"/>
                    <a:pt x="374" y="3964"/>
                  </a:cubicBezTo>
                  <a:cubicBezTo>
                    <a:pt x="243" y="3945"/>
                    <a:pt x="177" y="3906"/>
                    <a:pt x="221" y="3887"/>
                  </a:cubicBezTo>
                  <a:cubicBezTo>
                    <a:pt x="243" y="3848"/>
                    <a:pt x="199" y="3809"/>
                    <a:pt x="243" y="3809"/>
                  </a:cubicBezTo>
                  <a:cubicBezTo>
                    <a:pt x="286" y="3809"/>
                    <a:pt x="505" y="3829"/>
                    <a:pt x="593" y="3751"/>
                  </a:cubicBezTo>
                  <a:cubicBezTo>
                    <a:pt x="680" y="3674"/>
                    <a:pt x="615" y="3635"/>
                    <a:pt x="658" y="3616"/>
                  </a:cubicBezTo>
                  <a:cubicBezTo>
                    <a:pt x="680" y="3597"/>
                    <a:pt x="790" y="3500"/>
                    <a:pt x="812" y="3500"/>
                  </a:cubicBezTo>
                  <a:cubicBezTo>
                    <a:pt x="855" y="3500"/>
                    <a:pt x="987" y="3500"/>
                    <a:pt x="1030" y="3461"/>
                  </a:cubicBezTo>
                  <a:cubicBezTo>
                    <a:pt x="1052" y="3423"/>
                    <a:pt x="1074" y="3519"/>
                    <a:pt x="1118" y="3481"/>
                  </a:cubicBezTo>
                  <a:cubicBezTo>
                    <a:pt x="1162" y="3442"/>
                    <a:pt x="1096" y="3442"/>
                    <a:pt x="1096" y="3423"/>
                  </a:cubicBezTo>
                  <a:cubicBezTo>
                    <a:pt x="1096" y="3384"/>
                    <a:pt x="1162" y="3365"/>
                    <a:pt x="1227" y="3384"/>
                  </a:cubicBezTo>
                  <a:cubicBezTo>
                    <a:pt x="1271" y="3384"/>
                    <a:pt x="1359" y="3384"/>
                    <a:pt x="1446" y="3326"/>
                  </a:cubicBezTo>
                  <a:cubicBezTo>
                    <a:pt x="1490" y="3287"/>
                    <a:pt x="1556" y="3249"/>
                    <a:pt x="1578" y="3249"/>
                  </a:cubicBezTo>
                  <a:cubicBezTo>
                    <a:pt x="1599" y="3268"/>
                    <a:pt x="1687" y="3287"/>
                    <a:pt x="1687" y="3307"/>
                  </a:cubicBezTo>
                  <a:cubicBezTo>
                    <a:pt x="1687" y="3326"/>
                    <a:pt x="1599" y="3326"/>
                    <a:pt x="1643" y="3345"/>
                  </a:cubicBezTo>
                  <a:cubicBezTo>
                    <a:pt x="1665" y="3384"/>
                    <a:pt x="1709" y="3365"/>
                    <a:pt x="1731" y="3345"/>
                  </a:cubicBezTo>
                  <a:cubicBezTo>
                    <a:pt x="1753" y="3307"/>
                    <a:pt x="1818" y="3307"/>
                    <a:pt x="1796" y="3326"/>
                  </a:cubicBezTo>
                  <a:cubicBezTo>
                    <a:pt x="1796" y="3345"/>
                    <a:pt x="1818" y="3384"/>
                    <a:pt x="1884" y="3365"/>
                  </a:cubicBezTo>
                  <a:cubicBezTo>
                    <a:pt x="1928" y="3365"/>
                    <a:pt x="2081" y="3326"/>
                    <a:pt x="2103" y="3365"/>
                  </a:cubicBezTo>
                  <a:cubicBezTo>
                    <a:pt x="2147" y="3423"/>
                    <a:pt x="2103" y="3442"/>
                    <a:pt x="2147" y="3423"/>
                  </a:cubicBezTo>
                  <a:cubicBezTo>
                    <a:pt x="2212" y="3423"/>
                    <a:pt x="2212" y="3481"/>
                    <a:pt x="2234" y="3461"/>
                  </a:cubicBezTo>
                  <a:cubicBezTo>
                    <a:pt x="2300" y="3461"/>
                    <a:pt x="2475" y="3423"/>
                    <a:pt x="2606" y="3442"/>
                  </a:cubicBezTo>
                  <a:cubicBezTo>
                    <a:pt x="2716" y="3481"/>
                    <a:pt x="2781" y="3539"/>
                    <a:pt x="2891" y="3519"/>
                  </a:cubicBezTo>
                  <a:cubicBezTo>
                    <a:pt x="2978" y="3519"/>
                    <a:pt x="3044" y="3519"/>
                    <a:pt x="3109" y="3539"/>
                  </a:cubicBezTo>
                  <a:cubicBezTo>
                    <a:pt x="3153" y="3577"/>
                    <a:pt x="3285" y="3558"/>
                    <a:pt x="3372" y="3539"/>
                  </a:cubicBezTo>
                  <a:cubicBezTo>
                    <a:pt x="3438" y="3519"/>
                    <a:pt x="3569" y="3577"/>
                    <a:pt x="3657" y="3616"/>
                  </a:cubicBezTo>
                  <a:cubicBezTo>
                    <a:pt x="3678" y="3616"/>
                    <a:pt x="3700" y="3616"/>
                    <a:pt x="3700" y="3616"/>
                  </a:cubicBezTo>
                  <a:cubicBezTo>
                    <a:pt x="3810" y="3635"/>
                    <a:pt x="3963" y="3616"/>
                    <a:pt x="3963" y="3635"/>
                  </a:cubicBezTo>
                  <a:cubicBezTo>
                    <a:pt x="3963" y="3674"/>
                    <a:pt x="4182" y="3790"/>
                    <a:pt x="4291" y="3771"/>
                  </a:cubicBezTo>
                  <a:cubicBezTo>
                    <a:pt x="4401" y="3771"/>
                    <a:pt x="4466" y="3848"/>
                    <a:pt x="4488" y="3809"/>
                  </a:cubicBezTo>
                  <a:cubicBezTo>
                    <a:pt x="4532" y="3790"/>
                    <a:pt x="4488" y="3790"/>
                    <a:pt x="4444" y="3751"/>
                  </a:cubicBezTo>
                  <a:cubicBezTo>
                    <a:pt x="4401" y="3713"/>
                    <a:pt x="4466" y="3674"/>
                    <a:pt x="4532" y="3674"/>
                  </a:cubicBezTo>
                  <a:cubicBezTo>
                    <a:pt x="4620" y="3674"/>
                    <a:pt x="4641" y="3655"/>
                    <a:pt x="4641" y="3635"/>
                  </a:cubicBezTo>
                  <a:cubicBezTo>
                    <a:pt x="4641" y="3616"/>
                    <a:pt x="4729" y="3635"/>
                    <a:pt x="4707" y="3655"/>
                  </a:cubicBezTo>
                  <a:cubicBezTo>
                    <a:pt x="4663" y="3674"/>
                    <a:pt x="4707" y="3713"/>
                    <a:pt x="4729" y="3674"/>
                  </a:cubicBezTo>
                  <a:cubicBezTo>
                    <a:pt x="4751" y="3635"/>
                    <a:pt x="4860" y="3693"/>
                    <a:pt x="4838" y="3655"/>
                  </a:cubicBezTo>
                  <a:cubicBezTo>
                    <a:pt x="4795" y="3616"/>
                    <a:pt x="4904" y="3616"/>
                    <a:pt x="4970" y="3597"/>
                  </a:cubicBezTo>
                  <a:cubicBezTo>
                    <a:pt x="5079" y="3558"/>
                    <a:pt x="5145" y="3500"/>
                    <a:pt x="5189" y="3519"/>
                  </a:cubicBezTo>
                  <a:cubicBezTo>
                    <a:pt x="5254" y="3519"/>
                    <a:pt x="5320" y="3500"/>
                    <a:pt x="5320" y="3519"/>
                  </a:cubicBezTo>
                  <a:cubicBezTo>
                    <a:pt x="5320" y="3558"/>
                    <a:pt x="5189" y="3616"/>
                    <a:pt x="5101" y="3616"/>
                  </a:cubicBezTo>
                  <a:cubicBezTo>
                    <a:pt x="5035" y="3635"/>
                    <a:pt x="4882" y="3732"/>
                    <a:pt x="4838" y="3751"/>
                  </a:cubicBezTo>
                  <a:cubicBezTo>
                    <a:pt x="4795" y="3771"/>
                    <a:pt x="4751" y="3809"/>
                    <a:pt x="4795" y="3809"/>
                  </a:cubicBezTo>
                  <a:cubicBezTo>
                    <a:pt x="4860" y="3829"/>
                    <a:pt x="4904" y="3790"/>
                    <a:pt x="4882" y="3771"/>
                  </a:cubicBezTo>
                  <a:cubicBezTo>
                    <a:pt x="4882" y="3732"/>
                    <a:pt x="5101" y="3635"/>
                    <a:pt x="5101" y="3655"/>
                  </a:cubicBezTo>
                  <a:cubicBezTo>
                    <a:pt x="5101" y="3693"/>
                    <a:pt x="5167" y="3713"/>
                    <a:pt x="5232" y="3616"/>
                  </a:cubicBezTo>
                  <a:cubicBezTo>
                    <a:pt x="5298" y="3558"/>
                    <a:pt x="5385" y="3577"/>
                    <a:pt x="5385" y="3616"/>
                  </a:cubicBezTo>
                  <a:cubicBezTo>
                    <a:pt x="5364" y="3635"/>
                    <a:pt x="5473" y="3577"/>
                    <a:pt x="5473" y="3519"/>
                  </a:cubicBezTo>
                  <a:cubicBezTo>
                    <a:pt x="5473" y="3481"/>
                    <a:pt x="5582" y="3519"/>
                    <a:pt x="5517" y="3461"/>
                  </a:cubicBezTo>
                  <a:cubicBezTo>
                    <a:pt x="5451" y="3384"/>
                    <a:pt x="5517" y="3384"/>
                    <a:pt x="5604" y="3442"/>
                  </a:cubicBezTo>
                  <a:cubicBezTo>
                    <a:pt x="5692" y="3481"/>
                    <a:pt x="5714" y="3674"/>
                    <a:pt x="5823" y="3674"/>
                  </a:cubicBezTo>
                  <a:cubicBezTo>
                    <a:pt x="5911" y="3693"/>
                    <a:pt x="5954" y="3500"/>
                    <a:pt x="5998" y="3519"/>
                  </a:cubicBezTo>
                  <a:cubicBezTo>
                    <a:pt x="6042" y="3519"/>
                    <a:pt x="6020" y="3597"/>
                    <a:pt x="6042" y="3597"/>
                  </a:cubicBezTo>
                  <a:cubicBezTo>
                    <a:pt x="6064" y="3616"/>
                    <a:pt x="5976" y="3674"/>
                    <a:pt x="6042" y="3674"/>
                  </a:cubicBezTo>
                  <a:cubicBezTo>
                    <a:pt x="6108" y="3674"/>
                    <a:pt x="6173" y="3693"/>
                    <a:pt x="6195" y="3635"/>
                  </a:cubicBezTo>
                  <a:cubicBezTo>
                    <a:pt x="6217" y="3577"/>
                    <a:pt x="6414" y="3558"/>
                    <a:pt x="6502" y="3616"/>
                  </a:cubicBezTo>
                  <a:cubicBezTo>
                    <a:pt x="6589" y="3674"/>
                    <a:pt x="6699" y="3693"/>
                    <a:pt x="6786" y="3693"/>
                  </a:cubicBezTo>
                  <a:cubicBezTo>
                    <a:pt x="6852" y="3713"/>
                    <a:pt x="6874" y="3732"/>
                    <a:pt x="6983" y="3751"/>
                  </a:cubicBezTo>
                  <a:cubicBezTo>
                    <a:pt x="7092" y="3771"/>
                    <a:pt x="7180" y="3790"/>
                    <a:pt x="7180" y="3771"/>
                  </a:cubicBezTo>
                  <a:cubicBezTo>
                    <a:pt x="7180" y="3732"/>
                    <a:pt x="7333" y="3771"/>
                    <a:pt x="7399" y="3809"/>
                  </a:cubicBezTo>
                  <a:cubicBezTo>
                    <a:pt x="7464" y="3868"/>
                    <a:pt x="7486" y="3926"/>
                    <a:pt x="7443" y="3906"/>
                  </a:cubicBezTo>
                  <a:cubicBezTo>
                    <a:pt x="7399" y="3906"/>
                    <a:pt x="7246" y="3964"/>
                    <a:pt x="7289" y="4003"/>
                  </a:cubicBezTo>
                  <a:cubicBezTo>
                    <a:pt x="7333" y="4042"/>
                    <a:pt x="7574" y="4042"/>
                    <a:pt x="7705" y="4022"/>
                  </a:cubicBezTo>
                  <a:cubicBezTo>
                    <a:pt x="7837" y="4003"/>
                    <a:pt x="7902" y="4022"/>
                    <a:pt x="7946" y="3984"/>
                  </a:cubicBezTo>
                  <a:cubicBezTo>
                    <a:pt x="8012" y="3964"/>
                    <a:pt x="8033" y="3984"/>
                    <a:pt x="8077" y="4022"/>
                  </a:cubicBezTo>
                  <a:cubicBezTo>
                    <a:pt x="8121" y="4042"/>
                    <a:pt x="8165" y="4003"/>
                    <a:pt x="8165" y="4042"/>
                  </a:cubicBezTo>
                  <a:cubicBezTo>
                    <a:pt x="8165" y="4080"/>
                    <a:pt x="8187" y="4042"/>
                    <a:pt x="8230" y="4080"/>
                  </a:cubicBezTo>
                  <a:cubicBezTo>
                    <a:pt x="8274" y="4119"/>
                    <a:pt x="8318" y="4177"/>
                    <a:pt x="8252" y="4177"/>
                  </a:cubicBezTo>
                  <a:cubicBezTo>
                    <a:pt x="8187" y="4196"/>
                    <a:pt x="8340" y="4274"/>
                    <a:pt x="8340" y="4216"/>
                  </a:cubicBezTo>
                  <a:cubicBezTo>
                    <a:pt x="8340" y="4177"/>
                    <a:pt x="8449" y="4216"/>
                    <a:pt x="8384" y="4119"/>
                  </a:cubicBezTo>
                  <a:cubicBezTo>
                    <a:pt x="8296" y="4022"/>
                    <a:pt x="8274" y="3964"/>
                    <a:pt x="8362" y="3964"/>
                  </a:cubicBezTo>
                  <a:cubicBezTo>
                    <a:pt x="8427" y="3945"/>
                    <a:pt x="8624" y="3887"/>
                    <a:pt x="8581" y="3848"/>
                  </a:cubicBezTo>
                  <a:cubicBezTo>
                    <a:pt x="8537" y="3809"/>
                    <a:pt x="8493" y="3906"/>
                    <a:pt x="8384" y="3887"/>
                  </a:cubicBezTo>
                  <a:cubicBezTo>
                    <a:pt x="8318" y="3887"/>
                    <a:pt x="8318" y="3926"/>
                    <a:pt x="8274" y="3926"/>
                  </a:cubicBezTo>
                  <a:cubicBezTo>
                    <a:pt x="8230" y="3926"/>
                    <a:pt x="8165" y="3945"/>
                    <a:pt x="8209" y="3887"/>
                  </a:cubicBezTo>
                  <a:cubicBezTo>
                    <a:pt x="8252" y="3829"/>
                    <a:pt x="8362" y="3829"/>
                    <a:pt x="8406" y="3790"/>
                  </a:cubicBezTo>
                  <a:cubicBezTo>
                    <a:pt x="8471" y="3771"/>
                    <a:pt x="8624" y="3771"/>
                    <a:pt x="8624" y="3790"/>
                  </a:cubicBezTo>
                  <a:cubicBezTo>
                    <a:pt x="8646" y="3829"/>
                    <a:pt x="8624" y="3887"/>
                    <a:pt x="8690" y="3887"/>
                  </a:cubicBezTo>
                  <a:cubicBezTo>
                    <a:pt x="8778" y="3887"/>
                    <a:pt x="8778" y="3945"/>
                    <a:pt x="8821" y="3945"/>
                  </a:cubicBezTo>
                  <a:cubicBezTo>
                    <a:pt x="8887" y="3945"/>
                    <a:pt x="8931" y="3945"/>
                    <a:pt x="8975" y="3984"/>
                  </a:cubicBezTo>
                  <a:cubicBezTo>
                    <a:pt x="9018" y="4003"/>
                    <a:pt x="9106" y="4042"/>
                    <a:pt x="9193" y="4022"/>
                  </a:cubicBezTo>
                  <a:cubicBezTo>
                    <a:pt x="9281" y="4003"/>
                    <a:pt x="9390" y="3984"/>
                    <a:pt x="9456" y="3984"/>
                  </a:cubicBezTo>
                  <a:cubicBezTo>
                    <a:pt x="9522" y="4003"/>
                    <a:pt x="9587" y="4022"/>
                    <a:pt x="9587" y="3984"/>
                  </a:cubicBezTo>
                  <a:cubicBezTo>
                    <a:pt x="9587" y="3964"/>
                    <a:pt x="9631" y="3945"/>
                    <a:pt x="9587" y="3906"/>
                  </a:cubicBezTo>
                  <a:cubicBezTo>
                    <a:pt x="9565" y="3887"/>
                    <a:pt x="9609" y="3868"/>
                    <a:pt x="9653" y="3887"/>
                  </a:cubicBezTo>
                  <a:cubicBezTo>
                    <a:pt x="9697" y="3906"/>
                    <a:pt x="9675" y="3848"/>
                    <a:pt x="9719" y="3848"/>
                  </a:cubicBezTo>
                  <a:cubicBezTo>
                    <a:pt x="9762" y="3848"/>
                    <a:pt x="9697" y="3790"/>
                    <a:pt x="9609" y="3790"/>
                  </a:cubicBezTo>
                  <a:cubicBezTo>
                    <a:pt x="9522" y="3790"/>
                    <a:pt x="9456" y="3751"/>
                    <a:pt x="9478" y="3713"/>
                  </a:cubicBezTo>
                  <a:cubicBezTo>
                    <a:pt x="9522" y="3693"/>
                    <a:pt x="9609" y="3732"/>
                    <a:pt x="9631" y="3635"/>
                  </a:cubicBezTo>
                  <a:cubicBezTo>
                    <a:pt x="9653" y="3519"/>
                    <a:pt x="9740" y="3558"/>
                    <a:pt x="9784" y="3616"/>
                  </a:cubicBezTo>
                  <a:cubicBezTo>
                    <a:pt x="9828" y="3655"/>
                    <a:pt x="9872" y="3655"/>
                    <a:pt x="9937" y="3635"/>
                  </a:cubicBezTo>
                  <a:cubicBezTo>
                    <a:pt x="10003" y="3616"/>
                    <a:pt x="10069" y="3674"/>
                    <a:pt x="10025" y="3674"/>
                  </a:cubicBezTo>
                  <a:cubicBezTo>
                    <a:pt x="9981" y="3693"/>
                    <a:pt x="9916" y="3655"/>
                    <a:pt x="9916" y="3693"/>
                  </a:cubicBezTo>
                  <a:cubicBezTo>
                    <a:pt x="9916" y="3732"/>
                    <a:pt x="9981" y="3713"/>
                    <a:pt x="10025" y="3713"/>
                  </a:cubicBezTo>
                  <a:cubicBezTo>
                    <a:pt x="10069" y="3693"/>
                    <a:pt x="10156" y="3771"/>
                    <a:pt x="10091" y="3809"/>
                  </a:cubicBezTo>
                  <a:cubicBezTo>
                    <a:pt x="10047" y="3848"/>
                    <a:pt x="10003" y="3809"/>
                    <a:pt x="9937" y="3809"/>
                  </a:cubicBezTo>
                  <a:cubicBezTo>
                    <a:pt x="9872" y="3809"/>
                    <a:pt x="9937" y="3887"/>
                    <a:pt x="9872" y="3868"/>
                  </a:cubicBezTo>
                  <a:cubicBezTo>
                    <a:pt x="9784" y="3868"/>
                    <a:pt x="9740" y="3848"/>
                    <a:pt x="9762" y="3887"/>
                  </a:cubicBezTo>
                  <a:cubicBezTo>
                    <a:pt x="9784" y="3926"/>
                    <a:pt x="9872" y="3926"/>
                    <a:pt x="9916" y="3926"/>
                  </a:cubicBezTo>
                  <a:cubicBezTo>
                    <a:pt x="9959" y="3906"/>
                    <a:pt x="9937" y="3964"/>
                    <a:pt x="9894" y="4022"/>
                  </a:cubicBezTo>
                  <a:cubicBezTo>
                    <a:pt x="9872" y="4061"/>
                    <a:pt x="9916" y="4100"/>
                    <a:pt x="9981" y="4119"/>
                  </a:cubicBezTo>
                  <a:cubicBezTo>
                    <a:pt x="10047" y="4138"/>
                    <a:pt x="10069" y="4119"/>
                    <a:pt x="10047" y="4080"/>
                  </a:cubicBezTo>
                  <a:cubicBezTo>
                    <a:pt x="10025" y="4022"/>
                    <a:pt x="9981" y="3945"/>
                    <a:pt x="10047" y="3945"/>
                  </a:cubicBezTo>
                  <a:cubicBezTo>
                    <a:pt x="10113" y="3964"/>
                    <a:pt x="10134" y="3964"/>
                    <a:pt x="10178" y="3906"/>
                  </a:cubicBezTo>
                  <a:cubicBezTo>
                    <a:pt x="10222" y="3848"/>
                    <a:pt x="10288" y="3887"/>
                    <a:pt x="10288" y="3829"/>
                  </a:cubicBezTo>
                  <a:cubicBezTo>
                    <a:pt x="10288" y="3790"/>
                    <a:pt x="10244" y="3713"/>
                    <a:pt x="10222" y="3771"/>
                  </a:cubicBezTo>
                  <a:cubicBezTo>
                    <a:pt x="10178" y="3829"/>
                    <a:pt x="10156" y="3848"/>
                    <a:pt x="10156" y="3809"/>
                  </a:cubicBezTo>
                  <a:cubicBezTo>
                    <a:pt x="10156" y="3771"/>
                    <a:pt x="10222" y="3751"/>
                    <a:pt x="10178" y="3713"/>
                  </a:cubicBezTo>
                  <a:cubicBezTo>
                    <a:pt x="10178" y="3655"/>
                    <a:pt x="10266" y="3693"/>
                    <a:pt x="10200" y="3655"/>
                  </a:cubicBezTo>
                  <a:cubicBezTo>
                    <a:pt x="10134" y="3616"/>
                    <a:pt x="9981" y="3616"/>
                    <a:pt x="9916" y="3558"/>
                  </a:cubicBezTo>
                  <a:cubicBezTo>
                    <a:pt x="9850" y="3519"/>
                    <a:pt x="9872" y="3461"/>
                    <a:pt x="9916" y="3423"/>
                  </a:cubicBezTo>
                  <a:cubicBezTo>
                    <a:pt x="9937" y="3384"/>
                    <a:pt x="9916" y="3403"/>
                    <a:pt x="9872" y="3365"/>
                  </a:cubicBezTo>
                  <a:cubicBezTo>
                    <a:pt x="9850" y="3326"/>
                    <a:pt x="9872" y="3249"/>
                    <a:pt x="9916" y="3229"/>
                  </a:cubicBezTo>
                  <a:cubicBezTo>
                    <a:pt x="9959" y="3229"/>
                    <a:pt x="10003" y="3287"/>
                    <a:pt x="10025" y="3249"/>
                  </a:cubicBezTo>
                  <a:cubicBezTo>
                    <a:pt x="10047" y="3210"/>
                    <a:pt x="9959" y="3191"/>
                    <a:pt x="9981" y="3171"/>
                  </a:cubicBezTo>
                  <a:cubicBezTo>
                    <a:pt x="10003" y="3152"/>
                    <a:pt x="10069" y="3152"/>
                    <a:pt x="10069" y="3094"/>
                  </a:cubicBezTo>
                  <a:cubicBezTo>
                    <a:pt x="10069" y="3036"/>
                    <a:pt x="10069" y="2997"/>
                    <a:pt x="10047" y="2959"/>
                  </a:cubicBezTo>
                  <a:cubicBezTo>
                    <a:pt x="10003" y="2920"/>
                    <a:pt x="9981" y="2920"/>
                    <a:pt x="9981" y="2823"/>
                  </a:cubicBezTo>
                  <a:cubicBezTo>
                    <a:pt x="10003" y="2727"/>
                    <a:pt x="9981" y="2688"/>
                    <a:pt x="9981" y="2688"/>
                  </a:cubicBezTo>
                  <a:cubicBezTo>
                    <a:pt x="10025" y="2669"/>
                    <a:pt x="10069" y="2727"/>
                    <a:pt x="10091" y="2688"/>
                  </a:cubicBezTo>
                  <a:cubicBezTo>
                    <a:pt x="10091" y="2669"/>
                    <a:pt x="10025" y="2649"/>
                    <a:pt x="10047" y="2630"/>
                  </a:cubicBezTo>
                  <a:cubicBezTo>
                    <a:pt x="10069" y="2591"/>
                    <a:pt x="10244" y="2572"/>
                    <a:pt x="10331" y="2572"/>
                  </a:cubicBezTo>
                  <a:cubicBezTo>
                    <a:pt x="10419" y="2591"/>
                    <a:pt x="10441" y="2630"/>
                    <a:pt x="10550" y="2630"/>
                  </a:cubicBezTo>
                  <a:cubicBezTo>
                    <a:pt x="10660" y="2611"/>
                    <a:pt x="10747" y="2630"/>
                    <a:pt x="10703" y="2669"/>
                  </a:cubicBezTo>
                  <a:cubicBezTo>
                    <a:pt x="10660" y="2746"/>
                    <a:pt x="10528" y="2901"/>
                    <a:pt x="10506" y="2920"/>
                  </a:cubicBezTo>
                  <a:cubicBezTo>
                    <a:pt x="10463" y="2939"/>
                    <a:pt x="10353" y="2901"/>
                    <a:pt x="10288" y="2901"/>
                  </a:cubicBezTo>
                  <a:cubicBezTo>
                    <a:pt x="10222" y="2901"/>
                    <a:pt x="10244" y="2939"/>
                    <a:pt x="10288" y="2939"/>
                  </a:cubicBezTo>
                  <a:cubicBezTo>
                    <a:pt x="10309" y="2939"/>
                    <a:pt x="10309" y="2959"/>
                    <a:pt x="10266" y="3017"/>
                  </a:cubicBezTo>
                  <a:cubicBezTo>
                    <a:pt x="10200" y="3075"/>
                    <a:pt x="10178" y="3094"/>
                    <a:pt x="10156" y="3075"/>
                  </a:cubicBezTo>
                  <a:cubicBezTo>
                    <a:pt x="10134" y="3075"/>
                    <a:pt x="10134" y="3152"/>
                    <a:pt x="10178" y="3133"/>
                  </a:cubicBezTo>
                  <a:cubicBezTo>
                    <a:pt x="10244" y="3133"/>
                    <a:pt x="10353" y="3229"/>
                    <a:pt x="10375" y="3249"/>
                  </a:cubicBezTo>
                  <a:cubicBezTo>
                    <a:pt x="10375" y="3268"/>
                    <a:pt x="10331" y="3345"/>
                    <a:pt x="10353" y="3345"/>
                  </a:cubicBezTo>
                  <a:cubicBezTo>
                    <a:pt x="10397" y="3365"/>
                    <a:pt x="10485" y="3384"/>
                    <a:pt x="10485" y="3423"/>
                  </a:cubicBezTo>
                  <a:cubicBezTo>
                    <a:pt x="10485" y="3461"/>
                    <a:pt x="10594" y="3461"/>
                    <a:pt x="10572" y="3500"/>
                  </a:cubicBezTo>
                  <a:cubicBezTo>
                    <a:pt x="10528" y="3539"/>
                    <a:pt x="10485" y="3500"/>
                    <a:pt x="10485" y="3519"/>
                  </a:cubicBezTo>
                  <a:cubicBezTo>
                    <a:pt x="10485" y="3558"/>
                    <a:pt x="10441" y="3616"/>
                    <a:pt x="10485" y="3616"/>
                  </a:cubicBezTo>
                  <a:cubicBezTo>
                    <a:pt x="10506" y="3655"/>
                    <a:pt x="10550" y="3597"/>
                    <a:pt x="10594" y="3597"/>
                  </a:cubicBezTo>
                  <a:cubicBezTo>
                    <a:pt x="10616" y="3616"/>
                    <a:pt x="10682" y="3655"/>
                    <a:pt x="10725" y="3655"/>
                  </a:cubicBezTo>
                  <a:cubicBezTo>
                    <a:pt x="10769" y="3655"/>
                    <a:pt x="10725" y="3693"/>
                    <a:pt x="10682" y="3693"/>
                  </a:cubicBezTo>
                  <a:cubicBezTo>
                    <a:pt x="10638" y="3713"/>
                    <a:pt x="10638" y="3732"/>
                    <a:pt x="10682" y="3751"/>
                  </a:cubicBezTo>
                  <a:cubicBezTo>
                    <a:pt x="10703" y="3771"/>
                    <a:pt x="10682" y="3906"/>
                    <a:pt x="10725" y="3887"/>
                  </a:cubicBezTo>
                  <a:cubicBezTo>
                    <a:pt x="10747" y="3887"/>
                    <a:pt x="10725" y="3809"/>
                    <a:pt x="10769" y="3790"/>
                  </a:cubicBezTo>
                  <a:cubicBezTo>
                    <a:pt x="10835" y="3790"/>
                    <a:pt x="10813" y="3732"/>
                    <a:pt x="10835" y="3713"/>
                  </a:cubicBezTo>
                  <a:cubicBezTo>
                    <a:pt x="10857" y="3693"/>
                    <a:pt x="10900" y="3693"/>
                    <a:pt x="10944" y="3732"/>
                  </a:cubicBezTo>
                  <a:cubicBezTo>
                    <a:pt x="11010" y="3790"/>
                    <a:pt x="11032" y="3771"/>
                    <a:pt x="11054" y="3829"/>
                  </a:cubicBezTo>
                  <a:cubicBezTo>
                    <a:pt x="11054" y="3868"/>
                    <a:pt x="11075" y="3887"/>
                    <a:pt x="11054" y="3906"/>
                  </a:cubicBezTo>
                  <a:cubicBezTo>
                    <a:pt x="11032" y="3906"/>
                    <a:pt x="10988" y="3926"/>
                    <a:pt x="10988" y="3964"/>
                  </a:cubicBezTo>
                  <a:cubicBezTo>
                    <a:pt x="10988" y="4003"/>
                    <a:pt x="11032" y="4061"/>
                    <a:pt x="11075" y="4080"/>
                  </a:cubicBezTo>
                  <a:cubicBezTo>
                    <a:pt x="11141" y="4119"/>
                    <a:pt x="11141" y="4177"/>
                    <a:pt x="11163" y="4138"/>
                  </a:cubicBezTo>
                  <a:cubicBezTo>
                    <a:pt x="11185" y="4080"/>
                    <a:pt x="11272" y="4119"/>
                    <a:pt x="11251" y="4080"/>
                  </a:cubicBezTo>
                  <a:cubicBezTo>
                    <a:pt x="11251" y="4042"/>
                    <a:pt x="11251" y="4003"/>
                    <a:pt x="11207" y="4003"/>
                  </a:cubicBezTo>
                  <a:cubicBezTo>
                    <a:pt x="11163" y="3984"/>
                    <a:pt x="11163" y="3906"/>
                    <a:pt x="11229" y="3906"/>
                  </a:cubicBezTo>
                  <a:cubicBezTo>
                    <a:pt x="11272" y="3906"/>
                    <a:pt x="11229" y="4003"/>
                    <a:pt x="11294" y="3984"/>
                  </a:cubicBezTo>
                  <a:cubicBezTo>
                    <a:pt x="11338" y="3964"/>
                    <a:pt x="11338" y="3926"/>
                    <a:pt x="11360" y="3868"/>
                  </a:cubicBezTo>
                  <a:cubicBezTo>
                    <a:pt x="11360" y="3790"/>
                    <a:pt x="11404" y="3809"/>
                    <a:pt x="11447" y="3809"/>
                  </a:cubicBezTo>
                  <a:cubicBezTo>
                    <a:pt x="11469" y="3809"/>
                    <a:pt x="11426" y="3771"/>
                    <a:pt x="11469" y="3751"/>
                  </a:cubicBezTo>
                  <a:cubicBezTo>
                    <a:pt x="11513" y="3732"/>
                    <a:pt x="11469" y="3693"/>
                    <a:pt x="11426" y="3693"/>
                  </a:cubicBezTo>
                  <a:cubicBezTo>
                    <a:pt x="11382" y="3693"/>
                    <a:pt x="11382" y="3577"/>
                    <a:pt x="11404" y="3577"/>
                  </a:cubicBezTo>
                  <a:cubicBezTo>
                    <a:pt x="11447" y="3577"/>
                    <a:pt x="11579" y="3577"/>
                    <a:pt x="11623" y="3597"/>
                  </a:cubicBezTo>
                  <a:cubicBezTo>
                    <a:pt x="11688" y="3616"/>
                    <a:pt x="11776" y="3597"/>
                    <a:pt x="11776" y="3635"/>
                  </a:cubicBezTo>
                  <a:cubicBezTo>
                    <a:pt x="11776" y="3674"/>
                    <a:pt x="11841" y="3693"/>
                    <a:pt x="11885" y="3693"/>
                  </a:cubicBezTo>
                  <a:cubicBezTo>
                    <a:pt x="11951" y="3693"/>
                    <a:pt x="11995" y="3732"/>
                    <a:pt x="11929" y="3751"/>
                  </a:cubicBezTo>
                  <a:cubicBezTo>
                    <a:pt x="11885" y="3790"/>
                    <a:pt x="11995" y="3790"/>
                    <a:pt x="11973" y="3829"/>
                  </a:cubicBezTo>
                  <a:cubicBezTo>
                    <a:pt x="11951" y="3868"/>
                    <a:pt x="11885" y="3887"/>
                    <a:pt x="11841" y="3868"/>
                  </a:cubicBezTo>
                  <a:cubicBezTo>
                    <a:pt x="11776" y="3868"/>
                    <a:pt x="11776" y="3887"/>
                    <a:pt x="11820" y="3926"/>
                  </a:cubicBezTo>
                  <a:cubicBezTo>
                    <a:pt x="11885" y="3945"/>
                    <a:pt x="11820" y="3984"/>
                    <a:pt x="11885" y="4003"/>
                  </a:cubicBezTo>
                  <a:cubicBezTo>
                    <a:pt x="11929" y="4042"/>
                    <a:pt x="11995" y="4080"/>
                    <a:pt x="11951" y="4138"/>
                  </a:cubicBezTo>
                  <a:cubicBezTo>
                    <a:pt x="11907" y="4177"/>
                    <a:pt x="11885" y="4158"/>
                    <a:pt x="11863" y="4177"/>
                  </a:cubicBezTo>
                  <a:cubicBezTo>
                    <a:pt x="11820" y="4216"/>
                    <a:pt x="11798" y="4254"/>
                    <a:pt x="11732" y="4274"/>
                  </a:cubicBezTo>
                  <a:cubicBezTo>
                    <a:pt x="11688" y="4274"/>
                    <a:pt x="11666" y="4332"/>
                    <a:pt x="11623" y="4274"/>
                  </a:cubicBezTo>
                  <a:cubicBezTo>
                    <a:pt x="11601" y="4216"/>
                    <a:pt x="11557" y="4235"/>
                    <a:pt x="11513" y="4196"/>
                  </a:cubicBezTo>
                  <a:cubicBezTo>
                    <a:pt x="11491" y="4158"/>
                    <a:pt x="11426" y="4196"/>
                    <a:pt x="11491" y="4216"/>
                  </a:cubicBezTo>
                  <a:cubicBezTo>
                    <a:pt x="11579" y="4254"/>
                    <a:pt x="11623" y="4312"/>
                    <a:pt x="11579" y="4312"/>
                  </a:cubicBezTo>
                  <a:cubicBezTo>
                    <a:pt x="11535" y="4312"/>
                    <a:pt x="11447" y="4351"/>
                    <a:pt x="11426" y="4332"/>
                  </a:cubicBezTo>
                  <a:cubicBezTo>
                    <a:pt x="11404" y="4312"/>
                    <a:pt x="11382" y="4274"/>
                    <a:pt x="11338" y="4274"/>
                  </a:cubicBezTo>
                  <a:cubicBezTo>
                    <a:pt x="11294" y="4274"/>
                    <a:pt x="11207" y="4274"/>
                    <a:pt x="11229" y="4312"/>
                  </a:cubicBezTo>
                  <a:cubicBezTo>
                    <a:pt x="11272" y="4332"/>
                    <a:pt x="11360" y="4351"/>
                    <a:pt x="11316" y="4370"/>
                  </a:cubicBezTo>
                  <a:cubicBezTo>
                    <a:pt x="11251" y="4409"/>
                    <a:pt x="11163" y="4506"/>
                    <a:pt x="11097" y="4506"/>
                  </a:cubicBezTo>
                  <a:cubicBezTo>
                    <a:pt x="11054" y="4506"/>
                    <a:pt x="10900" y="4390"/>
                    <a:pt x="10835" y="4390"/>
                  </a:cubicBezTo>
                  <a:cubicBezTo>
                    <a:pt x="10769" y="4390"/>
                    <a:pt x="10769" y="4409"/>
                    <a:pt x="10835" y="4467"/>
                  </a:cubicBezTo>
                  <a:cubicBezTo>
                    <a:pt x="10878" y="4506"/>
                    <a:pt x="10944" y="4544"/>
                    <a:pt x="11054" y="4525"/>
                  </a:cubicBezTo>
                  <a:cubicBezTo>
                    <a:pt x="11163" y="4525"/>
                    <a:pt x="11229" y="4564"/>
                    <a:pt x="11163" y="4583"/>
                  </a:cubicBezTo>
                  <a:cubicBezTo>
                    <a:pt x="11119" y="4622"/>
                    <a:pt x="11032" y="4757"/>
                    <a:pt x="10966" y="4757"/>
                  </a:cubicBezTo>
                  <a:cubicBezTo>
                    <a:pt x="10900" y="4776"/>
                    <a:pt x="10791" y="4699"/>
                    <a:pt x="10769" y="4738"/>
                  </a:cubicBezTo>
                  <a:cubicBezTo>
                    <a:pt x="10747" y="4757"/>
                    <a:pt x="10791" y="4834"/>
                    <a:pt x="10725" y="4854"/>
                  </a:cubicBezTo>
                  <a:cubicBezTo>
                    <a:pt x="10682" y="4854"/>
                    <a:pt x="10638" y="4854"/>
                    <a:pt x="10572" y="4815"/>
                  </a:cubicBezTo>
                  <a:cubicBezTo>
                    <a:pt x="10485" y="4796"/>
                    <a:pt x="10288" y="4738"/>
                    <a:pt x="10266" y="4776"/>
                  </a:cubicBezTo>
                  <a:cubicBezTo>
                    <a:pt x="10244" y="4796"/>
                    <a:pt x="10485" y="4796"/>
                    <a:pt x="10485" y="4854"/>
                  </a:cubicBezTo>
                  <a:cubicBezTo>
                    <a:pt x="10485" y="4912"/>
                    <a:pt x="10660" y="4854"/>
                    <a:pt x="10682" y="4931"/>
                  </a:cubicBezTo>
                  <a:cubicBezTo>
                    <a:pt x="10682" y="4989"/>
                    <a:pt x="10594" y="5008"/>
                    <a:pt x="10506" y="5008"/>
                  </a:cubicBezTo>
                  <a:cubicBezTo>
                    <a:pt x="10441" y="5008"/>
                    <a:pt x="10419" y="5008"/>
                    <a:pt x="10441" y="5028"/>
                  </a:cubicBezTo>
                  <a:cubicBezTo>
                    <a:pt x="10485" y="5066"/>
                    <a:pt x="10419" y="5047"/>
                    <a:pt x="10419" y="5086"/>
                  </a:cubicBezTo>
                  <a:cubicBezTo>
                    <a:pt x="10397" y="5105"/>
                    <a:pt x="10397" y="5124"/>
                    <a:pt x="10353" y="5124"/>
                  </a:cubicBezTo>
                  <a:cubicBezTo>
                    <a:pt x="10309" y="5124"/>
                    <a:pt x="10353" y="5221"/>
                    <a:pt x="10309" y="5221"/>
                  </a:cubicBezTo>
                  <a:cubicBezTo>
                    <a:pt x="10266" y="5240"/>
                    <a:pt x="10200" y="5260"/>
                    <a:pt x="10200" y="5298"/>
                  </a:cubicBezTo>
                  <a:cubicBezTo>
                    <a:pt x="10200" y="5337"/>
                    <a:pt x="10134" y="5434"/>
                    <a:pt x="10113" y="5511"/>
                  </a:cubicBezTo>
                  <a:cubicBezTo>
                    <a:pt x="10091" y="5569"/>
                    <a:pt x="10091" y="5705"/>
                    <a:pt x="10113" y="5724"/>
                  </a:cubicBezTo>
                  <a:cubicBezTo>
                    <a:pt x="10134" y="5743"/>
                    <a:pt x="10200" y="5763"/>
                    <a:pt x="10266" y="5763"/>
                  </a:cubicBezTo>
                  <a:cubicBezTo>
                    <a:pt x="10331" y="5743"/>
                    <a:pt x="10353" y="5801"/>
                    <a:pt x="10375" y="5859"/>
                  </a:cubicBezTo>
                  <a:cubicBezTo>
                    <a:pt x="10397" y="5917"/>
                    <a:pt x="10441" y="5995"/>
                    <a:pt x="10441" y="6014"/>
                  </a:cubicBezTo>
                  <a:cubicBezTo>
                    <a:pt x="10419" y="6033"/>
                    <a:pt x="10397" y="6072"/>
                    <a:pt x="10419" y="6072"/>
                  </a:cubicBezTo>
                  <a:cubicBezTo>
                    <a:pt x="10441" y="6072"/>
                    <a:pt x="10572" y="6033"/>
                    <a:pt x="10616" y="6014"/>
                  </a:cubicBezTo>
                  <a:cubicBezTo>
                    <a:pt x="10682" y="6014"/>
                    <a:pt x="10769" y="6091"/>
                    <a:pt x="10813" y="6091"/>
                  </a:cubicBezTo>
                  <a:cubicBezTo>
                    <a:pt x="10835" y="6072"/>
                    <a:pt x="10944" y="6091"/>
                    <a:pt x="10944" y="6130"/>
                  </a:cubicBezTo>
                  <a:cubicBezTo>
                    <a:pt x="10966" y="6149"/>
                    <a:pt x="11054" y="6169"/>
                    <a:pt x="11075" y="6188"/>
                  </a:cubicBezTo>
                  <a:cubicBezTo>
                    <a:pt x="11075" y="6207"/>
                    <a:pt x="11141" y="6265"/>
                    <a:pt x="11229" y="6265"/>
                  </a:cubicBezTo>
                  <a:cubicBezTo>
                    <a:pt x="11316" y="6304"/>
                    <a:pt x="11382" y="6343"/>
                    <a:pt x="11404" y="6362"/>
                  </a:cubicBezTo>
                  <a:cubicBezTo>
                    <a:pt x="11447" y="6381"/>
                    <a:pt x="11469" y="6381"/>
                    <a:pt x="11557" y="6381"/>
                  </a:cubicBezTo>
                  <a:cubicBezTo>
                    <a:pt x="11623" y="6381"/>
                    <a:pt x="11710" y="6401"/>
                    <a:pt x="11754" y="6401"/>
                  </a:cubicBezTo>
                  <a:cubicBezTo>
                    <a:pt x="11820" y="6401"/>
                    <a:pt x="11863" y="6439"/>
                    <a:pt x="11841" y="6459"/>
                  </a:cubicBezTo>
                  <a:cubicBezTo>
                    <a:pt x="11820" y="6497"/>
                    <a:pt x="11798" y="6536"/>
                    <a:pt x="11820" y="6555"/>
                  </a:cubicBezTo>
                  <a:cubicBezTo>
                    <a:pt x="11841" y="6594"/>
                    <a:pt x="11841" y="6710"/>
                    <a:pt x="11841" y="6749"/>
                  </a:cubicBezTo>
                  <a:cubicBezTo>
                    <a:pt x="11841" y="6787"/>
                    <a:pt x="11929" y="6826"/>
                    <a:pt x="11929" y="6865"/>
                  </a:cubicBezTo>
                  <a:cubicBezTo>
                    <a:pt x="11929" y="6903"/>
                    <a:pt x="11973" y="6903"/>
                    <a:pt x="12016" y="6942"/>
                  </a:cubicBezTo>
                  <a:cubicBezTo>
                    <a:pt x="12082" y="6981"/>
                    <a:pt x="12060" y="7039"/>
                    <a:pt x="12082" y="7039"/>
                  </a:cubicBezTo>
                  <a:cubicBezTo>
                    <a:pt x="12104" y="7020"/>
                    <a:pt x="12192" y="7097"/>
                    <a:pt x="12192" y="7058"/>
                  </a:cubicBezTo>
                  <a:cubicBezTo>
                    <a:pt x="12192" y="7039"/>
                    <a:pt x="12213" y="6962"/>
                    <a:pt x="12257" y="6981"/>
                  </a:cubicBezTo>
                  <a:cubicBezTo>
                    <a:pt x="12301" y="7020"/>
                    <a:pt x="12323" y="7039"/>
                    <a:pt x="12323" y="7000"/>
                  </a:cubicBezTo>
                  <a:cubicBezTo>
                    <a:pt x="12323" y="6942"/>
                    <a:pt x="12257" y="6962"/>
                    <a:pt x="12301" y="6942"/>
                  </a:cubicBezTo>
                  <a:cubicBezTo>
                    <a:pt x="12345" y="6903"/>
                    <a:pt x="12367" y="6884"/>
                    <a:pt x="12323" y="6826"/>
                  </a:cubicBezTo>
                  <a:cubicBezTo>
                    <a:pt x="12301" y="6787"/>
                    <a:pt x="12323" y="6749"/>
                    <a:pt x="12301" y="6691"/>
                  </a:cubicBezTo>
                  <a:cubicBezTo>
                    <a:pt x="12257" y="6633"/>
                    <a:pt x="12323" y="6613"/>
                    <a:pt x="12257" y="6555"/>
                  </a:cubicBezTo>
                  <a:cubicBezTo>
                    <a:pt x="12213" y="6517"/>
                    <a:pt x="12192" y="6459"/>
                    <a:pt x="12213" y="6439"/>
                  </a:cubicBezTo>
                  <a:cubicBezTo>
                    <a:pt x="12257" y="6439"/>
                    <a:pt x="12323" y="6459"/>
                    <a:pt x="12410" y="6381"/>
                  </a:cubicBezTo>
                  <a:cubicBezTo>
                    <a:pt x="12498" y="6304"/>
                    <a:pt x="12585" y="6285"/>
                    <a:pt x="12607" y="6207"/>
                  </a:cubicBezTo>
                  <a:cubicBezTo>
                    <a:pt x="12629" y="6130"/>
                    <a:pt x="12629" y="6014"/>
                    <a:pt x="12585" y="5956"/>
                  </a:cubicBezTo>
                  <a:cubicBezTo>
                    <a:pt x="12542" y="5879"/>
                    <a:pt x="12410" y="5821"/>
                    <a:pt x="12367" y="5801"/>
                  </a:cubicBezTo>
                  <a:cubicBezTo>
                    <a:pt x="12323" y="5782"/>
                    <a:pt x="12367" y="5724"/>
                    <a:pt x="12410" y="5685"/>
                  </a:cubicBezTo>
                  <a:cubicBezTo>
                    <a:pt x="12454" y="5647"/>
                    <a:pt x="12432" y="5608"/>
                    <a:pt x="12454" y="5608"/>
                  </a:cubicBezTo>
                  <a:cubicBezTo>
                    <a:pt x="12498" y="5589"/>
                    <a:pt x="12520" y="5608"/>
                    <a:pt x="12520" y="5531"/>
                  </a:cubicBezTo>
                  <a:cubicBezTo>
                    <a:pt x="12498" y="5473"/>
                    <a:pt x="12476" y="5473"/>
                    <a:pt x="12454" y="5434"/>
                  </a:cubicBezTo>
                  <a:cubicBezTo>
                    <a:pt x="12432" y="5376"/>
                    <a:pt x="12410" y="5395"/>
                    <a:pt x="12410" y="5356"/>
                  </a:cubicBezTo>
                  <a:cubicBezTo>
                    <a:pt x="12410" y="5337"/>
                    <a:pt x="12454" y="5337"/>
                    <a:pt x="12454" y="5318"/>
                  </a:cubicBezTo>
                  <a:cubicBezTo>
                    <a:pt x="12454" y="5279"/>
                    <a:pt x="12498" y="5279"/>
                    <a:pt x="12498" y="5240"/>
                  </a:cubicBezTo>
                  <a:cubicBezTo>
                    <a:pt x="12476" y="5221"/>
                    <a:pt x="12410" y="5221"/>
                    <a:pt x="12410" y="5163"/>
                  </a:cubicBezTo>
                  <a:cubicBezTo>
                    <a:pt x="12389" y="5105"/>
                    <a:pt x="12454" y="5105"/>
                    <a:pt x="12454" y="5066"/>
                  </a:cubicBezTo>
                  <a:cubicBezTo>
                    <a:pt x="12454" y="5047"/>
                    <a:pt x="12564" y="5047"/>
                    <a:pt x="12629" y="5066"/>
                  </a:cubicBezTo>
                  <a:cubicBezTo>
                    <a:pt x="12717" y="5105"/>
                    <a:pt x="12717" y="5124"/>
                    <a:pt x="12739" y="5105"/>
                  </a:cubicBezTo>
                  <a:cubicBezTo>
                    <a:pt x="12782" y="5086"/>
                    <a:pt x="12848" y="5124"/>
                    <a:pt x="12870" y="5124"/>
                  </a:cubicBezTo>
                  <a:cubicBezTo>
                    <a:pt x="12914" y="5124"/>
                    <a:pt x="12958" y="5086"/>
                    <a:pt x="13023" y="5086"/>
                  </a:cubicBezTo>
                  <a:cubicBezTo>
                    <a:pt x="13067" y="5086"/>
                    <a:pt x="13067" y="5124"/>
                    <a:pt x="13111" y="5124"/>
                  </a:cubicBezTo>
                  <a:cubicBezTo>
                    <a:pt x="13154" y="5124"/>
                    <a:pt x="13176" y="5144"/>
                    <a:pt x="13176" y="5182"/>
                  </a:cubicBezTo>
                  <a:cubicBezTo>
                    <a:pt x="13176" y="5221"/>
                    <a:pt x="13220" y="5182"/>
                    <a:pt x="13242" y="5221"/>
                  </a:cubicBezTo>
                  <a:cubicBezTo>
                    <a:pt x="13264" y="5260"/>
                    <a:pt x="13286" y="5240"/>
                    <a:pt x="13308" y="5298"/>
                  </a:cubicBezTo>
                  <a:cubicBezTo>
                    <a:pt x="13308" y="5337"/>
                    <a:pt x="13417" y="5337"/>
                    <a:pt x="13461" y="5337"/>
                  </a:cubicBezTo>
                  <a:cubicBezTo>
                    <a:pt x="13505" y="5337"/>
                    <a:pt x="13505" y="5395"/>
                    <a:pt x="13548" y="5376"/>
                  </a:cubicBezTo>
                  <a:cubicBezTo>
                    <a:pt x="13570" y="5337"/>
                    <a:pt x="13614" y="5337"/>
                    <a:pt x="13614" y="5376"/>
                  </a:cubicBezTo>
                  <a:cubicBezTo>
                    <a:pt x="13614" y="5415"/>
                    <a:pt x="13570" y="5415"/>
                    <a:pt x="13570" y="5473"/>
                  </a:cubicBezTo>
                  <a:cubicBezTo>
                    <a:pt x="13570" y="5550"/>
                    <a:pt x="13614" y="5589"/>
                    <a:pt x="13592" y="5608"/>
                  </a:cubicBezTo>
                  <a:cubicBezTo>
                    <a:pt x="13548" y="5647"/>
                    <a:pt x="13658" y="5666"/>
                    <a:pt x="13636" y="5705"/>
                  </a:cubicBezTo>
                  <a:cubicBezTo>
                    <a:pt x="13614" y="5743"/>
                    <a:pt x="13658" y="5743"/>
                    <a:pt x="13702" y="5743"/>
                  </a:cubicBezTo>
                  <a:cubicBezTo>
                    <a:pt x="13767" y="5743"/>
                    <a:pt x="13767" y="5821"/>
                    <a:pt x="13789" y="5801"/>
                  </a:cubicBezTo>
                  <a:cubicBezTo>
                    <a:pt x="13811" y="5782"/>
                    <a:pt x="13811" y="5859"/>
                    <a:pt x="13855" y="5859"/>
                  </a:cubicBezTo>
                  <a:cubicBezTo>
                    <a:pt x="13899" y="5859"/>
                    <a:pt x="14008" y="5821"/>
                    <a:pt x="14008" y="5782"/>
                  </a:cubicBezTo>
                  <a:cubicBezTo>
                    <a:pt x="14008" y="5743"/>
                    <a:pt x="14052" y="5743"/>
                    <a:pt x="14074" y="5782"/>
                  </a:cubicBezTo>
                  <a:cubicBezTo>
                    <a:pt x="14117" y="5801"/>
                    <a:pt x="14096" y="5724"/>
                    <a:pt x="14117" y="5724"/>
                  </a:cubicBezTo>
                  <a:cubicBezTo>
                    <a:pt x="14183" y="5724"/>
                    <a:pt x="14117" y="5685"/>
                    <a:pt x="14161" y="5666"/>
                  </a:cubicBezTo>
                  <a:cubicBezTo>
                    <a:pt x="14183" y="5627"/>
                    <a:pt x="14227" y="5627"/>
                    <a:pt x="14183" y="5589"/>
                  </a:cubicBezTo>
                  <a:cubicBezTo>
                    <a:pt x="14161" y="5569"/>
                    <a:pt x="14227" y="5569"/>
                    <a:pt x="14227" y="5511"/>
                  </a:cubicBezTo>
                  <a:cubicBezTo>
                    <a:pt x="14249" y="5434"/>
                    <a:pt x="14292" y="5415"/>
                    <a:pt x="14314" y="5473"/>
                  </a:cubicBezTo>
                  <a:cubicBezTo>
                    <a:pt x="14314" y="5511"/>
                    <a:pt x="14358" y="5531"/>
                    <a:pt x="14380" y="5569"/>
                  </a:cubicBezTo>
                  <a:cubicBezTo>
                    <a:pt x="14380" y="5608"/>
                    <a:pt x="14468" y="5685"/>
                    <a:pt x="14468" y="5705"/>
                  </a:cubicBezTo>
                  <a:cubicBezTo>
                    <a:pt x="14468" y="5743"/>
                    <a:pt x="14533" y="5782"/>
                    <a:pt x="14511" y="5801"/>
                  </a:cubicBezTo>
                  <a:cubicBezTo>
                    <a:pt x="14511" y="5821"/>
                    <a:pt x="14555" y="5840"/>
                    <a:pt x="14577" y="5879"/>
                  </a:cubicBezTo>
                  <a:cubicBezTo>
                    <a:pt x="14577" y="5898"/>
                    <a:pt x="14664" y="5937"/>
                    <a:pt x="14664" y="5956"/>
                  </a:cubicBezTo>
                  <a:cubicBezTo>
                    <a:pt x="14664" y="5975"/>
                    <a:pt x="14664" y="6014"/>
                    <a:pt x="14664" y="6014"/>
                  </a:cubicBezTo>
                  <a:cubicBezTo>
                    <a:pt x="14708" y="6033"/>
                    <a:pt x="14752" y="6053"/>
                    <a:pt x="14730" y="6072"/>
                  </a:cubicBezTo>
                  <a:cubicBezTo>
                    <a:pt x="14708" y="6111"/>
                    <a:pt x="14664" y="6169"/>
                    <a:pt x="14621" y="6130"/>
                  </a:cubicBezTo>
                  <a:cubicBezTo>
                    <a:pt x="14577" y="6111"/>
                    <a:pt x="14533" y="6149"/>
                    <a:pt x="14599" y="6169"/>
                  </a:cubicBezTo>
                  <a:cubicBezTo>
                    <a:pt x="14686" y="6188"/>
                    <a:pt x="14818" y="6265"/>
                    <a:pt x="14840" y="6323"/>
                  </a:cubicBezTo>
                  <a:cubicBezTo>
                    <a:pt x="14861" y="6362"/>
                    <a:pt x="14883" y="6401"/>
                    <a:pt x="14927" y="6381"/>
                  </a:cubicBezTo>
                  <a:cubicBezTo>
                    <a:pt x="14971" y="6362"/>
                    <a:pt x="14971" y="6420"/>
                    <a:pt x="15015" y="6401"/>
                  </a:cubicBezTo>
                  <a:cubicBezTo>
                    <a:pt x="15058" y="6362"/>
                    <a:pt x="15102" y="6459"/>
                    <a:pt x="15168" y="6459"/>
                  </a:cubicBezTo>
                  <a:cubicBezTo>
                    <a:pt x="15233" y="6439"/>
                    <a:pt x="15299" y="6478"/>
                    <a:pt x="15277" y="6497"/>
                  </a:cubicBezTo>
                  <a:cubicBezTo>
                    <a:pt x="15255" y="6536"/>
                    <a:pt x="15190" y="6517"/>
                    <a:pt x="15124" y="6555"/>
                  </a:cubicBezTo>
                  <a:cubicBezTo>
                    <a:pt x="15058" y="6594"/>
                    <a:pt x="15015" y="6555"/>
                    <a:pt x="14993" y="6594"/>
                  </a:cubicBezTo>
                  <a:cubicBezTo>
                    <a:pt x="14971" y="6633"/>
                    <a:pt x="14949" y="6594"/>
                    <a:pt x="14927" y="6633"/>
                  </a:cubicBezTo>
                  <a:cubicBezTo>
                    <a:pt x="14883" y="6652"/>
                    <a:pt x="14883" y="6729"/>
                    <a:pt x="14949" y="6671"/>
                  </a:cubicBezTo>
                  <a:cubicBezTo>
                    <a:pt x="15015" y="6613"/>
                    <a:pt x="15015" y="6671"/>
                    <a:pt x="15080" y="6633"/>
                  </a:cubicBezTo>
                  <a:cubicBezTo>
                    <a:pt x="15146" y="6555"/>
                    <a:pt x="15255" y="6555"/>
                    <a:pt x="15299" y="6575"/>
                  </a:cubicBezTo>
                  <a:cubicBezTo>
                    <a:pt x="15343" y="6594"/>
                    <a:pt x="15255" y="6671"/>
                    <a:pt x="15299" y="6671"/>
                  </a:cubicBezTo>
                  <a:cubicBezTo>
                    <a:pt x="15365" y="6671"/>
                    <a:pt x="15387" y="6594"/>
                    <a:pt x="15452" y="6652"/>
                  </a:cubicBezTo>
                  <a:cubicBezTo>
                    <a:pt x="15518" y="6729"/>
                    <a:pt x="15540" y="6710"/>
                    <a:pt x="15518" y="6749"/>
                  </a:cubicBezTo>
                  <a:cubicBezTo>
                    <a:pt x="15518" y="6807"/>
                    <a:pt x="15496" y="6826"/>
                    <a:pt x="15430" y="6826"/>
                  </a:cubicBezTo>
                  <a:cubicBezTo>
                    <a:pt x="15409" y="6826"/>
                    <a:pt x="15430" y="6845"/>
                    <a:pt x="15474" y="6865"/>
                  </a:cubicBezTo>
                  <a:cubicBezTo>
                    <a:pt x="15518" y="6865"/>
                    <a:pt x="15540" y="6884"/>
                    <a:pt x="15496" y="6903"/>
                  </a:cubicBezTo>
                  <a:cubicBezTo>
                    <a:pt x="15452" y="6942"/>
                    <a:pt x="15409" y="7020"/>
                    <a:pt x="15299" y="7020"/>
                  </a:cubicBezTo>
                  <a:cubicBezTo>
                    <a:pt x="15190" y="7020"/>
                    <a:pt x="15146" y="7020"/>
                    <a:pt x="15102" y="7058"/>
                  </a:cubicBezTo>
                  <a:cubicBezTo>
                    <a:pt x="15080" y="7116"/>
                    <a:pt x="14927" y="7194"/>
                    <a:pt x="14861" y="7194"/>
                  </a:cubicBezTo>
                  <a:cubicBezTo>
                    <a:pt x="14796" y="7194"/>
                    <a:pt x="14074" y="7194"/>
                    <a:pt x="14008" y="7232"/>
                  </a:cubicBezTo>
                  <a:cubicBezTo>
                    <a:pt x="13942" y="7290"/>
                    <a:pt x="13920" y="7310"/>
                    <a:pt x="13920" y="7348"/>
                  </a:cubicBezTo>
                  <a:cubicBezTo>
                    <a:pt x="13899" y="7387"/>
                    <a:pt x="13833" y="7329"/>
                    <a:pt x="13767" y="7387"/>
                  </a:cubicBezTo>
                  <a:cubicBezTo>
                    <a:pt x="13702" y="7426"/>
                    <a:pt x="13592" y="7561"/>
                    <a:pt x="13570" y="7542"/>
                  </a:cubicBezTo>
                  <a:cubicBezTo>
                    <a:pt x="13527" y="7522"/>
                    <a:pt x="13570" y="7561"/>
                    <a:pt x="13548" y="7600"/>
                  </a:cubicBezTo>
                  <a:cubicBezTo>
                    <a:pt x="13527" y="7619"/>
                    <a:pt x="13373" y="7716"/>
                    <a:pt x="13417" y="7716"/>
                  </a:cubicBezTo>
                  <a:cubicBezTo>
                    <a:pt x="13483" y="7716"/>
                    <a:pt x="13614" y="7542"/>
                    <a:pt x="13723" y="7503"/>
                  </a:cubicBezTo>
                  <a:cubicBezTo>
                    <a:pt x="13811" y="7445"/>
                    <a:pt x="14249" y="7310"/>
                    <a:pt x="14314" y="7406"/>
                  </a:cubicBezTo>
                  <a:cubicBezTo>
                    <a:pt x="14380" y="7522"/>
                    <a:pt x="14249" y="7542"/>
                    <a:pt x="14183" y="7561"/>
                  </a:cubicBezTo>
                  <a:cubicBezTo>
                    <a:pt x="14117" y="7600"/>
                    <a:pt x="14139" y="7658"/>
                    <a:pt x="14183" y="7619"/>
                  </a:cubicBezTo>
                  <a:cubicBezTo>
                    <a:pt x="14227" y="7580"/>
                    <a:pt x="14314" y="7600"/>
                    <a:pt x="14249" y="7658"/>
                  </a:cubicBezTo>
                  <a:cubicBezTo>
                    <a:pt x="14205" y="7716"/>
                    <a:pt x="14271" y="7735"/>
                    <a:pt x="14271" y="7774"/>
                  </a:cubicBezTo>
                  <a:cubicBezTo>
                    <a:pt x="14271" y="7832"/>
                    <a:pt x="14424" y="7851"/>
                    <a:pt x="14424" y="7890"/>
                  </a:cubicBezTo>
                  <a:cubicBezTo>
                    <a:pt x="14424" y="7928"/>
                    <a:pt x="14621" y="7948"/>
                    <a:pt x="14664" y="7928"/>
                  </a:cubicBezTo>
                  <a:cubicBezTo>
                    <a:pt x="14708" y="7890"/>
                    <a:pt x="14730" y="7928"/>
                    <a:pt x="14730" y="7870"/>
                  </a:cubicBezTo>
                  <a:cubicBezTo>
                    <a:pt x="14730" y="7851"/>
                    <a:pt x="14774" y="7832"/>
                    <a:pt x="14796" y="7793"/>
                  </a:cubicBezTo>
                  <a:cubicBezTo>
                    <a:pt x="14796" y="7774"/>
                    <a:pt x="14883" y="7716"/>
                    <a:pt x="14883" y="7754"/>
                  </a:cubicBezTo>
                  <a:cubicBezTo>
                    <a:pt x="14883" y="7793"/>
                    <a:pt x="14840" y="7851"/>
                    <a:pt x="14883" y="7832"/>
                  </a:cubicBezTo>
                  <a:cubicBezTo>
                    <a:pt x="14927" y="7832"/>
                    <a:pt x="14993" y="7851"/>
                    <a:pt x="14949" y="7890"/>
                  </a:cubicBezTo>
                  <a:cubicBezTo>
                    <a:pt x="14883" y="7909"/>
                    <a:pt x="14752" y="7909"/>
                    <a:pt x="14752" y="7948"/>
                  </a:cubicBezTo>
                  <a:cubicBezTo>
                    <a:pt x="14752" y="7986"/>
                    <a:pt x="14796" y="7986"/>
                    <a:pt x="14730" y="8006"/>
                  </a:cubicBezTo>
                  <a:cubicBezTo>
                    <a:pt x="14664" y="8025"/>
                    <a:pt x="14468" y="8083"/>
                    <a:pt x="14424" y="8083"/>
                  </a:cubicBezTo>
                  <a:cubicBezTo>
                    <a:pt x="14336" y="8083"/>
                    <a:pt x="14336" y="8141"/>
                    <a:pt x="14271" y="8180"/>
                  </a:cubicBezTo>
                  <a:cubicBezTo>
                    <a:pt x="14227" y="8238"/>
                    <a:pt x="14139" y="8257"/>
                    <a:pt x="14096" y="8218"/>
                  </a:cubicBezTo>
                  <a:cubicBezTo>
                    <a:pt x="14052" y="8160"/>
                    <a:pt x="14030" y="8160"/>
                    <a:pt x="14117" y="8083"/>
                  </a:cubicBezTo>
                  <a:cubicBezTo>
                    <a:pt x="14205" y="8006"/>
                    <a:pt x="14227" y="7986"/>
                    <a:pt x="14292" y="7986"/>
                  </a:cubicBezTo>
                  <a:cubicBezTo>
                    <a:pt x="14358" y="8006"/>
                    <a:pt x="14489" y="7967"/>
                    <a:pt x="14402" y="7967"/>
                  </a:cubicBezTo>
                  <a:cubicBezTo>
                    <a:pt x="14314" y="7986"/>
                    <a:pt x="14227" y="7948"/>
                    <a:pt x="14271" y="7928"/>
                  </a:cubicBezTo>
                  <a:cubicBezTo>
                    <a:pt x="14314" y="7909"/>
                    <a:pt x="14292" y="7832"/>
                    <a:pt x="14271" y="7890"/>
                  </a:cubicBezTo>
                  <a:cubicBezTo>
                    <a:pt x="14227" y="7909"/>
                    <a:pt x="14161" y="7986"/>
                    <a:pt x="14096" y="7986"/>
                  </a:cubicBezTo>
                  <a:cubicBezTo>
                    <a:pt x="14074" y="7986"/>
                    <a:pt x="14008" y="8006"/>
                    <a:pt x="13964" y="8025"/>
                  </a:cubicBezTo>
                  <a:cubicBezTo>
                    <a:pt x="13920" y="8064"/>
                    <a:pt x="13877" y="8083"/>
                    <a:pt x="13855" y="8102"/>
                  </a:cubicBezTo>
                  <a:cubicBezTo>
                    <a:pt x="13789" y="8160"/>
                    <a:pt x="13723" y="8064"/>
                    <a:pt x="13680" y="8102"/>
                  </a:cubicBezTo>
                  <a:cubicBezTo>
                    <a:pt x="13636" y="8141"/>
                    <a:pt x="13636" y="8180"/>
                    <a:pt x="13592" y="8180"/>
                  </a:cubicBezTo>
                  <a:cubicBezTo>
                    <a:pt x="13527" y="8180"/>
                    <a:pt x="13570" y="8218"/>
                    <a:pt x="13505" y="8238"/>
                  </a:cubicBezTo>
                  <a:cubicBezTo>
                    <a:pt x="13439" y="8238"/>
                    <a:pt x="13395" y="8334"/>
                    <a:pt x="13417" y="8354"/>
                  </a:cubicBezTo>
                  <a:cubicBezTo>
                    <a:pt x="13439" y="8373"/>
                    <a:pt x="13351" y="8412"/>
                    <a:pt x="13395" y="8431"/>
                  </a:cubicBezTo>
                  <a:cubicBezTo>
                    <a:pt x="13439" y="8431"/>
                    <a:pt x="13483" y="8489"/>
                    <a:pt x="13439" y="8509"/>
                  </a:cubicBezTo>
                  <a:cubicBezTo>
                    <a:pt x="13395" y="8547"/>
                    <a:pt x="13351" y="8547"/>
                    <a:pt x="13308" y="8509"/>
                  </a:cubicBezTo>
                  <a:cubicBezTo>
                    <a:pt x="13286" y="8470"/>
                    <a:pt x="13330" y="8547"/>
                    <a:pt x="13264" y="8547"/>
                  </a:cubicBezTo>
                  <a:cubicBezTo>
                    <a:pt x="13176" y="8567"/>
                    <a:pt x="13023" y="8586"/>
                    <a:pt x="13023" y="8625"/>
                  </a:cubicBezTo>
                  <a:cubicBezTo>
                    <a:pt x="13023" y="8644"/>
                    <a:pt x="13264" y="8567"/>
                    <a:pt x="13242" y="8625"/>
                  </a:cubicBezTo>
                  <a:cubicBezTo>
                    <a:pt x="13220" y="8644"/>
                    <a:pt x="13089" y="8683"/>
                    <a:pt x="13045" y="8683"/>
                  </a:cubicBezTo>
                  <a:cubicBezTo>
                    <a:pt x="12979" y="8663"/>
                    <a:pt x="12936" y="8683"/>
                    <a:pt x="12958" y="8721"/>
                  </a:cubicBezTo>
                  <a:cubicBezTo>
                    <a:pt x="13001" y="8741"/>
                    <a:pt x="12936" y="8818"/>
                    <a:pt x="12892" y="8857"/>
                  </a:cubicBezTo>
                  <a:cubicBezTo>
                    <a:pt x="12848" y="8915"/>
                    <a:pt x="12826" y="8915"/>
                    <a:pt x="12782" y="8857"/>
                  </a:cubicBezTo>
                  <a:cubicBezTo>
                    <a:pt x="12761" y="8837"/>
                    <a:pt x="12761" y="8915"/>
                    <a:pt x="12782" y="8915"/>
                  </a:cubicBezTo>
                  <a:cubicBezTo>
                    <a:pt x="12826" y="8934"/>
                    <a:pt x="12804" y="8992"/>
                    <a:pt x="12761" y="9069"/>
                  </a:cubicBezTo>
                  <a:cubicBezTo>
                    <a:pt x="12717" y="9166"/>
                    <a:pt x="12695" y="9166"/>
                    <a:pt x="12695" y="9108"/>
                  </a:cubicBezTo>
                  <a:cubicBezTo>
                    <a:pt x="12717" y="9050"/>
                    <a:pt x="12717" y="9011"/>
                    <a:pt x="12673" y="8973"/>
                  </a:cubicBezTo>
                  <a:cubicBezTo>
                    <a:pt x="12629" y="8934"/>
                    <a:pt x="12651" y="8876"/>
                    <a:pt x="12673" y="8837"/>
                  </a:cubicBezTo>
                  <a:cubicBezTo>
                    <a:pt x="12695" y="8818"/>
                    <a:pt x="12651" y="8818"/>
                    <a:pt x="12629" y="8837"/>
                  </a:cubicBezTo>
                  <a:cubicBezTo>
                    <a:pt x="12629" y="8876"/>
                    <a:pt x="12629" y="9011"/>
                    <a:pt x="12607" y="9011"/>
                  </a:cubicBezTo>
                  <a:cubicBezTo>
                    <a:pt x="12585" y="9011"/>
                    <a:pt x="12520" y="9031"/>
                    <a:pt x="12564" y="9050"/>
                  </a:cubicBezTo>
                  <a:cubicBezTo>
                    <a:pt x="12607" y="9069"/>
                    <a:pt x="12673" y="9127"/>
                    <a:pt x="12629" y="9147"/>
                  </a:cubicBezTo>
                  <a:cubicBezTo>
                    <a:pt x="12607" y="9185"/>
                    <a:pt x="12585" y="9205"/>
                    <a:pt x="12651" y="9224"/>
                  </a:cubicBezTo>
                  <a:cubicBezTo>
                    <a:pt x="12695" y="9224"/>
                    <a:pt x="12739" y="9282"/>
                    <a:pt x="12695" y="9301"/>
                  </a:cubicBezTo>
                  <a:cubicBezTo>
                    <a:pt x="12651" y="9301"/>
                    <a:pt x="12673" y="9340"/>
                    <a:pt x="12739" y="9340"/>
                  </a:cubicBezTo>
                  <a:cubicBezTo>
                    <a:pt x="12804" y="9340"/>
                    <a:pt x="12739" y="9398"/>
                    <a:pt x="12717" y="9398"/>
                  </a:cubicBezTo>
                  <a:cubicBezTo>
                    <a:pt x="12673" y="9417"/>
                    <a:pt x="12629" y="9417"/>
                    <a:pt x="12607" y="9398"/>
                  </a:cubicBezTo>
                  <a:cubicBezTo>
                    <a:pt x="12607" y="9379"/>
                    <a:pt x="12564" y="9417"/>
                    <a:pt x="12585" y="9437"/>
                  </a:cubicBezTo>
                  <a:cubicBezTo>
                    <a:pt x="12607" y="9475"/>
                    <a:pt x="12629" y="9514"/>
                    <a:pt x="12564" y="9533"/>
                  </a:cubicBezTo>
                  <a:cubicBezTo>
                    <a:pt x="12498" y="9533"/>
                    <a:pt x="12432" y="9591"/>
                    <a:pt x="12432" y="9611"/>
                  </a:cubicBezTo>
                  <a:cubicBezTo>
                    <a:pt x="12410" y="9649"/>
                    <a:pt x="12367" y="9649"/>
                    <a:pt x="12323" y="9649"/>
                  </a:cubicBezTo>
                  <a:cubicBezTo>
                    <a:pt x="12301" y="9649"/>
                    <a:pt x="12235" y="9688"/>
                    <a:pt x="12213" y="9746"/>
                  </a:cubicBezTo>
                  <a:cubicBezTo>
                    <a:pt x="12213" y="9785"/>
                    <a:pt x="12148" y="9765"/>
                    <a:pt x="12104" y="9804"/>
                  </a:cubicBezTo>
                  <a:cubicBezTo>
                    <a:pt x="12060" y="9843"/>
                    <a:pt x="11951" y="9978"/>
                    <a:pt x="11951" y="10056"/>
                  </a:cubicBezTo>
                  <a:cubicBezTo>
                    <a:pt x="11929" y="10133"/>
                    <a:pt x="11973" y="10230"/>
                    <a:pt x="12016" y="10288"/>
                  </a:cubicBezTo>
                  <a:cubicBezTo>
                    <a:pt x="12060" y="10346"/>
                    <a:pt x="12016" y="10346"/>
                    <a:pt x="12060" y="10404"/>
                  </a:cubicBezTo>
                  <a:cubicBezTo>
                    <a:pt x="12104" y="10462"/>
                    <a:pt x="12148" y="10616"/>
                    <a:pt x="12126" y="10655"/>
                  </a:cubicBezTo>
                  <a:cubicBezTo>
                    <a:pt x="12126" y="10694"/>
                    <a:pt x="12082" y="10752"/>
                    <a:pt x="12082" y="10790"/>
                  </a:cubicBezTo>
                  <a:cubicBezTo>
                    <a:pt x="12060" y="10829"/>
                    <a:pt x="11973" y="10810"/>
                    <a:pt x="11973" y="10771"/>
                  </a:cubicBezTo>
                  <a:cubicBezTo>
                    <a:pt x="11973" y="10752"/>
                    <a:pt x="11929" y="10694"/>
                    <a:pt x="11885" y="10674"/>
                  </a:cubicBezTo>
                  <a:cubicBezTo>
                    <a:pt x="11820" y="10655"/>
                    <a:pt x="11885" y="10578"/>
                    <a:pt x="11820" y="10539"/>
                  </a:cubicBezTo>
                  <a:cubicBezTo>
                    <a:pt x="11754" y="10520"/>
                    <a:pt x="11776" y="10462"/>
                    <a:pt x="11754" y="10423"/>
                  </a:cubicBezTo>
                  <a:cubicBezTo>
                    <a:pt x="11732" y="10384"/>
                    <a:pt x="11798" y="10346"/>
                    <a:pt x="11754" y="10288"/>
                  </a:cubicBezTo>
                  <a:cubicBezTo>
                    <a:pt x="11710" y="10249"/>
                    <a:pt x="11666" y="10191"/>
                    <a:pt x="11623" y="10152"/>
                  </a:cubicBezTo>
                  <a:cubicBezTo>
                    <a:pt x="11579" y="10114"/>
                    <a:pt x="11535" y="10152"/>
                    <a:pt x="11491" y="10191"/>
                  </a:cubicBezTo>
                  <a:cubicBezTo>
                    <a:pt x="11447" y="10230"/>
                    <a:pt x="11404" y="10210"/>
                    <a:pt x="11404" y="10172"/>
                  </a:cubicBezTo>
                  <a:cubicBezTo>
                    <a:pt x="11382" y="10152"/>
                    <a:pt x="11338" y="10094"/>
                    <a:pt x="11272" y="10094"/>
                  </a:cubicBezTo>
                  <a:cubicBezTo>
                    <a:pt x="11207" y="10094"/>
                    <a:pt x="11097" y="10152"/>
                    <a:pt x="11097" y="10114"/>
                  </a:cubicBezTo>
                  <a:cubicBezTo>
                    <a:pt x="11097" y="10075"/>
                    <a:pt x="11054" y="10056"/>
                    <a:pt x="11032" y="10075"/>
                  </a:cubicBezTo>
                  <a:cubicBezTo>
                    <a:pt x="11010" y="10114"/>
                    <a:pt x="11010" y="10114"/>
                    <a:pt x="10944" y="10094"/>
                  </a:cubicBezTo>
                  <a:cubicBezTo>
                    <a:pt x="10857" y="10094"/>
                    <a:pt x="10791" y="10133"/>
                    <a:pt x="10813" y="10152"/>
                  </a:cubicBezTo>
                  <a:cubicBezTo>
                    <a:pt x="10857" y="10172"/>
                    <a:pt x="10813" y="10191"/>
                    <a:pt x="10835" y="10230"/>
                  </a:cubicBezTo>
                  <a:cubicBezTo>
                    <a:pt x="10878" y="10268"/>
                    <a:pt x="10944" y="10288"/>
                    <a:pt x="10878" y="10288"/>
                  </a:cubicBezTo>
                  <a:cubicBezTo>
                    <a:pt x="10813" y="10288"/>
                    <a:pt x="10747" y="10172"/>
                    <a:pt x="10747" y="10210"/>
                  </a:cubicBezTo>
                  <a:cubicBezTo>
                    <a:pt x="10747" y="10249"/>
                    <a:pt x="10747" y="10268"/>
                    <a:pt x="10703" y="10268"/>
                  </a:cubicBezTo>
                  <a:cubicBezTo>
                    <a:pt x="10638" y="10249"/>
                    <a:pt x="10616" y="10268"/>
                    <a:pt x="10572" y="10230"/>
                  </a:cubicBezTo>
                  <a:cubicBezTo>
                    <a:pt x="10528" y="10191"/>
                    <a:pt x="10485" y="10152"/>
                    <a:pt x="10485" y="10191"/>
                  </a:cubicBezTo>
                  <a:cubicBezTo>
                    <a:pt x="10485" y="10230"/>
                    <a:pt x="10397" y="10210"/>
                    <a:pt x="10375" y="10191"/>
                  </a:cubicBezTo>
                  <a:cubicBezTo>
                    <a:pt x="10353" y="10152"/>
                    <a:pt x="10309" y="10152"/>
                    <a:pt x="10309" y="10172"/>
                  </a:cubicBezTo>
                  <a:cubicBezTo>
                    <a:pt x="10288" y="10191"/>
                    <a:pt x="10266" y="10172"/>
                    <a:pt x="10244" y="10172"/>
                  </a:cubicBezTo>
                  <a:cubicBezTo>
                    <a:pt x="10200" y="10152"/>
                    <a:pt x="10200" y="10230"/>
                    <a:pt x="10156" y="10210"/>
                  </a:cubicBezTo>
                  <a:cubicBezTo>
                    <a:pt x="10091" y="10210"/>
                    <a:pt x="10091" y="10210"/>
                    <a:pt x="10091" y="10249"/>
                  </a:cubicBezTo>
                  <a:cubicBezTo>
                    <a:pt x="10091" y="10268"/>
                    <a:pt x="10003" y="10346"/>
                    <a:pt x="9959" y="10346"/>
                  </a:cubicBezTo>
                  <a:cubicBezTo>
                    <a:pt x="9894" y="10326"/>
                    <a:pt x="9872" y="10326"/>
                    <a:pt x="9872" y="10365"/>
                  </a:cubicBezTo>
                  <a:cubicBezTo>
                    <a:pt x="9872" y="10404"/>
                    <a:pt x="9806" y="10423"/>
                    <a:pt x="9762" y="10442"/>
                  </a:cubicBezTo>
                  <a:cubicBezTo>
                    <a:pt x="9740" y="10462"/>
                    <a:pt x="9806" y="10500"/>
                    <a:pt x="9740" y="10558"/>
                  </a:cubicBezTo>
                  <a:cubicBezTo>
                    <a:pt x="9653" y="10597"/>
                    <a:pt x="9784" y="10616"/>
                    <a:pt x="9762" y="10713"/>
                  </a:cubicBezTo>
                  <a:cubicBezTo>
                    <a:pt x="9762" y="10732"/>
                    <a:pt x="9762" y="10732"/>
                    <a:pt x="9762" y="10771"/>
                  </a:cubicBezTo>
                  <a:cubicBezTo>
                    <a:pt x="9697" y="10906"/>
                    <a:pt x="9719" y="11022"/>
                    <a:pt x="9719" y="11100"/>
                  </a:cubicBezTo>
                  <a:cubicBezTo>
                    <a:pt x="9719" y="11177"/>
                    <a:pt x="9719" y="11293"/>
                    <a:pt x="9762" y="11332"/>
                  </a:cubicBezTo>
                  <a:cubicBezTo>
                    <a:pt x="9806" y="11390"/>
                    <a:pt x="9894" y="11448"/>
                    <a:pt x="9916" y="11486"/>
                  </a:cubicBezTo>
                  <a:cubicBezTo>
                    <a:pt x="9916" y="11564"/>
                    <a:pt x="9937" y="11622"/>
                    <a:pt x="9981" y="11622"/>
                  </a:cubicBezTo>
                  <a:cubicBezTo>
                    <a:pt x="10047" y="11622"/>
                    <a:pt x="10113" y="11680"/>
                    <a:pt x="10156" y="11680"/>
                  </a:cubicBezTo>
                  <a:cubicBezTo>
                    <a:pt x="10178" y="11680"/>
                    <a:pt x="10441" y="11603"/>
                    <a:pt x="10463" y="11622"/>
                  </a:cubicBezTo>
                  <a:cubicBezTo>
                    <a:pt x="10506" y="11641"/>
                    <a:pt x="10572" y="11680"/>
                    <a:pt x="10572" y="11641"/>
                  </a:cubicBezTo>
                  <a:cubicBezTo>
                    <a:pt x="10572" y="11603"/>
                    <a:pt x="10660" y="11583"/>
                    <a:pt x="10660" y="11525"/>
                  </a:cubicBezTo>
                  <a:cubicBezTo>
                    <a:pt x="10660" y="11467"/>
                    <a:pt x="10725" y="11486"/>
                    <a:pt x="10703" y="11409"/>
                  </a:cubicBezTo>
                  <a:cubicBezTo>
                    <a:pt x="10703" y="11332"/>
                    <a:pt x="10747" y="11293"/>
                    <a:pt x="10878" y="11274"/>
                  </a:cubicBezTo>
                  <a:cubicBezTo>
                    <a:pt x="11010" y="11254"/>
                    <a:pt x="11054" y="11235"/>
                    <a:pt x="11097" y="11274"/>
                  </a:cubicBezTo>
                  <a:cubicBezTo>
                    <a:pt x="11141" y="11293"/>
                    <a:pt x="11207" y="11235"/>
                    <a:pt x="11207" y="11293"/>
                  </a:cubicBezTo>
                  <a:cubicBezTo>
                    <a:pt x="11229" y="11351"/>
                    <a:pt x="11185" y="11351"/>
                    <a:pt x="11141" y="11409"/>
                  </a:cubicBezTo>
                  <a:cubicBezTo>
                    <a:pt x="11097" y="11428"/>
                    <a:pt x="11119" y="11467"/>
                    <a:pt x="11119" y="11525"/>
                  </a:cubicBezTo>
                  <a:cubicBezTo>
                    <a:pt x="11119" y="11583"/>
                    <a:pt x="11097" y="11661"/>
                    <a:pt x="11054" y="11699"/>
                  </a:cubicBezTo>
                  <a:cubicBezTo>
                    <a:pt x="11032" y="11699"/>
                    <a:pt x="11032" y="11719"/>
                    <a:pt x="11032" y="11719"/>
                  </a:cubicBezTo>
                  <a:cubicBezTo>
                    <a:pt x="10966" y="11719"/>
                    <a:pt x="11032" y="11873"/>
                    <a:pt x="10988" y="11912"/>
                  </a:cubicBezTo>
                  <a:cubicBezTo>
                    <a:pt x="10966" y="11931"/>
                    <a:pt x="10944" y="11970"/>
                    <a:pt x="10944" y="11970"/>
                  </a:cubicBezTo>
                  <a:cubicBezTo>
                    <a:pt x="10944" y="12009"/>
                    <a:pt x="10944" y="12028"/>
                    <a:pt x="11010" y="12009"/>
                  </a:cubicBezTo>
                  <a:cubicBezTo>
                    <a:pt x="11097" y="11970"/>
                    <a:pt x="11185" y="12028"/>
                    <a:pt x="11251" y="11989"/>
                  </a:cubicBezTo>
                  <a:cubicBezTo>
                    <a:pt x="11338" y="11970"/>
                    <a:pt x="11491" y="11931"/>
                    <a:pt x="11557" y="11989"/>
                  </a:cubicBezTo>
                  <a:cubicBezTo>
                    <a:pt x="11623" y="12047"/>
                    <a:pt x="11710" y="12028"/>
                    <a:pt x="11710" y="12086"/>
                  </a:cubicBezTo>
                  <a:cubicBezTo>
                    <a:pt x="11710" y="12105"/>
                    <a:pt x="11710" y="12105"/>
                    <a:pt x="11710" y="12105"/>
                  </a:cubicBezTo>
                  <a:cubicBezTo>
                    <a:pt x="11688" y="12183"/>
                    <a:pt x="11710" y="12202"/>
                    <a:pt x="11688" y="12241"/>
                  </a:cubicBezTo>
                  <a:cubicBezTo>
                    <a:pt x="11644" y="12260"/>
                    <a:pt x="11688" y="12395"/>
                    <a:pt x="11666" y="12453"/>
                  </a:cubicBezTo>
                  <a:cubicBezTo>
                    <a:pt x="11644" y="12492"/>
                    <a:pt x="11601" y="12550"/>
                    <a:pt x="11623" y="12589"/>
                  </a:cubicBezTo>
                  <a:cubicBezTo>
                    <a:pt x="11623" y="12608"/>
                    <a:pt x="11623" y="12608"/>
                    <a:pt x="11644" y="12627"/>
                  </a:cubicBezTo>
                  <a:cubicBezTo>
                    <a:pt x="11666" y="12666"/>
                    <a:pt x="11732" y="12724"/>
                    <a:pt x="11776" y="12763"/>
                  </a:cubicBezTo>
                  <a:cubicBezTo>
                    <a:pt x="11798" y="12801"/>
                    <a:pt x="11820" y="12821"/>
                    <a:pt x="11841" y="12821"/>
                  </a:cubicBezTo>
                  <a:cubicBezTo>
                    <a:pt x="11907" y="12859"/>
                    <a:pt x="11995" y="12898"/>
                    <a:pt x="12060" y="12821"/>
                  </a:cubicBezTo>
                  <a:cubicBezTo>
                    <a:pt x="12126" y="12782"/>
                    <a:pt x="12213" y="12743"/>
                    <a:pt x="12257" y="12763"/>
                  </a:cubicBezTo>
                  <a:cubicBezTo>
                    <a:pt x="12323" y="12782"/>
                    <a:pt x="12410" y="12782"/>
                    <a:pt x="12454" y="12840"/>
                  </a:cubicBezTo>
                  <a:cubicBezTo>
                    <a:pt x="12498" y="12898"/>
                    <a:pt x="12520" y="12937"/>
                    <a:pt x="12542" y="12937"/>
                  </a:cubicBezTo>
                  <a:cubicBezTo>
                    <a:pt x="12542" y="12956"/>
                    <a:pt x="12564" y="12937"/>
                    <a:pt x="12564" y="12937"/>
                  </a:cubicBezTo>
                  <a:cubicBezTo>
                    <a:pt x="12607" y="12917"/>
                    <a:pt x="12629" y="12840"/>
                    <a:pt x="12717" y="12801"/>
                  </a:cubicBezTo>
                  <a:cubicBezTo>
                    <a:pt x="12761" y="12763"/>
                    <a:pt x="12761" y="12724"/>
                    <a:pt x="12761" y="12685"/>
                  </a:cubicBezTo>
                  <a:cubicBezTo>
                    <a:pt x="12739" y="12647"/>
                    <a:pt x="12848" y="12569"/>
                    <a:pt x="12870" y="12569"/>
                  </a:cubicBezTo>
                  <a:cubicBezTo>
                    <a:pt x="12914" y="12589"/>
                    <a:pt x="12958" y="12627"/>
                    <a:pt x="12958" y="12589"/>
                  </a:cubicBezTo>
                  <a:cubicBezTo>
                    <a:pt x="12958" y="12550"/>
                    <a:pt x="13023" y="12569"/>
                    <a:pt x="13067" y="12550"/>
                  </a:cubicBezTo>
                  <a:cubicBezTo>
                    <a:pt x="13111" y="12531"/>
                    <a:pt x="13133" y="12492"/>
                    <a:pt x="13176" y="12492"/>
                  </a:cubicBezTo>
                  <a:cubicBezTo>
                    <a:pt x="13264" y="12473"/>
                    <a:pt x="13286" y="12395"/>
                    <a:pt x="13351" y="12434"/>
                  </a:cubicBezTo>
                  <a:cubicBezTo>
                    <a:pt x="13395" y="12453"/>
                    <a:pt x="13373" y="12492"/>
                    <a:pt x="13308" y="12492"/>
                  </a:cubicBezTo>
                  <a:cubicBezTo>
                    <a:pt x="13286" y="12511"/>
                    <a:pt x="13286" y="12511"/>
                    <a:pt x="13286" y="12531"/>
                  </a:cubicBezTo>
                  <a:cubicBezTo>
                    <a:pt x="13264" y="12550"/>
                    <a:pt x="13286" y="12589"/>
                    <a:pt x="13286" y="12608"/>
                  </a:cubicBezTo>
                  <a:cubicBezTo>
                    <a:pt x="13308" y="12627"/>
                    <a:pt x="13198" y="12724"/>
                    <a:pt x="13242" y="12763"/>
                  </a:cubicBezTo>
                  <a:cubicBezTo>
                    <a:pt x="13264" y="12821"/>
                    <a:pt x="13351" y="12859"/>
                    <a:pt x="13373" y="12821"/>
                  </a:cubicBezTo>
                  <a:cubicBezTo>
                    <a:pt x="13417" y="12763"/>
                    <a:pt x="13330" y="12685"/>
                    <a:pt x="13330" y="12627"/>
                  </a:cubicBezTo>
                  <a:cubicBezTo>
                    <a:pt x="13351" y="12589"/>
                    <a:pt x="13483" y="12550"/>
                    <a:pt x="13527" y="12550"/>
                  </a:cubicBezTo>
                  <a:cubicBezTo>
                    <a:pt x="13570" y="12531"/>
                    <a:pt x="13505" y="12453"/>
                    <a:pt x="13570" y="12453"/>
                  </a:cubicBezTo>
                  <a:cubicBezTo>
                    <a:pt x="13614" y="12453"/>
                    <a:pt x="13592" y="12531"/>
                    <a:pt x="13680" y="12531"/>
                  </a:cubicBezTo>
                  <a:cubicBezTo>
                    <a:pt x="13745" y="12531"/>
                    <a:pt x="13789" y="12569"/>
                    <a:pt x="13789" y="12627"/>
                  </a:cubicBezTo>
                  <a:cubicBezTo>
                    <a:pt x="13789" y="12666"/>
                    <a:pt x="13899" y="12666"/>
                    <a:pt x="13964" y="12647"/>
                  </a:cubicBezTo>
                  <a:cubicBezTo>
                    <a:pt x="14030" y="12627"/>
                    <a:pt x="14161" y="12743"/>
                    <a:pt x="14227" y="12724"/>
                  </a:cubicBezTo>
                  <a:cubicBezTo>
                    <a:pt x="14292" y="12685"/>
                    <a:pt x="14402" y="12647"/>
                    <a:pt x="14489" y="12627"/>
                  </a:cubicBezTo>
                  <a:cubicBezTo>
                    <a:pt x="14577" y="12627"/>
                    <a:pt x="14664" y="12647"/>
                    <a:pt x="14599" y="12666"/>
                  </a:cubicBezTo>
                  <a:cubicBezTo>
                    <a:pt x="14555" y="12666"/>
                    <a:pt x="14533" y="12724"/>
                    <a:pt x="14577" y="12724"/>
                  </a:cubicBezTo>
                  <a:cubicBezTo>
                    <a:pt x="14643" y="12743"/>
                    <a:pt x="14796" y="12743"/>
                    <a:pt x="14796" y="12801"/>
                  </a:cubicBezTo>
                  <a:cubicBezTo>
                    <a:pt x="14774" y="12840"/>
                    <a:pt x="14708" y="12898"/>
                    <a:pt x="14752" y="12898"/>
                  </a:cubicBezTo>
                  <a:cubicBezTo>
                    <a:pt x="14796" y="12898"/>
                    <a:pt x="14883" y="12898"/>
                    <a:pt x="14949" y="12917"/>
                  </a:cubicBezTo>
                  <a:cubicBezTo>
                    <a:pt x="14971" y="12917"/>
                    <a:pt x="14993" y="12917"/>
                    <a:pt x="14993" y="12937"/>
                  </a:cubicBezTo>
                  <a:cubicBezTo>
                    <a:pt x="15058" y="12995"/>
                    <a:pt x="15146" y="12995"/>
                    <a:pt x="15146" y="13033"/>
                  </a:cubicBezTo>
                  <a:cubicBezTo>
                    <a:pt x="15124" y="13091"/>
                    <a:pt x="15168" y="13111"/>
                    <a:pt x="15212" y="13111"/>
                  </a:cubicBezTo>
                  <a:cubicBezTo>
                    <a:pt x="15233" y="13111"/>
                    <a:pt x="15299" y="13208"/>
                    <a:pt x="15343" y="13208"/>
                  </a:cubicBezTo>
                  <a:cubicBezTo>
                    <a:pt x="15343" y="13208"/>
                    <a:pt x="15343" y="13208"/>
                    <a:pt x="15343" y="13208"/>
                  </a:cubicBezTo>
                  <a:cubicBezTo>
                    <a:pt x="15387" y="13188"/>
                    <a:pt x="15430" y="13188"/>
                    <a:pt x="15452" y="13208"/>
                  </a:cubicBezTo>
                  <a:cubicBezTo>
                    <a:pt x="15474" y="13246"/>
                    <a:pt x="15562" y="13227"/>
                    <a:pt x="15627" y="13208"/>
                  </a:cubicBezTo>
                  <a:cubicBezTo>
                    <a:pt x="15671" y="13208"/>
                    <a:pt x="15715" y="13227"/>
                    <a:pt x="15759" y="13246"/>
                  </a:cubicBezTo>
                  <a:cubicBezTo>
                    <a:pt x="15802" y="13246"/>
                    <a:pt x="15846" y="13266"/>
                    <a:pt x="15890" y="13285"/>
                  </a:cubicBezTo>
                  <a:cubicBezTo>
                    <a:pt x="15978" y="13304"/>
                    <a:pt x="16065" y="13420"/>
                    <a:pt x="16131" y="13440"/>
                  </a:cubicBezTo>
                  <a:cubicBezTo>
                    <a:pt x="16175" y="13459"/>
                    <a:pt x="16153" y="13614"/>
                    <a:pt x="16218" y="13672"/>
                  </a:cubicBezTo>
                  <a:cubicBezTo>
                    <a:pt x="16262" y="13730"/>
                    <a:pt x="16371" y="13730"/>
                    <a:pt x="16328" y="13807"/>
                  </a:cubicBezTo>
                  <a:cubicBezTo>
                    <a:pt x="16306" y="13865"/>
                    <a:pt x="16240" y="13962"/>
                    <a:pt x="16196" y="13962"/>
                  </a:cubicBezTo>
                  <a:cubicBezTo>
                    <a:pt x="16153" y="13942"/>
                    <a:pt x="16087" y="14020"/>
                    <a:pt x="16153" y="14058"/>
                  </a:cubicBezTo>
                  <a:cubicBezTo>
                    <a:pt x="16218" y="14078"/>
                    <a:pt x="16175" y="13981"/>
                    <a:pt x="16240" y="13962"/>
                  </a:cubicBezTo>
                  <a:cubicBezTo>
                    <a:pt x="16328" y="13923"/>
                    <a:pt x="16547" y="13962"/>
                    <a:pt x="16525" y="14020"/>
                  </a:cubicBezTo>
                  <a:cubicBezTo>
                    <a:pt x="16503" y="14078"/>
                    <a:pt x="16459" y="14136"/>
                    <a:pt x="16393" y="14155"/>
                  </a:cubicBezTo>
                  <a:cubicBezTo>
                    <a:pt x="16350" y="14194"/>
                    <a:pt x="16437" y="14252"/>
                    <a:pt x="16481" y="14155"/>
                  </a:cubicBezTo>
                  <a:cubicBezTo>
                    <a:pt x="16525" y="14078"/>
                    <a:pt x="16568" y="14174"/>
                    <a:pt x="16568" y="14097"/>
                  </a:cubicBezTo>
                  <a:cubicBezTo>
                    <a:pt x="16568" y="14020"/>
                    <a:pt x="16634" y="14000"/>
                    <a:pt x="16787" y="14058"/>
                  </a:cubicBezTo>
                  <a:cubicBezTo>
                    <a:pt x="16919" y="14097"/>
                    <a:pt x="17094" y="14155"/>
                    <a:pt x="17094" y="14213"/>
                  </a:cubicBezTo>
                  <a:cubicBezTo>
                    <a:pt x="17094" y="14271"/>
                    <a:pt x="17006" y="14348"/>
                    <a:pt x="17072" y="14329"/>
                  </a:cubicBezTo>
                  <a:cubicBezTo>
                    <a:pt x="17116" y="14329"/>
                    <a:pt x="17181" y="14252"/>
                    <a:pt x="17247" y="14252"/>
                  </a:cubicBezTo>
                  <a:cubicBezTo>
                    <a:pt x="17313" y="14271"/>
                    <a:pt x="17422" y="14348"/>
                    <a:pt x="17531" y="14310"/>
                  </a:cubicBezTo>
                  <a:cubicBezTo>
                    <a:pt x="17619" y="14290"/>
                    <a:pt x="17772" y="14271"/>
                    <a:pt x="17925" y="14426"/>
                  </a:cubicBezTo>
                  <a:cubicBezTo>
                    <a:pt x="18078" y="14561"/>
                    <a:pt x="18188" y="14580"/>
                    <a:pt x="18254" y="14580"/>
                  </a:cubicBezTo>
                  <a:cubicBezTo>
                    <a:pt x="18319" y="14580"/>
                    <a:pt x="18341" y="14561"/>
                    <a:pt x="18363" y="14638"/>
                  </a:cubicBezTo>
                  <a:close/>
                  <a:moveTo>
                    <a:pt x="12192" y="8257"/>
                  </a:moveTo>
                  <a:cubicBezTo>
                    <a:pt x="12213" y="8296"/>
                    <a:pt x="12213" y="8296"/>
                    <a:pt x="12279" y="8276"/>
                  </a:cubicBezTo>
                  <a:cubicBezTo>
                    <a:pt x="12323" y="8276"/>
                    <a:pt x="12345" y="8276"/>
                    <a:pt x="12389" y="8276"/>
                  </a:cubicBezTo>
                  <a:cubicBezTo>
                    <a:pt x="12542" y="8257"/>
                    <a:pt x="12717" y="8218"/>
                    <a:pt x="12651" y="8160"/>
                  </a:cubicBezTo>
                  <a:cubicBezTo>
                    <a:pt x="12629" y="8122"/>
                    <a:pt x="12564" y="8160"/>
                    <a:pt x="12476" y="8160"/>
                  </a:cubicBezTo>
                  <a:cubicBezTo>
                    <a:pt x="12367" y="8160"/>
                    <a:pt x="12170" y="8199"/>
                    <a:pt x="12192" y="8257"/>
                  </a:cubicBezTo>
                  <a:close/>
                  <a:moveTo>
                    <a:pt x="12170" y="8373"/>
                  </a:moveTo>
                  <a:cubicBezTo>
                    <a:pt x="12104" y="8412"/>
                    <a:pt x="12082" y="8354"/>
                    <a:pt x="11995" y="8354"/>
                  </a:cubicBezTo>
                  <a:cubicBezTo>
                    <a:pt x="11929" y="8354"/>
                    <a:pt x="11863" y="8412"/>
                    <a:pt x="11820" y="8450"/>
                  </a:cubicBezTo>
                  <a:cubicBezTo>
                    <a:pt x="11798" y="8450"/>
                    <a:pt x="11776" y="8470"/>
                    <a:pt x="11776" y="8450"/>
                  </a:cubicBezTo>
                  <a:cubicBezTo>
                    <a:pt x="11754" y="8412"/>
                    <a:pt x="11666" y="8392"/>
                    <a:pt x="11666" y="8470"/>
                  </a:cubicBezTo>
                  <a:cubicBezTo>
                    <a:pt x="11666" y="8547"/>
                    <a:pt x="11820" y="8586"/>
                    <a:pt x="11929" y="8528"/>
                  </a:cubicBezTo>
                  <a:cubicBezTo>
                    <a:pt x="12038" y="8489"/>
                    <a:pt x="12235" y="8412"/>
                    <a:pt x="12257" y="8354"/>
                  </a:cubicBezTo>
                  <a:cubicBezTo>
                    <a:pt x="12257" y="8354"/>
                    <a:pt x="12257" y="8354"/>
                    <a:pt x="12257" y="8354"/>
                  </a:cubicBezTo>
                  <a:cubicBezTo>
                    <a:pt x="12235" y="8315"/>
                    <a:pt x="12235" y="8334"/>
                    <a:pt x="12170" y="8373"/>
                  </a:cubicBezTo>
                  <a:close/>
                  <a:moveTo>
                    <a:pt x="11294" y="7890"/>
                  </a:moveTo>
                  <a:cubicBezTo>
                    <a:pt x="11163" y="7928"/>
                    <a:pt x="11032" y="8064"/>
                    <a:pt x="11097" y="8064"/>
                  </a:cubicBezTo>
                  <a:cubicBezTo>
                    <a:pt x="11163" y="8064"/>
                    <a:pt x="11097" y="8160"/>
                    <a:pt x="11054" y="8257"/>
                  </a:cubicBezTo>
                  <a:cubicBezTo>
                    <a:pt x="11032" y="8431"/>
                    <a:pt x="11075" y="8547"/>
                    <a:pt x="11163" y="8489"/>
                  </a:cubicBezTo>
                  <a:cubicBezTo>
                    <a:pt x="11251" y="8450"/>
                    <a:pt x="11294" y="8412"/>
                    <a:pt x="11272" y="8315"/>
                  </a:cubicBezTo>
                  <a:cubicBezTo>
                    <a:pt x="11251" y="8238"/>
                    <a:pt x="11272" y="8102"/>
                    <a:pt x="11294" y="8064"/>
                  </a:cubicBezTo>
                  <a:cubicBezTo>
                    <a:pt x="11338" y="8006"/>
                    <a:pt x="11426" y="8044"/>
                    <a:pt x="11447" y="7967"/>
                  </a:cubicBezTo>
                  <a:cubicBezTo>
                    <a:pt x="11469" y="7890"/>
                    <a:pt x="11579" y="7890"/>
                    <a:pt x="11666" y="7986"/>
                  </a:cubicBezTo>
                  <a:cubicBezTo>
                    <a:pt x="11732" y="8083"/>
                    <a:pt x="11623" y="8141"/>
                    <a:pt x="11601" y="8199"/>
                  </a:cubicBezTo>
                  <a:cubicBezTo>
                    <a:pt x="11579" y="8276"/>
                    <a:pt x="11688" y="8160"/>
                    <a:pt x="11754" y="8180"/>
                  </a:cubicBezTo>
                  <a:cubicBezTo>
                    <a:pt x="11820" y="8199"/>
                    <a:pt x="11776" y="8334"/>
                    <a:pt x="11798" y="8354"/>
                  </a:cubicBezTo>
                  <a:cubicBezTo>
                    <a:pt x="11798" y="8354"/>
                    <a:pt x="11798" y="8354"/>
                    <a:pt x="11798" y="8354"/>
                  </a:cubicBezTo>
                  <a:cubicBezTo>
                    <a:pt x="11841" y="8354"/>
                    <a:pt x="11907" y="8238"/>
                    <a:pt x="11907" y="8160"/>
                  </a:cubicBezTo>
                  <a:cubicBezTo>
                    <a:pt x="11907" y="8083"/>
                    <a:pt x="11951" y="8102"/>
                    <a:pt x="11951" y="8044"/>
                  </a:cubicBezTo>
                  <a:cubicBezTo>
                    <a:pt x="11929" y="7986"/>
                    <a:pt x="12038" y="8083"/>
                    <a:pt x="12126" y="8083"/>
                  </a:cubicBezTo>
                  <a:cubicBezTo>
                    <a:pt x="12213" y="8083"/>
                    <a:pt x="12104" y="8006"/>
                    <a:pt x="12082" y="7909"/>
                  </a:cubicBezTo>
                  <a:cubicBezTo>
                    <a:pt x="12016" y="7832"/>
                    <a:pt x="11907" y="7890"/>
                    <a:pt x="11820" y="7870"/>
                  </a:cubicBezTo>
                  <a:cubicBezTo>
                    <a:pt x="11754" y="7832"/>
                    <a:pt x="11644" y="7812"/>
                    <a:pt x="11601" y="7832"/>
                  </a:cubicBezTo>
                  <a:cubicBezTo>
                    <a:pt x="11601" y="7832"/>
                    <a:pt x="11579" y="7851"/>
                    <a:pt x="11579" y="7851"/>
                  </a:cubicBezTo>
                  <a:cubicBezTo>
                    <a:pt x="11579" y="7890"/>
                    <a:pt x="11426" y="7870"/>
                    <a:pt x="11294" y="7890"/>
                  </a:cubicBezTo>
                  <a:close/>
                  <a:moveTo>
                    <a:pt x="10485" y="7754"/>
                  </a:moveTo>
                  <a:cubicBezTo>
                    <a:pt x="10528" y="7793"/>
                    <a:pt x="10594" y="7716"/>
                    <a:pt x="10660" y="7774"/>
                  </a:cubicBezTo>
                  <a:cubicBezTo>
                    <a:pt x="10725" y="7832"/>
                    <a:pt x="10878" y="7696"/>
                    <a:pt x="10966" y="7658"/>
                  </a:cubicBezTo>
                  <a:cubicBezTo>
                    <a:pt x="11075" y="7600"/>
                    <a:pt x="10944" y="7716"/>
                    <a:pt x="11032" y="7716"/>
                  </a:cubicBezTo>
                  <a:cubicBezTo>
                    <a:pt x="11097" y="7716"/>
                    <a:pt x="11054" y="7774"/>
                    <a:pt x="11141" y="7793"/>
                  </a:cubicBezTo>
                  <a:cubicBezTo>
                    <a:pt x="11207" y="7832"/>
                    <a:pt x="11294" y="7754"/>
                    <a:pt x="11382" y="7754"/>
                  </a:cubicBezTo>
                  <a:cubicBezTo>
                    <a:pt x="11469" y="7754"/>
                    <a:pt x="11469" y="7832"/>
                    <a:pt x="11513" y="7793"/>
                  </a:cubicBezTo>
                  <a:cubicBezTo>
                    <a:pt x="11513" y="7793"/>
                    <a:pt x="11535" y="7793"/>
                    <a:pt x="11535" y="7793"/>
                  </a:cubicBezTo>
                  <a:cubicBezTo>
                    <a:pt x="11535" y="7754"/>
                    <a:pt x="11469" y="7696"/>
                    <a:pt x="11447" y="7619"/>
                  </a:cubicBezTo>
                  <a:cubicBezTo>
                    <a:pt x="11447" y="7522"/>
                    <a:pt x="11316" y="7619"/>
                    <a:pt x="11294" y="7522"/>
                  </a:cubicBezTo>
                  <a:cubicBezTo>
                    <a:pt x="11294" y="7426"/>
                    <a:pt x="11097" y="7406"/>
                    <a:pt x="11010" y="7406"/>
                  </a:cubicBezTo>
                  <a:cubicBezTo>
                    <a:pt x="10944" y="7406"/>
                    <a:pt x="10900" y="7522"/>
                    <a:pt x="10835" y="7561"/>
                  </a:cubicBezTo>
                  <a:cubicBezTo>
                    <a:pt x="10813" y="7580"/>
                    <a:pt x="10791" y="7600"/>
                    <a:pt x="10769" y="7600"/>
                  </a:cubicBezTo>
                  <a:cubicBezTo>
                    <a:pt x="10660" y="7580"/>
                    <a:pt x="10441" y="7696"/>
                    <a:pt x="10485" y="7754"/>
                  </a:cubicBezTo>
                  <a:close/>
                  <a:moveTo>
                    <a:pt x="6896" y="4293"/>
                  </a:moveTo>
                  <a:cubicBezTo>
                    <a:pt x="6852" y="4332"/>
                    <a:pt x="6720" y="4370"/>
                    <a:pt x="6655" y="4312"/>
                  </a:cubicBezTo>
                  <a:cubicBezTo>
                    <a:pt x="6567" y="4274"/>
                    <a:pt x="6742" y="4254"/>
                    <a:pt x="6720" y="4216"/>
                  </a:cubicBezTo>
                  <a:cubicBezTo>
                    <a:pt x="6699" y="4177"/>
                    <a:pt x="6436" y="4216"/>
                    <a:pt x="6370" y="4274"/>
                  </a:cubicBezTo>
                  <a:cubicBezTo>
                    <a:pt x="6327" y="4312"/>
                    <a:pt x="5976" y="4351"/>
                    <a:pt x="6020" y="4370"/>
                  </a:cubicBezTo>
                  <a:cubicBezTo>
                    <a:pt x="6130" y="4409"/>
                    <a:pt x="6239" y="4351"/>
                    <a:pt x="6283" y="4332"/>
                  </a:cubicBezTo>
                  <a:cubicBezTo>
                    <a:pt x="6327" y="4293"/>
                    <a:pt x="6458" y="4332"/>
                    <a:pt x="6458" y="4370"/>
                  </a:cubicBezTo>
                  <a:cubicBezTo>
                    <a:pt x="6458" y="4428"/>
                    <a:pt x="6327" y="4370"/>
                    <a:pt x="6305" y="4390"/>
                  </a:cubicBezTo>
                  <a:cubicBezTo>
                    <a:pt x="6283" y="4428"/>
                    <a:pt x="6348" y="4448"/>
                    <a:pt x="6283" y="4467"/>
                  </a:cubicBezTo>
                  <a:cubicBezTo>
                    <a:pt x="6239" y="4486"/>
                    <a:pt x="6261" y="4544"/>
                    <a:pt x="6217" y="4544"/>
                  </a:cubicBezTo>
                  <a:cubicBezTo>
                    <a:pt x="6173" y="4544"/>
                    <a:pt x="6239" y="4583"/>
                    <a:pt x="6261" y="4583"/>
                  </a:cubicBezTo>
                  <a:cubicBezTo>
                    <a:pt x="6327" y="4583"/>
                    <a:pt x="6392" y="4583"/>
                    <a:pt x="6392" y="4564"/>
                  </a:cubicBezTo>
                  <a:cubicBezTo>
                    <a:pt x="6392" y="4525"/>
                    <a:pt x="6523" y="4428"/>
                    <a:pt x="6567" y="4467"/>
                  </a:cubicBezTo>
                  <a:cubicBezTo>
                    <a:pt x="6611" y="4486"/>
                    <a:pt x="6436" y="4602"/>
                    <a:pt x="6458" y="4622"/>
                  </a:cubicBezTo>
                  <a:cubicBezTo>
                    <a:pt x="6502" y="4622"/>
                    <a:pt x="6545" y="4564"/>
                    <a:pt x="6633" y="4544"/>
                  </a:cubicBezTo>
                  <a:cubicBezTo>
                    <a:pt x="6720" y="4525"/>
                    <a:pt x="6720" y="4506"/>
                    <a:pt x="6677" y="4486"/>
                  </a:cubicBezTo>
                  <a:cubicBezTo>
                    <a:pt x="6633" y="4467"/>
                    <a:pt x="6677" y="4428"/>
                    <a:pt x="6764" y="4428"/>
                  </a:cubicBezTo>
                  <a:cubicBezTo>
                    <a:pt x="6852" y="4448"/>
                    <a:pt x="6874" y="4428"/>
                    <a:pt x="6961" y="4351"/>
                  </a:cubicBezTo>
                  <a:cubicBezTo>
                    <a:pt x="7027" y="4254"/>
                    <a:pt x="6917" y="4254"/>
                    <a:pt x="6896" y="4293"/>
                  </a:cubicBezTo>
                  <a:close/>
                  <a:moveTo>
                    <a:pt x="8055" y="5028"/>
                  </a:moveTo>
                  <a:cubicBezTo>
                    <a:pt x="8055" y="4970"/>
                    <a:pt x="7749" y="5105"/>
                    <a:pt x="7683" y="5144"/>
                  </a:cubicBezTo>
                  <a:cubicBezTo>
                    <a:pt x="7640" y="5202"/>
                    <a:pt x="7530" y="5144"/>
                    <a:pt x="7464" y="5086"/>
                  </a:cubicBezTo>
                  <a:cubicBezTo>
                    <a:pt x="7421" y="5028"/>
                    <a:pt x="7180" y="5047"/>
                    <a:pt x="7268" y="5086"/>
                  </a:cubicBezTo>
                  <a:cubicBezTo>
                    <a:pt x="7377" y="5124"/>
                    <a:pt x="7377" y="5202"/>
                    <a:pt x="7311" y="5202"/>
                  </a:cubicBezTo>
                  <a:cubicBezTo>
                    <a:pt x="7268" y="5202"/>
                    <a:pt x="7224" y="5260"/>
                    <a:pt x="7202" y="5298"/>
                  </a:cubicBezTo>
                  <a:cubicBezTo>
                    <a:pt x="7202" y="5318"/>
                    <a:pt x="7049" y="5318"/>
                    <a:pt x="7071" y="5337"/>
                  </a:cubicBezTo>
                  <a:cubicBezTo>
                    <a:pt x="7092" y="5395"/>
                    <a:pt x="7333" y="5376"/>
                    <a:pt x="7443" y="5376"/>
                  </a:cubicBezTo>
                  <a:cubicBezTo>
                    <a:pt x="7530" y="5356"/>
                    <a:pt x="7486" y="5298"/>
                    <a:pt x="7552" y="5279"/>
                  </a:cubicBezTo>
                  <a:cubicBezTo>
                    <a:pt x="7640" y="5260"/>
                    <a:pt x="7640" y="5279"/>
                    <a:pt x="7727" y="5221"/>
                  </a:cubicBezTo>
                  <a:cubicBezTo>
                    <a:pt x="7815" y="5124"/>
                    <a:pt x="8055" y="5105"/>
                    <a:pt x="8055" y="5028"/>
                  </a:cubicBezTo>
                  <a:close/>
                  <a:moveTo>
                    <a:pt x="9740" y="6942"/>
                  </a:moveTo>
                  <a:cubicBezTo>
                    <a:pt x="9850" y="7020"/>
                    <a:pt x="9784" y="7174"/>
                    <a:pt x="9850" y="7174"/>
                  </a:cubicBezTo>
                  <a:cubicBezTo>
                    <a:pt x="9894" y="7155"/>
                    <a:pt x="9894" y="7039"/>
                    <a:pt x="9872" y="6981"/>
                  </a:cubicBezTo>
                  <a:cubicBezTo>
                    <a:pt x="9828" y="6903"/>
                    <a:pt x="9740" y="6691"/>
                    <a:pt x="9697" y="6633"/>
                  </a:cubicBezTo>
                  <a:cubicBezTo>
                    <a:pt x="9653" y="6575"/>
                    <a:pt x="9522" y="6613"/>
                    <a:pt x="9522" y="6691"/>
                  </a:cubicBezTo>
                  <a:cubicBezTo>
                    <a:pt x="9522" y="6749"/>
                    <a:pt x="9587" y="6884"/>
                    <a:pt x="9740" y="6942"/>
                  </a:cubicBezTo>
                  <a:close/>
                  <a:moveTo>
                    <a:pt x="11644" y="5124"/>
                  </a:moveTo>
                  <a:cubicBezTo>
                    <a:pt x="11754" y="5182"/>
                    <a:pt x="11885" y="5028"/>
                    <a:pt x="11885" y="4989"/>
                  </a:cubicBezTo>
                  <a:cubicBezTo>
                    <a:pt x="11863" y="4931"/>
                    <a:pt x="11535" y="5047"/>
                    <a:pt x="11644" y="5124"/>
                  </a:cubicBezTo>
                  <a:close/>
                  <a:moveTo>
                    <a:pt x="221" y="5511"/>
                  </a:moveTo>
                  <a:cubicBezTo>
                    <a:pt x="199" y="5473"/>
                    <a:pt x="68" y="5511"/>
                    <a:pt x="89" y="5550"/>
                  </a:cubicBezTo>
                  <a:cubicBezTo>
                    <a:pt x="111" y="5589"/>
                    <a:pt x="221" y="5608"/>
                    <a:pt x="286" y="5608"/>
                  </a:cubicBezTo>
                  <a:cubicBezTo>
                    <a:pt x="330" y="5589"/>
                    <a:pt x="352" y="5550"/>
                    <a:pt x="308" y="5511"/>
                  </a:cubicBezTo>
                  <a:cubicBezTo>
                    <a:pt x="286" y="5492"/>
                    <a:pt x="221" y="5550"/>
                    <a:pt x="221" y="5511"/>
                  </a:cubicBezTo>
                  <a:close/>
                  <a:moveTo>
                    <a:pt x="1118" y="11216"/>
                  </a:moveTo>
                  <a:cubicBezTo>
                    <a:pt x="1162" y="11254"/>
                    <a:pt x="1184" y="11254"/>
                    <a:pt x="1206" y="11216"/>
                  </a:cubicBezTo>
                  <a:cubicBezTo>
                    <a:pt x="1227" y="11177"/>
                    <a:pt x="1074" y="11177"/>
                    <a:pt x="1118" y="11216"/>
                  </a:cubicBezTo>
                  <a:close/>
                  <a:moveTo>
                    <a:pt x="89" y="6710"/>
                  </a:moveTo>
                  <a:cubicBezTo>
                    <a:pt x="177" y="6671"/>
                    <a:pt x="199" y="6652"/>
                    <a:pt x="177" y="6613"/>
                  </a:cubicBezTo>
                  <a:cubicBezTo>
                    <a:pt x="133" y="6575"/>
                    <a:pt x="46" y="6729"/>
                    <a:pt x="89" y="6710"/>
                  </a:cubicBezTo>
                  <a:close/>
                  <a:moveTo>
                    <a:pt x="615" y="6459"/>
                  </a:moveTo>
                  <a:cubicBezTo>
                    <a:pt x="549" y="6439"/>
                    <a:pt x="374" y="6536"/>
                    <a:pt x="418" y="6555"/>
                  </a:cubicBezTo>
                  <a:cubicBezTo>
                    <a:pt x="483" y="6555"/>
                    <a:pt x="483" y="6517"/>
                    <a:pt x="527" y="6517"/>
                  </a:cubicBezTo>
                  <a:cubicBezTo>
                    <a:pt x="593" y="6517"/>
                    <a:pt x="680" y="6478"/>
                    <a:pt x="615" y="6459"/>
                  </a:cubicBezTo>
                  <a:close/>
                  <a:moveTo>
                    <a:pt x="1337" y="11312"/>
                  </a:moveTo>
                  <a:cubicBezTo>
                    <a:pt x="1359" y="11351"/>
                    <a:pt x="1402" y="11351"/>
                    <a:pt x="1424" y="11312"/>
                  </a:cubicBezTo>
                  <a:cubicBezTo>
                    <a:pt x="1446" y="11274"/>
                    <a:pt x="1315" y="11254"/>
                    <a:pt x="1337" y="11312"/>
                  </a:cubicBezTo>
                  <a:close/>
                  <a:moveTo>
                    <a:pt x="8734" y="1373"/>
                  </a:moveTo>
                  <a:cubicBezTo>
                    <a:pt x="8821" y="1334"/>
                    <a:pt x="8953" y="1412"/>
                    <a:pt x="8931" y="1450"/>
                  </a:cubicBezTo>
                  <a:cubicBezTo>
                    <a:pt x="8909" y="1508"/>
                    <a:pt x="8690" y="1450"/>
                    <a:pt x="8712" y="1489"/>
                  </a:cubicBezTo>
                  <a:cubicBezTo>
                    <a:pt x="8712" y="1508"/>
                    <a:pt x="8734" y="1566"/>
                    <a:pt x="8887" y="1528"/>
                  </a:cubicBezTo>
                  <a:cubicBezTo>
                    <a:pt x="9018" y="1489"/>
                    <a:pt x="9150" y="1528"/>
                    <a:pt x="9237" y="1586"/>
                  </a:cubicBezTo>
                  <a:cubicBezTo>
                    <a:pt x="9347" y="1663"/>
                    <a:pt x="9434" y="1682"/>
                    <a:pt x="9500" y="1605"/>
                  </a:cubicBezTo>
                  <a:cubicBezTo>
                    <a:pt x="9565" y="1547"/>
                    <a:pt x="9434" y="1528"/>
                    <a:pt x="9456" y="1489"/>
                  </a:cubicBezTo>
                  <a:cubicBezTo>
                    <a:pt x="9478" y="1431"/>
                    <a:pt x="9347" y="1392"/>
                    <a:pt x="9281" y="1392"/>
                  </a:cubicBezTo>
                  <a:cubicBezTo>
                    <a:pt x="9215" y="1392"/>
                    <a:pt x="9193" y="1296"/>
                    <a:pt x="9128" y="1315"/>
                  </a:cubicBezTo>
                  <a:cubicBezTo>
                    <a:pt x="9084" y="1334"/>
                    <a:pt x="9040" y="1373"/>
                    <a:pt x="9040" y="1296"/>
                  </a:cubicBezTo>
                  <a:cubicBezTo>
                    <a:pt x="9040" y="1238"/>
                    <a:pt x="8734" y="1238"/>
                    <a:pt x="8646" y="1257"/>
                  </a:cubicBezTo>
                  <a:cubicBezTo>
                    <a:pt x="8581" y="1276"/>
                    <a:pt x="8668" y="1431"/>
                    <a:pt x="8734" y="1373"/>
                  </a:cubicBezTo>
                  <a:close/>
                  <a:moveTo>
                    <a:pt x="14314" y="7271"/>
                  </a:moveTo>
                  <a:cubicBezTo>
                    <a:pt x="14336" y="7310"/>
                    <a:pt x="14686" y="7445"/>
                    <a:pt x="14686" y="7387"/>
                  </a:cubicBezTo>
                  <a:cubicBezTo>
                    <a:pt x="14708" y="7329"/>
                    <a:pt x="14314" y="7232"/>
                    <a:pt x="14314" y="7271"/>
                  </a:cubicBezTo>
                  <a:close/>
                  <a:moveTo>
                    <a:pt x="9478" y="3229"/>
                  </a:moveTo>
                  <a:cubicBezTo>
                    <a:pt x="9609" y="3307"/>
                    <a:pt x="9565" y="3152"/>
                    <a:pt x="9719" y="3171"/>
                  </a:cubicBezTo>
                  <a:cubicBezTo>
                    <a:pt x="9872" y="3171"/>
                    <a:pt x="9872" y="2939"/>
                    <a:pt x="9916" y="2862"/>
                  </a:cubicBezTo>
                  <a:cubicBezTo>
                    <a:pt x="9937" y="2785"/>
                    <a:pt x="9784" y="2785"/>
                    <a:pt x="9828" y="2843"/>
                  </a:cubicBezTo>
                  <a:cubicBezTo>
                    <a:pt x="9872" y="2920"/>
                    <a:pt x="9828" y="2978"/>
                    <a:pt x="9806" y="2901"/>
                  </a:cubicBezTo>
                  <a:cubicBezTo>
                    <a:pt x="9784" y="2843"/>
                    <a:pt x="9675" y="2901"/>
                    <a:pt x="9631" y="2843"/>
                  </a:cubicBezTo>
                  <a:cubicBezTo>
                    <a:pt x="9587" y="2785"/>
                    <a:pt x="9762" y="2785"/>
                    <a:pt x="9806" y="2707"/>
                  </a:cubicBezTo>
                  <a:cubicBezTo>
                    <a:pt x="9850" y="2649"/>
                    <a:pt x="9675" y="2649"/>
                    <a:pt x="9719" y="2591"/>
                  </a:cubicBezTo>
                  <a:cubicBezTo>
                    <a:pt x="9762" y="2553"/>
                    <a:pt x="9434" y="2611"/>
                    <a:pt x="9544" y="2649"/>
                  </a:cubicBezTo>
                  <a:cubicBezTo>
                    <a:pt x="9631" y="2669"/>
                    <a:pt x="9544" y="2707"/>
                    <a:pt x="9456" y="2649"/>
                  </a:cubicBezTo>
                  <a:cubicBezTo>
                    <a:pt x="9368" y="2611"/>
                    <a:pt x="9128" y="2688"/>
                    <a:pt x="9215" y="2746"/>
                  </a:cubicBezTo>
                  <a:cubicBezTo>
                    <a:pt x="9281" y="2804"/>
                    <a:pt x="9478" y="2727"/>
                    <a:pt x="9368" y="2862"/>
                  </a:cubicBezTo>
                  <a:cubicBezTo>
                    <a:pt x="9259" y="2997"/>
                    <a:pt x="9215" y="2823"/>
                    <a:pt x="9106" y="2843"/>
                  </a:cubicBezTo>
                  <a:cubicBezTo>
                    <a:pt x="8996" y="2862"/>
                    <a:pt x="9040" y="2978"/>
                    <a:pt x="9215" y="3017"/>
                  </a:cubicBezTo>
                  <a:cubicBezTo>
                    <a:pt x="9368" y="3055"/>
                    <a:pt x="9347" y="3133"/>
                    <a:pt x="9478" y="3229"/>
                  </a:cubicBezTo>
                  <a:close/>
                  <a:moveTo>
                    <a:pt x="21274" y="4467"/>
                  </a:moveTo>
                  <a:cubicBezTo>
                    <a:pt x="21230" y="4467"/>
                    <a:pt x="21208" y="4428"/>
                    <a:pt x="21208" y="4409"/>
                  </a:cubicBezTo>
                  <a:cubicBezTo>
                    <a:pt x="21230" y="4370"/>
                    <a:pt x="21186" y="4351"/>
                    <a:pt x="21186" y="4332"/>
                  </a:cubicBezTo>
                  <a:cubicBezTo>
                    <a:pt x="21186" y="4312"/>
                    <a:pt x="21120" y="4332"/>
                    <a:pt x="21099" y="4332"/>
                  </a:cubicBezTo>
                  <a:cubicBezTo>
                    <a:pt x="21055" y="4332"/>
                    <a:pt x="20989" y="4274"/>
                    <a:pt x="20967" y="4274"/>
                  </a:cubicBezTo>
                  <a:cubicBezTo>
                    <a:pt x="20923" y="4293"/>
                    <a:pt x="20945" y="4332"/>
                    <a:pt x="20945" y="4351"/>
                  </a:cubicBezTo>
                  <a:cubicBezTo>
                    <a:pt x="20945" y="4370"/>
                    <a:pt x="20858" y="4332"/>
                    <a:pt x="20858" y="4351"/>
                  </a:cubicBezTo>
                  <a:cubicBezTo>
                    <a:pt x="20858" y="4370"/>
                    <a:pt x="20836" y="4370"/>
                    <a:pt x="20814" y="4351"/>
                  </a:cubicBezTo>
                  <a:cubicBezTo>
                    <a:pt x="20792" y="4332"/>
                    <a:pt x="20727" y="4351"/>
                    <a:pt x="20727" y="4370"/>
                  </a:cubicBezTo>
                  <a:cubicBezTo>
                    <a:pt x="20727" y="4390"/>
                    <a:pt x="20705" y="4370"/>
                    <a:pt x="20661" y="4351"/>
                  </a:cubicBezTo>
                  <a:cubicBezTo>
                    <a:pt x="20617" y="4312"/>
                    <a:pt x="20551" y="4370"/>
                    <a:pt x="20573" y="4409"/>
                  </a:cubicBezTo>
                  <a:cubicBezTo>
                    <a:pt x="20573" y="4428"/>
                    <a:pt x="20551" y="4428"/>
                    <a:pt x="20508" y="4370"/>
                  </a:cubicBezTo>
                  <a:cubicBezTo>
                    <a:pt x="20464" y="4312"/>
                    <a:pt x="20420" y="4370"/>
                    <a:pt x="20442" y="4409"/>
                  </a:cubicBezTo>
                  <a:cubicBezTo>
                    <a:pt x="20464" y="4448"/>
                    <a:pt x="20464" y="4486"/>
                    <a:pt x="20420" y="4467"/>
                  </a:cubicBezTo>
                  <a:cubicBezTo>
                    <a:pt x="20398" y="4448"/>
                    <a:pt x="20354" y="4486"/>
                    <a:pt x="20333" y="4506"/>
                  </a:cubicBezTo>
                  <a:cubicBezTo>
                    <a:pt x="20311" y="4525"/>
                    <a:pt x="20267" y="4428"/>
                    <a:pt x="20311" y="4409"/>
                  </a:cubicBezTo>
                  <a:cubicBezTo>
                    <a:pt x="20354" y="4390"/>
                    <a:pt x="20158" y="4274"/>
                    <a:pt x="20092" y="4274"/>
                  </a:cubicBezTo>
                  <a:cubicBezTo>
                    <a:pt x="20026" y="4274"/>
                    <a:pt x="20070" y="4332"/>
                    <a:pt x="20114" y="4351"/>
                  </a:cubicBezTo>
                  <a:cubicBezTo>
                    <a:pt x="20158" y="4370"/>
                    <a:pt x="20092" y="4370"/>
                    <a:pt x="20070" y="4351"/>
                  </a:cubicBezTo>
                  <a:cubicBezTo>
                    <a:pt x="20048" y="4332"/>
                    <a:pt x="20004" y="4351"/>
                    <a:pt x="19982" y="4370"/>
                  </a:cubicBezTo>
                  <a:cubicBezTo>
                    <a:pt x="19961" y="4409"/>
                    <a:pt x="19917" y="4448"/>
                    <a:pt x="19895" y="4467"/>
                  </a:cubicBezTo>
                  <a:cubicBezTo>
                    <a:pt x="19895" y="4486"/>
                    <a:pt x="19982" y="4506"/>
                    <a:pt x="20048" y="4486"/>
                  </a:cubicBezTo>
                  <a:cubicBezTo>
                    <a:pt x="20092" y="4467"/>
                    <a:pt x="20179" y="4467"/>
                    <a:pt x="20201" y="4486"/>
                  </a:cubicBezTo>
                  <a:cubicBezTo>
                    <a:pt x="20245" y="4525"/>
                    <a:pt x="20136" y="4525"/>
                    <a:pt x="20179" y="4564"/>
                  </a:cubicBezTo>
                  <a:cubicBezTo>
                    <a:pt x="20201" y="4564"/>
                    <a:pt x="20179" y="4583"/>
                    <a:pt x="20114" y="4583"/>
                  </a:cubicBezTo>
                  <a:cubicBezTo>
                    <a:pt x="20026" y="4583"/>
                    <a:pt x="19939" y="4602"/>
                    <a:pt x="19961" y="4622"/>
                  </a:cubicBezTo>
                  <a:cubicBezTo>
                    <a:pt x="19961" y="4641"/>
                    <a:pt x="20158" y="4602"/>
                    <a:pt x="20158" y="4622"/>
                  </a:cubicBezTo>
                  <a:cubicBezTo>
                    <a:pt x="20158" y="4660"/>
                    <a:pt x="20158" y="4680"/>
                    <a:pt x="20201" y="4660"/>
                  </a:cubicBezTo>
                  <a:cubicBezTo>
                    <a:pt x="20245" y="4660"/>
                    <a:pt x="20201" y="4699"/>
                    <a:pt x="20245" y="4718"/>
                  </a:cubicBezTo>
                  <a:cubicBezTo>
                    <a:pt x="20267" y="4718"/>
                    <a:pt x="20267" y="4757"/>
                    <a:pt x="20201" y="4757"/>
                  </a:cubicBezTo>
                  <a:cubicBezTo>
                    <a:pt x="20136" y="4776"/>
                    <a:pt x="20092" y="4776"/>
                    <a:pt x="20114" y="4815"/>
                  </a:cubicBezTo>
                  <a:cubicBezTo>
                    <a:pt x="20158" y="4834"/>
                    <a:pt x="20223" y="4815"/>
                    <a:pt x="20311" y="4796"/>
                  </a:cubicBezTo>
                  <a:cubicBezTo>
                    <a:pt x="20376" y="4796"/>
                    <a:pt x="20464" y="4854"/>
                    <a:pt x="20551" y="4892"/>
                  </a:cubicBezTo>
                  <a:cubicBezTo>
                    <a:pt x="20617" y="4912"/>
                    <a:pt x="20770" y="4873"/>
                    <a:pt x="20792" y="4854"/>
                  </a:cubicBezTo>
                  <a:cubicBezTo>
                    <a:pt x="20814" y="4796"/>
                    <a:pt x="20923" y="4815"/>
                    <a:pt x="20945" y="4796"/>
                  </a:cubicBezTo>
                  <a:cubicBezTo>
                    <a:pt x="21011" y="4757"/>
                    <a:pt x="21055" y="4738"/>
                    <a:pt x="21142" y="4738"/>
                  </a:cubicBezTo>
                  <a:cubicBezTo>
                    <a:pt x="21230" y="4718"/>
                    <a:pt x="21208" y="4660"/>
                    <a:pt x="21252" y="4660"/>
                  </a:cubicBezTo>
                  <a:cubicBezTo>
                    <a:pt x="21274" y="4660"/>
                    <a:pt x="21339" y="4602"/>
                    <a:pt x="21361" y="4564"/>
                  </a:cubicBezTo>
                  <a:cubicBezTo>
                    <a:pt x="21361" y="4525"/>
                    <a:pt x="21339" y="4467"/>
                    <a:pt x="21274" y="4467"/>
                  </a:cubicBezTo>
                  <a:close/>
                  <a:moveTo>
                    <a:pt x="10266" y="2475"/>
                  </a:moveTo>
                  <a:cubicBezTo>
                    <a:pt x="10375" y="2475"/>
                    <a:pt x="10309" y="2340"/>
                    <a:pt x="10200" y="2262"/>
                  </a:cubicBezTo>
                  <a:cubicBezTo>
                    <a:pt x="10069" y="2185"/>
                    <a:pt x="9806" y="2359"/>
                    <a:pt x="9850" y="2379"/>
                  </a:cubicBezTo>
                  <a:cubicBezTo>
                    <a:pt x="9894" y="2417"/>
                    <a:pt x="10156" y="2475"/>
                    <a:pt x="10266" y="2475"/>
                  </a:cubicBezTo>
                  <a:close/>
                  <a:moveTo>
                    <a:pt x="8799" y="1837"/>
                  </a:moveTo>
                  <a:cubicBezTo>
                    <a:pt x="8843" y="1779"/>
                    <a:pt x="8581" y="1605"/>
                    <a:pt x="8581" y="1682"/>
                  </a:cubicBezTo>
                  <a:cubicBezTo>
                    <a:pt x="8581" y="1779"/>
                    <a:pt x="8734" y="1895"/>
                    <a:pt x="8799" y="1837"/>
                  </a:cubicBezTo>
                  <a:close/>
                  <a:moveTo>
                    <a:pt x="6305" y="2166"/>
                  </a:moveTo>
                  <a:cubicBezTo>
                    <a:pt x="6348" y="2146"/>
                    <a:pt x="6348" y="2127"/>
                    <a:pt x="6392" y="2146"/>
                  </a:cubicBezTo>
                  <a:cubicBezTo>
                    <a:pt x="6458" y="2166"/>
                    <a:pt x="6480" y="2108"/>
                    <a:pt x="6502" y="2088"/>
                  </a:cubicBezTo>
                  <a:cubicBezTo>
                    <a:pt x="6545" y="2069"/>
                    <a:pt x="6523" y="2185"/>
                    <a:pt x="6611" y="2185"/>
                  </a:cubicBezTo>
                  <a:cubicBezTo>
                    <a:pt x="6677" y="2185"/>
                    <a:pt x="6655" y="2050"/>
                    <a:pt x="6720" y="2088"/>
                  </a:cubicBezTo>
                  <a:cubicBezTo>
                    <a:pt x="6786" y="2127"/>
                    <a:pt x="6808" y="2088"/>
                    <a:pt x="6808" y="2030"/>
                  </a:cubicBezTo>
                  <a:cubicBezTo>
                    <a:pt x="6830" y="1992"/>
                    <a:pt x="6830" y="1934"/>
                    <a:pt x="6896" y="1914"/>
                  </a:cubicBezTo>
                  <a:cubicBezTo>
                    <a:pt x="6961" y="1914"/>
                    <a:pt x="6896" y="1992"/>
                    <a:pt x="6939" y="2030"/>
                  </a:cubicBezTo>
                  <a:cubicBezTo>
                    <a:pt x="6983" y="2108"/>
                    <a:pt x="7049" y="2030"/>
                    <a:pt x="7071" y="2011"/>
                  </a:cubicBezTo>
                  <a:cubicBezTo>
                    <a:pt x="7071" y="1972"/>
                    <a:pt x="7180" y="1992"/>
                    <a:pt x="7180" y="1953"/>
                  </a:cubicBezTo>
                  <a:cubicBezTo>
                    <a:pt x="7158" y="1914"/>
                    <a:pt x="7202" y="1914"/>
                    <a:pt x="7180" y="1876"/>
                  </a:cubicBezTo>
                  <a:cubicBezTo>
                    <a:pt x="7136" y="1818"/>
                    <a:pt x="7224" y="1837"/>
                    <a:pt x="7268" y="1798"/>
                  </a:cubicBezTo>
                  <a:cubicBezTo>
                    <a:pt x="7289" y="1779"/>
                    <a:pt x="7202" y="1798"/>
                    <a:pt x="7158" y="1740"/>
                  </a:cubicBezTo>
                  <a:cubicBezTo>
                    <a:pt x="7092" y="1702"/>
                    <a:pt x="7071" y="1760"/>
                    <a:pt x="7071" y="1798"/>
                  </a:cubicBezTo>
                  <a:cubicBezTo>
                    <a:pt x="7071" y="1818"/>
                    <a:pt x="6939" y="1798"/>
                    <a:pt x="6896" y="1779"/>
                  </a:cubicBezTo>
                  <a:cubicBezTo>
                    <a:pt x="6808" y="1760"/>
                    <a:pt x="6720" y="1856"/>
                    <a:pt x="6633" y="1895"/>
                  </a:cubicBezTo>
                  <a:cubicBezTo>
                    <a:pt x="6545" y="1934"/>
                    <a:pt x="6523" y="2011"/>
                    <a:pt x="6436" y="2011"/>
                  </a:cubicBezTo>
                  <a:cubicBezTo>
                    <a:pt x="6348" y="1992"/>
                    <a:pt x="6217" y="2088"/>
                    <a:pt x="6239" y="2088"/>
                  </a:cubicBezTo>
                  <a:cubicBezTo>
                    <a:pt x="6305" y="2108"/>
                    <a:pt x="6239" y="2185"/>
                    <a:pt x="6305" y="2166"/>
                  </a:cubicBezTo>
                  <a:close/>
                  <a:moveTo>
                    <a:pt x="6764" y="2243"/>
                  </a:moveTo>
                  <a:cubicBezTo>
                    <a:pt x="6874" y="2262"/>
                    <a:pt x="6983" y="2166"/>
                    <a:pt x="6983" y="2127"/>
                  </a:cubicBezTo>
                  <a:cubicBezTo>
                    <a:pt x="6961" y="2069"/>
                    <a:pt x="6699" y="2243"/>
                    <a:pt x="6764" y="2243"/>
                  </a:cubicBezTo>
                  <a:close/>
                  <a:moveTo>
                    <a:pt x="12367" y="11680"/>
                  </a:moveTo>
                  <a:cubicBezTo>
                    <a:pt x="12389" y="11719"/>
                    <a:pt x="12629" y="11777"/>
                    <a:pt x="12629" y="11719"/>
                  </a:cubicBezTo>
                  <a:cubicBezTo>
                    <a:pt x="12673" y="11680"/>
                    <a:pt x="12323" y="11641"/>
                    <a:pt x="12367" y="11680"/>
                  </a:cubicBezTo>
                  <a:close/>
                  <a:moveTo>
                    <a:pt x="14664" y="12724"/>
                  </a:moveTo>
                  <a:cubicBezTo>
                    <a:pt x="14686" y="12724"/>
                    <a:pt x="14752" y="12724"/>
                    <a:pt x="14774" y="12705"/>
                  </a:cubicBezTo>
                  <a:cubicBezTo>
                    <a:pt x="14818" y="12685"/>
                    <a:pt x="14796" y="12647"/>
                    <a:pt x="14774" y="12627"/>
                  </a:cubicBezTo>
                  <a:cubicBezTo>
                    <a:pt x="14752" y="12608"/>
                    <a:pt x="14643" y="12647"/>
                    <a:pt x="14664" y="12647"/>
                  </a:cubicBezTo>
                  <a:cubicBezTo>
                    <a:pt x="14708" y="12666"/>
                    <a:pt x="14664" y="12705"/>
                    <a:pt x="14664" y="12724"/>
                  </a:cubicBezTo>
                  <a:close/>
                  <a:moveTo>
                    <a:pt x="12432" y="10810"/>
                  </a:moveTo>
                  <a:cubicBezTo>
                    <a:pt x="12410" y="10771"/>
                    <a:pt x="12389" y="10790"/>
                    <a:pt x="12389" y="10848"/>
                  </a:cubicBezTo>
                  <a:cubicBezTo>
                    <a:pt x="12389" y="10887"/>
                    <a:pt x="12432" y="10906"/>
                    <a:pt x="12432" y="10926"/>
                  </a:cubicBezTo>
                  <a:cubicBezTo>
                    <a:pt x="12432" y="10945"/>
                    <a:pt x="12476" y="10984"/>
                    <a:pt x="12476" y="10984"/>
                  </a:cubicBezTo>
                  <a:cubicBezTo>
                    <a:pt x="12498" y="10945"/>
                    <a:pt x="12454" y="10926"/>
                    <a:pt x="12432" y="10906"/>
                  </a:cubicBezTo>
                  <a:cubicBezTo>
                    <a:pt x="12432" y="10887"/>
                    <a:pt x="12454" y="10848"/>
                    <a:pt x="12432" y="10810"/>
                  </a:cubicBezTo>
                  <a:close/>
                  <a:moveTo>
                    <a:pt x="13089" y="11699"/>
                  </a:moveTo>
                  <a:cubicBezTo>
                    <a:pt x="13176" y="11680"/>
                    <a:pt x="13220" y="11699"/>
                    <a:pt x="13286" y="11738"/>
                  </a:cubicBezTo>
                  <a:cubicBezTo>
                    <a:pt x="13286" y="11738"/>
                    <a:pt x="13286" y="11738"/>
                    <a:pt x="13286" y="11738"/>
                  </a:cubicBezTo>
                  <a:cubicBezTo>
                    <a:pt x="13330" y="11757"/>
                    <a:pt x="13351" y="11719"/>
                    <a:pt x="13461" y="11680"/>
                  </a:cubicBezTo>
                  <a:cubicBezTo>
                    <a:pt x="13570" y="11641"/>
                    <a:pt x="13745" y="11699"/>
                    <a:pt x="13745" y="11622"/>
                  </a:cubicBezTo>
                  <a:cubicBezTo>
                    <a:pt x="13745" y="11564"/>
                    <a:pt x="13461" y="11486"/>
                    <a:pt x="13373" y="11486"/>
                  </a:cubicBezTo>
                  <a:cubicBezTo>
                    <a:pt x="13351" y="11506"/>
                    <a:pt x="13330" y="11486"/>
                    <a:pt x="13308" y="11486"/>
                  </a:cubicBezTo>
                  <a:cubicBezTo>
                    <a:pt x="13220" y="11486"/>
                    <a:pt x="13133" y="11428"/>
                    <a:pt x="13089" y="11467"/>
                  </a:cubicBezTo>
                  <a:cubicBezTo>
                    <a:pt x="13023" y="11486"/>
                    <a:pt x="13176" y="11583"/>
                    <a:pt x="13176" y="11622"/>
                  </a:cubicBezTo>
                  <a:cubicBezTo>
                    <a:pt x="13176" y="11680"/>
                    <a:pt x="12936" y="11622"/>
                    <a:pt x="12914" y="11680"/>
                  </a:cubicBezTo>
                  <a:cubicBezTo>
                    <a:pt x="12892" y="11699"/>
                    <a:pt x="12979" y="11738"/>
                    <a:pt x="13089" y="11699"/>
                  </a:cubicBezTo>
                  <a:close/>
                  <a:moveTo>
                    <a:pt x="9587" y="1141"/>
                  </a:moveTo>
                  <a:cubicBezTo>
                    <a:pt x="9631" y="1064"/>
                    <a:pt x="9325" y="1006"/>
                    <a:pt x="9390" y="1064"/>
                  </a:cubicBezTo>
                  <a:cubicBezTo>
                    <a:pt x="9434" y="1102"/>
                    <a:pt x="9544" y="1199"/>
                    <a:pt x="9587" y="1141"/>
                  </a:cubicBezTo>
                  <a:close/>
                  <a:moveTo>
                    <a:pt x="12936" y="11448"/>
                  </a:moveTo>
                  <a:cubicBezTo>
                    <a:pt x="12958" y="11409"/>
                    <a:pt x="12761" y="11312"/>
                    <a:pt x="12673" y="11312"/>
                  </a:cubicBezTo>
                  <a:cubicBezTo>
                    <a:pt x="12585" y="11312"/>
                    <a:pt x="12279" y="11119"/>
                    <a:pt x="12016" y="11080"/>
                  </a:cubicBezTo>
                  <a:cubicBezTo>
                    <a:pt x="11732" y="11022"/>
                    <a:pt x="11491" y="11196"/>
                    <a:pt x="11513" y="11216"/>
                  </a:cubicBezTo>
                  <a:cubicBezTo>
                    <a:pt x="11557" y="11274"/>
                    <a:pt x="11688" y="11177"/>
                    <a:pt x="11754" y="11119"/>
                  </a:cubicBezTo>
                  <a:cubicBezTo>
                    <a:pt x="11820" y="11080"/>
                    <a:pt x="11885" y="11138"/>
                    <a:pt x="11885" y="11177"/>
                  </a:cubicBezTo>
                  <a:cubicBezTo>
                    <a:pt x="11907" y="11196"/>
                    <a:pt x="11995" y="11216"/>
                    <a:pt x="12126" y="11216"/>
                  </a:cubicBezTo>
                  <a:cubicBezTo>
                    <a:pt x="12257" y="11216"/>
                    <a:pt x="12279" y="11332"/>
                    <a:pt x="12432" y="11351"/>
                  </a:cubicBezTo>
                  <a:cubicBezTo>
                    <a:pt x="12542" y="11390"/>
                    <a:pt x="12432" y="11428"/>
                    <a:pt x="12498" y="11448"/>
                  </a:cubicBezTo>
                  <a:cubicBezTo>
                    <a:pt x="12542" y="11486"/>
                    <a:pt x="12914" y="11467"/>
                    <a:pt x="12936" y="11448"/>
                  </a:cubicBezTo>
                  <a:close/>
                  <a:moveTo>
                    <a:pt x="13920" y="11680"/>
                  </a:moveTo>
                  <a:cubicBezTo>
                    <a:pt x="13986" y="11777"/>
                    <a:pt x="14139" y="11719"/>
                    <a:pt x="14161" y="11680"/>
                  </a:cubicBezTo>
                  <a:cubicBezTo>
                    <a:pt x="14183" y="11641"/>
                    <a:pt x="13877" y="11622"/>
                    <a:pt x="13920" y="11680"/>
                  </a:cubicBezTo>
                  <a:close/>
                  <a:moveTo>
                    <a:pt x="10331" y="1682"/>
                  </a:moveTo>
                  <a:cubicBezTo>
                    <a:pt x="10309" y="1644"/>
                    <a:pt x="9850" y="1702"/>
                    <a:pt x="9937" y="1740"/>
                  </a:cubicBezTo>
                  <a:cubicBezTo>
                    <a:pt x="10047" y="1818"/>
                    <a:pt x="10331" y="1721"/>
                    <a:pt x="10331" y="1682"/>
                  </a:cubicBezTo>
                  <a:close/>
                  <a:moveTo>
                    <a:pt x="8033" y="1644"/>
                  </a:moveTo>
                  <a:cubicBezTo>
                    <a:pt x="8099" y="1644"/>
                    <a:pt x="8055" y="1586"/>
                    <a:pt x="7946" y="1605"/>
                  </a:cubicBezTo>
                  <a:cubicBezTo>
                    <a:pt x="7815" y="1605"/>
                    <a:pt x="7596" y="1605"/>
                    <a:pt x="7596" y="1702"/>
                  </a:cubicBezTo>
                  <a:cubicBezTo>
                    <a:pt x="7596" y="1760"/>
                    <a:pt x="7640" y="1798"/>
                    <a:pt x="7771" y="1798"/>
                  </a:cubicBezTo>
                  <a:cubicBezTo>
                    <a:pt x="7924" y="1818"/>
                    <a:pt x="8033" y="1702"/>
                    <a:pt x="7968" y="1702"/>
                  </a:cubicBezTo>
                  <a:cubicBezTo>
                    <a:pt x="7902" y="1702"/>
                    <a:pt x="7946" y="1663"/>
                    <a:pt x="8033" y="1644"/>
                  </a:cubicBezTo>
                  <a:close/>
                  <a:moveTo>
                    <a:pt x="9916" y="1122"/>
                  </a:moveTo>
                  <a:cubicBezTo>
                    <a:pt x="10003" y="1160"/>
                    <a:pt x="9937" y="1218"/>
                    <a:pt x="10047" y="1257"/>
                  </a:cubicBezTo>
                  <a:cubicBezTo>
                    <a:pt x="10134" y="1296"/>
                    <a:pt x="10419" y="1199"/>
                    <a:pt x="10441" y="1257"/>
                  </a:cubicBezTo>
                  <a:cubicBezTo>
                    <a:pt x="10463" y="1334"/>
                    <a:pt x="10156" y="1334"/>
                    <a:pt x="10200" y="1373"/>
                  </a:cubicBezTo>
                  <a:cubicBezTo>
                    <a:pt x="10244" y="1412"/>
                    <a:pt x="10419" y="1470"/>
                    <a:pt x="10397" y="1489"/>
                  </a:cubicBezTo>
                  <a:cubicBezTo>
                    <a:pt x="10375" y="1528"/>
                    <a:pt x="10682" y="1605"/>
                    <a:pt x="10725" y="1586"/>
                  </a:cubicBezTo>
                  <a:cubicBezTo>
                    <a:pt x="10747" y="1528"/>
                    <a:pt x="10835" y="1547"/>
                    <a:pt x="10922" y="1566"/>
                  </a:cubicBezTo>
                  <a:cubicBezTo>
                    <a:pt x="10988" y="1605"/>
                    <a:pt x="11010" y="1412"/>
                    <a:pt x="11054" y="1431"/>
                  </a:cubicBezTo>
                  <a:cubicBezTo>
                    <a:pt x="11119" y="1470"/>
                    <a:pt x="11097" y="1373"/>
                    <a:pt x="11185" y="1334"/>
                  </a:cubicBezTo>
                  <a:cubicBezTo>
                    <a:pt x="11294" y="1296"/>
                    <a:pt x="11426" y="1296"/>
                    <a:pt x="11426" y="1257"/>
                  </a:cubicBezTo>
                  <a:cubicBezTo>
                    <a:pt x="11426" y="1238"/>
                    <a:pt x="11404" y="1199"/>
                    <a:pt x="11294" y="1218"/>
                  </a:cubicBezTo>
                  <a:cubicBezTo>
                    <a:pt x="11185" y="1218"/>
                    <a:pt x="11119" y="1180"/>
                    <a:pt x="11163" y="1141"/>
                  </a:cubicBezTo>
                  <a:cubicBezTo>
                    <a:pt x="11207" y="1064"/>
                    <a:pt x="11032" y="1064"/>
                    <a:pt x="11097" y="1025"/>
                  </a:cubicBezTo>
                  <a:cubicBezTo>
                    <a:pt x="11163" y="967"/>
                    <a:pt x="10988" y="928"/>
                    <a:pt x="11010" y="986"/>
                  </a:cubicBezTo>
                  <a:cubicBezTo>
                    <a:pt x="11032" y="1064"/>
                    <a:pt x="10900" y="1006"/>
                    <a:pt x="10878" y="948"/>
                  </a:cubicBezTo>
                  <a:cubicBezTo>
                    <a:pt x="10857" y="870"/>
                    <a:pt x="10616" y="851"/>
                    <a:pt x="10441" y="735"/>
                  </a:cubicBezTo>
                  <a:cubicBezTo>
                    <a:pt x="10288" y="599"/>
                    <a:pt x="10091" y="677"/>
                    <a:pt x="10200" y="696"/>
                  </a:cubicBezTo>
                  <a:cubicBezTo>
                    <a:pt x="10288" y="715"/>
                    <a:pt x="10288" y="754"/>
                    <a:pt x="10200" y="754"/>
                  </a:cubicBezTo>
                  <a:cubicBezTo>
                    <a:pt x="10134" y="754"/>
                    <a:pt x="9981" y="754"/>
                    <a:pt x="10113" y="812"/>
                  </a:cubicBezTo>
                  <a:cubicBezTo>
                    <a:pt x="10244" y="851"/>
                    <a:pt x="10113" y="851"/>
                    <a:pt x="10003" y="851"/>
                  </a:cubicBezTo>
                  <a:cubicBezTo>
                    <a:pt x="9894" y="851"/>
                    <a:pt x="9894" y="986"/>
                    <a:pt x="10025" y="1006"/>
                  </a:cubicBezTo>
                  <a:cubicBezTo>
                    <a:pt x="10178" y="1025"/>
                    <a:pt x="10069" y="1083"/>
                    <a:pt x="9959" y="1064"/>
                  </a:cubicBezTo>
                  <a:cubicBezTo>
                    <a:pt x="9850" y="1044"/>
                    <a:pt x="9806" y="1083"/>
                    <a:pt x="9916" y="1122"/>
                  </a:cubicBezTo>
                  <a:close/>
                  <a:moveTo>
                    <a:pt x="7552" y="1528"/>
                  </a:moveTo>
                  <a:cubicBezTo>
                    <a:pt x="7618" y="1566"/>
                    <a:pt x="7661" y="1528"/>
                    <a:pt x="7727" y="1547"/>
                  </a:cubicBezTo>
                  <a:cubicBezTo>
                    <a:pt x="7793" y="1566"/>
                    <a:pt x="7837" y="1508"/>
                    <a:pt x="7902" y="1528"/>
                  </a:cubicBezTo>
                  <a:cubicBezTo>
                    <a:pt x="7946" y="1566"/>
                    <a:pt x="8121" y="1586"/>
                    <a:pt x="8121" y="1508"/>
                  </a:cubicBezTo>
                  <a:cubicBezTo>
                    <a:pt x="8121" y="1431"/>
                    <a:pt x="7880" y="1412"/>
                    <a:pt x="7837" y="1431"/>
                  </a:cubicBezTo>
                  <a:cubicBezTo>
                    <a:pt x="7771" y="1470"/>
                    <a:pt x="7486" y="1489"/>
                    <a:pt x="7552" y="1528"/>
                  </a:cubicBezTo>
                  <a:close/>
                  <a:moveTo>
                    <a:pt x="7530" y="1682"/>
                  </a:moveTo>
                  <a:cubicBezTo>
                    <a:pt x="7552" y="1605"/>
                    <a:pt x="7311" y="1624"/>
                    <a:pt x="7333" y="1644"/>
                  </a:cubicBezTo>
                  <a:cubicBezTo>
                    <a:pt x="7377" y="1702"/>
                    <a:pt x="7486" y="1740"/>
                    <a:pt x="7530" y="1682"/>
                  </a:cubicBezTo>
                  <a:close/>
                  <a:moveTo>
                    <a:pt x="9084" y="3577"/>
                  </a:moveTo>
                  <a:cubicBezTo>
                    <a:pt x="9106" y="3519"/>
                    <a:pt x="9259" y="3635"/>
                    <a:pt x="9259" y="3558"/>
                  </a:cubicBezTo>
                  <a:cubicBezTo>
                    <a:pt x="9281" y="3481"/>
                    <a:pt x="9106" y="3442"/>
                    <a:pt x="9018" y="3403"/>
                  </a:cubicBezTo>
                  <a:cubicBezTo>
                    <a:pt x="8953" y="3365"/>
                    <a:pt x="8909" y="3384"/>
                    <a:pt x="8799" y="3307"/>
                  </a:cubicBezTo>
                  <a:cubicBezTo>
                    <a:pt x="8690" y="3229"/>
                    <a:pt x="8843" y="3191"/>
                    <a:pt x="8756" y="3133"/>
                  </a:cubicBezTo>
                  <a:cubicBezTo>
                    <a:pt x="8668" y="3075"/>
                    <a:pt x="8624" y="2920"/>
                    <a:pt x="8690" y="2862"/>
                  </a:cubicBezTo>
                  <a:cubicBezTo>
                    <a:pt x="8756" y="2804"/>
                    <a:pt x="8821" y="2727"/>
                    <a:pt x="8712" y="2688"/>
                  </a:cubicBezTo>
                  <a:cubicBezTo>
                    <a:pt x="8602" y="2649"/>
                    <a:pt x="8427" y="2727"/>
                    <a:pt x="8449" y="2746"/>
                  </a:cubicBezTo>
                  <a:cubicBezTo>
                    <a:pt x="8471" y="2765"/>
                    <a:pt x="8624" y="2843"/>
                    <a:pt x="8624" y="2862"/>
                  </a:cubicBezTo>
                  <a:cubicBezTo>
                    <a:pt x="8624" y="2901"/>
                    <a:pt x="8471" y="2765"/>
                    <a:pt x="8427" y="2804"/>
                  </a:cubicBezTo>
                  <a:cubicBezTo>
                    <a:pt x="8384" y="2843"/>
                    <a:pt x="8318" y="2746"/>
                    <a:pt x="8274" y="2804"/>
                  </a:cubicBezTo>
                  <a:cubicBezTo>
                    <a:pt x="8252" y="2862"/>
                    <a:pt x="8340" y="3036"/>
                    <a:pt x="8384" y="3094"/>
                  </a:cubicBezTo>
                  <a:cubicBezTo>
                    <a:pt x="8406" y="3152"/>
                    <a:pt x="8340" y="3152"/>
                    <a:pt x="8274" y="3171"/>
                  </a:cubicBezTo>
                  <a:cubicBezTo>
                    <a:pt x="8252" y="3171"/>
                    <a:pt x="8230" y="3017"/>
                    <a:pt x="8187" y="2959"/>
                  </a:cubicBezTo>
                  <a:cubicBezTo>
                    <a:pt x="8143" y="2901"/>
                    <a:pt x="7946" y="2823"/>
                    <a:pt x="7924" y="2862"/>
                  </a:cubicBezTo>
                  <a:cubicBezTo>
                    <a:pt x="7924" y="2920"/>
                    <a:pt x="8055" y="2920"/>
                    <a:pt x="8033" y="2978"/>
                  </a:cubicBezTo>
                  <a:cubicBezTo>
                    <a:pt x="8012" y="3036"/>
                    <a:pt x="7946" y="2939"/>
                    <a:pt x="7880" y="2978"/>
                  </a:cubicBezTo>
                  <a:cubicBezTo>
                    <a:pt x="7815" y="3036"/>
                    <a:pt x="7815" y="2997"/>
                    <a:pt x="7837" y="2939"/>
                  </a:cubicBezTo>
                  <a:cubicBezTo>
                    <a:pt x="7837" y="2901"/>
                    <a:pt x="7749" y="2843"/>
                    <a:pt x="7618" y="2862"/>
                  </a:cubicBezTo>
                  <a:cubicBezTo>
                    <a:pt x="7486" y="2862"/>
                    <a:pt x="7552" y="2939"/>
                    <a:pt x="7530" y="2978"/>
                  </a:cubicBezTo>
                  <a:cubicBezTo>
                    <a:pt x="7486" y="2997"/>
                    <a:pt x="7311" y="2959"/>
                    <a:pt x="7421" y="2939"/>
                  </a:cubicBezTo>
                  <a:cubicBezTo>
                    <a:pt x="7530" y="2920"/>
                    <a:pt x="7486" y="2843"/>
                    <a:pt x="7443" y="2785"/>
                  </a:cubicBezTo>
                  <a:cubicBezTo>
                    <a:pt x="7399" y="2746"/>
                    <a:pt x="7289" y="2804"/>
                    <a:pt x="7092" y="2862"/>
                  </a:cubicBezTo>
                  <a:cubicBezTo>
                    <a:pt x="6896" y="2920"/>
                    <a:pt x="6808" y="2978"/>
                    <a:pt x="6852" y="2997"/>
                  </a:cubicBezTo>
                  <a:cubicBezTo>
                    <a:pt x="6874" y="2997"/>
                    <a:pt x="6874" y="3036"/>
                    <a:pt x="6808" y="3075"/>
                  </a:cubicBezTo>
                  <a:cubicBezTo>
                    <a:pt x="6720" y="3133"/>
                    <a:pt x="6808" y="3191"/>
                    <a:pt x="6874" y="3191"/>
                  </a:cubicBezTo>
                  <a:cubicBezTo>
                    <a:pt x="6939" y="3191"/>
                    <a:pt x="6874" y="3229"/>
                    <a:pt x="6917" y="3229"/>
                  </a:cubicBezTo>
                  <a:cubicBezTo>
                    <a:pt x="6961" y="3249"/>
                    <a:pt x="7180" y="3171"/>
                    <a:pt x="7246" y="3210"/>
                  </a:cubicBezTo>
                  <a:cubicBezTo>
                    <a:pt x="7311" y="3229"/>
                    <a:pt x="6896" y="3268"/>
                    <a:pt x="6896" y="3326"/>
                  </a:cubicBezTo>
                  <a:cubicBezTo>
                    <a:pt x="6896" y="3384"/>
                    <a:pt x="7114" y="3423"/>
                    <a:pt x="7289" y="3403"/>
                  </a:cubicBezTo>
                  <a:cubicBezTo>
                    <a:pt x="7464" y="3384"/>
                    <a:pt x="7749" y="3423"/>
                    <a:pt x="7749" y="3461"/>
                  </a:cubicBezTo>
                  <a:cubicBezTo>
                    <a:pt x="7749" y="3500"/>
                    <a:pt x="7552" y="3500"/>
                    <a:pt x="7399" y="3481"/>
                  </a:cubicBezTo>
                  <a:cubicBezTo>
                    <a:pt x="7246" y="3481"/>
                    <a:pt x="6983" y="3519"/>
                    <a:pt x="7005" y="3558"/>
                  </a:cubicBezTo>
                  <a:cubicBezTo>
                    <a:pt x="7005" y="3616"/>
                    <a:pt x="7027" y="3616"/>
                    <a:pt x="7202" y="3674"/>
                  </a:cubicBezTo>
                  <a:cubicBezTo>
                    <a:pt x="7355" y="3732"/>
                    <a:pt x="7508" y="3635"/>
                    <a:pt x="7508" y="3732"/>
                  </a:cubicBezTo>
                  <a:cubicBezTo>
                    <a:pt x="7508" y="3829"/>
                    <a:pt x="7596" y="3848"/>
                    <a:pt x="7815" y="3848"/>
                  </a:cubicBezTo>
                  <a:cubicBezTo>
                    <a:pt x="8012" y="3868"/>
                    <a:pt x="8121" y="3771"/>
                    <a:pt x="8230" y="3771"/>
                  </a:cubicBezTo>
                  <a:cubicBezTo>
                    <a:pt x="8318" y="3790"/>
                    <a:pt x="8384" y="3771"/>
                    <a:pt x="8427" y="3693"/>
                  </a:cubicBezTo>
                  <a:cubicBezTo>
                    <a:pt x="8471" y="3635"/>
                    <a:pt x="8515" y="3674"/>
                    <a:pt x="8515" y="3713"/>
                  </a:cubicBezTo>
                  <a:cubicBezTo>
                    <a:pt x="8537" y="3732"/>
                    <a:pt x="8668" y="3732"/>
                    <a:pt x="8690" y="3751"/>
                  </a:cubicBezTo>
                  <a:cubicBezTo>
                    <a:pt x="8778" y="3829"/>
                    <a:pt x="9040" y="3809"/>
                    <a:pt x="9128" y="3771"/>
                  </a:cubicBezTo>
                  <a:cubicBezTo>
                    <a:pt x="9237" y="3713"/>
                    <a:pt x="9084" y="3597"/>
                    <a:pt x="9040" y="3655"/>
                  </a:cubicBezTo>
                  <a:cubicBezTo>
                    <a:pt x="8996" y="3713"/>
                    <a:pt x="8953" y="3674"/>
                    <a:pt x="8931" y="3655"/>
                  </a:cubicBezTo>
                  <a:cubicBezTo>
                    <a:pt x="8931" y="3616"/>
                    <a:pt x="9040" y="3616"/>
                    <a:pt x="9084" y="3577"/>
                  </a:cubicBezTo>
                  <a:close/>
                  <a:moveTo>
                    <a:pt x="7202" y="2069"/>
                  </a:moveTo>
                  <a:cubicBezTo>
                    <a:pt x="7114" y="2069"/>
                    <a:pt x="7114" y="2146"/>
                    <a:pt x="7224" y="2146"/>
                  </a:cubicBezTo>
                  <a:cubicBezTo>
                    <a:pt x="7311" y="2146"/>
                    <a:pt x="7355" y="2185"/>
                    <a:pt x="7202" y="2166"/>
                  </a:cubicBezTo>
                  <a:cubicBezTo>
                    <a:pt x="7071" y="2166"/>
                    <a:pt x="7005" y="2282"/>
                    <a:pt x="7092" y="2243"/>
                  </a:cubicBezTo>
                  <a:cubicBezTo>
                    <a:pt x="7202" y="2224"/>
                    <a:pt x="7311" y="2224"/>
                    <a:pt x="7246" y="2243"/>
                  </a:cubicBezTo>
                  <a:cubicBezTo>
                    <a:pt x="7180" y="2282"/>
                    <a:pt x="6983" y="2282"/>
                    <a:pt x="7005" y="2321"/>
                  </a:cubicBezTo>
                  <a:cubicBezTo>
                    <a:pt x="7027" y="2340"/>
                    <a:pt x="7092" y="2340"/>
                    <a:pt x="7180" y="2359"/>
                  </a:cubicBezTo>
                  <a:cubicBezTo>
                    <a:pt x="7268" y="2379"/>
                    <a:pt x="7311" y="2398"/>
                    <a:pt x="7377" y="2340"/>
                  </a:cubicBezTo>
                  <a:cubicBezTo>
                    <a:pt x="7421" y="2282"/>
                    <a:pt x="7508" y="2224"/>
                    <a:pt x="7486" y="2301"/>
                  </a:cubicBezTo>
                  <a:cubicBezTo>
                    <a:pt x="7443" y="2379"/>
                    <a:pt x="7574" y="2340"/>
                    <a:pt x="7749" y="2321"/>
                  </a:cubicBezTo>
                  <a:cubicBezTo>
                    <a:pt x="7902" y="2321"/>
                    <a:pt x="7705" y="2417"/>
                    <a:pt x="7530" y="2417"/>
                  </a:cubicBezTo>
                  <a:cubicBezTo>
                    <a:pt x="7377" y="2437"/>
                    <a:pt x="7399" y="2514"/>
                    <a:pt x="7530" y="2533"/>
                  </a:cubicBezTo>
                  <a:cubicBezTo>
                    <a:pt x="7661" y="2572"/>
                    <a:pt x="7946" y="2456"/>
                    <a:pt x="8012" y="2398"/>
                  </a:cubicBezTo>
                  <a:cubicBezTo>
                    <a:pt x="8077" y="2340"/>
                    <a:pt x="8143" y="2437"/>
                    <a:pt x="8209" y="2379"/>
                  </a:cubicBezTo>
                  <a:cubicBezTo>
                    <a:pt x="8274" y="2340"/>
                    <a:pt x="8406" y="2398"/>
                    <a:pt x="8515" y="2379"/>
                  </a:cubicBezTo>
                  <a:cubicBezTo>
                    <a:pt x="8646" y="2359"/>
                    <a:pt x="8668" y="2166"/>
                    <a:pt x="8581" y="2127"/>
                  </a:cubicBezTo>
                  <a:cubicBezTo>
                    <a:pt x="8493" y="2088"/>
                    <a:pt x="8493" y="2166"/>
                    <a:pt x="8427" y="2185"/>
                  </a:cubicBezTo>
                  <a:cubicBezTo>
                    <a:pt x="8362" y="2185"/>
                    <a:pt x="8318" y="2108"/>
                    <a:pt x="8274" y="2069"/>
                  </a:cubicBezTo>
                  <a:cubicBezTo>
                    <a:pt x="8209" y="2011"/>
                    <a:pt x="8252" y="1914"/>
                    <a:pt x="8165" y="1934"/>
                  </a:cubicBezTo>
                  <a:cubicBezTo>
                    <a:pt x="8077" y="1934"/>
                    <a:pt x="7924" y="2050"/>
                    <a:pt x="8012" y="2069"/>
                  </a:cubicBezTo>
                  <a:cubicBezTo>
                    <a:pt x="8121" y="2088"/>
                    <a:pt x="8077" y="2127"/>
                    <a:pt x="8033" y="2146"/>
                  </a:cubicBezTo>
                  <a:cubicBezTo>
                    <a:pt x="7968" y="2166"/>
                    <a:pt x="8165" y="2204"/>
                    <a:pt x="8143" y="2243"/>
                  </a:cubicBezTo>
                  <a:cubicBezTo>
                    <a:pt x="8121" y="2282"/>
                    <a:pt x="7837" y="2243"/>
                    <a:pt x="7815" y="2185"/>
                  </a:cubicBezTo>
                  <a:cubicBezTo>
                    <a:pt x="7815" y="2127"/>
                    <a:pt x="7596" y="2030"/>
                    <a:pt x="7508" y="2069"/>
                  </a:cubicBezTo>
                  <a:cubicBezTo>
                    <a:pt x="7399" y="2088"/>
                    <a:pt x="7443" y="1992"/>
                    <a:pt x="7355" y="1992"/>
                  </a:cubicBezTo>
                  <a:cubicBezTo>
                    <a:pt x="7268" y="1992"/>
                    <a:pt x="7289" y="2069"/>
                    <a:pt x="7202" y="2069"/>
                  </a:cubicBezTo>
                  <a:close/>
                  <a:moveTo>
                    <a:pt x="6042" y="3133"/>
                  </a:moveTo>
                  <a:cubicBezTo>
                    <a:pt x="6151" y="3152"/>
                    <a:pt x="6151" y="3326"/>
                    <a:pt x="6217" y="3326"/>
                  </a:cubicBezTo>
                  <a:cubicBezTo>
                    <a:pt x="6261" y="3326"/>
                    <a:pt x="6239" y="3268"/>
                    <a:pt x="6305" y="3268"/>
                  </a:cubicBezTo>
                  <a:cubicBezTo>
                    <a:pt x="6392" y="3268"/>
                    <a:pt x="6370" y="3229"/>
                    <a:pt x="6458" y="3229"/>
                  </a:cubicBezTo>
                  <a:cubicBezTo>
                    <a:pt x="6523" y="3229"/>
                    <a:pt x="6567" y="3229"/>
                    <a:pt x="6567" y="3133"/>
                  </a:cubicBezTo>
                  <a:cubicBezTo>
                    <a:pt x="6567" y="3075"/>
                    <a:pt x="6633" y="3036"/>
                    <a:pt x="6699" y="3036"/>
                  </a:cubicBezTo>
                  <a:cubicBezTo>
                    <a:pt x="6786" y="3017"/>
                    <a:pt x="6720" y="2939"/>
                    <a:pt x="6808" y="2901"/>
                  </a:cubicBezTo>
                  <a:cubicBezTo>
                    <a:pt x="6917" y="2881"/>
                    <a:pt x="7202" y="2765"/>
                    <a:pt x="7268" y="2746"/>
                  </a:cubicBezTo>
                  <a:cubicBezTo>
                    <a:pt x="7311" y="2707"/>
                    <a:pt x="7202" y="2669"/>
                    <a:pt x="7092" y="2611"/>
                  </a:cubicBezTo>
                  <a:cubicBezTo>
                    <a:pt x="6983" y="2553"/>
                    <a:pt x="6896" y="2533"/>
                    <a:pt x="6808" y="2572"/>
                  </a:cubicBezTo>
                  <a:cubicBezTo>
                    <a:pt x="6720" y="2630"/>
                    <a:pt x="6786" y="2533"/>
                    <a:pt x="6720" y="2553"/>
                  </a:cubicBezTo>
                  <a:cubicBezTo>
                    <a:pt x="6655" y="2572"/>
                    <a:pt x="6458" y="2514"/>
                    <a:pt x="6458" y="2475"/>
                  </a:cubicBezTo>
                  <a:cubicBezTo>
                    <a:pt x="6436" y="2456"/>
                    <a:pt x="6086" y="2553"/>
                    <a:pt x="6020" y="2553"/>
                  </a:cubicBezTo>
                  <a:cubicBezTo>
                    <a:pt x="5933" y="2553"/>
                    <a:pt x="6020" y="2630"/>
                    <a:pt x="6086" y="2649"/>
                  </a:cubicBezTo>
                  <a:cubicBezTo>
                    <a:pt x="6130" y="2688"/>
                    <a:pt x="5933" y="2823"/>
                    <a:pt x="5976" y="2843"/>
                  </a:cubicBezTo>
                  <a:cubicBezTo>
                    <a:pt x="6020" y="2862"/>
                    <a:pt x="5933" y="2939"/>
                    <a:pt x="5845" y="3036"/>
                  </a:cubicBezTo>
                  <a:cubicBezTo>
                    <a:pt x="5779" y="3113"/>
                    <a:pt x="5933" y="3113"/>
                    <a:pt x="6042" y="3133"/>
                  </a:cubicBezTo>
                  <a:close/>
                  <a:moveTo>
                    <a:pt x="9828" y="1663"/>
                  </a:moveTo>
                  <a:cubicBezTo>
                    <a:pt x="9937" y="1663"/>
                    <a:pt x="10003" y="1644"/>
                    <a:pt x="10091" y="1605"/>
                  </a:cubicBezTo>
                  <a:cubicBezTo>
                    <a:pt x="10156" y="1586"/>
                    <a:pt x="10047" y="1586"/>
                    <a:pt x="10091" y="1528"/>
                  </a:cubicBezTo>
                  <a:cubicBezTo>
                    <a:pt x="10156" y="1470"/>
                    <a:pt x="9959" y="1450"/>
                    <a:pt x="9937" y="1470"/>
                  </a:cubicBezTo>
                  <a:cubicBezTo>
                    <a:pt x="9937" y="1508"/>
                    <a:pt x="9697" y="1354"/>
                    <a:pt x="9653" y="1392"/>
                  </a:cubicBezTo>
                  <a:cubicBezTo>
                    <a:pt x="9631" y="1450"/>
                    <a:pt x="9740" y="1663"/>
                    <a:pt x="9828" y="1663"/>
                  </a:cubicBezTo>
                  <a:close/>
                  <a:moveTo>
                    <a:pt x="8887" y="2359"/>
                  </a:moveTo>
                  <a:cubicBezTo>
                    <a:pt x="8931" y="2301"/>
                    <a:pt x="8799" y="2224"/>
                    <a:pt x="8756" y="2282"/>
                  </a:cubicBezTo>
                  <a:cubicBezTo>
                    <a:pt x="8734" y="2379"/>
                    <a:pt x="8843" y="2398"/>
                    <a:pt x="8887" y="2359"/>
                  </a:cubicBezTo>
                  <a:close/>
                  <a:moveTo>
                    <a:pt x="10485" y="2359"/>
                  </a:moveTo>
                  <a:cubicBezTo>
                    <a:pt x="10506" y="2475"/>
                    <a:pt x="10572" y="2398"/>
                    <a:pt x="10638" y="2437"/>
                  </a:cubicBezTo>
                  <a:cubicBezTo>
                    <a:pt x="10703" y="2475"/>
                    <a:pt x="10813" y="2514"/>
                    <a:pt x="10857" y="2475"/>
                  </a:cubicBezTo>
                  <a:cubicBezTo>
                    <a:pt x="10922" y="2417"/>
                    <a:pt x="10944" y="2379"/>
                    <a:pt x="10944" y="2437"/>
                  </a:cubicBezTo>
                  <a:cubicBezTo>
                    <a:pt x="10988" y="2495"/>
                    <a:pt x="11119" y="2495"/>
                    <a:pt x="11404" y="2495"/>
                  </a:cubicBezTo>
                  <a:cubicBezTo>
                    <a:pt x="11710" y="2514"/>
                    <a:pt x="11644" y="2398"/>
                    <a:pt x="11710" y="2437"/>
                  </a:cubicBezTo>
                  <a:cubicBezTo>
                    <a:pt x="11798" y="2475"/>
                    <a:pt x="11995" y="2475"/>
                    <a:pt x="12082" y="2475"/>
                  </a:cubicBezTo>
                  <a:cubicBezTo>
                    <a:pt x="12170" y="2456"/>
                    <a:pt x="12213" y="2340"/>
                    <a:pt x="12213" y="2282"/>
                  </a:cubicBezTo>
                  <a:cubicBezTo>
                    <a:pt x="12213" y="2204"/>
                    <a:pt x="11557" y="2166"/>
                    <a:pt x="11426" y="2224"/>
                  </a:cubicBezTo>
                  <a:cubicBezTo>
                    <a:pt x="11316" y="2282"/>
                    <a:pt x="11141" y="2185"/>
                    <a:pt x="11032" y="2243"/>
                  </a:cubicBezTo>
                  <a:cubicBezTo>
                    <a:pt x="10944" y="2282"/>
                    <a:pt x="10988" y="2185"/>
                    <a:pt x="10813" y="2185"/>
                  </a:cubicBezTo>
                  <a:cubicBezTo>
                    <a:pt x="10660" y="2185"/>
                    <a:pt x="10835" y="2088"/>
                    <a:pt x="10857" y="2069"/>
                  </a:cubicBezTo>
                  <a:cubicBezTo>
                    <a:pt x="10900" y="2030"/>
                    <a:pt x="10616" y="1953"/>
                    <a:pt x="10506" y="1972"/>
                  </a:cubicBezTo>
                  <a:cubicBezTo>
                    <a:pt x="10375" y="1992"/>
                    <a:pt x="10309" y="1934"/>
                    <a:pt x="10200" y="1895"/>
                  </a:cubicBezTo>
                  <a:cubicBezTo>
                    <a:pt x="10091" y="1856"/>
                    <a:pt x="9784" y="1856"/>
                    <a:pt x="9850" y="1934"/>
                  </a:cubicBezTo>
                  <a:cubicBezTo>
                    <a:pt x="9894" y="1992"/>
                    <a:pt x="10244" y="2108"/>
                    <a:pt x="10288" y="2050"/>
                  </a:cubicBezTo>
                  <a:cubicBezTo>
                    <a:pt x="10331" y="1992"/>
                    <a:pt x="10419" y="2108"/>
                    <a:pt x="10463" y="2185"/>
                  </a:cubicBezTo>
                  <a:cubicBezTo>
                    <a:pt x="10528" y="2224"/>
                    <a:pt x="10441" y="2262"/>
                    <a:pt x="10485" y="2359"/>
                  </a:cubicBezTo>
                  <a:close/>
                  <a:moveTo>
                    <a:pt x="9587" y="1972"/>
                  </a:moveTo>
                  <a:cubicBezTo>
                    <a:pt x="9565" y="2030"/>
                    <a:pt x="9434" y="1972"/>
                    <a:pt x="9325" y="1914"/>
                  </a:cubicBezTo>
                  <a:cubicBezTo>
                    <a:pt x="9215" y="1895"/>
                    <a:pt x="9281" y="1992"/>
                    <a:pt x="9368" y="2069"/>
                  </a:cubicBezTo>
                  <a:cubicBezTo>
                    <a:pt x="9456" y="2127"/>
                    <a:pt x="9325" y="2088"/>
                    <a:pt x="9215" y="2030"/>
                  </a:cubicBezTo>
                  <a:cubicBezTo>
                    <a:pt x="9084" y="1953"/>
                    <a:pt x="9106" y="2088"/>
                    <a:pt x="9150" y="2108"/>
                  </a:cubicBezTo>
                  <a:cubicBezTo>
                    <a:pt x="9215" y="2146"/>
                    <a:pt x="9150" y="2204"/>
                    <a:pt x="9084" y="2127"/>
                  </a:cubicBezTo>
                  <a:cubicBezTo>
                    <a:pt x="8996" y="2030"/>
                    <a:pt x="8975" y="1934"/>
                    <a:pt x="8843" y="1934"/>
                  </a:cubicBezTo>
                  <a:cubicBezTo>
                    <a:pt x="8734" y="1934"/>
                    <a:pt x="8799" y="2030"/>
                    <a:pt x="8821" y="2088"/>
                  </a:cubicBezTo>
                  <a:cubicBezTo>
                    <a:pt x="8887" y="2166"/>
                    <a:pt x="8953" y="2185"/>
                    <a:pt x="9040" y="2224"/>
                  </a:cubicBezTo>
                  <a:cubicBezTo>
                    <a:pt x="9150" y="2282"/>
                    <a:pt x="9303" y="2204"/>
                    <a:pt x="9368" y="2224"/>
                  </a:cubicBezTo>
                  <a:cubicBezTo>
                    <a:pt x="9456" y="2224"/>
                    <a:pt x="9303" y="2321"/>
                    <a:pt x="9347" y="2379"/>
                  </a:cubicBezTo>
                  <a:cubicBezTo>
                    <a:pt x="9390" y="2417"/>
                    <a:pt x="9544" y="2379"/>
                    <a:pt x="9631" y="2379"/>
                  </a:cubicBezTo>
                  <a:cubicBezTo>
                    <a:pt x="9740" y="2379"/>
                    <a:pt x="9697" y="2321"/>
                    <a:pt x="9762" y="2282"/>
                  </a:cubicBezTo>
                  <a:cubicBezTo>
                    <a:pt x="9806" y="2243"/>
                    <a:pt x="9697" y="2243"/>
                    <a:pt x="9740" y="2166"/>
                  </a:cubicBezTo>
                  <a:cubicBezTo>
                    <a:pt x="9784" y="2069"/>
                    <a:pt x="9587" y="1914"/>
                    <a:pt x="9587" y="1972"/>
                  </a:cubicBezTo>
                  <a:close/>
                  <a:moveTo>
                    <a:pt x="10638" y="580"/>
                  </a:moveTo>
                  <a:cubicBezTo>
                    <a:pt x="10725" y="541"/>
                    <a:pt x="10791" y="561"/>
                    <a:pt x="10725" y="599"/>
                  </a:cubicBezTo>
                  <a:cubicBezTo>
                    <a:pt x="10660" y="638"/>
                    <a:pt x="10682" y="657"/>
                    <a:pt x="10791" y="657"/>
                  </a:cubicBezTo>
                  <a:cubicBezTo>
                    <a:pt x="10878" y="657"/>
                    <a:pt x="10725" y="677"/>
                    <a:pt x="10725" y="735"/>
                  </a:cubicBezTo>
                  <a:cubicBezTo>
                    <a:pt x="10725" y="793"/>
                    <a:pt x="10857" y="754"/>
                    <a:pt x="10857" y="812"/>
                  </a:cubicBezTo>
                  <a:cubicBezTo>
                    <a:pt x="10878" y="851"/>
                    <a:pt x="11141" y="890"/>
                    <a:pt x="11207" y="832"/>
                  </a:cubicBezTo>
                  <a:cubicBezTo>
                    <a:pt x="11294" y="754"/>
                    <a:pt x="11251" y="832"/>
                    <a:pt x="11251" y="870"/>
                  </a:cubicBezTo>
                  <a:cubicBezTo>
                    <a:pt x="11251" y="928"/>
                    <a:pt x="11623" y="967"/>
                    <a:pt x="11644" y="909"/>
                  </a:cubicBezTo>
                  <a:cubicBezTo>
                    <a:pt x="11666" y="851"/>
                    <a:pt x="11710" y="870"/>
                    <a:pt x="11798" y="890"/>
                  </a:cubicBezTo>
                  <a:cubicBezTo>
                    <a:pt x="11863" y="909"/>
                    <a:pt x="12213" y="832"/>
                    <a:pt x="12235" y="754"/>
                  </a:cubicBezTo>
                  <a:cubicBezTo>
                    <a:pt x="12235" y="696"/>
                    <a:pt x="12345" y="793"/>
                    <a:pt x="12235" y="870"/>
                  </a:cubicBezTo>
                  <a:cubicBezTo>
                    <a:pt x="12104" y="948"/>
                    <a:pt x="11885" y="928"/>
                    <a:pt x="11776" y="948"/>
                  </a:cubicBezTo>
                  <a:cubicBezTo>
                    <a:pt x="11688" y="986"/>
                    <a:pt x="11841" y="1044"/>
                    <a:pt x="11951" y="1122"/>
                  </a:cubicBezTo>
                  <a:cubicBezTo>
                    <a:pt x="12060" y="1180"/>
                    <a:pt x="11820" y="1141"/>
                    <a:pt x="11710" y="1064"/>
                  </a:cubicBezTo>
                  <a:cubicBezTo>
                    <a:pt x="11623" y="967"/>
                    <a:pt x="11404" y="967"/>
                    <a:pt x="11294" y="967"/>
                  </a:cubicBezTo>
                  <a:cubicBezTo>
                    <a:pt x="11163" y="967"/>
                    <a:pt x="11207" y="1160"/>
                    <a:pt x="11294" y="1160"/>
                  </a:cubicBezTo>
                  <a:cubicBezTo>
                    <a:pt x="11382" y="1160"/>
                    <a:pt x="11469" y="1199"/>
                    <a:pt x="11557" y="1315"/>
                  </a:cubicBezTo>
                  <a:cubicBezTo>
                    <a:pt x="11644" y="1431"/>
                    <a:pt x="11820" y="1412"/>
                    <a:pt x="11820" y="1450"/>
                  </a:cubicBezTo>
                  <a:cubicBezTo>
                    <a:pt x="11820" y="1508"/>
                    <a:pt x="11579" y="1412"/>
                    <a:pt x="11447" y="1392"/>
                  </a:cubicBezTo>
                  <a:cubicBezTo>
                    <a:pt x="11316" y="1373"/>
                    <a:pt x="11097" y="1450"/>
                    <a:pt x="11097" y="1528"/>
                  </a:cubicBezTo>
                  <a:cubicBezTo>
                    <a:pt x="11075" y="1605"/>
                    <a:pt x="11294" y="1605"/>
                    <a:pt x="11426" y="1528"/>
                  </a:cubicBezTo>
                  <a:cubicBezTo>
                    <a:pt x="11557" y="1470"/>
                    <a:pt x="11469" y="1566"/>
                    <a:pt x="11382" y="1605"/>
                  </a:cubicBezTo>
                  <a:cubicBezTo>
                    <a:pt x="11316" y="1663"/>
                    <a:pt x="11557" y="1702"/>
                    <a:pt x="11557" y="1779"/>
                  </a:cubicBezTo>
                  <a:cubicBezTo>
                    <a:pt x="11557" y="1837"/>
                    <a:pt x="11382" y="1818"/>
                    <a:pt x="11360" y="1760"/>
                  </a:cubicBezTo>
                  <a:cubicBezTo>
                    <a:pt x="11360" y="1702"/>
                    <a:pt x="11294" y="1644"/>
                    <a:pt x="11141" y="1644"/>
                  </a:cubicBezTo>
                  <a:cubicBezTo>
                    <a:pt x="10966" y="1663"/>
                    <a:pt x="11010" y="1760"/>
                    <a:pt x="11119" y="1779"/>
                  </a:cubicBezTo>
                  <a:cubicBezTo>
                    <a:pt x="11207" y="1779"/>
                    <a:pt x="11207" y="1837"/>
                    <a:pt x="11097" y="1837"/>
                  </a:cubicBezTo>
                  <a:cubicBezTo>
                    <a:pt x="10988" y="1837"/>
                    <a:pt x="10747" y="1895"/>
                    <a:pt x="10835" y="1972"/>
                  </a:cubicBezTo>
                  <a:cubicBezTo>
                    <a:pt x="10900" y="2030"/>
                    <a:pt x="11229" y="1972"/>
                    <a:pt x="11272" y="2011"/>
                  </a:cubicBezTo>
                  <a:cubicBezTo>
                    <a:pt x="11338" y="2050"/>
                    <a:pt x="11469" y="2069"/>
                    <a:pt x="11513" y="2030"/>
                  </a:cubicBezTo>
                  <a:cubicBezTo>
                    <a:pt x="11557" y="1972"/>
                    <a:pt x="11688" y="1992"/>
                    <a:pt x="11798" y="1992"/>
                  </a:cubicBezTo>
                  <a:cubicBezTo>
                    <a:pt x="11907" y="1992"/>
                    <a:pt x="11951" y="2011"/>
                    <a:pt x="11995" y="2050"/>
                  </a:cubicBezTo>
                  <a:cubicBezTo>
                    <a:pt x="12060" y="2088"/>
                    <a:pt x="12148" y="2088"/>
                    <a:pt x="12213" y="2030"/>
                  </a:cubicBezTo>
                  <a:cubicBezTo>
                    <a:pt x="12301" y="1992"/>
                    <a:pt x="12301" y="1992"/>
                    <a:pt x="12367" y="1992"/>
                  </a:cubicBezTo>
                  <a:cubicBezTo>
                    <a:pt x="12454" y="1992"/>
                    <a:pt x="12476" y="1953"/>
                    <a:pt x="12432" y="1895"/>
                  </a:cubicBezTo>
                  <a:cubicBezTo>
                    <a:pt x="12389" y="1818"/>
                    <a:pt x="12279" y="1934"/>
                    <a:pt x="12279" y="1895"/>
                  </a:cubicBezTo>
                  <a:cubicBezTo>
                    <a:pt x="12257" y="1837"/>
                    <a:pt x="12148" y="1818"/>
                    <a:pt x="11995" y="1837"/>
                  </a:cubicBezTo>
                  <a:cubicBezTo>
                    <a:pt x="11820" y="1856"/>
                    <a:pt x="11885" y="1740"/>
                    <a:pt x="11995" y="1779"/>
                  </a:cubicBezTo>
                  <a:cubicBezTo>
                    <a:pt x="12104" y="1798"/>
                    <a:pt x="12235" y="1779"/>
                    <a:pt x="12345" y="1760"/>
                  </a:cubicBezTo>
                  <a:cubicBezTo>
                    <a:pt x="12476" y="1721"/>
                    <a:pt x="12367" y="1682"/>
                    <a:pt x="12367" y="1644"/>
                  </a:cubicBezTo>
                  <a:cubicBezTo>
                    <a:pt x="12367" y="1605"/>
                    <a:pt x="12520" y="1624"/>
                    <a:pt x="12629" y="1624"/>
                  </a:cubicBezTo>
                  <a:cubicBezTo>
                    <a:pt x="12739" y="1624"/>
                    <a:pt x="12892" y="1470"/>
                    <a:pt x="12914" y="1373"/>
                  </a:cubicBezTo>
                  <a:cubicBezTo>
                    <a:pt x="12914" y="1276"/>
                    <a:pt x="12651" y="1315"/>
                    <a:pt x="12542" y="1315"/>
                  </a:cubicBezTo>
                  <a:cubicBezTo>
                    <a:pt x="12432" y="1315"/>
                    <a:pt x="12629" y="1238"/>
                    <a:pt x="12848" y="1238"/>
                  </a:cubicBezTo>
                  <a:cubicBezTo>
                    <a:pt x="13089" y="1238"/>
                    <a:pt x="12979" y="1160"/>
                    <a:pt x="13023" y="1122"/>
                  </a:cubicBezTo>
                  <a:cubicBezTo>
                    <a:pt x="13067" y="1083"/>
                    <a:pt x="13176" y="1160"/>
                    <a:pt x="13286" y="1141"/>
                  </a:cubicBezTo>
                  <a:cubicBezTo>
                    <a:pt x="13395" y="1122"/>
                    <a:pt x="13330" y="1044"/>
                    <a:pt x="13395" y="1044"/>
                  </a:cubicBezTo>
                  <a:cubicBezTo>
                    <a:pt x="13461" y="1044"/>
                    <a:pt x="13592" y="948"/>
                    <a:pt x="13833" y="832"/>
                  </a:cubicBezTo>
                  <a:cubicBezTo>
                    <a:pt x="14096" y="715"/>
                    <a:pt x="14292" y="735"/>
                    <a:pt x="14292" y="657"/>
                  </a:cubicBezTo>
                  <a:cubicBezTo>
                    <a:pt x="14314" y="580"/>
                    <a:pt x="13942" y="657"/>
                    <a:pt x="13899" y="638"/>
                  </a:cubicBezTo>
                  <a:cubicBezTo>
                    <a:pt x="13833" y="619"/>
                    <a:pt x="14139" y="561"/>
                    <a:pt x="14205" y="561"/>
                  </a:cubicBezTo>
                  <a:cubicBezTo>
                    <a:pt x="14292" y="580"/>
                    <a:pt x="14380" y="561"/>
                    <a:pt x="14643" y="464"/>
                  </a:cubicBezTo>
                  <a:cubicBezTo>
                    <a:pt x="14883" y="367"/>
                    <a:pt x="14774" y="329"/>
                    <a:pt x="14664" y="348"/>
                  </a:cubicBezTo>
                  <a:cubicBezTo>
                    <a:pt x="14555" y="367"/>
                    <a:pt x="14446" y="329"/>
                    <a:pt x="14446" y="271"/>
                  </a:cubicBezTo>
                  <a:cubicBezTo>
                    <a:pt x="14446" y="213"/>
                    <a:pt x="14314" y="271"/>
                    <a:pt x="14292" y="232"/>
                  </a:cubicBezTo>
                  <a:cubicBezTo>
                    <a:pt x="14292" y="193"/>
                    <a:pt x="14139" y="213"/>
                    <a:pt x="13986" y="271"/>
                  </a:cubicBezTo>
                  <a:cubicBezTo>
                    <a:pt x="13833" y="329"/>
                    <a:pt x="13964" y="213"/>
                    <a:pt x="14030" y="193"/>
                  </a:cubicBezTo>
                  <a:cubicBezTo>
                    <a:pt x="14117" y="174"/>
                    <a:pt x="13636" y="193"/>
                    <a:pt x="13570" y="155"/>
                  </a:cubicBezTo>
                  <a:cubicBezTo>
                    <a:pt x="13483" y="97"/>
                    <a:pt x="13373" y="232"/>
                    <a:pt x="13308" y="174"/>
                  </a:cubicBezTo>
                  <a:cubicBezTo>
                    <a:pt x="13242" y="97"/>
                    <a:pt x="13067" y="155"/>
                    <a:pt x="13067" y="193"/>
                  </a:cubicBezTo>
                  <a:cubicBezTo>
                    <a:pt x="13111" y="251"/>
                    <a:pt x="13045" y="251"/>
                    <a:pt x="12979" y="193"/>
                  </a:cubicBezTo>
                  <a:cubicBezTo>
                    <a:pt x="12892" y="135"/>
                    <a:pt x="12761" y="193"/>
                    <a:pt x="12629" y="193"/>
                  </a:cubicBezTo>
                  <a:cubicBezTo>
                    <a:pt x="12498" y="174"/>
                    <a:pt x="12564" y="290"/>
                    <a:pt x="12432" y="213"/>
                  </a:cubicBezTo>
                  <a:cubicBezTo>
                    <a:pt x="12279" y="174"/>
                    <a:pt x="12126" y="193"/>
                    <a:pt x="12170" y="213"/>
                  </a:cubicBezTo>
                  <a:cubicBezTo>
                    <a:pt x="12213" y="232"/>
                    <a:pt x="12148" y="271"/>
                    <a:pt x="12104" y="251"/>
                  </a:cubicBezTo>
                  <a:cubicBezTo>
                    <a:pt x="12038" y="232"/>
                    <a:pt x="11995" y="251"/>
                    <a:pt x="12016" y="309"/>
                  </a:cubicBezTo>
                  <a:cubicBezTo>
                    <a:pt x="12038" y="367"/>
                    <a:pt x="11776" y="290"/>
                    <a:pt x="11776" y="348"/>
                  </a:cubicBezTo>
                  <a:cubicBezTo>
                    <a:pt x="11776" y="406"/>
                    <a:pt x="11688" y="445"/>
                    <a:pt x="11623" y="387"/>
                  </a:cubicBezTo>
                  <a:cubicBezTo>
                    <a:pt x="11557" y="329"/>
                    <a:pt x="11316" y="309"/>
                    <a:pt x="11382" y="367"/>
                  </a:cubicBezTo>
                  <a:cubicBezTo>
                    <a:pt x="11447" y="406"/>
                    <a:pt x="11163" y="387"/>
                    <a:pt x="11251" y="425"/>
                  </a:cubicBezTo>
                  <a:cubicBezTo>
                    <a:pt x="11316" y="483"/>
                    <a:pt x="11163" y="522"/>
                    <a:pt x="11163" y="483"/>
                  </a:cubicBezTo>
                  <a:cubicBezTo>
                    <a:pt x="11163" y="464"/>
                    <a:pt x="11010" y="425"/>
                    <a:pt x="10944" y="464"/>
                  </a:cubicBezTo>
                  <a:cubicBezTo>
                    <a:pt x="10878" y="522"/>
                    <a:pt x="10857" y="561"/>
                    <a:pt x="10835" y="541"/>
                  </a:cubicBezTo>
                  <a:cubicBezTo>
                    <a:pt x="10813" y="503"/>
                    <a:pt x="10682" y="522"/>
                    <a:pt x="10550" y="561"/>
                  </a:cubicBezTo>
                  <a:cubicBezTo>
                    <a:pt x="10419" y="599"/>
                    <a:pt x="10550" y="638"/>
                    <a:pt x="10638" y="580"/>
                  </a:cubicBezTo>
                  <a:close/>
                  <a:moveTo>
                    <a:pt x="12016" y="2688"/>
                  </a:moveTo>
                  <a:cubicBezTo>
                    <a:pt x="11995" y="2765"/>
                    <a:pt x="12104" y="2765"/>
                    <a:pt x="12104" y="2843"/>
                  </a:cubicBezTo>
                  <a:cubicBezTo>
                    <a:pt x="12126" y="2920"/>
                    <a:pt x="12235" y="2939"/>
                    <a:pt x="12323" y="2901"/>
                  </a:cubicBezTo>
                  <a:cubicBezTo>
                    <a:pt x="12410" y="2843"/>
                    <a:pt x="12651" y="2920"/>
                    <a:pt x="12651" y="2843"/>
                  </a:cubicBezTo>
                  <a:cubicBezTo>
                    <a:pt x="12651" y="2785"/>
                    <a:pt x="12389" y="2688"/>
                    <a:pt x="12301" y="2707"/>
                  </a:cubicBezTo>
                  <a:cubicBezTo>
                    <a:pt x="12213" y="2727"/>
                    <a:pt x="12060" y="2630"/>
                    <a:pt x="12016" y="2688"/>
                  </a:cubicBezTo>
                  <a:close/>
                  <a:moveTo>
                    <a:pt x="10791" y="1721"/>
                  </a:moveTo>
                  <a:cubicBezTo>
                    <a:pt x="10682" y="1682"/>
                    <a:pt x="10528" y="1779"/>
                    <a:pt x="10660" y="1818"/>
                  </a:cubicBezTo>
                  <a:cubicBezTo>
                    <a:pt x="10747" y="1856"/>
                    <a:pt x="10900" y="1779"/>
                    <a:pt x="10791" y="1721"/>
                  </a:cubicBezTo>
                  <a:close/>
                </a:path>
              </a:pathLst>
            </a:custGeom>
            <a:solidFill>
              <a:srgbClr val="87B7DE"/>
            </a:solidFill>
            <a:ln w="12700" cap="flat">
              <a:noFill/>
              <a:miter lim="400000"/>
            </a:ln>
            <a:effectLst/>
          </p:spPr>
          <p:txBody>
            <a:bodyPr wrap="square" lIns="34289" tIns="34289" rIns="34289" bIns="34289" numCol="1" anchor="t">
              <a:noAutofit/>
            </a:bodyPr>
            <a:lstStyle/>
            <a:p>
              <a:pPr>
                <a:defRPr sz="1400"/>
              </a:pPr>
              <a:endParaRPr/>
            </a:p>
          </p:txBody>
        </p:sp>
      </p:grpSp>
      <p:grpSp>
        <p:nvGrpSpPr>
          <p:cNvPr id="306" name="Group 1315"/>
          <p:cNvGrpSpPr/>
          <p:nvPr/>
        </p:nvGrpSpPr>
        <p:grpSpPr>
          <a:xfrm>
            <a:off x="5327914" y="1689592"/>
            <a:ext cx="593827" cy="316880"/>
            <a:chOff x="0" y="0"/>
            <a:chExt cx="593825" cy="316878"/>
          </a:xfrm>
        </p:grpSpPr>
        <p:sp>
          <p:nvSpPr>
            <p:cNvPr id="302" name="Straight Connector 1316"/>
            <p:cNvSpPr/>
            <p:nvPr/>
          </p:nvSpPr>
          <p:spPr>
            <a:xfrm flipH="1">
              <a:off x="346655" y="265072"/>
              <a:ext cx="241571" cy="3864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03" name="Straight Connector 1317"/>
            <p:cNvSpPr/>
            <p:nvPr/>
          </p:nvSpPr>
          <p:spPr>
            <a:xfrm flipH="1">
              <a:off x="346656" y="69060"/>
              <a:ext cx="247171" cy="23465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04" name="Straight Connector 1318"/>
            <p:cNvSpPr/>
            <p:nvPr/>
          </p:nvSpPr>
          <p:spPr>
            <a:xfrm flipV="1">
              <a:off x="145007" y="303719"/>
              <a:ext cx="201647" cy="1316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05" name="Straight Connector 1319"/>
            <p:cNvSpPr/>
            <p:nvPr/>
          </p:nvSpPr>
          <p:spPr>
            <a:xfrm>
              <a:off x="0" y="-1"/>
              <a:ext cx="346654" cy="30371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grpSp>
      <p:grpSp>
        <p:nvGrpSpPr>
          <p:cNvPr id="311" name="Group 1320"/>
          <p:cNvGrpSpPr/>
          <p:nvPr/>
        </p:nvGrpSpPr>
        <p:grpSpPr>
          <a:xfrm>
            <a:off x="5298648" y="1667744"/>
            <a:ext cx="653023" cy="367241"/>
            <a:chOff x="0" y="0"/>
            <a:chExt cx="653021" cy="367240"/>
          </a:xfrm>
        </p:grpSpPr>
        <p:sp>
          <p:nvSpPr>
            <p:cNvPr id="307" name="Oval 1321"/>
            <p:cNvSpPr/>
            <p:nvPr/>
          </p:nvSpPr>
          <p:spPr>
            <a:xfrm rot="11370537">
              <a:off x="584713" y="60779"/>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308" name="Oval 1322"/>
            <p:cNvSpPr/>
            <p:nvPr/>
          </p:nvSpPr>
          <p:spPr>
            <a:xfrm rot="11370537">
              <a:off x="108410" y="298931"/>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309" name="Oval 1323"/>
            <p:cNvSpPr/>
            <p:nvPr/>
          </p:nvSpPr>
          <p:spPr>
            <a:xfrm rot="11370537">
              <a:off x="584713" y="251301"/>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310" name="Oval 1324"/>
            <p:cNvSpPr/>
            <p:nvPr/>
          </p:nvSpPr>
          <p:spPr>
            <a:xfrm rot="8071860">
              <a:off x="13149" y="13149"/>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grpSp>
      <p:grpSp>
        <p:nvGrpSpPr>
          <p:cNvPr id="332" name="Group 1325"/>
          <p:cNvGrpSpPr/>
          <p:nvPr/>
        </p:nvGrpSpPr>
        <p:grpSpPr>
          <a:xfrm>
            <a:off x="2687816" y="1982824"/>
            <a:ext cx="1151542" cy="1314402"/>
            <a:chOff x="0" y="0"/>
            <a:chExt cx="1151541" cy="1314400"/>
          </a:xfrm>
        </p:grpSpPr>
        <p:sp>
          <p:nvSpPr>
            <p:cNvPr id="312" name="Straight Connector 1326"/>
            <p:cNvSpPr/>
            <p:nvPr/>
          </p:nvSpPr>
          <p:spPr>
            <a:xfrm flipH="1">
              <a:off x="507235" y="0"/>
              <a:ext cx="118314" cy="69688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13" name="Straight Connector 1327"/>
            <p:cNvSpPr/>
            <p:nvPr/>
          </p:nvSpPr>
          <p:spPr>
            <a:xfrm flipH="1" flipV="1">
              <a:off x="505781" y="679285"/>
              <a:ext cx="324756" cy="366331"/>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14" name="Straight Connector 1328"/>
            <p:cNvSpPr/>
            <p:nvPr/>
          </p:nvSpPr>
          <p:spPr>
            <a:xfrm>
              <a:off x="166123" y="603803"/>
              <a:ext cx="324192" cy="85493"/>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15" name="Straight Connector 1329"/>
            <p:cNvSpPr/>
            <p:nvPr/>
          </p:nvSpPr>
          <p:spPr>
            <a:xfrm>
              <a:off x="-1" y="686856"/>
              <a:ext cx="490316" cy="244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16" name="Straight Connector 1330"/>
            <p:cNvSpPr/>
            <p:nvPr/>
          </p:nvSpPr>
          <p:spPr>
            <a:xfrm>
              <a:off x="192350" y="376494"/>
              <a:ext cx="313432" cy="261261"/>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17" name="Straight Connector 1331"/>
            <p:cNvSpPr/>
            <p:nvPr/>
          </p:nvSpPr>
          <p:spPr>
            <a:xfrm>
              <a:off x="356128" y="343040"/>
              <a:ext cx="143459" cy="336244"/>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18" name="Straight Connector 1332"/>
            <p:cNvSpPr/>
            <p:nvPr/>
          </p:nvSpPr>
          <p:spPr>
            <a:xfrm flipV="1">
              <a:off x="430296" y="679285"/>
              <a:ext cx="75487" cy="50587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19" name="Straight Connector 1333"/>
            <p:cNvSpPr/>
            <p:nvPr/>
          </p:nvSpPr>
          <p:spPr>
            <a:xfrm flipH="1" flipV="1">
              <a:off x="537192" y="746613"/>
              <a:ext cx="247258" cy="436234"/>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0" name="Straight Connector 1334"/>
            <p:cNvSpPr/>
            <p:nvPr/>
          </p:nvSpPr>
          <p:spPr>
            <a:xfrm flipH="1" flipV="1">
              <a:off x="505782" y="679284"/>
              <a:ext cx="645760" cy="635117"/>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1" name="Straight Connector 1335"/>
            <p:cNvSpPr/>
            <p:nvPr/>
          </p:nvSpPr>
          <p:spPr>
            <a:xfrm flipV="1">
              <a:off x="400125" y="609478"/>
              <a:ext cx="107107" cy="34235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2" name="Straight Connector 1336"/>
            <p:cNvSpPr/>
            <p:nvPr/>
          </p:nvSpPr>
          <p:spPr>
            <a:xfrm flipH="1" flipV="1">
              <a:off x="507234" y="696887"/>
              <a:ext cx="66460" cy="57806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3" name="Straight Connector 1337"/>
            <p:cNvSpPr/>
            <p:nvPr/>
          </p:nvSpPr>
          <p:spPr>
            <a:xfrm flipV="1">
              <a:off x="78405" y="679285"/>
              <a:ext cx="427378" cy="14740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4" name="Straight Connector 1338"/>
            <p:cNvSpPr/>
            <p:nvPr/>
          </p:nvSpPr>
          <p:spPr>
            <a:xfrm flipV="1">
              <a:off x="119934" y="679285"/>
              <a:ext cx="385849" cy="396584"/>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5" name="Straight Connector 1339"/>
            <p:cNvSpPr/>
            <p:nvPr/>
          </p:nvSpPr>
          <p:spPr>
            <a:xfrm flipV="1">
              <a:off x="202992" y="689296"/>
              <a:ext cx="287322" cy="178927"/>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6" name="Straight Connector 1340"/>
            <p:cNvSpPr/>
            <p:nvPr/>
          </p:nvSpPr>
          <p:spPr>
            <a:xfrm flipH="1">
              <a:off x="505782" y="678437"/>
              <a:ext cx="247568" cy="84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7" name="Straight Connector 1341"/>
            <p:cNvSpPr/>
            <p:nvPr/>
          </p:nvSpPr>
          <p:spPr>
            <a:xfrm flipH="1">
              <a:off x="505782" y="158205"/>
              <a:ext cx="552059" cy="52107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8" name="Straight Connector 1342"/>
            <p:cNvSpPr/>
            <p:nvPr/>
          </p:nvSpPr>
          <p:spPr>
            <a:xfrm flipH="1">
              <a:off x="505782" y="411399"/>
              <a:ext cx="444739" cy="26788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29" name="Straight Connector 1343"/>
            <p:cNvSpPr/>
            <p:nvPr/>
          </p:nvSpPr>
          <p:spPr>
            <a:xfrm flipH="1">
              <a:off x="505782" y="490440"/>
              <a:ext cx="593588" cy="18884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30" name="Straight Connector 1344"/>
            <p:cNvSpPr/>
            <p:nvPr/>
          </p:nvSpPr>
          <p:spPr>
            <a:xfrm flipH="1" flipV="1">
              <a:off x="514993" y="830407"/>
              <a:ext cx="78851" cy="13971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31" name="Straight Connector 1345"/>
            <p:cNvSpPr/>
            <p:nvPr/>
          </p:nvSpPr>
          <p:spPr>
            <a:xfrm flipV="1">
              <a:off x="482135" y="356253"/>
              <a:ext cx="1469" cy="175554"/>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grpSp>
      <p:grpSp>
        <p:nvGrpSpPr>
          <p:cNvPr id="348" name="Group 1346"/>
          <p:cNvGrpSpPr/>
          <p:nvPr/>
        </p:nvGrpSpPr>
        <p:grpSpPr>
          <a:xfrm>
            <a:off x="6784699" y="3155404"/>
            <a:ext cx="752353" cy="1241850"/>
            <a:chOff x="0" y="0"/>
            <a:chExt cx="752352" cy="1241849"/>
          </a:xfrm>
        </p:grpSpPr>
        <p:sp>
          <p:nvSpPr>
            <p:cNvPr id="333" name="Straight Connector 1347"/>
            <p:cNvSpPr/>
            <p:nvPr/>
          </p:nvSpPr>
          <p:spPr>
            <a:xfrm flipH="1" flipV="1">
              <a:off x="369681" y="388118"/>
              <a:ext cx="382672" cy="147353"/>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34" name="Straight Connector 1348"/>
            <p:cNvSpPr/>
            <p:nvPr/>
          </p:nvSpPr>
          <p:spPr>
            <a:xfrm>
              <a:off x="-1" y="262025"/>
              <a:ext cx="369682" cy="126093"/>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35" name="Straight Connector 1349"/>
            <p:cNvSpPr/>
            <p:nvPr/>
          </p:nvSpPr>
          <p:spPr>
            <a:xfrm flipV="1">
              <a:off x="95253" y="390838"/>
              <a:ext cx="274427" cy="10933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36" name="Straight Connector 1350"/>
            <p:cNvSpPr/>
            <p:nvPr/>
          </p:nvSpPr>
          <p:spPr>
            <a:xfrm>
              <a:off x="90144" y="142890"/>
              <a:ext cx="279537" cy="245227"/>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37" name="Straight Connector 1351"/>
            <p:cNvSpPr/>
            <p:nvPr/>
          </p:nvSpPr>
          <p:spPr>
            <a:xfrm>
              <a:off x="90143" y="-1"/>
              <a:ext cx="279537" cy="38811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38" name="Straight Connector 1352"/>
            <p:cNvSpPr/>
            <p:nvPr/>
          </p:nvSpPr>
          <p:spPr>
            <a:xfrm flipH="1" flipV="1">
              <a:off x="375111" y="395432"/>
              <a:ext cx="84199" cy="536721"/>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39" name="Straight Connector 1353"/>
            <p:cNvSpPr/>
            <p:nvPr/>
          </p:nvSpPr>
          <p:spPr>
            <a:xfrm flipH="1" flipV="1">
              <a:off x="369681" y="388118"/>
              <a:ext cx="287413" cy="242614"/>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40" name="Straight Connector 1354"/>
            <p:cNvSpPr/>
            <p:nvPr/>
          </p:nvSpPr>
          <p:spPr>
            <a:xfrm flipV="1">
              <a:off x="177328" y="388117"/>
              <a:ext cx="192353" cy="32980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41" name="Straight Connector 1355"/>
            <p:cNvSpPr/>
            <p:nvPr/>
          </p:nvSpPr>
          <p:spPr>
            <a:xfrm flipV="1">
              <a:off x="129697" y="388117"/>
              <a:ext cx="239983" cy="853733"/>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42" name="Straight Connector 1356"/>
            <p:cNvSpPr/>
            <p:nvPr/>
          </p:nvSpPr>
          <p:spPr>
            <a:xfrm flipV="1">
              <a:off x="272589" y="388117"/>
              <a:ext cx="97092" cy="710842"/>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43" name="Straight Connector 1357"/>
            <p:cNvSpPr/>
            <p:nvPr/>
          </p:nvSpPr>
          <p:spPr>
            <a:xfrm flipH="1">
              <a:off x="378022" y="260184"/>
              <a:ext cx="314492" cy="13747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44" name="Straight Connector 1358"/>
            <p:cNvSpPr/>
            <p:nvPr/>
          </p:nvSpPr>
          <p:spPr>
            <a:xfrm flipV="1">
              <a:off x="190582" y="388118"/>
              <a:ext cx="179101" cy="48740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45" name="Straight Connector 1359"/>
            <p:cNvSpPr/>
            <p:nvPr/>
          </p:nvSpPr>
          <p:spPr>
            <a:xfrm flipH="1">
              <a:off x="369682" y="3460"/>
              <a:ext cx="93428" cy="38465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46" name="Straight Connector 1360"/>
            <p:cNvSpPr/>
            <p:nvPr/>
          </p:nvSpPr>
          <p:spPr>
            <a:xfrm flipH="1">
              <a:off x="369683" y="161478"/>
              <a:ext cx="266128" cy="22663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347" name="Straight Connector 1361"/>
            <p:cNvSpPr/>
            <p:nvPr/>
          </p:nvSpPr>
          <p:spPr>
            <a:xfrm flipH="1" flipV="1">
              <a:off x="354072" y="478828"/>
              <a:ext cx="8401" cy="26461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grpSp>
      <p:grpSp>
        <p:nvGrpSpPr>
          <p:cNvPr id="451" name="Group 1362"/>
          <p:cNvGrpSpPr/>
          <p:nvPr/>
        </p:nvGrpSpPr>
        <p:grpSpPr>
          <a:xfrm>
            <a:off x="3021595" y="3412786"/>
            <a:ext cx="1240784" cy="869847"/>
            <a:chOff x="0" y="0"/>
            <a:chExt cx="1240782" cy="869846"/>
          </a:xfrm>
        </p:grpSpPr>
        <p:grpSp>
          <p:nvGrpSpPr>
            <p:cNvPr id="359" name="inside lines"/>
            <p:cNvGrpSpPr/>
            <p:nvPr/>
          </p:nvGrpSpPr>
          <p:grpSpPr>
            <a:xfrm>
              <a:off x="199670" y="137776"/>
              <a:ext cx="821378" cy="592564"/>
              <a:chOff x="0" y="0"/>
              <a:chExt cx="821376" cy="592563"/>
            </a:xfrm>
          </p:grpSpPr>
          <p:sp>
            <p:nvSpPr>
              <p:cNvPr id="349" name="Straight Connector 1455"/>
              <p:cNvSpPr/>
              <p:nvPr/>
            </p:nvSpPr>
            <p:spPr>
              <a:xfrm flipH="1">
                <a:off x="360177" y="4510"/>
                <a:ext cx="110739" cy="572153"/>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0" name="Straight Connector 1456"/>
              <p:cNvSpPr/>
              <p:nvPr/>
            </p:nvSpPr>
            <p:spPr>
              <a:xfrm flipH="1" flipV="1">
                <a:off x="0" y="246016"/>
                <a:ext cx="821378" cy="106167"/>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1" name="Straight Connector 1457"/>
              <p:cNvSpPr/>
              <p:nvPr/>
            </p:nvSpPr>
            <p:spPr>
              <a:xfrm flipH="1" flipV="1">
                <a:off x="231181" y="32350"/>
                <a:ext cx="364160" cy="532034"/>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2" name="Straight Connector 1458"/>
              <p:cNvSpPr/>
              <p:nvPr/>
            </p:nvSpPr>
            <p:spPr>
              <a:xfrm flipV="1">
                <a:off x="122471" y="80055"/>
                <a:ext cx="584099" cy="441169"/>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3" name="Straight Connector 1459"/>
              <p:cNvSpPr/>
              <p:nvPr/>
            </p:nvSpPr>
            <p:spPr>
              <a:xfrm flipV="1">
                <a:off x="231601" y="36431"/>
                <a:ext cx="358696" cy="531119"/>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4" name="Straight Connector 1460"/>
              <p:cNvSpPr/>
              <p:nvPr/>
            </p:nvSpPr>
            <p:spPr>
              <a:xfrm flipH="1" flipV="1">
                <a:off x="355931" y="0"/>
                <a:ext cx="118283" cy="592565"/>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5" name="Straight Connector 1461"/>
              <p:cNvSpPr/>
              <p:nvPr/>
            </p:nvSpPr>
            <p:spPr>
              <a:xfrm>
                <a:off x="124369" y="75091"/>
                <a:ext cx="587959" cy="450926"/>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6" name="Straight Connector 1462"/>
              <p:cNvSpPr/>
              <p:nvPr/>
            </p:nvSpPr>
            <p:spPr>
              <a:xfrm flipH="1">
                <a:off x="35044" y="149666"/>
                <a:ext cx="753274" cy="304044"/>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7" name="Straight Connector 1463"/>
              <p:cNvSpPr/>
              <p:nvPr/>
            </p:nvSpPr>
            <p:spPr>
              <a:xfrm>
                <a:off x="29285" y="147959"/>
                <a:ext cx="759032" cy="299900"/>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58" name="Straight Connector 1464"/>
              <p:cNvSpPr/>
              <p:nvPr/>
            </p:nvSpPr>
            <p:spPr>
              <a:xfrm flipH="1">
                <a:off x="0" y="247707"/>
                <a:ext cx="821378" cy="104537"/>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grpSp>
        <p:sp>
          <p:nvSpPr>
            <p:cNvPr id="360" name="Oval 1364"/>
            <p:cNvSpPr/>
            <p:nvPr/>
          </p:nvSpPr>
          <p:spPr>
            <a:xfrm>
              <a:off x="152513" y="446359"/>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1" name="Oval 1365"/>
            <p:cNvSpPr/>
            <p:nvPr/>
          </p:nvSpPr>
          <p:spPr>
            <a:xfrm>
              <a:off x="186535" y="547722"/>
              <a:ext cx="87198" cy="87197"/>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2" name="Oval 1366"/>
            <p:cNvSpPr/>
            <p:nvPr/>
          </p:nvSpPr>
          <p:spPr>
            <a:xfrm>
              <a:off x="271618" y="620585"/>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3" name="Oval 1367"/>
            <p:cNvSpPr/>
            <p:nvPr/>
          </p:nvSpPr>
          <p:spPr>
            <a:xfrm>
              <a:off x="386720" y="661178"/>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4" name="Oval 1368"/>
            <p:cNvSpPr/>
            <p:nvPr/>
          </p:nvSpPr>
          <p:spPr>
            <a:xfrm>
              <a:off x="509600" y="689320"/>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5" name="Oval 1369"/>
            <p:cNvSpPr/>
            <p:nvPr/>
          </p:nvSpPr>
          <p:spPr>
            <a:xfrm flipH="1">
              <a:off x="984739" y="446359"/>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6" name="Oval 1370"/>
            <p:cNvSpPr/>
            <p:nvPr/>
          </p:nvSpPr>
          <p:spPr>
            <a:xfrm flipH="1">
              <a:off x="950717" y="547722"/>
              <a:ext cx="87197" cy="87197"/>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7" name="Oval 1371"/>
            <p:cNvSpPr/>
            <p:nvPr/>
          </p:nvSpPr>
          <p:spPr>
            <a:xfrm flipH="1">
              <a:off x="865634" y="620585"/>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8" name="Oval 1372"/>
            <p:cNvSpPr/>
            <p:nvPr/>
          </p:nvSpPr>
          <p:spPr>
            <a:xfrm flipH="1">
              <a:off x="750532" y="661178"/>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69" name="Oval 1373"/>
            <p:cNvSpPr/>
            <p:nvPr/>
          </p:nvSpPr>
          <p:spPr>
            <a:xfrm flipH="1">
              <a:off x="627652" y="690943"/>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0" name="Oval 1374"/>
            <p:cNvSpPr/>
            <p:nvPr/>
          </p:nvSpPr>
          <p:spPr>
            <a:xfrm rot="10800000" flipH="1">
              <a:off x="152513" y="339652"/>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1" name="Oval 1375"/>
            <p:cNvSpPr/>
            <p:nvPr/>
          </p:nvSpPr>
          <p:spPr>
            <a:xfrm rot="10800000" flipH="1">
              <a:off x="189612" y="239827"/>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2" name="Oval 1376"/>
            <p:cNvSpPr/>
            <p:nvPr/>
          </p:nvSpPr>
          <p:spPr>
            <a:xfrm rot="10800000" flipH="1">
              <a:off x="279308" y="166964"/>
              <a:ext cx="87198" cy="87197"/>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3" name="Oval 1377"/>
            <p:cNvSpPr/>
            <p:nvPr/>
          </p:nvSpPr>
          <p:spPr>
            <a:xfrm rot="10800000" flipH="1">
              <a:off x="386720" y="124833"/>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4" name="Oval 1378"/>
            <p:cNvSpPr/>
            <p:nvPr/>
          </p:nvSpPr>
          <p:spPr>
            <a:xfrm rot="10800000" flipH="1">
              <a:off x="509600" y="102843"/>
              <a:ext cx="87198" cy="87197"/>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5" name="Oval 1379"/>
            <p:cNvSpPr/>
            <p:nvPr/>
          </p:nvSpPr>
          <p:spPr>
            <a:xfrm rot="10800000">
              <a:off x="984739" y="341274"/>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6" name="Oval 1380"/>
            <p:cNvSpPr/>
            <p:nvPr/>
          </p:nvSpPr>
          <p:spPr>
            <a:xfrm rot="10800000">
              <a:off x="950717" y="241450"/>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7" name="Oval 1381"/>
            <p:cNvSpPr/>
            <p:nvPr/>
          </p:nvSpPr>
          <p:spPr>
            <a:xfrm rot="10800000">
              <a:off x="865634" y="170125"/>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8" name="Oval 1382"/>
            <p:cNvSpPr/>
            <p:nvPr/>
          </p:nvSpPr>
          <p:spPr>
            <a:xfrm rot="10800000">
              <a:off x="750532" y="126456"/>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79" name="Oval 1383"/>
            <p:cNvSpPr/>
            <p:nvPr/>
          </p:nvSpPr>
          <p:spPr>
            <a:xfrm rot="10800000">
              <a:off x="627652" y="102843"/>
              <a:ext cx="87197" cy="87197"/>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grpSp>
          <p:nvGrpSpPr>
            <p:cNvPr id="390" name="outside lines"/>
            <p:cNvGrpSpPr/>
            <p:nvPr/>
          </p:nvGrpSpPr>
          <p:grpSpPr>
            <a:xfrm>
              <a:off x="46797" y="41340"/>
              <a:ext cx="1131769" cy="780824"/>
              <a:chOff x="0" y="0"/>
              <a:chExt cx="1131768" cy="780823"/>
            </a:xfrm>
          </p:grpSpPr>
          <p:sp>
            <p:nvSpPr>
              <p:cNvPr id="380" name="Straight Connector 1445"/>
              <p:cNvSpPr/>
              <p:nvPr/>
            </p:nvSpPr>
            <p:spPr>
              <a:xfrm flipH="1">
                <a:off x="568420" y="281"/>
                <a:ext cx="1" cy="780543"/>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1" name="Straight Connector 1446"/>
              <p:cNvSpPr/>
              <p:nvPr/>
            </p:nvSpPr>
            <p:spPr>
              <a:xfrm flipH="1" flipV="1">
                <a:off x="0" y="390552"/>
                <a:ext cx="1120109" cy="1"/>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2" name="Straight Connector 1447"/>
              <p:cNvSpPr/>
              <p:nvPr/>
            </p:nvSpPr>
            <p:spPr>
              <a:xfrm flipH="1" flipV="1">
                <a:off x="258122" y="72764"/>
                <a:ext cx="627529" cy="655520"/>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3" name="Straight Connector 1448"/>
              <p:cNvSpPr/>
              <p:nvPr/>
            </p:nvSpPr>
            <p:spPr>
              <a:xfrm flipV="1">
                <a:off x="254658" y="72765"/>
                <a:ext cx="632425" cy="644938"/>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4" name="Straight Connector 1449"/>
              <p:cNvSpPr/>
              <p:nvPr/>
            </p:nvSpPr>
            <p:spPr>
              <a:xfrm flipV="1">
                <a:off x="402851" y="0"/>
                <a:ext cx="332573" cy="775860"/>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5" name="Straight Connector 1450"/>
              <p:cNvSpPr/>
              <p:nvPr/>
            </p:nvSpPr>
            <p:spPr>
              <a:xfrm flipH="1" flipV="1">
                <a:off x="399743" y="0"/>
                <a:ext cx="332573" cy="775860"/>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6" name="Straight Connector 1451"/>
              <p:cNvSpPr/>
              <p:nvPr/>
            </p:nvSpPr>
            <p:spPr>
              <a:xfrm>
                <a:off x="136008" y="150012"/>
                <a:ext cx="891726" cy="514324"/>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7" name="Straight Connector 1452"/>
              <p:cNvSpPr/>
              <p:nvPr/>
            </p:nvSpPr>
            <p:spPr>
              <a:xfrm flipH="1">
                <a:off x="115687" y="145418"/>
                <a:ext cx="891726" cy="514324"/>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8" name="Straight Connector 1453"/>
              <p:cNvSpPr/>
              <p:nvPr/>
            </p:nvSpPr>
            <p:spPr>
              <a:xfrm>
                <a:off x="50918" y="263911"/>
                <a:ext cx="1080851" cy="276404"/>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sp>
            <p:nvSpPr>
              <p:cNvPr id="389" name="Straight Connector 1454"/>
              <p:cNvSpPr/>
              <p:nvPr/>
            </p:nvSpPr>
            <p:spPr>
              <a:xfrm flipH="1">
                <a:off x="3229" y="263911"/>
                <a:ext cx="1080851" cy="276404"/>
              </a:xfrm>
              <a:prstGeom prst="line">
                <a:avLst/>
              </a:prstGeom>
              <a:noFill/>
              <a:ln w="3175" cap="rnd">
                <a:solidFill>
                  <a:srgbClr val="7C7C7C"/>
                </a:solidFill>
                <a:prstDash val="solid"/>
                <a:round/>
              </a:ln>
              <a:effectLst/>
            </p:spPr>
            <p:txBody>
              <a:bodyPr wrap="square" lIns="34289" tIns="34289" rIns="34289" bIns="34289" numCol="1" anchor="t">
                <a:noAutofit/>
              </a:bodyPr>
              <a:lstStyle/>
              <a:p>
                <a:pPr>
                  <a:defRPr sz="1200"/>
                </a:pPr>
                <a:endParaRPr/>
              </a:p>
            </p:txBody>
          </p:sp>
        </p:grpSp>
        <p:sp>
          <p:nvSpPr>
            <p:cNvPr id="391" name="Oval 1385"/>
            <p:cNvSpPr/>
            <p:nvPr/>
          </p:nvSpPr>
          <p:spPr>
            <a:xfrm>
              <a:off x="0" y="385483"/>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92" name="Oval 1386"/>
            <p:cNvSpPr/>
            <p:nvPr/>
          </p:nvSpPr>
          <p:spPr>
            <a:xfrm>
              <a:off x="44641" y="539753"/>
              <a:ext cx="87198" cy="87197"/>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93" name="Oval 1387"/>
            <p:cNvSpPr/>
            <p:nvPr/>
          </p:nvSpPr>
          <p:spPr>
            <a:xfrm>
              <a:off x="149490" y="654492"/>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94" name="Oval 1388"/>
            <p:cNvSpPr/>
            <p:nvPr/>
          </p:nvSpPr>
          <p:spPr>
            <a:xfrm>
              <a:off x="272467" y="736593"/>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95" name="Oval 1389"/>
            <p:cNvSpPr/>
            <p:nvPr/>
          </p:nvSpPr>
          <p:spPr>
            <a:xfrm>
              <a:off x="426478" y="769622"/>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96" name="Oval 1390"/>
            <p:cNvSpPr/>
            <p:nvPr/>
          </p:nvSpPr>
          <p:spPr>
            <a:xfrm flipH="1">
              <a:off x="1112023" y="539753"/>
              <a:ext cx="87198" cy="87197"/>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97" name="Oval 1391"/>
            <p:cNvSpPr/>
            <p:nvPr/>
          </p:nvSpPr>
          <p:spPr>
            <a:xfrm flipH="1">
              <a:off x="1007672" y="654492"/>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98" name="Oval 1392"/>
            <p:cNvSpPr/>
            <p:nvPr/>
          </p:nvSpPr>
          <p:spPr>
            <a:xfrm flipH="1">
              <a:off x="886094" y="736593"/>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399" name="Oval 1393"/>
            <p:cNvSpPr/>
            <p:nvPr/>
          </p:nvSpPr>
          <p:spPr>
            <a:xfrm flipH="1">
              <a:off x="582134" y="782649"/>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0" name="Oval 1394"/>
            <p:cNvSpPr/>
            <p:nvPr/>
          </p:nvSpPr>
          <p:spPr>
            <a:xfrm rot="10800000" flipH="1">
              <a:off x="44641" y="244989"/>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1" name="Oval 1395"/>
            <p:cNvSpPr/>
            <p:nvPr/>
          </p:nvSpPr>
          <p:spPr>
            <a:xfrm rot="10800000" flipH="1">
              <a:off x="147530" y="131490"/>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2" name="Oval 1396"/>
            <p:cNvSpPr/>
            <p:nvPr/>
          </p:nvSpPr>
          <p:spPr>
            <a:xfrm rot="10800000" flipH="1">
              <a:off x="275595" y="57707"/>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3" name="Oval 1397"/>
            <p:cNvSpPr/>
            <p:nvPr/>
          </p:nvSpPr>
          <p:spPr>
            <a:xfrm rot="10800000" flipH="1">
              <a:off x="421508" y="15332"/>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4" name="Oval 1398"/>
            <p:cNvSpPr/>
            <p:nvPr/>
          </p:nvSpPr>
          <p:spPr>
            <a:xfrm rot="10800000" flipH="1">
              <a:off x="580558" y="0"/>
              <a:ext cx="87198" cy="87197"/>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5" name="Oval 1399"/>
            <p:cNvSpPr/>
            <p:nvPr/>
          </p:nvSpPr>
          <p:spPr>
            <a:xfrm rot="10800000">
              <a:off x="1153586" y="385483"/>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6" name="Oval 1400"/>
            <p:cNvSpPr/>
            <p:nvPr/>
          </p:nvSpPr>
          <p:spPr>
            <a:xfrm rot="10800000">
              <a:off x="1113939" y="244989"/>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7" name="Oval 1401"/>
            <p:cNvSpPr/>
            <p:nvPr/>
          </p:nvSpPr>
          <p:spPr>
            <a:xfrm rot="10800000">
              <a:off x="1008903" y="131490"/>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8" name="Oval 1402"/>
            <p:cNvSpPr/>
            <p:nvPr/>
          </p:nvSpPr>
          <p:spPr>
            <a:xfrm rot="10800000">
              <a:off x="887188" y="68460"/>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09" name="Oval 1403"/>
            <p:cNvSpPr/>
            <p:nvPr/>
          </p:nvSpPr>
          <p:spPr>
            <a:xfrm rot="10800000">
              <a:off x="736171" y="15332"/>
              <a:ext cx="87197"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sp>
          <p:nvSpPr>
            <p:cNvPr id="410" name="Oval 1404"/>
            <p:cNvSpPr/>
            <p:nvPr/>
          </p:nvSpPr>
          <p:spPr>
            <a:xfrm flipH="1">
              <a:off x="730612" y="769622"/>
              <a:ext cx="87198" cy="87198"/>
            </a:xfrm>
            <a:prstGeom prst="ellipse">
              <a:avLst/>
            </a:prstGeom>
            <a:solidFill>
              <a:srgbClr val="FFFFFF"/>
            </a:solidFill>
            <a:ln w="3175" cap="flat">
              <a:solidFill>
                <a:srgbClr val="7C7C7C"/>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pic>
          <p:nvPicPr>
            <p:cNvPr id="411" name="Picture 1405" descr="Picture 1405"/>
            <p:cNvPicPr>
              <a:picLocks noChangeAspect="1"/>
            </p:cNvPicPr>
            <p:nvPr/>
          </p:nvPicPr>
          <p:blipFill>
            <a:blip r:embed="rId3"/>
            <a:stretch>
              <a:fillRect/>
            </a:stretch>
          </p:blipFill>
          <p:spPr>
            <a:xfrm>
              <a:off x="760588" y="690913"/>
              <a:ext cx="71682" cy="26832"/>
            </a:xfrm>
            <a:prstGeom prst="rect">
              <a:avLst/>
            </a:prstGeom>
            <a:ln w="3175" cap="flat">
              <a:solidFill>
                <a:srgbClr val="FFFFFF"/>
              </a:solidFill>
              <a:prstDash val="solid"/>
              <a:round/>
            </a:ln>
            <a:effectLst/>
          </p:spPr>
        </p:pic>
        <p:pic>
          <p:nvPicPr>
            <p:cNvPr id="412" name="Picture 1406" descr="Picture 1406"/>
            <p:cNvPicPr>
              <a:picLocks noChangeAspect="1"/>
            </p:cNvPicPr>
            <p:nvPr/>
          </p:nvPicPr>
          <p:blipFill>
            <a:blip r:embed="rId4"/>
            <a:srcRect/>
            <a:stretch>
              <a:fillRect/>
            </a:stretch>
          </p:blipFill>
          <p:spPr>
            <a:xfrm>
              <a:off x="159387" y="663702"/>
              <a:ext cx="69042" cy="690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ln w="12700" cap="flat">
              <a:noFill/>
              <a:miter lim="400000"/>
            </a:ln>
            <a:effectLst/>
          </p:spPr>
        </p:pic>
        <p:pic>
          <p:nvPicPr>
            <p:cNvPr id="413" name="Picture 1407" descr="Picture 1407"/>
            <p:cNvPicPr>
              <a:picLocks noChangeAspect="1"/>
            </p:cNvPicPr>
            <p:nvPr/>
          </p:nvPicPr>
          <p:blipFill>
            <a:blip r:embed="rId5"/>
            <a:srcRect/>
            <a:stretch>
              <a:fillRect/>
            </a:stretch>
          </p:blipFill>
          <p:spPr>
            <a:xfrm>
              <a:off x="957547" y="549674"/>
              <a:ext cx="75307" cy="753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3" y="0"/>
                    <a:pt x="0" y="4843"/>
                    <a:pt x="0" y="10800"/>
                  </a:cubicBezTo>
                  <a:cubicBezTo>
                    <a:pt x="0" y="16757"/>
                    <a:pt x="4843" y="21600"/>
                    <a:pt x="10800" y="21600"/>
                  </a:cubicBezTo>
                  <a:cubicBezTo>
                    <a:pt x="16757" y="21600"/>
                    <a:pt x="21600" y="16757"/>
                    <a:pt x="21600" y="10800"/>
                  </a:cubicBezTo>
                  <a:cubicBezTo>
                    <a:pt x="21600" y="4843"/>
                    <a:pt x="16757" y="0"/>
                    <a:pt x="10800" y="0"/>
                  </a:cubicBezTo>
                  <a:close/>
                </a:path>
              </a:pathLst>
            </a:custGeom>
            <a:ln w="12700" cap="flat">
              <a:noFill/>
              <a:miter lim="400000"/>
            </a:ln>
            <a:effectLst/>
          </p:spPr>
        </p:pic>
        <p:pic>
          <p:nvPicPr>
            <p:cNvPr id="414" name="Picture 1408" descr="Picture 1408"/>
            <p:cNvPicPr>
              <a:picLocks noChangeAspect="1"/>
            </p:cNvPicPr>
            <p:nvPr/>
          </p:nvPicPr>
          <p:blipFill>
            <a:blip r:embed="rId6"/>
            <a:stretch>
              <a:fillRect/>
            </a:stretch>
          </p:blipFill>
          <p:spPr>
            <a:xfrm>
              <a:off x="869963" y="649332"/>
              <a:ext cx="75307" cy="31963"/>
            </a:xfrm>
            <a:prstGeom prst="rect">
              <a:avLst/>
            </a:prstGeom>
            <a:ln w="12700" cap="flat">
              <a:noFill/>
              <a:miter lim="400000"/>
            </a:ln>
            <a:effectLst/>
          </p:spPr>
        </p:pic>
        <p:pic>
          <p:nvPicPr>
            <p:cNvPr id="415" name="Picture 1409" descr="Picture 1409"/>
            <p:cNvPicPr>
              <a:picLocks noChangeAspect="1"/>
            </p:cNvPicPr>
            <p:nvPr/>
          </p:nvPicPr>
          <p:blipFill>
            <a:blip r:embed="rId7"/>
            <a:stretch>
              <a:fillRect/>
            </a:stretch>
          </p:blipFill>
          <p:spPr>
            <a:xfrm>
              <a:off x="394019" y="687827"/>
              <a:ext cx="71663" cy="35046"/>
            </a:xfrm>
            <a:prstGeom prst="rect">
              <a:avLst/>
            </a:prstGeom>
            <a:ln w="12700" cap="flat">
              <a:noFill/>
              <a:miter lim="400000"/>
            </a:ln>
            <a:effectLst/>
          </p:spPr>
        </p:pic>
        <p:pic>
          <p:nvPicPr>
            <p:cNvPr id="416" name="Picture 1410" descr="Picture 1410"/>
            <p:cNvPicPr>
              <a:picLocks noChangeAspect="1"/>
            </p:cNvPicPr>
            <p:nvPr/>
          </p:nvPicPr>
          <p:blipFill>
            <a:blip r:embed="rId8"/>
            <a:srcRect r="166"/>
            <a:stretch>
              <a:fillRect/>
            </a:stretch>
          </p:blipFill>
          <p:spPr>
            <a:xfrm>
              <a:off x="435212" y="772033"/>
              <a:ext cx="74177" cy="75220"/>
            </a:xfrm>
            <a:custGeom>
              <a:avLst/>
              <a:gdLst/>
              <a:ahLst/>
              <a:cxnLst>
                <a:cxn ang="0">
                  <a:pos x="wd2" y="hd2"/>
                </a:cxn>
                <a:cxn ang="5400000">
                  <a:pos x="wd2" y="hd2"/>
                </a:cxn>
                <a:cxn ang="10800000">
                  <a:pos x="wd2" y="hd2"/>
                </a:cxn>
                <a:cxn ang="16200000">
                  <a:pos x="wd2" y="hd2"/>
                </a:cxn>
              </a:cxnLst>
              <a:rect l="0" t="0" r="r" b="b"/>
              <a:pathLst>
                <a:path w="21600" h="21600" extrusionOk="0">
                  <a:moveTo>
                    <a:pt x="11089" y="0"/>
                  </a:moveTo>
                  <a:cubicBezTo>
                    <a:pt x="5968" y="0"/>
                    <a:pt x="1664" y="3195"/>
                    <a:pt x="0" y="7617"/>
                  </a:cubicBezTo>
                  <a:lnTo>
                    <a:pt x="0" y="15461"/>
                  </a:lnTo>
                  <a:cubicBezTo>
                    <a:pt x="1014" y="18167"/>
                    <a:pt x="3069" y="20272"/>
                    <a:pt x="5660" y="21600"/>
                  </a:cubicBezTo>
                  <a:lnTo>
                    <a:pt x="16518" y="21600"/>
                  </a:lnTo>
                  <a:cubicBezTo>
                    <a:pt x="18752" y="20450"/>
                    <a:pt x="20497" y="18703"/>
                    <a:pt x="21600" y="16484"/>
                  </a:cubicBezTo>
                  <a:lnTo>
                    <a:pt x="21600" y="6594"/>
                  </a:lnTo>
                  <a:cubicBezTo>
                    <a:pt x="19680" y="2731"/>
                    <a:pt x="15794" y="0"/>
                    <a:pt x="11089" y="0"/>
                  </a:cubicBezTo>
                  <a:close/>
                </a:path>
              </a:pathLst>
            </a:custGeom>
            <a:ln w="12700" cap="flat">
              <a:noFill/>
              <a:miter lim="400000"/>
            </a:ln>
            <a:effectLst/>
          </p:spPr>
        </p:pic>
        <p:pic>
          <p:nvPicPr>
            <p:cNvPr id="417" name="Picture 3" descr="Picture 3"/>
            <p:cNvPicPr>
              <a:picLocks noChangeAspect="1"/>
            </p:cNvPicPr>
            <p:nvPr/>
          </p:nvPicPr>
          <p:blipFill>
            <a:blip r:embed="rId9"/>
            <a:srcRect r="113" b="31"/>
            <a:stretch>
              <a:fillRect/>
            </a:stretch>
          </p:blipFill>
          <p:spPr>
            <a:xfrm>
              <a:off x="638651" y="695891"/>
              <a:ext cx="69679" cy="69734"/>
            </a:xfrm>
            <a:custGeom>
              <a:avLst/>
              <a:gdLst/>
              <a:ahLst/>
              <a:cxnLst>
                <a:cxn ang="0">
                  <a:pos x="wd2" y="hd2"/>
                </a:cxn>
                <a:cxn ang="5400000">
                  <a:pos x="wd2" y="hd2"/>
                </a:cxn>
                <a:cxn ang="10800000">
                  <a:pos x="wd2" y="hd2"/>
                </a:cxn>
                <a:cxn ang="16200000">
                  <a:pos x="wd2" y="hd2"/>
                </a:cxn>
              </a:cxnLst>
              <a:rect l="0" t="0" r="r" b="b"/>
              <a:pathLst>
                <a:path w="21600" h="21600" extrusionOk="0">
                  <a:moveTo>
                    <a:pt x="10186" y="0"/>
                  </a:moveTo>
                  <a:cubicBezTo>
                    <a:pt x="5808" y="212"/>
                    <a:pt x="2169" y="2573"/>
                    <a:pt x="0" y="6014"/>
                  </a:cubicBezTo>
                  <a:lnTo>
                    <a:pt x="0" y="19023"/>
                  </a:lnTo>
                  <a:cubicBezTo>
                    <a:pt x="579" y="19941"/>
                    <a:pt x="1172" y="20858"/>
                    <a:pt x="1964" y="21600"/>
                  </a:cubicBezTo>
                  <a:lnTo>
                    <a:pt x="19759" y="21600"/>
                  </a:lnTo>
                  <a:cubicBezTo>
                    <a:pt x="20517" y="20888"/>
                    <a:pt x="21037" y="20019"/>
                    <a:pt x="21600" y="19145"/>
                  </a:cubicBezTo>
                  <a:lnTo>
                    <a:pt x="21600" y="6014"/>
                  </a:lnTo>
                  <a:cubicBezTo>
                    <a:pt x="19429" y="2585"/>
                    <a:pt x="15783" y="212"/>
                    <a:pt x="11414" y="0"/>
                  </a:cubicBezTo>
                  <a:lnTo>
                    <a:pt x="10186" y="0"/>
                  </a:lnTo>
                  <a:close/>
                </a:path>
              </a:pathLst>
            </a:custGeom>
            <a:ln w="12700" cap="flat">
              <a:noFill/>
              <a:miter lim="400000"/>
            </a:ln>
            <a:effectLst/>
          </p:spPr>
        </p:pic>
        <p:pic>
          <p:nvPicPr>
            <p:cNvPr id="418" name="Picture 1412" descr="Picture 1412"/>
            <p:cNvPicPr>
              <a:picLocks noChangeAspect="1"/>
            </p:cNvPicPr>
            <p:nvPr/>
          </p:nvPicPr>
          <p:blipFill>
            <a:blip r:embed="rId10"/>
            <a:srcRect t="222" r="59" b="132"/>
            <a:stretch>
              <a:fillRect/>
            </a:stretch>
          </p:blipFill>
          <p:spPr>
            <a:xfrm>
              <a:off x="993778" y="455005"/>
              <a:ext cx="72050" cy="71835"/>
            </a:xfrm>
            <a:custGeom>
              <a:avLst/>
              <a:gdLst/>
              <a:ahLst/>
              <a:cxnLst>
                <a:cxn ang="0">
                  <a:pos x="wd2" y="hd2"/>
                </a:cxn>
                <a:cxn ang="5400000">
                  <a:pos x="wd2" y="hd2"/>
                </a:cxn>
                <a:cxn ang="10800000">
                  <a:pos x="wd2" y="hd2"/>
                </a:cxn>
                <a:cxn ang="16200000">
                  <a:pos x="wd2" y="hd2"/>
                </a:cxn>
              </a:cxnLst>
              <a:rect l="0" t="0" r="r" b="b"/>
              <a:pathLst>
                <a:path w="21600" h="21600" extrusionOk="0">
                  <a:moveTo>
                    <a:pt x="5103" y="0"/>
                  </a:moveTo>
                  <a:cubicBezTo>
                    <a:pt x="2939" y="1106"/>
                    <a:pt x="1200" y="2897"/>
                    <a:pt x="0" y="5012"/>
                  </a:cubicBezTo>
                  <a:lnTo>
                    <a:pt x="0" y="17065"/>
                  </a:lnTo>
                  <a:cubicBezTo>
                    <a:pt x="1098" y="19001"/>
                    <a:pt x="2705" y="20493"/>
                    <a:pt x="4629" y="21600"/>
                  </a:cubicBezTo>
                  <a:lnTo>
                    <a:pt x="16734" y="21600"/>
                  </a:lnTo>
                  <a:cubicBezTo>
                    <a:pt x="18790" y="20394"/>
                    <a:pt x="20518" y="18728"/>
                    <a:pt x="21600" y="16588"/>
                  </a:cubicBezTo>
                  <a:lnTo>
                    <a:pt x="21600" y="5490"/>
                  </a:lnTo>
                  <a:cubicBezTo>
                    <a:pt x="20410" y="3135"/>
                    <a:pt x="18483" y="1197"/>
                    <a:pt x="16141" y="0"/>
                  </a:cubicBezTo>
                  <a:lnTo>
                    <a:pt x="5103" y="0"/>
                  </a:lnTo>
                  <a:close/>
                </a:path>
              </a:pathLst>
            </a:custGeom>
            <a:ln w="12700" cap="flat">
              <a:noFill/>
              <a:miter lim="400000"/>
            </a:ln>
            <a:effectLst/>
          </p:spPr>
        </p:pic>
        <p:pic>
          <p:nvPicPr>
            <p:cNvPr id="419" name="Picture 1413" descr="Picture 1413"/>
            <p:cNvPicPr>
              <a:picLocks noChangeAspect="1"/>
            </p:cNvPicPr>
            <p:nvPr/>
          </p:nvPicPr>
          <p:blipFill>
            <a:blip r:embed="rId11"/>
            <a:stretch>
              <a:fillRect/>
            </a:stretch>
          </p:blipFill>
          <p:spPr>
            <a:xfrm>
              <a:off x="602381" y="796903"/>
              <a:ext cx="44879" cy="56714"/>
            </a:xfrm>
            <a:prstGeom prst="rect">
              <a:avLst/>
            </a:prstGeom>
            <a:ln w="12700" cap="flat">
              <a:noFill/>
              <a:miter lim="400000"/>
            </a:ln>
            <a:effectLst/>
          </p:spPr>
        </p:pic>
        <p:pic>
          <p:nvPicPr>
            <p:cNvPr id="420" name="Picture 1414" descr="Picture 1414"/>
            <p:cNvPicPr>
              <a:picLocks noChangeAspect="1"/>
            </p:cNvPicPr>
            <p:nvPr/>
          </p:nvPicPr>
          <p:blipFill>
            <a:blip r:embed="rId12"/>
            <a:srcRect r="174"/>
            <a:stretch>
              <a:fillRect/>
            </a:stretch>
          </p:blipFill>
          <p:spPr>
            <a:xfrm>
              <a:off x="1019150" y="658167"/>
              <a:ext cx="63013" cy="72151"/>
            </a:xfrm>
            <a:custGeom>
              <a:avLst/>
              <a:gdLst/>
              <a:ahLst/>
              <a:cxnLst>
                <a:cxn ang="0">
                  <a:pos x="wd2" y="hd2"/>
                </a:cxn>
                <a:cxn ang="5400000">
                  <a:pos x="wd2" y="hd2"/>
                </a:cxn>
                <a:cxn ang="10800000">
                  <a:pos x="wd2" y="hd2"/>
                </a:cxn>
                <a:cxn ang="16200000">
                  <a:pos x="wd2" y="hd2"/>
                </a:cxn>
              </a:cxnLst>
              <a:rect l="0" t="0" r="r" b="b"/>
              <a:pathLst>
                <a:path w="21600" h="21600" extrusionOk="0">
                  <a:moveTo>
                    <a:pt x="10596" y="0"/>
                  </a:moveTo>
                  <a:cubicBezTo>
                    <a:pt x="5779" y="0"/>
                    <a:pt x="2349" y="2722"/>
                    <a:pt x="0" y="6171"/>
                  </a:cubicBezTo>
                  <a:lnTo>
                    <a:pt x="0" y="17921"/>
                  </a:lnTo>
                  <a:cubicBezTo>
                    <a:pt x="927" y="19291"/>
                    <a:pt x="1551" y="20662"/>
                    <a:pt x="2989" y="21600"/>
                  </a:cubicBezTo>
                  <a:lnTo>
                    <a:pt x="18340" y="21600"/>
                  </a:lnTo>
                  <a:cubicBezTo>
                    <a:pt x="19972" y="20534"/>
                    <a:pt x="20640" y="18938"/>
                    <a:pt x="21600" y="17327"/>
                  </a:cubicBezTo>
                  <a:lnTo>
                    <a:pt x="21600" y="6765"/>
                  </a:lnTo>
                  <a:cubicBezTo>
                    <a:pt x="19339" y="3007"/>
                    <a:pt x="15669" y="0"/>
                    <a:pt x="10596" y="0"/>
                  </a:cubicBezTo>
                  <a:close/>
                </a:path>
              </a:pathLst>
            </a:custGeom>
            <a:ln w="12700" cap="flat">
              <a:noFill/>
              <a:miter lim="400000"/>
            </a:ln>
            <a:effectLst/>
          </p:spPr>
        </p:pic>
        <p:pic>
          <p:nvPicPr>
            <p:cNvPr id="421" name="Picture 1415" descr="Picture 1415"/>
            <p:cNvPicPr>
              <a:picLocks noChangeAspect="1"/>
            </p:cNvPicPr>
            <p:nvPr/>
          </p:nvPicPr>
          <p:blipFill>
            <a:blip r:embed="rId13"/>
            <a:srcRect/>
            <a:stretch>
              <a:fillRect/>
            </a:stretch>
          </p:blipFill>
          <p:spPr>
            <a:xfrm>
              <a:off x="868142" y="173082"/>
              <a:ext cx="82837" cy="72064"/>
            </a:xfrm>
            <a:custGeom>
              <a:avLst/>
              <a:gdLst/>
              <a:ahLst/>
              <a:cxnLst>
                <a:cxn ang="0">
                  <a:pos x="wd2" y="hd2"/>
                </a:cxn>
                <a:cxn ang="5400000">
                  <a:pos x="wd2" y="hd2"/>
                </a:cxn>
                <a:cxn ang="10800000">
                  <a:pos x="wd2" y="hd2"/>
                </a:cxn>
                <a:cxn ang="16200000">
                  <a:pos x="wd2" y="hd2"/>
                </a:cxn>
              </a:cxnLst>
              <a:rect l="0" t="0" r="r" b="b"/>
              <a:pathLst>
                <a:path w="21600" h="21600" extrusionOk="0">
                  <a:moveTo>
                    <a:pt x="10748" y="0"/>
                  </a:moveTo>
                  <a:cubicBezTo>
                    <a:pt x="4792" y="0"/>
                    <a:pt x="0" y="4849"/>
                    <a:pt x="0" y="10800"/>
                  </a:cubicBezTo>
                  <a:cubicBezTo>
                    <a:pt x="0" y="16751"/>
                    <a:pt x="4792" y="21600"/>
                    <a:pt x="10748" y="21600"/>
                  </a:cubicBezTo>
                  <a:cubicBezTo>
                    <a:pt x="16705" y="21600"/>
                    <a:pt x="21600" y="16751"/>
                    <a:pt x="21600" y="10800"/>
                  </a:cubicBezTo>
                  <a:cubicBezTo>
                    <a:pt x="21600" y="4849"/>
                    <a:pt x="16705" y="0"/>
                    <a:pt x="10748" y="0"/>
                  </a:cubicBezTo>
                  <a:close/>
                </a:path>
              </a:pathLst>
            </a:custGeom>
            <a:ln w="12700" cap="flat">
              <a:noFill/>
              <a:miter lim="400000"/>
            </a:ln>
            <a:effectLst/>
          </p:spPr>
        </p:pic>
        <p:pic>
          <p:nvPicPr>
            <p:cNvPr id="422" name="Picture 1416" descr="Picture 1416"/>
            <p:cNvPicPr>
              <a:picLocks noChangeAspect="1"/>
            </p:cNvPicPr>
            <p:nvPr/>
          </p:nvPicPr>
          <p:blipFill>
            <a:blip r:embed="rId14"/>
            <a:srcRect l="197" t="206" r="92"/>
            <a:stretch>
              <a:fillRect/>
            </a:stretch>
          </p:blipFill>
          <p:spPr>
            <a:xfrm>
              <a:off x="966295" y="252900"/>
              <a:ext cx="59135" cy="57079"/>
            </a:xfrm>
            <a:custGeom>
              <a:avLst/>
              <a:gdLst/>
              <a:ahLst/>
              <a:cxnLst>
                <a:cxn ang="0">
                  <a:pos x="wd2" y="hd2"/>
                </a:cxn>
                <a:cxn ang="5400000">
                  <a:pos x="wd2" y="hd2"/>
                </a:cxn>
                <a:cxn ang="10800000">
                  <a:pos x="wd2" y="hd2"/>
                </a:cxn>
                <a:cxn ang="16200000">
                  <a:pos x="wd2" y="hd2"/>
                </a:cxn>
              </a:cxnLst>
              <a:rect l="0" t="0" r="r" b="b"/>
              <a:pathLst>
                <a:path w="21600" h="21600" extrusionOk="0">
                  <a:moveTo>
                    <a:pt x="6813" y="0"/>
                  </a:moveTo>
                  <a:cubicBezTo>
                    <a:pt x="3656" y="1159"/>
                    <a:pt x="1512" y="3117"/>
                    <a:pt x="0" y="6150"/>
                  </a:cubicBezTo>
                  <a:lnTo>
                    <a:pt x="0" y="17400"/>
                  </a:lnTo>
                  <a:cubicBezTo>
                    <a:pt x="752" y="18924"/>
                    <a:pt x="1087" y="20477"/>
                    <a:pt x="2319" y="21600"/>
                  </a:cubicBezTo>
                  <a:lnTo>
                    <a:pt x="19281" y="21600"/>
                  </a:lnTo>
                  <a:cubicBezTo>
                    <a:pt x="20509" y="20479"/>
                    <a:pt x="20850" y="18921"/>
                    <a:pt x="21600" y="17400"/>
                  </a:cubicBezTo>
                  <a:lnTo>
                    <a:pt x="21600" y="6150"/>
                  </a:lnTo>
                  <a:cubicBezTo>
                    <a:pt x="20079" y="3099"/>
                    <a:pt x="17824" y="1152"/>
                    <a:pt x="14642" y="0"/>
                  </a:cubicBezTo>
                  <a:lnTo>
                    <a:pt x="6813" y="0"/>
                  </a:lnTo>
                  <a:close/>
                </a:path>
              </a:pathLst>
            </a:custGeom>
            <a:ln w="12700" cap="flat">
              <a:noFill/>
              <a:miter lim="400000"/>
            </a:ln>
            <a:effectLst/>
          </p:spPr>
        </p:pic>
        <p:pic>
          <p:nvPicPr>
            <p:cNvPr id="423" name="Picture 1417" descr="Picture 1417"/>
            <p:cNvPicPr>
              <a:picLocks noChangeAspect="1"/>
            </p:cNvPicPr>
            <p:nvPr/>
          </p:nvPicPr>
          <p:blipFill>
            <a:blip r:embed="rId15"/>
            <a:stretch>
              <a:fillRect/>
            </a:stretch>
          </p:blipFill>
          <p:spPr>
            <a:xfrm>
              <a:off x="765610" y="137191"/>
              <a:ext cx="63350" cy="60497"/>
            </a:xfrm>
            <a:prstGeom prst="rect">
              <a:avLst/>
            </a:prstGeom>
            <a:ln w="12700" cap="flat">
              <a:noFill/>
              <a:miter lim="400000"/>
            </a:ln>
            <a:effectLst/>
          </p:spPr>
        </p:pic>
        <p:pic>
          <p:nvPicPr>
            <p:cNvPr id="424" name="Picture 1418" descr="Picture 1418"/>
            <p:cNvPicPr>
              <a:picLocks noChangeAspect="1"/>
            </p:cNvPicPr>
            <p:nvPr/>
          </p:nvPicPr>
          <p:blipFill>
            <a:blip r:embed="rId16"/>
            <a:stretch>
              <a:fillRect/>
            </a:stretch>
          </p:blipFill>
          <p:spPr>
            <a:xfrm>
              <a:off x="1129372" y="556789"/>
              <a:ext cx="56677" cy="55768"/>
            </a:xfrm>
            <a:prstGeom prst="rect">
              <a:avLst/>
            </a:prstGeom>
            <a:ln w="12700" cap="flat">
              <a:noFill/>
              <a:miter lim="400000"/>
            </a:ln>
            <a:effectLst/>
          </p:spPr>
        </p:pic>
        <p:pic>
          <p:nvPicPr>
            <p:cNvPr id="425" name="Picture 1419" descr="Picture 1419"/>
            <p:cNvPicPr>
              <a:picLocks noChangeAspect="1"/>
            </p:cNvPicPr>
            <p:nvPr/>
          </p:nvPicPr>
          <p:blipFill>
            <a:blip r:embed="rId17"/>
            <a:stretch>
              <a:fillRect/>
            </a:stretch>
          </p:blipFill>
          <p:spPr>
            <a:xfrm>
              <a:off x="898758" y="744984"/>
              <a:ext cx="62553" cy="65398"/>
            </a:xfrm>
            <a:prstGeom prst="rect">
              <a:avLst/>
            </a:prstGeom>
            <a:ln w="12700" cap="flat">
              <a:noFill/>
              <a:miter lim="400000"/>
            </a:ln>
            <a:effectLst/>
          </p:spPr>
        </p:pic>
        <p:pic>
          <p:nvPicPr>
            <p:cNvPr id="426" name="Picture 1420" descr="Picture 1420"/>
            <p:cNvPicPr>
              <a:picLocks noChangeAspect="1"/>
            </p:cNvPicPr>
            <p:nvPr/>
          </p:nvPicPr>
          <p:blipFill>
            <a:blip r:embed="rId18"/>
            <a:stretch>
              <a:fillRect/>
            </a:stretch>
          </p:blipFill>
          <p:spPr>
            <a:xfrm>
              <a:off x="1168951" y="396375"/>
              <a:ext cx="57639" cy="62871"/>
            </a:xfrm>
            <a:prstGeom prst="rect">
              <a:avLst/>
            </a:prstGeom>
            <a:ln w="12700" cap="flat">
              <a:noFill/>
              <a:miter lim="400000"/>
            </a:ln>
            <a:effectLst/>
          </p:spPr>
        </p:pic>
        <p:pic>
          <p:nvPicPr>
            <p:cNvPr id="427" name="Picture 1421" descr="Picture 1421"/>
            <p:cNvPicPr>
              <a:picLocks noChangeAspect="1"/>
            </p:cNvPicPr>
            <p:nvPr/>
          </p:nvPicPr>
          <p:blipFill>
            <a:blip r:embed="rId19"/>
            <a:stretch>
              <a:fillRect/>
            </a:stretch>
          </p:blipFill>
          <p:spPr>
            <a:xfrm>
              <a:off x="1126488" y="275244"/>
              <a:ext cx="70772" cy="30007"/>
            </a:xfrm>
            <a:prstGeom prst="rect">
              <a:avLst/>
            </a:prstGeom>
            <a:ln w="12700" cap="flat">
              <a:noFill/>
              <a:miter lim="400000"/>
            </a:ln>
            <a:effectLst/>
          </p:spPr>
        </p:pic>
        <p:pic>
          <p:nvPicPr>
            <p:cNvPr id="428" name="Picture 1422" descr="Picture 1422"/>
            <p:cNvPicPr>
              <a:picLocks noChangeAspect="1"/>
            </p:cNvPicPr>
            <p:nvPr/>
          </p:nvPicPr>
          <p:blipFill>
            <a:blip r:embed="rId20"/>
            <a:stretch>
              <a:fillRect/>
            </a:stretch>
          </p:blipFill>
          <p:spPr>
            <a:xfrm>
              <a:off x="988858" y="365295"/>
              <a:ext cx="81252" cy="38214"/>
            </a:xfrm>
            <a:prstGeom prst="rect">
              <a:avLst/>
            </a:prstGeom>
            <a:ln w="12700" cap="flat">
              <a:noFill/>
              <a:miter lim="400000"/>
            </a:ln>
            <a:effectLst/>
          </p:spPr>
        </p:pic>
        <p:pic>
          <p:nvPicPr>
            <p:cNvPr id="429" name="Picture 1423" descr="Picture 1423"/>
            <p:cNvPicPr>
              <a:picLocks noChangeAspect="1"/>
            </p:cNvPicPr>
            <p:nvPr/>
          </p:nvPicPr>
          <p:blipFill>
            <a:blip r:embed="rId21"/>
            <a:stretch>
              <a:fillRect/>
            </a:stretch>
          </p:blipFill>
          <p:spPr>
            <a:xfrm>
              <a:off x="633627" y="130563"/>
              <a:ext cx="77024" cy="30519"/>
            </a:xfrm>
            <a:prstGeom prst="rect">
              <a:avLst/>
            </a:prstGeom>
            <a:ln w="12700" cap="flat">
              <a:noFill/>
              <a:miter lim="400000"/>
            </a:ln>
            <a:effectLst/>
          </p:spPr>
        </p:pic>
        <p:pic>
          <p:nvPicPr>
            <p:cNvPr id="430" name="Picture 1424" descr="Picture 1424"/>
            <p:cNvPicPr>
              <a:picLocks noChangeAspect="1"/>
            </p:cNvPicPr>
            <p:nvPr/>
          </p:nvPicPr>
          <p:blipFill>
            <a:blip r:embed="rId22"/>
            <a:srcRect l="166" b="359"/>
            <a:stretch>
              <a:fillRect/>
            </a:stretch>
          </p:blipFill>
          <p:spPr>
            <a:xfrm>
              <a:off x="745496" y="37523"/>
              <a:ext cx="70524" cy="42321"/>
            </a:xfrm>
            <a:custGeom>
              <a:avLst/>
              <a:gdLst/>
              <a:ahLst/>
              <a:cxnLst>
                <a:cxn ang="0">
                  <a:pos x="wd2" y="hd2"/>
                </a:cxn>
                <a:cxn ang="5400000">
                  <a:pos x="wd2" y="hd2"/>
                </a:cxn>
                <a:cxn ang="10800000">
                  <a:pos x="wd2" y="hd2"/>
                </a:cxn>
                <a:cxn ang="16200000">
                  <a:pos x="wd2" y="hd2"/>
                </a:cxn>
              </a:cxnLst>
              <a:rect l="0" t="0" r="r" b="b"/>
              <a:pathLst>
                <a:path w="21600" h="21600" extrusionOk="0">
                  <a:moveTo>
                    <a:pt x="1820" y="0"/>
                  </a:moveTo>
                  <a:cubicBezTo>
                    <a:pt x="915" y="2215"/>
                    <a:pt x="293" y="4716"/>
                    <a:pt x="0" y="7469"/>
                  </a:cubicBezTo>
                  <a:lnTo>
                    <a:pt x="0" y="13323"/>
                  </a:lnTo>
                  <a:cubicBezTo>
                    <a:pt x="315" y="16431"/>
                    <a:pt x="980" y="19189"/>
                    <a:pt x="2063" y="21600"/>
                  </a:cubicBezTo>
                  <a:lnTo>
                    <a:pt x="19416" y="21600"/>
                  </a:lnTo>
                  <a:cubicBezTo>
                    <a:pt x="20553" y="19067"/>
                    <a:pt x="21316" y="16210"/>
                    <a:pt x="21600" y="12920"/>
                  </a:cubicBezTo>
                  <a:lnTo>
                    <a:pt x="21600" y="8075"/>
                  </a:lnTo>
                  <a:cubicBezTo>
                    <a:pt x="21344" y="5071"/>
                    <a:pt x="20636" y="2390"/>
                    <a:pt x="19658" y="0"/>
                  </a:cubicBezTo>
                  <a:lnTo>
                    <a:pt x="1820" y="0"/>
                  </a:lnTo>
                  <a:close/>
                </a:path>
              </a:pathLst>
            </a:custGeom>
            <a:ln w="12700" cap="flat">
              <a:noFill/>
              <a:miter lim="400000"/>
            </a:ln>
            <a:effectLst/>
          </p:spPr>
        </p:pic>
        <p:pic>
          <p:nvPicPr>
            <p:cNvPr id="431" name="Picture 1425" descr="Picture 1425"/>
            <p:cNvPicPr>
              <a:picLocks noChangeAspect="1"/>
            </p:cNvPicPr>
            <p:nvPr/>
          </p:nvPicPr>
          <p:blipFill>
            <a:blip r:embed="rId23"/>
            <a:srcRect r="244" b="64"/>
            <a:stretch>
              <a:fillRect/>
            </a:stretch>
          </p:blipFill>
          <p:spPr>
            <a:xfrm>
              <a:off x="513753" y="109590"/>
              <a:ext cx="78980" cy="70645"/>
            </a:xfrm>
            <a:custGeom>
              <a:avLst/>
              <a:gdLst/>
              <a:ahLst/>
              <a:cxnLst>
                <a:cxn ang="0">
                  <a:pos x="wd2" y="hd2"/>
                </a:cxn>
                <a:cxn ang="5400000">
                  <a:pos x="wd2" y="hd2"/>
                </a:cxn>
                <a:cxn ang="10800000">
                  <a:pos x="wd2" y="hd2"/>
                </a:cxn>
                <a:cxn ang="16200000">
                  <a:pos x="wd2" y="hd2"/>
                </a:cxn>
              </a:cxnLst>
              <a:rect l="0" t="0" r="r" b="b"/>
              <a:pathLst>
                <a:path w="21600" h="21600" extrusionOk="0">
                  <a:moveTo>
                    <a:pt x="10854" y="0"/>
                  </a:moveTo>
                  <a:cubicBezTo>
                    <a:pt x="4875" y="0"/>
                    <a:pt x="0" y="5278"/>
                    <a:pt x="0" y="11771"/>
                  </a:cubicBezTo>
                  <a:cubicBezTo>
                    <a:pt x="0" y="16479"/>
                    <a:pt x="2940" y="19723"/>
                    <a:pt x="6621" y="21600"/>
                  </a:cubicBezTo>
                  <a:lnTo>
                    <a:pt x="15087" y="21600"/>
                  </a:lnTo>
                  <a:cubicBezTo>
                    <a:pt x="18741" y="19712"/>
                    <a:pt x="21600" y="16457"/>
                    <a:pt x="21600" y="11771"/>
                  </a:cubicBezTo>
                  <a:cubicBezTo>
                    <a:pt x="21600" y="5278"/>
                    <a:pt x="16834" y="0"/>
                    <a:pt x="10854" y="0"/>
                  </a:cubicBezTo>
                  <a:close/>
                </a:path>
              </a:pathLst>
            </a:custGeom>
            <a:ln w="12700" cap="flat">
              <a:noFill/>
              <a:miter lim="400000"/>
            </a:ln>
            <a:effectLst/>
          </p:spPr>
        </p:pic>
        <p:pic>
          <p:nvPicPr>
            <p:cNvPr id="432" name="Picture 1426" descr="Picture 1426"/>
            <p:cNvPicPr>
              <a:picLocks noChangeAspect="1"/>
            </p:cNvPicPr>
            <p:nvPr/>
          </p:nvPicPr>
          <p:blipFill>
            <a:blip r:embed="rId24"/>
            <a:srcRect r="177" b="13"/>
            <a:stretch>
              <a:fillRect/>
            </a:stretch>
          </p:blipFill>
          <p:spPr>
            <a:xfrm>
              <a:off x="1011690" y="149847"/>
              <a:ext cx="80170" cy="45885"/>
            </a:xfrm>
            <a:custGeom>
              <a:avLst/>
              <a:gdLst/>
              <a:ahLst/>
              <a:cxnLst>
                <a:cxn ang="0">
                  <a:pos x="wd2" y="hd2"/>
                </a:cxn>
                <a:cxn ang="5400000">
                  <a:pos x="wd2" y="hd2"/>
                </a:cxn>
                <a:cxn ang="10800000">
                  <a:pos x="wd2" y="hd2"/>
                </a:cxn>
                <a:cxn ang="16200000">
                  <a:pos x="wd2" y="hd2"/>
                </a:cxn>
              </a:cxnLst>
              <a:rect l="0" t="0" r="r" b="b"/>
              <a:pathLst>
                <a:path w="21600" h="21600" extrusionOk="0">
                  <a:moveTo>
                    <a:pt x="9089" y="0"/>
                  </a:moveTo>
                  <a:cubicBezTo>
                    <a:pt x="4054" y="995"/>
                    <a:pt x="0" y="5103"/>
                    <a:pt x="0" y="10800"/>
                  </a:cubicBezTo>
                  <a:cubicBezTo>
                    <a:pt x="0" y="16317"/>
                    <a:pt x="3864" y="20409"/>
                    <a:pt x="8661" y="21600"/>
                  </a:cubicBezTo>
                  <a:lnTo>
                    <a:pt x="12939" y="21600"/>
                  </a:lnTo>
                  <a:cubicBezTo>
                    <a:pt x="17752" y="20421"/>
                    <a:pt x="21600" y="16329"/>
                    <a:pt x="21600" y="10800"/>
                  </a:cubicBezTo>
                  <a:cubicBezTo>
                    <a:pt x="21600" y="5093"/>
                    <a:pt x="17558" y="984"/>
                    <a:pt x="12511" y="0"/>
                  </a:cubicBezTo>
                  <a:lnTo>
                    <a:pt x="9089" y="0"/>
                  </a:lnTo>
                  <a:close/>
                </a:path>
              </a:pathLst>
            </a:custGeom>
            <a:ln w="12700" cap="flat">
              <a:noFill/>
              <a:miter lim="400000"/>
            </a:ln>
            <a:effectLst/>
          </p:spPr>
        </p:pic>
        <p:pic>
          <p:nvPicPr>
            <p:cNvPr id="433" name="Picture 1427" descr="Picture 1427"/>
            <p:cNvPicPr>
              <a:picLocks noChangeAspect="1"/>
            </p:cNvPicPr>
            <p:nvPr/>
          </p:nvPicPr>
          <p:blipFill>
            <a:blip r:embed="rId25"/>
            <a:stretch>
              <a:fillRect/>
            </a:stretch>
          </p:blipFill>
          <p:spPr>
            <a:xfrm>
              <a:off x="405966" y="143337"/>
              <a:ext cx="50641" cy="50641"/>
            </a:xfrm>
            <a:prstGeom prst="rect">
              <a:avLst/>
            </a:prstGeom>
            <a:ln w="12700" cap="flat">
              <a:noFill/>
              <a:miter lim="400000"/>
            </a:ln>
            <a:effectLst/>
          </p:spPr>
        </p:pic>
        <p:pic>
          <p:nvPicPr>
            <p:cNvPr id="434" name="Picture 1428" descr="Picture 1428"/>
            <p:cNvPicPr>
              <a:picLocks noChangeAspect="1"/>
            </p:cNvPicPr>
            <p:nvPr/>
          </p:nvPicPr>
          <p:blipFill>
            <a:blip r:embed="rId26"/>
            <a:stretch>
              <a:fillRect/>
            </a:stretch>
          </p:blipFill>
          <p:spPr>
            <a:xfrm>
              <a:off x="278465" y="87995"/>
              <a:ext cx="76299" cy="30519"/>
            </a:xfrm>
            <a:prstGeom prst="rect">
              <a:avLst/>
            </a:prstGeom>
            <a:ln w="12700" cap="flat">
              <a:noFill/>
              <a:miter lim="400000"/>
            </a:ln>
            <a:effectLst/>
          </p:spPr>
        </p:pic>
        <p:pic>
          <p:nvPicPr>
            <p:cNvPr id="435" name="Picture 1429" descr="Picture 1429"/>
            <p:cNvPicPr>
              <a:picLocks noChangeAspect="1"/>
            </p:cNvPicPr>
            <p:nvPr/>
          </p:nvPicPr>
          <p:blipFill>
            <a:blip r:embed="rId27"/>
            <a:srcRect t="130" r="150"/>
            <a:stretch>
              <a:fillRect/>
            </a:stretch>
          </p:blipFill>
          <p:spPr>
            <a:xfrm>
              <a:off x="434974" y="27142"/>
              <a:ext cx="60661" cy="60672"/>
            </a:xfrm>
            <a:custGeom>
              <a:avLst/>
              <a:gdLst/>
              <a:ahLst/>
              <a:cxnLst>
                <a:cxn ang="0">
                  <a:pos x="wd2" y="hd2"/>
                </a:cxn>
                <a:cxn ang="5400000">
                  <a:pos x="wd2" y="hd2"/>
                </a:cxn>
                <a:cxn ang="10800000">
                  <a:pos x="wd2" y="hd2"/>
                </a:cxn>
                <a:cxn ang="16200000">
                  <a:pos x="wd2" y="hd2"/>
                </a:cxn>
              </a:cxnLst>
              <a:rect l="0" t="0" r="r" b="b"/>
              <a:pathLst>
                <a:path w="21600" h="21600" extrusionOk="0">
                  <a:moveTo>
                    <a:pt x="4800" y="0"/>
                  </a:moveTo>
                  <a:cubicBezTo>
                    <a:pt x="2614" y="1219"/>
                    <a:pt x="1197" y="2732"/>
                    <a:pt x="0" y="4941"/>
                  </a:cubicBezTo>
                  <a:lnTo>
                    <a:pt x="0" y="16800"/>
                  </a:lnTo>
                  <a:cubicBezTo>
                    <a:pt x="1197" y="18977"/>
                    <a:pt x="2638" y="20395"/>
                    <a:pt x="4800" y="21600"/>
                  </a:cubicBezTo>
                  <a:lnTo>
                    <a:pt x="16659" y="21600"/>
                  </a:lnTo>
                  <a:cubicBezTo>
                    <a:pt x="18952" y="20322"/>
                    <a:pt x="20407" y="18733"/>
                    <a:pt x="21600" y="16376"/>
                  </a:cubicBezTo>
                  <a:lnTo>
                    <a:pt x="21600" y="5224"/>
                  </a:lnTo>
                  <a:cubicBezTo>
                    <a:pt x="20406" y="2889"/>
                    <a:pt x="18936" y="1270"/>
                    <a:pt x="16659" y="0"/>
                  </a:cubicBezTo>
                  <a:lnTo>
                    <a:pt x="4800" y="0"/>
                  </a:lnTo>
                  <a:close/>
                </a:path>
              </a:pathLst>
            </a:custGeom>
            <a:ln w="12700" cap="flat">
              <a:noFill/>
              <a:miter lim="400000"/>
            </a:ln>
            <a:effectLst/>
          </p:spPr>
        </p:pic>
        <p:pic>
          <p:nvPicPr>
            <p:cNvPr id="436" name="Picture 1430" descr="Picture 1430"/>
            <p:cNvPicPr>
              <a:picLocks noChangeAspect="1"/>
            </p:cNvPicPr>
            <p:nvPr/>
          </p:nvPicPr>
          <p:blipFill>
            <a:blip r:embed="rId28"/>
            <a:stretch>
              <a:fillRect/>
            </a:stretch>
          </p:blipFill>
          <p:spPr>
            <a:xfrm>
              <a:off x="902218" y="81247"/>
              <a:ext cx="57065" cy="57065"/>
            </a:xfrm>
            <a:prstGeom prst="rect">
              <a:avLst/>
            </a:prstGeom>
            <a:ln w="12700" cap="flat">
              <a:noFill/>
              <a:miter lim="400000"/>
            </a:ln>
            <a:effectLst/>
          </p:spPr>
        </p:pic>
        <p:pic>
          <p:nvPicPr>
            <p:cNvPr id="437" name="Picture 1431" descr="Picture 1431"/>
            <p:cNvPicPr>
              <a:picLocks noChangeAspect="1"/>
            </p:cNvPicPr>
            <p:nvPr/>
          </p:nvPicPr>
          <p:blipFill>
            <a:blip r:embed="rId29"/>
            <a:srcRect b="249"/>
            <a:stretch>
              <a:fillRect/>
            </a:stretch>
          </p:blipFill>
          <p:spPr>
            <a:xfrm>
              <a:off x="590223" y="7501"/>
              <a:ext cx="70174" cy="69851"/>
            </a:xfrm>
            <a:custGeom>
              <a:avLst/>
              <a:gdLst/>
              <a:ahLst/>
              <a:cxnLst>
                <a:cxn ang="0">
                  <a:pos x="wd2" y="hd2"/>
                </a:cxn>
                <a:cxn ang="5400000">
                  <a:pos x="wd2" y="hd2"/>
                </a:cxn>
                <a:cxn ang="10800000">
                  <a:pos x="wd2" y="hd2"/>
                </a:cxn>
                <a:cxn ang="16200000">
                  <a:pos x="wd2" y="hd2"/>
                </a:cxn>
              </a:cxnLst>
              <a:rect l="0" t="0" r="r" b="b"/>
              <a:pathLst>
                <a:path w="21600" h="21600" extrusionOk="0">
                  <a:moveTo>
                    <a:pt x="10739" y="0"/>
                  </a:moveTo>
                  <a:cubicBezTo>
                    <a:pt x="4781" y="0"/>
                    <a:pt x="0" y="4820"/>
                    <a:pt x="0" y="10800"/>
                  </a:cubicBezTo>
                  <a:cubicBezTo>
                    <a:pt x="0" y="16780"/>
                    <a:pt x="4781" y="21600"/>
                    <a:pt x="10739" y="21600"/>
                  </a:cubicBezTo>
                  <a:cubicBezTo>
                    <a:pt x="16697" y="21600"/>
                    <a:pt x="21600" y="16780"/>
                    <a:pt x="21600" y="10800"/>
                  </a:cubicBezTo>
                  <a:cubicBezTo>
                    <a:pt x="21600" y="4820"/>
                    <a:pt x="16697" y="0"/>
                    <a:pt x="10739" y="0"/>
                  </a:cubicBezTo>
                  <a:close/>
                </a:path>
              </a:pathLst>
            </a:custGeom>
            <a:ln w="12700" cap="flat">
              <a:noFill/>
              <a:miter lim="400000"/>
            </a:ln>
            <a:effectLst/>
          </p:spPr>
        </p:pic>
        <p:pic>
          <p:nvPicPr>
            <p:cNvPr id="438" name="Picture 1432" descr="Picture 1432"/>
            <p:cNvPicPr>
              <a:picLocks noChangeAspect="1"/>
            </p:cNvPicPr>
            <p:nvPr/>
          </p:nvPicPr>
          <p:blipFill>
            <a:blip r:embed="rId30"/>
            <a:srcRect t="31" b="15"/>
            <a:stretch>
              <a:fillRect/>
            </a:stretch>
          </p:blipFill>
          <p:spPr>
            <a:xfrm>
              <a:off x="46208" y="252374"/>
              <a:ext cx="82834" cy="61120"/>
            </a:xfrm>
            <a:custGeom>
              <a:avLst/>
              <a:gdLst/>
              <a:ahLst/>
              <a:cxnLst>
                <a:cxn ang="0">
                  <a:pos x="wd2" y="hd2"/>
                </a:cxn>
                <a:cxn ang="5400000">
                  <a:pos x="wd2" y="hd2"/>
                </a:cxn>
                <a:cxn ang="10800000">
                  <a:pos x="wd2" y="hd2"/>
                </a:cxn>
                <a:cxn ang="16200000">
                  <a:pos x="wd2" y="hd2"/>
                </a:cxn>
              </a:cxnLst>
              <a:rect l="0" t="0" r="r" b="b"/>
              <a:pathLst>
                <a:path w="21600" h="21600" extrusionOk="0">
                  <a:moveTo>
                    <a:pt x="5478" y="0"/>
                  </a:moveTo>
                  <a:cubicBezTo>
                    <a:pt x="2291" y="2544"/>
                    <a:pt x="0" y="6963"/>
                    <a:pt x="0" y="12343"/>
                  </a:cubicBezTo>
                  <a:cubicBezTo>
                    <a:pt x="0" y="15883"/>
                    <a:pt x="1043" y="19069"/>
                    <a:pt x="2584" y="21600"/>
                  </a:cubicBezTo>
                  <a:lnTo>
                    <a:pt x="19016" y="21600"/>
                  </a:lnTo>
                  <a:cubicBezTo>
                    <a:pt x="20557" y="19069"/>
                    <a:pt x="21600" y="15883"/>
                    <a:pt x="21600" y="12343"/>
                  </a:cubicBezTo>
                  <a:cubicBezTo>
                    <a:pt x="21600" y="6963"/>
                    <a:pt x="19309" y="2544"/>
                    <a:pt x="16122" y="0"/>
                  </a:cubicBezTo>
                  <a:lnTo>
                    <a:pt x="5478" y="0"/>
                  </a:lnTo>
                  <a:close/>
                </a:path>
              </a:pathLst>
            </a:custGeom>
            <a:ln w="12700" cap="flat">
              <a:noFill/>
              <a:miter lim="400000"/>
            </a:ln>
            <a:effectLst/>
          </p:spPr>
        </p:pic>
        <p:pic>
          <p:nvPicPr>
            <p:cNvPr id="439" name="Picture 1433" descr="Picture 1433"/>
            <p:cNvPicPr>
              <a:picLocks noChangeAspect="1"/>
            </p:cNvPicPr>
            <p:nvPr/>
          </p:nvPicPr>
          <p:blipFill>
            <a:blip r:embed="rId31"/>
            <a:srcRect l="155" r="304"/>
            <a:stretch>
              <a:fillRect/>
            </a:stretch>
          </p:blipFill>
          <p:spPr>
            <a:xfrm>
              <a:off x="58163" y="543181"/>
              <a:ext cx="61516" cy="69758"/>
            </a:xfrm>
            <a:custGeom>
              <a:avLst/>
              <a:gdLst/>
              <a:ahLst/>
              <a:cxnLst>
                <a:cxn ang="0">
                  <a:pos x="wd2" y="hd2"/>
                </a:cxn>
                <a:cxn ang="5400000">
                  <a:pos x="wd2" y="hd2"/>
                </a:cxn>
                <a:cxn ang="10800000">
                  <a:pos x="wd2" y="hd2"/>
                </a:cxn>
                <a:cxn ang="16200000">
                  <a:pos x="wd2" y="hd2"/>
                </a:cxn>
              </a:cxnLst>
              <a:rect l="0" t="0" r="r" b="b"/>
              <a:pathLst>
                <a:path w="21600" h="21600" extrusionOk="0">
                  <a:moveTo>
                    <a:pt x="10730" y="0"/>
                  </a:moveTo>
                  <a:cubicBezTo>
                    <a:pt x="6375" y="0"/>
                    <a:pt x="2605" y="1831"/>
                    <a:pt x="0" y="4541"/>
                  </a:cubicBezTo>
                  <a:lnTo>
                    <a:pt x="0" y="20373"/>
                  </a:lnTo>
                  <a:cubicBezTo>
                    <a:pt x="411" y="20800"/>
                    <a:pt x="783" y="21225"/>
                    <a:pt x="1254" y="21600"/>
                  </a:cubicBezTo>
                  <a:lnTo>
                    <a:pt x="20206" y="21600"/>
                  </a:lnTo>
                  <a:cubicBezTo>
                    <a:pt x="20755" y="21164"/>
                    <a:pt x="21135" y="20633"/>
                    <a:pt x="21600" y="20127"/>
                  </a:cubicBezTo>
                  <a:lnTo>
                    <a:pt x="21600" y="4786"/>
                  </a:lnTo>
                  <a:cubicBezTo>
                    <a:pt x="18997" y="1955"/>
                    <a:pt x="15198" y="0"/>
                    <a:pt x="10730" y="0"/>
                  </a:cubicBezTo>
                  <a:close/>
                </a:path>
              </a:pathLst>
            </a:custGeom>
            <a:ln w="12700" cap="flat">
              <a:noFill/>
              <a:miter lim="400000"/>
            </a:ln>
            <a:effectLst/>
          </p:spPr>
        </p:pic>
        <p:pic>
          <p:nvPicPr>
            <p:cNvPr id="440" name="Picture 1434" descr="Picture 1434"/>
            <p:cNvPicPr>
              <a:picLocks noChangeAspect="1"/>
            </p:cNvPicPr>
            <p:nvPr/>
          </p:nvPicPr>
          <p:blipFill>
            <a:blip r:embed="rId32"/>
            <a:srcRect l="38" t="56" r="113" b="359"/>
            <a:stretch>
              <a:fillRect/>
            </a:stretch>
          </p:blipFill>
          <p:spPr>
            <a:xfrm>
              <a:off x="281104" y="634583"/>
              <a:ext cx="67470" cy="54373"/>
            </a:xfrm>
            <a:custGeom>
              <a:avLst/>
              <a:gdLst/>
              <a:ahLst/>
              <a:cxnLst>
                <a:cxn ang="0">
                  <a:pos x="wd2" y="hd2"/>
                </a:cxn>
                <a:cxn ang="5400000">
                  <a:pos x="wd2" y="hd2"/>
                </a:cxn>
                <a:cxn ang="10800000">
                  <a:pos x="wd2" y="hd2"/>
                </a:cxn>
                <a:cxn ang="16200000">
                  <a:pos x="wd2" y="hd2"/>
                </a:cxn>
              </a:cxnLst>
              <a:rect l="0" t="0" r="r" b="b"/>
              <a:pathLst>
                <a:path w="21600" h="21600" extrusionOk="0">
                  <a:moveTo>
                    <a:pt x="6353" y="0"/>
                  </a:moveTo>
                  <a:cubicBezTo>
                    <a:pt x="3160" y="1721"/>
                    <a:pt x="1017" y="4554"/>
                    <a:pt x="0" y="8672"/>
                  </a:cubicBezTo>
                  <a:lnTo>
                    <a:pt x="0" y="16239"/>
                  </a:lnTo>
                  <a:cubicBezTo>
                    <a:pt x="473" y="18153"/>
                    <a:pt x="880" y="20103"/>
                    <a:pt x="1906" y="21600"/>
                  </a:cubicBezTo>
                  <a:lnTo>
                    <a:pt x="19694" y="21600"/>
                  </a:lnTo>
                  <a:cubicBezTo>
                    <a:pt x="20720" y="20103"/>
                    <a:pt x="21127" y="18153"/>
                    <a:pt x="21600" y="16239"/>
                  </a:cubicBezTo>
                  <a:lnTo>
                    <a:pt x="21600" y="8672"/>
                  </a:lnTo>
                  <a:cubicBezTo>
                    <a:pt x="20583" y="4554"/>
                    <a:pt x="18440" y="1721"/>
                    <a:pt x="15247" y="0"/>
                  </a:cubicBezTo>
                  <a:lnTo>
                    <a:pt x="6353" y="0"/>
                  </a:lnTo>
                  <a:close/>
                </a:path>
              </a:pathLst>
            </a:custGeom>
            <a:ln w="12700" cap="flat">
              <a:noFill/>
              <a:miter lim="400000"/>
            </a:ln>
            <a:effectLst/>
          </p:spPr>
        </p:pic>
        <p:pic>
          <p:nvPicPr>
            <p:cNvPr id="441" name="Picture 1435" descr="Picture 1435"/>
            <p:cNvPicPr>
              <a:picLocks noChangeAspect="1"/>
            </p:cNvPicPr>
            <p:nvPr/>
          </p:nvPicPr>
          <p:blipFill>
            <a:blip r:embed="rId33"/>
            <a:srcRect l="37" b="14"/>
            <a:stretch>
              <a:fillRect/>
            </a:stretch>
          </p:blipFill>
          <p:spPr>
            <a:xfrm>
              <a:off x="743508" y="776477"/>
              <a:ext cx="62542" cy="59406"/>
            </a:xfrm>
            <a:custGeom>
              <a:avLst/>
              <a:gdLst/>
              <a:ahLst/>
              <a:cxnLst>
                <a:cxn ang="0">
                  <a:pos x="wd2" y="hd2"/>
                </a:cxn>
                <a:cxn ang="5400000">
                  <a:pos x="wd2" y="hd2"/>
                </a:cxn>
                <a:cxn ang="10800000">
                  <a:pos x="wd2" y="hd2"/>
                </a:cxn>
                <a:cxn ang="16200000">
                  <a:pos x="wd2" y="hd2"/>
                </a:cxn>
              </a:cxnLst>
              <a:rect l="0" t="0" r="r" b="b"/>
              <a:pathLst>
                <a:path w="21600" h="21600" extrusionOk="0">
                  <a:moveTo>
                    <a:pt x="9980" y="0"/>
                  </a:moveTo>
                  <a:cubicBezTo>
                    <a:pt x="5194" y="435"/>
                    <a:pt x="1889" y="3736"/>
                    <a:pt x="0" y="8208"/>
                  </a:cubicBezTo>
                  <a:lnTo>
                    <a:pt x="0" y="18576"/>
                  </a:lnTo>
                  <a:cubicBezTo>
                    <a:pt x="423" y="19577"/>
                    <a:pt x="471" y="20742"/>
                    <a:pt x="1094" y="21600"/>
                  </a:cubicBezTo>
                  <a:lnTo>
                    <a:pt x="20780" y="21600"/>
                  </a:lnTo>
                  <a:cubicBezTo>
                    <a:pt x="21253" y="20948"/>
                    <a:pt x="21240" y="20033"/>
                    <a:pt x="21600" y="19296"/>
                  </a:cubicBezTo>
                  <a:lnTo>
                    <a:pt x="21600" y="7488"/>
                  </a:lnTo>
                  <a:cubicBezTo>
                    <a:pt x="19597" y="3388"/>
                    <a:pt x="16423" y="412"/>
                    <a:pt x="11894" y="0"/>
                  </a:cubicBezTo>
                  <a:lnTo>
                    <a:pt x="9980" y="0"/>
                  </a:lnTo>
                  <a:close/>
                </a:path>
              </a:pathLst>
            </a:custGeom>
            <a:ln w="12700" cap="flat">
              <a:noFill/>
              <a:miter lim="400000"/>
            </a:ln>
            <a:effectLst/>
          </p:spPr>
        </p:pic>
        <p:pic>
          <p:nvPicPr>
            <p:cNvPr id="442" name="Picture 1436" descr="Picture 1436"/>
            <p:cNvPicPr>
              <a:picLocks noChangeAspect="1"/>
            </p:cNvPicPr>
            <p:nvPr/>
          </p:nvPicPr>
          <p:blipFill>
            <a:blip r:embed="rId34"/>
            <a:stretch>
              <a:fillRect/>
            </a:stretch>
          </p:blipFill>
          <p:spPr>
            <a:xfrm>
              <a:off x="209446" y="559352"/>
              <a:ext cx="42859" cy="64738"/>
            </a:xfrm>
            <a:prstGeom prst="rect">
              <a:avLst/>
            </a:prstGeom>
            <a:ln w="12700" cap="flat">
              <a:noFill/>
              <a:miter lim="400000"/>
            </a:ln>
            <a:effectLst/>
          </p:spPr>
        </p:pic>
        <p:pic>
          <p:nvPicPr>
            <p:cNvPr id="443" name="Picture 1437" descr="Picture 1437"/>
            <p:cNvPicPr>
              <a:picLocks noChangeAspect="1"/>
            </p:cNvPicPr>
            <p:nvPr/>
          </p:nvPicPr>
          <p:blipFill>
            <a:blip r:embed="rId35"/>
            <a:stretch>
              <a:fillRect/>
            </a:stretch>
          </p:blipFill>
          <p:spPr>
            <a:xfrm>
              <a:off x="164970" y="359330"/>
              <a:ext cx="60471" cy="51346"/>
            </a:xfrm>
            <a:prstGeom prst="rect">
              <a:avLst/>
            </a:prstGeom>
            <a:ln w="12700" cap="flat">
              <a:noFill/>
              <a:miter lim="400000"/>
            </a:ln>
            <a:effectLst/>
          </p:spPr>
        </p:pic>
        <p:pic>
          <p:nvPicPr>
            <p:cNvPr id="444" name="Picture 1438" descr="Picture 1438"/>
            <p:cNvPicPr>
              <a:picLocks noChangeAspect="1"/>
            </p:cNvPicPr>
            <p:nvPr/>
          </p:nvPicPr>
          <p:blipFill>
            <a:blip r:embed="rId36"/>
            <a:srcRect t="1" b="191"/>
            <a:stretch>
              <a:fillRect/>
            </a:stretch>
          </p:blipFill>
          <p:spPr>
            <a:xfrm>
              <a:off x="13073" y="394012"/>
              <a:ext cx="64022" cy="638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562" y="0"/>
                    <a:pt x="1920" y="3593"/>
                    <a:pt x="0" y="8050"/>
                  </a:cubicBezTo>
                  <a:lnTo>
                    <a:pt x="0" y="16904"/>
                  </a:lnTo>
                  <a:cubicBezTo>
                    <a:pt x="775" y="18679"/>
                    <a:pt x="1323" y="20366"/>
                    <a:pt x="2800" y="21600"/>
                  </a:cubicBezTo>
                  <a:lnTo>
                    <a:pt x="18800" y="21600"/>
                  </a:lnTo>
                  <a:cubicBezTo>
                    <a:pt x="20277" y="20366"/>
                    <a:pt x="20825" y="18679"/>
                    <a:pt x="21600" y="16904"/>
                  </a:cubicBezTo>
                  <a:lnTo>
                    <a:pt x="21600" y="8050"/>
                  </a:lnTo>
                  <a:cubicBezTo>
                    <a:pt x="19680" y="3593"/>
                    <a:pt x="16038" y="0"/>
                    <a:pt x="10800" y="0"/>
                  </a:cubicBezTo>
                  <a:close/>
                </a:path>
              </a:pathLst>
            </a:custGeom>
            <a:ln w="12700" cap="flat">
              <a:noFill/>
              <a:miter lim="400000"/>
            </a:ln>
            <a:effectLst/>
          </p:spPr>
        </p:pic>
        <p:pic>
          <p:nvPicPr>
            <p:cNvPr id="445" name="Picture 1439" descr="Picture 1439"/>
            <p:cNvPicPr>
              <a:picLocks noChangeAspect="1"/>
            </p:cNvPicPr>
            <p:nvPr/>
          </p:nvPicPr>
          <p:blipFill>
            <a:blip r:embed="rId37"/>
            <a:srcRect t="209" r="221" b="128"/>
            <a:stretch>
              <a:fillRect/>
            </a:stretch>
          </p:blipFill>
          <p:spPr>
            <a:xfrm>
              <a:off x="162787" y="149807"/>
              <a:ext cx="58589" cy="50801"/>
            </a:xfrm>
            <a:custGeom>
              <a:avLst/>
              <a:gdLst/>
              <a:ahLst/>
              <a:cxnLst>
                <a:cxn ang="0">
                  <a:pos x="wd2" y="hd2"/>
                </a:cxn>
                <a:cxn ang="5400000">
                  <a:pos x="wd2" y="hd2"/>
                </a:cxn>
                <a:cxn ang="10800000">
                  <a:pos x="wd2" y="hd2"/>
                </a:cxn>
                <a:cxn ang="16200000">
                  <a:pos x="wd2" y="hd2"/>
                </a:cxn>
              </a:cxnLst>
              <a:rect l="0" t="0" r="r" b="b"/>
              <a:pathLst>
                <a:path w="21600" h="21600" extrusionOk="0">
                  <a:moveTo>
                    <a:pt x="3649" y="0"/>
                  </a:moveTo>
                  <a:cubicBezTo>
                    <a:pt x="1787" y="1556"/>
                    <a:pt x="870" y="3597"/>
                    <a:pt x="0" y="6075"/>
                  </a:cubicBezTo>
                  <a:lnTo>
                    <a:pt x="0" y="15525"/>
                  </a:lnTo>
                  <a:cubicBezTo>
                    <a:pt x="870" y="18003"/>
                    <a:pt x="1787" y="20044"/>
                    <a:pt x="3649" y="21600"/>
                  </a:cubicBezTo>
                  <a:lnTo>
                    <a:pt x="17659" y="21600"/>
                  </a:lnTo>
                  <a:cubicBezTo>
                    <a:pt x="19700" y="19895"/>
                    <a:pt x="20774" y="17637"/>
                    <a:pt x="21600" y="14850"/>
                  </a:cubicBezTo>
                  <a:lnTo>
                    <a:pt x="21600" y="6750"/>
                  </a:lnTo>
                  <a:cubicBezTo>
                    <a:pt x="20774" y="3963"/>
                    <a:pt x="19700" y="1705"/>
                    <a:pt x="17659" y="0"/>
                  </a:cubicBezTo>
                  <a:lnTo>
                    <a:pt x="3649" y="0"/>
                  </a:lnTo>
                  <a:close/>
                </a:path>
              </a:pathLst>
            </a:custGeom>
            <a:ln w="12700" cap="flat">
              <a:noFill/>
              <a:miter lim="400000"/>
            </a:ln>
            <a:effectLst/>
          </p:spPr>
        </p:pic>
        <p:pic>
          <p:nvPicPr>
            <p:cNvPr id="446" name="Picture 1440" descr="Picture 1440"/>
            <p:cNvPicPr>
              <a:picLocks noChangeAspect="1"/>
            </p:cNvPicPr>
            <p:nvPr/>
          </p:nvPicPr>
          <p:blipFill>
            <a:blip r:embed="rId38"/>
            <a:stretch>
              <a:fillRect/>
            </a:stretch>
          </p:blipFill>
          <p:spPr>
            <a:xfrm>
              <a:off x="163826" y="461689"/>
              <a:ext cx="68294" cy="52318"/>
            </a:xfrm>
            <a:prstGeom prst="rect">
              <a:avLst/>
            </a:prstGeom>
            <a:ln w="12700" cap="flat">
              <a:noFill/>
              <a:miter lim="400000"/>
            </a:ln>
            <a:effectLst/>
          </p:spPr>
        </p:pic>
        <p:pic>
          <p:nvPicPr>
            <p:cNvPr id="447" name="Picture 1441" descr="Picture 1441"/>
            <p:cNvPicPr>
              <a:picLocks noChangeAspect="1"/>
            </p:cNvPicPr>
            <p:nvPr/>
          </p:nvPicPr>
          <p:blipFill>
            <a:blip r:embed="rId39"/>
            <a:srcRect r="113"/>
            <a:stretch>
              <a:fillRect/>
            </a:stretch>
          </p:blipFill>
          <p:spPr>
            <a:xfrm>
              <a:off x="282714" y="188771"/>
              <a:ext cx="81360" cy="45216"/>
            </a:xfrm>
            <a:custGeom>
              <a:avLst/>
              <a:gdLst/>
              <a:ahLst/>
              <a:cxnLst>
                <a:cxn ang="0">
                  <a:pos x="wd2" y="hd2"/>
                </a:cxn>
                <a:cxn ang="5400000">
                  <a:pos x="wd2" y="hd2"/>
                </a:cxn>
                <a:cxn ang="10800000">
                  <a:pos x="wd2" y="hd2"/>
                </a:cxn>
                <a:cxn ang="16200000">
                  <a:pos x="wd2" y="hd2"/>
                </a:cxn>
              </a:cxnLst>
              <a:rect l="0" t="0" r="r" b="b"/>
              <a:pathLst>
                <a:path w="21600" h="21600" extrusionOk="0">
                  <a:moveTo>
                    <a:pt x="2950" y="0"/>
                  </a:moveTo>
                  <a:cubicBezTo>
                    <a:pt x="1231" y="2696"/>
                    <a:pt x="0" y="5943"/>
                    <a:pt x="0" y="9853"/>
                  </a:cubicBezTo>
                  <a:cubicBezTo>
                    <a:pt x="0" y="14923"/>
                    <a:pt x="2036" y="18832"/>
                    <a:pt x="4741" y="21600"/>
                  </a:cubicBezTo>
                  <a:lnTo>
                    <a:pt x="16859" y="21600"/>
                  </a:lnTo>
                  <a:cubicBezTo>
                    <a:pt x="19574" y="18834"/>
                    <a:pt x="21600" y="14934"/>
                    <a:pt x="21600" y="9853"/>
                  </a:cubicBezTo>
                  <a:cubicBezTo>
                    <a:pt x="21600" y="5943"/>
                    <a:pt x="20369" y="2696"/>
                    <a:pt x="18650" y="0"/>
                  </a:cubicBezTo>
                  <a:lnTo>
                    <a:pt x="2950" y="0"/>
                  </a:lnTo>
                  <a:close/>
                </a:path>
              </a:pathLst>
            </a:custGeom>
            <a:ln w="12700" cap="flat">
              <a:noFill/>
              <a:miter lim="400000"/>
            </a:ln>
            <a:effectLst/>
          </p:spPr>
        </p:pic>
        <p:pic>
          <p:nvPicPr>
            <p:cNvPr id="448" name="Picture 1442" descr="Picture 1442"/>
            <p:cNvPicPr>
              <a:picLocks noChangeAspect="1"/>
            </p:cNvPicPr>
            <p:nvPr/>
          </p:nvPicPr>
          <p:blipFill>
            <a:blip r:embed="rId40"/>
            <a:srcRect r="56" b="151"/>
            <a:stretch>
              <a:fillRect/>
            </a:stretch>
          </p:blipFill>
          <p:spPr>
            <a:xfrm>
              <a:off x="191293" y="241974"/>
              <a:ext cx="84932" cy="841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26"/>
                    <a:pt x="0" y="10800"/>
                  </a:cubicBezTo>
                  <a:cubicBezTo>
                    <a:pt x="0" y="16774"/>
                    <a:pt x="4832" y="21600"/>
                    <a:pt x="10800" y="21600"/>
                  </a:cubicBezTo>
                  <a:cubicBezTo>
                    <a:pt x="16768" y="21600"/>
                    <a:pt x="21600" y="16774"/>
                    <a:pt x="21600" y="10800"/>
                  </a:cubicBezTo>
                  <a:cubicBezTo>
                    <a:pt x="21600" y="4826"/>
                    <a:pt x="16768" y="0"/>
                    <a:pt x="10800" y="0"/>
                  </a:cubicBezTo>
                  <a:close/>
                </a:path>
              </a:pathLst>
            </a:custGeom>
            <a:ln w="12700" cap="flat">
              <a:noFill/>
              <a:miter lim="400000"/>
            </a:ln>
            <a:effectLst/>
          </p:spPr>
        </p:pic>
        <p:pic>
          <p:nvPicPr>
            <p:cNvPr id="449" name="Picture 7" descr="Picture 7"/>
            <p:cNvPicPr>
              <a:picLocks noChangeAspect="1"/>
            </p:cNvPicPr>
            <p:nvPr/>
          </p:nvPicPr>
          <p:blipFill>
            <a:blip r:embed="rId41"/>
            <a:stretch>
              <a:fillRect/>
            </a:stretch>
          </p:blipFill>
          <p:spPr>
            <a:xfrm>
              <a:off x="517094" y="724252"/>
              <a:ext cx="69943" cy="23315"/>
            </a:xfrm>
            <a:prstGeom prst="rect">
              <a:avLst/>
            </a:prstGeom>
            <a:ln w="12700" cap="flat">
              <a:noFill/>
              <a:miter lim="400000"/>
            </a:ln>
            <a:effectLst/>
          </p:spPr>
        </p:pic>
        <p:pic>
          <p:nvPicPr>
            <p:cNvPr id="450" name="Picture 9" descr="Picture 9"/>
            <p:cNvPicPr>
              <a:picLocks noChangeAspect="1"/>
            </p:cNvPicPr>
            <p:nvPr/>
          </p:nvPicPr>
          <p:blipFill>
            <a:blip r:embed="rId42"/>
            <a:srcRect l="19161" t="13062" r="19343" b="19159"/>
            <a:stretch>
              <a:fillRect/>
            </a:stretch>
          </p:blipFill>
          <p:spPr>
            <a:xfrm>
              <a:off x="289663" y="745127"/>
              <a:ext cx="55550" cy="61225"/>
            </a:xfrm>
            <a:prstGeom prst="rect">
              <a:avLst/>
            </a:prstGeom>
            <a:ln w="12700" cap="flat">
              <a:noFill/>
              <a:miter lim="400000"/>
            </a:ln>
            <a:effectLst/>
          </p:spPr>
        </p:pic>
      </p:grpSp>
      <p:sp>
        <p:nvSpPr>
          <p:cNvPr id="452" name="Straight Connector 1465"/>
          <p:cNvSpPr/>
          <p:nvPr/>
        </p:nvSpPr>
        <p:spPr>
          <a:xfrm>
            <a:off x="3153435" y="2618014"/>
            <a:ext cx="450296" cy="1121013"/>
          </a:xfrm>
          <a:prstGeom prst="line">
            <a:avLst/>
          </a:prstGeom>
          <a:ln w="3175" cap="rnd">
            <a:solidFill>
              <a:srgbClr val="692F9B"/>
            </a:solidFill>
          </a:ln>
        </p:spPr>
        <p:txBody>
          <a:bodyPr lIns="34289" tIns="34289" rIns="34289" bIns="34289"/>
          <a:lstStyle/>
          <a:p>
            <a:pPr>
              <a:defRPr sz="1200"/>
            </a:pPr>
            <a:endParaRPr/>
          </a:p>
        </p:txBody>
      </p:sp>
      <p:sp>
        <p:nvSpPr>
          <p:cNvPr id="453" name="Straight Connector 1466"/>
          <p:cNvSpPr/>
          <p:nvPr/>
        </p:nvSpPr>
        <p:spPr>
          <a:xfrm flipH="1">
            <a:off x="1495905" y="2167410"/>
            <a:ext cx="525871" cy="1034181"/>
          </a:xfrm>
          <a:prstGeom prst="line">
            <a:avLst/>
          </a:prstGeom>
          <a:ln w="3175" cap="rnd">
            <a:solidFill>
              <a:srgbClr val="692F9B"/>
            </a:solidFill>
          </a:ln>
        </p:spPr>
        <p:txBody>
          <a:bodyPr lIns="34289" tIns="34289" rIns="34289" bIns="34289"/>
          <a:lstStyle/>
          <a:p>
            <a:pPr>
              <a:defRPr sz="1200"/>
            </a:pPr>
            <a:endParaRPr/>
          </a:p>
        </p:txBody>
      </p:sp>
      <p:sp>
        <p:nvSpPr>
          <p:cNvPr id="454" name="Straight Connector 1467"/>
          <p:cNvSpPr/>
          <p:nvPr/>
        </p:nvSpPr>
        <p:spPr>
          <a:xfrm flipV="1">
            <a:off x="3231042" y="2395141"/>
            <a:ext cx="2989214" cy="222877"/>
          </a:xfrm>
          <a:prstGeom prst="line">
            <a:avLst/>
          </a:prstGeom>
          <a:ln w="3175" cap="rnd">
            <a:solidFill>
              <a:srgbClr val="692F9B"/>
            </a:solidFill>
          </a:ln>
        </p:spPr>
        <p:txBody>
          <a:bodyPr lIns="34289" tIns="34289" rIns="34289" bIns="34289"/>
          <a:lstStyle/>
          <a:p>
            <a:pPr>
              <a:defRPr sz="1200"/>
            </a:pPr>
            <a:endParaRPr/>
          </a:p>
        </p:txBody>
      </p:sp>
      <p:sp>
        <p:nvSpPr>
          <p:cNvPr id="455" name="Straight Connector 1468"/>
          <p:cNvSpPr/>
          <p:nvPr/>
        </p:nvSpPr>
        <p:spPr>
          <a:xfrm flipV="1">
            <a:off x="3641988" y="2398444"/>
            <a:ext cx="2577254" cy="1473891"/>
          </a:xfrm>
          <a:prstGeom prst="line">
            <a:avLst/>
          </a:prstGeom>
          <a:ln w="3175" cap="rnd">
            <a:solidFill>
              <a:srgbClr val="692F9B"/>
            </a:solidFill>
          </a:ln>
        </p:spPr>
        <p:txBody>
          <a:bodyPr lIns="34289" tIns="34289" rIns="34289" bIns="34289"/>
          <a:lstStyle/>
          <a:p>
            <a:pPr>
              <a:defRPr sz="1200"/>
            </a:pPr>
            <a:endParaRPr/>
          </a:p>
        </p:txBody>
      </p:sp>
      <p:sp>
        <p:nvSpPr>
          <p:cNvPr id="456" name="Straight Connector 1469"/>
          <p:cNvSpPr/>
          <p:nvPr/>
        </p:nvSpPr>
        <p:spPr>
          <a:xfrm>
            <a:off x="3642631" y="3842225"/>
            <a:ext cx="915447" cy="339542"/>
          </a:xfrm>
          <a:prstGeom prst="line">
            <a:avLst/>
          </a:prstGeom>
          <a:ln w="3175" cap="rnd">
            <a:solidFill>
              <a:srgbClr val="692F9B"/>
            </a:solidFill>
          </a:ln>
        </p:spPr>
        <p:txBody>
          <a:bodyPr lIns="34289" tIns="34289" rIns="34289" bIns="34289"/>
          <a:lstStyle/>
          <a:p>
            <a:pPr>
              <a:defRPr sz="1200"/>
            </a:pPr>
            <a:endParaRPr/>
          </a:p>
        </p:txBody>
      </p:sp>
      <p:sp>
        <p:nvSpPr>
          <p:cNvPr id="457" name="Straight Connector 1470"/>
          <p:cNvSpPr/>
          <p:nvPr/>
        </p:nvSpPr>
        <p:spPr>
          <a:xfrm flipH="1">
            <a:off x="4577979" y="2413520"/>
            <a:ext cx="1642279" cy="1722125"/>
          </a:xfrm>
          <a:prstGeom prst="line">
            <a:avLst/>
          </a:prstGeom>
          <a:ln w="3175" cap="rnd">
            <a:solidFill>
              <a:srgbClr val="692F9B"/>
            </a:solidFill>
          </a:ln>
        </p:spPr>
        <p:txBody>
          <a:bodyPr lIns="34289" tIns="34289" rIns="34289" bIns="34289"/>
          <a:lstStyle/>
          <a:p>
            <a:pPr>
              <a:defRPr sz="1200"/>
            </a:pPr>
            <a:endParaRPr/>
          </a:p>
        </p:txBody>
      </p:sp>
      <p:sp>
        <p:nvSpPr>
          <p:cNvPr id="458" name="Straight Connector 1471"/>
          <p:cNvSpPr/>
          <p:nvPr/>
        </p:nvSpPr>
        <p:spPr>
          <a:xfrm>
            <a:off x="6219242" y="2413518"/>
            <a:ext cx="934006" cy="1166233"/>
          </a:xfrm>
          <a:prstGeom prst="line">
            <a:avLst/>
          </a:prstGeom>
          <a:ln w="3175" cap="rnd">
            <a:solidFill>
              <a:srgbClr val="692F9B"/>
            </a:solidFill>
          </a:ln>
        </p:spPr>
        <p:txBody>
          <a:bodyPr lIns="34289" tIns="34289" rIns="34289" bIns="34289"/>
          <a:lstStyle/>
          <a:p>
            <a:pPr>
              <a:defRPr sz="1200"/>
            </a:pPr>
            <a:endParaRPr/>
          </a:p>
        </p:txBody>
      </p:sp>
      <p:sp>
        <p:nvSpPr>
          <p:cNvPr id="459" name="Oval 1472"/>
          <p:cNvSpPr/>
          <p:nvPr/>
        </p:nvSpPr>
        <p:spPr>
          <a:xfrm>
            <a:off x="4330118" y="3952538"/>
            <a:ext cx="420376" cy="420373"/>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460" name="Picture 1473" descr="Picture 1473"/>
          <p:cNvPicPr>
            <a:picLocks noChangeAspect="1"/>
          </p:cNvPicPr>
          <p:nvPr/>
        </p:nvPicPr>
        <p:blipFill>
          <a:blip r:embed="rId43"/>
          <a:stretch>
            <a:fillRect/>
          </a:stretch>
        </p:blipFill>
        <p:spPr>
          <a:xfrm>
            <a:off x="4365476" y="4133278"/>
            <a:ext cx="345868" cy="71236"/>
          </a:xfrm>
          <a:prstGeom prst="rect">
            <a:avLst/>
          </a:prstGeom>
          <a:ln w="12700">
            <a:miter lim="400000"/>
          </a:ln>
        </p:spPr>
      </p:pic>
      <p:grpSp>
        <p:nvGrpSpPr>
          <p:cNvPr id="480" name="Group 1474"/>
          <p:cNvGrpSpPr/>
          <p:nvPr/>
        </p:nvGrpSpPr>
        <p:grpSpPr>
          <a:xfrm>
            <a:off x="1027712" y="1758585"/>
            <a:ext cx="1956178" cy="1176074"/>
            <a:chOff x="0" y="0"/>
            <a:chExt cx="1956176" cy="1176072"/>
          </a:xfrm>
        </p:grpSpPr>
        <p:sp>
          <p:nvSpPr>
            <p:cNvPr id="461" name="Straight Connector 1475"/>
            <p:cNvSpPr/>
            <p:nvPr/>
          </p:nvSpPr>
          <p:spPr>
            <a:xfrm flipH="1">
              <a:off x="1050203" y="356949"/>
              <a:ext cx="455788" cy="7660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62" name="Straight Connector 1476"/>
            <p:cNvSpPr/>
            <p:nvPr/>
          </p:nvSpPr>
          <p:spPr>
            <a:xfrm>
              <a:off x="34540" y="390624"/>
              <a:ext cx="995891" cy="4713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63" name="Straight Connector 1477"/>
            <p:cNvSpPr/>
            <p:nvPr/>
          </p:nvSpPr>
          <p:spPr>
            <a:xfrm flipV="1">
              <a:off x="997631" y="450685"/>
              <a:ext cx="12731" cy="426557"/>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64" name="Straight Connector 1478"/>
            <p:cNvSpPr/>
            <p:nvPr/>
          </p:nvSpPr>
          <p:spPr>
            <a:xfrm flipV="1">
              <a:off x="868215" y="433557"/>
              <a:ext cx="142147" cy="46948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65" name="Straight Connector 1479"/>
            <p:cNvSpPr/>
            <p:nvPr/>
          </p:nvSpPr>
          <p:spPr>
            <a:xfrm flipV="1">
              <a:off x="16801" y="476730"/>
              <a:ext cx="980761" cy="26461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66" name="Straight Connector 1480"/>
            <p:cNvSpPr/>
            <p:nvPr/>
          </p:nvSpPr>
          <p:spPr>
            <a:xfrm flipV="1">
              <a:off x="365423" y="476730"/>
              <a:ext cx="651040" cy="26461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67" name="Straight Connector 1481"/>
            <p:cNvSpPr/>
            <p:nvPr/>
          </p:nvSpPr>
          <p:spPr>
            <a:xfrm flipV="1">
              <a:off x="677811" y="433557"/>
              <a:ext cx="332551" cy="34636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68" name="Straight Connector 1482"/>
            <p:cNvSpPr/>
            <p:nvPr/>
          </p:nvSpPr>
          <p:spPr>
            <a:xfrm flipH="1" flipV="1">
              <a:off x="1044602" y="433557"/>
              <a:ext cx="911575" cy="55442"/>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69" name="Straight Connector 1483"/>
            <p:cNvSpPr/>
            <p:nvPr/>
          </p:nvSpPr>
          <p:spPr>
            <a:xfrm flipH="1">
              <a:off x="1010362" y="66025"/>
              <a:ext cx="366956" cy="367534"/>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0" name="Straight Connector 1484"/>
            <p:cNvSpPr/>
            <p:nvPr/>
          </p:nvSpPr>
          <p:spPr>
            <a:xfrm flipH="1">
              <a:off x="1044603" y="132050"/>
              <a:ext cx="670814" cy="30150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1" name="Straight Connector 1485"/>
            <p:cNvSpPr/>
            <p:nvPr/>
          </p:nvSpPr>
          <p:spPr>
            <a:xfrm flipH="1" flipV="1">
              <a:off x="1010362" y="433558"/>
              <a:ext cx="210540" cy="499584"/>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2" name="Straight Connector 1486"/>
            <p:cNvSpPr/>
            <p:nvPr/>
          </p:nvSpPr>
          <p:spPr>
            <a:xfrm flipH="1" flipV="1">
              <a:off x="993960" y="433558"/>
              <a:ext cx="417599" cy="21431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3" name="Straight Connector 1487"/>
            <p:cNvSpPr/>
            <p:nvPr/>
          </p:nvSpPr>
          <p:spPr>
            <a:xfrm flipH="1" flipV="1">
              <a:off x="1061005" y="433557"/>
              <a:ext cx="417599" cy="74251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4" name="Straight Connector 1488"/>
            <p:cNvSpPr/>
            <p:nvPr/>
          </p:nvSpPr>
          <p:spPr>
            <a:xfrm flipH="1" flipV="1">
              <a:off x="1075095" y="487191"/>
              <a:ext cx="472228" cy="37969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5" name="Straight Connector 1489"/>
            <p:cNvSpPr/>
            <p:nvPr/>
          </p:nvSpPr>
          <p:spPr>
            <a:xfrm>
              <a:off x="0" y="262516"/>
              <a:ext cx="1005963" cy="14281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6" name="Straight Connector 1490"/>
            <p:cNvSpPr/>
            <p:nvPr/>
          </p:nvSpPr>
          <p:spPr>
            <a:xfrm>
              <a:off x="974265" y="57823"/>
              <a:ext cx="36097" cy="37573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7" name="Straight Connector 1491"/>
            <p:cNvSpPr/>
            <p:nvPr/>
          </p:nvSpPr>
          <p:spPr>
            <a:xfrm>
              <a:off x="272667" y="132050"/>
              <a:ext cx="737695" cy="30150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8" name="Straight Connector 1492"/>
            <p:cNvSpPr/>
            <p:nvPr/>
          </p:nvSpPr>
          <p:spPr>
            <a:xfrm>
              <a:off x="415100" y="53645"/>
              <a:ext cx="645905" cy="379912"/>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479" name="Straight Connector 1493"/>
            <p:cNvSpPr/>
            <p:nvPr/>
          </p:nvSpPr>
          <p:spPr>
            <a:xfrm>
              <a:off x="627168" y="-1"/>
              <a:ext cx="383194" cy="43356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grpSp>
      <p:grpSp>
        <p:nvGrpSpPr>
          <p:cNvPr id="500" name="Group 1494"/>
          <p:cNvGrpSpPr/>
          <p:nvPr/>
        </p:nvGrpSpPr>
        <p:grpSpPr>
          <a:xfrm>
            <a:off x="982050" y="1734872"/>
            <a:ext cx="2016572" cy="1196652"/>
            <a:chOff x="0" y="0"/>
            <a:chExt cx="2016571" cy="1196650"/>
          </a:xfrm>
        </p:grpSpPr>
        <p:sp>
          <p:nvSpPr>
            <p:cNvPr id="481" name="Oval 1495"/>
            <p:cNvSpPr/>
            <p:nvPr/>
          </p:nvSpPr>
          <p:spPr>
            <a:xfrm>
              <a:off x="881880" y="870177"/>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82" name="Oval 1496"/>
            <p:cNvSpPr/>
            <p:nvPr/>
          </p:nvSpPr>
          <p:spPr>
            <a:xfrm>
              <a:off x="1227209" y="897962"/>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83" name="Oval 1497"/>
            <p:cNvSpPr/>
            <p:nvPr/>
          </p:nvSpPr>
          <p:spPr>
            <a:xfrm>
              <a:off x="1013386" y="865578"/>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84" name="Oval 1498"/>
            <p:cNvSpPr/>
            <p:nvPr/>
          </p:nvSpPr>
          <p:spPr>
            <a:xfrm>
              <a:off x="1479266" y="1133151"/>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85" name="Oval 1499"/>
            <p:cNvSpPr/>
            <p:nvPr/>
          </p:nvSpPr>
          <p:spPr>
            <a:xfrm>
              <a:off x="1953072" y="469424"/>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86" name="Oval 1500"/>
            <p:cNvSpPr/>
            <p:nvPr/>
          </p:nvSpPr>
          <p:spPr>
            <a:xfrm>
              <a:off x="1513081" y="340208"/>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87" name="Oval 1501"/>
            <p:cNvSpPr/>
            <p:nvPr/>
          </p:nvSpPr>
          <p:spPr>
            <a:xfrm>
              <a:off x="1444236" y="647953"/>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88" name="Oval 1502"/>
            <p:cNvSpPr/>
            <p:nvPr/>
          </p:nvSpPr>
          <p:spPr>
            <a:xfrm>
              <a:off x="1714101" y="120114"/>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89" name="Oval 1503"/>
            <p:cNvSpPr/>
            <p:nvPr/>
          </p:nvSpPr>
          <p:spPr>
            <a:xfrm>
              <a:off x="645406" y="0"/>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0" name="Oval 1504"/>
            <p:cNvSpPr/>
            <p:nvPr/>
          </p:nvSpPr>
          <p:spPr>
            <a:xfrm>
              <a:off x="1385845" y="49187"/>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1" name="Oval 1505"/>
            <p:cNvSpPr/>
            <p:nvPr/>
          </p:nvSpPr>
          <p:spPr>
            <a:xfrm>
              <a:off x="983504" y="49187"/>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2" name="Oval 1506"/>
            <p:cNvSpPr/>
            <p:nvPr/>
          </p:nvSpPr>
          <p:spPr>
            <a:xfrm>
              <a:off x="21716" y="727427"/>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3" name="Oval 1507"/>
            <p:cNvSpPr/>
            <p:nvPr/>
          </p:nvSpPr>
          <p:spPr>
            <a:xfrm>
              <a:off x="680075" y="778070"/>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4" name="Oval 1508"/>
            <p:cNvSpPr/>
            <p:nvPr/>
          </p:nvSpPr>
          <p:spPr>
            <a:xfrm>
              <a:off x="376217" y="727427"/>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5" name="Oval 1509"/>
            <p:cNvSpPr/>
            <p:nvPr/>
          </p:nvSpPr>
          <p:spPr>
            <a:xfrm>
              <a:off x="1556441" y="854169"/>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6" name="Oval 1510"/>
            <p:cNvSpPr/>
            <p:nvPr/>
          </p:nvSpPr>
          <p:spPr>
            <a:xfrm>
              <a:off x="408768" y="32460"/>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7" name="Oval 1511"/>
            <p:cNvSpPr/>
            <p:nvPr/>
          </p:nvSpPr>
          <p:spPr>
            <a:xfrm>
              <a:off x="41146" y="377205"/>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8" name="Oval 1512"/>
            <p:cNvSpPr/>
            <p:nvPr/>
          </p:nvSpPr>
          <p:spPr>
            <a:xfrm>
              <a:off x="285453" y="124599"/>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499" name="Oval 1513"/>
            <p:cNvSpPr/>
            <p:nvPr/>
          </p:nvSpPr>
          <p:spPr>
            <a:xfrm>
              <a:off x="-1" y="252976"/>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grpSp>
      <p:grpSp>
        <p:nvGrpSpPr>
          <p:cNvPr id="521" name="Group 1514"/>
          <p:cNvGrpSpPr/>
          <p:nvPr/>
        </p:nvGrpSpPr>
        <p:grpSpPr>
          <a:xfrm>
            <a:off x="902712" y="2715815"/>
            <a:ext cx="1093279" cy="1285578"/>
            <a:chOff x="0" y="0"/>
            <a:chExt cx="1093277" cy="1285577"/>
          </a:xfrm>
        </p:grpSpPr>
        <p:sp>
          <p:nvSpPr>
            <p:cNvPr id="501" name="Straight Connector 1515"/>
            <p:cNvSpPr/>
            <p:nvPr/>
          </p:nvSpPr>
          <p:spPr>
            <a:xfrm>
              <a:off x="0" y="315885"/>
              <a:ext cx="613168" cy="95127"/>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02" name="Straight Connector 1516"/>
            <p:cNvSpPr/>
            <p:nvPr/>
          </p:nvSpPr>
          <p:spPr>
            <a:xfrm flipH="1" flipV="1">
              <a:off x="599608" y="439740"/>
              <a:ext cx="116333" cy="338333"/>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03" name="Straight Connector 1517"/>
            <p:cNvSpPr/>
            <p:nvPr/>
          </p:nvSpPr>
          <p:spPr>
            <a:xfrm flipV="1">
              <a:off x="462190" y="439739"/>
              <a:ext cx="137585" cy="38062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04" name="Straight Connector 1518"/>
            <p:cNvSpPr/>
            <p:nvPr/>
          </p:nvSpPr>
          <p:spPr>
            <a:xfrm flipH="1" flipV="1">
              <a:off x="599608" y="397451"/>
              <a:ext cx="389924" cy="64367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05" name="Straight Connector 1519"/>
            <p:cNvSpPr/>
            <p:nvPr/>
          </p:nvSpPr>
          <p:spPr>
            <a:xfrm flipV="1">
              <a:off x="504481" y="411012"/>
              <a:ext cx="108685" cy="62081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06" name="Straight Connector 1520"/>
            <p:cNvSpPr/>
            <p:nvPr/>
          </p:nvSpPr>
          <p:spPr>
            <a:xfrm flipV="1">
              <a:off x="63375" y="411010"/>
              <a:ext cx="549793" cy="3175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07" name="Straight Connector 1521"/>
            <p:cNvSpPr/>
            <p:nvPr/>
          </p:nvSpPr>
          <p:spPr>
            <a:xfrm flipV="1">
              <a:off x="413617" y="411011"/>
              <a:ext cx="199549" cy="26304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08" name="Straight Connector 1522"/>
            <p:cNvSpPr/>
            <p:nvPr/>
          </p:nvSpPr>
          <p:spPr>
            <a:xfrm flipV="1">
              <a:off x="589066" y="439741"/>
              <a:ext cx="10709" cy="845837"/>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09" name="Straight Connector 1523"/>
            <p:cNvSpPr/>
            <p:nvPr/>
          </p:nvSpPr>
          <p:spPr>
            <a:xfrm flipH="1">
              <a:off x="613169" y="0"/>
              <a:ext cx="305341" cy="41100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0" name="Straight Connector 1524"/>
            <p:cNvSpPr/>
            <p:nvPr/>
          </p:nvSpPr>
          <p:spPr>
            <a:xfrm flipH="1">
              <a:off x="641902" y="113315"/>
              <a:ext cx="93881" cy="199551"/>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1" name="Straight Connector 1525"/>
            <p:cNvSpPr/>
            <p:nvPr/>
          </p:nvSpPr>
          <p:spPr>
            <a:xfrm flipH="1">
              <a:off x="613167" y="273591"/>
              <a:ext cx="380627" cy="13741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2" name="Straight Connector 1526"/>
            <p:cNvSpPr/>
            <p:nvPr/>
          </p:nvSpPr>
          <p:spPr>
            <a:xfrm flipH="1">
              <a:off x="618771" y="163569"/>
              <a:ext cx="474507" cy="241842"/>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3" name="Straight Connector 1527"/>
            <p:cNvSpPr/>
            <p:nvPr/>
          </p:nvSpPr>
          <p:spPr>
            <a:xfrm flipH="1" flipV="1">
              <a:off x="613170" y="411010"/>
              <a:ext cx="380624" cy="74041"/>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4" name="Straight Connector 1528"/>
            <p:cNvSpPr/>
            <p:nvPr/>
          </p:nvSpPr>
          <p:spPr>
            <a:xfrm flipH="1" flipV="1">
              <a:off x="613169" y="411007"/>
              <a:ext cx="220757" cy="136175"/>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5" name="Straight Connector 1529"/>
            <p:cNvSpPr/>
            <p:nvPr/>
          </p:nvSpPr>
          <p:spPr>
            <a:xfrm flipH="1" flipV="1">
              <a:off x="613169" y="411007"/>
              <a:ext cx="220757" cy="516801"/>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6" name="Straight Connector 1530"/>
            <p:cNvSpPr/>
            <p:nvPr/>
          </p:nvSpPr>
          <p:spPr>
            <a:xfrm flipH="1" flipV="1">
              <a:off x="599610" y="397452"/>
              <a:ext cx="263048" cy="347634"/>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7" name="Straight Connector 1531"/>
            <p:cNvSpPr/>
            <p:nvPr/>
          </p:nvSpPr>
          <p:spPr>
            <a:xfrm>
              <a:off x="-1" y="189009"/>
              <a:ext cx="613169" cy="222002"/>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8" name="Straight Connector 1532"/>
            <p:cNvSpPr/>
            <p:nvPr/>
          </p:nvSpPr>
          <p:spPr>
            <a:xfrm>
              <a:off x="560334" y="93884"/>
              <a:ext cx="52833" cy="31712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19" name="Straight Connector 1533"/>
            <p:cNvSpPr/>
            <p:nvPr/>
          </p:nvSpPr>
          <p:spPr>
            <a:xfrm>
              <a:off x="117574" y="42293"/>
              <a:ext cx="495592" cy="368719"/>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20" name="Straight Connector 1534"/>
            <p:cNvSpPr/>
            <p:nvPr/>
          </p:nvSpPr>
          <p:spPr>
            <a:xfrm>
              <a:off x="371326" y="0"/>
              <a:ext cx="241842" cy="41100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grpSp>
      <p:grpSp>
        <p:nvGrpSpPr>
          <p:cNvPr id="542" name="Group 1535"/>
          <p:cNvGrpSpPr/>
          <p:nvPr/>
        </p:nvGrpSpPr>
        <p:grpSpPr>
          <a:xfrm>
            <a:off x="839212" y="2661614"/>
            <a:ext cx="1199778" cy="1403278"/>
            <a:chOff x="0" y="0"/>
            <a:chExt cx="1199776" cy="1403277"/>
          </a:xfrm>
        </p:grpSpPr>
        <p:sp>
          <p:nvSpPr>
            <p:cNvPr id="522" name="Oval 1536"/>
            <p:cNvSpPr/>
            <p:nvPr/>
          </p:nvSpPr>
          <p:spPr>
            <a:xfrm>
              <a:off x="1136277" y="180368"/>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23" name="Oval 1537"/>
            <p:cNvSpPr/>
            <p:nvPr/>
          </p:nvSpPr>
          <p:spPr>
            <a:xfrm>
              <a:off x="888127" y="592084"/>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24" name="Oval 1538"/>
            <p:cNvSpPr/>
            <p:nvPr/>
          </p:nvSpPr>
          <p:spPr>
            <a:xfrm>
              <a:off x="493941" y="874567"/>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25" name="Oval 1539"/>
            <p:cNvSpPr/>
            <p:nvPr/>
          </p:nvSpPr>
          <p:spPr>
            <a:xfrm>
              <a:off x="747691" y="832276"/>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26" name="Oval 1540"/>
            <p:cNvSpPr/>
            <p:nvPr/>
          </p:nvSpPr>
          <p:spPr>
            <a:xfrm>
              <a:off x="888127" y="972710"/>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27" name="Oval 1541"/>
            <p:cNvSpPr/>
            <p:nvPr/>
          </p:nvSpPr>
          <p:spPr>
            <a:xfrm>
              <a:off x="620816" y="1339777"/>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28" name="Oval 1542"/>
            <p:cNvSpPr/>
            <p:nvPr/>
          </p:nvSpPr>
          <p:spPr>
            <a:xfrm>
              <a:off x="1057294" y="296042"/>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29" name="Oval 1543"/>
            <p:cNvSpPr/>
            <p:nvPr/>
          </p:nvSpPr>
          <p:spPr>
            <a:xfrm>
              <a:off x="1057294" y="507501"/>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0" name="Oval 1544"/>
            <p:cNvSpPr/>
            <p:nvPr/>
          </p:nvSpPr>
          <p:spPr>
            <a:xfrm>
              <a:off x="789983" y="113315"/>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1" name="Oval 1545"/>
            <p:cNvSpPr/>
            <p:nvPr/>
          </p:nvSpPr>
          <p:spPr>
            <a:xfrm>
              <a:off x="380626" y="0"/>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2" name="Oval 1546"/>
            <p:cNvSpPr/>
            <p:nvPr/>
          </p:nvSpPr>
          <p:spPr>
            <a:xfrm>
              <a:off x="972710" y="0"/>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3" name="Oval 1547"/>
            <p:cNvSpPr/>
            <p:nvPr/>
          </p:nvSpPr>
          <p:spPr>
            <a:xfrm>
              <a:off x="592084" y="84583"/>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4" name="Oval 1548"/>
            <p:cNvSpPr/>
            <p:nvPr/>
          </p:nvSpPr>
          <p:spPr>
            <a:xfrm>
              <a:off x="1043734" y="1086026"/>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5" name="Oval 1549"/>
            <p:cNvSpPr/>
            <p:nvPr/>
          </p:nvSpPr>
          <p:spPr>
            <a:xfrm>
              <a:off x="422918" y="718960"/>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6" name="Oval 1550"/>
            <p:cNvSpPr/>
            <p:nvPr/>
          </p:nvSpPr>
          <p:spPr>
            <a:xfrm>
              <a:off x="536232" y="1086026"/>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7" name="Oval 1551"/>
            <p:cNvSpPr/>
            <p:nvPr/>
          </p:nvSpPr>
          <p:spPr>
            <a:xfrm>
              <a:off x="916859" y="789984"/>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8" name="Oval 1552"/>
            <p:cNvSpPr/>
            <p:nvPr/>
          </p:nvSpPr>
          <p:spPr>
            <a:xfrm>
              <a:off x="126875" y="465209"/>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39" name="Oval 1553"/>
            <p:cNvSpPr/>
            <p:nvPr/>
          </p:nvSpPr>
          <p:spPr>
            <a:xfrm>
              <a:off x="-1" y="338334"/>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40" name="Oval 1554"/>
            <p:cNvSpPr/>
            <p:nvPr/>
          </p:nvSpPr>
          <p:spPr>
            <a:xfrm>
              <a:off x="126875" y="42291"/>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41" name="Oval 1555"/>
            <p:cNvSpPr/>
            <p:nvPr/>
          </p:nvSpPr>
          <p:spPr>
            <a:xfrm>
              <a:off x="-1" y="211458"/>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grpSp>
      <p:grpSp>
        <p:nvGrpSpPr>
          <p:cNvPr id="563" name="Group 1556"/>
          <p:cNvGrpSpPr/>
          <p:nvPr/>
        </p:nvGrpSpPr>
        <p:grpSpPr>
          <a:xfrm>
            <a:off x="2615433" y="1976648"/>
            <a:ext cx="1280055" cy="1385457"/>
            <a:chOff x="0" y="0"/>
            <a:chExt cx="1280054" cy="1385456"/>
          </a:xfrm>
        </p:grpSpPr>
        <p:sp>
          <p:nvSpPr>
            <p:cNvPr id="543" name="Oval 1557"/>
            <p:cNvSpPr/>
            <p:nvPr/>
          </p:nvSpPr>
          <p:spPr>
            <a:xfrm rot="6147788">
              <a:off x="172229" y="568328"/>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44" name="Oval 1558"/>
            <p:cNvSpPr/>
            <p:nvPr/>
          </p:nvSpPr>
          <p:spPr>
            <a:xfrm rot="6147788">
              <a:off x="217949" y="331752"/>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45" name="Oval 1559"/>
            <p:cNvSpPr/>
            <p:nvPr/>
          </p:nvSpPr>
          <p:spPr>
            <a:xfrm rot="6147788">
              <a:off x="539540" y="328817"/>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46" name="Oval 1560"/>
            <p:cNvSpPr/>
            <p:nvPr/>
          </p:nvSpPr>
          <p:spPr>
            <a:xfrm rot="6147788">
              <a:off x="89161" y="817501"/>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47" name="Oval 1561"/>
            <p:cNvSpPr/>
            <p:nvPr/>
          </p:nvSpPr>
          <p:spPr>
            <a:xfrm rot="6147788">
              <a:off x="6103" y="651384"/>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48" name="Oval 1562"/>
            <p:cNvSpPr/>
            <p:nvPr/>
          </p:nvSpPr>
          <p:spPr>
            <a:xfrm rot="6147788">
              <a:off x="213748" y="859031"/>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49" name="Oval 1563"/>
            <p:cNvSpPr/>
            <p:nvPr/>
          </p:nvSpPr>
          <p:spPr>
            <a:xfrm rot="6147788">
              <a:off x="462924" y="1191265"/>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0" name="Oval 1564"/>
            <p:cNvSpPr/>
            <p:nvPr/>
          </p:nvSpPr>
          <p:spPr>
            <a:xfrm rot="6147788">
              <a:off x="444160" y="931456"/>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1" name="Oval 1565"/>
            <p:cNvSpPr/>
            <p:nvPr/>
          </p:nvSpPr>
          <p:spPr>
            <a:xfrm rot="6147788">
              <a:off x="130690" y="1066677"/>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2" name="Oval 1566"/>
            <p:cNvSpPr/>
            <p:nvPr/>
          </p:nvSpPr>
          <p:spPr>
            <a:xfrm rot="6147788">
              <a:off x="632604" y="1276397"/>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3" name="Oval 1567"/>
            <p:cNvSpPr/>
            <p:nvPr/>
          </p:nvSpPr>
          <p:spPr>
            <a:xfrm rot="6147788">
              <a:off x="1210451" y="1315853"/>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4" name="Oval 1568"/>
            <p:cNvSpPr/>
            <p:nvPr/>
          </p:nvSpPr>
          <p:spPr>
            <a:xfrm rot="6147788">
              <a:off x="1168922" y="443738"/>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5" name="Oval 1569"/>
            <p:cNvSpPr/>
            <p:nvPr/>
          </p:nvSpPr>
          <p:spPr>
            <a:xfrm rot="6147788">
              <a:off x="830333" y="1162687"/>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6" name="Oval 1570"/>
            <p:cNvSpPr/>
            <p:nvPr/>
          </p:nvSpPr>
          <p:spPr>
            <a:xfrm rot="6147788">
              <a:off x="827553" y="658016"/>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7" name="Oval 1571"/>
            <p:cNvSpPr/>
            <p:nvPr/>
          </p:nvSpPr>
          <p:spPr>
            <a:xfrm rot="6147788">
              <a:off x="383723" y="285696"/>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8" name="Oval 1572"/>
            <p:cNvSpPr/>
            <p:nvPr/>
          </p:nvSpPr>
          <p:spPr>
            <a:xfrm rot="6147788">
              <a:off x="629042" y="942090"/>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59" name="Oval 1573"/>
            <p:cNvSpPr/>
            <p:nvPr/>
          </p:nvSpPr>
          <p:spPr>
            <a:xfrm rot="6147788">
              <a:off x="658175" y="6103"/>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60" name="Oval 1574"/>
            <p:cNvSpPr/>
            <p:nvPr/>
          </p:nvSpPr>
          <p:spPr>
            <a:xfrm rot="6147788">
              <a:off x="961276" y="402208"/>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61" name="Oval 1575"/>
            <p:cNvSpPr/>
            <p:nvPr/>
          </p:nvSpPr>
          <p:spPr>
            <a:xfrm rot="6147788">
              <a:off x="861414" y="1004621"/>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62" name="Oval 1576"/>
            <p:cNvSpPr/>
            <p:nvPr/>
          </p:nvSpPr>
          <p:spPr>
            <a:xfrm rot="6147788">
              <a:off x="1127393" y="111504"/>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grpSp>
      <p:grpSp>
        <p:nvGrpSpPr>
          <p:cNvPr id="579" name="Group 1577"/>
          <p:cNvGrpSpPr/>
          <p:nvPr/>
        </p:nvGrpSpPr>
        <p:grpSpPr>
          <a:xfrm>
            <a:off x="6725245" y="3087582"/>
            <a:ext cx="883592" cy="1359904"/>
            <a:chOff x="0" y="0"/>
            <a:chExt cx="883590" cy="1359902"/>
          </a:xfrm>
        </p:grpSpPr>
        <p:sp>
          <p:nvSpPr>
            <p:cNvPr id="564" name="Oval 1578"/>
            <p:cNvSpPr/>
            <p:nvPr/>
          </p:nvSpPr>
          <p:spPr>
            <a:xfrm rot="4778318">
              <a:off x="5192" y="290975"/>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65" name="Oval 1579"/>
            <p:cNvSpPr/>
            <p:nvPr/>
          </p:nvSpPr>
          <p:spPr>
            <a:xfrm rot="4778318">
              <a:off x="89947" y="154383"/>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66" name="Oval 1580"/>
            <p:cNvSpPr/>
            <p:nvPr/>
          </p:nvSpPr>
          <p:spPr>
            <a:xfrm rot="4778318">
              <a:off x="195706" y="767277"/>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67" name="Oval 1581"/>
            <p:cNvSpPr/>
            <p:nvPr/>
          </p:nvSpPr>
          <p:spPr>
            <a:xfrm rot="4778318">
              <a:off x="100446" y="529125"/>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68" name="Oval 1582"/>
            <p:cNvSpPr/>
            <p:nvPr/>
          </p:nvSpPr>
          <p:spPr>
            <a:xfrm rot="4778318">
              <a:off x="290968" y="1148319"/>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69" name="Oval 1583"/>
            <p:cNvSpPr/>
            <p:nvPr/>
          </p:nvSpPr>
          <p:spPr>
            <a:xfrm rot="4778318">
              <a:off x="501444" y="986623"/>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0" name="Oval 1584"/>
            <p:cNvSpPr/>
            <p:nvPr/>
          </p:nvSpPr>
          <p:spPr>
            <a:xfrm rot="4778318">
              <a:off x="402132" y="767278"/>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1" name="Oval 1585"/>
            <p:cNvSpPr/>
            <p:nvPr/>
          </p:nvSpPr>
          <p:spPr>
            <a:xfrm rot="4778318">
              <a:off x="148076" y="1291210"/>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2" name="Oval 1586"/>
            <p:cNvSpPr/>
            <p:nvPr/>
          </p:nvSpPr>
          <p:spPr>
            <a:xfrm rot="4778318">
              <a:off x="672008" y="195713"/>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3" name="Oval 1587"/>
            <p:cNvSpPr/>
            <p:nvPr/>
          </p:nvSpPr>
          <p:spPr>
            <a:xfrm rot="4778318">
              <a:off x="711240" y="680416"/>
              <a:ext cx="63500"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4" name="Oval 1588"/>
            <p:cNvSpPr/>
            <p:nvPr/>
          </p:nvSpPr>
          <p:spPr>
            <a:xfrm rot="4778318">
              <a:off x="719640" y="290974"/>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5" name="Oval 1589"/>
            <p:cNvSpPr/>
            <p:nvPr/>
          </p:nvSpPr>
          <p:spPr>
            <a:xfrm rot="4778318">
              <a:off x="100446" y="5192"/>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6" name="Oval 1590"/>
            <p:cNvSpPr/>
            <p:nvPr/>
          </p:nvSpPr>
          <p:spPr>
            <a:xfrm rot="4778318">
              <a:off x="481487" y="52822"/>
              <a:ext cx="63501" cy="6350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7" name="Oval 1591"/>
            <p:cNvSpPr/>
            <p:nvPr/>
          </p:nvSpPr>
          <p:spPr>
            <a:xfrm rot="4778318">
              <a:off x="814898" y="580955"/>
              <a:ext cx="63501"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78" name="Oval 1592"/>
            <p:cNvSpPr/>
            <p:nvPr/>
          </p:nvSpPr>
          <p:spPr>
            <a:xfrm rot="4778318">
              <a:off x="218704" y="908615"/>
              <a:ext cx="63500" cy="63501"/>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grpSp>
      <p:grpSp>
        <p:nvGrpSpPr>
          <p:cNvPr id="589" name="Group 1593"/>
          <p:cNvGrpSpPr/>
          <p:nvPr/>
        </p:nvGrpSpPr>
        <p:grpSpPr>
          <a:xfrm>
            <a:off x="5982905" y="1461766"/>
            <a:ext cx="908374" cy="985663"/>
            <a:chOff x="0" y="0"/>
            <a:chExt cx="908372" cy="985661"/>
          </a:xfrm>
        </p:grpSpPr>
        <p:sp>
          <p:nvSpPr>
            <p:cNvPr id="580" name="Straight Connector 1594"/>
            <p:cNvSpPr/>
            <p:nvPr/>
          </p:nvSpPr>
          <p:spPr>
            <a:xfrm flipH="1" flipV="1">
              <a:off x="310231" y="318839"/>
              <a:ext cx="147315" cy="666823"/>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81" name="Straight Connector 1595"/>
            <p:cNvSpPr/>
            <p:nvPr/>
          </p:nvSpPr>
          <p:spPr>
            <a:xfrm flipV="1">
              <a:off x="41027" y="318836"/>
              <a:ext cx="269208" cy="227870"/>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82" name="Straight Connector 1596"/>
            <p:cNvSpPr/>
            <p:nvPr/>
          </p:nvSpPr>
          <p:spPr>
            <a:xfrm flipV="1">
              <a:off x="-1" y="318836"/>
              <a:ext cx="310228" cy="6110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83" name="Straight Connector 1597"/>
            <p:cNvSpPr/>
            <p:nvPr/>
          </p:nvSpPr>
          <p:spPr>
            <a:xfrm flipH="1" flipV="1">
              <a:off x="310230" y="318837"/>
              <a:ext cx="5030" cy="435281"/>
            </a:xfrm>
            <a:prstGeom prst="line">
              <a:avLst/>
            </a:prstGeom>
            <a:solidFill>
              <a:srgbClr val="F7941E"/>
            </a:solidFill>
            <a:ln w="3175" cap="flat">
              <a:solidFill>
                <a:srgbClr val="692F9B"/>
              </a:solidFill>
              <a:prstDash val="solid"/>
              <a:round/>
            </a:ln>
            <a:effectLst/>
          </p:spPr>
          <p:txBody>
            <a:bodyPr wrap="square" lIns="34289" tIns="34289" rIns="34289" bIns="34289" numCol="1" anchor="t">
              <a:noAutofit/>
            </a:bodyPr>
            <a:lstStyle/>
            <a:p>
              <a:pPr>
                <a:defRPr sz="1200"/>
              </a:pPr>
              <a:endParaRPr/>
            </a:p>
          </p:txBody>
        </p:sp>
        <p:sp>
          <p:nvSpPr>
            <p:cNvPr id="584" name="Straight Connector 1598"/>
            <p:cNvSpPr/>
            <p:nvPr/>
          </p:nvSpPr>
          <p:spPr>
            <a:xfrm flipH="1" flipV="1">
              <a:off x="310230" y="318837"/>
              <a:ext cx="427333" cy="20759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85" name="Straight Connector 1599"/>
            <p:cNvSpPr/>
            <p:nvPr/>
          </p:nvSpPr>
          <p:spPr>
            <a:xfrm flipH="1" flipV="1">
              <a:off x="313698" y="301748"/>
              <a:ext cx="495665" cy="602143"/>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86" name="Straight Connector 1600"/>
            <p:cNvSpPr/>
            <p:nvPr/>
          </p:nvSpPr>
          <p:spPr>
            <a:xfrm flipH="1">
              <a:off x="310231" y="0"/>
              <a:ext cx="368529" cy="318838"/>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87" name="Straight Connector 1601"/>
            <p:cNvSpPr/>
            <p:nvPr/>
          </p:nvSpPr>
          <p:spPr>
            <a:xfrm flipH="1">
              <a:off x="313697" y="47002"/>
              <a:ext cx="93980" cy="254747"/>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sp>
          <p:nvSpPr>
            <p:cNvPr id="588" name="Straight Connector 1602"/>
            <p:cNvSpPr/>
            <p:nvPr/>
          </p:nvSpPr>
          <p:spPr>
            <a:xfrm flipH="1">
              <a:off x="310232" y="184811"/>
              <a:ext cx="598141" cy="134026"/>
            </a:xfrm>
            <a:prstGeom prst="line">
              <a:avLst/>
            </a:prstGeom>
            <a:solidFill>
              <a:srgbClr val="F7941E"/>
            </a:solidFill>
            <a:ln w="3175" cap="flat">
              <a:solidFill>
                <a:srgbClr val="7C7C7C"/>
              </a:solidFill>
              <a:prstDash val="solid"/>
              <a:round/>
            </a:ln>
            <a:effectLst/>
          </p:spPr>
          <p:txBody>
            <a:bodyPr wrap="square" lIns="34289" tIns="34289" rIns="34289" bIns="34289" numCol="1" anchor="t">
              <a:noAutofit/>
            </a:bodyPr>
            <a:lstStyle/>
            <a:p>
              <a:pPr>
                <a:defRPr sz="1200"/>
              </a:pPr>
              <a:endParaRPr/>
            </a:p>
          </p:txBody>
        </p:sp>
      </p:grpSp>
      <p:grpSp>
        <p:nvGrpSpPr>
          <p:cNvPr id="599" name="Group 1603"/>
          <p:cNvGrpSpPr/>
          <p:nvPr/>
        </p:nvGrpSpPr>
        <p:grpSpPr>
          <a:xfrm>
            <a:off x="5912689" y="1414625"/>
            <a:ext cx="1031695" cy="1077278"/>
            <a:chOff x="0" y="0"/>
            <a:chExt cx="1031694" cy="1077277"/>
          </a:xfrm>
        </p:grpSpPr>
        <p:sp>
          <p:nvSpPr>
            <p:cNvPr id="590" name="Oval 1604"/>
            <p:cNvSpPr/>
            <p:nvPr/>
          </p:nvSpPr>
          <p:spPr>
            <a:xfrm rot="11370537">
              <a:off x="709247" y="6058"/>
              <a:ext cx="79999" cy="79999"/>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91" name="Oval 1605"/>
            <p:cNvSpPr/>
            <p:nvPr/>
          </p:nvSpPr>
          <p:spPr>
            <a:xfrm rot="11370537">
              <a:off x="452906" y="14704"/>
              <a:ext cx="79990" cy="7999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92" name="Oval 1606"/>
            <p:cNvSpPr/>
            <p:nvPr/>
          </p:nvSpPr>
          <p:spPr>
            <a:xfrm rot="11370537">
              <a:off x="6057" y="410311"/>
              <a:ext cx="79990" cy="7999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93" name="Oval 1607"/>
            <p:cNvSpPr/>
            <p:nvPr/>
          </p:nvSpPr>
          <p:spPr>
            <a:xfrm rot="11370537">
              <a:off x="871205" y="943601"/>
              <a:ext cx="79990" cy="7999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94" name="Oval 1608"/>
            <p:cNvSpPr/>
            <p:nvPr/>
          </p:nvSpPr>
          <p:spPr>
            <a:xfrm rot="11370537">
              <a:off x="47079" y="577072"/>
              <a:ext cx="79990" cy="7999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95" name="Oval 1609"/>
            <p:cNvSpPr/>
            <p:nvPr/>
          </p:nvSpPr>
          <p:spPr>
            <a:xfrm rot="11370537">
              <a:off x="347273" y="800709"/>
              <a:ext cx="79990" cy="7999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96" name="Oval 1610"/>
            <p:cNvSpPr/>
            <p:nvPr/>
          </p:nvSpPr>
          <p:spPr>
            <a:xfrm rot="11370537">
              <a:off x="945648" y="192786"/>
              <a:ext cx="79990" cy="7999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97" name="Oval 1611"/>
            <p:cNvSpPr/>
            <p:nvPr/>
          </p:nvSpPr>
          <p:spPr>
            <a:xfrm rot="11370537">
              <a:off x="771340" y="534954"/>
              <a:ext cx="79990" cy="7999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sp>
          <p:nvSpPr>
            <p:cNvPr id="598" name="Oval 1612"/>
            <p:cNvSpPr/>
            <p:nvPr/>
          </p:nvSpPr>
          <p:spPr>
            <a:xfrm rot="11370537">
              <a:off x="490164" y="991230"/>
              <a:ext cx="79990" cy="79990"/>
            </a:xfrm>
            <a:prstGeom prst="ellipse">
              <a:avLst/>
            </a:prstGeom>
            <a:solidFill>
              <a:srgbClr val="FFFFFF"/>
            </a:solidFill>
            <a:ln w="3175" cap="flat">
              <a:solidFill>
                <a:srgbClr val="7C7C7C"/>
              </a:solidFill>
              <a:prstDash val="solid"/>
              <a:round/>
            </a:ln>
            <a:effectLst/>
          </p:spPr>
          <p:txBody>
            <a:bodyPr wrap="square" lIns="34289" tIns="34289" rIns="34289" bIns="34289" numCol="1" anchor="t">
              <a:noAutofit/>
            </a:bodyPr>
            <a:lstStyle/>
            <a:p>
              <a:pPr>
                <a:defRPr sz="1800">
                  <a:latin typeface="Times Roman"/>
                  <a:ea typeface="Times Roman"/>
                  <a:cs typeface="Times Roman"/>
                  <a:sym typeface="Times Roman"/>
                </a:defRPr>
              </a:pPr>
              <a:endParaRPr/>
            </a:p>
          </p:txBody>
        </p:sp>
      </p:grpSp>
      <p:sp>
        <p:nvSpPr>
          <p:cNvPr id="600" name="Straight Connector 1613"/>
          <p:cNvSpPr/>
          <p:nvPr/>
        </p:nvSpPr>
        <p:spPr>
          <a:xfrm>
            <a:off x="2102348" y="2215491"/>
            <a:ext cx="1022695" cy="327142"/>
          </a:xfrm>
          <a:prstGeom prst="line">
            <a:avLst/>
          </a:prstGeom>
          <a:ln w="3175" cap="rnd">
            <a:solidFill>
              <a:srgbClr val="692F9B"/>
            </a:solidFill>
          </a:ln>
        </p:spPr>
        <p:txBody>
          <a:bodyPr lIns="34289" tIns="34289" rIns="34289" bIns="34289"/>
          <a:lstStyle/>
          <a:p>
            <a:pPr>
              <a:defRPr sz="1200"/>
            </a:pPr>
            <a:endParaRPr/>
          </a:p>
        </p:txBody>
      </p:sp>
      <p:sp>
        <p:nvSpPr>
          <p:cNvPr id="601" name="Oval 1614"/>
          <p:cNvSpPr/>
          <p:nvPr/>
        </p:nvSpPr>
        <p:spPr>
          <a:xfrm>
            <a:off x="2937995" y="2436129"/>
            <a:ext cx="420376" cy="420373"/>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02" name="Picture 1615" descr="Picture 1615"/>
          <p:cNvPicPr>
            <a:picLocks noChangeAspect="1"/>
          </p:cNvPicPr>
          <p:nvPr/>
        </p:nvPicPr>
        <p:blipFill>
          <a:blip r:embed="rId44"/>
          <a:stretch>
            <a:fillRect/>
          </a:stretch>
        </p:blipFill>
        <p:spPr>
          <a:xfrm>
            <a:off x="2994013" y="2563199"/>
            <a:ext cx="312648" cy="139132"/>
          </a:xfrm>
          <a:prstGeom prst="rect">
            <a:avLst/>
          </a:prstGeom>
          <a:ln w="12700">
            <a:miter lim="400000"/>
          </a:ln>
        </p:spPr>
      </p:pic>
      <p:sp>
        <p:nvSpPr>
          <p:cNvPr id="603" name="Oval 1616"/>
          <p:cNvSpPr/>
          <p:nvPr/>
        </p:nvSpPr>
        <p:spPr>
          <a:xfrm>
            <a:off x="6953243" y="3364636"/>
            <a:ext cx="420376" cy="420373"/>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04" name="Picture 1617" descr="Picture 1617"/>
          <p:cNvPicPr>
            <a:picLocks noChangeAspect="1"/>
          </p:cNvPicPr>
          <p:nvPr/>
        </p:nvPicPr>
        <p:blipFill>
          <a:blip r:embed="rId45"/>
          <a:stretch>
            <a:fillRect/>
          </a:stretch>
        </p:blipFill>
        <p:spPr>
          <a:xfrm>
            <a:off x="6975700" y="3520916"/>
            <a:ext cx="372007" cy="110563"/>
          </a:xfrm>
          <a:prstGeom prst="rect">
            <a:avLst/>
          </a:prstGeom>
          <a:ln w="12700">
            <a:miter lim="400000"/>
          </a:ln>
        </p:spPr>
      </p:pic>
      <p:sp>
        <p:nvSpPr>
          <p:cNvPr id="605" name="Straight Connector 1618"/>
          <p:cNvSpPr/>
          <p:nvPr/>
        </p:nvSpPr>
        <p:spPr>
          <a:xfrm>
            <a:off x="1516563" y="3246369"/>
            <a:ext cx="124389" cy="561944"/>
          </a:xfrm>
          <a:prstGeom prst="line">
            <a:avLst/>
          </a:prstGeom>
          <a:ln w="3175">
            <a:solidFill>
              <a:srgbClr val="692F9B"/>
            </a:solidFill>
            <a:miter/>
          </a:ln>
        </p:spPr>
        <p:txBody>
          <a:bodyPr lIns="34289" tIns="34289" rIns="34289" bIns="34289"/>
          <a:lstStyle/>
          <a:p>
            <a:pPr>
              <a:defRPr sz="1200"/>
            </a:pPr>
            <a:endParaRPr/>
          </a:p>
        </p:txBody>
      </p:sp>
      <p:sp>
        <p:nvSpPr>
          <p:cNvPr id="606" name="Straight Connector 1619"/>
          <p:cNvSpPr/>
          <p:nvPr/>
        </p:nvSpPr>
        <p:spPr>
          <a:xfrm flipV="1">
            <a:off x="1428138" y="2251388"/>
            <a:ext cx="606585" cy="28"/>
          </a:xfrm>
          <a:prstGeom prst="line">
            <a:avLst/>
          </a:prstGeom>
          <a:ln w="3175">
            <a:solidFill>
              <a:srgbClr val="692F9B"/>
            </a:solidFill>
            <a:miter/>
          </a:ln>
        </p:spPr>
        <p:txBody>
          <a:bodyPr lIns="34289" tIns="34289" rIns="34289" bIns="34289"/>
          <a:lstStyle/>
          <a:p>
            <a:pPr>
              <a:defRPr sz="1200"/>
            </a:pPr>
            <a:endParaRPr/>
          </a:p>
        </p:txBody>
      </p:sp>
      <p:sp>
        <p:nvSpPr>
          <p:cNvPr id="607" name="Straight Connector 1621"/>
          <p:cNvSpPr/>
          <p:nvPr/>
        </p:nvSpPr>
        <p:spPr>
          <a:xfrm>
            <a:off x="5715474" y="2013808"/>
            <a:ext cx="366976" cy="332541"/>
          </a:xfrm>
          <a:prstGeom prst="line">
            <a:avLst/>
          </a:prstGeom>
          <a:ln w="3175">
            <a:solidFill>
              <a:srgbClr val="692F9B"/>
            </a:solidFill>
            <a:miter/>
          </a:ln>
        </p:spPr>
        <p:txBody>
          <a:bodyPr lIns="34289" tIns="34289" rIns="34289" bIns="34289"/>
          <a:lstStyle/>
          <a:p>
            <a:pPr>
              <a:defRPr sz="1200"/>
            </a:pPr>
            <a:endParaRPr/>
          </a:p>
        </p:txBody>
      </p:sp>
      <p:sp>
        <p:nvSpPr>
          <p:cNvPr id="608" name="Oval 1624"/>
          <p:cNvSpPr/>
          <p:nvPr/>
        </p:nvSpPr>
        <p:spPr>
          <a:xfrm>
            <a:off x="1505154" y="3695651"/>
            <a:ext cx="319951" cy="319948"/>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09" name="Picture 1625" descr="Picture 1625"/>
          <p:cNvPicPr>
            <a:picLocks noChangeAspect="1"/>
          </p:cNvPicPr>
          <p:nvPr/>
        </p:nvPicPr>
        <p:blipFill>
          <a:blip r:embed="rId46"/>
          <a:stretch>
            <a:fillRect/>
          </a:stretch>
        </p:blipFill>
        <p:spPr>
          <a:xfrm>
            <a:off x="1576919" y="3809791"/>
            <a:ext cx="187711" cy="120181"/>
          </a:xfrm>
          <a:prstGeom prst="rect">
            <a:avLst/>
          </a:prstGeom>
          <a:ln w="12700">
            <a:miter lim="400000"/>
          </a:ln>
        </p:spPr>
      </p:pic>
      <p:sp>
        <p:nvSpPr>
          <p:cNvPr id="610" name="Oval 1626"/>
          <p:cNvSpPr/>
          <p:nvPr/>
        </p:nvSpPr>
        <p:spPr>
          <a:xfrm>
            <a:off x="1170961" y="2086510"/>
            <a:ext cx="319951" cy="319948"/>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11" name="Picture 1627" descr="Picture 1627"/>
          <p:cNvPicPr>
            <a:picLocks noChangeAspect="1"/>
          </p:cNvPicPr>
          <p:nvPr/>
        </p:nvPicPr>
        <p:blipFill>
          <a:blip r:embed="rId47"/>
          <a:stretch>
            <a:fillRect/>
          </a:stretch>
        </p:blipFill>
        <p:spPr>
          <a:xfrm>
            <a:off x="1244250" y="2171137"/>
            <a:ext cx="166707" cy="166707"/>
          </a:xfrm>
          <a:prstGeom prst="rect">
            <a:avLst/>
          </a:prstGeom>
          <a:ln w="12700">
            <a:miter lim="400000"/>
          </a:ln>
        </p:spPr>
      </p:pic>
      <p:sp>
        <p:nvSpPr>
          <p:cNvPr id="612" name="Oval 1628"/>
          <p:cNvSpPr/>
          <p:nvPr/>
        </p:nvSpPr>
        <p:spPr>
          <a:xfrm>
            <a:off x="5569190" y="1933109"/>
            <a:ext cx="319951" cy="319948"/>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13" name="Picture 1629" descr="Picture 1629"/>
          <p:cNvPicPr>
            <a:picLocks noChangeAspect="1"/>
          </p:cNvPicPr>
          <p:nvPr/>
        </p:nvPicPr>
        <p:blipFill>
          <a:blip r:embed="rId48"/>
          <a:stretch>
            <a:fillRect/>
          </a:stretch>
        </p:blipFill>
        <p:spPr>
          <a:xfrm>
            <a:off x="5653396" y="2008473"/>
            <a:ext cx="151542" cy="181849"/>
          </a:xfrm>
          <a:prstGeom prst="rect">
            <a:avLst/>
          </a:prstGeom>
          <a:ln w="12700">
            <a:miter lim="400000"/>
          </a:ln>
        </p:spPr>
      </p:pic>
      <p:sp>
        <p:nvSpPr>
          <p:cNvPr id="614" name="Oval 1630"/>
          <p:cNvSpPr/>
          <p:nvPr/>
        </p:nvSpPr>
        <p:spPr>
          <a:xfrm>
            <a:off x="1285715" y="2990136"/>
            <a:ext cx="420376" cy="420373"/>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15" name="Picture 1631" descr="Picture 1631"/>
          <p:cNvPicPr>
            <a:picLocks noChangeAspect="1"/>
          </p:cNvPicPr>
          <p:nvPr/>
        </p:nvPicPr>
        <p:blipFill>
          <a:blip r:embed="rId49"/>
          <a:stretch>
            <a:fillRect/>
          </a:stretch>
        </p:blipFill>
        <p:spPr>
          <a:xfrm>
            <a:off x="1318247" y="3158241"/>
            <a:ext cx="356308" cy="104344"/>
          </a:xfrm>
          <a:prstGeom prst="rect">
            <a:avLst/>
          </a:prstGeom>
          <a:ln w="12700">
            <a:miter lim="400000"/>
          </a:ln>
        </p:spPr>
      </p:pic>
      <p:sp>
        <p:nvSpPr>
          <p:cNvPr id="616" name="Oval 1632"/>
          <p:cNvSpPr/>
          <p:nvPr/>
        </p:nvSpPr>
        <p:spPr>
          <a:xfrm>
            <a:off x="1812455" y="2020781"/>
            <a:ext cx="420376" cy="420373"/>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17" name="Picture 1633" descr="Picture 1633"/>
          <p:cNvPicPr>
            <a:picLocks noChangeAspect="1"/>
          </p:cNvPicPr>
          <p:nvPr/>
        </p:nvPicPr>
        <p:blipFill>
          <a:blip r:embed="rId50"/>
          <a:stretch>
            <a:fillRect/>
          </a:stretch>
        </p:blipFill>
        <p:spPr>
          <a:xfrm>
            <a:off x="1882323" y="2156640"/>
            <a:ext cx="293599" cy="139551"/>
          </a:xfrm>
          <a:prstGeom prst="rect">
            <a:avLst/>
          </a:prstGeom>
          <a:ln w="12700">
            <a:miter lim="400000"/>
          </a:ln>
        </p:spPr>
      </p:pic>
      <p:grpSp>
        <p:nvGrpSpPr>
          <p:cNvPr id="620" name="Group 1634"/>
          <p:cNvGrpSpPr/>
          <p:nvPr/>
        </p:nvGrpSpPr>
        <p:grpSpPr>
          <a:xfrm>
            <a:off x="3431798" y="3637523"/>
            <a:ext cx="420376" cy="420373"/>
            <a:chOff x="0" y="0"/>
            <a:chExt cx="420375" cy="420372"/>
          </a:xfrm>
        </p:grpSpPr>
        <p:sp>
          <p:nvSpPr>
            <p:cNvPr id="618" name="Oval 1635"/>
            <p:cNvSpPr/>
            <p:nvPr/>
          </p:nvSpPr>
          <p:spPr>
            <a:xfrm>
              <a:off x="0" y="-1"/>
              <a:ext cx="420375" cy="420374"/>
            </a:xfrm>
            <a:prstGeom prst="ellipse">
              <a:avLst/>
            </a:prstGeom>
            <a:solidFill>
              <a:srgbClr val="FFFFFF"/>
            </a:solidFill>
            <a:ln w="3175" cap="flat">
              <a:solidFill>
                <a:srgbClr val="692F9B"/>
              </a:solidFill>
              <a:prstDash val="solid"/>
              <a:miter lim="800000"/>
            </a:ln>
            <a:effectLst/>
          </p:spPr>
          <p:txBody>
            <a:bodyPr wrap="square" lIns="34289" tIns="34289" rIns="34289" bIns="34289" numCol="1" anchor="ctr">
              <a:noAutofit/>
            </a:bodyPr>
            <a:lstStyle/>
            <a:p>
              <a:pPr algn="ctr">
                <a:defRPr sz="1400">
                  <a:solidFill>
                    <a:srgbClr val="FFFFFF"/>
                  </a:solidFill>
                </a:defRPr>
              </a:pPr>
              <a:endParaRPr/>
            </a:p>
          </p:txBody>
        </p:sp>
        <p:pic>
          <p:nvPicPr>
            <p:cNvPr id="619" name="AAR net logo" descr="AAR net logo"/>
            <p:cNvPicPr>
              <a:picLocks noChangeAspect="1"/>
            </p:cNvPicPr>
            <p:nvPr/>
          </p:nvPicPr>
          <p:blipFill>
            <a:blip r:embed="rId51"/>
            <a:stretch>
              <a:fillRect/>
            </a:stretch>
          </p:blipFill>
          <p:spPr>
            <a:xfrm>
              <a:off x="19843" y="133904"/>
              <a:ext cx="380691" cy="138593"/>
            </a:xfrm>
            <a:prstGeom prst="rect">
              <a:avLst/>
            </a:prstGeom>
            <a:ln w="12700" cap="flat">
              <a:noFill/>
              <a:miter lim="400000"/>
            </a:ln>
            <a:effectLst/>
          </p:spPr>
        </p:pic>
      </p:grpSp>
      <p:sp>
        <p:nvSpPr>
          <p:cNvPr id="621" name="Oval 1637"/>
          <p:cNvSpPr/>
          <p:nvPr/>
        </p:nvSpPr>
        <p:spPr>
          <a:xfrm>
            <a:off x="6012820" y="2197642"/>
            <a:ext cx="420376" cy="420373"/>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22" name="Picture 1638" descr="Picture 1638"/>
          <p:cNvPicPr>
            <a:picLocks noChangeAspect="1"/>
          </p:cNvPicPr>
          <p:nvPr/>
        </p:nvPicPr>
        <p:blipFill>
          <a:blip r:embed="rId52"/>
          <a:stretch>
            <a:fillRect/>
          </a:stretch>
        </p:blipFill>
        <p:spPr>
          <a:xfrm>
            <a:off x="6061259" y="2305529"/>
            <a:ext cx="326539" cy="215263"/>
          </a:xfrm>
          <a:prstGeom prst="rect">
            <a:avLst/>
          </a:prstGeom>
          <a:ln w="12700">
            <a:miter lim="400000"/>
          </a:ln>
        </p:spPr>
      </p:pic>
      <p:sp>
        <p:nvSpPr>
          <p:cNvPr id="623" name="Oval 331"/>
          <p:cNvSpPr/>
          <p:nvPr/>
        </p:nvSpPr>
        <p:spPr>
          <a:xfrm>
            <a:off x="6174802" y="1691354"/>
            <a:ext cx="420376" cy="420373"/>
          </a:xfrm>
          <a:prstGeom prst="ellipse">
            <a:avLst/>
          </a:prstGeom>
          <a:solidFill>
            <a:srgbClr val="FFFFFF"/>
          </a:solidFill>
          <a:ln w="3175">
            <a:solidFill>
              <a:srgbClr val="692F9B"/>
            </a:solidFill>
            <a:miter/>
          </a:ln>
        </p:spPr>
        <p:txBody>
          <a:bodyPr lIns="34289" tIns="34289" rIns="34289" bIns="34289" anchor="ctr"/>
          <a:lstStyle/>
          <a:p>
            <a:pPr algn="ctr">
              <a:defRPr sz="1400">
                <a:solidFill>
                  <a:srgbClr val="FFFFFF"/>
                </a:solidFill>
              </a:defRPr>
            </a:pPr>
            <a:endParaRPr/>
          </a:p>
        </p:txBody>
      </p:sp>
      <p:pic>
        <p:nvPicPr>
          <p:cNvPr id="624" name="Picture 332" descr="Picture 332"/>
          <p:cNvPicPr>
            <a:picLocks noChangeAspect="1"/>
          </p:cNvPicPr>
          <p:nvPr/>
        </p:nvPicPr>
        <p:blipFill>
          <a:blip r:embed="rId53"/>
          <a:stretch>
            <a:fillRect/>
          </a:stretch>
        </p:blipFill>
        <p:spPr>
          <a:xfrm>
            <a:off x="6253353" y="1791520"/>
            <a:ext cx="258315" cy="215263"/>
          </a:xfrm>
          <a:prstGeom prst="rect">
            <a:avLst/>
          </a:prstGeom>
          <a:ln w="12700">
            <a:miter lim="400000"/>
          </a:ln>
        </p:spPr>
      </p:pic>
      <p:sp>
        <p:nvSpPr>
          <p:cNvPr id="625"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451"/>
                                        </p:tgtEl>
                                        <p:attrNameLst>
                                          <p:attrName>style.visibility</p:attrName>
                                        </p:attrNameLst>
                                      </p:cBhvr>
                                      <p:to>
                                        <p:strVal val="visible"/>
                                      </p:to>
                                    </p:set>
                                    <p:animEffect transition="in" filter="box(out)">
                                      <p:cBhvr>
                                        <p:cTn id="7" dur="750"/>
                                        <p:tgtEl>
                                          <p:spTgt spid="451"/>
                                        </p:tgtEl>
                                      </p:cBhvr>
                                    </p:animEffect>
                                  </p:childTnLst>
                                </p:cTn>
                              </p:par>
                            </p:childTnLst>
                          </p:cTn>
                        </p:par>
                        <p:par>
                          <p:cTn id="8" fill="hold">
                            <p:stCondLst>
                              <p:cond delay="750"/>
                            </p:stCondLst>
                            <p:childTnLst>
                              <p:par>
                                <p:cTn id="9" presetID="22" presetClass="entr" presetSubtype="8" fill="hold" grpId="2" nodeType="afterEffect">
                                  <p:stCondLst>
                                    <p:cond delay="0"/>
                                  </p:stCondLst>
                                  <p:iterate>
                                    <p:tmAbs val="0"/>
                                  </p:iterate>
                                  <p:childTnLst>
                                    <p:set>
                                      <p:cBhvr>
                                        <p:cTn id="10" fill="hold"/>
                                        <p:tgtEl>
                                          <p:spTgt spid="456"/>
                                        </p:tgtEl>
                                        <p:attrNameLst>
                                          <p:attrName>style.visibility</p:attrName>
                                        </p:attrNameLst>
                                      </p:cBhvr>
                                      <p:to>
                                        <p:strVal val="visible"/>
                                      </p:to>
                                    </p:set>
                                    <p:animEffect transition="in" filter="wipe(left)">
                                      <p:cBhvr>
                                        <p:cTn id="11" dur="500"/>
                                        <p:tgtEl>
                                          <p:spTgt spid="456"/>
                                        </p:tgtEl>
                                      </p:cBhvr>
                                    </p:animEffect>
                                  </p:childTnLst>
                                </p:cTn>
                              </p:par>
                            </p:childTnLst>
                          </p:cTn>
                        </p:par>
                        <p:par>
                          <p:cTn id="12" fill="hold">
                            <p:stCondLst>
                              <p:cond delay="1250"/>
                            </p:stCondLst>
                            <p:childTnLst>
                              <p:par>
                                <p:cTn id="13" presetID="22" presetClass="entr" presetSubtype="4" fill="hold" grpId="3" nodeType="afterEffect">
                                  <p:stCondLst>
                                    <p:cond delay="0"/>
                                  </p:stCondLst>
                                  <p:iterate>
                                    <p:tmAbs val="0"/>
                                  </p:iterate>
                                  <p:childTnLst>
                                    <p:set>
                                      <p:cBhvr>
                                        <p:cTn id="14" fill="hold"/>
                                        <p:tgtEl>
                                          <p:spTgt spid="452"/>
                                        </p:tgtEl>
                                        <p:attrNameLst>
                                          <p:attrName>style.visibility</p:attrName>
                                        </p:attrNameLst>
                                      </p:cBhvr>
                                      <p:to>
                                        <p:strVal val="visible"/>
                                      </p:to>
                                    </p:set>
                                    <p:animEffect transition="in" filter="wipe(down)">
                                      <p:cBhvr>
                                        <p:cTn id="15" dur="500"/>
                                        <p:tgtEl>
                                          <p:spTgt spid="452"/>
                                        </p:tgtEl>
                                      </p:cBhvr>
                                    </p:animEffect>
                                  </p:childTnLst>
                                </p:cTn>
                              </p:par>
                            </p:childTnLst>
                          </p:cTn>
                        </p:par>
                        <p:par>
                          <p:cTn id="16" fill="hold">
                            <p:stCondLst>
                              <p:cond delay="1750"/>
                            </p:stCondLst>
                            <p:childTnLst>
                              <p:par>
                                <p:cTn id="17" presetID="23" presetClass="entr" presetSubtype="16" fill="hold" grpId="4" nodeType="afterEffect">
                                  <p:stCondLst>
                                    <p:cond delay="250"/>
                                  </p:stCondLst>
                                  <p:iterate>
                                    <p:tmAbs val="0"/>
                                  </p:iterate>
                                  <p:childTnLst>
                                    <p:set>
                                      <p:cBhvr>
                                        <p:cTn id="18" fill="hold"/>
                                        <p:tgtEl>
                                          <p:spTgt spid="459"/>
                                        </p:tgtEl>
                                        <p:attrNameLst>
                                          <p:attrName>style.visibility</p:attrName>
                                        </p:attrNameLst>
                                      </p:cBhvr>
                                      <p:to>
                                        <p:strVal val="visible"/>
                                      </p:to>
                                    </p:set>
                                    <p:anim calcmode="lin" valueType="num">
                                      <p:cBhvr>
                                        <p:cTn id="19" dur="250" fill="hold"/>
                                        <p:tgtEl>
                                          <p:spTgt spid="459"/>
                                        </p:tgtEl>
                                        <p:attrNameLst>
                                          <p:attrName>ppt_w</p:attrName>
                                        </p:attrNameLst>
                                      </p:cBhvr>
                                      <p:tavLst>
                                        <p:tav tm="0">
                                          <p:val>
                                            <p:fltVal val="0"/>
                                          </p:val>
                                        </p:tav>
                                        <p:tav tm="100000">
                                          <p:val>
                                            <p:strVal val="#ppt_w"/>
                                          </p:val>
                                        </p:tav>
                                      </p:tavLst>
                                    </p:anim>
                                    <p:anim calcmode="lin" valueType="num">
                                      <p:cBhvr>
                                        <p:cTn id="20" dur="250" fill="hold"/>
                                        <p:tgtEl>
                                          <p:spTgt spid="459"/>
                                        </p:tgtEl>
                                        <p:attrNameLst>
                                          <p:attrName>ppt_h</p:attrName>
                                        </p:attrNameLst>
                                      </p:cBhvr>
                                      <p:tavLst>
                                        <p:tav tm="0">
                                          <p:val>
                                            <p:fltVal val="0"/>
                                          </p:val>
                                        </p:tav>
                                        <p:tav tm="100000">
                                          <p:val>
                                            <p:strVal val="#ppt_h"/>
                                          </p:val>
                                        </p:tav>
                                      </p:tavLst>
                                    </p:anim>
                                  </p:childTnLst>
                                </p:cTn>
                              </p:par>
                            </p:childTnLst>
                          </p:cTn>
                        </p:par>
                        <p:par>
                          <p:cTn id="21" fill="hold">
                            <p:stCondLst>
                              <p:cond delay="2250"/>
                            </p:stCondLst>
                            <p:childTnLst>
                              <p:par>
                                <p:cTn id="22" presetID="23" presetClass="entr" presetSubtype="16" fill="hold" grpId="5" nodeType="afterEffect">
                                  <p:stCondLst>
                                    <p:cond delay="250"/>
                                  </p:stCondLst>
                                  <p:iterate>
                                    <p:tmAbs val="0"/>
                                  </p:iterate>
                                  <p:childTnLst>
                                    <p:set>
                                      <p:cBhvr>
                                        <p:cTn id="23" fill="hold"/>
                                        <p:tgtEl>
                                          <p:spTgt spid="601"/>
                                        </p:tgtEl>
                                        <p:attrNameLst>
                                          <p:attrName>style.visibility</p:attrName>
                                        </p:attrNameLst>
                                      </p:cBhvr>
                                      <p:to>
                                        <p:strVal val="visible"/>
                                      </p:to>
                                    </p:set>
                                    <p:anim calcmode="lin" valueType="num">
                                      <p:cBhvr>
                                        <p:cTn id="24" dur="250" fill="hold"/>
                                        <p:tgtEl>
                                          <p:spTgt spid="601"/>
                                        </p:tgtEl>
                                        <p:attrNameLst>
                                          <p:attrName>ppt_w</p:attrName>
                                        </p:attrNameLst>
                                      </p:cBhvr>
                                      <p:tavLst>
                                        <p:tav tm="0">
                                          <p:val>
                                            <p:fltVal val="0"/>
                                          </p:val>
                                        </p:tav>
                                        <p:tav tm="100000">
                                          <p:val>
                                            <p:strVal val="#ppt_w"/>
                                          </p:val>
                                        </p:tav>
                                      </p:tavLst>
                                    </p:anim>
                                    <p:anim calcmode="lin" valueType="num">
                                      <p:cBhvr>
                                        <p:cTn id="25" dur="250" fill="hold"/>
                                        <p:tgtEl>
                                          <p:spTgt spid="601"/>
                                        </p:tgtEl>
                                        <p:attrNameLst>
                                          <p:attrName>ppt_h</p:attrName>
                                        </p:attrNameLst>
                                      </p:cBhvr>
                                      <p:tavLst>
                                        <p:tav tm="0">
                                          <p:val>
                                            <p:fltVal val="0"/>
                                          </p:val>
                                        </p:tav>
                                        <p:tav tm="100000">
                                          <p:val>
                                            <p:strVal val="#ppt_h"/>
                                          </p:val>
                                        </p:tav>
                                      </p:tavLst>
                                    </p:anim>
                                  </p:childTnLst>
                                </p:cTn>
                              </p:par>
                            </p:childTnLst>
                          </p:cTn>
                        </p:par>
                        <p:par>
                          <p:cTn id="26" fill="hold">
                            <p:stCondLst>
                              <p:cond delay="0"/>
                            </p:stCondLst>
                            <p:childTnLst>
                              <p:par>
                                <p:cTn id="27" presetID="6" presetClass="emph" presetSubtype="0" fill="hold" grpId="6" nodeType="afterEffect">
                                  <p:stCondLst>
                                    <p:cond delay="0"/>
                                  </p:stCondLst>
                                  <p:childTnLst>
                                    <p:animScale>
                                      <p:cBhvr>
                                        <p:cTn id="28" dur="100" fill="hold"/>
                                        <p:tgtEl>
                                          <p:spTgt spid="459"/>
                                        </p:tgtEl>
                                      </p:cBhvr>
                                      <p:by x="110000" y="110000"/>
                                    </p:animScale>
                                  </p:childTnLst>
                                </p:cTn>
                              </p:par>
                            </p:childTnLst>
                          </p:cTn>
                        </p:par>
                        <p:par>
                          <p:cTn id="29" fill="hold">
                            <p:stCondLst>
                              <p:cond delay="0"/>
                            </p:stCondLst>
                            <p:childTnLst>
                              <p:par>
                                <p:cTn id="30" presetID="6" presetClass="emph" presetSubtype="0" fill="hold" grpId="7" nodeType="afterEffect">
                                  <p:stCondLst>
                                    <p:cond delay="0"/>
                                  </p:stCondLst>
                                  <p:childTnLst>
                                    <p:animScale>
                                      <p:cBhvr>
                                        <p:cTn id="31" dur="100" fill="hold"/>
                                        <p:tgtEl>
                                          <p:spTgt spid="601"/>
                                        </p:tgtEl>
                                      </p:cBhvr>
                                      <p:by x="110000" y="110000"/>
                                    </p:animScale>
                                  </p:childTnLst>
                                </p:cTn>
                              </p:par>
                            </p:childTnLst>
                          </p:cTn>
                        </p:par>
                        <p:par>
                          <p:cTn id="32" fill="hold">
                            <p:stCondLst>
                              <p:cond delay="100"/>
                            </p:stCondLst>
                            <p:childTnLst>
                              <p:par>
                                <p:cTn id="33" presetID="10" presetClass="entr" fill="hold" grpId="8" nodeType="afterEffect">
                                  <p:stCondLst>
                                    <p:cond delay="0"/>
                                  </p:stCondLst>
                                  <p:iterate>
                                    <p:tmAbs val="0"/>
                                  </p:iterate>
                                  <p:childTnLst>
                                    <p:set>
                                      <p:cBhvr>
                                        <p:cTn id="34" fill="hold"/>
                                        <p:tgtEl>
                                          <p:spTgt spid="460"/>
                                        </p:tgtEl>
                                        <p:attrNameLst>
                                          <p:attrName>style.visibility</p:attrName>
                                        </p:attrNameLst>
                                      </p:cBhvr>
                                      <p:to>
                                        <p:strVal val="visible"/>
                                      </p:to>
                                    </p:set>
                                    <p:animEffect transition="in" filter="fade">
                                      <p:cBhvr>
                                        <p:cTn id="35" dur="500"/>
                                        <p:tgtEl>
                                          <p:spTgt spid="460"/>
                                        </p:tgtEl>
                                      </p:cBhvr>
                                    </p:animEffect>
                                  </p:childTnLst>
                                </p:cTn>
                              </p:par>
                            </p:childTnLst>
                          </p:cTn>
                        </p:par>
                        <p:par>
                          <p:cTn id="36" fill="hold">
                            <p:stCondLst>
                              <p:cond delay="600"/>
                            </p:stCondLst>
                            <p:childTnLst>
                              <p:par>
                                <p:cTn id="37" presetID="10" presetClass="entr" fill="hold" grpId="9" nodeType="afterEffect">
                                  <p:stCondLst>
                                    <p:cond delay="0"/>
                                  </p:stCondLst>
                                  <p:iterate>
                                    <p:tmAbs val="0"/>
                                  </p:iterate>
                                  <p:childTnLst>
                                    <p:set>
                                      <p:cBhvr>
                                        <p:cTn id="38" fill="hold"/>
                                        <p:tgtEl>
                                          <p:spTgt spid="602"/>
                                        </p:tgtEl>
                                        <p:attrNameLst>
                                          <p:attrName>style.visibility</p:attrName>
                                        </p:attrNameLst>
                                      </p:cBhvr>
                                      <p:to>
                                        <p:strVal val="visible"/>
                                      </p:to>
                                    </p:set>
                                    <p:animEffect transition="in" filter="fade">
                                      <p:cBhvr>
                                        <p:cTn id="39" dur="500"/>
                                        <p:tgtEl>
                                          <p:spTgt spid="602"/>
                                        </p:tgtEl>
                                      </p:cBhvr>
                                    </p:animEffect>
                                  </p:childTnLst>
                                </p:cTn>
                              </p:par>
                            </p:childTnLst>
                          </p:cTn>
                        </p:par>
                        <p:par>
                          <p:cTn id="40" fill="hold">
                            <p:stCondLst>
                              <p:cond delay="1100"/>
                            </p:stCondLst>
                            <p:childTnLst>
                              <p:par>
                                <p:cTn id="41" presetID="22" presetClass="entr" presetSubtype="8" fill="hold" grpId="10" nodeType="afterEffect">
                                  <p:stCondLst>
                                    <p:cond delay="0"/>
                                  </p:stCondLst>
                                  <p:iterate>
                                    <p:tmAbs val="0"/>
                                  </p:iterate>
                                  <p:childTnLst>
                                    <p:set>
                                      <p:cBhvr>
                                        <p:cTn id="42" fill="hold"/>
                                        <p:tgtEl>
                                          <p:spTgt spid="455"/>
                                        </p:tgtEl>
                                        <p:attrNameLst>
                                          <p:attrName>style.visibility</p:attrName>
                                        </p:attrNameLst>
                                      </p:cBhvr>
                                      <p:to>
                                        <p:strVal val="visible"/>
                                      </p:to>
                                    </p:set>
                                    <p:animEffect transition="in" filter="wipe(left)">
                                      <p:cBhvr>
                                        <p:cTn id="43" dur="1000"/>
                                        <p:tgtEl>
                                          <p:spTgt spid="455"/>
                                        </p:tgtEl>
                                      </p:cBhvr>
                                    </p:animEffect>
                                  </p:childTnLst>
                                </p:cTn>
                              </p:par>
                            </p:childTnLst>
                          </p:cTn>
                        </p:par>
                        <p:par>
                          <p:cTn id="44" fill="hold">
                            <p:stCondLst>
                              <p:cond delay="2100"/>
                            </p:stCondLst>
                            <p:childTnLst>
                              <p:par>
                                <p:cTn id="45" presetID="22" presetClass="entr" presetSubtype="8" fill="hold" grpId="11" nodeType="afterEffect">
                                  <p:stCondLst>
                                    <p:cond delay="250"/>
                                  </p:stCondLst>
                                  <p:iterate>
                                    <p:tmAbs val="0"/>
                                  </p:iterate>
                                  <p:childTnLst>
                                    <p:set>
                                      <p:cBhvr>
                                        <p:cTn id="46" fill="hold"/>
                                        <p:tgtEl>
                                          <p:spTgt spid="454"/>
                                        </p:tgtEl>
                                        <p:attrNameLst>
                                          <p:attrName>style.visibility</p:attrName>
                                        </p:attrNameLst>
                                      </p:cBhvr>
                                      <p:to>
                                        <p:strVal val="visible"/>
                                      </p:to>
                                    </p:set>
                                    <p:animEffect transition="in" filter="wipe(left)">
                                      <p:cBhvr>
                                        <p:cTn id="47" dur="750"/>
                                        <p:tgtEl>
                                          <p:spTgt spid="454"/>
                                        </p:tgtEl>
                                      </p:cBhvr>
                                    </p:animEffect>
                                  </p:childTnLst>
                                </p:cTn>
                              </p:par>
                            </p:childTnLst>
                          </p:cTn>
                        </p:par>
                        <p:par>
                          <p:cTn id="48" fill="hold">
                            <p:stCondLst>
                              <p:cond delay="3100"/>
                            </p:stCondLst>
                            <p:childTnLst>
                              <p:par>
                                <p:cTn id="49" presetID="22" presetClass="entr" presetSubtype="8" fill="hold" grpId="12" nodeType="afterEffect">
                                  <p:stCondLst>
                                    <p:cond delay="250"/>
                                  </p:stCondLst>
                                  <p:iterate>
                                    <p:tmAbs val="0"/>
                                  </p:iterate>
                                  <p:childTnLst>
                                    <p:set>
                                      <p:cBhvr>
                                        <p:cTn id="50" fill="hold"/>
                                        <p:tgtEl>
                                          <p:spTgt spid="457"/>
                                        </p:tgtEl>
                                        <p:attrNameLst>
                                          <p:attrName>style.visibility</p:attrName>
                                        </p:attrNameLst>
                                      </p:cBhvr>
                                      <p:to>
                                        <p:strVal val="visible"/>
                                      </p:to>
                                    </p:set>
                                    <p:animEffect transition="in" filter="wipe(left)">
                                      <p:cBhvr>
                                        <p:cTn id="51" dur="750"/>
                                        <p:tgtEl>
                                          <p:spTgt spid="457"/>
                                        </p:tgtEl>
                                      </p:cBhvr>
                                    </p:animEffect>
                                  </p:childTnLst>
                                </p:cTn>
                              </p:par>
                            </p:childTnLst>
                          </p:cTn>
                        </p:par>
                        <p:par>
                          <p:cTn id="52" fill="hold">
                            <p:stCondLst>
                              <p:cond delay="4100"/>
                            </p:stCondLst>
                            <p:childTnLst>
                              <p:par>
                                <p:cTn id="53" presetID="22" presetClass="entr" presetSubtype="2" fill="hold" grpId="13" nodeType="afterEffect">
                                  <p:stCondLst>
                                    <p:cond delay="250"/>
                                  </p:stCondLst>
                                  <p:iterate>
                                    <p:tmAbs val="0"/>
                                  </p:iterate>
                                  <p:childTnLst>
                                    <p:set>
                                      <p:cBhvr>
                                        <p:cTn id="54" fill="hold"/>
                                        <p:tgtEl>
                                          <p:spTgt spid="600"/>
                                        </p:tgtEl>
                                        <p:attrNameLst>
                                          <p:attrName>style.visibility</p:attrName>
                                        </p:attrNameLst>
                                      </p:cBhvr>
                                      <p:to>
                                        <p:strVal val="visible"/>
                                      </p:to>
                                    </p:set>
                                    <p:animEffect transition="in" filter="wipe(right)">
                                      <p:cBhvr>
                                        <p:cTn id="55" dur="750"/>
                                        <p:tgtEl>
                                          <p:spTgt spid="600"/>
                                        </p:tgtEl>
                                      </p:cBhvr>
                                    </p:animEffect>
                                  </p:childTnLst>
                                </p:cTn>
                              </p:par>
                            </p:childTnLst>
                          </p:cTn>
                        </p:par>
                        <p:par>
                          <p:cTn id="56" fill="hold">
                            <p:stCondLst>
                              <p:cond delay="5100"/>
                            </p:stCondLst>
                            <p:childTnLst>
                              <p:par>
                                <p:cTn id="57" presetID="23" presetClass="entr" presetSubtype="16" fill="hold" grpId="14" nodeType="afterEffect">
                                  <p:stCondLst>
                                    <p:cond delay="200"/>
                                  </p:stCondLst>
                                  <p:iterate>
                                    <p:tmAbs val="0"/>
                                  </p:iterate>
                                  <p:childTnLst>
                                    <p:set>
                                      <p:cBhvr>
                                        <p:cTn id="58" fill="hold"/>
                                        <p:tgtEl>
                                          <p:spTgt spid="621"/>
                                        </p:tgtEl>
                                        <p:attrNameLst>
                                          <p:attrName>style.visibility</p:attrName>
                                        </p:attrNameLst>
                                      </p:cBhvr>
                                      <p:to>
                                        <p:strVal val="visible"/>
                                      </p:to>
                                    </p:set>
                                    <p:anim calcmode="lin" valueType="num">
                                      <p:cBhvr>
                                        <p:cTn id="59" dur="250" fill="hold"/>
                                        <p:tgtEl>
                                          <p:spTgt spid="621"/>
                                        </p:tgtEl>
                                        <p:attrNameLst>
                                          <p:attrName>ppt_w</p:attrName>
                                        </p:attrNameLst>
                                      </p:cBhvr>
                                      <p:tavLst>
                                        <p:tav tm="0">
                                          <p:val>
                                            <p:fltVal val="0"/>
                                          </p:val>
                                        </p:tav>
                                        <p:tav tm="100000">
                                          <p:val>
                                            <p:strVal val="#ppt_w"/>
                                          </p:val>
                                        </p:tav>
                                      </p:tavLst>
                                    </p:anim>
                                    <p:anim calcmode="lin" valueType="num">
                                      <p:cBhvr>
                                        <p:cTn id="60" dur="250" fill="hold"/>
                                        <p:tgtEl>
                                          <p:spTgt spid="621"/>
                                        </p:tgtEl>
                                        <p:attrNameLst>
                                          <p:attrName>ppt_h</p:attrName>
                                        </p:attrNameLst>
                                      </p:cBhvr>
                                      <p:tavLst>
                                        <p:tav tm="0">
                                          <p:val>
                                            <p:fltVal val="0"/>
                                          </p:val>
                                        </p:tav>
                                        <p:tav tm="100000">
                                          <p:val>
                                            <p:strVal val="#ppt_h"/>
                                          </p:val>
                                        </p:tav>
                                      </p:tavLst>
                                    </p:anim>
                                  </p:childTnLst>
                                </p:cTn>
                              </p:par>
                            </p:childTnLst>
                          </p:cTn>
                        </p:par>
                        <p:par>
                          <p:cTn id="61" fill="hold">
                            <p:stCondLst>
                              <p:cond delay="5550"/>
                            </p:stCondLst>
                            <p:childTnLst>
                              <p:par>
                                <p:cTn id="62" presetID="23" presetClass="entr" presetSubtype="16" fill="hold" grpId="15" nodeType="afterEffect">
                                  <p:stCondLst>
                                    <p:cond delay="200"/>
                                  </p:stCondLst>
                                  <p:iterate>
                                    <p:tmAbs val="0"/>
                                  </p:iterate>
                                  <p:childTnLst>
                                    <p:set>
                                      <p:cBhvr>
                                        <p:cTn id="63" fill="hold"/>
                                        <p:tgtEl>
                                          <p:spTgt spid="616"/>
                                        </p:tgtEl>
                                        <p:attrNameLst>
                                          <p:attrName>style.visibility</p:attrName>
                                        </p:attrNameLst>
                                      </p:cBhvr>
                                      <p:to>
                                        <p:strVal val="visible"/>
                                      </p:to>
                                    </p:set>
                                    <p:anim calcmode="lin" valueType="num">
                                      <p:cBhvr>
                                        <p:cTn id="64" dur="250" fill="hold"/>
                                        <p:tgtEl>
                                          <p:spTgt spid="616"/>
                                        </p:tgtEl>
                                        <p:attrNameLst>
                                          <p:attrName>ppt_w</p:attrName>
                                        </p:attrNameLst>
                                      </p:cBhvr>
                                      <p:tavLst>
                                        <p:tav tm="0">
                                          <p:val>
                                            <p:fltVal val="0"/>
                                          </p:val>
                                        </p:tav>
                                        <p:tav tm="100000">
                                          <p:val>
                                            <p:strVal val="#ppt_w"/>
                                          </p:val>
                                        </p:tav>
                                      </p:tavLst>
                                    </p:anim>
                                    <p:anim calcmode="lin" valueType="num">
                                      <p:cBhvr>
                                        <p:cTn id="65" dur="250" fill="hold"/>
                                        <p:tgtEl>
                                          <p:spTgt spid="616"/>
                                        </p:tgtEl>
                                        <p:attrNameLst>
                                          <p:attrName>ppt_h</p:attrName>
                                        </p:attrNameLst>
                                      </p:cBhvr>
                                      <p:tavLst>
                                        <p:tav tm="0">
                                          <p:val>
                                            <p:fltVal val="0"/>
                                          </p:val>
                                        </p:tav>
                                        <p:tav tm="100000">
                                          <p:val>
                                            <p:strVal val="#ppt_h"/>
                                          </p:val>
                                        </p:tav>
                                      </p:tavLst>
                                    </p:anim>
                                  </p:childTnLst>
                                </p:cTn>
                              </p:par>
                            </p:childTnLst>
                          </p:cTn>
                        </p:par>
                        <p:par>
                          <p:cTn id="66" fill="hold">
                            <p:stCondLst>
                              <p:cond delay="0"/>
                            </p:stCondLst>
                            <p:childTnLst>
                              <p:par>
                                <p:cTn id="67" presetID="6" presetClass="emph" presetSubtype="0" fill="hold" grpId="16" nodeType="afterEffect">
                                  <p:stCondLst>
                                    <p:cond delay="200"/>
                                  </p:stCondLst>
                                  <p:childTnLst>
                                    <p:animScale>
                                      <p:cBhvr>
                                        <p:cTn id="68" dur="100" fill="hold"/>
                                        <p:tgtEl>
                                          <p:spTgt spid="616"/>
                                        </p:tgtEl>
                                      </p:cBhvr>
                                      <p:by x="110000" y="110000"/>
                                    </p:animScale>
                                  </p:childTnLst>
                                </p:cTn>
                              </p:par>
                            </p:childTnLst>
                          </p:cTn>
                        </p:par>
                        <p:par>
                          <p:cTn id="69" fill="hold">
                            <p:stCondLst>
                              <p:cond delay="0"/>
                            </p:stCondLst>
                            <p:childTnLst>
                              <p:par>
                                <p:cTn id="70" presetID="6" presetClass="emph" presetSubtype="0" fill="hold" grpId="17" nodeType="afterEffect">
                                  <p:stCondLst>
                                    <p:cond delay="200"/>
                                  </p:stCondLst>
                                  <p:childTnLst>
                                    <p:animScale>
                                      <p:cBhvr>
                                        <p:cTn id="71" dur="100" fill="hold"/>
                                        <p:tgtEl>
                                          <p:spTgt spid="621"/>
                                        </p:tgtEl>
                                      </p:cBhvr>
                                      <p:by x="110000" y="110000"/>
                                    </p:animScale>
                                  </p:childTnLst>
                                </p:cTn>
                              </p:par>
                            </p:childTnLst>
                          </p:cTn>
                        </p:par>
                        <p:par>
                          <p:cTn id="72" fill="hold">
                            <p:stCondLst>
                              <p:cond delay="300"/>
                            </p:stCondLst>
                            <p:childTnLst>
                              <p:par>
                                <p:cTn id="73" presetID="10" presetClass="entr" fill="hold" grpId="18" nodeType="afterEffect">
                                  <p:stCondLst>
                                    <p:cond delay="0"/>
                                  </p:stCondLst>
                                  <p:iterate>
                                    <p:tmAbs val="0"/>
                                  </p:iterate>
                                  <p:childTnLst>
                                    <p:set>
                                      <p:cBhvr>
                                        <p:cTn id="74" fill="hold"/>
                                        <p:tgtEl>
                                          <p:spTgt spid="622"/>
                                        </p:tgtEl>
                                        <p:attrNameLst>
                                          <p:attrName>style.visibility</p:attrName>
                                        </p:attrNameLst>
                                      </p:cBhvr>
                                      <p:to>
                                        <p:strVal val="visible"/>
                                      </p:to>
                                    </p:set>
                                    <p:animEffect transition="in" filter="fade">
                                      <p:cBhvr>
                                        <p:cTn id="75" dur="500"/>
                                        <p:tgtEl>
                                          <p:spTgt spid="622"/>
                                        </p:tgtEl>
                                      </p:cBhvr>
                                    </p:animEffect>
                                  </p:childTnLst>
                                </p:cTn>
                              </p:par>
                            </p:childTnLst>
                          </p:cTn>
                        </p:par>
                        <p:par>
                          <p:cTn id="76" fill="hold">
                            <p:stCondLst>
                              <p:cond delay="800"/>
                            </p:stCondLst>
                            <p:childTnLst>
                              <p:par>
                                <p:cTn id="77" presetID="22" presetClass="entr" presetSubtype="1" fill="hold" grpId="19" nodeType="afterEffect">
                                  <p:stCondLst>
                                    <p:cond delay="200"/>
                                  </p:stCondLst>
                                  <p:iterate>
                                    <p:tmAbs val="0"/>
                                  </p:iterate>
                                  <p:childTnLst>
                                    <p:set>
                                      <p:cBhvr>
                                        <p:cTn id="78" fill="hold"/>
                                        <p:tgtEl>
                                          <p:spTgt spid="458"/>
                                        </p:tgtEl>
                                        <p:attrNameLst>
                                          <p:attrName>style.visibility</p:attrName>
                                        </p:attrNameLst>
                                      </p:cBhvr>
                                      <p:to>
                                        <p:strVal val="visible"/>
                                      </p:to>
                                    </p:set>
                                    <p:animEffect transition="in" filter="wipe(up)">
                                      <p:cBhvr>
                                        <p:cTn id="79" dur="500"/>
                                        <p:tgtEl>
                                          <p:spTgt spid="458"/>
                                        </p:tgtEl>
                                      </p:cBhvr>
                                    </p:animEffect>
                                  </p:childTnLst>
                                </p:cTn>
                              </p:par>
                            </p:childTnLst>
                          </p:cTn>
                        </p:par>
                        <p:par>
                          <p:cTn id="80" fill="hold">
                            <p:stCondLst>
                              <p:cond delay="1500"/>
                            </p:stCondLst>
                            <p:childTnLst>
                              <p:par>
                                <p:cTn id="81" presetID="22" presetClass="entr" presetSubtype="1" fill="hold" grpId="20" nodeType="afterEffect">
                                  <p:stCondLst>
                                    <p:cond delay="200"/>
                                  </p:stCondLst>
                                  <p:iterate>
                                    <p:tmAbs val="0"/>
                                  </p:iterate>
                                  <p:childTnLst>
                                    <p:set>
                                      <p:cBhvr>
                                        <p:cTn id="82" fill="hold"/>
                                        <p:tgtEl>
                                          <p:spTgt spid="453"/>
                                        </p:tgtEl>
                                        <p:attrNameLst>
                                          <p:attrName>style.visibility</p:attrName>
                                        </p:attrNameLst>
                                      </p:cBhvr>
                                      <p:to>
                                        <p:strVal val="visible"/>
                                      </p:to>
                                    </p:set>
                                    <p:animEffect transition="in" filter="wipe(up)">
                                      <p:cBhvr>
                                        <p:cTn id="83" dur="500"/>
                                        <p:tgtEl>
                                          <p:spTgt spid="453"/>
                                        </p:tgtEl>
                                      </p:cBhvr>
                                    </p:animEffect>
                                  </p:childTnLst>
                                </p:cTn>
                              </p:par>
                            </p:childTnLst>
                          </p:cTn>
                        </p:par>
                        <p:par>
                          <p:cTn id="84" fill="hold">
                            <p:stCondLst>
                              <p:cond delay="2200"/>
                            </p:stCondLst>
                            <p:childTnLst>
                              <p:par>
                                <p:cTn id="85" presetID="23" presetClass="entr" presetSubtype="16" fill="hold" grpId="21" nodeType="afterEffect">
                                  <p:stCondLst>
                                    <p:cond delay="0"/>
                                  </p:stCondLst>
                                  <p:iterate>
                                    <p:tmAbs val="0"/>
                                  </p:iterate>
                                  <p:childTnLst>
                                    <p:set>
                                      <p:cBhvr>
                                        <p:cTn id="86" fill="hold"/>
                                        <p:tgtEl>
                                          <p:spTgt spid="603"/>
                                        </p:tgtEl>
                                        <p:attrNameLst>
                                          <p:attrName>style.visibility</p:attrName>
                                        </p:attrNameLst>
                                      </p:cBhvr>
                                      <p:to>
                                        <p:strVal val="visible"/>
                                      </p:to>
                                    </p:set>
                                    <p:anim calcmode="lin" valueType="num">
                                      <p:cBhvr>
                                        <p:cTn id="87" dur="250" fill="hold"/>
                                        <p:tgtEl>
                                          <p:spTgt spid="603"/>
                                        </p:tgtEl>
                                        <p:attrNameLst>
                                          <p:attrName>ppt_w</p:attrName>
                                        </p:attrNameLst>
                                      </p:cBhvr>
                                      <p:tavLst>
                                        <p:tav tm="0">
                                          <p:val>
                                            <p:fltVal val="0"/>
                                          </p:val>
                                        </p:tav>
                                        <p:tav tm="100000">
                                          <p:val>
                                            <p:strVal val="#ppt_w"/>
                                          </p:val>
                                        </p:tav>
                                      </p:tavLst>
                                    </p:anim>
                                    <p:anim calcmode="lin" valueType="num">
                                      <p:cBhvr>
                                        <p:cTn id="88" dur="250" fill="hold"/>
                                        <p:tgtEl>
                                          <p:spTgt spid="603"/>
                                        </p:tgtEl>
                                        <p:attrNameLst>
                                          <p:attrName>ppt_h</p:attrName>
                                        </p:attrNameLst>
                                      </p:cBhvr>
                                      <p:tavLst>
                                        <p:tav tm="0">
                                          <p:val>
                                            <p:fltVal val="0"/>
                                          </p:val>
                                        </p:tav>
                                        <p:tav tm="100000">
                                          <p:val>
                                            <p:strVal val="#ppt_h"/>
                                          </p:val>
                                        </p:tav>
                                      </p:tavLst>
                                    </p:anim>
                                  </p:childTnLst>
                                </p:cTn>
                              </p:par>
                            </p:childTnLst>
                          </p:cTn>
                        </p:par>
                        <p:par>
                          <p:cTn id="89" fill="hold">
                            <p:stCondLst>
                              <p:cond delay="2450"/>
                            </p:stCondLst>
                            <p:childTnLst>
                              <p:par>
                                <p:cTn id="90" presetID="23" presetClass="entr" presetSubtype="16" fill="hold" grpId="22" nodeType="afterEffect">
                                  <p:stCondLst>
                                    <p:cond delay="0"/>
                                  </p:stCondLst>
                                  <p:iterate>
                                    <p:tmAbs val="0"/>
                                  </p:iterate>
                                  <p:childTnLst>
                                    <p:set>
                                      <p:cBhvr>
                                        <p:cTn id="91" fill="hold"/>
                                        <p:tgtEl>
                                          <p:spTgt spid="614"/>
                                        </p:tgtEl>
                                        <p:attrNameLst>
                                          <p:attrName>style.visibility</p:attrName>
                                        </p:attrNameLst>
                                      </p:cBhvr>
                                      <p:to>
                                        <p:strVal val="visible"/>
                                      </p:to>
                                    </p:set>
                                    <p:anim calcmode="lin" valueType="num">
                                      <p:cBhvr>
                                        <p:cTn id="92" dur="250" fill="hold"/>
                                        <p:tgtEl>
                                          <p:spTgt spid="614"/>
                                        </p:tgtEl>
                                        <p:attrNameLst>
                                          <p:attrName>ppt_w</p:attrName>
                                        </p:attrNameLst>
                                      </p:cBhvr>
                                      <p:tavLst>
                                        <p:tav tm="0">
                                          <p:val>
                                            <p:fltVal val="0"/>
                                          </p:val>
                                        </p:tav>
                                        <p:tav tm="100000">
                                          <p:val>
                                            <p:strVal val="#ppt_w"/>
                                          </p:val>
                                        </p:tav>
                                      </p:tavLst>
                                    </p:anim>
                                    <p:anim calcmode="lin" valueType="num">
                                      <p:cBhvr>
                                        <p:cTn id="93" dur="250" fill="hold"/>
                                        <p:tgtEl>
                                          <p:spTgt spid="614"/>
                                        </p:tgtEl>
                                        <p:attrNameLst>
                                          <p:attrName>ppt_h</p:attrName>
                                        </p:attrNameLst>
                                      </p:cBhvr>
                                      <p:tavLst>
                                        <p:tav tm="0">
                                          <p:val>
                                            <p:fltVal val="0"/>
                                          </p:val>
                                        </p:tav>
                                        <p:tav tm="100000">
                                          <p:val>
                                            <p:strVal val="#ppt_h"/>
                                          </p:val>
                                        </p:tav>
                                      </p:tavLst>
                                    </p:anim>
                                  </p:childTnLst>
                                </p:cTn>
                              </p:par>
                            </p:childTnLst>
                          </p:cTn>
                        </p:par>
                        <p:par>
                          <p:cTn id="94" fill="hold">
                            <p:stCondLst>
                              <p:cond delay="0"/>
                            </p:stCondLst>
                            <p:childTnLst>
                              <p:par>
                                <p:cTn id="95" presetID="6" presetClass="emph" presetSubtype="0" fill="hold" grpId="23" nodeType="afterEffect">
                                  <p:stCondLst>
                                    <p:cond delay="0"/>
                                  </p:stCondLst>
                                  <p:childTnLst>
                                    <p:animScale>
                                      <p:cBhvr>
                                        <p:cTn id="96" dur="100" fill="hold"/>
                                        <p:tgtEl>
                                          <p:spTgt spid="603"/>
                                        </p:tgtEl>
                                      </p:cBhvr>
                                      <p:by x="110000" y="110000"/>
                                    </p:animScale>
                                  </p:childTnLst>
                                </p:cTn>
                              </p:par>
                            </p:childTnLst>
                          </p:cTn>
                        </p:par>
                        <p:par>
                          <p:cTn id="97" fill="hold">
                            <p:stCondLst>
                              <p:cond delay="0"/>
                            </p:stCondLst>
                            <p:childTnLst>
                              <p:par>
                                <p:cTn id="98" presetID="6" presetClass="emph" presetSubtype="0" fill="hold" grpId="24" nodeType="afterEffect">
                                  <p:stCondLst>
                                    <p:cond delay="0"/>
                                  </p:stCondLst>
                                  <p:childTnLst>
                                    <p:animScale>
                                      <p:cBhvr>
                                        <p:cTn id="99" dur="100" fill="hold"/>
                                        <p:tgtEl>
                                          <p:spTgt spid="614"/>
                                        </p:tgtEl>
                                      </p:cBhvr>
                                      <p:by x="110000" y="110000"/>
                                    </p:animScale>
                                  </p:childTnLst>
                                </p:cTn>
                              </p:par>
                            </p:childTnLst>
                          </p:cTn>
                        </p:par>
                        <p:par>
                          <p:cTn id="100" fill="hold">
                            <p:stCondLst>
                              <p:cond delay="100"/>
                            </p:stCondLst>
                            <p:childTnLst>
                              <p:par>
                                <p:cTn id="101" presetID="10" presetClass="entr" fill="hold" grpId="25" nodeType="afterEffect">
                                  <p:stCondLst>
                                    <p:cond delay="0"/>
                                  </p:stCondLst>
                                  <p:iterate>
                                    <p:tmAbs val="0"/>
                                  </p:iterate>
                                  <p:childTnLst>
                                    <p:set>
                                      <p:cBhvr>
                                        <p:cTn id="102" fill="hold"/>
                                        <p:tgtEl>
                                          <p:spTgt spid="604"/>
                                        </p:tgtEl>
                                        <p:attrNameLst>
                                          <p:attrName>style.visibility</p:attrName>
                                        </p:attrNameLst>
                                      </p:cBhvr>
                                      <p:to>
                                        <p:strVal val="visible"/>
                                      </p:to>
                                    </p:set>
                                    <p:animEffect transition="in" filter="fade">
                                      <p:cBhvr>
                                        <p:cTn id="103" dur="500"/>
                                        <p:tgtEl>
                                          <p:spTgt spid="604"/>
                                        </p:tgtEl>
                                      </p:cBhvr>
                                    </p:animEffect>
                                  </p:childTnLst>
                                </p:cTn>
                              </p:par>
                            </p:childTnLst>
                          </p:cTn>
                        </p:par>
                        <p:par>
                          <p:cTn id="104" fill="hold">
                            <p:stCondLst>
                              <p:cond delay="600"/>
                            </p:stCondLst>
                            <p:childTnLst>
                              <p:par>
                                <p:cTn id="105" presetID="10" presetClass="entr" fill="hold" grpId="26" nodeType="afterEffect">
                                  <p:stCondLst>
                                    <p:cond delay="0"/>
                                  </p:stCondLst>
                                  <p:iterate>
                                    <p:tmAbs val="0"/>
                                  </p:iterate>
                                  <p:childTnLst>
                                    <p:set>
                                      <p:cBhvr>
                                        <p:cTn id="106" fill="hold"/>
                                        <p:tgtEl>
                                          <p:spTgt spid="617"/>
                                        </p:tgtEl>
                                        <p:attrNameLst>
                                          <p:attrName>style.visibility</p:attrName>
                                        </p:attrNameLst>
                                      </p:cBhvr>
                                      <p:to>
                                        <p:strVal val="visible"/>
                                      </p:to>
                                    </p:set>
                                    <p:animEffect transition="in" filter="fade">
                                      <p:cBhvr>
                                        <p:cTn id="107" dur="500"/>
                                        <p:tgtEl>
                                          <p:spTgt spid="617"/>
                                        </p:tgtEl>
                                      </p:cBhvr>
                                    </p:animEffect>
                                  </p:childTnLst>
                                </p:cTn>
                              </p:par>
                            </p:childTnLst>
                          </p:cTn>
                        </p:par>
                        <p:par>
                          <p:cTn id="108" fill="hold">
                            <p:stCondLst>
                              <p:cond delay="1100"/>
                            </p:stCondLst>
                            <p:childTnLst>
                              <p:par>
                                <p:cTn id="109" presetID="10" presetClass="entr" fill="hold" grpId="27" nodeType="afterEffect">
                                  <p:stCondLst>
                                    <p:cond delay="0"/>
                                  </p:stCondLst>
                                  <p:iterate>
                                    <p:tmAbs val="0"/>
                                  </p:iterate>
                                  <p:childTnLst>
                                    <p:set>
                                      <p:cBhvr>
                                        <p:cTn id="110" fill="hold"/>
                                        <p:tgtEl>
                                          <p:spTgt spid="615"/>
                                        </p:tgtEl>
                                        <p:attrNameLst>
                                          <p:attrName>style.visibility</p:attrName>
                                        </p:attrNameLst>
                                      </p:cBhvr>
                                      <p:to>
                                        <p:strVal val="visible"/>
                                      </p:to>
                                    </p:set>
                                    <p:animEffect transition="in" filter="fade">
                                      <p:cBhvr>
                                        <p:cTn id="111" dur="500"/>
                                        <p:tgtEl>
                                          <p:spTgt spid="615"/>
                                        </p:tgtEl>
                                      </p:cBhvr>
                                    </p:animEffect>
                                  </p:childTnLst>
                                </p:cTn>
                              </p:par>
                            </p:childTnLst>
                          </p:cTn>
                        </p:par>
                        <p:par>
                          <p:cTn id="112" fill="hold">
                            <p:stCondLst>
                              <p:cond delay="1600"/>
                            </p:stCondLst>
                            <p:childTnLst>
                              <p:par>
                                <p:cTn id="113" presetID="4" presetClass="entr" presetSubtype="32" fill="hold" grpId="28" nodeType="afterEffect">
                                  <p:stCondLst>
                                    <p:cond delay="0"/>
                                  </p:stCondLst>
                                  <p:iterate>
                                    <p:tmAbs val="0"/>
                                  </p:iterate>
                                  <p:childTnLst>
                                    <p:set>
                                      <p:cBhvr>
                                        <p:cTn id="114" fill="hold"/>
                                        <p:tgtEl>
                                          <p:spTgt spid="480"/>
                                        </p:tgtEl>
                                        <p:attrNameLst>
                                          <p:attrName>style.visibility</p:attrName>
                                        </p:attrNameLst>
                                      </p:cBhvr>
                                      <p:to>
                                        <p:strVal val="visible"/>
                                      </p:to>
                                    </p:set>
                                    <p:animEffect transition="in" filter="box(out)">
                                      <p:cBhvr>
                                        <p:cTn id="115" dur="500"/>
                                        <p:tgtEl>
                                          <p:spTgt spid="480"/>
                                        </p:tgtEl>
                                      </p:cBhvr>
                                    </p:animEffect>
                                  </p:childTnLst>
                                </p:cTn>
                              </p:par>
                            </p:childTnLst>
                          </p:cTn>
                        </p:par>
                        <p:par>
                          <p:cTn id="116" fill="hold">
                            <p:stCondLst>
                              <p:cond delay="2100"/>
                            </p:stCondLst>
                            <p:childTnLst>
                              <p:par>
                                <p:cTn id="117" presetID="23" presetClass="entr" presetSubtype="16" fill="hold" grpId="29" nodeType="afterEffect">
                                  <p:stCondLst>
                                    <p:cond delay="0"/>
                                  </p:stCondLst>
                                  <p:iterate>
                                    <p:tmAbs val="0"/>
                                  </p:iterate>
                                  <p:childTnLst>
                                    <p:set>
                                      <p:cBhvr>
                                        <p:cTn id="118" fill="hold"/>
                                        <p:tgtEl>
                                          <p:spTgt spid="500"/>
                                        </p:tgtEl>
                                        <p:attrNameLst>
                                          <p:attrName>style.visibility</p:attrName>
                                        </p:attrNameLst>
                                      </p:cBhvr>
                                      <p:to>
                                        <p:strVal val="visible"/>
                                      </p:to>
                                    </p:set>
                                    <p:anim calcmode="lin" valueType="num">
                                      <p:cBhvr>
                                        <p:cTn id="119" dur="500" fill="hold"/>
                                        <p:tgtEl>
                                          <p:spTgt spid="500"/>
                                        </p:tgtEl>
                                        <p:attrNameLst>
                                          <p:attrName>ppt_w</p:attrName>
                                        </p:attrNameLst>
                                      </p:cBhvr>
                                      <p:tavLst>
                                        <p:tav tm="0">
                                          <p:val>
                                            <p:fltVal val="0"/>
                                          </p:val>
                                        </p:tav>
                                        <p:tav tm="100000">
                                          <p:val>
                                            <p:strVal val="#ppt_w"/>
                                          </p:val>
                                        </p:tav>
                                      </p:tavLst>
                                    </p:anim>
                                    <p:anim calcmode="lin" valueType="num">
                                      <p:cBhvr>
                                        <p:cTn id="120" dur="500" fill="hold"/>
                                        <p:tgtEl>
                                          <p:spTgt spid="500"/>
                                        </p:tgtEl>
                                        <p:attrNameLst>
                                          <p:attrName>ppt_h</p:attrName>
                                        </p:attrNameLst>
                                      </p:cBhvr>
                                      <p:tavLst>
                                        <p:tav tm="0">
                                          <p:val>
                                            <p:fltVal val="0"/>
                                          </p:val>
                                        </p:tav>
                                        <p:tav tm="100000">
                                          <p:val>
                                            <p:strVal val="#ppt_h"/>
                                          </p:val>
                                        </p:tav>
                                      </p:tavLst>
                                    </p:anim>
                                  </p:childTnLst>
                                </p:cTn>
                              </p:par>
                            </p:childTnLst>
                          </p:cTn>
                        </p:par>
                        <p:par>
                          <p:cTn id="121" fill="hold">
                            <p:stCondLst>
                              <p:cond delay="2600"/>
                            </p:stCondLst>
                            <p:childTnLst>
                              <p:par>
                                <p:cTn id="122" presetID="23" presetClass="entr" presetSubtype="16" fill="hold" grpId="30" nodeType="afterEffect">
                                  <p:stCondLst>
                                    <p:cond delay="0"/>
                                  </p:stCondLst>
                                  <p:iterate>
                                    <p:tmAbs val="0"/>
                                  </p:iterate>
                                  <p:childTnLst>
                                    <p:set>
                                      <p:cBhvr>
                                        <p:cTn id="123" fill="hold"/>
                                        <p:tgtEl>
                                          <p:spTgt spid="542"/>
                                        </p:tgtEl>
                                        <p:attrNameLst>
                                          <p:attrName>style.visibility</p:attrName>
                                        </p:attrNameLst>
                                      </p:cBhvr>
                                      <p:to>
                                        <p:strVal val="visible"/>
                                      </p:to>
                                    </p:set>
                                    <p:anim calcmode="lin" valueType="num">
                                      <p:cBhvr>
                                        <p:cTn id="124" dur="500" fill="hold"/>
                                        <p:tgtEl>
                                          <p:spTgt spid="542"/>
                                        </p:tgtEl>
                                        <p:attrNameLst>
                                          <p:attrName>ppt_w</p:attrName>
                                        </p:attrNameLst>
                                      </p:cBhvr>
                                      <p:tavLst>
                                        <p:tav tm="0">
                                          <p:val>
                                            <p:fltVal val="0"/>
                                          </p:val>
                                        </p:tav>
                                        <p:tav tm="100000">
                                          <p:val>
                                            <p:strVal val="#ppt_w"/>
                                          </p:val>
                                        </p:tav>
                                      </p:tavLst>
                                    </p:anim>
                                    <p:anim calcmode="lin" valueType="num">
                                      <p:cBhvr>
                                        <p:cTn id="125" dur="500" fill="hold"/>
                                        <p:tgtEl>
                                          <p:spTgt spid="542"/>
                                        </p:tgtEl>
                                        <p:attrNameLst>
                                          <p:attrName>ppt_h</p:attrName>
                                        </p:attrNameLst>
                                      </p:cBhvr>
                                      <p:tavLst>
                                        <p:tav tm="0">
                                          <p:val>
                                            <p:fltVal val="0"/>
                                          </p:val>
                                        </p:tav>
                                        <p:tav tm="100000">
                                          <p:val>
                                            <p:strVal val="#ppt_h"/>
                                          </p:val>
                                        </p:tav>
                                      </p:tavLst>
                                    </p:anim>
                                  </p:childTnLst>
                                </p:cTn>
                              </p:par>
                            </p:childTnLst>
                          </p:cTn>
                        </p:par>
                        <p:par>
                          <p:cTn id="126" fill="hold">
                            <p:stCondLst>
                              <p:cond delay="3100"/>
                            </p:stCondLst>
                            <p:childTnLst>
                              <p:par>
                                <p:cTn id="127" presetID="4" presetClass="entr" presetSubtype="32" fill="hold" grpId="31" nodeType="afterEffect">
                                  <p:stCondLst>
                                    <p:cond delay="0"/>
                                  </p:stCondLst>
                                  <p:iterate>
                                    <p:tmAbs val="0"/>
                                  </p:iterate>
                                  <p:childTnLst>
                                    <p:set>
                                      <p:cBhvr>
                                        <p:cTn id="128" fill="hold"/>
                                        <p:tgtEl>
                                          <p:spTgt spid="521"/>
                                        </p:tgtEl>
                                        <p:attrNameLst>
                                          <p:attrName>style.visibility</p:attrName>
                                        </p:attrNameLst>
                                      </p:cBhvr>
                                      <p:to>
                                        <p:strVal val="visible"/>
                                      </p:to>
                                    </p:set>
                                    <p:animEffect transition="in" filter="box(out)">
                                      <p:cBhvr>
                                        <p:cTn id="129" dur="500"/>
                                        <p:tgtEl>
                                          <p:spTgt spid="521"/>
                                        </p:tgtEl>
                                      </p:cBhvr>
                                    </p:animEffect>
                                  </p:childTnLst>
                                </p:cTn>
                              </p:par>
                            </p:childTnLst>
                          </p:cTn>
                        </p:par>
                        <p:par>
                          <p:cTn id="130" fill="hold">
                            <p:stCondLst>
                              <p:cond delay="3600"/>
                            </p:stCondLst>
                            <p:childTnLst>
                              <p:par>
                                <p:cTn id="131" presetID="4" presetClass="entr" presetSubtype="32" fill="hold" grpId="32" nodeType="afterEffect">
                                  <p:stCondLst>
                                    <p:cond delay="0"/>
                                  </p:stCondLst>
                                  <p:iterate>
                                    <p:tmAbs val="0"/>
                                  </p:iterate>
                                  <p:childTnLst>
                                    <p:set>
                                      <p:cBhvr>
                                        <p:cTn id="132" fill="hold"/>
                                        <p:tgtEl>
                                          <p:spTgt spid="348"/>
                                        </p:tgtEl>
                                        <p:attrNameLst>
                                          <p:attrName>style.visibility</p:attrName>
                                        </p:attrNameLst>
                                      </p:cBhvr>
                                      <p:to>
                                        <p:strVal val="visible"/>
                                      </p:to>
                                    </p:set>
                                    <p:animEffect transition="in" filter="box(out)">
                                      <p:cBhvr>
                                        <p:cTn id="133" dur="500"/>
                                        <p:tgtEl>
                                          <p:spTgt spid="348"/>
                                        </p:tgtEl>
                                      </p:cBhvr>
                                    </p:animEffect>
                                  </p:childTnLst>
                                </p:cTn>
                              </p:par>
                            </p:childTnLst>
                          </p:cTn>
                        </p:par>
                        <p:par>
                          <p:cTn id="134" fill="hold">
                            <p:stCondLst>
                              <p:cond delay="4100"/>
                            </p:stCondLst>
                            <p:childTnLst>
                              <p:par>
                                <p:cTn id="135" presetID="23" presetClass="entr" presetSubtype="16" fill="hold" grpId="33" nodeType="afterEffect">
                                  <p:stCondLst>
                                    <p:cond delay="0"/>
                                  </p:stCondLst>
                                  <p:iterate>
                                    <p:tmAbs val="0"/>
                                  </p:iterate>
                                  <p:childTnLst>
                                    <p:set>
                                      <p:cBhvr>
                                        <p:cTn id="136" fill="hold"/>
                                        <p:tgtEl>
                                          <p:spTgt spid="579"/>
                                        </p:tgtEl>
                                        <p:attrNameLst>
                                          <p:attrName>style.visibility</p:attrName>
                                        </p:attrNameLst>
                                      </p:cBhvr>
                                      <p:to>
                                        <p:strVal val="visible"/>
                                      </p:to>
                                    </p:set>
                                    <p:anim calcmode="lin" valueType="num">
                                      <p:cBhvr>
                                        <p:cTn id="137" dur="500" fill="hold"/>
                                        <p:tgtEl>
                                          <p:spTgt spid="579"/>
                                        </p:tgtEl>
                                        <p:attrNameLst>
                                          <p:attrName>ppt_w</p:attrName>
                                        </p:attrNameLst>
                                      </p:cBhvr>
                                      <p:tavLst>
                                        <p:tav tm="0">
                                          <p:val>
                                            <p:fltVal val="0"/>
                                          </p:val>
                                        </p:tav>
                                        <p:tav tm="100000">
                                          <p:val>
                                            <p:strVal val="#ppt_w"/>
                                          </p:val>
                                        </p:tav>
                                      </p:tavLst>
                                    </p:anim>
                                    <p:anim calcmode="lin" valueType="num">
                                      <p:cBhvr>
                                        <p:cTn id="138" dur="500" fill="hold"/>
                                        <p:tgtEl>
                                          <p:spTgt spid="579"/>
                                        </p:tgtEl>
                                        <p:attrNameLst>
                                          <p:attrName>ppt_h</p:attrName>
                                        </p:attrNameLst>
                                      </p:cBhvr>
                                      <p:tavLst>
                                        <p:tav tm="0">
                                          <p:val>
                                            <p:fltVal val="0"/>
                                          </p:val>
                                        </p:tav>
                                        <p:tav tm="100000">
                                          <p:val>
                                            <p:strVal val="#ppt_h"/>
                                          </p:val>
                                        </p:tav>
                                      </p:tavLst>
                                    </p:anim>
                                  </p:childTnLst>
                                </p:cTn>
                              </p:par>
                            </p:childTnLst>
                          </p:cTn>
                        </p:par>
                        <p:par>
                          <p:cTn id="139" fill="hold">
                            <p:stCondLst>
                              <p:cond delay="4600"/>
                            </p:stCondLst>
                            <p:childTnLst>
                              <p:par>
                                <p:cTn id="140" presetID="23" presetClass="entr" presetSubtype="16" fill="hold" grpId="34" nodeType="afterEffect">
                                  <p:stCondLst>
                                    <p:cond delay="0"/>
                                  </p:stCondLst>
                                  <p:iterate>
                                    <p:tmAbs val="0"/>
                                  </p:iterate>
                                  <p:childTnLst>
                                    <p:set>
                                      <p:cBhvr>
                                        <p:cTn id="141" fill="hold"/>
                                        <p:tgtEl>
                                          <p:spTgt spid="599"/>
                                        </p:tgtEl>
                                        <p:attrNameLst>
                                          <p:attrName>style.visibility</p:attrName>
                                        </p:attrNameLst>
                                      </p:cBhvr>
                                      <p:to>
                                        <p:strVal val="visible"/>
                                      </p:to>
                                    </p:set>
                                    <p:anim calcmode="lin" valueType="num">
                                      <p:cBhvr>
                                        <p:cTn id="142" dur="500" fill="hold"/>
                                        <p:tgtEl>
                                          <p:spTgt spid="599"/>
                                        </p:tgtEl>
                                        <p:attrNameLst>
                                          <p:attrName>ppt_w</p:attrName>
                                        </p:attrNameLst>
                                      </p:cBhvr>
                                      <p:tavLst>
                                        <p:tav tm="0">
                                          <p:val>
                                            <p:fltVal val="0"/>
                                          </p:val>
                                        </p:tav>
                                        <p:tav tm="100000">
                                          <p:val>
                                            <p:strVal val="#ppt_w"/>
                                          </p:val>
                                        </p:tav>
                                      </p:tavLst>
                                    </p:anim>
                                    <p:anim calcmode="lin" valueType="num">
                                      <p:cBhvr>
                                        <p:cTn id="143" dur="500" fill="hold"/>
                                        <p:tgtEl>
                                          <p:spTgt spid="599"/>
                                        </p:tgtEl>
                                        <p:attrNameLst>
                                          <p:attrName>ppt_h</p:attrName>
                                        </p:attrNameLst>
                                      </p:cBhvr>
                                      <p:tavLst>
                                        <p:tav tm="0">
                                          <p:val>
                                            <p:fltVal val="0"/>
                                          </p:val>
                                        </p:tav>
                                        <p:tav tm="100000">
                                          <p:val>
                                            <p:strVal val="#ppt_h"/>
                                          </p:val>
                                        </p:tav>
                                      </p:tavLst>
                                    </p:anim>
                                  </p:childTnLst>
                                </p:cTn>
                              </p:par>
                            </p:childTnLst>
                          </p:cTn>
                        </p:par>
                        <p:par>
                          <p:cTn id="144" fill="hold">
                            <p:stCondLst>
                              <p:cond delay="5100"/>
                            </p:stCondLst>
                            <p:childTnLst>
                              <p:par>
                                <p:cTn id="145" presetID="4" presetClass="entr" presetSubtype="32" fill="hold" grpId="35" nodeType="afterEffect">
                                  <p:stCondLst>
                                    <p:cond delay="0"/>
                                  </p:stCondLst>
                                  <p:iterate>
                                    <p:tmAbs val="0"/>
                                  </p:iterate>
                                  <p:childTnLst>
                                    <p:set>
                                      <p:cBhvr>
                                        <p:cTn id="146" fill="hold"/>
                                        <p:tgtEl>
                                          <p:spTgt spid="589"/>
                                        </p:tgtEl>
                                        <p:attrNameLst>
                                          <p:attrName>style.visibility</p:attrName>
                                        </p:attrNameLst>
                                      </p:cBhvr>
                                      <p:to>
                                        <p:strVal val="visible"/>
                                      </p:to>
                                    </p:set>
                                    <p:animEffect transition="in" filter="box(out)">
                                      <p:cBhvr>
                                        <p:cTn id="147" dur="500"/>
                                        <p:tgtEl>
                                          <p:spTgt spid="589"/>
                                        </p:tgtEl>
                                      </p:cBhvr>
                                    </p:animEffect>
                                  </p:childTnLst>
                                </p:cTn>
                              </p:par>
                            </p:childTnLst>
                          </p:cTn>
                        </p:par>
                        <p:par>
                          <p:cTn id="148" fill="hold">
                            <p:stCondLst>
                              <p:cond delay="5600"/>
                            </p:stCondLst>
                            <p:childTnLst>
                              <p:par>
                                <p:cTn id="149" presetID="4" presetClass="entr" presetSubtype="32" fill="hold" grpId="36" nodeType="afterEffect">
                                  <p:stCondLst>
                                    <p:cond delay="0"/>
                                  </p:stCondLst>
                                  <p:iterate>
                                    <p:tmAbs val="0"/>
                                  </p:iterate>
                                  <p:childTnLst>
                                    <p:set>
                                      <p:cBhvr>
                                        <p:cTn id="150" fill="hold"/>
                                        <p:tgtEl>
                                          <p:spTgt spid="332"/>
                                        </p:tgtEl>
                                        <p:attrNameLst>
                                          <p:attrName>style.visibility</p:attrName>
                                        </p:attrNameLst>
                                      </p:cBhvr>
                                      <p:to>
                                        <p:strVal val="visible"/>
                                      </p:to>
                                    </p:set>
                                    <p:animEffect transition="in" filter="box(out)">
                                      <p:cBhvr>
                                        <p:cTn id="151" dur="500"/>
                                        <p:tgtEl>
                                          <p:spTgt spid="332"/>
                                        </p:tgtEl>
                                      </p:cBhvr>
                                    </p:animEffect>
                                  </p:childTnLst>
                                </p:cTn>
                              </p:par>
                            </p:childTnLst>
                          </p:cTn>
                        </p:par>
                        <p:par>
                          <p:cTn id="152" fill="hold">
                            <p:stCondLst>
                              <p:cond delay="6100"/>
                            </p:stCondLst>
                            <p:childTnLst>
                              <p:par>
                                <p:cTn id="153" presetID="4" presetClass="entr" presetSubtype="32" fill="hold" grpId="37" nodeType="afterEffect">
                                  <p:stCondLst>
                                    <p:cond delay="0"/>
                                  </p:stCondLst>
                                  <p:iterate>
                                    <p:tmAbs val="0"/>
                                  </p:iterate>
                                  <p:childTnLst>
                                    <p:set>
                                      <p:cBhvr>
                                        <p:cTn id="154" fill="hold"/>
                                        <p:tgtEl>
                                          <p:spTgt spid="563"/>
                                        </p:tgtEl>
                                        <p:attrNameLst>
                                          <p:attrName>style.visibility</p:attrName>
                                        </p:attrNameLst>
                                      </p:cBhvr>
                                      <p:to>
                                        <p:strVal val="visible"/>
                                      </p:to>
                                    </p:set>
                                    <p:animEffect transition="in" filter="box(out)">
                                      <p:cBhvr>
                                        <p:cTn id="155" dur="500"/>
                                        <p:tgtEl>
                                          <p:spTgt spid="563"/>
                                        </p:tgtEl>
                                      </p:cBhvr>
                                    </p:animEffect>
                                  </p:childTnLst>
                                </p:cTn>
                              </p:par>
                            </p:childTnLst>
                          </p:cTn>
                        </p:par>
                        <p:par>
                          <p:cTn id="156" fill="hold">
                            <p:stCondLst>
                              <p:cond delay="6600"/>
                            </p:stCondLst>
                            <p:childTnLst>
                              <p:par>
                                <p:cTn id="157" presetID="22" presetClass="entr" presetSubtype="4" fill="hold" grpId="38" nodeType="afterEffect">
                                  <p:stCondLst>
                                    <p:cond delay="0"/>
                                  </p:stCondLst>
                                  <p:iterate>
                                    <p:tmAbs val="0"/>
                                  </p:iterate>
                                  <p:childTnLst>
                                    <p:set>
                                      <p:cBhvr>
                                        <p:cTn id="158" fill="hold"/>
                                        <p:tgtEl>
                                          <p:spTgt spid="607"/>
                                        </p:tgtEl>
                                        <p:attrNameLst>
                                          <p:attrName>style.visibility</p:attrName>
                                        </p:attrNameLst>
                                      </p:cBhvr>
                                      <p:to>
                                        <p:strVal val="visible"/>
                                      </p:to>
                                    </p:set>
                                    <p:animEffect transition="in" filter="wipe(down)">
                                      <p:cBhvr>
                                        <p:cTn id="159" dur="500"/>
                                        <p:tgtEl>
                                          <p:spTgt spid="607"/>
                                        </p:tgtEl>
                                      </p:cBhvr>
                                    </p:animEffect>
                                  </p:childTnLst>
                                </p:cTn>
                              </p:par>
                            </p:childTnLst>
                          </p:cTn>
                        </p:par>
                        <p:par>
                          <p:cTn id="160" fill="hold">
                            <p:stCondLst>
                              <p:cond delay="7100"/>
                            </p:stCondLst>
                            <p:childTnLst>
                              <p:par>
                                <p:cTn id="161" presetID="22" presetClass="entr" presetSubtype="1" fill="hold" grpId="39" nodeType="afterEffect">
                                  <p:stCondLst>
                                    <p:cond delay="0"/>
                                  </p:stCondLst>
                                  <p:iterate>
                                    <p:tmAbs val="0"/>
                                  </p:iterate>
                                  <p:childTnLst>
                                    <p:set>
                                      <p:cBhvr>
                                        <p:cTn id="162" fill="hold"/>
                                        <p:tgtEl>
                                          <p:spTgt spid="605"/>
                                        </p:tgtEl>
                                        <p:attrNameLst>
                                          <p:attrName>style.visibility</p:attrName>
                                        </p:attrNameLst>
                                      </p:cBhvr>
                                      <p:to>
                                        <p:strVal val="visible"/>
                                      </p:to>
                                    </p:set>
                                    <p:animEffect transition="in" filter="wipe(up)">
                                      <p:cBhvr>
                                        <p:cTn id="163" dur="500"/>
                                        <p:tgtEl>
                                          <p:spTgt spid="605"/>
                                        </p:tgtEl>
                                      </p:cBhvr>
                                    </p:animEffect>
                                  </p:childTnLst>
                                </p:cTn>
                              </p:par>
                            </p:childTnLst>
                          </p:cTn>
                        </p:par>
                        <p:par>
                          <p:cTn id="164" fill="hold">
                            <p:stCondLst>
                              <p:cond delay="7600"/>
                            </p:stCondLst>
                            <p:childTnLst>
                              <p:par>
                                <p:cTn id="165" presetID="22" presetClass="entr" presetSubtype="2" fill="hold" grpId="40" nodeType="afterEffect">
                                  <p:stCondLst>
                                    <p:cond delay="0"/>
                                  </p:stCondLst>
                                  <p:iterate>
                                    <p:tmAbs val="0"/>
                                  </p:iterate>
                                  <p:childTnLst>
                                    <p:set>
                                      <p:cBhvr>
                                        <p:cTn id="166" fill="hold"/>
                                        <p:tgtEl>
                                          <p:spTgt spid="606"/>
                                        </p:tgtEl>
                                        <p:attrNameLst>
                                          <p:attrName>style.visibility</p:attrName>
                                        </p:attrNameLst>
                                      </p:cBhvr>
                                      <p:to>
                                        <p:strVal val="visible"/>
                                      </p:to>
                                    </p:set>
                                    <p:animEffect transition="in" filter="wipe(right)">
                                      <p:cBhvr>
                                        <p:cTn id="167" dur="500"/>
                                        <p:tgtEl>
                                          <p:spTgt spid="606"/>
                                        </p:tgtEl>
                                      </p:cBhvr>
                                    </p:animEffect>
                                  </p:childTnLst>
                                </p:cTn>
                              </p:par>
                            </p:childTnLst>
                          </p:cTn>
                        </p:par>
                        <p:par>
                          <p:cTn id="168" fill="hold">
                            <p:stCondLst>
                              <p:cond delay="8100"/>
                            </p:stCondLst>
                            <p:childTnLst>
                              <p:par>
                                <p:cTn id="169" presetID="23" presetClass="entr" presetSubtype="16" fill="hold" grpId="41" nodeType="afterEffect">
                                  <p:stCondLst>
                                    <p:cond delay="0"/>
                                  </p:stCondLst>
                                  <p:iterate>
                                    <p:tmAbs val="0"/>
                                  </p:iterate>
                                  <p:childTnLst>
                                    <p:set>
                                      <p:cBhvr>
                                        <p:cTn id="170" fill="hold"/>
                                        <p:tgtEl>
                                          <p:spTgt spid="608"/>
                                        </p:tgtEl>
                                        <p:attrNameLst>
                                          <p:attrName>style.visibility</p:attrName>
                                        </p:attrNameLst>
                                      </p:cBhvr>
                                      <p:to>
                                        <p:strVal val="visible"/>
                                      </p:to>
                                    </p:set>
                                    <p:anim calcmode="lin" valueType="num">
                                      <p:cBhvr>
                                        <p:cTn id="171" dur="250" fill="hold"/>
                                        <p:tgtEl>
                                          <p:spTgt spid="608"/>
                                        </p:tgtEl>
                                        <p:attrNameLst>
                                          <p:attrName>ppt_w</p:attrName>
                                        </p:attrNameLst>
                                      </p:cBhvr>
                                      <p:tavLst>
                                        <p:tav tm="0">
                                          <p:val>
                                            <p:fltVal val="0"/>
                                          </p:val>
                                        </p:tav>
                                        <p:tav tm="100000">
                                          <p:val>
                                            <p:strVal val="#ppt_w"/>
                                          </p:val>
                                        </p:tav>
                                      </p:tavLst>
                                    </p:anim>
                                    <p:anim calcmode="lin" valueType="num">
                                      <p:cBhvr>
                                        <p:cTn id="172" dur="250" fill="hold"/>
                                        <p:tgtEl>
                                          <p:spTgt spid="608"/>
                                        </p:tgtEl>
                                        <p:attrNameLst>
                                          <p:attrName>ppt_h</p:attrName>
                                        </p:attrNameLst>
                                      </p:cBhvr>
                                      <p:tavLst>
                                        <p:tav tm="0">
                                          <p:val>
                                            <p:fltVal val="0"/>
                                          </p:val>
                                        </p:tav>
                                        <p:tav tm="100000">
                                          <p:val>
                                            <p:strVal val="#ppt_h"/>
                                          </p:val>
                                        </p:tav>
                                      </p:tavLst>
                                    </p:anim>
                                  </p:childTnLst>
                                </p:cTn>
                              </p:par>
                            </p:childTnLst>
                          </p:cTn>
                        </p:par>
                        <p:par>
                          <p:cTn id="173" fill="hold">
                            <p:stCondLst>
                              <p:cond delay="8350"/>
                            </p:stCondLst>
                            <p:childTnLst>
                              <p:par>
                                <p:cTn id="174" presetID="23" presetClass="entr" presetSubtype="16" fill="hold" grpId="42" nodeType="afterEffect">
                                  <p:stCondLst>
                                    <p:cond delay="0"/>
                                  </p:stCondLst>
                                  <p:iterate>
                                    <p:tmAbs val="0"/>
                                  </p:iterate>
                                  <p:childTnLst>
                                    <p:set>
                                      <p:cBhvr>
                                        <p:cTn id="175" fill="hold"/>
                                        <p:tgtEl>
                                          <p:spTgt spid="612"/>
                                        </p:tgtEl>
                                        <p:attrNameLst>
                                          <p:attrName>style.visibility</p:attrName>
                                        </p:attrNameLst>
                                      </p:cBhvr>
                                      <p:to>
                                        <p:strVal val="visible"/>
                                      </p:to>
                                    </p:set>
                                    <p:anim calcmode="lin" valueType="num">
                                      <p:cBhvr>
                                        <p:cTn id="176" dur="250" fill="hold"/>
                                        <p:tgtEl>
                                          <p:spTgt spid="612"/>
                                        </p:tgtEl>
                                        <p:attrNameLst>
                                          <p:attrName>ppt_w</p:attrName>
                                        </p:attrNameLst>
                                      </p:cBhvr>
                                      <p:tavLst>
                                        <p:tav tm="0">
                                          <p:val>
                                            <p:fltVal val="0"/>
                                          </p:val>
                                        </p:tav>
                                        <p:tav tm="100000">
                                          <p:val>
                                            <p:strVal val="#ppt_w"/>
                                          </p:val>
                                        </p:tav>
                                      </p:tavLst>
                                    </p:anim>
                                    <p:anim calcmode="lin" valueType="num">
                                      <p:cBhvr>
                                        <p:cTn id="177" dur="250" fill="hold"/>
                                        <p:tgtEl>
                                          <p:spTgt spid="612"/>
                                        </p:tgtEl>
                                        <p:attrNameLst>
                                          <p:attrName>ppt_h</p:attrName>
                                        </p:attrNameLst>
                                      </p:cBhvr>
                                      <p:tavLst>
                                        <p:tav tm="0">
                                          <p:val>
                                            <p:fltVal val="0"/>
                                          </p:val>
                                        </p:tav>
                                        <p:tav tm="100000">
                                          <p:val>
                                            <p:strVal val="#ppt_h"/>
                                          </p:val>
                                        </p:tav>
                                      </p:tavLst>
                                    </p:anim>
                                  </p:childTnLst>
                                </p:cTn>
                              </p:par>
                            </p:childTnLst>
                          </p:cTn>
                        </p:par>
                        <p:par>
                          <p:cTn id="178" fill="hold">
                            <p:stCondLst>
                              <p:cond delay="8600"/>
                            </p:stCondLst>
                            <p:childTnLst>
                              <p:par>
                                <p:cTn id="179" presetID="23" presetClass="entr" presetSubtype="16" fill="hold" grpId="43" nodeType="afterEffect">
                                  <p:stCondLst>
                                    <p:cond delay="0"/>
                                  </p:stCondLst>
                                  <p:iterate>
                                    <p:tmAbs val="0"/>
                                  </p:iterate>
                                  <p:childTnLst>
                                    <p:set>
                                      <p:cBhvr>
                                        <p:cTn id="180" fill="hold"/>
                                        <p:tgtEl>
                                          <p:spTgt spid="610"/>
                                        </p:tgtEl>
                                        <p:attrNameLst>
                                          <p:attrName>style.visibility</p:attrName>
                                        </p:attrNameLst>
                                      </p:cBhvr>
                                      <p:to>
                                        <p:strVal val="visible"/>
                                      </p:to>
                                    </p:set>
                                    <p:anim calcmode="lin" valueType="num">
                                      <p:cBhvr>
                                        <p:cTn id="181" dur="250" fill="hold"/>
                                        <p:tgtEl>
                                          <p:spTgt spid="610"/>
                                        </p:tgtEl>
                                        <p:attrNameLst>
                                          <p:attrName>ppt_w</p:attrName>
                                        </p:attrNameLst>
                                      </p:cBhvr>
                                      <p:tavLst>
                                        <p:tav tm="0">
                                          <p:val>
                                            <p:fltVal val="0"/>
                                          </p:val>
                                        </p:tav>
                                        <p:tav tm="100000">
                                          <p:val>
                                            <p:strVal val="#ppt_w"/>
                                          </p:val>
                                        </p:tav>
                                      </p:tavLst>
                                    </p:anim>
                                    <p:anim calcmode="lin" valueType="num">
                                      <p:cBhvr>
                                        <p:cTn id="182" dur="250" fill="hold"/>
                                        <p:tgtEl>
                                          <p:spTgt spid="610"/>
                                        </p:tgtEl>
                                        <p:attrNameLst>
                                          <p:attrName>ppt_h</p:attrName>
                                        </p:attrNameLst>
                                      </p:cBhvr>
                                      <p:tavLst>
                                        <p:tav tm="0">
                                          <p:val>
                                            <p:fltVal val="0"/>
                                          </p:val>
                                        </p:tav>
                                        <p:tav tm="100000">
                                          <p:val>
                                            <p:strVal val="#ppt_h"/>
                                          </p:val>
                                        </p:tav>
                                      </p:tavLst>
                                    </p:anim>
                                  </p:childTnLst>
                                </p:cTn>
                              </p:par>
                            </p:childTnLst>
                          </p:cTn>
                        </p:par>
                        <p:par>
                          <p:cTn id="183" fill="hold">
                            <p:stCondLst>
                              <p:cond delay="0"/>
                            </p:stCondLst>
                            <p:childTnLst>
                              <p:par>
                                <p:cTn id="184" presetID="6" presetClass="emph" presetSubtype="0" fill="hold" grpId="44" nodeType="afterEffect">
                                  <p:stCondLst>
                                    <p:cond delay="0"/>
                                  </p:stCondLst>
                                  <p:childTnLst>
                                    <p:animScale>
                                      <p:cBhvr>
                                        <p:cTn id="185" dur="100" fill="hold"/>
                                        <p:tgtEl>
                                          <p:spTgt spid="608"/>
                                        </p:tgtEl>
                                      </p:cBhvr>
                                      <p:by x="110000" y="110000"/>
                                    </p:animScale>
                                  </p:childTnLst>
                                </p:cTn>
                              </p:par>
                            </p:childTnLst>
                          </p:cTn>
                        </p:par>
                        <p:par>
                          <p:cTn id="186" fill="hold">
                            <p:stCondLst>
                              <p:cond delay="0"/>
                            </p:stCondLst>
                            <p:childTnLst>
                              <p:par>
                                <p:cTn id="187" presetID="6" presetClass="emph" presetSubtype="0" fill="hold" grpId="45" nodeType="afterEffect">
                                  <p:stCondLst>
                                    <p:cond delay="0"/>
                                  </p:stCondLst>
                                  <p:childTnLst>
                                    <p:animScale>
                                      <p:cBhvr>
                                        <p:cTn id="188" dur="100" fill="hold"/>
                                        <p:tgtEl>
                                          <p:spTgt spid="612"/>
                                        </p:tgtEl>
                                      </p:cBhvr>
                                      <p:by x="110000" y="110000"/>
                                    </p:animScale>
                                  </p:childTnLst>
                                </p:cTn>
                              </p:par>
                            </p:childTnLst>
                          </p:cTn>
                        </p:par>
                        <p:par>
                          <p:cTn id="189" fill="hold">
                            <p:stCondLst>
                              <p:cond delay="0"/>
                            </p:stCondLst>
                            <p:childTnLst>
                              <p:par>
                                <p:cTn id="190" presetID="6" presetClass="emph" presetSubtype="0" fill="hold" grpId="46" nodeType="afterEffect">
                                  <p:stCondLst>
                                    <p:cond delay="0"/>
                                  </p:stCondLst>
                                  <p:childTnLst>
                                    <p:animScale>
                                      <p:cBhvr>
                                        <p:cTn id="191" dur="100" fill="hold"/>
                                        <p:tgtEl>
                                          <p:spTgt spid="610"/>
                                        </p:tgtEl>
                                      </p:cBhvr>
                                      <p:by x="110000" y="110000"/>
                                    </p:animScale>
                                  </p:childTnLst>
                                </p:cTn>
                              </p:par>
                            </p:childTnLst>
                          </p:cTn>
                        </p:par>
                        <p:par>
                          <p:cTn id="192" fill="hold">
                            <p:stCondLst>
                              <p:cond delay="100"/>
                            </p:stCondLst>
                            <p:childTnLst>
                              <p:par>
                                <p:cTn id="193" presetID="23" presetClass="entr" presetSubtype="16" fill="hold" grpId="47" nodeType="afterEffect">
                                  <p:stCondLst>
                                    <p:cond delay="0"/>
                                  </p:stCondLst>
                                  <p:iterate>
                                    <p:tmAbs val="0"/>
                                  </p:iterate>
                                  <p:childTnLst>
                                    <p:set>
                                      <p:cBhvr>
                                        <p:cTn id="194" fill="hold"/>
                                        <p:tgtEl>
                                          <p:spTgt spid="311"/>
                                        </p:tgtEl>
                                        <p:attrNameLst>
                                          <p:attrName>style.visibility</p:attrName>
                                        </p:attrNameLst>
                                      </p:cBhvr>
                                      <p:to>
                                        <p:strVal val="visible"/>
                                      </p:to>
                                    </p:set>
                                    <p:anim calcmode="lin" valueType="num">
                                      <p:cBhvr>
                                        <p:cTn id="195" dur="500" fill="hold"/>
                                        <p:tgtEl>
                                          <p:spTgt spid="311"/>
                                        </p:tgtEl>
                                        <p:attrNameLst>
                                          <p:attrName>ppt_w</p:attrName>
                                        </p:attrNameLst>
                                      </p:cBhvr>
                                      <p:tavLst>
                                        <p:tav tm="0">
                                          <p:val>
                                            <p:fltVal val="0"/>
                                          </p:val>
                                        </p:tav>
                                        <p:tav tm="100000">
                                          <p:val>
                                            <p:strVal val="#ppt_w"/>
                                          </p:val>
                                        </p:tav>
                                      </p:tavLst>
                                    </p:anim>
                                    <p:anim calcmode="lin" valueType="num">
                                      <p:cBhvr>
                                        <p:cTn id="196" dur="500" fill="hold"/>
                                        <p:tgtEl>
                                          <p:spTgt spid="311"/>
                                        </p:tgtEl>
                                        <p:attrNameLst>
                                          <p:attrName>ppt_h</p:attrName>
                                        </p:attrNameLst>
                                      </p:cBhvr>
                                      <p:tavLst>
                                        <p:tav tm="0">
                                          <p:val>
                                            <p:fltVal val="0"/>
                                          </p:val>
                                        </p:tav>
                                        <p:tav tm="100000">
                                          <p:val>
                                            <p:strVal val="#ppt_h"/>
                                          </p:val>
                                        </p:tav>
                                      </p:tavLst>
                                    </p:anim>
                                  </p:childTnLst>
                                </p:cTn>
                              </p:par>
                            </p:childTnLst>
                          </p:cTn>
                        </p:par>
                        <p:par>
                          <p:cTn id="197" fill="hold">
                            <p:stCondLst>
                              <p:cond delay="600"/>
                            </p:stCondLst>
                            <p:childTnLst>
                              <p:par>
                                <p:cTn id="198" presetID="4" presetClass="entr" presetSubtype="32" fill="hold" grpId="48" nodeType="afterEffect">
                                  <p:stCondLst>
                                    <p:cond delay="0"/>
                                  </p:stCondLst>
                                  <p:iterate>
                                    <p:tmAbs val="0"/>
                                  </p:iterate>
                                  <p:childTnLst>
                                    <p:set>
                                      <p:cBhvr>
                                        <p:cTn id="199" fill="hold"/>
                                        <p:tgtEl>
                                          <p:spTgt spid="306"/>
                                        </p:tgtEl>
                                        <p:attrNameLst>
                                          <p:attrName>style.visibility</p:attrName>
                                        </p:attrNameLst>
                                      </p:cBhvr>
                                      <p:to>
                                        <p:strVal val="visible"/>
                                      </p:to>
                                    </p:set>
                                    <p:animEffect transition="in" filter="box(out)">
                                      <p:cBhvr>
                                        <p:cTn id="200" dur="500"/>
                                        <p:tgtEl>
                                          <p:spTgt spid="306"/>
                                        </p:tgtEl>
                                      </p:cBhvr>
                                    </p:animEffect>
                                  </p:childTnLst>
                                </p:cTn>
                              </p:par>
                            </p:childTnLst>
                          </p:cTn>
                        </p:par>
                        <p:par>
                          <p:cTn id="201" fill="hold">
                            <p:stCondLst>
                              <p:cond delay="1100"/>
                            </p:stCondLst>
                            <p:childTnLst>
                              <p:par>
                                <p:cTn id="202" presetID="10" presetClass="entr" fill="hold" grpId="49" nodeType="afterEffect">
                                  <p:stCondLst>
                                    <p:cond delay="0"/>
                                  </p:stCondLst>
                                  <p:iterate>
                                    <p:tmAbs val="0"/>
                                  </p:iterate>
                                  <p:childTnLst>
                                    <p:set>
                                      <p:cBhvr>
                                        <p:cTn id="203" fill="hold"/>
                                        <p:tgtEl>
                                          <p:spTgt spid="613"/>
                                        </p:tgtEl>
                                        <p:attrNameLst>
                                          <p:attrName>style.visibility</p:attrName>
                                        </p:attrNameLst>
                                      </p:cBhvr>
                                      <p:to>
                                        <p:strVal val="visible"/>
                                      </p:to>
                                    </p:set>
                                    <p:animEffect transition="in" filter="fade">
                                      <p:cBhvr>
                                        <p:cTn id="204" dur="500"/>
                                        <p:tgtEl>
                                          <p:spTgt spid="613"/>
                                        </p:tgtEl>
                                      </p:cBhvr>
                                    </p:animEffect>
                                  </p:childTnLst>
                                </p:cTn>
                              </p:par>
                            </p:childTnLst>
                          </p:cTn>
                        </p:par>
                        <p:par>
                          <p:cTn id="205" fill="hold">
                            <p:stCondLst>
                              <p:cond delay="1600"/>
                            </p:stCondLst>
                            <p:childTnLst>
                              <p:par>
                                <p:cTn id="206" presetID="10" presetClass="entr" fill="hold" grpId="50" nodeType="afterEffect">
                                  <p:stCondLst>
                                    <p:cond delay="0"/>
                                  </p:stCondLst>
                                  <p:iterate>
                                    <p:tmAbs val="0"/>
                                  </p:iterate>
                                  <p:childTnLst>
                                    <p:set>
                                      <p:cBhvr>
                                        <p:cTn id="207" fill="hold"/>
                                        <p:tgtEl>
                                          <p:spTgt spid="611"/>
                                        </p:tgtEl>
                                        <p:attrNameLst>
                                          <p:attrName>style.visibility</p:attrName>
                                        </p:attrNameLst>
                                      </p:cBhvr>
                                      <p:to>
                                        <p:strVal val="visible"/>
                                      </p:to>
                                    </p:set>
                                    <p:animEffect transition="in" filter="fade">
                                      <p:cBhvr>
                                        <p:cTn id="208" dur="500"/>
                                        <p:tgtEl>
                                          <p:spTgt spid="611"/>
                                        </p:tgtEl>
                                      </p:cBhvr>
                                    </p:animEffect>
                                  </p:childTnLst>
                                </p:cTn>
                              </p:par>
                            </p:childTnLst>
                          </p:cTn>
                        </p:par>
                        <p:par>
                          <p:cTn id="209" fill="hold">
                            <p:stCondLst>
                              <p:cond delay="2100"/>
                            </p:stCondLst>
                            <p:childTnLst>
                              <p:par>
                                <p:cTn id="210" presetID="10" presetClass="entr" fill="hold" grpId="51" nodeType="afterEffect">
                                  <p:stCondLst>
                                    <p:cond delay="0"/>
                                  </p:stCondLst>
                                  <p:iterate>
                                    <p:tmAbs val="0"/>
                                  </p:iterate>
                                  <p:childTnLst>
                                    <p:set>
                                      <p:cBhvr>
                                        <p:cTn id="211" fill="hold"/>
                                        <p:tgtEl>
                                          <p:spTgt spid="609"/>
                                        </p:tgtEl>
                                        <p:attrNameLst>
                                          <p:attrName>style.visibility</p:attrName>
                                        </p:attrNameLst>
                                      </p:cBhvr>
                                      <p:to>
                                        <p:strVal val="visible"/>
                                      </p:to>
                                    </p:set>
                                    <p:animEffect transition="in" filter="fade">
                                      <p:cBhvr>
                                        <p:cTn id="212" dur="500"/>
                                        <p:tgtEl>
                                          <p:spTgt spid="609"/>
                                        </p:tgtEl>
                                      </p:cBhvr>
                                    </p:animEffect>
                                  </p:childTnLst>
                                </p:cTn>
                              </p:par>
                            </p:childTnLst>
                          </p:cTn>
                        </p:par>
                        <p:par>
                          <p:cTn id="213" fill="hold">
                            <p:stCondLst>
                              <p:cond delay="2600"/>
                            </p:stCondLst>
                            <p:childTnLst>
                              <p:par>
                                <p:cTn id="214" presetID="23" presetClass="entr" presetSubtype="16" fill="hold" grpId="52" nodeType="afterEffect">
                                  <p:stCondLst>
                                    <p:cond delay="200"/>
                                  </p:stCondLst>
                                  <p:iterate>
                                    <p:tmAbs val="0"/>
                                  </p:iterate>
                                  <p:childTnLst>
                                    <p:set>
                                      <p:cBhvr>
                                        <p:cTn id="215" fill="hold"/>
                                        <p:tgtEl>
                                          <p:spTgt spid="623"/>
                                        </p:tgtEl>
                                        <p:attrNameLst>
                                          <p:attrName>style.visibility</p:attrName>
                                        </p:attrNameLst>
                                      </p:cBhvr>
                                      <p:to>
                                        <p:strVal val="visible"/>
                                      </p:to>
                                    </p:set>
                                    <p:anim calcmode="lin" valueType="num">
                                      <p:cBhvr>
                                        <p:cTn id="216" dur="250" fill="hold"/>
                                        <p:tgtEl>
                                          <p:spTgt spid="623"/>
                                        </p:tgtEl>
                                        <p:attrNameLst>
                                          <p:attrName>ppt_w</p:attrName>
                                        </p:attrNameLst>
                                      </p:cBhvr>
                                      <p:tavLst>
                                        <p:tav tm="0">
                                          <p:val>
                                            <p:fltVal val="0"/>
                                          </p:val>
                                        </p:tav>
                                        <p:tav tm="100000">
                                          <p:val>
                                            <p:strVal val="#ppt_w"/>
                                          </p:val>
                                        </p:tav>
                                      </p:tavLst>
                                    </p:anim>
                                    <p:anim calcmode="lin" valueType="num">
                                      <p:cBhvr>
                                        <p:cTn id="217" dur="250" fill="hold"/>
                                        <p:tgtEl>
                                          <p:spTgt spid="623"/>
                                        </p:tgtEl>
                                        <p:attrNameLst>
                                          <p:attrName>ppt_h</p:attrName>
                                        </p:attrNameLst>
                                      </p:cBhvr>
                                      <p:tavLst>
                                        <p:tav tm="0">
                                          <p:val>
                                            <p:fltVal val="0"/>
                                          </p:val>
                                        </p:tav>
                                        <p:tav tm="100000">
                                          <p:val>
                                            <p:strVal val="#ppt_h"/>
                                          </p:val>
                                        </p:tav>
                                      </p:tavLst>
                                    </p:anim>
                                  </p:childTnLst>
                                </p:cTn>
                              </p:par>
                            </p:childTnLst>
                          </p:cTn>
                        </p:par>
                        <p:par>
                          <p:cTn id="218" fill="hold">
                            <p:stCondLst>
                              <p:cond delay="0"/>
                            </p:stCondLst>
                            <p:childTnLst>
                              <p:par>
                                <p:cTn id="219" presetID="6" presetClass="emph" presetSubtype="0" fill="hold" grpId="53" nodeType="afterEffect">
                                  <p:stCondLst>
                                    <p:cond delay="200"/>
                                  </p:stCondLst>
                                  <p:childTnLst>
                                    <p:animScale>
                                      <p:cBhvr>
                                        <p:cTn id="220" dur="100" fill="hold"/>
                                        <p:tgtEl>
                                          <p:spTgt spid="623"/>
                                        </p:tgtEl>
                                      </p:cBhvr>
                                      <p:by x="110000" y="110000"/>
                                    </p:animScale>
                                  </p:childTnLst>
                                </p:cTn>
                              </p:par>
                            </p:childTnLst>
                          </p:cTn>
                        </p:par>
                        <p:par>
                          <p:cTn id="221" fill="hold">
                            <p:stCondLst>
                              <p:cond delay="300"/>
                            </p:stCondLst>
                            <p:childTnLst>
                              <p:par>
                                <p:cTn id="222" presetID="10" presetClass="entr" fill="hold" grpId="54" nodeType="afterEffect">
                                  <p:stCondLst>
                                    <p:cond delay="0"/>
                                  </p:stCondLst>
                                  <p:iterate>
                                    <p:tmAbs val="0"/>
                                  </p:iterate>
                                  <p:childTnLst>
                                    <p:set>
                                      <p:cBhvr>
                                        <p:cTn id="223" fill="hold"/>
                                        <p:tgtEl>
                                          <p:spTgt spid="624"/>
                                        </p:tgtEl>
                                        <p:attrNameLst>
                                          <p:attrName>style.visibility</p:attrName>
                                        </p:attrNameLst>
                                      </p:cBhvr>
                                      <p:to>
                                        <p:strVal val="visible"/>
                                      </p:to>
                                    </p:set>
                                    <p:animEffect transition="in" filter="fade">
                                      <p:cBhvr>
                                        <p:cTn id="224"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48" animBg="1" advAuto="0"/>
      <p:bldP spid="311" grpId="47" animBg="1" advAuto="0"/>
      <p:bldP spid="332" grpId="36" animBg="1" advAuto="0"/>
      <p:bldP spid="348" grpId="32" animBg="1" advAuto="0"/>
      <p:bldP spid="451" grpId="1" animBg="1" advAuto="0"/>
      <p:bldP spid="452" grpId="3" animBg="1" advAuto="0"/>
      <p:bldP spid="453" grpId="20" animBg="1" advAuto="0"/>
      <p:bldP spid="454" grpId="11" animBg="1" advAuto="0"/>
      <p:bldP spid="455" grpId="10" animBg="1" advAuto="0"/>
      <p:bldP spid="456" grpId="2" animBg="1" advAuto="0"/>
      <p:bldP spid="457" grpId="12" animBg="1" advAuto="0"/>
      <p:bldP spid="458" grpId="19" animBg="1" advAuto="0"/>
      <p:bldP spid="459" grpId="4" animBg="1" advAuto="0"/>
      <p:bldP spid="459" grpId="6" animBg="1" advAuto="0"/>
      <p:bldP spid="460" grpId="8" animBg="1" advAuto="0"/>
      <p:bldP spid="480" grpId="28" animBg="1" advAuto="0"/>
      <p:bldP spid="500" grpId="29" animBg="1" advAuto="0"/>
      <p:bldP spid="521" grpId="31" animBg="1" advAuto="0"/>
      <p:bldP spid="542" grpId="30" animBg="1" advAuto="0"/>
      <p:bldP spid="563" grpId="37" animBg="1" advAuto="0"/>
      <p:bldP spid="579" grpId="33" animBg="1" advAuto="0"/>
      <p:bldP spid="589" grpId="35" animBg="1" advAuto="0"/>
      <p:bldP spid="599" grpId="34" animBg="1" advAuto="0"/>
      <p:bldP spid="600" grpId="13" animBg="1" advAuto="0"/>
      <p:bldP spid="601" grpId="5" animBg="1" advAuto="0"/>
      <p:bldP spid="601" grpId="7" animBg="1" advAuto="0"/>
      <p:bldP spid="602" grpId="9" animBg="1" advAuto="0"/>
      <p:bldP spid="603" grpId="21" animBg="1" advAuto="0"/>
      <p:bldP spid="603" grpId="23" animBg="1" advAuto="0"/>
      <p:bldP spid="604" grpId="25" animBg="1" advAuto="0"/>
      <p:bldP spid="605" grpId="39" animBg="1" advAuto="0"/>
      <p:bldP spid="606" grpId="40" animBg="1" advAuto="0"/>
      <p:bldP spid="607" grpId="38" animBg="1" advAuto="0"/>
      <p:bldP spid="608" grpId="41" animBg="1" advAuto="0"/>
      <p:bldP spid="608" grpId="44" animBg="1" advAuto="0"/>
      <p:bldP spid="609" grpId="51" animBg="1" advAuto="0"/>
      <p:bldP spid="610" grpId="43" animBg="1" advAuto="0"/>
      <p:bldP spid="610" grpId="46" animBg="1" advAuto="0"/>
      <p:bldP spid="611" grpId="50" animBg="1" advAuto="0"/>
      <p:bldP spid="612" grpId="42" animBg="1" advAuto="0"/>
      <p:bldP spid="612" grpId="45" animBg="1" advAuto="0"/>
      <p:bldP spid="613" grpId="49" animBg="1" advAuto="0"/>
      <p:bldP spid="614" grpId="22" animBg="1" advAuto="0"/>
      <p:bldP spid="614" grpId="24" animBg="1" advAuto="0"/>
      <p:bldP spid="615" grpId="27" animBg="1" advAuto="0"/>
      <p:bldP spid="616" grpId="15" animBg="1" advAuto="0"/>
      <p:bldP spid="616" grpId="16" animBg="1" advAuto="0"/>
      <p:bldP spid="617" grpId="26" animBg="1" advAuto="0"/>
      <p:bldP spid="621" grpId="14" animBg="1" advAuto="0"/>
      <p:bldP spid="621" grpId="17" animBg="1" advAuto="0"/>
      <p:bldP spid="622" grpId="18" animBg="1" advAuto="0"/>
      <p:bldP spid="623" grpId="52" animBg="1" advAuto="0"/>
      <p:bldP spid="623" grpId="53" animBg="1" advAuto="0"/>
      <p:bldP spid="624" grpId="5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About AARNet"/>
          <p:cNvSpPr txBox="1">
            <a:spLocks noGrp="1"/>
          </p:cNvSpPr>
          <p:nvPr>
            <p:ph type="body" sz="quarter" idx="1"/>
          </p:nvPr>
        </p:nvSpPr>
        <p:spPr>
          <a:prstGeom prst="rect">
            <a:avLst/>
          </a:prstGeom>
        </p:spPr>
        <p:txBody>
          <a:bodyPr>
            <a:normAutofit lnSpcReduction="10000"/>
          </a:bodyPr>
          <a:lstStyle/>
          <a:p>
            <a:r>
              <a:rPr lang="en-US" dirty="0"/>
              <a:t>The team</a:t>
            </a:r>
            <a:endParaRPr dirty="0"/>
          </a:p>
        </p:txBody>
      </p:sp>
      <p:sp>
        <p:nvSpPr>
          <p:cNvPr id="297" name="Text Placeholder 16"/>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lang="en-US" dirty="0"/>
              <a:t>A day in the life</a:t>
            </a:r>
            <a:endParaRPr dirty="0"/>
          </a:p>
        </p:txBody>
      </p:sp>
      <p:sp>
        <p:nvSpPr>
          <p:cNvPr id="2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625"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pic>
        <p:nvPicPr>
          <p:cNvPr id="626" name="Picture 2" descr="Fine dog | Meme Generator">
            <a:extLst>
              <a:ext uri="{FF2B5EF4-FFF2-40B4-BE49-F238E27FC236}">
                <a16:creationId xmlns:a16="http://schemas.microsoft.com/office/drawing/2014/main" id="{AE707EFE-F1AF-4F18-895D-90178B83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245005"/>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2970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About AARNet"/>
          <p:cNvSpPr txBox="1">
            <a:spLocks noGrp="1"/>
          </p:cNvSpPr>
          <p:nvPr>
            <p:ph type="body" sz="quarter" idx="1"/>
          </p:nvPr>
        </p:nvSpPr>
        <p:spPr>
          <a:prstGeom prst="rect">
            <a:avLst/>
          </a:prstGeom>
        </p:spPr>
        <p:txBody>
          <a:bodyPr>
            <a:normAutofit lnSpcReduction="10000"/>
          </a:bodyPr>
          <a:lstStyle/>
          <a:p>
            <a:r>
              <a:rPr lang="en-US" dirty="0"/>
              <a:t>The team</a:t>
            </a:r>
            <a:endParaRPr dirty="0"/>
          </a:p>
        </p:txBody>
      </p:sp>
      <p:sp>
        <p:nvSpPr>
          <p:cNvPr id="297" name="Text Placeholder 16"/>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lang="en-US" dirty="0"/>
              <a:t>A day in the life</a:t>
            </a:r>
            <a:endParaRPr dirty="0"/>
          </a:p>
        </p:txBody>
      </p:sp>
      <p:sp>
        <p:nvSpPr>
          <p:cNvPr id="2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625"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pic>
        <p:nvPicPr>
          <p:cNvPr id="7" name="Picture 6" descr="A group of people posing for a photo&#10;&#10;Description automatically generated">
            <a:extLst>
              <a:ext uri="{FF2B5EF4-FFF2-40B4-BE49-F238E27FC236}">
                <a16:creationId xmlns:a16="http://schemas.microsoft.com/office/drawing/2014/main" id="{27186AA1-FDD2-44E6-BFAC-026626CCF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350" y="1147556"/>
            <a:ext cx="4248109" cy="3186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45450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About AARNet"/>
          <p:cNvSpPr txBox="1">
            <a:spLocks noGrp="1"/>
          </p:cNvSpPr>
          <p:nvPr>
            <p:ph type="body" sz="quarter" idx="1"/>
          </p:nvPr>
        </p:nvSpPr>
        <p:spPr>
          <a:prstGeom prst="rect">
            <a:avLst/>
          </a:prstGeom>
        </p:spPr>
        <p:txBody>
          <a:bodyPr>
            <a:normAutofit lnSpcReduction="10000"/>
          </a:bodyPr>
          <a:lstStyle/>
          <a:p>
            <a:r>
              <a:rPr lang="en-US" dirty="0"/>
              <a:t>The journey</a:t>
            </a:r>
            <a:endParaRPr dirty="0"/>
          </a:p>
        </p:txBody>
      </p:sp>
      <p:sp>
        <p:nvSpPr>
          <p:cNvPr id="2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625" name="TextBox 7"/>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
        <p:nvSpPr>
          <p:cNvPr id="9" name="Arrow: Right 8">
            <a:extLst>
              <a:ext uri="{FF2B5EF4-FFF2-40B4-BE49-F238E27FC236}">
                <a16:creationId xmlns:a16="http://schemas.microsoft.com/office/drawing/2014/main" id="{B9D5F494-85E2-499A-A4D3-5BDCA87A0FBE}"/>
              </a:ext>
            </a:extLst>
          </p:cNvPr>
          <p:cNvSpPr/>
          <p:nvPr/>
        </p:nvSpPr>
        <p:spPr>
          <a:xfrm>
            <a:off x="288050" y="2190750"/>
            <a:ext cx="8614650" cy="508000"/>
          </a:xfrm>
          <a:prstGeom prst="rightArrow">
            <a:avLst/>
          </a:prstGeom>
          <a:solidFill>
            <a:srgbClr val="887EBB"/>
          </a:solidFill>
          <a:ln w="12700" cap="flat">
            <a:noFill/>
            <a:miter lim="400000"/>
          </a:ln>
          <a:effectLst/>
        </p:spPr>
        <p:txBody>
          <a:bodyPr lIns="34325" tIns="34325" rIns="34325" bIns="34325" rtlCol="0" anchor="ctr"/>
          <a:lstStyle/>
          <a:p>
            <a:pPr marL="0" indent="0" algn="r" defTabSz="914240" eaLnBrk="1" fontAlgn="auto">
              <a:spcBef>
                <a:spcPts val="0"/>
              </a:spcBef>
              <a:spcAft>
                <a:spcPts val="0"/>
              </a:spcAft>
              <a:buFont typeface="Helvetica Neue"/>
              <a:buNone/>
            </a:pPr>
            <a:endParaRPr lang="en-AU" sz="1502" kern="0" dirty="0">
              <a:solidFill>
                <a:srgbClr val="FFFFFF"/>
              </a:solidFill>
              <a:latin typeface="Calibri"/>
              <a:ea typeface="Calibri"/>
              <a:cs typeface="Calibri"/>
              <a:sym typeface="Calibri"/>
            </a:endParaRPr>
          </a:p>
        </p:txBody>
      </p:sp>
      <p:cxnSp>
        <p:nvCxnSpPr>
          <p:cNvPr id="10" name="Straight Connector 9">
            <a:extLst>
              <a:ext uri="{FF2B5EF4-FFF2-40B4-BE49-F238E27FC236}">
                <a16:creationId xmlns:a16="http://schemas.microsoft.com/office/drawing/2014/main" id="{3D697159-270D-4C10-B5CC-0EDB02EE3243}"/>
              </a:ext>
            </a:extLst>
          </p:cNvPr>
          <p:cNvCxnSpPr>
            <a:cxnSpLocks/>
          </p:cNvCxnSpPr>
          <p:nvPr/>
        </p:nvCxnSpPr>
        <p:spPr>
          <a:xfrm>
            <a:off x="288050" y="2566194"/>
            <a:ext cx="0" cy="996156"/>
          </a:xfrm>
          <a:prstGeom prst="line">
            <a:avLst/>
          </a:prstGeom>
          <a:noFill/>
          <a:ln w="63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0C02A1A3-6B22-4C65-8AA3-47A2155BA6E3}"/>
              </a:ext>
            </a:extLst>
          </p:cNvPr>
          <p:cNvSpPr txBox="1"/>
          <p:nvPr/>
        </p:nvSpPr>
        <p:spPr>
          <a:xfrm>
            <a:off x="209550" y="3619500"/>
            <a:ext cx="1589288" cy="938719"/>
          </a:xfrm>
          <a:prstGeom prst="rect">
            <a:avLst/>
          </a:prstGeom>
          <a:ln w="12700">
            <a:miter lim="400000"/>
          </a:ln>
          <a:extLst>
            <a:ext uri="{C572A759-6A51-4108-AA02-DFA0A04FC94B}">
              <ma14:wrappingTextBoxFlag xmlns="" xmlns:ma14="http://schemas.microsoft.com/office/mac/drawingml/2011/main" val="1"/>
            </a:ext>
          </a:extLst>
        </p:spPr>
        <p:txBody>
          <a:bodyPr wrap="non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2018</a:t>
            </a:r>
          </a:p>
          <a:p>
            <a:pPr defTabSz="915155" hangingPunct="1">
              <a:spcBef>
                <a:spcPts val="601"/>
              </a:spcBef>
            </a:pPr>
            <a:r>
              <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Needs analysis</a:t>
            </a:r>
          </a:p>
          <a:p>
            <a:pPr defTabSz="915155" hangingPunct="1">
              <a:spcBef>
                <a:spcPts val="601"/>
              </a:spcBef>
            </a:pPr>
            <a:r>
              <a:rPr lang="en-US" sz="1000" dirty="0">
                <a:solidFill>
                  <a:prstClr val="black"/>
                </a:solidFill>
                <a:cs typeface="Calibri" panose="020F0502020204030204" pitchFamily="34" charset="0"/>
              </a:rPr>
              <a:t>University discussions</a:t>
            </a:r>
          </a:p>
          <a:p>
            <a:pPr defTabSz="915155" hangingPunct="1">
              <a:spcBef>
                <a:spcPts val="601"/>
              </a:spcBef>
            </a:pPr>
            <a:r>
              <a:rPr lang="en-US" sz="1000" dirty="0">
                <a:solidFill>
                  <a:prstClr val="black"/>
                </a:solidFill>
                <a:cs typeface="Calibri" panose="020F0502020204030204" pitchFamily="34" charset="0"/>
              </a:rPr>
              <a:t>Business case preparation</a:t>
            </a:r>
          </a:p>
        </p:txBody>
      </p:sp>
      <p:cxnSp>
        <p:nvCxnSpPr>
          <p:cNvPr id="12" name="Straight Connector 11">
            <a:extLst>
              <a:ext uri="{FF2B5EF4-FFF2-40B4-BE49-F238E27FC236}">
                <a16:creationId xmlns:a16="http://schemas.microsoft.com/office/drawing/2014/main" id="{414FCD17-42C0-401C-8FC9-65B5BCF1C50C}"/>
              </a:ext>
            </a:extLst>
          </p:cNvPr>
          <p:cNvCxnSpPr>
            <a:cxnSpLocks/>
          </p:cNvCxnSpPr>
          <p:nvPr/>
        </p:nvCxnSpPr>
        <p:spPr>
          <a:xfrm>
            <a:off x="1170700" y="1315244"/>
            <a:ext cx="0" cy="996156"/>
          </a:xfrm>
          <a:prstGeom prst="line">
            <a:avLst/>
          </a:prstGeom>
          <a:noFill/>
          <a:ln w="63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7A239209-784E-4A29-8D8A-479AB4A5B567}"/>
              </a:ext>
            </a:extLst>
          </p:cNvPr>
          <p:cNvSpPr txBox="1"/>
          <p:nvPr/>
        </p:nvSpPr>
        <p:spPr>
          <a:xfrm>
            <a:off x="1258707" y="782671"/>
            <a:ext cx="1109843" cy="784830"/>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lang="en-US" sz="1000" dirty="0">
                <a:solidFill>
                  <a:prstClr val="black"/>
                </a:solidFill>
                <a:cs typeface="Calibri" panose="020F0502020204030204" pitchFamily="34" charset="0"/>
              </a:rPr>
              <a:t>March 2019</a:t>
            </a:r>
            <a:endPar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endParaRPr>
          </a:p>
          <a:p>
            <a:pPr defTabSz="915155" hangingPunct="1">
              <a:spcBef>
                <a:spcPts val="601"/>
              </a:spcBef>
            </a:pPr>
            <a:r>
              <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AARNet Board Approved </a:t>
            </a:r>
            <a:r>
              <a:rPr kumimoji="0" lang="en-US" sz="1000" b="1"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SOC Business Case</a:t>
            </a:r>
            <a:endParaRPr lang="en-US" sz="1000" b="1" dirty="0">
              <a:solidFill>
                <a:prstClr val="black"/>
              </a:solidFill>
              <a:cs typeface="Calibri" panose="020F0502020204030204" pitchFamily="34" charset="0"/>
            </a:endParaRPr>
          </a:p>
        </p:txBody>
      </p:sp>
      <p:cxnSp>
        <p:nvCxnSpPr>
          <p:cNvPr id="14" name="Straight Connector 13">
            <a:extLst>
              <a:ext uri="{FF2B5EF4-FFF2-40B4-BE49-F238E27FC236}">
                <a16:creationId xmlns:a16="http://schemas.microsoft.com/office/drawing/2014/main" id="{CF978A9D-F8D7-47A4-B87F-2F3354DF68EB}"/>
              </a:ext>
            </a:extLst>
          </p:cNvPr>
          <p:cNvCxnSpPr>
            <a:cxnSpLocks/>
          </p:cNvCxnSpPr>
          <p:nvPr/>
        </p:nvCxnSpPr>
        <p:spPr>
          <a:xfrm>
            <a:off x="2345449" y="1315244"/>
            <a:ext cx="0" cy="996156"/>
          </a:xfrm>
          <a:prstGeom prst="line">
            <a:avLst/>
          </a:prstGeom>
          <a:noFill/>
          <a:ln w="63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9BF0C1C1-EC7F-4E96-BBD4-0EC5F8E57A3F}"/>
              </a:ext>
            </a:extLst>
          </p:cNvPr>
          <p:cNvSpPr txBox="1"/>
          <p:nvPr/>
        </p:nvSpPr>
        <p:spPr>
          <a:xfrm>
            <a:off x="2433456" y="782671"/>
            <a:ext cx="1109843" cy="784830"/>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lang="en-US" sz="1000" dirty="0">
                <a:solidFill>
                  <a:prstClr val="black"/>
                </a:solidFill>
                <a:cs typeface="Calibri" panose="020F0502020204030204" pitchFamily="34" charset="0"/>
              </a:rPr>
              <a:t>May – June 2019</a:t>
            </a:r>
            <a:endPar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endParaRPr>
          </a:p>
          <a:p>
            <a:pPr defTabSz="915155" hangingPunct="1">
              <a:spcBef>
                <a:spcPts val="601"/>
              </a:spcBef>
            </a:pPr>
            <a:r>
              <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SIEM RFQ and </a:t>
            </a:r>
            <a:r>
              <a:rPr kumimoji="0" lang="en-US" sz="1000" b="1"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Proof of Concept (POC)</a:t>
            </a:r>
            <a:endParaRPr lang="en-US" sz="1000" b="1" dirty="0">
              <a:solidFill>
                <a:prstClr val="black"/>
              </a:solidFill>
              <a:cs typeface="Calibri" panose="020F0502020204030204" pitchFamily="34" charset="0"/>
            </a:endParaRPr>
          </a:p>
        </p:txBody>
      </p:sp>
      <p:cxnSp>
        <p:nvCxnSpPr>
          <p:cNvPr id="16" name="Straight Connector 15">
            <a:extLst>
              <a:ext uri="{FF2B5EF4-FFF2-40B4-BE49-F238E27FC236}">
                <a16:creationId xmlns:a16="http://schemas.microsoft.com/office/drawing/2014/main" id="{B097235E-02A8-4173-9F41-22F24A3579FF}"/>
              </a:ext>
            </a:extLst>
          </p:cNvPr>
          <p:cNvCxnSpPr>
            <a:cxnSpLocks/>
          </p:cNvCxnSpPr>
          <p:nvPr/>
        </p:nvCxnSpPr>
        <p:spPr>
          <a:xfrm>
            <a:off x="3371952" y="2572544"/>
            <a:ext cx="0" cy="996156"/>
          </a:xfrm>
          <a:prstGeom prst="line">
            <a:avLst/>
          </a:prstGeom>
          <a:noFill/>
          <a:ln w="63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EB87AB52-FB5D-4DCE-8308-7D3B31AB8468}"/>
              </a:ext>
            </a:extLst>
          </p:cNvPr>
          <p:cNvSpPr txBox="1"/>
          <p:nvPr/>
        </p:nvSpPr>
        <p:spPr>
          <a:xfrm>
            <a:off x="3301209" y="3619500"/>
            <a:ext cx="1109843" cy="630942"/>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lang="en-US" sz="1000" dirty="0">
                <a:solidFill>
                  <a:prstClr val="black"/>
                </a:solidFill>
                <a:cs typeface="Calibri" panose="020F0502020204030204" pitchFamily="34" charset="0"/>
              </a:rPr>
              <a:t>Jan 2020</a:t>
            </a:r>
            <a:endPar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endParaRPr>
          </a:p>
          <a:p>
            <a:pPr defTabSz="915155" hangingPunct="1">
              <a:spcBef>
                <a:spcPts val="601"/>
              </a:spcBef>
            </a:pPr>
            <a:r>
              <a:rPr kumimoji="0" lang="en-US" sz="1000" b="1"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Pilot</a:t>
            </a:r>
            <a:r>
              <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 with 4 Universities</a:t>
            </a:r>
            <a:endParaRPr lang="en-US" sz="1000" dirty="0">
              <a:solidFill>
                <a:prstClr val="black"/>
              </a:solidFill>
              <a:cs typeface="Calibri" panose="020F0502020204030204" pitchFamily="34" charset="0"/>
            </a:endParaRPr>
          </a:p>
        </p:txBody>
      </p:sp>
      <p:cxnSp>
        <p:nvCxnSpPr>
          <p:cNvPr id="18" name="Straight Connector 17">
            <a:extLst>
              <a:ext uri="{FF2B5EF4-FFF2-40B4-BE49-F238E27FC236}">
                <a16:creationId xmlns:a16="http://schemas.microsoft.com/office/drawing/2014/main" id="{F07F311F-9B82-4877-A7C1-736AD0240BB2}"/>
              </a:ext>
            </a:extLst>
          </p:cNvPr>
          <p:cNvCxnSpPr>
            <a:cxnSpLocks/>
          </p:cNvCxnSpPr>
          <p:nvPr/>
        </p:nvCxnSpPr>
        <p:spPr>
          <a:xfrm>
            <a:off x="4138002" y="1327150"/>
            <a:ext cx="0" cy="996156"/>
          </a:xfrm>
          <a:prstGeom prst="line">
            <a:avLst/>
          </a:prstGeom>
          <a:noFill/>
          <a:ln w="63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BC674FC2-D228-49C6-8973-B854655EC7D0}"/>
              </a:ext>
            </a:extLst>
          </p:cNvPr>
          <p:cNvSpPr txBox="1"/>
          <p:nvPr/>
        </p:nvSpPr>
        <p:spPr>
          <a:xfrm>
            <a:off x="4226009" y="794577"/>
            <a:ext cx="1109843" cy="1708160"/>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lang="en-US" sz="1000" dirty="0">
                <a:solidFill>
                  <a:prstClr val="black"/>
                </a:solidFill>
                <a:cs typeface="Calibri" panose="020F0502020204030204" pitchFamily="34" charset="0"/>
              </a:rPr>
              <a:t>September 2020</a:t>
            </a:r>
            <a:endPar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endParaRPr>
          </a:p>
          <a:p>
            <a:pPr defTabSz="915155" hangingPunct="1">
              <a:spcBef>
                <a:spcPts val="601"/>
              </a:spcBef>
            </a:pPr>
            <a:r>
              <a:rPr kumimoji="0" lang="en-US" sz="1000" b="1"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Production</a:t>
            </a:r>
            <a:r>
              <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 / Go-Live SOC Service</a:t>
            </a:r>
          </a:p>
          <a:p>
            <a:pPr defTabSz="915155" hangingPunct="1">
              <a:spcBef>
                <a:spcPts val="601"/>
              </a:spcBef>
            </a:pPr>
            <a:r>
              <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LogRhythm and </a:t>
            </a:r>
            <a:r>
              <a:rPr kumimoji="0" lang="en-US" sz="1000" b="0" i="0" u="none" strike="noStrike" kern="0" cap="none" spc="0" normalizeH="0" baseline="0" noProof="0" dirty="0" err="1">
                <a:ln>
                  <a:noFill/>
                </a:ln>
                <a:solidFill>
                  <a:prstClr val="black"/>
                </a:solidFill>
                <a:effectLst/>
                <a:uLnTx/>
                <a:uFillTx/>
                <a:latin typeface="Calibri" panose="020F0502020204030204"/>
                <a:cs typeface="Calibri" panose="020F0502020204030204" pitchFamily="34" charset="0"/>
                <a:sym typeface="Calibri"/>
              </a:rPr>
              <a:t>Exabeam</a:t>
            </a:r>
            <a:endPar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endParaRPr>
          </a:p>
          <a:p>
            <a:pPr defTabSz="915155" hangingPunct="1">
              <a:spcBef>
                <a:spcPts val="601"/>
              </a:spcBef>
            </a:pPr>
            <a:r>
              <a:rPr lang="en-US" sz="1000" dirty="0">
                <a:solidFill>
                  <a:prstClr val="black"/>
                </a:solidFill>
                <a:cs typeface="Calibri" panose="020F0502020204030204" pitchFamily="34" charset="0"/>
              </a:rPr>
              <a:t>Available outside of Pilot Universities</a:t>
            </a:r>
          </a:p>
        </p:txBody>
      </p:sp>
      <p:cxnSp>
        <p:nvCxnSpPr>
          <p:cNvPr id="20" name="Straight Connector 19">
            <a:extLst>
              <a:ext uri="{FF2B5EF4-FFF2-40B4-BE49-F238E27FC236}">
                <a16:creationId xmlns:a16="http://schemas.microsoft.com/office/drawing/2014/main" id="{14E79FB8-CD45-4C2A-B3D4-A69BFC672E42}"/>
              </a:ext>
            </a:extLst>
          </p:cNvPr>
          <p:cNvCxnSpPr>
            <a:cxnSpLocks/>
          </p:cNvCxnSpPr>
          <p:nvPr/>
        </p:nvCxnSpPr>
        <p:spPr>
          <a:xfrm>
            <a:off x="5451147" y="2572544"/>
            <a:ext cx="0" cy="996156"/>
          </a:xfrm>
          <a:prstGeom prst="line">
            <a:avLst/>
          </a:prstGeom>
          <a:noFill/>
          <a:ln w="63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8E81D0D9-9528-48E9-B82C-50515710357D}"/>
              </a:ext>
            </a:extLst>
          </p:cNvPr>
          <p:cNvSpPr txBox="1"/>
          <p:nvPr/>
        </p:nvSpPr>
        <p:spPr>
          <a:xfrm>
            <a:off x="5380404" y="3619500"/>
            <a:ext cx="1293443" cy="1477328"/>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lang="en-US" sz="1000" dirty="0">
                <a:solidFill>
                  <a:prstClr val="black"/>
                </a:solidFill>
                <a:cs typeface="Calibri" panose="020F0502020204030204" pitchFamily="34" charset="0"/>
              </a:rPr>
              <a:t>2021</a:t>
            </a:r>
            <a:endPar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endParaRPr>
          </a:p>
          <a:p>
            <a:pPr defTabSz="915155" hangingPunct="1">
              <a:spcBef>
                <a:spcPts val="601"/>
              </a:spcBef>
            </a:pPr>
            <a:r>
              <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rPr>
              <a:t>MISP (Threat Intelligence Sharing)</a:t>
            </a:r>
          </a:p>
          <a:p>
            <a:pPr defTabSz="915155" hangingPunct="1">
              <a:spcBef>
                <a:spcPts val="601"/>
              </a:spcBef>
            </a:pPr>
            <a:r>
              <a:rPr lang="en-US" sz="1000" dirty="0">
                <a:solidFill>
                  <a:prstClr val="black"/>
                </a:solidFill>
                <a:cs typeface="Calibri" panose="020F0502020204030204" pitchFamily="34" charset="0"/>
              </a:rPr>
              <a:t>XSOAR (Case Management)</a:t>
            </a:r>
          </a:p>
          <a:p>
            <a:pPr defTabSz="915155" hangingPunct="1">
              <a:spcBef>
                <a:spcPts val="601"/>
              </a:spcBef>
            </a:pPr>
            <a:r>
              <a:rPr lang="en-US" sz="1000" dirty="0">
                <a:solidFill>
                  <a:prstClr val="black"/>
                </a:solidFill>
                <a:cs typeface="Calibri" panose="020F0502020204030204" pitchFamily="34" charset="0"/>
              </a:rPr>
              <a:t>On-Call Automation</a:t>
            </a:r>
          </a:p>
          <a:p>
            <a:pPr defTabSz="915155" hangingPunct="1">
              <a:spcBef>
                <a:spcPts val="601"/>
              </a:spcBef>
            </a:pPr>
            <a:r>
              <a:rPr lang="en-US" sz="1000" dirty="0">
                <a:solidFill>
                  <a:prstClr val="black"/>
                </a:solidFill>
                <a:cs typeface="Calibri" panose="020F0502020204030204" pitchFamily="34" charset="0"/>
              </a:rPr>
              <a:t>Spike Analysis</a:t>
            </a:r>
          </a:p>
        </p:txBody>
      </p:sp>
      <p:cxnSp>
        <p:nvCxnSpPr>
          <p:cNvPr id="22" name="Straight Connector 21">
            <a:extLst>
              <a:ext uri="{FF2B5EF4-FFF2-40B4-BE49-F238E27FC236}">
                <a16:creationId xmlns:a16="http://schemas.microsoft.com/office/drawing/2014/main" id="{E27976B5-7CCA-4DA5-8DA8-99C16B83A09B}"/>
              </a:ext>
            </a:extLst>
          </p:cNvPr>
          <p:cNvCxnSpPr>
            <a:cxnSpLocks/>
          </p:cNvCxnSpPr>
          <p:nvPr/>
        </p:nvCxnSpPr>
        <p:spPr>
          <a:xfrm>
            <a:off x="6751490" y="1327150"/>
            <a:ext cx="0" cy="996156"/>
          </a:xfrm>
          <a:prstGeom prst="line">
            <a:avLst/>
          </a:prstGeom>
          <a:noFill/>
          <a:ln w="63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88BC0454-98B5-411A-8744-6DA91BEE2E6B}"/>
              </a:ext>
            </a:extLst>
          </p:cNvPr>
          <p:cNvSpPr txBox="1"/>
          <p:nvPr/>
        </p:nvSpPr>
        <p:spPr>
          <a:xfrm>
            <a:off x="6839497" y="794577"/>
            <a:ext cx="1383752" cy="1169551"/>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lang="en-US" sz="1000" dirty="0">
                <a:solidFill>
                  <a:prstClr val="black"/>
                </a:solidFill>
                <a:cs typeface="Calibri" panose="020F0502020204030204" pitchFamily="34" charset="0"/>
              </a:rPr>
              <a:t>2022</a:t>
            </a:r>
            <a:endParaRPr kumimoji="0" lang="en-US" sz="1000" b="0" i="0" u="none" strike="noStrike" kern="0" cap="none" spc="0" normalizeH="0" baseline="0" noProof="0" dirty="0">
              <a:ln>
                <a:noFill/>
              </a:ln>
              <a:solidFill>
                <a:prstClr val="black"/>
              </a:solidFill>
              <a:effectLst/>
              <a:uLnTx/>
              <a:uFillTx/>
              <a:latin typeface="Calibri" panose="020F0502020204030204"/>
              <a:cs typeface="Calibri" panose="020F0502020204030204" pitchFamily="34" charset="0"/>
              <a:sym typeface="Calibri"/>
            </a:endParaRPr>
          </a:p>
          <a:p>
            <a:pPr defTabSz="915155" hangingPunct="1">
              <a:spcBef>
                <a:spcPts val="601"/>
              </a:spcBef>
            </a:pPr>
            <a:r>
              <a:rPr lang="en-US" sz="1000" dirty="0">
                <a:solidFill>
                  <a:prstClr val="black"/>
                </a:solidFill>
                <a:cs typeface="Calibri" panose="020F0502020204030204" pitchFamily="34" charset="0"/>
              </a:rPr>
              <a:t>SIEM Re-evaluation</a:t>
            </a:r>
          </a:p>
          <a:p>
            <a:pPr defTabSz="915155" hangingPunct="1">
              <a:spcBef>
                <a:spcPts val="601"/>
              </a:spcBef>
            </a:pPr>
            <a:r>
              <a:rPr lang="en-US" sz="1000" dirty="0">
                <a:solidFill>
                  <a:prstClr val="black"/>
                </a:solidFill>
                <a:cs typeface="Calibri" panose="020F0502020204030204" pitchFamily="34" charset="0"/>
              </a:rPr>
              <a:t>Increased Retention</a:t>
            </a:r>
          </a:p>
          <a:p>
            <a:pPr defTabSz="915155" hangingPunct="1">
              <a:spcBef>
                <a:spcPts val="601"/>
              </a:spcBef>
            </a:pPr>
            <a:r>
              <a:rPr lang="en-US" sz="1000" dirty="0">
                <a:solidFill>
                  <a:prstClr val="black"/>
                </a:solidFill>
                <a:cs typeface="Calibri" panose="020F0502020204030204" pitchFamily="34" charset="0"/>
              </a:rPr>
              <a:t>IT Ops Logs</a:t>
            </a:r>
          </a:p>
          <a:p>
            <a:pPr defTabSz="915155" hangingPunct="1">
              <a:spcBef>
                <a:spcPts val="601"/>
              </a:spcBef>
            </a:pPr>
            <a:r>
              <a:rPr lang="en-US" sz="1000" dirty="0">
                <a:solidFill>
                  <a:prstClr val="black"/>
                </a:solidFill>
                <a:cs typeface="Calibri" panose="020F0502020204030204" pitchFamily="34" charset="0"/>
              </a:rPr>
              <a:t>XSOAR (Playbooks)</a:t>
            </a:r>
          </a:p>
        </p:txBody>
      </p:sp>
      <p:sp>
        <p:nvSpPr>
          <p:cNvPr id="24" name="Rectangle 23">
            <a:extLst>
              <a:ext uri="{FF2B5EF4-FFF2-40B4-BE49-F238E27FC236}">
                <a16:creationId xmlns:a16="http://schemas.microsoft.com/office/drawing/2014/main" id="{7CFACC72-E458-4801-95F2-157AD13905D0}"/>
              </a:ext>
            </a:extLst>
          </p:cNvPr>
          <p:cNvSpPr/>
          <p:nvPr/>
        </p:nvSpPr>
        <p:spPr>
          <a:xfrm>
            <a:off x="288050" y="2323306"/>
            <a:ext cx="3083902" cy="242888"/>
          </a:xfrm>
          <a:prstGeom prst="rect">
            <a:avLst/>
          </a:prstGeom>
          <a:solidFill>
            <a:schemeClr val="bg2"/>
          </a:solidFill>
          <a:ln w="12700" cap="flat">
            <a:noFill/>
            <a:miter lim="400000"/>
          </a:ln>
          <a:effectLst/>
        </p:spPr>
        <p:txBody>
          <a:bodyPr lIns="34325" tIns="34325" rIns="34325" bIns="34325" rtlCol="0" anchor="ctr"/>
          <a:lstStyle/>
          <a:p>
            <a:pPr marL="0" indent="0" algn="ctr" defTabSz="914240" eaLnBrk="1" fontAlgn="auto">
              <a:spcBef>
                <a:spcPts val="0"/>
              </a:spcBef>
              <a:spcAft>
                <a:spcPts val="0"/>
              </a:spcAft>
              <a:buFont typeface="Helvetica Neue"/>
              <a:buNone/>
            </a:pPr>
            <a:r>
              <a:rPr lang="en-US" sz="1502" kern="0" dirty="0">
                <a:solidFill>
                  <a:srgbClr val="FFFFFF"/>
                </a:solidFill>
                <a:latin typeface="Calibri"/>
                <a:ea typeface="Calibri"/>
                <a:cs typeface="Calibri"/>
                <a:sym typeface="Calibri"/>
              </a:rPr>
              <a:t>2019</a:t>
            </a:r>
            <a:endParaRPr lang="en-AU" sz="1502" kern="0" dirty="0">
              <a:solidFill>
                <a:srgbClr val="FFFFFF"/>
              </a:solidFill>
              <a:latin typeface="Calibri"/>
              <a:ea typeface="Calibri"/>
              <a:cs typeface="Calibri"/>
              <a:sym typeface="Calibri"/>
            </a:endParaRPr>
          </a:p>
        </p:txBody>
      </p:sp>
      <p:sp>
        <p:nvSpPr>
          <p:cNvPr id="25" name="Diamond 24">
            <a:extLst>
              <a:ext uri="{FF2B5EF4-FFF2-40B4-BE49-F238E27FC236}">
                <a16:creationId xmlns:a16="http://schemas.microsoft.com/office/drawing/2014/main" id="{F68F93C6-ADFF-4E8A-A0EA-C104E94AF302}"/>
              </a:ext>
            </a:extLst>
          </p:cNvPr>
          <p:cNvSpPr/>
          <p:nvPr/>
        </p:nvSpPr>
        <p:spPr>
          <a:xfrm>
            <a:off x="1066010" y="2332114"/>
            <a:ext cx="201348" cy="246781"/>
          </a:xfrm>
          <a:prstGeom prst="diamond">
            <a:avLst/>
          </a:prstGeom>
          <a:solidFill>
            <a:schemeClr val="accent5"/>
          </a:solidFill>
          <a:ln w="12700" cap="flat">
            <a:noFill/>
            <a:miter lim="400000"/>
          </a:ln>
          <a:effectLst/>
        </p:spPr>
        <p:txBody>
          <a:bodyPr lIns="34325" tIns="34325" rIns="34325" bIns="34325" rtlCol="0" anchor="ctr"/>
          <a:lstStyle/>
          <a:p>
            <a:pPr marL="0" indent="0" algn="ctr" defTabSz="914240" eaLnBrk="1" fontAlgn="auto">
              <a:spcBef>
                <a:spcPts val="0"/>
              </a:spcBef>
              <a:spcAft>
                <a:spcPts val="0"/>
              </a:spcAft>
              <a:buFont typeface="Helvetica Neue"/>
              <a:buNone/>
            </a:pPr>
            <a:endParaRPr lang="en-AU" sz="1502" kern="0">
              <a:solidFill>
                <a:srgbClr val="FFFFFF"/>
              </a:solidFill>
              <a:latin typeface="Calibri"/>
              <a:ea typeface="Calibri"/>
              <a:cs typeface="Calibri"/>
              <a:sym typeface="Calibri"/>
            </a:endParaRPr>
          </a:p>
        </p:txBody>
      </p:sp>
      <p:sp>
        <p:nvSpPr>
          <p:cNvPr id="26" name="Diamond 25">
            <a:extLst>
              <a:ext uri="{FF2B5EF4-FFF2-40B4-BE49-F238E27FC236}">
                <a16:creationId xmlns:a16="http://schemas.microsoft.com/office/drawing/2014/main" id="{A66ED258-B2D4-4504-B223-78D58797F5FF}"/>
              </a:ext>
            </a:extLst>
          </p:cNvPr>
          <p:cNvSpPr/>
          <p:nvPr/>
        </p:nvSpPr>
        <p:spPr>
          <a:xfrm>
            <a:off x="2244775" y="2325763"/>
            <a:ext cx="201348" cy="246781"/>
          </a:xfrm>
          <a:prstGeom prst="diamond">
            <a:avLst/>
          </a:prstGeom>
          <a:solidFill>
            <a:schemeClr val="accent5"/>
          </a:solidFill>
          <a:ln w="12700" cap="flat">
            <a:noFill/>
            <a:miter lim="400000"/>
          </a:ln>
          <a:effectLst/>
        </p:spPr>
        <p:txBody>
          <a:bodyPr lIns="34325" tIns="34325" rIns="34325" bIns="34325" rtlCol="0" anchor="ctr"/>
          <a:lstStyle/>
          <a:p>
            <a:pPr marL="0" indent="0" algn="ctr" defTabSz="914240" eaLnBrk="1" fontAlgn="auto">
              <a:spcBef>
                <a:spcPts val="0"/>
              </a:spcBef>
              <a:spcAft>
                <a:spcPts val="0"/>
              </a:spcAft>
              <a:buFont typeface="Helvetica Neue"/>
              <a:buNone/>
            </a:pPr>
            <a:endParaRPr lang="en-AU" sz="1502" kern="0">
              <a:solidFill>
                <a:srgbClr val="FFFFFF"/>
              </a:solidFill>
              <a:latin typeface="Calibri"/>
              <a:ea typeface="Calibri"/>
              <a:cs typeface="Calibri"/>
              <a:sym typeface="Calibri"/>
            </a:endParaRPr>
          </a:p>
        </p:txBody>
      </p:sp>
      <p:sp>
        <p:nvSpPr>
          <p:cNvPr id="27" name="Rectangle 26">
            <a:extLst>
              <a:ext uri="{FF2B5EF4-FFF2-40B4-BE49-F238E27FC236}">
                <a16:creationId xmlns:a16="http://schemas.microsoft.com/office/drawing/2014/main" id="{95205856-1078-4C77-8338-B3142354E79B}"/>
              </a:ext>
            </a:extLst>
          </p:cNvPr>
          <p:cNvSpPr/>
          <p:nvPr/>
        </p:nvSpPr>
        <p:spPr>
          <a:xfrm>
            <a:off x="3371952" y="2321718"/>
            <a:ext cx="2079195" cy="242888"/>
          </a:xfrm>
          <a:prstGeom prst="rect">
            <a:avLst/>
          </a:prstGeom>
          <a:solidFill>
            <a:schemeClr val="bg1">
              <a:lumMod val="65000"/>
            </a:schemeClr>
          </a:solidFill>
          <a:ln w="12700" cap="flat">
            <a:noFill/>
            <a:miter lim="400000"/>
          </a:ln>
          <a:effectLst/>
        </p:spPr>
        <p:txBody>
          <a:bodyPr lIns="34325" tIns="34325" rIns="34325" bIns="34325" rtlCol="0" anchor="ctr"/>
          <a:lstStyle/>
          <a:p>
            <a:pPr marL="0" indent="0" algn="ctr" defTabSz="914240" eaLnBrk="1" fontAlgn="auto">
              <a:spcBef>
                <a:spcPts val="0"/>
              </a:spcBef>
              <a:spcAft>
                <a:spcPts val="0"/>
              </a:spcAft>
              <a:buFont typeface="Helvetica Neue"/>
              <a:buNone/>
            </a:pPr>
            <a:r>
              <a:rPr lang="en-US" sz="1502" kern="0" dirty="0">
                <a:solidFill>
                  <a:srgbClr val="FFFFFF"/>
                </a:solidFill>
                <a:latin typeface="Calibri"/>
                <a:ea typeface="Calibri"/>
                <a:cs typeface="Calibri"/>
                <a:sym typeface="Calibri"/>
              </a:rPr>
              <a:t>2020</a:t>
            </a:r>
            <a:endParaRPr lang="en-AU" sz="1502" kern="0" dirty="0">
              <a:solidFill>
                <a:srgbClr val="FFFFFF"/>
              </a:solidFill>
              <a:latin typeface="Calibri"/>
              <a:ea typeface="Calibri"/>
              <a:cs typeface="Calibri"/>
              <a:sym typeface="Calibri"/>
            </a:endParaRPr>
          </a:p>
        </p:txBody>
      </p:sp>
      <p:sp>
        <p:nvSpPr>
          <p:cNvPr id="28" name="Diamond 27">
            <a:extLst>
              <a:ext uri="{FF2B5EF4-FFF2-40B4-BE49-F238E27FC236}">
                <a16:creationId xmlns:a16="http://schemas.microsoft.com/office/drawing/2014/main" id="{602BEA4D-5C5B-4DEA-A03B-39286C5D78D6}"/>
              </a:ext>
            </a:extLst>
          </p:cNvPr>
          <p:cNvSpPr/>
          <p:nvPr/>
        </p:nvSpPr>
        <p:spPr>
          <a:xfrm>
            <a:off x="3271279" y="2314060"/>
            <a:ext cx="201348" cy="246781"/>
          </a:xfrm>
          <a:prstGeom prst="diamond">
            <a:avLst/>
          </a:prstGeom>
          <a:solidFill>
            <a:schemeClr val="accent5"/>
          </a:solidFill>
          <a:ln w="12700" cap="flat">
            <a:noFill/>
            <a:miter lim="400000"/>
          </a:ln>
          <a:effectLst/>
        </p:spPr>
        <p:txBody>
          <a:bodyPr lIns="34325" tIns="34325" rIns="34325" bIns="34325" rtlCol="0" anchor="ctr"/>
          <a:lstStyle/>
          <a:p>
            <a:pPr marL="0" indent="0" algn="ctr" defTabSz="914240" eaLnBrk="1" fontAlgn="auto">
              <a:spcBef>
                <a:spcPts val="0"/>
              </a:spcBef>
              <a:spcAft>
                <a:spcPts val="0"/>
              </a:spcAft>
              <a:buFont typeface="Helvetica Neue"/>
              <a:buNone/>
            </a:pPr>
            <a:endParaRPr lang="en-AU" sz="1502" kern="0">
              <a:solidFill>
                <a:srgbClr val="FFFFFF"/>
              </a:solidFill>
              <a:latin typeface="Calibri"/>
              <a:ea typeface="Calibri"/>
              <a:cs typeface="Calibri"/>
              <a:sym typeface="Calibri"/>
            </a:endParaRPr>
          </a:p>
        </p:txBody>
      </p:sp>
      <p:sp>
        <p:nvSpPr>
          <p:cNvPr id="29" name="TextBox 28">
            <a:extLst>
              <a:ext uri="{FF2B5EF4-FFF2-40B4-BE49-F238E27FC236}">
                <a16:creationId xmlns:a16="http://schemas.microsoft.com/office/drawing/2014/main" id="{535E2A98-2288-4D74-BB14-BBD1DD2B63E9}"/>
              </a:ext>
            </a:extLst>
          </p:cNvPr>
          <p:cNvSpPr txBox="1"/>
          <p:nvPr/>
        </p:nvSpPr>
        <p:spPr>
          <a:xfrm>
            <a:off x="7541391" y="2286794"/>
            <a:ext cx="421981" cy="300403"/>
          </a:xfrm>
          <a:prstGeom prst="rect">
            <a:avLst/>
          </a:prstGeom>
          <a:ln w="12700">
            <a:miter lim="400000"/>
          </a:ln>
          <a:extLst>
            <a:ext uri="{C572A759-6A51-4108-AA02-DFA0A04FC94B}">
              <ma14:wrappingTextBoxFlag xmlns="" xmlns:ma14="http://schemas.microsoft.com/office/mac/drawingml/2011/main" val="1"/>
            </a:ext>
          </a:extLst>
        </p:spPr>
        <p:txBody>
          <a:bodyPr wrap="non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kumimoji="0" lang="en-US" sz="1352"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rPr>
              <a:t>2022</a:t>
            </a:r>
            <a:endParaRPr kumimoji="0" lang="en-AU" sz="1352"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endParaRPr>
          </a:p>
        </p:txBody>
      </p:sp>
      <p:sp>
        <p:nvSpPr>
          <p:cNvPr id="30" name="Diamond 29">
            <a:extLst>
              <a:ext uri="{FF2B5EF4-FFF2-40B4-BE49-F238E27FC236}">
                <a16:creationId xmlns:a16="http://schemas.microsoft.com/office/drawing/2014/main" id="{F3939DAA-82AD-449E-B417-83A43F65CE6B}"/>
              </a:ext>
            </a:extLst>
          </p:cNvPr>
          <p:cNvSpPr/>
          <p:nvPr/>
        </p:nvSpPr>
        <p:spPr>
          <a:xfrm>
            <a:off x="4031893" y="2320566"/>
            <a:ext cx="201348" cy="246781"/>
          </a:xfrm>
          <a:prstGeom prst="diamond">
            <a:avLst/>
          </a:prstGeom>
          <a:solidFill>
            <a:schemeClr val="accent5"/>
          </a:solidFill>
          <a:ln w="12700" cap="flat">
            <a:noFill/>
            <a:miter lim="400000"/>
          </a:ln>
          <a:effectLst/>
        </p:spPr>
        <p:txBody>
          <a:bodyPr lIns="34325" tIns="34325" rIns="34325" bIns="34325" rtlCol="0" anchor="ctr"/>
          <a:lstStyle/>
          <a:p>
            <a:pPr marL="0" indent="0" algn="ctr" defTabSz="914240" eaLnBrk="1" fontAlgn="auto">
              <a:spcBef>
                <a:spcPts val="0"/>
              </a:spcBef>
              <a:spcAft>
                <a:spcPts val="0"/>
              </a:spcAft>
              <a:buFont typeface="Helvetica Neue"/>
              <a:buNone/>
            </a:pPr>
            <a:endParaRPr lang="en-AU" sz="1502" kern="0">
              <a:solidFill>
                <a:srgbClr val="FFFFFF"/>
              </a:solidFill>
              <a:latin typeface="Calibri"/>
              <a:ea typeface="Calibri"/>
              <a:cs typeface="Calibri"/>
              <a:sym typeface="Calibri"/>
            </a:endParaRPr>
          </a:p>
        </p:txBody>
      </p:sp>
      <p:sp>
        <p:nvSpPr>
          <p:cNvPr id="31" name="Rectangle 30">
            <a:extLst>
              <a:ext uri="{FF2B5EF4-FFF2-40B4-BE49-F238E27FC236}">
                <a16:creationId xmlns:a16="http://schemas.microsoft.com/office/drawing/2014/main" id="{CB1C1BFD-E059-4BAB-93A4-CAB39B72D21C}"/>
              </a:ext>
            </a:extLst>
          </p:cNvPr>
          <p:cNvSpPr/>
          <p:nvPr/>
        </p:nvSpPr>
        <p:spPr>
          <a:xfrm>
            <a:off x="5451147" y="2315551"/>
            <a:ext cx="1300343" cy="242888"/>
          </a:xfrm>
          <a:prstGeom prst="rect">
            <a:avLst/>
          </a:prstGeom>
          <a:solidFill>
            <a:schemeClr val="accent1"/>
          </a:solidFill>
          <a:ln w="12700" cap="flat">
            <a:noFill/>
            <a:miter lim="400000"/>
          </a:ln>
          <a:effectLst/>
        </p:spPr>
        <p:txBody>
          <a:bodyPr lIns="34325" tIns="34325" rIns="34325" bIns="34325" rtlCol="0" anchor="ctr"/>
          <a:lstStyle/>
          <a:p>
            <a:pPr marL="0" indent="0" algn="ctr" defTabSz="914240" eaLnBrk="1" fontAlgn="auto">
              <a:spcBef>
                <a:spcPts val="0"/>
              </a:spcBef>
              <a:spcAft>
                <a:spcPts val="0"/>
              </a:spcAft>
              <a:buFont typeface="Helvetica Neue"/>
              <a:buNone/>
            </a:pPr>
            <a:r>
              <a:rPr lang="en-US" sz="1502" kern="0" dirty="0">
                <a:solidFill>
                  <a:srgbClr val="FFFFFF"/>
                </a:solidFill>
                <a:latin typeface="Calibri"/>
                <a:ea typeface="Calibri"/>
                <a:cs typeface="Calibri"/>
                <a:sym typeface="Calibri"/>
              </a:rPr>
              <a:t>2021</a:t>
            </a:r>
            <a:endParaRPr lang="en-AU" sz="1502"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6100452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58010F-9844-442C-8639-724CB868A777}"/>
              </a:ext>
            </a:extLst>
          </p:cNvPr>
          <p:cNvSpPr>
            <a:spLocks noGrp="1"/>
          </p:cNvSpPr>
          <p:nvPr>
            <p:ph type="body" sz="half" idx="1"/>
          </p:nvPr>
        </p:nvSpPr>
        <p:spPr/>
        <p:txBody>
          <a:bodyPr/>
          <a:lstStyle/>
          <a:p>
            <a:r>
              <a:rPr lang="en-US" dirty="0"/>
              <a:t>Anomalous Detection – a new kind of SOC</a:t>
            </a:r>
            <a:endParaRPr lang="en-AU" dirty="0"/>
          </a:p>
        </p:txBody>
      </p:sp>
      <p:sp>
        <p:nvSpPr>
          <p:cNvPr id="5" name="TextBox 4">
            <a:extLst>
              <a:ext uri="{FF2B5EF4-FFF2-40B4-BE49-F238E27FC236}">
                <a16:creationId xmlns:a16="http://schemas.microsoft.com/office/drawing/2014/main" id="{E26D631C-24B6-4A30-ABCA-05A6A1EAFE2B}"/>
              </a:ext>
            </a:extLst>
          </p:cNvPr>
          <p:cNvSpPr txBox="1"/>
          <p:nvPr/>
        </p:nvSpPr>
        <p:spPr>
          <a:xfrm>
            <a:off x="249403" y="4905832"/>
            <a:ext cx="519765" cy="184666"/>
          </a:xfrm>
          <a:prstGeom prst="rect">
            <a:avLst/>
          </a:prstGeom>
          <a:ln w="12700">
            <a:miter lim="400000"/>
          </a:ln>
          <a:extLst>
            <a:ext uri="{C572A759-6A51-4108-AA02-DFA0A04FC94B}">
              <ma14:wrappingTextBoxFlag xmlns="" xmlns:ma14="http://schemas.microsoft.com/office/mac/drawingml/2011/main" val="1"/>
            </a:ext>
          </a:extLst>
        </p:spPr>
        <p:txBody>
          <a:bodyPr wrap="none" lIns="34325" rIns="34325" rtlCol="0">
            <a:spAutoFit/>
          </a:bodyPr>
          <a:lstStyle/>
          <a:p>
            <a:pPr marL="0" marR="0" indent="0" algn="l" defTabSz="915155" rtl="0" eaLnBrk="1" fontAlgn="auto" latinLnBrk="0" hangingPunct="1">
              <a:lnSpc>
                <a:spcPct val="100000"/>
              </a:lnSpc>
              <a:spcBef>
                <a:spcPts val="601"/>
              </a:spcBef>
              <a:spcAft>
                <a:spcPts val="0"/>
              </a:spcAft>
              <a:buClrTx/>
              <a:buSzPct val="100000"/>
              <a:buFont typeface="Helvetica Neue"/>
              <a:buNone/>
              <a:tabLst/>
            </a:pPr>
            <a:r>
              <a:rPr kumimoji="0" lang="en-US" sz="600"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rPr>
              <a:t>AARNet </a:t>
            </a:r>
            <a:r>
              <a:rPr lang="en-US" sz="600" dirty="0">
                <a:solidFill>
                  <a:schemeClr val="bg1"/>
                </a:solidFill>
                <a:cs typeface="Calibri" panose="020F0502020204030204" pitchFamily="34" charset="0"/>
              </a:rPr>
              <a:t>Public</a:t>
            </a:r>
            <a:endParaRPr kumimoji="0" lang="en-AU" sz="600" b="0" i="0" u="none" strike="noStrike" kern="0" cap="none" spc="0" normalizeH="0" baseline="0" noProof="0" dirty="0">
              <a:ln>
                <a:noFill/>
              </a:ln>
              <a:solidFill>
                <a:schemeClr val="bg1"/>
              </a:solidFill>
              <a:effectLst/>
              <a:uLnTx/>
              <a:uFillTx/>
              <a:latin typeface="Calibri" panose="020F0502020204030204"/>
              <a:cs typeface="Calibri" panose="020F0502020204030204" pitchFamily="34" charset="0"/>
              <a:sym typeface="Calibri"/>
            </a:endParaRPr>
          </a:p>
        </p:txBody>
      </p:sp>
    </p:spTree>
    <p:extLst>
      <p:ext uri="{BB962C8B-B14F-4D97-AF65-F5344CB8AC3E}">
        <p14:creationId xmlns:p14="http://schemas.microsoft.com/office/powerpoint/2010/main" val="12543489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It’s not a machine vs a machine; It’s a human vs a human"/>
          <p:cNvSpPr txBox="1">
            <a:spLocks noGrp="1"/>
          </p:cNvSpPr>
          <p:nvPr>
            <p:ph type="body" sz="half" idx="1"/>
          </p:nvPr>
        </p:nvSpPr>
        <p:spPr>
          <a:prstGeom prst="rect">
            <a:avLst/>
          </a:prstGeom>
        </p:spPr>
        <p:txBody>
          <a:bodyPr/>
          <a:lstStyle/>
          <a:p>
            <a:pPr>
              <a:defRPr sz="2000"/>
            </a:pPr>
            <a:r>
              <a:t>It’s </a:t>
            </a:r>
            <a:r>
              <a:rPr i="1"/>
              <a:t>not</a:t>
            </a:r>
            <a:r>
              <a:t> a </a:t>
            </a:r>
            <a:r>
              <a:rPr>
                <a:solidFill>
                  <a:schemeClr val="accent5"/>
                </a:solidFill>
              </a:rPr>
              <a:t>machine vs a machine</a:t>
            </a:r>
            <a:r>
              <a:t>; It’s </a:t>
            </a:r>
            <a:r>
              <a:rPr i="1"/>
              <a:t>a</a:t>
            </a:r>
            <a:r>
              <a:t> </a:t>
            </a:r>
            <a:r>
              <a:rPr>
                <a:solidFill>
                  <a:schemeClr val="accent5"/>
                </a:solidFill>
              </a:rPr>
              <a:t>human vs a human</a:t>
            </a:r>
          </a:p>
        </p:txBody>
      </p:sp>
      <p:sp>
        <p:nvSpPr>
          <p:cNvPr id="628" name="Text Placeholder 16"/>
          <p:cNvSpPr>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t>A New Kind of SOC</a:t>
            </a:r>
          </a:p>
        </p:txBody>
      </p:sp>
      <p:sp>
        <p:nvSpPr>
          <p:cNvPr id="629" name="Text Placeholder 16"/>
          <p:cNvSpPr>
            <a:spLocks noGrp="1"/>
          </p:cNvSpPr>
          <p:nvPr>
            <p:ph type="body" idx="23"/>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t>Listening to Our Adversaries</a:t>
            </a:r>
          </a:p>
        </p:txBody>
      </p:sp>
      <p:sp>
        <p:nvSpPr>
          <p:cNvPr id="63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grpSp>
        <p:nvGrpSpPr>
          <p:cNvPr id="633" name="Environment"/>
          <p:cNvGrpSpPr/>
          <p:nvPr/>
        </p:nvGrpSpPr>
        <p:grpSpPr>
          <a:xfrm>
            <a:off x="3599097" y="1260948"/>
            <a:ext cx="1456735" cy="528458"/>
            <a:chOff x="0" y="0"/>
            <a:chExt cx="1456734" cy="528456"/>
          </a:xfrm>
        </p:grpSpPr>
        <p:sp>
          <p:nvSpPr>
            <p:cNvPr id="632" name="Environment"/>
            <p:cNvSpPr/>
            <p:nvPr/>
          </p:nvSpPr>
          <p:spPr>
            <a:xfrm>
              <a:off x="19050" y="19050"/>
              <a:ext cx="1418635" cy="490357"/>
            </a:xfrm>
            <a:prstGeom prst="roundRect">
              <a:avLst>
                <a:gd name="adj" fmla="val 32145"/>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100">
                  <a:solidFill>
                    <a:srgbClr val="535353"/>
                  </a:solidFill>
                  <a:latin typeface="Chalkduster"/>
                  <a:ea typeface="Chalkduster"/>
                  <a:cs typeface="Chalkduster"/>
                  <a:sym typeface="Chalkduster"/>
                </a:defRPr>
              </a:lvl1pPr>
            </a:lstStyle>
            <a:p>
              <a:r>
                <a:t>Environment</a:t>
              </a:r>
            </a:p>
          </p:txBody>
        </p:sp>
        <p:pic>
          <p:nvPicPr>
            <p:cNvPr id="631" name="Environment Environment" descr="Environment Environment"/>
            <p:cNvPicPr>
              <a:picLocks/>
            </p:cNvPicPr>
            <p:nvPr/>
          </p:nvPicPr>
          <p:blipFill>
            <a:blip r:embed="rId3"/>
            <a:stretch>
              <a:fillRect/>
            </a:stretch>
          </p:blipFill>
          <p:spPr>
            <a:xfrm>
              <a:off x="0" y="0"/>
              <a:ext cx="1456735" cy="528457"/>
            </a:xfrm>
            <a:prstGeom prst="rect">
              <a:avLst/>
            </a:prstGeom>
            <a:effectLst/>
          </p:spPr>
        </p:pic>
      </p:grpSp>
      <p:grpSp>
        <p:nvGrpSpPr>
          <p:cNvPr id="636" name="Known Process"/>
          <p:cNvGrpSpPr/>
          <p:nvPr/>
        </p:nvGrpSpPr>
        <p:grpSpPr>
          <a:xfrm>
            <a:off x="5589390" y="1260948"/>
            <a:ext cx="1456735" cy="528458"/>
            <a:chOff x="0" y="0"/>
            <a:chExt cx="1456734" cy="528456"/>
          </a:xfrm>
        </p:grpSpPr>
        <p:sp>
          <p:nvSpPr>
            <p:cNvPr id="635" name="Known Process"/>
            <p:cNvSpPr/>
            <p:nvPr/>
          </p:nvSpPr>
          <p:spPr>
            <a:xfrm>
              <a:off x="19050" y="19050"/>
              <a:ext cx="1418635" cy="490357"/>
            </a:xfrm>
            <a:prstGeom prst="roundRect">
              <a:avLst>
                <a:gd name="adj" fmla="val 0"/>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100">
                  <a:solidFill>
                    <a:srgbClr val="535353"/>
                  </a:solidFill>
                  <a:latin typeface="Chalkduster"/>
                  <a:ea typeface="Chalkduster"/>
                  <a:cs typeface="Chalkduster"/>
                  <a:sym typeface="Chalkduster"/>
                </a:defRPr>
              </a:lvl1pPr>
            </a:lstStyle>
            <a:p>
              <a:r>
                <a:t>Known Process</a:t>
              </a:r>
            </a:p>
          </p:txBody>
        </p:sp>
        <p:pic>
          <p:nvPicPr>
            <p:cNvPr id="634" name="Known Process Known Process" descr="Known Process Known Process"/>
            <p:cNvPicPr>
              <a:picLocks/>
            </p:cNvPicPr>
            <p:nvPr/>
          </p:nvPicPr>
          <p:blipFill>
            <a:blip r:embed="rId4"/>
            <a:stretch>
              <a:fillRect/>
            </a:stretch>
          </p:blipFill>
          <p:spPr>
            <a:xfrm>
              <a:off x="0" y="0"/>
              <a:ext cx="1456735" cy="528457"/>
            </a:xfrm>
            <a:prstGeom prst="rect">
              <a:avLst/>
            </a:prstGeom>
            <a:effectLst/>
          </p:spPr>
        </p:pic>
      </p:grpSp>
      <p:grpSp>
        <p:nvGrpSpPr>
          <p:cNvPr id="639" name="Model"/>
          <p:cNvGrpSpPr/>
          <p:nvPr/>
        </p:nvGrpSpPr>
        <p:grpSpPr>
          <a:xfrm>
            <a:off x="5589390" y="2209614"/>
            <a:ext cx="1456735" cy="528458"/>
            <a:chOff x="0" y="0"/>
            <a:chExt cx="1456734" cy="528456"/>
          </a:xfrm>
        </p:grpSpPr>
        <p:sp>
          <p:nvSpPr>
            <p:cNvPr id="638" name="Model"/>
            <p:cNvSpPr/>
            <p:nvPr/>
          </p:nvSpPr>
          <p:spPr>
            <a:xfrm>
              <a:off x="19050" y="19050"/>
              <a:ext cx="1418635" cy="490357"/>
            </a:xfrm>
            <a:prstGeom prst="roundRect">
              <a:avLst>
                <a:gd name="adj" fmla="val 0"/>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100">
                  <a:solidFill>
                    <a:srgbClr val="535353"/>
                  </a:solidFill>
                  <a:latin typeface="Chalkduster"/>
                  <a:ea typeface="Chalkduster"/>
                  <a:cs typeface="Chalkduster"/>
                  <a:sym typeface="Chalkduster"/>
                </a:defRPr>
              </a:lvl1pPr>
            </a:lstStyle>
            <a:p>
              <a:r>
                <a:t>Model</a:t>
              </a:r>
            </a:p>
          </p:txBody>
        </p:sp>
        <p:pic>
          <p:nvPicPr>
            <p:cNvPr id="637" name="Model Model" descr="Model Model"/>
            <p:cNvPicPr>
              <a:picLocks/>
            </p:cNvPicPr>
            <p:nvPr/>
          </p:nvPicPr>
          <p:blipFill>
            <a:blip r:embed="rId4"/>
            <a:stretch>
              <a:fillRect/>
            </a:stretch>
          </p:blipFill>
          <p:spPr>
            <a:xfrm>
              <a:off x="0" y="0"/>
              <a:ext cx="1456735" cy="528457"/>
            </a:xfrm>
            <a:prstGeom prst="rect">
              <a:avLst/>
            </a:prstGeom>
            <a:effectLst/>
          </p:spPr>
        </p:pic>
      </p:grpSp>
      <p:grpSp>
        <p:nvGrpSpPr>
          <p:cNvPr id="642" name="Measured…"/>
          <p:cNvGrpSpPr/>
          <p:nvPr/>
        </p:nvGrpSpPr>
        <p:grpSpPr>
          <a:xfrm>
            <a:off x="7579683" y="1207103"/>
            <a:ext cx="1456735" cy="648714"/>
            <a:chOff x="0" y="0"/>
            <a:chExt cx="1456734" cy="648712"/>
          </a:xfrm>
        </p:grpSpPr>
        <p:sp>
          <p:nvSpPr>
            <p:cNvPr id="641" name="Measured…"/>
            <p:cNvSpPr/>
            <p:nvPr/>
          </p:nvSpPr>
          <p:spPr>
            <a:xfrm>
              <a:off x="19050" y="19050"/>
              <a:ext cx="1418635" cy="610613"/>
            </a:xfrm>
            <a:prstGeom prst="roundRect">
              <a:avLst>
                <a:gd name="adj" fmla="val 25814"/>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gn="ctr">
                <a:defRPr sz="1200">
                  <a:solidFill>
                    <a:srgbClr val="535353"/>
                  </a:solidFill>
                  <a:latin typeface="Chalkduster"/>
                  <a:ea typeface="Chalkduster"/>
                  <a:cs typeface="Chalkduster"/>
                  <a:sym typeface="Chalkduster"/>
                </a:defRPr>
              </a:pPr>
              <a:r>
                <a:t>Measured</a:t>
              </a:r>
            </a:p>
            <a:p>
              <a:pPr algn="ctr">
                <a:defRPr sz="1200">
                  <a:solidFill>
                    <a:srgbClr val="535353"/>
                  </a:solidFill>
                  <a:latin typeface="Chalkduster"/>
                  <a:ea typeface="Chalkduster"/>
                  <a:cs typeface="Chalkduster"/>
                  <a:sym typeface="Chalkduster"/>
                </a:defRPr>
              </a:pPr>
              <a:r>
                <a:t>Signal</a:t>
              </a:r>
            </a:p>
          </p:txBody>
        </p:sp>
        <p:pic>
          <p:nvPicPr>
            <p:cNvPr id="640" name="Measured… MeasuredSignal" descr="Measured… MeasuredSignal"/>
            <p:cNvPicPr>
              <a:picLocks/>
            </p:cNvPicPr>
            <p:nvPr/>
          </p:nvPicPr>
          <p:blipFill>
            <a:blip r:embed="rId5"/>
            <a:stretch>
              <a:fillRect/>
            </a:stretch>
          </p:blipFill>
          <p:spPr>
            <a:xfrm>
              <a:off x="0" y="0"/>
              <a:ext cx="1456735" cy="648713"/>
            </a:xfrm>
            <a:prstGeom prst="rect">
              <a:avLst/>
            </a:prstGeom>
            <a:effectLst/>
          </p:spPr>
        </p:pic>
      </p:grpSp>
      <p:grpSp>
        <p:nvGrpSpPr>
          <p:cNvPr id="645" name="Residual Noise"/>
          <p:cNvGrpSpPr/>
          <p:nvPr/>
        </p:nvGrpSpPr>
        <p:grpSpPr>
          <a:xfrm>
            <a:off x="7579683" y="2154027"/>
            <a:ext cx="1456735" cy="648713"/>
            <a:chOff x="0" y="0"/>
            <a:chExt cx="1456734" cy="648712"/>
          </a:xfrm>
        </p:grpSpPr>
        <p:sp>
          <p:nvSpPr>
            <p:cNvPr id="644" name="Residual Noise"/>
            <p:cNvSpPr/>
            <p:nvPr/>
          </p:nvSpPr>
          <p:spPr>
            <a:xfrm>
              <a:off x="19050" y="19050"/>
              <a:ext cx="1418635" cy="610613"/>
            </a:xfrm>
            <a:prstGeom prst="roundRect">
              <a:avLst>
                <a:gd name="adj" fmla="val 25814"/>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200">
                  <a:solidFill>
                    <a:srgbClr val="535353"/>
                  </a:solidFill>
                  <a:latin typeface="Chalkduster"/>
                  <a:ea typeface="Chalkduster"/>
                  <a:cs typeface="Chalkduster"/>
                  <a:sym typeface="Chalkduster"/>
                </a:defRPr>
              </a:lvl1pPr>
            </a:lstStyle>
            <a:p>
              <a:r>
                <a:t>Residual Noise</a:t>
              </a:r>
            </a:p>
          </p:txBody>
        </p:sp>
        <p:pic>
          <p:nvPicPr>
            <p:cNvPr id="643" name="Residual Noise Residual Noise" descr="Residual Noise Residual Noise"/>
            <p:cNvPicPr>
              <a:picLocks/>
            </p:cNvPicPr>
            <p:nvPr/>
          </p:nvPicPr>
          <p:blipFill>
            <a:blip r:embed="rId5"/>
            <a:stretch>
              <a:fillRect/>
            </a:stretch>
          </p:blipFill>
          <p:spPr>
            <a:xfrm>
              <a:off x="0" y="0"/>
              <a:ext cx="1456735" cy="648713"/>
            </a:xfrm>
            <a:prstGeom prst="rect">
              <a:avLst/>
            </a:prstGeom>
            <a:effectLst/>
          </p:spPr>
        </p:pic>
      </p:grpSp>
      <p:grpSp>
        <p:nvGrpSpPr>
          <p:cNvPr id="648" name="Modelled Behaviour"/>
          <p:cNvGrpSpPr/>
          <p:nvPr/>
        </p:nvGrpSpPr>
        <p:grpSpPr>
          <a:xfrm>
            <a:off x="7579683" y="3175608"/>
            <a:ext cx="1456735" cy="648714"/>
            <a:chOff x="0" y="0"/>
            <a:chExt cx="1456734" cy="648712"/>
          </a:xfrm>
        </p:grpSpPr>
        <p:sp>
          <p:nvSpPr>
            <p:cNvPr id="647" name="Modelled Behaviour"/>
            <p:cNvSpPr/>
            <p:nvPr/>
          </p:nvSpPr>
          <p:spPr>
            <a:xfrm>
              <a:off x="19050" y="19050"/>
              <a:ext cx="1418635" cy="610613"/>
            </a:xfrm>
            <a:prstGeom prst="roundRect">
              <a:avLst>
                <a:gd name="adj" fmla="val 25814"/>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200">
                  <a:solidFill>
                    <a:srgbClr val="535353"/>
                  </a:solidFill>
                  <a:latin typeface="Chalkduster"/>
                  <a:ea typeface="Chalkduster"/>
                  <a:cs typeface="Chalkduster"/>
                  <a:sym typeface="Chalkduster"/>
                </a:defRPr>
              </a:lvl1pPr>
            </a:lstStyle>
            <a:p>
              <a:r>
                <a:t>Modelled Behaviour</a:t>
              </a:r>
            </a:p>
          </p:txBody>
        </p:sp>
        <p:pic>
          <p:nvPicPr>
            <p:cNvPr id="646" name="Modelled Behaviour Modelled Behaviour" descr="Modelled Behaviour Modelled Behaviour"/>
            <p:cNvPicPr>
              <a:picLocks/>
            </p:cNvPicPr>
            <p:nvPr/>
          </p:nvPicPr>
          <p:blipFill>
            <a:blip r:embed="rId5"/>
            <a:stretch>
              <a:fillRect/>
            </a:stretch>
          </p:blipFill>
          <p:spPr>
            <a:xfrm>
              <a:off x="0" y="0"/>
              <a:ext cx="1456735" cy="648713"/>
            </a:xfrm>
            <a:prstGeom prst="rect">
              <a:avLst/>
            </a:prstGeom>
            <a:effectLst/>
          </p:spPr>
        </p:pic>
      </p:grpSp>
      <p:grpSp>
        <p:nvGrpSpPr>
          <p:cNvPr id="651" name="Circle"/>
          <p:cNvGrpSpPr/>
          <p:nvPr/>
        </p:nvGrpSpPr>
        <p:grpSpPr>
          <a:xfrm>
            <a:off x="7231410" y="2882737"/>
            <a:ext cx="200005" cy="200005"/>
            <a:chOff x="0" y="0"/>
            <a:chExt cx="200003" cy="200003"/>
          </a:xfrm>
        </p:grpSpPr>
        <p:sp>
          <p:nvSpPr>
            <p:cNvPr id="650" name="Circle"/>
            <p:cNvSpPr/>
            <p:nvPr/>
          </p:nvSpPr>
          <p:spPr>
            <a:xfrm>
              <a:off x="12700" y="12700"/>
              <a:ext cx="174604" cy="174604"/>
            </a:xfrm>
            <a:prstGeom prst="ellipse">
              <a:avLst/>
            </a:prstGeom>
            <a:solidFill>
              <a:srgbClr val="FFFFFF"/>
            </a:solidFill>
            <a:ln>
              <a:noFill/>
            </a:ln>
            <a:effectLst/>
          </p:spPr>
          <p:txBody>
            <a:bodyPr wrap="square" lIns="45719" tIns="45719" rIns="45719" bIns="45719" numCol="1" anchor="ctr">
              <a:noAutofit/>
            </a:bodyPr>
            <a:lstStyle/>
            <a:p>
              <a:endParaRPr/>
            </a:p>
          </p:txBody>
        </p:sp>
        <p:pic>
          <p:nvPicPr>
            <p:cNvPr id="649" name="Circle Circle" descr="Circle Circle"/>
            <p:cNvPicPr>
              <a:picLocks/>
            </p:cNvPicPr>
            <p:nvPr/>
          </p:nvPicPr>
          <p:blipFill>
            <a:blip r:embed="rId6"/>
            <a:stretch>
              <a:fillRect/>
            </a:stretch>
          </p:blipFill>
          <p:spPr>
            <a:xfrm>
              <a:off x="-1" y="-1"/>
              <a:ext cx="200005" cy="200005"/>
            </a:xfrm>
            <a:prstGeom prst="rect">
              <a:avLst/>
            </a:prstGeom>
            <a:effectLst/>
          </p:spPr>
        </p:pic>
      </p:grpSp>
      <p:pic>
        <p:nvPicPr>
          <p:cNvPr id="652" name="Line Line" descr="Line Line"/>
          <p:cNvPicPr>
            <a:picLocks/>
          </p:cNvPicPr>
          <p:nvPr/>
        </p:nvPicPr>
        <p:blipFill>
          <a:blip r:embed="rId7"/>
          <a:stretch>
            <a:fillRect/>
          </a:stretch>
        </p:blipFill>
        <p:spPr>
          <a:xfrm>
            <a:off x="5100139" y="1469709"/>
            <a:ext cx="444944" cy="123502"/>
          </a:xfrm>
          <a:prstGeom prst="rect">
            <a:avLst/>
          </a:prstGeom>
        </p:spPr>
      </p:pic>
      <p:pic>
        <p:nvPicPr>
          <p:cNvPr id="654" name="Line Line" descr="Line Line"/>
          <p:cNvPicPr>
            <a:picLocks/>
          </p:cNvPicPr>
          <p:nvPr/>
        </p:nvPicPr>
        <p:blipFill>
          <a:blip r:embed="rId7"/>
          <a:stretch>
            <a:fillRect/>
          </a:stretch>
        </p:blipFill>
        <p:spPr>
          <a:xfrm>
            <a:off x="7115350" y="1469709"/>
            <a:ext cx="444944" cy="123502"/>
          </a:xfrm>
          <a:prstGeom prst="rect">
            <a:avLst/>
          </a:prstGeom>
        </p:spPr>
      </p:pic>
      <p:pic>
        <p:nvPicPr>
          <p:cNvPr id="656" name="Line Line" descr="Line Line"/>
          <p:cNvPicPr>
            <a:picLocks/>
          </p:cNvPicPr>
          <p:nvPr/>
        </p:nvPicPr>
        <p:blipFill>
          <a:blip r:embed="rId8"/>
          <a:stretch>
            <a:fillRect/>
          </a:stretch>
        </p:blipFill>
        <p:spPr>
          <a:xfrm rot="5400000">
            <a:off x="6647696" y="2100905"/>
            <a:ext cx="1330416" cy="123501"/>
          </a:xfrm>
          <a:prstGeom prst="rect">
            <a:avLst/>
          </a:prstGeom>
        </p:spPr>
      </p:pic>
      <p:pic>
        <p:nvPicPr>
          <p:cNvPr id="658" name="Line Line" descr="Line Line"/>
          <p:cNvPicPr>
            <a:picLocks/>
          </p:cNvPicPr>
          <p:nvPr/>
        </p:nvPicPr>
        <p:blipFill>
          <a:blip r:embed="rId9"/>
          <a:stretch>
            <a:fillRect/>
          </a:stretch>
        </p:blipFill>
        <p:spPr>
          <a:xfrm>
            <a:off x="7296457" y="1946424"/>
            <a:ext cx="1109631" cy="123501"/>
          </a:xfrm>
          <a:prstGeom prst="rect">
            <a:avLst/>
          </a:prstGeom>
        </p:spPr>
      </p:pic>
      <p:pic>
        <p:nvPicPr>
          <p:cNvPr id="660" name="Line Line" descr="Line Line"/>
          <p:cNvPicPr>
            <a:picLocks/>
          </p:cNvPicPr>
          <p:nvPr/>
        </p:nvPicPr>
        <p:blipFill>
          <a:blip r:embed="rId9"/>
          <a:stretch>
            <a:fillRect/>
          </a:stretch>
        </p:blipFill>
        <p:spPr>
          <a:xfrm>
            <a:off x="7382877" y="2933718"/>
            <a:ext cx="1109632" cy="123502"/>
          </a:xfrm>
          <a:prstGeom prst="rect">
            <a:avLst/>
          </a:prstGeom>
        </p:spPr>
      </p:pic>
      <p:pic>
        <p:nvPicPr>
          <p:cNvPr id="677" name="Connection Line" descr="Connection Line"/>
          <p:cNvPicPr>
            <a:picLocks/>
          </p:cNvPicPr>
          <p:nvPr/>
        </p:nvPicPr>
        <p:blipFill>
          <a:blip r:embed="rId10"/>
          <a:stretch>
            <a:fillRect/>
          </a:stretch>
        </p:blipFill>
        <p:spPr>
          <a:xfrm>
            <a:off x="6268720" y="2712720"/>
            <a:ext cx="1323340" cy="854164"/>
          </a:xfrm>
          <a:prstGeom prst="rect">
            <a:avLst/>
          </a:prstGeom>
        </p:spPr>
      </p:pic>
      <p:pic>
        <p:nvPicPr>
          <p:cNvPr id="663" name="Line Line" descr="Line Line"/>
          <p:cNvPicPr>
            <a:picLocks/>
          </p:cNvPicPr>
          <p:nvPr/>
        </p:nvPicPr>
        <p:blipFill>
          <a:blip r:embed="rId11"/>
          <a:stretch>
            <a:fillRect/>
          </a:stretch>
        </p:blipFill>
        <p:spPr>
          <a:xfrm rot="16200000">
            <a:off x="7137395" y="3269882"/>
            <a:ext cx="388034" cy="123502"/>
          </a:xfrm>
          <a:prstGeom prst="rect">
            <a:avLst/>
          </a:prstGeom>
        </p:spPr>
      </p:pic>
      <p:pic>
        <p:nvPicPr>
          <p:cNvPr id="679" name="Connection Line" descr="Connection Line"/>
          <p:cNvPicPr>
            <a:picLocks/>
          </p:cNvPicPr>
          <p:nvPr/>
        </p:nvPicPr>
        <p:blipFill>
          <a:blip r:embed="rId12"/>
          <a:stretch>
            <a:fillRect/>
          </a:stretch>
        </p:blipFill>
        <p:spPr>
          <a:xfrm>
            <a:off x="4296410" y="1729740"/>
            <a:ext cx="1305560" cy="810984"/>
          </a:xfrm>
          <a:prstGeom prst="rect">
            <a:avLst/>
          </a:prstGeom>
        </p:spPr>
      </p:pic>
      <p:pic>
        <p:nvPicPr>
          <p:cNvPr id="666" name="Line Line" descr="Line Line"/>
          <p:cNvPicPr>
            <a:picLocks/>
          </p:cNvPicPr>
          <p:nvPr/>
        </p:nvPicPr>
        <p:blipFill>
          <a:blip r:embed="rId13"/>
          <a:stretch>
            <a:fillRect/>
          </a:stretch>
        </p:blipFill>
        <p:spPr>
          <a:xfrm rot="5400000">
            <a:off x="6156954" y="1952834"/>
            <a:ext cx="321607" cy="123501"/>
          </a:xfrm>
          <a:prstGeom prst="rect">
            <a:avLst/>
          </a:prstGeom>
        </p:spPr>
      </p:pic>
      <p:sp>
        <p:nvSpPr>
          <p:cNvPr id="668" name="Knowing what’s normal makes the abnormal obvious"/>
          <p:cNvSpPr txBox="1"/>
          <p:nvPr/>
        </p:nvSpPr>
        <p:spPr>
          <a:xfrm>
            <a:off x="1551219" y="4444589"/>
            <a:ext cx="5552491" cy="340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a:lvl1pPr>
          </a:lstStyle>
          <a:p>
            <a:r>
              <a:t>Knowing what’s normal makes the abnormal obvious</a:t>
            </a:r>
          </a:p>
        </p:txBody>
      </p:sp>
      <p:sp>
        <p:nvSpPr>
          <p:cNvPr id="669" name="+"/>
          <p:cNvSpPr txBox="1"/>
          <p:nvPr/>
        </p:nvSpPr>
        <p:spPr>
          <a:xfrm>
            <a:off x="7447350" y="2728968"/>
            <a:ext cx="199117" cy="318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a:solidFill>
                  <a:srgbClr val="535353"/>
                </a:solidFill>
                <a:latin typeface="Chalkduster"/>
                <a:ea typeface="Chalkduster"/>
                <a:cs typeface="Chalkduster"/>
                <a:sym typeface="Chalkduster"/>
              </a:defRPr>
            </a:lvl1pPr>
          </a:lstStyle>
          <a:p>
            <a:r>
              <a:t>+</a:t>
            </a:r>
          </a:p>
        </p:txBody>
      </p:sp>
      <p:sp>
        <p:nvSpPr>
          <p:cNvPr id="670" name="-"/>
          <p:cNvSpPr txBox="1"/>
          <p:nvPr/>
        </p:nvSpPr>
        <p:spPr>
          <a:xfrm>
            <a:off x="7463191" y="2895618"/>
            <a:ext cx="196254" cy="318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a:solidFill>
                  <a:srgbClr val="535353"/>
                </a:solidFill>
                <a:latin typeface="Chalkduster"/>
                <a:ea typeface="Chalkduster"/>
                <a:cs typeface="Chalkduster"/>
                <a:sym typeface="Chalkduster"/>
              </a:defRPr>
            </a:lvl1pPr>
          </a:lstStyle>
          <a:p>
            <a:r>
              <a:t>-</a:t>
            </a:r>
          </a:p>
        </p:txBody>
      </p:sp>
      <p:sp>
        <p:nvSpPr>
          <p:cNvPr id="671" name="Machines (business processes) do normal, humans (adversaries) do abnormal"/>
          <p:cNvSpPr txBox="1"/>
          <p:nvPr/>
        </p:nvSpPr>
        <p:spPr>
          <a:xfrm>
            <a:off x="557012" y="4444589"/>
            <a:ext cx="8088522" cy="340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a:lvl1pPr>
          </a:lstStyle>
          <a:p>
            <a:r>
              <a:t>Machines (business processes) do normal, humans (adversaries) do abnormal</a:t>
            </a:r>
          </a:p>
        </p:txBody>
      </p:sp>
      <p:sp>
        <p:nvSpPr>
          <p:cNvPr id="672" name="Knowledge"/>
          <p:cNvSpPr txBox="1"/>
          <p:nvPr/>
        </p:nvSpPr>
        <p:spPr>
          <a:xfrm>
            <a:off x="3905572" y="637627"/>
            <a:ext cx="864584" cy="258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lvl1pPr>
          </a:lstStyle>
          <a:p>
            <a:r>
              <a:t>Knowledge</a:t>
            </a:r>
          </a:p>
        </p:txBody>
      </p:sp>
      <p:sp>
        <p:nvSpPr>
          <p:cNvPr id="673" name="Wisdom"/>
          <p:cNvSpPr txBox="1"/>
          <p:nvPr/>
        </p:nvSpPr>
        <p:spPr>
          <a:xfrm>
            <a:off x="5988169" y="637627"/>
            <a:ext cx="671833" cy="258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lvl1pPr>
          </a:lstStyle>
          <a:p>
            <a:r>
              <a:t>Wisdom</a:t>
            </a:r>
          </a:p>
        </p:txBody>
      </p:sp>
      <p:sp>
        <p:nvSpPr>
          <p:cNvPr id="674" name="Observation"/>
          <p:cNvSpPr txBox="1"/>
          <p:nvPr/>
        </p:nvSpPr>
        <p:spPr>
          <a:xfrm>
            <a:off x="7847099" y="637627"/>
            <a:ext cx="943507" cy="258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lvl1pPr>
          </a:lstStyle>
          <a:p>
            <a:r>
              <a:t>Observation</a:t>
            </a:r>
          </a:p>
        </p:txBody>
      </p:sp>
      <p:sp>
        <p:nvSpPr>
          <p:cNvPr id="675" name="Triangle"/>
          <p:cNvSpPr/>
          <p:nvPr/>
        </p:nvSpPr>
        <p:spPr>
          <a:xfrm rot="5400000">
            <a:off x="5287385" y="678875"/>
            <a:ext cx="175706" cy="1757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solidFill>
              <a:schemeClr val="accent1"/>
            </a:solidFill>
            <a:miter/>
          </a:ln>
        </p:spPr>
        <p:txBody>
          <a:bodyPr lIns="45719" rIns="45719" anchor="ctr"/>
          <a:lstStyle/>
          <a:p>
            <a:endParaRPr/>
          </a:p>
        </p:txBody>
      </p:sp>
      <p:sp>
        <p:nvSpPr>
          <p:cNvPr id="676" name="Triangle"/>
          <p:cNvSpPr/>
          <p:nvPr/>
        </p:nvSpPr>
        <p:spPr>
          <a:xfrm rot="5400000">
            <a:off x="7161774" y="678875"/>
            <a:ext cx="175705" cy="1757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solidFill>
              <a:schemeClr val="accent1"/>
            </a:solidFill>
            <a:miter/>
          </a:ln>
        </p:spPr>
        <p:txBody>
          <a:bodyPr lIns="45719" rIns="45719" anchor="ctr"/>
          <a:lstStyle/>
          <a:p>
            <a:endParaRPr/>
          </a:p>
        </p:txBody>
      </p:sp>
      <p:sp>
        <p:nvSpPr>
          <p:cNvPr id="45" name="TextBox 7">
            <a:extLst>
              <a:ext uri="{FF2B5EF4-FFF2-40B4-BE49-F238E27FC236}">
                <a16:creationId xmlns:a16="http://schemas.microsoft.com/office/drawing/2014/main" id="{1D51AF76-6AE2-483E-8375-5CA03B7B86C8}"/>
              </a:ext>
            </a:extLst>
          </p:cNvPr>
          <p:cNvSpPr txBox="1"/>
          <p:nvPr/>
        </p:nvSpPr>
        <p:spPr>
          <a:xfrm>
            <a:off x="96346" y="4946329"/>
            <a:ext cx="60066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240">
              <a:spcBef>
                <a:spcPts val="600"/>
              </a:spcBef>
              <a:buFont typeface="Helvetica Neue"/>
              <a:defRPr sz="700">
                <a:latin typeface="Museo Sans 100"/>
                <a:ea typeface="Museo Sans 100"/>
                <a:cs typeface="Museo Sans 100"/>
                <a:sym typeface="Museo Sans 100"/>
              </a:defRPr>
            </a:lvl1pPr>
          </a:lstStyle>
          <a:p>
            <a:r>
              <a:t>AARNet Public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72"/>
                                        </p:tgtEl>
                                        <p:attrNameLst>
                                          <p:attrName>style.visibility</p:attrName>
                                        </p:attrNameLst>
                                      </p:cBhvr>
                                      <p:to>
                                        <p:strVal val="visible"/>
                                      </p:to>
                                    </p:set>
                                    <p:animEffect transition="in" filter="fade">
                                      <p:cBhvr>
                                        <p:cTn id="7" dur="1000"/>
                                        <p:tgtEl>
                                          <p:spTgt spid="672"/>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675"/>
                                        </p:tgtEl>
                                        <p:attrNameLst>
                                          <p:attrName>style.visibility</p:attrName>
                                        </p:attrNameLst>
                                      </p:cBhvr>
                                      <p:to>
                                        <p:strVal val="visible"/>
                                      </p:to>
                                    </p:set>
                                    <p:animEffect transition="in" filter="fade">
                                      <p:cBhvr>
                                        <p:cTn id="11" dur="1000"/>
                                        <p:tgtEl>
                                          <p:spTgt spid="675"/>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673"/>
                                        </p:tgtEl>
                                        <p:attrNameLst>
                                          <p:attrName>style.visibility</p:attrName>
                                        </p:attrNameLst>
                                      </p:cBhvr>
                                      <p:to>
                                        <p:strVal val="visible"/>
                                      </p:to>
                                    </p:set>
                                    <p:animEffect transition="in" filter="fade">
                                      <p:cBhvr>
                                        <p:cTn id="15" dur="1000"/>
                                        <p:tgtEl>
                                          <p:spTgt spid="673"/>
                                        </p:tgtEl>
                                      </p:cBhvr>
                                    </p:animEffect>
                                  </p:childTnLst>
                                </p:cTn>
                              </p:par>
                            </p:childTnLst>
                          </p:cTn>
                        </p:par>
                        <p:par>
                          <p:cTn id="16" fill="hold">
                            <p:stCondLst>
                              <p:cond delay="3000"/>
                            </p:stCondLst>
                            <p:childTnLst>
                              <p:par>
                                <p:cTn id="17" presetID="10" presetClass="entr" fill="hold" grpId="4" nodeType="afterEffect">
                                  <p:stCondLst>
                                    <p:cond delay="0"/>
                                  </p:stCondLst>
                                  <p:iterate>
                                    <p:tmAbs val="0"/>
                                  </p:iterate>
                                  <p:childTnLst>
                                    <p:set>
                                      <p:cBhvr>
                                        <p:cTn id="18" fill="hold"/>
                                        <p:tgtEl>
                                          <p:spTgt spid="676"/>
                                        </p:tgtEl>
                                        <p:attrNameLst>
                                          <p:attrName>style.visibility</p:attrName>
                                        </p:attrNameLst>
                                      </p:cBhvr>
                                      <p:to>
                                        <p:strVal val="visible"/>
                                      </p:to>
                                    </p:set>
                                    <p:animEffect transition="in" filter="fade">
                                      <p:cBhvr>
                                        <p:cTn id="19" dur="1000"/>
                                        <p:tgtEl>
                                          <p:spTgt spid="676"/>
                                        </p:tgtEl>
                                      </p:cBhvr>
                                    </p:animEffect>
                                  </p:childTnLst>
                                </p:cTn>
                              </p:par>
                            </p:childTnLst>
                          </p:cTn>
                        </p:par>
                        <p:par>
                          <p:cTn id="20" fill="hold">
                            <p:stCondLst>
                              <p:cond delay="4000"/>
                            </p:stCondLst>
                            <p:childTnLst>
                              <p:par>
                                <p:cTn id="21" presetID="10" presetClass="entr" fill="hold" grpId="5" nodeType="afterEffect">
                                  <p:stCondLst>
                                    <p:cond delay="0"/>
                                  </p:stCondLst>
                                  <p:iterate>
                                    <p:tmAbs val="0"/>
                                  </p:iterate>
                                  <p:childTnLst>
                                    <p:set>
                                      <p:cBhvr>
                                        <p:cTn id="22" fill="hold"/>
                                        <p:tgtEl>
                                          <p:spTgt spid="674"/>
                                        </p:tgtEl>
                                        <p:attrNameLst>
                                          <p:attrName>style.visibility</p:attrName>
                                        </p:attrNameLst>
                                      </p:cBhvr>
                                      <p:to>
                                        <p:strVal val="visible"/>
                                      </p:to>
                                    </p:set>
                                    <p:animEffect transition="in" filter="fade">
                                      <p:cBhvr>
                                        <p:cTn id="23" dur="1000"/>
                                        <p:tgtEl>
                                          <p:spTgt spid="6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6" nodeType="clickEffect">
                                  <p:stCondLst>
                                    <p:cond delay="0"/>
                                  </p:stCondLst>
                                  <p:iterate>
                                    <p:tmAbs val="0"/>
                                  </p:iterate>
                                  <p:childTnLst>
                                    <p:set>
                                      <p:cBhvr>
                                        <p:cTn id="27" fill="hold"/>
                                        <p:tgtEl>
                                          <p:spTgt spid="671"/>
                                        </p:tgtEl>
                                        <p:attrNameLst>
                                          <p:attrName>style.visibility</p:attrName>
                                        </p:attrNameLst>
                                      </p:cBhvr>
                                      <p:to>
                                        <p:strVal val="visible"/>
                                      </p:to>
                                    </p:set>
                                    <p:animEffect transition="in" filter="fade">
                                      <p:cBhvr>
                                        <p:cTn id="28" dur="1000"/>
                                        <p:tgtEl>
                                          <p:spTgt spid="67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fill="hold" grpId="7" nodeType="clickEffect">
                                  <p:stCondLst>
                                    <p:cond delay="0"/>
                                  </p:stCondLst>
                                  <p:iterate>
                                    <p:tmAbs val="0"/>
                                  </p:iterate>
                                  <p:childTnLst>
                                    <p:animEffect transition="out" filter="fade">
                                      <p:cBhvr>
                                        <p:cTn id="32" dur="1000" fill="hold"/>
                                        <p:tgtEl>
                                          <p:spTgt spid="671"/>
                                        </p:tgtEl>
                                      </p:cBhvr>
                                    </p:animEffect>
                                    <p:set>
                                      <p:cBhvr>
                                        <p:cTn id="33" fill="hold">
                                          <p:stCondLst>
                                            <p:cond delay="999"/>
                                          </p:stCondLst>
                                        </p:cTn>
                                        <p:tgtEl>
                                          <p:spTgt spid="671"/>
                                        </p:tgtEl>
                                        <p:attrNameLst>
                                          <p:attrName>style.visibility</p:attrName>
                                        </p:attrNameLst>
                                      </p:cBhvr>
                                      <p:to>
                                        <p:strVal val="hidden"/>
                                      </p:to>
                                    </p:set>
                                  </p:childTnLst>
                                </p:cTn>
                              </p:par>
                            </p:childTnLst>
                          </p:cTn>
                        </p:par>
                        <p:par>
                          <p:cTn id="34" fill="hold">
                            <p:stCondLst>
                              <p:cond delay="1000"/>
                            </p:stCondLst>
                            <p:childTnLst>
                              <p:par>
                                <p:cTn id="35" presetID="10" presetClass="entr" fill="hold" grpId="8" nodeType="afterEffect">
                                  <p:stCondLst>
                                    <p:cond delay="0"/>
                                  </p:stCondLst>
                                  <p:iterate>
                                    <p:tmAbs val="0"/>
                                  </p:iterate>
                                  <p:childTnLst>
                                    <p:set>
                                      <p:cBhvr>
                                        <p:cTn id="36" fill="hold"/>
                                        <p:tgtEl>
                                          <p:spTgt spid="668"/>
                                        </p:tgtEl>
                                        <p:attrNameLst>
                                          <p:attrName>style.visibility</p:attrName>
                                        </p:attrNameLst>
                                      </p:cBhvr>
                                      <p:to>
                                        <p:strVal val="visible"/>
                                      </p:to>
                                    </p:set>
                                    <p:animEffect transition="in" filter="fade">
                                      <p:cBhvr>
                                        <p:cTn id="37" dur="1000"/>
                                        <p:tgtEl>
                                          <p:spTgt spid="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8" animBg="1" advAuto="0"/>
      <p:bldP spid="671" grpId="6" animBg="1" advAuto="0"/>
      <p:bldP spid="671" grpId="7" animBg="1" advAuto="0"/>
      <p:bldP spid="672" grpId="1" animBg="1" advAuto="0"/>
      <p:bldP spid="673" grpId="3" animBg="1" advAuto="0"/>
      <p:bldP spid="674" grpId="5" animBg="1" advAuto="0"/>
      <p:bldP spid="675" grpId="2" animBg="1" advAuto="0"/>
      <p:bldP spid="676" grpId="4" animBg="1" advAuto="0"/>
    </p:bldLst>
  </p:timing>
</p:sld>
</file>

<file path=ppt/theme/theme1.xml><?xml version="1.0" encoding="utf-8"?>
<a:theme xmlns:a="http://schemas.openxmlformats.org/drawingml/2006/main" name="Title slides">
  <a:themeElements>
    <a:clrScheme name="Title slides">
      <a:dk1>
        <a:srgbClr val="000000"/>
      </a:dk1>
      <a:lt1>
        <a:srgbClr val="FFFFFF"/>
      </a:lt1>
      <a:dk2>
        <a:srgbClr val="A7A7A7"/>
      </a:dk2>
      <a:lt2>
        <a:srgbClr val="535353"/>
      </a:lt2>
      <a:accent1>
        <a:srgbClr val="0C5164"/>
      </a:accent1>
      <a:accent2>
        <a:srgbClr val="71C7F0"/>
      </a:accent2>
      <a:accent3>
        <a:srgbClr val="887EBB"/>
      </a:accent3>
      <a:accent4>
        <a:srgbClr val="A3D17C"/>
      </a:accent4>
      <a:accent5>
        <a:srgbClr val="F7941D"/>
      </a:accent5>
      <a:accent6>
        <a:srgbClr val="7BAE92"/>
      </a:accent6>
      <a:hlink>
        <a:srgbClr val="0000FF"/>
      </a:hlink>
      <a:folHlink>
        <a:srgbClr val="FF00FF"/>
      </a:folHlink>
    </a:clrScheme>
    <a:fontScheme name="Title slides">
      <a:majorFont>
        <a:latin typeface="Helvetica"/>
        <a:ea typeface="Helvetica"/>
        <a:cs typeface="Helvetica"/>
      </a:majorFont>
      <a:minorFont>
        <a:latin typeface="Calibri"/>
        <a:ea typeface="Calibri"/>
        <a:cs typeface="Calibri"/>
      </a:minorFont>
    </a:fontScheme>
    <a:fmtScheme name="Title 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itle slides">
  <a:themeElements>
    <a:clrScheme name="Title slides">
      <a:dk1>
        <a:srgbClr val="000000"/>
      </a:dk1>
      <a:lt1>
        <a:srgbClr val="FFFFFF"/>
      </a:lt1>
      <a:dk2>
        <a:srgbClr val="A7A7A7"/>
      </a:dk2>
      <a:lt2>
        <a:srgbClr val="535353"/>
      </a:lt2>
      <a:accent1>
        <a:srgbClr val="0C5164"/>
      </a:accent1>
      <a:accent2>
        <a:srgbClr val="71C7F0"/>
      </a:accent2>
      <a:accent3>
        <a:srgbClr val="887EBB"/>
      </a:accent3>
      <a:accent4>
        <a:srgbClr val="A3D17C"/>
      </a:accent4>
      <a:accent5>
        <a:srgbClr val="F7941D"/>
      </a:accent5>
      <a:accent6>
        <a:srgbClr val="7BAE92"/>
      </a:accent6>
      <a:hlink>
        <a:srgbClr val="0000FF"/>
      </a:hlink>
      <a:folHlink>
        <a:srgbClr val="FF00FF"/>
      </a:folHlink>
    </a:clrScheme>
    <a:fontScheme name="Title slides">
      <a:majorFont>
        <a:latin typeface="Helvetica"/>
        <a:ea typeface="Helvetica"/>
        <a:cs typeface="Helvetica"/>
      </a:majorFont>
      <a:minorFont>
        <a:latin typeface="Calibri"/>
        <a:ea typeface="Calibri"/>
        <a:cs typeface="Calibri"/>
      </a:minorFont>
    </a:fontScheme>
    <a:fmtScheme name="Title 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TotalTime>
  <Words>1542</Words>
  <Application>Microsoft Office PowerPoint</Application>
  <PresentationFormat>On-screen Show (16:9)</PresentationFormat>
  <Paragraphs>359</Paragraphs>
  <Slides>29</Slides>
  <Notes>26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ＭＳ Ｐゴシック</vt:lpstr>
      <vt:lpstr>SimSun</vt:lpstr>
      <vt:lpstr>Arial</vt:lpstr>
      <vt:lpstr>Calibri</vt:lpstr>
      <vt:lpstr>Chalkduster</vt:lpstr>
      <vt:lpstr>Helvetica</vt:lpstr>
      <vt:lpstr>Helvetica Neue</vt:lpstr>
      <vt:lpstr>Lucida Sans</vt:lpstr>
      <vt:lpstr>Museo Sans 100</vt:lpstr>
      <vt:lpstr>Museo Sans 300</vt:lpstr>
      <vt:lpstr>Museo Sans 500</vt:lpstr>
      <vt:lpstr>Museo Sans 700</vt:lpstr>
      <vt:lpstr>Museo Sans 900</vt:lpstr>
      <vt:lpstr>MuseoSans-300</vt:lpstr>
      <vt:lpstr>Times Roman</vt:lpstr>
      <vt:lpstr>Title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Ng</dc:creator>
  <cp:lastModifiedBy>James Ng</cp:lastModifiedBy>
  <cp:revision>23</cp:revision>
  <dcterms:modified xsi:type="dcterms:W3CDTF">2022-06-12T13:00:41Z</dcterms:modified>
</cp:coreProperties>
</file>