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9"/>
  </p:notesMasterIdLst>
  <p:sldIdLst>
    <p:sldId id="291" r:id="rId6"/>
    <p:sldId id="308" r:id="rId7"/>
    <p:sldId id="294" r:id="rId8"/>
    <p:sldId id="310" r:id="rId9"/>
    <p:sldId id="297" r:id="rId10"/>
    <p:sldId id="309" r:id="rId11"/>
    <p:sldId id="299" r:id="rId12"/>
    <p:sldId id="296" r:id="rId13"/>
    <p:sldId id="300" r:id="rId14"/>
    <p:sldId id="301" r:id="rId15"/>
    <p:sldId id="311" r:id="rId16"/>
    <p:sldId id="307" r:id="rId17"/>
    <p:sldId id="286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C93E74-4E1C-450F-B48B-5BC1F774B995}">
          <p14:sldIdLst>
            <p14:sldId id="291"/>
            <p14:sldId id="308"/>
            <p14:sldId id="294"/>
            <p14:sldId id="310"/>
            <p14:sldId id="297"/>
            <p14:sldId id="309"/>
            <p14:sldId id="299"/>
            <p14:sldId id="296"/>
            <p14:sldId id="300"/>
            <p14:sldId id="301"/>
            <p14:sldId id="311"/>
            <p14:sldId id="307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99A"/>
    <a:srgbClr val="B4E9E2"/>
    <a:srgbClr val="13BFC1"/>
    <a:srgbClr val="FFFFFF"/>
    <a:srgbClr val="79D0CA"/>
    <a:srgbClr val="06A79B"/>
    <a:srgbClr val="F59AA2"/>
    <a:srgbClr val="043F5F"/>
    <a:srgbClr val="FFDD7D"/>
    <a:srgbClr val="FFB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01" autoAdjust="0"/>
    <p:restoredTop sz="94660"/>
  </p:normalViewPr>
  <p:slideViewPr>
    <p:cSldViewPr snapToGrid="0">
      <p:cViewPr varScale="1">
        <p:scale>
          <a:sx n="172" d="100"/>
          <a:sy n="172" d="100"/>
        </p:scale>
        <p:origin x="186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0T12:37:44.8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673AA6B-D74E-254E-B8CC-EA786BFC8EA9}"/>
              </a:ext>
            </a:extLst>
          </p:cNvPr>
          <p:cNvSpPr/>
          <p:nvPr/>
        </p:nvSpPr>
        <p:spPr>
          <a:xfrm>
            <a:off x="0" y="-82296"/>
            <a:ext cx="9144000" cy="5225796"/>
          </a:xfrm>
          <a:prstGeom prst="rect">
            <a:avLst/>
          </a:prstGeom>
          <a:solidFill>
            <a:srgbClr val="B4E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4825AA-4DF3-284A-9ACE-5A986464AAFA}"/>
              </a:ext>
            </a:extLst>
          </p:cNvPr>
          <p:cNvGrpSpPr/>
          <p:nvPr/>
        </p:nvGrpSpPr>
        <p:grpSpPr>
          <a:xfrm>
            <a:off x="2858204" y="1776052"/>
            <a:ext cx="5661054" cy="3004952"/>
            <a:chOff x="2858204" y="1776052"/>
            <a:chExt cx="5661054" cy="3004952"/>
          </a:xfrm>
        </p:grpSpPr>
        <p:sp>
          <p:nvSpPr>
            <p:cNvPr id="2" name="Triangle 1">
              <a:extLst>
                <a:ext uri="{FF2B5EF4-FFF2-40B4-BE49-F238E27FC236}">
                  <a16:creationId xmlns:a16="http://schemas.microsoft.com/office/drawing/2014/main" id="{F5EE83BF-ACFE-AB45-9312-01EEC9187C35}"/>
                </a:ext>
              </a:extLst>
            </p:cNvPr>
            <p:cNvSpPr/>
            <p:nvPr userDrawn="1"/>
          </p:nvSpPr>
          <p:spPr>
            <a:xfrm rot="16200000">
              <a:off x="4430329" y="2986793"/>
              <a:ext cx="1878338" cy="1256609"/>
            </a:xfrm>
            <a:prstGeom prst="triangle">
              <a:avLst>
                <a:gd name="adj" fmla="val 0"/>
              </a:avLst>
            </a:prstGeom>
            <a:solidFill>
              <a:srgbClr val="00A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03C1FA28-96D6-DD4D-AFBC-8A39FF5B58A9}"/>
                </a:ext>
              </a:extLst>
            </p:cNvPr>
            <p:cNvSpPr/>
            <p:nvPr userDrawn="1"/>
          </p:nvSpPr>
          <p:spPr>
            <a:xfrm rot="16200000">
              <a:off x="3657668" y="2734560"/>
              <a:ext cx="2063438" cy="1380441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19CE9FB1-C610-B946-89AB-E4A35B8E380E}"/>
                </a:ext>
              </a:extLst>
            </p:cNvPr>
            <p:cNvSpPr/>
            <p:nvPr userDrawn="1"/>
          </p:nvSpPr>
          <p:spPr>
            <a:xfrm rot="16200000">
              <a:off x="5522972" y="2224731"/>
              <a:ext cx="2711051" cy="1813694"/>
            </a:xfrm>
            <a:prstGeom prst="triangle">
              <a:avLst>
                <a:gd name="adj" fmla="val 0"/>
              </a:avLst>
            </a:prstGeom>
            <a:solidFill>
              <a:srgbClr val="F59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A8C3CF35-D4DE-3C47-A7B8-15EC086DE65A}"/>
                </a:ext>
              </a:extLst>
            </p:cNvPr>
            <p:cNvSpPr/>
            <p:nvPr userDrawn="1"/>
          </p:nvSpPr>
          <p:spPr>
            <a:xfrm rot="16200000">
              <a:off x="2634174" y="3497250"/>
              <a:ext cx="1353658" cy="905598"/>
            </a:xfrm>
            <a:prstGeom prst="triangle">
              <a:avLst>
                <a:gd name="adj" fmla="val 0"/>
              </a:avLst>
            </a:prstGeom>
            <a:solidFill>
              <a:srgbClr val="5B2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569893A5-AB0D-3548-BCD2-81E2321673DE}"/>
                </a:ext>
              </a:extLst>
            </p:cNvPr>
            <p:cNvSpPr/>
            <p:nvPr userDrawn="1"/>
          </p:nvSpPr>
          <p:spPr>
            <a:xfrm rot="16200000">
              <a:off x="7389630" y="3651376"/>
              <a:ext cx="1353658" cy="905598"/>
            </a:xfrm>
            <a:prstGeom prst="triangle">
              <a:avLst>
                <a:gd name="adj" fmla="val 0"/>
              </a:avLst>
            </a:prstGeom>
            <a:solidFill>
              <a:srgbClr val="2F9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801B13B-18C3-8242-B714-E44D785A6EC0}"/>
              </a:ext>
            </a:extLst>
          </p:cNvPr>
          <p:cNvSpPr/>
          <p:nvPr/>
        </p:nvSpPr>
        <p:spPr>
          <a:xfrm>
            <a:off x="-8376" y="4111650"/>
            <a:ext cx="9160751" cy="1039325"/>
          </a:xfrm>
          <a:prstGeom prst="rect">
            <a:avLst/>
          </a:prstGeom>
          <a:solidFill>
            <a:srgbClr val="346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4B73EE5E-0530-7B4F-B1FE-B68852832E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t="23780" r="20432" b="39488"/>
          <a:stretch/>
        </p:blipFill>
        <p:spPr>
          <a:xfrm>
            <a:off x="418822" y="4215190"/>
            <a:ext cx="1702233" cy="715443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18588B31-F551-6648-9319-D1F5BA9F2B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t="60057" r="20432" b="30580"/>
          <a:stretch/>
        </p:blipFill>
        <p:spPr>
          <a:xfrm>
            <a:off x="5796442" y="4697427"/>
            <a:ext cx="3054529" cy="327255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50356" y="2111595"/>
            <a:ext cx="3822700" cy="281467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008B96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50356" y="1399453"/>
            <a:ext cx="5793498" cy="3765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800" b="0">
                <a:solidFill>
                  <a:srgbClr val="34699A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50357" y="797862"/>
            <a:ext cx="5793498" cy="428813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4699A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50356" y="2482681"/>
            <a:ext cx="3752453" cy="3272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8B96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50356" y="2777168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8B96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BB8B99D-6521-C948-AE37-6BD7E457A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622" y="393302"/>
            <a:ext cx="1016636" cy="4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3469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3469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3469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469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subtitle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1501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EA0734F-6610-E749-95AF-F8E9439E5DF0}"/>
              </a:ext>
            </a:extLst>
          </p:cNvPr>
          <p:cNvGrpSpPr/>
          <p:nvPr/>
        </p:nvGrpSpPr>
        <p:grpSpPr>
          <a:xfrm>
            <a:off x="6495135" y="3434206"/>
            <a:ext cx="2294304" cy="1217843"/>
            <a:chOff x="2858204" y="1776052"/>
            <a:chExt cx="5661054" cy="3004952"/>
          </a:xfrm>
        </p:grpSpPr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9FAC8B3B-200D-364F-9F24-B9D52FD96994}"/>
                </a:ext>
              </a:extLst>
            </p:cNvPr>
            <p:cNvSpPr/>
            <p:nvPr userDrawn="1"/>
          </p:nvSpPr>
          <p:spPr>
            <a:xfrm rot="16200000">
              <a:off x="4430329" y="2986793"/>
              <a:ext cx="1878338" cy="1256609"/>
            </a:xfrm>
            <a:prstGeom prst="triangle">
              <a:avLst>
                <a:gd name="adj" fmla="val 0"/>
              </a:avLst>
            </a:prstGeom>
            <a:solidFill>
              <a:srgbClr val="00A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4BECABA5-0655-D44B-9E91-833E29984F66}"/>
                </a:ext>
              </a:extLst>
            </p:cNvPr>
            <p:cNvSpPr/>
            <p:nvPr userDrawn="1"/>
          </p:nvSpPr>
          <p:spPr>
            <a:xfrm rot="16200000">
              <a:off x="3657668" y="2734560"/>
              <a:ext cx="2063438" cy="1380441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60CE1161-C04F-5040-9440-E3112BFA8DB2}"/>
                </a:ext>
              </a:extLst>
            </p:cNvPr>
            <p:cNvSpPr/>
            <p:nvPr userDrawn="1"/>
          </p:nvSpPr>
          <p:spPr>
            <a:xfrm rot="16200000">
              <a:off x="5522972" y="2224731"/>
              <a:ext cx="2711051" cy="1813694"/>
            </a:xfrm>
            <a:prstGeom prst="triangle">
              <a:avLst>
                <a:gd name="adj" fmla="val 0"/>
              </a:avLst>
            </a:prstGeom>
            <a:solidFill>
              <a:srgbClr val="F59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6DA01B17-17B5-5346-B951-09688202C2F2}"/>
                </a:ext>
              </a:extLst>
            </p:cNvPr>
            <p:cNvSpPr/>
            <p:nvPr userDrawn="1"/>
          </p:nvSpPr>
          <p:spPr>
            <a:xfrm rot="16200000">
              <a:off x="2634174" y="3497250"/>
              <a:ext cx="1353658" cy="905598"/>
            </a:xfrm>
            <a:prstGeom prst="triangle">
              <a:avLst>
                <a:gd name="adj" fmla="val 0"/>
              </a:avLst>
            </a:prstGeom>
            <a:solidFill>
              <a:srgbClr val="5B2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DE3FFE4B-EA58-B344-96FB-FBE03677B225}"/>
                </a:ext>
              </a:extLst>
            </p:cNvPr>
            <p:cNvSpPr/>
            <p:nvPr userDrawn="1"/>
          </p:nvSpPr>
          <p:spPr>
            <a:xfrm rot="16200000">
              <a:off x="7389630" y="3651376"/>
              <a:ext cx="1353658" cy="905598"/>
            </a:xfrm>
            <a:prstGeom prst="triangle">
              <a:avLst>
                <a:gd name="adj" fmla="val 0"/>
              </a:avLst>
            </a:prstGeom>
            <a:solidFill>
              <a:srgbClr val="2F9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3469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3469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3469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469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subtitle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1501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9865EB-D678-CF4C-8491-F982E0BE3C9E}"/>
              </a:ext>
            </a:extLst>
          </p:cNvPr>
          <p:cNvSpPr/>
          <p:nvPr/>
        </p:nvSpPr>
        <p:spPr>
          <a:xfrm>
            <a:off x="5884985" y="4366395"/>
            <a:ext cx="3259015" cy="349025"/>
          </a:xfrm>
          <a:prstGeom prst="rect">
            <a:avLst/>
          </a:prstGeom>
          <a:solidFill>
            <a:srgbClr val="346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6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C6CA2-7AA8-8142-AEBF-7E2890A15820}"/>
              </a:ext>
            </a:extLst>
          </p:cNvPr>
          <p:cNvSpPr/>
          <p:nvPr/>
        </p:nvSpPr>
        <p:spPr>
          <a:xfrm>
            <a:off x="0" y="-82296"/>
            <a:ext cx="9144000" cy="5225796"/>
          </a:xfrm>
          <a:prstGeom prst="rect">
            <a:avLst/>
          </a:prstGeom>
          <a:solidFill>
            <a:srgbClr val="B4E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42DD3B-FD6B-F143-999E-7401F3DDACE6}"/>
              </a:ext>
            </a:extLst>
          </p:cNvPr>
          <p:cNvGrpSpPr/>
          <p:nvPr/>
        </p:nvGrpSpPr>
        <p:grpSpPr>
          <a:xfrm>
            <a:off x="2858204" y="1776052"/>
            <a:ext cx="5661054" cy="3004952"/>
            <a:chOff x="2858204" y="1776052"/>
            <a:chExt cx="5661054" cy="3004952"/>
          </a:xfrm>
        </p:grpSpPr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93BD516B-DAD0-6445-A2CE-0801603DFEDD}"/>
                </a:ext>
              </a:extLst>
            </p:cNvPr>
            <p:cNvSpPr/>
            <p:nvPr userDrawn="1"/>
          </p:nvSpPr>
          <p:spPr>
            <a:xfrm rot="16200000">
              <a:off x="4430329" y="2986793"/>
              <a:ext cx="1878338" cy="1256609"/>
            </a:xfrm>
            <a:prstGeom prst="triangle">
              <a:avLst>
                <a:gd name="adj" fmla="val 0"/>
              </a:avLst>
            </a:prstGeom>
            <a:solidFill>
              <a:srgbClr val="00A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id="{4FD32DE3-7C36-0344-930C-A83505E75B0F}"/>
                </a:ext>
              </a:extLst>
            </p:cNvPr>
            <p:cNvSpPr/>
            <p:nvPr userDrawn="1"/>
          </p:nvSpPr>
          <p:spPr>
            <a:xfrm rot="16200000">
              <a:off x="3657668" y="2734560"/>
              <a:ext cx="2063438" cy="1380441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EA263101-B12D-824B-8294-FBF813F322D8}"/>
                </a:ext>
              </a:extLst>
            </p:cNvPr>
            <p:cNvSpPr/>
            <p:nvPr userDrawn="1"/>
          </p:nvSpPr>
          <p:spPr>
            <a:xfrm rot="16200000">
              <a:off x="5522972" y="2224731"/>
              <a:ext cx="2711051" cy="1813694"/>
            </a:xfrm>
            <a:prstGeom prst="triangle">
              <a:avLst>
                <a:gd name="adj" fmla="val 0"/>
              </a:avLst>
            </a:prstGeom>
            <a:solidFill>
              <a:srgbClr val="F59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58F07986-0EB9-7049-9628-A790B65DBAE7}"/>
                </a:ext>
              </a:extLst>
            </p:cNvPr>
            <p:cNvSpPr/>
            <p:nvPr userDrawn="1"/>
          </p:nvSpPr>
          <p:spPr>
            <a:xfrm rot="16200000">
              <a:off x="2634174" y="3497250"/>
              <a:ext cx="1353658" cy="905598"/>
            </a:xfrm>
            <a:prstGeom prst="triangle">
              <a:avLst>
                <a:gd name="adj" fmla="val 0"/>
              </a:avLst>
            </a:prstGeom>
            <a:solidFill>
              <a:srgbClr val="5B2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B5E6C297-E65E-0046-BC63-1CFBD25F276E}"/>
                </a:ext>
              </a:extLst>
            </p:cNvPr>
            <p:cNvSpPr/>
            <p:nvPr userDrawn="1"/>
          </p:nvSpPr>
          <p:spPr>
            <a:xfrm rot="16200000">
              <a:off x="7389630" y="3651376"/>
              <a:ext cx="1353658" cy="905598"/>
            </a:xfrm>
            <a:prstGeom prst="triangle">
              <a:avLst>
                <a:gd name="adj" fmla="val 0"/>
              </a:avLst>
            </a:prstGeom>
            <a:solidFill>
              <a:srgbClr val="2F9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10E9AC2-0620-6A41-9431-EEEC204F032A}"/>
              </a:ext>
            </a:extLst>
          </p:cNvPr>
          <p:cNvSpPr/>
          <p:nvPr/>
        </p:nvSpPr>
        <p:spPr>
          <a:xfrm>
            <a:off x="0" y="4104175"/>
            <a:ext cx="9160751" cy="1039325"/>
          </a:xfrm>
          <a:prstGeom prst="rect">
            <a:avLst/>
          </a:prstGeom>
          <a:solidFill>
            <a:srgbClr val="346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766882" y="1017468"/>
            <a:ext cx="2996919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en-GB" sz="4000" b="1" dirty="0">
                <a:solidFill>
                  <a:srgbClr val="346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1669" y="2440186"/>
            <a:ext cx="3795964" cy="263127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rgbClr val="34699A"/>
                </a:solidFill>
              </a:defRPr>
            </a:lvl1pPr>
          </a:lstStyle>
          <a:p>
            <a:pPr lvl="0"/>
            <a:r>
              <a:rPr lang="en-GB" dirty="0"/>
              <a:t>Presenter email</a:t>
            </a: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821669" y="1478556"/>
            <a:ext cx="3704237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l"/>
            <a:r>
              <a:rPr lang="en-US" sz="2400" b="1" dirty="0">
                <a:solidFill>
                  <a:srgbClr val="00A8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78078" y="4316065"/>
            <a:ext cx="23090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5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part of the GÉANT 2020 Framework Partnership Agreement (FPA), the project receives funding from the European Union's Horizon 2020 research and innovation programme under Grant Agreement No. 856726 (GN4-3).</a:t>
            </a:r>
            <a:endParaRPr lang="en-GB" sz="500" b="0" i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5244D8-F192-4845-90D9-B7DB802EE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342" y="393302"/>
            <a:ext cx="1016636" cy="441921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D971B9B-6A8D-694F-AB28-16DBE273D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196" y="4375155"/>
            <a:ext cx="325062" cy="216708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CEC1B019-5B4B-6146-9E65-8B59D2A2D3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t="23780" r="20432" b="39488"/>
          <a:stretch/>
        </p:blipFill>
        <p:spPr>
          <a:xfrm>
            <a:off x="418822" y="4215190"/>
            <a:ext cx="1702233" cy="715443"/>
          </a:xfrm>
          <a:prstGeom prst="rect">
            <a:avLst/>
          </a:prstGeom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01D6E56D-F18E-BC47-AB61-117DF020DB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t="60057" r="20432" b="30580"/>
          <a:stretch/>
        </p:blipFill>
        <p:spPr>
          <a:xfrm>
            <a:off x="5796442" y="4697427"/>
            <a:ext cx="3054529" cy="32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CC2D494-BFA6-BA47-BD96-D60D63198561}"/>
              </a:ext>
            </a:extLst>
          </p:cNvPr>
          <p:cNvSpPr/>
          <p:nvPr/>
        </p:nvSpPr>
        <p:spPr>
          <a:xfrm>
            <a:off x="0" y="4366395"/>
            <a:ext cx="9144000" cy="777105"/>
          </a:xfrm>
          <a:prstGeom prst="rect">
            <a:avLst/>
          </a:prstGeom>
          <a:solidFill>
            <a:srgbClr val="346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189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26877" y="4809935"/>
            <a:ext cx="8362562" cy="0"/>
          </a:xfrm>
          <a:prstGeom prst="line">
            <a:avLst/>
          </a:prstGeom>
          <a:ln w="3175" cap="rnd">
            <a:solidFill>
              <a:srgbClr val="2D6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EE7A9C3-2A39-AE4A-ACCF-132C9F45C3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t="30195" r="20432" b="39488"/>
          <a:stretch/>
        </p:blipFill>
        <p:spPr>
          <a:xfrm>
            <a:off x="254512" y="4505977"/>
            <a:ext cx="1390934" cy="482513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1501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2" r:id="rId3"/>
    <p:sldLayoutId id="214748366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A8B5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34699A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34699A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34699A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34699A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34699A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customXml" Target="../ink/ink1.xml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36691-705B-9B42-8E33-1DAA47FC07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356" y="2416825"/>
            <a:ext cx="3668726" cy="808947"/>
          </a:xfrm>
        </p:spPr>
        <p:txBody>
          <a:bodyPr/>
          <a:lstStyle/>
          <a:p>
            <a:r>
              <a:rPr lang="en-US" dirty="0"/>
              <a:t>Elisantila Gaci, RASH</a:t>
            </a:r>
          </a:p>
          <a:p>
            <a:r>
              <a:rPr lang="en-GB" b="0" dirty="0"/>
              <a:t>Team Leader of Services Department / </a:t>
            </a:r>
            <a:r>
              <a:rPr lang="en-GB" b="0" dirty="0" err="1"/>
              <a:t>WiFiMon</a:t>
            </a:r>
            <a:r>
              <a:rPr lang="en-GB" b="0" dirty="0"/>
              <a:t> Team Member</a:t>
            </a:r>
            <a:endParaRPr lang="en-US" b="0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7E1449-1D84-974B-B357-6E9765B1E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356" y="1234435"/>
            <a:ext cx="8274569" cy="808947"/>
          </a:xfrm>
        </p:spPr>
        <p:txBody>
          <a:bodyPr/>
          <a:lstStyle/>
          <a:p>
            <a:r>
              <a:rPr lang="en-GB" sz="2400" dirty="0"/>
              <a:t>Wi-Fi Performance Monitoring with </a:t>
            </a:r>
            <a:r>
              <a:rPr lang="en-GB" sz="2400" dirty="0" err="1"/>
              <a:t>WiFiMon</a:t>
            </a:r>
            <a:r>
              <a:rPr lang="en-GB" sz="2400" dirty="0"/>
              <a:t>: Simplifying Installation via Automation</a:t>
            </a: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363115-8B67-014C-9C42-5957AF563B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479" y="3346457"/>
            <a:ext cx="3752453" cy="327255"/>
          </a:xfrm>
        </p:spPr>
        <p:txBody>
          <a:bodyPr/>
          <a:lstStyle/>
          <a:p>
            <a:r>
              <a:rPr lang="en-GB" dirty="0"/>
              <a:t>TNC22 Lightning Talks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9F0042-B51D-DA44-9BE9-98C8877F37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0356" y="3587826"/>
            <a:ext cx="3752453" cy="321239"/>
          </a:xfrm>
        </p:spPr>
        <p:txBody>
          <a:bodyPr/>
          <a:lstStyle/>
          <a:p>
            <a:r>
              <a:rPr lang="en-GB" dirty="0"/>
              <a:t>June 2022, Trieste, Italy</a:t>
            </a:r>
            <a:endParaRPr lang="en-US" dirty="0"/>
          </a:p>
        </p:txBody>
      </p:sp>
      <p:pic>
        <p:nvPicPr>
          <p:cNvPr id="10" name="Picture 9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376A2C50-8FBF-AAB1-0850-847A60035C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74" y="443306"/>
            <a:ext cx="1667541" cy="37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2EB9D-BF5D-2143-B8D4-94398F631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en-GB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F867B-44D5-D84F-855D-0D352D8A7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D71655F4-EBBF-EEA6-71A3-886DB41802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964" y="2441734"/>
            <a:ext cx="3290625" cy="1659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A718D2D9-CDA0-4897-C7B6-5436248EB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653" y="1117600"/>
            <a:ext cx="3306735" cy="1659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ED64C8CB-A4D2-8732-FFDF-4B3E04406A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84" y="4815012"/>
            <a:ext cx="1046498" cy="234458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68EC54D-CB01-9FCD-4AF9-EDAC236FCCF3}"/>
              </a:ext>
            </a:extLst>
          </p:cNvPr>
          <p:cNvSpPr txBox="1">
            <a:spLocks/>
          </p:cNvSpPr>
          <p:nvPr/>
        </p:nvSpPr>
        <p:spPr>
          <a:xfrm>
            <a:off x="577997" y="2346835"/>
            <a:ext cx="3539918" cy="1719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1400" dirty="0"/>
              <a:t> Average Number of Packets Sent by TWAMP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400" dirty="0"/>
              <a:t>Average Number of Packets Lost by TWAMP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400" dirty="0"/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6C956D4-A729-CD5E-F6DB-4D8927F990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0" y="1250351"/>
            <a:ext cx="943518" cy="943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899235-E88E-F6DB-A0EA-F0C123C1BC57}"/>
              </a:ext>
            </a:extLst>
          </p:cNvPr>
          <p:cNvSpPr txBox="1"/>
          <p:nvPr/>
        </p:nvSpPr>
        <p:spPr>
          <a:xfrm>
            <a:off x="2477871" y="33781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6A79B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WiFiMon</a:t>
            </a:r>
            <a:r>
              <a:rPr lang="en-US" sz="1800" b="1" dirty="0">
                <a:solidFill>
                  <a:srgbClr val="06A79B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WEB USER INTERFACE</a:t>
            </a:r>
            <a:endParaRPr lang="en-US" sz="1800" b="1" dirty="0">
              <a:solidFill>
                <a:srgbClr val="06A7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16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2EB9D-BF5D-2143-B8D4-94398F631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en-GB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F867B-44D5-D84F-855D-0D352D8A7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8" name="Picture 7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ED64C8CB-A4D2-8732-FFDF-4B3E04406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84" y="4815012"/>
            <a:ext cx="1046498" cy="234458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68EC54D-CB01-9FCD-4AF9-EDAC236FCCF3}"/>
              </a:ext>
            </a:extLst>
          </p:cNvPr>
          <p:cNvSpPr txBox="1">
            <a:spLocks/>
          </p:cNvSpPr>
          <p:nvPr/>
        </p:nvSpPr>
        <p:spPr>
          <a:xfrm>
            <a:off x="511244" y="1012660"/>
            <a:ext cx="8439238" cy="45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Average download throughput reported by a </a:t>
            </a:r>
            <a:r>
              <a:rPr lang="en-US" sz="1400" i="1" dirty="0"/>
              <a:t>WHP</a:t>
            </a:r>
            <a:r>
              <a:rPr lang="en-US" sz="1400" dirty="0"/>
              <a:t> placed in the main hall during the 1</a:t>
            </a:r>
            <a:r>
              <a:rPr lang="en-US" sz="1400" baseline="30000" dirty="0"/>
              <a:t>st</a:t>
            </a:r>
            <a:r>
              <a:rPr lang="en-US" sz="1400" dirty="0"/>
              <a:t> conference day: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400" dirty="0"/>
          </a:p>
          <a:p>
            <a:pPr marL="0" indent="0">
              <a:lnSpc>
                <a:spcPct val="150000"/>
              </a:lnSpc>
              <a:buNone/>
            </a:pPr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899235-E88E-F6DB-A0EA-F0C123C1BC57}"/>
              </a:ext>
            </a:extLst>
          </p:cNvPr>
          <p:cNvSpPr txBox="1"/>
          <p:nvPr/>
        </p:nvSpPr>
        <p:spPr>
          <a:xfrm>
            <a:off x="1919071" y="44474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6A79B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TNC19 PILOT</a:t>
            </a:r>
            <a:endParaRPr lang="en-US" sz="1800" b="1" dirty="0">
              <a:solidFill>
                <a:srgbClr val="06A7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41F5CD-1FFC-F140-0549-72AC48D16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270" y="1805337"/>
            <a:ext cx="3267201" cy="2096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9397695-B2AC-CCB3-8108-6B9BD46CF48F}"/>
              </a:ext>
            </a:extLst>
          </p:cNvPr>
          <p:cNvSpPr txBox="1">
            <a:spLocks/>
          </p:cNvSpPr>
          <p:nvPr/>
        </p:nvSpPr>
        <p:spPr>
          <a:xfrm>
            <a:off x="511244" y="1799696"/>
            <a:ext cx="3902711" cy="2531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1400" b="1" dirty="0">
                <a:sym typeface="Wingdings" panose="05000000000000000000" pitchFamily="2" charset="2"/>
              </a:rPr>
              <a:t>14:00 – 15:20: </a:t>
            </a:r>
            <a:r>
              <a:rPr lang="en-US" sz="1400" dirty="0">
                <a:sym typeface="Wingdings" panose="05000000000000000000" pitchFamily="2" charset="2"/>
              </a:rPr>
              <a:t>Low throughput and connectivity issues during lightning talks</a:t>
            </a:r>
          </a:p>
          <a:p>
            <a:pPr algn="just">
              <a:spcBef>
                <a:spcPts val="0"/>
              </a:spcBef>
            </a:pPr>
            <a:endParaRPr lang="en-US" sz="1400" dirty="0"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</a:pPr>
            <a:r>
              <a:rPr lang="en-US" sz="1400" b="1" dirty="0">
                <a:sym typeface="Wingdings" panose="05000000000000000000" pitchFamily="2" charset="2"/>
              </a:rPr>
              <a:t>15:20 – 16:30: </a:t>
            </a:r>
            <a:r>
              <a:rPr lang="en-US" sz="1400" dirty="0">
                <a:sym typeface="Wingdings" panose="05000000000000000000" pitchFamily="2" charset="2"/>
              </a:rPr>
              <a:t>Less people in the venue  Higher throughput</a:t>
            </a:r>
          </a:p>
          <a:p>
            <a:pPr algn="just">
              <a:spcBef>
                <a:spcPts val="0"/>
              </a:spcBef>
            </a:pPr>
            <a:endParaRPr lang="en-US" sz="1400" dirty="0"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</a:pPr>
            <a:r>
              <a:rPr lang="en-US" sz="1400" b="1" dirty="0">
                <a:sym typeface="Wingdings" panose="05000000000000000000" pitchFamily="2" charset="2"/>
              </a:rPr>
              <a:t>Around 17:00: </a:t>
            </a:r>
            <a:r>
              <a:rPr lang="en-US" sz="1400" dirty="0">
                <a:sym typeface="Wingdings" panose="05000000000000000000" pitchFamily="2" charset="2"/>
              </a:rPr>
              <a:t>Significant drop because of opening ceremony</a:t>
            </a:r>
          </a:p>
          <a:p>
            <a:pPr algn="just">
              <a:spcBef>
                <a:spcPts val="0"/>
              </a:spcBef>
            </a:pPr>
            <a:endParaRPr lang="en-US" sz="1400" dirty="0"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</a:pPr>
            <a:r>
              <a:rPr lang="en-US" sz="1400" b="1" dirty="0">
                <a:sym typeface="Wingdings" panose="05000000000000000000" pitchFamily="2" charset="2"/>
              </a:rPr>
              <a:t>After 18:00: </a:t>
            </a:r>
            <a:r>
              <a:rPr lang="en-US" sz="1400" dirty="0">
                <a:sym typeface="Wingdings" panose="05000000000000000000" pitchFamily="2" charset="2"/>
              </a:rPr>
              <a:t>Wi-Fi performance restored after people had left the venue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8102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87211-8974-4F44-B1DA-D71F2165E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8" name="Picture 7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9B37D621-CB86-179C-AAE2-2BA56752B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84" y="4815012"/>
            <a:ext cx="1046498" cy="2344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2BCB19-D641-7758-3C7C-C76FC0FCD447}"/>
              </a:ext>
            </a:extLst>
          </p:cNvPr>
          <p:cNvSpPr txBox="1"/>
          <p:nvPr/>
        </p:nvSpPr>
        <p:spPr>
          <a:xfrm>
            <a:off x="288174" y="1243537"/>
            <a:ext cx="6616931" cy="2793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WiFiMon</a:t>
            </a:r>
            <a:r>
              <a:rPr lang="en-GB" dirty="0"/>
              <a:t> video: </a:t>
            </a:r>
            <a:r>
              <a:rPr lang="en-GB" u="sng" dirty="0">
                <a:solidFill>
                  <a:srgbClr val="0095DA"/>
                </a:solidFill>
              </a:rPr>
              <a:t>https://www.youtube.com/watch?v=9LuGlF6JSnA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GEANT </a:t>
            </a:r>
            <a:r>
              <a:rPr lang="en-GB" dirty="0" err="1"/>
              <a:t>WiFiMon</a:t>
            </a:r>
            <a:r>
              <a:rPr lang="en-GB" dirty="0"/>
              <a:t> page: </a:t>
            </a:r>
            <a:r>
              <a:rPr lang="en-GB" u="sng" dirty="0">
                <a:solidFill>
                  <a:srgbClr val="0095DA"/>
                </a:solidFill>
              </a:rPr>
              <a:t>https://www.geant.org/wifimon/Pages/default.aspx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4699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WiFiMon</a:t>
            </a:r>
            <a:r>
              <a:rPr lang="en-GB" dirty="0"/>
              <a:t> wiki page</a:t>
            </a:r>
            <a:r>
              <a:rPr lang="en-GB" u="sng" dirty="0"/>
              <a:t>: </a:t>
            </a:r>
            <a:r>
              <a:rPr lang="en-GB" u="sng" dirty="0">
                <a:solidFill>
                  <a:srgbClr val="0095DA"/>
                </a:solidFill>
              </a:rPr>
              <a:t>https://wiki.geant.org/display/WIF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4699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WiFiMoncode</a:t>
            </a:r>
            <a:r>
              <a:rPr lang="en-GB" dirty="0"/>
              <a:t>: </a:t>
            </a:r>
            <a:r>
              <a:rPr lang="en-GB" u="sng" dirty="0">
                <a:solidFill>
                  <a:srgbClr val="0095DA"/>
                </a:solidFill>
              </a:rPr>
              <a:t>https://bitbucket.software.geant.org/projects/WFMON/repos/agent/browse</a:t>
            </a:r>
          </a:p>
          <a:p>
            <a:r>
              <a:rPr lang="en-GB" dirty="0">
                <a:solidFill>
                  <a:srgbClr val="34699A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WiFiMon</a:t>
            </a:r>
            <a:r>
              <a:rPr lang="en-GB" dirty="0"/>
              <a:t> </a:t>
            </a:r>
            <a:r>
              <a:rPr lang="en-GB" dirty="0" err="1"/>
              <a:t>Infoshare</a:t>
            </a:r>
            <a:r>
              <a:rPr lang="en-GB" dirty="0"/>
              <a:t>: </a:t>
            </a:r>
            <a:r>
              <a:rPr lang="en-GB" u="sng" dirty="0">
                <a:solidFill>
                  <a:srgbClr val="0095DA"/>
                </a:solidFill>
              </a:rPr>
              <a:t>https://www.youtube.com/watch?v=VXQV2zWRKgo</a:t>
            </a:r>
            <a:r>
              <a:rPr lang="en-GB" dirty="0">
                <a:solidFill>
                  <a:srgbClr val="34699A"/>
                </a:solidFill>
              </a:rPr>
              <a:t> </a:t>
            </a:r>
          </a:p>
          <a:p>
            <a:endParaRPr lang="en-GB" dirty="0">
              <a:solidFill>
                <a:srgbClr val="34699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Publications and Presentations: </a:t>
            </a:r>
            <a:r>
              <a:rPr lang="en-GB" u="sng" dirty="0">
                <a:solidFill>
                  <a:srgbClr val="0095DA"/>
                </a:solidFill>
              </a:rPr>
              <a:t>https://wiki.geant.org/display/WIF/WiFiMon+Publications </a:t>
            </a:r>
          </a:p>
        </p:txBody>
      </p:sp>
      <p:pic>
        <p:nvPicPr>
          <p:cNvPr id="15" name="Picture 1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B86E8950-93EA-125E-F757-D116D8CEF5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18" y="2494647"/>
            <a:ext cx="2456422" cy="14602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D8BCC3-1AC2-3DA9-5850-72A6E5249061}"/>
              </a:ext>
            </a:extLst>
          </p:cNvPr>
          <p:cNvSpPr txBox="1"/>
          <p:nvPr/>
        </p:nvSpPr>
        <p:spPr>
          <a:xfrm>
            <a:off x="2286000" y="48740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>
                <a:solidFill>
                  <a:srgbClr val="06A79B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WiFiMon</a:t>
            </a:r>
            <a:r>
              <a:rPr lang="en-US" sz="1800" b="1" dirty="0">
                <a:solidFill>
                  <a:srgbClr val="06A79B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RESOURCES</a:t>
            </a:r>
            <a:endParaRPr lang="en-US" sz="1800" b="1" dirty="0">
              <a:solidFill>
                <a:srgbClr val="06A7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410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76036" y="3200401"/>
            <a:ext cx="3795964" cy="263127"/>
          </a:xfrm>
        </p:spPr>
        <p:txBody>
          <a:bodyPr/>
          <a:lstStyle/>
          <a:p>
            <a:r>
              <a:rPr lang="en-GB" dirty="0"/>
              <a:t>egaci@rash.al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F163D8-FD59-A65E-1BFF-1CEAAD28597C}"/>
              </a:ext>
            </a:extLst>
          </p:cNvPr>
          <p:cNvSpPr/>
          <p:nvPr/>
        </p:nvSpPr>
        <p:spPr>
          <a:xfrm>
            <a:off x="638735" y="1539688"/>
            <a:ext cx="3018865" cy="403412"/>
          </a:xfrm>
          <a:prstGeom prst="rect">
            <a:avLst/>
          </a:prstGeom>
          <a:solidFill>
            <a:srgbClr val="B4E9E2"/>
          </a:solidFill>
          <a:ln>
            <a:solidFill>
              <a:srgbClr val="B4E9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2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81EF8-915A-266C-D2DF-100E33025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F154EC-7535-6E3E-5256-C5555B87D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6" y="1164706"/>
            <a:ext cx="4971521" cy="2982913"/>
          </a:xfr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C391FBCF-7595-5EDD-06B7-2D09D4D88997}"/>
              </a:ext>
            </a:extLst>
          </p:cNvPr>
          <p:cNvSpPr txBox="1">
            <a:spLocks/>
          </p:cNvSpPr>
          <p:nvPr/>
        </p:nvSpPr>
        <p:spPr>
          <a:xfrm>
            <a:off x="1264601" y="545395"/>
            <a:ext cx="6437461" cy="37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A8B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a typeface="Malgun Gothic" panose="020B0503020000020004" pitchFamily="34" charset="-127"/>
              </a:rPr>
              <a:t>WiFi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a typeface="Malgun Gothic" panose="020B0503020000020004" pitchFamily="34" charset="-127"/>
              </a:rPr>
              <a:t> and THE importance OF IT</a:t>
            </a:r>
          </a:p>
        </p:txBody>
      </p:sp>
    </p:spTree>
    <p:extLst>
      <p:ext uri="{BB962C8B-B14F-4D97-AF65-F5344CB8AC3E}">
        <p14:creationId xmlns:p14="http://schemas.microsoft.com/office/powerpoint/2010/main" val="123481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A2C18BD-6443-ED16-CAF9-247A68A86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65" y="3002054"/>
            <a:ext cx="1905191" cy="127074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F5E4AB5-55D0-7949-A04D-57CF4EA68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01" y="545395"/>
            <a:ext cx="6437461" cy="376137"/>
          </a:xfrm>
        </p:spPr>
        <p:txBody>
          <a:bodyPr>
            <a:noAutofit/>
          </a:bodyPr>
          <a:lstStyle/>
          <a:p>
            <a:pPr algn="ctr"/>
            <a:r>
              <a:rPr lang="en-US" sz="1800" dirty="0" err="1">
                <a:solidFill>
                  <a:srgbClr val="34699A"/>
                </a:solidFill>
                <a:ea typeface="Malgun Gothic" panose="020B0503020000020004" pitchFamily="34" charset="-127"/>
              </a:rPr>
              <a:t>WiFiMon</a:t>
            </a:r>
            <a:r>
              <a:rPr lang="en-US" sz="1800" dirty="0">
                <a:solidFill>
                  <a:srgbClr val="34699A"/>
                </a:solidFill>
                <a:ea typeface="Malgun Gothic" panose="020B0503020000020004" pitchFamily="34" charset="-127"/>
              </a:rPr>
              <a:t>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F867B-44D5-D84F-855D-0D352D8A7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Picture 7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8B09F488-80D3-3165-0E74-1DB618B9C7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84" y="4815012"/>
            <a:ext cx="1046498" cy="234458"/>
          </a:xfrm>
          <a:prstGeom prst="rect">
            <a:avLst/>
          </a:prstGeom>
        </p:spPr>
      </p:pic>
      <p:pic>
        <p:nvPicPr>
          <p:cNvPr id="3" name="Picture 2" descr="A picture containing text, water, outdoor&#10;&#10;Description automatically generated">
            <a:extLst>
              <a:ext uri="{FF2B5EF4-FFF2-40B4-BE49-F238E27FC236}">
                <a16:creationId xmlns:a16="http://schemas.microsoft.com/office/drawing/2014/main" id="{44E481C0-9FBA-B209-4E66-6A7608E15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42" y="1155689"/>
            <a:ext cx="2761594" cy="22464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7DC26E-D468-349F-7736-B0145EC77D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4" y="1405218"/>
            <a:ext cx="2383109" cy="180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0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E2351F-2764-F466-4D97-046CBA53C5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94" y="1452254"/>
            <a:ext cx="1163485" cy="1163485"/>
          </a:xfrm>
          <a:prstGeom prst="rect">
            <a:avLst/>
          </a:prstGeom>
        </p:spPr>
      </p:pic>
      <p:pic>
        <p:nvPicPr>
          <p:cNvPr id="9" name="Picture 2" descr="Office Characters by Artem Barabanshchikov on Dribbble">
            <a:extLst>
              <a:ext uri="{FF2B5EF4-FFF2-40B4-BE49-F238E27FC236}">
                <a16:creationId xmlns:a16="http://schemas.microsoft.com/office/drawing/2014/main" id="{969938BF-7C0C-60CC-BC91-4B6075296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058" y="1085421"/>
            <a:ext cx="2936778" cy="24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F5E4AB5-55D0-7949-A04D-57CF4EA68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01" y="545395"/>
            <a:ext cx="6437461" cy="376137"/>
          </a:xfrm>
        </p:spPr>
        <p:txBody>
          <a:bodyPr>
            <a:noAutofit/>
          </a:bodyPr>
          <a:lstStyle/>
          <a:p>
            <a:pPr algn="ctr"/>
            <a:r>
              <a:rPr lang="en-US" dirty="0" err="1">
                <a:solidFill>
                  <a:srgbClr val="34699A"/>
                </a:solidFill>
                <a:ea typeface="Malgun Gothic" panose="020B0503020000020004" pitchFamily="34" charset="-127"/>
              </a:rPr>
              <a:t>WiFiMon</a:t>
            </a:r>
            <a:r>
              <a:rPr lang="en-US" dirty="0">
                <a:solidFill>
                  <a:srgbClr val="34699A"/>
                </a:solidFill>
                <a:ea typeface="Malgun Gothic" panose="020B0503020000020004" pitchFamily="34" charset="-127"/>
              </a:rPr>
              <a:t>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F867B-44D5-D84F-855D-0D352D8A7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Picture 7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8B09F488-80D3-3165-0E74-1DB618B9C7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84" y="4815012"/>
            <a:ext cx="1046498" cy="234458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105BACE4-D86E-823F-977A-1E5EDCCF1C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9"/>
          <a:stretch/>
        </p:blipFill>
        <p:spPr>
          <a:xfrm>
            <a:off x="1090307" y="2804255"/>
            <a:ext cx="2147060" cy="64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4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F867B-44D5-D84F-855D-0D352D8A7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8" name="Picture 7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29418B2F-4CE2-4B5B-8994-22B017A31F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84" y="4815012"/>
            <a:ext cx="1046498" cy="234458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E3B76443-4AA7-11B4-C413-9CCC5BC0E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80" y="1156447"/>
            <a:ext cx="4285126" cy="23051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786D7E-0DD2-0CEF-6136-77ADDB7BA0F2}"/>
              </a:ext>
            </a:extLst>
          </p:cNvPr>
          <p:cNvSpPr txBox="1"/>
          <p:nvPr/>
        </p:nvSpPr>
        <p:spPr>
          <a:xfrm>
            <a:off x="2590345" y="41916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34699A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WiFiMon</a:t>
            </a:r>
            <a:r>
              <a:rPr lang="en-US" sz="1800" b="1" dirty="0">
                <a:solidFill>
                  <a:srgbClr val="34699A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MANUAL INSTALLATION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AEEA8-67DE-24B5-CCA5-668C0AF115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6" t="4063" r="12027" b="3894"/>
          <a:stretch/>
        </p:blipFill>
        <p:spPr>
          <a:xfrm>
            <a:off x="5291417" y="1156447"/>
            <a:ext cx="2790463" cy="22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5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F867B-44D5-D84F-855D-0D352D8A7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Google Shape;295;p42">
            <a:extLst>
              <a:ext uri="{FF2B5EF4-FFF2-40B4-BE49-F238E27FC236}">
                <a16:creationId xmlns:a16="http://schemas.microsoft.com/office/drawing/2014/main" id="{0DCB4040-2D38-F273-B86D-C8339C3C5D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30472" y="1018934"/>
            <a:ext cx="2437449" cy="100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dirty="0"/>
              <a:t>Time consuming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GB" sz="3600" dirty="0"/>
          </a:p>
        </p:txBody>
      </p:sp>
      <p:pic>
        <p:nvPicPr>
          <p:cNvPr id="8" name="Picture 7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29418B2F-4CE2-4B5B-8994-22B017A31F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84" y="4815012"/>
            <a:ext cx="1046498" cy="234458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E3B76443-4AA7-11B4-C413-9CCC5BC0E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79" y="1151802"/>
            <a:ext cx="4240527" cy="23098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34D913-78AA-A213-3251-317A9E6A490D}"/>
              </a:ext>
            </a:extLst>
          </p:cNvPr>
          <p:cNvSpPr txBox="1"/>
          <p:nvPr/>
        </p:nvSpPr>
        <p:spPr>
          <a:xfrm>
            <a:off x="2585014" y="39188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34699A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WiFiMon</a:t>
            </a:r>
            <a:r>
              <a:rPr lang="en-US" sz="1800" b="1" dirty="0">
                <a:solidFill>
                  <a:srgbClr val="34699A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MANUAL INSTALLATION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133A5E-2531-4824-77AE-4EC012EDF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62" y="1560626"/>
            <a:ext cx="1646497" cy="16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5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F867B-44D5-D84F-855D-0D352D8A7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Google Shape;295;p42">
            <a:extLst>
              <a:ext uri="{FF2B5EF4-FFF2-40B4-BE49-F238E27FC236}">
                <a16:creationId xmlns:a16="http://schemas.microsoft.com/office/drawing/2014/main" id="{770317E6-2716-0F98-3E8C-D0779ABDD2D5}"/>
              </a:ext>
            </a:extLst>
          </p:cNvPr>
          <p:cNvSpPr txBox="1">
            <a:spLocks/>
          </p:cNvSpPr>
          <p:nvPr/>
        </p:nvSpPr>
        <p:spPr>
          <a:xfrm>
            <a:off x="766460" y="935004"/>
            <a:ext cx="8022979" cy="43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A8B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buSzPts val="1800"/>
            </a:pPr>
            <a:r>
              <a:rPr lang="en-US" sz="1600" b="0" dirty="0">
                <a:solidFill>
                  <a:srgbClr val="34699A"/>
                </a:solidFill>
              </a:rPr>
              <a:t>WAS Automated Installation</a:t>
            </a:r>
          </a:p>
        </p:txBody>
      </p:sp>
      <p:pic>
        <p:nvPicPr>
          <p:cNvPr id="12" name="Picture 11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3600D61F-2258-5EF2-419A-E4AF2C76C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84" y="4815012"/>
            <a:ext cx="1046498" cy="2344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2F0E09-00AD-52D9-2E2F-72CB31E1788A}"/>
                  </a:ext>
                </a:extLst>
              </p14:cNvPr>
              <p14:cNvContentPartPr/>
              <p14:nvPr/>
            </p14:nvContentPartPr>
            <p14:xfrm>
              <a:off x="1079320" y="196833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2F0E09-00AD-52D9-2E2F-72CB31E178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5320" y="1860330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1F0D221-0A26-5E2D-F279-74A90A818FC4}"/>
              </a:ext>
            </a:extLst>
          </p:cNvPr>
          <p:cNvSpPr txBox="1"/>
          <p:nvPr/>
        </p:nvSpPr>
        <p:spPr>
          <a:xfrm>
            <a:off x="3058583" y="30739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59AA2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WiFiMon</a:t>
            </a:r>
            <a:r>
              <a:rPr lang="en-US" sz="1800" b="1" dirty="0">
                <a:solidFill>
                  <a:srgbClr val="F59AA2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INSTALLATION</a:t>
            </a:r>
            <a:endParaRPr lang="en-US" sz="1800" b="1" dirty="0">
              <a:solidFill>
                <a:srgbClr val="F59A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AA5C3B-C85E-504B-DBE4-B09CBBB678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7" y="1502510"/>
            <a:ext cx="3861331" cy="21719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3E2E75-44E1-BBD7-1A2A-626FE6FB247B}"/>
              </a:ext>
            </a:extLst>
          </p:cNvPr>
          <p:cNvSpPr txBox="1"/>
          <p:nvPr/>
        </p:nvSpPr>
        <p:spPr>
          <a:xfrm>
            <a:off x="5511561" y="1739610"/>
            <a:ext cx="28581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0" dirty="0">
                <a:solidFill>
                  <a:srgbClr val="34699A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15</a:t>
            </a:r>
            <a:r>
              <a:rPr lang="en-US" sz="1400" b="0" u="sng" dirty="0">
                <a:solidFill>
                  <a:srgbClr val="34699A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MINUTES</a:t>
            </a:r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2382858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2EB9D-BF5D-2143-B8D4-94398F631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en-GB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F867B-44D5-D84F-855D-0D352D8A7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0" name="Picture 9" descr="Graphical user interface, text, application, chat or text message, website&#10;&#10;Description automatically generated">
            <a:extLst>
              <a:ext uri="{FF2B5EF4-FFF2-40B4-BE49-F238E27FC236}">
                <a16:creationId xmlns:a16="http://schemas.microsoft.com/office/drawing/2014/main" id="{2B2F45F4-B31F-D5B0-72BE-117C9209D6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57" y="823552"/>
            <a:ext cx="3299130" cy="14031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15B410AD-6392-D206-ECB1-C6CA0A699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58" y="2589017"/>
            <a:ext cx="3299128" cy="16409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15" descr="Graphical user interface, chart, application, line chart&#10;&#10;Description automatically generated">
            <a:extLst>
              <a:ext uri="{FF2B5EF4-FFF2-40B4-BE49-F238E27FC236}">
                <a16:creationId xmlns:a16="http://schemas.microsoft.com/office/drawing/2014/main" id="{BBB89024-8D77-7538-F406-3ACB1F7E1B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3" y="2603652"/>
            <a:ext cx="2597018" cy="14722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Picture 1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4EBC5A6-2D09-9770-93BA-28566DA0F5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86" y="1086055"/>
            <a:ext cx="2628921" cy="12591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6A09FD79-A68E-8DD0-7B69-57635C8292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84" y="4815012"/>
            <a:ext cx="1046498" cy="234458"/>
          </a:xfrm>
          <a:prstGeom prst="rect">
            <a:avLst/>
          </a:prstGeom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961F75F-9FB5-DC83-3A4C-F1DF30A584B8}"/>
              </a:ext>
            </a:extLst>
          </p:cNvPr>
          <p:cNvSpPr txBox="1">
            <a:spLocks/>
          </p:cNvSpPr>
          <p:nvPr/>
        </p:nvSpPr>
        <p:spPr>
          <a:xfrm>
            <a:off x="1140429" y="1592963"/>
            <a:ext cx="2045602" cy="28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/>
              <a:t>Old version</a:t>
            </a:r>
            <a:endParaRPr lang="en-GB" sz="1200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ADC09A0-1EDA-A3A0-B79A-CACE2D146501}"/>
              </a:ext>
            </a:extLst>
          </p:cNvPr>
          <p:cNvSpPr/>
          <p:nvPr/>
        </p:nvSpPr>
        <p:spPr>
          <a:xfrm>
            <a:off x="3940008" y="2339788"/>
            <a:ext cx="569441" cy="383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F70FD4-8E1A-2E58-5008-436A29854E91}"/>
              </a:ext>
            </a:extLst>
          </p:cNvPr>
          <p:cNvSpPr txBox="1"/>
          <p:nvPr/>
        </p:nvSpPr>
        <p:spPr>
          <a:xfrm>
            <a:off x="2335383" y="33666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13BFC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WiFiMon</a:t>
            </a:r>
            <a:r>
              <a:rPr lang="en-US" sz="1800" b="1" dirty="0">
                <a:solidFill>
                  <a:srgbClr val="13BFC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WEB USER INTERFACE</a:t>
            </a:r>
            <a:endParaRPr lang="en-US" sz="1800" b="1" dirty="0">
              <a:solidFill>
                <a:srgbClr val="13BF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27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2EB9D-BF5D-2143-B8D4-94398F631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F867B-44D5-D84F-855D-0D352D8A7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F7604868-0775-3404-0232-61E6D22FAF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0" y="919170"/>
            <a:ext cx="2640249" cy="1321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585699EA-4EF2-7E98-46C1-173F0CF9F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3" y="2754459"/>
            <a:ext cx="2628436" cy="1322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9D24C2E7-BEA3-8D28-C37A-794323E4A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97" y="926369"/>
            <a:ext cx="2681714" cy="1347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BCA8D57F-EE9B-DA49-78CF-57E20D9BEC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96" y="2703567"/>
            <a:ext cx="2696715" cy="137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D8579BF4-0336-0E50-B786-6E650B24AC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84" y="4815012"/>
            <a:ext cx="1046498" cy="234458"/>
          </a:xfrm>
          <a:prstGeom prst="rect">
            <a:avLst/>
          </a:prstGeom>
        </p:spPr>
      </p:pic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7EA643C6-44E2-1F17-111D-D2F3D52778F5}"/>
              </a:ext>
            </a:extLst>
          </p:cNvPr>
          <p:cNvSpPr txBox="1">
            <a:spLocks/>
          </p:cNvSpPr>
          <p:nvPr/>
        </p:nvSpPr>
        <p:spPr>
          <a:xfrm>
            <a:off x="6692499" y="806365"/>
            <a:ext cx="2245469" cy="2055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1400" dirty="0">
                <a:solidFill>
                  <a:srgbClr val="13BFC1"/>
                </a:solidFill>
              </a:rPr>
              <a:t>Average download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400" dirty="0">
                <a:solidFill>
                  <a:srgbClr val="13BFC1"/>
                </a:solidFill>
              </a:rPr>
              <a:t>Median download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400" dirty="0">
                <a:solidFill>
                  <a:srgbClr val="13BFC1"/>
                </a:solidFill>
              </a:rPr>
              <a:t>Max download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400" dirty="0">
                <a:solidFill>
                  <a:srgbClr val="13BFC1"/>
                </a:solidFill>
              </a:rPr>
              <a:t>Min download</a:t>
            </a:r>
          </a:p>
        </p:txBody>
      </p:sp>
      <p:pic>
        <p:nvPicPr>
          <p:cNvPr id="24" name="Picture 23" descr="Graphical user interface&#10;&#10;Description automatically generated">
            <a:extLst>
              <a:ext uri="{FF2B5EF4-FFF2-40B4-BE49-F238E27FC236}">
                <a16:creationId xmlns:a16="http://schemas.microsoft.com/office/drawing/2014/main" id="{C58E7026-16D0-3ED5-CD6D-C3178E9B7F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412" y="2703567"/>
            <a:ext cx="2348821" cy="14563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CB94F1-9052-502C-8E19-B51BE447A299}"/>
              </a:ext>
            </a:extLst>
          </p:cNvPr>
          <p:cNvSpPr txBox="1"/>
          <p:nvPr/>
        </p:nvSpPr>
        <p:spPr>
          <a:xfrm>
            <a:off x="2347718" y="327532"/>
            <a:ext cx="4672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6A79B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WiFiMon</a:t>
            </a:r>
            <a:r>
              <a:rPr lang="en-US" sz="1800" b="1" dirty="0">
                <a:solidFill>
                  <a:srgbClr val="06A79B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WEB USER INTERFACE</a:t>
            </a:r>
            <a:endParaRPr lang="en-US" sz="1800" b="1" dirty="0">
              <a:solidFill>
                <a:srgbClr val="06A7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76467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12619</TotalTime>
  <Words>283</Words>
  <Application>Microsoft Office PowerPoint</Application>
  <PresentationFormat>On-screen Show (16:9)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Malgun Gothic</vt:lpstr>
      <vt:lpstr>Arial</vt:lpstr>
      <vt:lpstr>Calibri</vt:lpstr>
      <vt:lpstr>Open Sans</vt:lpstr>
      <vt:lpstr>GEANT Association</vt:lpstr>
      <vt:lpstr>PowerPoint Presentation</vt:lpstr>
      <vt:lpstr>PowerPoint Presentation</vt:lpstr>
      <vt:lpstr>WiFiMon HISTORY</vt:lpstr>
      <vt:lpstr>WiFiMon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Denis Jorgo</cp:lastModifiedBy>
  <cp:revision>169</cp:revision>
  <dcterms:created xsi:type="dcterms:W3CDTF">2015-04-29T14:13:57Z</dcterms:created>
  <dcterms:modified xsi:type="dcterms:W3CDTF">2022-06-10T15:21:54Z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