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 id="2147483685" r:id="rId3"/>
    <p:sldMasterId id="2147483690" r:id="rId4"/>
  </p:sldMasterIdLst>
  <p:notesMasterIdLst>
    <p:notesMasterId r:id="rId3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Lato" panose="020F0502020204030203"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hgxSkL2HaKWwOlyTNJ5X8v8b176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customschemas.google.com/relationships/presentationmetadata" Target="meta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112d364e0d_4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2112d364e0d_4_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57" name="Google Shape;257;g2112d364e0d_4_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hr"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4bc1bbffaa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4bc1bbffaa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4a380db27c_0_6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0" name="Google Shape;420;g24a380db27c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4bc1bbffaa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4bc1bbffaa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486cc8f6a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g2486cc8f6a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4bc1bbffaa_5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4bc1bbffaa_5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4bc1bbffaa_5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4bc1bbffaa_5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4a380db27c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g24a380db27c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4bc1bbffaa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9" name="Google Shape;499;g24bc1bbffaa_0_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4a380db2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3" name="Google Shape;513;g24a380db27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4a380db27c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4" name="Google Shape;524;g24a380db27c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3a44124108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6" name="Google Shape;266;g23a44124108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3debcef9cb_5_8:notes"/>
          <p:cNvSpPr>
            <a:spLocks noGrp="1" noRot="1" noChangeAspect="1"/>
          </p:cNvSpPr>
          <p:nvPr>
            <p:ph type="sldImg" idx="2"/>
          </p:nvPr>
        </p:nvSpPr>
        <p:spPr>
          <a:xfrm>
            <a:off x="467418" y="1143179"/>
            <a:ext cx="5923200" cy="3084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g23debcef9cb_5_8:notes"/>
          <p:cNvSpPr txBox="1">
            <a:spLocks noGrp="1"/>
          </p:cNvSpPr>
          <p:nvPr>
            <p:ph type="body" idx="1"/>
          </p:nvPr>
        </p:nvSpPr>
        <p:spPr>
          <a:xfrm>
            <a:off x="685802" y="4400556"/>
            <a:ext cx="5486400" cy="3600600"/>
          </a:xfrm>
          <a:prstGeom prst="rect">
            <a:avLst/>
          </a:prstGeom>
          <a:noFill/>
          <a:ln>
            <a:noFill/>
          </a:ln>
        </p:spPr>
        <p:txBody>
          <a:bodyPr spcFirstLastPara="1" wrap="square" lIns="93250" tIns="46625" rIns="93250" bIns="46625" anchor="t" anchorCtr="0">
            <a:noAutofit/>
          </a:bodyPr>
          <a:lstStyle/>
          <a:p>
            <a:pPr marL="0" lvl="0" indent="0" algn="l" rtl="0">
              <a:lnSpc>
                <a:spcPct val="100000"/>
              </a:lnSpc>
              <a:spcBef>
                <a:spcPts val="0"/>
              </a:spcBef>
              <a:spcAft>
                <a:spcPts val="0"/>
              </a:spcAft>
              <a:buSzPts val="1100"/>
              <a:buNone/>
            </a:pPr>
            <a:r>
              <a:rPr lang="hr" b="0" i="0">
                <a:solidFill>
                  <a:srgbClr val="1D1C1D"/>
                </a:solidFill>
                <a:latin typeface="Lato"/>
                <a:ea typeface="Lato"/>
                <a:cs typeface="Lato"/>
                <a:sym typeface="Lato"/>
              </a:rPr>
              <a:t>So, we are producing different resources around automation, grouped under the Network Automation eAcademy umbrella, that includes a training programme, a common terminology document, a reference functional architecture based on the TM Forum Open Digital Architecture, the study of use cases like Campus Network management as a Service and an OAV Maturity Model. </a:t>
            </a:r>
            <a:endParaRPr/>
          </a:p>
        </p:txBody>
      </p:sp>
      <p:sp>
        <p:nvSpPr>
          <p:cNvPr id="536" name="Google Shape;536;g23debcef9cb_5_8:notes"/>
          <p:cNvSpPr txBox="1">
            <a:spLocks noGrp="1"/>
          </p:cNvSpPr>
          <p:nvPr>
            <p:ph type="sldNum" idx="12"/>
          </p:nvPr>
        </p:nvSpPr>
        <p:spPr>
          <a:xfrm>
            <a:off x="3884620" y="8685225"/>
            <a:ext cx="2971800" cy="459000"/>
          </a:xfrm>
          <a:prstGeom prst="rect">
            <a:avLst/>
          </a:prstGeom>
          <a:noFill/>
          <a:ln>
            <a:noFill/>
          </a:ln>
        </p:spPr>
        <p:txBody>
          <a:bodyPr spcFirstLastPara="1" wrap="square" lIns="93250" tIns="46625" rIns="93250" bIns="466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r" sz="1300" b="0" i="0" u="none" strike="noStrike" cap="none">
                <a:solidFill>
                  <a:srgbClr val="000000"/>
                </a:solidFill>
                <a:latin typeface="Arial"/>
                <a:ea typeface="Arial"/>
                <a:cs typeface="Arial"/>
                <a:sym typeface="Arial"/>
              </a:rPr>
              <a:t>20</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4bc1bbffaa_5_41:notes"/>
          <p:cNvSpPr>
            <a:spLocks noGrp="1" noRot="1" noChangeAspect="1"/>
          </p:cNvSpPr>
          <p:nvPr>
            <p:ph type="sldImg" idx="2"/>
          </p:nvPr>
        </p:nvSpPr>
        <p:spPr>
          <a:xfrm>
            <a:off x="467418" y="1143179"/>
            <a:ext cx="5923200" cy="3084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24bc1bbffaa_5_41:notes"/>
          <p:cNvSpPr txBox="1">
            <a:spLocks noGrp="1"/>
          </p:cNvSpPr>
          <p:nvPr>
            <p:ph type="body" idx="1"/>
          </p:nvPr>
        </p:nvSpPr>
        <p:spPr>
          <a:xfrm>
            <a:off x="685802" y="4400556"/>
            <a:ext cx="5486400" cy="3600600"/>
          </a:xfrm>
          <a:prstGeom prst="rect">
            <a:avLst/>
          </a:prstGeom>
          <a:noFill/>
          <a:ln>
            <a:noFill/>
          </a:ln>
        </p:spPr>
        <p:txBody>
          <a:bodyPr spcFirstLastPara="1" wrap="square" lIns="93250" tIns="46625" rIns="93250" bIns="46625" anchor="t" anchorCtr="0">
            <a:noAutofit/>
          </a:bodyPr>
          <a:lstStyle/>
          <a:p>
            <a:pPr marL="0" lvl="0" indent="0" algn="l" rtl="0">
              <a:lnSpc>
                <a:spcPct val="100000"/>
              </a:lnSpc>
              <a:spcBef>
                <a:spcPts val="0"/>
              </a:spcBef>
              <a:spcAft>
                <a:spcPts val="0"/>
              </a:spcAft>
              <a:buSzPts val="1100"/>
              <a:buNone/>
            </a:pPr>
            <a:r>
              <a:rPr lang="hr" sz="1300"/>
              <a:t>To make it easier to follow, we created an interactive metro map with the help of the Marcomms team in GÉANT, where each knowledege block is a line. So, you can follow the general introductory line, or more in-depth units, differenciated by colours and also following the functional blocks in ODA. There are round stations, that correspond to Moodle courses in the GÉANT Learning and Development platform, with presentations, videos with subtitles and quizzes, and square stations, that are links to documents and external resources.</a:t>
            </a:r>
            <a:endParaRPr sz="1300"/>
          </a:p>
        </p:txBody>
      </p:sp>
      <p:sp>
        <p:nvSpPr>
          <p:cNvPr id="586" name="Google Shape;586;g24bc1bbffaa_5_41:notes"/>
          <p:cNvSpPr txBox="1">
            <a:spLocks noGrp="1"/>
          </p:cNvSpPr>
          <p:nvPr>
            <p:ph type="sldNum" idx="12"/>
          </p:nvPr>
        </p:nvSpPr>
        <p:spPr>
          <a:xfrm>
            <a:off x="3884620" y="8685225"/>
            <a:ext cx="2971800" cy="458700"/>
          </a:xfrm>
          <a:prstGeom prst="rect">
            <a:avLst/>
          </a:prstGeom>
          <a:noFill/>
          <a:ln>
            <a:noFill/>
          </a:ln>
        </p:spPr>
        <p:txBody>
          <a:bodyPr spcFirstLastPara="1" wrap="square" lIns="93250" tIns="46625" rIns="93250" bIns="466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r" sz="1300" b="0" i="0" u="none" strike="noStrike" cap="none">
                <a:solidFill>
                  <a:srgbClr val="000000"/>
                </a:solidFill>
                <a:latin typeface="Arial"/>
                <a:ea typeface="Arial"/>
                <a:cs typeface="Arial"/>
                <a:sym typeface="Arial"/>
              </a:rPr>
              <a:t>21</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4a380db27c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3" name="Google Shape;593;g24a380db27c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4bc1bbffaa_5_2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3" name="Google Shape;603;g24bc1bbffaa_5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4bc1bbffaa_5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24bc1bbffaa_5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112d364e0d_4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g2112d364e0d_4_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635" name="Google Shape;635;g2112d364e0d_4_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hr"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3de82f7edc_1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g23de82f7edc_1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3d1413df98_5_139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4" name="Google Shape;334;g23d1413df98_5_13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4bc1bbffa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4bc1bbffa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4bc1bbffa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24bc1bbffa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4bc1bbffa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24bc1bbffa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4836c09b95_1_6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g24836c09b95_1_6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4836c09b95_1_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g24836c09b95_1_6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
        <p:cNvGrpSpPr/>
        <p:nvPr/>
      </p:nvGrpSpPr>
      <p:grpSpPr>
        <a:xfrm>
          <a:off x="0" y="0"/>
          <a:ext cx="0" cy="0"/>
          <a:chOff x="0" y="0"/>
          <a:chExt cx="0" cy="0"/>
        </a:xfrm>
      </p:grpSpPr>
      <p:sp>
        <p:nvSpPr>
          <p:cNvPr id="11" name="Google Shape;11;g2112d364e0d_4_5"/>
          <p:cNvSpPr/>
          <p:nvPr/>
        </p:nvSpPr>
        <p:spPr>
          <a:xfrm>
            <a:off x="0" y="-16726"/>
            <a:ext cx="9024401" cy="4753698"/>
          </a:xfrm>
          <a:prstGeom prst="rect">
            <a:avLst/>
          </a:prstGeom>
          <a:solidFill>
            <a:srgbClr val="30348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2" name="Google Shape;12;g2112d364e0d_4_5"/>
          <p:cNvPicPr preferRelativeResize="0"/>
          <p:nvPr/>
        </p:nvPicPr>
        <p:blipFill rotWithShape="1">
          <a:blip r:embed="rId2">
            <a:alphaModFix/>
          </a:blip>
          <a:srcRect l="13286" t="60631" r="43124" b="7996"/>
          <a:stretch/>
        </p:blipFill>
        <p:spPr>
          <a:xfrm>
            <a:off x="533399" y="-16726"/>
            <a:ext cx="8610601" cy="4368901"/>
          </a:xfrm>
          <a:prstGeom prst="rect">
            <a:avLst/>
          </a:prstGeom>
          <a:noFill/>
          <a:ln>
            <a:noFill/>
          </a:ln>
        </p:spPr>
      </p:pic>
      <p:sp>
        <p:nvSpPr>
          <p:cNvPr id="13" name="Google Shape;13;g2112d364e0d_4_5"/>
          <p:cNvSpPr/>
          <p:nvPr/>
        </p:nvSpPr>
        <p:spPr>
          <a:xfrm>
            <a:off x="9565" y="3624158"/>
            <a:ext cx="9134434" cy="1531770"/>
          </a:xfrm>
          <a:prstGeom prst="rect">
            <a:avLst/>
          </a:prstGeom>
          <a:solidFill>
            <a:srgbClr val="425E9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4" name="Google Shape;14;g2112d364e0d_4_5"/>
          <p:cNvPicPr preferRelativeResize="0"/>
          <p:nvPr/>
        </p:nvPicPr>
        <p:blipFill rotWithShape="1">
          <a:blip r:embed="rId3">
            <a:alphaModFix/>
          </a:blip>
          <a:srcRect t="-1" b="15499"/>
          <a:stretch/>
        </p:blipFill>
        <p:spPr>
          <a:xfrm>
            <a:off x="639407" y="511619"/>
            <a:ext cx="1074338" cy="517279"/>
          </a:xfrm>
          <a:prstGeom prst="rect">
            <a:avLst/>
          </a:prstGeom>
          <a:noFill/>
          <a:ln>
            <a:noFill/>
          </a:ln>
        </p:spPr>
      </p:pic>
      <p:sp>
        <p:nvSpPr>
          <p:cNvPr id="15" name="Google Shape;15;g2112d364e0d_4_5"/>
          <p:cNvSpPr txBox="1">
            <a:spLocks noGrp="1"/>
          </p:cNvSpPr>
          <p:nvPr>
            <p:ph type="title"/>
          </p:nvPr>
        </p:nvSpPr>
        <p:spPr>
          <a:xfrm>
            <a:off x="558265" y="1735807"/>
            <a:ext cx="7421042" cy="32318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g2112d364e0d_4_5"/>
          <p:cNvSpPr txBox="1">
            <a:spLocks noGrp="1"/>
          </p:cNvSpPr>
          <p:nvPr>
            <p:ph type="body" idx="1"/>
          </p:nvPr>
        </p:nvSpPr>
        <p:spPr>
          <a:xfrm>
            <a:off x="558265" y="2083227"/>
            <a:ext cx="7833295" cy="35949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 name="Google Shape;17;g2112d364e0d_4_5"/>
          <p:cNvSpPr/>
          <p:nvPr/>
        </p:nvSpPr>
        <p:spPr>
          <a:xfrm>
            <a:off x="8278304" y="4287618"/>
            <a:ext cx="878396" cy="878396"/>
          </a:xfrm>
          <a:custGeom>
            <a:avLst/>
            <a:gdLst/>
            <a:ahLst/>
            <a:cxnLst/>
            <a:rect l="l" t="t" r="r" b="b"/>
            <a:pathLst>
              <a:path w="1402596" h="1402596" extrusionOk="0">
                <a:moveTo>
                  <a:pt x="0" y="1402596"/>
                </a:moveTo>
                <a:lnTo>
                  <a:pt x="1402596" y="0"/>
                </a:lnTo>
                <a:lnTo>
                  <a:pt x="1402596" y="1402596"/>
                </a:lnTo>
                <a:lnTo>
                  <a:pt x="0" y="1402596"/>
                </a:ln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 name="Google Shape;18;g2112d364e0d_4_5"/>
          <p:cNvSpPr/>
          <p:nvPr/>
        </p:nvSpPr>
        <p:spPr>
          <a:xfrm rot="-2659028">
            <a:off x="7904521" y="4238011"/>
            <a:ext cx="1230500" cy="580795"/>
          </a:xfrm>
          <a:custGeom>
            <a:avLst/>
            <a:gdLst/>
            <a:ahLst/>
            <a:cxnLst/>
            <a:rect l="l" t="t" r="r" b="b"/>
            <a:pathLst>
              <a:path w="1568570" h="780013" extrusionOk="0">
                <a:moveTo>
                  <a:pt x="0" y="780013"/>
                </a:moveTo>
                <a:cubicBezTo>
                  <a:pt x="22577" y="772854"/>
                  <a:pt x="614066" y="457407"/>
                  <a:pt x="805448" y="0"/>
                </a:cubicBezTo>
                <a:cubicBezTo>
                  <a:pt x="1338525" y="651398"/>
                  <a:pt x="1577484" y="756042"/>
                  <a:pt x="1568317" y="756181"/>
                </a:cubicBezTo>
                <a:lnTo>
                  <a:pt x="0" y="780013"/>
                </a:lnTo>
                <a:close/>
              </a:path>
            </a:pathLst>
          </a:custGeom>
          <a:solidFill>
            <a:srgbClr val="30338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 name="Google Shape;19;g2112d364e0d_4_5"/>
          <p:cNvSpPr txBox="1"/>
          <p:nvPr/>
        </p:nvSpPr>
        <p:spPr>
          <a:xfrm>
            <a:off x="8468434" y="4806522"/>
            <a:ext cx="752440" cy="359492"/>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EE426D"/>
              </a:buClr>
              <a:buSzPts val="1500"/>
              <a:buFont typeface="Arial"/>
              <a:buNone/>
            </a:pPr>
            <a:r>
              <a:rPr lang="hr" sz="1500" b="1" i="0" u="none" strike="noStrike" cap="none">
                <a:solidFill>
                  <a:srgbClr val="EE426D"/>
                </a:solidFill>
                <a:latin typeface="Calibri"/>
                <a:ea typeface="Calibri"/>
                <a:cs typeface="Calibri"/>
                <a:sym typeface="Calibri"/>
              </a:rPr>
              <a:t>GN5-1</a:t>
            </a:r>
            <a:endParaRPr sz="1500" b="1" i="0" u="none" strike="noStrike" cap="none">
              <a:solidFill>
                <a:srgbClr val="EE426D"/>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68"/>
        <p:cNvGrpSpPr/>
        <p:nvPr/>
      </p:nvGrpSpPr>
      <p:grpSpPr>
        <a:xfrm>
          <a:off x="0" y="0"/>
          <a:ext cx="0" cy="0"/>
          <a:chOff x="0" y="0"/>
          <a:chExt cx="0" cy="0"/>
        </a:xfrm>
      </p:grpSpPr>
      <p:pic>
        <p:nvPicPr>
          <p:cNvPr id="69" name="Google Shape;69;g23debcef9cb_0_97"/>
          <p:cNvPicPr preferRelativeResize="0"/>
          <p:nvPr/>
        </p:nvPicPr>
        <p:blipFill rotWithShape="1">
          <a:blip r:embed="rId2">
            <a:alphaModFix/>
          </a:blip>
          <a:srcRect/>
          <a:stretch/>
        </p:blipFill>
        <p:spPr>
          <a:xfrm>
            <a:off x="6995539" y="0"/>
            <a:ext cx="2148461" cy="5143500"/>
          </a:xfrm>
          <a:prstGeom prst="rect">
            <a:avLst/>
          </a:prstGeom>
          <a:noFill/>
          <a:ln>
            <a:noFill/>
          </a:ln>
        </p:spPr>
      </p:pic>
      <p:pic>
        <p:nvPicPr>
          <p:cNvPr id="70" name="Google Shape;70;g23debcef9cb_0_97"/>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71" name="Google Shape;71;g23debcef9cb_0_97"/>
          <p:cNvSpPr txBox="1">
            <a:spLocks noGrp="1"/>
          </p:cNvSpPr>
          <p:nvPr>
            <p:ph type="body" idx="1"/>
          </p:nvPr>
        </p:nvSpPr>
        <p:spPr>
          <a:xfrm>
            <a:off x="1172240" y="1071037"/>
            <a:ext cx="6475228"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800"/>
              </a:spcBef>
              <a:spcAft>
                <a:spcPts val="0"/>
              </a:spcAft>
              <a:buClr>
                <a:srgbClr val="000000"/>
              </a:buClr>
              <a:buSzPts val="2100"/>
              <a:buFont typeface="Arial"/>
              <a:buChar char="•"/>
              <a:defRPr sz="1400" b="0" i="0" u="none" strike="noStrike" cap="none">
                <a:solidFill>
                  <a:srgbClr val="1E4E79"/>
                </a:solidFill>
                <a:latin typeface="Arial"/>
                <a:ea typeface="Arial"/>
                <a:cs typeface="Arial"/>
                <a:sym typeface="Arial"/>
              </a:defRPr>
            </a:lvl1pPr>
            <a:lvl2pPr marL="914400" marR="0" lvl="1" indent="-342900" algn="l" rtl="0">
              <a:lnSpc>
                <a:spcPct val="90000"/>
              </a:lnSpc>
              <a:spcBef>
                <a:spcPts val="400"/>
              </a:spcBef>
              <a:spcAft>
                <a:spcPts val="0"/>
              </a:spcAft>
              <a:buClr>
                <a:srgbClr val="000000"/>
              </a:buClr>
              <a:buSzPts val="1800"/>
              <a:buFont typeface="Arial"/>
              <a:buChar char="•"/>
              <a:defRPr sz="1400" b="0" i="0" u="none" strike="noStrike" cap="none">
                <a:solidFill>
                  <a:srgbClr val="1E4E79"/>
                </a:solidFill>
                <a:latin typeface="Arial"/>
                <a:ea typeface="Arial"/>
                <a:cs typeface="Arial"/>
                <a:sym typeface="Arial"/>
              </a:defRPr>
            </a:lvl2pPr>
            <a:lvl3pPr marL="1371600" marR="0" lvl="2" indent="-323850" algn="l" rtl="0">
              <a:lnSpc>
                <a:spcPct val="90000"/>
              </a:lnSpc>
              <a:spcBef>
                <a:spcPts val="400"/>
              </a:spcBef>
              <a:spcAft>
                <a:spcPts val="0"/>
              </a:spcAft>
              <a:buClr>
                <a:srgbClr val="000000"/>
              </a:buClr>
              <a:buSzPts val="1500"/>
              <a:buFont typeface="Arial"/>
              <a:buChar char="•"/>
              <a:defRPr sz="1400" b="0" i="0" u="none" strike="noStrike" cap="none">
                <a:solidFill>
                  <a:srgbClr val="1E4E79"/>
                </a:solidFill>
                <a:latin typeface="Arial"/>
                <a:ea typeface="Arial"/>
                <a:cs typeface="Arial"/>
                <a:sym typeface="Arial"/>
              </a:defRPr>
            </a:lvl3pPr>
            <a:lvl4pPr marL="1828800" marR="0" lvl="3" indent="-317500" algn="l" rtl="0">
              <a:lnSpc>
                <a:spcPct val="90000"/>
              </a:lnSpc>
              <a:spcBef>
                <a:spcPts val="400"/>
              </a:spcBef>
              <a:spcAft>
                <a:spcPts val="0"/>
              </a:spcAft>
              <a:buClr>
                <a:srgbClr val="000000"/>
              </a:buClr>
              <a:buSzPts val="1400"/>
              <a:buFont typeface="Arial"/>
              <a:buChar char="•"/>
              <a:defRPr sz="1400" b="0" i="0" u="none" strike="noStrike" cap="none">
                <a:solidFill>
                  <a:srgbClr val="1E4E79"/>
                </a:solidFill>
                <a:latin typeface="Arial"/>
                <a:ea typeface="Arial"/>
                <a:cs typeface="Arial"/>
                <a:sym typeface="Arial"/>
              </a:defRPr>
            </a:lvl4pPr>
            <a:lvl5pPr marL="2286000" marR="0" lvl="4" indent="-317500" algn="l" rtl="0">
              <a:lnSpc>
                <a:spcPct val="90000"/>
              </a:lnSpc>
              <a:spcBef>
                <a:spcPts val="400"/>
              </a:spcBef>
              <a:spcAft>
                <a:spcPts val="0"/>
              </a:spcAft>
              <a:buClr>
                <a:srgbClr val="000000"/>
              </a:buClr>
              <a:buSzPts val="1400"/>
              <a:buFont typeface="Arial"/>
              <a:buChar char="•"/>
              <a:defRPr sz="1400" b="0" i="0" u="none" strike="noStrike" cap="none">
                <a:solidFill>
                  <a:srgbClr val="1E4E79"/>
                </a:solidFill>
                <a:latin typeface="Arial"/>
                <a:ea typeface="Arial"/>
                <a:cs typeface="Arial"/>
                <a:sym typeface="Arial"/>
              </a:defRPr>
            </a:lvl5pPr>
            <a:lvl6pPr marL="2743200" marR="0" lvl="5" indent="-317500" algn="l" rtl="0">
              <a:lnSpc>
                <a:spcPct val="9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72" name="Google Shape;72;g23debcef9cb_0_97"/>
          <p:cNvSpPr txBox="1">
            <a:spLocks noGrp="1"/>
          </p:cNvSpPr>
          <p:nvPr>
            <p:ph type="title"/>
          </p:nvPr>
        </p:nvSpPr>
        <p:spPr>
          <a:xfrm>
            <a:off x="1172240" y="528873"/>
            <a:ext cx="7421042" cy="32318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0000"/>
              </a:buClr>
              <a:buSzPts val="2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3" name="Google Shape;73;g23debcef9cb_0_97"/>
          <p:cNvSpPr txBox="1"/>
          <p:nvPr/>
        </p:nvSpPr>
        <p:spPr>
          <a:xfrm>
            <a:off x="6588894" y="4738170"/>
            <a:ext cx="1149722" cy="24903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hr" sz="900" b="0" i="0" u="none" strike="noStrike" cap="none">
                <a:solidFill>
                  <a:srgbClr val="03435F"/>
                </a:solidFill>
                <a:latin typeface="Arial"/>
                <a:ea typeface="Arial"/>
                <a:cs typeface="Arial"/>
                <a:sym typeface="Arial"/>
              </a:rPr>
              <a:t>www.geant.org</a:t>
            </a:r>
            <a:endParaRPr sz="900" b="0" i="0" u="none" strike="noStrike" cap="none">
              <a:solidFill>
                <a:srgbClr val="03435F"/>
              </a:solidFill>
              <a:latin typeface="Arial"/>
              <a:ea typeface="Arial"/>
              <a:cs typeface="Arial"/>
              <a:sym typeface="Arial"/>
            </a:endParaRPr>
          </a:p>
        </p:txBody>
      </p:sp>
      <p:sp>
        <p:nvSpPr>
          <p:cNvPr id="74" name="Google Shape;74;g23debcef9cb_0_97"/>
          <p:cNvSpPr txBox="1">
            <a:spLocks noGrp="1"/>
          </p:cNvSpPr>
          <p:nvPr>
            <p:ph type="sldNum" idx="12"/>
          </p:nvPr>
        </p:nvSpPr>
        <p:spPr>
          <a:xfrm>
            <a:off x="6373883" y="4738169"/>
            <a:ext cx="502920" cy="24903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hr"/>
              <a:t>‹#›</a:t>
            </a:fld>
            <a:r>
              <a:rPr lang="hr"/>
              <a:t>     |</a:t>
            </a:r>
            <a:endParaRPr sz="1400">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75"/>
        <p:cNvGrpSpPr/>
        <p:nvPr/>
      </p:nvGrpSpPr>
      <p:grpSpPr>
        <a:xfrm>
          <a:off x="0" y="0"/>
          <a:ext cx="0" cy="0"/>
          <a:chOff x="0" y="0"/>
          <a:chExt cx="0" cy="0"/>
        </a:xfrm>
      </p:grpSpPr>
      <p:pic>
        <p:nvPicPr>
          <p:cNvPr id="76" name="Google Shape;76;g23debcef9cb_0_109"/>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77" name="Google Shape;77;g23debcef9cb_0_109"/>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1E4E79"/>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78" name="Google Shape;78;g23debcef9cb_0_109"/>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79" name="Google Shape;79;g23debcef9cb_0_109"/>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E4E79"/>
              </a:buClr>
              <a:buSzPts val="2100"/>
              <a:buFont typeface="Arial"/>
              <a:buChar char="•"/>
              <a:defRPr sz="1400" b="0" i="0" u="none" strike="noStrike" cap="none">
                <a:solidFill>
                  <a:srgbClr val="1E4E79"/>
                </a:solidFill>
                <a:latin typeface="Arial"/>
                <a:ea typeface="Arial"/>
                <a:cs typeface="Arial"/>
                <a:sym typeface="Arial"/>
              </a:defRPr>
            </a:lvl1pPr>
            <a:lvl2pPr marL="914400" marR="0" lvl="1" indent="-342900" algn="l" rtl="0">
              <a:lnSpc>
                <a:spcPct val="90000"/>
              </a:lnSpc>
              <a:spcBef>
                <a:spcPts val="400"/>
              </a:spcBef>
              <a:spcAft>
                <a:spcPts val="0"/>
              </a:spcAft>
              <a:buClr>
                <a:srgbClr val="1E4E79"/>
              </a:buClr>
              <a:buSzPts val="1800"/>
              <a:buFont typeface="Arial"/>
              <a:buChar char="•"/>
              <a:defRPr sz="1400" b="0" i="0" u="none" strike="noStrike" cap="none">
                <a:solidFill>
                  <a:srgbClr val="1E4E79"/>
                </a:solidFill>
                <a:latin typeface="Arial"/>
                <a:ea typeface="Arial"/>
                <a:cs typeface="Arial"/>
                <a:sym typeface="Arial"/>
              </a:defRPr>
            </a:lvl2pPr>
            <a:lvl3pPr marL="1371600" marR="0" lvl="2" indent="-323850" algn="l" rtl="0">
              <a:lnSpc>
                <a:spcPct val="90000"/>
              </a:lnSpc>
              <a:spcBef>
                <a:spcPts val="400"/>
              </a:spcBef>
              <a:spcAft>
                <a:spcPts val="0"/>
              </a:spcAft>
              <a:buClr>
                <a:srgbClr val="1E4E79"/>
              </a:buClr>
              <a:buSzPts val="1500"/>
              <a:buFont typeface="Arial"/>
              <a:buChar char="•"/>
              <a:defRPr sz="1400" b="0" i="0" u="none" strike="noStrike" cap="none">
                <a:solidFill>
                  <a:srgbClr val="1E4E79"/>
                </a:solidFill>
                <a:latin typeface="Arial"/>
                <a:ea typeface="Arial"/>
                <a:cs typeface="Arial"/>
                <a:sym typeface="Arial"/>
              </a:defRPr>
            </a:lvl3pPr>
            <a:lvl4pPr marL="1828800" marR="0" lvl="3"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4pPr>
            <a:lvl5pPr marL="2286000" marR="0" lvl="4"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0" name="Google Shape;80;g23debcef9cb_0_109"/>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81"/>
        <p:cNvGrpSpPr/>
        <p:nvPr/>
      </p:nvGrpSpPr>
      <p:grpSpPr>
        <a:xfrm>
          <a:off x="0" y="0"/>
          <a:ext cx="0" cy="0"/>
          <a:chOff x="0" y="0"/>
          <a:chExt cx="0" cy="0"/>
        </a:xfrm>
      </p:grpSpPr>
      <p:pic>
        <p:nvPicPr>
          <p:cNvPr id="82" name="Google Shape;82;g23debcef9cb_0_175"/>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83" name="Google Shape;83;g23debcef9cb_0_175"/>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1E4E79"/>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84" name="Google Shape;84;g23debcef9cb_0_175"/>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85" name="Google Shape;85;g23debcef9cb_0_175"/>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E4E79"/>
              </a:buClr>
              <a:buSzPts val="2100"/>
              <a:buFont typeface="Arial"/>
              <a:buChar char="•"/>
              <a:defRPr sz="1400" b="0" i="0" u="none" strike="noStrike" cap="none">
                <a:solidFill>
                  <a:srgbClr val="1E4E79"/>
                </a:solidFill>
                <a:latin typeface="Arial"/>
                <a:ea typeface="Arial"/>
                <a:cs typeface="Arial"/>
                <a:sym typeface="Arial"/>
              </a:defRPr>
            </a:lvl1pPr>
            <a:lvl2pPr marL="914400" marR="0" lvl="1" indent="-342900" algn="l" rtl="0">
              <a:lnSpc>
                <a:spcPct val="90000"/>
              </a:lnSpc>
              <a:spcBef>
                <a:spcPts val="400"/>
              </a:spcBef>
              <a:spcAft>
                <a:spcPts val="0"/>
              </a:spcAft>
              <a:buClr>
                <a:srgbClr val="1E4E79"/>
              </a:buClr>
              <a:buSzPts val="1800"/>
              <a:buFont typeface="Arial"/>
              <a:buChar char="•"/>
              <a:defRPr sz="1400" b="0" i="0" u="none" strike="noStrike" cap="none">
                <a:solidFill>
                  <a:srgbClr val="1E4E79"/>
                </a:solidFill>
                <a:latin typeface="Arial"/>
                <a:ea typeface="Arial"/>
                <a:cs typeface="Arial"/>
                <a:sym typeface="Arial"/>
              </a:defRPr>
            </a:lvl2pPr>
            <a:lvl3pPr marL="1371600" marR="0" lvl="2" indent="-323850" algn="l" rtl="0">
              <a:lnSpc>
                <a:spcPct val="90000"/>
              </a:lnSpc>
              <a:spcBef>
                <a:spcPts val="400"/>
              </a:spcBef>
              <a:spcAft>
                <a:spcPts val="0"/>
              </a:spcAft>
              <a:buClr>
                <a:srgbClr val="1E4E79"/>
              </a:buClr>
              <a:buSzPts val="1500"/>
              <a:buFont typeface="Arial"/>
              <a:buChar char="•"/>
              <a:defRPr sz="1400" b="0" i="0" u="none" strike="noStrike" cap="none">
                <a:solidFill>
                  <a:srgbClr val="1E4E79"/>
                </a:solidFill>
                <a:latin typeface="Arial"/>
                <a:ea typeface="Arial"/>
                <a:cs typeface="Arial"/>
                <a:sym typeface="Arial"/>
              </a:defRPr>
            </a:lvl3pPr>
            <a:lvl4pPr marL="1828800" marR="0" lvl="3"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4pPr>
            <a:lvl5pPr marL="2286000" marR="0" lvl="4"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6" name="Google Shape;86;g23debcef9cb_0_175"/>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7_Custom Layout">
  <p:cSld name="27_Custom Layout">
    <p:spTree>
      <p:nvGrpSpPr>
        <p:cNvPr id="1" name="Shape 87"/>
        <p:cNvGrpSpPr/>
        <p:nvPr/>
      </p:nvGrpSpPr>
      <p:grpSpPr>
        <a:xfrm>
          <a:off x="0" y="0"/>
          <a:ext cx="0" cy="0"/>
          <a:chOff x="0" y="0"/>
          <a:chExt cx="0" cy="0"/>
        </a:xfrm>
      </p:grpSpPr>
      <p:pic>
        <p:nvPicPr>
          <p:cNvPr id="88" name="Google Shape;88;g23debcef9cb_0_191"/>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89" name="Google Shape;89;g23debcef9cb_0_191"/>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1E4E79"/>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90" name="Google Shape;90;g23debcef9cb_0_191"/>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91" name="Google Shape;91;g23debcef9cb_0_191"/>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E4E79"/>
              </a:buClr>
              <a:buSzPts val="2100"/>
              <a:buFont typeface="Arial"/>
              <a:buChar char="•"/>
              <a:defRPr sz="1400" b="0" i="0" u="none" strike="noStrike" cap="none">
                <a:solidFill>
                  <a:srgbClr val="1E4E79"/>
                </a:solidFill>
                <a:latin typeface="Arial"/>
                <a:ea typeface="Arial"/>
                <a:cs typeface="Arial"/>
                <a:sym typeface="Arial"/>
              </a:defRPr>
            </a:lvl1pPr>
            <a:lvl2pPr marL="914400" marR="0" lvl="1" indent="-342900" algn="l" rtl="0">
              <a:lnSpc>
                <a:spcPct val="90000"/>
              </a:lnSpc>
              <a:spcBef>
                <a:spcPts val="400"/>
              </a:spcBef>
              <a:spcAft>
                <a:spcPts val="0"/>
              </a:spcAft>
              <a:buClr>
                <a:srgbClr val="1E4E79"/>
              </a:buClr>
              <a:buSzPts val="1800"/>
              <a:buFont typeface="Arial"/>
              <a:buChar char="•"/>
              <a:defRPr sz="1400" b="0" i="0" u="none" strike="noStrike" cap="none">
                <a:solidFill>
                  <a:srgbClr val="1E4E79"/>
                </a:solidFill>
                <a:latin typeface="Arial"/>
                <a:ea typeface="Arial"/>
                <a:cs typeface="Arial"/>
                <a:sym typeface="Arial"/>
              </a:defRPr>
            </a:lvl2pPr>
            <a:lvl3pPr marL="1371600" marR="0" lvl="2" indent="-323850" algn="l" rtl="0">
              <a:lnSpc>
                <a:spcPct val="90000"/>
              </a:lnSpc>
              <a:spcBef>
                <a:spcPts val="400"/>
              </a:spcBef>
              <a:spcAft>
                <a:spcPts val="0"/>
              </a:spcAft>
              <a:buClr>
                <a:srgbClr val="1E4E79"/>
              </a:buClr>
              <a:buSzPts val="1500"/>
              <a:buFont typeface="Arial"/>
              <a:buChar char="•"/>
              <a:defRPr sz="1400" b="0" i="0" u="none" strike="noStrike" cap="none">
                <a:solidFill>
                  <a:srgbClr val="1E4E79"/>
                </a:solidFill>
                <a:latin typeface="Arial"/>
                <a:ea typeface="Arial"/>
                <a:cs typeface="Arial"/>
                <a:sym typeface="Arial"/>
              </a:defRPr>
            </a:lvl3pPr>
            <a:lvl4pPr marL="1828800" marR="0" lvl="3"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4pPr>
            <a:lvl5pPr marL="2286000" marR="0" lvl="4"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2" name="Google Shape;92;g23debcef9cb_0_191"/>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93"/>
        <p:cNvGrpSpPr/>
        <p:nvPr/>
      </p:nvGrpSpPr>
      <p:grpSpPr>
        <a:xfrm>
          <a:off x="0" y="0"/>
          <a:ext cx="0" cy="0"/>
          <a:chOff x="0" y="0"/>
          <a:chExt cx="0" cy="0"/>
        </a:xfrm>
      </p:grpSpPr>
      <p:pic>
        <p:nvPicPr>
          <p:cNvPr id="94" name="Google Shape;94;g23debcef9cb_0_236"/>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95" name="Google Shape;95;g23debcef9cb_0_236"/>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1E4E79"/>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96" name="Google Shape;96;g23debcef9cb_0_236"/>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97" name="Google Shape;97;g23debcef9cb_0_236"/>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E4E79"/>
              </a:buClr>
              <a:buSzPts val="2100"/>
              <a:buFont typeface="Arial"/>
              <a:buChar char="•"/>
              <a:defRPr sz="1400" b="0" i="0" u="none" strike="noStrike" cap="none">
                <a:solidFill>
                  <a:srgbClr val="1E4E79"/>
                </a:solidFill>
                <a:latin typeface="Arial"/>
                <a:ea typeface="Arial"/>
                <a:cs typeface="Arial"/>
                <a:sym typeface="Arial"/>
              </a:defRPr>
            </a:lvl1pPr>
            <a:lvl2pPr marL="914400" marR="0" lvl="1" indent="-342900" algn="l" rtl="0">
              <a:lnSpc>
                <a:spcPct val="90000"/>
              </a:lnSpc>
              <a:spcBef>
                <a:spcPts val="400"/>
              </a:spcBef>
              <a:spcAft>
                <a:spcPts val="0"/>
              </a:spcAft>
              <a:buClr>
                <a:srgbClr val="1E4E79"/>
              </a:buClr>
              <a:buSzPts val="1800"/>
              <a:buFont typeface="Arial"/>
              <a:buChar char="•"/>
              <a:defRPr sz="1400" b="0" i="0" u="none" strike="noStrike" cap="none">
                <a:solidFill>
                  <a:srgbClr val="1E4E79"/>
                </a:solidFill>
                <a:latin typeface="Arial"/>
                <a:ea typeface="Arial"/>
                <a:cs typeface="Arial"/>
                <a:sym typeface="Arial"/>
              </a:defRPr>
            </a:lvl2pPr>
            <a:lvl3pPr marL="1371600" marR="0" lvl="2" indent="-323850" algn="l" rtl="0">
              <a:lnSpc>
                <a:spcPct val="90000"/>
              </a:lnSpc>
              <a:spcBef>
                <a:spcPts val="400"/>
              </a:spcBef>
              <a:spcAft>
                <a:spcPts val="0"/>
              </a:spcAft>
              <a:buClr>
                <a:srgbClr val="1E4E79"/>
              </a:buClr>
              <a:buSzPts val="1500"/>
              <a:buFont typeface="Arial"/>
              <a:buChar char="•"/>
              <a:defRPr sz="1400" b="0" i="0" u="none" strike="noStrike" cap="none">
                <a:solidFill>
                  <a:srgbClr val="1E4E79"/>
                </a:solidFill>
                <a:latin typeface="Arial"/>
                <a:ea typeface="Arial"/>
                <a:cs typeface="Arial"/>
                <a:sym typeface="Arial"/>
              </a:defRPr>
            </a:lvl3pPr>
            <a:lvl4pPr marL="1828800" marR="0" lvl="3"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4pPr>
            <a:lvl5pPr marL="2286000" marR="0" lvl="4"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8" name="Google Shape;98;g23debcef9cb_0_236"/>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99"/>
        <p:cNvGrpSpPr/>
        <p:nvPr/>
      </p:nvGrpSpPr>
      <p:grpSpPr>
        <a:xfrm>
          <a:off x="0" y="0"/>
          <a:ext cx="0" cy="0"/>
          <a:chOff x="0" y="0"/>
          <a:chExt cx="0" cy="0"/>
        </a:xfrm>
      </p:grpSpPr>
      <p:pic>
        <p:nvPicPr>
          <p:cNvPr id="100" name="Google Shape;100;g23debcef9cb_0_248"/>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101" name="Google Shape;101;g23debcef9cb_0_248"/>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1E4E79"/>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02" name="Google Shape;102;g23debcef9cb_0_248"/>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103" name="Google Shape;103;g23debcef9cb_0_248"/>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E4E79"/>
              </a:buClr>
              <a:buSzPts val="2100"/>
              <a:buFont typeface="Arial"/>
              <a:buChar char="•"/>
              <a:defRPr sz="1400" b="0" i="0" u="none" strike="noStrike" cap="none">
                <a:solidFill>
                  <a:srgbClr val="1E4E79"/>
                </a:solidFill>
                <a:latin typeface="Arial"/>
                <a:ea typeface="Arial"/>
                <a:cs typeface="Arial"/>
                <a:sym typeface="Arial"/>
              </a:defRPr>
            </a:lvl1pPr>
            <a:lvl2pPr marL="914400" marR="0" lvl="1" indent="-342900" algn="l" rtl="0">
              <a:lnSpc>
                <a:spcPct val="90000"/>
              </a:lnSpc>
              <a:spcBef>
                <a:spcPts val="400"/>
              </a:spcBef>
              <a:spcAft>
                <a:spcPts val="0"/>
              </a:spcAft>
              <a:buClr>
                <a:srgbClr val="1E4E79"/>
              </a:buClr>
              <a:buSzPts val="1800"/>
              <a:buFont typeface="Arial"/>
              <a:buChar char="•"/>
              <a:defRPr sz="1400" b="0" i="0" u="none" strike="noStrike" cap="none">
                <a:solidFill>
                  <a:srgbClr val="1E4E79"/>
                </a:solidFill>
                <a:latin typeface="Arial"/>
                <a:ea typeface="Arial"/>
                <a:cs typeface="Arial"/>
                <a:sym typeface="Arial"/>
              </a:defRPr>
            </a:lvl2pPr>
            <a:lvl3pPr marL="1371600" marR="0" lvl="2" indent="-323850" algn="l" rtl="0">
              <a:lnSpc>
                <a:spcPct val="90000"/>
              </a:lnSpc>
              <a:spcBef>
                <a:spcPts val="400"/>
              </a:spcBef>
              <a:spcAft>
                <a:spcPts val="0"/>
              </a:spcAft>
              <a:buClr>
                <a:srgbClr val="1E4E79"/>
              </a:buClr>
              <a:buSzPts val="1500"/>
              <a:buFont typeface="Arial"/>
              <a:buChar char="•"/>
              <a:defRPr sz="1400" b="0" i="0" u="none" strike="noStrike" cap="none">
                <a:solidFill>
                  <a:srgbClr val="1E4E79"/>
                </a:solidFill>
                <a:latin typeface="Arial"/>
                <a:ea typeface="Arial"/>
                <a:cs typeface="Arial"/>
                <a:sym typeface="Arial"/>
              </a:defRPr>
            </a:lvl3pPr>
            <a:lvl4pPr marL="1828800" marR="0" lvl="3"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4pPr>
            <a:lvl5pPr marL="2286000" marR="0" lvl="4"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04" name="Google Shape;104;g23debcef9cb_0_248"/>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sic Page">
  <p:cSld name="Basic Page">
    <p:spTree>
      <p:nvGrpSpPr>
        <p:cNvPr id="1" name="Shape 112"/>
        <p:cNvGrpSpPr/>
        <p:nvPr/>
      </p:nvGrpSpPr>
      <p:grpSpPr>
        <a:xfrm>
          <a:off x="0" y="0"/>
          <a:ext cx="0" cy="0"/>
          <a:chOff x="0" y="0"/>
          <a:chExt cx="0" cy="0"/>
        </a:xfrm>
      </p:grpSpPr>
      <p:sp>
        <p:nvSpPr>
          <p:cNvPr id="113" name="Google Shape;113;g2112d364e0d_4_32"/>
          <p:cNvSpPr txBox="1">
            <a:spLocks noGrp="1"/>
          </p:cNvSpPr>
          <p:nvPr>
            <p:ph type="sldNum" idx="12"/>
          </p:nvPr>
        </p:nvSpPr>
        <p:spPr>
          <a:xfrm>
            <a:off x="8589506" y="384740"/>
            <a:ext cx="427200" cy="241049"/>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4"/>
        <p:cNvGrpSpPr/>
        <p:nvPr/>
      </p:nvGrpSpPr>
      <p:grpSpPr>
        <a:xfrm>
          <a:off x="0" y="0"/>
          <a:ext cx="0" cy="0"/>
          <a:chOff x="0" y="0"/>
          <a:chExt cx="0" cy="0"/>
        </a:xfrm>
      </p:grpSpPr>
      <p:pic>
        <p:nvPicPr>
          <p:cNvPr id="115" name="Google Shape;115;g2112d364e0d_4_46"/>
          <p:cNvPicPr preferRelativeResize="0"/>
          <p:nvPr/>
        </p:nvPicPr>
        <p:blipFill rotWithShape="1">
          <a:blip r:embed="rId2">
            <a:alphaModFix/>
          </a:blip>
          <a:srcRect b="18334"/>
          <a:stretch/>
        </p:blipFill>
        <p:spPr>
          <a:xfrm>
            <a:off x="8090389" y="4553525"/>
            <a:ext cx="824271" cy="383577"/>
          </a:xfrm>
          <a:prstGeom prst="rect">
            <a:avLst/>
          </a:prstGeom>
          <a:noFill/>
          <a:ln>
            <a:noFill/>
          </a:ln>
        </p:spPr>
      </p:pic>
      <p:sp>
        <p:nvSpPr>
          <p:cNvPr id="116" name="Google Shape;116;g2112d364e0d_4_46"/>
          <p:cNvSpPr txBox="1">
            <a:spLocks noGrp="1"/>
          </p:cNvSpPr>
          <p:nvPr>
            <p:ph type="body" idx="1"/>
          </p:nvPr>
        </p:nvSpPr>
        <p:spPr>
          <a:xfrm>
            <a:off x="337042" y="1175722"/>
            <a:ext cx="7833295" cy="3377803"/>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E4E79"/>
              </a:buClr>
              <a:buSzPts val="1400"/>
              <a:buChar char="•"/>
              <a:defRPr/>
            </a:lvl1pPr>
            <a:lvl2pPr marL="914400" lvl="1" indent="-317500" algn="l">
              <a:lnSpc>
                <a:spcPct val="90000"/>
              </a:lnSpc>
              <a:spcBef>
                <a:spcPts val="400"/>
              </a:spcBef>
              <a:spcAft>
                <a:spcPts val="0"/>
              </a:spcAft>
              <a:buClr>
                <a:srgbClr val="1E4E79"/>
              </a:buClr>
              <a:buSzPts val="1400"/>
              <a:buChar char="•"/>
              <a:defRPr/>
            </a:lvl2pPr>
            <a:lvl3pPr marL="1371600" lvl="2" indent="-317500" algn="l">
              <a:lnSpc>
                <a:spcPct val="90000"/>
              </a:lnSpc>
              <a:spcBef>
                <a:spcPts val="400"/>
              </a:spcBef>
              <a:spcAft>
                <a:spcPts val="0"/>
              </a:spcAft>
              <a:buClr>
                <a:srgbClr val="1E4E79"/>
              </a:buClr>
              <a:buSzPts val="1400"/>
              <a:buChar char="•"/>
              <a:defRPr/>
            </a:lvl3pPr>
            <a:lvl4pPr marL="1828800" lvl="3" indent="-317500" algn="l">
              <a:lnSpc>
                <a:spcPct val="90000"/>
              </a:lnSpc>
              <a:spcBef>
                <a:spcPts val="400"/>
              </a:spcBef>
              <a:spcAft>
                <a:spcPts val="0"/>
              </a:spcAft>
              <a:buClr>
                <a:srgbClr val="1E4E79"/>
              </a:buClr>
              <a:buSzPts val="1400"/>
              <a:buChar char="•"/>
              <a:defRPr/>
            </a:lvl4pPr>
            <a:lvl5pPr marL="2286000" lvl="4" indent="-317500" algn="l">
              <a:lnSpc>
                <a:spcPct val="90000"/>
              </a:lnSpc>
              <a:spcBef>
                <a:spcPts val="400"/>
              </a:spcBef>
              <a:spcAft>
                <a:spcPts val="0"/>
              </a:spcAft>
              <a:buClr>
                <a:srgbClr val="1E4E7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7" name="Google Shape;117;g2112d364e0d_4_46"/>
          <p:cNvSpPr txBox="1">
            <a:spLocks noGrp="1"/>
          </p:cNvSpPr>
          <p:nvPr>
            <p:ph type="title"/>
          </p:nvPr>
        </p:nvSpPr>
        <p:spPr>
          <a:xfrm>
            <a:off x="337042" y="550631"/>
            <a:ext cx="7421042" cy="32318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1E4E79"/>
              </a:buClr>
              <a:buSzPts val="2100"/>
              <a:buFont typeface="Calibri"/>
              <a:buNone/>
              <a:defRPr sz="21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8"/>
        <p:cNvGrpSpPr/>
        <p:nvPr/>
      </p:nvGrpSpPr>
      <p:grpSpPr>
        <a:xfrm>
          <a:off x="0" y="0"/>
          <a:ext cx="0" cy="0"/>
          <a:chOff x="0" y="0"/>
          <a:chExt cx="0" cy="0"/>
        </a:xfrm>
      </p:grpSpPr>
      <p:sp>
        <p:nvSpPr>
          <p:cNvPr id="119" name="Google Shape;119;g2112d364e0d_4_34"/>
          <p:cNvSpPr txBox="1">
            <a:spLocks noGrp="1"/>
          </p:cNvSpPr>
          <p:nvPr>
            <p:ph type="title"/>
          </p:nvPr>
        </p:nvSpPr>
        <p:spPr>
          <a:xfrm>
            <a:off x="340894" y="292719"/>
            <a:ext cx="7043019" cy="56452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1F4270"/>
              </a:buClr>
              <a:buSzPts val="1800"/>
              <a:buFont typeface="Calibri"/>
              <a:buNone/>
              <a:defRPr sz="1800" b="1" cap="none">
                <a:solidFill>
                  <a:srgbClr val="1F4270"/>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0" name="Google Shape;120;g2112d364e0d_4_34"/>
          <p:cNvSpPr txBox="1">
            <a:spLocks noGrp="1"/>
          </p:cNvSpPr>
          <p:nvPr>
            <p:ph type="sldNum" idx="12"/>
          </p:nvPr>
        </p:nvSpPr>
        <p:spPr>
          <a:xfrm>
            <a:off x="8589506" y="4876615"/>
            <a:ext cx="427200" cy="241049"/>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r"/>
              <a:t>‹#›</a:t>
            </a:fld>
            <a:endParaRPr/>
          </a:p>
        </p:txBody>
      </p:sp>
      <p:sp>
        <p:nvSpPr>
          <p:cNvPr id="121" name="Google Shape;121;g2112d364e0d_4_34"/>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E4E79"/>
              </a:buClr>
              <a:buSzPts val="1400"/>
              <a:buChar char="•"/>
              <a:defRPr/>
            </a:lvl1pPr>
            <a:lvl2pPr marL="914400" lvl="1" indent="-317500" algn="l">
              <a:lnSpc>
                <a:spcPct val="90000"/>
              </a:lnSpc>
              <a:spcBef>
                <a:spcPts val="400"/>
              </a:spcBef>
              <a:spcAft>
                <a:spcPts val="0"/>
              </a:spcAft>
              <a:buClr>
                <a:srgbClr val="1E4E79"/>
              </a:buClr>
              <a:buSzPts val="1400"/>
              <a:buChar char="•"/>
              <a:defRPr/>
            </a:lvl2pPr>
            <a:lvl3pPr marL="1371600" lvl="2" indent="-317500" algn="l">
              <a:lnSpc>
                <a:spcPct val="90000"/>
              </a:lnSpc>
              <a:spcBef>
                <a:spcPts val="400"/>
              </a:spcBef>
              <a:spcAft>
                <a:spcPts val="0"/>
              </a:spcAft>
              <a:buClr>
                <a:srgbClr val="1E4E79"/>
              </a:buClr>
              <a:buSzPts val="1400"/>
              <a:buChar char="•"/>
              <a:defRPr/>
            </a:lvl3pPr>
            <a:lvl4pPr marL="1828800" lvl="3" indent="-317500" algn="l">
              <a:lnSpc>
                <a:spcPct val="90000"/>
              </a:lnSpc>
              <a:spcBef>
                <a:spcPts val="400"/>
              </a:spcBef>
              <a:spcAft>
                <a:spcPts val="0"/>
              </a:spcAft>
              <a:buClr>
                <a:srgbClr val="1E4E79"/>
              </a:buClr>
              <a:buSzPts val="1400"/>
              <a:buChar char="•"/>
              <a:defRPr/>
            </a:lvl4pPr>
            <a:lvl5pPr marL="2286000" lvl="4" indent="-317500" algn="l">
              <a:lnSpc>
                <a:spcPct val="90000"/>
              </a:lnSpc>
              <a:spcBef>
                <a:spcPts val="400"/>
              </a:spcBef>
              <a:spcAft>
                <a:spcPts val="0"/>
              </a:spcAft>
              <a:buClr>
                <a:srgbClr val="1E4E7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sp>
        <p:nvSpPr>
          <p:cNvPr id="123" name="Google Shape;123;g2285d2021f8_0_1785"/>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4" name="Google Shape;124;g2285d2021f8_0_1785"/>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25" name="Google Shape;125;g2285d2021f8_0_1785"/>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26" name="Google Shape;126;g2285d2021f8_0_1785"/>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0"/>
        <p:cNvGrpSpPr/>
        <p:nvPr/>
      </p:nvGrpSpPr>
      <p:grpSpPr>
        <a:xfrm>
          <a:off x="0" y="0"/>
          <a:ext cx="0" cy="0"/>
          <a:chOff x="0" y="0"/>
          <a:chExt cx="0" cy="0"/>
        </a:xfrm>
      </p:grpSpPr>
      <p:sp>
        <p:nvSpPr>
          <p:cNvPr id="21" name="Google Shape;21;g23d1413df98_0_13"/>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1E4E79"/>
              </a:buClr>
              <a:buSzPts val="1400"/>
              <a:buFont typeface="Arial"/>
              <a:buChar char="●"/>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pic>
        <p:nvPicPr>
          <p:cNvPr id="22" name="Google Shape;22;g23d1413df98_0_13"/>
          <p:cNvPicPr preferRelativeResize="0"/>
          <p:nvPr/>
        </p:nvPicPr>
        <p:blipFill rotWithShape="1">
          <a:blip r:embed="rId2">
            <a:alphaModFix/>
          </a:blip>
          <a:srcRect/>
          <a:stretch/>
        </p:blipFill>
        <p:spPr>
          <a:xfrm>
            <a:off x="6995540" y="0"/>
            <a:ext cx="2148460" cy="5143500"/>
          </a:xfrm>
          <a:prstGeom prst="rect">
            <a:avLst/>
          </a:prstGeom>
          <a:noFill/>
          <a:ln>
            <a:noFill/>
          </a:ln>
        </p:spPr>
      </p:pic>
      <p:pic>
        <p:nvPicPr>
          <p:cNvPr id="23" name="Google Shape;23;g23d1413df98_0_13"/>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24" name="Google Shape;24;g23d1413df98_0_13"/>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E4E79"/>
              </a:buClr>
              <a:buSzPts val="2100"/>
              <a:buFont typeface="Arial"/>
              <a:buChar char="●"/>
              <a:defRPr sz="1100" b="0" i="0" u="none" strike="noStrike" cap="none">
                <a:solidFill>
                  <a:srgbClr val="1E4E79"/>
                </a:solidFill>
                <a:latin typeface="Arial"/>
                <a:ea typeface="Arial"/>
                <a:cs typeface="Arial"/>
                <a:sym typeface="Arial"/>
              </a:defRPr>
            </a:lvl1pPr>
            <a:lvl2pPr marL="914400" marR="0" lvl="1" indent="-342900" algn="l" rtl="0">
              <a:lnSpc>
                <a:spcPct val="90000"/>
              </a:lnSpc>
              <a:spcBef>
                <a:spcPts val="400"/>
              </a:spcBef>
              <a:spcAft>
                <a:spcPts val="0"/>
              </a:spcAft>
              <a:buClr>
                <a:srgbClr val="1E4E79"/>
              </a:buClr>
              <a:buSzPts val="1800"/>
              <a:buFont typeface="Arial"/>
              <a:buChar char="○"/>
              <a:defRPr sz="1100" b="0" i="0" u="none" strike="noStrike" cap="none">
                <a:solidFill>
                  <a:srgbClr val="1E4E79"/>
                </a:solidFill>
                <a:latin typeface="Arial"/>
                <a:ea typeface="Arial"/>
                <a:cs typeface="Arial"/>
                <a:sym typeface="Arial"/>
              </a:defRPr>
            </a:lvl2pPr>
            <a:lvl3pPr marL="1371600" marR="0" lvl="2" indent="-323850" algn="l" rtl="0">
              <a:lnSpc>
                <a:spcPct val="90000"/>
              </a:lnSpc>
              <a:spcBef>
                <a:spcPts val="400"/>
              </a:spcBef>
              <a:spcAft>
                <a:spcPts val="0"/>
              </a:spcAft>
              <a:buClr>
                <a:srgbClr val="1E4E79"/>
              </a:buClr>
              <a:buSzPts val="1500"/>
              <a:buFont typeface="Arial"/>
              <a:buChar char="■"/>
              <a:defRPr sz="1100" b="0" i="0" u="none" strike="noStrike" cap="none">
                <a:solidFill>
                  <a:srgbClr val="1E4E79"/>
                </a:solidFill>
                <a:latin typeface="Arial"/>
                <a:ea typeface="Arial"/>
                <a:cs typeface="Arial"/>
                <a:sym typeface="Arial"/>
              </a:defRPr>
            </a:lvl3pPr>
            <a:lvl4pPr marL="1828800" marR="0" lvl="3" indent="-317500" algn="l" rtl="0">
              <a:lnSpc>
                <a:spcPct val="90000"/>
              </a:lnSpc>
              <a:spcBef>
                <a:spcPts val="400"/>
              </a:spcBef>
              <a:spcAft>
                <a:spcPts val="0"/>
              </a:spcAft>
              <a:buClr>
                <a:srgbClr val="1E4E79"/>
              </a:buClr>
              <a:buSzPts val="1400"/>
              <a:buFont typeface="Arial"/>
              <a:buChar char="●"/>
              <a:defRPr sz="1100" b="0" i="0" u="none" strike="noStrike" cap="none">
                <a:solidFill>
                  <a:srgbClr val="1E4E79"/>
                </a:solidFill>
                <a:latin typeface="Arial"/>
                <a:ea typeface="Arial"/>
                <a:cs typeface="Arial"/>
                <a:sym typeface="Arial"/>
              </a:defRPr>
            </a:lvl4pPr>
            <a:lvl5pPr marL="2286000" marR="0" lvl="4" indent="-317500" algn="l" rtl="0">
              <a:lnSpc>
                <a:spcPct val="90000"/>
              </a:lnSpc>
              <a:spcBef>
                <a:spcPts val="400"/>
              </a:spcBef>
              <a:spcAft>
                <a:spcPts val="0"/>
              </a:spcAft>
              <a:buClr>
                <a:srgbClr val="1E4E79"/>
              </a:buClr>
              <a:buSzPts val="1400"/>
              <a:buFont typeface="Arial"/>
              <a:buChar char="○"/>
              <a:defRPr sz="1100" b="0" i="0" u="none" strike="noStrike" cap="none">
                <a:solidFill>
                  <a:srgbClr val="1E4E7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25" name="Google Shape;25;g23d1413df98_0_13"/>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2">
  <p:cSld name="Custom Layout_2">
    <p:spTree>
      <p:nvGrpSpPr>
        <p:cNvPr id="1" name="Shape 127"/>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bjectives">
  <p:cSld name="Objectives">
    <p:spTree>
      <p:nvGrpSpPr>
        <p:cNvPr id="1" name="Shape 128"/>
        <p:cNvGrpSpPr/>
        <p:nvPr/>
      </p:nvGrpSpPr>
      <p:grpSpPr>
        <a:xfrm>
          <a:off x="0" y="0"/>
          <a:ext cx="0" cy="0"/>
          <a:chOff x="0" y="0"/>
          <a:chExt cx="0" cy="0"/>
        </a:xfrm>
      </p:grpSpPr>
      <p:sp>
        <p:nvSpPr>
          <p:cNvPr id="129" name="Google Shape;129;g2112d364e0d_4_38"/>
          <p:cNvSpPr/>
          <p:nvPr/>
        </p:nvSpPr>
        <p:spPr>
          <a:xfrm>
            <a:off x="1154151" y="4850780"/>
            <a:ext cx="1154151" cy="292720"/>
          </a:xfrm>
          <a:prstGeom prst="rect">
            <a:avLst/>
          </a:prstGeom>
          <a:solidFill>
            <a:srgbClr val="FFDD7D">
              <a:alpha val="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hr" sz="900" b="1" i="0" u="none" strike="noStrike" cap="none">
                <a:solidFill>
                  <a:schemeClr val="lt1"/>
                </a:solidFill>
                <a:latin typeface="Calibri"/>
                <a:ea typeface="Calibri"/>
                <a:cs typeface="Calibri"/>
                <a:sym typeface="Calibri"/>
              </a:rPr>
              <a:t>Challenges</a:t>
            </a:r>
            <a:endParaRPr sz="1100" b="0" i="0" u="none" strike="noStrike" cap="none">
              <a:solidFill>
                <a:srgbClr val="000000"/>
              </a:solidFill>
              <a:latin typeface="Arial"/>
              <a:ea typeface="Arial"/>
              <a:cs typeface="Arial"/>
              <a:sym typeface="Arial"/>
            </a:endParaRPr>
          </a:p>
        </p:txBody>
      </p:sp>
      <p:sp>
        <p:nvSpPr>
          <p:cNvPr id="130" name="Google Shape;130;g2112d364e0d_4_38"/>
          <p:cNvSpPr/>
          <p:nvPr/>
        </p:nvSpPr>
        <p:spPr>
          <a:xfrm>
            <a:off x="2308302" y="4850780"/>
            <a:ext cx="1154151" cy="292720"/>
          </a:xfrm>
          <a:prstGeom prst="rect">
            <a:avLst/>
          </a:prstGeom>
          <a:solidFill>
            <a:srgbClr val="FFDD7D">
              <a:alpha val="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hr" sz="900" b="1" i="0" u="none" strike="noStrike" cap="none">
                <a:solidFill>
                  <a:schemeClr val="lt1"/>
                </a:solidFill>
                <a:latin typeface="Calibri"/>
                <a:ea typeface="Calibri"/>
                <a:cs typeface="Calibri"/>
                <a:sym typeface="Calibri"/>
              </a:rPr>
              <a:t>Achievements</a:t>
            </a:r>
            <a:endParaRPr sz="1100" b="0" i="0" u="none" strike="noStrike" cap="none">
              <a:solidFill>
                <a:srgbClr val="000000"/>
              </a:solidFill>
              <a:latin typeface="Arial"/>
              <a:ea typeface="Arial"/>
              <a:cs typeface="Arial"/>
              <a:sym typeface="Arial"/>
            </a:endParaRPr>
          </a:p>
        </p:txBody>
      </p:sp>
      <p:sp>
        <p:nvSpPr>
          <p:cNvPr id="131" name="Google Shape;131;g2112d364e0d_4_38"/>
          <p:cNvSpPr/>
          <p:nvPr/>
        </p:nvSpPr>
        <p:spPr>
          <a:xfrm>
            <a:off x="3462453" y="4850780"/>
            <a:ext cx="1154151" cy="292720"/>
          </a:xfrm>
          <a:prstGeom prst="rect">
            <a:avLst/>
          </a:prstGeom>
          <a:solidFill>
            <a:srgbClr val="FFDD7D">
              <a:alpha val="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hr" sz="900" b="1" i="0" u="none" strike="noStrike" cap="none">
                <a:solidFill>
                  <a:schemeClr val="lt1"/>
                </a:solidFill>
                <a:latin typeface="Calibri"/>
                <a:ea typeface="Calibri"/>
                <a:cs typeface="Calibri"/>
                <a:sym typeface="Calibri"/>
              </a:rPr>
              <a:t>Conclusions</a:t>
            </a:r>
            <a:endParaRPr sz="1100" b="0" i="0" u="none" strike="noStrike" cap="none">
              <a:solidFill>
                <a:srgbClr val="000000"/>
              </a:solidFill>
              <a:latin typeface="Arial"/>
              <a:ea typeface="Arial"/>
              <a:cs typeface="Arial"/>
              <a:sym typeface="Arial"/>
            </a:endParaRPr>
          </a:p>
        </p:txBody>
      </p:sp>
      <p:sp>
        <p:nvSpPr>
          <p:cNvPr id="132" name="Google Shape;132;g2112d364e0d_4_38"/>
          <p:cNvSpPr/>
          <p:nvPr/>
        </p:nvSpPr>
        <p:spPr>
          <a:xfrm>
            <a:off x="4616604" y="4850780"/>
            <a:ext cx="1154151" cy="292720"/>
          </a:xfrm>
          <a:prstGeom prst="rect">
            <a:avLst/>
          </a:prstGeom>
          <a:solidFill>
            <a:srgbClr val="FFDD7D">
              <a:alpha val="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hr" sz="900" b="1" i="0" u="none" strike="noStrike" cap="none">
                <a:solidFill>
                  <a:schemeClr val="lt1"/>
                </a:solidFill>
                <a:latin typeface="Calibri"/>
                <a:ea typeface="Calibri"/>
                <a:cs typeface="Calibri"/>
                <a:sym typeface="Calibri"/>
              </a:rPr>
              <a:t>Q&amp;A</a:t>
            </a:r>
            <a:endParaRPr sz="1100" b="0" i="0" u="none" strike="noStrike" cap="none">
              <a:solidFill>
                <a:srgbClr val="000000"/>
              </a:solidFill>
              <a:latin typeface="Arial"/>
              <a:ea typeface="Arial"/>
              <a:cs typeface="Arial"/>
              <a:sym typeface="Arial"/>
            </a:endParaRPr>
          </a:p>
        </p:txBody>
      </p:sp>
      <p:sp>
        <p:nvSpPr>
          <p:cNvPr id="133" name="Google Shape;133;g2112d364e0d_4_38"/>
          <p:cNvSpPr txBox="1">
            <a:spLocks noGrp="1"/>
          </p:cNvSpPr>
          <p:nvPr>
            <p:ph type="title"/>
          </p:nvPr>
        </p:nvSpPr>
        <p:spPr>
          <a:xfrm>
            <a:off x="340894" y="292719"/>
            <a:ext cx="7043019" cy="56452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1F4270"/>
              </a:buClr>
              <a:buSzPts val="1800"/>
              <a:buFont typeface="Calibri"/>
              <a:buNone/>
              <a:defRPr sz="1800" b="1" cap="none">
                <a:solidFill>
                  <a:srgbClr val="1F4270"/>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4" name="Google Shape;134;g2112d364e0d_4_38"/>
          <p:cNvSpPr txBox="1">
            <a:spLocks noGrp="1"/>
          </p:cNvSpPr>
          <p:nvPr>
            <p:ph type="sldNum" idx="12"/>
          </p:nvPr>
        </p:nvSpPr>
        <p:spPr>
          <a:xfrm>
            <a:off x="8589506" y="4876615"/>
            <a:ext cx="427200" cy="241049"/>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r"/>
              <a:t>‹#›</a:t>
            </a:fld>
            <a:endParaRPr/>
          </a:p>
        </p:txBody>
      </p:sp>
      <p:sp>
        <p:nvSpPr>
          <p:cNvPr id="135" name="Google Shape;135;g2112d364e0d_4_38"/>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E4E79"/>
              </a:buClr>
              <a:buSzPts val="1400"/>
              <a:buChar char="•"/>
              <a:defRPr/>
            </a:lvl1pPr>
            <a:lvl2pPr marL="914400" lvl="1" indent="-317500" algn="l">
              <a:lnSpc>
                <a:spcPct val="90000"/>
              </a:lnSpc>
              <a:spcBef>
                <a:spcPts val="400"/>
              </a:spcBef>
              <a:spcAft>
                <a:spcPts val="0"/>
              </a:spcAft>
              <a:buClr>
                <a:srgbClr val="1E4E79"/>
              </a:buClr>
              <a:buSzPts val="1400"/>
              <a:buChar char="•"/>
              <a:defRPr/>
            </a:lvl2pPr>
            <a:lvl3pPr marL="1371600" lvl="2" indent="-317500" algn="l">
              <a:lnSpc>
                <a:spcPct val="90000"/>
              </a:lnSpc>
              <a:spcBef>
                <a:spcPts val="400"/>
              </a:spcBef>
              <a:spcAft>
                <a:spcPts val="0"/>
              </a:spcAft>
              <a:buClr>
                <a:srgbClr val="1E4E79"/>
              </a:buClr>
              <a:buSzPts val="1400"/>
              <a:buChar char="•"/>
              <a:defRPr/>
            </a:lvl3pPr>
            <a:lvl4pPr marL="1828800" lvl="3" indent="-317500" algn="l">
              <a:lnSpc>
                <a:spcPct val="90000"/>
              </a:lnSpc>
              <a:spcBef>
                <a:spcPts val="400"/>
              </a:spcBef>
              <a:spcAft>
                <a:spcPts val="0"/>
              </a:spcAft>
              <a:buClr>
                <a:srgbClr val="1E4E79"/>
              </a:buClr>
              <a:buSzPts val="1400"/>
              <a:buChar char="•"/>
              <a:defRPr/>
            </a:lvl4pPr>
            <a:lvl5pPr marL="2286000" lvl="4" indent="-317500" algn="l">
              <a:lnSpc>
                <a:spcPct val="90000"/>
              </a:lnSpc>
              <a:spcBef>
                <a:spcPts val="400"/>
              </a:spcBef>
              <a:spcAft>
                <a:spcPts val="0"/>
              </a:spcAft>
              <a:buClr>
                <a:srgbClr val="1E4E7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1">
  <p:cSld name="Custom Layout_1">
    <p:spTree>
      <p:nvGrpSpPr>
        <p:cNvPr id="1" name="Shape 136"/>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37"/>
        <p:cNvGrpSpPr/>
        <p:nvPr/>
      </p:nvGrpSpPr>
      <p:grpSpPr>
        <a:xfrm>
          <a:off x="0" y="0"/>
          <a:ext cx="0" cy="0"/>
          <a:chOff x="0" y="0"/>
          <a:chExt cx="0" cy="0"/>
        </a:xfrm>
      </p:grpSpPr>
      <p:pic>
        <p:nvPicPr>
          <p:cNvPr id="138" name="Google Shape;138;g2285d2021f8_0_1713"/>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139" name="Google Shape;139;g2285d2021f8_0_1713"/>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pic>
        <p:nvPicPr>
          <p:cNvPr id="140" name="Google Shape;140;g2285d2021f8_0_1713"/>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141" name="Google Shape;141;g2285d2021f8_0_1713"/>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2" name="Google Shape;142;g2285d2021f8_0_1713"/>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143"/>
        <p:cNvGrpSpPr/>
        <p:nvPr/>
      </p:nvGrpSpPr>
      <p:grpSpPr>
        <a:xfrm>
          <a:off x="0" y="0"/>
          <a:ext cx="0" cy="0"/>
          <a:chOff x="0" y="0"/>
          <a:chExt cx="0" cy="0"/>
        </a:xfrm>
      </p:grpSpPr>
      <p:pic>
        <p:nvPicPr>
          <p:cNvPr id="144" name="Google Shape;144;g2285d2021f8_0_1719"/>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145" name="Google Shape;145;g2285d2021f8_0_1719"/>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46" name="Google Shape;146;g2285d2021f8_0_1719"/>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147" name="Google Shape;147;g2285d2021f8_0_1719"/>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g2285d2021f8_0_1719"/>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49"/>
        <p:cNvGrpSpPr/>
        <p:nvPr/>
      </p:nvGrpSpPr>
      <p:grpSpPr>
        <a:xfrm>
          <a:off x="0" y="0"/>
          <a:ext cx="0" cy="0"/>
          <a:chOff x="0" y="0"/>
          <a:chExt cx="0" cy="0"/>
        </a:xfrm>
      </p:grpSpPr>
      <p:sp>
        <p:nvSpPr>
          <p:cNvPr id="150" name="Google Shape;150;g2285d2021f8_0_1725"/>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51" name="Google Shape;151;g2285d2021f8_0_1725"/>
          <p:cNvPicPr preferRelativeResize="0"/>
          <p:nvPr/>
        </p:nvPicPr>
        <p:blipFill rotWithShape="1">
          <a:blip r:embed="rId2">
            <a:alphaModFix/>
          </a:blip>
          <a:srcRect/>
          <a:stretch/>
        </p:blipFill>
        <p:spPr>
          <a:xfrm>
            <a:off x="6995539" y="0"/>
            <a:ext cx="2148460" cy="5143500"/>
          </a:xfrm>
          <a:prstGeom prst="rect">
            <a:avLst/>
          </a:prstGeom>
          <a:noFill/>
          <a:ln>
            <a:noFill/>
          </a:ln>
        </p:spPr>
      </p:pic>
      <p:pic>
        <p:nvPicPr>
          <p:cNvPr id="152" name="Google Shape;152;g2285d2021f8_0_1725"/>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153" name="Google Shape;153;g2285d2021f8_0_1725"/>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4" name="Google Shape;154;g2285d2021f8_0_1725"/>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55"/>
        <p:cNvGrpSpPr/>
        <p:nvPr/>
      </p:nvGrpSpPr>
      <p:grpSpPr>
        <a:xfrm>
          <a:off x="0" y="0"/>
          <a:ext cx="0" cy="0"/>
          <a:chOff x="0" y="0"/>
          <a:chExt cx="0" cy="0"/>
        </a:xfrm>
      </p:grpSpPr>
      <p:pic>
        <p:nvPicPr>
          <p:cNvPr id="156" name="Google Shape;156;g2285d2021f8_0_1731"/>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157" name="Google Shape;157;g2285d2021f8_0_1731"/>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58" name="Google Shape;158;g2285d2021f8_0_1731"/>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159" name="Google Shape;159;g2285d2021f8_0_1731"/>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0" name="Google Shape;160;g2285d2021f8_0_1731"/>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61"/>
        <p:cNvGrpSpPr/>
        <p:nvPr/>
      </p:nvGrpSpPr>
      <p:grpSpPr>
        <a:xfrm>
          <a:off x="0" y="0"/>
          <a:ext cx="0" cy="0"/>
          <a:chOff x="0" y="0"/>
          <a:chExt cx="0" cy="0"/>
        </a:xfrm>
      </p:grpSpPr>
      <p:sp>
        <p:nvSpPr>
          <p:cNvPr id="162" name="Google Shape;162;g2285d2021f8_0_1737"/>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63" name="Google Shape;163;g2285d2021f8_0_1737"/>
          <p:cNvPicPr preferRelativeResize="0"/>
          <p:nvPr/>
        </p:nvPicPr>
        <p:blipFill rotWithShape="1">
          <a:blip r:embed="rId2">
            <a:alphaModFix/>
          </a:blip>
          <a:srcRect/>
          <a:stretch/>
        </p:blipFill>
        <p:spPr>
          <a:xfrm>
            <a:off x="6992811" y="-6469"/>
            <a:ext cx="2151189" cy="5150032"/>
          </a:xfrm>
          <a:prstGeom prst="rect">
            <a:avLst/>
          </a:prstGeom>
          <a:noFill/>
          <a:ln>
            <a:noFill/>
          </a:ln>
        </p:spPr>
      </p:pic>
      <p:pic>
        <p:nvPicPr>
          <p:cNvPr id="164" name="Google Shape;164;g2285d2021f8_0_1737"/>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165" name="Google Shape;165;g2285d2021f8_0_1737"/>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6" name="Google Shape;166;g2285d2021f8_0_1737"/>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67"/>
        <p:cNvGrpSpPr/>
        <p:nvPr/>
      </p:nvGrpSpPr>
      <p:grpSpPr>
        <a:xfrm>
          <a:off x="0" y="0"/>
          <a:ext cx="0" cy="0"/>
          <a:chOff x="0" y="0"/>
          <a:chExt cx="0" cy="0"/>
        </a:xfrm>
      </p:grpSpPr>
      <p:pic>
        <p:nvPicPr>
          <p:cNvPr id="168" name="Google Shape;168;g2285d2021f8_0_1743"/>
          <p:cNvPicPr preferRelativeResize="0"/>
          <p:nvPr/>
        </p:nvPicPr>
        <p:blipFill rotWithShape="1">
          <a:blip r:embed="rId2">
            <a:alphaModFix/>
          </a:blip>
          <a:srcRect/>
          <a:stretch/>
        </p:blipFill>
        <p:spPr>
          <a:xfrm>
            <a:off x="7043226" y="0"/>
            <a:ext cx="2148460" cy="5143500"/>
          </a:xfrm>
          <a:prstGeom prst="rect">
            <a:avLst/>
          </a:prstGeom>
          <a:noFill/>
          <a:ln>
            <a:noFill/>
          </a:ln>
        </p:spPr>
      </p:pic>
      <p:sp>
        <p:nvSpPr>
          <p:cNvPr id="169" name="Google Shape;169;g2285d2021f8_0_1743"/>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70" name="Google Shape;170;g2285d2021f8_0_1743"/>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171" name="Google Shape;171;g2285d2021f8_0_1743"/>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2" name="Google Shape;172;g2285d2021f8_0_1743"/>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173"/>
        <p:cNvGrpSpPr/>
        <p:nvPr/>
      </p:nvGrpSpPr>
      <p:grpSpPr>
        <a:xfrm>
          <a:off x="0" y="0"/>
          <a:ext cx="0" cy="0"/>
          <a:chOff x="0" y="0"/>
          <a:chExt cx="0" cy="0"/>
        </a:xfrm>
      </p:grpSpPr>
      <p:pic>
        <p:nvPicPr>
          <p:cNvPr id="174" name="Google Shape;174;g2285d2021f8_0_1749"/>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175" name="Google Shape;175;g2285d2021f8_0_1749"/>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76" name="Google Shape;176;g2285d2021f8_0_1749"/>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177" name="Google Shape;177;g2285d2021f8_0_1749"/>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8" name="Google Shape;178;g2285d2021f8_0_1749"/>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pic>
        <p:nvPicPr>
          <p:cNvPr id="27" name="Google Shape;27;g23d1413df98_6_31"/>
          <p:cNvPicPr preferRelativeResize="0"/>
          <p:nvPr/>
        </p:nvPicPr>
        <p:blipFill rotWithShape="1">
          <a:blip r:embed="rId2">
            <a:alphaModFix/>
          </a:blip>
          <a:srcRect/>
          <a:stretch/>
        </p:blipFill>
        <p:spPr>
          <a:xfrm>
            <a:off x="6995540" y="0"/>
            <a:ext cx="2148460" cy="5143500"/>
          </a:xfrm>
          <a:prstGeom prst="rect">
            <a:avLst/>
          </a:prstGeom>
          <a:noFill/>
          <a:ln>
            <a:noFill/>
          </a:ln>
        </p:spPr>
      </p:pic>
      <p:sp>
        <p:nvSpPr>
          <p:cNvPr id="28" name="Google Shape;28;g23d1413df98_6_31"/>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pic>
        <p:nvPicPr>
          <p:cNvPr id="29" name="Google Shape;29;g23d1413df98_6_31"/>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30" name="Google Shape;30;g23d1413df98_6_31"/>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E4E79"/>
              </a:buClr>
              <a:buSzPts val="2100"/>
              <a:buFont typeface="Arial"/>
              <a:buChar char="●"/>
              <a:defRPr sz="1100" b="0" i="0" u="none" strike="noStrike" cap="none">
                <a:solidFill>
                  <a:srgbClr val="1E4E79"/>
                </a:solidFill>
                <a:latin typeface="Arial"/>
                <a:ea typeface="Arial"/>
                <a:cs typeface="Arial"/>
                <a:sym typeface="Arial"/>
              </a:defRPr>
            </a:lvl1pPr>
            <a:lvl2pPr marL="914400" marR="0" lvl="1" indent="-342900" algn="l" rtl="0">
              <a:lnSpc>
                <a:spcPct val="90000"/>
              </a:lnSpc>
              <a:spcBef>
                <a:spcPts val="400"/>
              </a:spcBef>
              <a:spcAft>
                <a:spcPts val="0"/>
              </a:spcAft>
              <a:buClr>
                <a:srgbClr val="1E4E79"/>
              </a:buClr>
              <a:buSzPts val="1800"/>
              <a:buFont typeface="Arial"/>
              <a:buChar char="○"/>
              <a:defRPr sz="1100" b="0" i="0" u="none" strike="noStrike" cap="none">
                <a:solidFill>
                  <a:srgbClr val="1E4E79"/>
                </a:solidFill>
                <a:latin typeface="Arial"/>
                <a:ea typeface="Arial"/>
                <a:cs typeface="Arial"/>
                <a:sym typeface="Arial"/>
              </a:defRPr>
            </a:lvl2pPr>
            <a:lvl3pPr marL="1371600" marR="0" lvl="2" indent="-323850" algn="l" rtl="0">
              <a:lnSpc>
                <a:spcPct val="90000"/>
              </a:lnSpc>
              <a:spcBef>
                <a:spcPts val="400"/>
              </a:spcBef>
              <a:spcAft>
                <a:spcPts val="0"/>
              </a:spcAft>
              <a:buClr>
                <a:srgbClr val="1E4E79"/>
              </a:buClr>
              <a:buSzPts val="1500"/>
              <a:buFont typeface="Arial"/>
              <a:buChar char="■"/>
              <a:defRPr sz="1100" b="0" i="0" u="none" strike="noStrike" cap="none">
                <a:solidFill>
                  <a:srgbClr val="1E4E79"/>
                </a:solidFill>
                <a:latin typeface="Arial"/>
                <a:ea typeface="Arial"/>
                <a:cs typeface="Arial"/>
                <a:sym typeface="Arial"/>
              </a:defRPr>
            </a:lvl3pPr>
            <a:lvl4pPr marL="1828800" marR="0" lvl="3" indent="-317500" algn="l" rtl="0">
              <a:lnSpc>
                <a:spcPct val="90000"/>
              </a:lnSpc>
              <a:spcBef>
                <a:spcPts val="400"/>
              </a:spcBef>
              <a:spcAft>
                <a:spcPts val="0"/>
              </a:spcAft>
              <a:buClr>
                <a:srgbClr val="1E4E79"/>
              </a:buClr>
              <a:buSzPts val="1400"/>
              <a:buFont typeface="Arial"/>
              <a:buChar char="●"/>
              <a:defRPr sz="1100" b="0" i="0" u="none" strike="noStrike" cap="none">
                <a:solidFill>
                  <a:srgbClr val="1E4E79"/>
                </a:solidFill>
                <a:latin typeface="Arial"/>
                <a:ea typeface="Arial"/>
                <a:cs typeface="Arial"/>
                <a:sym typeface="Arial"/>
              </a:defRPr>
            </a:lvl4pPr>
            <a:lvl5pPr marL="2286000" marR="0" lvl="4" indent="-317500" algn="l" rtl="0">
              <a:lnSpc>
                <a:spcPct val="90000"/>
              </a:lnSpc>
              <a:spcBef>
                <a:spcPts val="400"/>
              </a:spcBef>
              <a:spcAft>
                <a:spcPts val="0"/>
              </a:spcAft>
              <a:buClr>
                <a:srgbClr val="1E4E79"/>
              </a:buClr>
              <a:buSzPts val="1400"/>
              <a:buFont typeface="Arial"/>
              <a:buChar char="○"/>
              <a:defRPr sz="1100" b="0" i="0" u="none" strike="noStrike" cap="none">
                <a:solidFill>
                  <a:srgbClr val="1E4E7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31" name="Google Shape;31;g23d1413df98_6_31"/>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1E4E79"/>
              </a:buClr>
              <a:buSzPts val="1400"/>
              <a:buFont typeface="Arial"/>
              <a:buChar char="●"/>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179"/>
        <p:cNvGrpSpPr/>
        <p:nvPr/>
      </p:nvGrpSpPr>
      <p:grpSpPr>
        <a:xfrm>
          <a:off x="0" y="0"/>
          <a:ext cx="0" cy="0"/>
          <a:chOff x="0" y="0"/>
          <a:chExt cx="0" cy="0"/>
        </a:xfrm>
      </p:grpSpPr>
      <p:pic>
        <p:nvPicPr>
          <p:cNvPr id="180" name="Google Shape;180;g2285d2021f8_0_1755"/>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181" name="Google Shape;181;g2285d2021f8_0_1755"/>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82" name="Google Shape;182;g2285d2021f8_0_1755"/>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183" name="Google Shape;183;g2285d2021f8_0_1755"/>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4" name="Google Shape;184;g2285d2021f8_0_1755"/>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85"/>
        <p:cNvGrpSpPr/>
        <p:nvPr/>
      </p:nvGrpSpPr>
      <p:grpSpPr>
        <a:xfrm>
          <a:off x="0" y="0"/>
          <a:ext cx="0" cy="0"/>
          <a:chOff x="0" y="0"/>
          <a:chExt cx="0" cy="0"/>
        </a:xfrm>
      </p:grpSpPr>
      <p:pic>
        <p:nvPicPr>
          <p:cNvPr id="186" name="Google Shape;186;g2285d2021f8_0_1761"/>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187" name="Google Shape;187;g2285d2021f8_0_1761"/>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88" name="Google Shape;188;g2285d2021f8_0_1761"/>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189" name="Google Shape;189;g2285d2021f8_0_1761"/>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0" name="Google Shape;190;g2285d2021f8_0_1761"/>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91"/>
        <p:cNvGrpSpPr/>
        <p:nvPr/>
      </p:nvGrpSpPr>
      <p:grpSpPr>
        <a:xfrm>
          <a:off x="0" y="0"/>
          <a:ext cx="0" cy="0"/>
          <a:chOff x="0" y="0"/>
          <a:chExt cx="0" cy="0"/>
        </a:xfrm>
      </p:grpSpPr>
      <p:pic>
        <p:nvPicPr>
          <p:cNvPr id="192" name="Google Shape;192;g2285d2021f8_0_1767"/>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193" name="Google Shape;193;g2285d2021f8_0_1767"/>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94" name="Google Shape;194;g2285d2021f8_0_1767"/>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195" name="Google Shape;195;g2285d2021f8_0_1767"/>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6" name="Google Shape;196;g2285d2021f8_0_1767"/>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97"/>
        <p:cNvGrpSpPr/>
        <p:nvPr/>
      </p:nvGrpSpPr>
      <p:grpSpPr>
        <a:xfrm>
          <a:off x="0" y="0"/>
          <a:ext cx="0" cy="0"/>
          <a:chOff x="0" y="0"/>
          <a:chExt cx="0" cy="0"/>
        </a:xfrm>
      </p:grpSpPr>
      <p:sp>
        <p:nvSpPr>
          <p:cNvPr id="198" name="Google Shape;198;g2285d2021f8_0_1773"/>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99" name="Google Shape;199;g2285d2021f8_0_1773"/>
          <p:cNvPicPr preferRelativeResize="0"/>
          <p:nvPr/>
        </p:nvPicPr>
        <p:blipFill rotWithShape="1">
          <a:blip r:embed="rId2">
            <a:alphaModFix/>
          </a:blip>
          <a:srcRect/>
          <a:stretch/>
        </p:blipFill>
        <p:spPr>
          <a:xfrm>
            <a:off x="6995539" y="0"/>
            <a:ext cx="2148460" cy="5143500"/>
          </a:xfrm>
          <a:prstGeom prst="rect">
            <a:avLst/>
          </a:prstGeom>
          <a:noFill/>
          <a:ln>
            <a:noFill/>
          </a:ln>
        </p:spPr>
      </p:pic>
      <p:pic>
        <p:nvPicPr>
          <p:cNvPr id="200" name="Google Shape;200;g2285d2021f8_0_1773"/>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201" name="Google Shape;201;g2285d2021f8_0_1773"/>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2" name="Google Shape;202;g2285d2021f8_0_1773"/>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203"/>
        <p:cNvGrpSpPr/>
        <p:nvPr/>
      </p:nvGrpSpPr>
      <p:grpSpPr>
        <a:xfrm>
          <a:off x="0" y="0"/>
          <a:ext cx="0" cy="0"/>
          <a:chOff x="0" y="0"/>
          <a:chExt cx="0" cy="0"/>
        </a:xfrm>
      </p:grpSpPr>
      <p:pic>
        <p:nvPicPr>
          <p:cNvPr id="204" name="Google Shape;204;g2285d2021f8_0_1779"/>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205" name="Google Shape;205;g2285d2021f8_0_1779"/>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206" name="Google Shape;206;g2285d2021f8_0_1779"/>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207" name="Google Shape;207;g2285d2021f8_0_1779"/>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8" name="Google Shape;208;g2285d2021f8_0_1779"/>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5_Custom Layout">
  <p:cSld name="25_Custom Layout">
    <p:spTree>
      <p:nvGrpSpPr>
        <p:cNvPr id="1" name="Shape 209"/>
        <p:cNvGrpSpPr/>
        <p:nvPr/>
      </p:nvGrpSpPr>
      <p:grpSpPr>
        <a:xfrm>
          <a:off x="0" y="0"/>
          <a:ext cx="0" cy="0"/>
          <a:chOff x="0" y="0"/>
          <a:chExt cx="0" cy="0"/>
        </a:xfrm>
      </p:grpSpPr>
      <p:pic>
        <p:nvPicPr>
          <p:cNvPr id="210" name="Google Shape;210;g2285d2021f8_0_1790"/>
          <p:cNvPicPr preferRelativeResize="0"/>
          <p:nvPr/>
        </p:nvPicPr>
        <p:blipFill rotWithShape="1">
          <a:blip r:embed="rId2">
            <a:alphaModFix/>
          </a:blip>
          <a:srcRect/>
          <a:stretch/>
        </p:blipFill>
        <p:spPr>
          <a:xfrm>
            <a:off x="6995539" y="-41563"/>
            <a:ext cx="2148460" cy="5143500"/>
          </a:xfrm>
          <a:prstGeom prst="rect">
            <a:avLst/>
          </a:prstGeom>
          <a:noFill/>
          <a:ln>
            <a:noFill/>
          </a:ln>
        </p:spPr>
      </p:pic>
      <p:sp>
        <p:nvSpPr>
          <p:cNvPr id="211" name="Google Shape;211;g2285d2021f8_0_1790"/>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212" name="Google Shape;212;g2285d2021f8_0_1790"/>
          <p:cNvPicPr preferRelativeResize="0"/>
          <p:nvPr/>
        </p:nvPicPr>
        <p:blipFill rotWithShape="1">
          <a:blip r:embed="rId3">
            <a:alphaModFix/>
          </a:blip>
          <a:srcRect b="18334"/>
          <a:stretch/>
        </p:blipFill>
        <p:spPr>
          <a:xfrm>
            <a:off x="8090390" y="4553525"/>
            <a:ext cx="824271" cy="383577"/>
          </a:xfrm>
          <a:prstGeom prst="rect">
            <a:avLst/>
          </a:prstGeom>
          <a:noFill/>
          <a:ln>
            <a:noFill/>
          </a:ln>
        </p:spPr>
      </p:pic>
      <p:sp>
        <p:nvSpPr>
          <p:cNvPr id="213" name="Google Shape;213;g2285d2021f8_0_1790"/>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1E4E79"/>
              </a:buClr>
              <a:buSzPts val="2100"/>
              <a:buChar char="•"/>
              <a:defRPr>
                <a:solidFill>
                  <a:srgbClr val="1E4E79"/>
                </a:solidFill>
              </a:defRPr>
            </a:lvl1pPr>
            <a:lvl2pPr marL="914400" lvl="1" indent="-342900" algn="l">
              <a:lnSpc>
                <a:spcPct val="90000"/>
              </a:lnSpc>
              <a:spcBef>
                <a:spcPts val="400"/>
              </a:spcBef>
              <a:spcAft>
                <a:spcPts val="0"/>
              </a:spcAft>
              <a:buClr>
                <a:srgbClr val="1E4E79"/>
              </a:buClr>
              <a:buSzPts val="1800"/>
              <a:buChar char="•"/>
              <a:defRPr>
                <a:solidFill>
                  <a:srgbClr val="1E4E79"/>
                </a:solidFill>
              </a:defRPr>
            </a:lvl2pPr>
            <a:lvl3pPr marL="1371600" lvl="2" indent="-323850" algn="l">
              <a:lnSpc>
                <a:spcPct val="90000"/>
              </a:lnSpc>
              <a:spcBef>
                <a:spcPts val="400"/>
              </a:spcBef>
              <a:spcAft>
                <a:spcPts val="0"/>
              </a:spcAft>
              <a:buClr>
                <a:srgbClr val="1E4E79"/>
              </a:buClr>
              <a:buSzPts val="1500"/>
              <a:buChar char="•"/>
              <a:defRPr>
                <a:solidFill>
                  <a:srgbClr val="1E4E79"/>
                </a:solidFill>
              </a:defRPr>
            </a:lvl3pPr>
            <a:lvl4pPr marL="1828800" lvl="3" indent="-317500" algn="l">
              <a:lnSpc>
                <a:spcPct val="90000"/>
              </a:lnSpc>
              <a:spcBef>
                <a:spcPts val="400"/>
              </a:spcBef>
              <a:spcAft>
                <a:spcPts val="0"/>
              </a:spcAft>
              <a:buClr>
                <a:srgbClr val="1E4E79"/>
              </a:buClr>
              <a:buSzPts val="1400"/>
              <a:buChar char="•"/>
              <a:defRPr>
                <a:solidFill>
                  <a:srgbClr val="1E4E79"/>
                </a:solidFill>
              </a:defRPr>
            </a:lvl4pPr>
            <a:lvl5pPr marL="2286000" lvl="4" indent="-317500" algn="l">
              <a:lnSpc>
                <a:spcPct val="90000"/>
              </a:lnSpc>
              <a:spcBef>
                <a:spcPts val="400"/>
              </a:spcBef>
              <a:spcAft>
                <a:spcPts val="0"/>
              </a:spcAft>
              <a:buClr>
                <a:srgbClr val="1E4E79"/>
              </a:buClr>
              <a:buSzPts val="1400"/>
              <a:buChar char="•"/>
              <a:defRPr>
                <a:solidFill>
                  <a:srgbClr val="1E4E79"/>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4" name="Google Shape;214;g2285d2021f8_0_1790"/>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2"/>
        <p:cNvGrpSpPr/>
        <p:nvPr/>
      </p:nvGrpSpPr>
      <p:grpSpPr>
        <a:xfrm>
          <a:off x="0" y="0"/>
          <a:ext cx="0" cy="0"/>
          <a:chOff x="0" y="0"/>
          <a:chExt cx="0" cy="0"/>
        </a:xfrm>
      </p:grpSpPr>
      <p:sp>
        <p:nvSpPr>
          <p:cNvPr id="223" name="Google Shape;223;g24a6b62d29d_1_7"/>
          <p:cNvSpPr txBox="1">
            <a:spLocks noGrp="1"/>
          </p:cNvSpPr>
          <p:nvPr>
            <p:ph type="title"/>
          </p:nvPr>
        </p:nvSpPr>
        <p:spPr>
          <a:xfrm>
            <a:off x="340894" y="292719"/>
            <a:ext cx="7043019" cy="56452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1F4270"/>
              </a:buClr>
              <a:buSzPts val="1800"/>
              <a:buFont typeface="Calibri"/>
              <a:buNone/>
              <a:defRPr sz="1800" b="1" cap="none">
                <a:solidFill>
                  <a:srgbClr val="1F4270"/>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4" name="Google Shape;224;g24a6b62d29d_1_7"/>
          <p:cNvSpPr txBox="1">
            <a:spLocks noGrp="1"/>
          </p:cNvSpPr>
          <p:nvPr>
            <p:ph type="sldNum" idx="12"/>
          </p:nvPr>
        </p:nvSpPr>
        <p:spPr>
          <a:xfrm>
            <a:off x="8589506" y="4876615"/>
            <a:ext cx="427200" cy="241049"/>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r"/>
              <a:t>‹#›</a:t>
            </a:fld>
            <a:endParaRPr/>
          </a:p>
        </p:txBody>
      </p:sp>
      <p:sp>
        <p:nvSpPr>
          <p:cNvPr id="225" name="Google Shape;225;g24a6b62d29d_1_7"/>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E4E79"/>
              </a:buClr>
              <a:buSzPts val="1400"/>
              <a:buChar char="•"/>
              <a:defRPr/>
            </a:lvl1pPr>
            <a:lvl2pPr marL="914400" lvl="1" indent="-317500" algn="l">
              <a:lnSpc>
                <a:spcPct val="90000"/>
              </a:lnSpc>
              <a:spcBef>
                <a:spcPts val="400"/>
              </a:spcBef>
              <a:spcAft>
                <a:spcPts val="0"/>
              </a:spcAft>
              <a:buClr>
                <a:srgbClr val="1E4E79"/>
              </a:buClr>
              <a:buSzPts val="1400"/>
              <a:buChar char="•"/>
              <a:defRPr/>
            </a:lvl2pPr>
            <a:lvl3pPr marL="1371600" lvl="2" indent="-317500" algn="l">
              <a:lnSpc>
                <a:spcPct val="90000"/>
              </a:lnSpc>
              <a:spcBef>
                <a:spcPts val="400"/>
              </a:spcBef>
              <a:spcAft>
                <a:spcPts val="0"/>
              </a:spcAft>
              <a:buClr>
                <a:srgbClr val="1E4E79"/>
              </a:buClr>
              <a:buSzPts val="1400"/>
              <a:buChar char="•"/>
              <a:defRPr/>
            </a:lvl3pPr>
            <a:lvl4pPr marL="1828800" lvl="3" indent="-317500" algn="l">
              <a:lnSpc>
                <a:spcPct val="90000"/>
              </a:lnSpc>
              <a:spcBef>
                <a:spcPts val="400"/>
              </a:spcBef>
              <a:spcAft>
                <a:spcPts val="0"/>
              </a:spcAft>
              <a:buClr>
                <a:srgbClr val="1E4E79"/>
              </a:buClr>
              <a:buSzPts val="1400"/>
              <a:buChar char="•"/>
              <a:defRPr/>
            </a:lvl4pPr>
            <a:lvl5pPr marL="2286000" lvl="4" indent="-317500" algn="l">
              <a:lnSpc>
                <a:spcPct val="90000"/>
              </a:lnSpc>
              <a:spcBef>
                <a:spcPts val="400"/>
              </a:spcBef>
              <a:spcAft>
                <a:spcPts val="0"/>
              </a:spcAft>
              <a:buClr>
                <a:srgbClr val="1E4E7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sic Page">
  <p:cSld name="Basic Page">
    <p:spTree>
      <p:nvGrpSpPr>
        <p:cNvPr id="1" name="Shape 226"/>
        <p:cNvGrpSpPr/>
        <p:nvPr/>
      </p:nvGrpSpPr>
      <p:grpSpPr>
        <a:xfrm>
          <a:off x="0" y="0"/>
          <a:ext cx="0" cy="0"/>
          <a:chOff x="0" y="0"/>
          <a:chExt cx="0" cy="0"/>
        </a:xfrm>
      </p:grpSpPr>
      <p:sp>
        <p:nvSpPr>
          <p:cNvPr id="227" name="Google Shape;227;g24a6b62d29d_1_11"/>
          <p:cNvSpPr txBox="1">
            <a:spLocks noGrp="1"/>
          </p:cNvSpPr>
          <p:nvPr>
            <p:ph type="sldNum" idx="12"/>
          </p:nvPr>
        </p:nvSpPr>
        <p:spPr>
          <a:xfrm>
            <a:off x="8589506" y="384740"/>
            <a:ext cx="427200" cy="241049"/>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1F427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bjectives">
  <p:cSld name="Objectives">
    <p:spTree>
      <p:nvGrpSpPr>
        <p:cNvPr id="1" name="Shape 228"/>
        <p:cNvGrpSpPr/>
        <p:nvPr/>
      </p:nvGrpSpPr>
      <p:grpSpPr>
        <a:xfrm>
          <a:off x="0" y="0"/>
          <a:ext cx="0" cy="0"/>
          <a:chOff x="0" y="0"/>
          <a:chExt cx="0" cy="0"/>
        </a:xfrm>
      </p:grpSpPr>
      <p:sp>
        <p:nvSpPr>
          <p:cNvPr id="229" name="Google Shape;229;g24a6b62d29d_1_13"/>
          <p:cNvSpPr/>
          <p:nvPr/>
        </p:nvSpPr>
        <p:spPr>
          <a:xfrm>
            <a:off x="1154151" y="4850780"/>
            <a:ext cx="1154151" cy="292720"/>
          </a:xfrm>
          <a:prstGeom prst="rect">
            <a:avLst/>
          </a:prstGeom>
          <a:solidFill>
            <a:srgbClr val="FFDD7D">
              <a:alpha val="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hr" sz="900" b="1" i="0" u="none" strike="noStrike" cap="none">
                <a:solidFill>
                  <a:schemeClr val="lt1"/>
                </a:solidFill>
                <a:latin typeface="Calibri"/>
                <a:ea typeface="Calibri"/>
                <a:cs typeface="Calibri"/>
                <a:sym typeface="Calibri"/>
              </a:rPr>
              <a:t>Challenges</a:t>
            </a:r>
            <a:endParaRPr sz="1100" b="0" i="0" u="none" strike="noStrike" cap="none">
              <a:solidFill>
                <a:srgbClr val="000000"/>
              </a:solidFill>
              <a:latin typeface="Arial"/>
              <a:ea typeface="Arial"/>
              <a:cs typeface="Arial"/>
              <a:sym typeface="Arial"/>
            </a:endParaRPr>
          </a:p>
        </p:txBody>
      </p:sp>
      <p:sp>
        <p:nvSpPr>
          <p:cNvPr id="230" name="Google Shape;230;g24a6b62d29d_1_13"/>
          <p:cNvSpPr/>
          <p:nvPr/>
        </p:nvSpPr>
        <p:spPr>
          <a:xfrm>
            <a:off x="2308302" y="4850780"/>
            <a:ext cx="1154151" cy="292720"/>
          </a:xfrm>
          <a:prstGeom prst="rect">
            <a:avLst/>
          </a:prstGeom>
          <a:solidFill>
            <a:srgbClr val="FFDD7D">
              <a:alpha val="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hr" sz="900" b="1" i="0" u="none" strike="noStrike" cap="none">
                <a:solidFill>
                  <a:schemeClr val="lt1"/>
                </a:solidFill>
                <a:latin typeface="Calibri"/>
                <a:ea typeface="Calibri"/>
                <a:cs typeface="Calibri"/>
                <a:sym typeface="Calibri"/>
              </a:rPr>
              <a:t>Achievements</a:t>
            </a:r>
            <a:endParaRPr sz="1100" b="0" i="0" u="none" strike="noStrike" cap="none">
              <a:solidFill>
                <a:srgbClr val="000000"/>
              </a:solidFill>
              <a:latin typeface="Arial"/>
              <a:ea typeface="Arial"/>
              <a:cs typeface="Arial"/>
              <a:sym typeface="Arial"/>
            </a:endParaRPr>
          </a:p>
        </p:txBody>
      </p:sp>
      <p:sp>
        <p:nvSpPr>
          <p:cNvPr id="231" name="Google Shape;231;g24a6b62d29d_1_13"/>
          <p:cNvSpPr/>
          <p:nvPr/>
        </p:nvSpPr>
        <p:spPr>
          <a:xfrm>
            <a:off x="3462453" y="4850780"/>
            <a:ext cx="1154151" cy="292720"/>
          </a:xfrm>
          <a:prstGeom prst="rect">
            <a:avLst/>
          </a:prstGeom>
          <a:solidFill>
            <a:srgbClr val="FFDD7D">
              <a:alpha val="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hr" sz="900" b="1" i="0" u="none" strike="noStrike" cap="none">
                <a:solidFill>
                  <a:schemeClr val="lt1"/>
                </a:solidFill>
                <a:latin typeface="Calibri"/>
                <a:ea typeface="Calibri"/>
                <a:cs typeface="Calibri"/>
                <a:sym typeface="Calibri"/>
              </a:rPr>
              <a:t>Conclusions</a:t>
            </a:r>
            <a:endParaRPr sz="1100" b="0" i="0" u="none" strike="noStrike" cap="none">
              <a:solidFill>
                <a:srgbClr val="000000"/>
              </a:solidFill>
              <a:latin typeface="Arial"/>
              <a:ea typeface="Arial"/>
              <a:cs typeface="Arial"/>
              <a:sym typeface="Arial"/>
            </a:endParaRPr>
          </a:p>
        </p:txBody>
      </p:sp>
      <p:sp>
        <p:nvSpPr>
          <p:cNvPr id="232" name="Google Shape;232;g24a6b62d29d_1_13"/>
          <p:cNvSpPr/>
          <p:nvPr/>
        </p:nvSpPr>
        <p:spPr>
          <a:xfrm>
            <a:off x="4616604" y="4850780"/>
            <a:ext cx="1154151" cy="292720"/>
          </a:xfrm>
          <a:prstGeom prst="rect">
            <a:avLst/>
          </a:prstGeom>
          <a:solidFill>
            <a:srgbClr val="FFDD7D">
              <a:alpha val="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hr" sz="900" b="1" i="0" u="none" strike="noStrike" cap="none">
                <a:solidFill>
                  <a:schemeClr val="lt1"/>
                </a:solidFill>
                <a:latin typeface="Calibri"/>
                <a:ea typeface="Calibri"/>
                <a:cs typeface="Calibri"/>
                <a:sym typeface="Calibri"/>
              </a:rPr>
              <a:t>Q&amp;A</a:t>
            </a:r>
            <a:endParaRPr sz="1100" b="0" i="0" u="none" strike="noStrike" cap="none">
              <a:solidFill>
                <a:srgbClr val="000000"/>
              </a:solidFill>
              <a:latin typeface="Arial"/>
              <a:ea typeface="Arial"/>
              <a:cs typeface="Arial"/>
              <a:sym typeface="Arial"/>
            </a:endParaRPr>
          </a:p>
        </p:txBody>
      </p:sp>
      <p:sp>
        <p:nvSpPr>
          <p:cNvPr id="233" name="Google Shape;233;g24a6b62d29d_1_13"/>
          <p:cNvSpPr txBox="1">
            <a:spLocks noGrp="1"/>
          </p:cNvSpPr>
          <p:nvPr>
            <p:ph type="title"/>
          </p:nvPr>
        </p:nvSpPr>
        <p:spPr>
          <a:xfrm>
            <a:off x="340894" y="292719"/>
            <a:ext cx="7043019" cy="56452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1F4270"/>
              </a:buClr>
              <a:buSzPts val="1800"/>
              <a:buFont typeface="Calibri"/>
              <a:buNone/>
              <a:defRPr sz="1800" b="1" cap="none">
                <a:solidFill>
                  <a:srgbClr val="1F4270"/>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4" name="Google Shape;234;g24a6b62d29d_1_13"/>
          <p:cNvSpPr txBox="1">
            <a:spLocks noGrp="1"/>
          </p:cNvSpPr>
          <p:nvPr>
            <p:ph type="sldNum" idx="12"/>
          </p:nvPr>
        </p:nvSpPr>
        <p:spPr>
          <a:xfrm>
            <a:off x="8589506" y="4876615"/>
            <a:ext cx="427200" cy="241049"/>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r"/>
              <a:t>‹#›</a:t>
            </a:fld>
            <a:endParaRPr/>
          </a:p>
        </p:txBody>
      </p:sp>
      <p:sp>
        <p:nvSpPr>
          <p:cNvPr id="235" name="Google Shape;235;g24a6b62d29d_1_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E4E79"/>
              </a:buClr>
              <a:buSzPts val="1400"/>
              <a:buChar char="•"/>
              <a:defRPr/>
            </a:lvl1pPr>
            <a:lvl2pPr marL="914400" lvl="1" indent="-317500" algn="l">
              <a:lnSpc>
                <a:spcPct val="90000"/>
              </a:lnSpc>
              <a:spcBef>
                <a:spcPts val="400"/>
              </a:spcBef>
              <a:spcAft>
                <a:spcPts val="0"/>
              </a:spcAft>
              <a:buClr>
                <a:srgbClr val="1E4E79"/>
              </a:buClr>
              <a:buSzPts val="1400"/>
              <a:buChar char="•"/>
              <a:defRPr/>
            </a:lvl2pPr>
            <a:lvl3pPr marL="1371600" lvl="2" indent="-317500" algn="l">
              <a:lnSpc>
                <a:spcPct val="90000"/>
              </a:lnSpc>
              <a:spcBef>
                <a:spcPts val="400"/>
              </a:spcBef>
              <a:spcAft>
                <a:spcPts val="0"/>
              </a:spcAft>
              <a:buClr>
                <a:srgbClr val="1E4E79"/>
              </a:buClr>
              <a:buSzPts val="1400"/>
              <a:buChar char="•"/>
              <a:defRPr/>
            </a:lvl3pPr>
            <a:lvl4pPr marL="1828800" lvl="3" indent="-317500" algn="l">
              <a:lnSpc>
                <a:spcPct val="90000"/>
              </a:lnSpc>
              <a:spcBef>
                <a:spcPts val="400"/>
              </a:spcBef>
              <a:spcAft>
                <a:spcPts val="0"/>
              </a:spcAft>
              <a:buClr>
                <a:srgbClr val="1E4E79"/>
              </a:buClr>
              <a:buSzPts val="1400"/>
              <a:buChar char="•"/>
              <a:defRPr/>
            </a:lvl4pPr>
            <a:lvl5pPr marL="2286000" lvl="4" indent="-317500" algn="l">
              <a:lnSpc>
                <a:spcPct val="90000"/>
              </a:lnSpc>
              <a:spcBef>
                <a:spcPts val="400"/>
              </a:spcBef>
              <a:spcAft>
                <a:spcPts val="0"/>
              </a:spcAft>
              <a:buClr>
                <a:srgbClr val="1E4E7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36"/>
        <p:cNvGrpSpPr/>
        <p:nvPr/>
      </p:nvGrpSpPr>
      <p:grpSpPr>
        <a:xfrm>
          <a:off x="0" y="0"/>
          <a:ext cx="0" cy="0"/>
          <a:chOff x="0" y="0"/>
          <a:chExt cx="0" cy="0"/>
        </a:xfrm>
      </p:grpSpPr>
      <p:pic>
        <p:nvPicPr>
          <p:cNvPr id="237" name="Google Shape;237;g24a6b62d29d_1_21"/>
          <p:cNvPicPr preferRelativeResize="0"/>
          <p:nvPr/>
        </p:nvPicPr>
        <p:blipFill rotWithShape="1">
          <a:blip r:embed="rId2">
            <a:alphaModFix/>
          </a:blip>
          <a:srcRect b="18334"/>
          <a:stretch/>
        </p:blipFill>
        <p:spPr>
          <a:xfrm>
            <a:off x="8090389" y="4553525"/>
            <a:ext cx="824271" cy="383577"/>
          </a:xfrm>
          <a:prstGeom prst="rect">
            <a:avLst/>
          </a:prstGeom>
          <a:noFill/>
          <a:ln>
            <a:noFill/>
          </a:ln>
        </p:spPr>
      </p:pic>
      <p:sp>
        <p:nvSpPr>
          <p:cNvPr id="238" name="Google Shape;238;g24a6b62d29d_1_21"/>
          <p:cNvSpPr txBox="1">
            <a:spLocks noGrp="1"/>
          </p:cNvSpPr>
          <p:nvPr>
            <p:ph type="body" idx="1"/>
          </p:nvPr>
        </p:nvSpPr>
        <p:spPr>
          <a:xfrm>
            <a:off x="337042" y="1175722"/>
            <a:ext cx="7833295" cy="3377803"/>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E4E79"/>
              </a:buClr>
              <a:buSzPts val="1400"/>
              <a:buChar char="•"/>
              <a:defRPr/>
            </a:lvl1pPr>
            <a:lvl2pPr marL="914400" lvl="1" indent="-317500" algn="l">
              <a:lnSpc>
                <a:spcPct val="90000"/>
              </a:lnSpc>
              <a:spcBef>
                <a:spcPts val="400"/>
              </a:spcBef>
              <a:spcAft>
                <a:spcPts val="0"/>
              </a:spcAft>
              <a:buClr>
                <a:srgbClr val="1E4E79"/>
              </a:buClr>
              <a:buSzPts val="1400"/>
              <a:buChar char="•"/>
              <a:defRPr/>
            </a:lvl2pPr>
            <a:lvl3pPr marL="1371600" lvl="2" indent="-317500" algn="l">
              <a:lnSpc>
                <a:spcPct val="90000"/>
              </a:lnSpc>
              <a:spcBef>
                <a:spcPts val="400"/>
              </a:spcBef>
              <a:spcAft>
                <a:spcPts val="0"/>
              </a:spcAft>
              <a:buClr>
                <a:srgbClr val="1E4E79"/>
              </a:buClr>
              <a:buSzPts val="1400"/>
              <a:buChar char="•"/>
              <a:defRPr/>
            </a:lvl3pPr>
            <a:lvl4pPr marL="1828800" lvl="3" indent="-317500" algn="l">
              <a:lnSpc>
                <a:spcPct val="90000"/>
              </a:lnSpc>
              <a:spcBef>
                <a:spcPts val="400"/>
              </a:spcBef>
              <a:spcAft>
                <a:spcPts val="0"/>
              </a:spcAft>
              <a:buClr>
                <a:srgbClr val="1E4E79"/>
              </a:buClr>
              <a:buSzPts val="1400"/>
              <a:buChar char="•"/>
              <a:defRPr/>
            </a:lvl4pPr>
            <a:lvl5pPr marL="2286000" lvl="4" indent="-317500" algn="l">
              <a:lnSpc>
                <a:spcPct val="90000"/>
              </a:lnSpc>
              <a:spcBef>
                <a:spcPts val="400"/>
              </a:spcBef>
              <a:spcAft>
                <a:spcPts val="0"/>
              </a:spcAft>
              <a:buClr>
                <a:srgbClr val="1E4E7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9" name="Google Shape;239;g24a6b62d29d_1_21"/>
          <p:cNvSpPr txBox="1">
            <a:spLocks noGrp="1"/>
          </p:cNvSpPr>
          <p:nvPr>
            <p:ph type="title"/>
          </p:nvPr>
        </p:nvSpPr>
        <p:spPr>
          <a:xfrm>
            <a:off x="337042" y="550631"/>
            <a:ext cx="7421042" cy="32318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1E4E79"/>
              </a:buClr>
              <a:buSzPts val="2100"/>
              <a:buFont typeface="Calibri"/>
              <a:buNone/>
              <a:defRPr sz="21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32"/>
        <p:cNvGrpSpPr/>
        <p:nvPr/>
      </p:nvGrpSpPr>
      <p:grpSpPr>
        <a:xfrm>
          <a:off x="0" y="0"/>
          <a:ext cx="0" cy="0"/>
          <a:chOff x="0" y="0"/>
          <a:chExt cx="0" cy="0"/>
        </a:xfrm>
      </p:grpSpPr>
      <p:pic>
        <p:nvPicPr>
          <p:cNvPr id="33" name="Google Shape;33;g23debcef9cb_0_11"/>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34" name="Google Shape;34;g23debcef9cb_0_11"/>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1E4E79"/>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35" name="Google Shape;35;g23debcef9cb_0_11"/>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36" name="Google Shape;36;g23debcef9cb_0_11"/>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E4E79"/>
              </a:buClr>
              <a:buSzPts val="2100"/>
              <a:buFont typeface="Arial"/>
              <a:buChar char="•"/>
              <a:defRPr sz="1400" b="0" i="0" u="none" strike="noStrike" cap="none">
                <a:solidFill>
                  <a:srgbClr val="1E4E79"/>
                </a:solidFill>
                <a:latin typeface="Arial"/>
                <a:ea typeface="Arial"/>
                <a:cs typeface="Arial"/>
                <a:sym typeface="Arial"/>
              </a:defRPr>
            </a:lvl1pPr>
            <a:lvl2pPr marL="914400" marR="0" lvl="1" indent="-342900" algn="l" rtl="0">
              <a:lnSpc>
                <a:spcPct val="90000"/>
              </a:lnSpc>
              <a:spcBef>
                <a:spcPts val="400"/>
              </a:spcBef>
              <a:spcAft>
                <a:spcPts val="0"/>
              </a:spcAft>
              <a:buClr>
                <a:srgbClr val="1E4E79"/>
              </a:buClr>
              <a:buSzPts val="1800"/>
              <a:buFont typeface="Arial"/>
              <a:buChar char="•"/>
              <a:defRPr sz="1400" b="0" i="0" u="none" strike="noStrike" cap="none">
                <a:solidFill>
                  <a:srgbClr val="1E4E79"/>
                </a:solidFill>
                <a:latin typeface="Arial"/>
                <a:ea typeface="Arial"/>
                <a:cs typeface="Arial"/>
                <a:sym typeface="Arial"/>
              </a:defRPr>
            </a:lvl2pPr>
            <a:lvl3pPr marL="1371600" marR="0" lvl="2" indent="-323850" algn="l" rtl="0">
              <a:lnSpc>
                <a:spcPct val="90000"/>
              </a:lnSpc>
              <a:spcBef>
                <a:spcPts val="400"/>
              </a:spcBef>
              <a:spcAft>
                <a:spcPts val="0"/>
              </a:spcAft>
              <a:buClr>
                <a:srgbClr val="1E4E79"/>
              </a:buClr>
              <a:buSzPts val="1500"/>
              <a:buFont typeface="Arial"/>
              <a:buChar char="•"/>
              <a:defRPr sz="1400" b="0" i="0" u="none" strike="noStrike" cap="none">
                <a:solidFill>
                  <a:srgbClr val="1E4E79"/>
                </a:solidFill>
                <a:latin typeface="Arial"/>
                <a:ea typeface="Arial"/>
                <a:cs typeface="Arial"/>
                <a:sym typeface="Arial"/>
              </a:defRPr>
            </a:lvl3pPr>
            <a:lvl4pPr marL="1828800" marR="0" lvl="3"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4pPr>
            <a:lvl5pPr marL="2286000" marR="0" lvl="4"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7" name="Google Shape;37;g23debcef9cb_0_11"/>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45"/>
        <p:cNvGrpSpPr/>
        <p:nvPr/>
      </p:nvGrpSpPr>
      <p:grpSpPr>
        <a:xfrm>
          <a:off x="0" y="0"/>
          <a:ext cx="0" cy="0"/>
          <a:chOff x="0" y="0"/>
          <a:chExt cx="0" cy="0"/>
        </a:xfrm>
      </p:grpSpPr>
      <p:sp>
        <p:nvSpPr>
          <p:cNvPr id="246" name="Google Shape;246;g2112d364e0d_4_71"/>
          <p:cNvSpPr/>
          <p:nvPr/>
        </p:nvSpPr>
        <p:spPr>
          <a:xfrm>
            <a:off x="0" y="-16726"/>
            <a:ext cx="9144000" cy="5132033"/>
          </a:xfrm>
          <a:prstGeom prst="rect">
            <a:avLst/>
          </a:prstGeom>
          <a:solidFill>
            <a:srgbClr val="30348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47" name="Google Shape;247;g2112d364e0d_4_71"/>
          <p:cNvPicPr preferRelativeResize="0"/>
          <p:nvPr/>
        </p:nvPicPr>
        <p:blipFill rotWithShape="1">
          <a:blip r:embed="rId2">
            <a:alphaModFix/>
          </a:blip>
          <a:srcRect l="13286" t="60631" r="43124" b="7996"/>
          <a:stretch/>
        </p:blipFill>
        <p:spPr>
          <a:xfrm>
            <a:off x="533399" y="-16726"/>
            <a:ext cx="8610601" cy="4368901"/>
          </a:xfrm>
          <a:prstGeom prst="rect">
            <a:avLst/>
          </a:prstGeom>
          <a:noFill/>
          <a:ln>
            <a:noFill/>
          </a:ln>
        </p:spPr>
      </p:pic>
      <p:sp>
        <p:nvSpPr>
          <p:cNvPr id="248" name="Google Shape;248;g2112d364e0d_4_71"/>
          <p:cNvSpPr/>
          <p:nvPr/>
        </p:nvSpPr>
        <p:spPr>
          <a:xfrm>
            <a:off x="0" y="3621023"/>
            <a:ext cx="9144000" cy="1539050"/>
          </a:xfrm>
          <a:prstGeom prst="rect">
            <a:avLst/>
          </a:prstGeom>
          <a:solidFill>
            <a:srgbClr val="425E9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49" name="Google Shape;249;g2112d364e0d_4_71"/>
          <p:cNvPicPr preferRelativeResize="0"/>
          <p:nvPr/>
        </p:nvPicPr>
        <p:blipFill rotWithShape="1">
          <a:blip r:embed="rId3">
            <a:alphaModFix/>
          </a:blip>
          <a:srcRect t="-1" b="15499"/>
          <a:stretch/>
        </p:blipFill>
        <p:spPr>
          <a:xfrm>
            <a:off x="639407" y="511619"/>
            <a:ext cx="1074338" cy="517279"/>
          </a:xfrm>
          <a:prstGeom prst="rect">
            <a:avLst/>
          </a:prstGeom>
          <a:noFill/>
          <a:ln>
            <a:noFill/>
          </a:ln>
        </p:spPr>
      </p:pic>
      <p:sp>
        <p:nvSpPr>
          <p:cNvPr id="250" name="Google Shape;250;g2112d364e0d_4_71"/>
          <p:cNvSpPr txBox="1">
            <a:spLocks noGrp="1"/>
          </p:cNvSpPr>
          <p:nvPr>
            <p:ph type="title"/>
          </p:nvPr>
        </p:nvSpPr>
        <p:spPr>
          <a:xfrm>
            <a:off x="558265" y="1640557"/>
            <a:ext cx="7421042" cy="32318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1" name="Google Shape;251;g2112d364e0d_4_71"/>
          <p:cNvSpPr txBox="1">
            <a:spLocks noGrp="1"/>
          </p:cNvSpPr>
          <p:nvPr>
            <p:ph type="body" idx="1"/>
          </p:nvPr>
        </p:nvSpPr>
        <p:spPr>
          <a:xfrm>
            <a:off x="558265" y="1987977"/>
            <a:ext cx="7833295" cy="35949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52" name="Google Shape;252;g2112d364e0d_4_71"/>
          <p:cNvSpPr txBox="1"/>
          <p:nvPr/>
        </p:nvSpPr>
        <p:spPr>
          <a:xfrm>
            <a:off x="558265" y="3977659"/>
            <a:ext cx="4100870" cy="320753"/>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SzPts val="1100"/>
              <a:buFont typeface="Arial"/>
              <a:buNone/>
            </a:pPr>
            <a:r>
              <a:rPr lang="hr" sz="1100" b="0" i="0" u="none" strike="noStrike" cap="none">
                <a:solidFill>
                  <a:schemeClr val="lt1"/>
                </a:solidFill>
                <a:latin typeface="Calibri"/>
                <a:ea typeface="Calibri"/>
                <a:cs typeface="Calibri"/>
                <a:sym typeface="Calibri"/>
              </a:rPr>
              <a:t>www.geant.org</a:t>
            </a:r>
            <a:endParaRPr sz="1100" b="0" i="0" u="none" strike="noStrike" cap="none">
              <a:solidFill>
                <a:schemeClr val="lt1"/>
              </a:solidFill>
              <a:latin typeface="Calibri"/>
              <a:ea typeface="Calibri"/>
              <a:cs typeface="Calibri"/>
              <a:sym typeface="Calibri"/>
            </a:endParaRPr>
          </a:p>
        </p:txBody>
      </p:sp>
      <p:pic>
        <p:nvPicPr>
          <p:cNvPr id="253" name="Google Shape;253;g2112d364e0d_4_71" descr="Graphical user interface, text, email&#10;&#10;Description automatically generated"/>
          <p:cNvPicPr preferRelativeResize="0"/>
          <p:nvPr/>
        </p:nvPicPr>
        <p:blipFill rotWithShape="1">
          <a:blip r:embed="rId4">
            <a:alphaModFix/>
          </a:blip>
          <a:srcRect/>
          <a:stretch/>
        </p:blipFill>
        <p:spPr>
          <a:xfrm>
            <a:off x="591142" y="4368102"/>
            <a:ext cx="1488583" cy="31115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38"/>
        <p:cNvGrpSpPr/>
        <p:nvPr/>
      </p:nvGrpSpPr>
      <p:grpSpPr>
        <a:xfrm>
          <a:off x="0" y="0"/>
          <a:ext cx="0" cy="0"/>
          <a:chOff x="0" y="0"/>
          <a:chExt cx="0" cy="0"/>
        </a:xfrm>
      </p:grpSpPr>
      <p:pic>
        <p:nvPicPr>
          <p:cNvPr id="39" name="Google Shape;39;g23debcef9cb_0_25"/>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40" name="Google Shape;40;g23debcef9cb_0_25"/>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1E4E79"/>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41" name="Google Shape;41;g23debcef9cb_0_25"/>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42" name="Google Shape;42;g23debcef9cb_0_25"/>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E4E79"/>
              </a:buClr>
              <a:buSzPts val="2100"/>
              <a:buFont typeface="Arial"/>
              <a:buChar char="•"/>
              <a:defRPr sz="1400" b="0" i="0" u="none" strike="noStrike" cap="none">
                <a:solidFill>
                  <a:srgbClr val="1E4E79"/>
                </a:solidFill>
                <a:latin typeface="Arial"/>
                <a:ea typeface="Arial"/>
                <a:cs typeface="Arial"/>
                <a:sym typeface="Arial"/>
              </a:defRPr>
            </a:lvl1pPr>
            <a:lvl2pPr marL="914400" marR="0" lvl="1" indent="-342900" algn="l" rtl="0">
              <a:lnSpc>
                <a:spcPct val="90000"/>
              </a:lnSpc>
              <a:spcBef>
                <a:spcPts val="400"/>
              </a:spcBef>
              <a:spcAft>
                <a:spcPts val="0"/>
              </a:spcAft>
              <a:buClr>
                <a:srgbClr val="1E4E79"/>
              </a:buClr>
              <a:buSzPts val="1800"/>
              <a:buFont typeface="Arial"/>
              <a:buChar char="•"/>
              <a:defRPr sz="1400" b="0" i="0" u="none" strike="noStrike" cap="none">
                <a:solidFill>
                  <a:srgbClr val="1E4E79"/>
                </a:solidFill>
                <a:latin typeface="Arial"/>
                <a:ea typeface="Arial"/>
                <a:cs typeface="Arial"/>
                <a:sym typeface="Arial"/>
              </a:defRPr>
            </a:lvl2pPr>
            <a:lvl3pPr marL="1371600" marR="0" lvl="2" indent="-323850" algn="l" rtl="0">
              <a:lnSpc>
                <a:spcPct val="90000"/>
              </a:lnSpc>
              <a:spcBef>
                <a:spcPts val="400"/>
              </a:spcBef>
              <a:spcAft>
                <a:spcPts val="0"/>
              </a:spcAft>
              <a:buClr>
                <a:srgbClr val="1E4E79"/>
              </a:buClr>
              <a:buSzPts val="1500"/>
              <a:buFont typeface="Arial"/>
              <a:buChar char="•"/>
              <a:defRPr sz="1400" b="0" i="0" u="none" strike="noStrike" cap="none">
                <a:solidFill>
                  <a:srgbClr val="1E4E79"/>
                </a:solidFill>
                <a:latin typeface="Arial"/>
                <a:ea typeface="Arial"/>
                <a:cs typeface="Arial"/>
                <a:sym typeface="Arial"/>
              </a:defRPr>
            </a:lvl3pPr>
            <a:lvl4pPr marL="1828800" marR="0" lvl="3"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4pPr>
            <a:lvl5pPr marL="2286000" marR="0" lvl="4"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3" name="Google Shape;43;g23debcef9cb_0_25"/>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44"/>
        <p:cNvGrpSpPr/>
        <p:nvPr/>
      </p:nvGrpSpPr>
      <p:grpSpPr>
        <a:xfrm>
          <a:off x="0" y="0"/>
          <a:ext cx="0" cy="0"/>
          <a:chOff x="0" y="0"/>
          <a:chExt cx="0" cy="0"/>
        </a:xfrm>
      </p:grpSpPr>
      <p:pic>
        <p:nvPicPr>
          <p:cNvPr id="45" name="Google Shape;45;g23debcef9cb_0_40"/>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46" name="Google Shape;46;g23debcef9cb_0_40"/>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1E4E79"/>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47" name="Google Shape;47;g23debcef9cb_0_40"/>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48" name="Google Shape;48;g23debcef9cb_0_40"/>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E4E79"/>
              </a:buClr>
              <a:buSzPts val="2100"/>
              <a:buFont typeface="Arial"/>
              <a:buChar char="•"/>
              <a:defRPr sz="1400" b="0" i="0" u="none" strike="noStrike" cap="none">
                <a:solidFill>
                  <a:srgbClr val="1E4E79"/>
                </a:solidFill>
                <a:latin typeface="Arial"/>
                <a:ea typeface="Arial"/>
                <a:cs typeface="Arial"/>
                <a:sym typeface="Arial"/>
              </a:defRPr>
            </a:lvl1pPr>
            <a:lvl2pPr marL="914400" marR="0" lvl="1" indent="-342900" algn="l" rtl="0">
              <a:lnSpc>
                <a:spcPct val="90000"/>
              </a:lnSpc>
              <a:spcBef>
                <a:spcPts val="400"/>
              </a:spcBef>
              <a:spcAft>
                <a:spcPts val="0"/>
              </a:spcAft>
              <a:buClr>
                <a:srgbClr val="1E4E79"/>
              </a:buClr>
              <a:buSzPts val="1800"/>
              <a:buFont typeface="Arial"/>
              <a:buChar char="•"/>
              <a:defRPr sz="1400" b="0" i="0" u="none" strike="noStrike" cap="none">
                <a:solidFill>
                  <a:srgbClr val="1E4E79"/>
                </a:solidFill>
                <a:latin typeface="Arial"/>
                <a:ea typeface="Arial"/>
                <a:cs typeface="Arial"/>
                <a:sym typeface="Arial"/>
              </a:defRPr>
            </a:lvl2pPr>
            <a:lvl3pPr marL="1371600" marR="0" lvl="2" indent="-323850" algn="l" rtl="0">
              <a:lnSpc>
                <a:spcPct val="90000"/>
              </a:lnSpc>
              <a:spcBef>
                <a:spcPts val="400"/>
              </a:spcBef>
              <a:spcAft>
                <a:spcPts val="0"/>
              </a:spcAft>
              <a:buClr>
                <a:srgbClr val="1E4E79"/>
              </a:buClr>
              <a:buSzPts val="1500"/>
              <a:buFont typeface="Arial"/>
              <a:buChar char="•"/>
              <a:defRPr sz="1400" b="0" i="0" u="none" strike="noStrike" cap="none">
                <a:solidFill>
                  <a:srgbClr val="1E4E79"/>
                </a:solidFill>
                <a:latin typeface="Arial"/>
                <a:ea typeface="Arial"/>
                <a:cs typeface="Arial"/>
                <a:sym typeface="Arial"/>
              </a:defRPr>
            </a:lvl3pPr>
            <a:lvl4pPr marL="1828800" marR="0" lvl="3"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4pPr>
            <a:lvl5pPr marL="2286000" marR="0" lvl="4"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9" name="Google Shape;49;g23debcef9cb_0_40"/>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50"/>
        <p:cNvGrpSpPr/>
        <p:nvPr/>
      </p:nvGrpSpPr>
      <p:grpSpPr>
        <a:xfrm>
          <a:off x="0" y="0"/>
          <a:ext cx="0" cy="0"/>
          <a:chOff x="0" y="0"/>
          <a:chExt cx="0" cy="0"/>
        </a:xfrm>
      </p:grpSpPr>
      <p:pic>
        <p:nvPicPr>
          <p:cNvPr id="51" name="Google Shape;51;g23debcef9cb_0_52"/>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52" name="Google Shape;52;g23debcef9cb_0_52"/>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1E4E79"/>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53" name="Google Shape;53;g23debcef9cb_0_52"/>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54" name="Google Shape;54;g23debcef9cb_0_52"/>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E4E79"/>
              </a:buClr>
              <a:buSzPts val="2100"/>
              <a:buFont typeface="Arial"/>
              <a:buChar char="•"/>
              <a:defRPr sz="1400" b="0" i="0" u="none" strike="noStrike" cap="none">
                <a:solidFill>
                  <a:srgbClr val="1E4E79"/>
                </a:solidFill>
                <a:latin typeface="Arial"/>
                <a:ea typeface="Arial"/>
                <a:cs typeface="Arial"/>
                <a:sym typeface="Arial"/>
              </a:defRPr>
            </a:lvl1pPr>
            <a:lvl2pPr marL="914400" marR="0" lvl="1" indent="-342900" algn="l" rtl="0">
              <a:lnSpc>
                <a:spcPct val="90000"/>
              </a:lnSpc>
              <a:spcBef>
                <a:spcPts val="400"/>
              </a:spcBef>
              <a:spcAft>
                <a:spcPts val="0"/>
              </a:spcAft>
              <a:buClr>
                <a:srgbClr val="1E4E79"/>
              </a:buClr>
              <a:buSzPts val="1800"/>
              <a:buFont typeface="Arial"/>
              <a:buChar char="•"/>
              <a:defRPr sz="1400" b="0" i="0" u="none" strike="noStrike" cap="none">
                <a:solidFill>
                  <a:srgbClr val="1E4E79"/>
                </a:solidFill>
                <a:latin typeface="Arial"/>
                <a:ea typeface="Arial"/>
                <a:cs typeface="Arial"/>
                <a:sym typeface="Arial"/>
              </a:defRPr>
            </a:lvl2pPr>
            <a:lvl3pPr marL="1371600" marR="0" lvl="2" indent="-323850" algn="l" rtl="0">
              <a:lnSpc>
                <a:spcPct val="90000"/>
              </a:lnSpc>
              <a:spcBef>
                <a:spcPts val="400"/>
              </a:spcBef>
              <a:spcAft>
                <a:spcPts val="0"/>
              </a:spcAft>
              <a:buClr>
                <a:srgbClr val="1E4E79"/>
              </a:buClr>
              <a:buSzPts val="1500"/>
              <a:buFont typeface="Arial"/>
              <a:buChar char="•"/>
              <a:defRPr sz="1400" b="0" i="0" u="none" strike="noStrike" cap="none">
                <a:solidFill>
                  <a:srgbClr val="1E4E79"/>
                </a:solidFill>
                <a:latin typeface="Arial"/>
                <a:ea typeface="Arial"/>
                <a:cs typeface="Arial"/>
                <a:sym typeface="Arial"/>
              </a:defRPr>
            </a:lvl3pPr>
            <a:lvl4pPr marL="1828800" marR="0" lvl="3"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4pPr>
            <a:lvl5pPr marL="2286000" marR="0" lvl="4"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5" name="Google Shape;55;g23debcef9cb_0_52"/>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56"/>
        <p:cNvGrpSpPr/>
        <p:nvPr/>
      </p:nvGrpSpPr>
      <p:grpSpPr>
        <a:xfrm>
          <a:off x="0" y="0"/>
          <a:ext cx="0" cy="0"/>
          <a:chOff x="0" y="0"/>
          <a:chExt cx="0" cy="0"/>
        </a:xfrm>
      </p:grpSpPr>
      <p:pic>
        <p:nvPicPr>
          <p:cNvPr id="57" name="Google Shape;57;g23debcef9cb_0_65"/>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58" name="Google Shape;58;g23debcef9cb_0_65"/>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1E4E79"/>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59" name="Google Shape;59;g23debcef9cb_0_65"/>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60" name="Google Shape;60;g23debcef9cb_0_65"/>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E4E79"/>
              </a:buClr>
              <a:buSzPts val="2100"/>
              <a:buFont typeface="Arial"/>
              <a:buChar char="•"/>
              <a:defRPr sz="1400" b="0" i="0" u="none" strike="noStrike" cap="none">
                <a:solidFill>
                  <a:srgbClr val="1E4E79"/>
                </a:solidFill>
                <a:latin typeface="Arial"/>
                <a:ea typeface="Arial"/>
                <a:cs typeface="Arial"/>
                <a:sym typeface="Arial"/>
              </a:defRPr>
            </a:lvl1pPr>
            <a:lvl2pPr marL="914400" marR="0" lvl="1" indent="-342900" algn="l" rtl="0">
              <a:lnSpc>
                <a:spcPct val="90000"/>
              </a:lnSpc>
              <a:spcBef>
                <a:spcPts val="400"/>
              </a:spcBef>
              <a:spcAft>
                <a:spcPts val="0"/>
              </a:spcAft>
              <a:buClr>
                <a:srgbClr val="1E4E79"/>
              </a:buClr>
              <a:buSzPts val="1800"/>
              <a:buFont typeface="Arial"/>
              <a:buChar char="•"/>
              <a:defRPr sz="1400" b="0" i="0" u="none" strike="noStrike" cap="none">
                <a:solidFill>
                  <a:srgbClr val="1E4E79"/>
                </a:solidFill>
                <a:latin typeface="Arial"/>
                <a:ea typeface="Arial"/>
                <a:cs typeface="Arial"/>
                <a:sym typeface="Arial"/>
              </a:defRPr>
            </a:lvl2pPr>
            <a:lvl3pPr marL="1371600" marR="0" lvl="2" indent="-323850" algn="l" rtl="0">
              <a:lnSpc>
                <a:spcPct val="90000"/>
              </a:lnSpc>
              <a:spcBef>
                <a:spcPts val="400"/>
              </a:spcBef>
              <a:spcAft>
                <a:spcPts val="0"/>
              </a:spcAft>
              <a:buClr>
                <a:srgbClr val="1E4E79"/>
              </a:buClr>
              <a:buSzPts val="1500"/>
              <a:buFont typeface="Arial"/>
              <a:buChar char="•"/>
              <a:defRPr sz="1400" b="0" i="0" u="none" strike="noStrike" cap="none">
                <a:solidFill>
                  <a:srgbClr val="1E4E79"/>
                </a:solidFill>
                <a:latin typeface="Arial"/>
                <a:ea typeface="Arial"/>
                <a:cs typeface="Arial"/>
                <a:sym typeface="Arial"/>
              </a:defRPr>
            </a:lvl3pPr>
            <a:lvl4pPr marL="1828800" marR="0" lvl="3"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4pPr>
            <a:lvl5pPr marL="2286000" marR="0" lvl="4"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1" name="Google Shape;61;g23debcef9cb_0_65"/>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62"/>
        <p:cNvGrpSpPr/>
        <p:nvPr/>
      </p:nvGrpSpPr>
      <p:grpSpPr>
        <a:xfrm>
          <a:off x="0" y="0"/>
          <a:ext cx="0" cy="0"/>
          <a:chOff x="0" y="0"/>
          <a:chExt cx="0" cy="0"/>
        </a:xfrm>
      </p:grpSpPr>
      <p:sp>
        <p:nvSpPr>
          <p:cNvPr id="63" name="Google Shape;63;g23debcef9cb_0_84"/>
          <p:cNvSpPr txBox="1">
            <a:spLocks noGrp="1"/>
          </p:cNvSpPr>
          <p:nvPr>
            <p:ph type="title"/>
          </p:nvPr>
        </p:nvSpPr>
        <p:spPr>
          <a:xfrm>
            <a:off x="749171" y="528873"/>
            <a:ext cx="7421042" cy="32318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1E4E79"/>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64" name="Google Shape;64;g23debcef9cb_0_84"/>
          <p:cNvPicPr preferRelativeResize="0"/>
          <p:nvPr/>
        </p:nvPicPr>
        <p:blipFill rotWithShape="1">
          <a:blip r:embed="rId2">
            <a:alphaModFix/>
          </a:blip>
          <a:srcRect/>
          <a:stretch/>
        </p:blipFill>
        <p:spPr>
          <a:xfrm>
            <a:off x="6992811" y="-6470"/>
            <a:ext cx="2151189" cy="5150032"/>
          </a:xfrm>
          <a:prstGeom prst="rect">
            <a:avLst/>
          </a:prstGeom>
          <a:noFill/>
          <a:ln>
            <a:noFill/>
          </a:ln>
        </p:spPr>
      </p:pic>
      <p:pic>
        <p:nvPicPr>
          <p:cNvPr id="65" name="Google Shape;65;g23debcef9cb_0_84"/>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66" name="Google Shape;66;g23debcef9cb_0_84"/>
          <p:cNvSpPr txBox="1">
            <a:spLocks noGrp="1"/>
          </p:cNvSpPr>
          <p:nvPr>
            <p:ph type="body" idx="1"/>
          </p:nvPr>
        </p:nvSpPr>
        <p:spPr>
          <a:xfrm>
            <a:off x="749171" y="1071038"/>
            <a:ext cx="6475228"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E4E79"/>
              </a:buClr>
              <a:buSzPts val="2100"/>
              <a:buFont typeface="Arial"/>
              <a:buChar char="•"/>
              <a:defRPr sz="1400" b="0" i="0" u="none" strike="noStrike" cap="none">
                <a:solidFill>
                  <a:srgbClr val="1E4E79"/>
                </a:solidFill>
                <a:latin typeface="Arial"/>
                <a:ea typeface="Arial"/>
                <a:cs typeface="Arial"/>
                <a:sym typeface="Arial"/>
              </a:defRPr>
            </a:lvl1pPr>
            <a:lvl2pPr marL="914400" marR="0" lvl="1" indent="-342900" algn="l" rtl="0">
              <a:lnSpc>
                <a:spcPct val="90000"/>
              </a:lnSpc>
              <a:spcBef>
                <a:spcPts val="400"/>
              </a:spcBef>
              <a:spcAft>
                <a:spcPts val="0"/>
              </a:spcAft>
              <a:buClr>
                <a:srgbClr val="1E4E79"/>
              </a:buClr>
              <a:buSzPts val="1800"/>
              <a:buFont typeface="Arial"/>
              <a:buChar char="•"/>
              <a:defRPr sz="1400" b="0" i="0" u="none" strike="noStrike" cap="none">
                <a:solidFill>
                  <a:srgbClr val="1E4E79"/>
                </a:solidFill>
                <a:latin typeface="Arial"/>
                <a:ea typeface="Arial"/>
                <a:cs typeface="Arial"/>
                <a:sym typeface="Arial"/>
              </a:defRPr>
            </a:lvl2pPr>
            <a:lvl3pPr marL="1371600" marR="0" lvl="2" indent="-323850" algn="l" rtl="0">
              <a:lnSpc>
                <a:spcPct val="90000"/>
              </a:lnSpc>
              <a:spcBef>
                <a:spcPts val="400"/>
              </a:spcBef>
              <a:spcAft>
                <a:spcPts val="0"/>
              </a:spcAft>
              <a:buClr>
                <a:srgbClr val="1E4E79"/>
              </a:buClr>
              <a:buSzPts val="1500"/>
              <a:buFont typeface="Arial"/>
              <a:buChar char="•"/>
              <a:defRPr sz="1400" b="0" i="0" u="none" strike="noStrike" cap="none">
                <a:solidFill>
                  <a:srgbClr val="1E4E79"/>
                </a:solidFill>
                <a:latin typeface="Arial"/>
                <a:ea typeface="Arial"/>
                <a:cs typeface="Arial"/>
                <a:sym typeface="Arial"/>
              </a:defRPr>
            </a:lvl3pPr>
            <a:lvl4pPr marL="1828800" marR="0" lvl="3"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4pPr>
            <a:lvl5pPr marL="2286000" marR="0" lvl="4" indent="-317500" algn="l" rtl="0">
              <a:lnSpc>
                <a:spcPct val="90000"/>
              </a:lnSpc>
              <a:spcBef>
                <a:spcPts val="400"/>
              </a:spcBef>
              <a:spcAft>
                <a:spcPts val="0"/>
              </a:spcAft>
              <a:buClr>
                <a:srgbClr val="1E4E79"/>
              </a:buClr>
              <a:buSzPts val="1400"/>
              <a:buFont typeface="Arial"/>
              <a:buChar char="•"/>
              <a:defRPr sz="1400" b="0" i="0" u="none" strike="noStrike" cap="none">
                <a:solidFill>
                  <a:srgbClr val="1E4E7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7" name="Google Shape;67;g23debcef9cb_0_84"/>
          <p:cNvSpPr txBox="1"/>
          <p:nvPr/>
        </p:nvSpPr>
        <p:spPr>
          <a:xfrm>
            <a:off x="6588893" y="4738169"/>
            <a:ext cx="1149722" cy="255509"/>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hr"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2.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image" Target="../media/image17.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17.png"/><Relationship Id="rId5" Type="http://schemas.openxmlformats.org/officeDocument/2006/relationships/theme" Target="../theme/theme3.xml"/><Relationship Id="rId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0.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2112d364e0d_4_0"/>
          <p:cNvSpPr/>
          <p:nvPr/>
        </p:nvSpPr>
        <p:spPr>
          <a:xfrm>
            <a:off x="0" y="-16726"/>
            <a:ext cx="9144000" cy="5132033"/>
          </a:xfrm>
          <a:prstGeom prst="rect">
            <a:avLst/>
          </a:prstGeom>
          <a:solidFill>
            <a:srgbClr val="30348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7" name="Google Shape;7;g2112d364e0d_4_0"/>
          <p:cNvPicPr preferRelativeResize="0"/>
          <p:nvPr/>
        </p:nvPicPr>
        <p:blipFill rotWithShape="1">
          <a:blip r:embed="rId17">
            <a:alphaModFix/>
          </a:blip>
          <a:srcRect l="13286" t="60631" r="43124" b="7996"/>
          <a:stretch/>
        </p:blipFill>
        <p:spPr>
          <a:xfrm>
            <a:off x="533399" y="-16726"/>
            <a:ext cx="8610601" cy="4368901"/>
          </a:xfrm>
          <a:prstGeom prst="rect">
            <a:avLst/>
          </a:prstGeom>
          <a:noFill/>
          <a:ln>
            <a:noFill/>
          </a:ln>
        </p:spPr>
      </p:pic>
      <p:sp>
        <p:nvSpPr>
          <p:cNvPr id="8" name="Google Shape;8;g2112d364e0d_4_0"/>
          <p:cNvSpPr/>
          <p:nvPr/>
        </p:nvSpPr>
        <p:spPr>
          <a:xfrm>
            <a:off x="0" y="3621023"/>
            <a:ext cx="9144000" cy="1539050"/>
          </a:xfrm>
          <a:prstGeom prst="rect">
            <a:avLst/>
          </a:prstGeom>
          <a:solidFill>
            <a:srgbClr val="425E9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9" name="Google Shape;9;g2112d364e0d_4_0"/>
          <p:cNvPicPr preferRelativeResize="0"/>
          <p:nvPr/>
        </p:nvPicPr>
        <p:blipFill rotWithShape="1">
          <a:blip r:embed="rId18">
            <a:alphaModFix/>
          </a:blip>
          <a:srcRect t="-1" b="15499"/>
          <a:stretch/>
        </p:blipFill>
        <p:spPr>
          <a:xfrm>
            <a:off x="639407" y="511619"/>
            <a:ext cx="1074338" cy="51727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g2112d364e0d_4_25"/>
          <p:cNvSpPr txBox="1">
            <a:spLocks noGrp="1"/>
          </p:cNvSpPr>
          <p:nvPr>
            <p:ph type="title"/>
          </p:nvPr>
        </p:nvSpPr>
        <p:spPr>
          <a:xfrm>
            <a:off x="337042" y="688893"/>
            <a:ext cx="7854458" cy="32318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1E4E79"/>
              </a:buClr>
              <a:buSzPts val="2100"/>
              <a:buFont typeface="Calibri"/>
              <a:buNone/>
              <a:defRPr sz="2100" b="1" i="0" u="none" strike="noStrike" cap="none">
                <a:solidFill>
                  <a:srgbClr val="1E4E7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7" name="Google Shape;107;g2112d364e0d_4_25"/>
          <p:cNvSpPr txBox="1">
            <a:spLocks noGrp="1"/>
          </p:cNvSpPr>
          <p:nvPr>
            <p:ph type="body" idx="1"/>
          </p:nvPr>
        </p:nvSpPr>
        <p:spPr>
          <a:xfrm>
            <a:off x="337041" y="1174793"/>
            <a:ext cx="7854458" cy="3263504"/>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800"/>
              </a:spcBef>
              <a:spcAft>
                <a:spcPts val="0"/>
              </a:spcAft>
              <a:buClr>
                <a:srgbClr val="1E4E79"/>
              </a:buClr>
              <a:buSzPts val="1800"/>
              <a:buFont typeface="Arial"/>
              <a:buChar char="•"/>
              <a:defRPr sz="1800" b="0" i="0" u="none" strike="noStrike" cap="none">
                <a:solidFill>
                  <a:srgbClr val="1E4E79"/>
                </a:solidFill>
                <a:latin typeface="Calibri"/>
                <a:ea typeface="Calibri"/>
                <a:cs typeface="Calibri"/>
                <a:sym typeface="Calibri"/>
              </a:defRPr>
            </a:lvl1pPr>
            <a:lvl2pPr marL="914400" marR="0" lvl="1" indent="-336550" algn="l" rtl="0">
              <a:lnSpc>
                <a:spcPct val="90000"/>
              </a:lnSpc>
              <a:spcBef>
                <a:spcPts val="400"/>
              </a:spcBef>
              <a:spcAft>
                <a:spcPts val="0"/>
              </a:spcAft>
              <a:buClr>
                <a:srgbClr val="1E4E79"/>
              </a:buClr>
              <a:buSzPts val="1700"/>
              <a:buFont typeface="Arial"/>
              <a:buChar char="•"/>
              <a:defRPr sz="1700" b="0" i="0" u="none" strike="noStrike" cap="none">
                <a:solidFill>
                  <a:srgbClr val="1E4E79"/>
                </a:solidFill>
                <a:latin typeface="Calibri"/>
                <a:ea typeface="Calibri"/>
                <a:cs typeface="Calibri"/>
                <a:sym typeface="Calibri"/>
              </a:defRPr>
            </a:lvl2pPr>
            <a:lvl3pPr marL="1371600" marR="0" lvl="2" indent="-336550" algn="l" rtl="0">
              <a:lnSpc>
                <a:spcPct val="90000"/>
              </a:lnSpc>
              <a:spcBef>
                <a:spcPts val="400"/>
              </a:spcBef>
              <a:spcAft>
                <a:spcPts val="0"/>
              </a:spcAft>
              <a:buClr>
                <a:srgbClr val="1E4E79"/>
              </a:buClr>
              <a:buSzPts val="1700"/>
              <a:buFont typeface="Arial"/>
              <a:buChar char="•"/>
              <a:defRPr sz="1700" b="0" i="0" u="none" strike="noStrike" cap="none">
                <a:solidFill>
                  <a:srgbClr val="1E4E79"/>
                </a:solidFill>
                <a:latin typeface="Calibri"/>
                <a:ea typeface="Calibri"/>
                <a:cs typeface="Calibri"/>
                <a:sym typeface="Calibri"/>
              </a:defRPr>
            </a:lvl3pPr>
            <a:lvl4pPr marL="1828800" marR="0" lvl="3" indent="-336550" algn="l" rtl="0">
              <a:lnSpc>
                <a:spcPct val="90000"/>
              </a:lnSpc>
              <a:spcBef>
                <a:spcPts val="400"/>
              </a:spcBef>
              <a:spcAft>
                <a:spcPts val="0"/>
              </a:spcAft>
              <a:buClr>
                <a:srgbClr val="1E4E79"/>
              </a:buClr>
              <a:buSzPts val="1700"/>
              <a:buFont typeface="Arial"/>
              <a:buChar char="•"/>
              <a:defRPr sz="1700" b="0" i="0" u="none" strike="noStrike" cap="none">
                <a:solidFill>
                  <a:srgbClr val="1E4E79"/>
                </a:solidFill>
                <a:latin typeface="Calibri"/>
                <a:ea typeface="Calibri"/>
                <a:cs typeface="Calibri"/>
                <a:sym typeface="Calibri"/>
              </a:defRPr>
            </a:lvl4pPr>
            <a:lvl5pPr marL="2286000" marR="0" lvl="4" indent="-336550" algn="l" rtl="0">
              <a:lnSpc>
                <a:spcPct val="90000"/>
              </a:lnSpc>
              <a:spcBef>
                <a:spcPts val="400"/>
              </a:spcBef>
              <a:spcAft>
                <a:spcPts val="0"/>
              </a:spcAft>
              <a:buClr>
                <a:srgbClr val="1E4E79"/>
              </a:buClr>
              <a:buSzPts val="1700"/>
              <a:buFont typeface="Arial"/>
              <a:buChar char="•"/>
              <a:defRPr sz="1700" b="0" i="0" u="none" strike="noStrike" cap="none">
                <a:solidFill>
                  <a:srgbClr val="1E4E79"/>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8" name="Google Shape;108;g2112d364e0d_4_25"/>
          <p:cNvSpPr/>
          <p:nvPr/>
        </p:nvSpPr>
        <p:spPr>
          <a:xfrm>
            <a:off x="0" y="-28735"/>
            <a:ext cx="9144000" cy="445090"/>
          </a:xfrm>
          <a:prstGeom prst="rect">
            <a:avLst/>
          </a:prstGeom>
          <a:solidFill>
            <a:srgbClr val="1D286B"/>
          </a:solid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9" name="Google Shape;109;g2112d364e0d_4_25"/>
          <p:cNvSpPr txBox="1"/>
          <p:nvPr/>
        </p:nvSpPr>
        <p:spPr>
          <a:xfrm>
            <a:off x="7984853" y="79008"/>
            <a:ext cx="502920" cy="249039"/>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hr" sz="900" b="0" i="0" u="none" strike="noStrike" cap="none">
                <a:solidFill>
                  <a:schemeClr val="lt1"/>
                </a:solidFill>
                <a:latin typeface="Calibri"/>
                <a:ea typeface="Calibri"/>
                <a:cs typeface="Calibri"/>
                <a:sym typeface="Calibri"/>
              </a:rPr>
              <a:t>‹#›</a:t>
            </a:fld>
            <a:r>
              <a:rPr lang="hr" sz="900" b="0" i="0" u="none" strike="noStrike" cap="none">
                <a:solidFill>
                  <a:schemeClr val="lt1"/>
                </a:solidFill>
                <a:latin typeface="Calibri"/>
                <a:ea typeface="Calibri"/>
                <a:cs typeface="Calibri"/>
                <a:sym typeface="Calibri"/>
              </a:rPr>
              <a:t>     |</a:t>
            </a:r>
            <a:endParaRPr sz="1100" b="0" i="0" u="none" strike="noStrike" cap="none">
              <a:solidFill>
                <a:srgbClr val="000000"/>
              </a:solidFill>
              <a:latin typeface="Arial"/>
              <a:ea typeface="Arial"/>
              <a:cs typeface="Arial"/>
              <a:sym typeface="Arial"/>
            </a:endParaRPr>
          </a:p>
        </p:txBody>
      </p:sp>
      <p:sp>
        <p:nvSpPr>
          <p:cNvPr id="110" name="Google Shape;110;g2112d364e0d_4_25"/>
          <p:cNvSpPr txBox="1"/>
          <p:nvPr/>
        </p:nvSpPr>
        <p:spPr>
          <a:xfrm>
            <a:off x="8517458" y="104759"/>
            <a:ext cx="951619" cy="218208"/>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F4E200"/>
              </a:buClr>
              <a:buSzPts val="900"/>
              <a:buFont typeface="Arial"/>
              <a:buNone/>
            </a:pPr>
            <a:r>
              <a:rPr lang="hr" sz="900" b="1" i="0" u="none" strike="noStrike" cap="none">
                <a:solidFill>
                  <a:srgbClr val="F4E200"/>
                </a:solidFill>
                <a:latin typeface="Calibri"/>
                <a:ea typeface="Calibri"/>
                <a:cs typeface="Calibri"/>
                <a:sym typeface="Calibri"/>
              </a:rPr>
              <a:t>GN5-1</a:t>
            </a:r>
            <a:endParaRPr sz="900" b="1" i="0" u="none" strike="noStrike" cap="none">
              <a:solidFill>
                <a:srgbClr val="F4E200"/>
              </a:solidFill>
              <a:latin typeface="Calibri"/>
              <a:ea typeface="Calibri"/>
              <a:cs typeface="Calibri"/>
              <a:sym typeface="Calibri"/>
            </a:endParaRPr>
          </a:p>
        </p:txBody>
      </p:sp>
      <p:pic>
        <p:nvPicPr>
          <p:cNvPr id="111" name="Google Shape;111;g2112d364e0d_4_25" descr="A picture containing aircraft&#10;&#10;Description automatically generated"/>
          <p:cNvPicPr preferRelativeResize="0"/>
          <p:nvPr/>
        </p:nvPicPr>
        <p:blipFill rotWithShape="1">
          <a:blip r:embed="rId22">
            <a:alphaModFix/>
          </a:blip>
          <a:srcRect l="10540" t="70684" r="16055" b="24136"/>
          <a:stretch/>
        </p:blipFill>
        <p:spPr>
          <a:xfrm flipH="1">
            <a:off x="0" y="-28735"/>
            <a:ext cx="7714862" cy="44508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
        <p:cNvGrpSpPr/>
        <p:nvPr/>
      </p:nvGrpSpPr>
      <p:grpSpPr>
        <a:xfrm>
          <a:off x="0" y="0"/>
          <a:ext cx="0" cy="0"/>
          <a:chOff x="0" y="0"/>
          <a:chExt cx="0" cy="0"/>
        </a:xfrm>
      </p:grpSpPr>
      <p:sp>
        <p:nvSpPr>
          <p:cNvPr id="216" name="Google Shape;216;g24a6b62d29d_1_0"/>
          <p:cNvSpPr txBox="1">
            <a:spLocks noGrp="1"/>
          </p:cNvSpPr>
          <p:nvPr>
            <p:ph type="title"/>
          </p:nvPr>
        </p:nvSpPr>
        <p:spPr>
          <a:xfrm>
            <a:off x="337042" y="688893"/>
            <a:ext cx="7854458" cy="32318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1E4E79"/>
              </a:buClr>
              <a:buSzPts val="2100"/>
              <a:buFont typeface="Calibri"/>
              <a:buNone/>
              <a:defRPr sz="2100" b="1" i="0" u="none" strike="noStrike" cap="none">
                <a:solidFill>
                  <a:srgbClr val="1E4E7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7" name="Google Shape;217;g24a6b62d29d_1_0"/>
          <p:cNvSpPr txBox="1">
            <a:spLocks noGrp="1"/>
          </p:cNvSpPr>
          <p:nvPr>
            <p:ph type="body" idx="1"/>
          </p:nvPr>
        </p:nvSpPr>
        <p:spPr>
          <a:xfrm>
            <a:off x="337041" y="1174793"/>
            <a:ext cx="7854458" cy="3263504"/>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800"/>
              </a:spcBef>
              <a:spcAft>
                <a:spcPts val="0"/>
              </a:spcAft>
              <a:buClr>
                <a:srgbClr val="1E4E79"/>
              </a:buClr>
              <a:buSzPts val="1800"/>
              <a:buFont typeface="Arial"/>
              <a:buChar char="•"/>
              <a:defRPr sz="1800" b="0" i="0" u="none" strike="noStrike" cap="none">
                <a:solidFill>
                  <a:srgbClr val="1E4E79"/>
                </a:solidFill>
                <a:latin typeface="Calibri"/>
                <a:ea typeface="Calibri"/>
                <a:cs typeface="Calibri"/>
                <a:sym typeface="Calibri"/>
              </a:defRPr>
            </a:lvl1pPr>
            <a:lvl2pPr marL="914400" marR="0" lvl="1" indent="-336550" algn="l" rtl="0">
              <a:lnSpc>
                <a:spcPct val="90000"/>
              </a:lnSpc>
              <a:spcBef>
                <a:spcPts val="400"/>
              </a:spcBef>
              <a:spcAft>
                <a:spcPts val="0"/>
              </a:spcAft>
              <a:buClr>
                <a:srgbClr val="1E4E79"/>
              </a:buClr>
              <a:buSzPts val="1700"/>
              <a:buFont typeface="Arial"/>
              <a:buChar char="•"/>
              <a:defRPr sz="1700" b="0" i="0" u="none" strike="noStrike" cap="none">
                <a:solidFill>
                  <a:srgbClr val="1E4E79"/>
                </a:solidFill>
                <a:latin typeface="Calibri"/>
                <a:ea typeface="Calibri"/>
                <a:cs typeface="Calibri"/>
                <a:sym typeface="Calibri"/>
              </a:defRPr>
            </a:lvl2pPr>
            <a:lvl3pPr marL="1371600" marR="0" lvl="2" indent="-336550" algn="l" rtl="0">
              <a:lnSpc>
                <a:spcPct val="90000"/>
              </a:lnSpc>
              <a:spcBef>
                <a:spcPts val="400"/>
              </a:spcBef>
              <a:spcAft>
                <a:spcPts val="0"/>
              </a:spcAft>
              <a:buClr>
                <a:srgbClr val="1E4E79"/>
              </a:buClr>
              <a:buSzPts val="1700"/>
              <a:buFont typeface="Arial"/>
              <a:buChar char="•"/>
              <a:defRPr sz="1700" b="0" i="0" u="none" strike="noStrike" cap="none">
                <a:solidFill>
                  <a:srgbClr val="1E4E79"/>
                </a:solidFill>
                <a:latin typeface="Calibri"/>
                <a:ea typeface="Calibri"/>
                <a:cs typeface="Calibri"/>
                <a:sym typeface="Calibri"/>
              </a:defRPr>
            </a:lvl3pPr>
            <a:lvl4pPr marL="1828800" marR="0" lvl="3" indent="-336550" algn="l" rtl="0">
              <a:lnSpc>
                <a:spcPct val="90000"/>
              </a:lnSpc>
              <a:spcBef>
                <a:spcPts val="400"/>
              </a:spcBef>
              <a:spcAft>
                <a:spcPts val="0"/>
              </a:spcAft>
              <a:buClr>
                <a:srgbClr val="1E4E79"/>
              </a:buClr>
              <a:buSzPts val="1700"/>
              <a:buFont typeface="Arial"/>
              <a:buChar char="•"/>
              <a:defRPr sz="1700" b="0" i="0" u="none" strike="noStrike" cap="none">
                <a:solidFill>
                  <a:srgbClr val="1E4E79"/>
                </a:solidFill>
                <a:latin typeface="Calibri"/>
                <a:ea typeface="Calibri"/>
                <a:cs typeface="Calibri"/>
                <a:sym typeface="Calibri"/>
              </a:defRPr>
            </a:lvl4pPr>
            <a:lvl5pPr marL="2286000" marR="0" lvl="4" indent="-336550" algn="l" rtl="0">
              <a:lnSpc>
                <a:spcPct val="90000"/>
              </a:lnSpc>
              <a:spcBef>
                <a:spcPts val="400"/>
              </a:spcBef>
              <a:spcAft>
                <a:spcPts val="0"/>
              </a:spcAft>
              <a:buClr>
                <a:srgbClr val="1E4E79"/>
              </a:buClr>
              <a:buSzPts val="1700"/>
              <a:buFont typeface="Arial"/>
              <a:buChar char="•"/>
              <a:defRPr sz="1700" b="0" i="0" u="none" strike="noStrike" cap="none">
                <a:solidFill>
                  <a:srgbClr val="1E4E79"/>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8" name="Google Shape;218;g24a6b62d29d_1_0"/>
          <p:cNvSpPr/>
          <p:nvPr/>
        </p:nvSpPr>
        <p:spPr>
          <a:xfrm>
            <a:off x="0" y="-28735"/>
            <a:ext cx="9144000" cy="445090"/>
          </a:xfrm>
          <a:prstGeom prst="rect">
            <a:avLst/>
          </a:prstGeom>
          <a:solidFill>
            <a:srgbClr val="1D286B"/>
          </a:solid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19" name="Google Shape;219;g24a6b62d29d_1_0"/>
          <p:cNvSpPr txBox="1"/>
          <p:nvPr/>
        </p:nvSpPr>
        <p:spPr>
          <a:xfrm>
            <a:off x="7984853" y="79008"/>
            <a:ext cx="502920" cy="249039"/>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hr" sz="900" b="0" i="0" u="none" strike="noStrike" cap="none">
                <a:solidFill>
                  <a:schemeClr val="lt1"/>
                </a:solidFill>
                <a:latin typeface="Calibri"/>
                <a:ea typeface="Calibri"/>
                <a:cs typeface="Calibri"/>
                <a:sym typeface="Calibri"/>
              </a:rPr>
              <a:t>‹#›</a:t>
            </a:fld>
            <a:r>
              <a:rPr lang="hr" sz="900" b="0" i="0" u="none" strike="noStrike" cap="none">
                <a:solidFill>
                  <a:schemeClr val="lt1"/>
                </a:solidFill>
                <a:latin typeface="Calibri"/>
                <a:ea typeface="Calibri"/>
                <a:cs typeface="Calibri"/>
                <a:sym typeface="Calibri"/>
              </a:rPr>
              <a:t>     |</a:t>
            </a:r>
            <a:endParaRPr sz="1100" b="0" i="0" u="none" strike="noStrike" cap="none">
              <a:solidFill>
                <a:srgbClr val="000000"/>
              </a:solidFill>
              <a:latin typeface="Arial"/>
              <a:ea typeface="Arial"/>
              <a:cs typeface="Arial"/>
              <a:sym typeface="Arial"/>
            </a:endParaRPr>
          </a:p>
        </p:txBody>
      </p:sp>
      <p:sp>
        <p:nvSpPr>
          <p:cNvPr id="220" name="Google Shape;220;g24a6b62d29d_1_0"/>
          <p:cNvSpPr txBox="1"/>
          <p:nvPr/>
        </p:nvSpPr>
        <p:spPr>
          <a:xfrm>
            <a:off x="8517458" y="104759"/>
            <a:ext cx="951619" cy="218208"/>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F4E200"/>
              </a:buClr>
              <a:buSzPts val="900"/>
              <a:buFont typeface="Arial"/>
              <a:buNone/>
            </a:pPr>
            <a:r>
              <a:rPr lang="hr" sz="900" b="1" i="0" u="none" strike="noStrike" cap="none">
                <a:solidFill>
                  <a:srgbClr val="F4E200"/>
                </a:solidFill>
                <a:latin typeface="Calibri"/>
                <a:ea typeface="Calibri"/>
                <a:cs typeface="Calibri"/>
                <a:sym typeface="Calibri"/>
              </a:rPr>
              <a:t>GN5-1</a:t>
            </a:r>
            <a:endParaRPr sz="900" b="1" i="0" u="none" strike="noStrike" cap="none">
              <a:solidFill>
                <a:srgbClr val="F4E200"/>
              </a:solidFill>
              <a:latin typeface="Calibri"/>
              <a:ea typeface="Calibri"/>
              <a:cs typeface="Calibri"/>
              <a:sym typeface="Calibri"/>
            </a:endParaRPr>
          </a:p>
        </p:txBody>
      </p:sp>
      <p:pic>
        <p:nvPicPr>
          <p:cNvPr id="221" name="Google Shape;221;g24a6b62d29d_1_0" descr="A picture containing aircraft&#10;&#10;Description automatically generated"/>
          <p:cNvPicPr preferRelativeResize="0"/>
          <p:nvPr/>
        </p:nvPicPr>
        <p:blipFill rotWithShape="1">
          <a:blip r:embed="rId6">
            <a:alphaModFix/>
          </a:blip>
          <a:srcRect l="10540" t="70684" r="16055" b="24137"/>
          <a:stretch/>
        </p:blipFill>
        <p:spPr>
          <a:xfrm flipH="1">
            <a:off x="0" y="-28735"/>
            <a:ext cx="7714862" cy="44508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0"/>
        <p:cNvGrpSpPr/>
        <p:nvPr/>
      </p:nvGrpSpPr>
      <p:grpSpPr>
        <a:xfrm>
          <a:off x="0" y="0"/>
          <a:ext cx="0" cy="0"/>
          <a:chOff x="0" y="0"/>
          <a:chExt cx="0" cy="0"/>
        </a:xfrm>
      </p:grpSpPr>
      <p:sp>
        <p:nvSpPr>
          <p:cNvPr id="241" name="Google Shape;241;g2112d364e0d_4_66"/>
          <p:cNvSpPr/>
          <p:nvPr/>
        </p:nvSpPr>
        <p:spPr>
          <a:xfrm>
            <a:off x="0" y="-16726"/>
            <a:ext cx="9144000" cy="5132033"/>
          </a:xfrm>
          <a:prstGeom prst="rect">
            <a:avLst/>
          </a:prstGeom>
          <a:solidFill>
            <a:srgbClr val="30348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42" name="Google Shape;242;g2112d364e0d_4_66"/>
          <p:cNvPicPr preferRelativeResize="0"/>
          <p:nvPr/>
        </p:nvPicPr>
        <p:blipFill rotWithShape="1">
          <a:blip r:embed="rId3">
            <a:alphaModFix/>
          </a:blip>
          <a:srcRect l="13286" t="60631" r="43124" b="7996"/>
          <a:stretch/>
        </p:blipFill>
        <p:spPr>
          <a:xfrm>
            <a:off x="533399" y="-16726"/>
            <a:ext cx="8610601" cy="4368901"/>
          </a:xfrm>
          <a:prstGeom prst="rect">
            <a:avLst/>
          </a:prstGeom>
          <a:noFill/>
          <a:ln>
            <a:noFill/>
          </a:ln>
        </p:spPr>
      </p:pic>
      <p:sp>
        <p:nvSpPr>
          <p:cNvPr id="243" name="Google Shape;243;g2112d364e0d_4_66"/>
          <p:cNvSpPr/>
          <p:nvPr/>
        </p:nvSpPr>
        <p:spPr>
          <a:xfrm>
            <a:off x="0" y="3621023"/>
            <a:ext cx="9144000" cy="1539050"/>
          </a:xfrm>
          <a:prstGeom prst="rect">
            <a:avLst/>
          </a:prstGeom>
          <a:solidFill>
            <a:srgbClr val="425E9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44" name="Google Shape;244;g2112d364e0d_4_66"/>
          <p:cNvPicPr preferRelativeResize="0"/>
          <p:nvPr/>
        </p:nvPicPr>
        <p:blipFill rotWithShape="1">
          <a:blip r:embed="rId4">
            <a:alphaModFix/>
          </a:blip>
          <a:srcRect t="-1" b="15499"/>
          <a:stretch/>
        </p:blipFill>
        <p:spPr>
          <a:xfrm>
            <a:off x="639407" y="511619"/>
            <a:ext cx="1074338" cy="51727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hyperlink" Target="https://wiki.geant.org/display/NETDEV/SPA+Inventory2+in+NMaaS" TargetMode="External"/><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hyperlink" Target="https://wiki.geant.org/pages/viewpage.action?pageId=577667173" TargetMode="External"/><Relationship Id="rId2" Type="http://schemas.openxmlformats.org/officeDocument/2006/relationships/notesSlide" Target="../notesSlides/notesSlide10.xml"/><Relationship Id="rId16" Type="http://schemas.openxmlformats.org/officeDocument/2006/relationships/hyperlink" Target="https://wiki.geant.org/display/NETDEV/TechLab" TargetMode="External"/><Relationship Id="rId1" Type="http://schemas.openxmlformats.org/officeDocument/2006/relationships/slideLayout" Target="../slideLayouts/slideLayout17.xml"/><Relationship Id="rId6" Type="http://schemas.openxmlformats.org/officeDocument/2006/relationships/image" Target="../media/image42.png"/><Relationship Id="rId11" Type="http://schemas.openxmlformats.org/officeDocument/2006/relationships/hyperlink" Target="https://wiki.geant.org/display/NETDEV/perfSONAR+in+NMaaS" TargetMode="External"/><Relationship Id="rId5" Type="http://schemas.openxmlformats.org/officeDocument/2006/relationships/image" Target="../media/image41.png"/><Relationship Id="rId15" Type="http://schemas.openxmlformats.org/officeDocument/2006/relationships/image" Target="../media/image45.png"/><Relationship Id="rId10" Type="http://schemas.openxmlformats.org/officeDocument/2006/relationships/hyperlink" Target="https://wiki.geant.org/pages/viewpage.action?pageId=577667166" TargetMode="External"/><Relationship Id="rId4" Type="http://schemas.openxmlformats.org/officeDocument/2006/relationships/image" Target="../media/image40.png"/><Relationship Id="rId9" Type="http://schemas.openxmlformats.org/officeDocument/2006/relationships/hyperlink" Target="https://wiki.geant.org/pages/viewpage.action?pageId=609058868" TargetMode="External"/><Relationship Id="rId14" Type="http://schemas.openxmlformats.org/officeDocument/2006/relationships/hyperlink" Target="https://wiki.geant.org/display/NETDEV/WiFiMon+in+NMaa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nmaas.eu" TargetMode="External"/><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hyperlink" Target="https://docs.nmaas.eu/local-vm" TargetMode="External"/><Relationship Id="rId5" Type="http://schemas.openxmlformats.org/officeDocument/2006/relationships/hyperlink" Target="https://docs.nmaas.eu/install-guide" TargetMode="External"/><Relationship Id="rId4" Type="http://schemas.openxmlformats.org/officeDocument/2006/relationships/hyperlink" Target="https://nmaas.geant.org"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iki.geant.org/display/NETDEV/SPA" TargetMode="External"/><Relationship Id="rId3" Type="http://schemas.openxmlformats.org/officeDocument/2006/relationships/image" Target="../media/image48.png"/><Relationship Id="rId7" Type="http://schemas.openxmlformats.org/officeDocument/2006/relationships/hyperlink" Target="mailto:spa@lists.geant.org"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hyperlink" Target="https://www.perfsonar.net/" TargetMode="External"/><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hyperlink" Target="mailto:perfsonar-smallnodes@lists.geant.org" TargetMode="External"/><Relationship Id="rId4" Type="http://schemas.openxmlformats.org/officeDocument/2006/relationships/hyperlink" Target="https://pmp-central.geant.org/maddash-webui/"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hyperlink" Target="https://wiki.geant.org/display/WIF/WiFiMon+Home" TargetMode="External"/><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s://timemap.geant.org/" TargetMode="External"/><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71.png"/><Relationship Id="rId5" Type="http://schemas.openxmlformats.org/officeDocument/2006/relationships/hyperlink" Target="https://network.geant.org/timemap/" TargetMode="External"/><Relationship Id="rId4" Type="http://schemas.openxmlformats.org/officeDocument/2006/relationships/hyperlink" Target="https://gitlab.geant.org/gn4-3-wp6-t1-lola/timemap_public"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https://wiki.geant.org/display/netdev/argu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hyperlink" Target="https://wiki.geant.org/display/NETDEV/OAV+Training+Portal" TargetMode="External"/><Relationship Id="rId18" Type="http://schemas.openxmlformats.org/officeDocument/2006/relationships/image" Target="../media/image84.png"/><Relationship Id="rId3" Type="http://schemas.openxmlformats.org/officeDocument/2006/relationships/image" Target="../media/image77.png"/><Relationship Id="rId7" Type="http://schemas.openxmlformats.org/officeDocument/2006/relationships/hyperlink" Target="https://www.geant.org/Resources/Documents/Campus_Network_Management_Service_Definition_Template_Checklist.docx" TargetMode="External"/><Relationship Id="rId12" Type="http://schemas.openxmlformats.org/officeDocument/2006/relationships/image" Target="../media/image81.png"/><Relationship Id="rId17" Type="http://schemas.openxmlformats.org/officeDocument/2006/relationships/hyperlink" Target="https://wiki.geant.org/display/NETDEV/OAV+Maturity+Model" TargetMode="External"/><Relationship Id="rId2" Type="http://schemas.openxmlformats.org/officeDocument/2006/relationships/notesSlide" Target="../notesSlides/notesSlide20.xml"/><Relationship Id="rId16" Type="http://schemas.openxmlformats.org/officeDocument/2006/relationships/image" Target="../media/image83.png"/><Relationship Id="rId20" Type="http://schemas.openxmlformats.org/officeDocument/2006/relationships/image" Target="../media/image85.png"/><Relationship Id="rId1" Type="http://schemas.openxmlformats.org/officeDocument/2006/relationships/slideLayout" Target="../slideLayouts/slideLayout19.xml"/><Relationship Id="rId6" Type="http://schemas.openxmlformats.org/officeDocument/2006/relationships/image" Target="../media/image78.png"/><Relationship Id="rId11" Type="http://schemas.openxmlformats.org/officeDocument/2006/relationships/hyperlink" Target="https://wiki.geant.org/display/OAV/" TargetMode="External"/><Relationship Id="rId5" Type="http://schemas.openxmlformats.org/officeDocument/2006/relationships/hyperlink" Target="https://wiki.geant.org/display/NETDEV/Mapping+Use+Cases" TargetMode="External"/><Relationship Id="rId15" Type="http://schemas.openxmlformats.org/officeDocument/2006/relationships/hyperlink" Target="https://wiki.geant.org/display/DTN" TargetMode="External"/><Relationship Id="rId10" Type="http://schemas.openxmlformats.org/officeDocument/2006/relationships/image" Target="../media/image80.png"/><Relationship Id="rId19" Type="http://schemas.openxmlformats.org/officeDocument/2006/relationships/hyperlink" Target="https://e-academy.geant.org/moodle/course/index.php?categoryid=54" TargetMode="External"/><Relationship Id="rId4" Type="http://schemas.openxmlformats.org/officeDocument/2006/relationships/hyperlink" Target="https://wiki.geant.org/display/OAV/OAV+Architectures" TargetMode="External"/><Relationship Id="rId9" Type="http://schemas.openxmlformats.org/officeDocument/2006/relationships/hyperlink" Target="https://wiki.geant.org/pages/viewpage.action?pageId=133765930" TargetMode="External"/><Relationship Id="rId14" Type="http://schemas.openxmlformats.org/officeDocument/2006/relationships/image" Target="../media/image82.jpg"/></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hyperlink" Target="https://wiki.geant.org/display/NETDEV/OAV+Training+Porta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36.xml"/><Relationship Id="rId4" Type="http://schemas.openxmlformats.org/officeDocument/2006/relationships/hyperlink" Target="https://wiki.geant.org/display/NETDEV/NETDEV+Incubator"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events.geant.org/event/1427/" TargetMode="External"/><Relationship Id="rId2" Type="http://schemas.openxmlformats.org/officeDocument/2006/relationships/notesSlide" Target="../notesSlides/notesSlide24.xml"/><Relationship Id="rId1" Type="http://schemas.openxmlformats.org/officeDocument/2006/relationships/slideLayout" Target="../slideLayouts/slideLayout38.xml"/><Relationship Id="rId5" Type="http://schemas.openxmlformats.org/officeDocument/2006/relationships/hyperlink" Target="https://wiki.geant.org/display/NETDEV/" TargetMode="External"/><Relationship Id="rId4" Type="http://schemas.openxmlformats.org/officeDocument/2006/relationships/hyperlink" Target="mailto:netdev@lists.geant.org"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hyperlink" Target="https://wiki.geant.org/display/netdev"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s://wiki.geant.org/display/NETDEV/OTFN"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hyperlink" Target="https://wiki.geant.org/display/NETDEV/OTFN" TargetMode="External"/><Relationship Id="rId13" Type="http://schemas.openxmlformats.org/officeDocument/2006/relationships/image" Target="../media/image31.png"/><Relationship Id="rId3" Type="http://schemas.openxmlformats.org/officeDocument/2006/relationships/hyperlink" Target="https://e-academy.geant.org/moodle/course/index.php?categoryid=3" TargetMode="External"/><Relationship Id="rId7" Type="http://schemas.openxmlformats.org/officeDocument/2006/relationships/hyperlink" Target="https://events.geant.org/event/1427" TargetMode="External"/><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hyperlink" Target="https://wiki.geant.org/display/NETDEV/QT" TargetMode="External"/><Relationship Id="rId11" Type="http://schemas.openxmlformats.org/officeDocument/2006/relationships/image" Target="../media/image29.png"/><Relationship Id="rId5" Type="http://schemas.openxmlformats.org/officeDocument/2006/relationships/hyperlink" Target="mailto:quantum-discuss@lists.geant.org" TargetMode="External"/><Relationship Id="rId10" Type="http://schemas.openxmlformats.org/officeDocument/2006/relationships/image" Target="../media/image28.png"/><Relationship Id="rId4" Type="http://schemas.openxmlformats.org/officeDocument/2006/relationships/hyperlink" Target="https://wiki.geant.org/display/NETDEV/Open+Quantum+Group+Meeting" TargetMode="External"/><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iki.geant.org/display/RARE" TargetMode="External"/><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hyperlink" Target="mailto:rare@lists.geant.org" TargetMode="External"/><Relationship Id="rId5" Type="http://schemas.openxmlformats.org/officeDocument/2006/relationships/hyperlink" Target="mailto:rare-dev@lists.geant.org" TargetMode="External"/><Relationship Id="rId4" Type="http://schemas.openxmlformats.org/officeDocument/2006/relationships/hyperlink" Target="mailto:rare-users@lists.geant.org" TargetMode="External"/><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hyperlink" Target="https://wiki.geant.org/display/GP4L"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2112d364e0d_4_15"/>
          <p:cNvSpPr txBox="1"/>
          <p:nvPr/>
        </p:nvSpPr>
        <p:spPr>
          <a:xfrm>
            <a:off x="558266" y="2955450"/>
            <a:ext cx="5614192" cy="549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lt1"/>
              </a:solidFill>
              <a:latin typeface="Calibri"/>
              <a:ea typeface="Calibri"/>
              <a:cs typeface="Calibri"/>
              <a:sym typeface="Calibri"/>
            </a:endParaRPr>
          </a:p>
        </p:txBody>
      </p:sp>
      <p:sp>
        <p:nvSpPr>
          <p:cNvPr id="260" name="Google Shape;260;g2112d364e0d_4_15"/>
          <p:cNvSpPr txBox="1"/>
          <p:nvPr/>
        </p:nvSpPr>
        <p:spPr>
          <a:xfrm>
            <a:off x="558265" y="4453216"/>
            <a:ext cx="5017200" cy="265200"/>
          </a:xfrm>
          <a:prstGeom prst="rect">
            <a:avLst/>
          </a:prstGeom>
          <a:noFill/>
          <a:ln>
            <a:noFill/>
          </a:ln>
        </p:spPr>
        <p:txBody>
          <a:bodyPr spcFirstLastPara="1" wrap="square" lIns="68575" tIns="34275" rIns="68575" bIns="34275" anchor="ctr" anchorCtr="0">
            <a:noAutofit/>
          </a:bodyPr>
          <a:lstStyle/>
          <a:p>
            <a:pPr marL="0" marR="0" lvl="0" indent="0" algn="l" rtl="0">
              <a:lnSpc>
                <a:spcPct val="150000"/>
              </a:lnSpc>
              <a:spcBef>
                <a:spcPts val="0"/>
              </a:spcBef>
              <a:spcAft>
                <a:spcPts val="0"/>
              </a:spcAft>
              <a:buClr>
                <a:srgbClr val="000000"/>
              </a:buClr>
              <a:buSzPts val="900"/>
              <a:buFont typeface="Arial"/>
              <a:buNone/>
            </a:pPr>
            <a:r>
              <a:rPr lang="hr" sz="900" b="0" i="0" u="none" strike="noStrike" cap="none">
                <a:solidFill>
                  <a:schemeClr val="lt1"/>
                </a:solidFill>
                <a:latin typeface="Calibri"/>
                <a:ea typeface="Calibri"/>
                <a:cs typeface="Calibri"/>
                <a:sym typeface="Calibri"/>
              </a:rPr>
              <a:t>Public (PU)</a:t>
            </a:r>
            <a:endParaRPr sz="900" b="0" i="0" u="none" strike="noStrike" cap="none">
              <a:solidFill>
                <a:schemeClr val="lt1"/>
              </a:solidFill>
              <a:latin typeface="Calibri"/>
              <a:ea typeface="Calibri"/>
              <a:cs typeface="Calibri"/>
              <a:sym typeface="Calibri"/>
            </a:endParaRPr>
          </a:p>
        </p:txBody>
      </p:sp>
      <p:sp>
        <p:nvSpPr>
          <p:cNvPr id="261" name="Google Shape;261;g2112d364e0d_4_15"/>
          <p:cNvSpPr txBox="1"/>
          <p:nvPr/>
        </p:nvSpPr>
        <p:spPr>
          <a:xfrm>
            <a:off x="558275" y="3889551"/>
            <a:ext cx="4649700" cy="4821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SzPts val="1200"/>
              <a:buFont typeface="Arial"/>
              <a:buNone/>
            </a:pPr>
            <a:r>
              <a:rPr lang="hr" sz="1200" b="0" i="0" u="none" strike="noStrike" cap="none">
                <a:solidFill>
                  <a:schemeClr val="lt1"/>
                </a:solidFill>
                <a:latin typeface="Calibri"/>
                <a:ea typeface="Calibri"/>
                <a:cs typeface="Calibri"/>
                <a:sym typeface="Calibri"/>
              </a:rPr>
              <a:t>TNC23</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800"/>
              </a:spcBef>
              <a:spcAft>
                <a:spcPts val="0"/>
              </a:spcAft>
              <a:buClr>
                <a:schemeClr val="lt1"/>
              </a:buClr>
              <a:buSzPts val="1200"/>
              <a:buFont typeface="Arial"/>
              <a:buNone/>
            </a:pPr>
            <a:r>
              <a:rPr lang="hr" sz="1200" b="0" i="0" u="none" strike="noStrike" cap="none">
                <a:solidFill>
                  <a:schemeClr val="lt1"/>
                </a:solidFill>
                <a:latin typeface="Calibri"/>
                <a:ea typeface="Calibri"/>
                <a:cs typeface="Calibri"/>
                <a:sym typeface="Calibri"/>
              </a:rPr>
              <a:t>June 5-9, Tirana, Albania</a:t>
            </a:r>
            <a:endParaRPr sz="1200" b="0" i="0" u="none" strike="noStrike" cap="none">
              <a:solidFill>
                <a:schemeClr val="lt1"/>
              </a:solidFill>
              <a:latin typeface="Calibri"/>
              <a:ea typeface="Calibri"/>
              <a:cs typeface="Calibri"/>
              <a:sym typeface="Calibri"/>
            </a:endParaRPr>
          </a:p>
        </p:txBody>
      </p:sp>
      <p:sp>
        <p:nvSpPr>
          <p:cNvPr id="262" name="Google Shape;262;g2112d364e0d_4_15"/>
          <p:cNvSpPr txBox="1">
            <a:spLocks noGrp="1"/>
          </p:cNvSpPr>
          <p:nvPr>
            <p:ph type="title"/>
          </p:nvPr>
        </p:nvSpPr>
        <p:spPr>
          <a:xfrm>
            <a:off x="558265" y="1735807"/>
            <a:ext cx="7421042" cy="32318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000"/>
              <a:buFont typeface="Calibri"/>
              <a:buNone/>
            </a:pPr>
            <a:r>
              <a:rPr lang="hr"/>
              <a:t>Network Development in the GÉANT Project</a:t>
            </a:r>
            <a:endParaRPr/>
          </a:p>
        </p:txBody>
      </p:sp>
      <p:sp>
        <p:nvSpPr>
          <p:cNvPr id="263" name="Google Shape;263;g2112d364e0d_4_15"/>
          <p:cNvSpPr txBox="1">
            <a:spLocks noGrp="1"/>
          </p:cNvSpPr>
          <p:nvPr>
            <p:ph type="body" idx="1"/>
          </p:nvPr>
        </p:nvSpPr>
        <p:spPr>
          <a:xfrm>
            <a:off x="558275" y="2464221"/>
            <a:ext cx="7833300" cy="1160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Clr>
                <a:schemeClr val="lt1"/>
              </a:buClr>
              <a:buSzPts val="1800"/>
              <a:buNone/>
            </a:pPr>
            <a:r>
              <a:rPr lang="hr"/>
              <a:t>Maria Isabel Gandia Carriedo, CSUC/RedIRIS</a:t>
            </a:r>
            <a:endParaRPr/>
          </a:p>
          <a:p>
            <a:pPr marL="0" lvl="0" indent="0" algn="l" rtl="0">
              <a:lnSpc>
                <a:spcPct val="90000"/>
              </a:lnSpc>
              <a:spcBef>
                <a:spcPts val="800"/>
              </a:spcBef>
              <a:spcAft>
                <a:spcPts val="0"/>
              </a:spcAft>
              <a:buClr>
                <a:schemeClr val="lt1"/>
              </a:buClr>
              <a:buSzPts val="1800"/>
              <a:buNone/>
            </a:pPr>
            <a:r>
              <a:rPr lang="hr"/>
              <a:t>Ivana Golub, PSNC</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g24bc1bbffaa_0_86"/>
          <p:cNvPicPr preferRelativeResize="0"/>
          <p:nvPr/>
        </p:nvPicPr>
        <p:blipFill rotWithShape="1">
          <a:blip r:embed="rId3">
            <a:alphaModFix/>
          </a:blip>
          <a:srcRect/>
          <a:stretch/>
        </p:blipFill>
        <p:spPr>
          <a:xfrm>
            <a:off x="457200" y="3191423"/>
            <a:ext cx="1080000" cy="1080000"/>
          </a:xfrm>
          <a:prstGeom prst="rect">
            <a:avLst/>
          </a:prstGeom>
          <a:noFill/>
          <a:ln>
            <a:noFill/>
          </a:ln>
        </p:spPr>
      </p:pic>
      <p:pic>
        <p:nvPicPr>
          <p:cNvPr id="400" name="Google Shape;400;g24bc1bbffaa_0_86"/>
          <p:cNvPicPr preferRelativeResize="0"/>
          <p:nvPr/>
        </p:nvPicPr>
        <p:blipFill rotWithShape="1">
          <a:blip r:embed="rId4">
            <a:alphaModFix/>
          </a:blip>
          <a:srcRect/>
          <a:stretch/>
        </p:blipFill>
        <p:spPr>
          <a:xfrm>
            <a:off x="1773081" y="3191423"/>
            <a:ext cx="1080000" cy="1080000"/>
          </a:xfrm>
          <a:prstGeom prst="rect">
            <a:avLst/>
          </a:prstGeom>
          <a:noFill/>
          <a:ln>
            <a:noFill/>
          </a:ln>
        </p:spPr>
      </p:pic>
      <p:pic>
        <p:nvPicPr>
          <p:cNvPr id="401" name="Google Shape;401;g24bc1bbffaa_0_86"/>
          <p:cNvPicPr preferRelativeResize="0"/>
          <p:nvPr/>
        </p:nvPicPr>
        <p:blipFill rotWithShape="1">
          <a:blip r:embed="rId5">
            <a:alphaModFix/>
          </a:blip>
          <a:srcRect/>
          <a:stretch/>
        </p:blipFill>
        <p:spPr>
          <a:xfrm>
            <a:off x="3241363" y="3191423"/>
            <a:ext cx="1080000" cy="1080000"/>
          </a:xfrm>
          <a:prstGeom prst="rect">
            <a:avLst/>
          </a:prstGeom>
          <a:noFill/>
          <a:ln>
            <a:noFill/>
          </a:ln>
        </p:spPr>
      </p:pic>
      <p:pic>
        <p:nvPicPr>
          <p:cNvPr id="402" name="Google Shape;402;g24bc1bbffaa_0_86"/>
          <p:cNvPicPr preferRelativeResize="0"/>
          <p:nvPr/>
        </p:nvPicPr>
        <p:blipFill rotWithShape="1">
          <a:blip r:embed="rId6">
            <a:alphaModFix/>
          </a:blip>
          <a:srcRect/>
          <a:stretch/>
        </p:blipFill>
        <p:spPr>
          <a:xfrm>
            <a:off x="4702363" y="3191423"/>
            <a:ext cx="1080000" cy="1080000"/>
          </a:xfrm>
          <a:prstGeom prst="rect">
            <a:avLst/>
          </a:prstGeom>
          <a:noFill/>
          <a:ln>
            <a:noFill/>
          </a:ln>
        </p:spPr>
      </p:pic>
      <p:pic>
        <p:nvPicPr>
          <p:cNvPr id="403" name="Google Shape;403;g24bc1bbffaa_0_86"/>
          <p:cNvPicPr preferRelativeResize="0"/>
          <p:nvPr/>
        </p:nvPicPr>
        <p:blipFill rotWithShape="1">
          <a:blip r:embed="rId7">
            <a:alphaModFix/>
          </a:blip>
          <a:srcRect/>
          <a:stretch/>
        </p:blipFill>
        <p:spPr>
          <a:xfrm>
            <a:off x="6239563" y="3191423"/>
            <a:ext cx="1080000" cy="1080000"/>
          </a:xfrm>
          <a:prstGeom prst="rect">
            <a:avLst/>
          </a:prstGeom>
          <a:noFill/>
          <a:ln>
            <a:noFill/>
          </a:ln>
        </p:spPr>
      </p:pic>
      <p:pic>
        <p:nvPicPr>
          <p:cNvPr id="404" name="Google Shape;404;g24bc1bbffaa_0_86"/>
          <p:cNvPicPr preferRelativeResize="0"/>
          <p:nvPr/>
        </p:nvPicPr>
        <p:blipFill rotWithShape="1">
          <a:blip r:embed="rId8">
            <a:alphaModFix/>
          </a:blip>
          <a:srcRect/>
          <a:stretch/>
        </p:blipFill>
        <p:spPr>
          <a:xfrm>
            <a:off x="7624363" y="3191423"/>
            <a:ext cx="1080000" cy="1080000"/>
          </a:xfrm>
          <a:prstGeom prst="rect">
            <a:avLst/>
          </a:prstGeom>
          <a:noFill/>
          <a:ln>
            <a:noFill/>
          </a:ln>
        </p:spPr>
      </p:pic>
      <p:sp>
        <p:nvSpPr>
          <p:cNvPr id="405" name="Google Shape;405;g24bc1bbffaa_0_86"/>
          <p:cNvSpPr txBox="1"/>
          <p:nvPr/>
        </p:nvSpPr>
        <p:spPr>
          <a:xfrm>
            <a:off x="448775" y="4299425"/>
            <a:ext cx="936000" cy="3786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800"/>
              </a:spcBef>
              <a:spcAft>
                <a:spcPts val="0"/>
              </a:spcAft>
              <a:buClr>
                <a:srgbClr val="000000"/>
              </a:buClr>
              <a:buSzPts val="1400"/>
              <a:buFont typeface="Arial"/>
              <a:buNone/>
            </a:pPr>
            <a:r>
              <a:rPr lang="hr" sz="1400" b="1" i="0" u="sng" strike="noStrike" cap="none">
                <a:solidFill>
                  <a:schemeClr val="hlink"/>
                </a:solidFill>
                <a:latin typeface="Calibri"/>
                <a:ea typeface="Calibri"/>
                <a:cs typeface="Calibri"/>
                <a:sym typeface="Calibri"/>
                <a:hlinkClick r:id="rId9"/>
              </a:rPr>
              <a:t>GP4Lab</a:t>
            </a:r>
            <a:endParaRPr sz="1400" b="1" i="0" u="none" strike="noStrike" cap="none">
              <a:solidFill>
                <a:srgbClr val="000000"/>
              </a:solidFill>
              <a:latin typeface="Calibri"/>
              <a:ea typeface="Calibri"/>
              <a:cs typeface="Calibri"/>
              <a:sym typeface="Calibri"/>
            </a:endParaRPr>
          </a:p>
        </p:txBody>
      </p:sp>
      <p:sp>
        <p:nvSpPr>
          <p:cNvPr id="406" name="Google Shape;406;g24bc1bbffaa_0_86"/>
          <p:cNvSpPr txBox="1"/>
          <p:nvPr/>
        </p:nvSpPr>
        <p:spPr>
          <a:xfrm>
            <a:off x="1917075" y="4292525"/>
            <a:ext cx="936000" cy="3924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800"/>
              </a:spcBef>
              <a:spcAft>
                <a:spcPts val="0"/>
              </a:spcAft>
              <a:buClr>
                <a:srgbClr val="000000"/>
              </a:buClr>
              <a:buSzPts val="1500"/>
              <a:buFont typeface="Arial"/>
              <a:buNone/>
            </a:pPr>
            <a:r>
              <a:rPr lang="hr" sz="1500" b="1" i="0" u="sng" strike="noStrike" cap="none">
                <a:solidFill>
                  <a:schemeClr val="hlink"/>
                </a:solidFill>
                <a:latin typeface="Calibri"/>
                <a:ea typeface="Calibri"/>
                <a:cs typeface="Calibri"/>
                <a:sym typeface="Calibri"/>
                <a:hlinkClick r:id="rId10"/>
              </a:rPr>
              <a:t>NMaaS</a:t>
            </a:r>
            <a:endParaRPr sz="1500" b="1" i="0" u="none" strike="noStrike" cap="none">
              <a:solidFill>
                <a:srgbClr val="000000"/>
              </a:solidFill>
              <a:latin typeface="Calibri"/>
              <a:ea typeface="Calibri"/>
              <a:cs typeface="Calibri"/>
              <a:sym typeface="Calibri"/>
            </a:endParaRPr>
          </a:p>
        </p:txBody>
      </p:sp>
      <p:sp>
        <p:nvSpPr>
          <p:cNvPr id="407" name="Google Shape;407;g24bc1bbffaa_0_86"/>
          <p:cNvSpPr txBox="1"/>
          <p:nvPr/>
        </p:nvSpPr>
        <p:spPr>
          <a:xfrm>
            <a:off x="3245575" y="4202375"/>
            <a:ext cx="1080000" cy="5727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800"/>
              </a:spcBef>
              <a:spcAft>
                <a:spcPts val="0"/>
              </a:spcAft>
              <a:buClr>
                <a:srgbClr val="000000"/>
              </a:buClr>
              <a:buSzPts val="1400"/>
              <a:buFont typeface="Arial"/>
              <a:buNone/>
            </a:pPr>
            <a:r>
              <a:rPr lang="hr" sz="1400" b="1" i="0" u="sng" strike="noStrike" cap="none">
                <a:solidFill>
                  <a:schemeClr val="hlink"/>
                </a:solidFill>
                <a:latin typeface="Calibri"/>
                <a:ea typeface="Calibri"/>
                <a:cs typeface="Calibri"/>
                <a:sym typeface="Calibri"/>
                <a:hlinkClick r:id="rId11"/>
              </a:rPr>
              <a:t>perfSONAR in NMaaS</a:t>
            </a:r>
            <a:endParaRPr sz="1400" b="1" i="0" u="none" strike="noStrike" cap="none">
              <a:solidFill>
                <a:srgbClr val="000000"/>
              </a:solidFill>
              <a:latin typeface="Calibri"/>
              <a:ea typeface="Calibri"/>
              <a:cs typeface="Calibri"/>
              <a:sym typeface="Calibri"/>
            </a:endParaRPr>
          </a:p>
        </p:txBody>
      </p:sp>
      <p:sp>
        <p:nvSpPr>
          <p:cNvPr id="408" name="Google Shape;408;g24bc1bbffaa_0_86"/>
          <p:cNvSpPr txBox="1"/>
          <p:nvPr/>
        </p:nvSpPr>
        <p:spPr>
          <a:xfrm>
            <a:off x="4642950" y="4202375"/>
            <a:ext cx="1317300" cy="5727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800"/>
              </a:spcBef>
              <a:spcAft>
                <a:spcPts val="0"/>
              </a:spcAft>
              <a:buClr>
                <a:srgbClr val="000000"/>
              </a:buClr>
              <a:buSzPts val="1400"/>
              <a:buFont typeface="Arial"/>
              <a:buNone/>
            </a:pPr>
            <a:r>
              <a:rPr lang="hr" sz="1400" b="1" i="0" u="sng" strike="noStrike" cap="none">
                <a:solidFill>
                  <a:schemeClr val="hlink"/>
                </a:solidFill>
                <a:latin typeface="Calibri"/>
                <a:ea typeface="Calibri"/>
                <a:cs typeface="Calibri"/>
                <a:sym typeface="Calibri"/>
                <a:hlinkClick r:id="rId12"/>
              </a:rPr>
              <a:t>SPA/E-Line in NMaaS</a:t>
            </a:r>
            <a:endParaRPr sz="1400" b="1" i="0" u="none" strike="noStrike" cap="none">
              <a:solidFill>
                <a:srgbClr val="000000"/>
              </a:solidFill>
              <a:latin typeface="Calibri"/>
              <a:ea typeface="Calibri"/>
              <a:cs typeface="Calibri"/>
              <a:sym typeface="Calibri"/>
            </a:endParaRPr>
          </a:p>
        </p:txBody>
      </p:sp>
      <p:sp>
        <p:nvSpPr>
          <p:cNvPr id="409" name="Google Shape;409;g24bc1bbffaa_0_86"/>
          <p:cNvSpPr txBox="1"/>
          <p:nvPr/>
        </p:nvSpPr>
        <p:spPr>
          <a:xfrm>
            <a:off x="6018150" y="4202375"/>
            <a:ext cx="1606200" cy="5727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800"/>
              </a:spcBef>
              <a:spcAft>
                <a:spcPts val="0"/>
              </a:spcAft>
              <a:buClr>
                <a:srgbClr val="000000"/>
              </a:buClr>
              <a:buSzPts val="1400"/>
              <a:buFont typeface="Arial"/>
              <a:buNone/>
            </a:pPr>
            <a:r>
              <a:rPr lang="hr" sz="1400" b="1" i="0" u="sng" strike="noStrike" cap="none">
                <a:solidFill>
                  <a:schemeClr val="hlink"/>
                </a:solidFill>
                <a:latin typeface="Calibri"/>
                <a:ea typeface="Calibri"/>
                <a:cs typeface="Calibri"/>
                <a:sym typeface="Calibri"/>
                <a:hlinkClick r:id="rId13"/>
              </a:rPr>
              <a:t>SPA Inventory2 in NMaaS</a:t>
            </a:r>
            <a:endParaRPr sz="1400" b="1" i="0" u="none" strike="noStrike" cap="none">
              <a:solidFill>
                <a:srgbClr val="000000"/>
              </a:solidFill>
              <a:latin typeface="Calibri"/>
              <a:ea typeface="Calibri"/>
              <a:cs typeface="Calibri"/>
              <a:sym typeface="Calibri"/>
            </a:endParaRPr>
          </a:p>
        </p:txBody>
      </p:sp>
      <p:sp>
        <p:nvSpPr>
          <p:cNvPr id="410" name="Google Shape;410;g24bc1bbffaa_0_86"/>
          <p:cNvSpPr txBox="1"/>
          <p:nvPr/>
        </p:nvSpPr>
        <p:spPr>
          <a:xfrm>
            <a:off x="7624375" y="4202375"/>
            <a:ext cx="1220700" cy="5727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800"/>
              </a:spcBef>
              <a:spcAft>
                <a:spcPts val="0"/>
              </a:spcAft>
              <a:buClr>
                <a:srgbClr val="000000"/>
              </a:buClr>
              <a:buSzPts val="1400"/>
              <a:buFont typeface="Arial"/>
              <a:buNone/>
            </a:pPr>
            <a:r>
              <a:rPr lang="hr" sz="1400" b="1" i="0" u="sng" strike="noStrike" cap="none">
                <a:solidFill>
                  <a:schemeClr val="hlink"/>
                </a:solidFill>
                <a:latin typeface="Calibri"/>
                <a:ea typeface="Calibri"/>
                <a:cs typeface="Calibri"/>
                <a:sym typeface="Calibri"/>
                <a:hlinkClick r:id="rId14"/>
              </a:rPr>
              <a:t>WiFiMon in NMaaS</a:t>
            </a:r>
            <a:endParaRPr sz="1400" b="1" i="0" u="none" strike="noStrike" cap="none">
              <a:solidFill>
                <a:srgbClr val="000000"/>
              </a:solidFill>
              <a:latin typeface="Calibri"/>
              <a:ea typeface="Calibri"/>
              <a:cs typeface="Calibri"/>
              <a:sym typeface="Calibri"/>
            </a:endParaRPr>
          </a:p>
        </p:txBody>
      </p:sp>
      <p:pic>
        <p:nvPicPr>
          <p:cNvPr id="411" name="Google Shape;411;g24bc1bbffaa_0_86"/>
          <p:cNvPicPr preferRelativeResize="0"/>
          <p:nvPr/>
        </p:nvPicPr>
        <p:blipFill rotWithShape="1">
          <a:blip r:embed="rId15">
            <a:alphaModFix/>
          </a:blip>
          <a:srcRect/>
          <a:stretch/>
        </p:blipFill>
        <p:spPr>
          <a:xfrm>
            <a:off x="0" y="-76211"/>
            <a:ext cx="9143998" cy="1101321"/>
          </a:xfrm>
          <a:prstGeom prst="rect">
            <a:avLst/>
          </a:prstGeom>
          <a:noFill/>
          <a:ln>
            <a:noFill/>
          </a:ln>
        </p:spPr>
      </p:pic>
      <p:sp>
        <p:nvSpPr>
          <p:cNvPr id="412" name="Google Shape;412;g24bc1bbffaa_0_86"/>
          <p:cNvSpPr/>
          <p:nvPr/>
        </p:nvSpPr>
        <p:spPr>
          <a:xfrm>
            <a:off x="6926850" y="1895500"/>
            <a:ext cx="2041200" cy="1208400"/>
          </a:xfrm>
          <a:prstGeom prst="roundRect">
            <a:avLst>
              <a:gd name="adj" fmla="val 16667"/>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hr" sz="1400" b="1" i="0" u="none" strike="noStrike" cap="none">
                <a:solidFill>
                  <a:srgbClr val="000000"/>
                </a:solidFill>
                <a:latin typeface="Calibri"/>
                <a:ea typeface="Calibri"/>
                <a:cs typeface="Calibri"/>
                <a:sym typeface="Calibri"/>
              </a:rPr>
              <a:t>Increases the visibility</a:t>
            </a:r>
            <a:r>
              <a:rPr lang="hr" sz="1400" b="0" i="0" u="none" strike="noStrike" cap="none">
                <a:solidFill>
                  <a:srgbClr val="000000"/>
                </a:solidFill>
                <a:latin typeface="Calibri"/>
                <a:ea typeface="Calibri"/>
                <a:cs typeface="Calibri"/>
                <a:sym typeface="Calibri"/>
              </a:rPr>
              <a:t> of test infrastructures and there developed  solutions</a:t>
            </a:r>
            <a:endParaRPr sz="1400" b="0" i="0" u="none" strike="noStrike" cap="none">
              <a:solidFill>
                <a:srgbClr val="000000"/>
              </a:solidFill>
              <a:latin typeface="Calibri"/>
              <a:ea typeface="Calibri"/>
              <a:cs typeface="Calibri"/>
              <a:sym typeface="Calibri"/>
            </a:endParaRPr>
          </a:p>
        </p:txBody>
      </p:sp>
      <p:sp>
        <p:nvSpPr>
          <p:cNvPr id="413" name="Google Shape;413;g24bc1bbffaa_0_86"/>
          <p:cNvSpPr/>
          <p:nvPr/>
        </p:nvSpPr>
        <p:spPr>
          <a:xfrm>
            <a:off x="5092175" y="1895500"/>
            <a:ext cx="1706400" cy="1208400"/>
          </a:xfrm>
          <a:prstGeom prst="roundRect">
            <a:avLst>
              <a:gd name="adj" fmla="val 16667"/>
            </a:avLst>
          </a:prstGeom>
          <a:solidFill>
            <a:srgbClr val="D6D5E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hr" sz="1400" b="1" i="0" u="none" strike="noStrike" cap="none">
                <a:solidFill>
                  <a:srgbClr val="000000"/>
                </a:solidFill>
                <a:latin typeface="Calibri"/>
                <a:ea typeface="Calibri"/>
                <a:cs typeface="Calibri"/>
                <a:sym typeface="Calibri"/>
              </a:rPr>
              <a:t>Promotes test infrastructures</a:t>
            </a:r>
            <a:r>
              <a:rPr lang="hr" sz="1400" b="0" i="0" u="none" strike="noStrike" cap="none">
                <a:solidFill>
                  <a:srgbClr val="000000"/>
                </a:solidFill>
                <a:latin typeface="Calibri"/>
                <a:ea typeface="Calibri"/>
                <a:cs typeface="Calibri"/>
                <a:sym typeface="Calibri"/>
              </a:rPr>
              <a:t> whose owners are open for collaboration</a:t>
            </a:r>
            <a:endParaRPr sz="1400" b="0" i="0" u="none" strike="noStrike" cap="none">
              <a:solidFill>
                <a:srgbClr val="000000"/>
              </a:solidFill>
              <a:latin typeface="Calibri"/>
              <a:ea typeface="Calibri"/>
              <a:cs typeface="Calibri"/>
              <a:sym typeface="Calibri"/>
            </a:endParaRPr>
          </a:p>
        </p:txBody>
      </p:sp>
      <p:sp>
        <p:nvSpPr>
          <p:cNvPr id="414" name="Google Shape;414;g24bc1bbffaa_0_86"/>
          <p:cNvSpPr/>
          <p:nvPr/>
        </p:nvSpPr>
        <p:spPr>
          <a:xfrm>
            <a:off x="546225" y="1194600"/>
            <a:ext cx="8300400" cy="6063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hr" sz="1800" b="1" i="0" u="none" strike="noStrike" cap="none">
                <a:solidFill>
                  <a:srgbClr val="000000"/>
                </a:solidFill>
                <a:latin typeface="Calibri"/>
                <a:ea typeface="Calibri"/>
                <a:cs typeface="Calibri"/>
                <a:sym typeface="Calibri"/>
              </a:rPr>
              <a:t>TechLab</a:t>
            </a:r>
            <a:r>
              <a:rPr lang="hr" sz="1400" b="0" i="0" u="none" strike="noStrike" cap="none">
                <a:solidFill>
                  <a:srgbClr val="000000"/>
                </a:solidFill>
                <a:latin typeface="Calibri"/>
                <a:ea typeface="Calibri"/>
                <a:cs typeface="Calibri"/>
                <a:sym typeface="Calibri"/>
              </a:rPr>
              <a:t> </a:t>
            </a:r>
            <a:r>
              <a:rPr lang="hr" sz="1600" b="0" i="0" u="none" strike="noStrike" cap="none">
                <a:solidFill>
                  <a:srgbClr val="000000"/>
                </a:solidFill>
                <a:latin typeface="Calibri"/>
                <a:ea typeface="Calibri"/>
                <a:cs typeface="Calibri"/>
                <a:sym typeface="Calibri"/>
              </a:rPr>
              <a:t>is an </a:t>
            </a:r>
            <a:r>
              <a:rPr lang="hr" sz="1600" b="1" i="0" u="none" strike="noStrike" cap="none">
                <a:solidFill>
                  <a:srgbClr val="000000"/>
                </a:solidFill>
                <a:latin typeface="Calibri"/>
                <a:ea typeface="Calibri"/>
                <a:cs typeface="Calibri"/>
                <a:sym typeface="Calibri"/>
              </a:rPr>
              <a:t>initiative</a:t>
            </a:r>
            <a:r>
              <a:rPr lang="hr" sz="1600" b="0" i="0" u="none" strike="noStrike" cap="none">
                <a:solidFill>
                  <a:srgbClr val="000000"/>
                </a:solidFill>
                <a:latin typeface="Calibri"/>
                <a:ea typeface="Calibri"/>
                <a:cs typeface="Calibri"/>
                <a:sym typeface="Calibri"/>
              </a:rPr>
              <a:t> to </a:t>
            </a:r>
            <a:r>
              <a:rPr lang="hr" sz="1600" b="1" i="0" u="none" strike="noStrike" cap="none">
                <a:solidFill>
                  <a:srgbClr val="000000"/>
                </a:solidFill>
                <a:latin typeface="Calibri"/>
                <a:ea typeface="Calibri"/>
                <a:cs typeface="Calibri"/>
                <a:sym typeface="Calibri"/>
              </a:rPr>
              <a:t>facilitate access to information </a:t>
            </a:r>
            <a:r>
              <a:rPr lang="hr" sz="1600" b="0" i="0" u="none" strike="noStrike" cap="none">
                <a:solidFill>
                  <a:srgbClr val="000000"/>
                </a:solidFill>
                <a:latin typeface="Calibri"/>
                <a:ea typeface="Calibri"/>
                <a:cs typeface="Calibri"/>
                <a:sym typeface="Calibri"/>
              </a:rPr>
              <a:t>on </a:t>
            </a:r>
            <a:r>
              <a:rPr lang="hr" sz="1600" b="1" i="0" u="none" strike="noStrike" cap="none">
                <a:solidFill>
                  <a:srgbClr val="000000"/>
                </a:solidFill>
                <a:latin typeface="Calibri"/>
                <a:ea typeface="Calibri"/>
                <a:cs typeface="Calibri"/>
                <a:sym typeface="Calibri"/>
              </a:rPr>
              <a:t>research network infrastructures and services </a:t>
            </a:r>
            <a:r>
              <a:rPr lang="hr" sz="1600" b="0" i="0" u="none" strike="noStrike" cap="none">
                <a:solidFill>
                  <a:srgbClr val="000000"/>
                </a:solidFill>
                <a:latin typeface="Calibri"/>
                <a:ea typeface="Calibri"/>
                <a:cs typeface="Calibri"/>
                <a:sym typeface="Calibri"/>
              </a:rPr>
              <a:t>that can be made available to work on </a:t>
            </a:r>
            <a:r>
              <a:rPr lang="hr" sz="1600" b="1" i="0" u="none" strike="noStrike" cap="none">
                <a:solidFill>
                  <a:srgbClr val="000000"/>
                </a:solidFill>
                <a:latin typeface="Calibri"/>
                <a:ea typeface="Calibri"/>
                <a:cs typeface="Calibri"/>
                <a:sym typeface="Calibri"/>
              </a:rPr>
              <a:t>modern and innovative solutions</a:t>
            </a:r>
            <a:r>
              <a:rPr lang="hr" sz="1600" b="0" i="0" u="none" strike="noStrike" cap="none">
                <a:solidFill>
                  <a:srgbClr val="000000"/>
                </a:solidFill>
                <a:latin typeface="Calibri"/>
                <a:ea typeface="Calibri"/>
                <a:cs typeface="Calibri"/>
                <a:sym typeface="Calibri"/>
              </a:rPr>
              <a:t>.</a:t>
            </a:r>
            <a:endParaRPr sz="1600" b="0" i="0" u="none" strike="noStrike" cap="none">
              <a:solidFill>
                <a:srgbClr val="000000"/>
              </a:solidFill>
              <a:latin typeface="Calibri"/>
              <a:ea typeface="Calibri"/>
              <a:cs typeface="Calibri"/>
              <a:sym typeface="Calibri"/>
            </a:endParaRPr>
          </a:p>
        </p:txBody>
      </p:sp>
      <p:sp>
        <p:nvSpPr>
          <p:cNvPr id="415" name="Google Shape;415;g24bc1bbffaa_0_86"/>
          <p:cNvSpPr/>
          <p:nvPr/>
        </p:nvSpPr>
        <p:spPr>
          <a:xfrm>
            <a:off x="546225" y="1895500"/>
            <a:ext cx="2293200" cy="1208400"/>
          </a:xfrm>
          <a:prstGeom prst="roundRect">
            <a:avLst>
              <a:gd name="adj" fmla="val 16667"/>
            </a:avLst>
          </a:prstGeom>
          <a:solidFill>
            <a:srgbClr val="FAFA3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hr" sz="1400" b="1" i="0" u="none" strike="noStrike" cap="none">
                <a:solidFill>
                  <a:srgbClr val="000000"/>
                </a:solidFill>
                <a:latin typeface="Calibri"/>
                <a:ea typeface="Calibri"/>
                <a:cs typeface="Calibri"/>
                <a:sym typeface="Calibri"/>
              </a:rPr>
              <a:t>Brings together</a:t>
            </a:r>
            <a:r>
              <a:rPr lang="hr" sz="1400" b="0" i="0" u="none" strike="noStrike" cap="none">
                <a:solidFill>
                  <a:srgbClr val="000000"/>
                </a:solidFill>
                <a:latin typeface="Calibri"/>
                <a:ea typeface="Calibri"/>
                <a:cs typeface="Calibri"/>
                <a:sym typeface="Calibri"/>
              </a:rPr>
              <a:t> specialists and researchers </a:t>
            </a:r>
            <a:r>
              <a:rPr lang="hr" sz="1400" b="1" i="0" u="none" strike="noStrike" cap="none">
                <a:solidFill>
                  <a:srgbClr val="000000"/>
                </a:solidFill>
                <a:latin typeface="Calibri"/>
                <a:ea typeface="Calibri"/>
                <a:cs typeface="Calibri"/>
                <a:sym typeface="Calibri"/>
              </a:rPr>
              <a:t>to share knowledge and experience</a:t>
            </a:r>
            <a:r>
              <a:rPr lang="hr" sz="1400" b="0" i="0" u="none" strike="noStrike" cap="none">
                <a:solidFill>
                  <a:srgbClr val="000000"/>
                </a:solidFill>
                <a:latin typeface="Calibri"/>
                <a:ea typeface="Calibri"/>
                <a:cs typeface="Calibri"/>
                <a:sym typeface="Calibri"/>
              </a:rPr>
              <a:t> and promote work results</a:t>
            </a:r>
            <a:endParaRPr sz="1400" b="0" i="0" u="none" strike="noStrike" cap="none">
              <a:solidFill>
                <a:srgbClr val="000000"/>
              </a:solidFill>
              <a:latin typeface="Calibri"/>
              <a:ea typeface="Calibri"/>
              <a:cs typeface="Calibri"/>
              <a:sym typeface="Calibri"/>
            </a:endParaRPr>
          </a:p>
        </p:txBody>
      </p:sp>
      <p:sp>
        <p:nvSpPr>
          <p:cNvPr id="416" name="Google Shape;416;g24bc1bbffaa_0_86"/>
          <p:cNvSpPr/>
          <p:nvPr/>
        </p:nvSpPr>
        <p:spPr>
          <a:xfrm>
            <a:off x="2921275" y="1895500"/>
            <a:ext cx="2077200" cy="1208400"/>
          </a:xfrm>
          <a:prstGeom prst="roundRect">
            <a:avLst>
              <a:gd name="adj" fmla="val 16667"/>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hr" sz="1400" b="1" i="0" u="none" strike="noStrike" cap="none">
                <a:solidFill>
                  <a:srgbClr val="000000"/>
                </a:solidFill>
                <a:latin typeface="Calibri"/>
                <a:ea typeface="Calibri"/>
                <a:cs typeface="Calibri"/>
                <a:sym typeface="Calibri"/>
              </a:rPr>
              <a:t>Offers</a:t>
            </a:r>
            <a:r>
              <a:rPr lang="hr" sz="1400" b="0" i="0" u="none" strike="noStrike" cap="none">
                <a:solidFill>
                  <a:srgbClr val="000000"/>
                </a:solidFill>
                <a:latin typeface="Calibri"/>
                <a:ea typeface="Calibri"/>
                <a:cs typeface="Calibri"/>
                <a:sym typeface="Calibri"/>
              </a:rPr>
              <a:t> </a:t>
            </a:r>
            <a:r>
              <a:rPr lang="hr" sz="1400" b="1" i="0" u="none" strike="noStrike" cap="none">
                <a:solidFill>
                  <a:srgbClr val="000000"/>
                </a:solidFill>
                <a:latin typeface="Calibri"/>
                <a:ea typeface="Calibri"/>
                <a:cs typeface="Calibri"/>
                <a:sym typeface="Calibri"/>
              </a:rPr>
              <a:t>shared resources</a:t>
            </a:r>
            <a:r>
              <a:rPr lang="hr" sz="1400" b="0" i="0" u="none" strike="noStrike" cap="none">
                <a:solidFill>
                  <a:srgbClr val="000000"/>
                </a:solidFill>
                <a:latin typeface="Calibri"/>
                <a:ea typeface="Calibri"/>
                <a:cs typeface="Calibri"/>
                <a:sym typeface="Calibri"/>
              </a:rPr>
              <a:t> and services for advanced testing, piloting and research.</a:t>
            </a:r>
            <a:endParaRPr sz="1400" b="0" i="0" u="none" strike="noStrike" cap="none">
              <a:solidFill>
                <a:srgbClr val="000000"/>
              </a:solidFill>
              <a:latin typeface="Calibri"/>
              <a:ea typeface="Calibri"/>
              <a:cs typeface="Calibri"/>
              <a:sym typeface="Calibri"/>
            </a:endParaRPr>
          </a:p>
        </p:txBody>
      </p:sp>
      <p:sp>
        <p:nvSpPr>
          <p:cNvPr id="417" name="Google Shape;417;g24bc1bbffaa_0_86"/>
          <p:cNvSpPr/>
          <p:nvPr/>
        </p:nvSpPr>
        <p:spPr>
          <a:xfrm>
            <a:off x="2606025" y="4836925"/>
            <a:ext cx="3780000" cy="2835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hr" u="sng">
                <a:solidFill>
                  <a:schemeClr val="hlink"/>
                </a:solidFill>
                <a:latin typeface="Calibri"/>
                <a:ea typeface="Calibri"/>
                <a:cs typeface="Calibri"/>
                <a:sym typeface="Calibri"/>
                <a:hlinkClick r:id="rId16"/>
              </a:rPr>
              <a:t>https://wiki.geant.org/display/NETDEV/TechLab</a:t>
            </a:r>
            <a:endParaRPr>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24a380db27c_0_68"/>
          <p:cNvSpPr/>
          <p:nvPr/>
        </p:nvSpPr>
        <p:spPr>
          <a:xfrm>
            <a:off x="0" y="-16726"/>
            <a:ext cx="9144000" cy="5160300"/>
          </a:xfrm>
          <a:prstGeom prst="rect">
            <a:avLst/>
          </a:prstGeom>
          <a:solidFill>
            <a:srgbClr val="30348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423" name="Google Shape;423;g24a380db27c_0_68"/>
          <p:cNvPicPr preferRelativeResize="0"/>
          <p:nvPr/>
        </p:nvPicPr>
        <p:blipFill rotWithShape="1">
          <a:blip r:embed="rId3">
            <a:alphaModFix/>
          </a:blip>
          <a:srcRect l="10049" t="49876" r="43657" b="13066"/>
          <a:stretch/>
        </p:blipFill>
        <p:spPr>
          <a:xfrm>
            <a:off x="1" y="-16726"/>
            <a:ext cx="9144000" cy="5160226"/>
          </a:xfrm>
          <a:prstGeom prst="rect">
            <a:avLst/>
          </a:prstGeom>
          <a:noFill/>
          <a:ln>
            <a:noFill/>
          </a:ln>
        </p:spPr>
      </p:pic>
      <p:sp>
        <p:nvSpPr>
          <p:cNvPr id="424" name="Google Shape;424;g24a380db27c_0_68"/>
          <p:cNvSpPr txBox="1">
            <a:spLocks noGrp="1"/>
          </p:cNvSpPr>
          <p:nvPr>
            <p:ph type="sldNum" idx="12"/>
          </p:nvPr>
        </p:nvSpPr>
        <p:spPr>
          <a:xfrm>
            <a:off x="8589506" y="384740"/>
            <a:ext cx="427200" cy="240900"/>
          </a:xfrm>
          <a:prstGeom prst="rect">
            <a:avLst/>
          </a:prstGeom>
          <a:noFill/>
          <a:ln>
            <a:noFill/>
          </a:ln>
        </p:spPr>
        <p:txBody>
          <a:bodyPr spcFirstLastPara="1" wrap="square" lIns="68575" tIns="34275" rIns="68575" bIns="34275" anchor="t" anchorCtr="0">
            <a:noAutofit/>
          </a:bodyPr>
          <a:lstStyle/>
          <a:p>
            <a:pPr marL="0" lvl="0" indent="0" algn="r" rtl="0">
              <a:lnSpc>
                <a:spcPct val="100000"/>
              </a:lnSpc>
              <a:spcBef>
                <a:spcPts val="0"/>
              </a:spcBef>
              <a:spcAft>
                <a:spcPts val="0"/>
              </a:spcAft>
              <a:buSzPts val="1100"/>
              <a:buNone/>
            </a:pPr>
            <a:fld id="{00000000-1234-1234-1234-123412341234}" type="slidenum">
              <a:rPr lang="hr"/>
              <a:t>11</a:t>
            </a:fld>
            <a:endParaRPr/>
          </a:p>
        </p:txBody>
      </p:sp>
      <p:sp>
        <p:nvSpPr>
          <p:cNvPr id="425" name="Google Shape;425;g24a380db27c_0_68"/>
          <p:cNvSpPr txBox="1"/>
          <p:nvPr/>
        </p:nvSpPr>
        <p:spPr>
          <a:xfrm>
            <a:off x="-2581043" y="-770011"/>
            <a:ext cx="25809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r" sz="1400" b="0" i="0" u="none" strike="noStrike" cap="none">
                <a:solidFill>
                  <a:schemeClr val="dk1"/>
                </a:solidFill>
                <a:highlight>
                  <a:srgbClr val="FFFF00"/>
                </a:highlight>
                <a:latin typeface="Calibri"/>
                <a:ea typeface="Calibri"/>
                <a:cs typeface="Calibri"/>
                <a:sym typeface="Calibri"/>
              </a:rPr>
              <a:t>Paul can we have an agenda slide?</a:t>
            </a:r>
            <a:endParaRPr sz="1100" b="0" i="0" u="none" strike="noStrike" cap="none">
              <a:solidFill>
                <a:srgbClr val="000000"/>
              </a:solidFill>
              <a:latin typeface="Arial"/>
              <a:ea typeface="Arial"/>
              <a:cs typeface="Arial"/>
              <a:sym typeface="Arial"/>
            </a:endParaRPr>
          </a:p>
        </p:txBody>
      </p:sp>
      <p:sp>
        <p:nvSpPr>
          <p:cNvPr id="426" name="Google Shape;426;g24a380db27c_0_68"/>
          <p:cNvSpPr txBox="1"/>
          <p:nvPr/>
        </p:nvSpPr>
        <p:spPr>
          <a:xfrm>
            <a:off x="883326" y="1047750"/>
            <a:ext cx="4836300" cy="531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hr" sz="3000" b="1" i="0" u="none" strike="noStrike" cap="none">
                <a:solidFill>
                  <a:srgbClr val="F4E200"/>
                </a:solidFill>
                <a:latin typeface="Calibri"/>
                <a:ea typeface="Calibri"/>
                <a:cs typeface="Calibri"/>
                <a:sym typeface="Calibri"/>
              </a:rPr>
              <a:t>Production Services</a:t>
            </a:r>
            <a:endParaRPr sz="1100" b="0" i="0" u="none" strike="noStrike" cap="none">
              <a:solidFill>
                <a:srgbClr val="000000"/>
              </a:solidFill>
              <a:latin typeface="Arial"/>
              <a:ea typeface="Arial"/>
              <a:cs typeface="Arial"/>
              <a:sym typeface="Arial"/>
            </a:endParaRPr>
          </a:p>
        </p:txBody>
      </p:sp>
      <p:pic>
        <p:nvPicPr>
          <p:cNvPr id="427" name="Google Shape;427;g24a380db27c_0_68"/>
          <p:cNvPicPr preferRelativeResize="0"/>
          <p:nvPr/>
        </p:nvPicPr>
        <p:blipFill rotWithShape="1">
          <a:blip r:embed="rId4">
            <a:alphaModFix/>
          </a:blip>
          <a:srcRect b="15496"/>
          <a:stretch/>
        </p:blipFill>
        <p:spPr>
          <a:xfrm>
            <a:off x="7596141" y="505264"/>
            <a:ext cx="1074338" cy="517280"/>
          </a:xfrm>
          <a:prstGeom prst="rect">
            <a:avLst/>
          </a:prstGeom>
          <a:noFill/>
          <a:ln>
            <a:noFill/>
          </a:ln>
        </p:spPr>
      </p:pic>
      <p:sp>
        <p:nvSpPr>
          <p:cNvPr id="428" name="Google Shape;428;g24a380db27c_0_68"/>
          <p:cNvSpPr txBox="1"/>
          <p:nvPr/>
        </p:nvSpPr>
        <p:spPr>
          <a:xfrm>
            <a:off x="883325" y="1637625"/>
            <a:ext cx="5725200" cy="30888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400"/>
              </a:spcBef>
              <a:spcAft>
                <a:spcPts val="0"/>
              </a:spcAft>
              <a:buClr>
                <a:schemeClr val="lt1"/>
              </a:buClr>
              <a:buSzPts val="1800"/>
              <a:buFont typeface="Calibri"/>
              <a:buChar char="●"/>
            </a:pPr>
            <a:r>
              <a:rPr lang="hr" sz="1800" b="0" i="0" u="none" strike="noStrike" cap="none">
                <a:solidFill>
                  <a:schemeClr val="lt1"/>
                </a:solidFill>
                <a:latin typeface="Calibri"/>
                <a:ea typeface="Calibri"/>
                <a:cs typeface="Calibri"/>
                <a:sym typeface="Calibri"/>
              </a:rPr>
              <a:t>Network Management as a Service - NMaaS</a:t>
            </a:r>
            <a:endParaRPr sz="1800" b="0" i="0" u="none" strike="noStrike" cap="none">
              <a:solidFill>
                <a:schemeClr val="lt1"/>
              </a:solidFill>
              <a:latin typeface="Calibri"/>
              <a:ea typeface="Calibri"/>
              <a:cs typeface="Calibri"/>
              <a:sym typeface="Calibri"/>
            </a:endParaRPr>
          </a:p>
          <a:p>
            <a:pPr marL="457200" marR="0" lvl="0" indent="-342900" algn="l" rtl="0">
              <a:lnSpc>
                <a:spcPct val="100000"/>
              </a:lnSpc>
              <a:spcBef>
                <a:spcPts val="400"/>
              </a:spcBef>
              <a:spcAft>
                <a:spcPts val="0"/>
              </a:spcAft>
              <a:buClr>
                <a:schemeClr val="lt1"/>
              </a:buClr>
              <a:buSzPts val="1800"/>
              <a:buFont typeface="Calibri"/>
              <a:buChar char="●"/>
            </a:pPr>
            <a:r>
              <a:rPr lang="hr" sz="1800" b="0" i="0" u="none" strike="noStrike" cap="none">
                <a:solidFill>
                  <a:schemeClr val="lt1"/>
                </a:solidFill>
                <a:latin typeface="Calibri"/>
                <a:ea typeface="Calibri"/>
                <a:cs typeface="Calibri"/>
                <a:sym typeface="Calibri"/>
              </a:rPr>
              <a:t>Service Provider Architecture Platform - SPA</a:t>
            </a:r>
            <a:endParaRPr sz="1800" b="0" i="0" u="none" strike="noStrike" cap="none">
              <a:solidFill>
                <a:schemeClr val="lt1"/>
              </a:solidFill>
              <a:latin typeface="Calibri"/>
              <a:ea typeface="Calibri"/>
              <a:cs typeface="Calibri"/>
              <a:sym typeface="Calibri"/>
            </a:endParaRPr>
          </a:p>
          <a:p>
            <a:pPr marL="914400" marR="0" lvl="1" indent="-342900" algn="l" rtl="0">
              <a:lnSpc>
                <a:spcPct val="100000"/>
              </a:lnSpc>
              <a:spcBef>
                <a:spcPts val="400"/>
              </a:spcBef>
              <a:spcAft>
                <a:spcPts val="0"/>
              </a:spcAft>
              <a:buClr>
                <a:schemeClr val="lt1"/>
              </a:buClr>
              <a:buSzPts val="1800"/>
              <a:buFont typeface="Calibri"/>
              <a:buChar char="○"/>
            </a:pPr>
            <a:r>
              <a:rPr lang="hr" sz="1800">
                <a:solidFill>
                  <a:schemeClr val="lt1"/>
                </a:solidFill>
                <a:latin typeface="Calibri"/>
                <a:ea typeface="Calibri"/>
                <a:cs typeface="Calibri"/>
                <a:sym typeface="Calibri"/>
              </a:rPr>
              <a:t>and (SPA) Inventory </a:t>
            </a:r>
            <a:endParaRPr sz="1800">
              <a:solidFill>
                <a:schemeClr val="lt1"/>
              </a:solidFill>
              <a:latin typeface="Calibri"/>
              <a:ea typeface="Calibri"/>
              <a:cs typeface="Calibri"/>
              <a:sym typeface="Calibri"/>
            </a:endParaRPr>
          </a:p>
          <a:p>
            <a:pPr marL="457200" marR="0" lvl="0" indent="-342900" algn="l" rtl="0">
              <a:lnSpc>
                <a:spcPct val="100000"/>
              </a:lnSpc>
              <a:spcBef>
                <a:spcPts val="400"/>
              </a:spcBef>
              <a:spcAft>
                <a:spcPts val="0"/>
              </a:spcAft>
              <a:buClr>
                <a:schemeClr val="lt1"/>
              </a:buClr>
              <a:buSzPts val="1800"/>
              <a:buFont typeface="Calibri"/>
              <a:buChar char="●"/>
            </a:pPr>
            <a:r>
              <a:rPr lang="hr" sz="1800" b="0" i="0" u="none" strike="noStrike" cap="none">
                <a:solidFill>
                  <a:schemeClr val="lt1"/>
                </a:solidFill>
                <a:latin typeface="Calibri"/>
                <a:ea typeface="Calibri"/>
                <a:cs typeface="Calibri"/>
                <a:sym typeface="Calibri"/>
              </a:rPr>
              <a:t>perfSONAR</a:t>
            </a:r>
            <a:endParaRPr sz="1800" b="0" i="0" u="none" strike="noStrike" cap="none">
              <a:solidFill>
                <a:schemeClr val="lt1"/>
              </a:solidFill>
              <a:latin typeface="Calibri"/>
              <a:ea typeface="Calibri"/>
              <a:cs typeface="Calibri"/>
              <a:sym typeface="Calibri"/>
            </a:endParaRPr>
          </a:p>
          <a:p>
            <a:pPr marL="457200" marR="0" lvl="0" indent="-342900" algn="l" rtl="0">
              <a:lnSpc>
                <a:spcPct val="100000"/>
              </a:lnSpc>
              <a:spcBef>
                <a:spcPts val="400"/>
              </a:spcBef>
              <a:spcAft>
                <a:spcPts val="0"/>
              </a:spcAft>
              <a:buClr>
                <a:schemeClr val="lt1"/>
              </a:buClr>
              <a:buSzPts val="1800"/>
              <a:buFont typeface="Calibri"/>
              <a:buChar char="●"/>
            </a:pPr>
            <a:r>
              <a:rPr lang="hr" sz="1800" b="0" i="0" u="none" strike="noStrike" cap="none">
                <a:solidFill>
                  <a:schemeClr val="lt1"/>
                </a:solidFill>
                <a:latin typeface="Calibri"/>
                <a:ea typeface="Calibri"/>
                <a:cs typeface="Calibri"/>
                <a:sym typeface="Calibri"/>
              </a:rPr>
              <a:t>Performance Management Platform - PMP</a:t>
            </a:r>
            <a:endParaRPr sz="1800" b="0" i="0" u="none" strike="noStrike" cap="none">
              <a:solidFill>
                <a:schemeClr val="lt1"/>
              </a:solidFill>
              <a:latin typeface="Calibri"/>
              <a:ea typeface="Calibri"/>
              <a:cs typeface="Calibri"/>
              <a:sym typeface="Calibri"/>
            </a:endParaRPr>
          </a:p>
          <a:p>
            <a:pPr marL="457200" marR="0" lvl="0" indent="-342900" algn="l" rtl="0">
              <a:lnSpc>
                <a:spcPct val="100000"/>
              </a:lnSpc>
              <a:spcBef>
                <a:spcPts val="400"/>
              </a:spcBef>
              <a:spcAft>
                <a:spcPts val="0"/>
              </a:spcAft>
              <a:buClr>
                <a:schemeClr val="lt1"/>
              </a:buClr>
              <a:buSzPts val="1800"/>
              <a:buFont typeface="Calibri"/>
              <a:buChar char="●"/>
            </a:pPr>
            <a:r>
              <a:rPr lang="hr" sz="1800" b="0" i="0" u="none" strike="noStrike" cap="none">
                <a:solidFill>
                  <a:schemeClr val="lt1"/>
                </a:solidFill>
                <a:latin typeface="Calibri"/>
                <a:ea typeface="Calibri"/>
                <a:cs typeface="Calibri"/>
                <a:sym typeface="Calibri"/>
              </a:rPr>
              <a:t>WiFiMon</a:t>
            </a:r>
            <a:endParaRPr sz="1800" b="0" i="0" u="none" strike="noStrike" cap="none">
              <a:solidFill>
                <a:schemeClr val="lt1"/>
              </a:solidFill>
              <a:latin typeface="Calibri"/>
              <a:ea typeface="Calibri"/>
              <a:cs typeface="Calibri"/>
              <a:sym typeface="Calibri"/>
            </a:endParaRPr>
          </a:p>
          <a:p>
            <a:pPr marL="457200" marR="0" lvl="0" indent="-342900" algn="l" rtl="0">
              <a:lnSpc>
                <a:spcPct val="100000"/>
              </a:lnSpc>
              <a:spcBef>
                <a:spcPts val="400"/>
              </a:spcBef>
              <a:spcAft>
                <a:spcPts val="0"/>
              </a:spcAft>
              <a:buClr>
                <a:schemeClr val="lt1"/>
              </a:buClr>
              <a:buSzPts val="1800"/>
              <a:buFont typeface="Calibri"/>
              <a:buChar char="●"/>
            </a:pPr>
            <a:r>
              <a:rPr lang="hr" sz="1800" b="0" i="0" u="none" strike="noStrike" cap="none">
                <a:solidFill>
                  <a:schemeClr val="lt1"/>
                </a:solidFill>
                <a:latin typeface="Calibri"/>
                <a:ea typeface="Calibri"/>
                <a:cs typeface="Calibri"/>
                <a:sym typeface="Calibri"/>
              </a:rPr>
              <a:t>TimeMap</a:t>
            </a:r>
            <a:endParaRPr sz="1800" b="0" i="0" u="none" strike="noStrike" cap="none">
              <a:solidFill>
                <a:schemeClr val="lt1"/>
              </a:solidFill>
              <a:latin typeface="Calibri"/>
              <a:ea typeface="Calibri"/>
              <a:cs typeface="Calibri"/>
              <a:sym typeface="Calibri"/>
            </a:endParaRPr>
          </a:p>
          <a:p>
            <a:pPr marL="457200" marR="0" lvl="0" indent="-342900" algn="l" rtl="0">
              <a:lnSpc>
                <a:spcPct val="100000"/>
              </a:lnSpc>
              <a:spcBef>
                <a:spcPts val="400"/>
              </a:spcBef>
              <a:spcAft>
                <a:spcPts val="0"/>
              </a:spcAft>
              <a:buClr>
                <a:schemeClr val="lt1"/>
              </a:buClr>
              <a:buSzPts val="1800"/>
              <a:buFont typeface="Calibri"/>
              <a:buChar char="●"/>
            </a:pPr>
            <a:r>
              <a:rPr lang="hr" sz="1800" b="0" i="0" u="none" strike="noStrike" cap="none">
                <a:solidFill>
                  <a:schemeClr val="lt1"/>
                </a:solidFill>
                <a:latin typeface="Calibri"/>
                <a:ea typeface="Calibri"/>
                <a:cs typeface="Calibri"/>
                <a:sym typeface="Calibri"/>
              </a:rPr>
              <a:t>Argus</a:t>
            </a:r>
            <a:endParaRPr sz="1800" b="0" i="0" u="none" strike="noStrike" cap="none">
              <a:solidFill>
                <a:schemeClr val="lt1"/>
              </a:solidFill>
              <a:latin typeface="Calibri"/>
              <a:ea typeface="Calibri"/>
              <a:cs typeface="Calibri"/>
              <a:sym typeface="Calibri"/>
            </a:endParaRPr>
          </a:p>
          <a:p>
            <a:pPr marL="457200" marR="0" lvl="0" indent="-342900" algn="l" rtl="0">
              <a:lnSpc>
                <a:spcPct val="100000"/>
              </a:lnSpc>
              <a:spcBef>
                <a:spcPts val="400"/>
              </a:spcBef>
              <a:spcAft>
                <a:spcPts val="400"/>
              </a:spcAft>
              <a:buClr>
                <a:schemeClr val="lt1"/>
              </a:buClr>
              <a:buSzPts val="1800"/>
              <a:buFont typeface="Calibri"/>
              <a:buChar char="●"/>
            </a:pPr>
            <a:r>
              <a:rPr lang="hr" sz="1800" b="0" i="0" u="none" strike="noStrike" cap="none">
                <a:solidFill>
                  <a:schemeClr val="lt1"/>
                </a:solidFill>
                <a:latin typeface="Calibri"/>
                <a:ea typeface="Calibri"/>
                <a:cs typeface="Calibri"/>
                <a:sym typeface="Calibri"/>
              </a:rPr>
              <a:t>Network eAcademy</a:t>
            </a: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24bc1bbffaa_0_140"/>
          <p:cNvSpPr txBox="1">
            <a:spLocks noGrp="1"/>
          </p:cNvSpPr>
          <p:nvPr>
            <p:ph type="body" idx="1"/>
          </p:nvPr>
        </p:nvSpPr>
        <p:spPr>
          <a:xfrm>
            <a:off x="337050" y="1727950"/>
            <a:ext cx="6426300" cy="34155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hr" sz="1600"/>
              <a:t>28 applications available, easy to add new tools</a:t>
            </a:r>
            <a:endParaRPr sz="1600"/>
          </a:p>
          <a:p>
            <a:pPr marL="0" lvl="0" indent="0" algn="l" rtl="0">
              <a:spcBef>
                <a:spcPts val="800"/>
              </a:spcBef>
              <a:spcAft>
                <a:spcPts val="0"/>
              </a:spcAft>
              <a:buNone/>
            </a:pPr>
            <a:r>
              <a:rPr lang="hr" sz="1600" b="1"/>
              <a:t>Use cases:</a:t>
            </a:r>
            <a:endParaRPr sz="1600" b="1"/>
          </a:p>
          <a:p>
            <a:pPr marL="269999" lvl="0" indent="-196850" algn="l" rtl="0">
              <a:spcBef>
                <a:spcPts val="800"/>
              </a:spcBef>
              <a:spcAft>
                <a:spcPts val="0"/>
              </a:spcAft>
              <a:buSzPts val="1600"/>
              <a:buChar char="•"/>
            </a:pPr>
            <a:r>
              <a:rPr lang="hr" sz="1600"/>
              <a:t>Network/Equipment Management for Small/Medium size networks/ institutions </a:t>
            </a:r>
            <a:endParaRPr sz="1600"/>
          </a:p>
          <a:p>
            <a:pPr marL="269999" lvl="0" indent="-196850" algn="l" rtl="0">
              <a:spcBef>
                <a:spcPts val="0"/>
              </a:spcBef>
              <a:spcAft>
                <a:spcPts val="0"/>
              </a:spcAft>
              <a:buSzPts val="1600"/>
              <a:buChar char="•"/>
            </a:pPr>
            <a:r>
              <a:rPr lang="hr" sz="1600"/>
              <a:t>Project-owned equipment</a:t>
            </a:r>
            <a:endParaRPr sz="1600"/>
          </a:p>
          <a:p>
            <a:pPr marL="269999" lvl="0" indent="-196850" algn="l" rtl="0">
              <a:spcBef>
                <a:spcPts val="0"/>
              </a:spcBef>
              <a:spcAft>
                <a:spcPts val="0"/>
              </a:spcAft>
              <a:buSzPts val="1600"/>
              <a:buChar char="•"/>
            </a:pPr>
            <a:r>
              <a:rPr lang="hr" sz="1600"/>
              <a:t>NMaaS Virtual Lab - </a:t>
            </a:r>
            <a:r>
              <a:rPr lang="hr" sz="1600" b="1">
                <a:solidFill>
                  <a:srgbClr val="00BD32"/>
                </a:solidFill>
                <a:highlight>
                  <a:srgbClr val="FFFF00"/>
                </a:highlight>
              </a:rPr>
              <a:t>NEW!</a:t>
            </a:r>
            <a:endParaRPr sz="1600" b="1">
              <a:solidFill>
                <a:srgbClr val="00BD32"/>
              </a:solidFill>
              <a:highlight>
                <a:srgbClr val="FFFF00"/>
              </a:highlight>
            </a:endParaRPr>
          </a:p>
          <a:p>
            <a:pPr marL="0" lvl="0" indent="0" algn="l" rtl="0">
              <a:spcBef>
                <a:spcPts val="800"/>
              </a:spcBef>
              <a:spcAft>
                <a:spcPts val="0"/>
              </a:spcAft>
              <a:buNone/>
            </a:pPr>
            <a:r>
              <a:rPr lang="hr" sz="1600" b="1"/>
              <a:t>How to use NMaaS?</a:t>
            </a:r>
            <a:endParaRPr sz="1600" b="1"/>
          </a:p>
          <a:p>
            <a:pPr marL="269999" marR="0" lvl="0" indent="-196850" algn="l" rtl="0">
              <a:lnSpc>
                <a:spcPct val="90000"/>
              </a:lnSpc>
              <a:spcBef>
                <a:spcPts val="800"/>
              </a:spcBef>
              <a:spcAft>
                <a:spcPts val="0"/>
              </a:spcAft>
              <a:buSzPts val="1600"/>
              <a:buChar char="•"/>
            </a:pPr>
            <a:r>
              <a:rPr lang="hr" sz="1600"/>
              <a:t>Managed service</a:t>
            </a:r>
            <a:endParaRPr sz="1600"/>
          </a:p>
          <a:p>
            <a:pPr marL="914400" marR="0" lvl="1" indent="-330200" algn="l" rtl="0">
              <a:lnSpc>
                <a:spcPct val="90000"/>
              </a:lnSpc>
              <a:spcBef>
                <a:spcPts val="0"/>
              </a:spcBef>
              <a:spcAft>
                <a:spcPts val="0"/>
              </a:spcAft>
              <a:buSzPts val="1600"/>
              <a:buChar char="•"/>
            </a:pPr>
            <a:r>
              <a:rPr lang="hr" sz="1600"/>
              <a:t>Production NMaaS instance: </a:t>
            </a:r>
            <a:r>
              <a:rPr lang="hr" sz="1500" u="sng">
                <a:solidFill>
                  <a:schemeClr val="hlink"/>
                </a:solidFill>
                <a:hlinkClick r:id="rId3"/>
              </a:rPr>
              <a:t>https://nmaas.eu</a:t>
            </a:r>
            <a:endParaRPr sz="1500"/>
          </a:p>
          <a:p>
            <a:pPr marL="914400" marR="0" lvl="1" indent="-330200" algn="l" rtl="0">
              <a:lnSpc>
                <a:spcPct val="90000"/>
              </a:lnSpc>
              <a:spcBef>
                <a:spcPts val="0"/>
              </a:spcBef>
              <a:spcAft>
                <a:spcPts val="0"/>
              </a:spcAft>
              <a:buSzPts val="1600"/>
              <a:buChar char="•"/>
            </a:pPr>
            <a:r>
              <a:rPr lang="hr" sz="1600"/>
              <a:t>Sandbox instance: </a:t>
            </a:r>
            <a:r>
              <a:rPr lang="hr" sz="1500" u="sng">
                <a:solidFill>
                  <a:schemeClr val="hlink"/>
                </a:solidFill>
                <a:hlinkClick r:id="rId4"/>
              </a:rPr>
              <a:t>https://nmaas.geant.org</a:t>
            </a:r>
            <a:endParaRPr sz="1500"/>
          </a:p>
          <a:p>
            <a:pPr marL="269999" marR="0" lvl="0" indent="-196850" algn="l" rtl="0">
              <a:lnSpc>
                <a:spcPct val="90000"/>
              </a:lnSpc>
              <a:spcBef>
                <a:spcPts val="0"/>
              </a:spcBef>
              <a:spcAft>
                <a:spcPts val="0"/>
              </a:spcAft>
              <a:buSzPts val="1600"/>
              <a:buChar char="•"/>
            </a:pPr>
            <a:r>
              <a:rPr lang="hr" sz="1600"/>
              <a:t>Self-hosted</a:t>
            </a:r>
            <a:endParaRPr sz="1600"/>
          </a:p>
          <a:p>
            <a:pPr marL="914400" marR="0" lvl="1" indent="-330200" algn="l" rtl="0">
              <a:lnSpc>
                <a:spcPct val="90000"/>
              </a:lnSpc>
              <a:spcBef>
                <a:spcPts val="0"/>
              </a:spcBef>
              <a:spcAft>
                <a:spcPts val="0"/>
              </a:spcAft>
              <a:buSzPts val="1600"/>
              <a:buChar char="•"/>
            </a:pPr>
            <a:r>
              <a:rPr lang="hr" sz="1600"/>
              <a:t>On your own NMaaS instance: </a:t>
            </a:r>
            <a:r>
              <a:rPr lang="hr" sz="1500" u="sng">
                <a:solidFill>
                  <a:schemeClr val="hlink"/>
                </a:solidFill>
                <a:hlinkClick r:id="rId5"/>
              </a:rPr>
              <a:t>h</a:t>
            </a:r>
            <a:r>
              <a:rPr lang="hr" sz="1500" u="sng">
                <a:solidFill>
                  <a:schemeClr val="hlink"/>
                </a:solidFill>
                <a:hlinkClick r:id="rId5"/>
              </a:rPr>
              <a:t>ttps://docs.nmaas.eu/install-guide</a:t>
            </a:r>
            <a:endParaRPr sz="1500"/>
          </a:p>
          <a:p>
            <a:pPr marL="914400" marR="0" lvl="1" indent="-330200" algn="l" rtl="0">
              <a:lnSpc>
                <a:spcPct val="90000"/>
              </a:lnSpc>
              <a:spcBef>
                <a:spcPts val="0"/>
              </a:spcBef>
              <a:spcAft>
                <a:spcPts val="0"/>
              </a:spcAft>
              <a:buSzPts val="1600"/>
              <a:buChar char="•"/>
            </a:pPr>
            <a:r>
              <a:rPr lang="hr" sz="1600"/>
              <a:t>On a local machine: </a:t>
            </a:r>
            <a:r>
              <a:rPr lang="hr" sz="1500" u="sng">
                <a:solidFill>
                  <a:schemeClr val="hlink"/>
                </a:solidFill>
                <a:hlinkClick r:id="rId6"/>
              </a:rPr>
              <a:t>https://docs.nmaas.eu/local-vm</a:t>
            </a:r>
            <a:endParaRPr sz="1500"/>
          </a:p>
        </p:txBody>
      </p:sp>
      <p:sp>
        <p:nvSpPr>
          <p:cNvPr id="434" name="Google Shape;434;g24bc1bbffaa_0_140"/>
          <p:cNvSpPr txBox="1">
            <a:spLocks noGrp="1"/>
          </p:cNvSpPr>
          <p:nvPr>
            <p:ph type="title"/>
          </p:nvPr>
        </p:nvSpPr>
        <p:spPr>
          <a:xfrm>
            <a:off x="337049" y="550625"/>
            <a:ext cx="6426300" cy="3231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hr"/>
              <a:t>NMaaS - Network Management as a Service</a:t>
            </a:r>
            <a:endParaRPr/>
          </a:p>
        </p:txBody>
      </p:sp>
      <p:pic>
        <p:nvPicPr>
          <p:cNvPr id="435" name="Google Shape;435;g24bc1bbffaa_0_140"/>
          <p:cNvPicPr preferRelativeResize="0"/>
          <p:nvPr/>
        </p:nvPicPr>
        <p:blipFill>
          <a:blip r:embed="rId7">
            <a:alphaModFix/>
          </a:blip>
          <a:stretch>
            <a:fillRect/>
          </a:stretch>
        </p:blipFill>
        <p:spPr>
          <a:xfrm>
            <a:off x="6870869" y="1501025"/>
            <a:ext cx="2160000" cy="3657157"/>
          </a:xfrm>
          <a:prstGeom prst="rect">
            <a:avLst/>
          </a:prstGeom>
          <a:noFill/>
          <a:ln>
            <a:noFill/>
          </a:ln>
        </p:spPr>
      </p:pic>
      <p:pic>
        <p:nvPicPr>
          <p:cNvPr id="436" name="Google Shape;436;g24bc1bbffaa_0_140"/>
          <p:cNvPicPr preferRelativeResize="0"/>
          <p:nvPr/>
        </p:nvPicPr>
        <p:blipFill>
          <a:blip r:embed="rId8">
            <a:alphaModFix/>
          </a:blip>
          <a:stretch>
            <a:fillRect/>
          </a:stretch>
        </p:blipFill>
        <p:spPr>
          <a:xfrm>
            <a:off x="6870875" y="474425"/>
            <a:ext cx="2160000" cy="508975"/>
          </a:xfrm>
          <a:prstGeom prst="rect">
            <a:avLst/>
          </a:prstGeom>
          <a:noFill/>
          <a:ln>
            <a:noFill/>
          </a:ln>
        </p:spPr>
      </p:pic>
      <p:sp>
        <p:nvSpPr>
          <p:cNvPr id="437" name="Google Shape;437;g24bc1bbffaa_0_140"/>
          <p:cNvSpPr/>
          <p:nvPr/>
        </p:nvSpPr>
        <p:spPr>
          <a:xfrm>
            <a:off x="428425" y="1026675"/>
            <a:ext cx="3987600" cy="622200"/>
          </a:xfrm>
          <a:prstGeom prst="roundRect">
            <a:avLst>
              <a:gd name="adj" fmla="val 16667"/>
            </a:avLst>
          </a:prstGeom>
          <a:solidFill>
            <a:schemeClr val="lt1"/>
          </a:solidFill>
          <a:ln w="9525" cap="flat" cmpd="sng">
            <a:solidFill>
              <a:srgbClr val="00B0F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hr">
                <a:latin typeface="Calibri"/>
                <a:ea typeface="Calibri"/>
                <a:cs typeface="Calibri"/>
                <a:sym typeface="Calibri"/>
              </a:rPr>
              <a:t>A portfolio of network management applications run as dedicated, cloud-based per-user instance</a:t>
            </a:r>
            <a:endParaRPr>
              <a:latin typeface="Calibri"/>
              <a:ea typeface="Calibri"/>
              <a:cs typeface="Calibri"/>
              <a:sym typeface="Calibri"/>
            </a:endParaRPr>
          </a:p>
        </p:txBody>
      </p:sp>
      <p:sp>
        <p:nvSpPr>
          <p:cNvPr id="438" name="Google Shape;438;g24bc1bbffaa_0_140"/>
          <p:cNvSpPr/>
          <p:nvPr/>
        </p:nvSpPr>
        <p:spPr>
          <a:xfrm>
            <a:off x="7092575" y="949625"/>
            <a:ext cx="1716600" cy="551400"/>
          </a:xfrm>
          <a:prstGeom prst="roundRect">
            <a:avLst>
              <a:gd name="adj" fmla="val 16667"/>
            </a:avLst>
          </a:prstGeom>
          <a:solidFill>
            <a:schemeClr val="lt1"/>
          </a:solidFill>
          <a:ln w="9525" cap="flat" cmpd="sng">
            <a:solidFill>
              <a:srgbClr val="00B0F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hr" sz="1200">
                <a:latin typeface="Calibri"/>
                <a:ea typeface="Calibri"/>
                <a:cs typeface="Calibri"/>
                <a:sym typeface="Calibri"/>
              </a:rPr>
              <a:t>nmaas.eu</a:t>
            </a:r>
            <a:endParaRPr sz="1200">
              <a:latin typeface="Calibri"/>
              <a:ea typeface="Calibri"/>
              <a:cs typeface="Calibri"/>
              <a:sym typeface="Calibri"/>
            </a:endParaRPr>
          </a:p>
          <a:p>
            <a:pPr marL="0" lvl="0" indent="0" algn="ctr" rtl="0">
              <a:spcBef>
                <a:spcPts val="0"/>
              </a:spcBef>
              <a:spcAft>
                <a:spcPts val="0"/>
              </a:spcAft>
              <a:buNone/>
            </a:pPr>
            <a:r>
              <a:rPr lang="hr" sz="1200">
                <a:latin typeface="Calibri"/>
                <a:ea typeface="Calibri"/>
                <a:cs typeface="Calibri"/>
                <a:sym typeface="Calibri"/>
              </a:rPr>
              <a:t>nmaas@lists.geant.org</a:t>
            </a:r>
            <a:endParaRPr sz="12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g2486cc8f6a0_0_0"/>
          <p:cNvPicPr preferRelativeResize="0"/>
          <p:nvPr/>
        </p:nvPicPr>
        <p:blipFill rotWithShape="1">
          <a:blip r:embed="rId3">
            <a:alphaModFix/>
          </a:blip>
          <a:srcRect/>
          <a:stretch/>
        </p:blipFill>
        <p:spPr>
          <a:xfrm>
            <a:off x="0" y="415425"/>
            <a:ext cx="9144000" cy="866250"/>
          </a:xfrm>
          <a:prstGeom prst="rect">
            <a:avLst/>
          </a:prstGeom>
          <a:noFill/>
          <a:ln>
            <a:noFill/>
          </a:ln>
        </p:spPr>
      </p:pic>
      <p:pic>
        <p:nvPicPr>
          <p:cNvPr id="444" name="Google Shape;444;g2486cc8f6a0_0_0"/>
          <p:cNvPicPr preferRelativeResize="0"/>
          <p:nvPr/>
        </p:nvPicPr>
        <p:blipFill rotWithShape="1">
          <a:blip r:embed="rId4">
            <a:alphaModFix/>
          </a:blip>
          <a:srcRect/>
          <a:stretch/>
        </p:blipFill>
        <p:spPr>
          <a:xfrm>
            <a:off x="4572000" y="1321850"/>
            <a:ext cx="4573124" cy="699700"/>
          </a:xfrm>
          <a:prstGeom prst="rect">
            <a:avLst/>
          </a:prstGeom>
          <a:noFill/>
          <a:ln>
            <a:noFill/>
          </a:ln>
        </p:spPr>
      </p:pic>
      <p:sp>
        <p:nvSpPr>
          <p:cNvPr id="445" name="Google Shape;445;g2486cc8f6a0_0_0"/>
          <p:cNvSpPr/>
          <p:nvPr/>
        </p:nvSpPr>
        <p:spPr>
          <a:xfrm>
            <a:off x="391300" y="2789675"/>
            <a:ext cx="996000" cy="733200"/>
          </a:xfrm>
          <a:prstGeom prst="hexagon">
            <a:avLst>
              <a:gd name="adj" fmla="val 25000"/>
              <a:gd name="vf" fmla="val 11547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hr" sz="700" b="1" i="0" u="none" strike="noStrike" cap="none">
                <a:solidFill>
                  <a:schemeClr val="dk1"/>
                </a:solidFill>
                <a:latin typeface="Arial"/>
                <a:ea typeface="Arial"/>
                <a:cs typeface="Arial"/>
                <a:sym typeface="Arial"/>
              </a:rPr>
              <a:t>Design a LEGO® type of service architecture</a:t>
            </a:r>
            <a:endParaRPr sz="700" b="0" i="0" u="none" strike="noStrike" cap="none">
              <a:solidFill>
                <a:srgbClr val="000000"/>
              </a:solidFill>
              <a:latin typeface="Arial"/>
              <a:ea typeface="Arial"/>
              <a:cs typeface="Arial"/>
              <a:sym typeface="Arial"/>
            </a:endParaRPr>
          </a:p>
        </p:txBody>
      </p:sp>
      <p:sp>
        <p:nvSpPr>
          <p:cNvPr id="446" name="Google Shape;446;g2486cc8f6a0_0_0"/>
          <p:cNvSpPr/>
          <p:nvPr/>
        </p:nvSpPr>
        <p:spPr>
          <a:xfrm>
            <a:off x="1270625" y="2380150"/>
            <a:ext cx="996000" cy="733200"/>
          </a:xfrm>
          <a:prstGeom prst="hexagon">
            <a:avLst>
              <a:gd name="adj" fmla="val 25000"/>
              <a:gd name="vf" fmla="val 11547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hr" sz="700" b="1" i="0" u="none" strike="noStrike" cap="none">
                <a:solidFill>
                  <a:schemeClr val="dk1"/>
                </a:solidFill>
                <a:latin typeface="Arial"/>
                <a:ea typeface="Arial"/>
                <a:cs typeface="Arial"/>
                <a:sym typeface="Arial"/>
              </a:rPr>
              <a:t>Support the service lifecycle of all network services</a:t>
            </a:r>
            <a:endParaRPr sz="700" b="0" i="0" u="none" strike="noStrike" cap="none">
              <a:solidFill>
                <a:srgbClr val="000000"/>
              </a:solidFill>
              <a:latin typeface="Arial"/>
              <a:ea typeface="Arial"/>
              <a:cs typeface="Arial"/>
              <a:sym typeface="Arial"/>
            </a:endParaRPr>
          </a:p>
        </p:txBody>
      </p:sp>
      <p:sp>
        <p:nvSpPr>
          <p:cNvPr id="447" name="Google Shape;447;g2486cc8f6a0_0_0"/>
          <p:cNvSpPr/>
          <p:nvPr/>
        </p:nvSpPr>
        <p:spPr>
          <a:xfrm>
            <a:off x="1270625" y="3215250"/>
            <a:ext cx="996000" cy="733200"/>
          </a:xfrm>
          <a:prstGeom prst="hexagon">
            <a:avLst>
              <a:gd name="adj" fmla="val 25000"/>
              <a:gd name="vf" fmla="val 11547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hr" sz="700" b="1" i="0" u="none" strike="noStrike" cap="none">
                <a:solidFill>
                  <a:schemeClr val="dk1"/>
                </a:solidFill>
                <a:latin typeface="Arial"/>
                <a:ea typeface="Arial"/>
                <a:cs typeface="Arial"/>
                <a:sym typeface="Arial"/>
              </a:rPr>
              <a:t>Use automation wherever possible</a:t>
            </a:r>
            <a:endParaRPr sz="700" b="0" i="0" u="none" strike="noStrike" cap="none">
              <a:solidFill>
                <a:srgbClr val="000000"/>
              </a:solidFill>
              <a:latin typeface="Arial"/>
              <a:ea typeface="Arial"/>
              <a:cs typeface="Arial"/>
              <a:sym typeface="Arial"/>
            </a:endParaRPr>
          </a:p>
        </p:txBody>
      </p:sp>
      <p:sp>
        <p:nvSpPr>
          <p:cNvPr id="448" name="Google Shape;448;g2486cc8f6a0_0_0"/>
          <p:cNvSpPr/>
          <p:nvPr/>
        </p:nvSpPr>
        <p:spPr>
          <a:xfrm>
            <a:off x="2158650" y="2789675"/>
            <a:ext cx="1095000" cy="733200"/>
          </a:xfrm>
          <a:prstGeom prst="hexagon">
            <a:avLst>
              <a:gd name="adj" fmla="val 25000"/>
              <a:gd name="vf" fmla="val 115470"/>
            </a:avLst>
          </a:prstGeom>
          <a:solidFill>
            <a:schemeClr val="lt2"/>
          </a:solidFill>
          <a:ln w="19050" cap="flat" cmpd="sng">
            <a:solidFill>
              <a:schemeClr val="accent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hr" sz="700" b="1" i="0" u="none" strike="noStrike" cap="none">
                <a:solidFill>
                  <a:schemeClr val="dk1"/>
                </a:solidFill>
                <a:latin typeface="Arial"/>
                <a:ea typeface="Arial"/>
                <a:cs typeface="Arial"/>
                <a:sym typeface="Arial"/>
              </a:rPr>
              <a:t>Orchestration (workflows)</a:t>
            </a:r>
            <a:endParaRPr sz="700" b="0" i="0" u="none" strike="noStrike" cap="none">
              <a:solidFill>
                <a:srgbClr val="000000"/>
              </a:solidFill>
              <a:latin typeface="Arial"/>
              <a:ea typeface="Arial"/>
              <a:cs typeface="Arial"/>
              <a:sym typeface="Arial"/>
            </a:endParaRPr>
          </a:p>
        </p:txBody>
      </p:sp>
      <p:sp>
        <p:nvSpPr>
          <p:cNvPr id="449" name="Google Shape;449;g2486cc8f6a0_0_0"/>
          <p:cNvSpPr/>
          <p:nvPr/>
        </p:nvSpPr>
        <p:spPr>
          <a:xfrm>
            <a:off x="3122650" y="2372125"/>
            <a:ext cx="996000" cy="733200"/>
          </a:xfrm>
          <a:prstGeom prst="hexagon">
            <a:avLst>
              <a:gd name="adj" fmla="val 25000"/>
              <a:gd name="vf" fmla="val 11547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hr" sz="700" b="1" i="0" u="none" strike="noStrike" cap="none">
                <a:solidFill>
                  <a:schemeClr val="dk1"/>
                </a:solidFill>
                <a:latin typeface="Arial"/>
                <a:ea typeface="Arial"/>
                <a:cs typeface="Arial"/>
                <a:sym typeface="Arial"/>
              </a:rPr>
              <a:t>Common information model</a:t>
            </a:r>
            <a:endParaRPr sz="700" b="0" i="0" u="none" strike="noStrike" cap="none">
              <a:solidFill>
                <a:srgbClr val="000000"/>
              </a:solidFill>
              <a:latin typeface="Arial"/>
              <a:ea typeface="Arial"/>
              <a:cs typeface="Arial"/>
              <a:sym typeface="Arial"/>
            </a:endParaRPr>
          </a:p>
        </p:txBody>
      </p:sp>
      <p:sp>
        <p:nvSpPr>
          <p:cNvPr id="450" name="Google Shape;450;g2486cc8f6a0_0_0"/>
          <p:cNvSpPr/>
          <p:nvPr/>
        </p:nvSpPr>
        <p:spPr>
          <a:xfrm>
            <a:off x="3122650" y="3207225"/>
            <a:ext cx="996000" cy="733200"/>
          </a:xfrm>
          <a:prstGeom prst="hexagon">
            <a:avLst>
              <a:gd name="adj" fmla="val 25000"/>
              <a:gd name="vf" fmla="val 11547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hr" sz="700" b="1" i="0" u="none" strike="noStrike" cap="none">
                <a:solidFill>
                  <a:schemeClr val="dk1"/>
                </a:solidFill>
                <a:latin typeface="Arial"/>
                <a:ea typeface="Arial"/>
                <a:cs typeface="Arial"/>
                <a:sym typeface="Arial"/>
              </a:rPr>
              <a:t>TMF Frameworx  compliant</a:t>
            </a:r>
            <a:endParaRPr sz="700" b="0" i="0" u="none" strike="noStrike" cap="none">
              <a:solidFill>
                <a:srgbClr val="000000"/>
              </a:solidFill>
              <a:latin typeface="Arial"/>
              <a:ea typeface="Arial"/>
              <a:cs typeface="Arial"/>
              <a:sym typeface="Arial"/>
            </a:endParaRPr>
          </a:p>
        </p:txBody>
      </p:sp>
      <p:sp>
        <p:nvSpPr>
          <p:cNvPr id="451" name="Google Shape;451;g2486cc8f6a0_0_0"/>
          <p:cNvSpPr/>
          <p:nvPr/>
        </p:nvSpPr>
        <p:spPr>
          <a:xfrm>
            <a:off x="4025975" y="2781650"/>
            <a:ext cx="1038300" cy="733200"/>
          </a:xfrm>
          <a:prstGeom prst="hexagon">
            <a:avLst>
              <a:gd name="adj" fmla="val 25000"/>
              <a:gd name="vf" fmla="val 11547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hr" sz="700" b="1" i="0" u="none" strike="noStrike" cap="none">
                <a:solidFill>
                  <a:schemeClr val="dk1"/>
                </a:solidFill>
                <a:latin typeface="Arial"/>
                <a:ea typeface="Arial"/>
                <a:cs typeface="Arial"/>
                <a:sym typeface="Arial"/>
              </a:rPr>
              <a:t>Reusable components</a:t>
            </a:r>
            <a:endParaRPr sz="700" b="0" i="0" u="none" strike="noStrike" cap="none">
              <a:solidFill>
                <a:srgbClr val="000000"/>
              </a:solidFill>
              <a:latin typeface="Arial"/>
              <a:ea typeface="Arial"/>
              <a:cs typeface="Arial"/>
              <a:sym typeface="Arial"/>
            </a:endParaRPr>
          </a:p>
        </p:txBody>
      </p:sp>
      <p:pic>
        <p:nvPicPr>
          <p:cNvPr id="452" name="Google Shape;452;g2486cc8f6a0_0_0"/>
          <p:cNvPicPr preferRelativeResize="0"/>
          <p:nvPr/>
        </p:nvPicPr>
        <p:blipFill rotWithShape="1">
          <a:blip r:embed="rId5">
            <a:alphaModFix/>
          </a:blip>
          <a:srcRect/>
          <a:stretch/>
        </p:blipFill>
        <p:spPr>
          <a:xfrm>
            <a:off x="5293000" y="2058825"/>
            <a:ext cx="3851126" cy="2105132"/>
          </a:xfrm>
          <a:prstGeom prst="rect">
            <a:avLst/>
          </a:prstGeom>
          <a:noFill/>
          <a:ln>
            <a:noFill/>
          </a:ln>
        </p:spPr>
      </p:pic>
      <p:pic>
        <p:nvPicPr>
          <p:cNvPr id="453" name="Google Shape;453;g2486cc8f6a0_0_0"/>
          <p:cNvPicPr preferRelativeResize="0"/>
          <p:nvPr/>
        </p:nvPicPr>
        <p:blipFill rotWithShape="1">
          <a:blip r:embed="rId6">
            <a:alphaModFix/>
          </a:blip>
          <a:srcRect/>
          <a:stretch/>
        </p:blipFill>
        <p:spPr>
          <a:xfrm>
            <a:off x="3805644" y="3753328"/>
            <a:ext cx="445500" cy="445500"/>
          </a:xfrm>
          <a:prstGeom prst="rect">
            <a:avLst/>
          </a:prstGeom>
          <a:noFill/>
          <a:ln>
            <a:noFill/>
          </a:ln>
        </p:spPr>
      </p:pic>
      <p:sp>
        <p:nvSpPr>
          <p:cNvPr id="454" name="Google Shape;454;g2486cc8f6a0_0_0"/>
          <p:cNvSpPr txBox="1"/>
          <p:nvPr/>
        </p:nvSpPr>
        <p:spPr>
          <a:xfrm>
            <a:off x="5511075" y="4319375"/>
            <a:ext cx="33897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hr" u="sng">
                <a:solidFill>
                  <a:schemeClr val="hlink"/>
                </a:solidFill>
                <a:latin typeface="Calibri"/>
                <a:ea typeface="Calibri"/>
                <a:cs typeface="Calibri"/>
                <a:sym typeface="Calibri"/>
                <a:hlinkClick r:id="rId7"/>
              </a:rPr>
              <a:t>spa@lists.geant.org</a:t>
            </a:r>
            <a:endParaRPr>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00"/>
              <a:buFont typeface="Arial"/>
              <a:buNone/>
            </a:pPr>
            <a:r>
              <a:rPr lang="hr" i="0" u="sng" strike="noStrike" cap="none">
                <a:solidFill>
                  <a:schemeClr val="hlink"/>
                </a:solidFill>
                <a:latin typeface="Calibri"/>
                <a:ea typeface="Calibri"/>
                <a:cs typeface="Calibri"/>
                <a:sym typeface="Calibri"/>
                <a:hlinkClick r:id="rId8"/>
              </a:rPr>
              <a:t>https://wiki.geant.org/display/NETDEV/SPA</a:t>
            </a:r>
            <a:endParaRPr>
              <a:latin typeface="Calibri"/>
              <a:ea typeface="Calibri"/>
              <a:cs typeface="Calibri"/>
              <a:sym typeface="Calibri"/>
            </a:endParaRPr>
          </a:p>
        </p:txBody>
      </p:sp>
      <p:pic>
        <p:nvPicPr>
          <p:cNvPr id="455" name="Google Shape;455;g2486cc8f6a0_0_0"/>
          <p:cNvPicPr preferRelativeResize="0"/>
          <p:nvPr/>
        </p:nvPicPr>
        <p:blipFill rotWithShape="1">
          <a:blip r:embed="rId9">
            <a:alphaModFix/>
          </a:blip>
          <a:srcRect/>
          <a:stretch/>
        </p:blipFill>
        <p:spPr>
          <a:xfrm>
            <a:off x="391300" y="1359550"/>
            <a:ext cx="4218300" cy="950400"/>
          </a:xfrm>
          <a:prstGeom prst="roundRect">
            <a:avLst>
              <a:gd name="adj" fmla="val 16667"/>
            </a:avLst>
          </a:prstGeom>
          <a:noFill/>
          <a:ln>
            <a:noFill/>
          </a:ln>
        </p:spPr>
      </p:pic>
      <p:sp>
        <p:nvSpPr>
          <p:cNvPr id="456" name="Google Shape;456;g2486cc8f6a0_0_0"/>
          <p:cNvSpPr/>
          <p:nvPr/>
        </p:nvSpPr>
        <p:spPr>
          <a:xfrm>
            <a:off x="391300" y="4274525"/>
            <a:ext cx="4792500" cy="733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Calibri"/>
              <a:buChar char="●"/>
            </a:pPr>
            <a:r>
              <a:rPr lang="hr">
                <a:latin typeface="Calibri"/>
                <a:ea typeface="Calibri"/>
                <a:cs typeface="Calibri"/>
                <a:sym typeface="Calibri"/>
              </a:rPr>
              <a:t>Used for the GÉANT Connection Service (GCS)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hr">
                <a:latin typeface="Calibri"/>
                <a:ea typeface="Calibri"/>
                <a:cs typeface="Calibri"/>
                <a:sym typeface="Calibri"/>
              </a:rPr>
              <a:t>Test service instance available in NMaaS</a:t>
            </a:r>
            <a:endParaRPr>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g24bc1bbffaa_5_95"/>
          <p:cNvPicPr preferRelativeResize="0"/>
          <p:nvPr/>
        </p:nvPicPr>
        <p:blipFill>
          <a:blip r:embed="rId3">
            <a:alphaModFix/>
          </a:blip>
          <a:stretch>
            <a:fillRect/>
          </a:stretch>
        </p:blipFill>
        <p:spPr>
          <a:xfrm>
            <a:off x="4572000" y="2234950"/>
            <a:ext cx="4440174" cy="2427126"/>
          </a:xfrm>
          <a:prstGeom prst="rect">
            <a:avLst/>
          </a:prstGeom>
          <a:noFill/>
          <a:ln>
            <a:noFill/>
          </a:ln>
        </p:spPr>
      </p:pic>
      <p:sp>
        <p:nvSpPr>
          <p:cNvPr id="462" name="Google Shape;462;g24bc1bbffaa_5_95"/>
          <p:cNvSpPr txBox="1">
            <a:spLocks noGrp="1"/>
          </p:cNvSpPr>
          <p:nvPr>
            <p:ph type="body" idx="1"/>
          </p:nvPr>
        </p:nvSpPr>
        <p:spPr>
          <a:xfrm>
            <a:off x="337042" y="1175722"/>
            <a:ext cx="7833300" cy="3377700"/>
          </a:xfrm>
          <a:prstGeom prst="rect">
            <a:avLst/>
          </a:prstGeom>
        </p:spPr>
        <p:txBody>
          <a:bodyPr spcFirstLastPara="1" wrap="square" lIns="68575" tIns="34275" rIns="68575" bIns="34275" anchor="t" anchorCtr="0">
            <a:noAutofit/>
          </a:bodyPr>
          <a:lstStyle/>
          <a:p>
            <a:pPr marL="0" lvl="0" indent="0" algn="l" rtl="0">
              <a:lnSpc>
                <a:spcPct val="115000"/>
              </a:lnSpc>
              <a:spcBef>
                <a:spcPts val="800"/>
              </a:spcBef>
              <a:spcAft>
                <a:spcPts val="0"/>
              </a:spcAft>
              <a:buNone/>
            </a:pPr>
            <a:r>
              <a:rPr lang="hr" sz="1600" b="1"/>
              <a:t>Resource Inventory and Service Inventory</a:t>
            </a:r>
            <a:r>
              <a:rPr lang="hr" sz="1600"/>
              <a:t> implemented as a stand-alone application</a:t>
            </a:r>
            <a:endParaRPr sz="1600"/>
          </a:p>
          <a:p>
            <a:pPr marL="457200" lvl="0" indent="-330200" algn="l" rtl="0">
              <a:lnSpc>
                <a:spcPct val="115000"/>
              </a:lnSpc>
              <a:spcBef>
                <a:spcPts val="800"/>
              </a:spcBef>
              <a:spcAft>
                <a:spcPts val="0"/>
              </a:spcAft>
              <a:buSzPts val="1600"/>
              <a:buChar char="•"/>
            </a:pPr>
            <a:r>
              <a:rPr lang="hr" sz="1600"/>
              <a:t>Storage for the information about resources and service instances</a:t>
            </a:r>
            <a:endParaRPr sz="1600"/>
          </a:p>
          <a:p>
            <a:pPr marL="0" lvl="0" indent="0" algn="l" rtl="0">
              <a:lnSpc>
                <a:spcPct val="115000"/>
              </a:lnSpc>
              <a:spcBef>
                <a:spcPts val="800"/>
              </a:spcBef>
              <a:spcAft>
                <a:spcPts val="0"/>
              </a:spcAft>
              <a:buNone/>
            </a:pPr>
            <a:r>
              <a:rPr lang="hr" sz="1600"/>
              <a:t>One of the key components of SPA</a:t>
            </a:r>
            <a:endParaRPr sz="1600"/>
          </a:p>
          <a:p>
            <a:pPr marL="0" lvl="0" indent="0" algn="l" rtl="0">
              <a:lnSpc>
                <a:spcPct val="115000"/>
              </a:lnSpc>
              <a:spcBef>
                <a:spcPts val="800"/>
              </a:spcBef>
              <a:spcAft>
                <a:spcPts val="0"/>
              </a:spcAft>
              <a:buNone/>
            </a:pPr>
            <a:r>
              <a:rPr lang="hr" sz="1600" b="1"/>
              <a:t>The Source of Truth for automation</a:t>
            </a:r>
            <a:endParaRPr sz="1600" b="1"/>
          </a:p>
          <a:p>
            <a:pPr marL="0" lvl="0" indent="0" algn="l" rtl="0">
              <a:lnSpc>
                <a:spcPct val="115000"/>
              </a:lnSpc>
              <a:spcBef>
                <a:spcPts val="800"/>
              </a:spcBef>
              <a:spcAft>
                <a:spcPts val="0"/>
              </a:spcAft>
              <a:buNone/>
            </a:pPr>
            <a:r>
              <a:rPr lang="hr" sz="1600" b="1"/>
              <a:t>Inventory </a:t>
            </a:r>
            <a:r>
              <a:rPr lang="hr" sz="1600"/>
              <a:t>version</a:t>
            </a:r>
            <a:r>
              <a:rPr lang="hr" sz="1600" b="1"/>
              <a:t> 3</a:t>
            </a:r>
            <a:endParaRPr sz="1600" b="1"/>
          </a:p>
          <a:p>
            <a:pPr marL="457200" lvl="0" indent="-304800" algn="l" rtl="0">
              <a:lnSpc>
                <a:spcPct val="115000"/>
              </a:lnSpc>
              <a:spcBef>
                <a:spcPts val="800"/>
              </a:spcBef>
              <a:spcAft>
                <a:spcPts val="0"/>
              </a:spcAft>
              <a:buSzPts val="1200"/>
              <a:buChar char="•"/>
            </a:pPr>
            <a:r>
              <a:rPr lang="hr" sz="1600"/>
              <a:t>Use of NoSQL (MongoDB) database </a:t>
            </a:r>
            <a:endParaRPr sz="1600"/>
          </a:p>
          <a:p>
            <a:pPr marL="457200" lvl="0" indent="-304800" algn="l" rtl="0">
              <a:lnSpc>
                <a:spcPct val="115000"/>
              </a:lnSpc>
              <a:spcBef>
                <a:spcPts val="0"/>
              </a:spcBef>
              <a:spcAft>
                <a:spcPts val="0"/>
              </a:spcAft>
              <a:buSzPts val="1200"/>
              <a:buChar char="•"/>
            </a:pPr>
            <a:r>
              <a:rPr lang="hr" sz="1600"/>
              <a:t>Data model can be easily updated/</a:t>
            </a:r>
            <a:br>
              <a:rPr lang="hr" sz="1600"/>
            </a:br>
            <a:r>
              <a:rPr lang="hr" sz="1600"/>
              <a:t>extended and validated</a:t>
            </a:r>
            <a:endParaRPr sz="1600"/>
          </a:p>
          <a:p>
            <a:pPr marL="457200" lvl="0" indent="-304800" algn="l" rtl="0">
              <a:lnSpc>
                <a:spcPct val="115000"/>
              </a:lnSpc>
              <a:spcBef>
                <a:spcPts val="0"/>
              </a:spcBef>
              <a:spcAft>
                <a:spcPts val="0"/>
              </a:spcAft>
              <a:buSzPts val="1200"/>
              <a:buChar char="•"/>
            </a:pPr>
            <a:r>
              <a:rPr lang="hr" sz="1600"/>
              <a:t>In testing in PSNC/PIONIER</a:t>
            </a:r>
            <a:endParaRPr sz="1600"/>
          </a:p>
        </p:txBody>
      </p:sp>
      <p:sp>
        <p:nvSpPr>
          <p:cNvPr id="463" name="Google Shape;463;g24bc1bbffaa_5_95"/>
          <p:cNvSpPr/>
          <p:nvPr/>
        </p:nvSpPr>
        <p:spPr>
          <a:xfrm>
            <a:off x="6494000" y="3483450"/>
            <a:ext cx="1179600" cy="1061700"/>
          </a:xfrm>
          <a:prstGeom prst="roundRect">
            <a:avLst>
              <a:gd name="adj" fmla="val 16667"/>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4" name="Google Shape;464;g24bc1bbffaa_5_95"/>
          <p:cNvPicPr preferRelativeResize="0"/>
          <p:nvPr/>
        </p:nvPicPr>
        <p:blipFill>
          <a:blip r:embed="rId4">
            <a:alphaModFix/>
          </a:blip>
          <a:stretch>
            <a:fillRect/>
          </a:stretch>
        </p:blipFill>
        <p:spPr>
          <a:xfrm>
            <a:off x="7437299" y="691225"/>
            <a:ext cx="1480150" cy="351300"/>
          </a:xfrm>
          <a:prstGeom prst="rect">
            <a:avLst/>
          </a:prstGeom>
          <a:noFill/>
          <a:ln>
            <a:noFill/>
          </a:ln>
        </p:spPr>
      </p:pic>
      <p:pic>
        <p:nvPicPr>
          <p:cNvPr id="465" name="Google Shape;465;g24bc1bbffaa_5_95"/>
          <p:cNvPicPr preferRelativeResize="0"/>
          <p:nvPr/>
        </p:nvPicPr>
        <p:blipFill rotWithShape="1">
          <a:blip r:embed="rId5">
            <a:alphaModFix/>
          </a:blip>
          <a:srcRect/>
          <a:stretch/>
        </p:blipFill>
        <p:spPr>
          <a:xfrm>
            <a:off x="8095127" y="1574674"/>
            <a:ext cx="590475" cy="590475"/>
          </a:xfrm>
          <a:prstGeom prst="rect">
            <a:avLst/>
          </a:prstGeom>
          <a:noFill/>
          <a:ln>
            <a:noFill/>
          </a:ln>
        </p:spPr>
      </p:pic>
      <p:sp>
        <p:nvSpPr>
          <p:cNvPr id="466" name="Google Shape;466;g24bc1bbffaa_5_95"/>
          <p:cNvSpPr txBox="1">
            <a:spLocks noGrp="1"/>
          </p:cNvSpPr>
          <p:nvPr>
            <p:ph type="title"/>
          </p:nvPr>
        </p:nvSpPr>
        <p:spPr>
          <a:xfrm>
            <a:off x="340894" y="292719"/>
            <a:ext cx="7043100" cy="564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hr"/>
              <a:t>Inventory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24bc1bbffaa_5_21"/>
          <p:cNvSpPr txBox="1">
            <a:spLocks noGrp="1"/>
          </p:cNvSpPr>
          <p:nvPr>
            <p:ph type="body" idx="4294967295"/>
          </p:nvPr>
        </p:nvSpPr>
        <p:spPr>
          <a:xfrm>
            <a:off x="5486199" y="3831700"/>
            <a:ext cx="3600000" cy="564600"/>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SzPts val="1400"/>
              <a:buNone/>
            </a:pPr>
            <a:r>
              <a:rPr lang="hr" sz="1400" b="1">
                <a:solidFill>
                  <a:srgbClr val="004359"/>
                </a:solidFill>
              </a:rPr>
              <a:t>Over 2000 registered hosts in more than 1000 organisations around the world</a:t>
            </a:r>
            <a:endParaRPr sz="1400" b="1">
              <a:solidFill>
                <a:srgbClr val="004359"/>
              </a:solidFill>
            </a:endParaRPr>
          </a:p>
        </p:txBody>
      </p:sp>
      <p:sp>
        <p:nvSpPr>
          <p:cNvPr id="472" name="Google Shape;472;g24bc1bbffaa_5_21"/>
          <p:cNvSpPr txBox="1">
            <a:spLocks noGrp="1"/>
          </p:cNvSpPr>
          <p:nvPr>
            <p:ph type="body" idx="4294967295"/>
          </p:nvPr>
        </p:nvSpPr>
        <p:spPr>
          <a:xfrm>
            <a:off x="340898" y="1863500"/>
            <a:ext cx="4392300" cy="845100"/>
          </a:xfrm>
          <a:prstGeom prst="rect">
            <a:avLst/>
          </a:prstGeom>
          <a:noFill/>
          <a:ln>
            <a:noFill/>
          </a:ln>
        </p:spPr>
        <p:txBody>
          <a:bodyPr spcFirstLastPara="1" wrap="square" lIns="68575" tIns="34275" rIns="68575" bIns="34275" anchor="t" anchorCtr="0">
            <a:normAutofit lnSpcReduction="10000"/>
          </a:bodyPr>
          <a:lstStyle/>
          <a:p>
            <a:pPr marL="0" lvl="0" indent="0" algn="l" rtl="0">
              <a:lnSpc>
                <a:spcPct val="100000"/>
              </a:lnSpc>
              <a:spcBef>
                <a:spcPts val="0"/>
              </a:spcBef>
              <a:spcAft>
                <a:spcPts val="0"/>
              </a:spcAft>
              <a:buNone/>
            </a:pPr>
            <a:r>
              <a:rPr lang="hr" sz="1400" b="1"/>
              <a:t>perfSONAR 5.0 </a:t>
            </a:r>
            <a:r>
              <a:rPr lang="hr" sz="1400"/>
              <a:t>released April 17th, 2023</a:t>
            </a:r>
            <a:endParaRPr sz="1400"/>
          </a:p>
          <a:p>
            <a:pPr marL="269999" lvl="0" indent="-269875" algn="l" rtl="0">
              <a:lnSpc>
                <a:spcPct val="100000"/>
              </a:lnSpc>
              <a:spcBef>
                <a:spcPts val="0"/>
              </a:spcBef>
              <a:spcAft>
                <a:spcPts val="0"/>
              </a:spcAft>
              <a:buSzPts val="1400"/>
              <a:buChar char="•"/>
            </a:pPr>
            <a:r>
              <a:rPr lang="hr" sz="1400"/>
              <a:t>Greater visualization and analysis capabilities</a:t>
            </a:r>
            <a:endParaRPr sz="1400"/>
          </a:p>
          <a:p>
            <a:pPr marL="269999" lvl="0" indent="-269875" algn="l" rtl="0">
              <a:lnSpc>
                <a:spcPct val="100000"/>
              </a:lnSpc>
              <a:spcBef>
                <a:spcPts val="0"/>
              </a:spcBef>
              <a:spcAft>
                <a:spcPts val="0"/>
              </a:spcAft>
              <a:buSzPts val="1400"/>
              <a:buChar char="•"/>
            </a:pPr>
            <a:r>
              <a:rPr lang="hr" sz="1400"/>
              <a:t>New pScheduler test plugins to support WiFi BSSID, 802.1X authentication, DHCP response time and more</a:t>
            </a:r>
            <a:endParaRPr sz="1400"/>
          </a:p>
        </p:txBody>
      </p:sp>
      <p:pic>
        <p:nvPicPr>
          <p:cNvPr id="473" name="Google Shape;473;g24bc1bbffaa_5_21"/>
          <p:cNvPicPr preferRelativeResize="0"/>
          <p:nvPr/>
        </p:nvPicPr>
        <p:blipFill>
          <a:blip r:embed="rId3">
            <a:alphaModFix/>
          </a:blip>
          <a:stretch>
            <a:fillRect/>
          </a:stretch>
        </p:blipFill>
        <p:spPr>
          <a:xfrm>
            <a:off x="665400" y="2712650"/>
            <a:ext cx="3960001" cy="2455200"/>
          </a:xfrm>
          <a:prstGeom prst="rect">
            <a:avLst/>
          </a:prstGeom>
          <a:noFill/>
          <a:ln>
            <a:noFill/>
          </a:ln>
        </p:spPr>
      </p:pic>
      <p:sp>
        <p:nvSpPr>
          <p:cNvPr id="474" name="Google Shape;474;g24bc1bbffaa_5_21"/>
          <p:cNvSpPr txBox="1">
            <a:spLocks noGrp="1"/>
          </p:cNvSpPr>
          <p:nvPr>
            <p:ph type="title"/>
          </p:nvPr>
        </p:nvSpPr>
        <p:spPr>
          <a:xfrm>
            <a:off x="340898" y="597525"/>
            <a:ext cx="4159800" cy="5646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1800"/>
              <a:buNone/>
            </a:pPr>
            <a:r>
              <a:rPr lang="hr"/>
              <a:t>perfSONAR</a:t>
            </a:r>
            <a:endParaRPr/>
          </a:p>
        </p:txBody>
      </p:sp>
      <p:pic>
        <p:nvPicPr>
          <p:cNvPr id="475" name="Google Shape;475;g24bc1bbffaa_5_21"/>
          <p:cNvPicPr preferRelativeResize="0"/>
          <p:nvPr/>
        </p:nvPicPr>
        <p:blipFill rotWithShape="1">
          <a:blip r:embed="rId4">
            <a:alphaModFix/>
          </a:blip>
          <a:srcRect l="4222" r="2780"/>
          <a:stretch/>
        </p:blipFill>
        <p:spPr>
          <a:xfrm>
            <a:off x="5486250" y="1834100"/>
            <a:ext cx="3600000" cy="1955400"/>
          </a:xfrm>
          <a:prstGeom prst="roundRect">
            <a:avLst>
              <a:gd name="adj" fmla="val 16667"/>
            </a:avLst>
          </a:prstGeom>
          <a:noFill/>
          <a:ln>
            <a:noFill/>
          </a:ln>
        </p:spPr>
      </p:pic>
      <p:grpSp>
        <p:nvGrpSpPr>
          <p:cNvPr id="476" name="Google Shape;476;g24bc1bbffaa_5_21"/>
          <p:cNvGrpSpPr/>
          <p:nvPr/>
        </p:nvGrpSpPr>
        <p:grpSpPr>
          <a:xfrm>
            <a:off x="6115500" y="445186"/>
            <a:ext cx="2189096" cy="627946"/>
            <a:chOff x="3516966" y="498719"/>
            <a:chExt cx="3805800" cy="1091700"/>
          </a:xfrm>
        </p:grpSpPr>
        <p:sp>
          <p:nvSpPr>
            <p:cNvPr id="477" name="Google Shape;477;g24bc1bbffaa_5_21"/>
            <p:cNvSpPr/>
            <p:nvPr/>
          </p:nvSpPr>
          <p:spPr>
            <a:xfrm>
              <a:off x="3516966" y="498719"/>
              <a:ext cx="3805800" cy="1091700"/>
            </a:xfrm>
            <a:prstGeom prst="roundRect">
              <a:avLst>
                <a:gd name="adj" fmla="val 50000"/>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478" name="Google Shape;478;g24bc1bbffaa_5_21"/>
            <p:cNvPicPr preferRelativeResize="0"/>
            <p:nvPr/>
          </p:nvPicPr>
          <p:blipFill rotWithShape="1">
            <a:blip r:embed="rId5">
              <a:alphaModFix/>
            </a:blip>
            <a:srcRect/>
            <a:stretch/>
          </p:blipFill>
          <p:spPr>
            <a:xfrm>
              <a:off x="3922395" y="684514"/>
              <a:ext cx="2994829" cy="720000"/>
            </a:xfrm>
            <a:prstGeom prst="rect">
              <a:avLst/>
            </a:prstGeom>
            <a:noFill/>
            <a:ln>
              <a:noFill/>
            </a:ln>
          </p:spPr>
        </p:pic>
      </p:grpSp>
      <p:sp>
        <p:nvSpPr>
          <p:cNvPr id="479" name="Google Shape;479;g24bc1bbffaa_5_21"/>
          <p:cNvSpPr/>
          <p:nvPr/>
        </p:nvSpPr>
        <p:spPr>
          <a:xfrm>
            <a:off x="6051704" y="924999"/>
            <a:ext cx="2316600" cy="403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hr" sz="1400" b="0" i="0" u="sng" strike="noStrike" cap="none">
                <a:solidFill>
                  <a:schemeClr val="hlink"/>
                </a:solidFill>
                <a:latin typeface="Calibri"/>
                <a:ea typeface="Calibri"/>
                <a:cs typeface="Calibri"/>
                <a:sym typeface="Calibri"/>
                <a:hlinkClick r:id="rId6"/>
              </a:rPr>
              <a:t>https://www.perfsonar.net/</a:t>
            </a:r>
            <a:endParaRPr sz="1400" b="0" i="0" u="none" strike="noStrike" cap="none">
              <a:solidFill>
                <a:schemeClr val="dk1"/>
              </a:solidFill>
              <a:latin typeface="Calibri"/>
              <a:ea typeface="Calibri"/>
              <a:cs typeface="Calibri"/>
              <a:sym typeface="Calibri"/>
            </a:endParaRPr>
          </a:p>
        </p:txBody>
      </p:sp>
      <p:pic>
        <p:nvPicPr>
          <p:cNvPr id="480" name="Google Shape;480;g24bc1bbffaa_5_21"/>
          <p:cNvPicPr preferRelativeResize="0"/>
          <p:nvPr/>
        </p:nvPicPr>
        <p:blipFill rotWithShape="1">
          <a:blip r:embed="rId7">
            <a:alphaModFix/>
          </a:blip>
          <a:srcRect/>
          <a:stretch/>
        </p:blipFill>
        <p:spPr>
          <a:xfrm>
            <a:off x="5644860" y="1200512"/>
            <a:ext cx="645815" cy="405000"/>
          </a:xfrm>
          <a:prstGeom prst="rect">
            <a:avLst/>
          </a:prstGeom>
          <a:noFill/>
          <a:ln>
            <a:noFill/>
          </a:ln>
        </p:spPr>
      </p:pic>
      <p:pic>
        <p:nvPicPr>
          <p:cNvPr id="481" name="Google Shape;481;g24bc1bbffaa_5_21"/>
          <p:cNvPicPr preferRelativeResize="0"/>
          <p:nvPr/>
        </p:nvPicPr>
        <p:blipFill rotWithShape="1">
          <a:blip r:embed="rId8">
            <a:alphaModFix/>
          </a:blip>
          <a:srcRect/>
          <a:stretch/>
        </p:blipFill>
        <p:spPr>
          <a:xfrm>
            <a:off x="5447790" y="632842"/>
            <a:ext cx="667708" cy="405000"/>
          </a:xfrm>
          <a:prstGeom prst="rect">
            <a:avLst/>
          </a:prstGeom>
          <a:noFill/>
          <a:ln>
            <a:noFill/>
          </a:ln>
        </p:spPr>
      </p:pic>
      <p:pic>
        <p:nvPicPr>
          <p:cNvPr id="482" name="Google Shape;482;g24bc1bbffaa_5_21"/>
          <p:cNvPicPr preferRelativeResize="0"/>
          <p:nvPr/>
        </p:nvPicPr>
        <p:blipFill rotWithShape="1">
          <a:blip r:embed="rId9">
            <a:alphaModFix/>
          </a:blip>
          <a:srcRect/>
          <a:stretch/>
        </p:blipFill>
        <p:spPr>
          <a:xfrm>
            <a:off x="6753641" y="1352898"/>
            <a:ext cx="317432" cy="405000"/>
          </a:xfrm>
          <a:prstGeom prst="rect">
            <a:avLst/>
          </a:prstGeom>
          <a:noFill/>
          <a:ln>
            <a:noFill/>
          </a:ln>
        </p:spPr>
      </p:pic>
      <p:pic>
        <p:nvPicPr>
          <p:cNvPr id="483" name="Google Shape;483;g24bc1bbffaa_5_21"/>
          <p:cNvPicPr preferRelativeResize="0"/>
          <p:nvPr/>
        </p:nvPicPr>
        <p:blipFill rotWithShape="1">
          <a:blip r:embed="rId10">
            <a:alphaModFix/>
          </a:blip>
          <a:srcRect/>
          <a:stretch/>
        </p:blipFill>
        <p:spPr>
          <a:xfrm>
            <a:off x="7389897" y="1352892"/>
            <a:ext cx="569191" cy="405000"/>
          </a:xfrm>
          <a:prstGeom prst="rect">
            <a:avLst/>
          </a:prstGeom>
          <a:noFill/>
          <a:ln>
            <a:noFill/>
          </a:ln>
        </p:spPr>
      </p:pic>
      <p:pic>
        <p:nvPicPr>
          <p:cNvPr id="484" name="Google Shape;484;g24bc1bbffaa_5_21"/>
          <p:cNvPicPr preferRelativeResize="0"/>
          <p:nvPr/>
        </p:nvPicPr>
        <p:blipFill rotWithShape="1">
          <a:blip r:embed="rId11">
            <a:alphaModFix/>
          </a:blip>
          <a:srcRect/>
          <a:stretch/>
        </p:blipFill>
        <p:spPr>
          <a:xfrm>
            <a:off x="8429345" y="607992"/>
            <a:ext cx="602030" cy="405000"/>
          </a:xfrm>
          <a:prstGeom prst="rect">
            <a:avLst/>
          </a:prstGeom>
          <a:noFill/>
          <a:ln>
            <a:noFill/>
          </a:ln>
        </p:spPr>
      </p:pic>
      <p:pic>
        <p:nvPicPr>
          <p:cNvPr id="485" name="Google Shape;485;g24bc1bbffaa_5_21"/>
          <p:cNvPicPr preferRelativeResize="0"/>
          <p:nvPr/>
        </p:nvPicPr>
        <p:blipFill rotWithShape="1">
          <a:blip r:embed="rId12">
            <a:alphaModFix/>
          </a:blip>
          <a:srcRect/>
          <a:stretch/>
        </p:blipFill>
        <p:spPr>
          <a:xfrm>
            <a:off x="8292111" y="1238331"/>
            <a:ext cx="657067" cy="403200"/>
          </a:xfrm>
          <a:prstGeom prst="rect">
            <a:avLst/>
          </a:prstGeom>
          <a:noFill/>
          <a:ln>
            <a:noFill/>
          </a:ln>
        </p:spPr>
      </p:pic>
      <p:sp>
        <p:nvSpPr>
          <p:cNvPr id="486" name="Google Shape;486;g24bc1bbffaa_5_21"/>
          <p:cNvSpPr/>
          <p:nvPr/>
        </p:nvSpPr>
        <p:spPr>
          <a:xfrm>
            <a:off x="340898" y="1175150"/>
            <a:ext cx="4600500" cy="455700"/>
          </a:xfrm>
          <a:prstGeom prst="roundRect">
            <a:avLst>
              <a:gd name="adj" fmla="val 16667"/>
            </a:avLst>
          </a:prstGeom>
          <a:solidFill>
            <a:schemeClr val="lt1"/>
          </a:solidFill>
          <a:ln w="9525"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hr" sz="1400" b="1" i="0" u="none" strike="noStrike" cap="none">
                <a:solidFill>
                  <a:srgbClr val="0A597C"/>
                </a:solidFill>
                <a:latin typeface="Calibri"/>
                <a:ea typeface="Calibri"/>
                <a:cs typeface="Calibri"/>
                <a:sym typeface="Calibri"/>
              </a:rPr>
              <a:t>Open-source, modular, flexible architecture for IPv4 and IPv6 active network measurement and monitoring</a:t>
            </a:r>
            <a:endParaRPr sz="1400" b="0" i="0" u="none" strike="noStrike" cap="none">
              <a:solidFill>
                <a:srgbClr val="0A597C"/>
              </a:solidFill>
              <a:latin typeface="Calibri"/>
              <a:ea typeface="Calibri"/>
              <a:cs typeface="Calibri"/>
              <a:sym typeface="Calibri"/>
            </a:endParaRPr>
          </a:p>
        </p:txBody>
      </p:sp>
      <p:sp>
        <p:nvSpPr>
          <p:cNvPr id="487" name="Google Shape;487;g24bc1bbffaa_5_21"/>
          <p:cNvSpPr/>
          <p:nvPr/>
        </p:nvSpPr>
        <p:spPr>
          <a:xfrm>
            <a:off x="5572500" y="4330800"/>
            <a:ext cx="3410100" cy="729900"/>
          </a:xfrm>
          <a:prstGeom prst="roundRect">
            <a:avLst>
              <a:gd name="adj" fmla="val 16667"/>
            </a:avLst>
          </a:prstGeom>
          <a:solidFill>
            <a:schemeClr val="lt1"/>
          </a:solidFill>
          <a:ln w="9525"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hr">
                <a:solidFill>
                  <a:srgbClr val="1E4E79"/>
                </a:solidFill>
                <a:latin typeface="Calibri"/>
                <a:ea typeface="Calibri"/>
                <a:cs typeface="Calibri"/>
                <a:sym typeface="Calibri"/>
              </a:rPr>
              <a:t>Supported on </a:t>
            </a:r>
            <a:r>
              <a:rPr lang="hr" b="1">
                <a:solidFill>
                  <a:srgbClr val="1E4E79"/>
                </a:solidFill>
                <a:latin typeface="Calibri"/>
                <a:ea typeface="Calibri"/>
                <a:cs typeface="Calibri"/>
                <a:sym typeface="Calibri"/>
              </a:rPr>
              <a:t>Ubuntu 20</a:t>
            </a:r>
            <a:r>
              <a:rPr lang="hr">
                <a:solidFill>
                  <a:srgbClr val="1E4E79"/>
                </a:solidFill>
                <a:latin typeface="Calibri"/>
                <a:ea typeface="Calibri"/>
                <a:cs typeface="Calibri"/>
                <a:sym typeface="Calibri"/>
              </a:rPr>
              <a:t> </a:t>
            </a:r>
            <a:endParaRPr>
              <a:solidFill>
                <a:srgbClr val="1E4E79"/>
              </a:solidFill>
              <a:latin typeface="Calibri"/>
              <a:ea typeface="Calibri"/>
              <a:cs typeface="Calibri"/>
              <a:sym typeface="Calibri"/>
            </a:endParaRPr>
          </a:p>
          <a:p>
            <a:pPr marL="0" lvl="0" indent="0" algn="ctr" rtl="0">
              <a:spcBef>
                <a:spcPts val="0"/>
              </a:spcBef>
              <a:spcAft>
                <a:spcPts val="0"/>
              </a:spcAft>
              <a:buNone/>
            </a:pPr>
            <a:r>
              <a:rPr lang="hr" b="1">
                <a:solidFill>
                  <a:srgbClr val="1E4E79"/>
                </a:solidFill>
                <a:latin typeface="Calibri"/>
                <a:ea typeface="Calibri"/>
                <a:cs typeface="Calibri"/>
                <a:sym typeface="Calibri"/>
              </a:rPr>
              <a:t>More OSs to follow</a:t>
            </a:r>
            <a:r>
              <a:rPr lang="hr">
                <a:solidFill>
                  <a:srgbClr val="1E4E79"/>
                </a:solidFill>
                <a:latin typeface="Calibri"/>
                <a:ea typeface="Calibri"/>
                <a:cs typeface="Calibri"/>
                <a:sym typeface="Calibri"/>
              </a:rPr>
              <a:t> in early summer </a:t>
            </a:r>
            <a:br>
              <a:rPr lang="hr">
                <a:solidFill>
                  <a:srgbClr val="1E4E79"/>
                </a:solidFill>
                <a:latin typeface="Calibri"/>
                <a:ea typeface="Calibri"/>
                <a:cs typeface="Calibri"/>
                <a:sym typeface="Calibri"/>
              </a:rPr>
            </a:br>
            <a:r>
              <a:rPr lang="hr" sz="1200" i="1">
                <a:solidFill>
                  <a:srgbClr val="1E4E79"/>
                </a:solidFill>
                <a:latin typeface="Calibri"/>
                <a:ea typeface="Calibri"/>
                <a:cs typeface="Calibri"/>
                <a:sym typeface="Calibri"/>
              </a:rPr>
              <a:t>(EL8, EL9, Ubuntu 22, Debian 11)</a:t>
            </a:r>
            <a:endParaRPr sz="1200" i="1">
              <a:solidFill>
                <a:srgbClr val="1E4E79"/>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24a380db27c_0_55"/>
          <p:cNvSpPr txBox="1">
            <a:spLocks noGrp="1"/>
          </p:cNvSpPr>
          <p:nvPr>
            <p:ph type="title"/>
          </p:nvPr>
        </p:nvSpPr>
        <p:spPr>
          <a:xfrm>
            <a:off x="340894" y="521319"/>
            <a:ext cx="7042800" cy="5646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1800"/>
              <a:buNone/>
            </a:pPr>
            <a:r>
              <a:rPr lang="hr"/>
              <a:t>Performance Measurement Platform - PMP</a:t>
            </a:r>
            <a:endParaRPr/>
          </a:p>
        </p:txBody>
      </p:sp>
      <p:sp>
        <p:nvSpPr>
          <p:cNvPr id="493" name="Google Shape;493;g24a380db27c_0_55"/>
          <p:cNvSpPr/>
          <p:nvPr/>
        </p:nvSpPr>
        <p:spPr>
          <a:xfrm>
            <a:off x="340894" y="1257300"/>
            <a:ext cx="5068200" cy="685200"/>
          </a:xfrm>
          <a:prstGeom prst="roundRect">
            <a:avLst>
              <a:gd name="adj" fmla="val 16667"/>
            </a:avLst>
          </a:prstGeom>
          <a:solidFill>
            <a:schemeClr val="lt1"/>
          </a:solidFill>
          <a:ln w="9525"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a:solidFill>
                  <a:srgbClr val="0A597C"/>
                </a:solidFill>
                <a:latin typeface="Calibri"/>
                <a:ea typeface="Calibri"/>
                <a:cs typeface="Calibri"/>
                <a:sym typeface="Calibri"/>
              </a:rPr>
              <a:t>Exploring the performance of the GÉANT backbone while experiencing perfSONAR on small nodes</a:t>
            </a:r>
            <a:endParaRPr sz="1500" b="1" i="0" u="none" strike="noStrike" cap="none">
              <a:solidFill>
                <a:srgbClr val="0A597C"/>
              </a:solidFill>
              <a:latin typeface="Arial"/>
              <a:ea typeface="Arial"/>
              <a:cs typeface="Arial"/>
              <a:sym typeface="Arial"/>
            </a:endParaRPr>
          </a:p>
        </p:txBody>
      </p:sp>
      <p:pic>
        <p:nvPicPr>
          <p:cNvPr id="494" name="Google Shape;494;g24a380db27c_0_55"/>
          <p:cNvPicPr preferRelativeResize="0"/>
          <p:nvPr/>
        </p:nvPicPr>
        <p:blipFill rotWithShape="1">
          <a:blip r:embed="rId3">
            <a:alphaModFix/>
          </a:blip>
          <a:srcRect/>
          <a:stretch/>
        </p:blipFill>
        <p:spPr>
          <a:xfrm>
            <a:off x="6194375" y="424100"/>
            <a:ext cx="2916625" cy="4739026"/>
          </a:xfrm>
          <a:prstGeom prst="rect">
            <a:avLst/>
          </a:prstGeom>
          <a:noFill/>
          <a:ln>
            <a:noFill/>
          </a:ln>
        </p:spPr>
      </p:pic>
      <p:sp>
        <p:nvSpPr>
          <p:cNvPr id="495" name="Google Shape;495;g24a380db27c_0_55"/>
          <p:cNvSpPr txBox="1"/>
          <p:nvPr/>
        </p:nvSpPr>
        <p:spPr>
          <a:xfrm>
            <a:off x="340894" y="1993013"/>
            <a:ext cx="4989600" cy="2270400"/>
          </a:xfrm>
          <a:prstGeom prst="rect">
            <a:avLst/>
          </a:prstGeom>
          <a:noFill/>
          <a:ln>
            <a:noFill/>
          </a:ln>
        </p:spPr>
        <p:txBody>
          <a:bodyPr spcFirstLastPara="1" wrap="square" lIns="68575" tIns="68575" rIns="68575" bIns="68575" anchor="t" anchorCtr="0">
            <a:spAutoFit/>
          </a:bodyPr>
          <a:lstStyle/>
          <a:p>
            <a:pPr marL="342900" marR="0" lvl="0" indent="-254000" algn="l" rtl="0">
              <a:lnSpc>
                <a:spcPct val="100000"/>
              </a:lnSpc>
              <a:spcBef>
                <a:spcPts val="300"/>
              </a:spcBef>
              <a:spcAft>
                <a:spcPts val="0"/>
              </a:spcAft>
              <a:buClr>
                <a:srgbClr val="0A597C"/>
              </a:buClr>
              <a:buSzPts val="1400"/>
              <a:buFont typeface="Calibri"/>
              <a:buChar char="●"/>
            </a:pPr>
            <a:r>
              <a:rPr lang="hr">
                <a:solidFill>
                  <a:srgbClr val="0A597C"/>
                </a:solidFill>
                <a:latin typeface="Calibri"/>
                <a:ea typeface="Calibri"/>
                <a:cs typeface="Calibri"/>
                <a:sym typeface="Calibri"/>
              </a:rPr>
              <a:t>Low-cost hardware nodes with pre-installed perfSONAR software and deployed in GÉANT collaborating organisations in Europe and Africa.</a:t>
            </a:r>
            <a:endParaRPr>
              <a:solidFill>
                <a:srgbClr val="0A597C"/>
              </a:solidFill>
              <a:latin typeface="Calibri"/>
              <a:ea typeface="Calibri"/>
              <a:cs typeface="Calibri"/>
              <a:sym typeface="Calibri"/>
            </a:endParaRPr>
          </a:p>
          <a:p>
            <a:pPr marL="342900" marR="0" lvl="0" indent="-254000" algn="l" rtl="0">
              <a:lnSpc>
                <a:spcPct val="100000"/>
              </a:lnSpc>
              <a:spcBef>
                <a:spcPts val="300"/>
              </a:spcBef>
              <a:spcAft>
                <a:spcPts val="0"/>
              </a:spcAft>
              <a:buClr>
                <a:srgbClr val="0A597C"/>
              </a:buClr>
              <a:buSzPts val="1400"/>
              <a:buFont typeface="Calibri"/>
              <a:buChar char="●"/>
            </a:pPr>
            <a:r>
              <a:rPr lang="hr">
                <a:solidFill>
                  <a:srgbClr val="0A597C"/>
                </a:solidFill>
                <a:latin typeface="Calibri"/>
                <a:ea typeface="Calibri"/>
                <a:cs typeface="Calibri"/>
                <a:sym typeface="Calibri"/>
              </a:rPr>
              <a:t>Central components including a central Measurement Archive (MA) and a Dashboard.</a:t>
            </a:r>
            <a:endParaRPr>
              <a:solidFill>
                <a:srgbClr val="0A597C"/>
              </a:solidFill>
              <a:latin typeface="Calibri"/>
              <a:ea typeface="Calibri"/>
              <a:cs typeface="Calibri"/>
              <a:sym typeface="Calibri"/>
            </a:endParaRPr>
          </a:p>
          <a:p>
            <a:pPr marL="342900" marR="0" lvl="0" indent="-254000" algn="l" rtl="0">
              <a:lnSpc>
                <a:spcPct val="100000"/>
              </a:lnSpc>
              <a:spcBef>
                <a:spcPts val="300"/>
              </a:spcBef>
              <a:spcAft>
                <a:spcPts val="0"/>
              </a:spcAft>
              <a:buClr>
                <a:srgbClr val="0A597C"/>
              </a:buClr>
              <a:buSzPts val="1400"/>
              <a:buFont typeface="Calibri"/>
              <a:buChar char="●"/>
            </a:pPr>
            <a:r>
              <a:rPr lang="hr">
                <a:solidFill>
                  <a:srgbClr val="0A597C"/>
                </a:solidFill>
                <a:latin typeface="Calibri"/>
                <a:ea typeface="Calibri"/>
                <a:cs typeface="Calibri"/>
                <a:sym typeface="Calibri"/>
              </a:rPr>
              <a:t>Measurement points in the GÉANT backbone network</a:t>
            </a:r>
            <a:endParaRPr>
              <a:solidFill>
                <a:srgbClr val="0A597C"/>
              </a:solidFill>
              <a:latin typeface="Calibri"/>
              <a:ea typeface="Calibri"/>
              <a:cs typeface="Calibri"/>
              <a:sym typeface="Calibri"/>
            </a:endParaRPr>
          </a:p>
          <a:p>
            <a:pPr marL="0" marR="0" lvl="0" indent="0" algn="l" rtl="0">
              <a:lnSpc>
                <a:spcPct val="100000"/>
              </a:lnSpc>
              <a:spcBef>
                <a:spcPts val="300"/>
              </a:spcBef>
              <a:spcAft>
                <a:spcPts val="0"/>
              </a:spcAft>
              <a:buNone/>
            </a:pPr>
            <a:endParaRPr>
              <a:solidFill>
                <a:srgbClr val="0A597C"/>
              </a:solidFill>
              <a:latin typeface="Calibri"/>
              <a:ea typeface="Calibri"/>
              <a:cs typeface="Calibri"/>
              <a:sym typeface="Calibri"/>
            </a:endParaRPr>
          </a:p>
          <a:p>
            <a:pPr marL="342900" marR="0" lvl="0" indent="-254000" algn="l" rtl="0">
              <a:lnSpc>
                <a:spcPct val="100000"/>
              </a:lnSpc>
              <a:spcBef>
                <a:spcPts val="300"/>
              </a:spcBef>
              <a:spcAft>
                <a:spcPts val="0"/>
              </a:spcAft>
              <a:buClr>
                <a:srgbClr val="0A597C"/>
              </a:buClr>
              <a:buSzPts val="1400"/>
              <a:buFont typeface="Calibri"/>
              <a:buChar char="●"/>
            </a:pPr>
            <a:r>
              <a:rPr lang="hr" sz="1400" b="0" i="0" u="none" strike="noStrike" cap="none">
                <a:solidFill>
                  <a:srgbClr val="0A597C"/>
                </a:solidFill>
                <a:latin typeface="Calibri"/>
                <a:ea typeface="Calibri"/>
                <a:cs typeface="Calibri"/>
                <a:sym typeface="Calibri"/>
              </a:rPr>
              <a:t>PMP data analysis for new service report using AI/ML</a:t>
            </a:r>
            <a:endParaRPr sz="1400" b="0" i="0" u="none" strike="noStrike" cap="none">
              <a:solidFill>
                <a:srgbClr val="0A597C"/>
              </a:solidFill>
              <a:latin typeface="Calibri"/>
              <a:ea typeface="Calibri"/>
              <a:cs typeface="Calibri"/>
              <a:sym typeface="Calibri"/>
            </a:endParaRPr>
          </a:p>
          <a:p>
            <a:pPr marL="342900" marR="0" lvl="0" indent="-254000" algn="l" rtl="0">
              <a:lnSpc>
                <a:spcPct val="100000"/>
              </a:lnSpc>
              <a:spcBef>
                <a:spcPts val="300"/>
              </a:spcBef>
              <a:spcAft>
                <a:spcPts val="0"/>
              </a:spcAft>
              <a:buClr>
                <a:srgbClr val="0A597C"/>
              </a:buClr>
              <a:buSzPts val="1400"/>
              <a:buFont typeface="Calibri"/>
              <a:buChar char="●"/>
            </a:pPr>
            <a:r>
              <a:rPr lang="hr">
                <a:solidFill>
                  <a:srgbClr val="0A597C"/>
                </a:solidFill>
                <a:latin typeface="Calibri"/>
                <a:ea typeface="Calibri"/>
                <a:cs typeface="Calibri"/>
                <a:sym typeface="Calibri"/>
              </a:rPr>
              <a:t>In green: Countries with </a:t>
            </a:r>
            <a:r>
              <a:rPr lang="hr" sz="1400" b="0" i="0" u="none" strike="noStrike" cap="none">
                <a:solidFill>
                  <a:srgbClr val="0A597C"/>
                </a:solidFill>
                <a:latin typeface="Calibri"/>
                <a:ea typeface="Calibri"/>
                <a:cs typeface="Calibri"/>
                <a:sym typeface="Calibri"/>
              </a:rPr>
              <a:t>the PMP service coverage in Europe</a:t>
            </a:r>
            <a:endParaRPr sz="1400" b="0" i="0" u="none" strike="noStrike" cap="none">
              <a:solidFill>
                <a:srgbClr val="0A597C"/>
              </a:solidFill>
              <a:latin typeface="Calibri"/>
              <a:ea typeface="Calibri"/>
              <a:cs typeface="Calibri"/>
              <a:sym typeface="Calibri"/>
            </a:endParaRPr>
          </a:p>
        </p:txBody>
      </p:sp>
      <p:sp>
        <p:nvSpPr>
          <p:cNvPr id="496" name="Google Shape;496;g24a380db27c_0_55"/>
          <p:cNvSpPr/>
          <p:nvPr/>
        </p:nvSpPr>
        <p:spPr>
          <a:xfrm>
            <a:off x="340894" y="4333900"/>
            <a:ext cx="5068200" cy="685200"/>
          </a:xfrm>
          <a:prstGeom prst="roundRect">
            <a:avLst>
              <a:gd name="adj" fmla="val 16667"/>
            </a:avLst>
          </a:prstGeom>
          <a:solidFill>
            <a:schemeClr val="lt1"/>
          </a:solidFill>
          <a:ln w="9525" cap="flat" cmpd="sng">
            <a:solidFill>
              <a:srgbClr val="00B0F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hr" sz="1500" b="1">
                <a:solidFill>
                  <a:srgbClr val="0A597C"/>
                </a:solidFill>
                <a:latin typeface="Calibri"/>
                <a:ea typeface="Calibri"/>
                <a:cs typeface="Calibri"/>
                <a:sym typeface="Calibri"/>
              </a:rPr>
              <a:t>Dashboard: </a:t>
            </a:r>
            <a:r>
              <a:rPr lang="hr" sz="1500" u="sng">
                <a:solidFill>
                  <a:schemeClr val="hlink"/>
                </a:solidFill>
                <a:latin typeface="Calibri"/>
                <a:ea typeface="Calibri"/>
                <a:cs typeface="Calibri"/>
                <a:sym typeface="Calibri"/>
                <a:hlinkClick r:id="rId4"/>
              </a:rPr>
              <a:t>https://pmp-central.geant.org/maddash-webui/</a:t>
            </a:r>
            <a:endParaRPr sz="1500">
              <a:solidFill>
                <a:srgbClr val="0A597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hr" sz="1500" b="1">
                <a:solidFill>
                  <a:srgbClr val="0A597C"/>
                </a:solidFill>
                <a:latin typeface="Calibri"/>
                <a:ea typeface="Calibri"/>
                <a:cs typeface="Calibri"/>
                <a:sym typeface="Calibri"/>
              </a:rPr>
              <a:t>Contact:</a:t>
            </a:r>
            <a:r>
              <a:rPr lang="hr" sz="1500">
                <a:solidFill>
                  <a:srgbClr val="0A597C"/>
                </a:solidFill>
                <a:latin typeface="Calibri"/>
                <a:ea typeface="Calibri"/>
                <a:cs typeface="Calibri"/>
                <a:sym typeface="Calibri"/>
              </a:rPr>
              <a:t> </a:t>
            </a:r>
            <a:r>
              <a:rPr lang="hr" sz="1500" u="sng">
                <a:solidFill>
                  <a:schemeClr val="hlink"/>
                </a:solidFill>
                <a:latin typeface="Calibri"/>
                <a:ea typeface="Calibri"/>
                <a:cs typeface="Calibri"/>
                <a:sym typeface="Calibri"/>
                <a:hlinkClick r:id="rId5"/>
              </a:rPr>
              <a:t>perfsonar-smallnodes@lists.geant.org</a:t>
            </a:r>
            <a:endParaRPr sz="1500">
              <a:solidFill>
                <a:srgbClr val="0A597C"/>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24bc1bbffaa_0_128"/>
          <p:cNvSpPr txBox="1">
            <a:spLocks noGrp="1"/>
          </p:cNvSpPr>
          <p:nvPr>
            <p:ph type="title"/>
          </p:nvPr>
        </p:nvSpPr>
        <p:spPr>
          <a:xfrm>
            <a:off x="304800" y="550631"/>
            <a:ext cx="7421100" cy="3231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2100"/>
              <a:buNone/>
            </a:pPr>
            <a:r>
              <a:rPr lang="hr"/>
              <a:t>WiFiMon</a:t>
            </a:r>
            <a:endParaRPr/>
          </a:p>
        </p:txBody>
      </p:sp>
      <p:pic>
        <p:nvPicPr>
          <p:cNvPr id="502" name="Google Shape;502;g24bc1bbffaa_0_128"/>
          <p:cNvPicPr preferRelativeResize="0"/>
          <p:nvPr/>
        </p:nvPicPr>
        <p:blipFill rotWithShape="1">
          <a:blip r:embed="rId3">
            <a:alphaModFix/>
          </a:blip>
          <a:srcRect/>
          <a:stretch/>
        </p:blipFill>
        <p:spPr>
          <a:xfrm>
            <a:off x="5673800" y="550631"/>
            <a:ext cx="2743202" cy="615261"/>
          </a:xfrm>
          <a:prstGeom prst="rect">
            <a:avLst/>
          </a:prstGeom>
          <a:noFill/>
          <a:ln>
            <a:noFill/>
          </a:ln>
        </p:spPr>
      </p:pic>
      <p:pic>
        <p:nvPicPr>
          <p:cNvPr id="503" name="Google Shape;503;g24bc1bbffaa_0_128"/>
          <p:cNvPicPr preferRelativeResize="0"/>
          <p:nvPr/>
        </p:nvPicPr>
        <p:blipFill rotWithShape="1">
          <a:blip r:embed="rId4">
            <a:alphaModFix/>
          </a:blip>
          <a:srcRect/>
          <a:stretch/>
        </p:blipFill>
        <p:spPr>
          <a:xfrm>
            <a:off x="304800" y="1384767"/>
            <a:ext cx="3600000" cy="1800000"/>
          </a:xfrm>
          <a:prstGeom prst="rect">
            <a:avLst/>
          </a:prstGeom>
          <a:noFill/>
          <a:ln>
            <a:noFill/>
          </a:ln>
        </p:spPr>
      </p:pic>
      <p:sp>
        <p:nvSpPr>
          <p:cNvPr id="504" name="Google Shape;504;g24bc1bbffaa_0_128"/>
          <p:cNvSpPr txBox="1"/>
          <p:nvPr/>
        </p:nvSpPr>
        <p:spPr>
          <a:xfrm>
            <a:off x="3126867" y="4614675"/>
            <a:ext cx="1255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hr" sz="1700" b="0" i="0" u="sng" strike="noStrike" cap="none">
                <a:solidFill>
                  <a:schemeClr val="hlink"/>
                </a:solidFill>
                <a:latin typeface="Calibri"/>
                <a:ea typeface="Calibri"/>
                <a:cs typeface="Calibri"/>
                <a:sym typeface="Calibri"/>
                <a:hlinkClick r:id="rId5"/>
              </a:rPr>
              <a:t>WiFiMon</a:t>
            </a:r>
            <a:endParaRPr sz="1700" b="0" i="0" u="none" strike="noStrike" cap="none">
              <a:solidFill>
                <a:srgbClr val="000000"/>
              </a:solidFill>
              <a:latin typeface="Calibri"/>
              <a:ea typeface="Calibri"/>
              <a:cs typeface="Calibri"/>
              <a:sym typeface="Calibri"/>
            </a:endParaRPr>
          </a:p>
        </p:txBody>
      </p:sp>
      <p:pic>
        <p:nvPicPr>
          <p:cNvPr id="505" name="Google Shape;505;g24bc1bbffaa_0_128"/>
          <p:cNvPicPr preferRelativeResize="0"/>
          <p:nvPr/>
        </p:nvPicPr>
        <p:blipFill rotWithShape="1">
          <a:blip r:embed="rId6">
            <a:alphaModFix/>
          </a:blip>
          <a:srcRect/>
          <a:stretch/>
        </p:blipFill>
        <p:spPr>
          <a:xfrm>
            <a:off x="4151037" y="1394492"/>
            <a:ext cx="2879999" cy="1604970"/>
          </a:xfrm>
          <a:prstGeom prst="rect">
            <a:avLst/>
          </a:prstGeom>
          <a:noFill/>
          <a:ln>
            <a:noFill/>
          </a:ln>
        </p:spPr>
      </p:pic>
      <p:pic>
        <p:nvPicPr>
          <p:cNvPr id="506" name="Google Shape;506;g24bc1bbffaa_0_128"/>
          <p:cNvPicPr preferRelativeResize="0"/>
          <p:nvPr/>
        </p:nvPicPr>
        <p:blipFill rotWithShape="1">
          <a:blip r:embed="rId7">
            <a:alphaModFix/>
          </a:blip>
          <a:srcRect/>
          <a:stretch/>
        </p:blipFill>
        <p:spPr>
          <a:xfrm>
            <a:off x="6985051" y="1426679"/>
            <a:ext cx="2160000" cy="1692973"/>
          </a:xfrm>
          <a:prstGeom prst="rect">
            <a:avLst/>
          </a:prstGeom>
          <a:noFill/>
          <a:ln>
            <a:noFill/>
          </a:ln>
        </p:spPr>
      </p:pic>
      <p:pic>
        <p:nvPicPr>
          <p:cNvPr id="507" name="Google Shape;507;g24bc1bbffaa_0_128"/>
          <p:cNvPicPr preferRelativeResize="0"/>
          <p:nvPr/>
        </p:nvPicPr>
        <p:blipFill rotWithShape="1">
          <a:blip r:embed="rId8">
            <a:alphaModFix/>
          </a:blip>
          <a:srcRect/>
          <a:stretch/>
        </p:blipFill>
        <p:spPr>
          <a:xfrm>
            <a:off x="4511025" y="3114050"/>
            <a:ext cx="1949950" cy="2075951"/>
          </a:xfrm>
          <a:prstGeom prst="rect">
            <a:avLst/>
          </a:prstGeom>
          <a:noFill/>
          <a:ln>
            <a:noFill/>
          </a:ln>
        </p:spPr>
      </p:pic>
      <p:pic>
        <p:nvPicPr>
          <p:cNvPr id="508" name="Google Shape;508;g24bc1bbffaa_0_128"/>
          <p:cNvPicPr preferRelativeResize="0"/>
          <p:nvPr/>
        </p:nvPicPr>
        <p:blipFill rotWithShape="1">
          <a:blip r:embed="rId9">
            <a:alphaModFix/>
          </a:blip>
          <a:srcRect/>
          <a:stretch/>
        </p:blipFill>
        <p:spPr>
          <a:xfrm>
            <a:off x="6985050" y="3129502"/>
            <a:ext cx="2160000" cy="1992667"/>
          </a:xfrm>
          <a:prstGeom prst="rect">
            <a:avLst/>
          </a:prstGeom>
          <a:noFill/>
          <a:ln>
            <a:noFill/>
          </a:ln>
        </p:spPr>
      </p:pic>
      <p:pic>
        <p:nvPicPr>
          <p:cNvPr id="509" name="Google Shape;509;g24bc1bbffaa_0_128"/>
          <p:cNvPicPr preferRelativeResize="0"/>
          <p:nvPr/>
        </p:nvPicPr>
        <p:blipFill rotWithShape="1">
          <a:blip r:embed="rId10">
            <a:alphaModFix/>
          </a:blip>
          <a:srcRect/>
          <a:stretch/>
        </p:blipFill>
        <p:spPr>
          <a:xfrm>
            <a:off x="304800" y="3108567"/>
            <a:ext cx="2822068" cy="1999206"/>
          </a:xfrm>
          <a:prstGeom prst="rect">
            <a:avLst/>
          </a:prstGeom>
          <a:noFill/>
          <a:ln>
            <a:noFill/>
          </a:ln>
        </p:spPr>
      </p:pic>
      <p:sp>
        <p:nvSpPr>
          <p:cNvPr id="510" name="Google Shape;510;g24bc1bbffaa_0_128"/>
          <p:cNvSpPr/>
          <p:nvPr/>
        </p:nvSpPr>
        <p:spPr>
          <a:xfrm>
            <a:off x="304800" y="949925"/>
            <a:ext cx="4968900" cy="418200"/>
          </a:xfrm>
          <a:prstGeom prst="roundRect">
            <a:avLst>
              <a:gd name="adj" fmla="val 16667"/>
            </a:avLst>
          </a:prstGeom>
          <a:solidFill>
            <a:schemeClr val="lt1"/>
          </a:solidFill>
          <a:ln w="9525" cap="flat" cmpd="sng">
            <a:solidFill>
              <a:srgbClr val="00B0F0">
                <a:alpha val="5765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hr" sz="1400" b="1" i="0" u="none" strike="noStrike" cap="none">
                <a:solidFill>
                  <a:srgbClr val="1F4270"/>
                </a:solidFill>
                <a:latin typeface="Calibri"/>
                <a:ea typeface="Calibri"/>
                <a:cs typeface="Calibri"/>
                <a:sym typeface="Calibri"/>
              </a:rPr>
              <a:t>A WiFi network monitoring and performance verification system</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4a380db27c_0_0"/>
          <p:cNvSpPr txBox="1">
            <a:spLocks noGrp="1"/>
          </p:cNvSpPr>
          <p:nvPr>
            <p:ph type="title"/>
          </p:nvPr>
        </p:nvSpPr>
        <p:spPr>
          <a:xfrm>
            <a:off x="340894" y="445119"/>
            <a:ext cx="7042800" cy="5646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1F4270"/>
              </a:buClr>
              <a:buSzPts val="1800"/>
              <a:buFont typeface="Calibri"/>
              <a:buNone/>
            </a:pPr>
            <a:r>
              <a:rPr lang="hr"/>
              <a:t>TimeMap</a:t>
            </a:r>
            <a:endParaRPr sz="1400" i="1">
              <a:solidFill>
                <a:srgbClr val="3C51A2"/>
              </a:solidFill>
            </a:endParaRPr>
          </a:p>
        </p:txBody>
      </p:sp>
      <p:sp>
        <p:nvSpPr>
          <p:cNvPr id="516" name="Google Shape;516;g24a380db27c_0_0"/>
          <p:cNvSpPr txBox="1">
            <a:spLocks noGrp="1"/>
          </p:cNvSpPr>
          <p:nvPr>
            <p:ph type="body" idx="4294967295"/>
          </p:nvPr>
        </p:nvSpPr>
        <p:spPr>
          <a:xfrm>
            <a:off x="340900" y="1920050"/>
            <a:ext cx="4699200" cy="1384500"/>
          </a:xfrm>
          <a:prstGeom prst="rect">
            <a:avLst/>
          </a:prstGeom>
          <a:noFill/>
          <a:ln>
            <a:noFill/>
          </a:ln>
        </p:spPr>
        <p:txBody>
          <a:bodyPr spcFirstLastPara="1" wrap="square" lIns="68575" tIns="34275" rIns="68575" bIns="34275" anchor="t" anchorCtr="0">
            <a:normAutofit fontScale="92500" lnSpcReduction="10000"/>
          </a:bodyPr>
          <a:lstStyle/>
          <a:p>
            <a:pPr marL="0" lvl="0" indent="0" algn="l" rtl="0">
              <a:lnSpc>
                <a:spcPct val="100000"/>
              </a:lnSpc>
              <a:spcBef>
                <a:spcPts val="400"/>
              </a:spcBef>
              <a:spcAft>
                <a:spcPts val="0"/>
              </a:spcAft>
              <a:buNone/>
            </a:pPr>
            <a:r>
              <a:rPr lang="hr" sz="1500">
                <a:solidFill>
                  <a:srgbClr val="004359"/>
                </a:solidFill>
              </a:rPr>
              <a:t>Based on TWAMP (RFC 5357)</a:t>
            </a:r>
            <a:endParaRPr sz="1500">
              <a:solidFill>
                <a:srgbClr val="004359"/>
              </a:solidFill>
            </a:endParaRPr>
          </a:p>
          <a:p>
            <a:pPr marL="0" lvl="0" indent="0" algn="l" rtl="0">
              <a:lnSpc>
                <a:spcPct val="100000"/>
              </a:lnSpc>
              <a:spcBef>
                <a:spcPts val="400"/>
              </a:spcBef>
              <a:spcAft>
                <a:spcPts val="0"/>
              </a:spcAft>
              <a:buNone/>
            </a:pPr>
            <a:r>
              <a:rPr lang="hr" sz="1500">
                <a:solidFill>
                  <a:srgbClr val="1F4E79"/>
                </a:solidFill>
              </a:rPr>
              <a:t>Easy and quick modular installation </a:t>
            </a:r>
            <a:endParaRPr sz="1500">
              <a:solidFill>
                <a:srgbClr val="1F4E79"/>
              </a:solidFill>
            </a:endParaRPr>
          </a:p>
          <a:p>
            <a:pPr marL="0" lvl="0" indent="0" algn="l" rtl="0">
              <a:lnSpc>
                <a:spcPct val="100000"/>
              </a:lnSpc>
              <a:spcBef>
                <a:spcPts val="400"/>
              </a:spcBef>
              <a:spcAft>
                <a:spcPts val="0"/>
              </a:spcAft>
              <a:buNone/>
            </a:pPr>
            <a:r>
              <a:rPr lang="hr" sz="1500">
                <a:solidFill>
                  <a:srgbClr val="004359"/>
                </a:solidFill>
              </a:rPr>
              <a:t>Initial AI-based anomaly detection implemented</a:t>
            </a:r>
            <a:endParaRPr sz="1500">
              <a:solidFill>
                <a:srgbClr val="004359"/>
              </a:solidFill>
            </a:endParaRPr>
          </a:p>
          <a:p>
            <a:pPr marL="0" lvl="0" indent="0" algn="l" rtl="0">
              <a:lnSpc>
                <a:spcPct val="100000"/>
              </a:lnSpc>
              <a:spcBef>
                <a:spcPts val="400"/>
              </a:spcBef>
              <a:spcAft>
                <a:spcPts val="0"/>
              </a:spcAft>
              <a:buNone/>
            </a:pPr>
            <a:endParaRPr sz="1500">
              <a:solidFill>
                <a:srgbClr val="004359"/>
              </a:solidFill>
            </a:endParaRPr>
          </a:p>
          <a:p>
            <a:pPr marL="0" lvl="0" indent="0" algn="l" rtl="0">
              <a:lnSpc>
                <a:spcPct val="100000"/>
              </a:lnSpc>
              <a:spcBef>
                <a:spcPts val="400"/>
              </a:spcBef>
              <a:spcAft>
                <a:spcPts val="400"/>
              </a:spcAft>
              <a:buNone/>
            </a:pPr>
            <a:r>
              <a:rPr lang="hr" sz="1500">
                <a:solidFill>
                  <a:srgbClr val="004359"/>
                </a:solidFill>
              </a:rPr>
              <a:t>Deployed in the </a:t>
            </a:r>
            <a:r>
              <a:rPr lang="hr" sz="1500" u="sng">
                <a:solidFill>
                  <a:schemeClr val="hlink"/>
                </a:solidFill>
                <a:hlinkClick r:id="rId3"/>
              </a:rPr>
              <a:t>GÉANT backbone network</a:t>
            </a:r>
            <a:endParaRPr sz="1500">
              <a:solidFill>
                <a:srgbClr val="004359"/>
              </a:solidFill>
            </a:endParaRPr>
          </a:p>
        </p:txBody>
      </p:sp>
      <p:sp>
        <p:nvSpPr>
          <p:cNvPr id="517" name="Google Shape;517;g24a380db27c_0_0"/>
          <p:cNvSpPr/>
          <p:nvPr/>
        </p:nvSpPr>
        <p:spPr>
          <a:xfrm>
            <a:off x="340894" y="3471188"/>
            <a:ext cx="2089500" cy="1050900"/>
          </a:xfrm>
          <a:prstGeom prst="roundRect">
            <a:avLst>
              <a:gd name="adj" fmla="val 16667"/>
            </a:avLst>
          </a:prstGeom>
          <a:solidFill>
            <a:schemeClr val="lt1"/>
          </a:solidFill>
          <a:ln w="9525" cap="flat" cmpd="sng">
            <a:solidFill>
              <a:srgbClr val="00B0F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90000"/>
              </a:lnSpc>
              <a:spcBef>
                <a:spcPts val="300"/>
              </a:spcBef>
              <a:spcAft>
                <a:spcPts val="0"/>
              </a:spcAft>
              <a:buClr>
                <a:srgbClr val="000000"/>
              </a:buClr>
              <a:buSzPts val="1400"/>
              <a:buFont typeface="Arial"/>
              <a:buNone/>
            </a:pPr>
            <a:r>
              <a:rPr lang="hr" sz="1400" b="1" i="0" u="none" strike="noStrike" cap="none">
                <a:solidFill>
                  <a:srgbClr val="1F4270"/>
                </a:solidFill>
                <a:latin typeface="Calibri"/>
                <a:ea typeface="Calibri"/>
                <a:cs typeface="Calibri"/>
                <a:sym typeface="Calibri"/>
              </a:rPr>
              <a:t>Documentation</a:t>
            </a:r>
            <a:endParaRPr sz="1400" b="1" i="0" u="none" strike="noStrike" cap="none">
              <a:solidFill>
                <a:srgbClr val="1F4270"/>
              </a:solidFill>
              <a:latin typeface="Calibri"/>
              <a:ea typeface="Calibri"/>
              <a:cs typeface="Calibri"/>
              <a:sym typeface="Calibri"/>
            </a:endParaRPr>
          </a:p>
          <a:p>
            <a:pPr marL="342900" marR="0" lvl="0" indent="-234950" algn="l" rtl="0">
              <a:lnSpc>
                <a:spcPct val="90000"/>
              </a:lnSpc>
              <a:spcBef>
                <a:spcPts val="0"/>
              </a:spcBef>
              <a:spcAft>
                <a:spcPts val="0"/>
              </a:spcAft>
              <a:buClr>
                <a:srgbClr val="1F4270"/>
              </a:buClr>
              <a:buSzPts val="1100"/>
              <a:buFont typeface="Calibri"/>
              <a:buChar char="●"/>
            </a:pPr>
            <a:r>
              <a:rPr lang="hr" sz="1100" b="0" i="0" u="sng" strike="noStrike" cap="none">
                <a:solidFill>
                  <a:schemeClr val="hlink"/>
                </a:solidFill>
                <a:latin typeface="Calibri"/>
                <a:ea typeface="Calibri"/>
                <a:cs typeface="Calibri"/>
                <a:sym typeface="Calibri"/>
                <a:hlinkClick r:id="rId3"/>
              </a:rPr>
              <a:t>TimeMap</a:t>
            </a:r>
            <a:endParaRPr sz="1100" b="0" i="0" u="none" strike="noStrike" cap="none">
              <a:solidFill>
                <a:srgbClr val="1F4270"/>
              </a:solidFill>
              <a:latin typeface="Calibri"/>
              <a:ea typeface="Calibri"/>
              <a:cs typeface="Calibri"/>
              <a:sym typeface="Calibri"/>
            </a:endParaRPr>
          </a:p>
          <a:p>
            <a:pPr marL="342900" marR="0" lvl="0" indent="-234950" algn="l" rtl="0">
              <a:lnSpc>
                <a:spcPct val="90000"/>
              </a:lnSpc>
              <a:spcBef>
                <a:spcPts val="0"/>
              </a:spcBef>
              <a:spcAft>
                <a:spcPts val="0"/>
              </a:spcAft>
              <a:buClr>
                <a:srgbClr val="1F4270"/>
              </a:buClr>
              <a:buSzPts val="1100"/>
              <a:buFont typeface="Calibri"/>
              <a:buChar char="●"/>
            </a:pPr>
            <a:r>
              <a:rPr lang="hr" sz="1100" b="0" i="0" u="sng" strike="noStrike" cap="none">
                <a:solidFill>
                  <a:schemeClr val="hlink"/>
                </a:solidFill>
                <a:latin typeface="Calibri"/>
                <a:ea typeface="Calibri"/>
                <a:cs typeface="Calibri"/>
                <a:sym typeface="Calibri"/>
                <a:hlinkClick r:id="rId4"/>
              </a:rPr>
              <a:t>Code and documentation</a:t>
            </a:r>
            <a:endParaRPr sz="1100" b="0" i="0" u="none" strike="noStrike" cap="none">
              <a:solidFill>
                <a:srgbClr val="1F4270"/>
              </a:solidFill>
              <a:latin typeface="Calibri"/>
              <a:ea typeface="Calibri"/>
              <a:cs typeface="Calibri"/>
              <a:sym typeface="Calibri"/>
            </a:endParaRPr>
          </a:p>
          <a:p>
            <a:pPr marL="342900" marR="0" lvl="0" indent="-234950" algn="l" rtl="0">
              <a:lnSpc>
                <a:spcPct val="90000"/>
              </a:lnSpc>
              <a:spcBef>
                <a:spcPts val="0"/>
              </a:spcBef>
              <a:spcAft>
                <a:spcPts val="0"/>
              </a:spcAft>
              <a:buClr>
                <a:srgbClr val="1F4270"/>
              </a:buClr>
              <a:buSzPts val="1100"/>
              <a:buFont typeface="Calibri"/>
              <a:buChar char="●"/>
            </a:pPr>
            <a:r>
              <a:rPr lang="hr" sz="1100" b="0" i="0" u="sng" strike="noStrike" cap="none">
                <a:solidFill>
                  <a:schemeClr val="hlink"/>
                </a:solidFill>
                <a:latin typeface="Calibri"/>
                <a:ea typeface="Calibri"/>
                <a:cs typeface="Calibri"/>
                <a:sym typeface="Calibri"/>
                <a:hlinkClick r:id="rId5"/>
              </a:rPr>
              <a:t>TimeMap page</a:t>
            </a:r>
            <a:endParaRPr sz="1100" b="0" i="0" u="none" strike="noStrike" cap="none">
              <a:solidFill>
                <a:srgbClr val="1F4270"/>
              </a:solidFill>
              <a:latin typeface="Calibri"/>
              <a:ea typeface="Calibri"/>
              <a:cs typeface="Calibri"/>
              <a:sym typeface="Calibri"/>
            </a:endParaRPr>
          </a:p>
        </p:txBody>
      </p:sp>
      <p:pic>
        <p:nvPicPr>
          <p:cNvPr id="518" name="Google Shape;518;g24a380db27c_0_0"/>
          <p:cNvPicPr preferRelativeResize="0"/>
          <p:nvPr/>
        </p:nvPicPr>
        <p:blipFill rotWithShape="1">
          <a:blip r:embed="rId6">
            <a:alphaModFix/>
          </a:blip>
          <a:srcRect/>
          <a:stretch/>
        </p:blipFill>
        <p:spPr>
          <a:xfrm>
            <a:off x="3280713" y="3304447"/>
            <a:ext cx="1500188" cy="1384425"/>
          </a:xfrm>
          <a:prstGeom prst="rect">
            <a:avLst/>
          </a:prstGeom>
          <a:noFill/>
          <a:ln>
            <a:noFill/>
          </a:ln>
        </p:spPr>
      </p:pic>
      <p:pic>
        <p:nvPicPr>
          <p:cNvPr id="519" name="Google Shape;519;g24a380db27c_0_0"/>
          <p:cNvPicPr preferRelativeResize="0"/>
          <p:nvPr/>
        </p:nvPicPr>
        <p:blipFill rotWithShape="1">
          <a:blip r:embed="rId7">
            <a:alphaModFix/>
          </a:blip>
          <a:srcRect/>
          <a:stretch/>
        </p:blipFill>
        <p:spPr>
          <a:xfrm>
            <a:off x="5328525" y="3473840"/>
            <a:ext cx="3780002" cy="1278642"/>
          </a:xfrm>
          <a:prstGeom prst="rect">
            <a:avLst/>
          </a:prstGeom>
          <a:noFill/>
          <a:ln>
            <a:noFill/>
          </a:ln>
        </p:spPr>
      </p:pic>
      <p:pic>
        <p:nvPicPr>
          <p:cNvPr id="520" name="Google Shape;520;g24a380db27c_0_0"/>
          <p:cNvPicPr preferRelativeResize="0"/>
          <p:nvPr/>
        </p:nvPicPr>
        <p:blipFill rotWithShape="1">
          <a:blip r:embed="rId8">
            <a:alphaModFix/>
          </a:blip>
          <a:srcRect/>
          <a:stretch/>
        </p:blipFill>
        <p:spPr>
          <a:xfrm>
            <a:off x="5328526" y="651524"/>
            <a:ext cx="3780001" cy="2079002"/>
          </a:xfrm>
          <a:prstGeom prst="rect">
            <a:avLst/>
          </a:prstGeom>
          <a:noFill/>
          <a:ln>
            <a:noFill/>
          </a:ln>
        </p:spPr>
      </p:pic>
      <p:sp>
        <p:nvSpPr>
          <p:cNvPr id="521" name="Google Shape;521;g24a380db27c_0_0"/>
          <p:cNvSpPr/>
          <p:nvPr/>
        </p:nvSpPr>
        <p:spPr>
          <a:xfrm>
            <a:off x="340894" y="1286200"/>
            <a:ext cx="4440000" cy="414900"/>
          </a:xfrm>
          <a:prstGeom prst="roundRect">
            <a:avLst>
              <a:gd name="adj" fmla="val 16667"/>
            </a:avLst>
          </a:prstGeom>
          <a:solidFill>
            <a:schemeClr val="lt1"/>
          </a:solidFill>
          <a:ln w="9525"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hr">
                <a:latin typeface="Calibri"/>
                <a:ea typeface="Calibri"/>
                <a:cs typeface="Calibri"/>
                <a:sym typeface="Calibri"/>
              </a:rPr>
              <a:t>Per-segment latency and jitter monitoring tool</a:t>
            </a:r>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g24a380db27c_0_12"/>
          <p:cNvPicPr preferRelativeResize="0"/>
          <p:nvPr/>
        </p:nvPicPr>
        <p:blipFill rotWithShape="1">
          <a:blip r:embed="rId3">
            <a:alphaModFix/>
          </a:blip>
          <a:srcRect/>
          <a:stretch/>
        </p:blipFill>
        <p:spPr>
          <a:xfrm>
            <a:off x="4396101" y="2843704"/>
            <a:ext cx="4572001" cy="2248649"/>
          </a:xfrm>
          <a:prstGeom prst="rect">
            <a:avLst/>
          </a:prstGeom>
          <a:noFill/>
          <a:ln>
            <a:noFill/>
          </a:ln>
        </p:spPr>
      </p:pic>
      <p:sp>
        <p:nvSpPr>
          <p:cNvPr id="527" name="Google Shape;527;g24a380db27c_0_12"/>
          <p:cNvSpPr txBox="1">
            <a:spLocks noGrp="1"/>
          </p:cNvSpPr>
          <p:nvPr>
            <p:ph type="sldNum" idx="12"/>
          </p:nvPr>
        </p:nvSpPr>
        <p:spPr>
          <a:xfrm>
            <a:off x="8589506" y="4876615"/>
            <a:ext cx="427200" cy="240900"/>
          </a:xfrm>
          <a:prstGeom prst="rect">
            <a:avLst/>
          </a:prstGeom>
          <a:noFill/>
          <a:ln>
            <a:noFill/>
          </a:ln>
        </p:spPr>
        <p:txBody>
          <a:bodyPr spcFirstLastPara="1" wrap="square" lIns="68575" tIns="34275" rIns="68575" bIns="34275" anchor="t" anchorCtr="0">
            <a:noAutofit/>
          </a:bodyPr>
          <a:lstStyle/>
          <a:p>
            <a:pPr marL="0" lvl="0" indent="0" algn="r" rtl="0">
              <a:lnSpc>
                <a:spcPct val="100000"/>
              </a:lnSpc>
              <a:spcBef>
                <a:spcPts val="0"/>
              </a:spcBef>
              <a:spcAft>
                <a:spcPts val="0"/>
              </a:spcAft>
              <a:buSzPts val="1100"/>
              <a:buNone/>
            </a:pPr>
            <a:fld id="{00000000-1234-1234-1234-123412341234}" type="slidenum">
              <a:rPr lang="hr"/>
              <a:t>19</a:t>
            </a:fld>
            <a:endParaRPr/>
          </a:p>
        </p:txBody>
      </p:sp>
      <p:sp>
        <p:nvSpPr>
          <p:cNvPr id="528" name="Google Shape;528;g24a380db27c_0_12"/>
          <p:cNvSpPr/>
          <p:nvPr/>
        </p:nvSpPr>
        <p:spPr>
          <a:xfrm>
            <a:off x="284346" y="4459706"/>
            <a:ext cx="3709200" cy="418200"/>
          </a:xfrm>
          <a:prstGeom prst="roundRect">
            <a:avLst>
              <a:gd name="adj" fmla="val 16667"/>
            </a:avLst>
          </a:prstGeom>
          <a:noFill/>
          <a:ln w="38100" cap="flat" cmpd="sng">
            <a:solidFill>
              <a:schemeClr val="lt1">
                <a:alpha val="57647"/>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hr" sz="1400" b="0" i="0" u="sng" strike="noStrike" cap="none">
                <a:solidFill>
                  <a:schemeClr val="hlink"/>
                </a:solidFill>
                <a:latin typeface="Calibri"/>
                <a:ea typeface="Calibri"/>
                <a:cs typeface="Calibri"/>
                <a:sym typeface="Calibri"/>
                <a:hlinkClick r:id="rId4"/>
              </a:rPr>
              <a:t>https://wiki.geant.org/display/netdev/argus</a:t>
            </a:r>
            <a:endParaRPr sz="1400" b="0" i="0" u="none" strike="noStrike" cap="none">
              <a:solidFill>
                <a:srgbClr val="1F4270"/>
              </a:solidFill>
              <a:latin typeface="Calibri"/>
              <a:ea typeface="Calibri"/>
              <a:cs typeface="Calibri"/>
              <a:sym typeface="Calibri"/>
            </a:endParaRPr>
          </a:p>
        </p:txBody>
      </p:sp>
      <p:pic>
        <p:nvPicPr>
          <p:cNvPr id="529" name="Google Shape;529;g24a380db27c_0_12"/>
          <p:cNvPicPr preferRelativeResize="0"/>
          <p:nvPr/>
        </p:nvPicPr>
        <p:blipFill rotWithShape="1">
          <a:blip r:embed="rId5">
            <a:alphaModFix/>
          </a:blip>
          <a:srcRect/>
          <a:stretch/>
        </p:blipFill>
        <p:spPr>
          <a:xfrm>
            <a:off x="4763018" y="512728"/>
            <a:ext cx="3838167" cy="2330976"/>
          </a:xfrm>
          <a:prstGeom prst="rect">
            <a:avLst/>
          </a:prstGeom>
          <a:noFill/>
          <a:ln w="38100" cap="flat" cmpd="sng">
            <a:solidFill>
              <a:srgbClr val="1155CD"/>
            </a:solidFill>
            <a:prstDash val="solid"/>
            <a:round/>
            <a:headEnd type="none" w="sm" len="sm"/>
            <a:tailEnd type="none" w="sm" len="sm"/>
          </a:ln>
        </p:spPr>
      </p:pic>
      <p:sp>
        <p:nvSpPr>
          <p:cNvPr id="530" name="Google Shape;530;g24a380db27c_0_12"/>
          <p:cNvSpPr/>
          <p:nvPr/>
        </p:nvSpPr>
        <p:spPr>
          <a:xfrm>
            <a:off x="284350" y="2649575"/>
            <a:ext cx="3709200" cy="1633800"/>
          </a:xfrm>
          <a:prstGeom prst="roundRect">
            <a:avLst>
              <a:gd name="adj" fmla="val 16667"/>
            </a:avLst>
          </a:prstGeom>
          <a:solidFill>
            <a:schemeClr val="lt1"/>
          </a:solidFill>
          <a:ln w="9525" cap="flat" cmpd="sng">
            <a:solidFill>
              <a:srgbClr val="00B0F0"/>
            </a:solidFill>
            <a:prstDash val="solid"/>
            <a:round/>
            <a:headEnd type="none" w="sm" len="sm"/>
            <a:tailEnd type="none" w="sm" len="sm"/>
          </a:ln>
        </p:spPr>
        <p:txBody>
          <a:bodyPr spcFirstLastPara="1" wrap="square" lIns="68575" tIns="68575" rIns="68575" bIns="68575" anchor="ctr" anchorCtr="0">
            <a:noAutofit/>
          </a:bodyPr>
          <a:lstStyle/>
          <a:p>
            <a:pPr marL="342900" marR="0" lvl="0" indent="-254000" algn="l" rtl="0">
              <a:lnSpc>
                <a:spcPct val="100000"/>
              </a:lnSpc>
              <a:spcBef>
                <a:spcPts val="300"/>
              </a:spcBef>
              <a:spcAft>
                <a:spcPts val="0"/>
              </a:spcAft>
              <a:buClr>
                <a:srgbClr val="1F4270"/>
              </a:buClr>
              <a:buSzPts val="1400"/>
              <a:buFont typeface="Calibri"/>
              <a:buChar char="●"/>
            </a:pPr>
            <a:r>
              <a:rPr lang="hr">
                <a:solidFill>
                  <a:srgbClr val="1F4270"/>
                </a:solidFill>
                <a:latin typeface="Calibri"/>
                <a:ea typeface="Calibri"/>
                <a:cs typeface="Calibri"/>
                <a:sym typeface="Calibri"/>
              </a:rPr>
              <a:t>A single unified dashboard and notification system for a</a:t>
            </a:r>
            <a:r>
              <a:rPr lang="hr" b="0" i="0" u="none" strike="noStrike" cap="none">
                <a:solidFill>
                  <a:srgbClr val="1F4270"/>
                </a:solidFill>
                <a:latin typeface="Calibri"/>
                <a:ea typeface="Calibri"/>
                <a:cs typeface="Calibri"/>
                <a:sym typeface="Calibri"/>
              </a:rPr>
              <a:t>ggregate</a:t>
            </a:r>
            <a:r>
              <a:rPr lang="hr">
                <a:solidFill>
                  <a:srgbClr val="1F4270"/>
                </a:solidFill>
                <a:latin typeface="Calibri"/>
                <a:ea typeface="Calibri"/>
                <a:cs typeface="Calibri"/>
                <a:sym typeface="Calibri"/>
              </a:rPr>
              <a:t>d</a:t>
            </a:r>
            <a:r>
              <a:rPr lang="hr" b="0" i="0" u="none" strike="noStrike" cap="none">
                <a:solidFill>
                  <a:srgbClr val="1F4270"/>
                </a:solidFill>
                <a:latin typeface="Calibri"/>
                <a:ea typeface="Calibri"/>
                <a:cs typeface="Calibri"/>
                <a:sym typeface="Calibri"/>
              </a:rPr>
              <a:t> incidents from all monitoring applications</a:t>
            </a:r>
            <a:endParaRPr b="0" i="0" u="none" strike="noStrike" cap="none">
              <a:solidFill>
                <a:srgbClr val="1F4270"/>
              </a:solidFill>
              <a:latin typeface="Calibri"/>
              <a:ea typeface="Calibri"/>
              <a:cs typeface="Calibri"/>
              <a:sym typeface="Calibri"/>
            </a:endParaRPr>
          </a:p>
          <a:p>
            <a:pPr marL="342900" marR="0" lvl="0" indent="-254000" algn="l" rtl="0">
              <a:lnSpc>
                <a:spcPct val="100000"/>
              </a:lnSpc>
              <a:spcBef>
                <a:spcPts val="300"/>
              </a:spcBef>
              <a:spcAft>
                <a:spcPts val="0"/>
              </a:spcAft>
              <a:buClr>
                <a:srgbClr val="1F4270"/>
              </a:buClr>
              <a:buSzPts val="1400"/>
              <a:buFont typeface="Calibri"/>
              <a:buChar char="●"/>
            </a:pPr>
            <a:r>
              <a:rPr lang="hr" b="0" i="0" u="none" strike="noStrike" cap="none">
                <a:solidFill>
                  <a:srgbClr val="1F4270"/>
                </a:solidFill>
                <a:latin typeface="Calibri"/>
                <a:ea typeface="Calibri"/>
                <a:cs typeface="Calibri"/>
                <a:sym typeface="Calibri"/>
              </a:rPr>
              <a:t>Based on the CNaaS use case</a:t>
            </a:r>
            <a:endParaRPr b="0" i="0" u="none" strike="noStrike" cap="none">
              <a:solidFill>
                <a:srgbClr val="1F4270"/>
              </a:solidFill>
              <a:latin typeface="Calibri"/>
              <a:ea typeface="Calibri"/>
              <a:cs typeface="Calibri"/>
              <a:sym typeface="Calibri"/>
            </a:endParaRPr>
          </a:p>
          <a:p>
            <a:pPr marL="342900" marR="0" lvl="0" indent="-254000" algn="l" rtl="0">
              <a:lnSpc>
                <a:spcPct val="100000"/>
              </a:lnSpc>
              <a:spcBef>
                <a:spcPts val="300"/>
              </a:spcBef>
              <a:spcAft>
                <a:spcPts val="0"/>
              </a:spcAft>
              <a:buClr>
                <a:srgbClr val="1F4270"/>
              </a:buClr>
              <a:buSzPts val="1400"/>
              <a:buFont typeface="Calibri"/>
              <a:buChar char="●"/>
            </a:pPr>
            <a:r>
              <a:rPr lang="hr" b="0" i="0" u="none" strike="noStrike" cap="none">
                <a:solidFill>
                  <a:srgbClr val="1F4270"/>
                </a:solidFill>
                <a:latin typeface="Calibri"/>
                <a:ea typeface="Calibri"/>
                <a:cs typeface="Calibri"/>
                <a:sym typeface="Calibri"/>
              </a:rPr>
              <a:t>In production in Sikt and SUNET</a:t>
            </a:r>
            <a:endParaRPr b="0" i="0" u="none" strike="noStrike" cap="none">
              <a:solidFill>
                <a:srgbClr val="1F4270"/>
              </a:solidFill>
              <a:latin typeface="Calibri"/>
              <a:ea typeface="Calibri"/>
              <a:cs typeface="Calibri"/>
              <a:sym typeface="Calibri"/>
            </a:endParaRPr>
          </a:p>
          <a:p>
            <a:pPr marL="342900" marR="0" lvl="0" indent="-254000" algn="l" rtl="0">
              <a:lnSpc>
                <a:spcPct val="100000"/>
              </a:lnSpc>
              <a:spcBef>
                <a:spcPts val="300"/>
              </a:spcBef>
              <a:spcAft>
                <a:spcPts val="0"/>
              </a:spcAft>
              <a:buClr>
                <a:srgbClr val="1F4270"/>
              </a:buClr>
              <a:buSzPts val="1400"/>
              <a:buFont typeface="Calibri"/>
              <a:buChar char="●"/>
            </a:pPr>
            <a:r>
              <a:rPr lang="hr" b="0" i="0" u="none" strike="noStrike" cap="none">
                <a:solidFill>
                  <a:srgbClr val="1F4270"/>
                </a:solidFill>
                <a:latin typeface="Calibri"/>
                <a:ea typeface="Calibri"/>
                <a:cs typeface="Calibri"/>
                <a:sym typeface="Calibri"/>
              </a:rPr>
              <a:t>A production service since Sept</a:t>
            </a:r>
            <a:r>
              <a:rPr lang="hr">
                <a:solidFill>
                  <a:srgbClr val="1F4270"/>
                </a:solidFill>
                <a:latin typeface="Calibri"/>
                <a:ea typeface="Calibri"/>
                <a:cs typeface="Calibri"/>
                <a:sym typeface="Calibri"/>
              </a:rPr>
              <a:t> </a:t>
            </a:r>
            <a:r>
              <a:rPr lang="hr" b="0" i="0" u="none" strike="noStrike" cap="none">
                <a:solidFill>
                  <a:srgbClr val="1F4270"/>
                </a:solidFill>
                <a:latin typeface="Calibri"/>
                <a:ea typeface="Calibri"/>
                <a:cs typeface="Calibri"/>
                <a:sym typeface="Calibri"/>
              </a:rPr>
              <a:t>2022</a:t>
            </a:r>
            <a:endParaRPr b="0" i="0" u="none" strike="noStrike" cap="none">
              <a:solidFill>
                <a:srgbClr val="1F4270"/>
              </a:solidFill>
              <a:latin typeface="Calibri"/>
              <a:ea typeface="Calibri"/>
              <a:cs typeface="Calibri"/>
              <a:sym typeface="Calibri"/>
            </a:endParaRPr>
          </a:p>
        </p:txBody>
      </p:sp>
      <p:pic>
        <p:nvPicPr>
          <p:cNvPr id="531" name="Google Shape;531;g24a380db27c_0_12"/>
          <p:cNvPicPr preferRelativeResize="0"/>
          <p:nvPr/>
        </p:nvPicPr>
        <p:blipFill rotWithShape="1">
          <a:blip r:embed="rId6">
            <a:alphaModFix/>
          </a:blip>
          <a:srcRect/>
          <a:stretch/>
        </p:blipFill>
        <p:spPr>
          <a:xfrm>
            <a:off x="1201425" y="561100"/>
            <a:ext cx="1574275" cy="1019975"/>
          </a:xfrm>
          <a:prstGeom prst="rect">
            <a:avLst/>
          </a:prstGeom>
          <a:noFill/>
          <a:ln>
            <a:noFill/>
          </a:ln>
        </p:spPr>
      </p:pic>
      <p:sp>
        <p:nvSpPr>
          <p:cNvPr id="532" name="Google Shape;532;g24a380db27c_0_12"/>
          <p:cNvSpPr/>
          <p:nvPr/>
        </p:nvSpPr>
        <p:spPr>
          <a:xfrm>
            <a:off x="340900" y="1982025"/>
            <a:ext cx="3519000" cy="418200"/>
          </a:xfrm>
          <a:prstGeom prst="roundRect">
            <a:avLst>
              <a:gd name="adj" fmla="val 16667"/>
            </a:avLst>
          </a:prstGeom>
          <a:solidFill>
            <a:schemeClr val="lt1"/>
          </a:solidFill>
          <a:ln w="9525" cap="flat" cmpd="sng">
            <a:solidFill>
              <a:srgbClr val="00B0F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hr" sz="1500" b="1" i="0" u="none" strike="noStrike" cap="none">
                <a:solidFill>
                  <a:srgbClr val="1F4270"/>
                </a:solidFill>
                <a:latin typeface="Calibri"/>
                <a:ea typeface="Calibri"/>
                <a:cs typeface="Calibri"/>
                <a:sym typeface="Calibri"/>
              </a:rPr>
              <a:t>An alarm aggregation and correlation tool</a:t>
            </a:r>
            <a:endParaRPr sz="1500" b="1">
              <a:solidFill>
                <a:srgbClr val="1F427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3a44124108_0_10"/>
          <p:cNvSpPr/>
          <p:nvPr/>
        </p:nvSpPr>
        <p:spPr>
          <a:xfrm>
            <a:off x="0" y="-16726"/>
            <a:ext cx="9144000" cy="5160300"/>
          </a:xfrm>
          <a:prstGeom prst="rect">
            <a:avLst/>
          </a:prstGeom>
          <a:solidFill>
            <a:srgbClr val="30348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69" name="Google Shape;269;g23a44124108_0_10"/>
          <p:cNvPicPr preferRelativeResize="0"/>
          <p:nvPr/>
        </p:nvPicPr>
        <p:blipFill rotWithShape="1">
          <a:blip r:embed="rId3">
            <a:alphaModFix/>
          </a:blip>
          <a:srcRect l="10049" t="49879" r="43660" b="13064"/>
          <a:stretch/>
        </p:blipFill>
        <p:spPr>
          <a:xfrm>
            <a:off x="1" y="-16726"/>
            <a:ext cx="9144000" cy="5160226"/>
          </a:xfrm>
          <a:prstGeom prst="rect">
            <a:avLst/>
          </a:prstGeom>
          <a:noFill/>
          <a:ln>
            <a:noFill/>
          </a:ln>
        </p:spPr>
      </p:pic>
      <p:sp>
        <p:nvSpPr>
          <p:cNvPr id="270" name="Google Shape;270;g23a44124108_0_10"/>
          <p:cNvSpPr txBox="1">
            <a:spLocks noGrp="1"/>
          </p:cNvSpPr>
          <p:nvPr>
            <p:ph type="sldNum" idx="12"/>
          </p:nvPr>
        </p:nvSpPr>
        <p:spPr>
          <a:xfrm>
            <a:off x="8589506" y="384740"/>
            <a:ext cx="427200" cy="240900"/>
          </a:xfrm>
          <a:prstGeom prst="rect">
            <a:avLst/>
          </a:prstGeom>
          <a:noFill/>
          <a:ln>
            <a:noFill/>
          </a:ln>
        </p:spPr>
        <p:txBody>
          <a:bodyPr spcFirstLastPara="1" wrap="square" lIns="68575" tIns="34275" rIns="68575" bIns="34275" anchor="t" anchorCtr="0">
            <a:noAutofit/>
          </a:bodyPr>
          <a:lstStyle/>
          <a:p>
            <a:pPr marL="0" lvl="0" indent="0" algn="r" rtl="0">
              <a:lnSpc>
                <a:spcPct val="100000"/>
              </a:lnSpc>
              <a:spcBef>
                <a:spcPts val="0"/>
              </a:spcBef>
              <a:spcAft>
                <a:spcPts val="0"/>
              </a:spcAft>
              <a:buSzPts val="1100"/>
              <a:buNone/>
            </a:pPr>
            <a:fld id="{00000000-1234-1234-1234-123412341234}" type="slidenum">
              <a:rPr lang="hr"/>
              <a:t>2</a:t>
            </a:fld>
            <a:endParaRPr/>
          </a:p>
        </p:txBody>
      </p:sp>
      <p:sp>
        <p:nvSpPr>
          <p:cNvPr id="271" name="Google Shape;271;g23a44124108_0_10"/>
          <p:cNvSpPr txBox="1"/>
          <p:nvPr/>
        </p:nvSpPr>
        <p:spPr>
          <a:xfrm>
            <a:off x="883291" y="1807258"/>
            <a:ext cx="6057300" cy="1208400"/>
          </a:xfrm>
          <a:prstGeom prst="rect">
            <a:avLst/>
          </a:prstGeom>
          <a:noFill/>
          <a:ln>
            <a:noFill/>
          </a:ln>
        </p:spPr>
        <p:txBody>
          <a:bodyPr spcFirstLastPara="1" wrap="square" lIns="68575" tIns="34275" rIns="68575" bIns="34275" anchor="t" anchorCtr="0">
            <a:spAutoFit/>
          </a:bodyPr>
          <a:lstStyle/>
          <a:p>
            <a:pPr marL="457200" marR="0" lvl="0" indent="-330200" algn="l" rtl="0">
              <a:lnSpc>
                <a:spcPct val="100000"/>
              </a:lnSpc>
              <a:spcBef>
                <a:spcPts val="400"/>
              </a:spcBef>
              <a:spcAft>
                <a:spcPts val="0"/>
              </a:spcAft>
              <a:buClr>
                <a:schemeClr val="lt1"/>
              </a:buClr>
              <a:buSzPts val="1600"/>
              <a:buFont typeface="Calibri"/>
              <a:buChar char="●"/>
            </a:pPr>
            <a:r>
              <a:rPr lang="hr" sz="1600" b="1" i="0" u="none" strike="noStrike" cap="none">
                <a:solidFill>
                  <a:schemeClr val="lt1"/>
                </a:solidFill>
                <a:latin typeface="Calibri"/>
                <a:ea typeface="Calibri"/>
                <a:cs typeface="Calibri"/>
                <a:sym typeface="Calibri"/>
              </a:rPr>
              <a:t>Environment</a:t>
            </a:r>
            <a:endParaRPr sz="1600" b="1" i="0" u="none" strike="noStrike" cap="none">
              <a:solidFill>
                <a:schemeClr val="lt1"/>
              </a:solidFill>
              <a:latin typeface="Calibri"/>
              <a:ea typeface="Calibri"/>
              <a:cs typeface="Calibri"/>
              <a:sym typeface="Calibri"/>
            </a:endParaRPr>
          </a:p>
          <a:p>
            <a:pPr marL="457200" marR="0" lvl="0" indent="-330200" algn="l" rtl="0">
              <a:lnSpc>
                <a:spcPct val="100000"/>
              </a:lnSpc>
              <a:spcBef>
                <a:spcPts val="400"/>
              </a:spcBef>
              <a:spcAft>
                <a:spcPts val="0"/>
              </a:spcAft>
              <a:buClr>
                <a:schemeClr val="lt1"/>
              </a:buClr>
              <a:buSzPts val="1600"/>
              <a:buFont typeface="Calibri"/>
              <a:buChar char="●"/>
            </a:pPr>
            <a:r>
              <a:rPr lang="hr" sz="1600" b="1" i="0" u="none" strike="noStrike" cap="none">
                <a:solidFill>
                  <a:schemeClr val="lt1"/>
                </a:solidFill>
                <a:latin typeface="Calibri"/>
                <a:ea typeface="Calibri"/>
                <a:cs typeface="Calibri"/>
                <a:sym typeface="Calibri"/>
              </a:rPr>
              <a:t>Network Development</a:t>
            </a:r>
            <a:endParaRPr sz="1600" b="1" i="0" u="none" strike="noStrike" cap="none">
              <a:solidFill>
                <a:schemeClr val="lt1"/>
              </a:solidFill>
              <a:latin typeface="Calibri"/>
              <a:ea typeface="Calibri"/>
              <a:cs typeface="Calibri"/>
              <a:sym typeface="Calibri"/>
            </a:endParaRPr>
          </a:p>
          <a:p>
            <a:pPr marL="457200" marR="0" lvl="0" indent="-330200" algn="l" rtl="0">
              <a:lnSpc>
                <a:spcPct val="100000"/>
              </a:lnSpc>
              <a:spcBef>
                <a:spcPts val="400"/>
              </a:spcBef>
              <a:spcAft>
                <a:spcPts val="0"/>
              </a:spcAft>
              <a:buClr>
                <a:schemeClr val="lt1"/>
              </a:buClr>
              <a:buSzPts val="1600"/>
              <a:buFont typeface="Calibri"/>
              <a:buChar char="●"/>
            </a:pPr>
            <a:r>
              <a:rPr lang="hr" sz="1600" b="1" i="0" u="none" strike="noStrike" cap="none">
                <a:solidFill>
                  <a:schemeClr val="lt1"/>
                </a:solidFill>
                <a:latin typeface="Calibri"/>
                <a:ea typeface="Calibri"/>
                <a:cs typeface="Calibri"/>
                <a:sym typeface="Calibri"/>
              </a:rPr>
              <a:t>Production Services</a:t>
            </a:r>
            <a:endParaRPr sz="1600" b="1" i="0" u="none" strike="noStrike" cap="none">
              <a:solidFill>
                <a:schemeClr val="lt1"/>
              </a:solidFill>
              <a:latin typeface="Calibri"/>
              <a:ea typeface="Calibri"/>
              <a:cs typeface="Calibri"/>
              <a:sym typeface="Calibri"/>
            </a:endParaRPr>
          </a:p>
          <a:p>
            <a:pPr marL="457200" marR="0" lvl="0" indent="-330200" algn="l" rtl="0">
              <a:lnSpc>
                <a:spcPct val="100000"/>
              </a:lnSpc>
              <a:spcBef>
                <a:spcPts val="400"/>
              </a:spcBef>
              <a:spcAft>
                <a:spcPts val="400"/>
              </a:spcAft>
              <a:buClr>
                <a:schemeClr val="lt1"/>
              </a:buClr>
              <a:buSzPts val="1600"/>
              <a:buFont typeface="Calibri"/>
              <a:buChar char="●"/>
            </a:pPr>
            <a:r>
              <a:rPr lang="hr" sz="1600" b="1" i="0" u="none" strike="noStrike" cap="none">
                <a:solidFill>
                  <a:schemeClr val="lt1"/>
                </a:solidFill>
                <a:latin typeface="Calibri"/>
                <a:ea typeface="Calibri"/>
                <a:cs typeface="Calibri"/>
                <a:sym typeface="Calibri"/>
              </a:rPr>
              <a:t>NETDEV Incubator</a:t>
            </a:r>
            <a:endParaRPr sz="1600" b="1" i="0" u="none" strike="noStrike" cap="none">
              <a:solidFill>
                <a:schemeClr val="lt1"/>
              </a:solidFill>
              <a:latin typeface="Calibri"/>
              <a:ea typeface="Calibri"/>
              <a:cs typeface="Calibri"/>
              <a:sym typeface="Calibri"/>
            </a:endParaRPr>
          </a:p>
        </p:txBody>
      </p:sp>
      <p:sp>
        <p:nvSpPr>
          <p:cNvPr id="272" name="Google Shape;272;g23a44124108_0_10"/>
          <p:cNvSpPr txBox="1"/>
          <p:nvPr/>
        </p:nvSpPr>
        <p:spPr>
          <a:xfrm>
            <a:off x="883290" y="1047743"/>
            <a:ext cx="1347300" cy="531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hr" sz="3000" b="1" i="0" u="none" strike="noStrike" cap="none">
                <a:solidFill>
                  <a:srgbClr val="F4E200"/>
                </a:solidFill>
                <a:latin typeface="Calibri"/>
                <a:ea typeface="Calibri"/>
                <a:cs typeface="Calibri"/>
                <a:sym typeface="Calibri"/>
              </a:rPr>
              <a:t>Agenda</a:t>
            </a:r>
            <a:endParaRPr sz="1100" b="0" i="0" u="none" strike="noStrike" cap="none">
              <a:solidFill>
                <a:srgbClr val="000000"/>
              </a:solidFill>
              <a:latin typeface="Arial"/>
              <a:ea typeface="Arial"/>
              <a:cs typeface="Arial"/>
              <a:sym typeface="Arial"/>
            </a:endParaRPr>
          </a:p>
        </p:txBody>
      </p:sp>
      <p:pic>
        <p:nvPicPr>
          <p:cNvPr id="273" name="Google Shape;273;g23a44124108_0_10"/>
          <p:cNvPicPr preferRelativeResize="0"/>
          <p:nvPr/>
        </p:nvPicPr>
        <p:blipFill rotWithShape="1">
          <a:blip r:embed="rId4">
            <a:alphaModFix/>
          </a:blip>
          <a:srcRect b="15496"/>
          <a:stretch/>
        </p:blipFill>
        <p:spPr>
          <a:xfrm>
            <a:off x="7596141" y="505264"/>
            <a:ext cx="1074338" cy="51728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23debcef9cb_5_8"/>
          <p:cNvSpPr txBox="1">
            <a:spLocks noGrp="1"/>
          </p:cNvSpPr>
          <p:nvPr>
            <p:ph type="title"/>
          </p:nvPr>
        </p:nvSpPr>
        <p:spPr>
          <a:xfrm>
            <a:off x="749171" y="452673"/>
            <a:ext cx="7421100" cy="3231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1E4E79"/>
              </a:buClr>
              <a:buSzPts val="2400"/>
              <a:buFont typeface="Calibri"/>
              <a:buNone/>
            </a:pPr>
            <a:r>
              <a:rPr lang="hr"/>
              <a:t>Network eAcademy</a:t>
            </a:r>
            <a:endParaRPr/>
          </a:p>
        </p:txBody>
      </p:sp>
      <p:pic>
        <p:nvPicPr>
          <p:cNvPr id="539" name="Google Shape;539;g23debcef9cb_5_8"/>
          <p:cNvPicPr preferRelativeResize="0"/>
          <p:nvPr/>
        </p:nvPicPr>
        <p:blipFill rotWithShape="1">
          <a:blip r:embed="rId3">
            <a:alphaModFix/>
          </a:blip>
          <a:srcRect l="2053" t="15279" r="86696" b="74560"/>
          <a:stretch/>
        </p:blipFill>
        <p:spPr>
          <a:xfrm>
            <a:off x="269178" y="880005"/>
            <a:ext cx="1943102" cy="950521"/>
          </a:xfrm>
          <a:prstGeom prst="rect">
            <a:avLst/>
          </a:prstGeom>
          <a:noFill/>
          <a:ln>
            <a:noFill/>
          </a:ln>
        </p:spPr>
      </p:pic>
      <p:sp>
        <p:nvSpPr>
          <p:cNvPr id="540" name="Google Shape;540;g23debcef9cb_5_8"/>
          <p:cNvSpPr txBox="1"/>
          <p:nvPr/>
        </p:nvSpPr>
        <p:spPr>
          <a:xfrm>
            <a:off x="405549" y="775775"/>
            <a:ext cx="14289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r" sz="1400" b="0" i="0" u="none" strike="noStrike" cap="none">
                <a:solidFill>
                  <a:srgbClr val="003F5F"/>
                </a:solidFill>
                <a:latin typeface="Calibri"/>
                <a:ea typeface="Calibri"/>
                <a:cs typeface="Calibri"/>
                <a:sym typeface="Calibri"/>
              </a:rPr>
              <a:t>Powered by:</a:t>
            </a:r>
            <a:endParaRPr sz="1400" b="0" i="0" u="none" strike="noStrike" cap="none">
              <a:solidFill>
                <a:srgbClr val="003F5F"/>
              </a:solidFill>
              <a:latin typeface="Calibri"/>
              <a:ea typeface="Calibri"/>
              <a:cs typeface="Calibri"/>
              <a:sym typeface="Calibri"/>
            </a:endParaRPr>
          </a:p>
        </p:txBody>
      </p:sp>
      <p:grpSp>
        <p:nvGrpSpPr>
          <p:cNvPr id="541" name="Google Shape;541;g23debcef9cb_5_8"/>
          <p:cNvGrpSpPr/>
          <p:nvPr/>
        </p:nvGrpSpPr>
        <p:grpSpPr>
          <a:xfrm>
            <a:off x="1015161" y="1071038"/>
            <a:ext cx="7558024" cy="3966412"/>
            <a:chOff x="288957" y="0"/>
            <a:chExt cx="10077365" cy="5288549"/>
          </a:xfrm>
        </p:grpSpPr>
        <p:sp>
          <p:nvSpPr>
            <p:cNvPr id="542" name="Google Shape;542;g23debcef9cb_5_8"/>
            <p:cNvSpPr/>
            <p:nvPr/>
          </p:nvSpPr>
          <p:spPr>
            <a:xfrm>
              <a:off x="1694885" y="2331131"/>
              <a:ext cx="1634400" cy="1402800"/>
            </a:xfrm>
            <a:prstGeom prst="hexagon">
              <a:avLst>
                <a:gd name="adj" fmla="val 25000"/>
                <a:gd name="vf" fmla="val 115470"/>
              </a:avLst>
            </a:prstGeom>
            <a:solidFill>
              <a:srgbClr val="4372C3"/>
            </a:solidFill>
            <a:ln w="9525"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43" name="Google Shape;543;g23debcef9cb_5_8"/>
            <p:cNvSpPr txBox="1"/>
            <p:nvPr/>
          </p:nvSpPr>
          <p:spPr>
            <a:xfrm>
              <a:off x="1947993" y="2548395"/>
              <a:ext cx="1128300" cy="968400"/>
            </a:xfrm>
            <a:prstGeom prst="rect">
              <a:avLst/>
            </a:prstGeom>
            <a:noFill/>
            <a:ln>
              <a:noFill/>
            </a:ln>
          </p:spPr>
          <p:txBody>
            <a:bodyPr spcFirstLastPara="1" wrap="square" lIns="0" tIns="16175" rIns="0" bIns="1617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hr" sz="1200" b="1"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Architecture</a:t>
              </a:r>
              <a:r>
                <a:rPr lang="hr" sz="1200" b="1" i="0" u="none" strike="noStrike" cap="none">
                  <a:solidFill>
                    <a:schemeClr val="dk1"/>
                  </a:solidFill>
                  <a:latin typeface="Calibri"/>
                  <a:ea typeface="Calibri"/>
                  <a:cs typeface="Calibri"/>
                  <a:sym typeface="Calibri"/>
                </a:rPr>
                <a:t> /</a:t>
              </a:r>
              <a:r>
                <a:rPr lang="hr" sz="1200" b="1"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Mapping</a:t>
              </a:r>
              <a:endParaRPr sz="1200" b="1" i="0" u="none" strike="noStrike" cap="none">
                <a:solidFill>
                  <a:schemeClr val="dk1"/>
                </a:solidFill>
                <a:latin typeface="Calibri"/>
                <a:ea typeface="Calibri"/>
                <a:cs typeface="Calibri"/>
                <a:sym typeface="Calibri"/>
              </a:endParaRPr>
            </a:p>
          </p:txBody>
        </p:sp>
        <p:sp>
          <p:nvSpPr>
            <p:cNvPr id="544" name="Google Shape;544;g23debcef9cb_5_8"/>
            <p:cNvSpPr/>
            <p:nvPr/>
          </p:nvSpPr>
          <p:spPr>
            <a:xfrm>
              <a:off x="1734135" y="2958601"/>
              <a:ext cx="190200" cy="164400"/>
            </a:xfrm>
            <a:prstGeom prst="hexagon">
              <a:avLst>
                <a:gd name="adj" fmla="val 25000"/>
                <a:gd name="vf" fmla="val 115470"/>
              </a:avLst>
            </a:prstGeom>
            <a:solidFill>
              <a:schemeClr val="lt1"/>
            </a:solidFill>
            <a:ln w="9525"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45" name="Google Shape;545;g23debcef9cb_5_8"/>
            <p:cNvSpPr/>
            <p:nvPr/>
          </p:nvSpPr>
          <p:spPr>
            <a:xfrm>
              <a:off x="288957" y="1555679"/>
              <a:ext cx="1634400" cy="1402800"/>
            </a:xfrm>
            <a:prstGeom prst="hexagon">
              <a:avLst>
                <a:gd name="adj" fmla="val 25000"/>
                <a:gd name="vf" fmla="val 115470"/>
              </a:avLst>
            </a:prstGeom>
            <a:blipFill rotWithShape="1">
              <a:blip r:embed="rId6">
                <a:alphaModFix/>
              </a:blip>
              <a:stretch>
                <a:fillRect t="-2997" b="-2996"/>
              </a:stretch>
            </a:blipFill>
            <a:ln w="9525"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46" name="Google Shape;546;g23debcef9cb_5_8"/>
            <p:cNvSpPr/>
            <p:nvPr/>
          </p:nvSpPr>
          <p:spPr>
            <a:xfrm>
              <a:off x="1408064" y="2772429"/>
              <a:ext cx="190200" cy="164400"/>
            </a:xfrm>
            <a:prstGeom prst="hexagon">
              <a:avLst>
                <a:gd name="adj" fmla="val 25000"/>
                <a:gd name="vf" fmla="val 115470"/>
              </a:avLst>
            </a:prstGeom>
            <a:solidFill>
              <a:schemeClr val="lt1"/>
            </a:solidFill>
            <a:ln w="9525" cap="flat" cmpd="sng">
              <a:solidFill>
                <a:srgbClr val="4282C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47" name="Google Shape;547;g23debcef9cb_5_8"/>
            <p:cNvSpPr/>
            <p:nvPr/>
          </p:nvSpPr>
          <p:spPr>
            <a:xfrm>
              <a:off x="3100814" y="1551435"/>
              <a:ext cx="1634400" cy="1402800"/>
            </a:xfrm>
            <a:prstGeom prst="hexagon">
              <a:avLst>
                <a:gd name="adj" fmla="val 25000"/>
                <a:gd name="vf" fmla="val 115470"/>
              </a:avLst>
            </a:prstGeom>
            <a:solidFill>
              <a:srgbClr val="4294C0"/>
            </a:solidFill>
            <a:ln w="9525" cap="flat" cmpd="sng">
              <a:solidFill>
                <a:srgbClr val="4294C0"/>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48" name="Google Shape;548;g23debcef9cb_5_8"/>
            <p:cNvSpPr txBox="1"/>
            <p:nvPr/>
          </p:nvSpPr>
          <p:spPr>
            <a:xfrm>
              <a:off x="3353922" y="1768699"/>
              <a:ext cx="1128300" cy="968400"/>
            </a:xfrm>
            <a:prstGeom prst="rect">
              <a:avLst/>
            </a:prstGeom>
            <a:noFill/>
            <a:ln>
              <a:noFill/>
            </a:ln>
          </p:spPr>
          <p:txBody>
            <a:bodyPr spcFirstLastPara="1" wrap="square" lIns="0" tIns="16175" rIns="0" bIns="1617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hr" sz="1200" b="1" i="0" u="sng" strike="noStrike" cap="none">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CNaaS (use case)</a:t>
              </a:r>
              <a:endParaRPr sz="1200" b="1" i="0" u="none" strike="noStrike" cap="none">
                <a:solidFill>
                  <a:schemeClr val="dk1"/>
                </a:solidFill>
                <a:latin typeface="Calibri"/>
                <a:ea typeface="Calibri"/>
                <a:cs typeface="Calibri"/>
                <a:sym typeface="Calibri"/>
              </a:endParaRPr>
            </a:p>
          </p:txBody>
        </p:sp>
        <p:sp>
          <p:nvSpPr>
            <p:cNvPr id="549" name="Google Shape;549;g23debcef9cb_5_8"/>
            <p:cNvSpPr/>
            <p:nvPr/>
          </p:nvSpPr>
          <p:spPr>
            <a:xfrm>
              <a:off x="4225959" y="2765003"/>
              <a:ext cx="190200" cy="164400"/>
            </a:xfrm>
            <a:prstGeom prst="hexagon">
              <a:avLst>
                <a:gd name="adj" fmla="val 25000"/>
                <a:gd name="vf" fmla="val 115470"/>
              </a:avLst>
            </a:prstGeom>
            <a:solidFill>
              <a:schemeClr val="lt1"/>
            </a:solidFill>
            <a:ln w="9525" cap="flat" cmpd="sng">
              <a:solidFill>
                <a:srgbClr val="4291C0"/>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50" name="Google Shape;550;g23debcef9cb_5_8"/>
            <p:cNvSpPr/>
            <p:nvPr/>
          </p:nvSpPr>
          <p:spPr>
            <a:xfrm>
              <a:off x="4507749" y="2328479"/>
              <a:ext cx="1634400" cy="1402800"/>
            </a:xfrm>
            <a:prstGeom prst="hexagon">
              <a:avLst>
                <a:gd name="adj" fmla="val 25000"/>
                <a:gd name="vf" fmla="val 115470"/>
              </a:avLst>
            </a:prstGeom>
            <a:blipFill rotWithShape="1">
              <a:blip r:embed="rId8">
                <a:alphaModFix/>
              </a:blip>
              <a:stretch>
                <a:fillRect l="-35993" r="-35993"/>
              </a:stretch>
            </a:blipFill>
            <a:ln w="9525" cap="flat" cmpd="sng">
              <a:solidFill>
                <a:srgbClr val="4294C0"/>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51" name="Google Shape;551;g23debcef9cb_5_8"/>
            <p:cNvSpPr/>
            <p:nvPr/>
          </p:nvSpPr>
          <p:spPr>
            <a:xfrm>
              <a:off x="4546998" y="2952766"/>
              <a:ext cx="190200" cy="164400"/>
            </a:xfrm>
            <a:prstGeom prst="hexagon">
              <a:avLst>
                <a:gd name="adj" fmla="val 25000"/>
                <a:gd name="vf" fmla="val 115470"/>
              </a:avLst>
            </a:prstGeom>
            <a:solidFill>
              <a:schemeClr val="lt1"/>
            </a:solidFill>
            <a:ln w="9525" cap="flat" cmpd="sng">
              <a:solidFill>
                <a:srgbClr val="43A2BE"/>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52" name="Google Shape;552;g23debcef9cb_5_8"/>
            <p:cNvSpPr/>
            <p:nvPr/>
          </p:nvSpPr>
          <p:spPr>
            <a:xfrm>
              <a:off x="1694885" y="780226"/>
              <a:ext cx="1634400" cy="1402800"/>
            </a:xfrm>
            <a:prstGeom prst="hexagon">
              <a:avLst>
                <a:gd name="adj" fmla="val 25000"/>
                <a:gd name="vf" fmla="val 115470"/>
              </a:avLst>
            </a:prstGeom>
            <a:solidFill>
              <a:srgbClr val="42B6BD"/>
            </a:solidFill>
            <a:ln w="9525" cap="flat" cmpd="sng">
              <a:solidFill>
                <a:srgbClr val="42B6BD"/>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53" name="Google Shape;553;g23debcef9cb_5_8"/>
            <p:cNvSpPr txBox="1"/>
            <p:nvPr/>
          </p:nvSpPr>
          <p:spPr>
            <a:xfrm>
              <a:off x="1947993" y="997490"/>
              <a:ext cx="1128300" cy="968400"/>
            </a:xfrm>
            <a:prstGeom prst="rect">
              <a:avLst/>
            </a:prstGeom>
            <a:noFill/>
            <a:ln>
              <a:noFill/>
            </a:ln>
          </p:spPr>
          <p:txBody>
            <a:bodyPr spcFirstLastPara="1" wrap="square" lIns="0" tIns="16175" rIns="0" bIns="1617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hr" sz="1200" b="1" i="0" u="sng" strike="noStrike" cap="none">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Terminology</a:t>
              </a:r>
              <a:endParaRPr sz="1200" b="1" i="0" u="none" strike="noStrike" cap="none">
                <a:solidFill>
                  <a:schemeClr val="dk1"/>
                </a:solidFill>
                <a:latin typeface="Calibri"/>
                <a:ea typeface="Calibri"/>
                <a:cs typeface="Calibri"/>
                <a:sym typeface="Calibri"/>
              </a:endParaRPr>
            </a:p>
          </p:txBody>
        </p:sp>
        <p:sp>
          <p:nvSpPr>
            <p:cNvPr id="554" name="Google Shape;554;g23debcef9cb_5_8"/>
            <p:cNvSpPr/>
            <p:nvPr/>
          </p:nvSpPr>
          <p:spPr>
            <a:xfrm>
              <a:off x="2806948" y="799320"/>
              <a:ext cx="190200" cy="164400"/>
            </a:xfrm>
            <a:prstGeom prst="hexagon">
              <a:avLst>
                <a:gd name="adj" fmla="val 25000"/>
                <a:gd name="vf" fmla="val 115470"/>
              </a:avLst>
            </a:prstGeom>
            <a:solidFill>
              <a:schemeClr val="lt1"/>
            </a:solidFill>
            <a:ln w="9525" cap="flat" cmpd="sng">
              <a:solidFill>
                <a:srgbClr val="43B2BD"/>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55" name="Google Shape;555;g23debcef9cb_5_8"/>
            <p:cNvSpPr/>
            <p:nvPr/>
          </p:nvSpPr>
          <p:spPr>
            <a:xfrm>
              <a:off x="3100814" y="0"/>
              <a:ext cx="1634400" cy="1402800"/>
            </a:xfrm>
            <a:prstGeom prst="hexagon">
              <a:avLst>
                <a:gd name="adj" fmla="val 25000"/>
                <a:gd name="vf" fmla="val 115470"/>
              </a:avLst>
            </a:prstGeom>
            <a:blipFill rotWithShape="1">
              <a:blip r:embed="rId10">
                <a:alphaModFix/>
              </a:blip>
              <a:stretch>
                <a:fillRect t="-1997" b="-1996"/>
              </a:stretch>
            </a:blipFill>
            <a:ln w="9525" cap="flat" cmpd="sng">
              <a:solidFill>
                <a:srgbClr val="42B6BD"/>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56" name="Google Shape;556;g23debcef9cb_5_8"/>
            <p:cNvSpPr/>
            <p:nvPr/>
          </p:nvSpPr>
          <p:spPr>
            <a:xfrm>
              <a:off x="3148114" y="621635"/>
              <a:ext cx="190200" cy="164400"/>
            </a:xfrm>
            <a:prstGeom prst="hexagon">
              <a:avLst>
                <a:gd name="adj" fmla="val 25000"/>
                <a:gd name="vf" fmla="val 115470"/>
              </a:avLst>
            </a:prstGeom>
            <a:solidFill>
              <a:schemeClr val="lt1"/>
            </a:solidFill>
            <a:ln w="9525" cap="flat" cmpd="sng">
              <a:solidFill>
                <a:srgbClr val="43BCB8"/>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57" name="Google Shape;557;g23debcef9cb_5_8"/>
            <p:cNvSpPr/>
            <p:nvPr/>
          </p:nvSpPr>
          <p:spPr>
            <a:xfrm>
              <a:off x="4507749" y="777043"/>
              <a:ext cx="1634400" cy="1402800"/>
            </a:xfrm>
            <a:prstGeom prst="hexagon">
              <a:avLst>
                <a:gd name="adj" fmla="val 25000"/>
                <a:gd name="vf" fmla="val 115470"/>
              </a:avLst>
            </a:prstGeom>
            <a:solidFill>
              <a:srgbClr val="43B99E"/>
            </a:solidFill>
            <a:ln w="9525" cap="flat" cmpd="sng">
              <a:solidFill>
                <a:srgbClr val="43B99E"/>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58" name="Google Shape;558;g23debcef9cb_5_8"/>
            <p:cNvSpPr txBox="1"/>
            <p:nvPr/>
          </p:nvSpPr>
          <p:spPr>
            <a:xfrm>
              <a:off x="4760857" y="994307"/>
              <a:ext cx="1128300" cy="968400"/>
            </a:xfrm>
            <a:prstGeom prst="rect">
              <a:avLst/>
            </a:prstGeom>
            <a:noFill/>
            <a:ln>
              <a:noFill/>
            </a:ln>
          </p:spPr>
          <p:txBody>
            <a:bodyPr spcFirstLastPara="1" wrap="square" lIns="0" tIns="16175" rIns="0" bIns="1617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hr" sz="1200" b="1" i="0" u="sng" strike="noStrike" cap="none">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OAV public wiki</a:t>
              </a:r>
              <a:endParaRPr sz="1200" b="1" i="0" u="none" strike="noStrike" cap="none">
                <a:solidFill>
                  <a:schemeClr val="dk1"/>
                </a:solidFill>
                <a:latin typeface="Calibri"/>
                <a:ea typeface="Calibri"/>
                <a:cs typeface="Calibri"/>
                <a:sym typeface="Calibri"/>
              </a:endParaRPr>
            </a:p>
          </p:txBody>
        </p:sp>
        <p:sp>
          <p:nvSpPr>
            <p:cNvPr id="559" name="Google Shape;559;g23debcef9cb_5_8"/>
            <p:cNvSpPr/>
            <p:nvPr/>
          </p:nvSpPr>
          <p:spPr>
            <a:xfrm>
              <a:off x="5920722" y="1398679"/>
              <a:ext cx="190200" cy="164400"/>
            </a:xfrm>
            <a:prstGeom prst="hexagon">
              <a:avLst>
                <a:gd name="adj" fmla="val 25000"/>
                <a:gd name="vf" fmla="val 115470"/>
              </a:avLst>
            </a:prstGeom>
            <a:solidFill>
              <a:schemeClr val="lt1"/>
            </a:solidFill>
            <a:ln w="9525" cap="flat" cmpd="sng">
              <a:solidFill>
                <a:srgbClr val="43BAA5"/>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60" name="Google Shape;560;g23debcef9cb_5_8"/>
            <p:cNvSpPr/>
            <p:nvPr/>
          </p:nvSpPr>
          <p:spPr>
            <a:xfrm>
              <a:off x="5913677" y="1565756"/>
              <a:ext cx="1634400" cy="1402800"/>
            </a:xfrm>
            <a:prstGeom prst="hexagon">
              <a:avLst>
                <a:gd name="adj" fmla="val 25000"/>
                <a:gd name="vf" fmla="val 115470"/>
              </a:avLst>
            </a:prstGeom>
            <a:blipFill rotWithShape="1">
              <a:blip r:embed="rId12">
                <a:alphaModFix/>
              </a:blip>
              <a:stretch>
                <a:fillRect l="-14995" r="-14995"/>
              </a:stretch>
            </a:blipFill>
            <a:ln w="9525" cap="flat" cmpd="sng">
              <a:solidFill>
                <a:srgbClr val="43B99E"/>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61" name="Google Shape;561;g23debcef9cb_5_8"/>
            <p:cNvSpPr/>
            <p:nvPr/>
          </p:nvSpPr>
          <p:spPr>
            <a:xfrm>
              <a:off x="6231697" y="1591216"/>
              <a:ext cx="190200" cy="164400"/>
            </a:xfrm>
            <a:prstGeom prst="hexagon">
              <a:avLst>
                <a:gd name="adj" fmla="val 25000"/>
                <a:gd name="vf" fmla="val 115470"/>
              </a:avLst>
            </a:prstGeom>
            <a:solidFill>
              <a:schemeClr val="lt1"/>
            </a:solidFill>
            <a:ln w="9525" cap="flat" cmpd="sng">
              <a:solidFill>
                <a:srgbClr val="43B993"/>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62" name="Google Shape;562;g23debcef9cb_5_8"/>
            <p:cNvSpPr/>
            <p:nvPr/>
          </p:nvSpPr>
          <p:spPr>
            <a:xfrm>
              <a:off x="5913677" y="14851"/>
              <a:ext cx="1634400" cy="1402800"/>
            </a:xfrm>
            <a:prstGeom prst="hexagon">
              <a:avLst>
                <a:gd name="adj" fmla="val 25000"/>
                <a:gd name="vf" fmla="val 115470"/>
              </a:avLst>
            </a:prstGeom>
            <a:solidFill>
              <a:srgbClr val="44B57A"/>
            </a:solidFill>
            <a:ln w="9525" cap="flat" cmpd="sng">
              <a:solidFill>
                <a:srgbClr val="44B57A"/>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63" name="Google Shape;563;g23debcef9cb_5_8"/>
            <p:cNvSpPr txBox="1"/>
            <p:nvPr/>
          </p:nvSpPr>
          <p:spPr>
            <a:xfrm>
              <a:off x="6166785" y="232115"/>
              <a:ext cx="1128300" cy="968400"/>
            </a:xfrm>
            <a:prstGeom prst="rect">
              <a:avLst/>
            </a:prstGeom>
            <a:noFill/>
            <a:ln>
              <a:noFill/>
            </a:ln>
          </p:spPr>
          <p:txBody>
            <a:bodyPr spcFirstLastPara="1" wrap="square" lIns="0" tIns="16175" rIns="0" bIns="1617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hr" sz="1200" b="1" i="0" u="sng" strike="noStrike" cap="none">
                  <a:solidFill>
                    <a:schemeClr val="dk1"/>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OAV Training</a:t>
              </a:r>
              <a:endParaRPr sz="1200" b="1" i="0" u="none" strike="noStrike" cap="none">
                <a:solidFill>
                  <a:schemeClr val="dk1"/>
                </a:solidFill>
                <a:latin typeface="Calibri"/>
                <a:ea typeface="Calibri"/>
                <a:cs typeface="Calibri"/>
                <a:sym typeface="Calibri"/>
              </a:endParaRPr>
            </a:p>
          </p:txBody>
        </p:sp>
        <p:sp>
          <p:nvSpPr>
            <p:cNvPr id="564" name="Google Shape;564;g23debcef9cb_5_8"/>
            <p:cNvSpPr/>
            <p:nvPr/>
          </p:nvSpPr>
          <p:spPr>
            <a:xfrm>
              <a:off x="7326651" y="643912"/>
              <a:ext cx="190200" cy="164400"/>
            </a:xfrm>
            <a:prstGeom prst="hexagon">
              <a:avLst>
                <a:gd name="adj" fmla="val 25000"/>
                <a:gd name="vf" fmla="val 115470"/>
              </a:avLst>
            </a:prstGeom>
            <a:solidFill>
              <a:schemeClr val="lt1"/>
            </a:solidFill>
            <a:ln w="9525" cap="flat" cmpd="sng">
              <a:solidFill>
                <a:srgbClr val="43B783"/>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65" name="Google Shape;565;g23debcef9cb_5_8"/>
            <p:cNvSpPr/>
            <p:nvPr/>
          </p:nvSpPr>
          <p:spPr>
            <a:xfrm>
              <a:off x="7319606" y="797729"/>
              <a:ext cx="1634400" cy="1402800"/>
            </a:xfrm>
            <a:prstGeom prst="hexagon">
              <a:avLst>
                <a:gd name="adj" fmla="val 25000"/>
                <a:gd name="vf" fmla="val 115470"/>
              </a:avLst>
            </a:prstGeom>
            <a:blipFill rotWithShape="1">
              <a:blip r:embed="rId14">
                <a:alphaModFix/>
              </a:blip>
              <a:stretch>
                <a:fillRect l="-14995" r="-14995"/>
              </a:stretch>
            </a:blipFill>
            <a:ln w="9525" cap="flat" cmpd="sng">
              <a:solidFill>
                <a:srgbClr val="44B57A"/>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66" name="Google Shape;566;g23debcef9cb_5_8"/>
            <p:cNvSpPr/>
            <p:nvPr/>
          </p:nvSpPr>
          <p:spPr>
            <a:xfrm>
              <a:off x="7645677" y="829023"/>
              <a:ext cx="190200" cy="164400"/>
            </a:xfrm>
            <a:prstGeom prst="hexagon">
              <a:avLst>
                <a:gd name="adj" fmla="val 25000"/>
                <a:gd name="vf" fmla="val 115470"/>
              </a:avLst>
            </a:prstGeom>
            <a:solidFill>
              <a:schemeClr val="lt1"/>
            </a:solidFill>
            <a:ln w="9525" cap="flat" cmpd="sng">
              <a:solidFill>
                <a:srgbClr val="44B573"/>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67" name="Google Shape;567;g23debcef9cb_5_8"/>
            <p:cNvSpPr/>
            <p:nvPr/>
          </p:nvSpPr>
          <p:spPr>
            <a:xfrm>
              <a:off x="7319606" y="2346513"/>
              <a:ext cx="1634400" cy="1402800"/>
            </a:xfrm>
            <a:prstGeom prst="hexagon">
              <a:avLst>
                <a:gd name="adj" fmla="val 25000"/>
                <a:gd name="vf" fmla="val 115470"/>
              </a:avLst>
            </a:prstGeom>
            <a:solidFill>
              <a:srgbClr val="45B158"/>
            </a:solidFill>
            <a:ln w="9525" cap="flat" cmpd="sng">
              <a:solidFill>
                <a:srgbClr val="45B158"/>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68" name="Google Shape;568;g23debcef9cb_5_8"/>
            <p:cNvSpPr txBox="1"/>
            <p:nvPr/>
          </p:nvSpPr>
          <p:spPr>
            <a:xfrm>
              <a:off x="7572714" y="2563777"/>
              <a:ext cx="1128300" cy="968400"/>
            </a:xfrm>
            <a:prstGeom prst="rect">
              <a:avLst/>
            </a:prstGeom>
            <a:noFill/>
            <a:ln>
              <a:noFill/>
            </a:ln>
          </p:spPr>
          <p:txBody>
            <a:bodyPr spcFirstLastPara="1" wrap="square" lIns="0" tIns="16175" rIns="0" bIns="1617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hr" sz="1200" b="1" i="0" u="sng" strike="noStrike" cap="none">
                  <a:solidFill>
                    <a:schemeClr val="dk1"/>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DTN</a:t>
              </a:r>
              <a:r>
                <a:rPr lang="hr" sz="1200" b="1" i="0" u="none" strike="noStrike" cap="none">
                  <a:solidFill>
                    <a:schemeClr val="dk1"/>
                  </a:solidFill>
                  <a:latin typeface="Calibri"/>
                  <a:ea typeface="Calibri"/>
                  <a:cs typeface="Calibri"/>
                  <a:sym typeface="Calibri"/>
                </a:rPr>
                <a:t> (use case)</a:t>
              </a:r>
              <a:endParaRPr sz="1200" b="1" i="0" u="none" strike="noStrike" cap="none">
                <a:solidFill>
                  <a:schemeClr val="dk1"/>
                </a:solidFill>
                <a:latin typeface="Calibri"/>
                <a:ea typeface="Calibri"/>
                <a:cs typeface="Calibri"/>
                <a:sym typeface="Calibri"/>
              </a:endParaRPr>
            </a:p>
          </p:txBody>
        </p:sp>
        <p:sp>
          <p:nvSpPr>
            <p:cNvPr id="569" name="Google Shape;569;g23debcef9cb_5_8"/>
            <p:cNvSpPr/>
            <p:nvPr/>
          </p:nvSpPr>
          <p:spPr>
            <a:xfrm>
              <a:off x="7684608" y="3534520"/>
              <a:ext cx="190200" cy="164400"/>
            </a:xfrm>
            <a:prstGeom prst="hexagon">
              <a:avLst>
                <a:gd name="adj" fmla="val 25000"/>
                <a:gd name="vf" fmla="val 115470"/>
              </a:avLst>
            </a:prstGeom>
            <a:solidFill>
              <a:schemeClr val="lt1"/>
            </a:solidFill>
            <a:ln w="9525" cap="flat" cmpd="sng">
              <a:solidFill>
                <a:srgbClr val="45B363"/>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70" name="Google Shape;570;g23debcef9cb_5_8"/>
            <p:cNvSpPr/>
            <p:nvPr/>
          </p:nvSpPr>
          <p:spPr>
            <a:xfrm>
              <a:off x="5913677" y="3114540"/>
              <a:ext cx="1634400" cy="1402800"/>
            </a:xfrm>
            <a:prstGeom prst="hexagon">
              <a:avLst>
                <a:gd name="adj" fmla="val 25000"/>
                <a:gd name="vf" fmla="val 115470"/>
              </a:avLst>
            </a:prstGeom>
            <a:blipFill rotWithShape="1">
              <a:blip r:embed="rId16">
                <a:alphaModFix/>
              </a:blip>
              <a:stretch>
                <a:fillRect l="-997" r="-996"/>
              </a:stretch>
            </a:blipFill>
            <a:ln w="9525" cap="flat" cmpd="sng">
              <a:solidFill>
                <a:srgbClr val="45B158"/>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71" name="Google Shape;571;g23debcef9cb_5_8"/>
            <p:cNvSpPr/>
            <p:nvPr/>
          </p:nvSpPr>
          <p:spPr>
            <a:xfrm>
              <a:off x="7340740" y="3730341"/>
              <a:ext cx="190200" cy="164400"/>
            </a:xfrm>
            <a:prstGeom prst="hexagon">
              <a:avLst>
                <a:gd name="adj" fmla="val 25000"/>
                <a:gd name="vf" fmla="val 115470"/>
              </a:avLst>
            </a:prstGeom>
            <a:solidFill>
              <a:schemeClr val="lt1"/>
            </a:solidFill>
            <a:ln w="9525" cap="flat" cmpd="sng">
              <a:solidFill>
                <a:srgbClr val="45B154"/>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72" name="Google Shape;572;g23debcef9cb_5_8"/>
            <p:cNvSpPr/>
            <p:nvPr/>
          </p:nvSpPr>
          <p:spPr>
            <a:xfrm>
              <a:off x="3099808" y="3106054"/>
              <a:ext cx="1634400" cy="1402800"/>
            </a:xfrm>
            <a:prstGeom prst="hexagon">
              <a:avLst>
                <a:gd name="adj" fmla="val 25000"/>
                <a:gd name="vf" fmla="val 115470"/>
              </a:avLst>
            </a:prstGeom>
            <a:solidFill>
              <a:srgbClr val="51AE46"/>
            </a:solidFill>
            <a:ln w="9525" cap="flat" cmpd="sng">
              <a:solidFill>
                <a:srgbClr val="51AE46"/>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73" name="Google Shape;573;g23debcef9cb_5_8"/>
            <p:cNvSpPr txBox="1"/>
            <p:nvPr/>
          </p:nvSpPr>
          <p:spPr>
            <a:xfrm>
              <a:off x="3352916" y="3323318"/>
              <a:ext cx="1128300" cy="968400"/>
            </a:xfrm>
            <a:prstGeom prst="rect">
              <a:avLst/>
            </a:prstGeom>
            <a:noFill/>
            <a:ln>
              <a:noFill/>
            </a:ln>
          </p:spPr>
          <p:txBody>
            <a:bodyPr spcFirstLastPara="1" wrap="square" lIns="0" tIns="16175" rIns="0" bIns="1617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hr" sz="1200" b="1" i="0" u="sng" strike="noStrike" cap="none">
                  <a:solidFill>
                    <a:schemeClr val="dk1"/>
                  </a:solidFill>
                  <a:latin typeface="Calibri"/>
                  <a:ea typeface="Calibri"/>
                  <a:cs typeface="Calibri"/>
                  <a:sym typeface="Calibri"/>
                  <a:hlinkClick r:id="rId17">
                    <a:extLst>
                      <a:ext uri="{A12FA001-AC4F-418D-AE19-62706E023703}">
                        <ahyp:hlinkClr xmlns:ahyp="http://schemas.microsoft.com/office/drawing/2018/hyperlinkcolor" val="tx"/>
                      </a:ext>
                    </a:extLst>
                  </a:hlinkClick>
                </a:rPr>
                <a:t>Maturity Model</a:t>
              </a:r>
              <a:endParaRPr sz="1200" b="1" i="0" u="none" strike="noStrike" cap="none">
                <a:solidFill>
                  <a:schemeClr val="dk1"/>
                </a:solidFill>
                <a:latin typeface="Calibri"/>
                <a:ea typeface="Calibri"/>
                <a:cs typeface="Calibri"/>
                <a:sym typeface="Calibri"/>
              </a:endParaRPr>
            </a:p>
          </p:txBody>
        </p:sp>
        <p:sp>
          <p:nvSpPr>
            <p:cNvPr id="574" name="Google Shape;574;g23debcef9cb_5_8"/>
            <p:cNvSpPr/>
            <p:nvPr/>
          </p:nvSpPr>
          <p:spPr>
            <a:xfrm>
              <a:off x="3147108" y="3727689"/>
              <a:ext cx="190200" cy="164400"/>
            </a:xfrm>
            <a:prstGeom prst="hexagon">
              <a:avLst>
                <a:gd name="adj" fmla="val 25000"/>
                <a:gd name="vf" fmla="val 115470"/>
              </a:avLst>
            </a:prstGeom>
            <a:solidFill>
              <a:schemeClr val="lt1"/>
            </a:solidFill>
            <a:ln w="9525" cap="flat" cmpd="sng">
              <a:solidFill>
                <a:srgbClr val="46AF46"/>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75" name="Google Shape;575;g23debcef9cb_5_8"/>
            <p:cNvSpPr/>
            <p:nvPr/>
          </p:nvSpPr>
          <p:spPr>
            <a:xfrm>
              <a:off x="1693879" y="3885749"/>
              <a:ext cx="1634400" cy="1402800"/>
            </a:xfrm>
            <a:prstGeom prst="hexagon">
              <a:avLst>
                <a:gd name="adj" fmla="val 25000"/>
                <a:gd name="vf" fmla="val 115470"/>
              </a:avLst>
            </a:prstGeom>
            <a:blipFill rotWithShape="1">
              <a:blip r:embed="rId18">
                <a:alphaModFix/>
              </a:blip>
              <a:stretch>
                <a:fillRect/>
              </a:stretch>
            </a:blipFill>
            <a:ln w="9525" cap="flat" cmpd="sng">
              <a:solidFill>
                <a:srgbClr val="51AE46"/>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76" name="Google Shape;576;g23debcef9cb_5_8"/>
            <p:cNvSpPr/>
            <p:nvPr/>
          </p:nvSpPr>
          <p:spPr>
            <a:xfrm>
              <a:off x="2805941" y="3905374"/>
              <a:ext cx="190200" cy="164400"/>
            </a:xfrm>
            <a:prstGeom prst="hexagon">
              <a:avLst>
                <a:gd name="adj" fmla="val 25000"/>
                <a:gd name="vf" fmla="val 115470"/>
              </a:avLst>
            </a:prstGeom>
            <a:solidFill>
              <a:schemeClr val="lt1"/>
            </a:solidFill>
            <a:ln w="9525" cap="flat" cmpd="sng">
              <a:solidFill>
                <a:srgbClr val="53AE46"/>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77" name="Google Shape;577;g23debcef9cb_5_8"/>
            <p:cNvSpPr/>
            <p:nvPr/>
          </p:nvSpPr>
          <p:spPr>
            <a:xfrm>
              <a:off x="8704843" y="1563083"/>
              <a:ext cx="1634400" cy="1402800"/>
            </a:xfrm>
            <a:prstGeom prst="hexagon">
              <a:avLst>
                <a:gd name="adj" fmla="val 25000"/>
                <a:gd name="vf" fmla="val 115470"/>
              </a:avLst>
            </a:prstGeom>
            <a:solidFill>
              <a:srgbClr val="6FAA47"/>
            </a:solidFill>
            <a:ln w="9525" cap="flat" cmpd="sng">
              <a:solidFill>
                <a:srgbClr val="6FAA47"/>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78" name="Google Shape;578;g23debcef9cb_5_8"/>
            <p:cNvSpPr txBox="1"/>
            <p:nvPr/>
          </p:nvSpPr>
          <p:spPr>
            <a:xfrm>
              <a:off x="8957951" y="1780347"/>
              <a:ext cx="1128300" cy="968400"/>
            </a:xfrm>
            <a:prstGeom prst="rect">
              <a:avLst/>
            </a:prstGeom>
            <a:noFill/>
            <a:ln>
              <a:noFill/>
            </a:ln>
          </p:spPr>
          <p:txBody>
            <a:bodyPr spcFirstLastPara="1" wrap="square" lIns="0" tIns="16175" rIns="0" bIns="1617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hr" sz="1200" b="1" i="0" u="sng" strike="noStrike" cap="none">
                  <a:solidFill>
                    <a:schemeClr val="dk1"/>
                  </a:solidFill>
                  <a:latin typeface="Calibri"/>
                  <a:ea typeface="Calibri"/>
                  <a:cs typeface="Calibri"/>
                  <a:sym typeface="Calibri"/>
                  <a:hlinkClick r:id="rId19">
                    <a:extLst>
                      <a:ext uri="{A12FA001-AC4F-418D-AE19-62706E023703}">
                        <ahyp:hlinkClr xmlns:ahyp="http://schemas.microsoft.com/office/drawing/2018/hyperlinkcolor" val="tx"/>
                      </a:ext>
                    </a:extLst>
                  </a:hlinkClick>
                </a:rPr>
                <a:t>Quantum Training</a:t>
              </a:r>
              <a:endParaRPr sz="1200" b="1" i="0" u="none" strike="noStrike" cap="none">
                <a:solidFill>
                  <a:schemeClr val="dk1"/>
                </a:solidFill>
                <a:latin typeface="Calibri"/>
                <a:ea typeface="Calibri"/>
                <a:cs typeface="Calibri"/>
                <a:sym typeface="Calibri"/>
              </a:endParaRPr>
            </a:p>
          </p:txBody>
        </p:sp>
        <p:sp>
          <p:nvSpPr>
            <p:cNvPr id="579" name="Google Shape;579;g23debcef9cb_5_8"/>
            <p:cNvSpPr/>
            <p:nvPr/>
          </p:nvSpPr>
          <p:spPr>
            <a:xfrm>
              <a:off x="9056195" y="2737440"/>
              <a:ext cx="190200" cy="164400"/>
            </a:xfrm>
            <a:prstGeom prst="hexagon">
              <a:avLst>
                <a:gd name="adj" fmla="val 25000"/>
                <a:gd name="vf" fmla="val 115470"/>
              </a:avLst>
            </a:prstGeom>
            <a:solidFill>
              <a:schemeClr val="lt1"/>
            </a:solidFill>
            <a:ln w="9525" cap="flat" cmpd="sng">
              <a:solidFill>
                <a:srgbClr val="62AC46"/>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80" name="Google Shape;580;g23debcef9cb_5_8"/>
            <p:cNvSpPr/>
            <p:nvPr/>
          </p:nvSpPr>
          <p:spPr>
            <a:xfrm>
              <a:off x="8731922" y="3082260"/>
              <a:ext cx="1634400" cy="1402800"/>
            </a:xfrm>
            <a:prstGeom prst="hexagon">
              <a:avLst>
                <a:gd name="adj" fmla="val 25000"/>
                <a:gd name="vf" fmla="val 115470"/>
              </a:avLst>
            </a:prstGeom>
            <a:blipFill rotWithShape="1">
              <a:blip r:embed="rId20">
                <a:alphaModFix/>
              </a:blip>
              <a:stretch>
                <a:fillRect t="-2997" b="-2996"/>
              </a:stretch>
            </a:blipFill>
            <a:ln w="9525" cap="flat" cmpd="sng">
              <a:solidFill>
                <a:srgbClr val="6FAA47"/>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81" name="Google Shape;581;g23debcef9cb_5_8"/>
            <p:cNvSpPr/>
            <p:nvPr/>
          </p:nvSpPr>
          <p:spPr>
            <a:xfrm>
              <a:off x="9067170" y="4230328"/>
              <a:ext cx="190200" cy="164400"/>
            </a:xfrm>
            <a:prstGeom prst="hexagon">
              <a:avLst>
                <a:gd name="adj" fmla="val 25000"/>
                <a:gd name="vf" fmla="val 115470"/>
              </a:avLst>
            </a:prstGeom>
            <a:solidFill>
              <a:schemeClr val="lt1"/>
            </a:solidFill>
            <a:ln w="9525" cap="flat" cmpd="sng">
              <a:solidFill>
                <a:srgbClr val="6FAA47"/>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grpSp>
      <p:sp>
        <p:nvSpPr>
          <p:cNvPr id="582" name="Google Shape;582;g23debcef9cb_5_8"/>
          <p:cNvSpPr txBox="1"/>
          <p:nvPr/>
        </p:nvSpPr>
        <p:spPr>
          <a:xfrm>
            <a:off x="7688838" y="528868"/>
            <a:ext cx="1122300" cy="531000"/>
          </a:xfrm>
          <a:prstGeom prst="rect">
            <a:avLst/>
          </a:prstGeom>
          <a:noFill/>
          <a:ln w="9525" cap="flat" cmpd="sng">
            <a:solidFill>
              <a:srgbClr val="31592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hr" sz="1500" b="1" i="0" u="none" strike="noStrike" cap="none">
                <a:solidFill>
                  <a:srgbClr val="1E4E79"/>
                </a:solidFill>
                <a:latin typeface="Calibri"/>
                <a:ea typeface="Calibri"/>
                <a:cs typeface="Calibri"/>
                <a:sym typeface="Calibri"/>
              </a:rPr>
              <a:t>Network eAcademy</a:t>
            </a:r>
            <a:endParaRPr sz="1500" b="1" i="0" u="none" strike="noStrike" cap="none">
              <a:solidFill>
                <a:srgbClr val="1E4E79"/>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g24bc1bbffaa_5_41"/>
          <p:cNvPicPr preferRelativeResize="0"/>
          <p:nvPr/>
        </p:nvPicPr>
        <p:blipFill rotWithShape="1">
          <a:blip r:embed="rId3">
            <a:alphaModFix/>
          </a:blip>
          <a:srcRect/>
          <a:stretch/>
        </p:blipFill>
        <p:spPr>
          <a:xfrm>
            <a:off x="141400" y="442102"/>
            <a:ext cx="7934403" cy="4459030"/>
          </a:xfrm>
          <a:prstGeom prst="rect">
            <a:avLst/>
          </a:prstGeom>
          <a:noFill/>
          <a:ln>
            <a:noFill/>
          </a:ln>
        </p:spPr>
      </p:pic>
      <p:sp>
        <p:nvSpPr>
          <p:cNvPr id="589" name="Google Shape;589;g24bc1bbffaa_5_41"/>
          <p:cNvSpPr txBox="1"/>
          <p:nvPr/>
        </p:nvSpPr>
        <p:spPr>
          <a:xfrm>
            <a:off x="2417417" y="4870594"/>
            <a:ext cx="45708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hr" sz="1100" b="0" i="0" u="sng" strike="noStrike" cap="none">
                <a:solidFill>
                  <a:schemeClr val="hlink"/>
                </a:solidFill>
                <a:latin typeface="Calibri"/>
                <a:ea typeface="Calibri"/>
                <a:cs typeface="Calibri"/>
                <a:sym typeface="Calibri"/>
                <a:hlinkClick r:id="rId4"/>
              </a:rPr>
              <a:t>https://wiki.geant.org/display/NETDEV/OAV+Training+Portal</a:t>
            </a:r>
            <a:r>
              <a:rPr lang="hr" sz="1100" b="0" i="0" u="none" strike="noStrike" cap="none">
                <a:solidFill>
                  <a:schemeClr val="dk1"/>
                </a:solidFill>
                <a:latin typeface="Calibri"/>
                <a:ea typeface="Calibri"/>
                <a:cs typeface="Calibri"/>
                <a:sym typeface="Calibri"/>
              </a:rPr>
              <a:t> </a:t>
            </a:r>
            <a:endParaRPr sz="1100" b="0" i="0" u="none" strike="noStrike" cap="none">
              <a:solidFill>
                <a:srgbClr val="000000"/>
              </a:solidFill>
              <a:latin typeface="Arial"/>
              <a:ea typeface="Arial"/>
              <a:cs typeface="Arial"/>
              <a:sym typeface="Arial"/>
            </a:endParaRPr>
          </a:p>
        </p:txBody>
      </p:sp>
      <p:sp>
        <p:nvSpPr>
          <p:cNvPr id="590" name="Google Shape;590;g24bc1bbffaa_5_41"/>
          <p:cNvSpPr/>
          <p:nvPr/>
        </p:nvSpPr>
        <p:spPr>
          <a:xfrm>
            <a:off x="7132175" y="3310325"/>
            <a:ext cx="2209800" cy="1296000"/>
          </a:xfrm>
          <a:prstGeom prst="star12">
            <a:avLst>
              <a:gd name="adj" fmla="val 37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hr" sz="1200" b="0" i="0" u="none" strike="noStrike" cap="none">
                <a:solidFill>
                  <a:schemeClr val="dk1"/>
                </a:solidFill>
                <a:latin typeface="Calibri"/>
                <a:ea typeface="Calibri"/>
                <a:cs typeface="Calibri"/>
                <a:sym typeface="Calibri"/>
              </a:rPr>
              <a:t>CC BY-NC-SA license</a:t>
            </a:r>
            <a:endParaRPr sz="1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hr" sz="1200" b="0" i="0" u="none" strike="noStrike" cap="none">
                <a:solidFill>
                  <a:schemeClr val="dk1"/>
                </a:solidFill>
                <a:latin typeface="Calibri"/>
                <a:ea typeface="Calibri"/>
                <a:cs typeface="Calibri"/>
                <a:sym typeface="Calibri"/>
              </a:rPr>
              <a:t>eduGAIN access (or social media)</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24a380db27c_0_78"/>
          <p:cNvSpPr/>
          <p:nvPr/>
        </p:nvSpPr>
        <p:spPr>
          <a:xfrm>
            <a:off x="0" y="-16726"/>
            <a:ext cx="9144000" cy="5160300"/>
          </a:xfrm>
          <a:prstGeom prst="rect">
            <a:avLst/>
          </a:prstGeom>
          <a:solidFill>
            <a:srgbClr val="30348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596" name="Google Shape;596;g24a380db27c_0_78"/>
          <p:cNvPicPr preferRelativeResize="0"/>
          <p:nvPr/>
        </p:nvPicPr>
        <p:blipFill rotWithShape="1">
          <a:blip r:embed="rId3">
            <a:alphaModFix/>
          </a:blip>
          <a:srcRect l="10049" t="49876" r="43657" b="13066"/>
          <a:stretch/>
        </p:blipFill>
        <p:spPr>
          <a:xfrm>
            <a:off x="1" y="-16726"/>
            <a:ext cx="9144000" cy="5160226"/>
          </a:xfrm>
          <a:prstGeom prst="rect">
            <a:avLst/>
          </a:prstGeom>
          <a:noFill/>
          <a:ln>
            <a:noFill/>
          </a:ln>
        </p:spPr>
      </p:pic>
      <p:sp>
        <p:nvSpPr>
          <p:cNvPr id="597" name="Google Shape;597;g24a380db27c_0_78"/>
          <p:cNvSpPr txBox="1">
            <a:spLocks noGrp="1"/>
          </p:cNvSpPr>
          <p:nvPr>
            <p:ph type="sldNum" idx="12"/>
          </p:nvPr>
        </p:nvSpPr>
        <p:spPr>
          <a:xfrm>
            <a:off x="8589506" y="384740"/>
            <a:ext cx="427200" cy="240900"/>
          </a:xfrm>
          <a:prstGeom prst="rect">
            <a:avLst/>
          </a:prstGeom>
          <a:noFill/>
          <a:ln>
            <a:noFill/>
          </a:ln>
        </p:spPr>
        <p:txBody>
          <a:bodyPr spcFirstLastPara="1" wrap="square" lIns="68575" tIns="34275" rIns="68575" bIns="34275" anchor="t" anchorCtr="0">
            <a:noAutofit/>
          </a:bodyPr>
          <a:lstStyle/>
          <a:p>
            <a:pPr marL="0" lvl="0" indent="0" algn="r" rtl="0">
              <a:lnSpc>
                <a:spcPct val="100000"/>
              </a:lnSpc>
              <a:spcBef>
                <a:spcPts val="0"/>
              </a:spcBef>
              <a:spcAft>
                <a:spcPts val="0"/>
              </a:spcAft>
              <a:buSzPts val="1100"/>
              <a:buNone/>
            </a:pPr>
            <a:fld id="{00000000-1234-1234-1234-123412341234}" type="slidenum">
              <a:rPr lang="hr"/>
              <a:t>22</a:t>
            </a:fld>
            <a:endParaRPr/>
          </a:p>
        </p:txBody>
      </p:sp>
      <p:sp>
        <p:nvSpPr>
          <p:cNvPr id="598" name="Google Shape;598;g24a380db27c_0_78"/>
          <p:cNvSpPr txBox="1"/>
          <p:nvPr/>
        </p:nvSpPr>
        <p:spPr>
          <a:xfrm>
            <a:off x="-2581043" y="-770011"/>
            <a:ext cx="25809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r" sz="1400" b="0" i="0" u="none" strike="noStrike" cap="none">
                <a:solidFill>
                  <a:schemeClr val="dk1"/>
                </a:solidFill>
                <a:highlight>
                  <a:srgbClr val="FFFF00"/>
                </a:highlight>
                <a:latin typeface="Calibri"/>
                <a:ea typeface="Calibri"/>
                <a:cs typeface="Calibri"/>
                <a:sym typeface="Calibri"/>
              </a:rPr>
              <a:t>Paul can we have an agenda slide?</a:t>
            </a:r>
            <a:endParaRPr sz="1100" b="0" i="0" u="none" strike="noStrike" cap="none">
              <a:solidFill>
                <a:srgbClr val="000000"/>
              </a:solidFill>
              <a:latin typeface="Arial"/>
              <a:ea typeface="Arial"/>
              <a:cs typeface="Arial"/>
              <a:sym typeface="Arial"/>
            </a:endParaRPr>
          </a:p>
        </p:txBody>
      </p:sp>
      <p:sp>
        <p:nvSpPr>
          <p:cNvPr id="599" name="Google Shape;599;g24a380db27c_0_78"/>
          <p:cNvSpPr txBox="1"/>
          <p:nvPr/>
        </p:nvSpPr>
        <p:spPr>
          <a:xfrm>
            <a:off x="883326" y="1047750"/>
            <a:ext cx="4836300" cy="531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hr" sz="3000" b="1">
                <a:solidFill>
                  <a:srgbClr val="F4E200"/>
                </a:solidFill>
                <a:latin typeface="Calibri"/>
                <a:ea typeface="Calibri"/>
                <a:cs typeface="Calibri"/>
                <a:sym typeface="Calibri"/>
              </a:rPr>
              <a:t>NETDEV </a:t>
            </a:r>
            <a:r>
              <a:rPr lang="hr" sz="3000" b="1" i="0" u="none" strike="noStrike" cap="none">
                <a:solidFill>
                  <a:srgbClr val="F4E200"/>
                </a:solidFill>
                <a:latin typeface="Calibri"/>
                <a:ea typeface="Calibri"/>
                <a:cs typeface="Calibri"/>
                <a:sym typeface="Calibri"/>
              </a:rPr>
              <a:t>Incubator</a:t>
            </a:r>
            <a:endParaRPr sz="1100" b="0" i="0" u="none" strike="noStrike" cap="none">
              <a:solidFill>
                <a:srgbClr val="000000"/>
              </a:solidFill>
              <a:latin typeface="Arial"/>
              <a:ea typeface="Arial"/>
              <a:cs typeface="Arial"/>
              <a:sym typeface="Arial"/>
            </a:endParaRPr>
          </a:p>
        </p:txBody>
      </p:sp>
      <p:pic>
        <p:nvPicPr>
          <p:cNvPr id="600" name="Google Shape;600;g24a380db27c_0_78"/>
          <p:cNvPicPr preferRelativeResize="0"/>
          <p:nvPr/>
        </p:nvPicPr>
        <p:blipFill rotWithShape="1">
          <a:blip r:embed="rId4">
            <a:alphaModFix/>
          </a:blip>
          <a:srcRect b="15496"/>
          <a:stretch/>
        </p:blipFill>
        <p:spPr>
          <a:xfrm>
            <a:off x="7596141" y="505264"/>
            <a:ext cx="1074338" cy="51728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24bc1bbffaa_5_27"/>
          <p:cNvSpPr txBox="1">
            <a:spLocks noGrp="1"/>
          </p:cNvSpPr>
          <p:nvPr>
            <p:ph type="title"/>
          </p:nvPr>
        </p:nvSpPr>
        <p:spPr>
          <a:xfrm>
            <a:off x="340894" y="292719"/>
            <a:ext cx="7043100" cy="564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1F4270"/>
              </a:buClr>
              <a:buSzPts val="1800"/>
              <a:buFont typeface="Calibri"/>
              <a:buNone/>
            </a:pPr>
            <a:r>
              <a:rPr lang="hr"/>
              <a:t>NETDEV Incubator</a:t>
            </a:r>
            <a:endParaRPr/>
          </a:p>
        </p:txBody>
      </p:sp>
      <p:sp>
        <p:nvSpPr>
          <p:cNvPr id="606" name="Google Shape;606;g24bc1bbffaa_5_27"/>
          <p:cNvSpPr txBox="1">
            <a:spLocks noGrp="1"/>
          </p:cNvSpPr>
          <p:nvPr>
            <p:ph type="sldNum" idx="12"/>
          </p:nvPr>
        </p:nvSpPr>
        <p:spPr>
          <a:xfrm>
            <a:off x="8589506" y="4876615"/>
            <a:ext cx="427200" cy="240900"/>
          </a:xfrm>
          <a:prstGeom prst="rect">
            <a:avLst/>
          </a:prstGeom>
          <a:noFill/>
          <a:ln>
            <a:noFill/>
          </a:ln>
        </p:spPr>
        <p:txBody>
          <a:bodyPr spcFirstLastPara="1" wrap="square" lIns="68575" tIns="34275" rIns="68575" bIns="34275" anchor="t" anchorCtr="0">
            <a:noAutofit/>
          </a:bodyPr>
          <a:lstStyle/>
          <a:p>
            <a:pPr marL="0" lvl="0" indent="0" algn="r" rtl="0">
              <a:lnSpc>
                <a:spcPct val="100000"/>
              </a:lnSpc>
              <a:spcBef>
                <a:spcPts val="0"/>
              </a:spcBef>
              <a:spcAft>
                <a:spcPts val="0"/>
              </a:spcAft>
              <a:buSzPts val="1100"/>
              <a:buNone/>
            </a:pPr>
            <a:fld id="{00000000-1234-1234-1234-123412341234}" type="slidenum">
              <a:rPr lang="hr"/>
              <a:t>23</a:t>
            </a:fld>
            <a:endParaRPr/>
          </a:p>
        </p:txBody>
      </p:sp>
      <p:pic>
        <p:nvPicPr>
          <p:cNvPr id="607" name="Google Shape;607;g24bc1bbffaa_5_27"/>
          <p:cNvPicPr preferRelativeResize="0"/>
          <p:nvPr/>
        </p:nvPicPr>
        <p:blipFill rotWithShape="1">
          <a:blip r:embed="rId3">
            <a:alphaModFix/>
          </a:blip>
          <a:srcRect/>
          <a:stretch/>
        </p:blipFill>
        <p:spPr>
          <a:xfrm>
            <a:off x="6729775" y="1387445"/>
            <a:ext cx="1881001" cy="2973374"/>
          </a:xfrm>
          <a:prstGeom prst="rect">
            <a:avLst/>
          </a:prstGeom>
          <a:noFill/>
          <a:ln>
            <a:noFill/>
          </a:ln>
        </p:spPr>
      </p:pic>
      <p:sp>
        <p:nvSpPr>
          <p:cNvPr id="608" name="Google Shape;608;g24bc1bbffaa_5_27"/>
          <p:cNvSpPr txBox="1">
            <a:spLocks noGrp="1"/>
          </p:cNvSpPr>
          <p:nvPr>
            <p:ph type="body" idx="1"/>
          </p:nvPr>
        </p:nvSpPr>
        <p:spPr>
          <a:xfrm>
            <a:off x="422100" y="1369225"/>
            <a:ext cx="6243000" cy="2495100"/>
          </a:xfrm>
          <a:prstGeom prst="rect">
            <a:avLst/>
          </a:prstGeom>
        </p:spPr>
        <p:txBody>
          <a:bodyPr spcFirstLastPara="1" wrap="square" lIns="68575" tIns="34275" rIns="68575" bIns="34275" anchor="t" anchorCtr="0">
            <a:normAutofit/>
          </a:bodyPr>
          <a:lstStyle/>
          <a:p>
            <a:pPr marL="0" lvl="0" indent="0" algn="l" rtl="0">
              <a:lnSpc>
                <a:spcPct val="100000"/>
              </a:lnSpc>
              <a:spcBef>
                <a:spcPts val="400"/>
              </a:spcBef>
              <a:spcAft>
                <a:spcPts val="0"/>
              </a:spcAft>
              <a:buNone/>
            </a:pPr>
            <a:r>
              <a:rPr lang="hr"/>
              <a:t>A mechanism to include new work during the project</a:t>
            </a:r>
            <a:endParaRPr/>
          </a:p>
          <a:p>
            <a:pPr marL="0" lvl="0" indent="0" algn="l" rtl="0">
              <a:lnSpc>
                <a:spcPct val="100000"/>
              </a:lnSpc>
              <a:spcBef>
                <a:spcPts val="400"/>
              </a:spcBef>
              <a:spcAft>
                <a:spcPts val="0"/>
              </a:spcAft>
              <a:buNone/>
            </a:pPr>
            <a:r>
              <a:rPr lang="hr"/>
              <a:t>Simple proposal procedure following simple rules</a:t>
            </a:r>
            <a:endParaRPr/>
          </a:p>
          <a:p>
            <a:pPr marL="0" lvl="0" indent="0" algn="l" rtl="0">
              <a:lnSpc>
                <a:spcPct val="100000"/>
              </a:lnSpc>
              <a:spcBef>
                <a:spcPts val="400"/>
              </a:spcBef>
              <a:spcAft>
                <a:spcPts val="0"/>
              </a:spcAft>
              <a:buNone/>
            </a:pPr>
            <a:endParaRPr/>
          </a:p>
          <a:p>
            <a:pPr marL="0" lvl="0" indent="0" algn="l" rtl="0">
              <a:lnSpc>
                <a:spcPct val="100000"/>
              </a:lnSpc>
              <a:spcBef>
                <a:spcPts val="400"/>
              </a:spcBef>
              <a:spcAft>
                <a:spcPts val="0"/>
              </a:spcAft>
              <a:buNone/>
            </a:pPr>
            <a:r>
              <a:rPr lang="hr"/>
              <a:t>A proposed project MUST be:</a:t>
            </a:r>
            <a:endParaRPr/>
          </a:p>
          <a:p>
            <a:pPr marL="457200" lvl="0" indent="-330200" algn="l" rtl="0">
              <a:lnSpc>
                <a:spcPct val="100000"/>
              </a:lnSpc>
              <a:spcBef>
                <a:spcPts val="400"/>
              </a:spcBef>
              <a:spcAft>
                <a:spcPts val="0"/>
              </a:spcAft>
              <a:buSzPts val="1600"/>
              <a:buChar char="•"/>
            </a:pPr>
            <a:r>
              <a:rPr lang="hr" sz="1600"/>
              <a:t>Relevant to the NETDEV project (GN5-1 WP6)</a:t>
            </a:r>
            <a:endParaRPr sz="1600"/>
          </a:p>
          <a:p>
            <a:pPr marL="457200" lvl="0" indent="-330200" algn="l" rtl="0">
              <a:lnSpc>
                <a:spcPct val="100000"/>
              </a:lnSpc>
              <a:spcBef>
                <a:spcPts val="400"/>
              </a:spcBef>
              <a:spcAft>
                <a:spcPts val="0"/>
              </a:spcAft>
              <a:buSzPts val="1600"/>
              <a:buChar char="•"/>
            </a:pPr>
            <a:r>
              <a:rPr lang="hr" sz="1600"/>
              <a:t>SMART:</a:t>
            </a:r>
            <a:r>
              <a:rPr lang="hr" sz="1600" i="1"/>
              <a:t> </a:t>
            </a:r>
            <a:r>
              <a:rPr lang="hr" sz="1500" i="1"/>
              <a:t>Specific, Measurable, Achievable, Resource- and Time-bound</a:t>
            </a:r>
            <a:endParaRPr sz="1600" i="1"/>
          </a:p>
          <a:p>
            <a:pPr marL="457200" lvl="0" indent="-330200" algn="l" rtl="0">
              <a:lnSpc>
                <a:spcPct val="100000"/>
              </a:lnSpc>
              <a:spcBef>
                <a:spcPts val="400"/>
              </a:spcBef>
              <a:spcAft>
                <a:spcPts val="400"/>
              </a:spcAft>
              <a:buSzPts val="1600"/>
              <a:buChar char="•"/>
            </a:pPr>
            <a:r>
              <a:rPr lang="hr" sz="1600"/>
              <a:t>With evident interest for the results from the community</a:t>
            </a:r>
            <a:endParaRPr sz="1600"/>
          </a:p>
        </p:txBody>
      </p:sp>
      <p:sp>
        <p:nvSpPr>
          <p:cNvPr id="609" name="Google Shape;609;g24bc1bbffaa_5_27"/>
          <p:cNvSpPr txBox="1"/>
          <p:nvPr/>
        </p:nvSpPr>
        <p:spPr>
          <a:xfrm>
            <a:off x="1226800" y="4360825"/>
            <a:ext cx="5111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hr" u="sng">
                <a:solidFill>
                  <a:schemeClr val="hlink"/>
                </a:solidFill>
                <a:latin typeface="Calibri"/>
                <a:ea typeface="Calibri"/>
                <a:cs typeface="Calibri"/>
                <a:sym typeface="Calibri"/>
                <a:hlinkClick r:id="rId4"/>
              </a:rPr>
              <a:t>https://wiki.geant.org/display/NETDEV/NETDEV+Incubator</a:t>
            </a:r>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g24bc1bbffaa_5_234"/>
          <p:cNvSpPr/>
          <p:nvPr/>
        </p:nvSpPr>
        <p:spPr>
          <a:xfrm>
            <a:off x="394850" y="1216875"/>
            <a:ext cx="5125200" cy="2506200"/>
          </a:xfrm>
          <a:prstGeom prst="roundRect">
            <a:avLst>
              <a:gd name="adj" fmla="val 16667"/>
            </a:avLst>
          </a:prstGeom>
          <a:gradFill>
            <a:gsLst>
              <a:gs pos="0">
                <a:schemeClr val="lt1">
                  <a:alpha val="0"/>
                </a:schemeClr>
              </a:gs>
              <a:gs pos="100000">
                <a:srgbClr val="D9EAD3">
                  <a:alpha val="0"/>
                </a:srgbClr>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g24bc1bbffaa_5_234"/>
          <p:cNvSpPr txBox="1">
            <a:spLocks noGrp="1"/>
          </p:cNvSpPr>
          <p:nvPr>
            <p:ph type="title"/>
          </p:nvPr>
        </p:nvSpPr>
        <p:spPr>
          <a:xfrm>
            <a:off x="340894" y="292719"/>
            <a:ext cx="7043100" cy="564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hr"/>
              <a:t>More Information</a:t>
            </a:r>
            <a:endParaRPr/>
          </a:p>
        </p:txBody>
      </p:sp>
      <p:sp>
        <p:nvSpPr>
          <p:cNvPr id="616" name="Google Shape;616;g24bc1bbffaa_5_234"/>
          <p:cNvSpPr txBox="1">
            <a:spLocks noGrp="1"/>
          </p:cNvSpPr>
          <p:nvPr>
            <p:ph type="body" idx="1"/>
          </p:nvPr>
        </p:nvSpPr>
        <p:spPr>
          <a:xfrm>
            <a:off x="747950" y="1414125"/>
            <a:ext cx="4419000" cy="21117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hr" b="1"/>
              <a:t>Future events</a:t>
            </a:r>
            <a:endParaRPr b="1"/>
          </a:p>
          <a:p>
            <a:pPr marL="457200" lvl="0" indent="-304800" algn="l" rtl="0">
              <a:lnSpc>
                <a:spcPct val="100000"/>
              </a:lnSpc>
              <a:spcBef>
                <a:spcPts val="800"/>
              </a:spcBef>
              <a:spcAft>
                <a:spcPts val="0"/>
              </a:spcAft>
              <a:buSzPts val="1200"/>
              <a:buChar char="•"/>
            </a:pPr>
            <a:r>
              <a:rPr lang="hr" sz="1600"/>
              <a:t>21 June, </a:t>
            </a:r>
            <a:r>
              <a:rPr lang="hr" sz="1600" u="sng">
                <a:solidFill>
                  <a:schemeClr val="hlink"/>
                </a:solidFill>
                <a:hlinkClick r:id="rId3"/>
              </a:rPr>
              <a:t>Quantum Solutions</a:t>
            </a:r>
            <a:r>
              <a:rPr lang="hr" sz="1600"/>
              <a:t>, online</a:t>
            </a:r>
            <a:endParaRPr sz="1600"/>
          </a:p>
          <a:p>
            <a:pPr marL="0" lvl="0" indent="0" algn="l" rtl="0">
              <a:lnSpc>
                <a:spcPct val="100000"/>
              </a:lnSpc>
              <a:spcBef>
                <a:spcPts val="800"/>
              </a:spcBef>
              <a:spcAft>
                <a:spcPts val="0"/>
              </a:spcAft>
              <a:buNone/>
            </a:pPr>
            <a:endParaRPr/>
          </a:p>
          <a:p>
            <a:pPr marL="0" lvl="0" indent="0" algn="l" rtl="0">
              <a:spcBef>
                <a:spcPts val="800"/>
              </a:spcBef>
              <a:spcAft>
                <a:spcPts val="0"/>
              </a:spcAft>
              <a:buNone/>
            </a:pPr>
            <a:r>
              <a:rPr lang="hr" b="1"/>
              <a:t>Contact details</a:t>
            </a:r>
            <a:endParaRPr/>
          </a:p>
          <a:p>
            <a:pPr marL="457200" lvl="0" indent="-304800" algn="l" rtl="0">
              <a:spcBef>
                <a:spcPts val="800"/>
              </a:spcBef>
              <a:spcAft>
                <a:spcPts val="0"/>
              </a:spcAft>
              <a:buSzPts val="1200"/>
              <a:buChar char="•"/>
            </a:pPr>
            <a:r>
              <a:rPr lang="hr" sz="1600" u="sng">
                <a:solidFill>
                  <a:schemeClr val="hlink"/>
                </a:solidFill>
                <a:hlinkClick r:id="rId4"/>
              </a:rPr>
              <a:t>netdev@lists.geant.org</a:t>
            </a:r>
            <a:endParaRPr sz="1600"/>
          </a:p>
          <a:p>
            <a:pPr marL="457200" lvl="0" indent="-304800" algn="l" rtl="0">
              <a:spcBef>
                <a:spcPts val="0"/>
              </a:spcBef>
              <a:spcAft>
                <a:spcPts val="0"/>
              </a:spcAft>
              <a:buSzPts val="1200"/>
              <a:buChar char="•"/>
            </a:pPr>
            <a:r>
              <a:rPr lang="hr" sz="1600" u="sng">
                <a:solidFill>
                  <a:schemeClr val="hlink"/>
                </a:solidFill>
                <a:hlinkClick r:id="rId5"/>
              </a:rPr>
              <a:t>https://wiki.geant.org/display/NETDEV/</a:t>
            </a:r>
            <a:endParaRPr sz="1600"/>
          </a:p>
        </p:txBody>
      </p:sp>
      <p:sp>
        <p:nvSpPr>
          <p:cNvPr id="617" name="Google Shape;617;g24bc1bbffaa_5_234"/>
          <p:cNvSpPr txBox="1"/>
          <p:nvPr/>
        </p:nvSpPr>
        <p:spPr>
          <a:xfrm>
            <a:off x="6946900" y="4632625"/>
            <a:ext cx="1933200" cy="406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hr" sz="1800" b="1">
                <a:solidFill>
                  <a:srgbClr val="FF00FF"/>
                </a:solidFill>
                <a:latin typeface="Calibri"/>
                <a:ea typeface="Calibri"/>
                <a:cs typeface="Calibri"/>
                <a:sym typeface="Calibri"/>
              </a:rPr>
              <a:t>NETDEV Incubator</a:t>
            </a:r>
            <a:endParaRPr>
              <a:solidFill>
                <a:srgbClr val="FF00FF"/>
              </a:solidFill>
            </a:endParaRPr>
          </a:p>
        </p:txBody>
      </p:sp>
      <p:sp>
        <p:nvSpPr>
          <p:cNvPr id="618" name="Google Shape;618;g24bc1bbffaa_5_234"/>
          <p:cNvSpPr txBox="1"/>
          <p:nvPr/>
        </p:nvSpPr>
        <p:spPr>
          <a:xfrm>
            <a:off x="6575325" y="4236350"/>
            <a:ext cx="2080800" cy="428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hr" sz="1800" b="1">
                <a:solidFill>
                  <a:srgbClr val="0052CC"/>
                </a:solidFill>
                <a:latin typeface="Calibri"/>
                <a:ea typeface="Calibri"/>
                <a:cs typeface="Calibri"/>
                <a:sym typeface="Calibri"/>
              </a:rPr>
              <a:t>Network eAcademy</a:t>
            </a:r>
            <a:endParaRPr sz="1800">
              <a:solidFill>
                <a:srgbClr val="0052CC"/>
              </a:solidFill>
            </a:endParaRPr>
          </a:p>
        </p:txBody>
      </p:sp>
      <p:sp>
        <p:nvSpPr>
          <p:cNvPr id="619" name="Google Shape;619;g24bc1bbffaa_5_234"/>
          <p:cNvSpPr txBox="1"/>
          <p:nvPr/>
        </p:nvSpPr>
        <p:spPr>
          <a:xfrm>
            <a:off x="8037400" y="779550"/>
            <a:ext cx="734400" cy="381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hr" sz="1800" b="1">
                <a:solidFill>
                  <a:srgbClr val="44B78C"/>
                </a:solidFill>
                <a:latin typeface="Calibri"/>
                <a:ea typeface="Calibri"/>
                <a:cs typeface="Calibri"/>
                <a:sym typeface="Calibri"/>
              </a:rPr>
              <a:t>Argus</a:t>
            </a:r>
            <a:endParaRPr sz="1800">
              <a:solidFill>
                <a:srgbClr val="44B78C"/>
              </a:solidFill>
            </a:endParaRPr>
          </a:p>
        </p:txBody>
      </p:sp>
      <p:sp>
        <p:nvSpPr>
          <p:cNvPr id="620" name="Google Shape;620;g24bc1bbffaa_5_234"/>
          <p:cNvSpPr txBox="1"/>
          <p:nvPr/>
        </p:nvSpPr>
        <p:spPr>
          <a:xfrm>
            <a:off x="7317375" y="1250750"/>
            <a:ext cx="1104600" cy="43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hr" sz="1800" b="1">
                <a:solidFill>
                  <a:srgbClr val="CC0000"/>
                </a:solidFill>
                <a:latin typeface="Calibri"/>
                <a:ea typeface="Calibri"/>
                <a:cs typeface="Calibri"/>
                <a:sym typeface="Calibri"/>
              </a:rPr>
              <a:t>TimeMap</a:t>
            </a:r>
            <a:endParaRPr sz="1800">
              <a:solidFill>
                <a:srgbClr val="CC0000"/>
              </a:solidFill>
            </a:endParaRPr>
          </a:p>
        </p:txBody>
      </p:sp>
      <p:sp>
        <p:nvSpPr>
          <p:cNvPr id="621" name="Google Shape;621;g24bc1bbffaa_5_234"/>
          <p:cNvSpPr txBox="1"/>
          <p:nvPr/>
        </p:nvSpPr>
        <p:spPr>
          <a:xfrm>
            <a:off x="7737525" y="1719050"/>
            <a:ext cx="1069200" cy="421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hr" sz="1800" b="1">
                <a:solidFill>
                  <a:srgbClr val="9900FF"/>
                </a:solidFill>
                <a:latin typeface="Calibri"/>
                <a:ea typeface="Calibri"/>
                <a:cs typeface="Calibri"/>
                <a:sym typeface="Calibri"/>
              </a:rPr>
              <a:t>WiFiMon</a:t>
            </a:r>
            <a:endParaRPr sz="1800">
              <a:solidFill>
                <a:srgbClr val="9900FF"/>
              </a:solidFill>
            </a:endParaRPr>
          </a:p>
        </p:txBody>
      </p:sp>
      <p:sp>
        <p:nvSpPr>
          <p:cNvPr id="622" name="Google Shape;622;g24bc1bbffaa_5_234"/>
          <p:cNvSpPr txBox="1"/>
          <p:nvPr/>
        </p:nvSpPr>
        <p:spPr>
          <a:xfrm>
            <a:off x="7083225" y="2084675"/>
            <a:ext cx="1572900" cy="1015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hr" sz="2000" b="1">
                <a:solidFill>
                  <a:srgbClr val="00B0F0"/>
                </a:solidFill>
                <a:latin typeface="Calibri"/>
                <a:ea typeface="Calibri"/>
                <a:cs typeface="Calibri"/>
                <a:sym typeface="Calibri"/>
              </a:rPr>
              <a:t>P</a:t>
            </a:r>
            <a:r>
              <a:rPr lang="hr" sz="1800" b="1">
                <a:solidFill>
                  <a:srgbClr val="00B0F0"/>
                </a:solidFill>
                <a:latin typeface="Calibri"/>
                <a:ea typeface="Calibri"/>
                <a:cs typeface="Calibri"/>
                <a:sym typeface="Calibri"/>
              </a:rPr>
              <a:t>erformance </a:t>
            </a:r>
            <a:r>
              <a:rPr lang="hr" sz="2000" b="1">
                <a:solidFill>
                  <a:srgbClr val="00B0F0"/>
                </a:solidFill>
                <a:latin typeface="Calibri"/>
                <a:ea typeface="Calibri"/>
                <a:cs typeface="Calibri"/>
                <a:sym typeface="Calibri"/>
              </a:rPr>
              <a:t>M</a:t>
            </a:r>
            <a:r>
              <a:rPr lang="hr" sz="1800" b="1">
                <a:solidFill>
                  <a:srgbClr val="00B0F0"/>
                </a:solidFill>
                <a:latin typeface="Calibri"/>
                <a:ea typeface="Calibri"/>
                <a:cs typeface="Calibri"/>
                <a:sym typeface="Calibri"/>
              </a:rPr>
              <a:t>easurement </a:t>
            </a:r>
            <a:r>
              <a:rPr lang="hr" sz="2000" b="1">
                <a:solidFill>
                  <a:srgbClr val="00B0F0"/>
                </a:solidFill>
                <a:latin typeface="Calibri"/>
                <a:ea typeface="Calibri"/>
                <a:cs typeface="Calibri"/>
                <a:sym typeface="Calibri"/>
              </a:rPr>
              <a:t>P</a:t>
            </a:r>
            <a:r>
              <a:rPr lang="hr" sz="1800" b="1">
                <a:solidFill>
                  <a:srgbClr val="00B0F0"/>
                </a:solidFill>
                <a:latin typeface="Calibri"/>
                <a:ea typeface="Calibri"/>
                <a:cs typeface="Calibri"/>
                <a:sym typeface="Calibri"/>
              </a:rPr>
              <a:t>latform</a:t>
            </a:r>
            <a:r>
              <a:rPr lang="hr" sz="1800" b="1">
                <a:solidFill>
                  <a:srgbClr val="FF9900"/>
                </a:solidFill>
                <a:latin typeface="Calibri"/>
                <a:ea typeface="Calibri"/>
                <a:cs typeface="Calibri"/>
                <a:sym typeface="Calibri"/>
              </a:rPr>
              <a:t> </a:t>
            </a:r>
            <a:endParaRPr sz="1800">
              <a:solidFill>
                <a:srgbClr val="FF9900"/>
              </a:solidFill>
            </a:endParaRPr>
          </a:p>
        </p:txBody>
      </p:sp>
      <p:sp>
        <p:nvSpPr>
          <p:cNvPr id="623" name="Google Shape;623;g24bc1bbffaa_5_234"/>
          <p:cNvSpPr txBox="1"/>
          <p:nvPr/>
        </p:nvSpPr>
        <p:spPr>
          <a:xfrm>
            <a:off x="7682325" y="3032000"/>
            <a:ext cx="1281600" cy="392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hr" sz="1800" b="1">
                <a:solidFill>
                  <a:srgbClr val="CC4125"/>
                </a:solidFill>
                <a:latin typeface="Calibri"/>
                <a:ea typeface="Calibri"/>
                <a:cs typeface="Calibri"/>
                <a:sym typeface="Calibri"/>
              </a:rPr>
              <a:t>perfSONAR</a:t>
            </a:r>
            <a:endParaRPr sz="1800">
              <a:solidFill>
                <a:srgbClr val="CC4125"/>
              </a:solidFill>
            </a:endParaRPr>
          </a:p>
        </p:txBody>
      </p:sp>
      <p:sp>
        <p:nvSpPr>
          <p:cNvPr id="624" name="Google Shape;624;g24bc1bbffaa_5_234"/>
          <p:cNvSpPr txBox="1"/>
          <p:nvPr/>
        </p:nvSpPr>
        <p:spPr>
          <a:xfrm>
            <a:off x="5841225" y="3765100"/>
            <a:ext cx="2980800" cy="426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hr" sz="1800" b="1">
                <a:solidFill>
                  <a:srgbClr val="FF9900"/>
                </a:solidFill>
                <a:latin typeface="Calibri"/>
                <a:ea typeface="Calibri"/>
                <a:cs typeface="Calibri"/>
                <a:sym typeface="Calibri"/>
              </a:rPr>
              <a:t>Service Provider Architecture</a:t>
            </a:r>
            <a:endParaRPr sz="1800">
              <a:solidFill>
                <a:srgbClr val="FF9900"/>
              </a:solidFill>
            </a:endParaRPr>
          </a:p>
        </p:txBody>
      </p:sp>
      <p:sp>
        <p:nvSpPr>
          <p:cNvPr id="625" name="Google Shape;625;g24bc1bbffaa_5_234"/>
          <p:cNvSpPr txBox="1"/>
          <p:nvPr/>
        </p:nvSpPr>
        <p:spPr>
          <a:xfrm>
            <a:off x="6946900" y="3424088"/>
            <a:ext cx="1108800" cy="414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hr" sz="1800" b="1">
                <a:solidFill>
                  <a:srgbClr val="44B57A"/>
                </a:solidFill>
                <a:latin typeface="Calibri"/>
                <a:ea typeface="Calibri"/>
                <a:cs typeface="Calibri"/>
                <a:sym typeface="Calibri"/>
              </a:rPr>
              <a:t>Inventory</a:t>
            </a:r>
            <a:endParaRPr sz="1800">
              <a:solidFill>
                <a:srgbClr val="44B57A"/>
              </a:solidFill>
            </a:endParaRPr>
          </a:p>
        </p:txBody>
      </p:sp>
      <p:sp>
        <p:nvSpPr>
          <p:cNvPr id="626" name="Google Shape;626;g24bc1bbffaa_5_234"/>
          <p:cNvSpPr txBox="1"/>
          <p:nvPr/>
        </p:nvSpPr>
        <p:spPr>
          <a:xfrm>
            <a:off x="5008563" y="4115025"/>
            <a:ext cx="784800" cy="43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hr" sz="1800" b="1">
                <a:solidFill>
                  <a:srgbClr val="FF0000"/>
                </a:solidFill>
                <a:latin typeface="Calibri"/>
                <a:ea typeface="Calibri"/>
                <a:cs typeface="Calibri"/>
                <a:sym typeface="Calibri"/>
              </a:rPr>
              <a:t>RARE</a:t>
            </a:r>
            <a:endParaRPr sz="1800">
              <a:solidFill>
                <a:srgbClr val="FF0000"/>
              </a:solidFill>
            </a:endParaRPr>
          </a:p>
        </p:txBody>
      </p:sp>
      <p:sp>
        <p:nvSpPr>
          <p:cNvPr id="627" name="Google Shape;627;g24bc1bbffaa_5_234"/>
          <p:cNvSpPr txBox="1"/>
          <p:nvPr/>
        </p:nvSpPr>
        <p:spPr>
          <a:xfrm>
            <a:off x="5841225" y="4233350"/>
            <a:ext cx="676800" cy="43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hr" sz="1800" b="1">
                <a:solidFill>
                  <a:srgbClr val="00B0F0"/>
                </a:solidFill>
                <a:latin typeface="Calibri"/>
                <a:ea typeface="Calibri"/>
                <a:cs typeface="Calibri"/>
                <a:sym typeface="Calibri"/>
              </a:rPr>
              <a:t>GP4L</a:t>
            </a:r>
            <a:endParaRPr sz="1800">
              <a:solidFill>
                <a:srgbClr val="00B0F0"/>
              </a:solidFill>
            </a:endParaRPr>
          </a:p>
        </p:txBody>
      </p:sp>
      <p:sp>
        <p:nvSpPr>
          <p:cNvPr id="628" name="Google Shape;628;g24bc1bbffaa_5_234"/>
          <p:cNvSpPr txBox="1"/>
          <p:nvPr/>
        </p:nvSpPr>
        <p:spPr>
          <a:xfrm>
            <a:off x="7126425" y="648525"/>
            <a:ext cx="867600" cy="43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hr" sz="1800" b="1">
                <a:solidFill>
                  <a:srgbClr val="CA1D81"/>
                </a:solidFill>
                <a:latin typeface="Calibri"/>
                <a:ea typeface="Calibri"/>
                <a:cs typeface="Calibri"/>
                <a:sym typeface="Calibri"/>
              </a:rPr>
              <a:t>NMaaS</a:t>
            </a:r>
            <a:endParaRPr sz="1800">
              <a:solidFill>
                <a:srgbClr val="CA1D81"/>
              </a:solidFill>
            </a:endParaRPr>
          </a:p>
        </p:txBody>
      </p:sp>
      <p:sp>
        <p:nvSpPr>
          <p:cNvPr id="629" name="Google Shape;629;g24bc1bbffaa_5_234"/>
          <p:cNvSpPr txBox="1"/>
          <p:nvPr/>
        </p:nvSpPr>
        <p:spPr>
          <a:xfrm>
            <a:off x="4978575" y="4618825"/>
            <a:ext cx="972900" cy="43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hr" sz="1800" b="1">
                <a:solidFill>
                  <a:srgbClr val="119909"/>
                </a:solidFill>
                <a:latin typeface="Calibri"/>
                <a:ea typeface="Calibri"/>
                <a:cs typeface="Calibri"/>
                <a:sym typeface="Calibri"/>
              </a:rPr>
              <a:t>TechLab</a:t>
            </a:r>
            <a:endParaRPr sz="1800">
              <a:solidFill>
                <a:srgbClr val="119909"/>
              </a:solidFill>
            </a:endParaRPr>
          </a:p>
        </p:txBody>
      </p:sp>
      <p:sp>
        <p:nvSpPr>
          <p:cNvPr id="630" name="Google Shape;630;g24bc1bbffaa_5_234"/>
          <p:cNvSpPr txBox="1"/>
          <p:nvPr/>
        </p:nvSpPr>
        <p:spPr>
          <a:xfrm>
            <a:off x="2033975" y="4472925"/>
            <a:ext cx="2436900" cy="43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hr" sz="1800" b="1">
                <a:solidFill>
                  <a:srgbClr val="525252"/>
                </a:solidFill>
                <a:latin typeface="Calibri"/>
                <a:ea typeface="Calibri"/>
                <a:cs typeface="Calibri"/>
                <a:sym typeface="Calibri"/>
              </a:rPr>
              <a:t>Quantum Technologies</a:t>
            </a:r>
            <a:endParaRPr sz="1800">
              <a:solidFill>
                <a:srgbClr val="525252"/>
              </a:solidFill>
            </a:endParaRPr>
          </a:p>
        </p:txBody>
      </p:sp>
      <p:sp>
        <p:nvSpPr>
          <p:cNvPr id="631" name="Google Shape;631;g24bc1bbffaa_5_234"/>
          <p:cNvSpPr txBox="1"/>
          <p:nvPr/>
        </p:nvSpPr>
        <p:spPr>
          <a:xfrm>
            <a:off x="759300" y="4116800"/>
            <a:ext cx="3812700" cy="43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hr" sz="1800" b="1">
                <a:solidFill>
                  <a:srgbClr val="BF9000"/>
                </a:solidFill>
                <a:latin typeface="Calibri"/>
                <a:ea typeface="Calibri"/>
                <a:cs typeface="Calibri"/>
                <a:sym typeface="Calibri"/>
              </a:rPr>
              <a:t>Optical Time and Frequency Networks</a:t>
            </a:r>
            <a:endParaRPr sz="1800">
              <a:solidFill>
                <a:srgbClr val="BF9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g2112d364e0d_4_80"/>
          <p:cNvSpPr txBox="1">
            <a:spLocks noGrp="1"/>
          </p:cNvSpPr>
          <p:nvPr>
            <p:ph type="title"/>
          </p:nvPr>
        </p:nvSpPr>
        <p:spPr>
          <a:xfrm>
            <a:off x="558265" y="1640557"/>
            <a:ext cx="7421042" cy="32318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000"/>
              <a:buFont typeface="Calibri"/>
              <a:buNone/>
            </a:pPr>
            <a:r>
              <a:rPr lang="hr"/>
              <a:t>Thank You!</a:t>
            </a:r>
            <a:endParaRPr/>
          </a:p>
        </p:txBody>
      </p:sp>
      <p:sp>
        <p:nvSpPr>
          <p:cNvPr id="638" name="Google Shape;638;g2112d364e0d_4_80"/>
          <p:cNvSpPr txBox="1">
            <a:spLocks noGrp="1"/>
          </p:cNvSpPr>
          <p:nvPr>
            <p:ph type="title"/>
          </p:nvPr>
        </p:nvSpPr>
        <p:spPr>
          <a:xfrm>
            <a:off x="649425" y="2571753"/>
            <a:ext cx="7421100" cy="917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000"/>
              <a:buFont typeface="Calibri"/>
              <a:buNone/>
            </a:pPr>
            <a:r>
              <a:rPr lang="hr" sz="1600" b="0"/>
              <a:t>netdev@lists.geant.org</a:t>
            </a:r>
            <a:endParaRPr sz="1600" b="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3de82f7edc_1_67"/>
          <p:cNvSpPr/>
          <p:nvPr/>
        </p:nvSpPr>
        <p:spPr>
          <a:xfrm>
            <a:off x="420500" y="857231"/>
            <a:ext cx="805800" cy="485700"/>
          </a:xfrm>
          <a:prstGeom prst="rect">
            <a:avLst/>
          </a:prstGeom>
          <a:gradFill>
            <a:gsLst>
              <a:gs pos="0">
                <a:schemeClr val="lt1"/>
              </a:gs>
              <a:gs pos="100000">
                <a:srgbClr val="6AA84F"/>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WP1</a:t>
            </a:r>
            <a:endParaRPr sz="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Project Management</a:t>
            </a:r>
            <a:endParaRPr sz="600" b="0" i="0" u="none" strike="noStrike" cap="none">
              <a:solidFill>
                <a:schemeClr val="dk1"/>
              </a:solidFill>
              <a:latin typeface="Calibri"/>
              <a:ea typeface="Calibri"/>
              <a:cs typeface="Calibri"/>
              <a:sym typeface="Calibri"/>
            </a:endParaRPr>
          </a:p>
        </p:txBody>
      </p:sp>
      <p:sp>
        <p:nvSpPr>
          <p:cNvPr id="279" name="Google Shape;279;g23de82f7edc_1_67"/>
          <p:cNvSpPr/>
          <p:nvPr/>
        </p:nvSpPr>
        <p:spPr>
          <a:xfrm>
            <a:off x="1368475" y="857231"/>
            <a:ext cx="805800" cy="485700"/>
          </a:xfrm>
          <a:prstGeom prst="rect">
            <a:avLst/>
          </a:prstGeom>
          <a:gradFill>
            <a:gsLst>
              <a:gs pos="0">
                <a:schemeClr val="lt1"/>
              </a:gs>
              <a:gs pos="100000">
                <a:srgbClr val="6AA84F"/>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WP2</a:t>
            </a:r>
            <a:endParaRPr sz="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Marcomms, Events and Policy Engagement</a:t>
            </a:r>
            <a:endParaRPr sz="600" b="0" i="0" u="none" strike="noStrike" cap="none">
              <a:solidFill>
                <a:schemeClr val="dk1"/>
              </a:solidFill>
              <a:latin typeface="Calibri"/>
              <a:ea typeface="Calibri"/>
              <a:cs typeface="Calibri"/>
              <a:sym typeface="Calibri"/>
            </a:endParaRPr>
          </a:p>
        </p:txBody>
      </p:sp>
      <p:sp>
        <p:nvSpPr>
          <p:cNvPr id="280" name="Google Shape;280;g23de82f7edc_1_67"/>
          <p:cNvSpPr/>
          <p:nvPr/>
        </p:nvSpPr>
        <p:spPr>
          <a:xfrm>
            <a:off x="2294500" y="857231"/>
            <a:ext cx="805800" cy="485700"/>
          </a:xfrm>
          <a:prstGeom prst="rect">
            <a:avLst/>
          </a:prstGeom>
          <a:gradFill>
            <a:gsLst>
              <a:gs pos="0">
                <a:schemeClr val="lt1"/>
              </a:gs>
              <a:gs pos="100000">
                <a:srgbClr val="6AA84F"/>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WP3</a:t>
            </a:r>
            <a:endParaRPr sz="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User and Stakeholder Engagement</a:t>
            </a:r>
            <a:endParaRPr sz="600" b="0" i="0" u="none" strike="noStrike" cap="none">
              <a:solidFill>
                <a:schemeClr val="dk1"/>
              </a:solidFill>
              <a:latin typeface="Calibri"/>
              <a:ea typeface="Calibri"/>
              <a:cs typeface="Calibri"/>
              <a:sym typeface="Calibri"/>
            </a:endParaRPr>
          </a:p>
        </p:txBody>
      </p:sp>
      <p:sp>
        <p:nvSpPr>
          <p:cNvPr id="281" name="Google Shape;281;g23de82f7edc_1_67"/>
          <p:cNvSpPr/>
          <p:nvPr/>
        </p:nvSpPr>
        <p:spPr>
          <a:xfrm>
            <a:off x="3242475" y="857231"/>
            <a:ext cx="805800" cy="485700"/>
          </a:xfrm>
          <a:prstGeom prst="rect">
            <a:avLst/>
          </a:prstGeom>
          <a:gradFill>
            <a:gsLst>
              <a:gs pos="0">
                <a:schemeClr val="lt1"/>
              </a:gs>
              <a:gs pos="100000">
                <a:srgbClr val="6AA84F"/>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WP4</a:t>
            </a:r>
            <a:endParaRPr sz="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Above-the-Net-</a:t>
            </a:r>
            <a:br>
              <a:rPr lang="hr" sz="600" b="0" i="0" u="none" strike="noStrike" cap="none">
                <a:solidFill>
                  <a:schemeClr val="dk1"/>
                </a:solidFill>
                <a:latin typeface="Calibri"/>
                <a:ea typeface="Calibri"/>
                <a:cs typeface="Calibri"/>
                <a:sym typeface="Calibri"/>
              </a:rPr>
            </a:br>
            <a:r>
              <a:rPr lang="hr" sz="600" b="0" i="0" u="none" strike="noStrike" cap="none">
                <a:solidFill>
                  <a:schemeClr val="dk1"/>
                </a:solidFill>
                <a:latin typeface="Calibri"/>
                <a:ea typeface="Calibri"/>
                <a:cs typeface="Calibri"/>
                <a:sym typeface="Calibri"/>
              </a:rPr>
              <a:t>Services</a:t>
            </a:r>
            <a:endParaRPr sz="600" b="0" i="0" u="none" strike="noStrike" cap="none">
              <a:solidFill>
                <a:schemeClr val="dk1"/>
              </a:solidFill>
              <a:latin typeface="Calibri"/>
              <a:ea typeface="Calibri"/>
              <a:cs typeface="Calibri"/>
              <a:sym typeface="Calibri"/>
            </a:endParaRPr>
          </a:p>
        </p:txBody>
      </p:sp>
      <p:sp>
        <p:nvSpPr>
          <p:cNvPr id="282" name="Google Shape;282;g23de82f7edc_1_67"/>
          <p:cNvSpPr/>
          <p:nvPr/>
        </p:nvSpPr>
        <p:spPr>
          <a:xfrm>
            <a:off x="4199500" y="857231"/>
            <a:ext cx="805800" cy="485700"/>
          </a:xfrm>
          <a:prstGeom prst="rect">
            <a:avLst/>
          </a:prstGeom>
          <a:gradFill>
            <a:gsLst>
              <a:gs pos="0">
                <a:schemeClr val="lt1"/>
              </a:gs>
              <a:gs pos="100000">
                <a:srgbClr val="6AA84F"/>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WP5</a:t>
            </a:r>
            <a:endParaRPr sz="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Trust &amp; Identity Services Evolution and Delivery</a:t>
            </a:r>
            <a:endParaRPr sz="600" b="0" i="0" u="none" strike="noStrike" cap="none">
              <a:solidFill>
                <a:schemeClr val="dk1"/>
              </a:solidFill>
              <a:latin typeface="Calibri"/>
              <a:ea typeface="Calibri"/>
              <a:cs typeface="Calibri"/>
              <a:sym typeface="Calibri"/>
            </a:endParaRPr>
          </a:p>
        </p:txBody>
      </p:sp>
      <p:sp>
        <p:nvSpPr>
          <p:cNvPr id="283" name="Google Shape;283;g23de82f7edc_1_67"/>
          <p:cNvSpPr/>
          <p:nvPr/>
        </p:nvSpPr>
        <p:spPr>
          <a:xfrm>
            <a:off x="5147475" y="857231"/>
            <a:ext cx="805800" cy="485700"/>
          </a:xfrm>
          <a:prstGeom prst="rect">
            <a:avLst/>
          </a:prstGeom>
          <a:gradFill>
            <a:gsLst>
              <a:gs pos="0">
                <a:schemeClr val="lt1"/>
              </a:gs>
              <a:gs pos="100000">
                <a:srgbClr val="6AA84F"/>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WP6</a:t>
            </a:r>
            <a:endParaRPr sz="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Network Development</a:t>
            </a:r>
            <a:endParaRPr sz="600" b="0" i="0" u="none" strike="noStrike" cap="none">
              <a:solidFill>
                <a:schemeClr val="dk1"/>
              </a:solidFill>
              <a:latin typeface="Calibri"/>
              <a:ea typeface="Calibri"/>
              <a:cs typeface="Calibri"/>
              <a:sym typeface="Calibri"/>
            </a:endParaRPr>
          </a:p>
        </p:txBody>
      </p:sp>
      <p:sp>
        <p:nvSpPr>
          <p:cNvPr id="284" name="Google Shape;284;g23de82f7edc_1_67"/>
          <p:cNvSpPr/>
          <p:nvPr/>
        </p:nvSpPr>
        <p:spPr>
          <a:xfrm>
            <a:off x="6073500" y="857231"/>
            <a:ext cx="805800" cy="485700"/>
          </a:xfrm>
          <a:prstGeom prst="rect">
            <a:avLst/>
          </a:prstGeom>
          <a:gradFill>
            <a:gsLst>
              <a:gs pos="0">
                <a:schemeClr val="lt1"/>
              </a:gs>
              <a:gs pos="100000">
                <a:srgbClr val="6AA84F"/>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hr" sz="500" b="0" i="0" u="none" strike="noStrike" cap="none">
                <a:solidFill>
                  <a:schemeClr val="dk1"/>
                </a:solidFill>
                <a:latin typeface="Calibri"/>
                <a:ea typeface="Calibri"/>
                <a:cs typeface="Calibri"/>
                <a:sym typeface="Calibri"/>
              </a:rPr>
              <a:t>WP7</a:t>
            </a:r>
            <a:endParaRPr sz="5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500"/>
              <a:buFont typeface="Arial"/>
              <a:buNone/>
            </a:pPr>
            <a:r>
              <a:rPr lang="hr" sz="500" b="0" i="0" u="none" strike="noStrike" cap="none">
                <a:solidFill>
                  <a:schemeClr val="dk1"/>
                </a:solidFill>
                <a:latin typeface="Calibri"/>
                <a:ea typeface="Calibri"/>
                <a:cs typeface="Calibri"/>
                <a:sym typeface="Calibri"/>
              </a:rPr>
              <a:t>Network Core Infrastructure and Core Service Evolution and Operations</a:t>
            </a:r>
            <a:endParaRPr sz="500" b="0" i="0" u="none" strike="noStrike" cap="none">
              <a:solidFill>
                <a:schemeClr val="dk1"/>
              </a:solidFill>
              <a:latin typeface="Calibri"/>
              <a:ea typeface="Calibri"/>
              <a:cs typeface="Calibri"/>
              <a:sym typeface="Calibri"/>
            </a:endParaRPr>
          </a:p>
        </p:txBody>
      </p:sp>
      <p:sp>
        <p:nvSpPr>
          <p:cNvPr id="285" name="Google Shape;285;g23de82f7edc_1_67"/>
          <p:cNvSpPr/>
          <p:nvPr/>
        </p:nvSpPr>
        <p:spPr>
          <a:xfrm>
            <a:off x="7021475" y="857231"/>
            <a:ext cx="805800" cy="485700"/>
          </a:xfrm>
          <a:prstGeom prst="rect">
            <a:avLst/>
          </a:prstGeom>
          <a:gradFill>
            <a:gsLst>
              <a:gs pos="0">
                <a:schemeClr val="lt1"/>
              </a:gs>
              <a:gs pos="100000">
                <a:srgbClr val="6AA84F"/>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WP8</a:t>
            </a:r>
            <a:endParaRPr sz="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Security</a:t>
            </a:r>
            <a:endParaRPr sz="600" b="0" i="0" u="none" strike="noStrike" cap="none">
              <a:solidFill>
                <a:schemeClr val="dk1"/>
              </a:solidFill>
              <a:latin typeface="Calibri"/>
              <a:ea typeface="Calibri"/>
              <a:cs typeface="Calibri"/>
              <a:sym typeface="Calibri"/>
            </a:endParaRPr>
          </a:p>
        </p:txBody>
      </p:sp>
      <p:sp>
        <p:nvSpPr>
          <p:cNvPr id="286" name="Google Shape;286;g23de82f7edc_1_67"/>
          <p:cNvSpPr/>
          <p:nvPr/>
        </p:nvSpPr>
        <p:spPr>
          <a:xfrm>
            <a:off x="7969450" y="857231"/>
            <a:ext cx="805800" cy="485700"/>
          </a:xfrm>
          <a:prstGeom prst="rect">
            <a:avLst/>
          </a:prstGeom>
          <a:gradFill>
            <a:gsLst>
              <a:gs pos="0">
                <a:schemeClr val="lt1"/>
              </a:gs>
              <a:gs pos="100000">
                <a:srgbClr val="6AA84F"/>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WP9</a:t>
            </a:r>
            <a:endParaRPr sz="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Operations Support</a:t>
            </a:r>
            <a:endParaRPr sz="600" b="0" i="0" u="none" strike="noStrike" cap="none">
              <a:solidFill>
                <a:schemeClr val="dk1"/>
              </a:solidFill>
              <a:latin typeface="Calibri"/>
              <a:ea typeface="Calibri"/>
              <a:cs typeface="Calibri"/>
              <a:sym typeface="Calibri"/>
            </a:endParaRPr>
          </a:p>
        </p:txBody>
      </p:sp>
      <p:sp>
        <p:nvSpPr>
          <p:cNvPr id="287" name="Google Shape;287;g23de82f7edc_1_67"/>
          <p:cNvSpPr/>
          <p:nvPr/>
        </p:nvSpPr>
        <p:spPr>
          <a:xfrm>
            <a:off x="420500" y="13906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1: Project Governance, Management &amp; Coordination</a:t>
            </a:r>
            <a:endParaRPr sz="600" b="0" i="0" u="none" strike="noStrike" cap="none">
              <a:solidFill>
                <a:schemeClr val="dk1"/>
              </a:solidFill>
              <a:latin typeface="Calibri"/>
              <a:ea typeface="Calibri"/>
              <a:cs typeface="Calibri"/>
              <a:sym typeface="Calibri"/>
            </a:endParaRPr>
          </a:p>
        </p:txBody>
      </p:sp>
      <p:sp>
        <p:nvSpPr>
          <p:cNvPr id="288" name="Google Shape;288;g23de82f7edc_1_67"/>
          <p:cNvSpPr/>
          <p:nvPr/>
        </p:nvSpPr>
        <p:spPr>
          <a:xfrm>
            <a:off x="1368475" y="13906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1: Communications and Design</a:t>
            </a:r>
            <a:endParaRPr sz="600" b="0" i="0" u="none" strike="noStrike" cap="none">
              <a:solidFill>
                <a:schemeClr val="dk1"/>
              </a:solidFill>
              <a:latin typeface="Calibri"/>
              <a:ea typeface="Calibri"/>
              <a:cs typeface="Calibri"/>
              <a:sym typeface="Calibri"/>
            </a:endParaRPr>
          </a:p>
        </p:txBody>
      </p:sp>
      <p:sp>
        <p:nvSpPr>
          <p:cNvPr id="289" name="Google Shape;289;g23de82f7edc_1_67"/>
          <p:cNvSpPr/>
          <p:nvPr/>
        </p:nvSpPr>
        <p:spPr>
          <a:xfrm>
            <a:off x="2294500" y="13906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1: Partner Relations</a:t>
            </a:r>
            <a:endParaRPr sz="600" b="0" i="0" u="none" strike="noStrike" cap="none">
              <a:solidFill>
                <a:schemeClr val="dk1"/>
              </a:solidFill>
              <a:latin typeface="Calibri"/>
              <a:ea typeface="Calibri"/>
              <a:cs typeface="Calibri"/>
              <a:sym typeface="Calibri"/>
            </a:endParaRPr>
          </a:p>
        </p:txBody>
      </p:sp>
      <p:sp>
        <p:nvSpPr>
          <p:cNvPr id="290" name="Google Shape;290;g23de82f7edc_1_67"/>
          <p:cNvSpPr/>
          <p:nvPr/>
        </p:nvSpPr>
        <p:spPr>
          <a:xfrm>
            <a:off x="3242475" y="13906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1: User-Facing Service Delivery Chain</a:t>
            </a:r>
            <a:endParaRPr sz="600" b="0" i="0" u="none" strike="noStrike" cap="none">
              <a:solidFill>
                <a:schemeClr val="dk1"/>
              </a:solidFill>
              <a:latin typeface="Calibri"/>
              <a:ea typeface="Calibri"/>
              <a:cs typeface="Calibri"/>
              <a:sym typeface="Calibri"/>
            </a:endParaRPr>
          </a:p>
        </p:txBody>
      </p:sp>
      <p:sp>
        <p:nvSpPr>
          <p:cNvPr id="291" name="Google Shape;291;g23de82f7edc_1_67"/>
          <p:cNvSpPr/>
          <p:nvPr/>
        </p:nvSpPr>
        <p:spPr>
          <a:xfrm>
            <a:off x="4199500" y="13906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1: Operations and Enhancement of eduroam</a:t>
            </a:r>
            <a:endParaRPr sz="600" b="0" i="0" u="none" strike="noStrike" cap="none">
              <a:solidFill>
                <a:schemeClr val="dk1"/>
              </a:solidFill>
              <a:latin typeface="Calibri"/>
              <a:ea typeface="Calibri"/>
              <a:cs typeface="Calibri"/>
              <a:sym typeface="Calibri"/>
            </a:endParaRPr>
          </a:p>
        </p:txBody>
      </p:sp>
      <p:sp>
        <p:nvSpPr>
          <p:cNvPr id="292" name="Google Shape;292;g23de82f7edc_1_67"/>
          <p:cNvSpPr/>
          <p:nvPr/>
        </p:nvSpPr>
        <p:spPr>
          <a:xfrm>
            <a:off x="5147475" y="13906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1: Technology</a:t>
            </a:r>
            <a:endParaRPr sz="600" b="0" i="0" u="none" strike="noStrike" cap="none">
              <a:solidFill>
                <a:schemeClr val="dk1"/>
              </a:solidFill>
              <a:latin typeface="Calibri"/>
              <a:ea typeface="Calibri"/>
              <a:cs typeface="Calibri"/>
              <a:sym typeface="Calibri"/>
            </a:endParaRPr>
          </a:p>
        </p:txBody>
      </p:sp>
      <p:sp>
        <p:nvSpPr>
          <p:cNvPr id="293" name="Google Shape;293;g23de82f7edc_1_67"/>
          <p:cNvSpPr/>
          <p:nvPr/>
        </p:nvSpPr>
        <p:spPr>
          <a:xfrm>
            <a:off x="6073500" y="13906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1: Network Engineering and Implementation</a:t>
            </a:r>
            <a:endParaRPr sz="600" b="0" i="0" u="none" strike="noStrike" cap="none">
              <a:solidFill>
                <a:schemeClr val="dk1"/>
              </a:solidFill>
              <a:latin typeface="Calibri"/>
              <a:ea typeface="Calibri"/>
              <a:cs typeface="Calibri"/>
              <a:sym typeface="Calibri"/>
            </a:endParaRPr>
          </a:p>
        </p:txBody>
      </p:sp>
      <p:sp>
        <p:nvSpPr>
          <p:cNvPr id="294" name="Google Shape;294;g23de82f7edc_1_67"/>
          <p:cNvSpPr/>
          <p:nvPr/>
        </p:nvSpPr>
        <p:spPr>
          <a:xfrm>
            <a:off x="7021475" y="13906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1: Security Management</a:t>
            </a:r>
            <a:endParaRPr sz="600" b="0" i="0" u="none" strike="noStrike" cap="none">
              <a:solidFill>
                <a:schemeClr val="dk1"/>
              </a:solidFill>
              <a:latin typeface="Calibri"/>
              <a:ea typeface="Calibri"/>
              <a:cs typeface="Calibri"/>
              <a:sym typeface="Calibri"/>
            </a:endParaRPr>
          </a:p>
        </p:txBody>
      </p:sp>
      <p:sp>
        <p:nvSpPr>
          <p:cNvPr id="295" name="Google Shape;295;g23de82f7edc_1_67"/>
          <p:cNvSpPr/>
          <p:nvPr/>
        </p:nvSpPr>
        <p:spPr>
          <a:xfrm>
            <a:off x="7969450" y="13906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1: Operations Centre including CERT</a:t>
            </a:r>
            <a:endParaRPr sz="600" b="0" i="0" u="none" strike="noStrike" cap="none">
              <a:solidFill>
                <a:schemeClr val="dk1"/>
              </a:solidFill>
              <a:latin typeface="Calibri"/>
              <a:ea typeface="Calibri"/>
              <a:cs typeface="Calibri"/>
              <a:sym typeface="Calibri"/>
            </a:endParaRPr>
          </a:p>
        </p:txBody>
      </p:sp>
      <p:sp>
        <p:nvSpPr>
          <p:cNvPr id="296" name="Google Shape;296;g23de82f7edc_1_67"/>
          <p:cNvSpPr/>
          <p:nvPr/>
        </p:nvSpPr>
        <p:spPr>
          <a:xfrm>
            <a:off x="420500" y="19240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2: Finance</a:t>
            </a:r>
            <a:endParaRPr sz="600" b="0" i="0" u="none" strike="noStrike" cap="none">
              <a:solidFill>
                <a:schemeClr val="dk1"/>
              </a:solidFill>
              <a:latin typeface="Calibri"/>
              <a:ea typeface="Calibri"/>
              <a:cs typeface="Calibri"/>
              <a:sym typeface="Calibri"/>
            </a:endParaRPr>
          </a:p>
        </p:txBody>
      </p:sp>
      <p:sp>
        <p:nvSpPr>
          <p:cNvPr id="297" name="Google Shape;297;g23de82f7edc_1_67"/>
          <p:cNvSpPr/>
          <p:nvPr/>
        </p:nvSpPr>
        <p:spPr>
          <a:xfrm>
            <a:off x="1368475" y="19240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2: Services Marketing</a:t>
            </a:r>
            <a:endParaRPr sz="600" b="0" i="0" u="none" strike="noStrike" cap="none">
              <a:solidFill>
                <a:schemeClr val="dk1"/>
              </a:solidFill>
              <a:latin typeface="Calibri"/>
              <a:ea typeface="Calibri"/>
              <a:cs typeface="Calibri"/>
              <a:sym typeface="Calibri"/>
            </a:endParaRPr>
          </a:p>
        </p:txBody>
      </p:sp>
      <p:sp>
        <p:nvSpPr>
          <p:cNvPr id="298" name="Google Shape;298;g23de82f7edc_1_67"/>
          <p:cNvSpPr/>
          <p:nvPr/>
        </p:nvSpPr>
        <p:spPr>
          <a:xfrm>
            <a:off x="2294500" y="19240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2: Supporting International User Groups</a:t>
            </a:r>
            <a:endParaRPr sz="600" b="0" i="0" u="none" strike="noStrike" cap="none">
              <a:solidFill>
                <a:schemeClr val="dk1"/>
              </a:solidFill>
              <a:latin typeface="Calibri"/>
              <a:ea typeface="Calibri"/>
              <a:cs typeface="Calibri"/>
              <a:sym typeface="Calibri"/>
            </a:endParaRPr>
          </a:p>
        </p:txBody>
      </p:sp>
      <p:sp>
        <p:nvSpPr>
          <p:cNvPr id="299" name="Google Shape;299;g23de82f7edc_1_67"/>
          <p:cNvSpPr/>
          <p:nvPr/>
        </p:nvSpPr>
        <p:spPr>
          <a:xfrm>
            <a:off x="3242475" y="19240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2: Vendor-Facing Service Delivery Chain</a:t>
            </a:r>
            <a:endParaRPr sz="600" b="0" i="0" u="none" strike="noStrike" cap="none">
              <a:solidFill>
                <a:schemeClr val="dk1"/>
              </a:solidFill>
              <a:latin typeface="Calibri"/>
              <a:ea typeface="Calibri"/>
              <a:cs typeface="Calibri"/>
              <a:sym typeface="Calibri"/>
            </a:endParaRPr>
          </a:p>
        </p:txBody>
      </p:sp>
      <p:sp>
        <p:nvSpPr>
          <p:cNvPr id="300" name="Google Shape;300;g23de82f7edc_1_67"/>
          <p:cNvSpPr/>
          <p:nvPr/>
        </p:nvSpPr>
        <p:spPr>
          <a:xfrm>
            <a:off x="4199500" y="19240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2: Operations and Enhancement of eduGAIN</a:t>
            </a:r>
            <a:endParaRPr sz="600" b="0" i="0" u="none" strike="noStrike" cap="none">
              <a:solidFill>
                <a:schemeClr val="dk1"/>
              </a:solidFill>
              <a:latin typeface="Calibri"/>
              <a:ea typeface="Calibri"/>
              <a:cs typeface="Calibri"/>
              <a:sym typeface="Calibri"/>
            </a:endParaRPr>
          </a:p>
        </p:txBody>
      </p:sp>
      <p:sp>
        <p:nvSpPr>
          <p:cNvPr id="301" name="Google Shape;301;g23de82f7edc_1_67"/>
          <p:cNvSpPr/>
          <p:nvPr/>
        </p:nvSpPr>
        <p:spPr>
          <a:xfrm>
            <a:off x="5147475" y="19240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2: Platform</a:t>
            </a:r>
            <a:endParaRPr sz="600" b="0" i="0" u="none" strike="noStrike" cap="none">
              <a:solidFill>
                <a:schemeClr val="dk1"/>
              </a:solidFill>
              <a:latin typeface="Calibri"/>
              <a:ea typeface="Calibri"/>
              <a:cs typeface="Calibri"/>
              <a:sym typeface="Calibri"/>
            </a:endParaRPr>
          </a:p>
        </p:txBody>
      </p:sp>
      <p:sp>
        <p:nvSpPr>
          <p:cNvPr id="302" name="Google Shape;302;g23de82f7edc_1_67"/>
          <p:cNvSpPr/>
          <p:nvPr/>
        </p:nvSpPr>
        <p:spPr>
          <a:xfrm>
            <a:off x="6073500" y="19240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2: Network Infrastructure and Services Evolution</a:t>
            </a:r>
            <a:endParaRPr sz="600" b="0" i="0" u="none" strike="noStrike" cap="none">
              <a:solidFill>
                <a:schemeClr val="dk1"/>
              </a:solidFill>
              <a:latin typeface="Calibri"/>
              <a:ea typeface="Calibri"/>
              <a:cs typeface="Calibri"/>
              <a:sym typeface="Calibri"/>
            </a:endParaRPr>
          </a:p>
        </p:txBody>
      </p:sp>
      <p:sp>
        <p:nvSpPr>
          <p:cNvPr id="303" name="Google Shape;303;g23de82f7edc_1_67"/>
          <p:cNvSpPr/>
          <p:nvPr/>
        </p:nvSpPr>
        <p:spPr>
          <a:xfrm>
            <a:off x="7021475" y="19240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2: Human Factor</a:t>
            </a:r>
            <a:endParaRPr sz="600" b="0" i="0" u="none" strike="noStrike" cap="none">
              <a:solidFill>
                <a:schemeClr val="dk1"/>
              </a:solidFill>
              <a:latin typeface="Calibri"/>
              <a:ea typeface="Calibri"/>
              <a:cs typeface="Calibri"/>
              <a:sym typeface="Calibri"/>
            </a:endParaRPr>
          </a:p>
        </p:txBody>
      </p:sp>
      <p:sp>
        <p:nvSpPr>
          <p:cNvPr id="304" name="Google Shape;304;g23de82f7edc_1_67"/>
          <p:cNvSpPr/>
          <p:nvPr/>
        </p:nvSpPr>
        <p:spPr>
          <a:xfrm>
            <a:off x="7969450" y="19240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2: Software Governance and Support</a:t>
            </a:r>
            <a:endParaRPr sz="600" b="0" i="0" u="none" strike="noStrike" cap="none">
              <a:solidFill>
                <a:schemeClr val="dk1"/>
              </a:solidFill>
              <a:latin typeface="Calibri"/>
              <a:ea typeface="Calibri"/>
              <a:cs typeface="Calibri"/>
              <a:sym typeface="Calibri"/>
            </a:endParaRPr>
          </a:p>
        </p:txBody>
      </p:sp>
      <p:sp>
        <p:nvSpPr>
          <p:cNvPr id="305" name="Google Shape;305;g23de82f7edc_1_67"/>
          <p:cNvSpPr/>
          <p:nvPr/>
        </p:nvSpPr>
        <p:spPr>
          <a:xfrm>
            <a:off x="420500" y="24574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3: ICT</a:t>
            </a:r>
            <a:endParaRPr sz="600" b="0" i="0" u="none" strike="noStrike" cap="none">
              <a:solidFill>
                <a:schemeClr val="dk1"/>
              </a:solidFill>
              <a:latin typeface="Calibri"/>
              <a:ea typeface="Calibri"/>
              <a:cs typeface="Calibri"/>
              <a:sym typeface="Calibri"/>
            </a:endParaRPr>
          </a:p>
        </p:txBody>
      </p:sp>
      <p:sp>
        <p:nvSpPr>
          <p:cNvPr id="306" name="Google Shape;306;g23de82f7edc_1_67"/>
          <p:cNvSpPr/>
          <p:nvPr/>
        </p:nvSpPr>
        <p:spPr>
          <a:xfrm>
            <a:off x="1368475" y="24574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3: Events</a:t>
            </a:r>
            <a:endParaRPr sz="600" b="0" i="0" u="none" strike="noStrike" cap="none">
              <a:solidFill>
                <a:schemeClr val="dk1"/>
              </a:solidFill>
              <a:latin typeface="Calibri"/>
              <a:ea typeface="Calibri"/>
              <a:cs typeface="Calibri"/>
              <a:sym typeface="Calibri"/>
            </a:endParaRPr>
          </a:p>
        </p:txBody>
      </p:sp>
      <p:sp>
        <p:nvSpPr>
          <p:cNvPr id="307" name="Google Shape;307;g23de82f7edc_1_67"/>
          <p:cNvSpPr/>
          <p:nvPr/>
        </p:nvSpPr>
        <p:spPr>
          <a:xfrm>
            <a:off x="2294500" y="24574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3: External Relationships</a:t>
            </a:r>
            <a:endParaRPr sz="600" b="0" i="0" u="none" strike="noStrike" cap="none">
              <a:solidFill>
                <a:schemeClr val="dk1"/>
              </a:solidFill>
              <a:latin typeface="Calibri"/>
              <a:ea typeface="Calibri"/>
              <a:cs typeface="Calibri"/>
              <a:sym typeface="Calibri"/>
            </a:endParaRPr>
          </a:p>
        </p:txBody>
      </p:sp>
      <p:sp>
        <p:nvSpPr>
          <p:cNvPr id="308" name="Google Shape;308;g23de82f7edc_1_67"/>
          <p:cNvSpPr/>
          <p:nvPr/>
        </p:nvSpPr>
        <p:spPr>
          <a:xfrm>
            <a:off x="3242475" y="24574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3: Infrastructure Cloud Procurement</a:t>
            </a:r>
            <a:endParaRPr sz="600" b="0" i="0" u="none" strike="noStrike" cap="none">
              <a:solidFill>
                <a:schemeClr val="dk1"/>
              </a:solidFill>
              <a:latin typeface="Calibri"/>
              <a:ea typeface="Calibri"/>
              <a:cs typeface="Calibri"/>
              <a:sym typeface="Calibri"/>
            </a:endParaRPr>
          </a:p>
        </p:txBody>
      </p:sp>
      <p:sp>
        <p:nvSpPr>
          <p:cNvPr id="309" name="Google Shape;309;g23de82f7edc_1_67"/>
          <p:cNvSpPr/>
          <p:nvPr/>
        </p:nvSpPr>
        <p:spPr>
          <a:xfrm>
            <a:off x="4199500" y="24574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3: AAI Core platform and eduTEAMS Services</a:t>
            </a:r>
            <a:endParaRPr sz="600" b="0" i="0" u="none" strike="noStrike" cap="none">
              <a:solidFill>
                <a:schemeClr val="dk1"/>
              </a:solidFill>
              <a:latin typeface="Calibri"/>
              <a:ea typeface="Calibri"/>
              <a:cs typeface="Calibri"/>
              <a:sym typeface="Calibri"/>
            </a:endParaRPr>
          </a:p>
        </p:txBody>
      </p:sp>
      <p:sp>
        <p:nvSpPr>
          <p:cNvPr id="310" name="Google Shape;310;g23de82f7edc_1_67"/>
          <p:cNvSpPr/>
          <p:nvPr/>
        </p:nvSpPr>
        <p:spPr>
          <a:xfrm>
            <a:off x="5147475" y="24574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3: Monitoring</a:t>
            </a:r>
            <a:endParaRPr sz="600" b="0" i="0" u="none" strike="noStrike" cap="none">
              <a:solidFill>
                <a:schemeClr val="dk1"/>
              </a:solidFill>
              <a:latin typeface="Calibri"/>
              <a:ea typeface="Calibri"/>
              <a:cs typeface="Calibri"/>
              <a:sym typeface="Calibri"/>
            </a:endParaRPr>
          </a:p>
        </p:txBody>
      </p:sp>
      <p:sp>
        <p:nvSpPr>
          <p:cNvPr id="311" name="Google Shape;311;g23de82f7edc_1_67"/>
          <p:cNvSpPr/>
          <p:nvPr/>
        </p:nvSpPr>
        <p:spPr>
          <a:xfrm>
            <a:off x="6073500" y="24574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3: Network Management, Automation and Orchestration</a:t>
            </a:r>
            <a:endParaRPr sz="600" b="0" i="0" u="none" strike="noStrike" cap="none">
              <a:solidFill>
                <a:schemeClr val="dk1"/>
              </a:solidFill>
              <a:latin typeface="Calibri"/>
              <a:ea typeface="Calibri"/>
              <a:cs typeface="Calibri"/>
              <a:sym typeface="Calibri"/>
            </a:endParaRPr>
          </a:p>
        </p:txBody>
      </p:sp>
      <p:sp>
        <p:nvSpPr>
          <p:cNvPr id="312" name="Google Shape;312;g23de82f7edc_1_67"/>
          <p:cNvSpPr/>
          <p:nvPr/>
        </p:nvSpPr>
        <p:spPr>
          <a:xfrm>
            <a:off x="7021475" y="24574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3: Security Products and Services</a:t>
            </a:r>
            <a:endParaRPr sz="600" b="0" i="0" u="none" strike="noStrike" cap="none">
              <a:solidFill>
                <a:schemeClr val="dk1"/>
              </a:solidFill>
              <a:latin typeface="Calibri"/>
              <a:ea typeface="Calibri"/>
              <a:cs typeface="Calibri"/>
              <a:sym typeface="Calibri"/>
            </a:endParaRPr>
          </a:p>
        </p:txBody>
      </p:sp>
      <p:sp>
        <p:nvSpPr>
          <p:cNvPr id="313" name="Google Shape;313;g23de82f7edc_1_67"/>
          <p:cNvSpPr/>
          <p:nvPr/>
        </p:nvSpPr>
        <p:spPr>
          <a:xfrm>
            <a:off x="7969450" y="24574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3: Service Management</a:t>
            </a:r>
            <a:endParaRPr sz="600" b="0" i="0" u="none" strike="noStrike" cap="none">
              <a:solidFill>
                <a:schemeClr val="dk1"/>
              </a:solidFill>
              <a:latin typeface="Calibri"/>
              <a:ea typeface="Calibri"/>
              <a:cs typeface="Calibri"/>
              <a:sym typeface="Calibri"/>
            </a:endParaRPr>
          </a:p>
        </p:txBody>
      </p:sp>
      <p:sp>
        <p:nvSpPr>
          <p:cNvPr id="314" name="Google Shape;314;g23de82f7edc_1_67"/>
          <p:cNvSpPr/>
          <p:nvPr/>
        </p:nvSpPr>
        <p:spPr>
          <a:xfrm>
            <a:off x="420500" y="29908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4: PLM</a:t>
            </a:r>
            <a:endParaRPr sz="600" b="0" i="0" u="none" strike="noStrike" cap="none">
              <a:solidFill>
                <a:schemeClr val="dk1"/>
              </a:solidFill>
              <a:latin typeface="Calibri"/>
              <a:ea typeface="Calibri"/>
              <a:cs typeface="Calibri"/>
              <a:sym typeface="Calibri"/>
            </a:endParaRPr>
          </a:p>
        </p:txBody>
      </p:sp>
      <p:sp>
        <p:nvSpPr>
          <p:cNvPr id="315" name="Google Shape;315;g23de82f7edc_1_67"/>
          <p:cNvSpPr/>
          <p:nvPr/>
        </p:nvSpPr>
        <p:spPr>
          <a:xfrm>
            <a:off x="1368475" y="29908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4: Policy Engagement</a:t>
            </a:r>
            <a:endParaRPr sz="600" b="0" i="0" u="none" strike="noStrike" cap="none">
              <a:solidFill>
                <a:schemeClr val="dk1"/>
              </a:solidFill>
              <a:latin typeface="Calibri"/>
              <a:ea typeface="Calibri"/>
              <a:cs typeface="Calibri"/>
              <a:sym typeface="Calibri"/>
            </a:endParaRPr>
          </a:p>
        </p:txBody>
      </p:sp>
      <p:sp>
        <p:nvSpPr>
          <p:cNvPr id="316" name="Google Shape;316;g23de82f7edc_1_67"/>
          <p:cNvSpPr/>
          <p:nvPr/>
        </p:nvSpPr>
        <p:spPr>
          <a:xfrm>
            <a:off x="2294500" y="29908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4: Community Programme</a:t>
            </a:r>
            <a:endParaRPr sz="600" b="0" i="0" u="none" strike="noStrike" cap="none">
              <a:solidFill>
                <a:schemeClr val="dk1"/>
              </a:solidFill>
              <a:latin typeface="Calibri"/>
              <a:ea typeface="Calibri"/>
              <a:cs typeface="Calibri"/>
              <a:sym typeface="Calibri"/>
            </a:endParaRPr>
          </a:p>
        </p:txBody>
      </p:sp>
      <p:sp>
        <p:nvSpPr>
          <p:cNvPr id="317" name="Google Shape;317;g23de82f7edc_1_67"/>
          <p:cNvSpPr/>
          <p:nvPr/>
        </p:nvSpPr>
        <p:spPr>
          <a:xfrm>
            <a:off x="3242475" y="29908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4: Above Net Services Strategic Planning</a:t>
            </a:r>
            <a:endParaRPr sz="600" b="0" i="0" u="none" strike="noStrike" cap="none">
              <a:solidFill>
                <a:schemeClr val="dk1"/>
              </a:solidFill>
              <a:latin typeface="Calibri"/>
              <a:ea typeface="Calibri"/>
              <a:cs typeface="Calibri"/>
              <a:sym typeface="Calibri"/>
            </a:endParaRPr>
          </a:p>
        </p:txBody>
      </p:sp>
      <p:sp>
        <p:nvSpPr>
          <p:cNvPr id="318" name="Google Shape;318;g23de82f7edc_1_67"/>
          <p:cNvSpPr/>
          <p:nvPr/>
        </p:nvSpPr>
        <p:spPr>
          <a:xfrm>
            <a:off x="4199500" y="29908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4: InAcademia</a:t>
            </a:r>
            <a:endParaRPr sz="600" b="0" i="0" u="none" strike="noStrike" cap="none">
              <a:solidFill>
                <a:schemeClr val="dk1"/>
              </a:solidFill>
              <a:latin typeface="Calibri"/>
              <a:ea typeface="Calibri"/>
              <a:cs typeface="Calibri"/>
              <a:sym typeface="Calibri"/>
            </a:endParaRPr>
          </a:p>
        </p:txBody>
      </p:sp>
      <p:sp>
        <p:nvSpPr>
          <p:cNvPr id="319" name="Google Shape;319;g23de82f7edc_1_67"/>
          <p:cNvSpPr/>
          <p:nvPr/>
        </p:nvSpPr>
        <p:spPr>
          <a:xfrm>
            <a:off x="5147475" y="29908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4: Academy</a:t>
            </a:r>
            <a:endParaRPr sz="600" b="0" i="0" u="none" strike="noStrike" cap="none">
              <a:solidFill>
                <a:schemeClr val="dk1"/>
              </a:solidFill>
              <a:latin typeface="Calibri"/>
              <a:ea typeface="Calibri"/>
              <a:cs typeface="Calibri"/>
              <a:sym typeface="Calibri"/>
            </a:endParaRPr>
          </a:p>
        </p:txBody>
      </p:sp>
      <p:sp>
        <p:nvSpPr>
          <p:cNvPr id="320" name="Google Shape;320;g23de82f7edc_1_67"/>
          <p:cNvSpPr/>
          <p:nvPr/>
        </p:nvSpPr>
        <p:spPr>
          <a:xfrm>
            <a:off x="6073500" y="29908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4: Packet Layer Renewal</a:t>
            </a:r>
            <a:endParaRPr sz="600" b="0" i="0" u="none" strike="noStrike" cap="none">
              <a:solidFill>
                <a:schemeClr val="dk1"/>
              </a:solidFill>
              <a:latin typeface="Calibri"/>
              <a:ea typeface="Calibri"/>
              <a:cs typeface="Calibri"/>
              <a:sym typeface="Calibri"/>
            </a:endParaRPr>
          </a:p>
        </p:txBody>
      </p:sp>
      <p:sp>
        <p:nvSpPr>
          <p:cNvPr id="321" name="Google Shape;321;g23de82f7edc_1_67"/>
          <p:cNvSpPr/>
          <p:nvPr/>
        </p:nvSpPr>
        <p:spPr>
          <a:xfrm>
            <a:off x="7021475" y="29908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4: Research; Security for High-Speed Networks</a:t>
            </a:r>
            <a:endParaRPr sz="600" b="0" i="0" u="none" strike="noStrike" cap="none">
              <a:solidFill>
                <a:schemeClr val="dk1"/>
              </a:solidFill>
              <a:latin typeface="Calibri"/>
              <a:ea typeface="Calibri"/>
              <a:cs typeface="Calibri"/>
              <a:sym typeface="Calibri"/>
            </a:endParaRPr>
          </a:p>
        </p:txBody>
      </p:sp>
      <p:sp>
        <p:nvSpPr>
          <p:cNvPr id="322" name="Google Shape;322;g23de82f7edc_1_67"/>
          <p:cNvSpPr/>
          <p:nvPr/>
        </p:nvSpPr>
        <p:spPr>
          <a:xfrm>
            <a:off x="7969450" y="29908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4: GÉANT Software Development and Operations</a:t>
            </a:r>
            <a:endParaRPr sz="600" b="0" i="0" u="none" strike="noStrike" cap="none">
              <a:solidFill>
                <a:schemeClr val="dk1"/>
              </a:solidFill>
              <a:latin typeface="Calibri"/>
              <a:ea typeface="Calibri"/>
              <a:cs typeface="Calibri"/>
              <a:sym typeface="Calibri"/>
            </a:endParaRPr>
          </a:p>
        </p:txBody>
      </p:sp>
      <p:sp>
        <p:nvSpPr>
          <p:cNvPr id="323" name="Google Shape;323;g23de82f7edc_1_67"/>
          <p:cNvSpPr/>
          <p:nvPr/>
        </p:nvSpPr>
        <p:spPr>
          <a:xfrm>
            <a:off x="420500" y="35242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5: Human Capital Development</a:t>
            </a:r>
            <a:endParaRPr sz="600" b="0" i="0" u="none" strike="noStrike" cap="none">
              <a:solidFill>
                <a:schemeClr val="dk1"/>
              </a:solidFill>
              <a:latin typeface="Calibri"/>
              <a:ea typeface="Calibri"/>
              <a:cs typeface="Calibri"/>
              <a:sym typeface="Calibri"/>
            </a:endParaRPr>
          </a:p>
        </p:txBody>
      </p:sp>
      <p:sp>
        <p:nvSpPr>
          <p:cNvPr id="324" name="Google Shape;324;g23de82f7edc_1_67"/>
          <p:cNvSpPr/>
          <p:nvPr/>
        </p:nvSpPr>
        <p:spPr>
          <a:xfrm>
            <a:off x="3242475" y="35242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5: Above Net Services Developments </a:t>
            </a:r>
            <a:endParaRPr sz="600" b="0" i="0" u="none" strike="noStrike" cap="none">
              <a:solidFill>
                <a:schemeClr val="dk1"/>
              </a:solidFill>
              <a:latin typeface="Calibri"/>
              <a:ea typeface="Calibri"/>
              <a:cs typeface="Calibri"/>
              <a:sym typeface="Calibri"/>
            </a:endParaRPr>
          </a:p>
        </p:txBody>
      </p:sp>
      <p:sp>
        <p:nvSpPr>
          <p:cNvPr id="325" name="Google Shape;325;g23de82f7edc_1_67"/>
          <p:cNvSpPr/>
          <p:nvPr/>
        </p:nvSpPr>
        <p:spPr>
          <a:xfrm>
            <a:off x="4199500" y="35242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5: T&amp;I Incubator</a:t>
            </a:r>
            <a:endParaRPr sz="600" b="0" i="0" u="none" strike="noStrike" cap="none">
              <a:solidFill>
                <a:schemeClr val="dk1"/>
              </a:solidFill>
              <a:latin typeface="Calibri"/>
              <a:ea typeface="Calibri"/>
              <a:cs typeface="Calibri"/>
              <a:sym typeface="Calibri"/>
            </a:endParaRPr>
          </a:p>
        </p:txBody>
      </p:sp>
      <p:sp>
        <p:nvSpPr>
          <p:cNvPr id="326" name="Google Shape;326;g23de82f7edc_1_67"/>
          <p:cNvSpPr/>
          <p:nvPr/>
        </p:nvSpPr>
        <p:spPr>
          <a:xfrm>
            <a:off x="420500" y="40576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6: Procurement &amp; Supplier Management</a:t>
            </a:r>
            <a:endParaRPr sz="600" b="0" i="0" u="none" strike="noStrike" cap="none">
              <a:solidFill>
                <a:schemeClr val="dk1"/>
              </a:solidFill>
              <a:latin typeface="Calibri"/>
              <a:ea typeface="Calibri"/>
              <a:cs typeface="Calibri"/>
              <a:sym typeface="Calibri"/>
            </a:endParaRPr>
          </a:p>
        </p:txBody>
      </p:sp>
      <p:sp>
        <p:nvSpPr>
          <p:cNvPr id="327" name="Google Shape;327;g23de82f7edc_1_67"/>
          <p:cNvSpPr/>
          <p:nvPr/>
        </p:nvSpPr>
        <p:spPr>
          <a:xfrm>
            <a:off x="4199500" y="40576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6: T&amp;I Enabling Communities</a:t>
            </a:r>
            <a:endParaRPr sz="600" b="0" i="0" u="none" strike="noStrike" cap="none">
              <a:solidFill>
                <a:schemeClr val="dk1"/>
              </a:solidFill>
              <a:latin typeface="Calibri"/>
              <a:ea typeface="Calibri"/>
              <a:cs typeface="Calibri"/>
              <a:sym typeface="Calibri"/>
            </a:endParaRPr>
          </a:p>
        </p:txBody>
      </p:sp>
      <p:sp>
        <p:nvSpPr>
          <p:cNvPr id="328" name="Google Shape;328;g23de82f7edc_1_67"/>
          <p:cNvSpPr/>
          <p:nvPr/>
        </p:nvSpPr>
        <p:spPr>
          <a:xfrm>
            <a:off x="4199500" y="4591031"/>
            <a:ext cx="805800" cy="485700"/>
          </a:xfrm>
          <a:prstGeom prst="rect">
            <a:avLst/>
          </a:prstGeom>
          <a:gradFill>
            <a:gsLst>
              <a:gs pos="0">
                <a:schemeClr val="lt1"/>
              </a:gs>
              <a:gs pos="100000">
                <a:srgbClr val="D9EAD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hr" sz="600" b="0" i="0" u="none" strike="noStrike" cap="none">
                <a:solidFill>
                  <a:schemeClr val="dk1"/>
                </a:solidFill>
                <a:latin typeface="Calibri"/>
                <a:ea typeface="Calibri"/>
                <a:cs typeface="Calibri"/>
                <a:sym typeface="Calibri"/>
              </a:rPr>
              <a:t>​​​​​​​​​​​​​​Task 7: Distributed Identities</a:t>
            </a:r>
            <a:endParaRPr sz="600" b="0" i="0" u="none" strike="noStrike" cap="none">
              <a:solidFill>
                <a:schemeClr val="dk1"/>
              </a:solidFill>
              <a:latin typeface="Calibri"/>
              <a:ea typeface="Calibri"/>
              <a:cs typeface="Calibri"/>
              <a:sym typeface="Calibri"/>
            </a:endParaRPr>
          </a:p>
        </p:txBody>
      </p:sp>
      <p:sp>
        <p:nvSpPr>
          <p:cNvPr id="329" name="Google Shape;329;g23de82f7edc_1_67"/>
          <p:cNvSpPr txBox="1">
            <a:spLocks noGrp="1"/>
          </p:cNvSpPr>
          <p:nvPr>
            <p:ph type="title" idx="4294967295"/>
          </p:nvPr>
        </p:nvSpPr>
        <p:spPr>
          <a:xfrm>
            <a:off x="340894" y="292719"/>
            <a:ext cx="7043100" cy="564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100"/>
              <a:buFont typeface="Arial"/>
              <a:buNone/>
            </a:pPr>
            <a:r>
              <a:rPr lang="hr"/>
              <a:t>The GÉANT Project Structure</a:t>
            </a:r>
            <a:endParaRPr/>
          </a:p>
        </p:txBody>
      </p:sp>
      <p:sp>
        <p:nvSpPr>
          <p:cNvPr id="330" name="Google Shape;330;g23de82f7edc_1_67"/>
          <p:cNvSpPr/>
          <p:nvPr/>
        </p:nvSpPr>
        <p:spPr>
          <a:xfrm>
            <a:off x="5147475" y="4106525"/>
            <a:ext cx="3851700" cy="916800"/>
          </a:xfrm>
          <a:prstGeom prst="roundRect">
            <a:avLst>
              <a:gd name="adj" fmla="val 16667"/>
            </a:avLst>
          </a:prstGeom>
          <a:solidFill>
            <a:srgbClr val="8CD0CC">
              <a:alpha val="13725"/>
            </a:srgbClr>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2100"/>
              <a:buFont typeface="Arial"/>
              <a:buNone/>
            </a:pPr>
            <a:r>
              <a:rPr lang="hr" sz="1100" b="0" i="0" u="none" strike="noStrike" cap="none">
                <a:solidFill>
                  <a:srgbClr val="1E4E79"/>
                </a:solidFill>
                <a:latin typeface="Calibri"/>
                <a:ea typeface="Calibri"/>
                <a:cs typeface="Calibri"/>
                <a:sym typeface="Calibri"/>
              </a:rPr>
              <a:t>WP Leaders:</a:t>
            </a:r>
            <a:r>
              <a:rPr lang="hr" sz="1100" b="0" i="0" u="none" strike="noStrike" cap="none">
                <a:solidFill>
                  <a:srgbClr val="9900FF"/>
                </a:solidFill>
                <a:latin typeface="Calibri"/>
                <a:ea typeface="Calibri"/>
                <a:cs typeface="Calibri"/>
                <a:sym typeface="Calibri"/>
              </a:rPr>
              <a:t> </a:t>
            </a:r>
            <a:r>
              <a:rPr lang="hr" sz="1100" b="1" i="0" u="none" strike="noStrike" cap="none">
                <a:solidFill>
                  <a:srgbClr val="9900FF"/>
                </a:solidFill>
                <a:latin typeface="Calibri"/>
                <a:ea typeface="Calibri"/>
                <a:cs typeface="Calibri"/>
                <a:sym typeface="Calibri"/>
              </a:rPr>
              <a:t>Ivana Golub (PSNC), Pavle Vuletić (UoB/AMRES)</a:t>
            </a:r>
            <a:endParaRPr sz="2100" b="0" i="0" u="none" strike="noStrike" cap="none">
              <a:solidFill>
                <a:srgbClr val="9900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100"/>
              <a:buFont typeface="Arial"/>
              <a:buNone/>
            </a:pPr>
            <a:r>
              <a:rPr lang="hr" sz="1100" b="0" i="0" u="none" strike="noStrike" cap="none">
                <a:solidFill>
                  <a:srgbClr val="1E4E79"/>
                </a:solidFill>
                <a:latin typeface="Calibri"/>
                <a:ea typeface="Calibri"/>
                <a:cs typeface="Calibri"/>
                <a:sym typeface="Calibri"/>
              </a:rPr>
              <a:t>WP6 budget: &gt; 3,1 mil EUR</a:t>
            </a:r>
            <a:endParaRPr sz="2100" b="0" i="0" u="none" strike="noStrike" cap="none">
              <a:solidFill>
                <a:srgbClr val="1E4E79"/>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100"/>
              <a:buFont typeface="Arial"/>
              <a:buNone/>
            </a:pPr>
            <a:r>
              <a:rPr lang="hr" sz="1100" b="0" i="0" u="none" strike="noStrike" cap="none">
                <a:solidFill>
                  <a:srgbClr val="1E4E79"/>
                </a:solidFill>
                <a:latin typeface="Calibri"/>
                <a:ea typeface="Calibri"/>
                <a:cs typeface="Calibri"/>
                <a:sym typeface="Calibri"/>
              </a:rPr>
              <a:t>31 R&amp;E organisations from 25 countries</a:t>
            </a:r>
            <a:endParaRPr sz="2100" b="0" i="0" u="none" strike="noStrike" cap="none">
              <a:solidFill>
                <a:srgbClr val="1E4E79"/>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100"/>
              <a:buFont typeface="Arial"/>
              <a:buNone/>
            </a:pPr>
            <a:r>
              <a:rPr lang="hr" sz="1100" b="0" i="0" u="none" strike="noStrike" cap="none">
                <a:solidFill>
                  <a:srgbClr val="1E4E79"/>
                </a:solidFill>
                <a:latin typeface="Calibri"/>
                <a:ea typeface="Calibri"/>
                <a:cs typeface="Calibri"/>
                <a:sym typeface="Calibri"/>
              </a:rPr>
              <a:t>85 team members</a:t>
            </a:r>
            <a:endParaRPr sz="1100" b="0" i="0" u="none" strike="noStrike" cap="none">
              <a:solidFill>
                <a:srgbClr val="1E4E79"/>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2100"/>
              <a:buFont typeface="Arial"/>
              <a:buNone/>
            </a:pPr>
            <a:r>
              <a:rPr lang="hr" sz="1100" b="1" i="1" u="sng" strike="noStrike" cap="none">
                <a:solidFill>
                  <a:schemeClr val="hlink"/>
                </a:solidFill>
                <a:latin typeface="Calibri"/>
                <a:ea typeface="Calibri"/>
                <a:cs typeface="Calibri"/>
                <a:sym typeface="Calibri"/>
                <a:hlinkClick r:id="rId3"/>
              </a:rPr>
              <a:t>https://wiki.geant.org/display/netdev</a:t>
            </a:r>
            <a:endParaRPr sz="1100" b="1" i="1" u="none" strike="noStrike" cap="none">
              <a:solidFill>
                <a:srgbClr val="9900FF"/>
              </a:solidFill>
              <a:latin typeface="Calibri"/>
              <a:ea typeface="Calibri"/>
              <a:cs typeface="Calibri"/>
              <a:sym typeface="Calibri"/>
            </a:endParaRPr>
          </a:p>
        </p:txBody>
      </p:sp>
      <p:sp>
        <p:nvSpPr>
          <p:cNvPr id="331" name="Google Shape;331;g23de82f7edc_1_67"/>
          <p:cNvSpPr/>
          <p:nvPr/>
        </p:nvSpPr>
        <p:spPr>
          <a:xfrm>
            <a:off x="5134100" y="778625"/>
            <a:ext cx="810600" cy="3231300"/>
          </a:xfrm>
          <a:prstGeom prst="roundRect">
            <a:avLst>
              <a:gd name="adj" fmla="val 16667"/>
            </a:avLst>
          </a:prstGeom>
          <a:solidFill>
            <a:srgbClr val="8CD0CC">
              <a:alpha val="13725"/>
            </a:srgbClr>
          </a:solidFill>
          <a:ln w="25400" cap="flat" cmpd="sng">
            <a:solidFill>
              <a:srgbClr val="00B0F0"/>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1200"/>
              <a:buFont typeface="Arial"/>
              <a:buNone/>
            </a:pPr>
            <a:r>
              <a:rPr lang="hr" sz="1200" b="1" i="0" u="none" strike="noStrike" cap="none">
                <a:solidFill>
                  <a:srgbClr val="9900FF"/>
                </a:solidFill>
                <a:latin typeface="Calibri"/>
                <a:ea typeface="Calibri"/>
                <a:cs typeface="Calibri"/>
                <a:sym typeface="Calibri"/>
              </a:rPr>
              <a:t>NETDEV</a:t>
            </a:r>
            <a:endParaRPr sz="95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23d1413df98_5_1397"/>
          <p:cNvSpPr/>
          <p:nvPr/>
        </p:nvSpPr>
        <p:spPr>
          <a:xfrm>
            <a:off x="0" y="-16726"/>
            <a:ext cx="9144000" cy="5160300"/>
          </a:xfrm>
          <a:prstGeom prst="rect">
            <a:avLst/>
          </a:prstGeom>
          <a:solidFill>
            <a:srgbClr val="30348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37" name="Google Shape;337;g23d1413df98_5_1397"/>
          <p:cNvPicPr preferRelativeResize="0"/>
          <p:nvPr/>
        </p:nvPicPr>
        <p:blipFill rotWithShape="1">
          <a:blip r:embed="rId3">
            <a:alphaModFix/>
          </a:blip>
          <a:srcRect l="10049" t="49879" r="43660" b="13064"/>
          <a:stretch/>
        </p:blipFill>
        <p:spPr>
          <a:xfrm>
            <a:off x="1" y="-16726"/>
            <a:ext cx="9144000" cy="5160226"/>
          </a:xfrm>
          <a:prstGeom prst="rect">
            <a:avLst/>
          </a:prstGeom>
          <a:noFill/>
          <a:ln>
            <a:noFill/>
          </a:ln>
        </p:spPr>
      </p:pic>
      <p:sp>
        <p:nvSpPr>
          <p:cNvPr id="338" name="Google Shape;338;g23d1413df98_5_1397"/>
          <p:cNvSpPr txBox="1">
            <a:spLocks noGrp="1"/>
          </p:cNvSpPr>
          <p:nvPr>
            <p:ph type="sldNum" idx="12"/>
          </p:nvPr>
        </p:nvSpPr>
        <p:spPr>
          <a:xfrm>
            <a:off x="8589506" y="384740"/>
            <a:ext cx="427200" cy="240900"/>
          </a:xfrm>
          <a:prstGeom prst="rect">
            <a:avLst/>
          </a:prstGeom>
          <a:noFill/>
          <a:ln>
            <a:noFill/>
          </a:ln>
        </p:spPr>
        <p:txBody>
          <a:bodyPr spcFirstLastPara="1" wrap="square" lIns="68575" tIns="34275" rIns="68575" bIns="34275" anchor="t" anchorCtr="0">
            <a:noAutofit/>
          </a:bodyPr>
          <a:lstStyle/>
          <a:p>
            <a:pPr marL="0" lvl="0" indent="0" algn="r" rtl="0">
              <a:lnSpc>
                <a:spcPct val="100000"/>
              </a:lnSpc>
              <a:spcBef>
                <a:spcPts val="0"/>
              </a:spcBef>
              <a:spcAft>
                <a:spcPts val="0"/>
              </a:spcAft>
              <a:buSzPts val="1100"/>
              <a:buNone/>
            </a:pPr>
            <a:fld id="{00000000-1234-1234-1234-123412341234}" type="slidenum">
              <a:rPr lang="hr"/>
              <a:t>4</a:t>
            </a:fld>
            <a:endParaRPr/>
          </a:p>
        </p:txBody>
      </p:sp>
      <p:sp>
        <p:nvSpPr>
          <p:cNvPr id="339" name="Google Shape;339;g23d1413df98_5_1397"/>
          <p:cNvSpPr txBox="1"/>
          <p:nvPr/>
        </p:nvSpPr>
        <p:spPr>
          <a:xfrm>
            <a:off x="-2581043" y="-770011"/>
            <a:ext cx="25809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r" sz="1400" b="0" i="0" u="none" strike="noStrike" cap="none">
                <a:solidFill>
                  <a:schemeClr val="dk1"/>
                </a:solidFill>
                <a:highlight>
                  <a:srgbClr val="FFFF00"/>
                </a:highlight>
                <a:latin typeface="Calibri"/>
                <a:ea typeface="Calibri"/>
                <a:cs typeface="Calibri"/>
                <a:sym typeface="Calibri"/>
              </a:rPr>
              <a:t>Paul can we have an agenda slide?</a:t>
            </a:r>
            <a:endParaRPr sz="1100" b="0" i="0" u="none" strike="noStrike" cap="none">
              <a:solidFill>
                <a:srgbClr val="000000"/>
              </a:solidFill>
              <a:latin typeface="Arial"/>
              <a:ea typeface="Arial"/>
              <a:cs typeface="Arial"/>
              <a:sym typeface="Arial"/>
            </a:endParaRPr>
          </a:p>
        </p:txBody>
      </p:sp>
      <p:sp>
        <p:nvSpPr>
          <p:cNvPr id="340" name="Google Shape;340;g23d1413df98_5_1397"/>
          <p:cNvSpPr txBox="1"/>
          <p:nvPr/>
        </p:nvSpPr>
        <p:spPr>
          <a:xfrm>
            <a:off x="883326" y="1047750"/>
            <a:ext cx="4836300" cy="531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hr" sz="3000" b="1" i="0" u="none" strike="noStrike" cap="none">
                <a:solidFill>
                  <a:srgbClr val="F4E200"/>
                </a:solidFill>
                <a:latin typeface="Calibri"/>
                <a:ea typeface="Calibri"/>
                <a:cs typeface="Calibri"/>
                <a:sym typeface="Calibri"/>
              </a:rPr>
              <a:t>Network Development</a:t>
            </a:r>
            <a:endParaRPr sz="1100" b="0" i="0" u="none" strike="noStrike" cap="none">
              <a:solidFill>
                <a:srgbClr val="000000"/>
              </a:solidFill>
              <a:latin typeface="Arial"/>
              <a:ea typeface="Arial"/>
              <a:cs typeface="Arial"/>
              <a:sym typeface="Arial"/>
            </a:endParaRPr>
          </a:p>
        </p:txBody>
      </p:sp>
      <p:pic>
        <p:nvPicPr>
          <p:cNvPr id="341" name="Google Shape;341;g23d1413df98_5_1397"/>
          <p:cNvPicPr preferRelativeResize="0"/>
          <p:nvPr/>
        </p:nvPicPr>
        <p:blipFill rotWithShape="1">
          <a:blip r:embed="rId4">
            <a:alphaModFix/>
          </a:blip>
          <a:srcRect b="15496"/>
          <a:stretch/>
        </p:blipFill>
        <p:spPr>
          <a:xfrm>
            <a:off x="7596141" y="505264"/>
            <a:ext cx="1074338" cy="517280"/>
          </a:xfrm>
          <a:prstGeom prst="rect">
            <a:avLst/>
          </a:prstGeom>
          <a:noFill/>
          <a:ln>
            <a:noFill/>
          </a:ln>
        </p:spPr>
      </p:pic>
      <p:sp>
        <p:nvSpPr>
          <p:cNvPr id="342" name="Google Shape;342;g23d1413df98_5_1397"/>
          <p:cNvSpPr txBox="1"/>
          <p:nvPr/>
        </p:nvSpPr>
        <p:spPr>
          <a:xfrm>
            <a:off x="883325" y="1807200"/>
            <a:ext cx="5725200" cy="17751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400"/>
              </a:spcBef>
              <a:spcAft>
                <a:spcPts val="0"/>
              </a:spcAft>
              <a:buClr>
                <a:schemeClr val="lt1"/>
              </a:buClr>
              <a:buSzPts val="1800"/>
              <a:buFont typeface="Calibri"/>
              <a:buChar char="●"/>
            </a:pPr>
            <a:r>
              <a:rPr lang="hr" sz="1800" b="0" i="0" u="none" strike="noStrike" cap="none">
                <a:solidFill>
                  <a:schemeClr val="lt1"/>
                </a:solidFill>
                <a:latin typeface="Calibri"/>
                <a:ea typeface="Calibri"/>
                <a:cs typeface="Calibri"/>
                <a:sym typeface="Calibri"/>
              </a:rPr>
              <a:t>Optical Time and Frequency Networks - OTFN</a:t>
            </a:r>
            <a:endParaRPr sz="1800" b="0" i="0" u="none" strike="noStrike" cap="none">
              <a:solidFill>
                <a:schemeClr val="lt1"/>
              </a:solidFill>
              <a:latin typeface="Calibri"/>
              <a:ea typeface="Calibri"/>
              <a:cs typeface="Calibri"/>
              <a:sym typeface="Calibri"/>
            </a:endParaRPr>
          </a:p>
          <a:p>
            <a:pPr marL="457200" marR="0" lvl="0" indent="-342900" algn="l" rtl="0">
              <a:lnSpc>
                <a:spcPct val="100000"/>
              </a:lnSpc>
              <a:spcBef>
                <a:spcPts val="400"/>
              </a:spcBef>
              <a:spcAft>
                <a:spcPts val="0"/>
              </a:spcAft>
              <a:buClr>
                <a:schemeClr val="lt1"/>
              </a:buClr>
              <a:buSzPts val="1800"/>
              <a:buFont typeface="Calibri"/>
              <a:buChar char="●"/>
            </a:pPr>
            <a:r>
              <a:rPr lang="hr" sz="1800" b="0" i="0" u="none" strike="noStrike" cap="none">
                <a:solidFill>
                  <a:schemeClr val="lt1"/>
                </a:solidFill>
                <a:latin typeface="Calibri"/>
                <a:ea typeface="Calibri"/>
                <a:cs typeface="Calibri"/>
                <a:sym typeface="Calibri"/>
              </a:rPr>
              <a:t>Quantum Technologies - QT</a:t>
            </a:r>
            <a:endParaRPr sz="1800" b="0" i="0" u="none" strike="noStrike" cap="none">
              <a:solidFill>
                <a:schemeClr val="lt1"/>
              </a:solidFill>
              <a:latin typeface="Calibri"/>
              <a:ea typeface="Calibri"/>
              <a:cs typeface="Calibri"/>
              <a:sym typeface="Calibri"/>
            </a:endParaRPr>
          </a:p>
          <a:p>
            <a:pPr marL="457200" marR="0" lvl="0" indent="-342900" algn="l" rtl="0">
              <a:lnSpc>
                <a:spcPct val="100000"/>
              </a:lnSpc>
              <a:spcBef>
                <a:spcPts val="400"/>
              </a:spcBef>
              <a:spcAft>
                <a:spcPts val="0"/>
              </a:spcAft>
              <a:buClr>
                <a:schemeClr val="lt1"/>
              </a:buClr>
              <a:buSzPts val="1800"/>
              <a:buFont typeface="Calibri"/>
              <a:buChar char="●"/>
            </a:pPr>
            <a:r>
              <a:rPr lang="hr" sz="1800" b="0" i="0" u="none" strike="noStrike" cap="none">
                <a:solidFill>
                  <a:schemeClr val="lt1"/>
                </a:solidFill>
                <a:latin typeface="Calibri"/>
                <a:ea typeface="Calibri"/>
                <a:cs typeface="Calibri"/>
                <a:sym typeface="Calibri"/>
              </a:rPr>
              <a:t>Router for Academia, Research and Education - RARE</a:t>
            </a:r>
            <a:endParaRPr sz="1800" b="0" i="0" u="none" strike="noStrike" cap="none">
              <a:solidFill>
                <a:schemeClr val="lt1"/>
              </a:solidFill>
              <a:latin typeface="Calibri"/>
              <a:ea typeface="Calibri"/>
              <a:cs typeface="Calibri"/>
              <a:sym typeface="Calibri"/>
            </a:endParaRPr>
          </a:p>
          <a:p>
            <a:pPr marL="457200" marR="0" lvl="0" indent="-342900" algn="l" rtl="0">
              <a:lnSpc>
                <a:spcPct val="100000"/>
              </a:lnSpc>
              <a:spcBef>
                <a:spcPts val="400"/>
              </a:spcBef>
              <a:spcAft>
                <a:spcPts val="0"/>
              </a:spcAft>
              <a:buClr>
                <a:schemeClr val="lt1"/>
              </a:buClr>
              <a:buSzPts val="1800"/>
              <a:buFont typeface="Calibri"/>
              <a:buChar char="●"/>
            </a:pPr>
            <a:r>
              <a:rPr lang="hr" sz="1800" b="0" i="0" u="none" strike="noStrike" cap="none">
                <a:solidFill>
                  <a:schemeClr val="lt1"/>
                </a:solidFill>
                <a:latin typeface="Calibri"/>
                <a:ea typeface="Calibri"/>
                <a:cs typeface="Calibri"/>
                <a:sym typeface="Calibri"/>
              </a:rPr>
              <a:t>GÉANT P4 Lab - GP4L</a:t>
            </a:r>
            <a:endParaRPr sz="1800" b="0" i="0" u="none" strike="noStrike" cap="none">
              <a:solidFill>
                <a:schemeClr val="lt1"/>
              </a:solidFill>
              <a:latin typeface="Calibri"/>
              <a:ea typeface="Calibri"/>
              <a:cs typeface="Calibri"/>
              <a:sym typeface="Calibri"/>
            </a:endParaRPr>
          </a:p>
          <a:p>
            <a:pPr marL="457200" marR="0" lvl="0" indent="-342900" algn="l" rtl="0">
              <a:lnSpc>
                <a:spcPct val="100000"/>
              </a:lnSpc>
              <a:spcBef>
                <a:spcPts val="400"/>
              </a:spcBef>
              <a:spcAft>
                <a:spcPts val="400"/>
              </a:spcAft>
              <a:buClr>
                <a:schemeClr val="lt1"/>
              </a:buClr>
              <a:buSzPts val="1800"/>
              <a:buFont typeface="Calibri"/>
              <a:buChar char="●"/>
            </a:pPr>
            <a:r>
              <a:rPr lang="hr" sz="1800" b="0" i="0" u="none" strike="noStrike" cap="none">
                <a:solidFill>
                  <a:schemeClr val="lt1"/>
                </a:solidFill>
                <a:latin typeface="Calibri"/>
                <a:ea typeface="Calibri"/>
                <a:cs typeface="Calibri"/>
                <a:sym typeface="Calibri"/>
              </a:rPr>
              <a:t>TechLab</a:t>
            </a: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24bc1bbffaa_0_18"/>
          <p:cNvSpPr txBox="1">
            <a:spLocks noGrp="1"/>
          </p:cNvSpPr>
          <p:nvPr>
            <p:ph type="body" idx="1"/>
          </p:nvPr>
        </p:nvSpPr>
        <p:spPr>
          <a:xfrm>
            <a:off x="337050" y="1175723"/>
            <a:ext cx="7833300" cy="13959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hr"/>
              <a:t>Exploring approaches for Time and Frequency (T&amp;F) Services in NREN Networks:</a:t>
            </a:r>
            <a:endParaRPr/>
          </a:p>
          <a:p>
            <a:pPr marL="457200" lvl="0" indent="-317500" algn="l" rtl="0">
              <a:lnSpc>
                <a:spcPct val="100000"/>
              </a:lnSpc>
              <a:spcBef>
                <a:spcPts val="400"/>
              </a:spcBef>
              <a:spcAft>
                <a:spcPts val="0"/>
              </a:spcAft>
              <a:buSzPts val="1400"/>
              <a:buChar char="•"/>
            </a:pPr>
            <a:r>
              <a:rPr lang="hr"/>
              <a:t>T&amp;F service and infrastructure study - considering CLONETS-DS results</a:t>
            </a:r>
            <a:endParaRPr/>
          </a:p>
          <a:p>
            <a:pPr marL="457200" lvl="0" indent="-317500" algn="l" rtl="0">
              <a:lnSpc>
                <a:spcPct val="100000"/>
              </a:lnSpc>
              <a:spcBef>
                <a:spcPts val="400"/>
              </a:spcBef>
              <a:spcAft>
                <a:spcPts val="0"/>
              </a:spcAft>
              <a:buSzPts val="1400"/>
              <a:buChar char="•"/>
            </a:pPr>
            <a:r>
              <a:rPr lang="hr"/>
              <a:t>T&amp;F Gateway - national signal sources and cross-border transfer</a:t>
            </a:r>
            <a:endParaRPr/>
          </a:p>
          <a:p>
            <a:pPr marL="457200" lvl="0" indent="-317500" algn="l" rtl="0">
              <a:lnSpc>
                <a:spcPct val="100000"/>
              </a:lnSpc>
              <a:spcBef>
                <a:spcPts val="400"/>
              </a:spcBef>
              <a:spcAft>
                <a:spcPts val="400"/>
              </a:spcAft>
              <a:buSzPts val="1400"/>
              <a:buChar char="•"/>
            </a:pPr>
            <a:r>
              <a:rPr lang="hr"/>
              <a:t>Monitoring and calibration solutions</a:t>
            </a:r>
            <a:endParaRPr/>
          </a:p>
        </p:txBody>
      </p:sp>
      <p:sp>
        <p:nvSpPr>
          <p:cNvPr id="348" name="Google Shape;348;g24bc1bbffaa_0_18"/>
          <p:cNvSpPr txBox="1">
            <a:spLocks noGrp="1"/>
          </p:cNvSpPr>
          <p:nvPr>
            <p:ph type="title"/>
          </p:nvPr>
        </p:nvSpPr>
        <p:spPr>
          <a:xfrm>
            <a:off x="337042" y="550631"/>
            <a:ext cx="7421100" cy="3231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hr"/>
              <a:t>Optical Time and Frequency Networks - OTFN</a:t>
            </a:r>
            <a:endParaRPr/>
          </a:p>
        </p:txBody>
      </p:sp>
      <p:sp>
        <p:nvSpPr>
          <p:cNvPr id="349" name="Google Shape;349;g24bc1bbffaa_0_18"/>
          <p:cNvSpPr/>
          <p:nvPr/>
        </p:nvSpPr>
        <p:spPr>
          <a:xfrm>
            <a:off x="2791600" y="4732450"/>
            <a:ext cx="3912000" cy="2835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hr" u="sng">
                <a:solidFill>
                  <a:schemeClr val="hlink"/>
                </a:solidFill>
                <a:latin typeface="Calibri"/>
                <a:ea typeface="Calibri"/>
                <a:cs typeface="Calibri"/>
                <a:sym typeface="Calibri"/>
                <a:hlinkClick r:id="rId3"/>
              </a:rPr>
              <a:t>https://wiki.geant.org/display/NETDEV/OTFN</a:t>
            </a:r>
            <a:endParaRPr>
              <a:latin typeface="Calibri"/>
              <a:ea typeface="Calibri"/>
              <a:cs typeface="Calibri"/>
              <a:sym typeface="Calibri"/>
            </a:endParaRPr>
          </a:p>
        </p:txBody>
      </p:sp>
      <p:pic>
        <p:nvPicPr>
          <p:cNvPr id="350" name="Google Shape;350;g24bc1bbffaa_0_18"/>
          <p:cNvPicPr preferRelativeResize="0"/>
          <p:nvPr/>
        </p:nvPicPr>
        <p:blipFill rotWithShape="1">
          <a:blip r:embed="rId4">
            <a:alphaModFix/>
          </a:blip>
          <a:srcRect t="7894" r="25705" b="9358"/>
          <a:stretch/>
        </p:blipFill>
        <p:spPr>
          <a:xfrm>
            <a:off x="4651650" y="2602488"/>
            <a:ext cx="3106500" cy="2037600"/>
          </a:xfrm>
          <a:prstGeom prst="roundRect">
            <a:avLst>
              <a:gd name="adj" fmla="val 16667"/>
            </a:avLst>
          </a:prstGeom>
          <a:noFill/>
          <a:ln w="9525" cap="flat" cmpd="sng">
            <a:solidFill>
              <a:srgbClr val="00B0F0"/>
            </a:solidFill>
            <a:prstDash val="solid"/>
            <a:round/>
            <a:headEnd type="none" w="sm" len="sm"/>
            <a:tailEnd type="none" w="sm" len="sm"/>
          </a:ln>
        </p:spPr>
      </p:pic>
      <p:sp>
        <p:nvSpPr>
          <p:cNvPr id="351" name="Google Shape;351;g24bc1bbffaa_0_18"/>
          <p:cNvSpPr/>
          <p:nvPr/>
        </p:nvSpPr>
        <p:spPr>
          <a:xfrm>
            <a:off x="1342825" y="2602338"/>
            <a:ext cx="3106800" cy="2037900"/>
          </a:xfrm>
          <a:prstGeom prst="roundRect">
            <a:avLst>
              <a:gd name="adj" fmla="val 16667"/>
            </a:avLst>
          </a:prstGeom>
          <a:solidFill>
            <a:schemeClr val="lt1"/>
          </a:solidFill>
          <a:ln w="9525"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2" name="Google Shape;352;g24bc1bbffaa_0_18"/>
          <p:cNvPicPr preferRelativeResize="0"/>
          <p:nvPr/>
        </p:nvPicPr>
        <p:blipFill rotWithShape="1">
          <a:blip r:embed="rId5">
            <a:alphaModFix/>
          </a:blip>
          <a:srcRect/>
          <a:stretch/>
        </p:blipFill>
        <p:spPr>
          <a:xfrm>
            <a:off x="1456225" y="2962142"/>
            <a:ext cx="2880000" cy="131829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4bc1bbffaa_0_34"/>
          <p:cNvSpPr txBox="1">
            <a:spLocks noGrp="1"/>
          </p:cNvSpPr>
          <p:nvPr>
            <p:ph type="body" idx="1"/>
          </p:nvPr>
        </p:nvSpPr>
        <p:spPr>
          <a:xfrm>
            <a:off x="337050" y="1175725"/>
            <a:ext cx="6051300" cy="3386100"/>
          </a:xfrm>
          <a:prstGeom prst="rect">
            <a:avLst/>
          </a:prstGeom>
        </p:spPr>
        <p:txBody>
          <a:bodyPr spcFirstLastPara="1" wrap="square" lIns="68575" tIns="34275" rIns="68575" bIns="34275" anchor="t" anchorCtr="0">
            <a:normAutofit lnSpcReduction="10000"/>
          </a:bodyPr>
          <a:lstStyle/>
          <a:p>
            <a:pPr marL="0" lvl="0" indent="0" algn="l" rtl="0">
              <a:lnSpc>
                <a:spcPct val="100000"/>
              </a:lnSpc>
              <a:spcBef>
                <a:spcPts val="800"/>
              </a:spcBef>
              <a:spcAft>
                <a:spcPts val="0"/>
              </a:spcAft>
              <a:buNone/>
            </a:pPr>
            <a:r>
              <a:rPr lang="hr" b="1"/>
              <a:t>Exploring Quantum Technologies (QT) for NREN Use cases</a:t>
            </a:r>
            <a:endParaRPr b="1"/>
          </a:p>
          <a:p>
            <a:pPr marL="457200" lvl="0" indent="-317500" algn="l" rtl="0">
              <a:lnSpc>
                <a:spcPct val="100000"/>
              </a:lnSpc>
              <a:spcBef>
                <a:spcPts val="800"/>
              </a:spcBef>
              <a:spcAft>
                <a:spcPts val="0"/>
              </a:spcAft>
              <a:buSzPts val="1400"/>
              <a:buChar char="•"/>
            </a:pPr>
            <a:r>
              <a:rPr lang="hr"/>
              <a:t>Quantum / QKD services in NRENs</a:t>
            </a:r>
            <a:endParaRPr/>
          </a:p>
          <a:p>
            <a:pPr marL="0" lvl="0" indent="0" algn="l" rtl="0">
              <a:lnSpc>
                <a:spcPct val="100000"/>
              </a:lnSpc>
              <a:spcBef>
                <a:spcPts val="800"/>
              </a:spcBef>
              <a:spcAft>
                <a:spcPts val="0"/>
              </a:spcAft>
              <a:buNone/>
            </a:pPr>
            <a:r>
              <a:rPr lang="hr" b="1"/>
              <a:t>Supporting NRENs in their QT deployments</a:t>
            </a:r>
            <a:endParaRPr b="1"/>
          </a:p>
          <a:p>
            <a:pPr marL="457200" lvl="0" indent="-317500" algn="l" rtl="0">
              <a:lnSpc>
                <a:spcPct val="100000"/>
              </a:lnSpc>
              <a:spcBef>
                <a:spcPts val="800"/>
              </a:spcBef>
              <a:spcAft>
                <a:spcPts val="0"/>
              </a:spcAft>
              <a:buSzPts val="1400"/>
              <a:buChar char="•"/>
            </a:pPr>
            <a:r>
              <a:rPr lang="hr"/>
              <a:t>QT training material in the </a:t>
            </a:r>
            <a:r>
              <a:rPr lang="hr" u="sng">
                <a:solidFill>
                  <a:schemeClr val="hlink"/>
                </a:solidFill>
                <a:hlinkClick r:id="rId3"/>
              </a:rPr>
              <a:t>Network eAcademy</a:t>
            </a:r>
            <a:r>
              <a:rPr lang="hr"/>
              <a:t> </a:t>
            </a:r>
            <a:endParaRPr/>
          </a:p>
          <a:p>
            <a:pPr marL="457200" lvl="0" indent="-317500" algn="l" rtl="0">
              <a:lnSpc>
                <a:spcPct val="100000"/>
              </a:lnSpc>
              <a:spcBef>
                <a:spcPts val="800"/>
              </a:spcBef>
              <a:spcAft>
                <a:spcPts val="0"/>
              </a:spcAft>
              <a:buSzPts val="1400"/>
              <a:buChar char="•"/>
            </a:pPr>
            <a:r>
              <a:rPr lang="hr"/>
              <a:t>Discussion forums: </a:t>
            </a:r>
            <a:endParaRPr/>
          </a:p>
          <a:p>
            <a:pPr marL="914400" lvl="1" indent="-317500" algn="l" rtl="0">
              <a:lnSpc>
                <a:spcPct val="100000"/>
              </a:lnSpc>
              <a:spcBef>
                <a:spcPts val="800"/>
              </a:spcBef>
              <a:spcAft>
                <a:spcPts val="0"/>
              </a:spcAft>
              <a:buSzPts val="1400"/>
              <a:buChar char="•"/>
            </a:pPr>
            <a:r>
              <a:rPr lang="hr" u="sng">
                <a:solidFill>
                  <a:schemeClr val="hlink"/>
                </a:solidFill>
                <a:hlinkClick r:id="rId4"/>
              </a:rPr>
              <a:t>Open Quantum Group Meeting</a:t>
            </a:r>
            <a:endParaRPr/>
          </a:p>
          <a:p>
            <a:pPr marL="914400" lvl="1" indent="-317500" algn="l" rtl="0">
              <a:lnSpc>
                <a:spcPct val="100000"/>
              </a:lnSpc>
              <a:spcBef>
                <a:spcPts val="400"/>
              </a:spcBef>
              <a:spcAft>
                <a:spcPts val="0"/>
              </a:spcAft>
              <a:buSzPts val="1400"/>
              <a:buChar char="•"/>
            </a:pPr>
            <a:r>
              <a:rPr lang="hr" u="sng">
                <a:solidFill>
                  <a:schemeClr val="hlink"/>
                </a:solidFill>
                <a:hlinkClick r:id="rId5"/>
              </a:rPr>
              <a:t>quantum-discuss@lists.geant.org</a:t>
            </a:r>
            <a:endParaRPr/>
          </a:p>
          <a:p>
            <a:pPr marL="457200" lvl="0" indent="-317500" algn="l" rtl="0">
              <a:lnSpc>
                <a:spcPct val="100000"/>
              </a:lnSpc>
              <a:spcBef>
                <a:spcPts val="800"/>
              </a:spcBef>
              <a:spcAft>
                <a:spcPts val="0"/>
              </a:spcAft>
              <a:buSzPts val="1400"/>
              <a:buChar char="•"/>
            </a:pPr>
            <a:r>
              <a:rPr lang="hr" u="sng">
                <a:solidFill>
                  <a:schemeClr val="hlink"/>
                </a:solidFill>
                <a:hlinkClick r:id="rId6"/>
              </a:rPr>
              <a:t>QT wiki</a:t>
            </a:r>
            <a:endParaRPr/>
          </a:p>
          <a:p>
            <a:pPr marL="0" lvl="0" indent="0" algn="l" rtl="0">
              <a:lnSpc>
                <a:spcPct val="100000"/>
              </a:lnSpc>
              <a:spcBef>
                <a:spcPts val="800"/>
              </a:spcBef>
              <a:spcAft>
                <a:spcPts val="800"/>
              </a:spcAft>
              <a:buNone/>
            </a:pPr>
            <a:r>
              <a:rPr lang="hr" b="1"/>
              <a:t>Infoshare</a:t>
            </a:r>
            <a:r>
              <a:rPr lang="hr"/>
              <a:t> “</a:t>
            </a:r>
            <a:r>
              <a:rPr lang="hr" u="sng">
                <a:solidFill>
                  <a:schemeClr val="hlink"/>
                </a:solidFill>
                <a:hlinkClick r:id="rId7"/>
              </a:rPr>
              <a:t>Quantum Solutions</a:t>
            </a:r>
            <a:r>
              <a:rPr lang="hr"/>
              <a:t>”: 21 June 2023, 1-3pm CEST</a:t>
            </a:r>
            <a:endParaRPr/>
          </a:p>
        </p:txBody>
      </p:sp>
      <p:sp>
        <p:nvSpPr>
          <p:cNvPr id="358" name="Google Shape;358;g24bc1bbffaa_0_34"/>
          <p:cNvSpPr txBox="1">
            <a:spLocks noGrp="1"/>
          </p:cNvSpPr>
          <p:nvPr>
            <p:ph type="title"/>
          </p:nvPr>
        </p:nvSpPr>
        <p:spPr>
          <a:xfrm>
            <a:off x="337042" y="550631"/>
            <a:ext cx="7421100" cy="3231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hr"/>
              <a:t>Quantum Technologies</a:t>
            </a:r>
            <a:endParaRPr/>
          </a:p>
        </p:txBody>
      </p:sp>
      <p:sp>
        <p:nvSpPr>
          <p:cNvPr id="359" name="Google Shape;359;g24bc1bbffaa_0_34"/>
          <p:cNvSpPr/>
          <p:nvPr/>
        </p:nvSpPr>
        <p:spPr>
          <a:xfrm>
            <a:off x="2791600" y="4732450"/>
            <a:ext cx="3912000" cy="2835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hr" u="sng">
                <a:solidFill>
                  <a:schemeClr val="hlink"/>
                </a:solidFill>
                <a:latin typeface="Calibri"/>
                <a:ea typeface="Calibri"/>
                <a:cs typeface="Calibri"/>
                <a:sym typeface="Calibri"/>
                <a:hlinkClick r:id="rId8"/>
              </a:rPr>
              <a:t>https://wiki.geant.org/display/NETDEV/</a:t>
            </a:r>
            <a:r>
              <a:rPr lang="hr" u="sng">
                <a:solidFill>
                  <a:schemeClr val="hlink"/>
                </a:solidFill>
                <a:latin typeface="Calibri"/>
                <a:ea typeface="Calibri"/>
                <a:cs typeface="Calibri"/>
                <a:sym typeface="Calibri"/>
                <a:hlinkClick r:id="rId8"/>
              </a:rPr>
              <a:t>QT</a:t>
            </a:r>
            <a:endParaRPr>
              <a:latin typeface="Calibri"/>
              <a:ea typeface="Calibri"/>
              <a:cs typeface="Calibri"/>
              <a:sym typeface="Calibri"/>
            </a:endParaRPr>
          </a:p>
        </p:txBody>
      </p:sp>
      <p:pic>
        <p:nvPicPr>
          <p:cNvPr id="360" name="Google Shape;360;g24bc1bbffaa_0_34"/>
          <p:cNvPicPr preferRelativeResize="0"/>
          <p:nvPr/>
        </p:nvPicPr>
        <p:blipFill rotWithShape="1">
          <a:blip r:embed="rId9">
            <a:alphaModFix/>
          </a:blip>
          <a:srcRect/>
          <a:stretch/>
        </p:blipFill>
        <p:spPr>
          <a:xfrm>
            <a:off x="8345963" y="4099025"/>
            <a:ext cx="798042" cy="323100"/>
          </a:xfrm>
          <a:prstGeom prst="rect">
            <a:avLst/>
          </a:prstGeom>
          <a:noFill/>
          <a:ln>
            <a:noFill/>
          </a:ln>
        </p:spPr>
      </p:pic>
      <p:pic>
        <p:nvPicPr>
          <p:cNvPr id="361" name="Google Shape;361;g24bc1bbffaa_0_34"/>
          <p:cNvPicPr preferRelativeResize="0"/>
          <p:nvPr/>
        </p:nvPicPr>
        <p:blipFill rotWithShape="1">
          <a:blip r:embed="rId10">
            <a:alphaModFix/>
          </a:blip>
          <a:srcRect/>
          <a:stretch/>
        </p:blipFill>
        <p:spPr>
          <a:xfrm>
            <a:off x="6794475" y="1040000"/>
            <a:ext cx="2058875" cy="1158825"/>
          </a:xfrm>
          <a:prstGeom prst="rect">
            <a:avLst/>
          </a:prstGeom>
          <a:noFill/>
          <a:ln>
            <a:noFill/>
          </a:ln>
        </p:spPr>
      </p:pic>
      <p:pic>
        <p:nvPicPr>
          <p:cNvPr id="362" name="Google Shape;362;g24bc1bbffaa_0_34"/>
          <p:cNvPicPr preferRelativeResize="0"/>
          <p:nvPr/>
        </p:nvPicPr>
        <p:blipFill rotWithShape="1">
          <a:blip r:embed="rId11">
            <a:alphaModFix/>
          </a:blip>
          <a:srcRect/>
          <a:stretch/>
        </p:blipFill>
        <p:spPr>
          <a:xfrm>
            <a:off x="6388250" y="1910296"/>
            <a:ext cx="2343442" cy="1322911"/>
          </a:xfrm>
          <a:prstGeom prst="rect">
            <a:avLst/>
          </a:prstGeom>
          <a:noFill/>
          <a:ln>
            <a:noFill/>
          </a:ln>
        </p:spPr>
      </p:pic>
      <p:pic>
        <p:nvPicPr>
          <p:cNvPr id="363" name="Google Shape;363;g24bc1bbffaa_0_34"/>
          <p:cNvPicPr preferRelativeResize="0"/>
          <p:nvPr/>
        </p:nvPicPr>
        <p:blipFill rotWithShape="1">
          <a:blip r:embed="rId12">
            <a:alphaModFix/>
          </a:blip>
          <a:srcRect/>
          <a:stretch/>
        </p:blipFill>
        <p:spPr>
          <a:xfrm>
            <a:off x="7293269" y="2719100"/>
            <a:ext cx="1678375" cy="948425"/>
          </a:xfrm>
          <a:prstGeom prst="rect">
            <a:avLst/>
          </a:prstGeom>
          <a:noFill/>
          <a:ln>
            <a:noFill/>
          </a:ln>
        </p:spPr>
      </p:pic>
      <p:pic>
        <p:nvPicPr>
          <p:cNvPr id="364" name="Google Shape;364;g24bc1bbffaa_0_34"/>
          <p:cNvPicPr preferRelativeResize="0"/>
          <p:nvPr/>
        </p:nvPicPr>
        <p:blipFill rotWithShape="1">
          <a:blip r:embed="rId13">
            <a:alphaModFix/>
          </a:blip>
          <a:srcRect/>
          <a:stretch/>
        </p:blipFill>
        <p:spPr>
          <a:xfrm>
            <a:off x="6104849" y="3422236"/>
            <a:ext cx="2138100" cy="1215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24bc1bbffaa_0_52"/>
          <p:cNvSpPr txBox="1">
            <a:spLocks noGrp="1"/>
          </p:cNvSpPr>
          <p:nvPr>
            <p:ph type="body" idx="1"/>
          </p:nvPr>
        </p:nvSpPr>
        <p:spPr>
          <a:xfrm>
            <a:off x="337050" y="1175725"/>
            <a:ext cx="5351400" cy="4449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hr" b="1"/>
              <a:t>An open source router OS for R&amp;E use cases</a:t>
            </a:r>
            <a:endParaRPr b="1"/>
          </a:p>
        </p:txBody>
      </p:sp>
      <p:sp>
        <p:nvSpPr>
          <p:cNvPr id="370" name="Google Shape;370;g24bc1bbffaa_0_52"/>
          <p:cNvSpPr txBox="1">
            <a:spLocks noGrp="1"/>
          </p:cNvSpPr>
          <p:nvPr>
            <p:ph type="title"/>
          </p:nvPr>
        </p:nvSpPr>
        <p:spPr>
          <a:xfrm>
            <a:off x="337042" y="550631"/>
            <a:ext cx="7421100" cy="3231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hr"/>
              <a:t>RARE - Router for Academia, Research and Education</a:t>
            </a:r>
            <a:endParaRPr/>
          </a:p>
        </p:txBody>
      </p:sp>
      <p:sp>
        <p:nvSpPr>
          <p:cNvPr id="371" name="Google Shape;371;g24bc1bbffaa_0_52"/>
          <p:cNvSpPr/>
          <p:nvPr/>
        </p:nvSpPr>
        <p:spPr>
          <a:xfrm>
            <a:off x="399725" y="1620625"/>
            <a:ext cx="2769900" cy="1847700"/>
          </a:xfrm>
          <a:prstGeom prst="roundRect">
            <a:avLst>
              <a:gd name="adj" fmla="val 16667"/>
            </a:avLst>
          </a:prstGeom>
          <a:solidFill>
            <a:schemeClr val="lt1"/>
          </a:solidFill>
          <a:ln w="9525" cap="flat" cmpd="sng">
            <a:solidFill>
              <a:srgbClr val="00B0F0"/>
            </a:solidFill>
            <a:prstDash val="solid"/>
            <a:round/>
            <a:headEnd type="none" w="sm" len="sm"/>
            <a:tailEnd type="none" w="sm" len="sm"/>
          </a:ln>
        </p:spPr>
        <p:txBody>
          <a:bodyPr spcFirstLastPara="1" wrap="square" lIns="91425" tIns="91425" rIns="91425" bIns="91425" anchor="t" anchorCtr="0">
            <a:noAutofit/>
          </a:bodyPr>
          <a:lstStyle/>
          <a:p>
            <a:pPr marL="89999" lvl="0" indent="0" algn="l" rtl="0">
              <a:spcBef>
                <a:spcPts val="0"/>
              </a:spcBef>
              <a:spcAft>
                <a:spcPts val="0"/>
              </a:spcAft>
              <a:buNone/>
            </a:pPr>
            <a:r>
              <a:rPr lang="hr" b="1">
                <a:latin typeface="Calibri"/>
                <a:ea typeface="Calibri"/>
                <a:cs typeface="Calibri"/>
                <a:sym typeface="Calibri"/>
              </a:rPr>
              <a:t>Supports six data planes:</a:t>
            </a:r>
            <a:endParaRPr b="1">
              <a:latin typeface="Calibri"/>
              <a:ea typeface="Calibri"/>
              <a:cs typeface="Calibri"/>
              <a:sym typeface="Calibri"/>
            </a:endParaRPr>
          </a:p>
          <a:p>
            <a:pPr marL="457200" lvl="0" indent="-317500" algn="l" rtl="0">
              <a:spcBef>
                <a:spcPts val="0"/>
              </a:spcBef>
              <a:spcAft>
                <a:spcPts val="0"/>
              </a:spcAft>
              <a:buSzPts val="1400"/>
              <a:buFont typeface="Calibri"/>
              <a:buChar char="●"/>
            </a:pPr>
            <a:r>
              <a:rPr lang="hr">
                <a:latin typeface="Calibri"/>
                <a:ea typeface="Calibri"/>
                <a:cs typeface="Calibri"/>
                <a:sym typeface="Calibri"/>
              </a:rPr>
              <a:t>based on UNIX socket</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hr">
                <a:latin typeface="Calibri"/>
                <a:ea typeface="Calibri"/>
                <a:cs typeface="Calibri"/>
                <a:sym typeface="Calibri"/>
              </a:rPr>
              <a:t>Libpcap</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hr">
                <a:latin typeface="Calibri"/>
                <a:ea typeface="Calibri"/>
                <a:cs typeface="Calibri"/>
                <a:sym typeface="Calibri"/>
              </a:rPr>
              <a:t>DPDK</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hr">
                <a:latin typeface="Calibri"/>
                <a:ea typeface="Calibri"/>
                <a:cs typeface="Calibri"/>
                <a:sym typeface="Calibri"/>
              </a:rPr>
              <a:t>BMv2 (P4)</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hr">
                <a:latin typeface="Calibri"/>
                <a:ea typeface="Calibri"/>
                <a:cs typeface="Calibri"/>
                <a:sym typeface="Calibri"/>
              </a:rPr>
              <a:t>INTEL TOFINO ASIC (P4)</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hr">
                <a:latin typeface="Calibri"/>
                <a:ea typeface="Calibri"/>
                <a:cs typeface="Calibri"/>
                <a:sym typeface="Calibri"/>
              </a:rPr>
              <a:t>XDP, eXpress Data Path</a:t>
            </a:r>
            <a:endParaRPr>
              <a:latin typeface="Calibri"/>
              <a:ea typeface="Calibri"/>
              <a:cs typeface="Calibri"/>
              <a:sym typeface="Calibri"/>
            </a:endParaRPr>
          </a:p>
        </p:txBody>
      </p:sp>
      <p:sp>
        <p:nvSpPr>
          <p:cNvPr id="372" name="Google Shape;372;g24bc1bbffaa_0_52"/>
          <p:cNvSpPr/>
          <p:nvPr/>
        </p:nvSpPr>
        <p:spPr>
          <a:xfrm>
            <a:off x="3598975" y="3956300"/>
            <a:ext cx="2224800" cy="1086000"/>
          </a:xfrm>
          <a:prstGeom prst="roundRect">
            <a:avLst>
              <a:gd name="adj" fmla="val 16667"/>
            </a:avLst>
          </a:prstGeom>
          <a:solidFill>
            <a:schemeClr val="lt1"/>
          </a:solidFill>
          <a:ln w="9525" cap="flat" cmpd="sng">
            <a:solidFill>
              <a:srgbClr val="00B0F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hr" u="sng">
                <a:solidFill>
                  <a:schemeClr val="hlink"/>
                </a:solidFill>
                <a:latin typeface="Calibri"/>
                <a:ea typeface="Calibri"/>
                <a:cs typeface="Calibri"/>
                <a:sym typeface="Calibri"/>
                <a:hlinkClick r:id="rId3"/>
              </a:rPr>
              <a:t>RARE</a:t>
            </a:r>
            <a:endParaRPr>
              <a:latin typeface="Calibri"/>
              <a:ea typeface="Calibri"/>
              <a:cs typeface="Calibri"/>
              <a:sym typeface="Calibri"/>
            </a:endParaRPr>
          </a:p>
          <a:p>
            <a:pPr marL="0" lvl="0" indent="0" algn="l" rtl="0">
              <a:spcBef>
                <a:spcPts val="0"/>
              </a:spcBef>
              <a:spcAft>
                <a:spcPts val="0"/>
              </a:spcAft>
              <a:buNone/>
            </a:pPr>
            <a:r>
              <a:rPr lang="hr" u="sng">
                <a:solidFill>
                  <a:schemeClr val="hlink"/>
                </a:solidFill>
                <a:latin typeface="Calibri"/>
                <a:ea typeface="Calibri"/>
                <a:cs typeface="Calibri"/>
                <a:sym typeface="Calibri"/>
                <a:hlinkClick r:id="rId4"/>
              </a:rPr>
              <a:t>rare-users@lists.geant.org</a:t>
            </a:r>
            <a:endParaRPr sz="1600">
              <a:solidFill>
                <a:srgbClr val="1E4E79"/>
              </a:solidFill>
              <a:latin typeface="Calibri"/>
              <a:ea typeface="Calibri"/>
              <a:cs typeface="Calibri"/>
              <a:sym typeface="Calibri"/>
            </a:endParaRPr>
          </a:p>
          <a:p>
            <a:pPr marL="0" lvl="0" indent="0" algn="l" rtl="0">
              <a:spcBef>
                <a:spcPts val="0"/>
              </a:spcBef>
              <a:spcAft>
                <a:spcPts val="0"/>
              </a:spcAft>
              <a:buNone/>
            </a:pPr>
            <a:r>
              <a:rPr lang="hr" u="sng">
                <a:solidFill>
                  <a:schemeClr val="hlink"/>
                </a:solidFill>
                <a:latin typeface="Calibri"/>
                <a:ea typeface="Calibri"/>
                <a:cs typeface="Calibri"/>
                <a:sym typeface="Calibri"/>
                <a:hlinkClick r:id="rId5"/>
              </a:rPr>
              <a:t>rare-dev@lists.geant.org</a:t>
            </a:r>
            <a:endParaRPr>
              <a:latin typeface="Calibri"/>
              <a:ea typeface="Calibri"/>
              <a:cs typeface="Calibri"/>
              <a:sym typeface="Calibri"/>
            </a:endParaRPr>
          </a:p>
          <a:p>
            <a:pPr marL="0" lvl="0" indent="0" algn="l" rtl="0">
              <a:spcBef>
                <a:spcPts val="0"/>
              </a:spcBef>
              <a:spcAft>
                <a:spcPts val="0"/>
              </a:spcAft>
              <a:buNone/>
            </a:pPr>
            <a:r>
              <a:rPr lang="hr" u="sng">
                <a:solidFill>
                  <a:schemeClr val="hlink"/>
                </a:solidFill>
                <a:latin typeface="Calibri"/>
                <a:ea typeface="Calibri"/>
                <a:cs typeface="Calibri"/>
                <a:sym typeface="Calibri"/>
                <a:hlinkClick r:id="rId6"/>
              </a:rPr>
              <a:t>rare@lists.geant.org</a:t>
            </a:r>
            <a:endParaRPr>
              <a:latin typeface="Calibri"/>
              <a:ea typeface="Calibri"/>
              <a:cs typeface="Calibri"/>
              <a:sym typeface="Calibri"/>
            </a:endParaRPr>
          </a:p>
        </p:txBody>
      </p:sp>
      <p:pic>
        <p:nvPicPr>
          <p:cNvPr id="373" name="Google Shape;373;g24bc1bbffaa_0_52"/>
          <p:cNvPicPr preferRelativeResize="0"/>
          <p:nvPr/>
        </p:nvPicPr>
        <p:blipFill>
          <a:blip r:embed="rId7">
            <a:alphaModFix/>
          </a:blip>
          <a:stretch>
            <a:fillRect/>
          </a:stretch>
        </p:blipFill>
        <p:spPr>
          <a:xfrm>
            <a:off x="4338000" y="2229691"/>
            <a:ext cx="468000" cy="468000"/>
          </a:xfrm>
          <a:prstGeom prst="rect">
            <a:avLst/>
          </a:prstGeom>
          <a:noFill/>
          <a:ln w="9525" cap="flat" cmpd="sng">
            <a:solidFill>
              <a:srgbClr val="00B0F0"/>
            </a:solidFill>
            <a:prstDash val="solid"/>
            <a:round/>
            <a:headEnd type="none" w="sm" len="sm"/>
            <a:tailEnd type="none" w="sm" len="sm"/>
          </a:ln>
        </p:spPr>
      </p:pic>
      <p:sp>
        <p:nvSpPr>
          <p:cNvPr id="374" name="Google Shape;374;g24bc1bbffaa_0_52"/>
          <p:cNvSpPr/>
          <p:nvPr/>
        </p:nvSpPr>
        <p:spPr>
          <a:xfrm>
            <a:off x="399725" y="3542900"/>
            <a:ext cx="2769900" cy="1499400"/>
          </a:xfrm>
          <a:prstGeom prst="roundRect">
            <a:avLst>
              <a:gd name="adj" fmla="val 16667"/>
            </a:avLst>
          </a:prstGeom>
          <a:solidFill>
            <a:schemeClr val="lt1"/>
          </a:solidFill>
          <a:ln w="9525" cap="flat" cmpd="sng">
            <a:solidFill>
              <a:srgbClr val="00B0F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hr" b="1">
                <a:latin typeface="Calibri"/>
                <a:ea typeface="Calibri"/>
                <a:cs typeface="Calibri"/>
                <a:sym typeface="Calibri"/>
              </a:rPr>
              <a:t>RARE features (not limited to):</a:t>
            </a:r>
            <a:endParaRPr b="1">
              <a:latin typeface="Calibri"/>
              <a:ea typeface="Calibri"/>
              <a:cs typeface="Calibri"/>
              <a:sym typeface="Calibri"/>
            </a:endParaRPr>
          </a:p>
          <a:p>
            <a:pPr marL="457200" lvl="0" indent="-317500" algn="l" rtl="0">
              <a:spcBef>
                <a:spcPts val="0"/>
              </a:spcBef>
              <a:spcAft>
                <a:spcPts val="0"/>
              </a:spcAft>
              <a:buSzPts val="1400"/>
              <a:buFont typeface="Calibri"/>
              <a:buChar char="●"/>
            </a:pPr>
            <a:r>
              <a:rPr lang="hr">
                <a:latin typeface="Calibri"/>
                <a:ea typeface="Calibri"/>
                <a:cs typeface="Calibri"/>
                <a:sym typeface="Calibri"/>
              </a:rPr>
              <a:t>Interior Routing Protocol</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hr">
                <a:latin typeface="Calibri"/>
                <a:ea typeface="Calibri"/>
                <a:cs typeface="Calibri"/>
                <a:sym typeface="Calibri"/>
              </a:rPr>
              <a:t>Dataplane forwarding</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hr">
                <a:latin typeface="Calibri"/>
                <a:ea typeface="Calibri"/>
                <a:cs typeface="Calibri"/>
                <a:sym typeface="Calibri"/>
              </a:rPr>
              <a:t>External Routing Protocol</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hr">
                <a:latin typeface="Calibri"/>
                <a:ea typeface="Calibri"/>
                <a:cs typeface="Calibri"/>
                <a:sym typeface="Calibri"/>
              </a:rPr>
              <a:t>Link local protocol</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hr">
                <a:latin typeface="Calibri"/>
                <a:ea typeface="Calibri"/>
                <a:cs typeface="Calibri"/>
                <a:sym typeface="Calibri"/>
              </a:rPr>
              <a:t>Network management</a:t>
            </a:r>
            <a:endParaRPr>
              <a:latin typeface="Calibri"/>
              <a:ea typeface="Calibri"/>
              <a:cs typeface="Calibri"/>
              <a:sym typeface="Calibri"/>
            </a:endParaRPr>
          </a:p>
        </p:txBody>
      </p:sp>
      <p:pic>
        <p:nvPicPr>
          <p:cNvPr id="375" name="Google Shape;375;g24bc1bbffaa_0_52"/>
          <p:cNvPicPr preferRelativeResize="0"/>
          <p:nvPr/>
        </p:nvPicPr>
        <p:blipFill rotWithShape="1">
          <a:blip r:embed="rId8">
            <a:alphaModFix/>
          </a:blip>
          <a:srcRect/>
          <a:stretch/>
        </p:blipFill>
        <p:spPr>
          <a:xfrm>
            <a:off x="5982474" y="987300"/>
            <a:ext cx="3132000" cy="4144438"/>
          </a:xfrm>
          <a:prstGeom prst="rect">
            <a:avLst/>
          </a:prstGeom>
          <a:noFill/>
          <a:ln>
            <a:noFill/>
          </a:ln>
        </p:spPr>
      </p:pic>
      <p:pic>
        <p:nvPicPr>
          <p:cNvPr id="3" name="Picture 2" descr="A blue rectangle with white text&#10;&#10;Description automatically generated with medium confidence">
            <a:extLst>
              <a:ext uri="{FF2B5EF4-FFF2-40B4-BE49-F238E27FC236}">
                <a16:creationId xmlns:a16="http://schemas.microsoft.com/office/drawing/2014/main" id="{9B70E3F4-C753-933D-03CB-1CC209C680D0}"/>
              </a:ext>
            </a:extLst>
          </p:cNvPr>
          <p:cNvPicPr>
            <a:picLocks noChangeAspect="1"/>
          </p:cNvPicPr>
          <p:nvPr/>
        </p:nvPicPr>
        <p:blipFill>
          <a:blip r:embed="rId9"/>
          <a:stretch>
            <a:fillRect/>
          </a:stretch>
        </p:blipFill>
        <p:spPr>
          <a:xfrm>
            <a:off x="3195172" y="2789042"/>
            <a:ext cx="2797333" cy="41857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24836c09b95_1_617"/>
          <p:cNvSpPr/>
          <p:nvPr/>
        </p:nvSpPr>
        <p:spPr>
          <a:xfrm>
            <a:off x="210700" y="1060725"/>
            <a:ext cx="5113800" cy="3586200"/>
          </a:xfrm>
          <a:prstGeom prst="roundRect">
            <a:avLst>
              <a:gd name="adj" fmla="val 16667"/>
            </a:avLst>
          </a:prstGeom>
          <a:noFill/>
          <a:ln w="9525"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hr" sz="1500" b="1" i="0" u="none" strike="noStrike" cap="none">
                <a:solidFill>
                  <a:srgbClr val="1E4E79"/>
                </a:solidFill>
                <a:latin typeface="Calibri"/>
                <a:ea typeface="Calibri"/>
                <a:cs typeface="Calibri"/>
                <a:sym typeface="Calibri"/>
              </a:rPr>
              <a:t>P4 switch-based</a:t>
            </a:r>
            <a:r>
              <a:rPr lang="hr" sz="1500" b="0" i="0" u="none" strike="noStrike" cap="none">
                <a:solidFill>
                  <a:srgbClr val="1E4E79"/>
                </a:solidFill>
                <a:latin typeface="Calibri"/>
                <a:ea typeface="Calibri"/>
                <a:cs typeface="Calibri"/>
                <a:sym typeface="Calibri"/>
              </a:rPr>
              <a:t> lab infrastructure interconnected through the GÉANT network</a:t>
            </a:r>
            <a:endParaRPr sz="1500" b="0" i="0" u="none" strike="noStrike" cap="none">
              <a:solidFill>
                <a:srgbClr val="1E4E79"/>
              </a:solidFill>
              <a:latin typeface="Calibri"/>
              <a:ea typeface="Calibri"/>
              <a:cs typeface="Calibri"/>
              <a:sym typeface="Calibri"/>
            </a:endParaRPr>
          </a:p>
          <a:p>
            <a:pPr marL="407987" marR="0" lvl="1" indent="-220661" algn="l" rtl="0">
              <a:lnSpc>
                <a:spcPct val="100000"/>
              </a:lnSpc>
              <a:spcBef>
                <a:spcPts val="0"/>
              </a:spcBef>
              <a:spcAft>
                <a:spcPts val="0"/>
              </a:spcAft>
              <a:buClr>
                <a:srgbClr val="1E4E79"/>
              </a:buClr>
              <a:buSzPts val="1500"/>
              <a:buFont typeface="Arial"/>
              <a:buChar char="•"/>
            </a:pPr>
            <a:r>
              <a:rPr lang="hr" sz="1500" b="0" i="0" u="none" strike="noStrike" cap="none">
                <a:solidFill>
                  <a:srgbClr val="1E4E79"/>
                </a:solidFill>
                <a:latin typeface="Calibri"/>
                <a:ea typeface="Calibri"/>
                <a:cs typeface="Calibri"/>
                <a:sym typeface="Calibri"/>
              </a:rPr>
              <a:t>4 switches in Europe: AMS, POZ, FRA, BUD</a:t>
            </a:r>
            <a:endParaRPr sz="1500" b="0" i="0" u="none" strike="noStrike" cap="none">
              <a:solidFill>
                <a:srgbClr val="1E4E7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1E4E7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hr" sz="1500" b="0" i="0" u="none" strike="noStrike" cap="none">
                <a:solidFill>
                  <a:srgbClr val="1E4E79"/>
                </a:solidFill>
                <a:latin typeface="Calibri"/>
                <a:ea typeface="Calibri"/>
                <a:cs typeface="Calibri"/>
                <a:sym typeface="Calibri"/>
              </a:rPr>
              <a:t>Initially aimed </a:t>
            </a:r>
            <a:r>
              <a:rPr lang="hr" sz="1500" b="1" i="0" u="none" strike="noStrike" cap="none">
                <a:solidFill>
                  <a:srgbClr val="1E4E79"/>
                </a:solidFill>
                <a:latin typeface="Calibri"/>
                <a:ea typeface="Calibri"/>
                <a:cs typeface="Calibri"/>
                <a:sym typeface="Calibri"/>
              </a:rPr>
              <a:t>to validate the RARE/FreeRtr</a:t>
            </a:r>
            <a:r>
              <a:rPr lang="hr" sz="1500" b="0" i="0" u="none" strike="noStrike" cap="none">
                <a:solidFill>
                  <a:srgbClr val="1E4E79"/>
                </a:solidFill>
                <a:latin typeface="Calibri"/>
                <a:ea typeface="Calibri"/>
                <a:cs typeface="Calibri"/>
                <a:sym typeface="Calibri"/>
              </a:rPr>
              <a:t> open source routing stack software </a:t>
            </a:r>
            <a:endParaRPr sz="1500" b="0" i="0" u="none" strike="noStrike" cap="none">
              <a:solidFill>
                <a:srgbClr val="1E4E79"/>
              </a:solidFill>
              <a:latin typeface="Calibri"/>
              <a:ea typeface="Calibri"/>
              <a:cs typeface="Calibri"/>
              <a:sym typeface="Calibri"/>
            </a:endParaRPr>
          </a:p>
          <a:p>
            <a:pPr marL="95250" marR="0" lvl="0" indent="0" algn="l" rtl="0">
              <a:lnSpc>
                <a:spcPct val="100000"/>
              </a:lnSpc>
              <a:spcBef>
                <a:spcPts val="0"/>
              </a:spcBef>
              <a:spcAft>
                <a:spcPts val="0"/>
              </a:spcAft>
              <a:buClr>
                <a:schemeClr val="dk1"/>
              </a:buClr>
              <a:buSzPts val="1100"/>
              <a:buFont typeface="Arial"/>
              <a:buNone/>
            </a:pPr>
            <a:endParaRPr sz="1500" b="0" i="0" u="none" strike="noStrike" cap="none">
              <a:solidFill>
                <a:srgbClr val="1E4E7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hr" sz="1500" b="0" i="0" u="none" strike="noStrike" cap="none">
                <a:solidFill>
                  <a:srgbClr val="1E4E79"/>
                </a:solidFill>
                <a:latin typeface="Calibri"/>
                <a:ea typeface="Calibri"/>
                <a:cs typeface="Calibri"/>
                <a:sym typeface="Calibri"/>
              </a:rPr>
              <a:t>With growing interest, offering </a:t>
            </a:r>
            <a:r>
              <a:rPr lang="hr" sz="1500" b="1" i="0" u="none" strike="noStrike" cap="none">
                <a:solidFill>
                  <a:srgbClr val="1E4E79"/>
                </a:solidFill>
                <a:latin typeface="Calibri"/>
                <a:ea typeface="Calibri"/>
                <a:cs typeface="Calibri"/>
                <a:sym typeface="Calibri"/>
              </a:rPr>
              <a:t>experimental dataplane programming facilities to researchers</a:t>
            </a:r>
            <a:r>
              <a:rPr lang="hr" sz="1500" b="0" i="0" u="none" strike="noStrike" cap="none">
                <a:solidFill>
                  <a:srgbClr val="1E4E79"/>
                </a:solidFill>
                <a:latin typeface="Calibri"/>
                <a:ea typeface="Calibri"/>
                <a:cs typeface="Calibri"/>
                <a:sym typeface="Calibri"/>
              </a:rPr>
              <a:t> to perform geographically distributed network experiments:</a:t>
            </a:r>
            <a:endParaRPr sz="1500" b="0" i="0" u="none" strike="noStrike" cap="none">
              <a:solidFill>
                <a:srgbClr val="1E4E79"/>
              </a:solidFill>
              <a:latin typeface="Calibri"/>
              <a:ea typeface="Calibri"/>
              <a:cs typeface="Calibri"/>
              <a:sym typeface="Calibri"/>
            </a:endParaRPr>
          </a:p>
          <a:p>
            <a:pPr marL="407987" marR="0" lvl="1" indent="-220661" algn="l" rtl="0">
              <a:lnSpc>
                <a:spcPct val="100000"/>
              </a:lnSpc>
              <a:spcBef>
                <a:spcPts val="0"/>
              </a:spcBef>
              <a:spcAft>
                <a:spcPts val="0"/>
              </a:spcAft>
              <a:buClr>
                <a:srgbClr val="1E4E79"/>
              </a:buClr>
              <a:buSzPts val="1500"/>
              <a:buFont typeface="Arial"/>
              <a:buChar char="•"/>
            </a:pPr>
            <a:r>
              <a:rPr lang="hr" sz="1500" b="0" i="0" u="none" strike="noStrike" cap="none">
                <a:solidFill>
                  <a:srgbClr val="1E4E79"/>
                </a:solidFill>
                <a:latin typeface="Calibri"/>
                <a:ea typeface="Calibri"/>
                <a:cs typeface="Calibri"/>
                <a:sym typeface="Calibri"/>
              </a:rPr>
              <a:t>With the usage of RARE/FreeRtr NOS</a:t>
            </a:r>
            <a:endParaRPr sz="1500" b="0" i="0" u="none" strike="noStrike" cap="none">
              <a:solidFill>
                <a:srgbClr val="1E4E79"/>
              </a:solidFill>
              <a:latin typeface="Calibri"/>
              <a:ea typeface="Calibri"/>
              <a:cs typeface="Calibri"/>
              <a:sym typeface="Calibri"/>
            </a:endParaRPr>
          </a:p>
          <a:p>
            <a:pPr marL="407987" marR="0" lvl="1" indent="-220661" algn="l" rtl="0">
              <a:lnSpc>
                <a:spcPct val="100000"/>
              </a:lnSpc>
              <a:spcBef>
                <a:spcPts val="0"/>
              </a:spcBef>
              <a:spcAft>
                <a:spcPts val="0"/>
              </a:spcAft>
              <a:buClr>
                <a:srgbClr val="1E4E79"/>
              </a:buClr>
              <a:buSzPts val="1500"/>
              <a:buFont typeface="Arial"/>
              <a:buChar char="•"/>
            </a:pPr>
            <a:r>
              <a:rPr lang="hr" sz="1500" b="0" i="0" u="none" strike="noStrike" cap="none">
                <a:solidFill>
                  <a:srgbClr val="1E4E79"/>
                </a:solidFill>
                <a:latin typeface="Calibri"/>
                <a:ea typeface="Calibri"/>
                <a:cs typeface="Calibri"/>
                <a:sym typeface="Calibri"/>
              </a:rPr>
              <a:t>Using a clean slate environment </a:t>
            </a:r>
            <a:br>
              <a:rPr lang="hr" sz="1500" b="0" i="0" u="none" strike="noStrike" cap="none">
                <a:solidFill>
                  <a:srgbClr val="1E4E79"/>
                </a:solidFill>
                <a:latin typeface="Calibri"/>
                <a:ea typeface="Calibri"/>
                <a:cs typeface="Calibri"/>
                <a:sym typeface="Calibri"/>
              </a:rPr>
            </a:br>
            <a:r>
              <a:rPr lang="hr" sz="1500" b="0" i="0" u="none" strike="noStrike" cap="none">
                <a:solidFill>
                  <a:srgbClr val="1E4E79"/>
                </a:solidFill>
                <a:latin typeface="Calibri"/>
                <a:ea typeface="Calibri"/>
                <a:cs typeface="Calibri"/>
                <a:sym typeface="Calibri"/>
              </a:rPr>
              <a:t>(i.e use exclusively GP4L without RARE/FreeRtr dataplane &amp; control plane)</a:t>
            </a:r>
            <a:endParaRPr sz="1300" b="0" i="0" u="none" strike="noStrike" cap="none">
              <a:solidFill>
                <a:srgbClr val="000000"/>
              </a:solidFill>
              <a:latin typeface="Arial"/>
              <a:ea typeface="Arial"/>
              <a:cs typeface="Arial"/>
              <a:sym typeface="Arial"/>
            </a:endParaRPr>
          </a:p>
        </p:txBody>
      </p:sp>
      <p:sp>
        <p:nvSpPr>
          <p:cNvPr id="381" name="Google Shape;381;g24836c09b95_1_617"/>
          <p:cNvSpPr txBox="1">
            <a:spLocks noGrp="1"/>
          </p:cNvSpPr>
          <p:nvPr>
            <p:ph type="title"/>
          </p:nvPr>
        </p:nvSpPr>
        <p:spPr>
          <a:xfrm>
            <a:off x="337042" y="550631"/>
            <a:ext cx="7421100" cy="3231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2100"/>
              <a:buNone/>
            </a:pPr>
            <a:r>
              <a:rPr lang="hr"/>
              <a:t>GP4L - GÉANT P4Lab</a:t>
            </a:r>
            <a:endParaRPr/>
          </a:p>
        </p:txBody>
      </p:sp>
      <p:pic>
        <p:nvPicPr>
          <p:cNvPr id="382" name="Google Shape;382;g24836c09b95_1_617"/>
          <p:cNvPicPr preferRelativeResize="0"/>
          <p:nvPr/>
        </p:nvPicPr>
        <p:blipFill rotWithShape="1">
          <a:blip r:embed="rId3">
            <a:alphaModFix/>
          </a:blip>
          <a:srcRect/>
          <a:stretch/>
        </p:blipFill>
        <p:spPr>
          <a:xfrm>
            <a:off x="6181341" y="1170310"/>
            <a:ext cx="2160000" cy="1141649"/>
          </a:xfrm>
          <a:prstGeom prst="rect">
            <a:avLst/>
          </a:prstGeom>
          <a:noFill/>
          <a:ln>
            <a:noFill/>
          </a:ln>
        </p:spPr>
      </p:pic>
      <p:pic>
        <p:nvPicPr>
          <p:cNvPr id="383" name="Google Shape;383;g24836c09b95_1_617"/>
          <p:cNvPicPr preferRelativeResize="0"/>
          <p:nvPr/>
        </p:nvPicPr>
        <p:blipFill rotWithShape="1">
          <a:blip r:embed="rId4">
            <a:alphaModFix/>
          </a:blip>
          <a:srcRect/>
          <a:stretch/>
        </p:blipFill>
        <p:spPr>
          <a:xfrm>
            <a:off x="6181341" y="550613"/>
            <a:ext cx="2160000" cy="481091"/>
          </a:xfrm>
          <a:prstGeom prst="rect">
            <a:avLst/>
          </a:prstGeom>
          <a:noFill/>
          <a:ln>
            <a:noFill/>
          </a:ln>
        </p:spPr>
      </p:pic>
      <p:grpSp>
        <p:nvGrpSpPr>
          <p:cNvPr id="384" name="Google Shape;384;g24836c09b95_1_617"/>
          <p:cNvGrpSpPr/>
          <p:nvPr/>
        </p:nvGrpSpPr>
        <p:grpSpPr>
          <a:xfrm>
            <a:off x="5461526" y="2532300"/>
            <a:ext cx="4176245" cy="2469374"/>
            <a:chOff x="1103119" y="1327586"/>
            <a:chExt cx="5961806" cy="3501664"/>
          </a:xfrm>
        </p:grpSpPr>
        <p:pic>
          <p:nvPicPr>
            <p:cNvPr id="385" name="Google Shape;385;g24836c09b95_1_617"/>
            <p:cNvPicPr preferRelativeResize="0"/>
            <p:nvPr/>
          </p:nvPicPr>
          <p:blipFill rotWithShape="1">
            <a:blip r:embed="rId5">
              <a:alphaModFix/>
            </a:blip>
            <a:srcRect r="13644"/>
            <a:stretch/>
          </p:blipFill>
          <p:spPr>
            <a:xfrm>
              <a:off x="1103119" y="1327586"/>
              <a:ext cx="5148143" cy="3501596"/>
            </a:xfrm>
            <a:prstGeom prst="rect">
              <a:avLst/>
            </a:prstGeom>
            <a:noFill/>
            <a:ln>
              <a:noFill/>
            </a:ln>
          </p:spPr>
        </p:pic>
        <p:sp>
          <p:nvSpPr>
            <p:cNvPr id="386" name="Google Shape;386;g24836c09b95_1_617"/>
            <p:cNvSpPr/>
            <p:nvPr/>
          </p:nvSpPr>
          <p:spPr>
            <a:xfrm>
              <a:off x="6829425" y="4629150"/>
              <a:ext cx="235500" cy="200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387" name="Google Shape;387;g24836c09b95_1_617"/>
          <p:cNvSpPr/>
          <p:nvPr/>
        </p:nvSpPr>
        <p:spPr>
          <a:xfrm>
            <a:off x="2606025" y="4760725"/>
            <a:ext cx="3066600" cy="2835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hr" u="sng">
                <a:solidFill>
                  <a:schemeClr val="hlink"/>
                </a:solidFill>
                <a:latin typeface="Calibri"/>
                <a:ea typeface="Calibri"/>
                <a:cs typeface="Calibri"/>
                <a:sym typeface="Calibri"/>
                <a:hlinkClick r:id="rId6"/>
              </a:rPr>
              <a:t>https://wiki.geant.org/display/GP4L</a:t>
            </a: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24836c09b95_1_653"/>
          <p:cNvSpPr txBox="1">
            <a:spLocks noGrp="1"/>
          </p:cNvSpPr>
          <p:nvPr>
            <p:ph type="title"/>
          </p:nvPr>
        </p:nvSpPr>
        <p:spPr>
          <a:xfrm>
            <a:off x="337042" y="550631"/>
            <a:ext cx="7421100" cy="3231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2100"/>
              <a:buNone/>
            </a:pPr>
            <a:r>
              <a:rPr lang="hr"/>
              <a:t>Global P4L May 2023</a:t>
            </a:r>
            <a:endParaRPr/>
          </a:p>
        </p:txBody>
      </p:sp>
      <p:pic>
        <p:nvPicPr>
          <p:cNvPr id="393" name="Google Shape;393;g24836c09b95_1_653"/>
          <p:cNvPicPr preferRelativeResize="0"/>
          <p:nvPr/>
        </p:nvPicPr>
        <p:blipFill>
          <a:blip r:embed="rId3">
            <a:alphaModFix/>
          </a:blip>
          <a:stretch>
            <a:fillRect/>
          </a:stretch>
        </p:blipFill>
        <p:spPr>
          <a:xfrm>
            <a:off x="121475" y="957650"/>
            <a:ext cx="8970176" cy="3858599"/>
          </a:xfrm>
          <a:prstGeom prst="rect">
            <a:avLst/>
          </a:prstGeom>
          <a:noFill/>
          <a:ln>
            <a:noFill/>
          </a:ln>
        </p:spPr>
      </p:pic>
      <p:sp>
        <p:nvSpPr>
          <p:cNvPr id="394" name="Google Shape;394;g24836c09b95_1_653"/>
          <p:cNvSpPr txBox="1">
            <a:spLocks noGrp="1"/>
          </p:cNvSpPr>
          <p:nvPr>
            <p:ph type="body" idx="1"/>
          </p:nvPr>
        </p:nvSpPr>
        <p:spPr>
          <a:xfrm>
            <a:off x="1324775" y="4025175"/>
            <a:ext cx="4166700" cy="829500"/>
          </a:xfrm>
          <a:prstGeom prst="rect">
            <a:avLst/>
          </a:prstGeom>
          <a:noFill/>
          <a:ln>
            <a:noFill/>
          </a:ln>
        </p:spPr>
        <p:txBody>
          <a:bodyPr spcFirstLastPara="1" wrap="square" lIns="68575" tIns="34275" rIns="68575" bIns="34275" anchor="t" anchorCtr="0">
            <a:normAutofit fontScale="92500" lnSpcReduction="10000"/>
          </a:bodyPr>
          <a:lstStyle/>
          <a:p>
            <a:pPr marL="95250" lvl="0" indent="0" algn="l" rtl="0">
              <a:lnSpc>
                <a:spcPct val="90000"/>
              </a:lnSpc>
              <a:spcBef>
                <a:spcPts val="800"/>
              </a:spcBef>
              <a:spcAft>
                <a:spcPts val="0"/>
              </a:spcAft>
              <a:buSzPts val="2100"/>
              <a:buNone/>
            </a:pPr>
            <a:r>
              <a:rPr lang="hr" sz="1600"/>
              <a:t>Over </a:t>
            </a:r>
            <a:r>
              <a:rPr lang="hr" sz="1600" b="1"/>
              <a:t>20</a:t>
            </a:r>
            <a:r>
              <a:rPr lang="hr" sz="1600"/>
              <a:t> locations worldwide</a:t>
            </a:r>
            <a:endParaRPr/>
          </a:p>
          <a:p>
            <a:pPr marL="95250" lvl="0" indent="0" algn="l" rtl="0">
              <a:lnSpc>
                <a:spcPct val="90000"/>
              </a:lnSpc>
              <a:spcBef>
                <a:spcPts val="800"/>
              </a:spcBef>
              <a:spcAft>
                <a:spcPts val="0"/>
              </a:spcAft>
              <a:buSzPts val="2100"/>
              <a:buNone/>
            </a:pPr>
            <a:r>
              <a:rPr lang="hr" sz="1600"/>
              <a:t>Strong collaboration with the </a:t>
            </a:r>
            <a:r>
              <a:rPr lang="hr" sz="1600" b="1"/>
              <a:t>GNA-G DIS </a:t>
            </a:r>
            <a:br>
              <a:rPr lang="hr" sz="1600" b="1"/>
            </a:br>
            <a:r>
              <a:rPr lang="hr" sz="1600"/>
              <a:t>GNA-G Data Intensive Sciences Working Group </a:t>
            </a:r>
            <a:endParaRPr sz="1600"/>
          </a:p>
        </p:txBody>
      </p:sp>
    </p:spTree>
  </p:cSld>
  <p:clrMapOvr>
    <a:masterClrMapping/>
  </p:clrMapOvr>
</p:sld>
</file>

<file path=ppt/theme/theme1.xml><?xml version="1.0" encoding="utf-8"?>
<a:theme xmlns:a="http://schemas.openxmlformats.org/drawingml/2006/main" name="Cove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ndard layout">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andard layout">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d Slid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1814</Words>
  <Application>Microsoft Office PowerPoint</Application>
  <PresentationFormat>On-screen Show (16:9)</PresentationFormat>
  <Paragraphs>293</Paragraphs>
  <Slides>25</Slides>
  <Notes>25</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25</vt:i4>
      </vt:variant>
    </vt:vector>
  </HeadingPairs>
  <TitlesOfParts>
    <vt:vector size="32" baseType="lpstr">
      <vt:lpstr>Arial</vt:lpstr>
      <vt:lpstr>Calibri</vt:lpstr>
      <vt:lpstr>Lato</vt:lpstr>
      <vt:lpstr>Cover</vt:lpstr>
      <vt:lpstr>Standard layout</vt:lpstr>
      <vt:lpstr>Standard layout</vt:lpstr>
      <vt:lpstr>End Slide</vt:lpstr>
      <vt:lpstr>Network Development in the GÉANT Project</vt:lpstr>
      <vt:lpstr>PowerPoint Presentation</vt:lpstr>
      <vt:lpstr>The GÉANT Project Structure</vt:lpstr>
      <vt:lpstr>PowerPoint Presentation</vt:lpstr>
      <vt:lpstr>Optical Time and Frequency Networks - OTFN</vt:lpstr>
      <vt:lpstr>Quantum Technologies</vt:lpstr>
      <vt:lpstr>RARE - Router for Academia, Research and Education</vt:lpstr>
      <vt:lpstr>GP4L - GÉANT P4Lab</vt:lpstr>
      <vt:lpstr>Global P4L May 2023</vt:lpstr>
      <vt:lpstr>PowerPoint Presentation</vt:lpstr>
      <vt:lpstr>PowerPoint Presentation</vt:lpstr>
      <vt:lpstr>NMaaS - Network Management as a Service</vt:lpstr>
      <vt:lpstr>PowerPoint Presentation</vt:lpstr>
      <vt:lpstr>Inventory</vt:lpstr>
      <vt:lpstr>perfSONAR</vt:lpstr>
      <vt:lpstr>Performance Measurement Platform - PMP</vt:lpstr>
      <vt:lpstr>WiFiMon</vt:lpstr>
      <vt:lpstr>TimeMap</vt:lpstr>
      <vt:lpstr>PowerPoint Presentation</vt:lpstr>
      <vt:lpstr>Network eAcademy</vt:lpstr>
      <vt:lpstr>PowerPoint Presentation</vt:lpstr>
      <vt:lpstr>PowerPoint Presentation</vt:lpstr>
      <vt:lpstr>NETDEV Incubator</vt:lpstr>
      <vt:lpstr>More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 Development in the GÉANT Project</dc:title>
  <cp:lastModifiedBy>Maria Isabel Gandia</cp:lastModifiedBy>
  <cp:revision>1</cp:revision>
  <dcterms:modified xsi:type="dcterms:W3CDTF">2023-06-02T09:09:15Z</dcterms:modified>
</cp:coreProperties>
</file>