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69" r:id="rId19"/>
    <p:sldId id="270" r:id="rId20"/>
    <p:sldId id="271" r:id="rId21"/>
  </p:sldIdLst>
  <p:sldSz cx="9144000" cy="5143500" type="screen16x9"/>
  <p:notesSz cx="7559675" cy="10691813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88D7706-607C-4A20-B94D-096894B076F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8783DE2-5597-402E-9DDB-8A3E95D4D2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496C57E-2A15-4B51-834F-F066FE5E5F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BDD8BC-5CE7-4FD4-9AD5-8C4566A903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15D310B-D2D0-468B-877F-DC2D106296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9D32FE8-C535-4E1D-BE60-4AB8785274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58F8173-1774-4FF4-B19E-A1254A1C1B7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46147A0-EBC0-4275-9068-49D6594258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D7C85FE-C4E4-40CC-A0BB-32DB5714A93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C404B37-A506-4510-8660-8985DB28632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21411C-B38C-4476-95BB-D81451E8F0A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719C532-29B0-48C4-A769-1DDDB4B5A4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BB38BF-709A-4CD5-A609-1CFC13AF49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10A54F-AD3D-41C3-927A-F3E859556D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9791F40-16F8-46AC-936A-328678A597B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A6D273-5449-4475-82F3-94FBAB8CD3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A5F10E-F8F5-47B9-8410-8C966F4EDB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0EA180-2B93-483A-AF9B-B69923C375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3E4AEA-A006-442B-8CF0-D94CDD7610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4E6B380-FB4D-45E5-922F-56771A0C750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13DA23-3B4C-4F3D-8E5C-90FBC121F8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85821A-8DE3-4747-9EB4-BB3A2A7B84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76D5ABB-B773-47F5-98CB-3344E14A4B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052070C-5F56-478B-AF54-23DD52AB7B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0" y="4357800"/>
            <a:ext cx="9143280" cy="7848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1" name="Picture 4" descr="Logo&#10;&#10;Description automatically generated"/>
          <p:cNvPicPr/>
          <p:nvPr/>
        </p:nvPicPr>
        <p:blipFill>
          <a:blip r:embed="rId14"/>
          <a:srcRect b="14789"/>
          <a:stretch/>
        </p:blipFill>
        <p:spPr>
          <a:xfrm>
            <a:off x="350280" y="4479120"/>
            <a:ext cx="1273680" cy="5245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5" descr="Background pattern&#10;&#10;Description automatically generated"/>
          <p:cNvPicPr/>
          <p:nvPr/>
        </p:nvPicPr>
        <p:blipFill>
          <a:blip r:embed="rId15">
            <a:alphaModFix amt="69000"/>
          </a:blip>
          <a:srcRect l="-2411" t="12161" r="21626" b="73781"/>
          <a:stretch/>
        </p:blipFill>
        <p:spPr>
          <a:xfrm>
            <a:off x="4839480" y="4357800"/>
            <a:ext cx="4126320" cy="784800"/>
          </a:xfrm>
          <a:prstGeom prst="rect">
            <a:avLst/>
          </a:prstGeom>
          <a:ln w="0">
            <a:noFill/>
          </a:ln>
        </p:spPr>
      </p:pic>
      <p:sp>
        <p:nvSpPr>
          <p:cNvPr id="3" name="Rectangle 4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4" name="Picture 5" descr="Logo&#10;&#10;Description automatically generated"/>
          <p:cNvPicPr/>
          <p:nvPr/>
        </p:nvPicPr>
        <p:blipFill>
          <a:blip r:embed="rId14"/>
          <a:srcRect b="-7536"/>
          <a:stretch/>
        </p:blipFill>
        <p:spPr>
          <a:xfrm>
            <a:off x="757440" y="407880"/>
            <a:ext cx="1874520" cy="974160"/>
          </a:xfrm>
          <a:prstGeom prst="rect">
            <a:avLst/>
          </a:prstGeom>
          <a:ln w="0">
            <a:noFill/>
          </a:ln>
        </p:spPr>
      </p:pic>
      <p:pic>
        <p:nvPicPr>
          <p:cNvPr id="5" name="Picture 6" descr="Background pattern&#10;&#10;Description automatically generated"/>
          <p:cNvPicPr/>
          <p:nvPr/>
        </p:nvPicPr>
        <p:blipFill>
          <a:blip r:embed="rId15">
            <a:alphaModFix amt="69000"/>
          </a:blip>
          <a:srcRect l="-1464" t="5707" r="44597" b="17415"/>
          <a:stretch/>
        </p:blipFill>
        <p:spPr>
          <a:xfrm>
            <a:off x="5675760" y="14400"/>
            <a:ext cx="3467520" cy="5128200"/>
          </a:xfrm>
          <a:prstGeom prst="rect">
            <a:avLst/>
          </a:prstGeom>
          <a:ln w="0">
            <a:noFill/>
          </a:ln>
        </p:spPr>
      </p:pic>
      <p:pic>
        <p:nvPicPr>
          <p:cNvPr id="6" name="Picture 7" descr="A black and white logo&#10;&#10;Description automatically generated with low confidence"/>
          <p:cNvPicPr/>
          <p:nvPr/>
        </p:nvPicPr>
        <p:blipFill>
          <a:blip r:embed="rId16"/>
          <a:stretch/>
        </p:blipFill>
        <p:spPr>
          <a:xfrm>
            <a:off x="770040" y="4593240"/>
            <a:ext cx="581400" cy="252720"/>
          </a:xfrm>
          <a:prstGeom prst="rect">
            <a:avLst/>
          </a:prstGeom>
          <a:ln w="0">
            <a:noFill/>
          </a:ln>
        </p:spPr>
      </p:pic>
      <p:pic>
        <p:nvPicPr>
          <p:cNvPr id="7" name="Picture 8" descr="Graphical user interface, text, email&#10;&#10;Description automatically generated"/>
          <p:cNvPicPr/>
          <p:nvPr/>
        </p:nvPicPr>
        <p:blipFill>
          <a:blip r:embed="rId17"/>
          <a:stretch/>
        </p:blipFill>
        <p:spPr>
          <a:xfrm>
            <a:off x="1578240" y="4613400"/>
            <a:ext cx="1263240" cy="26352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/>
          <p:nvPr/>
        </p:nvSpPr>
        <p:spPr>
          <a:xfrm>
            <a:off x="0" y="4357800"/>
            <a:ext cx="9143280" cy="7848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47" name="Picture 4" descr="Logo&#10;&#10;Description automatically generated"/>
          <p:cNvPicPr/>
          <p:nvPr/>
        </p:nvPicPr>
        <p:blipFill>
          <a:blip r:embed="rId14"/>
          <a:srcRect b="14789"/>
          <a:stretch/>
        </p:blipFill>
        <p:spPr>
          <a:xfrm>
            <a:off x="350280" y="4479120"/>
            <a:ext cx="1273680" cy="52452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5" descr="Background pattern&#10;&#10;Description automatically generated"/>
          <p:cNvPicPr/>
          <p:nvPr/>
        </p:nvPicPr>
        <p:blipFill>
          <a:blip r:embed="rId15">
            <a:alphaModFix amt="69000"/>
          </a:blip>
          <a:srcRect l="-2411" t="12161" r="21626" b="73781"/>
          <a:stretch/>
        </p:blipFill>
        <p:spPr>
          <a:xfrm>
            <a:off x="4839480" y="4357800"/>
            <a:ext cx="4126320" cy="78480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3"/>
          <p:cNvSpPr/>
          <p:nvPr/>
        </p:nvSpPr>
        <p:spPr>
          <a:xfrm>
            <a:off x="0" y="4313520"/>
            <a:ext cx="9143280" cy="829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50" name="Rectangle 4"/>
          <p:cNvSpPr/>
          <p:nvPr/>
        </p:nvSpPr>
        <p:spPr>
          <a:xfrm>
            <a:off x="0" y="4629960"/>
            <a:ext cx="9143280" cy="5130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51" name="Picture 6" descr="Logo&#10;&#10;Description automatically generated"/>
          <p:cNvPicPr/>
          <p:nvPr/>
        </p:nvPicPr>
        <p:blipFill>
          <a:blip r:embed="rId14"/>
          <a:srcRect b="38294"/>
          <a:stretch/>
        </p:blipFill>
        <p:spPr>
          <a:xfrm>
            <a:off x="350280" y="4752720"/>
            <a:ext cx="908280" cy="27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7" descr="Background pattern&#10;&#10;Description automatically generated"/>
          <p:cNvPicPr/>
          <p:nvPr/>
        </p:nvPicPr>
        <p:blipFill>
          <a:blip r:embed="rId15">
            <a:alphaModFix amt="69000"/>
          </a:blip>
          <a:srcRect l="-2411" t="17028" r="21626" b="73781"/>
          <a:stretch/>
        </p:blipFill>
        <p:spPr>
          <a:xfrm>
            <a:off x="4839480" y="4629960"/>
            <a:ext cx="4126320" cy="51300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sldNum" idx="1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49D7D63-A46C-4273-89B3-01651B837F17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/>
          <p:cNvSpPr/>
          <p:nvPr/>
        </p:nvSpPr>
        <p:spPr>
          <a:xfrm>
            <a:off x="0" y="4357800"/>
            <a:ext cx="9143280" cy="7848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93" name="Picture 4" descr="Logo&#10;&#10;Description automatically generated"/>
          <p:cNvPicPr/>
          <p:nvPr/>
        </p:nvPicPr>
        <p:blipFill>
          <a:blip r:embed="rId14"/>
          <a:srcRect b="14789"/>
          <a:stretch/>
        </p:blipFill>
        <p:spPr>
          <a:xfrm>
            <a:off x="350280" y="4479120"/>
            <a:ext cx="1273680" cy="52452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5" descr="Background pattern&#10;&#10;Description automatically generated"/>
          <p:cNvPicPr/>
          <p:nvPr/>
        </p:nvPicPr>
        <p:blipFill>
          <a:blip r:embed="rId15">
            <a:alphaModFix amt="69000"/>
          </a:blip>
          <a:srcRect l="-2411" t="12161" r="21626" b="73781"/>
          <a:stretch/>
        </p:blipFill>
        <p:spPr>
          <a:xfrm>
            <a:off x="4839480" y="4357800"/>
            <a:ext cx="4126320" cy="78480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2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96" name="Picture 8" descr="Background pattern&#10;&#10;Description automatically generated"/>
          <p:cNvPicPr/>
          <p:nvPr/>
        </p:nvPicPr>
        <p:blipFill>
          <a:blip r:embed="rId15">
            <a:alphaModFix amt="69000"/>
          </a:blip>
          <a:srcRect l="-1464" t="5707" r="44597" b="17415"/>
          <a:stretch/>
        </p:blipFill>
        <p:spPr>
          <a:xfrm>
            <a:off x="5675760" y="14400"/>
            <a:ext cx="3467520" cy="512820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14" descr="A black and white logo&#10;&#10;Description automatically generated with low confidence"/>
          <p:cNvPicPr/>
          <p:nvPr/>
        </p:nvPicPr>
        <p:blipFill>
          <a:blip r:embed="rId16"/>
          <a:stretch/>
        </p:blipFill>
        <p:spPr>
          <a:xfrm>
            <a:off x="770040" y="4593240"/>
            <a:ext cx="581400" cy="25272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24" descr="Graphical user interface, text, email&#10;&#10;Description automatically generated"/>
          <p:cNvPicPr/>
          <p:nvPr/>
        </p:nvPicPr>
        <p:blipFill>
          <a:blip r:embed="rId17"/>
          <a:stretch/>
        </p:blipFill>
        <p:spPr>
          <a:xfrm>
            <a:off x="1578240" y="4613400"/>
            <a:ext cx="1263240" cy="2635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1" descr="Logo&#10;&#10;Description automatically generated"/>
          <p:cNvPicPr/>
          <p:nvPr/>
        </p:nvPicPr>
        <p:blipFill>
          <a:blip r:embed="rId14"/>
          <a:srcRect b="-7536"/>
          <a:stretch/>
        </p:blipFill>
        <p:spPr>
          <a:xfrm>
            <a:off x="757440" y="407880"/>
            <a:ext cx="1874520" cy="97416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3"/>
          <p:cNvSpPr/>
          <p:nvPr/>
        </p:nvSpPr>
        <p:spPr>
          <a:xfrm>
            <a:off x="0" y="4357800"/>
            <a:ext cx="9143280" cy="7848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39" name="Picture 4" descr="Logo&#10;&#10;Description automatically generated"/>
          <p:cNvPicPr/>
          <p:nvPr/>
        </p:nvPicPr>
        <p:blipFill>
          <a:blip r:embed="rId14"/>
          <a:srcRect b="14789"/>
          <a:stretch/>
        </p:blipFill>
        <p:spPr>
          <a:xfrm>
            <a:off x="350280" y="4479120"/>
            <a:ext cx="1273680" cy="52452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5" descr="Background pattern&#10;&#10;Description automatically generated"/>
          <p:cNvPicPr/>
          <p:nvPr/>
        </p:nvPicPr>
        <p:blipFill>
          <a:blip r:embed="rId15">
            <a:alphaModFix amt="69000"/>
          </a:blip>
          <a:srcRect l="-2411" t="12161" r="21626" b="73781"/>
          <a:stretch/>
        </p:blipFill>
        <p:spPr>
          <a:xfrm>
            <a:off x="4839480" y="4357800"/>
            <a:ext cx="4126320" cy="784800"/>
          </a:xfrm>
          <a:prstGeom prst="rect">
            <a:avLst/>
          </a:prstGeom>
          <a:ln w="0">
            <a:noFill/>
          </a:ln>
        </p:spPr>
      </p:pic>
      <p:sp>
        <p:nvSpPr>
          <p:cNvPr id="141" name="PlaceHolder 1"/>
          <p:cNvSpPr>
            <a:spLocks noGrp="1"/>
          </p:cNvSpPr>
          <p:nvPr>
            <p:ph type="sldNum" idx="2"/>
          </p:nvPr>
        </p:nvSpPr>
        <p:spPr>
          <a:xfrm>
            <a:off x="6732000" y="463392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96CBB14-6056-47AD-B707-4F4A790C977D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nd.gu.se/en/describe-and-share-dat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hoesselbarth@uni-muenster.de" TargetMode="External"/><Relationship Id="rId3" Type="http://schemas.openxmlformats.org/officeDocument/2006/relationships/hyperlink" Target="mailto:sciebo.rds@uni-muenster.de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hyperlink" Target="mailto:lennart.hofeditz@uni-potsdam.de" TargetMode="External"/><Relationship Id="rId4" Type="http://schemas.openxmlformats.org/officeDocument/2006/relationships/hyperlink" Target="mailto:drive@sunet.se" TargetMode="External"/><Relationship Id="rId9" Type="http://schemas.openxmlformats.org/officeDocument/2006/relationships/hyperlink" Target="mailto:freitag@sunet.s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/>
          </p:nvPr>
        </p:nvSpPr>
        <p:spPr>
          <a:xfrm>
            <a:off x="663120" y="2952360"/>
            <a:ext cx="3822120" cy="2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FFFFFF"/>
                </a:solidFill>
                <a:latin typeface="Arial"/>
                <a:ea typeface="Verdana"/>
              </a:rPr>
              <a:t>Juri Hößelbarth, Richard Freitag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50520" y="2323440"/>
            <a:ext cx="5792760" cy="375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5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F6A500"/>
                </a:solidFill>
                <a:latin typeface="Arial"/>
                <a:ea typeface="Verdana"/>
              </a:rPr>
              <a:t>Reducing friction of FAIR data handling for researchers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69240" y="1568880"/>
            <a:ext cx="5792760" cy="428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F6A500"/>
                </a:solidFill>
                <a:latin typeface="Arial"/>
                <a:ea typeface="Verdana"/>
              </a:rPr>
              <a:t>Sciebo RDS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63120" y="3362040"/>
            <a:ext cx="3751560" cy="326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Verdana"/>
              </a:rPr>
              <a:t>Underground A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663120" y="3656520"/>
            <a:ext cx="3751560" cy="3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  <a:ea typeface="Verdana"/>
              </a:rPr>
              <a:t>6/6/2023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5D550411-1B37-CBE9-2AB3-85AAD04B7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80" y="4509741"/>
            <a:ext cx="1244600" cy="404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Num" idx="11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7A122C1-76A5-4C63-9D8E-C8BB0C941A0F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10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1A6992"/>
                </a:solidFill>
                <a:latin typeface="Arial"/>
                <a:ea typeface="Verdana"/>
              </a:rPr>
              <a:t>Development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ontent Placeholder 1"/>
          <p:cNvSpPr/>
          <p:nvPr/>
        </p:nvSpPr>
        <p:spPr>
          <a:xfrm>
            <a:off x="448920" y="905040"/>
            <a:ext cx="8147160" cy="37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360" indent="-171360">
              <a:lnSpc>
                <a:spcPct val="114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Core Components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developed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at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the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University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of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Münster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114000"/>
              </a:lnSpc>
              <a:spcBef>
                <a:spcPts val="374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RDS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Core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114000"/>
              </a:lnSpc>
              <a:spcBef>
                <a:spcPts val="374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Owncloud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plugin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114000"/>
              </a:lnSpc>
              <a:spcBef>
                <a:spcPts val="374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Connectors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for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Zenodo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,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OpenScienceFramework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and WWU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Datasafe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14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Adaption and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extensions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by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Partners like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Sunet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, SND and SURF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114000"/>
              </a:lnSpc>
              <a:spcBef>
                <a:spcPts val="374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Nextcloud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port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for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the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Owncloud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plugin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(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Sunet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)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114000"/>
              </a:lnSpc>
              <a:spcBef>
                <a:spcPts val="374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Doris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connector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(SND)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114000"/>
              </a:lnSpc>
              <a:spcBef>
                <a:spcPts val="374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Figshare</a:t>
            </a:r>
            <a:r>
              <a:rPr lang="de-DE" sz="1300" b="1" spc="-1" dirty="0">
                <a:solidFill>
                  <a:srgbClr val="414140"/>
                </a:solidFill>
                <a:ea typeface="Verdana"/>
              </a:rPr>
              <a:t>, Harvard Dataverse and </a:t>
            </a:r>
            <a:r>
              <a:rPr lang="de-DE" sz="1300" b="1" spc="-1" dirty="0" err="1">
                <a:solidFill>
                  <a:srgbClr val="414140"/>
                </a:solidFill>
                <a:ea typeface="Verdana"/>
              </a:rPr>
              <a:t>iRods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0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connectors</a:t>
            </a:r>
            <a:r>
              <a:rPr lang="de-DE" sz="1300" b="0" strike="noStrike" spc="-1" dirty="0">
                <a:solidFill>
                  <a:srgbClr val="414140"/>
                </a:solidFill>
                <a:latin typeface="Arial"/>
                <a:ea typeface="Verdana"/>
              </a:rPr>
              <a:t> (SURF)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14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Everything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openly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available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on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Github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4000"/>
              </a:lnSpc>
              <a:spcBef>
                <a:spcPts val="374"/>
              </a:spcBef>
              <a:tabLst>
                <a:tab pos="0" algn="l"/>
              </a:tabLst>
            </a:pP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4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Sciebo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RDS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is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Open Source –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why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not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develop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your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 own </a:t>
            </a:r>
            <a:r>
              <a:rPr lang="de-DE" sz="1300" b="1" strike="noStrike" spc="-1" dirty="0" err="1">
                <a:solidFill>
                  <a:srgbClr val="414140"/>
                </a:solidFill>
                <a:latin typeface="Arial"/>
                <a:ea typeface="Verdana"/>
              </a:rPr>
              <a:t>connector</a:t>
            </a:r>
            <a:r>
              <a:rPr lang="de-DE" sz="1300" b="1" strike="noStrike" spc="-1" dirty="0">
                <a:solidFill>
                  <a:srgbClr val="414140"/>
                </a:solidFill>
                <a:latin typeface="Arial"/>
                <a:ea typeface="Verdana"/>
              </a:rPr>
              <a:t>?! :-) 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3534480" cy="314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0"/>
                </a:solidFill>
                <a:latin typeface="Proxima Nova Rg"/>
              </a:rPr>
              <a:t>Federated file sharing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0"/>
                </a:solidFill>
                <a:latin typeface="Proxima Nova Rg"/>
              </a:rPr>
              <a:t>Co-management of nodes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14140"/>
                </a:solidFill>
                <a:latin typeface="Proxima Nova Rg"/>
              </a:rPr>
              <a:t>Part of ScienceMesh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Proxima Nova Rg"/>
                <a:ea typeface="Verdana"/>
              </a:rPr>
              <a:t>S3-bucket storage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Proxima Nova Rg"/>
                <a:ea typeface="Verdana"/>
              </a:rPr>
              <a:t>Share data between nodes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Proxima Nova Rg"/>
                <a:ea typeface="Verdana"/>
              </a:rPr>
              <a:t>Access ownership separation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Proxima Nova Rg"/>
                <a:ea typeface="Verdana"/>
              </a:rPr>
              <a:t>Lifecycle managed buckets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41414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Proxima Nova Rg"/>
                <a:ea typeface="Verdana"/>
              </a:rPr>
              <a:t>Follow your data as a researcher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ldNum" idx="12"/>
          </p:nvPr>
        </p:nvSpPr>
        <p:spPr>
          <a:xfrm>
            <a:off x="6732000" y="4633920"/>
            <a:ext cx="205560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7320" cy="69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Proxima Nova"/>
              </a:rPr>
              <a:t>Sunet Drive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1" name="Grupp 1"/>
          <p:cNvGrpSpPr/>
          <p:nvPr/>
        </p:nvGrpSpPr>
        <p:grpSpPr>
          <a:xfrm>
            <a:off x="4376880" y="445680"/>
            <a:ext cx="4297680" cy="3624840"/>
            <a:chOff x="4376880" y="445680"/>
            <a:chExt cx="4297680" cy="3624840"/>
          </a:xfrm>
        </p:grpSpPr>
        <p:pic>
          <p:nvPicPr>
            <p:cNvPr id="262" name="Bild 1"/>
            <p:cNvPicPr/>
            <p:nvPr/>
          </p:nvPicPr>
          <p:blipFill>
            <a:blip r:embed="rId2"/>
            <a:stretch/>
          </p:blipFill>
          <p:spPr>
            <a:xfrm>
              <a:off x="4376880" y="445680"/>
              <a:ext cx="4297680" cy="362484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263" name="Straight Arrow Connector 1"/>
            <p:cNvCxnSpPr/>
            <p:nvPr/>
          </p:nvCxnSpPr>
          <p:spPr>
            <a:xfrm>
              <a:off x="5204520" y="2502720"/>
              <a:ext cx="3960" cy="225360"/>
            </a:xfrm>
            <a:prstGeom prst="straightConnector1">
              <a:avLst/>
            </a:prstGeom>
            <a:ln w="76320">
              <a:solidFill>
                <a:srgbClr val="FF0000"/>
              </a:solidFill>
              <a:round/>
              <a:tailEnd type="triangle" w="med" len="sm"/>
            </a:ln>
          </p:spPr>
        </p:cxnSp>
        <p:cxnSp>
          <p:nvCxnSpPr>
            <p:cNvPr id="264" name="Straight Arrow Connector 2"/>
            <p:cNvCxnSpPr/>
            <p:nvPr/>
          </p:nvCxnSpPr>
          <p:spPr>
            <a:xfrm flipH="1">
              <a:off x="5311800" y="1795320"/>
              <a:ext cx="916200" cy="928440"/>
            </a:xfrm>
            <a:prstGeom prst="straightConnector1">
              <a:avLst/>
            </a:prstGeom>
            <a:ln w="76320">
              <a:solidFill>
                <a:srgbClr val="00B0F0"/>
              </a:solidFill>
              <a:round/>
              <a:tailEnd type="triangle" w="med" len="sm"/>
            </a:ln>
          </p:spPr>
        </p:cxnSp>
        <p:cxnSp>
          <p:nvCxnSpPr>
            <p:cNvPr id="265" name="Straight Arrow Connector 3"/>
            <p:cNvCxnSpPr/>
            <p:nvPr/>
          </p:nvCxnSpPr>
          <p:spPr>
            <a:xfrm>
              <a:off x="6376320" y="2569320"/>
              <a:ext cx="1800" cy="761400"/>
            </a:xfrm>
            <a:prstGeom prst="straightConnector1">
              <a:avLst/>
            </a:prstGeom>
            <a:ln w="76320">
              <a:solidFill>
                <a:srgbClr val="00B0F0"/>
              </a:solidFill>
              <a:round/>
              <a:tailEnd type="triangle" w="med" len="sm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/>
          </p:nvPr>
        </p:nvSpPr>
        <p:spPr>
          <a:xfrm>
            <a:off x="350280" y="964439"/>
            <a:ext cx="4907520" cy="3295833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normAutofit fontScale="92500" lnSpcReduction="20000"/>
          </a:bodyPr>
          <a:lstStyle/>
          <a:p>
            <a:pPr marL="432000" indent="-324000">
              <a:lnSpc>
                <a:spcPct val="114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1200" b="0" strike="noStrike" spc="-1" dirty="0" err="1">
                <a:solidFill>
                  <a:srgbClr val="07407B"/>
                </a:solidFill>
                <a:latin typeface="Calibri"/>
                <a:ea typeface="Arial"/>
              </a:rPr>
              <a:t>Sunet</a:t>
            </a:r>
            <a:r>
              <a:rPr lang="de-DE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 – RDS Infrastructure</a:t>
            </a:r>
            <a:endParaRPr lang="en-US" sz="1200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14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WWU streamlined infrastructure setup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Prepare deployment using </a:t>
            </a:r>
            <a:r>
              <a:rPr lang="en-GB" sz="1200" b="0" strike="noStrike" spc="-1" dirty="0" err="1">
                <a:solidFill>
                  <a:srgbClr val="07407B"/>
                </a:solidFill>
                <a:latin typeface="Calibri"/>
                <a:ea typeface="Arial"/>
              </a:rPr>
              <a:t>Sunet</a:t>
            </a: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 infrastructure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RDS App for </a:t>
            </a:r>
            <a:r>
              <a:rPr lang="en-GB" sz="1200" b="0" strike="noStrike" spc="-1" dirty="0" err="1">
                <a:solidFill>
                  <a:srgbClr val="07407B"/>
                </a:solidFill>
                <a:latin typeface="Calibri"/>
                <a:ea typeface="Arial"/>
              </a:rPr>
              <a:t>Nextcloud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Initially only minor changes necessary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strike="noStrike" spc="-1" dirty="0" err="1">
                <a:solidFill>
                  <a:srgbClr val="07407B"/>
                </a:solidFill>
                <a:latin typeface="Calibri"/>
                <a:ea typeface="Arial"/>
              </a:rPr>
              <a:t>Nextcloud</a:t>
            </a: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 updates required further customizations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SND/Doris Connector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Define architecture and design within the context of both Doris and </a:t>
            </a:r>
            <a:r>
              <a:rPr lang="en-GB" sz="1200" b="0" strike="noStrike" spc="-1" dirty="0" err="1">
                <a:solidFill>
                  <a:srgbClr val="07407B"/>
                </a:solidFill>
                <a:latin typeface="Calibri"/>
                <a:ea typeface="Arial"/>
              </a:rPr>
              <a:t>Sunet</a:t>
            </a: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 Drive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Specify integration into storage architecture (S3), ideally avoiding a dependency on </a:t>
            </a:r>
            <a:r>
              <a:rPr lang="en-GB" sz="1200" b="0" strike="noStrike" spc="-1" dirty="0" err="1">
                <a:solidFill>
                  <a:srgbClr val="07407B"/>
                </a:solidFill>
                <a:latin typeface="Calibri"/>
                <a:ea typeface="Arial"/>
              </a:rPr>
              <a:t>Nextcloud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strike="noStrike" spc="-1" dirty="0">
                <a:solidFill>
                  <a:srgbClr val="07407B"/>
                </a:solidFill>
                <a:latin typeface="Calibri"/>
                <a:ea typeface="Arial"/>
              </a:rPr>
              <a:t>Deploy app to be used by reference users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ldNum" idx="13"/>
          </p:nvPr>
        </p:nvSpPr>
        <p:spPr>
          <a:xfrm>
            <a:off x="6732000" y="463392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AAF1F38-16EE-45B6-BED3-0AC461A74CEA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12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Porting Sciebo RDS to Nextcloud (Sunet Drive)</a:t>
            </a:r>
          </a:p>
        </p:txBody>
      </p:sp>
      <p:pic>
        <p:nvPicPr>
          <p:cNvPr id="269" name="Image 2"/>
          <p:cNvPicPr/>
          <p:nvPr/>
        </p:nvPicPr>
        <p:blipFill>
          <a:blip r:embed="rId2"/>
          <a:stretch/>
        </p:blipFill>
        <p:spPr>
          <a:xfrm>
            <a:off x="5486400" y="986400"/>
            <a:ext cx="3245760" cy="1828800"/>
          </a:xfrm>
          <a:prstGeom prst="rect">
            <a:avLst/>
          </a:prstGeom>
          <a:ln w="0">
            <a:noFill/>
          </a:ln>
        </p:spPr>
      </p:pic>
      <p:sp>
        <p:nvSpPr>
          <p:cNvPr id="270" name="Content Placeholder 19"/>
          <p:cNvSpPr/>
          <p:nvPr/>
        </p:nvSpPr>
        <p:spPr>
          <a:xfrm>
            <a:off x="5258160" y="3201120"/>
            <a:ext cx="365724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200" b="0" strike="noStrike" spc="-1">
                <a:solidFill>
                  <a:srgbClr val="07407B"/>
                </a:solidFill>
                <a:latin typeface="Calibri"/>
                <a:ea typeface="Arial"/>
              </a:rPr>
              <a:t>Most components still require some development effort, but we are getting there!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2"/>
          <p:cNvSpPr>
            <a:spLocks noGrp="1"/>
          </p:cNvSpPr>
          <p:nvPr>
            <p:ph type="title"/>
          </p:nvPr>
        </p:nvSpPr>
        <p:spPr>
          <a:xfrm>
            <a:off x="457200" y="-37255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1A6992"/>
                </a:solidFill>
                <a:latin typeface="Arial"/>
                <a:ea typeface="Verdana"/>
              </a:rPr>
              <a:t>Demo: Publishing from </a:t>
            </a:r>
            <a:r>
              <a:rPr lang="en-US" sz="2000" b="1" strike="noStrike" spc="-1" dirty="0" err="1">
                <a:solidFill>
                  <a:srgbClr val="1A6992"/>
                </a:solidFill>
                <a:latin typeface="Arial"/>
                <a:ea typeface="Verdana"/>
              </a:rPr>
              <a:t>Sunet</a:t>
            </a:r>
            <a:r>
              <a:rPr lang="en-US" sz="2000" b="1" strike="noStrike" spc="-1" dirty="0">
                <a:solidFill>
                  <a:srgbClr val="1A6992"/>
                </a:solidFill>
                <a:latin typeface="Arial"/>
                <a:ea typeface="Verdana"/>
              </a:rPr>
              <a:t> Drive (</a:t>
            </a:r>
            <a:r>
              <a:rPr lang="en-US" sz="2000" b="1" strike="noStrike" spc="-1" dirty="0" err="1">
                <a:solidFill>
                  <a:srgbClr val="1A6992"/>
                </a:solidFill>
                <a:latin typeface="Arial"/>
                <a:ea typeface="Verdana"/>
              </a:rPr>
              <a:t>Nextcloud</a:t>
            </a:r>
            <a:r>
              <a:rPr lang="en-US" sz="2000" b="1" strike="noStrike" spc="-1" dirty="0">
                <a:solidFill>
                  <a:srgbClr val="1A6992"/>
                </a:solidFill>
                <a:latin typeface="Arial"/>
                <a:ea typeface="Verdana"/>
              </a:rPr>
              <a:t>)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sldNum" idx="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77D87AE-03D0-405C-9183-85EE57285006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13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TNC23-RDS-NC-Demo_slides">
            <a:hlinkClick r:id="" action="ppaction://media"/>
            <a:extLst>
              <a:ext uri="{FF2B5EF4-FFF2-40B4-BE49-F238E27FC236}">
                <a16:creationId xmlns:a16="http://schemas.microsoft.com/office/drawing/2014/main" id="{D0DB5CF6-6CD0-3161-9A38-F66669EDBF19}"/>
              </a:ext>
            </a:extLst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457" y="574964"/>
            <a:ext cx="7181086" cy="4039899"/>
          </a:xfrm>
        </p:spPr>
      </p:pic>
    </p:spTree>
    <p:extLst>
      <p:ext uri="{BB962C8B-B14F-4D97-AF65-F5344CB8AC3E}">
        <p14:creationId xmlns:p14="http://schemas.microsoft.com/office/powerpoint/2010/main" val="19896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Num" idx="14"/>
          </p:nvPr>
        </p:nvSpPr>
        <p:spPr>
          <a:xfrm>
            <a:off x="6732000" y="463392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2A206F9-0C01-4ED4-9D34-2FD222223D45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14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RDS - Planning and Rollout for Sunet Drive</a:t>
            </a:r>
          </a:p>
        </p:txBody>
      </p:sp>
      <p:graphicFrame>
        <p:nvGraphicFramePr>
          <p:cNvPr id="273" name="Table 272"/>
          <p:cNvGraphicFramePr/>
          <p:nvPr/>
        </p:nvGraphicFramePr>
        <p:xfrm>
          <a:off x="582840" y="934920"/>
          <a:ext cx="7666920" cy="2945520"/>
        </p:xfrm>
        <a:graphic>
          <a:graphicData uri="http://schemas.openxmlformats.org/drawingml/2006/table">
            <a:tbl>
              <a:tblPr/>
              <a:tblGrid>
                <a:gridCol w="191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40">
                <a:tc>
                  <a:txBody>
                    <a:bodyPr/>
                    <a:lstStyle/>
                    <a:p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Component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Description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Status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Planning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9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Sunet RDS App and Infrastructure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Sunet self-hosted RDS infrastructure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Test/Release Candidate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Test: Q2 - 2023</a:t>
                      </a:r>
                    </a:p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Production: Q2/Q3 - 2023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9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Sciebo-Connectors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Connectors developed by Sciebo development team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Test/Release Candidate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Test: Q2 - 2023</a:t>
                      </a:r>
                    </a:p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Production: Q2/Q3 - 2023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8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SURF-Connectors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Figshare, iRods, Harvard Dataverse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Under Develoment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Dependent on external development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96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SND-Connector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Connector for Doris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(Early) Development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Dependent on external development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4907520" cy="246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0">
              <a:lnSpc>
                <a:spcPct val="114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7407B"/>
                </a:solidFill>
                <a:latin typeface="Calibri"/>
                <a:ea typeface="Arial"/>
              </a:rPr>
              <a:t>DORIS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07407B"/>
                </a:solidFill>
                <a:latin typeface="Calibri"/>
                <a:ea typeface="Arial"/>
              </a:rPr>
              <a:t>Status:</a:t>
            </a:r>
            <a:r>
              <a:rPr lang="en-US" sz="1400" b="0" strike="noStrike" spc="-1">
                <a:solidFill>
                  <a:srgbClr val="07407B"/>
                </a:solidFill>
                <a:latin typeface="Calibri"/>
                <a:ea typeface="Arial"/>
              </a:rPr>
              <a:t> (Early) Development)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0" strike="noStrike" spc="-1">
                <a:solidFill>
                  <a:srgbClr val="07407B"/>
                </a:solidFill>
                <a:latin typeface="Calibri"/>
                <a:ea typeface="Arial"/>
              </a:rPr>
              <a:t>Metadata management system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0" strike="noStrike" spc="-1">
                <a:solidFill>
                  <a:srgbClr val="07407B"/>
                </a:solidFill>
                <a:latin typeface="Calibri"/>
                <a:ea typeface="Arial"/>
              </a:rPr>
              <a:t>Cross discipline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0" strike="noStrike" spc="-1">
                <a:solidFill>
                  <a:srgbClr val="07407B"/>
                </a:solidFill>
                <a:latin typeface="Calibri"/>
                <a:ea typeface="Arial"/>
              </a:rPr>
              <a:t>Heavy use of controlled vocabularies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ldNum" idx="15"/>
          </p:nvPr>
        </p:nvSpPr>
        <p:spPr>
          <a:xfrm>
            <a:off x="6732000" y="463392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D0BCAD9-1309-4786-8933-8BB0106DC4D5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15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Swedish National Dataservice (SND)</a:t>
            </a:r>
          </a:p>
        </p:txBody>
      </p:sp>
      <p:pic>
        <p:nvPicPr>
          <p:cNvPr id="277" name="Picture 276"/>
          <p:cNvPicPr/>
          <p:nvPr/>
        </p:nvPicPr>
        <p:blipFill>
          <a:blip r:embed="rId2"/>
          <a:stretch/>
        </p:blipFill>
        <p:spPr>
          <a:xfrm>
            <a:off x="4066920" y="1143000"/>
            <a:ext cx="4848480" cy="2723400"/>
          </a:xfrm>
          <a:prstGeom prst="rect">
            <a:avLst/>
          </a:prstGeom>
          <a:ln w="0">
            <a:noFill/>
          </a:ln>
        </p:spPr>
      </p:pic>
      <p:sp>
        <p:nvSpPr>
          <p:cNvPr id="278" name="Content Placeholder 21"/>
          <p:cNvSpPr/>
          <p:nvPr/>
        </p:nvSpPr>
        <p:spPr>
          <a:xfrm>
            <a:off x="479520" y="3732480"/>
            <a:ext cx="381528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200" b="0" strike="noStrike" spc="-1">
                <a:solidFill>
                  <a:srgbClr val="07407B"/>
                </a:solidFill>
                <a:latin typeface="Calibri"/>
                <a:ea typeface="Arial"/>
              </a:rPr>
              <a:t>More information about sharing data via DORIS</a:t>
            </a:r>
            <a:br>
              <a:rPr sz="1200"/>
            </a:br>
            <a:r>
              <a:rPr lang="sv-SE" sz="1200" b="0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https://snd.gu.se/en/describe-and-share-data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16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6EEF019-5286-4902-A7C2-6AC4BE17402E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16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1A6992"/>
                </a:solidFill>
                <a:latin typeface="Arial"/>
                <a:ea typeface="Verdana"/>
              </a:rPr>
              <a:t>Get in touch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Inhaltsplatzhalter 8" descr="Chat mit einfarbiger Füllung"/>
          <p:cNvPicPr/>
          <p:nvPr/>
        </p:nvPicPr>
        <p:blipFill>
          <a:blip r:embed="rId2"/>
          <a:stretch/>
        </p:blipFill>
        <p:spPr>
          <a:xfrm>
            <a:off x="224280" y="1827720"/>
            <a:ext cx="304560" cy="304560"/>
          </a:xfrm>
          <a:prstGeom prst="rect">
            <a:avLst/>
          </a:prstGeom>
          <a:ln w="0">
            <a:noFill/>
          </a:ln>
        </p:spPr>
      </p:pic>
      <p:sp>
        <p:nvSpPr>
          <p:cNvPr id="282" name="Inhaltsplatzhalter 3"/>
          <p:cNvSpPr/>
          <p:nvPr/>
        </p:nvSpPr>
        <p:spPr>
          <a:xfrm>
            <a:off x="667800" y="1123920"/>
            <a:ext cx="3732840" cy="296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44546A"/>
                </a:solidFill>
                <a:latin typeface="Arial"/>
                <a:ea typeface="Verdana"/>
              </a:rPr>
              <a:t>www.research-data-services.org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44546A"/>
                </a:solidFill>
                <a:latin typeface="Arial"/>
                <a:ea typeface="Verdana"/>
              </a:rPr>
              <a:t> 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44546A"/>
                </a:solidFill>
                <a:latin typeface="Arial"/>
                <a:ea typeface="Verdana"/>
              </a:rPr>
              <a:t>gitter.im/</a:t>
            </a:r>
            <a:r>
              <a:rPr lang="de-DE" sz="1800" b="0" strike="noStrike" spc="-1" dirty="0" err="1">
                <a:solidFill>
                  <a:srgbClr val="44546A"/>
                </a:solidFill>
                <a:latin typeface="Arial"/>
                <a:ea typeface="Verdana"/>
              </a:rPr>
              <a:t>Sciebo</a:t>
            </a:r>
            <a:r>
              <a:rPr lang="de-DE" sz="1800" b="0" strike="noStrike" spc="-1" dirty="0">
                <a:solidFill>
                  <a:srgbClr val="44546A"/>
                </a:solidFill>
                <a:latin typeface="Arial"/>
                <a:ea typeface="Verdana"/>
              </a:rPr>
              <a:t>-RDS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44546A"/>
                </a:solidFill>
                <a:latin typeface="Arial"/>
                <a:ea typeface="Verdana"/>
              </a:rPr>
              <a:t>github.com/</a:t>
            </a:r>
            <a:r>
              <a:rPr lang="de-DE" sz="1800" b="0" strike="noStrike" spc="-1" dirty="0" err="1">
                <a:solidFill>
                  <a:srgbClr val="44546A"/>
                </a:solidFill>
                <a:latin typeface="Arial"/>
                <a:ea typeface="Verdana"/>
              </a:rPr>
              <a:t>Sciebo</a:t>
            </a:r>
            <a:r>
              <a:rPr lang="de-DE" sz="1800" b="0" strike="noStrike" spc="-1" dirty="0">
                <a:solidFill>
                  <a:srgbClr val="44546A"/>
                </a:solidFill>
                <a:latin typeface="Arial"/>
                <a:ea typeface="Verdana"/>
              </a:rPr>
              <a:t>-RDS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tx2"/>
                </a:solidFill>
                <a:latin typeface="Arial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sciebo.rds@uni-muenster.de</a:t>
            </a:r>
            <a:endParaRPr lang="en-US" sz="18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tx2"/>
                </a:solidFill>
                <a:latin typeface="Arial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drive@sunet.se</a:t>
            </a:r>
            <a:r>
              <a:rPr lang="de-DE" sz="1800" b="0" strike="noStrike" spc="-1" dirty="0">
                <a:solidFill>
                  <a:schemeClr val="tx2"/>
                </a:solidFill>
                <a:latin typeface="Arial"/>
                <a:ea typeface="Verdana"/>
              </a:rPr>
              <a:t> </a:t>
            </a:r>
            <a:endParaRPr lang="en-US" sz="1800" b="0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283" name="Grafik 10" descr="Internet mit einfarbiger Füllung"/>
          <p:cNvPicPr/>
          <p:nvPr/>
        </p:nvPicPr>
        <p:blipFill>
          <a:blip r:embed="rId5"/>
          <a:stretch/>
        </p:blipFill>
        <p:spPr>
          <a:xfrm>
            <a:off x="225360" y="1144440"/>
            <a:ext cx="303120" cy="3031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6"/>
          <p:cNvPicPr/>
          <p:nvPr/>
        </p:nvPicPr>
        <p:blipFill>
          <a:blip r:embed="rId6"/>
          <a:stretch/>
        </p:blipFill>
        <p:spPr>
          <a:xfrm>
            <a:off x="225360" y="2514600"/>
            <a:ext cx="303120" cy="303120"/>
          </a:xfrm>
          <a:prstGeom prst="rect">
            <a:avLst/>
          </a:prstGeom>
          <a:ln w="0">
            <a:noFill/>
          </a:ln>
        </p:spPr>
      </p:pic>
      <p:pic>
        <p:nvPicPr>
          <p:cNvPr id="285" name="Inhaltsplatzhalter 8" descr="Umschlag mit einfarbiger Füllung"/>
          <p:cNvPicPr/>
          <p:nvPr/>
        </p:nvPicPr>
        <p:blipFill>
          <a:blip r:embed="rId7"/>
          <a:stretch/>
        </p:blipFill>
        <p:spPr>
          <a:xfrm>
            <a:off x="197640" y="3231000"/>
            <a:ext cx="304560" cy="304560"/>
          </a:xfrm>
          <a:prstGeom prst="rect">
            <a:avLst/>
          </a:prstGeom>
          <a:ln w="0">
            <a:noFill/>
          </a:ln>
        </p:spPr>
      </p:pic>
      <p:sp>
        <p:nvSpPr>
          <p:cNvPr id="286" name="TextBox 9"/>
          <p:cNvSpPr/>
          <p:nvPr/>
        </p:nvSpPr>
        <p:spPr>
          <a:xfrm>
            <a:off x="5009760" y="1064160"/>
            <a:ext cx="3732840" cy="2283787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Juri Hößelbarth</a:t>
            </a:r>
            <a:endParaRPr lang="en-US" sz="13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44546A"/>
                </a:solidFill>
                <a:latin typeface="Calibri"/>
                <a:ea typeface="Arial"/>
              </a:rPr>
              <a:t>    </a:t>
            </a:r>
            <a:r>
              <a:rPr lang="en-US" sz="1600" b="0" i="1" strike="noStrike" spc="-1" dirty="0">
                <a:solidFill>
                  <a:schemeClr val="tx2"/>
                </a:solidFill>
                <a:latin typeface="Calibri"/>
                <a:ea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hoesselbarth@uni-muenster.de</a:t>
            </a:r>
            <a:endParaRPr lang="en-US" sz="16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5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Richard Freitag</a:t>
            </a:r>
            <a:endParaRPr lang="en-US" sz="13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44546A"/>
                </a:solidFill>
                <a:latin typeface="Calibri"/>
                <a:ea typeface="Arial"/>
              </a:rPr>
              <a:t>    </a:t>
            </a:r>
            <a:r>
              <a:rPr lang="en-US" sz="1600" b="0" i="1" strike="noStrike" spc="-1" dirty="0">
                <a:solidFill>
                  <a:schemeClr val="tx2"/>
                </a:solidFill>
                <a:latin typeface="Calibri"/>
                <a:ea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freitag@sunet.se</a:t>
            </a:r>
            <a:endParaRPr lang="en-US" sz="16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5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Lennart </a:t>
            </a:r>
            <a:r>
              <a:rPr lang="en-US" sz="1350" b="1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Hofeditz</a:t>
            </a:r>
            <a:endParaRPr lang="en-US" sz="13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44546A"/>
                </a:solidFill>
                <a:latin typeface="Calibri"/>
                <a:ea typeface="Arial"/>
              </a:rPr>
              <a:t>    </a:t>
            </a:r>
            <a:r>
              <a:rPr lang="en-US" sz="1600" b="0" i="1" strike="noStrike" spc="-1" dirty="0">
                <a:solidFill>
                  <a:schemeClr val="tx2"/>
                </a:solidFill>
                <a:latin typeface="Calibri"/>
                <a:ea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lennart.hofeditz@uni-potsdam.de</a:t>
            </a:r>
            <a:endParaRPr lang="en-US" sz="1600" b="0" strike="noStrike" spc="-1" dirty="0">
              <a:solidFill>
                <a:schemeClr val="tx2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/>
          </p:nvPr>
        </p:nvSpPr>
        <p:spPr>
          <a:xfrm>
            <a:off x="656640" y="3470040"/>
            <a:ext cx="3795120" cy="26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Arial"/>
                <a:ea typeface="Verdana"/>
              </a:rPr>
              <a:t>hoesselbarth@uni-muenster.de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Arial"/>
                <a:ea typeface="Verdana"/>
              </a:rPr>
              <a:t>freitag@sunet.se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 Placeholder 7"/>
          <p:cNvSpPr/>
          <p:nvPr/>
        </p:nvSpPr>
        <p:spPr>
          <a:xfrm>
            <a:off x="697680" y="2448000"/>
            <a:ext cx="579276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Verdana"/>
              </a:rPr>
              <a:t>Any questions?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 Placeholder 6"/>
          <p:cNvSpPr/>
          <p:nvPr/>
        </p:nvSpPr>
        <p:spPr>
          <a:xfrm>
            <a:off x="641880" y="1852200"/>
            <a:ext cx="5980320" cy="76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4000" b="0" strike="noStrike" spc="-1">
                <a:solidFill>
                  <a:srgbClr val="F6A500"/>
                </a:solidFill>
                <a:latin typeface="Arial"/>
                <a:ea typeface="Verdana"/>
              </a:rPr>
              <a:t>Thank you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Num" idx="3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193158E-53C2-4B4B-ACAD-27D464B252AD}" type="slidenum">
              <a:rPr lang="en-GB" sz="1000" b="0" i="1" strike="noStrike" spc="-1">
                <a:solidFill>
                  <a:srgbClr val="B4E9E2"/>
                </a:solidFill>
                <a:latin typeface="Arial"/>
                <a:ea typeface="Arial"/>
              </a:rPr>
              <a:t>2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1A6992"/>
                </a:solidFill>
                <a:latin typeface="Arial"/>
                <a:ea typeface="Verdana"/>
              </a:rPr>
              <a:t>Who we are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ontent Placeholder 1"/>
          <p:cNvSpPr/>
          <p:nvPr/>
        </p:nvSpPr>
        <p:spPr>
          <a:xfrm>
            <a:off x="667080" y="1107360"/>
            <a:ext cx="4094280" cy="37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1400" b="1" strike="noStrike" spc="-1">
                <a:solidFill>
                  <a:srgbClr val="414140"/>
                </a:solidFill>
                <a:latin typeface="Arial"/>
                <a:ea typeface="Verdana"/>
              </a:rPr>
              <a:t>Juri Hößelbarth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414140"/>
                </a:solidFill>
                <a:latin typeface="Arial"/>
                <a:ea typeface="Verdana"/>
              </a:rPr>
              <a:t>Software Developer @ University of Münster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414140"/>
                </a:solidFill>
                <a:latin typeface="Arial"/>
                <a:ea typeface="Verdana"/>
              </a:rPr>
              <a:t>Leading Task 4.2 @ CS3MESH4EOSC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1400" b="1" strike="noStrike" spc="-1">
                <a:solidFill>
                  <a:srgbClr val="414140"/>
                </a:solidFill>
                <a:latin typeface="Arial"/>
                <a:ea typeface="Verdana"/>
              </a:rPr>
              <a:t>hoesselbarth@uni-muenster.de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Grafik 14" descr="Umschlag Silhouette"/>
          <p:cNvPicPr/>
          <p:nvPr/>
        </p:nvPicPr>
        <p:blipFill>
          <a:blip r:embed="rId2"/>
          <a:stretch/>
        </p:blipFill>
        <p:spPr>
          <a:xfrm>
            <a:off x="391320" y="2271240"/>
            <a:ext cx="287280" cy="287280"/>
          </a:xfrm>
          <a:prstGeom prst="rect">
            <a:avLst/>
          </a:prstGeom>
          <a:ln w="0">
            <a:noFill/>
          </a:ln>
        </p:spPr>
      </p:pic>
      <p:sp>
        <p:nvSpPr>
          <p:cNvPr id="189" name="Content Placeholder 1"/>
          <p:cNvSpPr/>
          <p:nvPr/>
        </p:nvSpPr>
        <p:spPr>
          <a:xfrm>
            <a:off x="5072040" y="1107360"/>
            <a:ext cx="4094280" cy="37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1400" b="1" strike="noStrike" spc="-1">
                <a:solidFill>
                  <a:srgbClr val="414140"/>
                </a:solidFill>
                <a:latin typeface="Arial"/>
                <a:ea typeface="Verdana"/>
              </a:rPr>
              <a:t>Richard Freitag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414140"/>
                </a:solidFill>
                <a:latin typeface="Arial"/>
                <a:ea typeface="Verdana"/>
              </a:rPr>
              <a:t>Project Manager for Sunet Drive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US" sz="1400" b="1" strike="noStrike" spc="-1">
                <a:solidFill>
                  <a:srgbClr val="414140"/>
                </a:solidFill>
                <a:latin typeface="Arial"/>
                <a:ea typeface="Verdana"/>
              </a:rPr>
              <a:t>freitag@sunet.se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Grafik 14" descr="Umschlag Silhouette"/>
          <p:cNvPicPr/>
          <p:nvPr/>
        </p:nvPicPr>
        <p:blipFill>
          <a:blip r:embed="rId2"/>
          <a:stretch/>
        </p:blipFill>
        <p:spPr>
          <a:xfrm>
            <a:off x="4784040" y="2269800"/>
            <a:ext cx="287280" cy="28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8438400" cy="298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rgbClr val="414140"/>
                </a:solidFill>
                <a:latin typeface="Arial"/>
                <a:ea typeface="Verdana"/>
              </a:rPr>
              <a:t>EFSS</a:t>
            </a:r>
            <a:r>
              <a:rPr lang="en-US" sz="1600" b="0" strike="noStrike" spc="-1">
                <a:solidFill>
                  <a:srgbClr val="414140"/>
                </a:solidFill>
                <a:latin typeface="Arial"/>
                <a:ea typeface="Verdana"/>
              </a:rPr>
              <a:t>: Enterprise Sync – and Share System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414140"/>
                </a:solidFill>
                <a:latin typeface="Arial"/>
                <a:ea typeface="Verdana"/>
              </a:rPr>
              <a:t>	example: OwnCloud, Nextcloud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rgbClr val="414140"/>
                </a:solidFill>
                <a:latin typeface="Arial"/>
                <a:ea typeface="Verdana"/>
              </a:rPr>
              <a:t>(Research Data) Repository</a:t>
            </a:r>
            <a:r>
              <a:rPr lang="en-US" sz="1600" b="0" strike="noStrike" spc="-1">
                <a:solidFill>
                  <a:srgbClr val="414140"/>
                </a:solidFill>
                <a:latin typeface="Arial"/>
                <a:ea typeface="Verdana"/>
              </a:rPr>
              <a:t>: A publishing and/or archiving platform for (research) data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414140"/>
                </a:solidFill>
                <a:latin typeface="Arial"/>
                <a:ea typeface="Verdana"/>
              </a:rPr>
              <a:t>	example: Zenodo, OSF, Figshare, …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ldNum" idx="4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2B35E22-AEAF-459D-A893-093291A0F00C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3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1A6992"/>
                </a:solidFill>
                <a:latin typeface="Arial"/>
                <a:ea typeface="Verdana"/>
              </a:rPr>
              <a:t>Glossary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Num" idx="5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FD5FE43-9C72-499C-8C19-7D7DCF06271C}" type="slidenum">
              <a:rPr lang="en-GB" sz="1000" b="0" i="1" strike="noStrike" spc="-1">
                <a:solidFill>
                  <a:srgbClr val="B4E9E2"/>
                </a:solidFill>
                <a:latin typeface="Arial"/>
                <a:ea typeface="Arial"/>
              </a:rPr>
              <a:t>4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1A6992"/>
                </a:solidFill>
                <a:latin typeface="Arial"/>
                <a:ea typeface="Verdana"/>
              </a:rPr>
              <a:t>Background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ontent Placeholder 1"/>
          <p:cNvSpPr/>
          <p:nvPr/>
        </p:nvSpPr>
        <p:spPr>
          <a:xfrm>
            <a:off x="350280" y="1074240"/>
            <a:ext cx="3493080" cy="37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4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400" b="0" strike="noStrike" spc="-1">
                <a:solidFill>
                  <a:schemeClr val="accent5"/>
                </a:solidFill>
                <a:latin typeface="Calibri"/>
                <a:ea typeface="Arial"/>
              </a:rPr>
              <a:t>University of Münster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14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>
                <a:solidFill>
                  <a:srgbClr val="414140"/>
                </a:solidFill>
                <a:latin typeface="Arial"/>
                <a:ea typeface="Verdana"/>
              </a:rPr>
              <a:t>Major German University (44.585 students in 2022/23)</a:t>
            </a:r>
            <a:endParaRPr lang="en-US" sz="125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>
                <a:solidFill>
                  <a:srgbClr val="414140"/>
                </a:solidFill>
                <a:latin typeface="Arial"/>
                <a:ea typeface="Verdana"/>
              </a:rPr>
              <a:t>Runs the </a:t>
            </a:r>
            <a:r>
              <a:rPr lang="de-DE" sz="1250" b="1" strike="noStrike" spc="-1">
                <a:solidFill>
                  <a:srgbClr val="414140"/>
                </a:solidFill>
                <a:latin typeface="Arial"/>
                <a:ea typeface="Verdana"/>
              </a:rPr>
              <a:t>Sciebo</a:t>
            </a:r>
            <a:r>
              <a:rPr lang="de-DE" sz="1250" b="0" strike="noStrike" spc="-1">
                <a:solidFill>
                  <a:srgbClr val="414140"/>
                </a:solidFill>
                <a:latin typeface="Arial"/>
                <a:ea typeface="Verdana"/>
              </a:rPr>
              <a:t> Sync‘n‘Share service</a:t>
            </a:r>
            <a:endParaRPr lang="en-US" sz="12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endParaRPr lang="en-US" sz="12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400" b="0" strike="noStrike" spc="-1">
                <a:solidFill>
                  <a:schemeClr val="accent5"/>
                </a:solidFill>
                <a:latin typeface="Calibri"/>
                <a:ea typeface="Arial"/>
              </a:rPr>
              <a:t>Sciebo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>
                <a:solidFill>
                  <a:srgbClr val="414140"/>
                </a:solidFill>
                <a:latin typeface="Arial"/>
                <a:ea typeface="Verdana"/>
              </a:rPr>
              <a:t>OC10 based, federated Sync‘n‘Share</a:t>
            </a:r>
            <a:endParaRPr lang="en-US" sz="125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>
                <a:solidFill>
                  <a:srgbClr val="414140"/>
                </a:solidFill>
                <a:latin typeface="Arial"/>
                <a:ea typeface="Verdana"/>
              </a:rPr>
              <a:t>ca. 230.000 users across 40 universities</a:t>
            </a:r>
            <a:endParaRPr lang="en-US" sz="125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>
                <a:solidFill>
                  <a:srgbClr val="414140"/>
                </a:solidFill>
                <a:latin typeface="Arial"/>
                <a:ea typeface="Verdana"/>
              </a:rPr>
              <a:t>30GB per student, 500GB per employee,</a:t>
            </a:r>
            <a:endParaRPr lang="en-US" sz="12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de-DE" sz="1250" b="0" strike="noStrike" spc="-1">
                <a:solidFill>
                  <a:srgbClr val="414140"/>
                </a:solidFill>
                <a:latin typeface="Arial"/>
                <a:ea typeface="Verdana"/>
              </a:rPr>
              <a:t>      30-2.000GB for project boxes</a:t>
            </a:r>
            <a:endParaRPr lang="en-US" sz="125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41414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>
                <a:solidFill>
                  <a:srgbClr val="414140"/>
                </a:solidFill>
                <a:latin typeface="Arial"/>
                <a:ea typeface="Verdana"/>
              </a:rPr>
              <a:t>ca. 3,9 PB of total storage</a:t>
            </a:r>
            <a:endParaRPr lang="en-US" sz="12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Slide Number Placeholder 4"/>
          <p:cNvSpPr/>
          <p:nvPr/>
        </p:nvSpPr>
        <p:spPr>
          <a:xfrm>
            <a:off x="9649080" y="5306760"/>
            <a:ext cx="597240" cy="2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D7BEDDE-905C-4F20-AE6D-093800AA8B41}" type="slidenum">
              <a:rPr lang="it-IT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4</a:t>
            </a:fld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ontent Placeholder 1"/>
          <p:cNvSpPr/>
          <p:nvPr/>
        </p:nvSpPr>
        <p:spPr>
          <a:xfrm>
            <a:off x="4789800" y="1119600"/>
            <a:ext cx="4094280" cy="37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1" strike="noStrike" spc="-1">
              <a:solidFill>
                <a:srgbClr val="07407B"/>
              </a:solidFill>
              <a:latin typeface="Calibri"/>
              <a:ea typeface="Arial"/>
            </a:endParaRPr>
          </a:p>
        </p:txBody>
      </p:sp>
      <p:sp>
        <p:nvSpPr>
          <p:cNvPr id="199" name="Content Placeholder 1"/>
          <p:cNvSpPr/>
          <p:nvPr/>
        </p:nvSpPr>
        <p:spPr>
          <a:xfrm>
            <a:off x="4343400" y="1074240"/>
            <a:ext cx="4571640" cy="371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normAutofit/>
          </a:bodyPr>
          <a:lstStyle/>
          <a:p>
            <a:pPr>
              <a:lnSpc>
                <a:spcPct val="114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400" b="0" strike="noStrike" spc="-1" dirty="0" err="1">
                <a:solidFill>
                  <a:schemeClr val="accent5"/>
                </a:solidFill>
                <a:latin typeface="Calibri"/>
                <a:ea typeface="Arial"/>
              </a:rPr>
              <a:t>Sunet</a:t>
            </a:r>
            <a:r>
              <a:rPr lang="de-DE" sz="1400" b="0" strike="noStrike" spc="-1" dirty="0">
                <a:solidFill>
                  <a:schemeClr val="accent5"/>
                </a:solidFill>
                <a:latin typeface="Calibri"/>
                <a:ea typeface="Arial"/>
              </a:rPr>
              <a:t> – Swedish University Computer Network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Founded in the 1980s as a research project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GB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for Swedish computer scientists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National and international data communication services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8400 km nationwide </a:t>
            </a:r>
            <a:r>
              <a:rPr lang="en-GB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fiber</a:t>
            </a:r>
            <a:r>
              <a:rPr lang="en-GB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, 750 000 users and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GB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110 connected organisations.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400" b="0" strike="noStrike" spc="-1" dirty="0" err="1">
                <a:solidFill>
                  <a:schemeClr val="accent5"/>
                </a:solidFill>
                <a:latin typeface="Calibri"/>
                <a:ea typeface="Arial"/>
              </a:rPr>
              <a:t>SunetDrive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NC26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based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,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federated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Sync‘n‘Share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Ca. 2000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users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across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54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universities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2 PB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available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, ca. 170TB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used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, 0.5TB per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day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(* The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population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of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NRW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is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16M vs. 10M in </a:t>
            </a:r>
            <a:r>
              <a:rPr lang="de-DE" sz="12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Sweden</a:t>
            </a:r>
            <a:r>
              <a:rPr lang="de-DE" sz="12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en-US" sz="125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Num" idx="6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4EA67DA-20C4-425A-BEB0-09C36B638325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5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1A6992"/>
                </a:solidFill>
                <a:latin typeface="Arial"/>
                <a:ea typeface="Verdana"/>
              </a:rPr>
              <a:t>What we have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2" name="Gruppieren 19"/>
          <p:cNvGrpSpPr/>
          <p:nvPr/>
        </p:nvGrpSpPr>
        <p:grpSpPr>
          <a:xfrm>
            <a:off x="3620880" y="3630240"/>
            <a:ext cx="1849320" cy="889920"/>
            <a:chOff x="3620880" y="3630240"/>
            <a:chExt cx="1849320" cy="889920"/>
          </a:xfrm>
        </p:grpSpPr>
        <p:pic>
          <p:nvPicPr>
            <p:cNvPr id="203" name="Grafik 10"/>
            <p:cNvPicPr/>
            <p:nvPr/>
          </p:nvPicPr>
          <p:blipFill>
            <a:blip r:embed="rId2"/>
            <a:stretch/>
          </p:blipFill>
          <p:spPr>
            <a:xfrm>
              <a:off x="4062240" y="3665880"/>
              <a:ext cx="1407960" cy="854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4" name="Grafik 14"/>
            <p:cNvPicPr/>
            <p:nvPr/>
          </p:nvPicPr>
          <p:blipFill>
            <a:blip r:embed="rId3"/>
            <a:stretch/>
          </p:blipFill>
          <p:spPr>
            <a:xfrm>
              <a:off x="3620880" y="3630240"/>
              <a:ext cx="882360" cy="630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05" name="Grafik 11"/>
          <p:cNvPicPr/>
          <p:nvPr/>
        </p:nvPicPr>
        <p:blipFill>
          <a:blip r:embed="rId4"/>
          <a:stretch/>
        </p:blipFill>
        <p:spPr>
          <a:xfrm>
            <a:off x="3651120" y="3340800"/>
            <a:ext cx="1698480" cy="1179360"/>
          </a:xfrm>
          <a:prstGeom prst="rect">
            <a:avLst/>
          </a:prstGeom>
          <a:ln w="0">
            <a:noFill/>
          </a:ln>
        </p:spPr>
      </p:pic>
      <p:grpSp>
        <p:nvGrpSpPr>
          <p:cNvPr id="206" name="Gruppieren 13"/>
          <p:cNvGrpSpPr/>
          <p:nvPr/>
        </p:nvGrpSpPr>
        <p:grpSpPr>
          <a:xfrm>
            <a:off x="812160" y="2296080"/>
            <a:ext cx="1857240" cy="1362240"/>
            <a:chOff x="812160" y="2296080"/>
            <a:chExt cx="1857240" cy="1362240"/>
          </a:xfrm>
        </p:grpSpPr>
        <p:pic>
          <p:nvPicPr>
            <p:cNvPr id="207" name="Grafik 7"/>
            <p:cNvPicPr/>
            <p:nvPr/>
          </p:nvPicPr>
          <p:blipFill>
            <a:blip r:embed="rId5"/>
            <a:stretch/>
          </p:blipFill>
          <p:spPr>
            <a:xfrm rot="16856400" flipH="1">
              <a:off x="1624680" y="2230200"/>
              <a:ext cx="660240" cy="1328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8" name="Grafik 12"/>
            <p:cNvPicPr/>
            <p:nvPr/>
          </p:nvPicPr>
          <p:blipFill>
            <a:blip r:embed="rId6"/>
            <a:stretch/>
          </p:blipFill>
          <p:spPr>
            <a:xfrm rot="13714200" flipH="1">
              <a:off x="921960" y="2579040"/>
              <a:ext cx="1114200" cy="795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9" name="Gruppieren 16"/>
          <p:cNvGrpSpPr/>
          <p:nvPr/>
        </p:nvGrpSpPr>
        <p:grpSpPr>
          <a:xfrm>
            <a:off x="6244920" y="2485800"/>
            <a:ext cx="1148760" cy="1568520"/>
            <a:chOff x="6244920" y="2485800"/>
            <a:chExt cx="1148760" cy="1568520"/>
          </a:xfrm>
        </p:grpSpPr>
        <p:pic>
          <p:nvPicPr>
            <p:cNvPr id="210" name="Grafik 28"/>
            <p:cNvPicPr/>
            <p:nvPr/>
          </p:nvPicPr>
          <p:blipFill>
            <a:blip r:embed="rId5"/>
            <a:stretch/>
          </p:blipFill>
          <p:spPr>
            <a:xfrm rot="12145800" flipH="1">
              <a:off x="6473160" y="2561400"/>
              <a:ext cx="660240" cy="1328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Grafik 15"/>
            <p:cNvPicPr/>
            <p:nvPr/>
          </p:nvPicPr>
          <p:blipFill>
            <a:blip r:embed="rId6"/>
            <a:stretch/>
          </p:blipFill>
          <p:spPr>
            <a:xfrm rot="8775600" flipH="1">
              <a:off x="6486480" y="3295440"/>
              <a:ext cx="813960" cy="581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2" name="Group 38"/>
          <p:cNvGrpSpPr/>
          <p:nvPr/>
        </p:nvGrpSpPr>
        <p:grpSpPr>
          <a:xfrm>
            <a:off x="295200" y="574560"/>
            <a:ext cx="1902600" cy="1676520"/>
            <a:chOff x="295200" y="574560"/>
            <a:chExt cx="1902600" cy="1676520"/>
          </a:xfrm>
        </p:grpSpPr>
        <p:grpSp>
          <p:nvGrpSpPr>
            <p:cNvPr id="213" name="Gruppieren 23"/>
            <p:cNvGrpSpPr/>
            <p:nvPr/>
          </p:nvGrpSpPr>
          <p:grpSpPr>
            <a:xfrm>
              <a:off x="295200" y="574560"/>
              <a:ext cx="1902600" cy="1554120"/>
              <a:chOff x="295200" y="574560"/>
              <a:chExt cx="1902600" cy="1554120"/>
            </a:xfrm>
          </p:grpSpPr>
          <p:pic>
            <p:nvPicPr>
              <p:cNvPr id="214" name="Picture 2" descr="Umfrage zur Hochschulcloud sciebo"/>
              <p:cNvPicPr/>
              <p:nvPr/>
            </p:nvPicPr>
            <p:blipFill>
              <a:blip r:embed="rId7"/>
              <a:stretch/>
            </p:blipFill>
            <p:spPr>
              <a:xfrm>
                <a:off x="593280" y="1268280"/>
                <a:ext cx="1290960" cy="8604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5" name="Grafik 22"/>
              <p:cNvPicPr/>
              <p:nvPr/>
            </p:nvPicPr>
            <p:blipFill>
              <a:blip r:embed="rId8"/>
              <a:stretch/>
            </p:blipFill>
            <p:spPr>
              <a:xfrm>
                <a:off x="295200" y="574560"/>
                <a:ext cx="1902600" cy="140040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216" name="TextBox 35"/>
            <p:cNvSpPr/>
            <p:nvPr/>
          </p:nvSpPr>
          <p:spPr>
            <a:xfrm>
              <a:off x="696240" y="1955880"/>
              <a:ext cx="126108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350" b="0" strike="noStrike" spc="-1">
                  <a:solidFill>
                    <a:srgbClr val="000000"/>
                  </a:solidFill>
                  <a:latin typeface="Calibri"/>
                  <a:ea typeface="Arial"/>
                </a:rPr>
                <a:t>File Storage</a:t>
              </a:r>
              <a:endParaRPr lang="en-US" sz="135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7" name="Group 39"/>
          <p:cNvGrpSpPr/>
          <p:nvPr/>
        </p:nvGrpSpPr>
        <p:grpSpPr>
          <a:xfrm>
            <a:off x="6662880" y="898560"/>
            <a:ext cx="1463040" cy="1672560"/>
            <a:chOff x="6662880" y="898560"/>
            <a:chExt cx="1463040" cy="1672560"/>
          </a:xfrm>
        </p:grpSpPr>
        <p:pic>
          <p:nvPicPr>
            <p:cNvPr id="218" name="Grafik 18"/>
            <p:cNvPicPr/>
            <p:nvPr/>
          </p:nvPicPr>
          <p:blipFill>
            <a:blip r:embed="rId9"/>
            <a:stretch/>
          </p:blipFill>
          <p:spPr>
            <a:xfrm>
              <a:off x="6736320" y="898560"/>
              <a:ext cx="1315440" cy="1052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9" name="Picture 2" descr="Introduction to Literature Reviews - Literature Reviews: Systematic ..."/>
            <p:cNvPicPr/>
            <p:nvPr/>
          </p:nvPicPr>
          <p:blipFill>
            <a:blip r:embed="rId10"/>
            <a:stretch/>
          </p:blipFill>
          <p:spPr>
            <a:xfrm>
              <a:off x="6662880" y="2021040"/>
              <a:ext cx="1463040" cy="5500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 additive="repl"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Num" idx="7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153CD95-6B2F-4140-9103-92FDDD23FD47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6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1A6992"/>
                </a:solidFill>
                <a:latin typeface="Arial"/>
                <a:ea typeface="Verdana"/>
              </a:rPr>
              <a:t>What we want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2" name="Gruppieren 19"/>
          <p:cNvGrpSpPr/>
          <p:nvPr/>
        </p:nvGrpSpPr>
        <p:grpSpPr>
          <a:xfrm>
            <a:off x="3448080" y="3265560"/>
            <a:ext cx="2034720" cy="978840"/>
            <a:chOff x="3448080" y="3265560"/>
            <a:chExt cx="2034720" cy="978840"/>
          </a:xfrm>
        </p:grpSpPr>
        <p:pic>
          <p:nvPicPr>
            <p:cNvPr id="223" name="Grafik 10"/>
            <p:cNvPicPr/>
            <p:nvPr/>
          </p:nvPicPr>
          <p:blipFill>
            <a:blip r:embed="rId2"/>
            <a:stretch/>
          </p:blipFill>
          <p:spPr>
            <a:xfrm>
              <a:off x="3934080" y="3304800"/>
              <a:ext cx="1548720" cy="939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4" name="Grafik 14"/>
            <p:cNvPicPr/>
            <p:nvPr/>
          </p:nvPicPr>
          <p:blipFill>
            <a:blip r:embed="rId3"/>
            <a:stretch/>
          </p:blipFill>
          <p:spPr>
            <a:xfrm>
              <a:off x="3448080" y="3265560"/>
              <a:ext cx="970920" cy="693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25" name="Gruppieren 31"/>
          <p:cNvGrpSpPr/>
          <p:nvPr/>
        </p:nvGrpSpPr>
        <p:grpSpPr>
          <a:xfrm>
            <a:off x="2928960" y="492480"/>
            <a:ext cx="3184920" cy="2518200"/>
            <a:chOff x="2928960" y="492480"/>
            <a:chExt cx="3184920" cy="2518200"/>
          </a:xfrm>
        </p:grpSpPr>
        <p:pic>
          <p:nvPicPr>
            <p:cNvPr id="226" name="Grafik 28"/>
            <p:cNvPicPr/>
            <p:nvPr/>
          </p:nvPicPr>
          <p:blipFill>
            <a:blip r:embed="rId4"/>
            <a:stretch/>
          </p:blipFill>
          <p:spPr>
            <a:xfrm rot="17407200">
              <a:off x="3753000" y="388080"/>
              <a:ext cx="1536480" cy="2828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7" name="Grafik 30"/>
            <p:cNvPicPr/>
            <p:nvPr/>
          </p:nvPicPr>
          <p:blipFill>
            <a:blip r:embed="rId5"/>
            <a:stretch/>
          </p:blipFill>
          <p:spPr>
            <a:xfrm rot="20857200">
              <a:off x="3349080" y="645840"/>
              <a:ext cx="1566720" cy="1222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8" name="TextBox 13"/>
          <p:cNvSpPr/>
          <p:nvPr/>
        </p:nvSpPr>
        <p:spPr>
          <a:xfrm>
            <a:off x="3834000" y="631080"/>
            <a:ext cx="902880" cy="5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Arial"/>
              </a:rPr>
              <a:t>FAIR Data</a:t>
            </a:r>
            <a:endParaRPr lang="en-US" sz="135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9" name="Group 14"/>
          <p:cNvGrpSpPr/>
          <p:nvPr/>
        </p:nvGrpSpPr>
        <p:grpSpPr>
          <a:xfrm>
            <a:off x="667800" y="904680"/>
            <a:ext cx="1857240" cy="1639440"/>
            <a:chOff x="667800" y="904680"/>
            <a:chExt cx="1857240" cy="1639440"/>
          </a:xfrm>
        </p:grpSpPr>
        <p:grpSp>
          <p:nvGrpSpPr>
            <p:cNvPr id="230" name="Gruppieren 23"/>
            <p:cNvGrpSpPr/>
            <p:nvPr/>
          </p:nvGrpSpPr>
          <p:grpSpPr>
            <a:xfrm>
              <a:off x="667800" y="904680"/>
              <a:ext cx="1857240" cy="1516680"/>
              <a:chOff x="667800" y="904680"/>
              <a:chExt cx="1857240" cy="1516680"/>
            </a:xfrm>
          </p:grpSpPr>
          <p:pic>
            <p:nvPicPr>
              <p:cNvPr id="231" name="Picture 2" descr="Umfrage zur Hochschulcloud sciebo"/>
              <p:cNvPicPr/>
              <p:nvPr/>
            </p:nvPicPr>
            <p:blipFill>
              <a:blip r:embed="rId6"/>
              <a:stretch/>
            </p:blipFill>
            <p:spPr>
              <a:xfrm>
                <a:off x="958680" y="1581840"/>
                <a:ext cx="1260000" cy="8395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32" name="Grafik 22"/>
              <p:cNvPicPr/>
              <p:nvPr/>
            </p:nvPicPr>
            <p:blipFill>
              <a:blip r:embed="rId7"/>
              <a:stretch/>
            </p:blipFill>
            <p:spPr>
              <a:xfrm>
                <a:off x="667800" y="904680"/>
                <a:ext cx="1857240" cy="136656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233" name="TextBox 16"/>
            <p:cNvSpPr/>
            <p:nvPr/>
          </p:nvSpPr>
          <p:spPr>
            <a:xfrm>
              <a:off x="1109880" y="2248920"/>
              <a:ext cx="12600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350" b="0" strike="noStrike" spc="-1">
                  <a:solidFill>
                    <a:srgbClr val="000000"/>
                  </a:solidFill>
                  <a:latin typeface="Calibri"/>
                  <a:ea typeface="Arial"/>
                </a:rPr>
                <a:t>File Storage</a:t>
              </a:r>
              <a:endParaRPr lang="en-US" sz="135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34" name="Group 19"/>
          <p:cNvGrpSpPr/>
          <p:nvPr/>
        </p:nvGrpSpPr>
        <p:grpSpPr>
          <a:xfrm>
            <a:off x="6486840" y="1172520"/>
            <a:ext cx="1628640" cy="1862280"/>
            <a:chOff x="6486840" y="1172520"/>
            <a:chExt cx="1628640" cy="1862280"/>
          </a:xfrm>
        </p:grpSpPr>
        <p:pic>
          <p:nvPicPr>
            <p:cNvPr id="235" name="Grafik 18"/>
            <p:cNvPicPr/>
            <p:nvPr/>
          </p:nvPicPr>
          <p:blipFill>
            <a:blip r:embed="rId8"/>
            <a:stretch/>
          </p:blipFill>
          <p:spPr>
            <a:xfrm>
              <a:off x="6568920" y="1172520"/>
              <a:ext cx="1464480" cy="117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6" name="Picture 2" descr="Introduction to Literature Reviews - Literature Reviews: Systematic ..."/>
            <p:cNvPicPr/>
            <p:nvPr/>
          </p:nvPicPr>
          <p:blipFill>
            <a:blip r:embed="rId9"/>
            <a:stretch/>
          </p:blipFill>
          <p:spPr>
            <a:xfrm>
              <a:off x="6486840" y="2422440"/>
              <a:ext cx="1628640" cy="6123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Num" idx="8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77D87AE-03D0-405C-9183-85EE57285006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7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title"/>
          </p:nvPr>
        </p:nvSpPr>
        <p:spPr>
          <a:xfrm>
            <a:off x="350280" y="12006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1A6992"/>
                </a:solidFill>
                <a:latin typeface="Arial"/>
                <a:ea typeface="Verdana"/>
              </a:rPr>
              <a:t>Demo: Publishing from </a:t>
            </a:r>
            <a:r>
              <a:rPr lang="en-US" sz="2000" b="1" strike="noStrike" spc="-1" dirty="0" err="1">
                <a:solidFill>
                  <a:srgbClr val="1A6992"/>
                </a:solidFill>
                <a:latin typeface="Arial"/>
                <a:ea typeface="Verdana"/>
              </a:rPr>
              <a:t>Sciebo</a:t>
            </a:r>
            <a:r>
              <a:rPr lang="en-US" sz="2000" b="1" strike="noStrike" spc="-1" dirty="0">
                <a:solidFill>
                  <a:srgbClr val="1A6992"/>
                </a:solidFill>
                <a:latin typeface="Arial"/>
                <a:ea typeface="Verdana"/>
              </a:rPr>
              <a:t> (ownCloud)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Picture 23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7550" y="632896"/>
            <a:ext cx="6808901" cy="392416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68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239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>
                  <p:stCondLst>
                    <p:cond delay="indefinite"/>
                  </p:stCondLst>
                </p:cTn>
                <p:tgtEl>
                  <p:spTgt spid="23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Num" idx="9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221C933-EE86-4AA3-82D5-C20302694178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8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 dirty="0" err="1">
                <a:solidFill>
                  <a:srgbClr val="1A6992"/>
                </a:solidFill>
                <a:latin typeface="Arial"/>
                <a:ea typeface="Verdana"/>
              </a:rPr>
              <a:t>Sciebo</a:t>
            </a:r>
            <a:r>
              <a:rPr lang="en-US" sz="2000" b="1" strike="noStrike" spc="-1" dirty="0">
                <a:solidFill>
                  <a:srgbClr val="1A6992"/>
                </a:solidFill>
                <a:latin typeface="Arial"/>
                <a:ea typeface="Verdana"/>
              </a:rPr>
              <a:t> RDS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Picture 11"/>
          <p:cNvPicPr/>
          <p:nvPr/>
        </p:nvPicPr>
        <p:blipFill>
          <a:blip r:embed="rId2"/>
          <a:stretch/>
        </p:blipFill>
        <p:spPr>
          <a:xfrm>
            <a:off x="4471200" y="1303889"/>
            <a:ext cx="4475880" cy="2316960"/>
          </a:xfrm>
          <a:prstGeom prst="rect">
            <a:avLst/>
          </a:prstGeom>
          <a:ln w="0">
            <a:noFill/>
          </a:ln>
        </p:spPr>
      </p:pic>
      <p:sp>
        <p:nvSpPr>
          <p:cNvPr id="243" name="TextBox 12"/>
          <p:cNvSpPr/>
          <p:nvPr/>
        </p:nvSpPr>
        <p:spPr>
          <a:xfrm>
            <a:off x="485640" y="1133640"/>
            <a:ext cx="4085640" cy="254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Compatibility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layer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between a host (EFSS) and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research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data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repositories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Provides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metadata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annotation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via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describo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metadata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stored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RO-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Crate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Integration via native EFSS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plugin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system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628560" lvl="1" indent="-28584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Plugin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acts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wrapper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around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standalone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RDS web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app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628560" lvl="1" indent="-28584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Utilizing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basic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EFSS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functionality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like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filepickers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oauth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for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user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management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Each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storage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provider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/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repository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implemented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it‘s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own </a:t>
            </a: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microservice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Currently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„</a:t>
            </a:r>
            <a:r>
              <a:rPr lang="de-DE" sz="1100" b="0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public</a:t>
            </a:r>
            <a:r>
              <a:rPr lang="de-DE" sz="110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de-DE" sz="1100" b="0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alpha</a:t>
            </a: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“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Arrow: Right 13"/>
          <p:cNvSpPr/>
          <p:nvPr/>
        </p:nvSpPr>
        <p:spPr>
          <a:xfrm>
            <a:off x="236160" y="3752640"/>
            <a:ext cx="246960" cy="168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9600" rIns="90000" bIns="396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45" name="TextBox 14"/>
          <p:cNvSpPr/>
          <p:nvPr/>
        </p:nvSpPr>
        <p:spPr>
          <a:xfrm>
            <a:off x="628560" y="3694680"/>
            <a:ext cx="55713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44546A"/>
                </a:solidFill>
                <a:latin typeface="Calibri"/>
                <a:ea typeface="Arial"/>
              </a:rPr>
              <a:t>Easily extendable for </a:t>
            </a:r>
            <a:r>
              <a:rPr lang="de-DE" sz="1400" b="1" u="sng" strike="noStrike" spc="-1">
                <a:solidFill>
                  <a:srgbClr val="44546A"/>
                </a:solidFill>
                <a:uFillTx/>
                <a:latin typeface="Calibri"/>
                <a:ea typeface="Arial"/>
              </a:rPr>
              <a:t>your EFSS</a:t>
            </a:r>
            <a:r>
              <a:rPr lang="de-DE" sz="1350" b="0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de-DE" sz="1400" b="1" strike="noStrike" spc="-1">
                <a:solidFill>
                  <a:srgbClr val="44546A"/>
                </a:solidFill>
                <a:latin typeface="Calibri"/>
                <a:ea typeface="Arial"/>
              </a:rPr>
              <a:t>by writing a native wrapper plugin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Arrow: Right 15"/>
          <p:cNvSpPr/>
          <p:nvPr/>
        </p:nvSpPr>
        <p:spPr>
          <a:xfrm>
            <a:off x="236160" y="4164840"/>
            <a:ext cx="246960" cy="168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9600" rIns="90000" bIns="396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47" name="TextBox 16"/>
          <p:cNvSpPr/>
          <p:nvPr/>
        </p:nvSpPr>
        <p:spPr>
          <a:xfrm>
            <a:off x="628560" y="4133880"/>
            <a:ext cx="82785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44546A"/>
                </a:solidFill>
                <a:latin typeface="Calibri"/>
                <a:ea typeface="Arial"/>
              </a:rPr>
              <a:t>Easily extendable for </a:t>
            </a:r>
            <a:r>
              <a:rPr lang="de-DE" sz="1400" b="1" u="sng" strike="noStrike" spc="-1">
                <a:solidFill>
                  <a:srgbClr val="44546A"/>
                </a:solidFill>
                <a:uFillTx/>
                <a:latin typeface="Calibri"/>
                <a:ea typeface="Arial"/>
              </a:rPr>
              <a:t>your data repository</a:t>
            </a:r>
            <a:r>
              <a:rPr lang="de-DE" sz="1400" b="1" strike="noStrike" spc="-1">
                <a:solidFill>
                  <a:srgbClr val="44546A"/>
                </a:solidFill>
                <a:latin typeface="Calibri"/>
                <a:ea typeface="Arial"/>
              </a:rPr>
              <a:t> by writing a microservices that maps to your API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F9E76-D029-05AE-A8C1-BC54126B9E2A}"/>
              </a:ext>
            </a:extLst>
          </p:cNvPr>
          <p:cNvSpPr txBox="1"/>
          <p:nvPr/>
        </p:nvSpPr>
        <p:spPr>
          <a:xfrm>
            <a:off x="7680315" y="3574466"/>
            <a:ext cx="145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FigShare</a:t>
            </a:r>
            <a:endParaRPr lang="en-US" sz="1200" dirty="0"/>
          </a:p>
          <a:p>
            <a:r>
              <a:rPr lang="en-US" sz="1200" dirty="0" err="1"/>
              <a:t>iRods</a:t>
            </a:r>
            <a:endParaRPr lang="en-DE" sz="1200" dirty="0"/>
          </a:p>
        </p:txBody>
      </p:sp>
      <p:pic>
        <p:nvPicPr>
          <p:cNvPr id="4" name="Picture 3" descr="A picture containing text, font, white, screenshot&#10;&#10;Description automatically generated">
            <a:extLst>
              <a:ext uri="{FF2B5EF4-FFF2-40B4-BE49-F238E27FC236}">
                <a16:creationId xmlns:a16="http://schemas.microsoft.com/office/drawing/2014/main" id="{91DA10D2-5272-E100-8E3E-5263C15C9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15" y="206935"/>
            <a:ext cx="1953456" cy="6340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8822735-2906-198B-E3C9-8CF5D3AF4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5014" y="362614"/>
            <a:ext cx="780448" cy="322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8B4852-3EA7-C16E-BF01-58CB2621866A}"/>
              </a:ext>
            </a:extLst>
          </p:cNvPr>
          <p:cNvSpPr txBox="1"/>
          <p:nvPr/>
        </p:nvSpPr>
        <p:spPr>
          <a:xfrm>
            <a:off x="7962608" y="203777"/>
            <a:ext cx="8194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  <a:latin typeface="Arial Nova Light" panose="020B0604020202020204" pitchFamily="34" charset="0"/>
                <a:cs typeface="Helvetica" panose="020B0604020202020204" pitchFamily="34" charset="0"/>
              </a:rPr>
              <a:t>Part of the</a:t>
            </a:r>
            <a:endParaRPr lang="en-DE" sz="600" dirty="0">
              <a:solidFill>
                <a:srgbClr val="000000"/>
              </a:solidFill>
              <a:latin typeface="Arial Nova Light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27D262-C78B-B1CF-360E-7714A54E1CF2}"/>
              </a:ext>
            </a:extLst>
          </p:cNvPr>
          <p:cNvSpPr txBox="1"/>
          <p:nvPr/>
        </p:nvSpPr>
        <p:spPr>
          <a:xfrm>
            <a:off x="7976330" y="634360"/>
            <a:ext cx="11293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  <a:latin typeface="Arial Nova Light" panose="020B0604020202020204" pitchFamily="34" charset="0"/>
                <a:cs typeface="Helvetica" panose="020B0604020202020204" pitchFamily="34" charset="0"/>
              </a:rPr>
              <a:t>application catalogue</a:t>
            </a:r>
            <a:endParaRPr lang="en-DE" sz="600" dirty="0">
              <a:solidFill>
                <a:srgbClr val="000000"/>
              </a:solidFill>
              <a:latin typeface="Arial Nova Light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10"/>
          </p:nvPr>
        </p:nvSpPr>
        <p:spPr>
          <a:xfrm>
            <a:off x="6732000" y="4749480"/>
            <a:ext cx="205668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000" b="0" i="1" strike="noStrike" spc="-1">
                <a:solidFill>
                  <a:srgbClr val="B4E9E2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6AF077-3A12-4049-870C-731271C6E55B}" type="slidenum">
              <a:rPr lang="en-GB" sz="1000" b="0" i="1" strike="noStrike" spc="-1">
                <a:solidFill>
                  <a:srgbClr val="B4E9E2"/>
                </a:solidFill>
                <a:latin typeface="Calibri"/>
                <a:ea typeface="Arial"/>
              </a:rPr>
              <a:t>9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400" cy="69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1A6992"/>
                </a:solidFill>
                <a:latin typeface="Arial"/>
                <a:ea typeface="Verdana"/>
              </a:rPr>
              <a:t>Schema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Picture 4" descr="Graphical user interface, application&#10;&#10;Description automatically generated"/>
          <p:cNvPicPr/>
          <p:nvPr/>
        </p:nvPicPr>
        <p:blipFill>
          <a:blip r:embed="rId2"/>
          <a:stretch/>
        </p:blipFill>
        <p:spPr>
          <a:xfrm>
            <a:off x="448920" y="748440"/>
            <a:ext cx="8245800" cy="3354840"/>
          </a:xfrm>
          <a:prstGeom prst="rect">
            <a:avLst/>
          </a:prstGeom>
          <a:ln w="0">
            <a:noFill/>
          </a:ln>
        </p:spPr>
      </p:pic>
      <p:sp>
        <p:nvSpPr>
          <p:cNvPr id="251" name="Rectangle 5"/>
          <p:cNvSpPr/>
          <p:nvPr/>
        </p:nvSpPr>
        <p:spPr>
          <a:xfrm>
            <a:off x="5700240" y="1267560"/>
            <a:ext cx="819720" cy="2887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2" name="Rectangle 6"/>
          <p:cNvSpPr/>
          <p:nvPr/>
        </p:nvSpPr>
        <p:spPr>
          <a:xfrm>
            <a:off x="1586520" y="2209680"/>
            <a:ext cx="1315440" cy="775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3" name="TextBox 7"/>
          <p:cNvSpPr/>
          <p:nvPr/>
        </p:nvSpPr>
        <p:spPr>
          <a:xfrm>
            <a:off x="5440320" y="4276800"/>
            <a:ext cx="16293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b="0" u="sng" strike="noStrike" spc="-1">
                <a:solidFill>
                  <a:srgbClr val="FF0000"/>
                </a:solidFill>
                <a:uFillTx/>
                <a:latin typeface="Calibri"/>
                <a:ea typeface="Arial"/>
              </a:rPr>
              <a:t>New repository?</a:t>
            </a:r>
            <a:endParaRPr lang="en-US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Box 8"/>
          <p:cNvSpPr/>
          <p:nvPr/>
        </p:nvSpPr>
        <p:spPr>
          <a:xfrm>
            <a:off x="1765800" y="3008520"/>
            <a:ext cx="112752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b="0" u="sng" strike="noStrike" spc="-1">
                <a:solidFill>
                  <a:srgbClr val="FF0000"/>
                </a:solidFill>
                <a:uFillTx/>
                <a:latin typeface="Calibri"/>
                <a:ea typeface="Arial"/>
              </a:rPr>
              <a:t>New EFSS?</a:t>
            </a:r>
            <a:endParaRPr lang="en-US" sz="13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0</TotalTime>
  <Words>779</Words>
  <Application>Microsoft Office PowerPoint</Application>
  <PresentationFormat>On-screen Show (16:9)</PresentationFormat>
  <Paragraphs>170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Nova Light</vt:lpstr>
      <vt:lpstr>Calibri</vt:lpstr>
      <vt:lpstr>Proxima Nova</vt:lpstr>
      <vt:lpstr>Proxima Nova Rg</vt:lpstr>
      <vt:lpstr>Symbol</vt:lpstr>
      <vt:lpstr>Times New Roman</vt:lpstr>
      <vt:lpstr>Wingdings</vt:lpstr>
      <vt:lpstr>GEANT Association</vt:lpstr>
      <vt:lpstr>GEANT Association</vt:lpstr>
      <vt:lpstr>GEANT Association</vt:lpstr>
      <vt:lpstr>GEANT Association</vt:lpstr>
      <vt:lpstr>PowerPoint Presentation</vt:lpstr>
      <vt:lpstr>Who we are</vt:lpstr>
      <vt:lpstr>Glossary</vt:lpstr>
      <vt:lpstr>Background</vt:lpstr>
      <vt:lpstr>What we have</vt:lpstr>
      <vt:lpstr>What we want</vt:lpstr>
      <vt:lpstr>Demo: Publishing from Sciebo (ownCloud)</vt:lpstr>
      <vt:lpstr>Sciebo RDS</vt:lpstr>
      <vt:lpstr>Schema</vt:lpstr>
      <vt:lpstr>Development</vt:lpstr>
      <vt:lpstr>Sunet Drive</vt:lpstr>
      <vt:lpstr>Porting Sciebo RDS to Nextcloud (Sunet Drive)</vt:lpstr>
      <vt:lpstr>Demo: Publishing from Sunet Drive (Nextcloud)</vt:lpstr>
      <vt:lpstr>RDS - Planning and Rollout for Sunet Drive</vt:lpstr>
      <vt:lpstr>Swedish National Dataservice (SND)</vt:lpstr>
      <vt:lpstr>Get in touch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Karl Meyer</dc:creator>
  <dc:description>change to funding information Nov 2015</dc:description>
  <cp:lastModifiedBy>Juri Hößelbarth</cp:lastModifiedBy>
  <cp:revision>164</cp:revision>
  <dcterms:created xsi:type="dcterms:W3CDTF">2015-04-29T14:13:57Z</dcterms:created>
  <dcterms:modified xsi:type="dcterms:W3CDTF">2023-06-02T13:25:55Z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MMClips">
    <vt:i4>1</vt:i4>
  </property>
  <property fmtid="{D5CDD505-2E9C-101B-9397-08002B2CF9AE}" pid="4" name="PresentationFormat">
    <vt:lpwstr>On-screen Show (16:9)</vt:lpwstr>
  </property>
  <property fmtid="{D5CDD505-2E9C-101B-9397-08002B2CF9AE}" pid="5" name="Slides">
    <vt:i4>13</vt:i4>
  </property>
  <property fmtid="{D5CDD505-2E9C-101B-9397-08002B2CF9AE}" pid="6" name="_dlc_DocIdItemGuid">
    <vt:lpwstr>44859268-e552-4f71-81b4-ca39bd175d99</vt:lpwstr>
  </property>
</Properties>
</file>