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5"/>
    <p:sldMasterId id="214748366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5143500" cx="9144000"/>
  <p:notesSz cx="6858000" cy="9144000"/>
  <p:embeddedFontLs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Mike Zawacki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26" Type="http://schemas.openxmlformats.org/officeDocument/2006/relationships/font" Target="fonts/CenturyGothic-regular.fntdata"/><Relationship Id="rId25" Type="http://schemas.openxmlformats.org/officeDocument/2006/relationships/slide" Target="slides/slide18.xml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CenturyGothic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5-22T17:21:45.153">
    <p:pos x="421" y="988"/>
    <p:text>@awest@internet2.edu 
Here's the deck Sara and I came up with for our presentation at TNC. Feel free to add notes/edits/revisions as you see fit!
_Assigned to Ann West_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8065e01f1_2_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248065e01f1_2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48065e01f1_6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248065e01f1_6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8065e01f1_6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248065e01f1_6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8065e01f1_6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48065e01f1_6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48065e01f1_6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48065e01f1_6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48065e01f1_6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48065e01f1_6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48065e01f1_6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48065e01f1_6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48065e01f1_6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248065e01f1_6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48065e01f1_2_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248065e01f1_2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8065e01f1_6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248065e01f1_6_1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48065e01f1_2_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248065e01f1_2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4cf64398b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24cf64398b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cf64398bd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24cf64398bd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8065e01f1_6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248065e01f1_6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8065e01f1_6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48065e01f1_6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48065e01f1_2_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248065e01f1_2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8065e01f1_6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248065e01f1_6_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8065e01f1_6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248065e01f1_6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chemeClr val="lt1">
            <a:alpha val="0"/>
          </a:schemeClr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9" name="Google Shape;59;p14"/>
          <p:cNvPicPr preferRelativeResize="0"/>
          <p:nvPr/>
        </p:nvPicPr>
        <p:blipFill rotWithShape="1">
          <a:blip r:embed="rId2">
            <a:alphaModFix/>
          </a:blip>
          <a:srcRect b="-7536" l="0" r="0" t="0"/>
          <a:stretch/>
        </p:blipFill>
        <p:spPr>
          <a:xfrm>
            <a:off x="757471" y="407917"/>
            <a:ext cx="1875083" cy="974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ckground pattern&#10;&#10;Description automatically generated" id="60" name="Google Shape;60;p14"/>
          <p:cNvPicPr preferRelativeResize="0"/>
          <p:nvPr/>
        </p:nvPicPr>
        <p:blipFill rotWithShape="1">
          <a:blip r:embed="rId3">
            <a:alphaModFix amt="69000"/>
          </a:blip>
          <a:srcRect b="17416" l="-1464" r="44597" t="5707"/>
          <a:stretch/>
        </p:blipFill>
        <p:spPr>
          <a:xfrm>
            <a:off x="5675870" y="14508"/>
            <a:ext cx="3468131" cy="5128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&#10;&#10;Description automatically generated with low confidence" id="61" name="Google Shape;6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170" y="4593289"/>
            <a:ext cx="582049" cy="25338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662968" y="2952384"/>
            <a:ext cx="3822700" cy="281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662968" y="2278904"/>
            <a:ext cx="5793498" cy="376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F6A500"/>
              </a:buClr>
              <a:buSzPts val="1600"/>
              <a:buNone/>
              <a:defRPr b="0" sz="1600">
                <a:solidFill>
                  <a:srgbClr val="F6A500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3" type="body"/>
          </p:nvPr>
        </p:nvSpPr>
        <p:spPr>
          <a:xfrm>
            <a:off x="669274" y="1568939"/>
            <a:ext cx="5793498" cy="428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6A500"/>
              </a:buClr>
              <a:buSzPts val="2400"/>
              <a:buNone/>
              <a:defRPr b="1" sz="2400">
                <a:solidFill>
                  <a:srgbClr val="F6A500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4" type="body"/>
          </p:nvPr>
        </p:nvSpPr>
        <p:spPr>
          <a:xfrm>
            <a:off x="662968" y="3362132"/>
            <a:ext cx="3752453" cy="327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5" type="body"/>
          </p:nvPr>
        </p:nvSpPr>
        <p:spPr>
          <a:xfrm>
            <a:off x="662968" y="3656619"/>
            <a:ext cx="3752453" cy="321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Graphical user interface, text, email&#10;&#10;Description automatically generated" id="67" name="Google Shape;6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78120" y="4613251"/>
            <a:ext cx="1263846" cy="264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4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50201" y="964417"/>
            <a:ext cx="8439238" cy="2983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14140"/>
              </a:buClr>
              <a:buSzPts val="1600"/>
              <a:buChar char="•"/>
              <a:defRPr sz="1600">
                <a:solidFill>
                  <a:srgbClr val="4141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400"/>
              <a:buChar char="•"/>
              <a:defRPr sz="1400">
                <a:solidFill>
                  <a:srgbClr val="41414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200"/>
              <a:buChar char="•"/>
              <a:defRPr sz="1200">
                <a:solidFill>
                  <a:srgbClr val="41414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200"/>
              <a:buChar char="•"/>
              <a:defRPr>
                <a:solidFill>
                  <a:srgbClr val="41414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200"/>
              <a:buChar char="•"/>
              <a:defRPr>
                <a:solidFill>
                  <a:srgbClr val="41414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6732039" y="4633780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5"/>
          <p:cNvSpPr txBox="1"/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699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60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4313446"/>
            <a:ext cx="9144000" cy="830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/>
          <p:nvPr/>
        </p:nvSpPr>
        <p:spPr>
          <a:xfrm>
            <a:off x="0" y="4629813"/>
            <a:ext cx="9144000" cy="513687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75" name="Google Shape;75;p16"/>
          <p:cNvPicPr preferRelativeResize="0"/>
          <p:nvPr/>
        </p:nvPicPr>
        <p:blipFill rotWithShape="1">
          <a:blip r:embed="rId2">
            <a:alphaModFix/>
          </a:blip>
          <a:srcRect b="38293" l="0" r="0" t="1"/>
          <a:stretch/>
        </p:blipFill>
        <p:spPr>
          <a:xfrm>
            <a:off x="350201" y="4752828"/>
            <a:ext cx="908858" cy="271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ckground pattern&#10;&#10;Description automatically generated" id="76" name="Google Shape;76;p16"/>
          <p:cNvPicPr preferRelativeResize="0"/>
          <p:nvPr/>
        </p:nvPicPr>
        <p:blipFill rotWithShape="1">
          <a:blip r:embed="rId3">
            <a:alphaModFix amt="69000"/>
          </a:blip>
          <a:srcRect b="73781" l="-2411" r="21625" t="17028"/>
          <a:stretch/>
        </p:blipFill>
        <p:spPr>
          <a:xfrm>
            <a:off x="4839562" y="4629812"/>
            <a:ext cx="4127158" cy="51368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50201" y="964417"/>
            <a:ext cx="8439238" cy="2983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14140"/>
              </a:buClr>
              <a:buSzPts val="1600"/>
              <a:buChar char="•"/>
              <a:defRPr sz="1600">
                <a:solidFill>
                  <a:srgbClr val="4141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400"/>
              <a:buChar char="•"/>
              <a:defRPr sz="1400">
                <a:solidFill>
                  <a:srgbClr val="41414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200"/>
              <a:buChar char="•"/>
              <a:defRPr sz="1200">
                <a:solidFill>
                  <a:srgbClr val="41414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200"/>
              <a:buChar char="•"/>
              <a:defRPr>
                <a:solidFill>
                  <a:srgbClr val="41414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200"/>
              <a:buChar char="•"/>
              <a:defRPr>
                <a:solidFill>
                  <a:srgbClr val="41414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6732039" y="4749336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6"/>
          <p:cNvSpPr txBox="1"/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699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losing Slid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ckground pattern&#10;&#10;Description automatically generated" id="82" name="Google Shape;82;p17"/>
          <p:cNvPicPr preferRelativeResize="0"/>
          <p:nvPr/>
        </p:nvPicPr>
        <p:blipFill rotWithShape="1">
          <a:blip r:embed="rId2">
            <a:alphaModFix amt="69000"/>
          </a:blip>
          <a:srcRect b="17416" l="-1464" r="44597" t="5707"/>
          <a:stretch/>
        </p:blipFill>
        <p:spPr>
          <a:xfrm>
            <a:off x="5675870" y="14508"/>
            <a:ext cx="3468131" cy="512899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656662" y="3470165"/>
            <a:ext cx="3795964" cy="263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black and white logo&#10;&#10;Description automatically generated with low confidence" id="84" name="Google Shape;8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170" y="4593289"/>
            <a:ext cx="582049" cy="253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email&#10;&#10;Description automatically generated" id="85" name="Google Shape;8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8120" y="4613251"/>
            <a:ext cx="1263846" cy="264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86" name="Google Shape;86;p17"/>
          <p:cNvPicPr preferRelativeResize="0"/>
          <p:nvPr/>
        </p:nvPicPr>
        <p:blipFill rotWithShape="1">
          <a:blip r:embed="rId5">
            <a:alphaModFix/>
          </a:blip>
          <a:srcRect b="-7536" l="0" r="0" t="0"/>
          <a:stretch/>
        </p:blipFill>
        <p:spPr>
          <a:xfrm>
            <a:off x="757471" y="407917"/>
            <a:ext cx="1875083" cy="97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4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4357816"/>
            <a:ext cx="9144000" cy="785684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2" name="Google Shape;52;p13"/>
          <p:cNvPicPr preferRelativeResize="0"/>
          <p:nvPr/>
        </p:nvPicPr>
        <p:blipFill rotWithShape="1">
          <a:blip r:embed="rId1">
            <a:alphaModFix/>
          </a:blip>
          <a:srcRect b="14788" l="0" r="0" t="1"/>
          <a:stretch/>
        </p:blipFill>
        <p:spPr>
          <a:xfrm>
            <a:off x="350200" y="4479156"/>
            <a:ext cx="1274549" cy="525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ckground pattern&#10;&#10;Description automatically generated" id="53" name="Google Shape;53;p13"/>
          <p:cNvPicPr preferRelativeResize="0"/>
          <p:nvPr/>
        </p:nvPicPr>
        <p:blipFill rotWithShape="1">
          <a:blip r:embed="rId2">
            <a:alphaModFix amt="69000"/>
          </a:blip>
          <a:srcRect b="73781" l="-2411" r="21625" t="12161"/>
          <a:stretch/>
        </p:blipFill>
        <p:spPr>
          <a:xfrm>
            <a:off x="4839562" y="4357814"/>
            <a:ext cx="4127158" cy="78568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/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6992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1A69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50201" y="964414"/>
            <a:ext cx="8439238" cy="3189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1414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4141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41414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41414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41414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414140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41414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6732039" y="462981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mzawacki@internet2.edu" TargetMode="External"/><Relationship Id="rId4" Type="http://schemas.openxmlformats.org/officeDocument/2006/relationships/hyperlink" Target="mailto:sjeanes@internet2.edu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3.png"/><Relationship Id="rId7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627893" y="2778534"/>
            <a:ext cx="3822600" cy="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"/>
              <a:t>Mike Zawacki - Internet2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"/>
              <a:t>Sara Jeanes - Internet2</a:t>
            </a:r>
            <a:endParaRPr/>
          </a:p>
        </p:txBody>
      </p:sp>
      <p:sp>
        <p:nvSpPr>
          <p:cNvPr id="92" name="Google Shape;92;p18"/>
          <p:cNvSpPr txBox="1"/>
          <p:nvPr>
            <p:ph idx="3" type="body"/>
          </p:nvPr>
        </p:nvSpPr>
        <p:spPr>
          <a:xfrm>
            <a:off x="669274" y="1568939"/>
            <a:ext cx="5793498" cy="428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500"/>
              </a:buClr>
              <a:buSzPts val="2400"/>
              <a:buFont typeface="Arial"/>
              <a:buNone/>
            </a:pPr>
            <a:r>
              <a:rPr lang="en"/>
              <a:t>eduroam - scaling K12 </a:t>
            </a:r>
            <a:r>
              <a:rPr lang="en"/>
              <a:t>deployments</a:t>
            </a:r>
            <a:r>
              <a:rPr lang="en"/>
              <a:t> in the US</a:t>
            </a:r>
            <a:endParaRPr/>
          </a:p>
        </p:txBody>
      </p:sp>
      <p:sp>
        <p:nvSpPr>
          <p:cNvPr id="93" name="Google Shape;93;p18"/>
          <p:cNvSpPr txBox="1"/>
          <p:nvPr>
            <p:ph idx="4" type="body"/>
          </p:nvPr>
        </p:nvSpPr>
        <p:spPr>
          <a:xfrm>
            <a:off x="662968" y="3362132"/>
            <a:ext cx="3752453" cy="327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"/>
              <a:t>Underground B</a:t>
            </a:r>
            <a:endParaRPr/>
          </a:p>
        </p:txBody>
      </p:sp>
      <p:sp>
        <p:nvSpPr>
          <p:cNvPr id="94" name="Google Shape;94;p18"/>
          <p:cNvSpPr txBox="1"/>
          <p:nvPr>
            <p:ph idx="5" type="body"/>
          </p:nvPr>
        </p:nvSpPr>
        <p:spPr>
          <a:xfrm>
            <a:off x="662968" y="3585494"/>
            <a:ext cx="37524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8984"/>
              <a:buFont typeface="Arial"/>
              <a:buNone/>
            </a:pPr>
            <a:r>
              <a:rPr lang="en" sz="2245">
                <a:solidFill>
                  <a:srgbClr val="FFFFFF"/>
                </a:solidFill>
              </a:rPr>
              <a:t>Thursday June 6, 2023</a:t>
            </a:r>
            <a:endParaRPr sz="2245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350200" y="703650"/>
            <a:ext cx="8439300" cy="3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Every eSO is different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Different funding models, what sorts of organizations they serve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Size, maturity of eSO 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Composition of eSO (one organization? Many organizations working together?)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Model of support (e.g. central operations center or consortium of school district staff)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Program needs to </a:t>
            </a:r>
            <a:r>
              <a:rPr lang="en"/>
              <a:t>accommodate</a:t>
            </a:r>
            <a:r>
              <a:rPr lang="en"/>
              <a:t> a variety of organizational models, approaches to support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We’ve encouraged eSO community to work collaboratively, share experiences and resources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Legal agreements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Best practices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Troubleshooting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Engagement with local, regional, and national ISPs (more on that later…)</a:t>
            </a:r>
            <a:endParaRPr/>
          </a:p>
        </p:txBody>
      </p:sp>
      <p:sp>
        <p:nvSpPr>
          <p:cNvPr id="167" name="Google Shape;167;p27"/>
          <p:cNvSpPr txBox="1"/>
          <p:nvPr>
            <p:ph idx="12" type="sldNum"/>
          </p:nvPr>
        </p:nvSpPr>
        <p:spPr>
          <a:xfrm>
            <a:off x="6732039" y="4749336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27"/>
          <p:cNvSpPr txBox="1"/>
          <p:nvPr>
            <p:ph type="title"/>
          </p:nvPr>
        </p:nvSpPr>
        <p:spPr>
          <a:xfrm>
            <a:off x="350201" y="131562"/>
            <a:ext cx="84393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1A6992"/>
                </a:solidFill>
              </a:rPr>
              <a:t>Programmatic considerations - make it scale</a:t>
            </a:r>
            <a:endParaRPr>
              <a:solidFill>
                <a:srgbClr val="1A699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idx="1" type="body"/>
          </p:nvPr>
        </p:nvSpPr>
        <p:spPr>
          <a:xfrm>
            <a:off x="350200" y="695700"/>
            <a:ext cx="8439300" cy="40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750">
                <a:solidFill>
                  <a:schemeClr val="dk1"/>
                </a:solidFill>
              </a:rPr>
              <a:t>Adoption within student populations has been slow.</a:t>
            </a:r>
            <a:r>
              <a:rPr lang="en" sz="3154">
                <a:solidFill>
                  <a:schemeClr val="dk1"/>
                </a:solidFill>
              </a:rPr>
              <a:t> </a:t>
            </a:r>
            <a:endParaRPr sz="3154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Concerns around student privacy/safety regulations and risks to funding 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Frequent approach is to enable eduroam only on school issued, managed devices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Citing existing student deployments helps!</a:t>
            </a:r>
            <a:endParaRPr sz="15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397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●"/>
            </a:pPr>
            <a:r>
              <a:rPr lang="en" sz="1750">
                <a:solidFill>
                  <a:schemeClr val="dk1"/>
                </a:solidFill>
              </a:rPr>
              <a:t>Develop</a:t>
            </a:r>
            <a:r>
              <a:rPr lang="en" sz="1750">
                <a:solidFill>
                  <a:schemeClr val="dk1"/>
                </a:solidFill>
              </a:rPr>
              <a:t> logo locked info/marketing materials for eSOs</a:t>
            </a:r>
            <a:endParaRPr sz="175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Many eSOs have limited/no staff for developing materials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Avoids duplication of effort by eSOs, Internet2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Getting designs pre-approved by GÉANT saves time (and reduces work for GÉANT!) 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Ensures consistent branding, messaging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140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74" name="Google Shape;174;p28"/>
          <p:cNvSpPr txBox="1"/>
          <p:nvPr>
            <p:ph idx="12" type="sldNum"/>
          </p:nvPr>
        </p:nvSpPr>
        <p:spPr>
          <a:xfrm>
            <a:off x="6732039" y="4749336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28"/>
          <p:cNvSpPr txBox="1"/>
          <p:nvPr>
            <p:ph type="title"/>
          </p:nvPr>
        </p:nvSpPr>
        <p:spPr>
          <a:xfrm>
            <a:off x="350201" y="131562"/>
            <a:ext cx="84393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1A6992"/>
                </a:solidFill>
              </a:rPr>
              <a:t>Programmatic c</a:t>
            </a:r>
            <a:r>
              <a:rPr lang="en" sz="2100">
                <a:solidFill>
                  <a:srgbClr val="1A6992"/>
                </a:solidFill>
              </a:rPr>
              <a:t>hallenges and opportunities - </a:t>
            </a:r>
            <a:endParaRPr>
              <a:solidFill>
                <a:srgbClr val="1A699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idx="1" type="body"/>
          </p:nvPr>
        </p:nvSpPr>
        <p:spPr>
          <a:xfrm>
            <a:off x="352350" y="601725"/>
            <a:ext cx="8439300" cy="40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65">
              <a:solidFill>
                <a:schemeClr val="dk1"/>
              </a:solidFill>
            </a:endParaRPr>
          </a:p>
          <a:p>
            <a:pPr indent="-33949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4365">
                <a:solidFill>
                  <a:schemeClr val="dk1"/>
                </a:solidFill>
              </a:rPr>
              <a:t>Need to continue to grow repository of technical documentation</a:t>
            </a:r>
            <a:endParaRPr sz="4365">
              <a:solidFill>
                <a:schemeClr val="dk1"/>
              </a:solidFill>
            </a:endParaRPr>
          </a:p>
          <a:p>
            <a:pPr indent="-33594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225">
                <a:solidFill>
                  <a:schemeClr val="dk1"/>
                </a:solidFill>
              </a:rPr>
              <a:t>Creating info resources, collecting and curating existing documentation</a:t>
            </a:r>
            <a:endParaRPr sz="4225">
              <a:solidFill>
                <a:schemeClr val="dk1"/>
              </a:solidFill>
            </a:endParaRPr>
          </a:p>
          <a:p>
            <a:pPr indent="-33594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225">
                <a:solidFill>
                  <a:schemeClr val="dk1"/>
                </a:solidFill>
              </a:rPr>
              <a:t>eSOs are big on self service for their communities </a:t>
            </a:r>
            <a:endParaRPr sz="4225">
              <a:solidFill>
                <a:schemeClr val="dk1"/>
              </a:solidFill>
            </a:endParaRPr>
          </a:p>
          <a:p>
            <a:pPr indent="-33594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225">
                <a:solidFill>
                  <a:schemeClr val="dk1"/>
                </a:solidFill>
              </a:rPr>
              <a:t>Benefits eduroam community at large</a:t>
            </a:r>
            <a:endParaRPr sz="4225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25">
              <a:solidFill>
                <a:schemeClr val="dk1"/>
              </a:solidFill>
            </a:endParaRPr>
          </a:p>
          <a:p>
            <a:pPr indent="-33949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4365">
                <a:solidFill>
                  <a:schemeClr val="dk1"/>
                </a:solidFill>
              </a:rPr>
              <a:t>Creating contracting, fee structure for working with commercial Internet Service Providers (ISP)</a:t>
            </a:r>
            <a:endParaRPr sz="4365">
              <a:solidFill>
                <a:schemeClr val="dk1"/>
              </a:solidFill>
            </a:endParaRPr>
          </a:p>
          <a:p>
            <a:pPr indent="-33594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225">
                <a:solidFill>
                  <a:schemeClr val="dk1"/>
                </a:solidFill>
              </a:rPr>
              <a:t>Encourage broader availability of eduroam in public spaces </a:t>
            </a:r>
            <a:endParaRPr sz="4225">
              <a:solidFill>
                <a:schemeClr val="dk1"/>
              </a:solidFill>
            </a:endParaRPr>
          </a:p>
          <a:p>
            <a:pPr indent="-33594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225">
                <a:solidFill>
                  <a:schemeClr val="dk1"/>
                </a:solidFill>
              </a:rPr>
              <a:t>Help eSOs to more productively engage with the network providers in their states/regions</a:t>
            </a:r>
            <a:endParaRPr sz="4225">
              <a:solidFill>
                <a:schemeClr val="dk1"/>
              </a:solidFill>
            </a:endParaRPr>
          </a:p>
          <a:p>
            <a:pPr indent="-33594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225">
                <a:solidFill>
                  <a:schemeClr val="dk1"/>
                </a:solidFill>
              </a:rPr>
              <a:t>Good contracting and business models keep eduroam sustainable</a:t>
            </a:r>
            <a:endParaRPr sz="4225">
              <a:solidFill>
                <a:schemeClr val="dk1"/>
              </a:solidFill>
            </a:endParaRPr>
          </a:p>
          <a:p>
            <a:pPr indent="-33594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225">
                <a:solidFill>
                  <a:schemeClr val="dk1"/>
                </a:solidFill>
              </a:rPr>
              <a:t>Public SPs/hotspots and potential for deployment in residential areas</a:t>
            </a:r>
            <a:endParaRPr sz="422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2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140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81" name="Google Shape;181;p29"/>
          <p:cNvSpPr txBox="1"/>
          <p:nvPr>
            <p:ph idx="12" type="sldNum"/>
          </p:nvPr>
        </p:nvSpPr>
        <p:spPr>
          <a:xfrm>
            <a:off x="6732039" y="4749336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2" name="Google Shape;182;p29"/>
          <p:cNvSpPr txBox="1"/>
          <p:nvPr>
            <p:ph type="title"/>
          </p:nvPr>
        </p:nvSpPr>
        <p:spPr>
          <a:xfrm>
            <a:off x="350201" y="131562"/>
            <a:ext cx="84393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1A6992"/>
                </a:solidFill>
              </a:rPr>
              <a:t>Programmatic challenges and opportunities -</a:t>
            </a:r>
            <a:endParaRPr>
              <a:solidFill>
                <a:srgbClr val="1A699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352350" y="827252"/>
            <a:ext cx="8439300" cy="3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Changes to the management interface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Create a “middle layer” management interface for eSO admins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Gives eSO admin the ability to view, change configurations for only their constituents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New </a:t>
            </a:r>
            <a:r>
              <a:rPr lang="en">
                <a:solidFill>
                  <a:schemeClr val="dk1"/>
                </a:solidFill>
              </a:rPr>
              <a:t>style</a:t>
            </a:r>
            <a:r>
              <a:rPr lang="en">
                <a:solidFill>
                  <a:schemeClr val="dk1"/>
                </a:solidFill>
              </a:rPr>
              <a:t> of reports needed - one for the eSO themselves and a roll-up report of all their constituent organizations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eSO administrators tend to find (and create) corner cases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Unique needs, unique scale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eSOs will be drivers for possible infrastructure changes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Changes to RADIUS infrastructure model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Automation of map data, other service aspects</a:t>
            </a:r>
            <a:endParaRPr>
              <a:solidFill>
                <a:schemeClr val="dk1"/>
              </a:solidFill>
            </a:endParaRPr>
          </a:p>
          <a:p>
            <a:pPr indent="-698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140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88" name="Google Shape;188;p30"/>
          <p:cNvSpPr txBox="1"/>
          <p:nvPr>
            <p:ph idx="12" type="sldNum"/>
          </p:nvPr>
        </p:nvSpPr>
        <p:spPr>
          <a:xfrm>
            <a:off x="6732039" y="4749336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" name="Google Shape;189;p30"/>
          <p:cNvSpPr txBox="1"/>
          <p:nvPr>
            <p:ph type="title"/>
          </p:nvPr>
        </p:nvSpPr>
        <p:spPr>
          <a:xfrm>
            <a:off x="350201" y="131562"/>
            <a:ext cx="84393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1A6992"/>
                </a:solidFill>
              </a:rPr>
              <a:t>Technical considerations - keep it running </a:t>
            </a:r>
            <a:endParaRPr>
              <a:solidFill>
                <a:srgbClr val="1A699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idx="12" type="sldNum"/>
          </p:nvPr>
        </p:nvSpPr>
        <p:spPr>
          <a:xfrm>
            <a:off x="6808239" y="4749336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5" name="Google Shape;195;p31"/>
          <p:cNvSpPr txBox="1"/>
          <p:nvPr>
            <p:ph type="title"/>
          </p:nvPr>
        </p:nvSpPr>
        <p:spPr>
          <a:xfrm>
            <a:off x="352351" y="131562"/>
            <a:ext cx="84393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1A6992"/>
                </a:solidFill>
              </a:rPr>
              <a:t>Technical considerations - keep it running </a:t>
            </a:r>
            <a:endParaRPr>
              <a:solidFill>
                <a:srgbClr val="1A6992"/>
              </a:solidFill>
            </a:endParaRPr>
          </a:p>
        </p:txBody>
      </p:sp>
      <p:pic>
        <p:nvPicPr>
          <p:cNvPr id="196" name="Google Shape;196;p31"/>
          <p:cNvPicPr preferRelativeResize="0"/>
          <p:nvPr/>
        </p:nvPicPr>
        <p:blipFill rotWithShape="1">
          <a:blip r:embed="rId3">
            <a:alphaModFix/>
          </a:blip>
          <a:srcRect b="0" l="0" r="0" t="62934"/>
          <a:stretch/>
        </p:blipFill>
        <p:spPr>
          <a:xfrm>
            <a:off x="192313" y="2619375"/>
            <a:ext cx="8759376" cy="185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1"/>
          <p:cNvSpPr txBox="1"/>
          <p:nvPr/>
        </p:nvSpPr>
        <p:spPr>
          <a:xfrm>
            <a:off x="899275" y="1763750"/>
            <a:ext cx="358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123k authentication requests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98" name="Google Shape;198;p31"/>
          <p:cNvCxnSpPr/>
          <p:nvPr/>
        </p:nvCxnSpPr>
        <p:spPr>
          <a:xfrm>
            <a:off x="3508550" y="2043225"/>
            <a:ext cx="2209500" cy="7866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99" name="Google Shape;199;p31"/>
          <p:cNvSpPr txBox="1"/>
          <p:nvPr/>
        </p:nvSpPr>
        <p:spPr>
          <a:xfrm>
            <a:off x="393650" y="1019450"/>
            <a:ext cx="843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world example: ConnectEd Nebraska turned up eduroam for a major educational conference, enabled 120,000+ authentications in one day with no impact </a:t>
            </a:r>
            <a:endParaRPr/>
          </a:p>
        </p:txBody>
      </p:sp>
      <p:sp>
        <p:nvSpPr>
          <p:cNvPr id="200" name="Google Shape;200;p31"/>
          <p:cNvSpPr txBox="1"/>
          <p:nvPr/>
        </p:nvSpPr>
        <p:spPr>
          <a:xfrm>
            <a:off x="350200" y="619250"/>
            <a:ext cx="798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The eduroam US infrastructure has kept pace, even during unusual bursts of traffic (so far)</a:t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idx="1" type="body"/>
          </p:nvPr>
        </p:nvSpPr>
        <p:spPr>
          <a:xfrm>
            <a:off x="352350" y="756125"/>
            <a:ext cx="8439300" cy="3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14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3"/>
              <a:buChar char="●"/>
            </a:pPr>
            <a:r>
              <a:rPr lang="en" sz="1462">
                <a:solidFill>
                  <a:schemeClr val="dk1"/>
                </a:solidFill>
              </a:rPr>
              <a:t>Deployment of SPs/hotspots in residential areas via ISP partnerships</a:t>
            </a:r>
            <a:endParaRPr sz="1462">
              <a:solidFill>
                <a:schemeClr val="dk1"/>
              </a:solidFill>
            </a:endParaRPr>
          </a:p>
          <a:p>
            <a:pPr indent="-32148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3"/>
              <a:buChar char="○"/>
            </a:pPr>
            <a:r>
              <a:rPr lang="en" sz="1462">
                <a:solidFill>
                  <a:schemeClr val="dk1"/>
                </a:solidFill>
              </a:rPr>
              <a:t>Legal, privacy considerations must be addressed</a:t>
            </a:r>
            <a:endParaRPr sz="1462">
              <a:solidFill>
                <a:schemeClr val="dk1"/>
              </a:solidFill>
            </a:endParaRPr>
          </a:p>
          <a:p>
            <a:pPr indent="-32148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3"/>
              <a:buChar char="○"/>
            </a:pPr>
            <a:r>
              <a:rPr lang="en" sz="1462">
                <a:solidFill>
                  <a:schemeClr val="dk1"/>
                </a:solidFill>
              </a:rPr>
              <a:t>Method to automate entry of service locations to keep work scalable</a:t>
            </a:r>
            <a:endParaRPr sz="1462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322">
              <a:solidFill>
                <a:schemeClr val="dk1"/>
              </a:solidFill>
            </a:endParaRPr>
          </a:p>
          <a:p>
            <a:pPr indent="-322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4"/>
              <a:buChar char="●"/>
            </a:pPr>
            <a:r>
              <a:rPr lang="en" sz="1474">
                <a:solidFill>
                  <a:schemeClr val="dk1"/>
                </a:solidFill>
              </a:rPr>
              <a:t>Encourage efforts like the eduroam2go project</a:t>
            </a:r>
            <a:endParaRPr sz="1474">
              <a:solidFill>
                <a:schemeClr val="dk1"/>
              </a:solidFill>
            </a:endParaRPr>
          </a:p>
          <a:p>
            <a:pPr indent="-32067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○"/>
            </a:pPr>
            <a:r>
              <a:rPr lang="en" sz="1450">
                <a:solidFill>
                  <a:schemeClr val="dk1"/>
                </a:solidFill>
              </a:rPr>
              <a:t>Community sourced effort to repurpose network gear and open source software into “plug and play” SPs</a:t>
            </a:r>
            <a:endParaRPr sz="1450">
              <a:solidFill>
                <a:schemeClr val="dk1"/>
              </a:solidFill>
            </a:endParaRPr>
          </a:p>
          <a:p>
            <a:pPr indent="-32067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○"/>
            </a:pPr>
            <a:r>
              <a:rPr lang="en" sz="1450">
                <a:solidFill>
                  <a:schemeClr val="dk1"/>
                </a:solidFill>
              </a:rPr>
              <a:t>Could be a </a:t>
            </a:r>
            <a:r>
              <a:rPr lang="en" sz="1450">
                <a:solidFill>
                  <a:schemeClr val="dk1"/>
                </a:solidFill>
              </a:rPr>
              <a:t>model for community outside of the eSOs </a:t>
            </a:r>
            <a:endParaRPr sz="145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2">
              <a:solidFill>
                <a:schemeClr val="dk1"/>
              </a:solidFill>
            </a:endParaRPr>
          </a:p>
          <a:p>
            <a:pPr indent="-3206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solidFill>
                  <a:schemeClr val="dk1"/>
                </a:solidFill>
              </a:rPr>
              <a:t>Metro or regional RADIUS proxies</a:t>
            </a:r>
            <a:endParaRPr sz="1450">
              <a:solidFill>
                <a:schemeClr val="dk1"/>
              </a:solidFill>
            </a:endParaRPr>
          </a:p>
          <a:p>
            <a:pPr indent="-32067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○"/>
            </a:pPr>
            <a:r>
              <a:rPr lang="en" sz="1450">
                <a:solidFill>
                  <a:schemeClr val="dk1"/>
                </a:solidFill>
              </a:rPr>
              <a:t>ISPs could serves as metro level RADIUS aggregator for their customers</a:t>
            </a:r>
            <a:endParaRPr sz="1450">
              <a:solidFill>
                <a:schemeClr val="dk1"/>
              </a:solidFill>
            </a:endParaRPr>
          </a:p>
          <a:p>
            <a:pPr indent="-32067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○"/>
            </a:pPr>
            <a:r>
              <a:rPr lang="en" sz="1450">
                <a:solidFill>
                  <a:schemeClr val="dk1"/>
                </a:solidFill>
              </a:rPr>
              <a:t>eSOs might stand up regional proxies to speed authentications, reduce load on national proxies</a:t>
            </a:r>
            <a:endParaRPr sz="145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</a:endParaRPr>
          </a:p>
          <a:p>
            <a:pPr indent="-3206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solidFill>
                  <a:schemeClr val="dk1"/>
                </a:solidFill>
              </a:rPr>
              <a:t>User onboarding can be a challenge</a:t>
            </a:r>
            <a:endParaRPr sz="1450">
              <a:solidFill>
                <a:schemeClr val="dk1"/>
              </a:solidFill>
            </a:endParaRPr>
          </a:p>
          <a:p>
            <a:pPr indent="-32067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○"/>
            </a:pPr>
            <a:r>
              <a:rPr lang="en" sz="1450">
                <a:solidFill>
                  <a:schemeClr val="dk1"/>
                </a:solidFill>
              </a:rPr>
              <a:t>CAT adoption picking up speed with eSO populations, but still slow</a:t>
            </a:r>
            <a:endParaRPr sz="14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2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220">
                <a:solidFill>
                  <a:schemeClr val="dk1"/>
                </a:solidFill>
              </a:rPr>
              <a:t> </a:t>
            </a:r>
            <a:endParaRPr sz="1220">
              <a:solidFill>
                <a:schemeClr val="dk1"/>
              </a:solidFill>
            </a:endParaRPr>
          </a:p>
          <a:p>
            <a:pPr indent="-69850" lvl="0" marL="1714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4140"/>
              </a:buClr>
              <a:buSzPts val="1120"/>
              <a:buNone/>
            </a:pPr>
            <a:r>
              <a:t/>
            </a:r>
            <a:endParaRPr sz="1120"/>
          </a:p>
        </p:txBody>
      </p:sp>
      <p:sp>
        <p:nvSpPr>
          <p:cNvPr id="206" name="Google Shape;206;p32"/>
          <p:cNvSpPr txBox="1"/>
          <p:nvPr>
            <p:ph idx="12" type="sldNum"/>
          </p:nvPr>
        </p:nvSpPr>
        <p:spPr>
          <a:xfrm>
            <a:off x="6732039" y="4749336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32"/>
          <p:cNvSpPr txBox="1"/>
          <p:nvPr>
            <p:ph type="title"/>
          </p:nvPr>
        </p:nvSpPr>
        <p:spPr>
          <a:xfrm>
            <a:off x="352351" y="131562"/>
            <a:ext cx="84393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1A6992"/>
                </a:solidFill>
              </a:rPr>
              <a:t>Technical c</a:t>
            </a:r>
            <a:r>
              <a:rPr lang="en" sz="2100">
                <a:solidFill>
                  <a:srgbClr val="1A6992"/>
                </a:solidFill>
              </a:rPr>
              <a:t>hallenges and opportunities - </a:t>
            </a:r>
            <a:endParaRPr>
              <a:solidFill>
                <a:srgbClr val="1A699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idx="1" type="body"/>
          </p:nvPr>
        </p:nvSpPr>
        <p:spPr>
          <a:xfrm>
            <a:off x="352350" y="756125"/>
            <a:ext cx="8439300" cy="3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14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3"/>
              <a:buChar char="●"/>
            </a:pPr>
            <a:r>
              <a:rPr lang="en" sz="1462">
                <a:solidFill>
                  <a:schemeClr val="dk1"/>
                </a:solidFill>
              </a:rPr>
              <a:t>Continue to grow the program, encourage adoption by more states</a:t>
            </a:r>
            <a:endParaRPr sz="1462">
              <a:solidFill>
                <a:schemeClr val="dk1"/>
              </a:solidFill>
            </a:endParaRPr>
          </a:p>
          <a:p>
            <a:pPr indent="-32148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3"/>
              <a:buChar char="○"/>
            </a:pPr>
            <a:r>
              <a:rPr lang="en" sz="1462">
                <a:solidFill>
                  <a:schemeClr val="dk1"/>
                </a:solidFill>
              </a:rPr>
              <a:t>Look for ways to enable participation by state networks with smaller staff</a:t>
            </a:r>
            <a:endParaRPr sz="1462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2">
              <a:solidFill>
                <a:schemeClr val="dk1"/>
              </a:solidFill>
            </a:endParaRPr>
          </a:p>
          <a:p>
            <a:pPr indent="-3214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3"/>
              <a:buChar char="●"/>
            </a:pPr>
            <a:r>
              <a:rPr lang="en" sz="1462">
                <a:solidFill>
                  <a:schemeClr val="dk1"/>
                </a:solidFill>
              </a:rPr>
              <a:t>Consider ways work more closely with community colleges, technical colleges, other Higher Education </a:t>
            </a:r>
            <a:r>
              <a:rPr lang="en" sz="1462">
                <a:solidFill>
                  <a:schemeClr val="dk1"/>
                </a:solidFill>
              </a:rPr>
              <a:t>institutions</a:t>
            </a:r>
            <a:r>
              <a:rPr lang="en" sz="1462">
                <a:solidFill>
                  <a:schemeClr val="dk1"/>
                </a:solidFill>
              </a:rPr>
              <a:t> with high adjacency to K12s</a:t>
            </a:r>
            <a:endParaRPr sz="1462">
              <a:solidFill>
                <a:schemeClr val="dk1"/>
              </a:solidFill>
            </a:endParaRPr>
          </a:p>
          <a:p>
            <a:pPr indent="-32148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3"/>
              <a:buChar char="○"/>
            </a:pPr>
            <a:r>
              <a:rPr lang="en" sz="1462">
                <a:solidFill>
                  <a:schemeClr val="dk1"/>
                </a:solidFill>
              </a:rPr>
              <a:t>Student teachers, K12 students taking advanced placement classes, K12 faculty taking continuing education courses at community colleges, others</a:t>
            </a:r>
            <a:endParaRPr sz="1462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2">
              <a:solidFill>
                <a:schemeClr val="dk1"/>
              </a:solidFill>
            </a:endParaRPr>
          </a:p>
          <a:p>
            <a:pPr indent="-3214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3"/>
              <a:buChar char="●"/>
            </a:pPr>
            <a:r>
              <a:rPr lang="en" sz="1462">
                <a:solidFill>
                  <a:schemeClr val="dk1"/>
                </a:solidFill>
              </a:rPr>
              <a:t>Develop </a:t>
            </a:r>
            <a:r>
              <a:rPr lang="en" sz="1462">
                <a:solidFill>
                  <a:schemeClr val="dk1"/>
                </a:solidFill>
              </a:rPr>
              <a:t>automation for the administrative interface</a:t>
            </a:r>
            <a:r>
              <a:rPr lang="en" sz="1462">
                <a:solidFill>
                  <a:schemeClr val="dk1"/>
                </a:solidFill>
              </a:rPr>
              <a:t> to </a:t>
            </a:r>
            <a:r>
              <a:rPr lang="en" sz="1462">
                <a:solidFill>
                  <a:schemeClr val="dk1"/>
                </a:solidFill>
              </a:rPr>
              <a:t>accommodate</a:t>
            </a:r>
            <a:r>
              <a:rPr lang="en" sz="1462">
                <a:solidFill>
                  <a:schemeClr val="dk1"/>
                </a:solidFill>
              </a:rPr>
              <a:t> residential and public deployments of SPs/hotspots by commercial ISPs. Address privacy concerns</a:t>
            </a:r>
            <a:endParaRPr sz="1462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2">
              <a:solidFill>
                <a:schemeClr val="dk1"/>
              </a:solidFill>
            </a:endParaRPr>
          </a:p>
          <a:p>
            <a:pPr indent="-3214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3"/>
              <a:buChar char="●"/>
            </a:pPr>
            <a:r>
              <a:rPr lang="en" sz="1462">
                <a:solidFill>
                  <a:schemeClr val="dk1"/>
                </a:solidFill>
              </a:rPr>
              <a:t>Investigate community development of user onboarding, guest user services</a:t>
            </a:r>
            <a:endParaRPr sz="1462">
              <a:solidFill>
                <a:schemeClr val="dk1"/>
              </a:solidFill>
            </a:endParaRPr>
          </a:p>
          <a:p>
            <a:pPr indent="-32148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3"/>
              <a:buChar char="○"/>
            </a:pPr>
            <a:r>
              <a:rPr lang="en" sz="1462">
                <a:solidFill>
                  <a:schemeClr val="dk1"/>
                </a:solidFill>
              </a:rPr>
              <a:t>US eduroam Advisory Committee has developed requirements for both</a:t>
            </a:r>
            <a:endParaRPr sz="1462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2">
              <a:solidFill>
                <a:schemeClr val="dk1"/>
              </a:solidFill>
            </a:endParaRPr>
          </a:p>
          <a:p>
            <a:pPr indent="-3214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3"/>
              <a:buChar char="●"/>
            </a:pPr>
            <a:r>
              <a:rPr lang="en" sz="1462">
                <a:solidFill>
                  <a:schemeClr val="dk1"/>
                </a:solidFill>
              </a:rPr>
              <a:t>More informational and promotional resources for the eSO (and eduroam US!) community</a:t>
            </a:r>
            <a:endParaRPr sz="1462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2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220">
                <a:solidFill>
                  <a:schemeClr val="dk1"/>
                </a:solidFill>
              </a:rPr>
              <a:t> </a:t>
            </a:r>
            <a:endParaRPr sz="1220">
              <a:solidFill>
                <a:schemeClr val="dk1"/>
              </a:solidFill>
            </a:endParaRPr>
          </a:p>
          <a:p>
            <a:pPr indent="-69850" lvl="0" marL="1714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4140"/>
              </a:buClr>
              <a:buSzPts val="1120"/>
              <a:buNone/>
            </a:pPr>
            <a:r>
              <a:t/>
            </a:r>
            <a:endParaRPr sz="1120"/>
          </a:p>
        </p:txBody>
      </p:sp>
      <p:sp>
        <p:nvSpPr>
          <p:cNvPr id="213" name="Google Shape;213;p33"/>
          <p:cNvSpPr txBox="1"/>
          <p:nvPr>
            <p:ph idx="12" type="sldNum"/>
          </p:nvPr>
        </p:nvSpPr>
        <p:spPr>
          <a:xfrm>
            <a:off x="6732039" y="4749336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" name="Google Shape;214;p33"/>
          <p:cNvSpPr txBox="1"/>
          <p:nvPr>
            <p:ph type="title"/>
          </p:nvPr>
        </p:nvSpPr>
        <p:spPr>
          <a:xfrm>
            <a:off x="352351" y="131562"/>
            <a:ext cx="84393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1A6992"/>
                </a:solidFill>
              </a:rPr>
              <a:t>What’s next?</a:t>
            </a:r>
            <a:endParaRPr>
              <a:solidFill>
                <a:srgbClr val="1A699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656662" y="3470165"/>
            <a:ext cx="3795964" cy="263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" u="sng">
                <a:hlinkClick r:id="rId3"/>
              </a:rPr>
              <a:t>mzawacki@internet2.edu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" u="sng">
                <a:hlinkClick r:id="rId4"/>
              </a:rPr>
              <a:t>sjeanes@internet2.edu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34"/>
          <p:cNvSpPr txBox="1"/>
          <p:nvPr/>
        </p:nvSpPr>
        <p:spPr>
          <a:xfrm>
            <a:off x="697740" y="2447997"/>
            <a:ext cx="5793498" cy="426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  <a:endParaRPr/>
          </a:p>
        </p:txBody>
      </p:sp>
      <p:sp>
        <p:nvSpPr>
          <p:cNvPr id="221" name="Google Shape;221;p34"/>
          <p:cNvSpPr txBox="1"/>
          <p:nvPr/>
        </p:nvSpPr>
        <p:spPr>
          <a:xfrm>
            <a:off x="642038" y="1852204"/>
            <a:ext cx="5981102" cy="765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A500"/>
              </a:buClr>
              <a:buSzPts val="4000"/>
              <a:buFont typeface="Arial"/>
              <a:buNone/>
            </a:pPr>
            <a:r>
              <a:rPr b="0" i="0" lang="en" sz="4000" u="none" cap="none" strike="noStrike">
                <a:solidFill>
                  <a:srgbClr val="F6A50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>
            <p:ph idx="12" type="sldNum"/>
          </p:nvPr>
        </p:nvSpPr>
        <p:spPr>
          <a:xfrm>
            <a:off x="6732039" y="4749336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" name="Google Shape;227;p35"/>
          <p:cNvSpPr txBox="1"/>
          <p:nvPr>
            <p:ph type="title"/>
          </p:nvPr>
        </p:nvSpPr>
        <p:spPr>
          <a:xfrm>
            <a:off x="352351" y="131562"/>
            <a:ext cx="84393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1A6992"/>
                </a:solidFill>
              </a:rPr>
              <a:t>Technical considerations - keep it running </a:t>
            </a:r>
            <a:endParaRPr>
              <a:solidFill>
                <a:srgbClr val="1A6992"/>
              </a:solidFill>
            </a:endParaRPr>
          </a:p>
        </p:txBody>
      </p:sp>
      <p:pic>
        <p:nvPicPr>
          <p:cNvPr id="228" name="Google Shape;22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94246"/>
            <a:ext cx="8839199" cy="325654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5"/>
          <p:cNvSpPr/>
          <p:nvPr/>
        </p:nvSpPr>
        <p:spPr>
          <a:xfrm>
            <a:off x="3056700" y="1218900"/>
            <a:ext cx="1090200" cy="596700"/>
          </a:xfrm>
          <a:prstGeom prst="flowChartAlternateProcess">
            <a:avLst/>
          </a:prstGeom>
          <a:solidFill>
            <a:srgbClr val="D9DBD2"/>
          </a:solidFill>
          <a:ln cap="flat" cmpd="sng" w="9525">
            <a:solidFill>
              <a:srgbClr val="7F2E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45454"/>
                </a:solidFill>
              </a:rPr>
              <a:t>eduroam Support Organization  Admin</a:t>
            </a:r>
            <a:endParaRPr sz="1000">
              <a:solidFill>
                <a:srgbClr val="545454"/>
              </a:solidFill>
            </a:endParaRPr>
          </a:p>
        </p:txBody>
      </p:sp>
      <p:cxnSp>
        <p:nvCxnSpPr>
          <p:cNvPr id="230" name="Google Shape;230;p35"/>
          <p:cNvCxnSpPr/>
          <p:nvPr/>
        </p:nvCxnSpPr>
        <p:spPr>
          <a:xfrm flipH="1" rot="10800000">
            <a:off x="4146900" y="1626675"/>
            <a:ext cx="425100" cy="33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50201" y="964417"/>
            <a:ext cx="8439238" cy="2983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b="1" lang="en" sz="1800">
                <a:solidFill>
                  <a:schemeClr val="dk1"/>
                </a:solidFill>
              </a:rPr>
              <a:t>Overview of the eduroam Support Organization (eSO) Program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 sz="1800">
                <a:solidFill>
                  <a:schemeClr val="dk1"/>
                </a:solidFill>
              </a:rPr>
              <a:t>Programmatic considerations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 sz="1800">
                <a:solidFill>
                  <a:schemeClr val="dk1"/>
                </a:solidFill>
              </a:rPr>
              <a:t>Technical considerations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 sz="1800">
                <a:solidFill>
                  <a:schemeClr val="dk1"/>
                </a:solidFill>
              </a:rPr>
              <a:t>What’s next? 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6732039" y="4633780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9"/>
          <p:cNvSpPr txBox="1"/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6992"/>
              </a:buClr>
              <a:buSzPts val="2000"/>
              <a:buFont typeface="Arial"/>
              <a:buNone/>
            </a:pPr>
            <a:r>
              <a:rPr lang="en"/>
              <a:t>Agenda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6732039" y="4749336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0"/>
          <p:cNvSpPr txBox="1"/>
          <p:nvPr>
            <p:ph type="title"/>
          </p:nvPr>
        </p:nvSpPr>
        <p:spPr>
          <a:xfrm>
            <a:off x="350201" y="131562"/>
            <a:ext cx="84393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A6992"/>
                </a:solidFill>
              </a:rPr>
              <a:t>Overview of the eduroam Support Organization Program</a:t>
            </a:r>
            <a:r>
              <a:rPr b="0" lang="en" sz="2100">
                <a:solidFill>
                  <a:srgbClr val="1A6992"/>
                </a:solidFill>
              </a:rPr>
              <a:t> </a:t>
            </a:r>
            <a:endParaRPr sz="2100">
              <a:solidFill>
                <a:srgbClr val="1A6992"/>
              </a:solidFill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6012" y="642525"/>
            <a:ext cx="5790524" cy="385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139225" y="1237525"/>
            <a:ext cx="2652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How it started… (2019)</a:t>
            </a:r>
            <a:endParaRPr b="1"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52350" y="749900"/>
            <a:ext cx="8712600" cy="43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2018: Utah Education and Telehealth Network (UETN) deploys eduroam at a handful of </a:t>
            </a:r>
            <a:r>
              <a:rPr lang="en">
                <a:solidFill>
                  <a:schemeClr val="dk1"/>
                </a:solidFill>
              </a:rPr>
              <a:t>K12</a:t>
            </a:r>
            <a:r>
              <a:rPr lang="en">
                <a:solidFill>
                  <a:schemeClr val="dk1"/>
                </a:solidFill>
              </a:rPr>
              <a:t> schools, other non-HE locations around the state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2019: UETN approaches Internet2 about doing statewide deployments of K12. The eduroam Support Organization (eSO) pilot is launched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2020: Internet2 realizes a few things about eduroam and K12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Drives ubiquity, benefits the whole eduroam community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High crossover between populations of K12s and smaller higher eds</a:t>
            </a:r>
            <a:endParaRPr sz="1600">
              <a:solidFill>
                <a:schemeClr val="dk1"/>
              </a:solidFill>
            </a:endParaRPr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</a:pPr>
            <a:r>
              <a:rPr lang="en" sz="1500">
                <a:solidFill>
                  <a:schemeClr val="dk1"/>
                </a:solidFill>
              </a:rPr>
              <a:t>Participation of one segment increases value for the other </a:t>
            </a:r>
            <a:endParaRPr sz="15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I</a:t>
            </a:r>
            <a:r>
              <a:rPr b="1" lang="en" sz="1708">
                <a:solidFill>
                  <a:schemeClr val="dk1"/>
                </a:solidFill>
              </a:rPr>
              <a:t>nternet2 can’t scale to all of K12 in all 50 states</a:t>
            </a:r>
            <a:r>
              <a:rPr lang="en" sz="1600">
                <a:solidFill>
                  <a:schemeClr val="dk1"/>
                </a:solidFill>
              </a:rPr>
              <a:t> (+3 territories) - 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We need partners, and all K12 participation needs to flow through that partnership</a:t>
            </a:r>
            <a:br>
              <a:rPr lang="en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2020: The eSO program pilot begins, call for proposals goes out for a new cohort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698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140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15" name="Google Shape;115;p21"/>
          <p:cNvSpPr txBox="1"/>
          <p:nvPr>
            <p:ph idx="12" type="sldNum"/>
          </p:nvPr>
        </p:nvSpPr>
        <p:spPr>
          <a:xfrm>
            <a:off x="6732039" y="4749336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21"/>
          <p:cNvSpPr txBox="1"/>
          <p:nvPr>
            <p:ph type="title"/>
          </p:nvPr>
        </p:nvSpPr>
        <p:spPr>
          <a:xfrm>
            <a:off x="350201" y="131562"/>
            <a:ext cx="84393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A6992"/>
                </a:solidFill>
              </a:rPr>
              <a:t>Overview of the eduroam Support Organization Program</a:t>
            </a:r>
            <a:r>
              <a:rPr b="0" lang="en" sz="2100">
                <a:solidFill>
                  <a:srgbClr val="1A6992"/>
                </a:solidFill>
              </a:rPr>
              <a:t> </a:t>
            </a:r>
            <a:endParaRPr sz="2100">
              <a:solidFill>
                <a:srgbClr val="1A699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idx="12" type="sldNum"/>
          </p:nvPr>
        </p:nvSpPr>
        <p:spPr>
          <a:xfrm>
            <a:off x="6732039" y="4749336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22"/>
          <p:cNvSpPr txBox="1"/>
          <p:nvPr>
            <p:ph type="title"/>
          </p:nvPr>
        </p:nvSpPr>
        <p:spPr>
          <a:xfrm>
            <a:off x="350201" y="131562"/>
            <a:ext cx="84393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1A6992"/>
                </a:solidFill>
              </a:rPr>
              <a:t>Overview of the eduroam Support Organization Program</a:t>
            </a:r>
            <a:r>
              <a:rPr b="0" lang="en" sz="2100">
                <a:solidFill>
                  <a:srgbClr val="1A6992"/>
                </a:solidFill>
              </a:rPr>
              <a:t> </a:t>
            </a:r>
            <a:endParaRPr sz="2100">
              <a:solidFill>
                <a:srgbClr val="1A6992"/>
              </a:solidFill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350200" y="1180400"/>
            <a:ext cx="84393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>
                <a:solidFill>
                  <a:schemeClr val="dk1"/>
                </a:solidFill>
              </a:rPr>
              <a:t>Regional/state network, state department of education, or other organization serving K12s and other educational entities in a state or region</a:t>
            </a:r>
            <a:endParaRPr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>
                <a:solidFill>
                  <a:schemeClr val="dk1"/>
                </a:solidFill>
              </a:rPr>
              <a:t>eSO signs one agreement, pays single fee for all K-12s, libraries, and museums in its state</a:t>
            </a:r>
            <a:endParaRPr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300">
                <a:solidFill>
                  <a:schemeClr val="dk1"/>
                </a:solidFill>
              </a:rPr>
              <a:t>Can add SP-Only “hotspots” </a:t>
            </a:r>
            <a:r>
              <a:rPr lang="en" sz="1300">
                <a:solidFill>
                  <a:srgbClr val="FF0000"/>
                </a:solidFill>
              </a:rPr>
              <a:t>in their state/region </a:t>
            </a:r>
            <a:r>
              <a:rPr lang="en" sz="1300">
                <a:solidFill>
                  <a:schemeClr val="dk1"/>
                </a:solidFill>
              </a:rPr>
              <a:t>without cost</a:t>
            </a:r>
            <a:endParaRPr sz="13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>
                <a:solidFill>
                  <a:schemeClr val="dk1"/>
                </a:solidFill>
              </a:rPr>
              <a:t>Takes on portions of service delivery</a:t>
            </a:r>
            <a:endParaRPr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>
                <a:solidFill>
                  <a:schemeClr val="dk1"/>
                </a:solidFill>
              </a:rPr>
              <a:t>First level eduroam support to their constituents</a:t>
            </a:r>
            <a:endParaRPr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>
                <a:solidFill>
                  <a:schemeClr val="dk1"/>
                </a:solidFill>
              </a:rPr>
              <a:t>Assist constituents in provisioning eduroam </a:t>
            </a:r>
            <a:endParaRPr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>
                <a:solidFill>
                  <a:schemeClr val="dk1"/>
                </a:solidFill>
              </a:rPr>
              <a:t>Manages any contracting or invoicing of its constituents</a:t>
            </a:r>
            <a:endParaRPr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>
                <a:solidFill>
                  <a:schemeClr val="dk1"/>
                </a:solidFill>
              </a:rPr>
              <a:t>Only one eduroam Support Organization per state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2"/>
          <p:cNvSpPr txBox="1"/>
          <p:nvPr/>
        </p:nvSpPr>
        <p:spPr>
          <a:xfrm>
            <a:off x="350200" y="587075"/>
            <a:ext cx="8439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rgbClr val="01000B"/>
                </a:solidFill>
              </a:rPr>
              <a:t>State-wide deployment of unlimited eduroam identity providers for K-12, museums, and libraries with SPs (“Hotspots”) anywhere.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50201" y="827242"/>
            <a:ext cx="8439300" cy="29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2021: ConnectEd Nebraska, The Sun Corridor Network join the eSO program. Successful year is had by all! Program adjusted, On-Ramp added</a:t>
            </a:r>
            <a:endParaRPr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“Try before you buy”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Allows On-Ramper to set up processes and relationships needed to succeed as a full eSO  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2022: First On-Rampers - Link Oregon, Connecticut Education Network (CEN)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2023: Link Oregon becomes full eSO (CEN is pending). Two new state networks join as On-Rampers (announcement pending)</a:t>
            </a:r>
            <a:endParaRPr>
              <a:solidFill>
                <a:schemeClr val="dk1"/>
              </a:solidFill>
            </a:endParaRPr>
          </a:p>
          <a:p>
            <a:pPr indent="-698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140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30" name="Google Shape;130;p23"/>
          <p:cNvSpPr txBox="1"/>
          <p:nvPr>
            <p:ph idx="12" type="sldNum"/>
          </p:nvPr>
        </p:nvSpPr>
        <p:spPr>
          <a:xfrm>
            <a:off x="6732039" y="4749336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23"/>
          <p:cNvSpPr txBox="1"/>
          <p:nvPr>
            <p:ph type="title"/>
          </p:nvPr>
        </p:nvSpPr>
        <p:spPr>
          <a:xfrm>
            <a:off x="350201" y="131562"/>
            <a:ext cx="84393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1A6992"/>
                </a:solidFill>
              </a:rPr>
              <a:t>Overview of the eduroam Support Organization Program</a:t>
            </a:r>
            <a:r>
              <a:rPr b="0" lang="en" sz="2100">
                <a:solidFill>
                  <a:srgbClr val="1A6992"/>
                </a:solidFill>
              </a:rPr>
              <a:t> </a:t>
            </a:r>
            <a:endParaRPr sz="2100">
              <a:solidFill>
                <a:srgbClr val="1A6992"/>
              </a:solidFill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71" y="3665921"/>
            <a:ext cx="1440825" cy="5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 title="ConnectEd Nebraska logo"/>
          <p:cNvPicPr preferRelativeResize="0"/>
          <p:nvPr/>
        </p:nvPicPr>
        <p:blipFill rotWithShape="1">
          <a:blip r:embed="rId4">
            <a:alphaModFix/>
          </a:blip>
          <a:srcRect b="7898" l="0" r="0" t="7898"/>
          <a:stretch/>
        </p:blipFill>
        <p:spPr>
          <a:xfrm>
            <a:off x="1351449" y="3639349"/>
            <a:ext cx="1613512" cy="7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1877" y="3639349"/>
            <a:ext cx="2016650" cy="63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5462" y="3590875"/>
            <a:ext cx="1747725" cy="7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90125" y="3665926"/>
            <a:ext cx="1911854" cy="5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idx="12" type="sldNum"/>
          </p:nvPr>
        </p:nvSpPr>
        <p:spPr>
          <a:xfrm>
            <a:off x="6732039" y="4749336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24"/>
          <p:cNvSpPr txBox="1"/>
          <p:nvPr>
            <p:ph type="title"/>
          </p:nvPr>
        </p:nvSpPr>
        <p:spPr>
          <a:xfrm>
            <a:off x="350201" y="131562"/>
            <a:ext cx="84393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A6992"/>
                </a:solidFill>
              </a:rPr>
              <a:t>Overview of the eduroam Support Organization Program</a:t>
            </a:r>
            <a:r>
              <a:rPr b="0" lang="en" sz="2100">
                <a:solidFill>
                  <a:srgbClr val="1A6992"/>
                </a:solidFill>
              </a:rPr>
              <a:t> </a:t>
            </a:r>
            <a:endParaRPr sz="2100">
              <a:solidFill>
                <a:srgbClr val="1A6992"/>
              </a:solidFill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4900" y="645837"/>
            <a:ext cx="5811101" cy="385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44300" y="4028825"/>
            <a:ext cx="288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+1 more state!</a:t>
            </a:r>
            <a:endParaRPr i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(announcement pending…)</a:t>
            </a:r>
            <a:endParaRPr i="1" sz="1200"/>
          </a:p>
        </p:txBody>
      </p:sp>
      <p:sp>
        <p:nvSpPr>
          <p:cNvPr id="145" name="Google Shape;145;p24"/>
          <p:cNvSpPr txBox="1"/>
          <p:nvPr/>
        </p:nvSpPr>
        <p:spPr>
          <a:xfrm>
            <a:off x="108650" y="4182725"/>
            <a:ext cx="258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4"/>
          <p:cNvSpPr txBox="1"/>
          <p:nvPr/>
        </p:nvSpPr>
        <p:spPr>
          <a:xfrm>
            <a:off x="193375" y="1206600"/>
            <a:ext cx="2622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How it’s going… (2023)</a:t>
            </a:r>
            <a:endParaRPr b="1"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idx="12" type="sldNum"/>
          </p:nvPr>
        </p:nvSpPr>
        <p:spPr>
          <a:xfrm>
            <a:off x="6732039" y="4749336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25"/>
          <p:cNvSpPr txBox="1"/>
          <p:nvPr>
            <p:ph type="title"/>
          </p:nvPr>
        </p:nvSpPr>
        <p:spPr>
          <a:xfrm>
            <a:off x="350201" y="131562"/>
            <a:ext cx="84393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1A6992"/>
                </a:solidFill>
              </a:rPr>
              <a:t>Overview of the eduroam Support Organization Program</a:t>
            </a:r>
            <a:r>
              <a:rPr b="0" lang="en" sz="2100">
                <a:solidFill>
                  <a:srgbClr val="1A6992"/>
                </a:solidFill>
              </a:rPr>
              <a:t> </a:t>
            </a:r>
            <a:endParaRPr sz="2100">
              <a:solidFill>
                <a:srgbClr val="1A6992"/>
              </a:solidFill>
            </a:endParaRPr>
          </a:p>
        </p:txBody>
      </p:sp>
      <p:sp>
        <p:nvSpPr>
          <p:cNvPr id="153" name="Google Shape;153;p25"/>
          <p:cNvSpPr txBox="1"/>
          <p:nvPr/>
        </p:nvSpPr>
        <p:spPr>
          <a:xfrm>
            <a:off x="383125" y="620200"/>
            <a:ext cx="7515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/>
              <a:t>Important numbers from the 2022 cohort</a:t>
            </a:r>
            <a:endParaRPr i="1" sz="1600"/>
          </a:p>
        </p:txBody>
      </p:sp>
      <p:sp>
        <p:nvSpPr>
          <p:cNvPr id="154" name="Google Shape;154;p25"/>
          <p:cNvSpPr txBox="1"/>
          <p:nvPr/>
        </p:nvSpPr>
        <p:spPr>
          <a:xfrm>
            <a:off x="113500" y="1133538"/>
            <a:ext cx="8912700" cy="31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Growth in K12 deployments: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280 K12 constituents active in 2022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Total eSO deployed/sponsored hotspots: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63 hotspot constituents active in 2022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eduroam Support Organization student devices connected: 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16,616 student devices connected to eduroam hotspots outside their districts in 2022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Actual student authentications much higher - only external authentications are visible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Guests supported by eduroam Support Organization constituents:  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212,433 visiting devices connected through eduroam Support Organizations in 2022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idx="1" type="body"/>
          </p:nvPr>
        </p:nvSpPr>
        <p:spPr>
          <a:xfrm>
            <a:off x="352350" y="958874"/>
            <a:ext cx="8439300" cy="39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Under the current model Internet2 does not serve K12s directly</a:t>
            </a:r>
            <a:endParaRPr sz="17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K12 inquiries are directed to their eSO</a:t>
            </a:r>
            <a:endParaRPr sz="1500"/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In states with no eSO, directed to their state/Regional network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eduroam team has been more active in US K12 community, presenting at conferences 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Existing K12s are grandfathered in</a:t>
            </a:r>
            <a:br>
              <a:rPr lang="en" sz="1500"/>
            </a:b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Need to ensure a uniform approach to support and service delivery</a:t>
            </a:r>
            <a:endParaRPr sz="17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Annual training offered to eSO staff and constituents</a:t>
            </a:r>
            <a:endParaRPr sz="1500"/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Empower the community, reduce need for technical escalation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Regular coordination calls with eSO staff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Monthly updates with eduroam US community 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60" name="Google Shape;160;p26"/>
          <p:cNvSpPr txBox="1"/>
          <p:nvPr>
            <p:ph idx="12" type="sldNum"/>
          </p:nvPr>
        </p:nvSpPr>
        <p:spPr>
          <a:xfrm>
            <a:off x="6732039" y="4749336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26"/>
          <p:cNvSpPr txBox="1"/>
          <p:nvPr>
            <p:ph type="title"/>
          </p:nvPr>
        </p:nvSpPr>
        <p:spPr>
          <a:xfrm>
            <a:off x="350201" y="131562"/>
            <a:ext cx="84393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1A6992"/>
                </a:solidFill>
              </a:rPr>
              <a:t>Programmatic considerations - make it scale</a:t>
            </a:r>
            <a:endParaRPr>
              <a:solidFill>
                <a:srgbClr val="1A699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EANT Associ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