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32"/>
  </p:notesMasterIdLst>
  <p:sldIdLst>
    <p:sldId id="308" r:id="rId6"/>
    <p:sldId id="299" r:id="rId7"/>
    <p:sldId id="310" r:id="rId8"/>
    <p:sldId id="307" r:id="rId9"/>
    <p:sldId id="318" r:id="rId10"/>
    <p:sldId id="298" r:id="rId11"/>
    <p:sldId id="306" r:id="rId12"/>
    <p:sldId id="326" r:id="rId13"/>
    <p:sldId id="325" r:id="rId14"/>
    <p:sldId id="329" r:id="rId15"/>
    <p:sldId id="314" r:id="rId16"/>
    <p:sldId id="300" r:id="rId17"/>
    <p:sldId id="324" r:id="rId18"/>
    <p:sldId id="323" r:id="rId19"/>
    <p:sldId id="328" r:id="rId20"/>
    <p:sldId id="312" r:id="rId21"/>
    <p:sldId id="311" r:id="rId22"/>
    <p:sldId id="304" r:id="rId23"/>
    <p:sldId id="305" r:id="rId24"/>
    <p:sldId id="303" r:id="rId25"/>
    <p:sldId id="302" r:id="rId26"/>
    <p:sldId id="315" r:id="rId27"/>
    <p:sldId id="309" r:id="rId28"/>
    <p:sldId id="301" r:id="rId29"/>
    <p:sldId id="316" r:id="rId30"/>
    <p:sldId id="295" r:id="rId31"/>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140"/>
    <a:srgbClr val="1A6992"/>
    <a:srgbClr val="F6A500"/>
    <a:srgbClr val="008B96"/>
    <a:srgbClr val="34699A"/>
    <a:srgbClr val="2F9285"/>
    <a:srgbClr val="5B2D35"/>
    <a:srgbClr val="F59AA2"/>
    <a:srgbClr val="00A8B5"/>
    <a:srgbClr val="B4E9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00" autoAdjust="0"/>
    <p:restoredTop sz="94660"/>
  </p:normalViewPr>
  <p:slideViewPr>
    <p:cSldViewPr snapToGrid="0">
      <p:cViewPr varScale="1">
        <p:scale>
          <a:sx n="231" d="100"/>
          <a:sy n="231" d="100"/>
        </p:scale>
        <p:origin x="888" y="176"/>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1D8A83-A817-41E3-A602-3B517E18334E}" type="datetimeFigureOut">
              <a:rPr lang="en-GB" smtClean="0"/>
              <a:t>02/06/2023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C110B-1C27-4A5B-8007-E6BF4BB6C5F7}" type="slidenum">
              <a:rPr lang="en-GB" smtClean="0"/>
              <a:t>‹#›</a:t>
            </a:fld>
            <a:endParaRPr lang="en-GB"/>
          </a:p>
        </p:txBody>
      </p:sp>
    </p:spTree>
    <p:extLst>
      <p:ext uri="{BB962C8B-B14F-4D97-AF65-F5344CB8AC3E}">
        <p14:creationId xmlns:p14="http://schemas.microsoft.com/office/powerpoint/2010/main" val="403172686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8FFCFB-A2D6-44FD-A6E8-9CC7383FC4B0}"/>
              </a:ext>
            </a:extLst>
          </p:cNvPr>
          <p:cNvSpPr/>
          <p:nvPr userDrawn="1"/>
        </p:nvSpPr>
        <p:spPr>
          <a:xfrm>
            <a:off x="0" y="0"/>
            <a:ext cx="9144000" cy="5143500"/>
          </a:xfrm>
          <a:prstGeom prst="rect">
            <a:avLst/>
          </a:prstGeom>
          <a:solidFill>
            <a:srgbClr val="414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96758D40-DF80-6D45-03ED-5AD8B9541D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536"/>
          <a:stretch/>
        </p:blipFill>
        <p:spPr>
          <a:xfrm>
            <a:off x="757471" y="407917"/>
            <a:ext cx="1875083" cy="974874"/>
          </a:xfrm>
          <a:prstGeom prst="rect">
            <a:avLst/>
          </a:prstGeom>
        </p:spPr>
      </p:pic>
      <p:pic>
        <p:nvPicPr>
          <p:cNvPr id="7" name="Picture 6" descr="Background pattern&#10;&#10;Description automatically generated">
            <a:extLst>
              <a:ext uri="{FF2B5EF4-FFF2-40B4-BE49-F238E27FC236}">
                <a16:creationId xmlns:a16="http://schemas.microsoft.com/office/drawing/2014/main" id="{9284CE6E-D02B-BABA-CCB1-07AD8907BB46}"/>
              </a:ext>
            </a:extLst>
          </p:cNvPr>
          <p:cNvPicPr>
            <a:picLocks noChangeAspect="1"/>
          </p:cNvPicPr>
          <p:nvPr userDrawn="1"/>
        </p:nvPicPr>
        <p:blipFill rotWithShape="1">
          <a:blip r:embed="rId3">
            <a:alphaModFix amt="69000"/>
            <a:extLst>
              <a:ext uri="{28A0092B-C50C-407E-A947-70E740481C1C}">
                <a14:useLocalDpi xmlns:a14="http://schemas.microsoft.com/office/drawing/2010/main" val="0"/>
              </a:ext>
            </a:extLst>
          </a:blip>
          <a:srcRect l="-1464" t="5707" r="44597" b="17416"/>
          <a:stretch/>
        </p:blipFill>
        <p:spPr>
          <a:xfrm>
            <a:off x="5675870" y="14508"/>
            <a:ext cx="3468131" cy="5128992"/>
          </a:xfrm>
          <a:prstGeom prst="rect">
            <a:avLst/>
          </a:prstGeom>
        </p:spPr>
      </p:pic>
      <p:pic>
        <p:nvPicPr>
          <p:cNvPr id="8" name="Picture 7" descr="A black and white logo&#10;&#10;Description automatically generated with low confidence">
            <a:extLst>
              <a:ext uri="{FF2B5EF4-FFF2-40B4-BE49-F238E27FC236}">
                <a16:creationId xmlns:a16="http://schemas.microsoft.com/office/drawing/2014/main" id="{1ECBA43A-EBD9-CD7B-77F7-1566030460B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0170" y="4593289"/>
            <a:ext cx="582049" cy="253387"/>
          </a:xfrm>
          <a:prstGeom prst="rect">
            <a:avLst/>
          </a:prstGeom>
        </p:spPr>
      </p:pic>
      <p:sp>
        <p:nvSpPr>
          <p:cNvPr id="17" name="Text Placeholder 4"/>
          <p:cNvSpPr>
            <a:spLocks noGrp="1"/>
          </p:cNvSpPr>
          <p:nvPr>
            <p:ph type="body" sz="quarter" idx="11" hasCustomPrompt="1"/>
          </p:nvPr>
        </p:nvSpPr>
        <p:spPr>
          <a:xfrm>
            <a:off x="662968" y="2952384"/>
            <a:ext cx="3822700" cy="281467"/>
          </a:xfrm>
        </p:spPr>
        <p:txBody>
          <a:bodyPr>
            <a:noAutofit/>
          </a:bodyPr>
          <a:lstStyle>
            <a:lvl1pPr marL="0" indent="0">
              <a:buNone/>
              <a:defRPr sz="1400" b="1" baseline="0">
                <a:solidFill>
                  <a:schemeClr val="bg1"/>
                </a:solidFill>
              </a:defRPr>
            </a:lvl1pPr>
          </a:lstStyle>
          <a:p>
            <a:pPr lvl="0"/>
            <a:r>
              <a:rPr lang="en-US" dirty="0"/>
              <a:t>Presenter</a:t>
            </a:r>
          </a:p>
        </p:txBody>
      </p:sp>
      <p:sp>
        <p:nvSpPr>
          <p:cNvPr id="19" name="Text Placeholder 10"/>
          <p:cNvSpPr>
            <a:spLocks noGrp="1"/>
          </p:cNvSpPr>
          <p:nvPr>
            <p:ph type="body" sz="quarter" idx="17" hasCustomPrompt="1"/>
          </p:nvPr>
        </p:nvSpPr>
        <p:spPr>
          <a:xfrm>
            <a:off x="662968" y="2278904"/>
            <a:ext cx="5793498" cy="376599"/>
          </a:xfrm>
        </p:spPr>
        <p:txBody>
          <a:bodyPr wrap="square">
            <a:noAutofit/>
          </a:bodyPr>
          <a:lstStyle>
            <a:lvl1pPr marL="0" indent="0">
              <a:lnSpc>
                <a:spcPct val="150000"/>
              </a:lnSpc>
              <a:buNone/>
              <a:defRPr sz="1600" b="0">
                <a:solidFill>
                  <a:srgbClr val="F6A500"/>
                </a:solidFill>
              </a:defRPr>
            </a:lvl1pPr>
          </a:lstStyle>
          <a:p>
            <a:pPr lvl="0"/>
            <a:r>
              <a:rPr lang="en-US" dirty="0"/>
              <a:t>Subtitle</a:t>
            </a:r>
          </a:p>
        </p:txBody>
      </p:sp>
      <p:sp>
        <p:nvSpPr>
          <p:cNvPr id="20" name="Text Placeholder 10"/>
          <p:cNvSpPr>
            <a:spLocks noGrp="1"/>
          </p:cNvSpPr>
          <p:nvPr>
            <p:ph type="body" sz="quarter" idx="14" hasCustomPrompt="1"/>
          </p:nvPr>
        </p:nvSpPr>
        <p:spPr>
          <a:xfrm>
            <a:off x="669274" y="1568939"/>
            <a:ext cx="5793498" cy="428813"/>
          </a:xfrm>
        </p:spPr>
        <p:txBody>
          <a:bodyPr wrap="square">
            <a:noAutofit/>
          </a:bodyPr>
          <a:lstStyle>
            <a:lvl1pPr marL="0" indent="0">
              <a:lnSpc>
                <a:spcPct val="100000"/>
              </a:lnSpc>
              <a:buNone/>
              <a:defRPr sz="2400" b="1">
                <a:solidFill>
                  <a:srgbClr val="F6A500"/>
                </a:solidFill>
              </a:defRPr>
            </a:lvl1pPr>
          </a:lstStyle>
          <a:p>
            <a:pPr lvl="0"/>
            <a:r>
              <a:rPr lang="en-US" dirty="0"/>
              <a:t>Title</a:t>
            </a:r>
          </a:p>
        </p:txBody>
      </p:sp>
      <p:sp>
        <p:nvSpPr>
          <p:cNvPr id="25" name="Text Placeholder 6"/>
          <p:cNvSpPr>
            <a:spLocks noGrp="1"/>
          </p:cNvSpPr>
          <p:nvPr>
            <p:ph type="body" sz="quarter" idx="12" hasCustomPrompt="1"/>
          </p:nvPr>
        </p:nvSpPr>
        <p:spPr>
          <a:xfrm>
            <a:off x="662968" y="3362132"/>
            <a:ext cx="3752453" cy="327255"/>
          </a:xfrm>
        </p:spPr>
        <p:txBody>
          <a:bodyPr>
            <a:normAutofit/>
          </a:bodyPr>
          <a:lstStyle>
            <a:lvl1pPr marL="0" indent="0">
              <a:buNone/>
              <a:defRPr sz="1200">
                <a:solidFill>
                  <a:schemeClr val="bg1"/>
                </a:solidFill>
              </a:defRPr>
            </a:lvl1pPr>
          </a:lstStyle>
          <a:p>
            <a:pPr lvl="0"/>
            <a:r>
              <a:rPr lang="en-US" dirty="0"/>
              <a:t>Location</a:t>
            </a:r>
            <a:endParaRPr lang="en-GB" dirty="0"/>
          </a:p>
        </p:txBody>
      </p:sp>
      <p:sp>
        <p:nvSpPr>
          <p:cNvPr id="26" name="Text Placeholder 6"/>
          <p:cNvSpPr>
            <a:spLocks noGrp="1"/>
          </p:cNvSpPr>
          <p:nvPr>
            <p:ph type="body" sz="quarter" idx="18" hasCustomPrompt="1"/>
          </p:nvPr>
        </p:nvSpPr>
        <p:spPr>
          <a:xfrm>
            <a:off x="662968" y="3656619"/>
            <a:ext cx="3752453" cy="321239"/>
          </a:xfrm>
        </p:spPr>
        <p:txBody>
          <a:bodyPr>
            <a:normAutofit/>
          </a:bodyPr>
          <a:lstStyle>
            <a:lvl1pPr marL="0" indent="0">
              <a:buNone/>
              <a:defRPr sz="1200">
                <a:solidFill>
                  <a:schemeClr val="bg1"/>
                </a:solidFill>
              </a:defRPr>
            </a:lvl1pPr>
          </a:lstStyle>
          <a:p>
            <a:pPr lvl="0"/>
            <a:r>
              <a:rPr lang="en-US" dirty="0"/>
              <a:t>Date</a:t>
            </a:r>
            <a:endParaRPr lang="en-GB" dirty="0"/>
          </a:p>
        </p:txBody>
      </p:sp>
      <p:pic>
        <p:nvPicPr>
          <p:cNvPr id="9" name="Picture 8" descr="Graphical user interface, text, email&#10;&#10;Description automatically generated">
            <a:extLst>
              <a:ext uri="{FF2B5EF4-FFF2-40B4-BE49-F238E27FC236}">
                <a16:creationId xmlns:a16="http://schemas.microsoft.com/office/drawing/2014/main" id="{B0FE09F2-B14B-F9A7-4513-8B2FF762A4C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78120" y="4613251"/>
            <a:ext cx="1263846" cy="264179"/>
          </a:xfrm>
          <a:prstGeom prst="rect">
            <a:avLst/>
          </a:prstGeom>
        </p:spPr>
      </p:pic>
    </p:spTree>
    <p:extLst>
      <p:ext uri="{BB962C8B-B14F-4D97-AF65-F5344CB8AC3E}">
        <p14:creationId xmlns:p14="http://schemas.microsoft.com/office/powerpoint/2010/main" val="41644224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47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BAB03D-A82A-8A8D-1157-283672E24B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682" b="7507"/>
          <a:stretch/>
        </p:blipFill>
        <p:spPr>
          <a:xfrm>
            <a:off x="0" y="0"/>
            <a:ext cx="9144000" cy="5143500"/>
          </a:xfrm>
          <a:prstGeom prst="rect">
            <a:avLst/>
          </a:prstGeom>
        </p:spPr>
      </p:pic>
      <p:pic>
        <p:nvPicPr>
          <p:cNvPr id="6" name="Picture 5" descr="Logo&#10;&#10;Description automatically generated">
            <a:extLst>
              <a:ext uri="{FF2B5EF4-FFF2-40B4-BE49-F238E27FC236}">
                <a16:creationId xmlns:a16="http://schemas.microsoft.com/office/drawing/2014/main" id="{96758D40-DF80-6D45-03ED-5AD8B9541D6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7536"/>
          <a:stretch/>
        </p:blipFill>
        <p:spPr>
          <a:xfrm>
            <a:off x="757471" y="407917"/>
            <a:ext cx="1875083" cy="974874"/>
          </a:xfrm>
          <a:prstGeom prst="rect">
            <a:avLst/>
          </a:prstGeom>
        </p:spPr>
      </p:pic>
      <p:pic>
        <p:nvPicPr>
          <p:cNvPr id="7" name="Picture 6" descr="Background pattern&#10;&#10;Description automatically generated">
            <a:extLst>
              <a:ext uri="{FF2B5EF4-FFF2-40B4-BE49-F238E27FC236}">
                <a16:creationId xmlns:a16="http://schemas.microsoft.com/office/drawing/2014/main" id="{9284CE6E-D02B-BABA-CCB1-07AD8907BB46}"/>
              </a:ext>
            </a:extLst>
          </p:cNvPr>
          <p:cNvPicPr>
            <a:picLocks noChangeAspect="1"/>
          </p:cNvPicPr>
          <p:nvPr userDrawn="1"/>
        </p:nvPicPr>
        <p:blipFill rotWithShape="1">
          <a:blip r:embed="rId4">
            <a:alphaModFix amt="69000"/>
            <a:extLst>
              <a:ext uri="{28A0092B-C50C-407E-A947-70E740481C1C}">
                <a14:useLocalDpi xmlns:a14="http://schemas.microsoft.com/office/drawing/2010/main" val="0"/>
              </a:ext>
            </a:extLst>
          </a:blip>
          <a:srcRect l="-1464" t="5707" r="44597" b="17416"/>
          <a:stretch/>
        </p:blipFill>
        <p:spPr>
          <a:xfrm>
            <a:off x="5675870" y="14508"/>
            <a:ext cx="3468131" cy="5128992"/>
          </a:xfrm>
          <a:prstGeom prst="rect">
            <a:avLst/>
          </a:prstGeom>
        </p:spPr>
      </p:pic>
      <p:pic>
        <p:nvPicPr>
          <p:cNvPr id="8" name="Picture 7" descr="A black and white logo&#10;&#10;Description automatically generated with low confidence">
            <a:extLst>
              <a:ext uri="{FF2B5EF4-FFF2-40B4-BE49-F238E27FC236}">
                <a16:creationId xmlns:a16="http://schemas.microsoft.com/office/drawing/2014/main" id="{1ECBA43A-EBD9-CD7B-77F7-1566030460B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0170" y="4593289"/>
            <a:ext cx="582049" cy="253387"/>
          </a:xfrm>
          <a:prstGeom prst="rect">
            <a:avLst/>
          </a:prstGeom>
        </p:spPr>
      </p:pic>
      <p:sp>
        <p:nvSpPr>
          <p:cNvPr id="17" name="Text Placeholder 4"/>
          <p:cNvSpPr>
            <a:spLocks noGrp="1"/>
          </p:cNvSpPr>
          <p:nvPr>
            <p:ph type="body" sz="quarter" idx="11" hasCustomPrompt="1"/>
          </p:nvPr>
        </p:nvSpPr>
        <p:spPr>
          <a:xfrm>
            <a:off x="662968" y="2952384"/>
            <a:ext cx="3822700" cy="281467"/>
          </a:xfrm>
        </p:spPr>
        <p:txBody>
          <a:bodyPr>
            <a:noAutofit/>
          </a:bodyPr>
          <a:lstStyle>
            <a:lvl1pPr marL="0" indent="0">
              <a:buNone/>
              <a:defRPr sz="1400" b="1" baseline="0">
                <a:solidFill>
                  <a:schemeClr val="bg1"/>
                </a:solidFill>
              </a:defRPr>
            </a:lvl1pPr>
          </a:lstStyle>
          <a:p>
            <a:pPr lvl="0"/>
            <a:r>
              <a:rPr lang="en-US" dirty="0"/>
              <a:t>Presenter</a:t>
            </a:r>
          </a:p>
        </p:txBody>
      </p:sp>
      <p:sp>
        <p:nvSpPr>
          <p:cNvPr id="19" name="Text Placeholder 10"/>
          <p:cNvSpPr>
            <a:spLocks noGrp="1"/>
          </p:cNvSpPr>
          <p:nvPr>
            <p:ph type="body" sz="quarter" idx="17" hasCustomPrompt="1"/>
          </p:nvPr>
        </p:nvSpPr>
        <p:spPr>
          <a:xfrm>
            <a:off x="662968" y="2278904"/>
            <a:ext cx="5793498" cy="376599"/>
          </a:xfrm>
        </p:spPr>
        <p:txBody>
          <a:bodyPr wrap="square">
            <a:noAutofit/>
          </a:bodyPr>
          <a:lstStyle>
            <a:lvl1pPr marL="0" indent="0">
              <a:lnSpc>
                <a:spcPct val="150000"/>
              </a:lnSpc>
              <a:buNone/>
              <a:defRPr sz="1600" b="0">
                <a:solidFill>
                  <a:srgbClr val="F6A500"/>
                </a:solidFill>
              </a:defRPr>
            </a:lvl1pPr>
          </a:lstStyle>
          <a:p>
            <a:pPr lvl="0"/>
            <a:r>
              <a:rPr lang="en-US" dirty="0"/>
              <a:t>Subtitle</a:t>
            </a:r>
          </a:p>
        </p:txBody>
      </p:sp>
      <p:sp>
        <p:nvSpPr>
          <p:cNvPr id="20" name="Text Placeholder 10"/>
          <p:cNvSpPr>
            <a:spLocks noGrp="1"/>
          </p:cNvSpPr>
          <p:nvPr>
            <p:ph type="body" sz="quarter" idx="14" hasCustomPrompt="1"/>
          </p:nvPr>
        </p:nvSpPr>
        <p:spPr>
          <a:xfrm>
            <a:off x="669274" y="1568939"/>
            <a:ext cx="5793498" cy="428813"/>
          </a:xfrm>
        </p:spPr>
        <p:txBody>
          <a:bodyPr wrap="square">
            <a:noAutofit/>
          </a:bodyPr>
          <a:lstStyle>
            <a:lvl1pPr marL="0" indent="0">
              <a:lnSpc>
                <a:spcPct val="100000"/>
              </a:lnSpc>
              <a:buNone/>
              <a:defRPr sz="2400" b="1">
                <a:solidFill>
                  <a:srgbClr val="F6A500"/>
                </a:solidFill>
              </a:defRPr>
            </a:lvl1pPr>
          </a:lstStyle>
          <a:p>
            <a:pPr lvl="0"/>
            <a:r>
              <a:rPr lang="en-US" dirty="0"/>
              <a:t>Title</a:t>
            </a:r>
          </a:p>
        </p:txBody>
      </p:sp>
      <p:sp>
        <p:nvSpPr>
          <p:cNvPr id="25" name="Text Placeholder 6"/>
          <p:cNvSpPr>
            <a:spLocks noGrp="1"/>
          </p:cNvSpPr>
          <p:nvPr>
            <p:ph type="body" sz="quarter" idx="12" hasCustomPrompt="1"/>
          </p:nvPr>
        </p:nvSpPr>
        <p:spPr>
          <a:xfrm>
            <a:off x="662968" y="3362132"/>
            <a:ext cx="3752453" cy="327255"/>
          </a:xfrm>
        </p:spPr>
        <p:txBody>
          <a:bodyPr>
            <a:normAutofit/>
          </a:bodyPr>
          <a:lstStyle>
            <a:lvl1pPr marL="0" indent="0">
              <a:buNone/>
              <a:defRPr sz="1200">
                <a:solidFill>
                  <a:schemeClr val="bg1"/>
                </a:solidFill>
              </a:defRPr>
            </a:lvl1pPr>
          </a:lstStyle>
          <a:p>
            <a:pPr lvl="0"/>
            <a:r>
              <a:rPr lang="en-US" dirty="0"/>
              <a:t>Location</a:t>
            </a:r>
            <a:endParaRPr lang="en-GB" dirty="0"/>
          </a:p>
        </p:txBody>
      </p:sp>
      <p:sp>
        <p:nvSpPr>
          <p:cNvPr id="26" name="Text Placeholder 6"/>
          <p:cNvSpPr>
            <a:spLocks noGrp="1"/>
          </p:cNvSpPr>
          <p:nvPr>
            <p:ph type="body" sz="quarter" idx="18" hasCustomPrompt="1"/>
          </p:nvPr>
        </p:nvSpPr>
        <p:spPr>
          <a:xfrm>
            <a:off x="662968" y="3656619"/>
            <a:ext cx="3752453" cy="321239"/>
          </a:xfrm>
        </p:spPr>
        <p:txBody>
          <a:bodyPr>
            <a:normAutofit/>
          </a:bodyPr>
          <a:lstStyle>
            <a:lvl1pPr marL="0" indent="0">
              <a:buNone/>
              <a:defRPr sz="1200">
                <a:solidFill>
                  <a:schemeClr val="bg1"/>
                </a:solidFill>
              </a:defRPr>
            </a:lvl1pPr>
          </a:lstStyle>
          <a:p>
            <a:pPr lvl="0"/>
            <a:r>
              <a:rPr lang="en-US" dirty="0"/>
              <a:t>Date</a:t>
            </a:r>
            <a:endParaRPr lang="en-GB" dirty="0"/>
          </a:p>
        </p:txBody>
      </p:sp>
      <p:pic>
        <p:nvPicPr>
          <p:cNvPr id="9" name="Picture 8" descr="Graphical user interface, text, email&#10;&#10;Description automatically generated">
            <a:extLst>
              <a:ext uri="{FF2B5EF4-FFF2-40B4-BE49-F238E27FC236}">
                <a16:creationId xmlns:a16="http://schemas.microsoft.com/office/drawing/2014/main" id="{B0FE09F2-B14B-F9A7-4513-8B2FF762A4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78120" y="4613251"/>
            <a:ext cx="1263846" cy="264179"/>
          </a:xfrm>
          <a:prstGeom prst="rect">
            <a:avLst/>
          </a:prstGeom>
        </p:spPr>
      </p:pic>
    </p:spTree>
    <p:extLst>
      <p:ext uri="{BB962C8B-B14F-4D97-AF65-F5344CB8AC3E}">
        <p14:creationId xmlns:p14="http://schemas.microsoft.com/office/powerpoint/2010/main" val="9825050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47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201" y="964417"/>
            <a:ext cx="8439238" cy="2983761"/>
          </a:xfrm>
        </p:spPr>
        <p:txBody>
          <a:bodyPr/>
          <a:lstStyle>
            <a:lvl1pPr>
              <a:defRPr sz="1600">
                <a:solidFill>
                  <a:srgbClr val="414140"/>
                </a:solidFill>
                <a:latin typeface="Arial" panose="020B0604020202020204" pitchFamily="34" charset="0"/>
                <a:cs typeface="Arial" panose="020B0604020202020204" pitchFamily="34" charset="0"/>
              </a:defRPr>
            </a:lvl1pPr>
            <a:lvl2pPr>
              <a:defRPr sz="1400">
                <a:solidFill>
                  <a:srgbClr val="414140"/>
                </a:solidFill>
                <a:latin typeface="Arial" panose="020B0604020202020204" pitchFamily="34" charset="0"/>
                <a:cs typeface="Arial" panose="020B0604020202020204" pitchFamily="34" charset="0"/>
              </a:defRPr>
            </a:lvl2pPr>
            <a:lvl3pPr>
              <a:defRPr sz="1200">
                <a:solidFill>
                  <a:srgbClr val="414140"/>
                </a:solidFill>
                <a:latin typeface="Arial" panose="020B0604020202020204" pitchFamily="34" charset="0"/>
                <a:cs typeface="Arial" panose="020B0604020202020204" pitchFamily="34" charset="0"/>
              </a:defRPr>
            </a:lvl3pPr>
            <a:lvl4pPr>
              <a:defRPr>
                <a:solidFill>
                  <a:srgbClr val="414140"/>
                </a:solidFill>
                <a:latin typeface="Arial" panose="020B0604020202020204" pitchFamily="34" charset="0"/>
                <a:cs typeface="Arial" panose="020B0604020202020204" pitchFamily="34" charset="0"/>
              </a:defRPr>
            </a:lvl4pPr>
            <a:lvl5pPr>
              <a:defRPr>
                <a:solidFill>
                  <a:srgbClr val="414140"/>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6732039" y="4633780"/>
            <a:ext cx="2057400" cy="274637"/>
          </a:xfrm>
          <a:prstGeom prst="rect">
            <a:avLst/>
          </a:prstGeom>
        </p:spPr>
        <p:txBody>
          <a:bodyPr vert="horz" lIns="91440" tIns="45720" rIns="91440" bIns="45720" rtlCol="0" anchor="ctr"/>
          <a:lstStyle>
            <a:lvl1pPr algn="r">
              <a:defRPr sz="1000" i="1">
                <a:solidFill>
                  <a:srgbClr val="B4E9E2"/>
                </a:solidFill>
              </a:defRPr>
            </a:lvl1pPr>
          </a:lstStyle>
          <a:p>
            <a:fld id="{9E7CA0F2-EE66-4F60-8C00-E0BE38E7AEC5}" type="slidenum">
              <a:rPr lang="en-GB" smtClean="0"/>
              <a:pPr/>
              <a:t>‹#›</a:t>
            </a:fld>
            <a:endParaRPr lang="en-GB" dirty="0"/>
          </a:p>
        </p:txBody>
      </p:sp>
      <p:sp>
        <p:nvSpPr>
          <p:cNvPr id="2" name="Title 1">
            <a:extLst>
              <a:ext uri="{FF2B5EF4-FFF2-40B4-BE49-F238E27FC236}">
                <a16:creationId xmlns:a16="http://schemas.microsoft.com/office/drawing/2014/main" id="{9CD09B77-3BA4-BCF3-6CA1-68C8CEC66BE6}"/>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63139938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60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78242A-115F-FAAB-3C19-C8B609AB6C4B}"/>
              </a:ext>
            </a:extLst>
          </p:cNvPr>
          <p:cNvSpPr/>
          <p:nvPr userDrawn="1"/>
        </p:nvSpPr>
        <p:spPr>
          <a:xfrm>
            <a:off x="0" y="4313446"/>
            <a:ext cx="9144000" cy="830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EA8EEC4-48DE-2CF0-6FA5-9139A172AF30}"/>
              </a:ext>
            </a:extLst>
          </p:cNvPr>
          <p:cNvSpPr/>
          <p:nvPr userDrawn="1"/>
        </p:nvSpPr>
        <p:spPr>
          <a:xfrm>
            <a:off x="0" y="4629813"/>
            <a:ext cx="9144000" cy="513687"/>
          </a:xfrm>
          <a:prstGeom prst="rect">
            <a:avLst/>
          </a:prstGeom>
          <a:solidFill>
            <a:srgbClr val="414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643B639B-8E32-541A-63CB-991F5D2764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38293"/>
          <a:stretch/>
        </p:blipFill>
        <p:spPr>
          <a:xfrm>
            <a:off x="350201" y="4752828"/>
            <a:ext cx="908858" cy="271145"/>
          </a:xfrm>
          <a:prstGeom prst="rect">
            <a:avLst/>
          </a:prstGeom>
        </p:spPr>
      </p:pic>
      <p:pic>
        <p:nvPicPr>
          <p:cNvPr id="8" name="Picture 7" descr="Background pattern&#10;&#10;Description automatically generated">
            <a:extLst>
              <a:ext uri="{FF2B5EF4-FFF2-40B4-BE49-F238E27FC236}">
                <a16:creationId xmlns:a16="http://schemas.microsoft.com/office/drawing/2014/main" id="{B410BC38-7C9D-15E4-84B6-ECCF5D1A9799}"/>
              </a:ext>
            </a:extLst>
          </p:cNvPr>
          <p:cNvPicPr>
            <a:picLocks noChangeAspect="1"/>
          </p:cNvPicPr>
          <p:nvPr userDrawn="1"/>
        </p:nvPicPr>
        <p:blipFill rotWithShape="1">
          <a:blip r:embed="rId3">
            <a:alphaModFix amt="69000"/>
            <a:extLst>
              <a:ext uri="{28A0092B-C50C-407E-A947-70E740481C1C}">
                <a14:useLocalDpi xmlns:a14="http://schemas.microsoft.com/office/drawing/2010/main" val="0"/>
              </a:ext>
            </a:extLst>
          </a:blip>
          <a:srcRect l="-2411" t="17028" r="21626" b="73781"/>
          <a:stretch/>
        </p:blipFill>
        <p:spPr>
          <a:xfrm>
            <a:off x="4839562" y="4629812"/>
            <a:ext cx="4127158" cy="513687"/>
          </a:xfrm>
          <a:prstGeom prst="rect">
            <a:avLst/>
          </a:prstGeom>
        </p:spPr>
      </p:pic>
      <p:sp>
        <p:nvSpPr>
          <p:cNvPr id="3" name="Content Placeholder 2"/>
          <p:cNvSpPr>
            <a:spLocks noGrp="1"/>
          </p:cNvSpPr>
          <p:nvPr>
            <p:ph idx="1"/>
          </p:nvPr>
        </p:nvSpPr>
        <p:spPr>
          <a:xfrm>
            <a:off x="350201" y="964417"/>
            <a:ext cx="8439238" cy="2983761"/>
          </a:xfrm>
        </p:spPr>
        <p:txBody>
          <a:bodyPr/>
          <a:lstStyle>
            <a:lvl1pPr>
              <a:defRPr sz="1600">
                <a:solidFill>
                  <a:srgbClr val="414140"/>
                </a:solidFill>
                <a:latin typeface="Arial" panose="020B0604020202020204" pitchFamily="34" charset="0"/>
                <a:cs typeface="Arial" panose="020B0604020202020204" pitchFamily="34" charset="0"/>
              </a:defRPr>
            </a:lvl1pPr>
            <a:lvl2pPr>
              <a:defRPr sz="1400">
                <a:solidFill>
                  <a:srgbClr val="414140"/>
                </a:solidFill>
                <a:latin typeface="Arial" panose="020B0604020202020204" pitchFamily="34" charset="0"/>
                <a:cs typeface="Arial" panose="020B0604020202020204" pitchFamily="34" charset="0"/>
              </a:defRPr>
            </a:lvl2pPr>
            <a:lvl3pPr>
              <a:defRPr sz="1200">
                <a:solidFill>
                  <a:srgbClr val="414140"/>
                </a:solidFill>
                <a:latin typeface="Arial" panose="020B0604020202020204" pitchFamily="34" charset="0"/>
                <a:cs typeface="Arial" panose="020B0604020202020204" pitchFamily="34" charset="0"/>
              </a:defRPr>
            </a:lvl3pPr>
            <a:lvl4pPr>
              <a:defRPr>
                <a:solidFill>
                  <a:srgbClr val="414140"/>
                </a:solidFill>
                <a:latin typeface="Arial" panose="020B0604020202020204" pitchFamily="34" charset="0"/>
                <a:cs typeface="Arial" panose="020B0604020202020204" pitchFamily="34" charset="0"/>
              </a:defRPr>
            </a:lvl4pPr>
            <a:lvl5pPr>
              <a:defRPr>
                <a:solidFill>
                  <a:srgbClr val="414140"/>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6732039" y="4749336"/>
            <a:ext cx="2057400" cy="274637"/>
          </a:xfrm>
          <a:prstGeom prst="rect">
            <a:avLst/>
          </a:prstGeom>
        </p:spPr>
        <p:txBody>
          <a:bodyPr vert="horz" lIns="91440" tIns="45720" rIns="91440" bIns="45720" rtlCol="0" anchor="ctr"/>
          <a:lstStyle>
            <a:lvl1pPr algn="r">
              <a:defRPr sz="1000" i="1">
                <a:solidFill>
                  <a:srgbClr val="B4E9E2"/>
                </a:solidFill>
              </a:defRPr>
            </a:lvl1pPr>
          </a:lstStyle>
          <a:p>
            <a:fld id="{9E7CA0F2-EE66-4F60-8C00-E0BE38E7AEC5}" type="slidenum">
              <a:rPr lang="en-GB" smtClean="0"/>
              <a:pPr/>
              <a:t>‹#›</a:t>
            </a:fld>
            <a:endParaRPr lang="en-GB" dirty="0"/>
          </a:p>
        </p:txBody>
      </p:sp>
      <p:sp>
        <p:nvSpPr>
          <p:cNvPr id="2" name="Title 1">
            <a:extLst>
              <a:ext uri="{FF2B5EF4-FFF2-40B4-BE49-F238E27FC236}">
                <a16:creationId xmlns:a16="http://schemas.microsoft.com/office/drawing/2014/main" id="{9CD09B77-3BA4-BCF3-6CA1-68C8CEC66BE6}"/>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105126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BFC2B1-B144-02BC-DE3C-6CE55245BC8C}"/>
              </a:ext>
            </a:extLst>
          </p:cNvPr>
          <p:cNvSpPr/>
          <p:nvPr userDrawn="1"/>
        </p:nvSpPr>
        <p:spPr>
          <a:xfrm>
            <a:off x="0" y="0"/>
            <a:ext cx="9144000" cy="5143500"/>
          </a:xfrm>
          <a:prstGeom prst="rect">
            <a:avLst/>
          </a:prstGeom>
          <a:solidFill>
            <a:srgbClr val="414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10;Description automatically generated">
            <a:extLst>
              <a:ext uri="{FF2B5EF4-FFF2-40B4-BE49-F238E27FC236}">
                <a16:creationId xmlns:a16="http://schemas.microsoft.com/office/drawing/2014/main" id="{20472FF4-AC32-C1ED-F7EA-9B50E3B26C91}"/>
              </a:ext>
            </a:extLst>
          </p:cNvPr>
          <p:cNvPicPr>
            <a:picLocks noChangeAspect="1"/>
          </p:cNvPicPr>
          <p:nvPr userDrawn="1"/>
        </p:nvPicPr>
        <p:blipFill rotWithShape="1">
          <a:blip r:embed="rId2">
            <a:alphaModFix amt="69000"/>
            <a:extLst>
              <a:ext uri="{28A0092B-C50C-407E-A947-70E740481C1C}">
                <a14:useLocalDpi xmlns:a14="http://schemas.microsoft.com/office/drawing/2010/main" val="0"/>
              </a:ext>
            </a:extLst>
          </a:blip>
          <a:srcRect l="-1464" t="5707" r="44597" b="17416"/>
          <a:stretch/>
        </p:blipFill>
        <p:spPr>
          <a:xfrm>
            <a:off x="5675870" y="14508"/>
            <a:ext cx="3468131" cy="5128992"/>
          </a:xfrm>
          <a:prstGeom prst="rect">
            <a:avLst/>
          </a:prstGeom>
        </p:spPr>
      </p:pic>
      <p:sp>
        <p:nvSpPr>
          <p:cNvPr id="13" name="Text Placeholder 4"/>
          <p:cNvSpPr>
            <a:spLocks noGrp="1"/>
          </p:cNvSpPr>
          <p:nvPr>
            <p:ph type="body" sz="quarter" idx="11" hasCustomPrompt="1"/>
          </p:nvPr>
        </p:nvSpPr>
        <p:spPr>
          <a:xfrm>
            <a:off x="656662" y="3470165"/>
            <a:ext cx="3795964" cy="263127"/>
          </a:xfrm>
        </p:spPr>
        <p:txBody>
          <a:bodyPr>
            <a:noAutofit/>
          </a:bodyPr>
          <a:lstStyle>
            <a:lvl1pPr marL="0" indent="0" algn="l">
              <a:buNone/>
              <a:defRPr sz="1400" b="0" baseline="0">
                <a:solidFill>
                  <a:schemeClr val="bg1"/>
                </a:solidFill>
              </a:defRPr>
            </a:lvl1pPr>
          </a:lstStyle>
          <a:p>
            <a:pPr lvl="0"/>
            <a:r>
              <a:rPr lang="en-GB" dirty="0"/>
              <a:t>Presenter email</a:t>
            </a:r>
          </a:p>
        </p:txBody>
      </p:sp>
      <p:pic>
        <p:nvPicPr>
          <p:cNvPr id="15" name="Picture 14" descr="A black and white logo&#10;&#10;Description automatically generated with low confidence">
            <a:extLst>
              <a:ext uri="{FF2B5EF4-FFF2-40B4-BE49-F238E27FC236}">
                <a16:creationId xmlns:a16="http://schemas.microsoft.com/office/drawing/2014/main" id="{F4F466D7-686C-06C3-02E8-0BD011B30C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0170" y="4593289"/>
            <a:ext cx="582049" cy="253387"/>
          </a:xfrm>
          <a:prstGeom prst="rect">
            <a:avLst/>
          </a:prstGeom>
        </p:spPr>
      </p:pic>
      <p:pic>
        <p:nvPicPr>
          <p:cNvPr id="25" name="Picture 24" descr="Graphical user interface, text, email&#10;&#10;Description automatically generated">
            <a:extLst>
              <a:ext uri="{FF2B5EF4-FFF2-40B4-BE49-F238E27FC236}">
                <a16:creationId xmlns:a16="http://schemas.microsoft.com/office/drawing/2014/main" id="{3E551EE4-411B-283D-DCDC-7B23F637EF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78120" y="4613251"/>
            <a:ext cx="1263846" cy="264179"/>
          </a:xfrm>
          <a:prstGeom prst="rect">
            <a:avLst/>
          </a:prstGeom>
        </p:spPr>
      </p:pic>
      <p:pic>
        <p:nvPicPr>
          <p:cNvPr id="2" name="Picture 1" descr="Logo&#10;&#10;Description automatically generated">
            <a:extLst>
              <a:ext uri="{FF2B5EF4-FFF2-40B4-BE49-F238E27FC236}">
                <a16:creationId xmlns:a16="http://schemas.microsoft.com/office/drawing/2014/main" id="{5C670CD4-7DB7-994B-E77D-0D9FC750E81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7536"/>
          <a:stretch/>
        </p:blipFill>
        <p:spPr>
          <a:xfrm>
            <a:off x="757471" y="407917"/>
            <a:ext cx="1875083" cy="974874"/>
          </a:xfrm>
          <a:prstGeom prst="rect">
            <a:avLst/>
          </a:prstGeom>
        </p:spPr>
      </p:pic>
    </p:spTree>
    <p:extLst>
      <p:ext uri="{BB962C8B-B14F-4D97-AF65-F5344CB8AC3E}">
        <p14:creationId xmlns:p14="http://schemas.microsoft.com/office/powerpoint/2010/main" val="211851604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47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A01DBE-0E20-C2F7-4178-D776813E3B61}"/>
              </a:ext>
            </a:extLst>
          </p:cNvPr>
          <p:cNvSpPr/>
          <p:nvPr userDrawn="1"/>
        </p:nvSpPr>
        <p:spPr>
          <a:xfrm>
            <a:off x="0" y="4357816"/>
            <a:ext cx="9144000" cy="785684"/>
          </a:xfrm>
          <a:prstGeom prst="rect">
            <a:avLst/>
          </a:prstGeom>
          <a:solidFill>
            <a:srgbClr val="414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5E9E720D-2634-290D-DB15-130A152F1B00}"/>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14788"/>
          <a:stretch/>
        </p:blipFill>
        <p:spPr>
          <a:xfrm>
            <a:off x="350200" y="4479156"/>
            <a:ext cx="1274549" cy="525087"/>
          </a:xfrm>
          <a:prstGeom prst="rect">
            <a:avLst/>
          </a:prstGeom>
        </p:spPr>
      </p:pic>
      <p:pic>
        <p:nvPicPr>
          <p:cNvPr id="6" name="Picture 5" descr="Background pattern&#10;&#10;Description automatically generated">
            <a:extLst>
              <a:ext uri="{FF2B5EF4-FFF2-40B4-BE49-F238E27FC236}">
                <a16:creationId xmlns:a16="http://schemas.microsoft.com/office/drawing/2014/main" id="{EB68E06C-FB38-3501-E14C-8A908E70751B}"/>
              </a:ext>
            </a:extLst>
          </p:cNvPr>
          <p:cNvPicPr>
            <a:picLocks noChangeAspect="1"/>
          </p:cNvPicPr>
          <p:nvPr userDrawn="1"/>
        </p:nvPicPr>
        <p:blipFill rotWithShape="1">
          <a:blip r:embed="rId8">
            <a:alphaModFix amt="69000"/>
            <a:extLst>
              <a:ext uri="{28A0092B-C50C-407E-A947-70E740481C1C}">
                <a14:useLocalDpi xmlns:a14="http://schemas.microsoft.com/office/drawing/2010/main" val="0"/>
              </a:ext>
            </a:extLst>
          </a:blip>
          <a:srcRect l="-2411" t="12161" r="21626" b="73781"/>
          <a:stretch/>
        </p:blipFill>
        <p:spPr>
          <a:xfrm>
            <a:off x="4839562" y="4357814"/>
            <a:ext cx="4127158" cy="785685"/>
          </a:xfrm>
          <a:prstGeom prst="rect">
            <a:avLst/>
          </a:prstGeom>
        </p:spPr>
      </p:pic>
      <p:sp>
        <p:nvSpPr>
          <p:cNvPr id="2" name="Title Placeholder 1"/>
          <p:cNvSpPr>
            <a:spLocks noGrp="1"/>
          </p:cNvSpPr>
          <p:nvPr>
            <p:ph type="title"/>
          </p:nvPr>
        </p:nvSpPr>
        <p:spPr>
          <a:xfrm>
            <a:off x="350201" y="131562"/>
            <a:ext cx="8439238" cy="695826"/>
          </a:xfrm>
          <a:prstGeom prst="rect">
            <a:avLst/>
          </a:prstGeom>
        </p:spPr>
        <p:txBody>
          <a:bodyPr vert="horz" lIns="91440" tIns="45720" rIns="91440" bIns="45720" rtlCol="0" anchor="ctr">
            <a:normAutofit/>
          </a:bodyPr>
          <a:lstStyle/>
          <a:p>
            <a:r>
              <a:rPr lang="en-US" dirty="0"/>
              <a:t>Slide Title</a:t>
            </a:r>
            <a:endParaRPr lang="en-GB" dirty="0"/>
          </a:p>
        </p:txBody>
      </p:sp>
      <p:sp>
        <p:nvSpPr>
          <p:cNvPr id="3" name="Text Placeholder 2"/>
          <p:cNvSpPr>
            <a:spLocks noGrp="1"/>
          </p:cNvSpPr>
          <p:nvPr>
            <p:ph type="body" idx="1"/>
          </p:nvPr>
        </p:nvSpPr>
        <p:spPr>
          <a:xfrm>
            <a:off x="350201" y="964414"/>
            <a:ext cx="8439238" cy="31891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Slide Number Placeholder 4">
            <a:extLst>
              <a:ext uri="{FF2B5EF4-FFF2-40B4-BE49-F238E27FC236}">
                <a16:creationId xmlns:a16="http://schemas.microsoft.com/office/drawing/2014/main" id="{271CF10B-5905-E541-B922-641440E09CC2}"/>
              </a:ext>
            </a:extLst>
          </p:cNvPr>
          <p:cNvSpPr>
            <a:spLocks noGrp="1"/>
          </p:cNvSpPr>
          <p:nvPr>
            <p:ph type="sldNum" sz="quarter" idx="4"/>
          </p:nvPr>
        </p:nvSpPr>
        <p:spPr>
          <a:xfrm>
            <a:off x="6732039" y="4629813"/>
            <a:ext cx="2057400" cy="274637"/>
          </a:xfrm>
          <a:prstGeom prst="rect">
            <a:avLst/>
          </a:prstGeom>
        </p:spPr>
        <p:txBody>
          <a:bodyPr vert="horz" lIns="91440" tIns="45720" rIns="91440" bIns="45720" rtlCol="0" anchor="ctr"/>
          <a:lstStyle>
            <a:lvl1pPr algn="r">
              <a:defRPr sz="1000" i="1">
                <a:solidFill>
                  <a:srgbClr val="B4E9E2"/>
                </a:solidFill>
              </a:defRPr>
            </a:lvl1pPr>
          </a:lstStyle>
          <a:p>
            <a:fld id="{9E7CA0F2-EE66-4F60-8C00-E0BE38E7AEC5}" type="slidenum">
              <a:rPr lang="en-GB" smtClean="0"/>
              <a:pPr/>
              <a:t>‹#›</a:t>
            </a:fld>
            <a:endParaRPr lang="en-GB" dirty="0"/>
          </a:p>
        </p:txBody>
      </p:sp>
    </p:spTree>
    <p:extLst>
      <p:ext uri="{BB962C8B-B14F-4D97-AF65-F5344CB8AC3E}">
        <p14:creationId xmlns:p14="http://schemas.microsoft.com/office/powerpoint/2010/main" val="176233165"/>
      </p:ext>
    </p:extLst>
  </p:cSld>
  <p:clrMap bg1="lt1" tx1="dk1" bg2="lt2" tx2="dk2" accent1="accent1" accent2="accent2" accent3="accent3" accent4="accent4" accent5="accent5" accent6="accent6" hlink="hlink" folHlink="folHlink"/>
  <p:sldLayoutIdLst>
    <p:sldLayoutId id="2147483658" r:id="rId1"/>
    <p:sldLayoutId id="2147483664" r:id="rId2"/>
    <p:sldLayoutId id="2147483650" r:id="rId3"/>
    <p:sldLayoutId id="2147483663" r:id="rId4"/>
    <p:sldLayoutId id="2147483661" r:id="rId5"/>
  </p:sldLayoutIdLst>
  <p:hf hdr="0" ftr="0" dt="0"/>
  <p:txStyles>
    <p:titleStyle>
      <a:lvl1pPr algn="l" defTabSz="685800" rtl="0" eaLnBrk="1" latinLnBrk="0" hangingPunct="1">
        <a:lnSpc>
          <a:spcPct val="90000"/>
        </a:lnSpc>
        <a:spcBef>
          <a:spcPct val="0"/>
        </a:spcBef>
        <a:buNone/>
        <a:defRPr sz="2000" b="1" kern="1200">
          <a:solidFill>
            <a:srgbClr val="1A6992"/>
          </a:solidFill>
          <a:latin typeface="Arial" panose="020B0604020202020204" pitchFamily="34" charset="0"/>
          <a:ea typeface="Verdana" panose="020B0604030504040204" pitchFamily="34" charset="0"/>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00" kern="1200">
          <a:solidFill>
            <a:srgbClr val="414140"/>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414140"/>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tiff"/><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4B006A-16F3-59F8-FD22-72F4965228A4}"/>
              </a:ext>
            </a:extLst>
          </p:cNvPr>
          <p:cNvSpPr>
            <a:spLocks noGrp="1"/>
          </p:cNvSpPr>
          <p:nvPr>
            <p:ph type="body" sz="quarter" idx="11"/>
          </p:nvPr>
        </p:nvSpPr>
        <p:spPr/>
        <p:txBody>
          <a:bodyPr/>
          <a:lstStyle/>
          <a:p>
            <a:r>
              <a:rPr lang="en-US" sz="1800" dirty="0"/>
              <a:t>Paul </a:t>
            </a:r>
            <a:r>
              <a:rPr lang="en-US" sz="1800" dirty="0" err="1"/>
              <a:t>Dekkers</a:t>
            </a:r>
            <a:endParaRPr lang="en-US" sz="1800" dirty="0"/>
          </a:p>
        </p:txBody>
      </p:sp>
      <p:sp>
        <p:nvSpPr>
          <p:cNvPr id="2" name="Text Placeholder 1">
            <a:extLst>
              <a:ext uri="{FF2B5EF4-FFF2-40B4-BE49-F238E27FC236}">
                <a16:creationId xmlns:a16="http://schemas.microsoft.com/office/drawing/2014/main" id="{E17D4837-7BB9-78D2-E146-DB870110C487}"/>
              </a:ext>
            </a:extLst>
          </p:cNvPr>
          <p:cNvSpPr>
            <a:spLocks noGrp="1"/>
          </p:cNvSpPr>
          <p:nvPr>
            <p:ph type="body" sz="quarter" idx="17"/>
          </p:nvPr>
        </p:nvSpPr>
        <p:spPr/>
        <p:txBody>
          <a:bodyPr/>
          <a:lstStyle/>
          <a:p>
            <a:endParaRPr lang="en-NL"/>
          </a:p>
        </p:txBody>
      </p:sp>
      <p:sp>
        <p:nvSpPr>
          <p:cNvPr id="5" name="Text Placeholder 4">
            <a:extLst>
              <a:ext uri="{FF2B5EF4-FFF2-40B4-BE49-F238E27FC236}">
                <a16:creationId xmlns:a16="http://schemas.microsoft.com/office/drawing/2014/main" id="{A156070B-413B-5CE1-E4B5-3863E3256CD7}"/>
              </a:ext>
            </a:extLst>
          </p:cNvPr>
          <p:cNvSpPr>
            <a:spLocks noGrp="1"/>
          </p:cNvSpPr>
          <p:nvPr>
            <p:ph type="body" sz="quarter" idx="14"/>
          </p:nvPr>
        </p:nvSpPr>
        <p:spPr/>
        <p:txBody>
          <a:bodyPr/>
          <a:lstStyle/>
          <a:p>
            <a:r>
              <a:rPr lang="en-US" sz="2800" dirty="0"/>
              <a:t>geteduroam</a:t>
            </a:r>
          </a:p>
        </p:txBody>
      </p:sp>
      <p:sp>
        <p:nvSpPr>
          <p:cNvPr id="4" name="Text Placeholder 3">
            <a:extLst>
              <a:ext uri="{FF2B5EF4-FFF2-40B4-BE49-F238E27FC236}">
                <a16:creationId xmlns:a16="http://schemas.microsoft.com/office/drawing/2014/main" id="{46586F00-9A62-CB98-4DEC-B9D59F3986DD}"/>
              </a:ext>
            </a:extLst>
          </p:cNvPr>
          <p:cNvSpPr>
            <a:spLocks noGrp="1"/>
          </p:cNvSpPr>
          <p:nvPr>
            <p:ph type="body" sz="quarter" idx="12"/>
          </p:nvPr>
        </p:nvSpPr>
        <p:spPr/>
        <p:txBody>
          <a:bodyPr/>
          <a:lstStyle/>
          <a:p>
            <a:r>
              <a:rPr lang="en-US"/>
              <a:t>Tirana</a:t>
            </a:r>
          </a:p>
        </p:txBody>
      </p:sp>
      <p:sp>
        <p:nvSpPr>
          <p:cNvPr id="7" name="Text Placeholder 6">
            <a:extLst>
              <a:ext uri="{FF2B5EF4-FFF2-40B4-BE49-F238E27FC236}">
                <a16:creationId xmlns:a16="http://schemas.microsoft.com/office/drawing/2014/main" id="{D50A2B39-9BE5-C36B-61F8-FCFD9EDE054B}"/>
              </a:ext>
            </a:extLst>
          </p:cNvPr>
          <p:cNvSpPr>
            <a:spLocks noGrp="1"/>
          </p:cNvSpPr>
          <p:nvPr>
            <p:ph type="body" sz="quarter" idx="18"/>
          </p:nvPr>
        </p:nvSpPr>
        <p:spPr/>
        <p:txBody>
          <a:bodyPr/>
          <a:lstStyle/>
          <a:p>
            <a:r>
              <a:rPr lang="en-US"/>
              <a:t>June 6, 2023</a:t>
            </a:r>
          </a:p>
        </p:txBody>
      </p:sp>
    </p:spTree>
    <p:extLst>
      <p:ext uri="{BB962C8B-B14F-4D97-AF65-F5344CB8AC3E}">
        <p14:creationId xmlns:p14="http://schemas.microsoft.com/office/powerpoint/2010/main" val="1675236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662E04-D430-3050-51DC-87341841FA6F}"/>
              </a:ext>
            </a:extLst>
          </p:cNvPr>
          <p:cNvSpPr>
            <a:spLocks noGrp="1"/>
          </p:cNvSpPr>
          <p:nvPr>
            <p:ph type="sldNum" sz="quarter" idx="4"/>
          </p:nvPr>
        </p:nvSpPr>
        <p:spPr/>
        <p:txBody>
          <a:bodyPr/>
          <a:lstStyle/>
          <a:p>
            <a:fld id="{9E7CA0F2-EE66-4F60-8C00-E0BE38E7AEC5}" type="slidenum">
              <a:rPr lang="en-GB" smtClean="0"/>
              <a:pPr/>
              <a:t>10</a:t>
            </a:fld>
            <a:endParaRPr lang="en-GB" dirty="0"/>
          </a:p>
        </p:txBody>
      </p:sp>
      <p:sp>
        <p:nvSpPr>
          <p:cNvPr id="4" name="Title 3">
            <a:extLst>
              <a:ext uri="{FF2B5EF4-FFF2-40B4-BE49-F238E27FC236}">
                <a16:creationId xmlns:a16="http://schemas.microsoft.com/office/drawing/2014/main" id="{5A8C7EF7-E68A-CBF4-68CB-FA2EEA578714}"/>
              </a:ext>
            </a:extLst>
          </p:cNvPr>
          <p:cNvSpPr>
            <a:spLocks noGrp="1"/>
          </p:cNvSpPr>
          <p:nvPr>
            <p:ph type="title"/>
          </p:nvPr>
        </p:nvSpPr>
        <p:spPr/>
        <p:txBody>
          <a:bodyPr/>
          <a:lstStyle/>
          <a:p>
            <a:r>
              <a:rPr lang="en-GB" dirty="0"/>
              <a:t>g</a:t>
            </a:r>
            <a:r>
              <a:rPr lang="en-NL" dirty="0"/>
              <a:t>eteduroam components and maintenance contracts</a:t>
            </a:r>
          </a:p>
        </p:txBody>
      </p:sp>
      <p:pic>
        <p:nvPicPr>
          <p:cNvPr id="10" name="Content Placeholder 9">
            <a:extLst>
              <a:ext uri="{FF2B5EF4-FFF2-40B4-BE49-F238E27FC236}">
                <a16:creationId xmlns:a16="http://schemas.microsoft.com/office/drawing/2014/main" id="{B6CAAE56-7892-B477-408D-851CA903370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4895" t="26182"/>
          <a:stretch/>
        </p:blipFill>
        <p:spPr>
          <a:xfrm>
            <a:off x="1602954" y="827388"/>
            <a:ext cx="5304621" cy="3621665"/>
          </a:xfrm>
        </p:spPr>
      </p:pic>
    </p:spTree>
    <p:extLst>
      <p:ext uri="{BB962C8B-B14F-4D97-AF65-F5344CB8AC3E}">
        <p14:creationId xmlns:p14="http://schemas.microsoft.com/office/powerpoint/2010/main" val="2041055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world&#10;&#10;Description automatically generated with medium confidence">
            <a:extLst>
              <a:ext uri="{FF2B5EF4-FFF2-40B4-BE49-F238E27FC236}">
                <a16:creationId xmlns:a16="http://schemas.microsoft.com/office/drawing/2014/main" id="{4108B7FF-4452-345E-F2ED-B5F503C15B87}"/>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3113" t="11576" r="11698" b="7997"/>
          <a:stretch/>
        </p:blipFill>
        <p:spPr>
          <a:xfrm>
            <a:off x="5100320" y="626369"/>
            <a:ext cx="3840480" cy="3890762"/>
          </a:xfrm>
          <a:prstGeom prst="rect">
            <a:avLst/>
          </a:prstGeom>
        </p:spPr>
      </p:pic>
      <p:sp>
        <p:nvSpPr>
          <p:cNvPr id="2" name="Content Placeholder 1">
            <a:extLst>
              <a:ext uri="{FF2B5EF4-FFF2-40B4-BE49-F238E27FC236}">
                <a16:creationId xmlns:a16="http://schemas.microsoft.com/office/drawing/2014/main" id="{68252A87-4CA9-66CC-A3B2-F5A69106EEF1}"/>
              </a:ext>
            </a:extLst>
          </p:cNvPr>
          <p:cNvSpPr>
            <a:spLocks noGrp="1"/>
          </p:cNvSpPr>
          <p:nvPr>
            <p:ph idx="1"/>
          </p:nvPr>
        </p:nvSpPr>
        <p:spPr>
          <a:xfrm>
            <a:off x="350201" y="1950720"/>
            <a:ext cx="4750119" cy="1997458"/>
          </a:xfrm>
        </p:spPr>
        <p:txBody>
          <a:bodyPr>
            <a:normAutofit/>
          </a:bodyPr>
          <a:lstStyle/>
          <a:p>
            <a:r>
              <a:rPr lang="en-GB" dirty="0"/>
              <a:t>L</a:t>
            </a:r>
            <a:r>
              <a:rPr lang="en-NL" dirty="0"/>
              <a:t>ike a global CDN, authentication close to the user</a:t>
            </a:r>
          </a:p>
          <a:p>
            <a:r>
              <a:rPr lang="en-NL" dirty="0"/>
              <a:t>Example: EU user visiting South-Africa, fast local authentication</a:t>
            </a:r>
          </a:p>
          <a:p>
            <a:endParaRPr lang="en-NL" dirty="0"/>
          </a:p>
          <a:p>
            <a:r>
              <a:rPr lang="en-NL" dirty="0"/>
              <a:t>… then we found out about non-blocking issues with dynamic peer discovery</a:t>
            </a:r>
          </a:p>
          <a:p>
            <a:endParaRPr lang="en-NL" dirty="0"/>
          </a:p>
        </p:txBody>
      </p:sp>
      <p:sp>
        <p:nvSpPr>
          <p:cNvPr id="3" name="Slide Number Placeholder 2">
            <a:extLst>
              <a:ext uri="{FF2B5EF4-FFF2-40B4-BE49-F238E27FC236}">
                <a16:creationId xmlns:a16="http://schemas.microsoft.com/office/drawing/2014/main" id="{68C10F93-2A8B-94F1-5748-A2C64F8B05B7}"/>
              </a:ext>
            </a:extLst>
          </p:cNvPr>
          <p:cNvSpPr>
            <a:spLocks noGrp="1"/>
          </p:cNvSpPr>
          <p:nvPr>
            <p:ph type="sldNum" sz="quarter" idx="4"/>
          </p:nvPr>
        </p:nvSpPr>
        <p:spPr/>
        <p:txBody>
          <a:bodyPr/>
          <a:lstStyle/>
          <a:p>
            <a:fld id="{9E7CA0F2-EE66-4F60-8C00-E0BE38E7AEC5}" type="slidenum">
              <a:rPr lang="en-GB" smtClean="0"/>
              <a:pPr/>
              <a:t>11</a:t>
            </a:fld>
            <a:endParaRPr lang="en-GB" dirty="0"/>
          </a:p>
        </p:txBody>
      </p:sp>
      <p:sp>
        <p:nvSpPr>
          <p:cNvPr id="4" name="Title 3">
            <a:extLst>
              <a:ext uri="{FF2B5EF4-FFF2-40B4-BE49-F238E27FC236}">
                <a16:creationId xmlns:a16="http://schemas.microsoft.com/office/drawing/2014/main" id="{7309168C-0B9B-2147-B043-C962EF36BF36}"/>
              </a:ext>
            </a:extLst>
          </p:cNvPr>
          <p:cNvSpPr>
            <a:spLocks noGrp="1"/>
          </p:cNvSpPr>
          <p:nvPr>
            <p:ph type="title"/>
          </p:nvPr>
        </p:nvSpPr>
        <p:spPr/>
        <p:txBody>
          <a:bodyPr/>
          <a:lstStyle/>
          <a:p>
            <a:r>
              <a:rPr lang="en-GB" dirty="0"/>
              <a:t>g</a:t>
            </a:r>
            <a:r>
              <a:rPr lang="en-NL" dirty="0"/>
              <a:t>eteduroam regional IdP authentication servers</a:t>
            </a:r>
          </a:p>
        </p:txBody>
      </p:sp>
    </p:spTree>
    <p:extLst>
      <p:ext uri="{BB962C8B-B14F-4D97-AF65-F5344CB8AC3E}">
        <p14:creationId xmlns:p14="http://schemas.microsoft.com/office/powerpoint/2010/main" val="915837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9DCA80-5E51-2DEF-1766-EB88CAA80E1D}"/>
              </a:ext>
            </a:extLst>
          </p:cNvPr>
          <p:cNvSpPr>
            <a:spLocks noGrp="1"/>
          </p:cNvSpPr>
          <p:nvPr>
            <p:ph idx="1"/>
          </p:nvPr>
        </p:nvSpPr>
        <p:spPr>
          <a:xfrm>
            <a:off x="350201" y="964417"/>
            <a:ext cx="8439238" cy="3370720"/>
          </a:xfrm>
        </p:spPr>
        <p:txBody>
          <a:bodyPr>
            <a:normAutofit/>
          </a:bodyPr>
          <a:lstStyle/>
          <a:p>
            <a:r>
              <a:rPr lang="en-NL" dirty="0"/>
              <a:t>255 eduroam + 63 govroam organizations published in discovery</a:t>
            </a:r>
            <a:br>
              <a:rPr lang="en-NL" dirty="0"/>
            </a:br>
            <a:endParaRPr lang="en-NL" dirty="0"/>
          </a:p>
          <a:p>
            <a:r>
              <a:rPr lang="en-NL" dirty="0"/>
              <a:t>72 NL + 22 International via eduroam OT</a:t>
            </a:r>
          </a:p>
          <a:p>
            <a:pPr lvl="1"/>
            <a:r>
              <a:rPr lang="en-NL" dirty="0"/>
              <a:t>38510 distinct users (mid may)</a:t>
            </a:r>
          </a:p>
          <a:p>
            <a:pPr lvl="1"/>
            <a:r>
              <a:rPr lang="en-NL" dirty="0"/>
              <a:t>113647 pseudo accounts (renewals, multiple devices)</a:t>
            </a:r>
          </a:p>
          <a:p>
            <a:pPr lvl="1"/>
            <a:r>
              <a:rPr lang="en-NL" dirty="0"/>
              <a:t>~300k authentications daily</a:t>
            </a:r>
          </a:p>
          <a:p>
            <a:pPr lvl="1"/>
            <a:endParaRPr lang="en-NL" dirty="0"/>
          </a:p>
          <a:p>
            <a:r>
              <a:rPr lang="en-NL" dirty="0"/>
              <a:t>Several standalone deployments, institutions, NROs, something in ~16% of countries</a:t>
            </a:r>
            <a:br>
              <a:rPr lang="en-NL" dirty="0"/>
            </a:br>
            <a:br>
              <a:rPr lang="en-NL" dirty="0"/>
            </a:br>
            <a:r>
              <a:rPr lang="en-NL" dirty="0"/>
              <a:t>🇳🇱 🇨🇭 🇫🇮  🇪🇸  🇿🇦  🇩🇪  🇭🇺  🇱🇺  🇬🇷  🇫🇷  🇩🇰  🇸🇪  🇳🇴  🇯🇵  🇲🇾  🇮🇹  🇨🇦</a:t>
            </a:r>
            <a:br>
              <a:rPr lang="en-NL" dirty="0"/>
            </a:br>
            <a:br>
              <a:rPr lang="en-NL" dirty="0"/>
            </a:br>
            <a:r>
              <a:rPr lang="en-NL" dirty="0"/>
              <a:t>Malaysia has 126 institutions with pseudo-accounts!</a:t>
            </a:r>
          </a:p>
          <a:p>
            <a:endParaRPr lang="en-NL" dirty="0"/>
          </a:p>
        </p:txBody>
      </p:sp>
      <p:sp>
        <p:nvSpPr>
          <p:cNvPr id="3" name="Slide Number Placeholder 2">
            <a:extLst>
              <a:ext uri="{FF2B5EF4-FFF2-40B4-BE49-F238E27FC236}">
                <a16:creationId xmlns:a16="http://schemas.microsoft.com/office/drawing/2014/main" id="{8EA3FED1-D0BD-AFDA-8DD4-ABE8CB23FD79}"/>
              </a:ext>
            </a:extLst>
          </p:cNvPr>
          <p:cNvSpPr>
            <a:spLocks noGrp="1"/>
          </p:cNvSpPr>
          <p:nvPr>
            <p:ph type="sldNum" sz="quarter" idx="4"/>
          </p:nvPr>
        </p:nvSpPr>
        <p:spPr/>
        <p:txBody>
          <a:bodyPr/>
          <a:lstStyle/>
          <a:p>
            <a:fld id="{9E7CA0F2-EE66-4F60-8C00-E0BE38E7AEC5}" type="slidenum">
              <a:rPr lang="en-GB" smtClean="0"/>
              <a:pPr/>
              <a:t>12</a:t>
            </a:fld>
            <a:endParaRPr lang="en-GB" dirty="0"/>
          </a:p>
        </p:txBody>
      </p:sp>
      <p:sp>
        <p:nvSpPr>
          <p:cNvPr id="4" name="Title 3">
            <a:extLst>
              <a:ext uri="{FF2B5EF4-FFF2-40B4-BE49-F238E27FC236}">
                <a16:creationId xmlns:a16="http://schemas.microsoft.com/office/drawing/2014/main" id="{6F2B33A2-DD98-C4C7-285D-859C9CDB53DD}"/>
              </a:ext>
            </a:extLst>
          </p:cNvPr>
          <p:cNvSpPr>
            <a:spLocks noGrp="1"/>
          </p:cNvSpPr>
          <p:nvPr>
            <p:ph type="title"/>
          </p:nvPr>
        </p:nvSpPr>
        <p:spPr/>
        <p:txBody>
          <a:bodyPr/>
          <a:lstStyle/>
          <a:p>
            <a:r>
              <a:rPr lang="en-NL"/>
              <a:t>Some numbers</a:t>
            </a:r>
          </a:p>
        </p:txBody>
      </p:sp>
    </p:spTree>
    <p:extLst>
      <p:ext uri="{BB962C8B-B14F-4D97-AF65-F5344CB8AC3E}">
        <p14:creationId xmlns:p14="http://schemas.microsoft.com/office/powerpoint/2010/main" val="1073855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78B044-1A72-2C40-C0E4-8BCF40A30886}"/>
              </a:ext>
            </a:extLst>
          </p:cNvPr>
          <p:cNvSpPr>
            <a:spLocks noGrp="1"/>
          </p:cNvSpPr>
          <p:nvPr>
            <p:ph idx="1"/>
          </p:nvPr>
        </p:nvSpPr>
        <p:spPr/>
        <p:txBody>
          <a:bodyPr/>
          <a:lstStyle/>
          <a:p>
            <a:endParaRPr lang="en-NL"/>
          </a:p>
        </p:txBody>
      </p:sp>
      <p:sp>
        <p:nvSpPr>
          <p:cNvPr id="3" name="Slide Number Placeholder 2">
            <a:extLst>
              <a:ext uri="{FF2B5EF4-FFF2-40B4-BE49-F238E27FC236}">
                <a16:creationId xmlns:a16="http://schemas.microsoft.com/office/drawing/2014/main" id="{AAB55AAD-ADE1-9B53-9EAA-3919B5864C7E}"/>
              </a:ext>
            </a:extLst>
          </p:cNvPr>
          <p:cNvSpPr>
            <a:spLocks noGrp="1"/>
          </p:cNvSpPr>
          <p:nvPr>
            <p:ph type="sldNum" sz="quarter" idx="4"/>
          </p:nvPr>
        </p:nvSpPr>
        <p:spPr/>
        <p:txBody>
          <a:bodyPr/>
          <a:lstStyle/>
          <a:p>
            <a:fld id="{9E7CA0F2-EE66-4F60-8C00-E0BE38E7AEC5}" type="slidenum">
              <a:rPr lang="en-GB" smtClean="0"/>
              <a:pPr/>
              <a:t>13</a:t>
            </a:fld>
            <a:endParaRPr lang="en-GB" dirty="0"/>
          </a:p>
        </p:txBody>
      </p:sp>
      <p:sp>
        <p:nvSpPr>
          <p:cNvPr id="4" name="Title 3">
            <a:extLst>
              <a:ext uri="{FF2B5EF4-FFF2-40B4-BE49-F238E27FC236}">
                <a16:creationId xmlns:a16="http://schemas.microsoft.com/office/drawing/2014/main" id="{34F0D74C-F229-727F-A662-483A1779D496}"/>
              </a:ext>
            </a:extLst>
          </p:cNvPr>
          <p:cNvSpPr>
            <a:spLocks noGrp="1"/>
          </p:cNvSpPr>
          <p:nvPr>
            <p:ph type="title"/>
          </p:nvPr>
        </p:nvSpPr>
        <p:spPr/>
        <p:txBody>
          <a:bodyPr/>
          <a:lstStyle/>
          <a:p>
            <a:endParaRPr lang="en-NL"/>
          </a:p>
        </p:txBody>
      </p:sp>
      <p:pic>
        <p:nvPicPr>
          <p:cNvPr id="6" name="Graphic 5">
            <a:extLst>
              <a:ext uri="{FF2B5EF4-FFF2-40B4-BE49-F238E27FC236}">
                <a16:creationId xmlns:a16="http://schemas.microsoft.com/office/drawing/2014/main" id="{06DCF69A-E984-7F68-727C-0135ABC93E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93367"/>
            <a:ext cx="8051389" cy="4521904"/>
          </a:xfrm>
          <a:prstGeom prst="rect">
            <a:avLst/>
          </a:prstGeom>
        </p:spPr>
      </p:pic>
      <p:sp>
        <p:nvSpPr>
          <p:cNvPr id="8" name="TextBox 7">
            <a:extLst>
              <a:ext uri="{FF2B5EF4-FFF2-40B4-BE49-F238E27FC236}">
                <a16:creationId xmlns:a16="http://schemas.microsoft.com/office/drawing/2014/main" id="{B1533FED-B4C5-D7A5-38AF-DABE6E9124DE}"/>
              </a:ext>
            </a:extLst>
          </p:cNvPr>
          <p:cNvSpPr txBox="1"/>
          <p:nvPr/>
        </p:nvSpPr>
        <p:spPr>
          <a:xfrm>
            <a:off x="1259840" y="827388"/>
            <a:ext cx="1757982" cy="300082"/>
          </a:xfrm>
          <a:prstGeom prst="rect">
            <a:avLst/>
          </a:prstGeom>
          <a:noFill/>
        </p:spPr>
        <p:txBody>
          <a:bodyPr wrap="none" rtlCol="0">
            <a:spAutoFit/>
          </a:bodyPr>
          <a:lstStyle/>
          <a:p>
            <a:r>
              <a:rPr lang="en-GB" dirty="0"/>
              <a:t>S</a:t>
            </a:r>
            <a:r>
              <a:rPr lang="en-NL" dirty="0"/>
              <a:t>tart of academic year</a:t>
            </a:r>
          </a:p>
        </p:txBody>
      </p:sp>
      <p:cxnSp>
        <p:nvCxnSpPr>
          <p:cNvPr id="12" name="Straight Arrow Connector 11">
            <a:extLst>
              <a:ext uri="{FF2B5EF4-FFF2-40B4-BE49-F238E27FC236}">
                <a16:creationId xmlns:a16="http://schemas.microsoft.com/office/drawing/2014/main" id="{8C7C9162-A32D-0354-A1A1-D9C732412AD1}"/>
              </a:ext>
            </a:extLst>
          </p:cNvPr>
          <p:cNvCxnSpPr>
            <a:cxnSpLocks/>
            <a:stCxn id="8" idx="2"/>
          </p:cNvCxnSpPr>
          <p:nvPr/>
        </p:nvCxnSpPr>
        <p:spPr>
          <a:xfrm>
            <a:off x="2138831" y="1127470"/>
            <a:ext cx="3723489" cy="68281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Straight Arrow Connector 12">
            <a:extLst>
              <a:ext uri="{FF2B5EF4-FFF2-40B4-BE49-F238E27FC236}">
                <a16:creationId xmlns:a16="http://schemas.microsoft.com/office/drawing/2014/main" id="{8045C067-30DF-B687-F170-E9296556629F}"/>
              </a:ext>
            </a:extLst>
          </p:cNvPr>
          <p:cNvCxnSpPr>
            <a:cxnSpLocks/>
            <a:stCxn id="8" idx="2"/>
          </p:cNvCxnSpPr>
          <p:nvPr/>
        </p:nvCxnSpPr>
        <p:spPr>
          <a:xfrm>
            <a:off x="2138831" y="1127470"/>
            <a:ext cx="604369" cy="121718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84750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224B16-1B48-93E8-081E-B2F499D1FCE9}"/>
              </a:ext>
            </a:extLst>
          </p:cNvPr>
          <p:cNvSpPr>
            <a:spLocks noGrp="1"/>
          </p:cNvSpPr>
          <p:nvPr>
            <p:ph idx="1"/>
          </p:nvPr>
        </p:nvSpPr>
        <p:spPr/>
        <p:txBody>
          <a:bodyPr/>
          <a:lstStyle/>
          <a:p>
            <a:endParaRPr lang="en-NL"/>
          </a:p>
        </p:txBody>
      </p:sp>
      <p:sp>
        <p:nvSpPr>
          <p:cNvPr id="3" name="Slide Number Placeholder 2">
            <a:extLst>
              <a:ext uri="{FF2B5EF4-FFF2-40B4-BE49-F238E27FC236}">
                <a16:creationId xmlns:a16="http://schemas.microsoft.com/office/drawing/2014/main" id="{B39DF658-CBD1-404E-2561-9B1C536CEF40}"/>
              </a:ext>
            </a:extLst>
          </p:cNvPr>
          <p:cNvSpPr>
            <a:spLocks noGrp="1"/>
          </p:cNvSpPr>
          <p:nvPr>
            <p:ph type="sldNum" sz="quarter" idx="4"/>
          </p:nvPr>
        </p:nvSpPr>
        <p:spPr/>
        <p:txBody>
          <a:bodyPr/>
          <a:lstStyle/>
          <a:p>
            <a:fld id="{9E7CA0F2-EE66-4F60-8C00-E0BE38E7AEC5}" type="slidenum">
              <a:rPr lang="en-GB" smtClean="0"/>
              <a:pPr/>
              <a:t>14</a:t>
            </a:fld>
            <a:endParaRPr lang="en-GB" dirty="0"/>
          </a:p>
        </p:txBody>
      </p:sp>
      <p:sp>
        <p:nvSpPr>
          <p:cNvPr id="4" name="Title 3">
            <a:extLst>
              <a:ext uri="{FF2B5EF4-FFF2-40B4-BE49-F238E27FC236}">
                <a16:creationId xmlns:a16="http://schemas.microsoft.com/office/drawing/2014/main" id="{E105BF9B-4F84-D977-F1B3-655B67EBD7EA}"/>
              </a:ext>
            </a:extLst>
          </p:cNvPr>
          <p:cNvSpPr>
            <a:spLocks noGrp="1"/>
          </p:cNvSpPr>
          <p:nvPr>
            <p:ph type="title"/>
          </p:nvPr>
        </p:nvSpPr>
        <p:spPr/>
        <p:txBody>
          <a:bodyPr/>
          <a:lstStyle/>
          <a:p>
            <a:endParaRPr lang="en-NL"/>
          </a:p>
        </p:txBody>
      </p:sp>
      <p:pic>
        <p:nvPicPr>
          <p:cNvPr id="5" name="Graphic 4">
            <a:extLst>
              <a:ext uri="{FF2B5EF4-FFF2-40B4-BE49-F238E27FC236}">
                <a16:creationId xmlns:a16="http://schemas.microsoft.com/office/drawing/2014/main" id="{5C9006B6-058B-B56E-C4E8-9DCD5C40A8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8050" y="304259"/>
            <a:ext cx="7663540" cy="4304076"/>
          </a:xfrm>
          <a:prstGeom prst="rect">
            <a:avLst/>
          </a:prstGeom>
        </p:spPr>
      </p:pic>
    </p:spTree>
    <p:extLst>
      <p:ext uri="{BB962C8B-B14F-4D97-AF65-F5344CB8AC3E}">
        <p14:creationId xmlns:p14="http://schemas.microsoft.com/office/powerpoint/2010/main" val="1138396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9844DD-D0E9-5DED-8277-AF7D162FEDF8}"/>
              </a:ext>
            </a:extLst>
          </p:cNvPr>
          <p:cNvSpPr>
            <a:spLocks noGrp="1"/>
          </p:cNvSpPr>
          <p:nvPr>
            <p:ph idx="1"/>
          </p:nvPr>
        </p:nvSpPr>
        <p:spPr/>
        <p:txBody>
          <a:bodyPr/>
          <a:lstStyle/>
          <a:p>
            <a:r>
              <a:rPr lang="en-NL" dirty="0"/>
              <a:t>Not performing telemetry or anything privacy intrusive</a:t>
            </a:r>
          </a:p>
          <a:p>
            <a:r>
              <a:rPr lang="en-NL" dirty="0"/>
              <a:t>Institutions claim the burden on the helpdesk is reduced,</a:t>
            </a:r>
            <a:br>
              <a:rPr lang="en-NL" dirty="0"/>
            </a:br>
            <a:r>
              <a:rPr lang="en-NL" dirty="0"/>
              <a:t>fewer configuration mistakes</a:t>
            </a:r>
          </a:p>
          <a:p>
            <a:r>
              <a:rPr lang="en-NL" dirty="0"/>
              <a:t>Pseudo-accounts get a near 100% authentication success-rate</a:t>
            </a:r>
          </a:p>
        </p:txBody>
      </p:sp>
      <p:sp>
        <p:nvSpPr>
          <p:cNvPr id="3" name="Slide Number Placeholder 2">
            <a:extLst>
              <a:ext uri="{FF2B5EF4-FFF2-40B4-BE49-F238E27FC236}">
                <a16:creationId xmlns:a16="http://schemas.microsoft.com/office/drawing/2014/main" id="{28F380CA-D5D4-856D-691F-A90CC40B9829}"/>
              </a:ext>
            </a:extLst>
          </p:cNvPr>
          <p:cNvSpPr>
            <a:spLocks noGrp="1"/>
          </p:cNvSpPr>
          <p:nvPr>
            <p:ph type="sldNum" sz="quarter" idx="4"/>
          </p:nvPr>
        </p:nvSpPr>
        <p:spPr/>
        <p:txBody>
          <a:bodyPr/>
          <a:lstStyle/>
          <a:p>
            <a:fld id="{9E7CA0F2-EE66-4F60-8C00-E0BE38E7AEC5}" type="slidenum">
              <a:rPr lang="en-GB" smtClean="0"/>
              <a:pPr/>
              <a:t>15</a:t>
            </a:fld>
            <a:endParaRPr lang="en-GB" dirty="0"/>
          </a:p>
        </p:txBody>
      </p:sp>
      <p:sp>
        <p:nvSpPr>
          <p:cNvPr id="4" name="Title 3">
            <a:extLst>
              <a:ext uri="{FF2B5EF4-FFF2-40B4-BE49-F238E27FC236}">
                <a16:creationId xmlns:a16="http://schemas.microsoft.com/office/drawing/2014/main" id="{4400C911-484D-8DB4-F84E-0C377BFB94A5}"/>
              </a:ext>
            </a:extLst>
          </p:cNvPr>
          <p:cNvSpPr>
            <a:spLocks noGrp="1"/>
          </p:cNvSpPr>
          <p:nvPr>
            <p:ph type="title"/>
          </p:nvPr>
        </p:nvSpPr>
        <p:spPr/>
        <p:txBody>
          <a:bodyPr/>
          <a:lstStyle/>
          <a:p>
            <a:r>
              <a:rPr lang="en-NL"/>
              <a:t>Measurement of success</a:t>
            </a:r>
          </a:p>
        </p:txBody>
      </p:sp>
      <p:sp>
        <p:nvSpPr>
          <p:cNvPr id="5" name="TextBox 4">
            <a:extLst>
              <a:ext uri="{FF2B5EF4-FFF2-40B4-BE49-F238E27FC236}">
                <a16:creationId xmlns:a16="http://schemas.microsoft.com/office/drawing/2014/main" id="{B358658C-E39B-70F1-6CF3-32C3672F6A18}"/>
              </a:ext>
            </a:extLst>
          </p:cNvPr>
          <p:cNvSpPr txBox="1"/>
          <p:nvPr/>
        </p:nvSpPr>
        <p:spPr>
          <a:xfrm>
            <a:off x="1146329" y="2571750"/>
            <a:ext cx="6846982" cy="1338828"/>
          </a:xfrm>
          <a:prstGeom prst="rect">
            <a:avLst/>
          </a:prstGeom>
          <a:noFill/>
        </p:spPr>
        <p:txBody>
          <a:bodyPr wrap="square" rtlCol="0">
            <a:spAutoFit/>
          </a:bodyPr>
          <a:lstStyle/>
          <a:p>
            <a:r>
              <a:rPr lang="en-GB" b="0" i="1" u="none" strike="noStrike">
                <a:solidFill>
                  <a:srgbClr val="212121"/>
                </a:solidFill>
                <a:effectLst/>
                <a:latin typeface="Calibri" panose="020F0502020204030204" pitchFamily="34" charset="0"/>
              </a:rPr>
              <a:t>“I believe that geteduroam reduces the number of support calls, both during onboarding and in incidents. One indication of this is the rapid adoption of geteduroam by our helpdesk colleagues, which was not the case with previous installers. I have no evidence to suggest that we are setting the bar too high with geteduroam or that it would result in a shift to mobile data. In summary, I have a very positive impression, and the fact that you have incorporated privacy by design also contributes to this.” – C. Houthuijs, Vonk</a:t>
            </a:r>
            <a:endParaRPr lang="en-NL" i="1"/>
          </a:p>
        </p:txBody>
      </p:sp>
    </p:spTree>
    <p:extLst>
      <p:ext uri="{BB962C8B-B14F-4D97-AF65-F5344CB8AC3E}">
        <p14:creationId xmlns:p14="http://schemas.microsoft.com/office/powerpoint/2010/main" val="2540040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475705-6784-F58C-2CA4-A5D9B3E8E2F3}"/>
              </a:ext>
            </a:extLst>
          </p:cNvPr>
          <p:cNvPicPr>
            <a:picLocks noChangeAspect="1"/>
          </p:cNvPicPr>
          <p:nvPr/>
        </p:nvPicPr>
        <p:blipFill rotWithShape="1">
          <a:blip r:embed="rId2"/>
          <a:srcRect r="52584"/>
          <a:stretch/>
        </p:blipFill>
        <p:spPr>
          <a:xfrm>
            <a:off x="560880" y="936186"/>
            <a:ext cx="3036127" cy="3188703"/>
          </a:xfrm>
          <a:prstGeom prst="rect">
            <a:avLst/>
          </a:prstGeom>
        </p:spPr>
      </p:pic>
      <p:pic>
        <p:nvPicPr>
          <p:cNvPr id="6" name="Content Placeholder 5">
            <a:extLst>
              <a:ext uri="{FF2B5EF4-FFF2-40B4-BE49-F238E27FC236}">
                <a16:creationId xmlns:a16="http://schemas.microsoft.com/office/drawing/2014/main" id="{0500F0E5-BDB9-3945-FCE4-8771904B018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4958" y="936186"/>
            <a:ext cx="1471709" cy="3188703"/>
          </a:xfrm>
        </p:spPr>
      </p:pic>
      <p:sp>
        <p:nvSpPr>
          <p:cNvPr id="3" name="Slide Number Placeholder 2">
            <a:extLst>
              <a:ext uri="{FF2B5EF4-FFF2-40B4-BE49-F238E27FC236}">
                <a16:creationId xmlns:a16="http://schemas.microsoft.com/office/drawing/2014/main" id="{F5DB6549-322E-7EE5-CEC6-4B97C75FDDE2}"/>
              </a:ext>
            </a:extLst>
          </p:cNvPr>
          <p:cNvSpPr>
            <a:spLocks noGrp="1"/>
          </p:cNvSpPr>
          <p:nvPr>
            <p:ph type="sldNum" sz="quarter" idx="4"/>
          </p:nvPr>
        </p:nvSpPr>
        <p:spPr/>
        <p:txBody>
          <a:bodyPr/>
          <a:lstStyle/>
          <a:p>
            <a:fld id="{9E7CA0F2-EE66-4F60-8C00-E0BE38E7AEC5}" type="slidenum">
              <a:rPr lang="en-GB" smtClean="0"/>
              <a:pPr/>
              <a:t>16</a:t>
            </a:fld>
            <a:endParaRPr lang="en-GB" dirty="0"/>
          </a:p>
        </p:txBody>
      </p:sp>
      <p:sp>
        <p:nvSpPr>
          <p:cNvPr id="4" name="Title 3">
            <a:extLst>
              <a:ext uri="{FF2B5EF4-FFF2-40B4-BE49-F238E27FC236}">
                <a16:creationId xmlns:a16="http://schemas.microsoft.com/office/drawing/2014/main" id="{DB468D6B-315C-7EBC-8FB1-0DF73AA86BF1}"/>
              </a:ext>
            </a:extLst>
          </p:cNvPr>
          <p:cNvSpPr>
            <a:spLocks noGrp="1"/>
          </p:cNvSpPr>
          <p:nvPr>
            <p:ph type="title"/>
          </p:nvPr>
        </p:nvSpPr>
        <p:spPr/>
        <p:txBody>
          <a:bodyPr/>
          <a:lstStyle/>
          <a:p>
            <a:r>
              <a:rPr lang="en-NL"/>
              <a:t>App workflow</a:t>
            </a:r>
          </a:p>
        </p:txBody>
      </p:sp>
      <p:pic>
        <p:nvPicPr>
          <p:cNvPr id="9" name="Picture 8">
            <a:extLst>
              <a:ext uri="{FF2B5EF4-FFF2-40B4-BE49-F238E27FC236}">
                <a16:creationId xmlns:a16="http://schemas.microsoft.com/office/drawing/2014/main" id="{EBF45E91-5ACD-9819-E948-B42BD4469379}"/>
              </a:ext>
            </a:extLst>
          </p:cNvPr>
          <p:cNvPicPr>
            <a:picLocks noChangeAspect="1"/>
          </p:cNvPicPr>
          <p:nvPr/>
        </p:nvPicPr>
        <p:blipFill rotWithShape="1">
          <a:blip r:embed="rId4">
            <a:extLst>
              <a:ext uri="{28A0092B-C50C-407E-A947-70E740481C1C}">
                <a14:useLocalDpi xmlns:a14="http://schemas.microsoft.com/office/drawing/2010/main" val="0"/>
              </a:ext>
            </a:extLst>
          </a:blip>
          <a:srcRect t="36606" b="1"/>
          <a:stretch/>
        </p:blipFill>
        <p:spPr>
          <a:xfrm>
            <a:off x="6672839" y="1442984"/>
            <a:ext cx="1910281" cy="1436584"/>
          </a:xfrm>
          <a:prstGeom prst="rect">
            <a:avLst/>
          </a:prstGeom>
        </p:spPr>
      </p:pic>
      <p:sp>
        <p:nvSpPr>
          <p:cNvPr id="7" name="TextBox 6">
            <a:extLst>
              <a:ext uri="{FF2B5EF4-FFF2-40B4-BE49-F238E27FC236}">
                <a16:creationId xmlns:a16="http://schemas.microsoft.com/office/drawing/2014/main" id="{02C6F033-C953-A2F5-0B2B-DA997EED05C7}"/>
              </a:ext>
            </a:extLst>
          </p:cNvPr>
          <p:cNvSpPr txBox="1"/>
          <p:nvPr/>
        </p:nvSpPr>
        <p:spPr>
          <a:xfrm>
            <a:off x="5624111" y="3617058"/>
            <a:ext cx="1750223" cy="507831"/>
          </a:xfrm>
          <a:prstGeom prst="rect">
            <a:avLst/>
          </a:prstGeom>
          <a:noFill/>
        </p:spPr>
        <p:txBody>
          <a:bodyPr wrap="none" rtlCol="0">
            <a:spAutoFit/>
          </a:bodyPr>
          <a:lstStyle/>
          <a:p>
            <a:r>
              <a:rPr lang="en-NL"/>
              <a:t>Mobile browser for</a:t>
            </a:r>
            <a:br>
              <a:rPr lang="en-NL"/>
            </a:br>
            <a:r>
              <a:rPr lang="en-NL"/>
              <a:t>web/pseudo-accounts</a:t>
            </a:r>
          </a:p>
        </p:txBody>
      </p:sp>
      <p:cxnSp>
        <p:nvCxnSpPr>
          <p:cNvPr id="11" name="Straight Arrow Connector 10">
            <a:extLst>
              <a:ext uri="{FF2B5EF4-FFF2-40B4-BE49-F238E27FC236}">
                <a16:creationId xmlns:a16="http://schemas.microsoft.com/office/drawing/2014/main" id="{2FF32342-5421-BC3A-188D-73410A859630}"/>
              </a:ext>
            </a:extLst>
          </p:cNvPr>
          <p:cNvCxnSpPr/>
          <p:nvPr/>
        </p:nvCxnSpPr>
        <p:spPr>
          <a:xfrm flipH="1" flipV="1">
            <a:off x="5293605" y="3402229"/>
            <a:ext cx="330506" cy="214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264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5DB6549-322E-7EE5-CEC6-4B97C75FDDE2}"/>
              </a:ext>
            </a:extLst>
          </p:cNvPr>
          <p:cNvSpPr>
            <a:spLocks noGrp="1"/>
          </p:cNvSpPr>
          <p:nvPr>
            <p:ph type="sldNum" sz="quarter" idx="4"/>
          </p:nvPr>
        </p:nvSpPr>
        <p:spPr/>
        <p:txBody>
          <a:bodyPr/>
          <a:lstStyle/>
          <a:p>
            <a:fld id="{9E7CA0F2-EE66-4F60-8C00-E0BE38E7AEC5}" type="slidenum">
              <a:rPr lang="en-GB" smtClean="0"/>
              <a:pPr/>
              <a:t>17</a:t>
            </a:fld>
            <a:endParaRPr lang="en-GB" dirty="0"/>
          </a:p>
        </p:txBody>
      </p:sp>
      <p:sp>
        <p:nvSpPr>
          <p:cNvPr id="4" name="Title 3">
            <a:extLst>
              <a:ext uri="{FF2B5EF4-FFF2-40B4-BE49-F238E27FC236}">
                <a16:creationId xmlns:a16="http://schemas.microsoft.com/office/drawing/2014/main" id="{DB468D6B-315C-7EBC-8FB1-0DF73AA86BF1}"/>
              </a:ext>
            </a:extLst>
          </p:cNvPr>
          <p:cNvSpPr>
            <a:spLocks noGrp="1"/>
          </p:cNvSpPr>
          <p:nvPr>
            <p:ph type="title"/>
          </p:nvPr>
        </p:nvSpPr>
        <p:spPr/>
        <p:txBody>
          <a:bodyPr/>
          <a:lstStyle/>
          <a:p>
            <a:r>
              <a:rPr lang="en-NL"/>
              <a:t>App workflow, regular accounts</a:t>
            </a:r>
          </a:p>
        </p:txBody>
      </p:sp>
      <p:pic>
        <p:nvPicPr>
          <p:cNvPr id="5" name="Picture 4">
            <a:extLst>
              <a:ext uri="{FF2B5EF4-FFF2-40B4-BE49-F238E27FC236}">
                <a16:creationId xmlns:a16="http://schemas.microsoft.com/office/drawing/2014/main" id="{A48A127F-5F01-B874-577B-3C9787E62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201" y="832935"/>
            <a:ext cx="1607577" cy="3483083"/>
          </a:xfrm>
          <a:prstGeom prst="rect">
            <a:avLst/>
          </a:prstGeom>
        </p:spPr>
      </p:pic>
      <p:pic>
        <p:nvPicPr>
          <p:cNvPr id="7" name="Picture 6">
            <a:extLst>
              <a:ext uri="{FF2B5EF4-FFF2-40B4-BE49-F238E27FC236}">
                <a16:creationId xmlns:a16="http://schemas.microsoft.com/office/drawing/2014/main" id="{8AD10226-45E4-0407-797F-4EF4AC27E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183" y="832935"/>
            <a:ext cx="1607577" cy="3483083"/>
          </a:xfrm>
          <a:prstGeom prst="rect">
            <a:avLst/>
          </a:prstGeom>
        </p:spPr>
      </p:pic>
      <p:pic>
        <p:nvPicPr>
          <p:cNvPr id="10" name="Picture 9">
            <a:extLst>
              <a:ext uri="{FF2B5EF4-FFF2-40B4-BE49-F238E27FC236}">
                <a16:creationId xmlns:a16="http://schemas.microsoft.com/office/drawing/2014/main" id="{CED759A1-872A-8B6C-97DF-4A6279811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5661" y="832935"/>
            <a:ext cx="1607577" cy="3483083"/>
          </a:xfrm>
          <a:prstGeom prst="rect">
            <a:avLst/>
          </a:prstGeom>
        </p:spPr>
      </p:pic>
      <p:pic>
        <p:nvPicPr>
          <p:cNvPr id="12" name="Content Placeholder 11">
            <a:extLst>
              <a:ext uri="{FF2B5EF4-FFF2-40B4-BE49-F238E27FC236}">
                <a16:creationId xmlns:a16="http://schemas.microsoft.com/office/drawing/2014/main" id="{C38253F3-5F66-042F-6DAF-0E4EAC72BD4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776165" y="832935"/>
            <a:ext cx="1607577" cy="3483083"/>
          </a:xfrm>
        </p:spPr>
      </p:pic>
      <p:pic>
        <p:nvPicPr>
          <p:cNvPr id="13" name="Picture 12">
            <a:extLst>
              <a:ext uri="{FF2B5EF4-FFF2-40B4-BE49-F238E27FC236}">
                <a16:creationId xmlns:a16="http://schemas.microsoft.com/office/drawing/2014/main" id="{B142DCE3-7FF9-68A9-58B7-2639F02D9A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5913" y="832935"/>
            <a:ext cx="1607577" cy="3479201"/>
          </a:xfrm>
          <a:prstGeom prst="rect">
            <a:avLst/>
          </a:prstGeom>
        </p:spPr>
      </p:pic>
      <p:sp>
        <p:nvSpPr>
          <p:cNvPr id="14" name="TextBox 13">
            <a:extLst>
              <a:ext uri="{FF2B5EF4-FFF2-40B4-BE49-F238E27FC236}">
                <a16:creationId xmlns:a16="http://schemas.microsoft.com/office/drawing/2014/main" id="{7AB9ED96-B953-F786-4A4A-91504AD75549}"/>
              </a:ext>
            </a:extLst>
          </p:cNvPr>
          <p:cNvSpPr txBox="1"/>
          <p:nvPr/>
        </p:nvSpPr>
        <p:spPr>
          <a:xfrm>
            <a:off x="5697901" y="4302089"/>
            <a:ext cx="1289135" cy="300082"/>
          </a:xfrm>
          <a:prstGeom prst="rect">
            <a:avLst/>
          </a:prstGeom>
          <a:noFill/>
        </p:spPr>
        <p:txBody>
          <a:bodyPr wrap="none" rtlCol="0">
            <a:spAutoFit/>
          </a:bodyPr>
          <a:lstStyle/>
          <a:p>
            <a:r>
              <a:rPr lang="en-GB"/>
              <a:t>I</a:t>
            </a:r>
            <a:r>
              <a:rPr lang="en-NL"/>
              <a:t>nput validation</a:t>
            </a:r>
          </a:p>
        </p:txBody>
      </p:sp>
    </p:spTree>
    <p:extLst>
      <p:ext uri="{BB962C8B-B14F-4D97-AF65-F5344CB8AC3E}">
        <p14:creationId xmlns:p14="http://schemas.microsoft.com/office/powerpoint/2010/main" val="1801580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3F2C75F-EDE6-36D8-5092-A8F9F274A5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5460" y="939659"/>
            <a:ext cx="1378360" cy="2982913"/>
          </a:xfrm>
        </p:spPr>
      </p:pic>
      <p:sp>
        <p:nvSpPr>
          <p:cNvPr id="3" name="Slide Number Placeholder 2">
            <a:extLst>
              <a:ext uri="{FF2B5EF4-FFF2-40B4-BE49-F238E27FC236}">
                <a16:creationId xmlns:a16="http://schemas.microsoft.com/office/drawing/2014/main" id="{E859E862-039A-0A6B-2DBA-3266D1561662}"/>
              </a:ext>
            </a:extLst>
          </p:cNvPr>
          <p:cNvSpPr>
            <a:spLocks noGrp="1"/>
          </p:cNvSpPr>
          <p:nvPr>
            <p:ph type="sldNum" sz="quarter" idx="4"/>
          </p:nvPr>
        </p:nvSpPr>
        <p:spPr/>
        <p:txBody>
          <a:bodyPr/>
          <a:lstStyle/>
          <a:p>
            <a:fld id="{9E7CA0F2-EE66-4F60-8C00-E0BE38E7AEC5}" type="slidenum">
              <a:rPr lang="en-GB" smtClean="0"/>
              <a:pPr/>
              <a:t>18</a:t>
            </a:fld>
            <a:endParaRPr lang="en-GB" dirty="0"/>
          </a:p>
        </p:txBody>
      </p:sp>
      <p:sp>
        <p:nvSpPr>
          <p:cNvPr id="4" name="Title 3">
            <a:extLst>
              <a:ext uri="{FF2B5EF4-FFF2-40B4-BE49-F238E27FC236}">
                <a16:creationId xmlns:a16="http://schemas.microsoft.com/office/drawing/2014/main" id="{45BFEEA3-050E-3E3A-0E9F-0B9377D00410}"/>
              </a:ext>
            </a:extLst>
          </p:cNvPr>
          <p:cNvSpPr>
            <a:spLocks noGrp="1"/>
          </p:cNvSpPr>
          <p:nvPr>
            <p:ph type="title"/>
          </p:nvPr>
        </p:nvSpPr>
        <p:spPr/>
        <p:txBody>
          <a:bodyPr/>
          <a:lstStyle/>
          <a:p>
            <a:r>
              <a:rPr lang="en-GB" dirty="0"/>
              <a:t>n</a:t>
            </a:r>
            <a:r>
              <a:rPr lang="en-NL" dirty="0"/>
              <a:t>ew App (Test) versions, iOS &amp; macOS</a:t>
            </a:r>
          </a:p>
        </p:txBody>
      </p:sp>
      <p:pic>
        <p:nvPicPr>
          <p:cNvPr id="8" name="Picture 7">
            <a:extLst>
              <a:ext uri="{FF2B5EF4-FFF2-40B4-BE49-F238E27FC236}">
                <a16:creationId xmlns:a16="http://schemas.microsoft.com/office/drawing/2014/main" id="{743D2153-A0D0-DD50-E48E-800C09671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8201" y="939659"/>
            <a:ext cx="1378361" cy="2982913"/>
          </a:xfrm>
          <a:prstGeom prst="rect">
            <a:avLst/>
          </a:prstGeom>
        </p:spPr>
      </p:pic>
      <p:sp>
        <p:nvSpPr>
          <p:cNvPr id="9" name="TextBox 8">
            <a:extLst>
              <a:ext uri="{FF2B5EF4-FFF2-40B4-BE49-F238E27FC236}">
                <a16:creationId xmlns:a16="http://schemas.microsoft.com/office/drawing/2014/main" id="{D9DEE009-527D-55EB-2F3B-62C7F9623DB1}"/>
              </a:ext>
            </a:extLst>
          </p:cNvPr>
          <p:cNvSpPr txBox="1"/>
          <p:nvPr/>
        </p:nvSpPr>
        <p:spPr>
          <a:xfrm>
            <a:off x="2497997" y="4074234"/>
            <a:ext cx="958917" cy="300082"/>
          </a:xfrm>
          <a:prstGeom prst="rect">
            <a:avLst/>
          </a:prstGeom>
          <a:noFill/>
        </p:spPr>
        <p:txBody>
          <a:bodyPr wrap="none" rtlCol="0">
            <a:spAutoFit/>
          </a:bodyPr>
          <a:lstStyle/>
          <a:p>
            <a:r>
              <a:rPr lang="en-GB"/>
              <a:t>D</a:t>
            </a:r>
            <a:r>
              <a:rPr lang="en-NL"/>
              <a:t>ark mode</a:t>
            </a:r>
          </a:p>
        </p:txBody>
      </p:sp>
      <p:pic>
        <p:nvPicPr>
          <p:cNvPr id="11" name="Picture 10">
            <a:extLst>
              <a:ext uri="{FF2B5EF4-FFF2-40B4-BE49-F238E27FC236}">
                <a16:creationId xmlns:a16="http://schemas.microsoft.com/office/drawing/2014/main" id="{DC19D08C-0397-CB99-47E3-F2D9C918B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0943" y="939659"/>
            <a:ext cx="1378361" cy="2982913"/>
          </a:xfrm>
          <a:prstGeom prst="rect">
            <a:avLst/>
          </a:prstGeom>
        </p:spPr>
      </p:pic>
      <p:pic>
        <p:nvPicPr>
          <p:cNvPr id="13" name="Picture 12">
            <a:extLst>
              <a:ext uri="{FF2B5EF4-FFF2-40B4-BE49-F238E27FC236}">
                <a16:creationId xmlns:a16="http://schemas.microsoft.com/office/drawing/2014/main" id="{17161B3D-C6F3-2568-5190-575D6C644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2001" y="939659"/>
            <a:ext cx="1378360" cy="2982913"/>
          </a:xfrm>
          <a:prstGeom prst="rect">
            <a:avLst/>
          </a:prstGeom>
        </p:spPr>
      </p:pic>
      <p:pic>
        <p:nvPicPr>
          <p:cNvPr id="15" name="Picture 14">
            <a:extLst>
              <a:ext uri="{FF2B5EF4-FFF2-40B4-BE49-F238E27FC236}">
                <a16:creationId xmlns:a16="http://schemas.microsoft.com/office/drawing/2014/main" id="{23A6334C-A071-BA18-C68F-425BF23DA5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3057" y="939659"/>
            <a:ext cx="1378359" cy="2982910"/>
          </a:xfrm>
          <a:prstGeom prst="rect">
            <a:avLst/>
          </a:prstGeom>
        </p:spPr>
      </p:pic>
    </p:spTree>
    <p:extLst>
      <p:ext uri="{BB962C8B-B14F-4D97-AF65-F5344CB8AC3E}">
        <p14:creationId xmlns:p14="http://schemas.microsoft.com/office/powerpoint/2010/main" val="3878497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3F2C75F-EDE6-36D8-5092-A8F9F274A5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800" y="945167"/>
            <a:ext cx="1378360" cy="2982913"/>
          </a:xfrm>
        </p:spPr>
      </p:pic>
      <p:sp>
        <p:nvSpPr>
          <p:cNvPr id="3" name="Slide Number Placeholder 2">
            <a:extLst>
              <a:ext uri="{FF2B5EF4-FFF2-40B4-BE49-F238E27FC236}">
                <a16:creationId xmlns:a16="http://schemas.microsoft.com/office/drawing/2014/main" id="{E859E862-039A-0A6B-2DBA-3266D1561662}"/>
              </a:ext>
            </a:extLst>
          </p:cNvPr>
          <p:cNvSpPr>
            <a:spLocks noGrp="1"/>
          </p:cNvSpPr>
          <p:nvPr>
            <p:ph type="sldNum" sz="quarter" idx="4"/>
          </p:nvPr>
        </p:nvSpPr>
        <p:spPr/>
        <p:txBody>
          <a:bodyPr/>
          <a:lstStyle/>
          <a:p>
            <a:fld id="{9E7CA0F2-EE66-4F60-8C00-E0BE38E7AEC5}" type="slidenum">
              <a:rPr lang="en-GB" smtClean="0"/>
              <a:pPr/>
              <a:t>19</a:t>
            </a:fld>
            <a:endParaRPr lang="en-GB" dirty="0"/>
          </a:p>
        </p:txBody>
      </p:sp>
      <p:sp>
        <p:nvSpPr>
          <p:cNvPr id="4" name="Title 3">
            <a:extLst>
              <a:ext uri="{FF2B5EF4-FFF2-40B4-BE49-F238E27FC236}">
                <a16:creationId xmlns:a16="http://schemas.microsoft.com/office/drawing/2014/main" id="{45BFEEA3-050E-3E3A-0E9F-0B9377D00410}"/>
              </a:ext>
            </a:extLst>
          </p:cNvPr>
          <p:cNvSpPr>
            <a:spLocks noGrp="1"/>
          </p:cNvSpPr>
          <p:nvPr>
            <p:ph type="title"/>
          </p:nvPr>
        </p:nvSpPr>
        <p:spPr/>
        <p:txBody>
          <a:bodyPr/>
          <a:lstStyle/>
          <a:p>
            <a:r>
              <a:rPr lang="en-GB" dirty="0"/>
              <a:t>n</a:t>
            </a:r>
            <a:r>
              <a:rPr lang="en-NL" dirty="0"/>
              <a:t>ew App (Test) versions, iOS &amp; macOS</a:t>
            </a:r>
          </a:p>
        </p:txBody>
      </p:sp>
      <p:sp>
        <p:nvSpPr>
          <p:cNvPr id="9" name="TextBox 8">
            <a:extLst>
              <a:ext uri="{FF2B5EF4-FFF2-40B4-BE49-F238E27FC236}">
                <a16:creationId xmlns:a16="http://schemas.microsoft.com/office/drawing/2014/main" id="{D9DEE009-527D-55EB-2F3B-62C7F9623DB1}"/>
              </a:ext>
            </a:extLst>
          </p:cNvPr>
          <p:cNvSpPr txBox="1"/>
          <p:nvPr/>
        </p:nvSpPr>
        <p:spPr>
          <a:xfrm>
            <a:off x="4310197" y="4100175"/>
            <a:ext cx="425116" cy="300082"/>
          </a:xfrm>
          <a:prstGeom prst="rect">
            <a:avLst/>
          </a:prstGeom>
          <a:noFill/>
        </p:spPr>
        <p:txBody>
          <a:bodyPr wrap="none" rtlCol="0">
            <a:spAutoFit/>
          </a:bodyPr>
          <a:lstStyle/>
          <a:p>
            <a:r>
              <a:rPr lang="en-US"/>
              <a:t>ToS</a:t>
            </a:r>
            <a:endParaRPr lang="en-NL"/>
          </a:p>
        </p:txBody>
      </p:sp>
      <p:pic>
        <p:nvPicPr>
          <p:cNvPr id="5" name="Picture 4">
            <a:extLst>
              <a:ext uri="{FF2B5EF4-FFF2-40B4-BE49-F238E27FC236}">
                <a16:creationId xmlns:a16="http://schemas.microsoft.com/office/drawing/2014/main" id="{337E2C8D-6151-2A4B-2873-1A126876D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83" y="945166"/>
            <a:ext cx="1378360" cy="2982913"/>
          </a:xfrm>
          <a:prstGeom prst="rect">
            <a:avLst/>
          </a:prstGeom>
        </p:spPr>
      </p:pic>
      <p:pic>
        <p:nvPicPr>
          <p:cNvPr id="10" name="Picture 9">
            <a:extLst>
              <a:ext uri="{FF2B5EF4-FFF2-40B4-BE49-F238E27FC236}">
                <a16:creationId xmlns:a16="http://schemas.microsoft.com/office/drawing/2014/main" id="{C5A2AB00-A7C0-EBE1-915C-3CF651EF69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9024" y="945166"/>
            <a:ext cx="1378360" cy="2982913"/>
          </a:xfrm>
          <a:prstGeom prst="rect">
            <a:avLst/>
          </a:prstGeom>
        </p:spPr>
      </p:pic>
      <p:pic>
        <p:nvPicPr>
          <p:cNvPr id="12" name="Content Placeholder 5">
            <a:extLst>
              <a:ext uri="{FF2B5EF4-FFF2-40B4-BE49-F238E27FC236}">
                <a16:creationId xmlns:a16="http://schemas.microsoft.com/office/drawing/2014/main" id="{29EAE63E-3F7A-4973-F4F6-C0924BC25F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800" y="945167"/>
            <a:ext cx="1378360" cy="2982913"/>
          </a:xfrm>
          <a:prstGeom prst="rect">
            <a:avLst/>
          </a:prstGeom>
        </p:spPr>
      </p:pic>
      <p:sp>
        <p:nvSpPr>
          <p:cNvPr id="16" name="TextBox 15">
            <a:extLst>
              <a:ext uri="{FF2B5EF4-FFF2-40B4-BE49-F238E27FC236}">
                <a16:creationId xmlns:a16="http://schemas.microsoft.com/office/drawing/2014/main" id="{B1118D5D-1413-3D82-1FC0-4C3B68B72B5B}"/>
              </a:ext>
            </a:extLst>
          </p:cNvPr>
          <p:cNvSpPr txBox="1"/>
          <p:nvPr/>
        </p:nvSpPr>
        <p:spPr>
          <a:xfrm>
            <a:off x="5839584" y="4100175"/>
            <a:ext cx="917239" cy="300082"/>
          </a:xfrm>
          <a:prstGeom prst="rect">
            <a:avLst/>
          </a:prstGeom>
          <a:noFill/>
        </p:spPr>
        <p:txBody>
          <a:bodyPr wrap="none" rtlCol="0">
            <a:spAutoFit/>
          </a:bodyPr>
          <a:lstStyle/>
          <a:p>
            <a:r>
              <a:rPr lang="en-US"/>
              <a:t>Passwords</a:t>
            </a:r>
            <a:endParaRPr lang="en-NL"/>
          </a:p>
        </p:txBody>
      </p:sp>
      <p:pic>
        <p:nvPicPr>
          <p:cNvPr id="18" name="Picture 17">
            <a:extLst>
              <a:ext uri="{FF2B5EF4-FFF2-40B4-BE49-F238E27FC236}">
                <a16:creationId xmlns:a16="http://schemas.microsoft.com/office/drawing/2014/main" id="{60567A58-6C12-98CF-5060-28C4BFDE3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3541" y="945167"/>
            <a:ext cx="1378361" cy="2982913"/>
          </a:xfrm>
          <a:prstGeom prst="rect">
            <a:avLst/>
          </a:prstGeom>
        </p:spPr>
      </p:pic>
      <p:sp>
        <p:nvSpPr>
          <p:cNvPr id="19" name="TextBox 18">
            <a:extLst>
              <a:ext uri="{FF2B5EF4-FFF2-40B4-BE49-F238E27FC236}">
                <a16:creationId xmlns:a16="http://schemas.microsoft.com/office/drawing/2014/main" id="{708C0444-DE2F-B529-CB9D-206E3A512DBF}"/>
              </a:ext>
            </a:extLst>
          </p:cNvPr>
          <p:cNvSpPr txBox="1"/>
          <p:nvPr/>
        </p:nvSpPr>
        <p:spPr>
          <a:xfrm>
            <a:off x="2427668" y="4100175"/>
            <a:ext cx="850105" cy="300082"/>
          </a:xfrm>
          <a:prstGeom prst="rect">
            <a:avLst/>
          </a:prstGeom>
          <a:noFill/>
        </p:spPr>
        <p:txBody>
          <a:bodyPr wrap="none" rtlCol="0">
            <a:spAutoFit/>
          </a:bodyPr>
          <a:lstStyle/>
          <a:p>
            <a:r>
              <a:rPr lang="en-US"/>
              <a:t>discovery</a:t>
            </a:r>
            <a:endParaRPr lang="en-NL"/>
          </a:p>
        </p:txBody>
      </p:sp>
      <p:pic>
        <p:nvPicPr>
          <p:cNvPr id="21" name="Picture 20">
            <a:extLst>
              <a:ext uri="{FF2B5EF4-FFF2-40B4-BE49-F238E27FC236}">
                <a16:creationId xmlns:a16="http://schemas.microsoft.com/office/drawing/2014/main" id="{C404B360-FD98-1D02-8990-1C0FC2B031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1765" y="945166"/>
            <a:ext cx="1378361" cy="2982913"/>
          </a:xfrm>
          <a:prstGeom prst="rect">
            <a:avLst/>
          </a:prstGeom>
        </p:spPr>
      </p:pic>
    </p:spTree>
    <p:extLst>
      <p:ext uri="{BB962C8B-B14F-4D97-AF65-F5344CB8AC3E}">
        <p14:creationId xmlns:p14="http://schemas.microsoft.com/office/powerpoint/2010/main" val="1132369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79F40DC-C8BF-9A89-A35E-A084A5EAA23C}"/>
              </a:ext>
            </a:extLst>
          </p:cNvPr>
          <p:cNvSpPr>
            <a:spLocks noGrp="1"/>
          </p:cNvSpPr>
          <p:nvPr>
            <p:ph idx="1"/>
          </p:nvPr>
        </p:nvSpPr>
        <p:spPr>
          <a:xfrm>
            <a:off x="350201" y="964417"/>
            <a:ext cx="8439238" cy="3408356"/>
          </a:xfrm>
        </p:spPr>
        <p:txBody>
          <a:bodyPr/>
          <a:lstStyle/>
          <a:p>
            <a:r>
              <a:rPr lang="en-US" dirty="0"/>
              <a:t>Help users to easily and securely connect to </a:t>
            </a:r>
            <a:r>
              <a:rPr lang="en-US" dirty="0" err="1"/>
              <a:t>eduroam</a:t>
            </a:r>
            <a:r>
              <a:rPr lang="en-US" dirty="0"/>
              <a:t>*</a:t>
            </a:r>
          </a:p>
          <a:p>
            <a:endParaRPr lang="en-US" dirty="0"/>
          </a:p>
          <a:p>
            <a:r>
              <a:rPr lang="en-US" dirty="0"/>
              <a:t>Simple, single, unified Apps for all end-users and institutions,</a:t>
            </a:r>
            <a:br>
              <a:rPr lang="en-US" dirty="0"/>
            </a:br>
            <a:r>
              <a:rPr lang="en-US" dirty="0"/>
              <a:t>improving usability and security</a:t>
            </a:r>
            <a:br>
              <a:rPr lang="en-US" dirty="0"/>
            </a:br>
            <a:endParaRPr lang="en-US" dirty="0"/>
          </a:p>
          <a:p>
            <a:r>
              <a:rPr lang="en-US" dirty="0"/>
              <a:t>Server software to issue client certificates / pseudo-accounts</a:t>
            </a:r>
          </a:p>
          <a:p>
            <a:endParaRPr lang="en-US" dirty="0"/>
          </a:p>
          <a:p>
            <a:endParaRPr lang="en-US" dirty="0"/>
          </a:p>
          <a:p>
            <a:endParaRPr lang="en-US" dirty="0"/>
          </a:p>
          <a:p>
            <a:endParaRPr lang="en-US" dirty="0"/>
          </a:p>
          <a:p>
            <a:pPr marL="0" indent="0">
              <a:buNone/>
            </a:pPr>
            <a:r>
              <a:rPr lang="en-US" sz="1200" dirty="0"/>
              <a:t>* And other networks, like </a:t>
            </a:r>
            <a:r>
              <a:rPr lang="en-US" sz="1200" dirty="0" err="1"/>
              <a:t>OpenRoaming</a:t>
            </a:r>
            <a:r>
              <a:rPr lang="en-US" sz="1200" dirty="0"/>
              <a:t>™️ as </a:t>
            </a:r>
            <a:r>
              <a:rPr lang="en-US" sz="1200" dirty="0" err="1"/>
              <a:t>eduroam</a:t>
            </a:r>
            <a:r>
              <a:rPr lang="en-US" sz="1200" dirty="0"/>
              <a:t> user, or </a:t>
            </a:r>
            <a:r>
              <a:rPr lang="en-US" sz="1200" dirty="0" err="1"/>
              <a:t>govroam</a:t>
            </a:r>
            <a:endParaRPr lang="en-US" sz="1200" dirty="0"/>
          </a:p>
        </p:txBody>
      </p:sp>
      <p:sp>
        <p:nvSpPr>
          <p:cNvPr id="3" name="Slide Number Placeholder 2">
            <a:extLst>
              <a:ext uri="{FF2B5EF4-FFF2-40B4-BE49-F238E27FC236}">
                <a16:creationId xmlns:a16="http://schemas.microsoft.com/office/drawing/2014/main" id="{14DC7249-20CD-F8CD-AB6A-84A2A873E530}"/>
              </a:ext>
            </a:extLst>
          </p:cNvPr>
          <p:cNvSpPr>
            <a:spLocks noGrp="1"/>
          </p:cNvSpPr>
          <p:nvPr>
            <p:ph type="sldNum" sz="quarter" idx="4"/>
          </p:nvPr>
        </p:nvSpPr>
        <p:spPr/>
        <p:txBody>
          <a:bodyPr/>
          <a:lstStyle/>
          <a:p>
            <a:fld id="{9E7CA0F2-EE66-4F60-8C00-E0BE38E7AEC5}" type="slidenum">
              <a:rPr lang="en-GB" smtClean="0"/>
              <a:pPr/>
              <a:t>2</a:t>
            </a:fld>
            <a:endParaRPr lang="en-GB" dirty="0"/>
          </a:p>
        </p:txBody>
      </p:sp>
      <p:sp>
        <p:nvSpPr>
          <p:cNvPr id="2" name="Title 1">
            <a:extLst>
              <a:ext uri="{FF2B5EF4-FFF2-40B4-BE49-F238E27FC236}">
                <a16:creationId xmlns:a16="http://schemas.microsoft.com/office/drawing/2014/main" id="{F93C7EF5-31FB-E58B-F17D-668635F59E3B}"/>
              </a:ext>
            </a:extLst>
          </p:cNvPr>
          <p:cNvSpPr>
            <a:spLocks noGrp="1"/>
          </p:cNvSpPr>
          <p:nvPr>
            <p:ph type="title"/>
          </p:nvPr>
        </p:nvSpPr>
        <p:spPr/>
        <p:txBody>
          <a:bodyPr/>
          <a:lstStyle/>
          <a:p>
            <a:r>
              <a:rPr lang="en-US"/>
              <a:t>geteduroam Goals</a:t>
            </a:r>
          </a:p>
        </p:txBody>
      </p:sp>
    </p:spTree>
    <p:extLst>
      <p:ext uri="{BB962C8B-B14F-4D97-AF65-F5344CB8AC3E}">
        <p14:creationId xmlns:p14="http://schemas.microsoft.com/office/powerpoint/2010/main" val="3631020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35CE191-A04D-065B-1E98-C2AC5D083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1678" y="766257"/>
            <a:ext cx="4184283" cy="3730255"/>
          </a:xfrm>
          <a:prstGeom prst="rect">
            <a:avLst/>
          </a:prstGeom>
        </p:spPr>
      </p:pic>
      <p:sp>
        <p:nvSpPr>
          <p:cNvPr id="3" name="Slide Number Placeholder 2">
            <a:extLst>
              <a:ext uri="{FF2B5EF4-FFF2-40B4-BE49-F238E27FC236}">
                <a16:creationId xmlns:a16="http://schemas.microsoft.com/office/drawing/2014/main" id="{5338BFE7-9D7F-CA5A-616E-1DE91BBCB686}"/>
              </a:ext>
            </a:extLst>
          </p:cNvPr>
          <p:cNvSpPr>
            <a:spLocks noGrp="1"/>
          </p:cNvSpPr>
          <p:nvPr>
            <p:ph type="sldNum" sz="quarter" idx="4"/>
          </p:nvPr>
        </p:nvSpPr>
        <p:spPr/>
        <p:txBody>
          <a:bodyPr/>
          <a:lstStyle/>
          <a:p>
            <a:fld id="{9E7CA0F2-EE66-4F60-8C00-E0BE38E7AEC5}" type="slidenum">
              <a:rPr lang="en-GB" smtClean="0"/>
              <a:pPr/>
              <a:t>20</a:t>
            </a:fld>
            <a:endParaRPr lang="en-GB" dirty="0"/>
          </a:p>
        </p:txBody>
      </p:sp>
      <p:sp>
        <p:nvSpPr>
          <p:cNvPr id="4" name="Title 3">
            <a:extLst>
              <a:ext uri="{FF2B5EF4-FFF2-40B4-BE49-F238E27FC236}">
                <a16:creationId xmlns:a16="http://schemas.microsoft.com/office/drawing/2014/main" id="{1D4A4023-8FFE-BC92-DDEC-6308942CF355}"/>
              </a:ext>
            </a:extLst>
          </p:cNvPr>
          <p:cNvSpPr>
            <a:spLocks noGrp="1"/>
          </p:cNvSpPr>
          <p:nvPr>
            <p:ph type="title"/>
          </p:nvPr>
        </p:nvSpPr>
        <p:spPr/>
        <p:txBody>
          <a:bodyPr/>
          <a:lstStyle/>
          <a:p>
            <a:r>
              <a:rPr lang="en-GB" dirty="0"/>
              <a:t>n</a:t>
            </a:r>
            <a:r>
              <a:rPr lang="en-NL" dirty="0"/>
              <a:t>ew App (Test) versions, iOS &amp; macOS</a:t>
            </a:r>
          </a:p>
        </p:txBody>
      </p:sp>
      <p:pic>
        <p:nvPicPr>
          <p:cNvPr id="8" name="Content Placeholder 7">
            <a:extLst>
              <a:ext uri="{FF2B5EF4-FFF2-40B4-BE49-F238E27FC236}">
                <a16:creationId xmlns:a16="http://schemas.microsoft.com/office/drawing/2014/main" id="{BBDEEF20-6A54-2081-9AF9-4BAD520EF0C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57" y="985748"/>
            <a:ext cx="2970261" cy="3425823"/>
          </a:xfrm>
        </p:spPr>
      </p:pic>
      <p:pic>
        <p:nvPicPr>
          <p:cNvPr id="11" name="Picture 10">
            <a:extLst>
              <a:ext uri="{FF2B5EF4-FFF2-40B4-BE49-F238E27FC236}">
                <a16:creationId xmlns:a16="http://schemas.microsoft.com/office/drawing/2014/main" id="{7BE857E8-AD8C-47CD-6BE7-A2176174E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831" y="621556"/>
            <a:ext cx="3485127" cy="4019656"/>
          </a:xfrm>
          <a:prstGeom prst="rect">
            <a:avLst/>
          </a:prstGeom>
        </p:spPr>
      </p:pic>
    </p:spTree>
    <p:extLst>
      <p:ext uri="{BB962C8B-B14F-4D97-AF65-F5344CB8AC3E}">
        <p14:creationId xmlns:p14="http://schemas.microsoft.com/office/powerpoint/2010/main" val="2521679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38BFE7-9D7F-CA5A-616E-1DE91BBCB686}"/>
              </a:ext>
            </a:extLst>
          </p:cNvPr>
          <p:cNvSpPr>
            <a:spLocks noGrp="1"/>
          </p:cNvSpPr>
          <p:nvPr>
            <p:ph type="sldNum" sz="quarter" idx="4"/>
          </p:nvPr>
        </p:nvSpPr>
        <p:spPr/>
        <p:txBody>
          <a:bodyPr/>
          <a:lstStyle/>
          <a:p>
            <a:fld id="{9E7CA0F2-EE66-4F60-8C00-E0BE38E7AEC5}" type="slidenum">
              <a:rPr lang="en-GB" smtClean="0"/>
              <a:pPr/>
              <a:t>21</a:t>
            </a:fld>
            <a:endParaRPr lang="en-GB" dirty="0"/>
          </a:p>
        </p:txBody>
      </p:sp>
      <p:sp>
        <p:nvSpPr>
          <p:cNvPr id="4" name="Title 3">
            <a:extLst>
              <a:ext uri="{FF2B5EF4-FFF2-40B4-BE49-F238E27FC236}">
                <a16:creationId xmlns:a16="http://schemas.microsoft.com/office/drawing/2014/main" id="{1D4A4023-8FFE-BC92-DDEC-6308942CF355}"/>
              </a:ext>
            </a:extLst>
          </p:cNvPr>
          <p:cNvSpPr>
            <a:spLocks noGrp="1"/>
          </p:cNvSpPr>
          <p:nvPr>
            <p:ph type="title"/>
          </p:nvPr>
        </p:nvSpPr>
        <p:spPr/>
        <p:txBody>
          <a:bodyPr/>
          <a:lstStyle/>
          <a:p>
            <a:r>
              <a:rPr lang="en-GB" dirty="0"/>
              <a:t>n</a:t>
            </a:r>
            <a:r>
              <a:rPr lang="en-NL" dirty="0"/>
              <a:t>ew App (Test) versions, iOS &amp; macOS</a:t>
            </a:r>
          </a:p>
        </p:txBody>
      </p:sp>
      <p:pic>
        <p:nvPicPr>
          <p:cNvPr id="10" name="Picture 9">
            <a:extLst>
              <a:ext uri="{FF2B5EF4-FFF2-40B4-BE49-F238E27FC236}">
                <a16:creationId xmlns:a16="http://schemas.microsoft.com/office/drawing/2014/main" id="{55D9459B-8653-F242-DE5D-8BA5B9437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70" y="642230"/>
            <a:ext cx="3463818" cy="4019336"/>
          </a:xfrm>
          <a:prstGeom prst="rect">
            <a:avLst/>
          </a:prstGeom>
        </p:spPr>
      </p:pic>
      <p:pic>
        <p:nvPicPr>
          <p:cNvPr id="14" name="Content Placeholder 13">
            <a:extLst>
              <a:ext uri="{FF2B5EF4-FFF2-40B4-BE49-F238E27FC236}">
                <a16:creationId xmlns:a16="http://schemas.microsoft.com/office/drawing/2014/main" id="{AF5CA950-5852-A0A3-817B-240449161C2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11197" y="916936"/>
            <a:ext cx="4280348" cy="3309627"/>
          </a:xfrm>
        </p:spPr>
      </p:pic>
    </p:spTree>
    <p:extLst>
      <p:ext uri="{BB962C8B-B14F-4D97-AF65-F5344CB8AC3E}">
        <p14:creationId xmlns:p14="http://schemas.microsoft.com/office/powerpoint/2010/main" val="846968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5C9F8B-EB81-0053-D035-B971E5CBC580}"/>
              </a:ext>
            </a:extLst>
          </p:cNvPr>
          <p:cNvSpPr>
            <a:spLocks noGrp="1"/>
          </p:cNvSpPr>
          <p:nvPr>
            <p:ph idx="1"/>
          </p:nvPr>
        </p:nvSpPr>
        <p:spPr/>
        <p:txBody>
          <a:bodyPr/>
          <a:lstStyle/>
          <a:p>
            <a:endParaRPr lang="en-NL" dirty="0"/>
          </a:p>
          <a:p>
            <a:endParaRPr lang="en-NL" dirty="0"/>
          </a:p>
          <a:p>
            <a:endParaRPr lang="en-NL" dirty="0"/>
          </a:p>
        </p:txBody>
      </p:sp>
      <p:sp>
        <p:nvSpPr>
          <p:cNvPr id="3" name="Slide Number Placeholder 2">
            <a:extLst>
              <a:ext uri="{FF2B5EF4-FFF2-40B4-BE49-F238E27FC236}">
                <a16:creationId xmlns:a16="http://schemas.microsoft.com/office/drawing/2014/main" id="{029FCE7A-2132-DE6C-5C45-9485E0FF1768}"/>
              </a:ext>
            </a:extLst>
          </p:cNvPr>
          <p:cNvSpPr>
            <a:spLocks noGrp="1"/>
          </p:cNvSpPr>
          <p:nvPr>
            <p:ph type="sldNum" sz="quarter" idx="4"/>
          </p:nvPr>
        </p:nvSpPr>
        <p:spPr/>
        <p:txBody>
          <a:bodyPr/>
          <a:lstStyle/>
          <a:p>
            <a:fld id="{9E7CA0F2-EE66-4F60-8C00-E0BE38E7AEC5}" type="slidenum">
              <a:rPr lang="en-GB" smtClean="0"/>
              <a:pPr/>
              <a:t>22</a:t>
            </a:fld>
            <a:endParaRPr lang="en-GB" dirty="0"/>
          </a:p>
        </p:txBody>
      </p:sp>
      <p:sp>
        <p:nvSpPr>
          <p:cNvPr id="4" name="Title 3">
            <a:extLst>
              <a:ext uri="{FF2B5EF4-FFF2-40B4-BE49-F238E27FC236}">
                <a16:creationId xmlns:a16="http://schemas.microsoft.com/office/drawing/2014/main" id="{FC4BC1F1-1A98-7470-219E-F45AC94A1413}"/>
              </a:ext>
            </a:extLst>
          </p:cNvPr>
          <p:cNvSpPr>
            <a:spLocks noGrp="1"/>
          </p:cNvSpPr>
          <p:nvPr>
            <p:ph type="title"/>
          </p:nvPr>
        </p:nvSpPr>
        <p:spPr/>
        <p:txBody>
          <a:bodyPr/>
          <a:lstStyle/>
          <a:p>
            <a:r>
              <a:rPr lang="en-GB" dirty="0"/>
              <a:t>One More Thing: n</a:t>
            </a:r>
            <a:r>
              <a:rPr lang="en-NL" dirty="0"/>
              <a:t>ew App (Test) versions, iOS &amp; macOS</a:t>
            </a:r>
          </a:p>
        </p:txBody>
      </p:sp>
      <p:pic>
        <p:nvPicPr>
          <p:cNvPr id="6" name="Picture 5" descr="A picture containing pattern, square, graphics, design&#10;&#10;Description automatically generated">
            <a:extLst>
              <a:ext uri="{FF2B5EF4-FFF2-40B4-BE49-F238E27FC236}">
                <a16:creationId xmlns:a16="http://schemas.microsoft.com/office/drawing/2014/main" id="{1E67A26B-4FA4-8FB1-660C-CC9B7853A9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156" y="1189814"/>
            <a:ext cx="2743688" cy="2983761"/>
          </a:xfrm>
          <a:prstGeom prst="rect">
            <a:avLst/>
          </a:prstGeom>
        </p:spPr>
      </p:pic>
      <p:sp>
        <p:nvSpPr>
          <p:cNvPr id="9" name="TextBox 8">
            <a:extLst>
              <a:ext uri="{FF2B5EF4-FFF2-40B4-BE49-F238E27FC236}">
                <a16:creationId xmlns:a16="http://schemas.microsoft.com/office/drawing/2014/main" id="{D79F8D16-3A3A-35DF-C101-807C173016CB}"/>
              </a:ext>
            </a:extLst>
          </p:cNvPr>
          <p:cNvSpPr txBox="1"/>
          <p:nvPr/>
        </p:nvSpPr>
        <p:spPr>
          <a:xfrm>
            <a:off x="2795712" y="672102"/>
            <a:ext cx="3552576" cy="523220"/>
          </a:xfrm>
          <a:prstGeom prst="rect">
            <a:avLst/>
          </a:prstGeom>
          <a:noFill/>
        </p:spPr>
        <p:txBody>
          <a:bodyPr wrap="none" rtlCol="0">
            <a:spAutoFit/>
          </a:bodyPr>
          <a:lstStyle/>
          <a:p>
            <a:pPr algn="ctr"/>
            <a:r>
              <a:rPr lang="en-NL" sz="2800" dirty="0"/>
              <a:t>iOS &amp; macOS TestFlight</a:t>
            </a:r>
          </a:p>
        </p:txBody>
      </p:sp>
      <p:sp>
        <p:nvSpPr>
          <p:cNvPr id="5" name="TextBox 4">
            <a:extLst>
              <a:ext uri="{FF2B5EF4-FFF2-40B4-BE49-F238E27FC236}">
                <a16:creationId xmlns:a16="http://schemas.microsoft.com/office/drawing/2014/main" id="{E2D726DB-4EDD-175A-0786-CB9D66E0FBBD}"/>
              </a:ext>
            </a:extLst>
          </p:cNvPr>
          <p:cNvSpPr txBox="1"/>
          <p:nvPr/>
        </p:nvSpPr>
        <p:spPr>
          <a:xfrm>
            <a:off x="3273241" y="4198716"/>
            <a:ext cx="2670603" cy="300082"/>
          </a:xfrm>
          <a:prstGeom prst="rect">
            <a:avLst/>
          </a:prstGeom>
          <a:noFill/>
        </p:spPr>
        <p:txBody>
          <a:bodyPr wrap="none" rtlCol="0">
            <a:spAutoFit/>
          </a:bodyPr>
          <a:lstStyle/>
          <a:p>
            <a:pPr algn="ctr"/>
            <a:r>
              <a:rPr lang="en-GB"/>
              <a:t>F</a:t>
            </a:r>
            <a:r>
              <a:rPr lang="en-NL"/>
              <a:t>eedback? testflight@eduroam.org</a:t>
            </a:r>
          </a:p>
        </p:txBody>
      </p:sp>
    </p:spTree>
    <p:extLst>
      <p:ext uri="{BB962C8B-B14F-4D97-AF65-F5344CB8AC3E}">
        <p14:creationId xmlns:p14="http://schemas.microsoft.com/office/powerpoint/2010/main" val="1413286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887A033-0099-E771-6444-CE317B3568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13128" y="981941"/>
            <a:ext cx="4966671" cy="2982913"/>
          </a:xfrm>
        </p:spPr>
      </p:pic>
      <p:sp>
        <p:nvSpPr>
          <p:cNvPr id="3" name="Slide Number Placeholder 2">
            <a:extLst>
              <a:ext uri="{FF2B5EF4-FFF2-40B4-BE49-F238E27FC236}">
                <a16:creationId xmlns:a16="http://schemas.microsoft.com/office/drawing/2014/main" id="{40406E62-604F-E182-8B4A-3DCA4CA8F71C}"/>
              </a:ext>
            </a:extLst>
          </p:cNvPr>
          <p:cNvSpPr>
            <a:spLocks noGrp="1"/>
          </p:cNvSpPr>
          <p:nvPr>
            <p:ph type="sldNum" sz="quarter" idx="4"/>
          </p:nvPr>
        </p:nvSpPr>
        <p:spPr/>
        <p:txBody>
          <a:bodyPr/>
          <a:lstStyle/>
          <a:p>
            <a:fld id="{9E7CA0F2-EE66-4F60-8C00-E0BE38E7AEC5}" type="slidenum">
              <a:rPr lang="en-GB" smtClean="0"/>
              <a:pPr/>
              <a:t>23</a:t>
            </a:fld>
            <a:endParaRPr lang="en-GB" dirty="0"/>
          </a:p>
        </p:txBody>
      </p:sp>
      <p:sp>
        <p:nvSpPr>
          <p:cNvPr id="4" name="Title 3">
            <a:extLst>
              <a:ext uri="{FF2B5EF4-FFF2-40B4-BE49-F238E27FC236}">
                <a16:creationId xmlns:a16="http://schemas.microsoft.com/office/drawing/2014/main" id="{B3E7EEC2-E0EA-B561-133F-6168A49C2FF0}"/>
              </a:ext>
            </a:extLst>
          </p:cNvPr>
          <p:cNvSpPr>
            <a:spLocks noGrp="1"/>
          </p:cNvSpPr>
          <p:nvPr>
            <p:ph type="title"/>
          </p:nvPr>
        </p:nvSpPr>
        <p:spPr/>
        <p:txBody>
          <a:bodyPr/>
          <a:lstStyle/>
          <a:p>
            <a:r>
              <a:rPr lang="en-NL"/>
              <a:t>Linux client, Incubator project</a:t>
            </a:r>
          </a:p>
        </p:txBody>
      </p:sp>
      <p:pic>
        <p:nvPicPr>
          <p:cNvPr id="5" name="Picture 4" descr="A picture containing pattern, square, graphics, font&#10;&#10;Description automatically generated">
            <a:extLst>
              <a:ext uri="{FF2B5EF4-FFF2-40B4-BE49-F238E27FC236}">
                <a16:creationId xmlns:a16="http://schemas.microsoft.com/office/drawing/2014/main" id="{6758061D-9BAC-852E-104C-C00788243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850" y="1540872"/>
            <a:ext cx="2228949" cy="2423982"/>
          </a:xfrm>
          <a:prstGeom prst="rect">
            <a:avLst/>
          </a:prstGeom>
        </p:spPr>
      </p:pic>
      <p:sp>
        <p:nvSpPr>
          <p:cNvPr id="7" name="TextBox 6">
            <a:extLst>
              <a:ext uri="{FF2B5EF4-FFF2-40B4-BE49-F238E27FC236}">
                <a16:creationId xmlns:a16="http://schemas.microsoft.com/office/drawing/2014/main" id="{FF6B9ABD-EE63-5D06-8A27-020E4A9F9C42}"/>
              </a:ext>
            </a:extLst>
          </p:cNvPr>
          <p:cNvSpPr txBox="1"/>
          <p:nvPr/>
        </p:nvSpPr>
        <p:spPr>
          <a:xfrm>
            <a:off x="1167738" y="1056208"/>
            <a:ext cx="1463862" cy="523220"/>
          </a:xfrm>
          <a:prstGeom prst="rect">
            <a:avLst/>
          </a:prstGeom>
          <a:noFill/>
        </p:spPr>
        <p:txBody>
          <a:bodyPr wrap="none" rtlCol="0">
            <a:spAutoFit/>
          </a:bodyPr>
          <a:lstStyle/>
          <a:p>
            <a:pPr algn="ctr"/>
            <a:r>
              <a:rPr lang="en-GB" sz="2800" dirty="0"/>
              <a:t>L</a:t>
            </a:r>
            <a:r>
              <a:rPr lang="en-NL" sz="2800" dirty="0"/>
              <a:t>inux CLI</a:t>
            </a:r>
          </a:p>
        </p:txBody>
      </p:sp>
      <p:sp>
        <p:nvSpPr>
          <p:cNvPr id="2" name="TextBox 1">
            <a:extLst>
              <a:ext uri="{FF2B5EF4-FFF2-40B4-BE49-F238E27FC236}">
                <a16:creationId xmlns:a16="http://schemas.microsoft.com/office/drawing/2014/main" id="{D238064D-6CF6-8272-178B-F5DD0C725442}"/>
              </a:ext>
            </a:extLst>
          </p:cNvPr>
          <p:cNvSpPr txBox="1"/>
          <p:nvPr/>
        </p:nvSpPr>
        <p:spPr>
          <a:xfrm>
            <a:off x="3268273" y="4198716"/>
            <a:ext cx="2680542" cy="300082"/>
          </a:xfrm>
          <a:prstGeom prst="rect">
            <a:avLst/>
          </a:prstGeom>
          <a:noFill/>
        </p:spPr>
        <p:txBody>
          <a:bodyPr wrap="none" rtlCol="0">
            <a:spAutoFit/>
          </a:bodyPr>
          <a:lstStyle/>
          <a:p>
            <a:pPr algn="ctr"/>
            <a:r>
              <a:rPr lang="en-GB"/>
              <a:t>F</a:t>
            </a:r>
            <a:r>
              <a:rPr lang="en-NL"/>
              <a:t>eedback? feedback@eduroam.org</a:t>
            </a:r>
          </a:p>
        </p:txBody>
      </p:sp>
    </p:spTree>
    <p:extLst>
      <p:ext uri="{BB962C8B-B14F-4D97-AF65-F5344CB8AC3E}">
        <p14:creationId xmlns:p14="http://schemas.microsoft.com/office/powerpoint/2010/main" val="393984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DB2CD2D-2B96-E5AB-F377-51D1E9A834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5233" y="341036"/>
            <a:ext cx="6989258" cy="4802464"/>
          </a:xfrm>
        </p:spPr>
      </p:pic>
      <p:sp>
        <p:nvSpPr>
          <p:cNvPr id="3" name="Slide Number Placeholder 2">
            <a:extLst>
              <a:ext uri="{FF2B5EF4-FFF2-40B4-BE49-F238E27FC236}">
                <a16:creationId xmlns:a16="http://schemas.microsoft.com/office/drawing/2014/main" id="{DAE934F3-7F35-A080-E71B-AD3C5E1045D3}"/>
              </a:ext>
            </a:extLst>
          </p:cNvPr>
          <p:cNvSpPr>
            <a:spLocks noGrp="1"/>
          </p:cNvSpPr>
          <p:nvPr>
            <p:ph type="sldNum" sz="quarter" idx="4"/>
          </p:nvPr>
        </p:nvSpPr>
        <p:spPr/>
        <p:txBody>
          <a:bodyPr/>
          <a:lstStyle/>
          <a:p>
            <a:fld id="{9E7CA0F2-EE66-4F60-8C00-E0BE38E7AEC5}" type="slidenum">
              <a:rPr lang="en-GB" smtClean="0"/>
              <a:pPr/>
              <a:t>24</a:t>
            </a:fld>
            <a:endParaRPr lang="en-GB" dirty="0"/>
          </a:p>
        </p:txBody>
      </p:sp>
      <p:sp>
        <p:nvSpPr>
          <p:cNvPr id="4" name="Title 3">
            <a:extLst>
              <a:ext uri="{FF2B5EF4-FFF2-40B4-BE49-F238E27FC236}">
                <a16:creationId xmlns:a16="http://schemas.microsoft.com/office/drawing/2014/main" id="{C6385C7B-6AE8-E4DC-4C1C-ADC1F5C5A657}"/>
              </a:ext>
            </a:extLst>
          </p:cNvPr>
          <p:cNvSpPr>
            <a:spLocks noGrp="1"/>
          </p:cNvSpPr>
          <p:nvPr>
            <p:ph type="title"/>
          </p:nvPr>
        </p:nvSpPr>
        <p:spPr>
          <a:xfrm>
            <a:off x="350201" y="141778"/>
            <a:ext cx="8439238" cy="274637"/>
          </a:xfrm>
        </p:spPr>
        <p:txBody>
          <a:bodyPr>
            <a:normAutofit fontScale="90000"/>
          </a:bodyPr>
          <a:lstStyle/>
          <a:p>
            <a:r>
              <a:rPr lang="en-GB"/>
              <a:t>A</a:t>
            </a:r>
            <a:r>
              <a:rPr lang="en-NL"/>
              <a:t>dmin portal</a:t>
            </a:r>
          </a:p>
        </p:txBody>
      </p:sp>
    </p:spTree>
    <p:extLst>
      <p:ext uri="{BB962C8B-B14F-4D97-AF65-F5344CB8AC3E}">
        <p14:creationId xmlns:p14="http://schemas.microsoft.com/office/powerpoint/2010/main" val="3640005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9A92AE-82C7-AFF2-3AD1-0F428C4F45C8}"/>
              </a:ext>
            </a:extLst>
          </p:cNvPr>
          <p:cNvSpPr>
            <a:spLocks noGrp="1"/>
          </p:cNvSpPr>
          <p:nvPr>
            <p:ph idx="1"/>
          </p:nvPr>
        </p:nvSpPr>
        <p:spPr>
          <a:xfrm>
            <a:off x="350201" y="827388"/>
            <a:ext cx="8439238" cy="3785251"/>
          </a:xfrm>
        </p:spPr>
        <p:txBody>
          <a:bodyPr>
            <a:normAutofit lnSpcReduction="10000"/>
          </a:bodyPr>
          <a:lstStyle/>
          <a:p>
            <a:r>
              <a:rPr lang="en-NL" dirty="0"/>
              <a:t>Continous, sustainable development and maintenance for</a:t>
            </a:r>
          </a:p>
          <a:p>
            <a:pPr lvl="1"/>
            <a:r>
              <a:rPr lang="en-NL" dirty="0"/>
              <a:t>Apps</a:t>
            </a:r>
          </a:p>
          <a:p>
            <a:pPr lvl="2"/>
            <a:r>
              <a:rPr lang="en-NL" dirty="0"/>
              <a:t>Android</a:t>
            </a:r>
          </a:p>
          <a:p>
            <a:pPr lvl="2"/>
            <a:r>
              <a:rPr lang="en-NL" dirty="0"/>
              <a:t>iOS</a:t>
            </a:r>
          </a:p>
          <a:p>
            <a:pPr lvl="2"/>
            <a:r>
              <a:rPr lang="en-NL" dirty="0"/>
              <a:t>macOS</a:t>
            </a:r>
          </a:p>
          <a:p>
            <a:pPr lvl="2"/>
            <a:r>
              <a:rPr lang="en-NL" dirty="0"/>
              <a:t>Linux</a:t>
            </a:r>
          </a:p>
          <a:p>
            <a:pPr lvl="2"/>
            <a:r>
              <a:rPr lang="en-NL" dirty="0"/>
              <a:t>Windows</a:t>
            </a:r>
          </a:p>
          <a:p>
            <a:pPr lvl="1"/>
            <a:r>
              <a:rPr lang="en-NL" dirty="0"/>
              <a:t>Server-side, features, ease installation</a:t>
            </a:r>
          </a:p>
          <a:p>
            <a:pPr lvl="2"/>
            <a:r>
              <a:rPr lang="en-NL" dirty="0"/>
              <a:t>CA portal</a:t>
            </a:r>
          </a:p>
          <a:p>
            <a:pPr lvl="2"/>
            <a:r>
              <a:rPr lang="en-NL" dirty="0"/>
              <a:t>Admin portal</a:t>
            </a:r>
          </a:p>
          <a:p>
            <a:pPr lvl="1"/>
            <a:r>
              <a:rPr lang="en-NL" dirty="0"/>
              <a:t>Documentation</a:t>
            </a:r>
          </a:p>
          <a:p>
            <a:pPr lvl="1"/>
            <a:r>
              <a:rPr lang="en-NL" dirty="0"/>
              <a:t>Hosted service, integration</a:t>
            </a:r>
          </a:p>
          <a:p>
            <a:r>
              <a:rPr lang="en-NL" dirty="0"/>
              <a:t>Investigate support/demand for</a:t>
            </a:r>
          </a:p>
          <a:p>
            <a:pPr lvl="1"/>
            <a:r>
              <a:rPr lang="en-NL" dirty="0"/>
              <a:t>managed devices, eg. </a:t>
            </a:r>
            <a:r>
              <a:rPr lang="en-GB" dirty="0"/>
              <a:t>v</a:t>
            </a:r>
            <a:r>
              <a:rPr lang="en-NL" dirty="0"/>
              <a:t>ia SCEP</a:t>
            </a:r>
          </a:p>
          <a:p>
            <a:pPr lvl="1"/>
            <a:r>
              <a:rPr lang="en-GB" dirty="0"/>
              <a:t>n</a:t>
            </a:r>
            <a:r>
              <a:rPr lang="en-NL" dirty="0"/>
              <a:t>ew platforms (ChromeOS)</a:t>
            </a:r>
          </a:p>
          <a:p>
            <a:pPr lvl="1"/>
            <a:r>
              <a:rPr lang="en-NL" dirty="0"/>
              <a:t>…</a:t>
            </a:r>
          </a:p>
          <a:p>
            <a:endParaRPr lang="en-NL" dirty="0"/>
          </a:p>
        </p:txBody>
      </p:sp>
      <p:sp>
        <p:nvSpPr>
          <p:cNvPr id="3" name="Slide Number Placeholder 2">
            <a:extLst>
              <a:ext uri="{FF2B5EF4-FFF2-40B4-BE49-F238E27FC236}">
                <a16:creationId xmlns:a16="http://schemas.microsoft.com/office/drawing/2014/main" id="{7CF18D2D-6864-599D-A2AB-A6AEC69C788B}"/>
              </a:ext>
            </a:extLst>
          </p:cNvPr>
          <p:cNvSpPr>
            <a:spLocks noGrp="1"/>
          </p:cNvSpPr>
          <p:nvPr>
            <p:ph type="sldNum" sz="quarter" idx="4"/>
          </p:nvPr>
        </p:nvSpPr>
        <p:spPr/>
        <p:txBody>
          <a:bodyPr/>
          <a:lstStyle/>
          <a:p>
            <a:fld id="{9E7CA0F2-EE66-4F60-8C00-E0BE38E7AEC5}" type="slidenum">
              <a:rPr lang="en-GB" smtClean="0"/>
              <a:pPr/>
              <a:t>25</a:t>
            </a:fld>
            <a:endParaRPr lang="en-GB" dirty="0"/>
          </a:p>
        </p:txBody>
      </p:sp>
      <p:sp>
        <p:nvSpPr>
          <p:cNvPr id="4" name="Title 3">
            <a:extLst>
              <a:ext uri="{FF2B5EF4-FFF2-40B4-BE49-F238E27FC236}">
                <a16:creationId xmlns:a16="http://schemas.microsoft.com/office/drawing/2014/main" id="{0E4F69C1-2C69-3DBC-DF91-2643963767D5}"/>
              </a:ext>
            </a:extLst>
          </p:cNvPr>
          <p:cNvSpPr>
            <a:spLocks noGrp="1"/>
          </p:cNvSpPr>
          <p:nvPr>
            <p:ph type="title"/>
          </p:nvPr>
        </p:nvSpPr>
        <p:spPr/>
        <p:txBody>
          <a:bodyPr/>
          <a:lstStyle/>
          <a:p>
            <a:r>
              <a:rPr lang="en-NL" dirty="0"/>
              <a:t>Future</a:t>
            </a:r>
          </a:p>
        </p:txBody>
      </p:sp>
    </p:spTree>
    <p:extLst>
      <p:ext uri="{BB962C8B-B14F-4D97-AF65-F5344CB8AC3E}">
        <p14:creationId xmlns:p14="http://schemas.microsoft.com/office/powerpoint/2010/main" val="3785964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94EECD4-3F1F-662A-1342-8DF3765FEE73}"/>
              </a:ext>
            </a:extLst>
          </p:cNvPr>
          <p:cNvSpPr>
            <a:spLocks noGrp="1"/>
          </p:cNvSpPr>
          <p:nvPr>
            <p:ph type="body" sz="quarter" idx="11"/>
          </p:nvPr>
        </p:nvSpPr>
        <p:spPr>
          <a:xfrm>
            <a:off x="656662" y="3134294"/>
            <a:ext cx="3795964" cy="986010"/>
          </a:xfrm>
        </p:spPr>
        <p:txBody>
          <a:bodyPr/>
          <a:lstStyle/>
          <a:p>
            <a:r>
              <a:rPr lang="en-US" dirty="0"/>
              <a:t>www.geteduroam.app</a:t>
            </a:r>
          </a:p>
          <a:p>
            <a:endParaRPr lang="en-US" dirty="0"/>
          </a:p>
          <a:p>
            <a:r>
              <a:rPr lang="en-US" dirty="0"/>
              <a:t>Paul.Dekkers@surf.nl</a:t>
            </a:r>
          </a:p>
        </p:txBody>
      </p:sp>
      <p:sp>
        <p:nvSpPr>
          <p:cNvPr id="8" name="Text Placeholder 7">
            <a:extLst>
              <a:ext uri="{FF2B5EF4-FFF2-40B4-BE49-F238E27FC236}">
                <a16:creationId xmlns:a16="http://schemas.microsoft.com/office/drawing/2014/main" id="{6A348D8F-4883-F698-E8B7-38962B0631B6}"/>
              </a:ext>
            </a:extLst>
          </p:cNvPr>
          <p:cNvSpPr txBox="1">
            <a:spLocks/>
          </p:cNvSpPr>
          <p:nvPr/>
        </p:nvSpPr>
        <p:spPr>
          <a:xfrm>
            <a:off x="697740" y="2447997"/>
            <a:ext cx="5793498" cy="426330"/>
          </a:xfrm>
          <a:prstGeom prst="rect">
            <a:avLst/>
          </a:prstGeom>
        </p:spPr>
        <p:txBody>
          <a:bodyPr anchor="ctr"/>
          <a:lstStyle>
            <a:lvl1pPr marL="0" indent="0" algn="l" defTabSz="685800" rtl="0" eaLnBrk="1" latinLnBrk="0" hangingPunct="1">
              <a:lnSpc>
                <a:spcPct val="90000"/>
              </a:lnSpc>
              <a:spcBef>
                <a:spcPts val="750"/>
              </a:spcBef>
              <a:buFont typeface="Arial" panose="020B0604020202020204" pitchFamily="34" charset="0"/>
              <a:buNone/>
              <a:defRPr sz="1600" kern="1200">
                <a:solidFill>
                  <a:srgbClr val="414140"/>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414140"/>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a:solidFill>
                  <a:schemeClr val="bg1"/>
                </a:solidFill>
              </a:rPr>
              <a:t>Any questions?</a:t>
            </a:r>
          </a:p>
        </p:txBody>
      </p:sp>
      <p:sp>
        <p:nvSpPr>
          <p:cNvPr id="9" name="Text Placeholder 6">
            <a:extLst>
              <a:ext uri="{FF2B5EF4-FFF2-40B4-BE49-F238E27FC236}">
                <a16:creationId xmlns:a16="http://schemas.microsoft.com/office/drawing/2014/main" id="{3C39C7EC-1AC8-7BAD-8633-820FEC8D5523}"/>
              </a:ext>
            </a:extLst>
          </p:cNvPr>
          <p:cNvSpPr txBox="1">
            <a:spLocks/>
          </p:cNvSpPr>
          <p:nvPr/>
        </p:nvSpPr>
        <p:spPr>
          <a:xfrm>
            <a:off x="642038" y="1852204"/>
            <a:ext cx="5981102" cy="765524"/>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1600" kern="1200">
                <a:solidFill>
                  <a:srgbClr val="414140"/>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414140"/>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4000" dirty="0">
                <a:solidFill>
                  <a:srgbClr val="F6A500"/>
                </a:solidFill>
              </a:rPr>
              <a:t>Thank you</a:t>
            </a:r>
          </a:p>
        </p:txBody>
      </p:sp>
    </p:spTree>
    <p:extLst>
      <p:ext uri="{BB962C8B-B14F-4D97-AF65-F5344CB8AC3E}">
        <p14:creationId xmlns:p14="http://schemas.microsoft.com/office/powerpoint/2010/main" val="705628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E24B16-7469-164F-6B13-09A88A072EA7}"/>
              </a:ext>
            </a:extLst>
          </p:cNvPr>
          <p:cNvSpPr>
            <a:spLocks noGrp="1"/>
          </p:cNvSpPr>
          <p:nvPr>
            <p:ph idx="1"/>
          </p:nvPr>
        </p:nvSpPr>
        <p:spPr>
          <a:xfrm>
            <a:off x="350201" y="837213"/>
            <a:ext cx="8439238" cy="3110965"/>
          </a:xfrm>
        </p:spPr>
        <p:txBody>
          <a:bodyPr/>
          <a:lstStyle/>
          <a:p>
            <a:r>
              <a:rPr lang="en-NL" dirty="0"/>
              <a:t>Need mutual authentication</a:t>
            </a:r>
          </a:p>
          <a:p>
            <a:r>
              <a:rPr lang="en-NL" dirty="0"/>
              <a:t>Properly set username, realm, EAP-type, …</a:t>
            </a:r>
            <a:br>
              <a:rPr lang="en-NL" dirty="0"/>
            </a:br>
            <a:r>
              <a:rPr lang="en-NL" dirty="0"/>
              <a:t>error prone</a:t>
            </a:r>
          </a:p>
          <a:p>
            <a:r>
              <a:rPr lang="en-NL" dirty="0"/>
              <a:t>Want to go passwordless</a:t>
            </a:r>
          </a:p>
          <a:p>
            <a:r>
              <a:rPr lang="en-NL" dirty="0"/>
              <a:t>Can’t manually add Passpoint networks</a:t>
            </a:r>
          </a:p>
          <a:p>
            <a:r>
              <a:rPr lang="en-NL" dirty="0"/>
              <a:t>…</a:t>
            </a:r>
          </a:p>
        </p:txBody>
      </p:sp>
      <p:sp>
        <p:nvSpPr>
          <p:cNvPr id="3" name="Slide Number Placeholder 2">
            <a:extLst>
              <a:ext uri="{FF2B5EF4-FFF2-40B4-BE49-F238E27FC236}">
                <a16:creationId xmlns:a16="http://schemas.microsoft.com/office/drawing/2014/main" id="{52A923FF-6A98-C523-67C5-E687E4D99240}"/>
              </a:ext>
            </a:extLst>
          </p:cNvPr>
          <p:cNvSpPr>
            <a:spLocks noGrp="1"/>
          </p:cNvSpPr>
          <p:nvPr>
            <p:ph type="sldNum" sz="quarter" idx="4"/>
          </p:nvPr>
        </p:nvSpPr>
        <p:spPr/>
        <p:txBody>
          <a:bodyPr/>
          <a:lstStyle/>
          <a:p>
            <a:fld id="{9E7CA0F2-EE66-4F60-8C00-E0BE38E7AEC5}" type="slidenum">
              <a:rPr lang="en-GB" smtClean="0"/>
              <a:pPr/>
              <a:t>3</a:t>
            </a:fld>
            <a:endParaRPr lang="en-GB" dirty="0"/>
          </a:p>
        </p:txBody>
      </p:sp>
      <p:sp>
        <p:nvSpPr>
          <p:cNvPr id="4" name="Title 3">
            <a:extLst>
              <a:ext uri="{FF2B5EF4-FFF2-40B4-BE49-F238E27FC236}">
                <a16:creationId xmlns:a16="http://schemas.microsoft.com/office/drawing/2014/main" id="{69B19E93-AF69-CB8B-3965-F169529EB8EB}"/>
              </a:ext>
            </a:extLst>
          </p:cNvPr>
          <p:cNvSpPr>
            <a:spLocks noGrp="1"/>
          </p:cNvSpPr>
          <p:nvPr>
            <p:ph type="title"/>
          </p:nvPr>
        </p:nvSpPr>
        <p:spPr/>
        <p:txBody>
          <a:bodyPr/>
          <a:lstStyle/>
          <a:p>
            <a:r>
              <a:rPr lang="en-GB" dirty="0"/>
              <a:t>m</a:t>
            </a:r>
            <a:r>
              <a:rPr lang="en-NL" dirty="0"/>
              <a:t>anually configuring eduroam* is not 2023</a:t>
            </a:r>
          </a:p>
        </p:txBody>
      </p:sp>
      <p:pic>
        <p:nvPicPr>
          <p:cNvPr id="14" name="Picture 13">
            <a:extLst>
              <a:ext uri="{FF2B5EF4-FFF2-40B4-BE49-F238E27FC236}">
                <a16:creationId xmlns:a16="http://schemas.microsoft.com/office/drawing/2014/main" id="{D0F999F4-92BF-E7CD-B679-A12A0A5432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6494" y="1229546"/>
            <a:ext cx="1882971" cy="3253301"/>
          </a:xfrm>
          <a:prstGeom prst="rect">
            <a:avLst/>
          </a:prstGeom>
        </p:spPr>
      </p:pic>
      <p:pic>
        <p:nvPicPr>
          <p:cNvPr id="15" name="Picture 14">
            <a:extLst>
              <a:ext uri="{FF2B5EF4-FFF2-40B4-BE49-F238E27FC236}">
                <a16:creationId xmlns:a16="http://schemas.microsoft.com/office/drawing/2014/main" id="{2FE27341-3172-27D0-1325-9338CC26097D}"/>
              </a:ext>
            </a:extLst>
          </p:cNvPr>
          <p:cNvPicPr>
            <a:picLocks noChangeAspect="1"/>
          </p:cNvPicPr>
          <p:nvPr/>
        </p:nvPicPr>
        <p:blipFill rotWithShape="1">
          <a:blip r:embed="rId3">
            <a:extLst>
              <a:ext uri="{28A0092B-C50C-407E-A947-70E740481C1C}">
                <a14:useLocalDpi xmlns:a14="http://schemas.microsoft.com/office/drawing/2010/main" val="0"/>
              </a:ext>
            </a:extLst>
          </a:blip>
          <a:srcRect l="10995" t="3851" r="13117" b="4481"/>
          <a:stretch/>
        </p:blipFill>
        <p:spPr>
          <a:xfrm>
            <a:off x="7299187" y="597978"/>
            <a:ext cx="1644661" cy="1550824"/>
          </a:xfrm>
          <a:prstGeom prst="rect">
            <a:avLst/>
          </a:prstGeom>
        </p:spPr>
      </p:pic>
      <p:pic>
        <p:nvPicPr>
          <p:cNvPr id="16" name="Picture 15">
            <a:extLst>
              <a:ext uri="{FF2B5EF4-FFF2-40B4-BE49-F238E27FC236}">
                <a16:creationId xmlns:a16="http://schemas.microsoft.com/office/drawing/2014/main" id="{773531C5-2723-E8FD-1F68-46AB60CBB955}"/>
              </a:ext>
            </a:extLst>
          </p:cNvPr>
          <p:cNvPicPr>
            <a:picLocks noChangeAspect="1"/>
          </p:cNvPicPr>
          <p:nvPr/>
        </p:nvPicPr>
        <p:blipFill rotWithShape="1">
          <a:blip r:embed="rId4">
            <a:extLst>
              <a:ext uri="{28A0092B-C50C-407E-A947-70E740481C1C}">
                <a14:useLocalDpi xmlns:a14="http://schemas.microsoft.com/office/drawing/2010/main" val="0"/>
              </a:ext>
            </a:extLst>
          </a:blip>
          <a:srcRect t="1104" b="45860"/>
          <a:stretch/>
        </p:blipFill>
        <p:spPr>
          <a:xfrm>
            <a:off x="1036600" y="2423824"/>
            <a:ext cx="1989742" cy="2283858"/>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88BAF0DB-15C3-E2A2-E4EA-7A6519CDDC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9643" y="1525657"/>
            <a:ext cx="1920979" cy="3617843"/>
          </a:xfrm>
          <a:prstGeom prst="rect">
            <a:avLst/>
          </a:prstGeom>
        </p:spPr>
      </p:pic>
      <p:sp>
        <p:nvSpPr>
          <p:cNvPr id="18" name="Freeform 17">
            <a:extLst>
              <a:ext uri="{FF2B5EF4-FFF2-40B4-BE49-F238E27FC236}">
                <a16:creationId xmlns:a16="http://schemas.microsoft.com/office/drawing/2014/main" id="{810127D5-AC53-DBE6-87F1-095C0DCDCE75}"/>
              </a:ext>
            </a:extLst>
          </p:cNvPr>
          <p:cNvSpPr/>
          <p:nvPr/>
        </p:nvSpPr>
        <p:spPr>
          <a:xfrm>
            <a:off x="6848061" y="1600200"/>
            <a:ext cx="4492487" cy="4581939"/>
          </a:xfrm>
          <a:custGeom>
            <a:avLst/>
            <a:gdLst>
              <a:gd name="connsiteX0" fmla="*/ 0 w 4492487"/>
              <a:gd name="connsiteY0" fmla="*/ 4581939 h 4581939"/>
              <a:gd name="connsiteX1" fmla="*/ 4492487 w 4492487"/>
              <a:gd name="connsiteY1" fmla="*/ 0 h 4581939"/>
            </a:gdLst>
            <a:ahLst/>
            <a:cxnLst>
              <a:cxn ang="0">
                <a:pos x="connsiteX0" y="connsiteY0"/>
              </a:cxn>
              <a:cxn ang="0">
                <a:pos x="connsiteX1" y="connsiteY1"/>
              </a:cxn>
            </a:cxnLst>
            <a:rect l="l" t="t" r="r" b="b"/>
            <a:pathLst>
              <a:path w="4492487" h="4581939">
                <a:moveTo>
                  <a:pt x="0" y="4581939"/>
                </a:moveTo>
                <a:cubicBezTo>
                  <a:pt x="1798154" y="2705100"/>
                  <a:pt x="3596309" y="828261"/>
                  <a:pt x="4492487" y="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Freeform 18">
            <a:extLst>
              <a:ext uri="{FF2B5EF4-FFF2-40B4-BE49-F238E27FC236}">
                <a16:creationId xmlns:a16="http://schemas.microsoft.com/office/drawing/2014/main" id="{55B2961B-183A-B116-EB71-6274DC98556B}"/>
              </a:ext>
            </a:extLst>
          </p:cNvPr>
          <p:cNvSpPr/>
          <p:nvPr/>
        </p:nvSpPr>
        <p:spPr>
          <a:xfrm>
            <a:off x="6965814" y="217327"/>
            <a:ext cx="2704960" cy="6103960"/>
          </a:xfrm>
          <a:custGeom>
            <a:avLst/>
            <a:gdLst>
              <a:gd name="connsiteX0" fmla="*/ 81029 w 2704960"/>
              <a:gd name="connsiteY0" fmla="*/ 6103960 h 6103960"/>
              <a:gd name="connsiteX1" fmla="*/ 1631534 w 2704960"/>
              <a:gd name="connsiteY1" fmla="*/ 3291186 h 6103960"/>
              <a:gd name="connsiteX2" fmla="*/ 1516 w 2704960"/>
              <a:gd name="connsiteY2" fmla="*/ 617560 h 6103960"/>
              <a:gd name="connsiteX3" fmla="*/ 1363177 w 2704960"/>
              <a:gd name="connsiteY3" fmla="*/ 11273 h 6103960"/>
              <a:gd name="connsiteX4" fmla="*/ 2704960 w 2704960"/>
              <a:gd name="connsiteY4" fmla="*/ 925673 h 6103960"/>
              <a:gd name="connsiteX5" fmla="*/ 2704960 w 2704960"/>
              <a:gd name="connsiteY5" fmla="*/ 925673 h 61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960" h="6103960">
                <a:moveTo>
                  <a:pt x="81029" y="6103960"/>
                </a:moveTo>
                <a:cubicBezTo>
                  <a:pt x="862907" y="5154773"/>
                  <a:pt x="1644786" y="4205586"/>
                  <a:pt x="1631534" y="3291186"/>
                </a:cubicBezTo>
                <a:cubicBezTo>
                  <a:pt x="1618282" y="2376786"/>
                  <a:pt x="46242" y="1164212"/>
                  <a:pt x="1516" y="617560"/>
                </a:cubicBezTo>
                <a:cubicBezTo>
                  <a:pt x="-43210" y="70908"/>
                  <a:pt x="912603" y="-40079"/>
                  <a:pt x="1363177" y="11273"/>
                </a:cubicBezTo>
                <a:cubicBezTo>
                  <a:pt x="1813751" y="62625"/>
                  <a:pt x="2704960" y="925673"/>
                  <a:pt x="2704960" y="925673"/>
                </a:cubicBezTo>
                <a:lnTo>
                  <a:pt x="2704960" y="925673"/>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1" name="Picture 20">
            <a:extLst>
              <a:ext uri="{FF2B5EF4-FFF2-40B4-BE49-F238E27FC236}">
                <a16:creationId xmlns:a16="http://schemas.microsoft.com/office/drawing/2014/main" id="{2C981D2C-A0B0-57C7-01BE-68FCD98CF110}"/>
              </a:ext>
            </a:extLst>
          </p:cNvPr>
          <p:cNvPicPr>
            <a:picLocks noChangeAspect="1"/>
          </p:cNvPicPr>
          <p:nvPr/>
        </p:nvPicPr>
        <p:blipFill rotWithShape="1">
          <a:blip r:embed="rId6">
            <a:extLst>
              <a:ext uri="{28A0092B-C50C-407E-A947-70E740481C1C}">
                <a14:useLocalDpi xmlns:a14="http://schemas.microsoft.com/office/drawing/2010/main" val="0"/>
              </a:ext>
            </a:extLst>
          </a:blip>
          <a:srcRect t="-1" b="48931"/>
          <a:stretch/>
        </p:blipFill>
        <p:spPr>
          <a:xfrm>
            <a:off x="2833688" y="2548800"/>
            <a:ext cx="2097406" cy="2261271"/>
          </a:xfrm>
          <a:prstGeom prst="rect">
            <a:avLst/>
          </a:prstGeom>
        </p:spPr>
      </p:pic>
      <p:cxnSp>
        <p:nvCxnSpPr>
          <p:cNvPr id="22" name="Straight Connector 21">
            <a:extLst>
              <a:ext uri="{FF2B5EF4-FFF2-40B4-BE49-F238E27FC236}">
                <a16:creationId xmlns:a16="http://schemas.microsoft.com/office/drawing/2014/main" id="{18514418-711E-C07B-AD6D-11CBABE6372F}"/>
              </a:ext>
            </a:extLst>
          </p:cNvPr>
          <p:cNvCxnSpPr/>
          <p:nvPr/>
        </p:nvCxnSpPr>
        <p:spPr>
          <a:xfrm flipV="1">
            <a:off x="2270630" y="-228944"/>
            <a:ext cx="4639651" cy="5439351"/>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1258B373-9CAD-31EC-F918-7897F4F552A2}"/>
              </a:ext>
            </a:extLst>
          </p:cNvPr>
          <p:cNvCxnSpPr>
            <a:cxnSpLocks/>
          </p:cNvCxnSpPr>
          <p:nvPr/>
        </p:nvCxnSpPr>
        <p:spPr>
          <a:xfrm>
            <a:off x="4526801" y="751996"/>
            <a:ext cx="3561080" cy="404825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B12F944F-8CA0-002C-F1FE-2470C37815E1}"/>
              </a:ext>
            </a:extLst>
          </p:cNvPr>
          <p:cNvSpPr txBox="1"/>
          <p:nvPr/>
        </p:nvSpPr>
        <p:spPr>
          <a:xfrm>
            <a:off x="2715057" y="4820446"/>
            <a:ext cx="2099101" cy="276999"/>
          </a:xfrm>
          <a:prstGeom prst="rect">
            <a:avLst/>
          </a:prstGeom>
          <a:noFill/>
        </p:spPr>
        <p:txBody>
          <a:bodyPr wrap="none" rtlCol="0">
            <a:spAutoFit/>
          </a:bodyPr>
          <a:lstStyle/>
          <a:p>
            <a:r>
              <a:rPr lang="en-GB" sz="1200">
                <a:solidFill>
                  <a:schemeClr val="bg1"/>
                </a:solidFill>
              </a:rPr>
              <a:t>* or any other Enterprise Wi-Fi</a:t>
            </a:r>
            <a:endParaRPr lang="en-NL" sz="1200">
              <a:solidFill>
                <a:schemeClr val="bg1"/>
              </a:solidFill>
            </a:endParaRPr>
          </a:p>
        </p:txBody>
      </p:sp>
    </p:spTree>
    <p:extLst>
      <p:ext uri="{BB962C8B-B14F-4D97-AF65-F5344CB8AC3E}">
        <p14:creationId xmlns:p14="http://schemas.microsoft.com/office/powerpoint/2010/main" val="614702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0C844B-E5DC-FF07-6DAF-633F644CF4BD}"/>
              </a:ext>
            </a:extLst>
          </p:cNvPr>
          <p:cNvSpPr>
            <a:spLocks noGrp="1"/>
          </p:cNvSpPr>
          <p:nvPr>
            <p:ph idx="1"/>
          </p:nvPr>
        </p:nvSpPr>
        <p:spPr>
          <a:xfrm>
            <a:off x="350201" y="827388"/>
            <a:ext cx="8439238" cy="3921948"/>
          </a:xfrm>
        </p:spPr>
        <p:txBody>
          <a:bodyPr>
            <a:normAutofit/>
          </a:bodyPr>
          <a:lstStyle/>
          <a:p>
            <a:r>
              <a:rPr lang="en-US" dirty="0"/>
              <a:t>Interesting, challenging and relevant</a:t>
            </a:r>
          </a:p>
          <a:p>
            <a:pPr lvl="1"/>
            <a:r>
              <a:rPr lang="en-US" dirty="0"/>
              <a:t>Pandemic</a:t>
            </a:r>
          </a:p>
          <a:p>
            <a:pPr lvl="1"/>
            <a:r>
              <a:rPr lang="en-US" dirty="0"/>
              <a:t>People working on it, internal and external changes</a:t>
            </a:r>
          </a:p>
          <a:p>
            <a:pPr lvl="1"/>
            <a:r>
              <a:rPr lang="en-US" dirty="0"/>
              <a:t>Changing landscape (</a:t>
            </a:r>
            <a:r>
              <a:rPr lang="en-US" dirty="0" err="1"/>
              <a:t>ie</a:t>
            </a:r>
            <a:r>
              <a:rPr lang="en-US" dirty="0"/>
              <a:t>. Android policy changes)</a:t>
            </a:r>
          </a:p>
          <a:p>
            <a:endParaRPr lang="en-US" dirty="0"/>
          </a:p>
          <a:p>
            <a:r>
              <a:rPr lang="en-US" dirty="0" err="1"/>
              <a:t>eduroam</a:t>
            </a:r>
            <a:r>
              <a:rPr lang="en-US" dirty="0"/>
              <a:t> is huge, diverse, it’s hard to please everyone</a:t>
            </a:r>
          </a:p>
          <a:p>
            <a:pPr lvl="1"/>
            <a:r>
              <a:rPr lang="en-US" dirty="0"/>
              <a:t>Diversity in IdP settings (cause of bad App reviews…)</a:t>
            </a:r>
          </a:p>
          <a:p>
            <a:pPr lvl="1"/>
            <a:r>
              <a:rPr lang="en-US" dirty="0"/>
              <a:t>Try to consider the need/desires of everyone</a:t>
            </a:r>
          </a:p>
          <a:p>
            <a:pPr lvl="2"/>
            <a:r>
              <a:rPr lang="en-US" dirty="0"/>
              <a:t>Regions, NROs, institutions</a:t>
            </a:r>
          </a:p>
          <a:p>
            <a:pPr lvl="1"/>
            <a:r>
              <a:rPr lang="en-US" dirty="0"/>
              <a:t>Do very very careful testing</a:t>
            </a:r>
          </a:p>
          <a:p>
            <a:pPr lvl="2"/>
            <a:r>
              <a:rPr lang="en-US" dirty="0"/>
              <a:t>To be bug-free</a:t>
            </a:r>
          </a:p>
          <a:p>
            <a:pPr lvl="2"/>
            <a:r>
              <a:rPr lang="en-US" dirty="0"/>
              <a:t>Usability testing</a:t>
            </a:r>
          </a:p>
          <a:p>
            <a:pPr lvl="1"/>
            <a:r>
              <a:rPr lang="en-US" dirty="0"/>
              <a:t>A lot of communication</a:t>
            </a:r>
          </a:p>
        </p:txBody>
      </p:sp>
      <p:sp>
        <p:nvSpPr>
          <p:cNvPr id="3" name="Slide Number Placeholder 2">
            <a:extLst>
              <a:ext uri="{FF2B5EF4-FFF2-40B4-BE49-F238E27FC236}">
                <a16:creationId xmlns:a16="http://schemas.microsoft.com/office/drawing/2014/main" id="{D5C8080E-1E54-6E4D-2A39-2C74C23A39E9}"/>
              </a:ext>
            </a:extLst>
          </p:cNvPr>
          <p:cNvSpPr>
            <a:spLocks noGrp="1"/>
          </p:cNvSpPr>
          <p:nvPr>
            <p:ph type="sldNum" sz="quarter" idx="4"/>
          </p:nvPr>
        </p:nvSpPr>
        <p:spPr/>
        <p:txBody>
          <a:bodyPr/>
          <a:lstStyle/>
          <a:p>
            <a:fld id="{9E7CA0F2-EE66-4F60-8C00-E0BE38E7AEC5}" type="slidenum">
              <a:rPr lang="en-GB" smtClean="0"/>
              <a:pPr/>
              <a:t>4</a:t>
            </a:fld>
            <a:endParaRPr lang="en-GB" dirty="0"/>
          </a:p>
        </p:txBody>
      </p:sp>
      <p:sp>
        <p:nvSpPr>
          <p:cNvPr id="4" name="Title 3">
            <a:extLst>
              <a:ext uri="{FF2B5EF4-FFF2-40B4-BE49-F238E27FC236}">
                <a16:creationId xmlns:a16="http://schemas.microsoft.com/office/drawing/2014/main" id="{C75109E4-B01B-D2F7-573D-9E83ACBB9FBF}"/>
              </a:ext>
            </a:extLst>
          </p:cNvPr>
          <p:cNvSpPr>
            <a:spLocks noGrp="1"/>
          </p:cNvSpPr>
          <p:nvPr>
            <p:ph type="title"/>
          </p:nvPr>
        </p:nvSpPr>
        <p:spPr/>
        <p:txBody>
          <a:bodyPr/>
          <a:lstStyle/>
          <a:p>
            <a:r>
              <a:rPr lang="en-NL"/>
              <a:t>The geteduroam project</a:t>
            </a:r>
          </a:p>
        </p:txBody>
      </p:sp>
    </p:spTree>
    <p:extLst>
      <p:ext uri="{BB962C8B-B14F-4D97-AF65-F5344CB8AC3E}">
        <p14:creationId xmlns:p14="http://schemas.microsoft.com/office/powerpoint/2010/main" val="3702814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E339B6-765A-6A2A-6578-0C9C6322E1E5}"/>
              </a:ext>
            </a:extLst>
          </p:cNvPr>
          <p:cNvSpPr>
            <a:spLocks noGrp="1"/>
          </p:cNvSpPr>
          <p:nvPr>
            <p:ph idx="1"/>
          </p:nvPr>
        </p:nvSpPr>
        <p:spPr>
          <a:xfrm>
            <a:off x="350201" y="786749"/>
            <a:ext cx="8439238" cy="3722310"/>
          </a:xfrm>
        </p:spPr>
        <p:txBody>
          <a:bodyPr>
            <a:normAutofit/>
          </a:bodyPr>
          <a:lstStyle/>
          <a:p>
            <a:r>
              <a:rPr lang="en-US" dirty="0" err="1"/>
              <a:t>geteduroam</a:t>
            </a:r>
            <a:r>
              <a:rPr lang="en-US" dirty="0"/>
              <a:t> established as Commons Conservancy project</a:t>
            </a:r>
          </a:p>
          <a:p>
            <a:pPr lvl="1"/>
            <a:r>
              <a:rPr lang="en-US" dirty="0"/>
              <a:t>Open governance model, shared legal infra</a:t>
            </a:r>
          </a:p>
          <a:p>
            <a:pPr lvl="1"/>
            <a:r>
              <a:rPr lang="en-US" dirty="0"/>
              <a:t>Similar community projects, such as </a:t>
            </a:r>
            <a:r>
              <a:rPr lang="en-US" dirty="0" err="1"/>
              <a:t>eduVPN</a:t>
            </a:r>
            <a:r>
              <a:rPr lang="en-US" dirty="0"/>
              <a:t>, </a:t>
            </a:r>
            <a:r>
              <a:rPr lang="en-US" dirty="0" err="1"/>
              <a:t>SimpleSAMLphp</a:t>
            </a:r>
            <a:r>
              <a:rPr lang="en-US" dirty="0"/>
              <a:t>, </a:t>
            </a:r>
            <a:r>
              <a:rPr lang="en-US" dirty="0" err="1"/>
              <a:t>FileSender</a:t>
            </a:r>
            <a:r>
              <a:rPr lang="en-US" dirty="0"/>
              <a:t>, </a:t>
            </a:r>
            <a:r>
              <a:rPr lang="en-US" dirty="0" err="1"/>
              <a:t>IdentityPython</a:t>
            </a:r>
            <a:endParaRPr lang="en-US" dirty="0"/>
          </a:p>
          <a:p>
            <a:pPr lvl="1"/>
            <a:r>
              <a:rPr lang="en-US" dirty="0"/>
              <a:t>Allows anyone to contribute, donate</a:t>
            </a:r>
          </a:p>
          <a:p>
            <a:endParaRPr lang="en-US" dirty="0"/>
          </a:p>
          <a:p>
            <a:r>
              <a:rPr lang="en-US" dirty="0"/>
              <a:t>Funding so far</a:t>
            </a:r>
          </a:p>
          <a:p>
            <a:pPr lvl="1"/>
            <a:r>
              <a:rPr lang="en-NL" dirty="0"/>
              <a:t>NORDUnet</a:t>
            </a:r>
          </a:p>
          <a:p>
            <a:pPr lvl="1"/>
            <a:r>
              <a:rPr lang="en-NL" dirty="0"/>
              <a:t>GÉANT</a:t>
            </a:r>
          </a:p>
          <a:p>
            <a:pPr lvl="1"/>
            <a:r>
              <a:rPr lang="en-NL" dirty="0"/>
              <a:t>SURF</a:t>
            </a:r>
          </a:p>
          <a:p>
            <a:pPr lvl="1"/>
            <a:r>
              <a:rPr lang="en-GB" dirty="0" err="1"/>
              <a:t>Stichting</a:t>
            </a:r>
            <a:r>
              <a:rPr lang="en-GB" dirty="0"/>
              <a:t> g</a:t>
            </a:r>
            <a:r>
              <a:rPr lang="en-NL" dirty="0"/>
              <a:t>ovroam NL</a:t>
            </a:r>
          </a:p>
          <a:p>
            <a:pPr lvl="1"/>
            <a:endParaRPr lang="en-NL" dirty="0"/>
          </a:p>
          <a:p>
            <a:pPr lvl="1"/>
            <a:r>
              <a:rPr lang="en-NL" dirty="0"/>
              <a:t>… you? ;-)</a:t>
            </a:r>
          </a:p>
          <a:p>
            <a:pPr lvl="1"/>
            <a:endParaRPr lang="en-NL" dirty="0"/>
          </a:p>
          <a:p>
            <a:r>
              <a:rPr lang="en-NL" dirty="0"/>
              <a:t>Fund and coordinate development, maintenance and roadmap of Apps, software</a:t>
            </a:r>
          </a:p>
          <a:p>
            <a:endParaRPr lang="en-NL" dirty="0"/>
          </a:p>
        </p:txBody>
      </p:sp>
      <p:sp>
        <p:nvSpPr>
          <p:cNvPr id="3" name="Slide Number Placeholder 2">
            <a:extLst>
              <a:ext uri="{FF2B5EF4-FFF2-40B4-BE49-F238E27FC236}">
                <a16:creationId xmlns:a16="http://schemas.microsoft.com/office/drawing/2014/main" id="{53C7FA44-35B9-9A80-0E0B-1BFAC77DADBD}"/>
              </a:ext>
            </a:extLst>
          </p:cNvPr>
          <p:cNvSpPr>
            <a:spLocks noGrp="1"/>
          </p:cNvSpPr>
          <p:nvPr>
            <p:ph type="sldNum" sz="quarter" idx="4"/>
          </p:nvPr>
        </p:nvSpPr>
        <p:spPr/>
        <p:txBody>
          <a:bodyPr/>
          <a:lstStyle/>
          <a:p>
            <a:fld id="{9E7CA0F2-EE66-4F60-8C00-E0BE38E7AEC5}" type="slidenum">
              <a:rPr lang="en-GB" smtClean="0"/>
              <a:pPr/>
              <a:t>5</a:t>
            </a:fld>
            <a:endParaRPr lang="en-GB" dirty="0"/>
          </a:p>
        </p:txBody>
      </p:sp>
      <p:sp>
        <p:nvSpPr>
          <p:cNvPr id="4" name="Title 3">
            <a:extLst>
              <a:ext uri="{FF2B5EF4-FFF2-40B4-BE49-F238E27FC236}">
                <a16:creationId xmlns:a16="http://schemas.microsoft.com/office/drawing/2014/main" id="{BDE84B82-D0BC-B1EB-417B-E8C9E9E8F2E0}"/>
              </a:ext>
            </a:extLst>
          </p:cNvPr>
          <p:cNvSpPr>
            <a:spLocks noGrp="1"/>
          </p:cNvSpPr>
          <p:nvPr>
            <p:ph type="title"/>
          </p:nvPr>
        </p:nvSpPr>
        <p:spPr/>
        <p:txBody>
          <a:bodyPr/>
          <a:lstStyle/>
          <a:p>
            <a:r>
              <a:rPr lang="en-NL" dirty="0"/>
              <a:t>Role of geteduroam Commons Conservancy board</a:t>
            </a:r>
          </a:p>
        </p:txBody>
      </p:sp>
      <p:pic>
        <p:nvPicPr>
          <p:cNvPr id="6" name="Graphic 5">
            <a:extLst>
              <a:ext uri="{FF2B5EF4-FFF2-40B4-BE49-F238E27FC236}">
                <a16:creationId xmlns:a16="http://schemas.microsoft.com/office/drawing/2014/main" id="{0D5FC508-7A06-1C95-18AD-0C4D334719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62728" y="2123353"/>
            <a:ext cx="2972232" cy="448397"/>
          </a:xfrm>
          <a:prstGeom prst="rect">
            <a:avLst/>
          </a:prstGeom>
        </p:spPr>
      </p:pic>
    </p:spTree>
    <p:extLst>
      <p:ext uri="{BB962C8B-B14F-4D97-AF65-F5344CB8AC3E}">
        <p14:creationId xmlns:p14="http://schemas.microsoft.com/office/powerpoint/2010/main" val="4171168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79F40DC-C8BF-9A89-A35E-A084A5EAA23C}"/>
              </a:ext>
            </a:extLst>
          </p:cNvPr>
          <p:cNvSpPr>
            <a:spLocks noGrp="1"/>
          </p:cNvSpPr>
          <p:nvPr>
            <p:ph idx="1"/>
          </p:nvPr>
        </p:nvSpPr>
        <p:spPr>
          <a:xfrm>
            <a:off x="350201" y="761287"/>
            <a:ext cx="8439238" cy="3777663"/>
          </a:xfrm>
        </p:spPr>
        <p:txBody>
          <a:bodyPr>
            <a:normAutofit lnSpcReduction="10000"/>
          </a:bodyPr>
          <a:lstStyle/>
          <a:p>
            <a:r>
              <a:rPr lang="en-US" dirty="0"/>
              <a:t>Relies on </a:t>
            </a:r>
            <a:r>
              <a:rPr lang="en-US" dirty="0" err="1"/>
              <a:t>eduroam</a:t>
            </a:r>
            <a:r>
              <a:rPr lang="en-US" dirty="0"/>
              <a:t> CAT portal for institution profiles, discovery</a:t>
            </a:r>
          </a:p>
          <a:p>
            <a:endParaRPr lang="en-US" dirty="0"/>
          </a:p>
          <a:p>
            <a:r>
              <a:rPr lang="en-US" dirty="0"/>
              <a:t>Creating Apps is really challenging</a:t>
            </a:r>
          </a:p>
          <a:p>
            <a:pPr lvl="1"/>
            <a:r>
              <a:rPr lang="en-US" dirty="0"/>
              <a:t>Android is a very very very diverse ecosystem</a:t>
            </a:r>
          </a:p>
          <a:p>
            <a:pPr lvl="1"/>
            <a:r>
              <a:rPr lang="en-US" dirty="0"/>
              <a:t>API deprecations causing a vacuum, example: Android 10</a:t>
            </a:r>
          </a:p>
          <a:p>
            <a:pPr lvl="1"/>
            <a:r>
              <a:rPr lang="en-US" dirty="0"/>
              <a:t>Bugs, example: iOS 15</a:t>
            </a:r>
          </a:p>
          <a:p>
            <a:pPr lvl="1"/>
            <a:r>
              <a:rPr lang="en-US" dirty="0"/>
              <a:t>Limited APIs, example: </a:t>
            </a:r>
            <a:r>
              <a:rPr lang="en-US" dirty="0" err="1"/>
              <a:t>ChromeOS</a:t>
            </a:r>
            <a:r>
              <a:rPr lang="en-US" dirty="0"/>
              <a:t>, macOS</a:t>
            </a:r>
          </a:p>
          <a:p>
            <a:endParaRPr lang="en-US" dirty="0"/>
          </a:p>
          <a:p>
            <a:r>
              <a:rPr lang="en-US" dirty="0"/>
              <a:t>Development and maintenance takes a LOT of time</a:t>
            </a:r>
          </a:p>
          <a:p>
            <a:pPr lvl="1"/>
            <a:r>
              <a:rPr lang="en-US" dirty="0"/>
              <a:t>New apps under development for 1.5y, still needs a lot of testing</a:t>
            </a:r>
          </a:p>
          <a:p>
            <a:pPr lvl="1"/>
            <a:r>
              <a:rPr lang="en-US" dirty="0"/>
              <a:t>Announcement of </a:t>
            </a:r>
            <a:r>
              <a:rPr lang="en-US" dirty="0" err="1"/>
              <a:t>geteduroam</a:t>
            </a:r>
            <a:r>
              <a:rPr lang="en-US" dirty="0"/>
              <a:t> Apps to community came 2y before publication,</a:t>
            </a:r>
            <a:br>
              <a:rPr lang="en-US" dirty="0"/>
            </a:br>
            <a:r>
              <a:rPr lang="en-US" dirty="0"/>
              <a:t>still some people were surprised</a:t>
            </a:r>
          </a:p>
          <a:p>
            <a:pPr lvl="1"/>
            <a:endParaRPr lang="en-US" dirty="0"/>
          </a:p>
          <a:p>
            <a:r>
              <a:rPr lang="en-US" dirty="0"/>
              <a:t>Creating software is one, supporting it is another</a:t>
            </a:r>
          </a:p>
        </p:txBody>
      </p:sp>
      <p:sp>
        <p:nvSpPr>
          <p:cNvPr id="3" name="Slide Number Placeholder 2">
            <a:extLst>
              <a:ext uri="{FF2B5EF4-FFF2-40B4-BE49-F238E27FC236}">
                <a16:creationId xmlns:a16="http://schemas.microsoft.com/office/drawing/2014/main" id="{14DC7249-20CD-F8CD-AB6A-84A2A873E530}"/>
              </a:ext>
            </a:extLst>
          </p:cNvPr>
          <p:cNvSpPr>
            <a:spLocks noGrp="1"/>
          </p:cNvSpPr>
          <p:nvPr>
            <p:ph type="sldNum" sz="quarter" idx="4"/>
          </p:nvPr>
        </p:nvSpPr>
        <p:spPr/>
        <p:txBody>
          <a:bodyPr/>
          <a:lstStyle/>
          <a:p>
            <a:fld id="{9E7CA0F2-EE66-4F60-8C00-E0BE38E7AEC5}" type="slidenum">
              <a:rPr lang="en-GB" smtClean="0"/>
              <a:pPr/>
              <a:t>6</a:t>
            </a:fld>
            <a:endParaRPr lang="en-GB" dirty="0"/>
          </a:p>
        </p:txBody>
      </p:sp>
      <p:sp>
        <p:nvSpPr>
          <p:cNvPr id="2" name="Title 1">
            <a:extLst>
              <a:ext uri="{FF2B5EF4-FFF2-40B4-BE49-F238E27FC236}">
                <a16:creationId xmlns:a16="http://schemas.microsoft.com/office/drawing/2014/main" id="{F93C7EF5-31FB-E58B-F17D-668635F59E3B}"/>
              </a:ext>
            </a:extLst>
          </p:cNvPr>
          <p:cNvSpPr>
            <a:spLocks noGrp="1"/>
          </p:cNvSpPr>
          <p:nvPr>
            <p:ph type="title"/>
          </p:nvPr>
        </p:nvSpPr>
        <p:spPr/>
        <p:txBody>
          <a:bodyPr/>
          <a:lstStyle/>
          <a:p>
            <a:r>
              <a:rPr lang="en-US"/>
              <a:t>The geteduroam project, technical aspects</a:t>
            </a:r>
          </a:p>
        </p:txBody>
      </p:sp>
    </p:spTree>
    <p:extLst>
      <p:ext uri="{BB962C8B-B14F-4D97-AF65-F5344CB8AC3E}">
        <p14:creationId xmlns:p14="http://schemas.microsoft.com/office/powerpoint/2010/main" val="896631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DEB33F-1304-2627-BC69-C37A1B0A37E3}"/>
              </a:ext>
            </a:extLst>
          </p:cNvPr>
          <p:cNvSpPr>
            <a:spLocks noGrp="1"/>
          </p:cNvSpPr>
          <p:nvPr>
            <p:ph idx="1"/>
          </p:nvPr>
        </p:nvSpPr>
        <p:spPr>
          <a:xfrm>
            <a:off x="350201" y="964417"/>
            <a:ext cx="8439238" cy="3469872"/>
          </a:xfrm>
        </p:spPr>
        <p:txBody>
          <a:bodyPr>
            <a:normAutofit lnSpcReduction="10000"/>
          </a:bodyPr>
          <a:lstStyle/>
          <a:p>
            <a:r>
              <a:rPr lang="en-NL"/>
              <a:t>The geteduroam clients configure mutual authentication,</a:t>
            </a:r>
            <a:br>
              <a:rPr lang="en-NL"/>
            </a:br>
            <a:r>
              <a:rPr lang="en-NL"/>
              <a:t>so even username/passwords are secure when configured via the Apps</a:t>
            </a:r>
          </a:p>
          <a:p>
            <a:endParaRPr lang="en-NL"/>
          </a:p>
          <a:p>
            <a:r>
              <a:rPr lang="en-NL"/>
              <a:t>But client-certificates offer the best security</a:t>
            </a:r>
          </a:p>
          <a:p>
            <a:endParaRPr lang="en-NL"/>
          </a:p>
          <a:p>
            <a:r>
              <a:rPr lang="en-NL"/>
              <a:t>Issue client-certificates as ‘pseudo accounts’ derived from (web, federated) authentication</a:t>
            </a:r>
          </a:p>
          <a:p>
            <a:pPr lvl="1"/>
            <a:r>
              <a:rPr lang="en-NL"/>
              <a:t>Anything! eduGAIN, Shibboleth, SimpleSAMLphp, ADFS, Azure AD, Google Workspaces, …</a:t>
            </a:r>
          </a:p>
          <a:p>
            <a:pPr lvl="1"/>
            <a:r>
              <a:rPr lang="en-NL"/>
              <a:t>MFA</a:t>
            </a:r>
          </a:p>
          <a:p>
            <a:pPr lvl="1"/>
            <a:r>
              <a:rPr lang="en-NL"/>
              <a:t>Auth process familiar to end-users</a:t>
            </a:r>
          </a:p>
          <a:p>
            <a:endParaRPr lang="en-NL"/>
          </a:p>
          <a:p>
            <a:r>
              <a:rPr lang="en-NL"/>
              <a:t>Client certificates have a limited lifespan; clients warn users</a:t>
            </a:r>
          </a:p>
          <a:p>
            <a:r>
              <a:rPr lang="en-NL"/>
              <a:t>High success-rate in authentications</a:t>
            </a:r>
          </a:p>
        </p:txBody>
      </p:sp>
      <p:sp>
        <p:nvSpPr>
          <p:cNvPr id="3" name="Slide Number Placeholder 2">
            <a:extLst>
              <a:ext uri="{FF2B5EF4-FFF2-40B4-BE49-F238E27FC236}">
                <a16:creationId xmlns:a16="http://schemas.microsoft.com/office/drawing/2014/main" id="{7C595D71-3288-2596-1EFD-1604EDFA3D38}"/>
              </a:ext>
            </a:extLst>
          </p:cNvPr>
          <p:cNvSpPr>
            <a:spLocks noGrp="1"/>
          </p:cNvSpPr>
          <p:nvPr>
            <p:ph type="sldNum" sz="quarter" idx="4"/>
          </p:nvPr>
        </p:nvSpPr>
        <p:spPr/>
        <p:txBody>
          <a:bodyPr/>
          <a:lstStyle/>
          <a:p>
            <a:fld id="{9E7CA0F2-EE66-4F60-8C00-E0BE38E7AEC5}" type="slidenum">
              <a:rPr lang="en-GB" smtClean="0"/>
              <a:pPr/>
              <a:t>7</a:t>
            </a:fld>
            <a:endParaRPr lang="en-GB" dirty="0"/>
          </a:p>
        </p:txBody>
      </p:sp>
      <p:sp>
        <p:nvSpPr>
          <p:cNvPr id="4" name="Title 3">
            <a:extLst>
              <a:ext uri="{FF2B5EF4-FFF2-40B4-BE49-F238E27FC236}">
                <a16:creationId xmlns:a16="http://schemas.microsoft.com/office/drawing/2014/main" id="{5BBC452F-6DE6-F8B1-4974-0038A72D66D5}"/>
              </a:ext>
            </a:extLst>
          </p:cNvPr>
          <p:cNvSpPr>
            <a:spLocks noGrp="1"/>
          </p:cNvSpPr>
          <p:nvPr>
            <p:ph type="title"/>
          </p:nvPr>
        </p:nvSpPr>
        <p:spPr/>
        <p:txBody>
          <a:bodyPr/>
          <a:lstStyle/>
          <a:p>
            <a:r>
              <a:rPr lang="en-GB"/>
              <a:t>(Hosted) P</a:t>
            </a:r>
            <a:r>
              <a:rPr lang="en-NL"/>
              <a:t>seudo accounts</a:t>
            </a:r>
          </a:p>
        </p:txBody>
      </p:sp>
    </p:spTree>
    <p:extLst>
      <p:ext uri="{BB962C8B-B14F-4D97-AF65-F5344CB8AC3E}">
        <p14:creationId xmlns:p14="http://schemas.microsoft.com/office/powerpoint/2010/main" val="1319794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D60DE7-03B4-2D86-BD35-5A1144F5D2AB}"/>
              </a:ext>
            </a:extLst>
          </p:cNvPr>
          <p:cNvSpPr>
            <a:spLocks noGrp="1"/>
          </p:cNvSpPr>
          <p:nvPr>
            <p:ph idx="1"/>
          </p:nvPr>
        </p:nvSpPr>
        <p:spPr/>
        <p:txBody>
          <a:bodyPr>
            <a:normAutofit/>
          </a:bodyPr>
          <a:lstStyle/>
          <a:p>
            <a:pPr>
              <a:lnSpc>
                <a:spcPct val="150000"/>
              </a:lnSpc>
            </a:pPr>
            <a:r>
              <a:rPr lang="en-NL"/>
              <a:t>Single purpose profiles/certificates: just eduroam</a:t>
            </a:r>
          </a:p>
          <a:p>
            <a:pPr>
              <a:lnSpc>
                <a:spcPct val="150000"/>
              </a:lnSpc>
            </a:pPr>
            <a:r>
              <a:rPr lang="en-NL"/>
              <a:t>Passwordless, no password change policies</a:t>
            </a:r>
          </a:p>
          <a:p>
            <a:pPr lvl="1">
              <a:lnSpc>
                <a:spcPct val="110000"/>
              </a:lnSpc>
            </a:pPr>
            <a:r>
              <a:rPr lang="en-NL"/>
              <a:t>However: need reauthentication/reissue</a:t>
            </a:r>
          </a:p>
          <a:p>
            <a:pPr>
              <a:lnSpc>
                <a:spcPct val="150000"/>
              </a:lnSpc>
            </a:pPr>
            <a:r>
              <a:rPr lang="en-NL"/>
              <a:t>Authorization is local, even if NRO or eduroam provides hosted geteduroam IdP</a:t>
            </a:r>
            <a:br>
              <a:rPr lang="en-NL"/>
            </a:br>
            <a:r>
              <a:rPr lang="en-NL" sz="1400"/>
              <a:t>(A</a:t>
            </a:r>
            <a:r>
              <a:rPr lang="en-GB" sz="1400"/>
              <a:t>P</a:t>
            </a:r>
            <a:r>
              <a:rPr lang="en-NL" sz="1400"/>
              <a:t>s or local RADIUS can assign VLANs)</a:t>
            </a:r>
          </a:p>
          <a:p>
            <a:pPr lvl="1">
              <a:lnSpc>
                <a:spcPct val="110000"/>
              </a:lnSpc>
            </a:pPr>
            <a:r>
              <a:rPr lang="en-NL" dirty="0"/>
              <a:t>Even on eg. affiliation:</a:t>
            </a:r>
            <a:br>
              <a:rPr lang="en-NL" dirty="0"/>
            </a:br>
            <a:r>
              <a:rPr lang="en-GB" dirty="0"/>
              <a:t>i3diflzrhn1xu4o5@student.institution.geteduroam.nl</a:t>
            </a:r>
            <a:endParaRPr lang="en-NL"/>
          </a:p>
          <a:p>
            <a:pPr>
              <a:lnSpc>
                <a:spcPct val="150000"/>
              </a:lnSpc>
            </a:pPr>
            <a:r>
              <a:rPr lang="en-NL"/>
              <a:t>Security settings don’t allow to be non-traceable</a:t>
            </a:r>
          </a:p>
        </p:txBody>
      </p:sp>
      <p:sp>
        <p:nvSpPr>
          <p:cNvPr id="3" name="Slide Number Placeholder 2">
            <a:extLst>
              <a:ext uri="{FF2B5EF4-FFF2-40B4-BE49-F238E27FC236}">
                <a16:creationId xmlns:a16="http://schemas.microsoft.com/office/drawing/2014/main" id="{8AA5161E-24AE-6DB3-66EE-572A2A3C7459}"/>
              </a:ext>
            </a:extLst>
          </p:cNvPr>
          <p:cNvSpPr>
            <a:spLocks noGrp="1"/>
          </p:cNvSpPr>
          <p:nvPr>
            <p:ph type="sldNum" sz="quarter" idx="4"/>
          </p:nvPr>
        </p:nvSpPr>
        <p:spPr/>
        <p:txBody>
          <a:bodyPr/>
          <a:lstStyle/>
          <a:p>
            <a:fld id="{9E7CA0F2-EE66-4F60-8C00-E0BE38E7AEC5}" type="slidenum">
              <a:rPr lang="en-GB" smtClean="0"/>
              <a:pPr/>
              <a:t>8</a:t>
            </a:fld>
            <a:endParaRPr lang="en-GB" dirty="0"/>
          </a:p>
        </p:txBody>
      </p:sp>
      <p:sp>
        <p:nvSpPr>
          <p:cNvPr id="4" name="Title 3">
            <a:extLst>
              <a:ext uri="{FF2B5EF4-FFF2-40B4-BE49-F238E27FC236}">
                <a16:creationId xmlns:a16="http://schemas.microsoft.com/office/drawing/2014/main" id="{BC3FFEA2-9552-9E32-F18F-CF7C37160E28}"/>
              </a:ext>
            </a:extLst>
          </p:cNvPr>
          <p:cNvSpPr>
            <a:spLocks noGrp="1"/>
          </p:cNvSpPr>
          <p:nvPr>
            <p:ph type="title"/>
          </p:nvPr>
        </p:nvSpPr>
        <p:spPr/>
        <p:txBody>
          <a:bodyPr/>
          <a:lstStyle/>
          <a:p>
            <a:r>
              <a:rPr lang="en-GB"/>
              <a:t>(Hosted) P</a:t>
            </a:r>
            <a:r>
              <a:rPr lang="en-NL"/>
              <a:t>seudo accounts</a:t>
            </a:r>
          </a:p>
        </p:txBody>
      </p:sp>
    </p:spTree>
    <p:extLst>
      <p:ext uri="{BB962C8B-B14F-4D97-AF65-F5344CB8AC3E}">
        <p14:creationId xmlns:p14="http://schemas.microsoft.com/office/powerpoint/2010/main" val="3418167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662E04-D430-3050-51DC-87341841FA6F}"/>
              </a:ext>
            </a:extLst>
          </p:cNvPr>
          <p:cNvSpPr>
            <a:spLocks noGrp="1"/>
          </p:cNvSpPr>
          <p:nvPr>
            <p:ph type="sldNum" sz="quarter" idx="4"/>
          </p:nvPr>
        </p:nvSpPr>
        <p:spPr/>
        <p:txBody>
          <a:bodyPr/>
          <a:lstStyle/>
          <a:p>
            <a:fld id="{9E7CA0F2-EE66-4F60-8C00-E0BE38E7AEC5}" type="slidenum">
              <a:rPr lang="en-GB" smtClean="0"/>
              <a:pPr/>
              <a:t>9</a:t>
            </a:fld>
            <a:endParaRPr lang="en-GB" dirty="0"/>
          </a:p>
        </p:txBody>
      </p:sp>
      <p:pic>
        <p:nvPicPr>
          <p:cNvPr id="7" name="Content Placeholder 6" descr="A picture containing text, handwriting, ink, calligraphy&#10;&#10;Description automatically generated">
            <a:extLst>
              <a:ext uri="{FF2B5EF4-FFF2-40B4-BE49-F238E27FC236}">
                <a16:creationId xmlns:a16="http://schemas.microsoft.com/office/drawing/2014/main" id="{A9AAC002-496F-B06B-AF6D-1125F30281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3956" y="316915"/>
            <a:ext cx="6039964" cy="4195594"/>
          </a:xfrm>
        </p:spPr>
      </p:pic>
      <p:sp>
        <p:nvSpPr>
          <p:cNvPr id="4" name="Title 3">
            <a:extLst>
              <a:ext uri="{FF2B5EF4-FFF2-40B4-BE49-F238E27FC236}">
                <a16:creationId xmlns:a16="http://schemas.microsoft.com/office/drawing/2014/main" id="{5A8C7EF7-E68A-CBF4-68CB-FA2EEA578714}"/>
              </a:ext>
            </a:extLst>
          </p:cNvPr>
          <p:cNvSpPr>
            <a:spLocks noGrp="1"/>
          </p:cNvSpPr>
          <p:nvPr>
            <p:ph type="title"/>
          </p:nvPr>
        </p:nvSpPr>
        <p:spPr/>
        <p:txBody>
          <a:bodyPr/>
          <a:lstStyle/>
          <a:p>
            <a:r>
              <a:rPr lang="en-GB" dirty="0"/>
              <a:t>g</a:t>
            </a:r>
            <a:r>
              <a:rPr lang="en-NL" dirty="0"/>
              <a:t>eteduroam components</a:t>
            </a:r>
          </a:p>
        </p:txBody>
      </p:sp>
    </p:spTree>
    <p:extLst>
      <p:ext uri="{BB962C8B-B14F-4D97-AF65-F5344CB8AC3E}">
        <p14:creationId xmlns:p14="http://schemas.microsoft.com/office/powerpoint/2010/main" val="393790024"/>
      </p:ext>
    </p:extLst>
  </p:cSld>
  <p:clrMapOvr>
    <a:masterClrMapping/>
  </p:clrMapOvr>
</p:sld>
</file>

<file path=ppt/theme/theme1.xml><?xml version="1.0" encoding="utf-8"?>
<a:theme xmlns:a="http://schemas.openxmlformats.org/drawingml/2006/main" name="GEANT Associ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D0992E-CCCF-45DB-AB26-A4F50B75E4D6}" vid="{C2252C9B-28CB-4431-8278-C26B15A769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EFC14C35B6BD02428EFDFCF6B38DCCFF" ma:contentTypeVersion="3" ma:contentTypeDescription="Create a new document." ma:contentTypeScope="" ma:versionID="cb80918fe4a605eb18370ba55c5d957b">
  <xsd:schema xmlns:xsd="http://www.w3.org/2001/XMLSchema" xmlns:xs="http://www.w3.org/2001/XMLSchema" xmlns:p="http://schemas.microsoft.com/office/2006/metadata/properties" xmlns:ns1="http://schemas.microsoft.com/sharepoint/v3" xmlns:ns2="e7019c98-23ef-46f8-8434-cfd3a3bc7393" targetNamespace="http://schemas.microsoft.com/office/2006/metadata/properties" ma:root="true" ma:fieldsID="19d4d48c21c094bbdb8e7cf95f595ca6" ns1:_="" ns2:_="">
    <xsd:import namespace="http://schemas.microsoft.com/sharepoint/v3"/>
    <xsd:import namespace="e7019c98-23ef-46f8-8434-cfd3a3bc7393"/>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019c98-23ef-46f8-8434-cfd3a3bc7393"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0"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e7019c98-23ef-46f8-8434-cfd3a3bc7393">GN4PROJ-13-16</_dlc_DocId>
    <_dlc_DocIdUrl xmlns="e7019c98-23ef-46f8-8434-cfd3a3bc7393">
      <Url>https://intranet.geant.org/help-and-support/_layouts/15/DocIdRedir.aspx?ID=GN4PROJ-13-16</Url>
      <Description>GN4PROJ-13-16</Description>
    </_dlc_DocIdUrl>
  </documentManagement>
</p:properties>
</file>

<file path=customXml/itemProps1.xml><?xml version="1.0" encoding="utf-8"?>
<ds:datastoreItem xmlns:ds="http://schemas.openxmlformats.org/officeDocument/2006/customXml" ds:itemID="{22C07721-32FF-48B6-9D36-E09F4CC3A69A}">
  <ds:schemaRefs>
    <ds:schemaRef ds:uri="http://schemas.microsoft.com/sharepoint/v3/contenttype/forms"/>
  </ds:schemaRefs>
</ds:datastoreItem>
</file>

<file path=customXml/itemProps2.xml><?xml version="1.0" encoding="utf-8"?>
<ds:datastoreItem xmlns:ds="http://schemas.openxmlformats.org/officeDocument/2006/customXml" ds:itemID="{754E8D75-8AF6-4906-9862-16846F3CF792}">
  <ds:schemaRefs>
    <ds:schemaRef ds:uri="http://schemas.microsoft.com/sharepoint/events"/>
  </ds:schemaRefs>
</ds:datastoreItem>
</file>

<file path=customXml/itemProps3.xml><?xml version="1.0" encoding="utf-8"?>
<ds:datastoreItem xmlns:ds="http://schemas.openxmlformats.org/officeDocument/2006/customXml" ds:itemID="{F2E35BE0-4019-4082-B1C6-2E4ACDDEA2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7019c98-23ef-46f8-8434-cfd3a3bc73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9AA3960-760A-4B61-8C8B-DBF90F37C8C8}">
  <ds:schemaRefs>
    <ds:schemaRef ds:uri="e7019c98-23ef-46f8-8434-cfd3a3bc7393"/>
    <ds:schemaRef ds:uri="http://purl.org/dc/terms/"/>
    <ds:schemaRef ds:uri="http://purl.org/dc/dcmityp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Final GEANT Association template 16 9 widescreen</Template>
  <TotalTime>16755</TotalTime>
  <Words>971</Words>
  <Application>Microsoft Macintosh PowerPoint</Application>
  <PresentationFormat>On-screen Show (16:9)</PresentationFormat>
  <Paragraphs>170</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GEANT Association</vt:lpstr>
      <vt:lpstr>PowerPoint Presentation</vt:lpstr>
      <vt:lpstr>geteduroam Goals</vt:lpstr>
      <vt:lpstr>manually configuring eduroam* is not 2023</vt:lpstr>
      <vt:lpstr>The geteduroam project</vt:lpstr>
      <vt:lpstr>Role of geteduroam Commons Conservancy board</vt:lpstr>
      <vt:lpstr>The geteduroam project, technical aspects</vt:lpstr>
      <vt:lpstr>(Hosted) Pseudo accounts</vt:lpstr>
      <vt:lpstr>(Hosted) Pseudo accounts</vt:lpstr>
      <vt:lpstr>geteduroam components</vt:lpstr>
      <vt:lpstr>geteduroam components and maintenance contracts</vt:lpstr>
      <vt:lpstr>geteduroam regional IdP authentication servers</vt:lpstr>
      <vt:lpstr>Some numbers</vt:lpstr>
      <vt:lpstr>PowerPoint Presentation</vt:lpstr>
      <vt:lpstr>PowerPoint Presentation</vt:lpstr>
      <vt:lpstr>Measurement of success</vt:lpstr>
      <vt:lpstr>App workflow</vt:lpstr>
      <vt:lpstr>App workflow, regular accounts</vt:lpstr>
      <vt:lpstr>new App (Test) versions, iOS &amp; macOS</vt:lpstr>
      <vt:lpstr>new App (Test) versions, iOS &amp; macOS</vt:lpstr>
      <vt:lpstr>new App (Test) versions, iOS &amp; macOS</vt:lpstr>
      <vt:lpstr>new App (Test) versions, iOS &amp; macOS</vt:lpstr>
      <vt:lpstr>One More Thing: new App (Test) versions, iOS &amp; macOS</vt:lpstr>
      <vt:lpstr>Linux client, Incubator project</vt:lpstr>
      <vt:lpstr>Admin portal</vt:lpstr>
      <vt:lpstr>Future</vt:lpstr>
      <vt:lpstr>PowerPoint Presentation</vt:lpstr>
    </vt:vector>
  </TitlesOfParts>
  <Company>DANTE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Meyer</dc:creator>
  <cp:keywords/>
  <dc:description>change to funding information Nov 2015</dc:description>
  <cp:lastModifiedBy>Paul Dekkers</cp:lastModifiedBy>
  <cp:revision>211</cp:revision>
  <dcterms:created xsi:type="dcterms:W3CDTF">2015-04-29T14:13:57Z</dcterms:created>
  <dcterms:modified xsi:type="dcterms:W3CDTF">2023-06-02T18:07:39Z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0x010100EFC14C35B6BD02428EFDFCF6B38DCCFF</vt:lpwstr>
  </property>
  <property fmtid="{D5CDD505-2E9C-101B-9397-08002B2CF9AE}" pid="3" name="_dlc_DocIdItemGuid">
    <vt:lpwstr>44859268-e552-4f71-81b4-ca39bd175d99</vt:lpwstr>
  </property>
</Properties>
</file>