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5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7"/>
    <p:sldMasterId id="2147483850" r:id="rId8"/>
    <p:sldMasterId id="2147483864" r:id="rId9"/>
    <p:sldMasterId id="2147483874" r:id="rId10"/>
    <p:sldMasterId id="2147483876" r:id="rId11"/>
    <p:sldMasterId id="2147483991" r:id="rId12"/>
    <p:sldMasterId id="2147483928" r:id="rId13"/>
  </p:sldMasterIdLst>
  <p:notesMasterIdLst>
    <p:notesMasterId r:id="rId41"/>
  </p:notesMasterIdLst>
  <p:sldIdLst>
    <p:sldId id="2147474565" r:id="rId14"/>
    <p:sldId id="2147474438" r:id="rId15"/>
    <p:sldId id="2147474534" r:id="rId16"/>
    <p:sldId id="2147474578" r:id="rId17"/>
    <p:sldId id="2147474600" r:id="rId18"/>
    <p:sldId id="2147474583" r:id="rId19"/>
    <p:sldId id="2147474584" r:id="rId20"/>
    <p:sldId id="2147375917" r:id="rId21"/>
    <p:sldId id="2147474593" r:id="rId22"/>
    <p:sldId id="2147474592" r:id="rId23"/>
    <p:sldId id="2147474595" r:id="rId24"/>
    <p:sldId id="2147474561" r:id="rId25"/>
    <p:sldId id="2147474601" r:id="rId26"/>
    <p:sldId id="2147474577" r:id="rId27"/>
    <p:sldId id="2147474594" r:id="rId28"/>
    <p:sldId id="2147474602" r:id="rId29"/>
    <p:sldId id="2147474576" r:id="rId30"/>
    <p:sldId id="2147474589" r:id="rId31"/>
    <p:sldId id="2147474603" r:id="rId32"/>
    <p:sldId id="2147474558" r:id="rId33"/>
    <p:sldId id="2147474587" r:id="rId34"/>
    <p:sldId id="2147474604" r:id="rId35"/>
    <p:sldId id="2147474566" r:id="rId36"/>
    <p:sldId id="2147474605" r:id="rId37"/>
    <p:sldId id="2147474575" r:id="rId38"/>
    <p:sldId id="2147474574" r:id="rId39"/>
    <p:sldId id="265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135"/>
    <a:srgbClr val="001D47"/>
    <a:srgbClr val="0A0908"/>
    <a:srgbClr val="FF8B10"/>
    <a:srgbClr val="666666"/>
    <a:srgbClr val="333333"/>
    <a:srgbClr val="FFFFFF"/>
    <a:srgbClr val="CCCCCC"/>
    <a:srgbClr val="FFFB00"/>
    <a:srgbClr val="FF315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D2058D-B66B-7ED1-A6F3-E5B851651E92}" v="6" dt="2023-05-25T11:24:47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0891" autoAdjust="0"/>
  </p:normalViewPr>
  <p:slideViewPr>
    <p:cSldViewPr snapToGrid="0">
      <p:cViewPr varScale="1">
        <p:scale>
          <a:sx n="88" d="100"/>
          <a:sy n="88" d="100"/>
        </p:scale>
        <p:origin x="1253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7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Master" Target="slideMasters/slide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5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4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2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6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microsoft.com/office/2015/10/relationships/revisionInfo" Target="revisionInfo.xml"/><Relationship Id="rId20" Type="http://schemas.openxmlformats.org/officeDocument/2006/relationships/slide" Target="slides/slide7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/>
            </a:solidFill>
            <a:ln w="7821"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7821">
                <a:noFill/>
              </a:ln>
            </c:spPr>
            <c:extLst>
              <c:ext xmlns:c16="http://schemas.microsoft.com/office/drawing/2014/chart" uri="{C3380CC4-5D6E-409C-BE32-E72D297353CC}">
                <c16:uniqueId val="{00000001-60CE-47FB-BF03-91386865E5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7821">
                <a:noFill/>
              </a:ln>
            </c:spPr>
            <c:extLst>
              <c:ext xmlns:c16="http://schemas.microsoft.com/office/drawing/2014/chart" uri="{C3380CC4-5D6E-409C-BE32-E72D297353CC}">
                <c16:uniqueId val="{00000003-60CE-47FB-BF03-91386865E5F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CE-47FB-BF03-91386865E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 w="782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1B-4D33-9173-AAA2DD7D4F4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1B-4D33-9173-AAA2DD7D4F4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61B-4D33-9173-AAA2DD7D4F4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61B-4D33-9173-AAA2DD7D4F4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61B-4D33-9173-AAA2DD7D4F4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61B-4D33-9173-AAA2DD7D4F47}"/>
              </c:ext>
            </c:extLst>
          </c:dPt>
          <c:cat>
            <c:strRef>
              <c:f>Sheet1!$A$2:$A$7</c:f>
              <c:strCache>
                <c:ptCount val="6"/>
                <c:pt idx="0">
                  <c:v>Gen 1</c:v>
                </c:pt>
                <c:pt idx="1">
                  <c:v>Gen 2</c:v>
                </c:pt>
                <c:pt idx="2">
                  <c:v>Gen 3</c:v>
                </c:pt>
                <c:pt idx="3">
                  <c:v>Gen 4</c:v>
                </c:pt>
                <c:pt idx="4">
                  <c:v>Gen 5</c:v>
                </c:pt>
                <c:pt idx="5">
                  <c:v>Gen 6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1</c:v>
                </c:pt>
                <c:pt idx="1">
                  <c:v>0.48199999999999998</c:v>
                </c:pt>
                <c:pt idx="2">
                  <c:v>0.28799999999999998</c:v>
                </c:pt>
                <c:pt idx="3">
                  <c:v>0.16800000000000001</c:v>
                </c:pt>
                <c:pt idx="4">
                  <c:v>0.10533333333333333</c:v>
                </c:pt>
                <c:pt idx="5">
                  <c:v>6.3500000000000001E-2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61B-4D33-9173-AAA2DD7D4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777399"/>
        <c:axId val="36776087"/>
      </c:barChart>
      <c:catAx>
        <c:axId val="36777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76087"/>
        <c:crosses val="autoZero"/>
        <c:auto val="1"/>
        <c:lblAlgn val="ctr"/>
        <c:lblOffset val="100"/>
        <c:noMultiLvlLbl val="0"/>
      </c:catAx>
      <c:valAx>
        <c:axId val="3677608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9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77399"/>
        <c:crosses val="autoZero"/>
        <c:crossBetween val="between"/>
        <c:majorUnit val="0.2"/>
      </c:valAx>
      <c:spPr>
        <a:solidFill>
          <a:schemeClr val="accent3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>
          <a:lumMod val="1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52975167386285"/>
          <c:y val="4.2699367315423557E-2"/>
          <c:w val="0.65842656891522633"/>
          <c:h val="0.665865005571012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A3A3A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7nm
95-105Gb</c:v>
                </c:pt>
                <c:pt idx="1">
                  <c:v>5nm
130Gb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49-4166-A6ED-466F0C08ED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049-4166-A6ED-466F0C08EDD9}"/>
              </c:ext>
            </c:extLst>
          </c:dPt>
          <c:cat>
            <c:strRef>
              <c:f>Sheet1!$A$2:$A$3</c:f>
              <c:strCache>
                <c:ptCount val="2"/>
                <c:pt idx="0">
                  <c:v>7nm
95-105Gb</c:v>
                </c:pt>
                <c:pt idx="1">
                  <c:v>5nm
130Gb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1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49-4166-A6ED-466F0C08ED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38208559"/>
        <c:axId val="238211839"/>
      </c:barChart>
      <c:catAx>
        <c:axId val="238208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7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211839"/>
        <c:crosses val="autoZero"/>
        <c:auto val="1"/>
        <c:lblAlgn val="ctr"/>
        <c:lblOffset val="100"/>
        <c:noMultiLvlLbl val="0"/>
      </c:catAx>
      <c:valAx>
        <c:axId val="23821183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208559"/>
        <c:crosses val="autoZero"/>
        <c:crossBetween val="between"/>
        <c:majorUnit val="0.2"/>
      </c:valAx>
      <c:spPr>
        <a:solidFill>
          <a:schemeClr val="accent2">
            <a:lumMod val="40000"/>
            <a:lumOff val="60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9AA39E-73F7-487E-A720-A8129C078460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A8E02F95-7EED-4AA8-9A88-9B59BA45D010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60W</a:t>
          </a:r>
          <a:endParaRPr lang="en-CA" dirty="0">
            <a:solidFill>
              <a:schemeClr val="bg1"/>
            </a:solidFill>
          </a:endParaRPr>
        </a:p>
      </dgm:t>
    </dgm:pt>
    <dgm:pt modelId="{F71AAE0F-7414-465F-8B48-B879E17F262D}" type="parTrans" cxnId="{8C350B69-FFF7-4692-B413-627C3FA16F3C}">
      <dgm:prSet/>
      <dgm:spPr/>
      <dgm:t>
        <a:bodyPr/>
        <a:lstStyle/>
        <a:p>
          <a:endParaRPr lang="en-CA"/>
        </a:p>
      </dgm:t>
    </dgm:pt>
    <dgm:pt modelId="{A2971B55-EB6B-4F31-B01B-50C154296065}" type="sibTrans" cxnId="{8C350B69-FFF7-4692-B413-627C3FA16F3C}">
      <dgm:prSet/>
      <dgm:spPr/>
      <dgm:t>
        <a:bodyPr/>
        <a:lstStyle/>
        <a:p>
          <a:endParaRPr lang="en-CA"/>
        </a:p>
      </dgm:t>
    </dgm:pt>
    <dgm:pt modelId="{5E1AA344-7ABB-4CDB-8F38-0191E31F96B1}">
      <dgm:prSet phldrT="[Text]" custT="1"/>
      <dgm:spPr>
        <a:gradFill flip="none" rotWithShape="0">
          <a:gsLst>
            <a:gs pos="0">
              <a:schemeClr val="tx2"/>
            </a:gs>
            <a:gs pos="50000">
              <a:schemeClr val="accent3">
                <a:shade val="67500"/>
                <a:satMod val="115000"/>
              </a:schemeClr>
            </a:gs>
            <a:gs pos="100000">
              <a:schemeClr val="accent3"/>
            </a:gs>
          </a:gsLst>
          <a:lin ang="5400000" scaled="1"/>
          <a:tileRect/>
        </a:gradFill>
      </dgm:spPr>
      <dgm:t>
        <a:bodyPr/>
        <a:lstStyle/>
        <a:p>
          <a:r>
            <a:rPr lang="en-US" sz="3600" dirty="0">
              <a:solidFill>
                <a:schemeClr val="bg1"/>
              </a:solidFill>
            </a:rPr>
            <a:t>36W</a:t>
          </a:r>
          <a:endParaRPr lang="en-CA" sz="3600" dirty="0">
            <a:solidFill>
              <a:schemeClr val="bg1"/>
            </a:solidFill>
          </a:endParaRPr>
        </a:p>
      </dgm:t>
    </dgm:pt>
    <dgm:pt modelId="{AEAC915D-D93C-43CD-A6F9-8E9B6D2FD72E}" type="parTrans" cxnId="{2B4B0CD9-3420-46C8-9BF5-991C718E1798}">
      <dgm:prSet/>
      <dgm:spPr/>
      <dgm:t>
        <a:bodyPr/>
        <a:lstStyle/>
        <a:p>
          <a:endParaRPr lang="en-CA"/>
        </a:p>
      </dgm:t>
    </dgm:pt>
    <dgm:pt modelId="{25BDD3AC-983A-4974-AAF2-FE6EB80AF8E4}" type="sibTrans" cxnId="{2B4B0CD9-3420-46C8-9BF5-991C718E1798}">
      <dgm:prSet/>
      <dgm:spPr/>
      <dgm:t>
        <a:bodyPr/>
        <a:lstStyle/>
        <a:p>
          <a:endParaRPr lang="en-CA"/>
        </a:p>
      </dgm:t>
    </dgm:pt>
    <dgm:pt modelId="{E0745D06-B33E-4325-BD22-A4D9FDCE4BB0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</a:rPr>
            <a:t>4W</a:t>
          </a:r>
          <a:endParaRPr lang="en-CA" sz="1600" b="0" dirty="0">
            <a:solidFill>
              <a:schemeClr val="bg1"/>
            </a:solidFill>
          </a:endParaRPr>
        </a:p>
      </dgm:t>
    </dgm:pt>
    <dgm:pt modelId="{CB0488D7-15C9-4BDD-B3D0-E17240AB1FC2}" type="parTrans" cxnId="{915C7C52-1FD2-4310-96F1-8F186312F6A6}">
      <dgm:prSet/>
      <dgm:spPr/>
      <dgm:t>
        <a:bodyPr/>
        <a:lstStyle/>
        <a:p>
          <a:endParaRPr lang="en-CA"/>
        </a:p>
      </dgm:t>
    </dgm:pt>
    <dgm:pt modelId="{C277CAA7-53D2-4FA8-80BD-6A8AF8E153F5}" type="sibTrans" cxnId="{915C7C52-1FD2-4310-96F1-8F186312F6A6}">
      <dgm:prSet/>
      <dgm:spPr/>
      <dgm:t>
        <a:bodyPr/>
        <a:lstStyle/>
        <a:p>
          <a:endParaRPr lang="en-CA"/>
        </a:p>
      </dgm:t>
    </dgm:pt>
    <dgm:pt modelId="{2A23B222-C069-4D94-A578-09C7C46B8C52}" type="pres">
      <dgm:prSet presAssocID="{2D9AA39E-73F7-487E-A720-A8129C078460}" presName="Name0" presStyleCnt="0">
        <dgm:presLayoutVars>
          <dgm:dir/>
          <dgm:animLvl val="lvl"/>
          <dgm:resizeHandles val="exact"/>
        </dgm:presLayoutVars>
      </dgm:prSet>
      <dgm:spPr/>
    </dgm:pt>
    <dgm:pt modelId="{C594693E-B225-44F7-9948-36DE6182F9F1}" type="pres">
      <dgm:prSet presAssocID="{A8E02F95-7EED-4AA8-9A88-9B59BA45D010}" presName="Name8" presStyleCnt="0"/>
      <dgm:spPr/>
    </dgm:pt>
    <dgm:pt modelId="{5018059D-8B0F-40B4-B2AF-13CD3715A26C}" type="pres">
      <dgm:prSet presAssocID="{A8E02F95-7EED-4AA8-9A88-9B59BA45D010}" presName="level" presStyleLbl="node1" presStyleIdx="0" presStyleCnt="3">
        <dgm:presLayoutVars>
          <dgm:chMax val="1"/>
          <dgm:bulletEnabled val="1"/>
        </dgm:presLayoutVars>
      </dgm:prSet>
      <dgm:spPr/>
    </dgm:pt>
    <dgm:pt modelId="{A9D3C125-2ACB-4520-82D8-5D35CF3D5C28}" type="pres">
      <dgm:prSet presAssocID="{A8E02F95-7EED-4AA8-9A88-9B59BA45D01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2434D0E-0956-4C07-A481-F3A28A73A42C}" type="pres">
      <dgm:prSet presAssocID="{5E1AA344-7ABB-4CDB-8F38-0191E31F96B1}" presName="Name8" presStyleCnt="0"/>
      <dgm:spPr/>
    </dgm:pt>
    <dgm:pt modelId="{2C91D7E3-264E-44D0-9541-586712B8EBB7}" type="pres">
      <dgm:prSet presAssocID="{5E1AA344-7ABB-4CDB-8F38-0191E31F96B1}" presName="level" presStyleLbl="node1" presStyleIdx="1" presStyleCnt="3">
        <dgm:presLayoutVars>
          <dgm:chMax val="1"/>
          <dgm:bulletEnabled val="1"/>
        </dgm:presLayoutVars>
      </dgm:prSet>
      <dgm:spPr/>
    </dgm:pt>
    <dgm:pt modelId="{1A9E30EE-0148-4AFF-8262-9C9F6D830A90}" type="pres">
      <dgm:prSet presAssocID="{5E1AA344-7ABB-4CDB-8F38-0191E31F96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A3F7FB2-03ED-43F1-9E96-D93E9819E0C9}" type="pres">
      <dgm:prSet presAssocID="{E0745D06-B33E-4325-BD22-A4D9FDCE4BB0}" presName="Name8" presStyleCnt="0"/>
      <dgm:spPr/>
    </dgm:pt>
    <dgm:pt modelId="{1305E74F-0CAF-464E-ACEB-6D66624AAAD0}" type="pres">
      <dgm:prSet presAssocID="{E0745D06-B33E-4325-BD22-A4D9FDCE4BB0}" presName="level" presStyleLbl="node1" presStyleIdx="2" presStyleCnt="3">
        <dgm:presLayoutVars>
          <dgm:chMax val="1"/>
          <dgm:bulletEnabled val="1"/>
        </dgm:presLayoutVars>
      </dgm:prSet>
      <dgm:spPr/>
    </dgm:pt>
    <dgm:pt modelId="{47681C16-6C2F-4CEE-8FE0-8CBA657AE2A9}" type="pres">
      <dgm:prSet presAssocID="{E0745D06-B33E-4325-BD22-A4D9FDCE4BB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BA5EE07-A3EC-4636-AF21-1207A438D387}" type="presOf" srcId="{E0745D06-B33E-4325-BD22-A4D9FDCE4BB0}" destId="{47681C16-6C2F-4CEE-8FE0-8CBA657AE2A9}" srcOrd="1" destOrd="0" presId="urn:microsoft.com/office/officeart/2005/8/layout/pyramid3"/>
    <dgm:cxn modelId="{8C350B69-FFF7-4692-B413-627C3FA16F3C}" srcId="{2D9AA39E-73F7-487E-A720-A8129C078460}" destId="{A8E02F95-7EED-4AA8-9A88-9B59BA45D010}" srcOrd="0" destOrd="0" parTransId="{F71AAE0F-7414-465F-8B48-B879E17F262D}" sibTransId="{A2971B55-EB6B-4F31-B01B-50C154296065}"/>
    <dgm:cxn modelId="{C575F66D-99F6-4BC2-8B3F-04036E6F1126}" type="presOf" srcId="{A8E02F95-7EED-4AA8-9A88-9B59BA45D010}" destId="{5018059D-8B0F-40B4-B2AF-13CD3715A26C}" srcOrd="0" destOrd="0" presId="urn:microsoft.com/office/officeart/2005/8/layout/pyramid3"/>
    <dgm:cxn modelId="{915C7C52-1FD2-4310-96F1-8F186312F6A6}" srcId="{2D9AA39E-73F7-487E-A720-A8129C078460}" destId="{E0745D06-B33E-4325-BD22-A4D9FDCE4BB0}" srcOrd="2" destOrd="0" parTransId="{CB0488D7-15C9-4BDD-B3D0-E17240AB1FC2}" sibTransId="{C277CAA7-53D2-4FA8-80BD-6A8AF8E153F5}"/>
    <dgm:cxn modelId="{DCAA0292-ADC7-4B6D-9A7D-B7F1B4B3D2C3}" type="presOf" srcId="{2D9AA39E-73F7-487E-A720-A8129C078460}" destId="{2A23B222-C069-4D94-A578-09C7C46B8C52}" srcOrd="0" destOrd="0" presId="urn:microsoft.com/office/officeart/2005/8/layout/pyramid3"/>
    <dgm:cxn modelId="{59CAC4B3-16A3-4D54-99BB-8626967D5A1A}" type="presOf" srcId="{5E1AA344-7ABB-4CDB-8F38-0191E31F96B1}" destId="{1A9E30EE-0148-4AFF-8262-9C9F6D830A90}" srcOrd="1" destOrd="0" presId="urn:microsoft.com/office/officeart/2005/8/layout/pyramid3"/>
    <dgm:cxn modelId="{3E40EEBE-D2F0-415F-8053-CED5A90E3C6C}" type="presOf" srcId="{E0745D06-B33E-4325-BD22-A4D9FDCE4BB0}" destId="{1305E74F-0CAF-464E-ACEB-6D66624AAAD0}" srcOrd="0" destOrd="0" presId="urn:microsoft.com/office/officeart/2005/8/layout/pyramid3"/>
    <dgm:cxn modelId="{3EF9D2D6-17FD-4F2D-A9BC-7D4F711046D2}" type="presOf" srcId="{A8E02F95-7EED-4AA8-9A88-9B59BA45D010}" destId="{A9D3C125-2ACB-4520-82D8-5D35CF3D5C28}" srcOrd="1" destOrd="0" presId="urn:microsoft.com/office/officeart/2005/8/layout/pyramid3"/>
    <dgm:cxn modelId="{2B4B0CD9-3420-46C8-9BF5-991C718E1798}" srcId="{2D9AA39E-73F7-487E-A720-A8129C078460}" destId="{5E1AA344-7ABB-4CDB-8F38-0191E31F96B1}" srcOrd="1" destOrd="0" parTransId="{AEAC915D-D93C-43CD-A6F9-8E9B6D2FD72E}" sibTransId="{25BDD3AC-983A-4974-AAF2-FE6EB80AF8E4}"/>
    <dgm:cxn modelId="{79C8C7F1-5967-47C1-881F-6C8A8B385A16}" type="presOf" srcId="{5E1AA344-7ABB-4CDB-8F38-0191E31F96B1}" destId="{2C91D7E3-264E-44D0-9541-586712B8EBB7}" srcOrd="0" destOrd="0" presId="urn:microsoft.com/office/officeart/2005/8/layout/pyramid3"/>
    <dgm:cxn modelId="{699C6CFB-52EB-4005-8913-A8E5BA4B4F23}" type="presParOf" srcId="{2A23B222-C069-4D94-A578-09C7C46B8C52}" destId="{C594693E-B225-44F7-9948-36DE6182F9F1}" srcOrd="0" destOrd="0" presId="urn:microsoft.com/office/officeart/2005/8/layout/pyramid3"/>
    <dgm:cxn modelId="{0C418317-E839-47EC-B87F-F88AF6391A10}" type="presParOf" srcId="{C594693E-B225-44F7-9948-36DE6182F9F1}" destId="{5018059D-8B0F-40B4-B2AF-13CD3715A26C}" srcOrd="0" destOrd="0" presId="urn:microsoft.com/office/officeart/2005/8/layout/pyramid3"/>
    <dgm:cxn modelId="{CFE417F2-D476-485C-9080-335E73D86621}" type="presParOf" srcId="{C594693E-B225-44F7-9948-36DE6182F9F1}" destId="{A9D3C125-2ACB-4520-82D8-5D35CF3D5C28}" srcOrd="1" destOrd="0" presId="urn:microsoft.com/office/officeart/2005/8/layout/pyramid3"/>
    <dgm:cxn modelId="{82EB4DE1-1A4F-4E09-8348-A54DDEEAE947}" type="presParOf" srcId="{2A23B222-C069-4D94-A578-09C7C46B8C52}" destId="{C2434D0E-0956-4C07-A481-F3A28A73A42C}" srcOrd="1" destOrd="0" presId="urn:microsoft.com/office/officeart/2005/8/layout/pyramid3"/>
    <dgm:cxn modelId="{C8A46D52-DF1A-4027-9DFA-54BD265DDA04}" type="presParOf" srcId="{C2434D0E-0956-4C07-A481-F3A28A73A42C}" destId="{2C91D7E3-264E-44D0-9541-586712B8EBB7}" srcOrd="0" destOrd="0" presId="urn:microsoft.com/office/officeart/2005/8/layout/pyramid3"/>
    <dgm:cxn modelId="{D0D3CC2F-6760-4162-89B1-0243EED3DB0C}" type="presParOf" srcId="{C2434D0E-0956-4C07-A481-F3A28A73A42C}" destId="{1A9E30EE-0148-4AFF-8262-9C9F6D830A90}" srcOrd="1" destOrd="0" presId="urn:microsoft.com/office/officeart/2005/8/layout/pyramid3"/>
    <dgm:cxn modelId="{2F260CC2-2624-4F75-828F-D630F68A4648}" type="presParOf" srcId="{2A23B222-C069-4D94-A578-09C7C46B8C52}" destId="{7A3F7FB2-03ED-43F1-9E96-D93E9819E0C9}" srcOrd="2" destOrd="0" presId="urn:microsoft.com/office/officeart/2005/8/layout/pyramid3"/>
    <dgm:cxn modelId="{94C6F24D-2518-478E-ADFF-890E38CA7B35}" type="presParOf" srcId="{7A3F7FB2-03ED-43F1-9E96-D93E9819E0C9}" destId="{1305E74F-0CAF-464E-ACEB-6D66624AAAD0}" srcOrd="0" destOrd="0" presId="urn:microsoft.com/office/officeart/2005/8/layout/pyramid3"/>
    <dgm:cxn modelId="{B8D78A41-6075-4369-BFC9-80C62698E6A6}" type="presParOf" srcId="{7A3F7FB2-03ED-43F1-9E96-D93E9819E0C9}" destId="{47681C16-6C2F-4CEE-8FE0-8CBA657AE2A9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9AA39E-73F7-487E-A720-A8129C078460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E0745D06-B33E-4325-BD22-A4D9FDCE4BB0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</a:rPr>
            <a:t>4W</a:t>
          </a:r>
          <a:endParaRPr lang="en-CA" sz="1600" b="0" dirty="0">
            <a:solidFill>
              <a:schemeClr val="bg1"/>
            </a:solidFill>
          </a:endParaRPr>
        </a:p>
      </dgm:t>
    </dgm:pt>
    <dgm:pt modelId="{CB0488D7-15C9-4BDD-B3D0-E17240AB1FC2}" type="parTrans" cxnId="{915C7C52-1FD2-4310-96F1-8F186312F6A6}">
      <dgm:prSet/>
      <dgm:spPr/>
      <dgm:t>
        <a:bodyPr/>
        <a:lstStyle/>
        <a:p>
          <a:endParaRPr lang="en-CA"/>
        </a:p>
      </dgm:t>
    </dgm:pt>
    <dgm:pt modelId="{C277CAA7-53D2-4FA8-80BD-6A8AF8E153F5}" type="sibTrans" cxnId="{915C7C52-1FD2-4310-96F1-8F186312F6A6}">
      <dgm:prSet/>
      <dgm:spPr/>
      <dgm:t>
        <a:bodyPr/>
        <a:lstStyle/>
        <a:p>
          <a:endParaRPr lang="en-CA"/>
        </a:p>
      </dgm:t>
    </dgm:pt>
    <dgm:pt modelId="{2A23B222-C069-4D94-A578-09C7C46B8C52}" type="pres">
      <dgm:prSet presAssocID="{2D9AA39E-73F7-487E-A720-A8129C078460}" presName="Name0" presStyleCnt="0">
        <dgm:presLayoutVars>
          <dgm:dir/>
          <dgm:animLvl val="lvl"/>
          <dgm:resizeHandles val="exact"/>
        </dgm:presLayoutVars>
      </dgm:prSet>
      <dgm:spPr/>
    </dgm:pt>
    <dgm:pt modelId="{7A3F7FB2-03ED-43F1-9E96-D93E9819E0C9}" type="pres">
      <dgm:prSet presAssocID="{E0745D06-B33E-4325-BD22-A4D9FDCE4BB0}" presName="Name8" presStyleCnt="0"/>
      <dgm:spPr/>
    </dgm:pt>
    <dgm:pt modelId="{1305E74F-0CAF-464E-ACEB-6D66624AAAD0}" type="pres">
      <dgm:prSet presAssocID="{E0745D06-B33E-4325-BD22-A4D9FDCE4BB0}" presName="level" presStyleLbl="node1" presStyleIdx="0" presStyleCnt="1" custLinFactNeighborX="667">
        <dgm:presLayoutVars>
          <dgm:chMax val="1"/>
          <dgm:bulletEnabled val="1"/>
        </dgm:presLayoutVars>
      </dgm:prSet>
      <dgm:spPr/>
    </dgm:pt>
    <dgm:pt modelId="{47681C16-6C2F-4CEE-8FE0-8CBA657AE2A9}" type="pres">
      <dgm:prSet presAssocID="{E0745D06-B33E-4325-BD22-A4D9FDCE4BB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BA5EE07-A3EC-4636-AF21-1207A438D387}" type="presOf" srcId="{E0745D06-B33E-4325-BD22-A4D9FDCE4BB0}" destId="{47681C16-6C2F-4CEE-8FE0-8CBA657AE2A9}" srcOrd="1" destOrd="0" presId="urn:microsoft.com/office/officeart/2005/8/layout/pyramid3"/>
    <dgm:cxn modelId="{915C7C52-1FD2-4310-96F1-8F186312F6A6}" srcId="{2D9AA39E-73F7-487E-A720-A8129C078460}" destId="{E0745D06-B33E-4325-BD22-A4D9FDCE4BB0}" srcOrd="0" destOrd="0" parTransId="{CB0488D7-15C9-4BDD-B3D0-E17240AB1FC2}" sibTransId="{C277CAA7-53D2-4FA8-80BD-6A8AF8E153F5}"/>
    <dgm:cxn modelId="{DCAA0292-ADC7-4B6D-9A7D-B7F1B4B3D2C3}" type="presOf" srcId="{2D9AA39E-73F7-487E-A720-A8129C078460}" destId="{2A23B222-C069-4D94-A578-09C7C46B8C52}" srcOrd="0" destOrd="0" presId="urn:microsoft.com/office/officeart/2005/8/layout/pyramid3"/>
    <dgm:cxn modelId="{3E40EEBE-D2F0-415F-8053-CED5A90E3C6C}" type="presOf" srcId="{E0745D06-B33E-4325-BD22-A4D9FDCE4BB0}" destId="{1305E74F-0CAF-464E-ACEB-6D66624AAAD0}" srcOrd="0" destOrd="0" presId="urn:microsoft.com/office/officeart/2005/8/layout/pyramid3"/>
    <dgm:cxn modelId="{2F260CC2-2624-4F75-828F-D630F68A4648}" type="presParOf" srcId="{2A23B222-C069-4D94-A578-09C7C46B8C52}" destId="{7A3F7FB2-03ED-43F1-9E96-D93E9819E0C9}" srcOrd="0" destOrd="0" presId="urn:microsoft.com/office/officeart/2005/8/layout/pyramid3"/>
    <dgm:cxn modelId="{94C6F24D-2518-478E-ADFF-890E38CA7B35}" type="presParOf" srcId="{7A3F7FB2-03ED-43F1-9E96-D93E9819E0C9}" destId="{1305E74F-0CAF-464E-ACEB-6D66624AAAD0}" srcOrd="0" destOrd="0" presId="urn:microsoft.com/office/officeart/2005/8/layout/pyramid3"/>
    <dgm:cxn modelId="{B8D78A41-6075-4369-BFC9-80C62698E6A6}" type="presParOf" srcId="{7A3F7FB2-03ED-43F1-9E96-D93E9819E0C9}" destId="{47681C16-6C2F-4CEE-8FE0-8CBA657AE2A9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8059D-8B0F-40B4-B2AF-13CD3715A26C}">
      <dsp:nvSpPr>
        <dsp:cNvPr id="0" name=""/>
        <dsp:cNvSpPr/>
      </dsp:nvSpPr>
      <dsp:spPr>
        <a:xfrm rot="10800000">
          <a:off x="0" y="0"/>
          <a:ext cx="2605013" cy="759119"/>
        </a:xfrm>
        <a:prstGeom prst="trapezoid">
          <a:avLst>
            <a:gd name="adj" fmla="val 57194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solidFill>
                <a:schemeClr val="bg1"/>
              </a:solidFill>
            </a:rPr>
            <a:t>60W</a:t>
          </a:r>
          <a:endParaRPr lang="en-CA" sz="4300" kern="1200" dirty="0">
            <a:solidFill>
              <a:schemeClr val="bg1"/>
            </a:solidFill>
          </a:endParaRPr>
        </a:p>
      </dsp:txBody>
      <dsp:txXfrm rot="-10800000">
        <a:off x="455877" y="0"/>
        <a:ext cx="1693258" cy="759119"/>
      </dsp:txXfrm>
    </dsp:sp>
    <dsp:sp modelId="{2C91D7E3-264E-44D0-9541-586712B8EBB7}">
      <dsp:nvSpPr>
        <dsp:cNvPr id="0" name=""/>
        <dsp:cNvSpPr/>
      </dsp:nvSpPr>
      <dsp:spPr>
        <a:xfrm rot="10800000">
          <a:off x="434168" y="759119"/>
          <a:ext cx="1736675" cy="759119"/>
        </a:xfrm>
        <a:prstGeom prst="trapezoid">
          <a:avLst>
            <a:gd name="adj" fmla="val 57194"/>
          </a:avLst>
        </a:prstGeom>
        <a:gradFill flip="none" rotWithShape="0">
          <a:gsLst>
            <a:gs pos="0">
              <a:schemeClr val="tx2"/>
            </a:gs>
            <a:gs pos="50000">
              <a:schemeClr val="accent3">
                <a:shade val="67500"/>
                <a:satMod val="115000"/>
              </a:schemeClr>
            </a:gs>
            <a:gs pos="100000">
              <a:schemeClr val="accent3"/>
            </a:gs>
          </a:gsLst>
          <a:lin ang="54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36W</a:t>
          </a:r>
          <a:endParaRPr lang="en-CA" sz="3600" kern="1200" dirty="0">
            <a:solidFill>
              <a:schemeClr val="bg1"/>
            </a:solidFill>
          </a:endParaRPr>
        </a:p>
      </dsp:txBody>
      <dsp:txXfrm rot="-10800000">
        <a:off x="738087" y="759119"/>
        <a:ext cx="1128838" cy="759119"/>
      </dsp:txXfrm>
    </dsp:sp>
    <dsp:sp modelId="{1305E74F-0CAF-464E-ACEB-6D66624AAAD0}">
      <dsp:nvSpPr>
        <dsp:cNvPr id="0" name=""/>
        <dsp:cNvSpPr/>
      </dsp:nvSpPr>
      <dsp:spPr>
        <a:xfrm rot="10800000">
          <a:off x="868337" y="1518238"/>
          <a:ext cx="868337" cy="759119"/>
        </a:xfrm>
        <a:prstGeom prst="trapezoid">
          <a:avLst>
            <a:gd name="adj" fmla="val 57194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</a:rPr>
            <a:t>4W</a:t>
          </a:r>
          <a:endParaRPr lang="en-CA" sz="1600" b="0" kern="1200" dirty="0">
            <a:solidFill>
              <a:schemeClr val="bg1"/>
            </a:solidFill>
          </a:endParaRPr>
        </a:p>
      </dsp:txBody>
      <dsp:txXfrm rot="-10800000">
        <a:off x="868337" y="1518238"/>
        <a:ext cx="868337" cy="759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5E74F-0CAF-464E-ACEB-6D66624AAAD0}">
      <dsp:nvSpPr>
        <dsp:cNvPr id="0" name=""/>
        <dsp:cNvSpPr/>
      </dsp:nvSpPr>
      <dsp:spPr>
        <a:xfrm rot="10800000">
          <a:off x="0" y="0"/>
          <a:ext cx="1093187" cy="762266"/>
        </a:xfrm>
        <a:prstGeom prst="trapezoid">
          <a:avLst>
            <a:gd name="adj" fmla="val 71706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</a:rPr>
            <a:t>4W</a:t>
          </a:r>
          <a:endParaRPr lang="en-CA" sz="1600" b="0" kern="1200" dirty="0">
            <a:solidFill>
              <a:schemeClr val="bg1"/>
            </a:solidFill>
          </a:endParaRPr>
        </a:p>
      </dsp:txBody>
      <dsp:txXfrm rot="-10800000">
        <a:off x="0" y="0"/>
        <a:ext cx="1093187" cy="762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3831C-DEBA-4A3A-8C36-FD8115E217DA}" type="datetimeFigureOut">
              <a:rPr lang="en-US" smtClean="0"/>
              <a:t>25-May-23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EF5B-ECC8-43EE-A509-D601DDF4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8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4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2616F-011D-47B3-A2C1-4E16F1199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207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962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90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714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66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307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73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07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161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553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310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94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403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933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32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359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89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652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10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0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93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45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8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2000"/>
              </a:lnSpc>
              <a:spcBef>
                <a:spcPts val="800"/>
              </a:spcBef>
              <a:spcAft>
                <a:spcPts val="300"/>
              </a:spcAft>
            </a:pPr>
            <a:endParaRPr lang="en-CA" sz="1800" dirty="0">
              <a:solidFill>
                <a:srgbClr val="321A35"/>
              </a:solidFill>
              <a:effectLst/>
              <a:latin typeface="Nunito" pitchFamily="2" charset="0"/>
              <a:ea typeface="Nunito" pitchFamily="2" charset="0"/>
              <a:cs typeface="Nunito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585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56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2616F-011D-47B3-A2C1-4E16F1199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794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sv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sv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sv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sv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sv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sv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sv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sv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svg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sv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sv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svg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sv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sv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svg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sv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CC8E39-9A4E-A4DF-F50E-11E2BDCAFF7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684DA7-0D8A-B949-344B-2DA84CB93D5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6E4F0CF6-F16F-8670-1980-E9ED719A0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744410-8A14-5C00-ACB3-A4E2B723699C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77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1 - Bullet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2230E8-8C3E-FACC-BB83-0BEB16548E5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FD06BD2-8C82-3A42-EA94-1DAD5F04366A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30DEAEC4-E0F3-9FCE-BAAF-FDB63BC5E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AD20FE-C0B2-18A8-3BBF-8ACE86C1843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8130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1 - Divider Blue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AA9E6A-3B54-EBA8-25AB-52211D52F5E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FC82D3C-5CAB-DDEA-5BAD-0CE49311B44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F275CFF-10A6-01B8-606D-73D7A5642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6D07526-2E9D-2AAD-EE94-167EEE1536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02048B-6D7A-8D73-C1C4-5B16111F0B30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0495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2 - Divider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BE7F6530-2B80-C2AA-C92D-861D7E8FD5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BBDEB0-7315-4214-F9C8-48DBCC502C8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76F6A6-5835-91B8-5B94-A197DCCF65D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146445DD-AC0A-C4BA-03CB-A346CF3E9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ED3C240-0F31-AD4B-E3D6-E9E2DFC4EB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8D7E07-AE29-ED03-CA17-E767D394E167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8363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3 - Divider BlueGreen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0FACD4-71CC-9E35-CDCC-22C146E52E9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23572DF-299F-8B6C-1E42-1A659F39324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F374EA10-DD32-7823-1E8C-8A5B6454C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B4CCFE40-D40E-A7E0-E99F-0E9E3E7CA3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B7C389-5A93-054C-1BDF-9FC91FFA20AD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740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4 - Divider PurpleBlu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0DABAD96-0284-76FF-D804-48E7FFCA0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758511-3EE8-4852-763C-F4F1187FA97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486F512-1927-A0E0-A1C2-79941992D99A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8DEF3F3-5CAD-FC0C-F7DD-4A913E71B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E790325F-8E1D-1D8F-9BC9-63324BDA40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A58081-F274-C081-E890-EFC2A41D5FCF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9604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5 - Divider Blue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13AFDC9-7EA7-195A-AC21-49A03E74A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F57FFFB-CCE3-C058-3729-4EDEEE5E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665458-1735-3CFE-DB60-E654932058A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EAC92C-19BC-5473-42AE-69A4371F2861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E2C85D8-A3A9-A261-1BCF-701066856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21CF4E5-14D0-7A0E-3B20-BC1F539D9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D97333-EA43-6640-585E-B0F0830740B7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594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6 - Divider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D17980-F783-4A27-87DC-42985B6C7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22A1BAB-7805-96E3-BA5B-3E8B26D8A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C0B05D-F0F7-15F3-4C17-EED0899C7AF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9857B24-CF63-C1F9-6FBA-114618B4AAB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9CB5136-AC36-0B5E-A3A9-2D5B7B13C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45165F11-ACDF-2F83-0960-B38B3A16DA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D18778-E790-9812-B1F5-0E0F7858DCAF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7462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7 - Divider Oran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34BF0FE-66B0-30DC-7C7E-0C60AC620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15CB6A6-17E7-3E33-E841-80BBD7036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9B4D71-50D7-0502-EF7E-5AAF38E8659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256B84B-A641-FF3B-04A5-7875DE216F3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B5AF0F0-B002-CB3B-6A1E-945904E80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BFB53FB7-1753-80D0-CDCE-10664D914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29192D-9BFF-547E-D7E1-AE02B2E78B03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641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1 - End BlueGreen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A71822B-C712-A4E6-919B-405BA7F21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113608E-22FD-657F-8D07-CD39EC97958A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DA917A93-F7DB-3A50-D98B-8185FF15DE00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8D8095F-7FCC-5669-F881-F66619242228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8F3D3FE-D0C9-59C1-F189-DA228D51A05B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7F167DEA-E276-FD24-54AA-B4A09328CCE6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BDAA131-A001-A420-C695-237DBC40265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54009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2 - End BlueGreen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EF89375-E21D-F63F-06A8-C59355F12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BD7979C-B9C6-8A09-B241-FD1FED4BAC89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7B0CAF0-3BC0-2F0C-A2D6-BD2777136ABD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FE11313-A28D-C9D5-388D-F3DCE472D73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5423B194-3C18-4ED2-C954-ADB91F99CDD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A46B4C4-EAE8-DC64-8EE7-085376B9F0C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68AEA7C-4869-2294-8EAF-A87420CD474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04967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3 - End BlueGreen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08FFEE3-9429-FB20-94DA-036B3BA28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F97AAA9-D469-5AE4-F90F-9020A3DDBE0A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C2E78338-BF1F-47F8-574E-5A79325DD1F8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BEABEE7F-B8A9-CDE0-CB0E-B91BA834B8F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2EAFBE4-3E55-88EC-6263-AA83BE68E7C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5877F46-FE15-EE6B-7255-F5187038A7A8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F62DDA2E-E23F-3C1F-FBA8-13E4AE5F3526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14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2 - Bullet 2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34747-CAC6-E3AB-43A2-737599B9350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08B049-B5A6-319C-6604-4CB974379CE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6BE57E5-418C-3CAD-E431-901873F59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559C28-B09A-D154-3785-2962AE7D044F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0158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4 - End PurpleBlue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65075C-3A04-8F21-2D96-F1114623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A77D7537-AB6E-150C-8EAC-2488703A5501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6DD48B6-4C1B-73D2-03B9-15D30FCE5E9E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64D70B58-DDCB-C449-2352-59773ED88AE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609F40CE-5FD9-0148-24E8-B471F0E808B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921AF8C9-7D93-7437-46E4-70C04BC1FCD9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4086F6C-E115-654F-39E3-04AE3FA5602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26050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5 - End BluePink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39F40A4-C4FE-CE81-4DDE-1096BF05B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04350EF6-70D2-8CA6-C8B4-23AD48C51B92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3C5F24B-DEBE-91F4-60EF-98DB9598FC4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430F02E-A1F8-79E9-1749-B79A96144ED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FABBDCAD-55AC-A504-7AB9-9EA8B4E0982A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870B6CA-17E5-8094-AABA-A4EB4CF4DD7D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B471460-440F-63D0-B43A-D4E98094F4B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12790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6 - End Pink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1011232-FEC1-556E-5D81-2627C46F6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305D3B8-631A-ECF6-F436-B2BCDEC1D146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5AA4292-461B-4E6C-D0DF-22D79FF5659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E83B83EF-F13E-0C9F-A72E-1028FFB5C1A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583F4ED-E4FB-BC79-63D6-917602298C36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7AF8DF3-63F0-80CE-4E26-5256A0E0248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D0AD8F7-2131-0B88-1728-D3CA421A2D2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26142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7 - Divider Orange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C7C13A4-489B-3211-82FF-868A0A256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490672C-BECC-A8CE-2FB2-AF9FB16315DB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3EA2D57-26D4-3FE7-0AD1-EEED4BE8BED6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3244009B-B9FA-D5C6-D5E3-5563DC7638F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2FD42FBA-921E-BB93-CEB5-51CAED5F599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ADC54FF-C0E3-D235-2C4E-2FB66C6E9ED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E3A682F-0F88-48F0-97B1-60B5B2477F9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08265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8 -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3">
            <a:extLst>
              <a:ext uri="{FF2B5EF4-FFF2-40B4-BE49-F238E27FC236}">
                <a16:creationId xmlns:a16="http://schemas.microsoft.com/office/drawing/2014/main" id="{46DC4F6B-8D28-1514-E83F-9C8BC35CC881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528AAC0C-F8F7-997C-49C5-2DDCFFEF4C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709A296F-6430-7EEE-74D0-2B39CDE8E8CE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98732BD3-7687-3964-C382-BE79A166885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9F629670-5E2F-8BFA-0D73-6127F5336BE0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9B99146A-4055-2125-3098-1EF0E51C585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14359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CC8E39-9A4E-A4DF-F50E-11E2BDCAFF7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684DA7-0D8A-B949-344B-2DA84CB93D5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F67EED-9146-FEFB-B660-62A252EB5D8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6E4F0CF6-F16F-8670-1980-E9ED719A0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843765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C1BFCD-6D0E-9392-8AF1-AA5AC554C5C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0ADFB8-3432-B307-E345-E3F3BD40FB23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8B6B60-CBCC-891E-2583-9E8CD3C9950B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CBFB85A3-5CE3-2927-6461-99DEDFB9D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7150840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FD5FAA-4E42-2A01-7A0D-9D47214A39C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43C41B3-444A-B935-7F1C-44CC756EF99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FE4EE1-1B23-D0EA-39ED-CDDC6ECFE4B2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726386B-D9AC-0FCA-9F12-0FA32276F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3667178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B13C58-337C-7F31-E842-1040B36F0D2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257226-AE3E-3B65-71BB-8A656558547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C74384-DD2A-533D-796C-EFFF39625FF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ACB227E-CF72-2719-133F-6CBEB35348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4449492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A37820-182D-1EB7-AF8B-A6B34F63F68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E2E5BE2-B331-A0C0-8C3D-3B644FF16CAA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471E01-4B5D-597C-1AAD-279941B82E1C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177C34D5-50E3-692A-4113-A20C29530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095589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3 - Bullet 1/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4572000" y="0"/>
            <a:ext cx="4571999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B2B362-2879-6819-D5A2-C7BE4DDA16A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0008FED-F579-32FA-B396-B46F632C45F4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8639B8D9-7FD8-8F41-6E5A-1F2F111B9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6D02C5-F794-02A5-9D37-1018EC4A2983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5367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95FB67-347C-9744-DDEC-EB9F26AE1E3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8A08A66-7F86-F362-AA5F-FEC2F95CF47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E32FE7-F16C-F5A2-7976-C8AE67A2B607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A1B4CAA9-38F1-6F57-641C-B296225D4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3667093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39245-EC69-0915-96DF-689D05839B6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1E7D37B-C01D-8FDC-39D7-B6613DBAB48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D8ACCE-D657-1865-39B4-712A9F5DDA4A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D2F1279-1655-0D51-01CE-FA8A83421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5334650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Numb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tx2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tx2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tx2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tx2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6B4C56-703F-C230-A142-8BA0A116DED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6435CA-6601-0B80-DBC4-827F05548E9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D1AEB7-7A91-F37A-8098-1A01C413E0CA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1F0A7CA-1E30-E2BF-7969-46EE62F47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3553078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accent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7F401-BF7E-355C-C976-B4494F0FF7C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0667D5-1EF4-ED72-580D-4CC841A8EFE5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C2BFC7-9CB5-7F26-76B9-912A813A2A5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6CA1EE-0942-8B45-95D0-3E2681D73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7203065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accent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7F401-BF7E-355C-C976-B4494F0FF7C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0667D5-1EF4-ED72-580D-4CC841A8EFE5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C2BFC7-9CB5-7F26-76B9-912A813A2A5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6CA1EE-0942-8B45-95D0-3E2681D73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300257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3DDBC-443E-D2EE-AA09-F815D5BE49A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828423F-10A4-D452-0424-8A3CAC2408D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D91186-F39A-461C-3CC9-A6507EE465FF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5F4FFD2-D5D2-2F5A-BE1E-C1FC65192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7575460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Half Blu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4572000" y="0"/>
            <a:ext cx="4571999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1C177B-3FC8-584E-049C-6A9FE0A186D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C285EB0-637E-9CAE-CF2D-FD5A572F557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9C3BFD-65A3-382D-EA4E-2A6602A965B2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ADBADA14-4C6E-3591-235D-3AE342279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3156771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6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29DB26-11E5-ACF0-2010-650C5404280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8CDC4FF-5FCD-6139-0116-3D836D14605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338BE9-E41F-8369-F9D3-6CF495630322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20839AE3-23F8-8E55-3FA3-1B4150432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4432394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7 Half Blu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7DAC68-7FA5-283E-0003-FC78D893CBC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7A5133E-5A19-2135-6AC8-95A70D3E458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AF0067-8CB1-581C-E8B3-761B8AA85710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39B62371-B8A4-2689-1BCB-5F7AC2C2F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8321183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1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9A41EB-58FB-922A-AD7C-3AE3F195AE9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76F728-DC69-4AD8-9AEF-5B486F40096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B1CC16-8142-C9B4-AA53-7C6F5EB64956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2520D9A-9611-C82A-E40B-BC50B9BE6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147087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4 - Bullet 2/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32C8D-B957-1CF9-AF0A-C66A4B80B16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DFF5BE1-C27A-DAF6-539C-BE7CFB3D313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2198C15-49FA-5DCF-088F-089A36BBE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B9FE98F-750B-124A-AB36-A98D98DEA881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8390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2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26DEAE-F305-C645-6B32-DF908A237FC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1FD5D9-C8CE-C240-0A2D-0C207510560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AC439E-0DDA-84C5-68C7-53D323ED0EC1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9A6CDBE-EDE4-1381-C4AF-F7D0ED869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4537818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3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B7B596-4152-517C-5C30-64F14F1B9A2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8C58317-1366-95A8-E74C-B47D5FE79D6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F4086A-EEE4-7238-CF78-1C3E853BE87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0D26E4F-5A2F-75BE-4956-4C895F30A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2790435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.4 Bulletpoint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EED543-A0D2-4B1E-84AB-35BA8760AB4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1B1C6CE-73A8-5D3B-7402-E61E80018DF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F05F9E-C966-5628-2820-8F1395BF81EA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B9B0982-1098-65B6-0BE1-70000891D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233187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.4 Bulletpoint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7DDDB1-93FF-2E9E-1523-25C0AAD59DF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8F1AEE4-E0F5-CB51-2839-A6829D6302C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2EAA2F-400B-986E-5A5D-4153560C0C71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D1B7E901-0A28-DA54-D8A7-5F7C60E94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5703570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.4 Bulletpoint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385816-6569-35D3-5A7C-C29AD01DAA6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C37985A-D671-5872-8D8B-469FEF28399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0B45F8-CBC4-7A3B-7C6A-F7367BB2479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FF8E67C-8567-FFCB-4C89-6BEA15B27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4815982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.4 Bulletpoint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0ADB73-9C9A-832B-D8BF-9AF20DAA106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F0B68-A9EA-223F-2B7F-9D6F0EEB645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673BBF-80EC-695B-A9CC-59A70D3443DD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ACAC8A9F-15DB-739A-7B06-E32518431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0690850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5 Numbere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bg1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bg1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bg1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bg1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516E12-24DD-827E-B42A-FEADBBD6DA7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713F659-CB75-ECA4-9103-AA521D00BDB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0A1277-1BCA-C1CE-6430-E1E6743CC5FF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0B17C7F-E98A-8FDB-6CD3-CC1B3B501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7818931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2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EEC12-342F-20C4-7110-A4D3E49D810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34894-7D04-B556-71DC-63B1F0B80E51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9BBD8A-CCCC-D36F-0927-C874A9F182C4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457AC74E-913E-18AF-F13F-D6868891C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651663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.2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BA013C72-05A6-BC67-924F-AD55DE815D0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EEC12-342F-20C4-7110-A4D3E49D810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34894-7D04-B556-71DC-63B1F0B80E51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9BBD8A-CCCC-D36F-0927-C874A9F182C4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457AC74E-913E-18AF-F13F-D6868891C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2034277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6 Half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98A014-7BCB-58F3-B1D1-D4FD8EC7EB8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0F343F-6D93-CB75-9580-B22F74F2267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790EE6-1AD1-02A2-97B8-A6005C99629F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AA931E6-4B7F-669F-C445-1B4D50411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860643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1 - 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ADF482-1182-15C3-2090-EF4C2A8F787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5714932-B041-C268-D37A-89265A6401E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3D6BE398-80E2-C124-8939-1FA1DF0C1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2469804-3D7D-D013-35CB-24DEE40DE415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12222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7 Half Blue-blac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4572000" y="0"/>
            <a:ext cx="4571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1E6C875-6A56-ECD4-AA48-0284B4A65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73695"/>
            <a:ext cx="2880000" cy="108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8EB71-1D91-BEB8-274C-75E76F9ED6F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sp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7C636AD-ADD5-F240-117B-08D310FF569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FC8707-B3DD-AA96-72B6-571C83A1828E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7215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6 Half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8F5FD-3C1E-ED2B-FEED-204E697F924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E05CD-640E-D8C4-CB9E-EDE52D29E48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59BC8-C107-9B15-676E-AEADF18E71A9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F53CB0FD-5D02-760B-C180-7C3CC3C5D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1257314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7 Half Blue-blac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4C8A4-6AD2-B11C-DB11-02D4D662D7E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7487328-2697-279F-E20D-91C4C573F75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C15A2F-1CD7-4840-2A5F-B6E52DFFB1AB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B3AB92F-F3C9-83A8-7063-25752C64E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0835096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97BECFD-8EA7-0689-338E-FF7973481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FCA7DC03-F552-0867-352F-D9703C605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DCB03-B7A1-6B00-BC51-6A2712B64A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10" name="Graphic 3">
            <a:extLst>
              <a:ext uri="{FF2B5EF4-FFF2-40B4-BE49-F238E27FC236}">
                <a16:creationId xmlns:a16="http://schemas.microsoft.com/office/drawing/2014/main" id="{49D9392C-9E29-427F-3C29-C64146E898C7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6483177-9ABF-3F5C-ED1D-16C01EEE37C3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7C96119-D9F7-8022-5694-A13E7950B52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247CB589-C660-36A6-BF29-1327034A981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2B915696-0B26-9206-B2E7-93708805BDBC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A3A0836-5277-7254-E598-6DE9FA1A526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9763D9-588F-2473-91CB-B8C347B72189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FCDC52-0E62-A2F4-0387-BFC107C7F663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BC003D-0EF9-EF09-FA3B-B06705810FC8}"/>
              </a:ext>
            </a:extLst>
          </p:cNvPr>
          <p:cNvCxnSpPr>
            <a:cxnSpLocks/>
          </p:cNvCxnSpPr>
          <p:nvPr userDrawn="1"/>
        </p:nvCxnSpPr>
        <p:spPr>
          <a:xfrm>
            <a:off x="6274196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753EC447-D430-EA30-E1F1-75D216432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464281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urp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901"/>
            <a:ext cx="5144400" cy="51444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59E922F0-08F0-9919-8C26-CE716C3AE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F29A45-EE41-3151-6F22-1274BFD4DD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AC803887-2AFC-DF73-DE60-1BE27DDE158C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FB007C44-CA5E-747F-537B-FA8B422F6EF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ACD5E94E-82F7-2222-8DA7-BF2F4217D47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422F086-3538-B59C-A13B-E07C6B18072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4270631-5CE7-99C0-6E82-FDECFC1D363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EC4CD95-FA07-887B-3375-C4368A44AF15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3E137B-4AA1-0543-1336-DFC6E4FFB011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4A66DCC-053F-B59E-D123-FE02866DE14E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44D486-4F66-A858-1E27-52EA0097BAEE}"/>
              </a:ext>
            </a:extLst>
          </p:cNvPr>
          <p:cNvCxnSpPr>
            <a:cxnSpLocks/>
          </p:cNvCxnSpPr>
          <p:nvPr userDrawn="1"/>
        </p:nvCxnSpPr>
        <p:spPr>
          <a:xfrm>
            <a:off x="6274196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FD4ACE8F-B23A-798D-9D92-BC5D1372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8160099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C7D16BB-9265-7D3A-E136-8F028A9F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6C6526-B799-7D3B-3355-24FCAF3C0E0C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A50C4-0B90-3430-16AC-9B9A65591143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A9AEB3-FBA4-4EE3-A02B-9BF60D2824E6}"/>
              </a:ext>
            </a:extLst>
          </p:cNvPr>
          <p:cNvCxnSpPr>
            <a:cxnSpLocks/>
          </p:cNvCxnSpPr>
          <p:nvPr userDrawn="1"/>
        </p:nvCxnSpPr>
        <p:spPr>
          <a:xfrm>
            <a:off x="6274196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DD3CEBA2-006C-A925-B52F-0D0CA4CB8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9940578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4FB718-4590-313D-1532-FE817A22ACB4}"/>
              </a:ext>
            </a:extLst>
          </p:cNvPr>
          <p:cNvSpPr/>
          <p:nvPr/>
        </p:nvSpPr>
        <p:spPr>
          <a:xfrm>
            <a:off x="0" y="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5144400 w 5144400"/>
              <a:gd name="connsiteY1" fmla="*/ 0 h 5144400"/>
              <a:gd name="connsiteX2" fmla="*/ 5144400 w 5144400"/>
              <a:gd name="connsiteY2" fmla="*/ 5144400 h 5144400"/>
              <a:gd name="connsiteX3" fmla="*/ 0 w 5144400"/>
              <a:gd name="connsiteY3" fmla="*/ 51444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5144400" y="0"/>
                </a:lnTo>
                <a:lnTo>
                  <a:pt x="5144400" y="5144400"/>
                </a:lnTo>
                <a:lnTo>
                  <a:pt x="0" y="5144400"/>
                </a:lnTo>
                <a:close/>
              </a:path>
            </a:pathLst>
          </a:custGeom>
          <a:noFill/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</a:extLst>
          </p:cNvPr>
          <p:cNvSpPr/>
          <p:nvPr/>
        </p:nvSpPr>
        <p:spPr>
          <a:xfrm>
            <a:off x="0" y="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6C6526-B799-7D3B-3355-24FCAF3C0E0C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A50C4-0B90-3430-16AC-9B9A65591143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A9AEB3-FBA4-4EE3-A02B-9BF60D2824E6}"/>
              </a:ext>
            </a:extLst>
          </p:cNvPr>
          <p:cNvCxnSpPr>
            <a:cxnSpLocks/>
          </p:cNvCxnSpPr>
          <p:nvPr userDrawn="1"/>
        </p:nvCxnSpPr>
        <p:spPr>
          <a:xfrm>
            <a:off x="6274196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DD3CEBA2-006C-A925-B52F-0D0CA4CB8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647604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A7CBB0-A767-7247-8638-81BC36696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BBDEA00-FE7A-639E-C16F-BC5E3DBD8FD3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B5F76F9-295B-59E5-BDCF-8B6840E5B5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B473941B-CE77-6414-782E-B5933651166D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03FCE4B1-384C-92A9-F114-45634B67A11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6718376-BEBA-6EC2-B9BA-05AEA785303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5E96EEC-F984-9065-5EAC-AF9297B31DF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C7B85A-D75A-1A9C-EB9E-1F10BCD7B18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452E9D-9590-537A-1306-6AC3186A676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33135B-E6E0-A180-C59B-EA4745CE657B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E1E5813-C891-EC55-3C61-8BA65C529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770767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7370059-157B-625C-8521-D3FCF8A22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aphic 3">
            <a:extLst>
              <a:ext uri="{FF2B5EF4-FFF2-40B4-BE49-F238E27FC236}">
                <a16:creationId xmlns:a16="http://schemas.microsoft.com/office/drawing/2014/main" id="{7ADBC276-24FC-31B1-198D-D0A0EB5188BB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CDDE8834-7F71-A488-29A8-540395324479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EFA04F6-2C3F-3E38-9E08-D6990D946A8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54253727-9053-862A-19CB-32DD1616812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E5204B2-3785-90DB-45F2-F73CC497595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5BC05DD-4D63-F05A-843F-EE491020FFD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60E8CE17-B2D0-B92F-1A9F-C72280B6E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BEF90E0-A2AA-9B05-58FB-3D4109E95C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94188-095E-2B15-B1C9-BFEA9CD8AD5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0B3BB8B-340F-1B2C-CFDB-82FD55A3DEA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C0A07D-57CA-BFF4-F4D9-3C2FC68A391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C2925E9-CEC5-C2C9-18E8-E9BC48F8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020804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184C4A7B-1AC5-72AD-EB05-210AB3D4C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F506F4-DF34-76FB-83D6-A513173F8E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992705-E3A1-420B-69C5-44919D45057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489F46-0E66-3662-9807-C4103C37498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4CC0F3-7292-1366-D942-BE5A3E145A42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B3465A8-86A3-4978-6D3F-E97750AC1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7905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2 - Titl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C39B26E-924A-E04C-205D-CC553972AE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D6E92B-62A5-89F1-C025-9AFA6FCB332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2BA0AE1-3EC1-6929-E965-9C60516B99D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CFFAAD9-97A5-7898-E5FF-36F481EB9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7303E76-5976-AA67-FD72-87B2A291B565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4664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A83BF5-F4EA-B655-23E1-5D8014AFB88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26EB7B3-F0BC-333D-8ADE-5B1C73FF8F1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9E1713-7A0D-1820-B43D-AE57F0715166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D7036CC-670D-3957-0E8D-C8CBF2AE9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4"/>
          <a:stretch/>
        </p:blipFill>
        <p:spPr>
          <a:xfrm>
            <a:off x="5126775" y="-4796"/>
            <a:ext cx="40172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362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Re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8FCEB48-BE41-308F-33AB-94163C02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5A3F8AE7-69F1-0171-3222-4CFFCDB4F568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0DE2A214-8055-F089-C6C4-415D2FEE42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E7E7B380-ABE2-70DF-A29A-E3B4A181FA12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2">
              <a:extLst>
                <a:ext uri="{FF2B5EF4-FFF2-40B4-BE49-F238E27FC236}">
                  <a16:creationId xmlns:a16="http://schemas.microsoft.com/office/drawing/2014/main" id="{ED784E94-97A9-B627-1E07-7CAEF44EE8A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31E44308-7765-3146-1869-04D3DA41235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E9E56FD-C856-3054-AB6B-A80BA7D6C55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372165-1480-FF4B-FD8E-0169E8CD195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885AEDB-ED41-584E-391C-1747DAD5043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4E2F18-4E2A-EDFF-55AE-85920A343F20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7433D11-0578-F766-1515-93267A249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5498143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8FF1A58D-53A4-65F6-8F2B-645D65C53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5C4391E8-E519-220E-82C7-E7E85659A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3E219A7-8ADF-6CBF-872C-AEF07B645E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6C7722-3695-701D-3996-534F9F47B22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0DB2ED8-2C9E-748A-A0E7-A8309F6712B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0495AE-317E-AAA2-14BB-57D5B40C0681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484948EE-688C-80CC-A7ED-A56091E7B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696675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C0B63B-5EB2-C517-FFAF-0A5B2B5AB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FADBBE10-EF5A-37AA-E18F-F9B27AA6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0DF69E35-608B-F57E-3615-F9FB9D11DD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8" name="Graphic 3">
            <a:extLst>
              <a:ext uri="{FF2B5EF4-FFF2-40B4-BE49-F238E27FC236}">
                <a16:creationId xmlns:a16="http://schemas.microsoft.com/office/drawing/2014/main" id="{02491239-1144-EB94-E007-F05D770D71DA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2FDE4536-B74E-FB0B-5701-EE95568054DA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DC504B4C-4BF0-DF13-D647-0C718DF4AD9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F3BB0087-C253-F0E4-3F52-1A53B4AFA97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3025D71C-0D10-5220-5980-B17FC068151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64514CD7-9102-9552-6763-AB0337AAA7E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596CCAF-CFD0-78BA-B2DE-D4AAECC80E0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83A073E-6395-AB52-363B-C387025E75D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EA63C6-5343-F79F-D184-6FE2E97A3616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5B14FF50-A296-F5AE-C68C-5D0294FDC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0616120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4966626" y="0"/>
            <a:ext cx="4177374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A83BF5-F4EA-B655-23E1-5D8014AFB88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26EB7B3-F0BC-333D-8ADE-5B1C73FF8F1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9E1713-7A0D-1820-B43D-AE57F0715166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D7036CC-670D-3957-0E8D-C8CBF2AE9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3175025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BE7F6530-2B80-C2AA-C92D-861D7E8FD5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33991A-B775-F150-1F53-A41B2C8F754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865E3E-F273-E118-A756-E7553EE37BF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6CB285-4CBA-9E7E-51AA-4D36FE48627F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B4E65701-AF49-27F6-59BC-27ED19ECE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4951824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13AFDC9-7EA7-195A-AC21-49A03E74A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F57FFFB-CCE3-C058-3729-4EDEEE5E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EAF690-F016-5F35-1D32-4ED93EF5166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BB7509F-4A74-90C7-0E0E-F5393EA5197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DDC262-79BB-0F23-042E-B5CBA3056111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74CDDDE1-60B8-DFD9-1AEF-39E3A6012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76799570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D17980-F783-4A27-87DC-42985B6C7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22A1BAB-7805-96E3-BA5B-3E8B26D8A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6A0F1E-DA3A-FCE2-E1B4-0752E505346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E94F46-3565-EF99-59CA-1C3FB0C493A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38313-DE88-3A13-90EC-74A7E9958F91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7054B755-DE16-CAB6-D625-5E607FB62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998536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0DABAD96-0284-76FF-D804-48E7FFCA0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5D3A15-0FF3-A39B-9FE4-D700A76E306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00FE9F-6561-665F-A4F4-C9C4B4490CF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7AC149-8642-9FB6-B94B-6AE9EBA68E8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AAEAC5E7-CC2A-C92B-8A73-1CCA99C6D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6635501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ran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34BF0FE-66B0-30DC-7C7E-0C60AC620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15CB6A6-17E7-3E33-E841-80BBD7036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ADD582-662A-968D-5C24-5CA64213D2B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F3FD1C-6350-9A05-9CDB-7BB8B8E7A00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2A125E-82E9-339B-8DD3-4F99BEB92E0B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7D3F80D-5C28-6DFD-0EBA-3C78C0C42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001982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3 - Tex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C50F010-1A3E-13CC-A34C-23E50F7D9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224637-55EA-0423-7FB7-9D4C22E954C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086BFC4-A13A-A77F-C95D-F0B63E9FC79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38436AE6-E5BF-2964-DF91-273801509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1FFE-5DAC-A9B0-E605-61A58B24E190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8895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13A89-53EE-064B-A22B-BEF22E8A423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E94F9F-2BD2-F9A5-9E54-07CF4258A965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F6175-9699-E7CE-E715-F09EA01BC759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94D4D419-E0F3-2260-2C17-B30C90428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9677078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02A8A8-2DC6-BFA7-0597-B3A0E2C7AC2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D8CED17-0DB9-2715-7150-DBF236275C4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158F57-86DC-B003-644B-932675851596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96E0D0B-5511-E73A-4166-3C440265E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861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Green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EF89375-E21D-F63F-06A8-C59355F12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BD7979C-B9C6-8A09-B241-FD1FED4BAC89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7B0CAF0-3BC0-2F0C-A2D6-BD2777136ABD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FE11313-A28D-C9D5-388D-F3DCE472D73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5423B194-3C18-4ED2-C954-ADB91F99CDD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A46B4C4-EAE8-DC64-8EE7-085376B9F0C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68AEA7C-4869-2294-8EAF-A87420CD474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794863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39F40A4-C4FE-CE81-4DDE-1096BF05B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04350EF6-70D2-8CA6-C8B4-23AD48C51B92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3C5F24B-DEBE-91F4-60EF-98DB9598FC4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430F02E-A1F8-79E9-1749-B79A96144ED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FABBDCAD-55AC-A504-7AB9-9EA8B4E0982A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870B6CA-17E5-8094-AABA-A4EB4CF4DD7D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B471460-440F-63D0-B43A-D4E98094F4B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16669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1011232-FEC1-556E-5D81-2627C46F6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305D3B8-631A-ECF6-F436-B2BCDEC1D146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5AA4292-461B-4E6C-D0DF-22D79FF5659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E83B83EF-F13E-0C9F-A72E-1028FFB5C1A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583F4ED-E4FB-BC79-63D6-917602298C36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7AF8DF3-63F0-80CE-4E26-5256A0E0248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D0AD8F7-2131-0B88-1728-D3CA421A2D2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85690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65075C-3A04-8F21-2D96-F1114623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A77D7537-AB6E-150C-8EAC-2488703A5501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6DD48B6-4C1B-73D2-03B9-15D30FCE5E9E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64D70B58-DDCB-C449-2352-59773ED88AE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609F40CE-5FD9-0148-24E8-B471F0E808B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921AF8C9-7D93-7437-46E4-70C04BC1FCD9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4086F6C-E115-654F-39E3-04AE3FA5602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69540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rang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C7C13A4-489B-3211-82FF-868A0A256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490672C-BECC-A8CE-2FB2-AF9FB16315DB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3EA2D57-26D4-3FE7-0AD1-EEED4BE8BED6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3244009B-B9FA-D5C6-D5E3-5563DC7638F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2FD42FBA-921E-BB93-CEB5-51CAED5F599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ADC54FF-C0E3-D235-2C4E-2FB66C6E9ED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E3A682F-0F88-48F0-97B1-60B5B2477F9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315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A71822B-C712-A4E6-919B-405BA7F21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113608E-22FD-657F-8D07-CD39EC97958A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DA917A93-F7DB-3A50-D98B-8185FF15DE00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8D8095F-7FCC-5669-F881-F66619242228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8F3D3FE-D0C9-59C1-F189-DA228D51A05B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7F167DEA-E276-FD24-54AA-B4A09328CCE6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BDAA131-A001-A420-C695-237DBC40265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85134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08FFEE3-9429-FB20-94DA-036B3BA28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F97AAA9-D469-5AE4-F90F-9020A3DDBE0A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C2E78338-BF1F-47F8-574E-5A79325DD1F8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BEABEE7F-B8A9-CDE0-CB0E-B91BA834B8F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2EAFBE4-3E55-88EC-6263-AA83BE68E7C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5877F46-FE15-EE6B-7255-F5187038A7A8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F62DDA2E-E23F-3C1F-FBA8-13E4AE5F3526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36119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 White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3">
            <a:extLst>
              <a:ext uri="{FF2B5EF4-FFF2-40B4-BE49-F238E27FC236}">
                <a16:creationId xmlns:a16="http://schemas.microsoft.com/office/drawing/2014/main" id="{46DC4F6B-8D28-1514-E83F-9C8BC35CC881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528AAC0C-F8F7-997C-49C5-2DDCFFEF4C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709A296F-6430-7EEE-74D0-2B39CDE8E8CE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98732BD3-7687-3964-C382-BE79A166885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9F629670-5E2F-8BFA-0D73-6127F5336BE0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9B99146A-4055-2125-3098-1EF0E51C585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7021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4 - 1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C4C436A-97D3-3C1B-0C95-441F1DF2F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203B3C-B7BE-B5F0-A84C-BF4A2D307F8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D0C98DE-3A96-2DE1-E80F-30D10A98054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39872479-176B-250D-7009-2FACC846C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CCFB2F-D40E-65A3-6296-DFEDEDD37373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8892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543A0E-70E6-46DB-8F7C-06A0214599E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0127016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.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AE9558-F65E-E57A-5394-E3FBBB881C0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2A02F9-A52E-683F-E045-1AFEBB2E551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949A3C7-28A6-58FC-0E18-DC956F464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E0D581-C1F6-D532-2C81-71B58C252B43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6231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7.3 - Divider BlueGreen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0FACD4-71CC-9E35-CDCC-22C146E52E9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23572DF-299F-8B6C-1E42-1A659F39324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F374EA10-DD32-7823-1E8C-8A5B6454C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B4CCFE40-D40E-A7E0-E99F-0E9E3E7CA3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3B8AC4-F4BB-1C6B-E9E1-81AAE91353AA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7696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CC8E39-9A4E-A4DF-F50E-11E2BDCAFF7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684DA7-0D8A-B949-344B-2DA84CB93D5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F67EED-9146-FEFB-B660-62A252EB5D8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6E4F0CF6-F16F-8670-1980-E9ED719A0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1033802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C1BFCD-6D0E-9392-8AF1-AA5AC554C5C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0ADFB8-3432-B307-E345-E3F3BD40FB23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8B6B60-CBCC-891E-2583-9E8CD3C9950B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CBFB85A3-5CE3-2927-6461-99DEDFB9D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71439840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FD5FAA-4E42-2A01-7A0D-9D47214A39C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43C41B3-444A-B935-7F1C-44CC756EF99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FE4EE1-1B23-D0EA-39ED-CDDC6ECFE4B2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726386B-D9AC-0FCA-9F12-0FA32276F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780719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B13C58-337C-7F31-E842-1040B36F0D2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257226-AE3E-3B65-71BB-8A656558547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C74384-DD2A-533D-796C-EFFF39625FF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ACB227E-CF72-2719-133F-6CBEB35348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5756062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A37820-182D-1EB7-AF8B-A6B34F63F68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E2E5BE2-B331-A0C0-8C3D-3B644FF16CAA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471E01-4B5D-597C-1AAD-279941B82E1C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177C34D5-50E3-692A-4113-A20C29530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0318465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95FB67-347C-9744-DDEC-EB9F26AE1E3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8A08A66-7F86-F362-AA5F-FEC2F95CF47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E32FE7-F16C-F5A2-7976-C8AE67A2B607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A1B4CAA9-38F1-6F57-641C-B296225D4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057227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39245-EC69-0915-96DF-689D05839B6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1E7D37B-C01D-8FDC-39D7-B6613DBAB48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D8ACCE-D657-1865-39B4-712A9F5DDA4A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D2F1279-1655-0D51-01CE-FA8A83421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805631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5 - 2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7E9F8B-5B93-F909-6599-53CAB2225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B2193-E2EE-013C-3734-26FE2B6F289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4D6E453-33BB-3D1A-87F2-BF23E7DB064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5631BE9-7C06-22AD-145E-78B1BD5F7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50E05B-2BC8-48AD-D3B1-486EB5FCBAC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60025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Numb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tx2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tx2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tx2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tx2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6B4C56-703F-C230-A142-8BA0A116DED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6435CA-6601-0B80-DBC4-827F05548E9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D1AEB7-7A91-F37A-8098-1A01C413E0CA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1F0A7CA-1E30-E2BF-7969-46EE62F47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6705492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accent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7F401-BF7E-355C-C976-B4494F0FF7C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0667D5-1EF4-ED72-580D-4CC841A8EFE5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C2BFC7-9CB5-7F26-76B9-912A813A2A5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6CA1EE-0942-8B45-95D0-3E2681D73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04635229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accent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7F401-BF7E-355C-C976-B4494F0FF7C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0667D5-1EF4-ED72-580D-4CC841A8EFE5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C2BFC7-9CB5-7F26-76B9-912A813A2A5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6CA1EE-0942-8B45-95D0-3E2681D73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6201617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3DDBC-443E-D2EE-AA09-F815D5BE49A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828423F-10A4-D452-0424-8A3CAC2408D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D91186-F39A-461C-3CC9-A6507EE465FF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5F4FFD2-D5D2-2F5A-BE1E-C1FC65192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24854003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Half Blu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4572000" y="0"/>
            <a:ext cx="4571999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1C177B-3FC8-584E-049C-6A9FE0A186D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C285EB0-637E-9CAE-CF2D-FD5A572F557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9C3BFD-65A3-382D-EA4E-2A6602A965B2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ADBADA14-4C6E-3591-235D-3AE342279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3081638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6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29DB26-11E5-ACF0-2010-650C5404280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8CDC4FF-5FCD-6139-0116-3D836D14605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338BE9-E41F-8369-F9D3-6CF495630322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20839AE3-23F8-8E55-3FA3-1B4150432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60683405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7 Half Blu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7DAC68-7FA5-283E-0003-FC78D893CBC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7A5133E-5A19-2135-6AC8-95A70D3E458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AF0067-8CB1-581C-E8B3-761B8AA85710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39B62371-B8A4-2689-1BCB-5F7AC2C2F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4658433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1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9A41EB-58FB-922A-AD7C-3AE3F195AE9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76F728-DC69-4AD8-9AEF-5B486F40096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B1CC16-8142-C9B4-AA53-7C6F5EB64956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2520D9A-9611-C82A-E40B-BC50B9BE6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18255903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2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26DEAE-F305-C645-6B32-DF908A237FC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1FD5D9-C8CE-C240-0A2D-0C207510560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AC439E-0DDA-84C5-68C7-53D323ED0EC1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9A6CDBE-EDE4-1381-C4AF-F7D0ED869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2133006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3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B7B596-4152-517C-5C30-64F14F1B9A2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8C58317-1366-95A8-E74C-B47D5FE79D6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F4086A-EEE4-7238-CF78-1C3E853BE87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0D26E4F-5A2F-75BE-4956-4C895F30A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077805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6 - 3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35BF5-054A-3811-41D1-1B20FDF97F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09C184-344B-3A37-4BC9-5F46DC81EA5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23E53E-BC8E-B2D9-8857-89A24EB07F95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E99784FE-D6A8-9580-1007-194EF43C8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197657-9D9B-4AF7-E9C9-776BC0095585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724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.4 Bulletpoint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EED543-A0D2-4B1E-84AB-35BA8760AB4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1B1C6CE-73A8-5D3B-7402-E61E80018DF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F05F9E-C966-5628-2820-8F1395BF81EA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B9B0982-1098-65B6-0BE1-70000891D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58220691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.4 Bulletpoint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7DDDB1-93FF-2E9E-1523-25C0AAD59DF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8F1AEE4-E0F5-CB51-2839-A6829D6302C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2EAA2F-400B-986E-5A5D-4153560C0C71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D1B7E901-0A28-DA54-D8A7-5F7C60E94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8057667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.4 Bulletpoint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385816-6569-35D3-5A7C-C29AD01DAA6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C37985A-D671-5872-8D8B-469FEF28399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0B45F8-CBC4-7A3B-7C6A-F7367BB2479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FF8E67C-8567-FFCB-4C89-6BEA15B27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76939550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.4 Bulletpoint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0ADB73-9C9A-832B-D8BF-9AF20DAA106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F0B68-A9EA-223F-2B7F-9D6F0EEB645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673BBF-80EC-695B-A9CC-59A70D3443DD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ACAC8A9F-15DB-739A-7B06-E32518431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33213699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5 Numbere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bg1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bg1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bg1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bg1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516E12-24DD-827E-B42A-FEADBBD6DA7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713F659-CB75-ECA4-9103-AA521D00BDB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0A1277-1BCA-C1CE-6430-E1E6743CC5FF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0B17C7F-E98A-8FDB-6CD3-CC1B3B501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95777628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2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EEC12-342F-20C4-7110-A4D3E49D810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34894-7D04-B556-71DC-63B1F0B80E51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9BBD8A-CCCC-D36F-0927-C874A9F182C4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457AC74E-913E-18AF-F13F-D6868891C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99979397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.2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BA013C72-05A6-BC67-924F-AD55DE815D0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EEC12-342F-20C4-7110-A4D3E49D810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34894-7D04-B556-71DC-63B1F0B80E51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9BBD8A-CCCC-D36F-0927-C874A9F182C4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457AC74E-913E-18AF-F13F-D6868891C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57202465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6 Half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98A014-7BCB-58F3-B1D1-D4FD8EC7EB8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0F343F-6D93-CB75-9580-B22F74F2267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790EE6-1AD1-02A2-97B8-A6005C99629F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AA931E6-4B7F-669F-C445-1B4D50411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6103477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7 Half Blue-blac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4572000" y="0"/>
            <a:ext cx="4571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1E6C875-6A56-ECD4-AA48-0284B4A65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73695"/>
            <a:ext cx="2880000" cy="108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8EB71-1D91-BEB8-274C-75E76F9ED6F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sp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7C636AD-ADD5-F240-117B-08D310FF569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FC8707-B3DD-AA96-72B6-571C83A1828E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81024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6 Half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8F5FD-3C1E-ED2B-FEED-204E697F924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E05CD-640E-D8C4-CB9E-EDE52D29E48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59BC8-C107-9B15-676E-AEADF18E71A9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F53CB0FD-5D02-760B-C180-7C3CC3C5D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08627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AE9558-F65E-E57A-5394-E3FBBB881C0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2A02F9-A52E-683F-E045-1AFEBB2E551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949A3C7-28A6-58FC-0E18-DC956F464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80751A-A425-2A7C-9905-D4075302A3A9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0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7 - 4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D49FC51-3DDE-4079-644A-F3FAEB0DC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8C1C72-A585-7ED5-651B-B528B397081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3FAF429-6C3E-019C-0537-840220A5BF93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14C8B806-8FC3-E969-CBCA-FAFFE8971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224256-5A48-9D8B-C9D2-2CC09506C7C1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31279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7 Half Blue-blac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4C8A4-6AD2-B11C-DB11-02D4D662D7E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7487328-2697-279F-E20D-91C4C573F75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C15A2F-1CD7-4840-2A5F-B6E52DFFB1AB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B3AB92F-F3C9-83A8-7063-25752C64E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10879232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97BECFD-8EA7-0689-338E-FF7973481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FCA7DC03-F552-0867-352F-D9703C605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DCB03-B7A1-6B00-BC51-6A2712B64A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10" name="Graphic 3">
            <a:extLst>
              <a:ext uri="{FF2B5EF4-FFF2-40B4-BE49-F238E27FC236}">
                <a16:creationId xmlns:a16="http://schemas.microsoft.com/office/drawing/2014/main" id="{49D9392C-9E29-427F-3C29-C64146E898C7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6483177-9ABF-3F5C-ED1D-16C01EEE37C3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7C96119-D9F7-8022-5694-A13E7950B52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247CB589-C660-36A6-BF29-1327034A981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2B915696-0B26-9206-B2E7-93708805BDBC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A3A0836-5277-7254-E598-6DE9FA1A526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9763D9-588F-2473-91CB-B8C347B72189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FCDC52-0E62-A2F4-0387-BFC107C7F663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BC003D-0EF9-EF09-FA3B-B06705810FC8}"/>
              </a:ext>
            </a:extLst>
          </p:cNvPr>
          <p:cNvCxnSpPr>
            <a:cxnSpLocks/>
          </p:cNvCxnSpPr>
          <p:nvPr userDrawn="1"/>
        </p:nvCxnSpPr>
        <p:spPr>
          <a:xfrm>
            <a:off x="6274196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753EC447-D430-EA30-E1F1-75D216432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93422149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urp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901"/>
            <a:ext cx="5144400" cy="51444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59E922F0-08F0-9919-8C26-CE716C3AE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F29A45-EE41-3151-6F22-1274BFD4DD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AC803887-2AFC-DF73-DE60-1BE27DDE158C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FB007C44-CA5E-747F-537B-FA8B422F6EF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ACD5E94E-82F7-2222-8DA7-BF2F4217D47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422F086-3538-B59C-A13B-E07C6B18072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4270631-5CE7-99C0-6E82-FDECFC1D363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EC4CD95-FA07-887B-3375-C4368A44AF15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3E137B-4AA1-0543-1336-DFC6E4FFB011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4A66DCC-053F-B59E-D123-FE02866DE14E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44D486-4F66-A858-1E27-52EA0097BAEE}"/>
              </a:ext>
            </a:extLst>
          </p:cNvPr>
          <p:cNvCxnSpPr>
            <a:cxnSpLocks/>
          </p:cNvCxnSpPr>
          <p:nvPr userDrawn="1"/>
        </p:nvCxnSpPr>
        <p:spPr>
          <a:xfrm>
            <a:off x="6274196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FD4ACE8F-B23A-798D-9D92-BC5D1372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52967521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C7D16BB-9265-7D3A-E136-8F028A9F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6C6526-B799-7D3B-3355-24FCAF3C0E0C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A50C4-0B90-3430-16AC-9B9A65591143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A9AEB3-FBA4-4EE3-A02B-9BF60D2824E6}"/>
              </a:ext>
            </a:extLst>
          </p:cNvPr>
          <p:cNvCxnSpPr>
            <a:cxnSpLocks/>
          </p:cNvCxnSpPr>
          <p:nvPr userDrawn="1"/>
        </p:nvCxnSpPr>
        <p:spPr>
          <a:xfrm>
            <a:off x="6274196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DD3CEBA2-006C-A925-B52F-0D0CA4CB8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75176520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4FB718-4590-313D-1532-FE817A22ACB4}"/>
              </a:ext>
            </a:extLst>
          </p:cNvPr>
          <p:cNvSpPr/>
          <p:nvPr/>
        </p:nvSpPr>
        <p:spPr>
          <a:xfrm>
            <a:off x="0" y="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5144400 w 5144400"/>
              <a:gd name="connsiteY1" fmla="*/ 0 h 5144400"/>
              <a:gd name="connsiteX2" fmla="*/ 5144400 w 5144400"/>
              <a:gd name="connsiteY2" fmla="*/ 5144400 h 5144400"/>
              <a:gd name="connsiteX3" fmla="*/ 0 w 5144400"/>
              <a:gd name="connsiteY3" fmla="*/ 51444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5144400" y="0"/>
                </a:lnTo>
                <a:lnTo>
                  <a:pt x="5144400" y="5144400"/>
                </a:lnTo>
                <a:lnTo>
                  <a:pt x="0" y="5144400"/>
                </a:lnTo>
                <a:close/>
              </a:path>
            </a:pathLst>
          </a:custGeom>
          <a:noFill/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</a:extLst>
          </p:cNvPr>
          <p:cNvSpPr/>
          <p:nvPr/>
        </p:nvSpPr>
        <p:spPr>
          <a:xfrm>
            <a:off x="0" y="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6C6526-B799-7D3B-3355-24FCAF3C0E0C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A50C4-0B90-3430-16AC-9B9A65591143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A9AEB3-FBA4-4EE3-A02B-9BF60D2824E6}"/>
              </a:ext>
            </a:extLst>
          </p:cNvPr>
          <p:cNvCxnSpPr>
            <a:cxnSpLocks/>
          </p:cNvCxnSpPr>
          <p:nvPr userDrawn="1"/>
        </p:nvCxnSpPr>
        <p:spPr>
          <a:xfrm>
            <a:off x="6274196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DD3CEBA2-006C-A925-B52F-0D0CA4CB8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69136762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A7CBB0-A767-7247-8638-81BC36696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BBDEA00-FE7A-639E-C16F-BC5E3DBD8FD3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B5F76F9-295B-59E5-BDCF-8B6840E5B5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B473941B-CE77-6414-782E-B5933651166D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03FCE4B1-384C-92A9-F114-45634B67A11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6718376-BEBA-6EC2-B9BA-05AEA785303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5E96EEC-F984-9065-5EAC-AF9297B31DF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C7B85A-D75A-1A9C-EB9E-1F10BCD7B18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452E9D-9590-537A-1306-6AC3186A676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33135B-E6E0-A180-C59B-EA4745CE657B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E1E5813-C891-EC55-3C61-8BA65C529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15127329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7370059-157B-625C-8521-D3FCF8A22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aphic 3">
            <a:extLst>
              <a:ext uri="{FF2B5EF4-FFF2-40B4-BE49-F238E27FC236}">
                <a16:creationId xmlns:a16="http://schemas.microsoft.com/office/drawing/2014/main" id="{7ADBC276-24FC-31B1-198D-D0A0EB5188BB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CDDE8834-7F71-A488-29A8-540395324479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EFA04F6-2C3F-3E38-9E08-D6990D946A8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54253727-9053-862A-19CB-32DD1616812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E5204B2-3785-90DB-45F2-F73CC497595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5BC05DD-4D63-F05A-843F-EE491020FFD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60E8CE17-B2D0-B92F-1A9F-C72280B6E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BEF90E0-A2AA-9B05-58FB-3D4109E95C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94188-095E-2B15-B1C9-BFEA9CD8AD5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0B3BB8B-340F-1B2C-CFDB-82FD55A3DEA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C0A07D-57CA-BFF4-F4D9-3C2FC68A391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C2925E9-CEC5-C2C9-18E8-E9BC48F8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13498927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184C4A7B-1AC5-72AD-EB05-210AB3D4C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F506F4-DF34-76FB-83D6-A513173F8E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992705-E3A1-420B-69C5-44919D45057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489F46-0E66-3662-9807-C4103C37498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4CC0F3-7292-1366-D942-BE5A3E145A42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B3465A8-86A3-4978-6D3F-E97750AC1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41363151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A83BF5-F4EA-B655-23E1-5D8014AFB88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26EB7B3-F0BC-333D-8ADE-5B1C73FF8F1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9E1713-7A0D-1820-B43D-AE57F0715166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D7036CC-670D-3957-0E8D-C8CBF2AE9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4"/>
          <a:stretch/>
        </p:blipFill>
        <p:spPr>
          <a:xfrm>
            <a:off x="5126775" y="-4796"/>
            <a:ext cx="40172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1943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Re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8FCEB48-BE41-308F-33AB-94163C02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5A3F8AE7-69F1-0171-3222-4CFFCDB4F568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0DE2A214-8055-F089-C6C4-415D2FEE42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E7E7B380-ABE2-70DF-A29A-E3B4A181FA12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2">
              <a:extLst>
                <a:ext uri="{FF2B5EF4-FFF2-40B4-BE49-F238E27FC236}">
                  <a16:creationId xmlns:a16="http://schemas.microsoft.com/office/drawing/2014/main" id="{ED784E94-97A9-B627-1E07-7CAEF44EE8A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31E44308-7765-3146-1869-04D3DA41235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E9E56FD-C856-3054-AB6B-A80BA7D6C55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372165-1480-FF4B-FD8E-0169E8CD195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885AEDB-ED41-584E-391C-1747DAD5043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4E2F18-4E2A-EDFF-55AE-85920A343F20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7433D11-0578-F766-1515-93267A249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659307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8 - Numbered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bg1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bg1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bg1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bg1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dirty="0"/>
              <a:t>Text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F7ADEE1-F63C-492E-6243-826D5239E9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8DC97F-4D64-0DED-88CD-EE02622DD1A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6AADFB0-EF58-B66F-9E2F-35B8CE845DF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B5E01CE8-3A1A-97F6-CB42-2A7B7096C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B8DA60-1079-0DE5-3032-4CC124EFC3AF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5639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8FF1A58D-53A4-65F6-8F2B-645D65C53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5C4391E8-E519-220E-82C7-E7E85659A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3E219A7-8ADF-6CBF-872C-AEF07B645E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6C7722-3695-701D-3996-534F9F47B22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0DB2ED8-2C9E-748A-A0E7-A8309F6712B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0495AE-317E-AAA2-14BB-57D5B40C0681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484948EE-688C-80CC-A7ED-A56091E7B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7280167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C0B63B-5EB2-C517-FFAF-0A5B2B5AB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FADBBE10-EF5A-37AA-E18F-F9B27AA6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0DF69E35-608B-F57E-3615-F9FB9D11DD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8" name="Graphic 3">
            <a:extLst>
              <a:ext uri="{FF2B5EF4-FFF2-40B4-BE49-F238E27FC236}">
                <a16:creationId xmlns:a16="http://schemas.microsoft.com/office/drawing/2014/main" id="{02491239-1144-EB94-E007-F05D770D71DA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2FDE4536-B74E-FB0B-5701-EE95568054DA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DC504B4C-4BF0-DF13-D647-0C718DF4AD9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F3BB0087-C253-F0E4-3F52-1A53B4AFA97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3025D71C-0D10-5220-5980-B17FC068151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64514CD7-9102-9552-6763-AB0337AAA7E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596CCAF-CFD0-78BA-B2DE-D4AAECC80E0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83A073E-6395-AB52-363B-C387025E75D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EA63C6-5343-F79F-D184-6FE2E97A3616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5B14FF50-A296-F5AE-C68C-5D0294FDC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5100470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4966626" y="0"/>
            <a:ext cx="4177374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A83BF5-F4EA-B655-23E1-5D8014AFB88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26EB7B3-F0BC-333D-8ADE-5B1C73FF8F1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9E1713-7A0D-1820-B43D-AE57F0715166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D7036CC-670D-3957-0E8D-C8CBF2AE9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76392213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BE7F6530-2B80-C2AA-C92D-861D7E8FD5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33991A-B775-F150-1F53-A41B2C8F754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865E3E-F273-E118-A756-E7553EE37BF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6CB285-4CBA-9E7E-51AA-4D36FE48627F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B4E65701-AF49-27F6-59BC-27ED19ECE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34049423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13AFDC9-7EA7-195A-AC21-49A03E74A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F57FFFB-CCE3-C058-3729-4EDEEE5E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EAF690-F016-5F35-1D32-4ED93EF5166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BB7509F-4A74-90C7-0E0E-F5393EA5197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DDC262-79BB-0F23-042E-B5CBA3056111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74CDDDE1-60B8-DFD9-1AEF-39E3A6012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22357021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D17980-F783-4A27-87DC-42985B6C7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22A1BAB-7805-96E3-BA5B-3E8B26D8A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6A0F1E-DA3A-FCE2-E1B4-0752E505346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E94F46-3565-EF99-59CA-1C3FB0C493A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38313-DE88-3A13-90EC-74A7E9958F91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7054B755-DE16-CAB6-D625-5E607FB62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5158905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0DABAD96-0284-76FF-D804-48E7FFCA0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5D3A15-0FF3-A39B-9FE4-D700A76E306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00FE9F-6561-665F-A4F4-C9C4B4490CF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7AC149-8642-9FB6-B94B-6AE9EBA68E85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AAEAC5E7-CC2A-C92B-8A73-1CCA99C6D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75415924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ran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34BF0FE-66B0-30DC-7C7E-0C60AC620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15CB6A6-17E7-3E33-E841-80BBD7036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ADD582-662A-968D-5C24-5CA64213D2B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F3FD1C-6350-9A05-9CDB-7BB8B8E7A00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2A125E-82E9-339B-8DD3-4F99BEB92E0B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7D3F80D-5C28-6DFD-0EBA-3C78C0C42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30171965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13A89-53EE-064B-A22B-BEF22E8A423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E94F9F-2BD2-F9A5-9E54-07CF4258A965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F6175-9699-E7CE-E715-F09EA01BC759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94D4D419-E0F3-2260-2C17-B30C90428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51537296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02A8A8-2DC6-BFA7-0597-B3A0E2C7AC2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D8CED17-0DB9-2715-7150-DBF236275C4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158F57-86DC-B003-644B-932675851596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96E0D0B-5511-E73A-4166-3C440265E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00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9 - Titl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51E31D-7B4F-D8BB-1E48-D88EA581D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FD536D-56F0-6B89-4E85-90A6E969D32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2A18FDE-17E4-A96B-C3EE-A77EEBA83E23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A39C322E-4A8A-CA2E-DBCD-97DA4FDE1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21" name="Text Placeholder 42">
            <a:extLst>
              <a:ext uri="{FF2B5EF4-FFF2-40B4-BE49-F238E27FC236}">
                <a16:creationId xmlns:a16="http://schemas.microsoft.com/office/drawing/2014/main" id="{B3D3C671-29A5-6951-28E5-A58089FE5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5C5220E-134B-27E4-7BF1-37E70D4B64A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92012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Green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EF89375-E21D-F63F-06A8-C59355F12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BD7979C-B9C6-8A09-B241-FD1FED4BAC89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7B0CAF0-3BC0-2F0C-A2D6-BD2777136ABD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FE11313-A28D-C9D5-388D-F3DCE472D73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5423B194-3C18-4ED2-C954-ADB91F99CDD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A46B4C4-EAE8-DC64-8EE7-085376B9F0C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68AEA7C-4869-2294-8EAF-A87420CD474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413425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39F40A4-C4FE-CE81-4DDE-1096BF05B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04350EF6-70D2-8CA6-C8B4-23AD48C51B92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3C5F24B-DEBE-91F4-60EF-98DB9598FC4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430F02E-A1F8-79E9-1749-B79A96144ED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FABBDCAD-55AC-A504-7AB9-9EA8B4E0982A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870B6CA-17E5-8094-AABA-A4EB4CF4DD7D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B471460-440F-63D0-B43A-D4E98094F4B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29326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1011232-FEC1-556E-5D81-2627C46F6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305D3B8-631A-ECF6-F436-B2BCDEC1D146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5AA4292-461B-4E6C-D0DF-22D79FF5659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E83B83EF-F13E-0C9F-A72E-1028FFB5C1A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583F4ED-E4FB-BC79-63D6-917602298C36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7AF8DF3-63F0-80CE-4E26-5256A0E0248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D0AD8F7-2131-0B88-1728-D3CA421A2D2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784548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65075C-3A04-8F21-2D96-F1114623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A77D7537-AB6E-150C-8EAC-2488703A5501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6DD48B6-4C1B-73D2-03B9-15D30FCE5E9E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64D70B58-DDCB-C449-2352-59773ED88AE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609F40CE-5FD9-0148-24E8-B471F0E808B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921AF8C9-7D93-7437-46E4-70C04BC1FCD9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4086F6C-E115-654F-39E3-04AE3FA5602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538559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rang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C7C13A4-489B-3211-82FF-868A0A256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490672C-BECC-A8CE-2FB2-AF9FB16315DB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3EA2D57-26D4-3FE7-0AD1-EEED4BE8BED6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3244009B-B9FA-D5C6-D5E3-5563DC7638F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2FD42FBA-921E-BB93-CEB5-51CAED5F599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ADC54FF-C0E3-D235-2C4E-2FB66C6E9ED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E3A682F-0F88-48F0-97B1-60B5B2477F9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900587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A71822B-C712-A4E6-919B-405BA7F21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113608E-22FD-657F-8D07-CD39EC97958A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DA917A93-F7DB-3A50-D98B-8185FF15DE00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8D8095F-7FCC-5669-F881-F66619242228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8F3D3FE-D0C9-59C1-F189-DA228D51A05B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7F167DEA-E276-FD24-54AA-B4A09328CCE6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BDAA131-A001-A420-C695-237DBC40265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099746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08FFEE3-9429-FB20-94DA-036B3BA28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F97AAA9-D469-5AE4-F90F-9020A3DDBE0A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C2E78338-BF1F-47F8-574E-5A79325DD1F8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BEABEE7F-B8A9-CDE0-CB0E-B91BA834B8F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2EAFBE4-3E55-88EC-6263-AA83BE68E7C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5877F46-FE15-EE6B-7255-F5187038A7A8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F62DDA2E-E23F-3C1F-FBA8-13E4AE5F3526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463859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 White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3">
            <a:extLst>
              <a:ext uri="{FF2B5EF4-FFF2-40B4-BE49-F238E27FC236}">
                <a16:creationId xmlns:a16="http://schemas.microsoft.com/office/drawing/2014/main" id="{46DC4F6B-8D28-1514-E83F-9C8BC35CC881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528AAC0C-F8F7-997C-49C5-2DDCFFEF4C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709A296F-6430-7EEE-74D0-2B39CDE8E8CE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98732BD3-7687-3964-C382-BE79A166885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9F629670-5E2F-8BFA-0D73-6127F5336BE0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9B99146A-4055-2125-3098-1EF0E51C585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894636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543A0E-70E6-46DB-8F7C-06A0214599E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68057134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.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D69DC-9F16-4CA4-A0E0-1872B8AD5D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606181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1 - Cover N BlueGree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97BECFD-8EA7-0689-338E-FF7973481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FCA7DC03-F552-0867-352F-D9703C605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DCB03-B7A1-6B00-BC51-6A2712B64A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0" name="Graphic 3">
            <a:extLst>
              <a:ext uri="{FF2B5EF4-FFF2-40B4-BE49-F238E27FC236}">
                <a16:creationId xmlns:a16="http://schemas.microsoft.com/office/drawing/2014/main" id="{49D9392C-9E29-427F-3C29-C64146E898C7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6483177-9ABF-3F5C-ED1D-16C01EEE37C3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7C96119-D9F7-8022-5694-A13E7950B52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247CB589-C660-36A6-BF29-1327034A981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2B915696-0B26-9206-B2E7-93708805BDBC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A3A0836-5277-7254-E598-6DE9FA1A526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9763D9-588F-2473-91CB-B8C347B72189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FCDC52-0E62-A2F4-0387-BFC107C7F663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753EC447-D430-EA30-E1F1-75D216432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43BA7C-3D07-A541-E538-C8BD56B50AB3}"/>
              </a:ext>
            </a:extLst>
          </p:cNvPr>
          <p:cNvCxnSpPr>
            <a:cxnSpLocks/>
          </p:cNvCxnSpPr>
          <p:nvPr userDrawn="1"/>
        </p:nvCxnSpPr>
        <p:spPr>
          <a:xfrm>
            <a:off x="6278509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96335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1 High Leve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F4102E0A-65A1-4E0C-ABCA-2CEBB8D5BF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254700"/>
            <a:ext cx="8308800" cy="4471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98B0E82-EA1C-4460-BDB7-9A3A843960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01818"/>
            <a:ext cx="8308800" cy="2723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chemeClr val="bg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27477990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1 White - plain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68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95076899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3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3FE214-5976-44EB-8D69-829839140B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600" y="1260000"/>
            <a:ext cx="8308800" cy="33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4">
            <a:extLst>
              <a:ext uri="{FF2B5EF4-FFF2-40B4-BE49-F238E27FC236}">
                <a16:creationId xmlns:a16="http://schemas.microsoft.com/office/drawing/2014/main" id="{814F1CC0-C047-48C4-AF2A-2AC018849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Public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1259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5.3 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DC7E492-6593-48F3-B8DE-F4922A042A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7681" y="1381760"/>
            <a:ext cx="7560000" cy="648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accent3"/>
                </a:solidFill>
                <a:latin typeface="Nokia Pure Headline Ultra Light" panose="020B02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13CF00-6E09-4D3C-936B-3B115DF5F5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81" y="2224194"/>
            <a:ext cx="7560000" cy="648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261483430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2 White - one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83088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505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915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2785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29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  <a:lvl6pPr marL="1382395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6129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843405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Nokia Pure Text Light" panose="020B0403020202020204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699461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2 - Cover N PurpleBlu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901"/>
            <a:ext cx="5144400" cy="51444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59E922F0-08F0-9919-8C26-CE716C3AE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F29A45-EE41-3151-6F22-1274BFD4DD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AC803887-2AFC-DF73-DE60-1BE27DDE158C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FB007C44-CA5E-747F-537B-FA8B422F6EF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ACD5E94E-82F7-2222-8DA7-BF2F4217D47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422F086-3538-B59C-A13B-E07C6B18072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4270631-5CE7-99C0-6E82-FDECFC1D363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EC4CD95-FA07-887B-3375-C4368A44AF15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E65701-8704-DC44-7F06-7957F6D50DDE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0CCF65E-F2C0-F179-6CEF-6926AE13A1AD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4148E0E7-D605-6CB3-E2A2-9F865D08B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FB4871-3E91-2C06-4BD6-BAB4716AC823}"/>
              </a:ext>
            </a:extLst>
          </p:cNvPr>
          <p:cNvCxnSpPr>
            <a:cxnSpLocks/>
          </p:cNvCxnSpPr>
          <p:nvPr userDrawn="1"/>
        </p:nvCxnSpPr>
        <p:spPr>
          <a:xfrm>
            <a:off x="6278509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973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3 - Cover N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C7D16BB-9265-7D3A-E136-8F028A9F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531529-C0C1-501F-B90B-E578B26E0D98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0C94059-F7F6-293D-88B1-A0CCDDB75575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98343E1B-0BDB-6D7F-D5F6-35E72B8B2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5A84A49-4C32-0562-6B33-E8281C62C942}"/>
              </a:ext>
            </a:extLst>
          </p:cNvPr>
          <p:cNvCxnSpPr>
            <a:cxnSpLocks/>
          </p:cNvCxnSpPr>
          <p:nvPr userDrawn="1"/>
        </p:nvCxnSpPr>
        <p:spPr>
          <a:xfrm>
            <a:off x="6278509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815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4 - Cover 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4FB718-4590-313D-1532-FE817A22ACB4}"/>
              </a:ext>
            </a:extLst>
          </p:cNvPr>
          <p:cNvSpPr/>
          <p:nvPr/>
        </p:nvSpPr>
        <p:spPr>
          <a:xfrm>
            <a:off x="0" y="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5144400 w 5144400"/>
              <a:gd name="connsiteY1" fmla="*/ 0 h 5144400"/>
              <a:gd name="connsiteX2" fmla="*/ 5144400 w 5144400"/>
              <a:gd name="connsiteY2" fmla="*/ 5144400 h 5144400"/>
              <a:gd name="connsiteX3" fmla="*/ 0 w 5144400"/>
              <a:gd name="connsiteY3" fmla="*/ 51444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5144400" y="0"/>
                </a:lnTo>
                <a:lnTo>
                  <a:pt x="5144400" y="5144400"/>
                </a:lnTo>
                <a:lnTo>
                  <a:pt x="0" y="5144400"/>
                </a:lnTo>
                <a:close/>
              </a:path>
            </a:pathLst>
          </a:custGeom>
          <a:noFill/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</a:extLst>
          </p:cNvPr>
          <p:cNvSpPr/>
          <p:nvPr/>
        </p:nvSpPr>
        <p:spPr>
          <a:xfrm>
            <a:off x="0" y="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E447E57-9E3B-2030-9902-A8BA6E7583E4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61C7B4D-5A69-FF1F-0F31-D16D75C7921B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AD544843-BF44-8F0F-4D23-F80C60F60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907F98-A046-E796-677D-FB8EEDD6F083}"/>
              </a:ext>
            </a:extLst>
          </p:cNvPr>
          <p:cNvCxnSpPr>
            <a:cxnSpLocks/>
          </p:cNvCxnSpPr>
          <p:nvPr userDrawn="1"/>
        </p:nvCxnSpPr>
        <p:spPr>
          <a:xfrm>
            <a:off x="6278509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320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1 - Cover O Blue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A7CBB0-A767-7247-8638-81BC36696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BBDEA00-FE7A-639E-C16F-BC5E3DBD8FD3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B5F76F9-295B-59E5-BDCF-8B6840E5B5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B473941B-CE77-6414-782E-B5933651166D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03FCE4B1-384C-92A9-F114-45634B67A11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6718376-BEBA-6EC2-B9BA-05AEA785303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5E96EEC-F984-9065-5EAC-AF9297B31DF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8B88A2-C8A9-A342-E8B5-C91DF5E71FF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EC2290D-5934-145E-499C-1CB0349E5FA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BD471F30-B344-A63E-287D-45299C34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9E2940-FA7B-D6D9-D260-E74604400511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997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2 - Cover O Blue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7370059-157B-625C-8521-D3FCF8A22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aphic 3">
            <a:extLst>
              <a:ext uri="{FF2B5EF4-FFF2-40B4-BE49-F238E27FC236}">
                <a16:creationId xmlns:a16="http://schemas.microsoft.com/office/drawing/2014/main" id="{7ADBC276-24FC-31B1-198D-D0A0EB5188BB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CDDE8834-7F71-A488-29A8-540395324479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EFA04F6-2C3F-3E38-9E08-D6990D946A8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54253727-9053-862A-19CB-32DD1616812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E5204B2-3785-90DB-45F2-F73CC497595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5BC05DD-4D63-F05A-843F-EE491020FFD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60E8CE17-B2D0-B92F-1A9F-C72280B6E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BEF90E0-A2AA-9B05-58FB-3D4109E95C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132D8A-9E85-B335-C2FD-9D2508FEAFC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D1F556C-703D-0EB9-35BD-0A7DE6122BF2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61D5928-67F7-A4E5-2767-E072B8F67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F6BC33A-A2E3-7103-ACC7-6F043901E5EF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3113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3 - Cover O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184C4A7B-1AC5-72AD-EB05-210AB3D4C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F506F4-DF34-76FB-83D6-A513173F8E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759C7-94BC-8FC1-9A43-A40A4BE7AC1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3D4680A-11B6-A841-EC68-FFF11409500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AE485A1C-8A6A-5C51-5E3F-5685AAA90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7FF23FE-4D10-4C29-7B09-1D707687BDB0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03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A68076-E163-16F0-6643-612506DC25C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DBD7350-FFE3-8F35-04ED-B83CAB700A0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E90EBC0-49DE-3234-6D8A-7B5E88E2D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B0E9F-637B-B4E3-0E4C-6D28BA81E660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089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4 - Cover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4"/>
          <a:stretch/>
        </p:blipFill>
        <p:spPr>
          <a:xfrm>
            <a:off x="5126775" y="-4796"/>
            <a:ext cx="4017225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94EDB0-D38F-0FE8-27C1-80BAE2455A1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FAF1A61-3518-0ABC-1BC0-5990D5EF88D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496FB4B1-7F2F-CF04-74B8-D3A7467B0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1F15E35-8F62-FCD4-CD9C-8C7F57AAEDE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60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1 - Cover K Oran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8FCEB48-BE41-308F-33AB-94163C02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5A3F8AE7-69F1-0171-3222-4CFFCDB4F568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0DE2A214-8055-F089-C6C4-415D2FEE42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E7E7B380-ABE2-70DF-A29A-E3B4A181FA12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2">
              <a:extLst>
                <a:ext uri="{FF2B5EF4-FFF2-40B4-BE49-F238E27FC236}">
                  <a16:creationId xmlns:a16="http://schemas.microsoft.com/office/drawing/2014/main" id="{ED784E94-97A9-B627-1E07-7CAEF44EE8A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31E44308-7765-3146-1869-04D3DA41235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E9E56FD-C856-3054-AB6B-A80BA7D6C55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01FC38E-29E5-B44A-FE96-F713B08050E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AAAD9DC-C952-84F6-32BA-CE8084E916D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B603A7C0-7450-F57A-CF86-135B131E6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B055563-B67F-14B5-583B-3BFC0EB8093A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581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2 - Cover K BlueGreen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8FF1A58D-53A4-65F6-8F2B-645D65C53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5C4391E8-E519-220E-82C7-E7E85659A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3E219A7-8ADF-6CBF-872C-AEF07B645E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9CCAE72-315B-6DC4-6ED3-6C32104BB03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F6B1C01-19BD-7D67-4E40-88818E2139B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7C973916-701B-92E4-FA4C-28A5746F5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87F7F1-F554-8627-99C4-694EBCFB2B2A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454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3 - Cover K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C0B63B-5EB2-C517-FFAF-0A5B2B5AB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FADBBE10-EF5A-37AA-E18F-F9B27AA6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0DF69E35-608B-F57E-3615-F9FB9D11DD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8" name="Graphic 3">
            <a:extLst>
              <a:ext uri="{FF2B5EF4-FFF2-40B4-BE49-F238E27FC236}">
                <a16:creationId xmlns:a16="http://schemas.microsoft.com/office/drawing/2014/main" id="{02491239-1144-EB94-E007-F05D770D71DA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2FDE4536-B74E-FB0B-5701-EE95568054DA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DC504B4C-4BF0-DF13-D647-0C718DF4AD9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F3BB0087-C253-F0E4-3F52-1A53B4AFA97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3025D71C-0D10-5220-5980-B17FC068151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64514CD7-9102-9552-6763-AB0337AAA7E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AE80B1C-FD35-F288-8BFD-2F827D4C51A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7E72F-0CE2-D4D0-F696-BEA9F83EF5AA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AB4C8BF7-D6EA-CCEB-F116-FF8F674A1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7837CA-5E74-BA1B-C559-ADAB2DF6DB7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573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4 - Cover 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4966626" y="0"/>
            <a:ext cx="4177374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85118FE-3A69-7878-D9BB-1A3313720C8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F609D8D-5CB0-9FB7-12C3-CB2F81E54A6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A6A581A3-9568-ADAA-C577-D08AD5F13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E53593B-A7AE-9963-B6BC-8C94C8F0B46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929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1 - Divider Blue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AA9E6A-3B54-EBA8-25AB-52211D52F5E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FC82D3C-5CAB-DDEA-5BAD-0CE49311B44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F275CFF-10A6-01B8-606D-73D7A5642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6D07526-2E9D-2AAD-EE94-167EEE1536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78E584-630B-6BB7-31DB-22945E35D16E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021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2 - Divider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BE7F6530-2B80-C2AA-C92D-861D7E8FD5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BBDEB0-7315-4214-F9C8-48DBCC502C8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76F6A6-5835-91B8-5B94-A197DCCF65D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146445DD-AC0A-C4BA-03CB-A346CF3E9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ED3C240-0F31-AD4B-E3D6-E9E2DFC4EB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35493C-0314-59F4-3E99-CA50A71C90CC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575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3 - Divider BlueGreen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0FACD4-71CC-9E35-CDCC-22C146E52E9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23572DF-299F-8B6C-1E42-1A659F39324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F374EA10-DD32-7823-1E8C-8A5B6454C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B4CCFE40-D40E-A7E0-E99F-0E9E3E7CA3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3B8AC4-F4BB-1C6B-E9E1-81AAE91353AA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868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4 - Divider PurpleBlu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0DABAD96-0284-76FF-D804-48E7FFCA0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758511-3EE8-4852-763C-F4F1187FA97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486F512-1927-A0E0-A1C2-79941992D99A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8DEF3F3-5CAD-FC0C-F7DD-4A913E71B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E790325F-8E1D-1D8F-9BC9-63324BDA40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CA3B95-CC6F-4FEB-6208-838206331854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560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5 - Divider Blue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13AFDC9-7EA7-195A-AC21-49A03E74A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F57FFFB-CCE3-C058-3729-4EDEEE5E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665458-1735-3CFE-DB60-E654932058A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EAC92C-19BC-5473-42AE-69A4371F2861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E2C85D8-A3A9-A261-1BCF-701066856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21CF4E5-14D0-7A0E-3B20-BC1F539D9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A401B5-C192-1C5E-DEC6-0208970D360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7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4 - 1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C5286A-148E-6CAC-4953-28CEC8A7AC6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C09A251-3EA9-3813-C32A-42674B11B3B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DDBC5E9-DF95-1530-C94F-AC94C8FDD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6E148E-AE32-EC04-55CF-5022F79ADEBA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054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6 - Divider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D17980-F783-4A27-87DC-42985B6C7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22A1BAB-7805-96E3-BA5B-3E8B26D8A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C0B05D-F0F7-15F3-4C17-EED0899C7AF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9857B24-CF63-C1F9-6FBA-114618B4AAB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9CB5136-AC36-0B5E-A3A9-2D5B7B13C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45165F11-ACDF-2F83-0960-B38B3A16DA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706451-60D5-D91A-8F02-C9976F1594E7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979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7 - Divider Oran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34BF0FE-66B0-30DC-7C7E-0C60AC620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15CB6A6-17E7-3E33-E841-80BBD7036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9B4D71-50D7-0502-EF7E-5AAF38E8659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256B84B-A641-FF3B-04A5-7875DE216F3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B5AF0F0-B002-CB3B-6A1E-945904E80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BFB53FB7-1753-80D0-CDCE-10664D914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C6A19A-B08A-3B13-3757-298A0EA8C9AD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916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1 - End BlueGreen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A71822B-C712-A4E6-919B-405BA7F21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113608E-22FD-657F-8D07-CD39EC97958A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DA917A93-F7DB-3A50-D98B-8185FF15DE00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8D8095F-7FCC-5669-F881-F66619242228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8F3D3FE-D0C9-59C1-F189-DA228D51A05B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7F167DEA-E276-FD24-54AA-B4A09328CCE6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BDAA131-A001-A420-C695-237DBC40265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8977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2 - End BlueGreen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EF89375-E21D-F63F-06A8-C59355F12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BD7979C-B9C6-8A09-B241-FD1FED4BAC89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7B0CAF0-3BC0-2F0C-A2D6-BD2777136ABD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FE11313-A28D-C9D5-388D-F3DCE472D73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5423B194-3C18-4ED2-C954-ADB91F99CDD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A46B4C4-EAE8-DC64-8EE7-085376B9F0C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68AEA7C-4869-2294-8EAF-A87420CD474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49010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3 - End BlueGreen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08FFEE3-9429-FB20-94DA-036B3BA28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F97AAA9-D469-5AE4-F90F-9020A3DDBE0A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C2E78338-BF1F-47F8-574E-5A79325DD1F8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BEABEE7F-B8A9-CDE0-CB0E-B91BA834B8F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2EAFBE4-3E55-88EC-6263-AA83BE68E7C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5877F46-FE15-EE6B-7255-F5187038A7A8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F62DDA2E-E23F-3C1F-FBA8-13E4AE5F3526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0662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4 - End PurpleBlue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65075C-3A04-8F21-2D96-F1114623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A77D7537-AB6E-150C-8EAC-2488703A5501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6DD48B6-4C1B-73D2-03B9-15D30FCE5E9E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64D70B58-DDCB-C449-2352-59773ED88AE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609F40CE-5FD9-0148-24E8-B471F0E808B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921AF8C9-7D93-7437-46E4-70C04BC1FCD9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4086F6C-E115-654F-39E3-04AE3FA5602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2717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5 - End BluePink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39F40A4-C4FE-CE81-4DDE-1096BF05B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04350EF6-70D2-8CA6-C8B4-23AD48C51B92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3C5F24B-DEBE-91F4-60EF-98DB9598FC4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430F02E-A1F8-79E9-1749-B79A96144ED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FABBDCAD-55AC-A504-7AB9-9EA8B4E0982A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870B6CA-17E5-8094-AABA-A4EB4CF4DD7D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B471460-440F-63D0-B43A-D4E98094F4B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6942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6 - End Pink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1011232-FEC1-556E-5D81-2627C46F6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305D3B8-631A-ECF6-F436-B2BCDEC1D146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5AA4292-461B-4E6C-D0DF-22D79FF5659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E83B83EF-F13E-0C9F-A72E-1028FFB5C1A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583F4ED-E4FB-BC79-63D6-917602298C36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7AF8DF3-63F0-80CE-4E26-5256A0E0248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D0AD8F7-2131-0B88-1728-D3CA421A2D2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2669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7 - Divider Orange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C7C13A4-489B-3211-82FF-868A0A256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490672C-BECC-A8CE-2FB2-AF9FB16315DB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3EA2D57-26D4-3FE7-0AD1-EEED4BE8BED6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3244009B-B9FA-D5C6-D5E3-5563DC7638F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2FD42FBA-921E-BB93-CEB5-51CAED5F599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ADC54FF-C0E3-D235-2C4E-2FB66C6E9ED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E3A682F-0F88-48F0-97B1-60B5B2477F9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15654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8 -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3">
            <a:extLst>
              <a:ext uri="{FF2B5EF4-FFF2-40B4-BE49-F238E27FC236}">
                <a16:creationId xmlns:a16="http://schemas.microsoft.com/office/drawing/2014/main" id="{46DC4F6B-8D28-1514-E83F-9C8BC35CC881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528AAC0C-F8F7-997C-49C5-2DDCFFEF4C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709A296F-6430-7EEE-74D0-2B39CDE8E8CE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98732BD3-7687-3964-C382-BE79A166885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9F629670-5E2F-8BFA-0D73-6127F5336BE0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9B99146A-4055-2125-3098-1EF0E51C585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3916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5 - 2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D7398D-CEE7-3079-FB86-A89C992F31A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654D0DC-83E2-3257-B441-08F7D9D9447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47C68A9-7989-FB66-D55B-D66D6874D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15E90F7-1D56-9D4E-EEB3-850E3973D909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6354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.1 Purple 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E0088CF-9805-AC00-2E44-FEDD1F032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18C5C881-6232-BFA7-567B-082B9812798D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A7B1468-DC70-C7CA-C73C-813D9CB25BFA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451A4F75-E5F2-1670-B856-0C50A096182E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6ABA3F79-83E7-60E8-D5C5-3BAA4DCFD3E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E73BD87-4A2E-6EF3-00CD-BDB814E3B47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381AF05A-3BBF-9E12-E27A-4FCA9CAD6E1E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174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C1BFCD-6D0E-9392-8AF1-AA5AC554C5C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0ADFB8-3432-B307-E345-E3F3BD40FB23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8B6B60-CBCC-891E-2583-9E8CD3C9950B}"/>
              </a:ext>
            </a:extLst>
          </p:cNvPr>
          <p:cNvCxnSpPr>
            <a:cxnSpLocks/>
          </p:cNvCxnSpPr>
          <p:nvPr userDrawn="1"/>
        </p:nvCxnSpPr>
        <p:spPr>
          <a:xfrm>
            <a:off x="1400627" y="4830552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CBFB85A3-5CE3-2927-6461-99DEDFB9D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505296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4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D69DC-9F16-4CA4-A0E0-1872B8AD5D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2CEEA-D10B-4027-B574-871A2D467B4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513" y="1080000"/>
            <a:ext cx="4010400" cy="349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</a:defRPr>
            </a:lvl1pPr>
            <a:lvl2pPr marL="230394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</a:defRPr>
            </a:lvl2pPr>
            <a:lvl3pPr marL="464389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</a:defRPr>
            </a:lvl3pPr>
            <a:lvl4pPr marL="69478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</a:defRPr>
            </a:lvl4pPr>
            <a:lvl5pPr marL="1371566" indent="0">
              <a:buNone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2A3EA1-7EF7-42C0-BFDF-1FFFCB7C223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716000" y="1080000"/>
            <a:ext cx="4010400" cy="349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</a:defRPr>
            </a:lvl1pPr>
            <a:lvl2pPr marL="230394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</a:defRPr>
            </a:lvl2pPr>
            <a:lvl3pPr marL="464389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</a:defRPr>
            </a:lvl3pPr>
            <a:lvl4pPr marL="69478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</a:defRPr>
            </a:lvl4pPr>
            <a:lvl5pPr marL="1371566" indent="0">
              <a:buNone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F74F9C6-2D12-AB4A-829F-37164CA15A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2"/>
                </a:solidFill>
                <a:latin typeface="Nokia Pure Headline Ultra Light" panose="020B0204040602060303" pitchFamily="34" charset="0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 dirty="0"/>
              <a:t>Click to edit secondary headline</a:t>
            </a:r>
          </a:p>
        </p:txBody>
      </p:sp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2657C824-12DE-FC4A-BCBB-9EE3D9FAFA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tx2"/>
                </a:solidFill>
                <a:latin typeface="Nokia Pure Headline Ultra Light" panose="020B0204040602060303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42201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543A0E-70E6-46DB-8F7C-06A0214599E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758447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D69DC-9F16-4CA4-A0E0-1872B8AD5D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74728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D69DC-9F16-4CA4-A0E0-1872B8AD5D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3FE214-5976-44EB-8D69-829839140B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600" y="1260000"/>
            <a:ext cx="8308800" cy="33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394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589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298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377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275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D69DC-9F16-4CA4-A0E0-1872B8AD5D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8159A76-98DF-40D7-AAA6-3C6EFC62A7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00" y="1260000"/>
            <a:ext cx="4010400" cy="33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230394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marL="462589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>
                <a:solidFill>
                  <a:schemeClr val="tx2"/>
                </a:solidFill>
                <a:latin typeface="+mn-lt"/>
              </a:defRPr>
            </a:lvl3pPr>
            <a:lvl4pPr marL="69298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4pPr>
            <a:lvl5pPr marL="923377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700">
                <a:solidFill>
                  <a:schemeClr val="tx2"/>
                </a:solidFill>
                <a:latin typeface="+mn-lt"/>
              </a:defRPr>
            </a:lvl5pPr>
            <a:lvl6pPr marL="1382366" indent="-228594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76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154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749A47C-F045-4720-B44F-ABE91F832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6000" y="1260000"/>
            <a:ext cx="4010400" cy="33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230394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marL="462589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>
                <a:solidFill>
                  <a:schemeClr val="tx2"/>
                </a:solidFill>
                <a:latin typeface="+mn-lt"/>
              </a:defRPr>
            </a:lvl3pPr>
            <a:lvl4pPr marL="69298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4pPr>
            <a:lvl5pPr marL="923377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700">
                <a:solidFill>
                  <a:schemeClr val="tx2"/>
                </a:solidFill>
                <a:latin typeface="+mn-lt"/>
              </a:defRPr>
            </a:lvl5pPr>
            <a:lvl6pPr marL="1382366" indent="-228594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76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154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84798BF3-AC17-43DB-9543-A1154429A1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1" name="Text Placeholder 42">
            <a:extLst>
              <a:ext uri="{FF2B5EF4-FFF2-40B4-BE49-F238E27FC236}">
                <a16:creationId xmlns:a16="http://schemas.microsoft.com/office/drawing/2014/main" id="{A3E6F846-F43A-474F-AF8A-489219A597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865296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2">
            <a:extLst>
              <a:ext uri="{FF2B5EF4-FFF2-40B4-BE49-F238E27FC236}">
                <a16:creationId xmlns:a16="http://schemas.microsoft.com/office/drawing/2014/main" id="{1CF4B30C-BC0A-4BED-8EEF-4DDEF7B9FAB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7600" y="1260000"/>
            <a:ext cx="8308800" cy="33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46ED1-96F6-4AE8-9D3A-0266CB4B738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DE51B3D-110F-4884-81C0-0C6A2D17AF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A48031C6-8898-401E-BAC3-BF0FF9C78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835072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2">
            <a:extLst>
              <a:ext uri="{FF2B5EF4-FFF2-40B4-BE49-F238E27FC236}">
                <a16:creationId xmlns:a16="http://schemas.microsoft.com/office/drawing/2014/main" id="{9E969AE7-D418-4354-A166-2D9EC9AFFBD5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417600" y="1260000"/>
            <a:ext cx="8308800" cy="33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72D45-B478-45D6-BC5D-D958ACDFA9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9272C944-84CC-4AB8-82D5-9695E2FD53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050D1CE3-F30D-40A8-93F6-C618AFBE2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9038980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1.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D69DC-9F16-4CA4-A0E0-1872B8AD5D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3FE214-5976-44EB-8D69-829839140B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600" y="1260000"/>
            <a:ext cx="8308800" cy="33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394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589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298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377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70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6 - 3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C89AA2-17C4-2311-08AF-1321E11749F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713EB45-843B-9A1C-345B-468536A7E05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77A4B8F-49F4-2929-427A-DF7B92A56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B2E0291-902D-01E0-6FC4-89B560E81BFC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6995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.1 Blue 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6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Title J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1803601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0998CE4-7259-4A5A-A1FA-53011E08BD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7181363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0998CE4-7259-4A5A-A1FA-53011E08BD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5A229AE-E88F-4F83-BA1D-154EEC7578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4572"/>
            <a:ext cx="9144000" cy="5138928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06329CC-0212-4966-8275-C26C9C217D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63" y="3828904"/>
            <a:ext cx="2494742" cy="11102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DF1F9DA-53E2-4FBA-9E69-3DF334F27773}"/>
              </a:ext>
            </a:extLst>
          </p:cNvPr>
          <p:cNvGrpSpPr/>
          <p:nvPr userDrawn="1"/>
        </p:nvGrpSpPr>
        <p:grpSpPr>
          <a:xfrm>
            <a:off x="6571605" y="3856026"/>
            <a:ext cx="2496197" cy="707886"/>
            <a:chOff x="2958622" y="1638957"/>
            <a:chExt cx="2496197" cy="7562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E00150B-609D-4DE8-8D2B-8EC6FA4B2C81}"/>
                </a:ext>
              </a:extLst>
            </p:cNvPr>
            <p:cNvSpPr/>
            <p:nvPr/>
          </p:nvSpPr>
          <p:spPr>
            <a:xfrm>
              <a:off x="2958622" y="1638957"/>
              <a:ext cx="2496197" cy="7562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err="1">
                  <a:ln w="3175" cmpd="sng">
                    <a:noFill/>
                    <a:prstDash val="solid"/>
                  </a:ln>
                  <a:gradFill flip="none" rotWithShape="1">
                    <a:gsLst>
                      <a:gs pos="36000">
                        <a:schemeClr val="accent3"/>
                      </a:gs>
                      <a:gs pos="7000">
                        <a:srgbClr val="4C34FC"/>
                      </a:gs>
                      <a:gs pos="72000">
                        <a:srgbClr val="FFFF00"/>
                      </a:gs>
                      <a:gs pos="100000">
                        <a:srgbClr val="FF0000"/>
                      </a:gs>
                    </a:gsLst>
                    <a:lin ang="0" scaled="1"/>
                    <a:tileRect/>
                  </a:gradFill>
                  <a:effectLst/>
                  <a:latin typeface="Nokia Pure Headline Ultra Light" panose="020B0204040602060303" pitchFamily="34" charset="0"/>
                </a:rPr>
                <a:t>W</a:t>
              </a:r>
              <a:r>
                <a:rPr lang="en-US" sz="3200" cap="none" spc="0" err="1">
                  <a:ln w="3175" cmpd="sng">
                    <a:noFill/>
                    <a:prstDash val="solid"/>
                  </a:ln>
                  <a:gradFill flip="none" rotWithShape="1">
                    <a:gsLst>
                      <a:gs pos="36000">
                        <a:schemeClr val="accent3"/>
                      </a:gs>
                      <a:gs pos="7000">
                        <a:srgbClr val="4C34FC"/>
                      </a:gs>
                      <a:gs pos="72000">
                        <a:srgbClr val="FFFF00"/>
                      </a:gs>
                      <a:gs pos="100000">
                        <a:srgbClr val="FF0000"/>
                      </a:gs>
                    </a:gsLst>
                    <a:lin ang="0" scaled="1"/>
                    <a:tileRect/>
                  </a:gradFill>
                  <a:effectLst/>
                  <a:latin typeface="Nokia Pure Headline Ultra Light" panose="020B0204040602060303" pitchFamily="34" charset="0"/>
                </a:rPr>
                <a:t>ave</a:t>
              </a:r>
              <a:r>
                <a:rPr lang="en-US" sz="3600" b="1" cap="none" spc="0" err="1">
                  <a:ln w="3175" cmpd="sng">
                    <a:noFill/>
                    <a:prstDash val="solid"/>
                  </a:ln>
                  <a:gradFill flip="none" rotWithShape="1">
                    <a:gsLst>
                      <a:gs pos="36000">
                        <a:schemeClr val="accent3"/>
                      </a:gs>
                      <a:gs pos="7000">
                        <a:srgbClr val="4C34FC"/>
                      </a:gs>
                      <a:gs pos="72000">
                        <a:srgbClr val="FFFF00"/>
                      </a:gs>
                      <a:gs pos="100000">
                        <a:srgbClr val="FF0000"/>
                      </a:gs>
                    </a:gsLst>
                    <a:lin ang="0" scaled="1"/>
                    <a:tileRect/>
                  </a:gradFill>
                  <a:effectLst/>
                  <a:latin typeface="Nokia Pure Headline Ultra Light" panose="020B0204040602060303" pitchFamily="34" charset="0"/>
                </a:rPr>
                <a:t>L</a:t>
              </a:r>
              <a:r>
                <a:rPr lang="en-US" sz="3200" cap="none" spc="0" err="1">
                  <a:ln w="3175" cmpd="sng">
                    <a:noFill/>
                    <a:prstDash val="solid"/>
                  </a:ln>
                  <a:gradFill flip="none" rotWithShape="1">
                    <a:gsLst>
                      <a:gs pos="36000">
                        <a:schemeClr val="accent3"/>
                      </a:gs>
                      <a:gs pos="7000">
                        <a:srgbClr val="4C34FC"/>
                      </a:gs>
                      <a:gs pos="72000">
                        <a:srgbClr val="FFFF00"/>
                      </a:gs>
                      <a:gs pos="100000">
                        <a:srgbClr val="FF0000"/>
                      </a:gs>
                    </a:gsLst>
                    <a:lin ang="0" scaled="1"/>
                    <a:tileRect/>
                  </a:gradFill>
                  <a:effectLst/>
                  <a:latin typeface="Nokia Pure Headline Ultra Light" panose="020B0204040602060303" pitchFamily="34" charset="0"/>
                </a:rPr>
                <a:t>enghts</a:t>
              </a:r>
              <a:endParaRPr lang="en-US" sz="3600" cap="none" spc="0">
                <a:ln w="3175" cmpd="sng">
                  <a:noFill/>
                  <a:prstDash val="solid"/>
                </a:ln>
                <a:gradFill flip="none" rotWithShape="1">
                  <a:gsLst>
                    <a:gs pos="36000">
                      <a:schemeClr val="accent3"/>
                    </a:gs>
                    <a:gs pos="7000">
                      <a:srgbClr val="4C34FC"/>
                    </a:gs>
                    <a:gs pos="72000">
                      <a:srgbClr val="FFFF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effectLst/>
                <a:latin typeface="Nokia Pure Headline Ultra Light" panose="020B02040406020603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6D840E-A3F2-4004-8F5B-37BA5C66584E}"/>
                </a:ext>
              </a:extLst>
            </p:cNvPr>
            <p:cNvSpPr/>
            <p:nvPr/>
          </p:nvSpPr>
          <p:spPr>
            <a:xfrm>
              <a:off x="4766096" y="1697273"/>
              <a:ext cx="656519" cy="328796"/>
            </a:xfrm>
            <a:prstGeom prst="rect">
              <a:avLst/>
            </a:prstGeom>
            <a:noFill/>
            <a:effectLst>
              <a:outerShdw blurRad="127000" dist="50800" dir="600000" algn="ctr" rotWithShape="0">
                <a:srgbClr val="000000">
                  <a:alpha val="43137"/>
                </a:srgb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400" b="1" cap="none" spc="0">
                  <a:ln w="3175" cmpd="sng">
                    <a:noFill/>
                    <a:prstDash val="solid"/>
                  </a:ln>
                  <a:gradFill flip="none" rotWithShape="1">
                    <a:gsLst>
                      <a:gs pos="21000">
                        <a:srgbClr val="D6AB32"/>
                      </a:gs>
                      <a:gs pos="53000">
                        <a:srgbClr val="FF8B10"/>
                      </a:gs>
                      <a:gs pos="92000">
                        <a:srgbClr val="FF0000"/>
                      </a:gs>
                    </a:gsLst>
                    <a:lin ang="0" scaled="1"/>
                    <a:tileRect/>
                  </a:gradFill>
                  <a:effectLst/>
                  <a:latin typeface="Nokia Pure Headline Ultra Light" panose="020B0204040602060303" pitchFamily="34" charset="0"/>
                </a:rPr>
                <a:t>20 22</a:t>
              </a: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8837293-BA41-42DF-A06A-AAB3BBB5ED6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329" y="4522674"/>
            <a:ext cx="1427699" cy="601574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B3DAE29F-1800-4E10-814E-525BA9D830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55328" y="4939200"/>
            <a:ext cx="6048000" cy="1632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78274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.1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0998CE4-7259-4A5A-A1FA-53011E08BD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7181363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0998CE4-7259-4A5A-A1FA-53011E08BD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5A229AE-E88F-4F83-BA1D-154EEC7578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4572"/>
            <a:ext cx="9144000" cy="51389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DF1F9DA-53E2-4FBA-9E69-3DF334F27773}"/>
              </a:ext>
            </a:extLst>
          </p:cNvPr>
          <p:cNvGrpSpPr/>
          <p:nvPr userDrawn="1"/>
        </p:nvGrpSpPr>
        <p:grpSpPr>
          <a:xfrm>
            <a:off x="6579354" y="3856026"/>
            <a:ext cx="2496197" cy="707886"/>
            <a:chOff x="2958622" y="1638957"/>
            <a:chExt cx="2496197" cy="7562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E00150B-609D-4DE8-8D2B-8EC6FA4B2C81}"/>
                </a:ext>
              </a:extLst>
            </p:cNvPr>
            <p:cNvSpPr/>
            <p:nvPr/>
          </p:nvSpPr>
          <p:spPr>
            <a:xfrm>
              <a:off x="2958622" y="1638957"/>
              <a:ext cx="2496197" cy="7562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err="1">
                  <a:ln w="3175" cmpd="sng">
                    <a:noFill/>
                    <a:prstDash val="solid"/>
                  </a:ln>
                  <a:gradFill flip="none" rotWithShape="1">
                    <a:gsLst>
                      <a:gs pos="36000">
                        <a:schemeClr val="accent3"/>
                      </a:gs>
                      <a:gs pos="7000">
                        <a:srgbClr val="4C34FC"/>
                      </a:gs>
                      <a:gs pos="72000">
                        <a:srgbClr val="FFFF00"/>
                      </a:gs>
                      <a:gs pos="100000">
                        <a:srgbClr val="FF0000"/>
                      </a:gs>
                    </a:gsLst>
                    <a:lin ang="0" scaled="1"/>
                    <a:tileRect/>
                  </a:gradFill>
                  <a:effectLst/>
                  <a:latin typeface="Nokia Pure Headline Ultra Light" panose="020B0204040602060303" pitchFamily="34" charset="0"/>
                </a:rPr>
                <a:t>W</a:t>
              </a:r>
              <a:r>
                <a:rPr lang="en-US" sz="3200" cap="none" spc="0" err="1">
                  <a:ln w="3175" cmpd="sng">
                    <a:noFill/>
                    <a:prstDash val="solid"/>
                  </a:ln>
                  <a:gradFill flip="none" rotWithShape="1">
                    <a:gsLst>
                      <a:gs pos="36000">
                        <a:schemeClr val="accent3"/>
                      </a:gs>
                      <a:gs pos="7000">
                        <a:srgbClr val="4C34FC"/>
                      </a:gs>
                      <a:gs pos="72000">
                        <a:srgbClr val="FFFF00"/>
                      </a:gs>
                      <a:gs pos="100000">
                        <a:srgbClr val="FF0000"/>
                      </a:gs>
                    </a:gsLst>
                    <a:lin ang="0" scaled="1"/>
                    <a:tileRect/>
                  </a:gradFill>
                  <a:effectLst/>
                  <a:latin typeface="Nokia Pure Headline Ultra Light" panose="020B0204040602060303" pitchFamily="34" charset="0"/>
                </a:rPr>
                <a:t>ave</a:t>
              </a:r>
              <a:r>
                <a:rPr lang="en-US" sz="3600" b="1" cap="none" spc="0" err="1">
                  <a:ln w="3175" cmpd="sng">
                    <a:noFill/>
                    <a:prstDash val="solid"/>
                  </a:ln>
                  <a:gradFill flip="none" rotWithShape="1">
                    <a:gsLst>
                      <a:gs pos="36000">
                        <a:schemeClr val="accent3"/>
                      </a:gs>
                      <a:gs pos="7000">
                        <a:srgbClr val="4C34FC"/>
                      </a:gs>
                      <a:gs pos="72000">
                        <a:srgbClr val="FFFF00"/>
                      </a:gs>
                      <a:gs pos="100000">
                        <a:srgbClr val="FF0000"/>
                      </a:gs>
                    </a:gsLst>
                    <a:lin ang="0" scaled="1"/>
                    <a:tileRect/>
                  </a:gradFill>
                  <a:effectLst/>
                  <a:latin typeface="Nokia Pure Headline Ultra Light" panose="020B0204040602060303" pitchFamily="34" charset="0"/>
                </a:rPr>
                <a:t>L</a:t>
              </a:r>
              <a:r>
                <a:rPr lang="en-US" sz="3200" cap="none" spc="0" err="1">
                  <a:ln w="3175" cmpd="sng">
                    <a:noFill/>
                    <a:prstDash val="solid"/>
                  </a:ln>
                  <a:gradFill flip="none" rotWithShape="1">
                    <a:gsLst>
                      <a:gs pos="36000">
                        <a:schemeClr val="accent3"/>
                      </a:gs>
                      <a:gs pos="7000">
                        <a:srgbClr val="4C34FC"/>
                      </a:gs>
                      <a:gs pos="72000">
                        <a:srgbClr val="FFFF00"/>
                      </a:gs>
                      <a:gs pos="100000">
                        <a:srgbClr val="FF0000"/>
                      </a:gs>
                    </a:gsLst>
                    <a:lin ang="0" scaled="1"/>
                    <a:tileRect/>
                  </a:gradFill>
                  <a:effectLst/>
                  <a:latin typeface="Nokia Pure Headline Ultra Light" panose="020B0204040602060303" pitchFamily="34" charset="0"/>
                </a:rPr>
                <a:t>enghts</a:t>
              </a:r>
              <a:endParaRPr lang="en-US" sz="3600" cap="none" spc="0">
                <a:ln w="3175" cmpd="sng">
                  <a:noFill/>
                  <a:prstDash val="solid"/>
                </a:ln>
                <a:gradFill flip="none" rotWithShape="1">
                  <a:gsLst>
                    <a:gs pos="36000">
                      <a:schemeClr val="accent3"/>
                    </a:gs>
                    <a:gs pos="7000">
                      <a:srgbClr val="4C34FC"/>
                    </a:gs>
                    <a:gs pos="72000">
                      <a:srgbClr val="FFFF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effectLst/>
                <a:latin typeface="Nokia Pure Headline Ultra Light" panose="020B02040406020603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6D840E-A3F2-4004-8F5B-37BA5C66584E}"/>
                </a:ext>
              </a:extLst>
            </p:cNvPr>
            <p:cNvSpPr/>
            <p:nvPr/>
          </p:nvSpPr>
          <p:spPr>
            <a:xfrm>
              <a:off x="4766096" y="1697273"/>
              <a:ext cx="656519" cy="328796"/>
            </a:xfrm>
            <a:prstGeom prst="rect">
              <a:avLst/>
            </a:prstGeom>
            <a:noFill/>
            <a:effectLst>
              <a:outerShdw blurRad="127000" dist="50800" dir="600000" algn="ctr" rotWithShape="0">
                <a:srgbClr val="000000">
                  <a:alpha val="43137"/>
                </a:srgb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400" b="1" cap="none" spc="0">
                  <a:ln w="3175" cmpd="sng">
                    <a:noFill/>
                    <a:prstDash val="solid"/>
                  </a:ln>
                  <a:gradFill flip="none" rotWithShape="1">
                    <a:gsLst>
                      <a:gs pos="21000">
                        <a:srgbClr val="D6AB32"/>
                      </a:gs>
                      <a:gs pos="53000">
                        <a:srgbClr val="FF8B10"/>
                      </a:gs>
                      <a:gs pos="92000">
                        <a:srgbClr val="FF0000"/>
                      </a:gs>
                    </a:gsLst>
                    <a:lin ang="0" scaled="1"/>
                    <a:tileRect/>
                  </a:gradFill>
                  <a:effectLst/>
                  <a:latin typeface="Nokia Pure Headline Ultra Light" panose="020B0204040602060303" pitchFamily="34" charset="0"/>
                </a:rPr>
                <a:t>20 22</a:t>
              </a: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8837293-BA41-42DF-A06A-AAB3BBB5ED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329" y="4522674"/>
            <a:ext cx="1427699" cy="601574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B3DAE29F-1800-4E10-814E-525BA9D830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55328" y="4939200"/>
            <a:ext cx="6048000" cy="1632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Public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67AF70F-DF53-9949-91E7-B3C34D44C78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07" y="109310"/>
            <a:ext cx="2494742" cy="11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4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3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3FE214-5976-44EB-8D69-829839140B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600" y="1260000"/>
            <a:ext cx="8308800" cy="33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394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589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298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377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68D63A-D91F-1948-B632-50ACFA7EF781}"/>
              </a:ext>
            </a:extLst>
          </p:cNvPr>
          <p:cNvSpPr txBox="1"/>
          <p:nvPr userDrawn="1"/>
        </p:nvSpPr>
        <p:spPr>
          <a:xfrm>
            <a:off x="4279392" y="4892040"/>
            <a:ext cx="0" cy="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918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 Blue 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4029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CC8E39-9A4E-A4DF-F50E-11E2BDCAFF7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684DA7-0D8A-B949-344B-2DA84CB93D5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6E4F0CF6-F16F-8670-1980-E9ED719A0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57C485-AAE3-8CE0-B84B-C83F4093C08C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7319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AE9558-F65E-E57A-5394-E3FBBB881C0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2A02F9-A52E-683F-E045-1AFEBB2E551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949A3C7-28A6-58FC-0E18-DC956F464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AA98FC-E577-274F-771E-82560F85DC94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5086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A68076-E163-16F0-6643-612506DC25C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DBD7350-FFE3-8F35-04ED-B83CAB700A0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E90EBC0-49DE-3234-6D8A-7B5E88E2D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147FFC8-BCFC-9C91-34CB-FA2757B9FCD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918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4 - 1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C5286A-148E-6CAC-4953-28CEC8A7AC6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C09A251-3EA9-3813-C32A-42674B11B3B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DDBC5E9-DF95-1530-C94F-AC94C8FDD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E8CF51-8E48-6828-423E-617B4E1565E7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706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7 - 4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523A0E-155F-824D-4618-C556416C4BC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DCBE36C-4C66-1188-03D3-624F2E47A38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45644240-BAFF-42B5-1A7E-4A3EC1F84D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87E5C0D-10A2-12FD-CA5E-E2BDF720F8DF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851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5 - 2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D7398D-CEE7-3079-FB86-A89C992F31A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654D0DC-83E2-3257-B441-08F7D9D9447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47C68A9-7989-FB66-D55B-D66D6874D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FC902BB-0C0A-0354-8619-93CF785E9CBF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6794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6 - 3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C89AA2-17C4-2311-08AF-1321E11749F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713EB45-843B-9A1C-345B-468536A7E05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77A4B8F-49F4-2929-427A-DF7B92A56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4B3FDD-9CA0-11D4-0851-6220AEF72241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5458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7 - 4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523A0E-155F-824D-4618-C556416C4BC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DCBE36C-4C66-1188-03D3-624F2E47A38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45644240-BAFF-42B5-1A7E-4A3EC1F84D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36F73B2-E419-4B3A-6889-6AD4A8D02A42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6359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8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tx2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tx2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tx2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tx2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dirty="0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38E23A-1A2B-4FC2-057E-864010EF96E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417762A-54B1-36A8-F29E-69737B3F61F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395D9105-CDC3-7AF1-1035-8F0BB27B9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53F7E12-5AAE-379F-13F1-075F4E93E97D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7501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9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accent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B3D1D-D95D-CC81-FF15-1A1F6BE049F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D043C3F-DBA3-47D4-A317-9E02DADB3E0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7253B20-AD10-1261-4A70-76072ED40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31386DAF-78F1-64A8-A51B-3B6BA0A20C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24B01-6D4E-ECB8-589F-7F656C99B60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5429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1 - Bullet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2230E8-8C3E-FACC-BB83-0BEB16548E5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FD06BD2-8C82-3A42-EA94-1DAD5F04366A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30DEAEC4-E0F3-9FCE-BAAF-FDB63BC5E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842875-218D-9D8A-5783-0C33E936FF9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3379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2 - Bullet 2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34747-CAC6-E3AB-43A2-737599B9350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08B049-B5A6-319C-6604-4CB974379CE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6BE57E5-418C-3CAD-E431-901873F59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046F9B-D4E9-66C2-A0FB-F251F890F0E2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0622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3 - Bullet 1/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4572000" y="0"/>
            <a:ext cx="4571999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378890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37889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B2B362-2879-6819-D5A2-C7BE4DDA16A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0008FED-F579-32FA-B396-B46F632C45F4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8639B8D9-7FD8-8F41-6E5A-1F2F111B9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632CA16-E6FF-0535-892D-E7A6EA5DA9E7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2015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4 - Bullet 2/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3096000" y="0"/>
            <a:ext cx="6048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0206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0206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32C8D-B957-1CF9-AF0A-C66A4B80B16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DFF5BE1-C27A-DAF6-539C-BE7CFB3D313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2198C15-49FA-5DCF-088F-089A36BBE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535E46A-E1CD-FBD0-4E50-E13A1941008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6094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1 - 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ADF482-1182-15C3-2090-EF4C2A8F787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5714932-B041-C268-D37A-89265A6401E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3D6BE398-80E2-C124-8939-1FA1DF0C1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37A6C1B-66EA-1CDD-A7FD-918E8033052C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51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8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tx2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tx2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tx2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tx2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dirty="0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38E23A-1A2B-4FC2-057E-864010EF96E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417762A-54B1-36A8-F29E-69737B3F61F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395D9105-CDC3-7AF1-1035-8F0BB27B9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7B04DD-63D3-D02D-A63E-776C7C5FE3C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468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2 - Titl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C39B26E-924A-E04C-205D-CC553972AE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D6E92B-62A5-89F1-C025-9AFA6FCB332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2BA0AE1-3EC1-6929-E965-9C60516B99D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CFFAAD9-97A5-7898-E5FF-36F481EB9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9CB677-B3D7-E9DA-E119-15BB41993FA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9881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3 - Tex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C50F010-1A3E-13CC-A34C-23E50F7D9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224637-55EA-0423-7FB7-9D4C22E954C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086BFC4-A13A-A77F-C95D-F0B63E9FC79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38436AE6-E5BF-2964-DF91-273801509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AB8AB4-23B8-7C73-D92C-B7E5B59F98F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785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4 - 1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C4C436A-97D3-3C1B-0C95-441F1DF2F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203B3C-B7BE-B5F0-A84C-BF4A2D307F8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D0C98DE-3A96-2DE1-E80F-30D10A98054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39872479-176B-250D-7009-2FACC846C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639FAC-9B20-0C41-1170-9E53E197BE91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0556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5 - 2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7E9F8B-5B93-F909-6599-53CAB2225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B2193-E2EE-013C-3734-26FE2B6F289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4D6E453-33BB-3D1A-87F2-BF23E7DB064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5631BE9-7C06-22AD-145E-78B1BD5F7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C81FBE-7963-2BF2-3D08-EB37DCED6F21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9370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6 - 3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35BF5-054A-3811-41D1-1B20FDF97F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09C184-344B-3A37-4BC9-5F46DC81EA5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23E53E-BC8E-B2D9-8857-89A24EB07F95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E99784FE-D6A8-9580-1007-194EF43C8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819FF9-0C48-6A68-6BD1-54B1244D681D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9113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7 - 4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D49FC51-3DDE-4079-644A-F3FAEB0DC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8C1C72-A585-7ED5-651B-B528B397081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3FAF429-6C3E-019C-0537-840220A5BF93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14C8B806-8FC3-E969-CBCA-FAFFE8971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60DC6-6861-4B10-B2CD-E60D97CFE28A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3973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8 - Numbered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bg1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bg1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bg1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bg1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dirty="0"/>
              <a:t>Text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F7ADEE1-F63C-492E-6243-826D5239E9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8DC97F-4D64-0DED-88CD-EE02622DD1A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6AADFB0-EF58-B66F-9E2F-35B8CE845DF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B5E01CE8-3A1A-97F6-CB42-2A7B7096C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CB7487-BD83-B400-F941-3715EED3ECC0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0946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9 - Titl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51E31D-7B4F-D8BB-1E48-D88EA581D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FD536D-56F0-6B89-4E85-90A6E969D32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2A18FDE-17E4-A96B-C3EE-A77EEBA83E23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A39C322E-4A8A-CA2E-DBCD-97DA4FDE1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21" name="Text Placeholder 42">
            <a:extLst>
              <a:ext uri="{FF2B5EF4-FFF2-40B4-BE49-F238E27FC236}">
                <a16:creationId xmlns:a16="http://schemas.microsoft.com/office/drawing/2014/main" id="{B3D3C671-29A5-6951-28E5-A58089FE5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062FB6E-4504-FEA1-6B62-6D6CDB0C297E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7161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1 - Cover N BlueGree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97BECFD-8EA7-0689-338E-FF7973481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FCA7DC03-F552-0867-352F-D9703C605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DCB03-B7A1-6B00-BC51-6A2712B64A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0" name="Graphic 3">
            <a:extLst>
              <a:ext uri="{FF2B5EF4-FFF2-40B4-BE49-F238E27FC236}">
                <a16:creationId xmlns:a16="http://schemas.microsoft.com/office/drawing/2014/main" id="{49D9392C-9E29-427F-3C29-C64146E898C7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6483177-9ABF-3F5C-ED1D-16C01EEE37C3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7C96119-D9F7-8022-5694-A13E7950B52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247CB589-C660-36A6-BF29-1327034A981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2B915696-0B26-9206-B2E7-93708805BDBC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A3A0836-5277-7254-E598-6DE9FA1A526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9763D9-588F-2473-91CB-B8C347B72189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FCDC52-0E62-A2F4-0387-BFC107C7F663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753EC447-D430-EA30-E1F1-75D216432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B30CB-3B0D-6B0D-CAD2-F3DB42C0D06B}"/>
              </a:ext>
            </a:extLst>
          </p:cNvPr>
          <p:cNvCxnSpPr>
            <a:cxnSpLocks/>
          </p:cNvCxnSpPr>
          <p:nvPr userDrawn="1"/>
        </p:nvCxnSpPr>
        <p:spPr>
          <a:xfrm>
            <a:off x="6278509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4157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2 - Cover N PurpleBlu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901"/>
            <a:ext cx="5144400" cy="51444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59E922F0-08F0-9919-8C26-CE716C3AE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F29A45-EE41-3151-6F22-1274BFD4DD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AC803887-2AFC-DF73-DE60-1BE27DDE158C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FB007C44-CA5E-747F-537B-FA8B422F6EF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ACD5E94E-82F7-2222-8DA7-BF2F4217D47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422F086-3538-B59C-A13B-E07C6B18072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4270631-5CE7-99C0-6E82-FDECFC1D363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EC4CD95-FA07-887B-3375-C4368A44AF15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E65701-8704-DC44-7F06-7957F6D50DDE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0CCF65E-F2C0-F179-6CEF-6926AE13A1AD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4148E0E7-D605-6CB3-E2A2-9F865D08B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2FEEE1-227F-5289-5CC7-714EBE3E19C9}"/>
              </a:ext>
            </a:extLst>
          </p:cNvPr>
          <p:cNvCxnSpPr>
            <a:cxnSpLocks/>
          </p:cNvCxnSpPr>
          <p:nvPr userDrawn="1"/>
        </p:nvCxnSpPr>
        <p:spPr>
          <a:xfrm>
            <a:off x="6278509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94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9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aseline="0">
                <a:solidFill>
                  <a:schemeClr val="accent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B3D1D-D95D-CC81-FF15-1A1F6BE049F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D043C3F-DBA3-47D4-A317-9E02DADB3E0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7253B20-AD10-1261-4A70-76072ED40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31386DAF-78F1-64A8-A51B-3B6BA0A20C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161471"/>
            <a:ext cx="8308800" cy="110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aseline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CA999B-1DD2-7DFF-F475-7A57D4C1A14F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0224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3 - Cover N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C7D16BB-9265-7D3A-E136-8F028A9F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531529-C0C1-501F-B90B-E578B26E0D98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0C94059-F7F6-293D-88B1-A0CCDDB75575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98343E1B-0BDB-6D7F-D5F6-35E72B8B2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75370D-AE3E-4E75-6FD5-2EE085BAD5A6}"/>
              </a:ext>
            </a:extLst>
          </p:cNvPr>
          <p:cNvCxnSpPr>
            <a:cxnSpLocks/>
          </p:cNvCxnSpPr>
          <p:nvPr userDrawn="1"/>
        </p:nvCxnSpPr>
        <p:spPr>
          <a:xfrm>
            <a:off x="6278509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4301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4 - Cover 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4FB718-4590-313D-1532-FE817A22ACB4}"/>
              </a:ext>
            </a:extLst>
          </p:cNvPr>
          <p:cNvSpPr/>
          <p:nvPr/>
        </p:nvSpPr>
        <p:spPr>
          <a:xfrm>
            <a:off x="0" y="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5144400 w 5144400"/>
              <a:gd name="connsiteY1" fmla="*/ 0 h 5144400"/>
              <a:gd name="connsiteX2" fmla="*/ 5144400 w 5144400"/>
              <a:gd name="connsiteY2" fmla="*/ 5144400 h 5144400"/>
              <a:gd name="connsiteX3" fmla="*/ 0 w 5144400"/>
              <a:gd name="connsiteY3" fmla="*/ 51444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5144400" y="0"/>
                </a:lnTo>
                <a:lnTo>
                  <a:pt x="5144400" y="5144400"/>
                </a:lnTo>
                <a:lnTo>
                  <a:pt x="0" y="5144400"/>
                </a:lnTo>
                <a:close/>
              </a:path>
            </a:pathLst>
          </a:custGeom>
          <a:noFill/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</a:extLst>
          </p:cNvPr>
          <p:cNvSpPr/>
          <p:nvPr/>
        </p:nvSpPr>
        <p:spPr>
          <a:xfrm>
            <a:off x="0" y="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671" y="701061"/>
            <a:ext cx="3433727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2671" y="2126098"/>
            <a:ext cx="3433727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E447E57-9E3B-2030-9902-A8BA6E7583E4}"/>
              </a:ext>
            </a:extLst>
          </p:cNvPr>
          <p:cNvSpPr txBox="1"/>
          <p:nvPr userDrawn="1"/>
        </p:nvSpPr>
        <p:spPr>
          <a:xfrm>
            <a:off x="5553597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61C7B4D-5A69-FF1F-0F31-D16D75C7921B}"/>
              </a:ext>
            </a:extLst>
          </p:cNvPr>
          <p:cNvSpPr txBox="1">
            <a:spLocks/>
          </p:cNvSpPr>
          <p:nvPr userDrawn="1"/>
        </p:nvSpPr>
        <p:spPr>
          <a:xfrm>
            <a:off x="5292671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AD544843-BF44-8F0F-4D23-F80C60F60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8179" y="4858555"/>
            <a:ext cx="2592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50AC5B-86A1-B82E-33A3-29360CC407B2}"/>
              </a:ext>
            </a:extLst>
          </p:cNvPr>
          <p:cNvCxnSpPr>
            <a:cxnSpLocks/>
          </p:cNvCxnSpPr>
          <p:nvPr userDrawn="1"/>
        </p:nvCxnSpPr>
        <p:spPr>
          <a:xfrm>
            <a:off x="6278509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6323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1 - Cover O Blue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A7CBB0-A767-7247-8638-81BC36696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BBDEA00-FE7A-639E-C16F-BC5E3DBD8FD3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B5F76F9-295B-59E5-BDCF-8B6840E5B5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B473941B-CE77-6414-782E-B5933651166D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03FCE4B1-384C-92A9-F114-45634B67A11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6718376-BEBA-6EC2-B9BA-05AEA785303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5E96EEC-F984-9065-5EAC-AF9297B31DF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8B88A2-C8A9-A342-E8B5-C91DF5E71FF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EC2290D-5934-145E-499C-1CB0349E5FA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BD471F30-B344-A63E-287D-45299C34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099940-048D-39BD-037F-46E30610F72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73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2 - Cover O Blue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7370059-157B-625C-8521-D3FCF8A22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aphic 3">
            <a:extLst>
              <a:ext uri="{FF2B5EF4-FFF2-40B4-BE49-F238E27FC236}">
                <a16:creationId xmlns:a16="http://schemas.microsoft.com/office/drawing/2014/main" id="{7ADBC276-24FC-31B1-198D-D0A0EB5188BB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CDDE8834-7F71-A488-29A8-540395324479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EFA04F6-2C3F-3E38-9E08-D6990D946A8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54253727-9053-862A-19CB-32DD1616812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E5204B2-3785-90DB-45F2-F73CC497595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5BC05DD-4D63-F05A-843F-EE491020FFD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60E8CE17-B2D0-B92F-1A9F-C72280B6E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BEF90E0-A2AA-9B05-58FB-3D4109E95C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132D8A-9E85-B335-C2FD-9D2508FEAFCE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D1F556C-703D-0EB9-35BD-0A7DE6122BF2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61D5928-67F7-A4E5-2767-E072B8F67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1D95AEB-E4CB-54E5-47AE-1837A3D69E9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5530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3 - Cover O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184C4A7B-1AC5-72AD-EB05-210AB3D4C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F506F4-DF34-76FB-83D6-A513173F8E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759C7-94BC-8FC1-9A43-A40A4BE7AC1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3D4680A-11B6-A841-EC68-FFF11409500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AE485A1C-8A6A-5C51-5E3F-5685AAA90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916A922-B54C-8517-DD07-9374D7BDEB15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7057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4 - Cover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4"/>
          <a:stretch/>
        </p:blipFill>
        <p:spPr>
          <a:xfrm>
            <a:off x="5126775" y="-4796"/>
            <a:ext cx="4017225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94EDB0-D38F-0FE8-27C1-80BAE2455A1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FAF1A61-3518-0ABC-1BC0-5990D5EF88D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496FB4B1-7F2F-CF04-74B8-D3A7467B0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9A58DAC-3B40-1B09-B235-713F491BEE3E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9701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1 - Cover K Oran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8FCEB48-BE41-308F-33AB-94163C02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5A3F8AE7-69F1-0171-3222-4CFFCDB4F568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0DE2A214-8055-F089-C6C4-415D2FEE42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E7E7B380-ABE2-70DF-A29A-E3B4A181FA12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2">
              <a:extLst>
                <a:ext uri="{FF2B5EF4-FFF2-40B4-BE49-F238E27FC236}">
                  <a16:creationId xmlns:a16="http://schemas.microsoft.com/office/drawing/2014/main" id="{ED784E94-97A9-B627-1E07-7CAEF44EE8A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31E44308-7765-3146-1869-04D3DA41235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E9E56FD-C856-3054-AB6B-A80BA7D6C55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01FC38E-29E5-B44A-FE96-F713B08050E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AAAD9DC-C952-84F6-32BA-CE8084E916D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B603A7C0-7450-F57A-CF86-135B131E6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F01BA8E-8CEA-9FFE-48EB-DEA5A89BB561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8160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2 - Cover K BlueGreen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8FF1A58D-53A4-65F6-8F2B-645D65C53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5C4391E8-E519-220E-82C7-E7E85659A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3E219A7-8ADF-6CBF-872C-AEF07B645E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9CCAE72-315B-6DC4-6ED3-6C32104BB03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F6B1C01-19BD-7D67-4E40-88818E2139B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7C973916-701B-92E4-FA4C-28A5746F5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3F4759-EB92-F4D5-2BB3-75D64C3DFED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1540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3 - Cover K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C0B63B-5EB2-C517-FFAF-0A5B2B5AB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FADBBE10-EF5A-37AA-E18F-F9B27AA6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0DF69E35-608B-F57E-3615-F9FB9D11DD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8" name="Graphic 3">
            <a:extLst>
              <a:ext uri="{FF2B5EF4-FFF2-40B4-BE49-F238E27FC236}">
                <a16:creationId xmlns:a16="http://schemas.microsoft.com/office/drawing/2014/main" id="{02491239-1144-EB94-E007-F05D770D71DA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2FDE4536-B74E-FB0B-5701-EE95568054DA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DC504B4C-4BF0-DF13-D647-0C718DF4AD9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F3BB0087-C253-F0E4-3F52-1A53B4AFA97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3025D71C-0D10-5220-5980-B17FC068151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64514CD7-9102-9552-6763-AB0337AAA7E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AE80B1C-FD35-F288-8BFD-2F827D4C51A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7E72F-0CE2-D4D0-F696-BEA9F83EF5AA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AB4C8BF7-D6EA-CCEB-F116-FF8F674A1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F2EFAA-1CC4-492E-B8D1-6EF49CE7A8F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3260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4 - Cover 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4966626" y="0"/>
            <a:ext cx="4177374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85118FE-3A69-7878-D9BB-1A3313720C8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F609D8D-5CB0-9FB7-12C3-CB2F81E54A6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A6A581A3-9568-ADAA-C577-D08AD5F13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08E003-2B92-ADF0-377B-757258E2C61D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68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42" Type="http://schemas.openxmlformats.org/officeDocument/2006/relationships/slideLayout" Target="../slideLayouts/slideLayout107.xml"/><Relationship Id="rId47" Type="http://schemas.openxmlformats.org/officeDocument/2006/relationships/slideLayout" Target="../slideLayouts/slideLayout112.xml"/><Relationship Id="rId50" Type="http://schemas.openxmlformats.org/officeDocument/2006/relationships/theme" Target="../theme/theme5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40" Type="http://schemas.openxmlformats.org/officeDocument/2006/relationships/slideLayout" Target="../slideLayouts/slideLayout105.xml"/><Relationship Id="rId45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49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43" Type="http://schemas.openxmlformats.org/officeDocument/2006/relationships/slideLayout" Target="../slideLayouts/slideLayout108.xml"/><Relationship Id="rId48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Relationship Id="rId4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0.xml"/><Relationship Id="rId39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35.xml"/><Relationship Id="rId34" Type="http://schemas.openxmlformats.org/officeDocument/2006/relationships/slideLayout" Target="../slideLayouts/slideLayout148.xml"/><Relationship Id="rId42" Type="http://schemas.openxmlformats.org/officeDocument/2006/relationships/slideLayout" Target="../slideLayouts/slideLayout156.xml"/><Relationship Id="rId47" Type="http://schemas.openxmlformats.org/officeDocument/2006/relationships/slideLayout" Target="../slideLayouts/slideLayout161.xml"/><Relationship Id="rId50" Type="http://schemas.openxmlformats.org/officeDocument/2006/relationships/slideLayout" Target="../slideLayouts/slideLayout164.xml"/><Relationship Id="rId55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32" Type="http://schemas.openxmlformats.org/officeDocument/2006/relationships/slideLayout" Target="../slideLayouts/slideLayout146.xml"/><Relationship Id="rId37" Type="http://schemas.openxmlformats.org/officeDocument/2006/relationships/slideLayout" Target="../slideLayouts/slideLayout151.xml"/><Relationship Id="rId40" Type="http://schemas.openxmlformats.org/officeDocument/2006/relationships/slideLayout" Target="../slideLayouts/slideLayout154.xml"/><Relationship Id="rId45" Type="http://schemas.openxmlformats.org/officeDocument/2006/relationships/slideLayout" Target="../slideLayouts/slideLayout159.xml"/><Relationship Id="rId53" Type="http://schemas.openxmlformats.org/officeDocument/2006/relationships/slideLayout" Target="../slideLayouts/slideLayout167.xml"/><Relationship Id="rId58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Relationship Id="rId30" Type="http://schemas.openxmlformats.org/officeDocument/2006/relationships/slideLayout" Target="../slideLayouts/slideLayout144.xml"/><Relationship Id="rId35" Type="http://schemas.openxmlformats.org/officeDocument/2006/relationships/slideLayout" Target="../slideLayouts/slideLayout149.xml"/><Relationship Id="rId43" Type="http://schemas.openxmlformats.org/officeDocument/2006/relationships/slideLayout" Target="../slideLayouts/slideLayout157.xml"/><Relationship Id="rId48" Type="http://schemas.openxmlformats.org/officeDocument/2006/relationships/slideLayout" Target="../slideLayouts/slideLayout162.xml"/><Relationship Id="rId56" Type="http://schemas.openxmlformats.org/officeDocument/2006/relationships/slideLayout" Target="../slideLayouts/slideLayout170.xml"/><Relationship Id="rId8" Type="http://schemas.openxmlformats.org/officeDocument/2006/relationships/slideLayout" Target="../slideLayouts/slideLayout122.xml"/><Relationship Id="rId51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33" Type="http://schemas.openxmlformats.org/officeDocument/2006/relationships/slideLayout" Target="../slideLayouts/slideLayout147.xml"/><Relationship Id="rId38" Type="http://schemas.openxmlformats.org/officeDocument/2006/relationships/slideLayout" Target="../slideLayouts/slideLayout152.xml"/><Relationship Id="rId46" Type="http://schemas.openxmlformats.org/officeDocument/2006/relationships/slideLayout" Target="../slideLayouts/slideLayout160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134.xml"/><Relationship Id="rId41" Type="http://schemas.openxmlformats.org/officeDocument/2006/relationships/slideLayout" Target="../slideLayouts/slideLayout155.xml"/><Relationship Id="rId54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36" Type="http://schemas.openxmlformats.org/officeDocument/2006/relationships/slideLayout" Target="../slideLayouts/slideLayout150.xml"/><Relationship Id="rId49" Type="http://schemas.openxmlformats.org/officeDocument/2006/relationships/slideLayout" Target="../slideLayouts/slideLayout163.xml"/><Relationship Id="rId57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24.xml"/><Relationship Id="rId31" Type="http://schemas.openxmlformats.org/officeDocument/2006/relationships/slideLayout" Target="../slideLayouts/slideLayout145.xml"/><Relationship Id="rId44" Type="http://schemas.openxmlformats.org/officeDocument/2006/relationships/slideLayout" Target="../slideLayouts/slideLayout158.xml"/><Relationship Id="rId52" Type="http://schemas.openxmlformats.org/officeDocument/2006/relationships/slideLayout" Target="../slideLayouts/slideLayout16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26" Type="http://schemas.openxmlformats.org/officeDocument/2006/relationships/slideLayout" Target="../slideLayouts/slideLayout198.xml"/><Relationship Id="rId39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193.xml"/><Relationship Id="rId34" Type="http://schemas.openxmlformats.org/officeDocument/2006/relationships/slideLayout" Target="../slideLayouts/slideLayout206.xml"/><Relationship Id="rId42" Type="http://schemas.openxmlformats.org/officeDocument/2006/relationships/slideLayout" Target="../slideLayouts/slideLayout214.xml"/><Relationship Id="rId47" Type="http://schemas.openxmlformats.org/officeDocument/2006/relationships/slideLayout" Target="../slideLayouts/slideLayout219.xml"/><Relationship Id="rId50" Type="http://schemas.openxmlformats.org/officeDocument/2006/relationships/slideLayout" Target="../slideLayouts/slideLayout222.xml"/><Relationship Id="rId55" Type="http://schemas.openxmlformats.org/officeDocument/2006/relationships/slideLayout" Target="../slideLayouts/slideLayout227.xml"/><Relationship Id="rId63" Type="http://schemas.openxmlformats.org/officeDocument/2006/relationships/theme" Target="../theme/theme7.xml"/><Relationship Id="rId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9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196.xml"/><Relationship Id="rId32" Type="http://schemas.openxmlformats.org/officeDocument/2006/relationships/slideLayout" Target="../slideLayouts/slideLayout204.xml"/><Relationship Id="rId37" Type="http://schemas.openxmlformats.org/officeDocument/2006/relationships/slideLayout" Target="../slideLayouts/slideLayout209.xml"/><Relationship Id="rId40" Type="http://schemas.openxmlformats.org/officeDocument/2006/relationships/slideLayout" Target="../slideLayouts/slideLayout212.xml"/><Relationship Id="rId45" Type="http://schemas.openxmlformats.org/officeDocument/2006/relationships/slideLayout" Target="../slideLayouts/slideLayout217.xml"/><Relationship Id="rId53" Type="http://schemas.openxmlformats.org/officeDocument/2006/relationships/slideLayout" Target="../slideLayouts/slideLayout225.xml"/><Relationship Id="rId58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177.xml"/><Relationship Id="rId61" Type="http://schemas.openxmlformats.org/officeDocument/2006/relationships/slideLayout" Target="../slideLayouts/slideLayout233.xml"/><Relationship Id="rId1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94.xml"/><Relationship Id="rId27" Type="http://schemas.openxmlformats.org/officeDocument/2006/relationships/slideLayout" Target="../slideLayouts/slideLayout199.xml"/><Relationship Id="rId30" Type="http://schemas.openxmlformats.org/officeDocument/2006/relationships/slideLayout" Target="../slideLayouts/slideLayout202.xml"/><Relationship Id="rId35" Type="http://schemas.openxmlformats.org/officeDocument/2006/relationships/slideLayout" Target="../slideLayouts/slideLayout207.xml"/><Relationship Id="rId43" Type="http://schemas.openxmlformats.org/officeDocument/2006/relationships/slideLayout" Target="../slideLayouts/slideLayout215.xml"/><Relationship Id="rId48" Type="http://schemas.openxmlformats.org/officeDocument/2006/relationships/slideLayout" Target="../slideLayouts/slideLayout220.xml"/><Relationship Id="rId56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180.xml"/><Relationship Id="rId51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5" Type="http://schemas.openxmlformats.org/officeDocument/2006/relationships/slideLayout" Target="../slideLayouts/slideLayout197.xml"/><Relationship Id="rId33" Type="http://schemas.openxmlformats.org/officeDocument/2006/relationships/slideLayout" Target="../slideLayouts/slideLayout205.xml"/><Relationship Id="rId38" Type="http://schemas.openxmlformats.org/officeDocument/2006/relationships/slideLayout" Target="../slideLayouts/slideLayout210.xml"/><Relationship Id="rId46" Type="http://schemas.openxmlformats.org/officeDocument/2006/relationships/slideLayout" Target="../slideLayouts/slideLayout218.xml"/><Relationship Id="rId59" Type="http://schemas.openxmlformats.org/officeDocument/2006/relationships/slideLayout" Target="../slideLayouts/slideLayout231.xml"/><Relationship Id="rId20" Type="http://schemas.openxmlformats.org/officeDocument/2006/relationships/slideLayout" Target="../slideLayouts/slideLayout192.xml"/><Relationship Id="rId41" Type="http://schemas.openxmlformats.org/officeDocument/2006/relationships/slideLayout" Target="../slideLayouts/slideLayout213.xml"/><Relationship Id="rId54" Type="http://schemas.openxmlformats.org/officeDocument/2006/relationships/slideLayout" Target="../slideLayouts/slideLayout226.xml"/><Relationship Id="rId6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95.xml"/><Relationship Id="rId28" Type="http://schemas.openxmlformats.org/officeDocument/2006/relationships/slideLayout" Target="../slideLayouts/slideLayout200.xml"/><Relationship Id="rId36" Type="http://schemas.openxmlformats.org/officeDocument/2006/relationships/slideLayout" Target="../slideLayouts/slideLayout208.xml"/><Relationship Id="rId49" Type="http://schemas.openxmlformats.org/officeDocument/2006/relationships/slideLayout" Target="../slideLayouts/slideLayout221.xml"/><Relationship Id="rId57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182.xml"/><Relationship Id="rId31" Type="http://schemas.openxmlformats.org/officeDocument/2006/relationships/slideLayout" Target="../slideLayouts/slideLayout203.xml"/><Relationship Id="rId44" Type="http://schemas.openxmlformats.org/officeDocument/2006/relationships/slideLayout" Target="../slideLayouts/slideLayout216.xml"/><Relationship Id="rId52" Type="http://schemas.openxmlformats.org/officeDocument/2006/relationships/slideLayout" Target="../slideLayouts/slideLayout224.xml"/><Relationship Id="rId6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89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26" r:id="rId2"/>
    <p:sldLayoutId id="2147483776" r:id="rId3"/>
    <p:sldLayoutId id="2147483778" r:id="rId4"/>
    <p:sldLayoutId id="2147483779" r:id="rId5"/>
    <p:sldLayoutId id="2147483780" r:id="rId6"/>
    <p:sldLayoutId id="2147483781" r:id="rId7"/>
    <p:sldLayoutId id="2147483777" r:id="rId8"/>
    <p:sldLayoutId id="2147483796" r:id="rId9"/>
    <p:sldLayoutId id="2147483763" r:id="rId10"/>
    <p:sldLayoutId id="2147483794" r:id="rId11"/>
    <p:sldLayoutId id="2147483775" r:id="rId12"/>
    <p:sldLayoutId id="214748379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753" r:id="rId23"/>
    <p:sldLayoutId id="2147483757" r:id="rId24"/>
    <p:sldLayoutId id="2147483758" r:id="rId25"/>
    <p:sldLayoutId id="2147483815" r:id="rId26"/>
    <p:sldLayoutId id="2147483760" r:id="rId27"/>
    <p:sldLayoutId id="2147483761" r:id="rId28"/>
    <p:sldLayoutId id="2147483762" r:id="rId29"/>
    <p:sldLayoutId id="2147483774" r:id="rId30"/>
    <p:sldLayoutId id="2147483755" r:id="rId31"/>
    <p:sldLayoutId id="2147483756" r:id="rId32"/>
    <p:sldLayoutId id="2147483793" r:id="rId33"/>
    <p:sldLayoutId id="2147483814" r:id="rId34"/>
    <p:sldLayoutId id="2147483751" r:id="rId35"/>
    <p:sldLayoutId id="2147483746" r:id="rId36"/>
    <p:sldLayoutId id="2147483791" r:id="rId37"/>
    <p:sldLayoutId id="2147483749" r:id="rId38"/>
    <p:sldLayoutId id="2147483747" r:id="rId39"/>
    <p:sldLayoutId id="2147483748" r:id="rId40"/>
    <p:sldLayoutId id="2147483750" r:id="rId41"/>
    <p:sldLayoutId id="2147483772" r:id="rId42"/>
    <p:sldLayoutId id="2147483677" r:id="rId43"/>
    <p:sldLayoutId id="2147483792" r:id="rId44"/>
    <p:sldLayoutId id="2147483833" r:id="rId45"/>
    <p:sldLayoutId id="2147483769" r:id="rId46"/>
    <p:sldLayoutId id="2147483773" r:id="rId47"/>
    <p:sldLayoutId id="2147483771" r:id="rId48"/>
    <p:sldLayoutId id="2147483679" r:id="rId49"/>
    <p:sldLayoutId id="2147483835" r:id="rId50"/>
    <p:sldLayoutId id="2147483837" r:id="rId51"/>
    <p:sldLayoutId id="2147483927" r:id="rId5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7D0E1A0-C19A-4DB8-BA1F-3D71830D1A93}"/>
              </a:ext>
            </a:extLst>
          </p:cNvPr>
          <p:cNvSpPr txBox="1"/>
          <p:nvPr userDrawn="1"/>
        </p:nvSpPr>
        <p:spPr>
          <a:xfrm>
            <a:off x="755776" y="4815927"/>
            <a:ext cx="1800000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2022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20C8E0-2BA3-45B9-8A9F-1B9E59157439}"/>
              </a:ext>
            </a:extLst>
          </p:cNvPr>
          <p:cNvSpPr txBox="1">
            <a:spLocks/>
          </p:cNvSpPr>
          <p:nvPr userDrawn="1"/>
        </p:nvSpPr>
        <p:spPr>
          <a:xfrm>
            <a:off x="419102" y="4816089"/>
            <a:ext cx="252000" cy="12311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141D57DB-1EB7-4DFA-9100-436A54579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C5FB64-385A-4093-B8B2-2F00FF97827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226" y="4651001"/>
            <a:ext cx="1008112" cy="42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1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60" r:id="rId7"/>
    <p:sldLayoutId id="2147483861" r:id="rId8"/>
  </p:sldLayoutIdLst>
  <p:hf sldNum="0"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7D0E1A0-C19A-4DB8-BA1F-3D71830D1A93}"/>
              </a:ext>
            </a:extLst>
          </p:cNvPr>
          <p:cNvSpPr txBox="1"/>
          <p:nvPr userDrawn="1"/>
        </p:nvSpPr>
        <p:spPr>
          <a:xfrm>
            <a:off x="755776" y="4815927"/>
            <a:ext cx="1800000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2022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20C8E0-2BA3-45B9-8A9F-1B9E59157439}"/>
              </a:ext>
            </a:extLst>
          </p:cNvPr>
          <p:cNvSpPr txBox="1">
            <a:spLocks/>
          </p:cNvSpPr>
          <p:nvPr userDrawn="1"/>
        </p:nvSpPr>
        <p:spPr>
          <a:xfrm>
            <a:off x="419102" y="4816089"/>
            <a:ext cx="252000" cy="12311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00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C5FB64-385A-4093-B8B2-2F00FF9782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226" y="4651001"/>
            <a:ext cx="1008112" cy="424363"/>
          </a:xfrm>
          <a:prstGeom prst="rect">
            <a:avLst/>
          </a:prstGeom>
        </p:spPr>
      </p:pic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18589B8-AEE9-409C-B85F-DFEEAAA6D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12661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</p:sldLayoutIdLst>
  <p:hf sldNum="0"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76398D-C6B9-4EAD-A887-41ECEA7F30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81" y="2031750"/>
            <a:ext cx="256564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0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hf sldNum="0" hd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50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2" r:id="rId35"/>
    <p:sldLayoutId id="2147483913" r:id="rId36"/>
    <p:sldLayoutId id="2147483914" r:id="rId37"/>
    <p:sldLayoutId id="2147483915" r:id="rId38"/>
    <p:sldLayoutId id="2147483916" r:id="rId39"/>
    <p:sldLayoutId id="2147483917" r:id="rId40"/>
    <p:sldLayoutId id="2147483918" r:id="rId41"/>
    <p:sldLayoutId id="2147483919" r:id="rId42"/>
    <p:sldLayoutId id="2147483920" r:id="rId43"/>
    <p:sldLayoutId id="2147483921" r:id="rId44"/>
    <p:sldLayoutId id="2147483922" r:id="rId45"/>
    <p:sldLayoutId id="2147483923" r:id="rId46"/>
    <p:sldLayoutId id="2147483924" r:id="rId47"/>
    <p:sldLayoutId id="2147483925" r:id="rId48"/>
    <p:sldLayoutId id="2147483926" r:id="rId49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91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  <p:sldLayoutId id="2147484004" r:id="rId13"/>
    <p:sldLayoutId id="2147484005" r:id="rId14"/>
    <p:sldLayoutId id="2147484006" r:id="rId15"/>
    <p:sldLayoutId id="2147484007" r:id="rId16"/>
    <p:sldLayoutId id="2147484008" r:id="rId17"/>
    <p:sldLayoutId id="2147484009" r:id="rId18"/>
    <p:sldLayoutId id="2147484010" r:id="rId19"/>
    <p:sldLayoutId id="2147484011" r:id="rId20"/>
    <p:sldLayoutId id="2147484012" r:id="rId21"/>
    <p:sldLayoutId id="2147484013" r:id="rId22"/>
    <p:sldLayoutId id="2147484014" r:id="rId23"/>
    <p:sldLayoutId id="2147484015" r:id="rId24"/>
    <p:sldLayoutId id="2147484016" r:id="rId25"/>
    <p:sldLayoutId id="2147484017" r:id="rId26"/>
    <p:sldLayoutId id="2147484018" r:id="rId27"/>
    <p:sldLayoutId id="2147484019" r:id="rId28"/>
    <p:sldLayoutId id="2147484020" r:id="rId29"/>
    <p:sldLayoutId id="2147484021" r:id="rId30"/>
    <p:sldLayoutId id="2147484022" r:id="rId31"/>
    <p:sldLayoutId id="2147484023" r:id="rId32"/>
    <p:sldLayoutId id="2147484024" r:id="rId33"/>
    <p:sldLayoutId id="2147484025" r:id="rId34"/>
    <p:sldLayoutId id="2147484026" r:id="rId35"/>
    <p:sldLayoutId id="2147484027" r:id="rId36"/>
    <p:sldLayoutId id="2147484028" r:id="rId37"/>
    <p:sldLayoutId id="2147484029" r:id="rId38"/>
    <p:sldLayoutId id="2147484030" r:id="rId39"/>
    <p:sldLayoutId id="2147484031" r:id="rId40"/>
    <p:sldLayoutId id="2147484032" r:id="rId41"/>
    <p:sldLayoutId id="2147484033" r:id="rId42"/>
    <p:sldLayoutId id="2147484034" r:id="rId43"/>
    <p:sldLayoutId id="2147484035" r:id="rId44"/>
    <p:sldLayoutId id="2147484036" r:id="rId45"/>
    <p:sldLayoutId id="2147484037" r:id="rId46"/>
    <p:sldLayoutId id="2147484038" r:id="rId47"/>
    <p:sldLayoutId id="2147484039" r:id="rId48"/>
    <p:sldLayoutId id="2147484040" r:id="rId49"/>
    <p:sldLayoutId id="2147484041" r:id="rId50"/>
    <p:sldLayoutId id="2147484042" r:id="rId51"/>
    <p:sldLayoutId id="2147484043" r:id="rId52"/>
    <p:sldLayoutId id="2147484044" r:id="rId53"/>
    <p:sldLayoutId id="2147484045" r:id="rId54"/>
    <p:sldLayoutId id="2147484046" r:id="rId55"/>
    <p:sldLayoutId id="2147484047" r:id="rId56"/>
    <p:sldLayoutId id="2147484048" r:id="rId57"/>
    <p:sldLayoutId id="2147484049" r:id="rId58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01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47" r:id="rId19"/>
    <p:sldLayoutId id="2147483948" r:id="rId20"/>
    <p:sldLayoutId id="2147483949" r:id="rId21"/>
    <p:sldLayoutId id="2147483950" r:id="rId22"/>
    <p:sldLayoutId id="2147483951" r:id="rId23"/>
    <p:sldLayoutId id="2147483952" r:id="rId24"/>
    <p:sldLayoutId id="2147483953" r:id="rId25"/>
    <p:sldLayoutId id="2147483954" r:id="rId26"/>
    <p:sldLayoutId id="2147483955" r:id="rId27"/>
    <p:sldLayoutId id="2147483956" r:id="rId28"/>
    <p:sldLayoutId id="2147483957" r:id="rId29"/>
    <p:sldLayoutId id="2147483958" r:id="rId30"/>
    <p:sldLayoutId id="2147483959" r:id="rId31"/>
    <p:sldLayoutId id="2147483960" r:id="rId32"/>
    <p:sldLayoutId id="2147483961" r:id="rId33"/>
    <p:sldLayoutId id="2147483962" r:id="rId34"/>
    <p:sldLayoutId id="2147483963" r:id="rId35"/>
    <p:sldLayoutId id="2147483964" r:id="rId36"/>
    <p:sldLayoutId id="2147483965" r:id="rId37"/>
    <p:sldLayoutId id="2147483966" r:id="rId38"/>
    <p:sldLayoutId id="2147483967" r:id="rId39"/>
    <p:sldLayoutId id="2147483968" r:id="rId40"/>
    <p:sldLayoutId id="2147483969" r:id="rId41"/>
    <p:sldLayoutId id="2147483970" r:id="rId42"/>
    <p:sldLayoutId id="2147483971" r:id="rId43"/>
    <p:sldLayoutId id="2147483972" r:id="rId44"/>
    <p:sldLayoutId id="2147483973" r:id="rId45"/>
    <p:sldLayoutId id="2147483974" r:id="rId46"/>
    <p:sldLayoutId id="2147483975" r:id="rId47"/>
    <p:sldLayoutId id="2147483976" r:id="rId48"/>
    <p:sldLayoutId id="2147483977" r:id="rId49"/>
    <p:sldLayoutId id="2147483978" r:id="rId50"/>
    <p:sldLayoutId id="2147483979" r:id="rId51"/>
    <p:sldLayoutId id="2147483980" r:id="rId52"/>
    <p:sldLayoutId id="2147483981" r:id="rId53"/>
    <p:sldLayoutId id="2147483982" r:id="rId54"/>
    <p:sldLayoutId id="2147483983" r:id="rId55"/>
    <p:sldLayoutId id="2147483984" r:id="rId56"/>
    <p:sldLayoutId id="2147483985" r:id="rId57"/>
    <p:sldLayoutId id="2147483986" r:id="rId58"/>
    <p:sldLayoutId id="2147483987" r:id="rId59"/>
    <p:sldLayoutId id="2147483988" r:id="rId60"/>
    <p:sldLayoutId id="2147483989" r:id="rId61"/>
    <p:sldLayoutId id="2147483990" r:id="rId6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9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emf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7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Relationship Id="rId9" Type="http://schemas.openxmlformats.org/officeDocument/2006/relationships/image" Target="../media/image8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diagramQuickStyle" Target="../diagrams/quickStyle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2.xml"/><Relationship Id="rId5" Type="http://schemas.openxmlformats.org/officeDocument/2006/relationships/diagramQuickStyle" Target="../diagrams/quickStyle1.xml"/><Relationship Id="rId15" Type="http://schemas.microsoft.com/office/2007/relationships/diagramDrawing" Target="../diagrams/drawing2.xml"/><Relationship Id="rId10" Type="http://schemas.openxmlformats.org/officeDocument/2006/relationships/image" Target="../media/image8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6.png"/><Relationship Id="rId14" Type="http://schemas.openxmlformats.org/officeDocument/2006/relationships/diagramColors" Target="../diagrams/colors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4.sv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1.emf"/><Relationship Id="rId11" Type="http://schemas.openxmlformats.org/officeDocument/2006/relationships/image" Target="../media/image106.png"/><Relationship Id="rId5" Type="http://schemas.openxmlformats.org/officeDocument/2006/relationships/image" Target="../media/image100.emf"/><Relationship Id="rId15" Type="http://schemas.openxmlformats.org/officeDocument/2006/relationships/image" Target="../media/image1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chart" Target="../charts/chart2.xm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chart" Target="../charts/chart3.xml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205220-F5AD-EDA5-C7CA-E74ADE66A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" y="212"/>
            <a:ext cx="9143621" cy="51432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83469D-8BFC-723B-61FD-B3F88E4F5F17}"/>
              </a:ext>
            </a:extLst>
          </p:cNvPr>
          <p:cNvSpPr/>
          <p:nvPr/>
        </p:nvSpPr>
        <p:spPr>
          <a:xfrm>
            <a:off x="16522" y="-212"/>
            <a:ext cx="5816600" cy="5143500"/>
          </a:xfrm>
          <a:prstGeom prst="rect">
            <a:avLst/>
          </a:prstGeom>
          <a:gradFill>
            <a:gsLst>
              <a:gs pos="100000">
                <a:schemeClr val="tx2">
                  <a:alpha val="0"/>
                </a:schemeClr>
              </a:gs>
              <a:gs pos="42000">
                <a:schemeClr val="tx2">
                  <a:alpha val="2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jjjjjjjjjjjjjjjjjjjjjjjjjjjjjjjjjjjjjjjjjjjjjjjjjjjjjjjjjjjjjjjjjjjjjjjjjjjjjjjjjjjjjjjjjjjjjjjjjjjjjjjjjjjjjjjjjjjjjjjjjjjjjjjjjjjjjjjjjjjjjjjjjjjjjjjjjjjjjjjjjjjjjjjjjjjjj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241FB483-14FD-F3E6-2618-333F68DA0685}"/>
              </a:ext>
            </a:extLst>
          </p:cNvPr>
          <p:cNvSpPr txBox="1">
            <a:spLocks/>
          </p:cNvSpPr>
          <p:nvPr/>
        </p:nvSpPr>
        <p:spPr>
          <a:xfrm>
            <a:off x="434502" y="3600123"/>
            <a:ext cx="8291898" cy="88514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Bruno De Troch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latin typeface="Nokia Pure Text Light"/>
              </a:rPr>
              <a:t>Alberto Bellato</a:t>
            </a: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10" name="Title 12">
            <a:extLst>
              <a:ext uri="{FF2B5EF4-FFF2-40B4-BE49-F238E27FC236}">
                <a16:creationId xmlns:a16="http://schemas.microsoft.com/office/drawing/2014/main" id="{41A88D41-7837-AE7C-8D6A-3FA423E3185C}"/>
              </a:ext>
            </a:extLst>
          </p:cNvPr>
          <p:cNvSpPr txBox="1">
            <a:spLocks/>
          </p:cNvSpPr>
          <p:nvPr/>
        </p:nvSpPr>
        <p:spPr>
          <a:xfrm>
            <a:off x="434502" y="886354"/>
            <a:ext cx="5141952" cy="198000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  <a:ea typeface="+mj-ea"/>
                <a:cs typeface="+mj-cs"/>
              </a:rPr>
              <a:t>Operations efficiency across IP and optical layers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Ultra Light" panose="020B0204040602060303" pitchFamily="34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757CAB-3C1C-70D8-F6F9-521F1469A053}"/>
              </a:ext>
            </a:extLst>
          </p:cNvPr>
          <p:cNvSpPr txBox="1"/>
          <p:nvPr/>
        </p:nvSpPr>
        <p:spPr>
          <a:xfrm>
            <a:off x="8106508" y="485335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5" name="Graphic 3">
            <a:extLst>
              <a:ext uri="{FF2B5EF4-FFF2-40B4-BE49-F238E27FC236}">
                <a16:creationId xmlns:a16="http://schemas.microsoft.com/office/drawing/2014/main" id="{5DDD3678-4B69-B8E8-A5E6-685AC8CB228D}"/>
              </a:ext>
            </a:extLst>
          </p:cNvPr>
          <p:cNvGrpSpPr/>
          <p:nvPr/>
        </p:nvGrpSpPr>
        <p:grpSpPr>
          <a:xfrm>
            <a:off x="7068613" y="2418006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E6429809-1374-72B2-5DFC-18803712FDA7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3431F60F-260A-2A21-BC54-A28354FA5A5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97AEE101-A52B-8BF2-C491-AC9771F0EA3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F44636A7-E624-69A3-B583-10E9A1BB125C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1646742C-1D85-F2A8-C2BC-3E83B7D48FE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8210D-F04E-BA55-DD68-F3A03867B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9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134C6-1184-4BF8-895E-AE590A0039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Coherent Optics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494530-2807-4E96-A5F7-4FC263DFD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Modulation format evolution / </a:t>
            </a:r>
            <a:r>
              <a:rPr lang="fr-FR" dirty="0"/>
              <a:t>Data </a:t>
            </a:r>
            <a:r>
              <a:rPr lang="fr-FR" dirty="0" err="1"/>
              <a:t>converters</a:t>
            </a:r>
            <a:r>
              <a:rPr lang="fr-FR" dirty="0"/>
              <a:t> / </a:t>
            </a:r>
            <a:r>
              <a:rPr lang="fr-FR" dirty="0" err="1"/>
              <a:t>Technology</a:t>
            </a:r>
            <a:r>
              <a:rPr lang="fr-FR" dirty="0"/>
              <a:t> challenges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8F0C7-4DC3-0125-8B37-BDA2DD1B3C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393" y="848205"/>
            <a:ext cx="895352" cy="587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47BF1AE-0CE0-C56D-D99F-5F4EDA49BC9B}"/>
              </a:ext>
            </a:extLst>
          </p:cNvPr>
          <p:cNvGrpSpPr/>
          <p:nvPr/>
        </p:nvGrpSpPr>
        <p:grpSpPr>
          <a:xfrm>
            <a:off x="1783317" y="1173464"/>
            <a:ext cx="582047" cy="724276"/>
            <a:chOff x="694581" y="3395275"/>
            <a:chExt cx="1060722" cy="13257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265CE2-D36F-C013-5FA3-E0F1CF60D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581" y="3395275"/>
              <a:ext cx="1060722" cy="10371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6008DC-003F-C55E-B362-D4B6A40338B1}"/>
                </a:ext>
              </a:extLst>
            </p:cNvPr>
            <p:cNvSpPr txBox="1"/>
            <p:nvPr/>
          </p:nvSpPr>
          <p:spPr>
            <a:xfrm>
              <a:off x="737085" y="4467478"/>
              <a:ext cx="975716" cy="253508"/>
            </a:xfrm>
            <a:prstGeom prst="rect">
              <a:avLst/>
            </a:prstGeom>
            <a:noFill/>
          </p:spPr>
          <p:txBody>
            <a:bodyPr wrap="square" lIns="72000" tIns="0" rIns="72000" bIns="0" rtlCol="0">
              <a:spAutoFit/>
            </a:bodyPr>
            <a:lstStyle/>
            <a:p>
              <a:pPr marL="0" marR="0" lvl="0" indent="0" algn="ctr" defTabSz="36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60000" algn="l"/>
                </a:tabLst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rPr>
                <a:t>QPSK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122363-7A56-134D-52F0-CFF61EEC1052}"/>
              </a:ext>
            </a:extLst>
          </p:cNvPr>
          <p:cNvGrpSpPr/>
          <p:nvPr/>
        </p:nvGrpSpPr>
        <p:grpSpPr>
          <a:xfrm>
            <a:off x="3679974" y="1173466"/>
            <a:ext cx="582047" cy="721230"/>
            <a:chOff x="3006065" y="3395274"/>
            <a:chExt cx="1060722" cy="132703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EA215DE-8B25-CFA7-E724-EA105BE32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6065" y="3395274"/>
              <a:ext cx="1060722" cy="103715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61737C-070C-EDDF-7AFC-AE47521E476E}"/>
                </a:ext>
              </a:extLst>
            </p:cNvPr>
            <p:cNvSpPr txBox="1"/>
            <p:nvPr/>
          </p:nvSpPr>
          <p:spPr>
            <a:xfrm>
              <a:off x="3048569" y="4467479"/>
              <a:ext cx="975716" cy="254833"/>
            </a:xfrm>
            <a:prstGeom prst="rect">
              <a:avLst/>
            </a:prstGeom>
            <a:noFill/>
          </p:spPr>
          <p:txBody>
            <a:bodyPr wrap="square" lIns="72000" tIns="0" rIns="72000" bIns="0" rtlCol="0">
              <a:spAutoFit/>
            </a:bodyPr>
            <a:lstStyle/>
            <a:p>
              <a:pPr marL="0" marR="0" lvl="0" indent="0" algn="ctr" defTabSz="36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60000" algn="l"/>
                </a:tabLst>
                <a:defRPr/>
              </a:pPr>
              <a:r>
                <a:rPr kumimoji="0" lang="it-IT" sz="9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rPr>
                <a:t>16QAM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79AFF9-EDFB-E2BB-6B22-CBBAB94973D8}"/>
              </a:ext>
            </a:extLst>
          </p:cNvPr>
          <p:cNvGrpSpPr/>
          <p:nvPr/>
        </p:nvGrpSpPr>
        <p:grpSpPr>
          <a:xfrm>
            <a:off x="5839435" y="1174440"/>
            <a:ext cx="582047" cy="720791"/>
            <a:chOff x="5317549" y="3393404"/>
            <a:chExt cx="1060720" cy="132954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6623070-E52F-CC5A-89D3-E2AE7C080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666" t="34229" r="13213" b="38580"/>
            <a:stretch/>
          </p:blipFill>
          <p:spPr>
            <a:xfrm>
              <a:off x="5317549" y="3393404"/>
              <a:ext cx="1060720" cy="105314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13A619-BD02-3071-9A40-9795CC1D4B86}"/>
                </a:ext>
              </a:extLst>
            </p:cNvPr>
            <p:cNvSpPr txBox="1"/>
            <p:nvPr/>
          </p:nvSpPr>
          <p:spPr>
            <a:xfrm>
              <a:off x="5360051" y="4467478"/>
              <a:ext cx="975716" cy="255470"/>
            </a:xfrm>
            <a:prstGeom prst="rect">
              <a:avLst/>
            </a:prstGeom>
            <a:noFill/>
          </p:spPr>
          <p:txBody>
            <a:bodyPr wrap="square" lIns="72000" tIns="0" rIns="72000" bIns="0" rtlCol="0">
              <a:spAutoFit/>
            </a:bodyPr>
            <a:lstStyle/>
            <a:p>
              <a:pPr marL="0" marR="0" lvl="0" indent="0" algn="ctr" defTabSz="36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60000" algn="l"/>
                </a:tabLst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rPr>
                <a:t>PCS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2A83D3D-593B-33F5-48DF-9086184DA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059" y="568335"/>
            <a:ext cx="2244356" cy="176054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97FEC0A-61E8-9683-1A1A-E469E47C826C}"/>
              </a:ext>
            </a:extLst>
          </p:cNvPr>
          <p:cNvCxnSpPr>
            <a:cxnSpLocks/>
          </p:cNvCxnSpPr>
          <p:nvPr/>
        </p:nvCxnSpPr>
        <p:spPr>
          <a:xfrm>
            <a:off x="2666102" y="1719570"/>
            <a:ext cx="737905" cy="0"/>
          </a:xfrm>
          <a:prstGeom prst="straightConnector1">
            <a:avLst/>
          </a:prstGeom>
          <a:ln w="3175">
            <a:solidFill>
              <a:schemeClr val="bg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C3CA875-7137-5696-8A00-29A907F8E6D9}"/>
              </a:ext>
            </a:extLst>
          </p:cNvPr>
          <p:cNvSpPr txBox="1"/>
          <p:nvPr/>
        </p:nvSpPr>
        <p:spPr>
          <a:xfrm>
            <a:off x="2482621" y="1306906"/>
            <a:ext cx="1124678" cy="24622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ctr" defTabSz="36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60000" algn="l"/>
              </a:tabLst>
              <a:defRPr/>
            </a:pP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More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complex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modulation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 panose="020B0403020202020204" pitchFamily="34" charset="0"/>
              <a:ea typeface="Nokia Pure Text Light" panose="020B0403020202020204" pitchFamily="34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A56177-F8DA-738F-655A-E49B0E6790DA}"/>
              </a:ext>
            </a:extLst>
          </p:cNvPr>
          <p:cNvSpPr txBox="1"/>
          <p:nvPr/>
        </p:nvSpPr>
        <p:spPr>
          <a:xfrm>
            <a:off x="2468804" y="1793822"/>
            <a:ext cx="1124678" cy="12311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ctr" defTabSz="36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60000" algn="l"/>
              </a:tabLst>
              <a:defRPr/>
            </a:pP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Higher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bitrate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 panose="020B0403020202020204" pitchFamily="34" charset="0"/>
              <a:ea typeface="Nokia Pure Text Light" panose="020B0403020202020204" pitchFamily="34" charset="0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E149BDB-C387-E384-17B4-D7428A579F6B}"/>
              </a:ext>
            </a:extLst>
          </p:cNvPr>
          <p:cNvCxnSpPr>
            <a:cxnSpLocks/>
          </p:cNvCxnSpPr>
          <p:nvPr/>
        </p:nvCxnSpPr>
        <p:spPr>
          <a:xfrm>
            <a:off x="4707745" y="1726188"/>
            <a:ext cx="737905" cy="0"/>
          </a:xfrm>
          <a:prstGeom prst="straightConnector1">
            <a:avLst/>
          </a:prstGeom>
          <a:ln w="3175">
            <a:solidFill>
              <a:schemeClr val="bg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F9E9F29-443B-3BDE-C645-4D7F82191701}"/>
              </a:ext>
            </a:extLst>
          </p:cNvPr>
          <p:cNvSpPr txBox="1"/>
          <p:nvPr/>
        </p:nvSpPr>
        <p:spPr>
          <a:xfrm>
            <a:off x="4500428" y="1306905"/>
            <a:ext cx="1124678" cy="24622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ctr" defTabSz="36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60000" algn="l"/>
              </a:tabLst>
              <a:defRPr/>
            </a:pP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Prob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.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Const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Shaping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 (PCS)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94873E-BF4D-0D83-E0D2-2C39407BE4BE}"/>
              </a:ext>
            </a:extLst>
          </p:cNvPr>
          <p:cNvSpPr txBox="1"/>
          <p:nvPr/>
        </p:nvSpPr>
        <p:spPr>
          <a:xfrm>
            <a:off x="4478752" y="1784638"/>
            <a:ext cx="1124678" cy="12311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ctr" defTabSz="36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60000" algn="l"/>
              </a:tabLst>
              <a:defRPr/>
            </a:pP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Improved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perf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 panose="020B0403020202020204" pitchFamily="34" charset="0"/>
              <a:ea typeface="Nokia Pure Text Light" panose="020B0403020202020204" pitchFamily="34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C45C43-4E35-5896-2462-3EFE2A576124}"/>
              </a:ext>
            </a:extLst>
          </p:cNvPr>
          <p:cNvSpPr txBox="1"/>
          <p:nvPr/>
        </p:nvSpPr>
        <p:spPr>
          <a:xfrm>
            <a:off x="97473" y="1862335"/>
            <a:ext cx="1516105" cy="258472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Transmitter/Receiver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[E/O comp + CMOS(DAC+DSP)]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5DED6DE-50DB-D077-836B-806BF090A347}"/>
              </a:ext>
            </a:extLst>
          </p:cNvPr>
          <p:cNvGrpSpPr/>
          <p:nvPr/>
        </p:nvGrpSpPr>
        <p:grpSpPr>
          <a:xfrm>
            <a:off x="1344723" y="2206907"/>
            <a:ext cx="1653262" cy="828209"/>
            <a:chOff x="5631803" y="2062487"/>
            <a:chExt cx="1444923" cy="70024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55546DA-840C-E3F5-79FC-55C021C4E4CB}"/>
                </a:ext>
              </a:extLst>
            </p:cNvPr>
            <p:cNvGrpSpPr/>
            <p:nvPr/>
          </p:nvGrpSpPr>
          <p:grpSpPr>
            <a:xfrm>
              <a:off x="6467517" y="2066257"/>
              <a:ext cx="357659" cy="421896"/>
              <a:chOff x="5421549" y="2769140"/>
              <a:chExt cx="2823593" cy="532181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706AD6C5-913E-95FC-D39D-741BFE360A43}"/>
                  </a:ext>
                </a:extLst>
              </p:cNvPr>
              <p:cNvGrpSpPr/>
              <p:nvPr/>
            </p:nvGrpSpPr>
            <p:grpSpPr>
              <a:xfrm>
                <a:off x="5421549" y="2769140"/>
                <a:ext cx="706877" cy="515336"/>
                <a:chOff x="5421549" y="1567886"/>
                <a:chExt cx="3404681" cy="1716590"/>
              </a:xfrm>
            </p:grpSpPr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DAF8D70E-6D8A-1A93-DC4B-865EF52534D8}"/>
                    </a:ext>
                  </a:extLst>
                </p:cNvPr>
                <p:cNvGrpSpPr/>
                <p:nvPr/>
              </p:nvGrpSpPr>
              <p:grpSpPr>
                <a:xfrm>
                  <a:off x="5421549" y="1569388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BE7381DF-A629-DFAF-6C2A-B68ED18B35D7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8E1A37C7-D4B1-3190-3940-031FF82C71C4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5196B474-0045-7CC0-AA83-0871C198230C}"/>
                    </a:ext>
                  </a:extLst>
                </p:cNvPr>
                <p:cNvGrpSpPr/>
                <p:nvPr/>
              </p:nvGrpSpPr>
              <p:grpSpPr>
                <a:xfrm>
                  <a:off x="7120647" y="1567886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B0CD1A2E-DD59-C046-CEDE-832707F5AC39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D10E5AE4-F3F5-5DE7-C440-CE0A1F5FEF09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EE857FDB-3687-79FC-3111-5FDB238DE94C}"/>
                  </a:ext>
                </a:extLst>
              </p:cNvPr>
              <p:cNvGrpSpPr/>
              <p:nvPr/>
            </p:nvGrpSpPr>
            <p:grpSpPr>
              <a:xfrm>
                <a:off x="6128426" y="2774755"/>
                <a:ext cx="706877" cy="515336"/>
                <a:chOff x="5421549" y="1567886"/>
                <a:chExt cx="3404681" cy="1716590"/>
              </a:xfrm>
            </p:grpSpPr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61E701C5-3BC8-F51C-EEF5-05CD94B826CA}"/>
                    </a:ext>
                  </a:extLst>
                </p:cNvPr>
                <p:cNvGrpSpPr/>
                <p:nvPr/>
              </p:nvGrpSpPr>
              <p:grpSpPr>
                <a:xfrm>
                  <a:off x="5421549" y="1569388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41879A38-0774-0DB1-BC9A-1689A7F41DAA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836F2E5D-7A07-C426-2164-2422287E824A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78518C46-0552-879E-DAF9-51787C289B7B}"/>
                    </a:ext>
                  </a:extLst>
                </p:cNvPr>
                <p:cNvGrpSpPr/>
                <p:nvPr/>
              </p:nvGrpSpPr>
              <p:grpSpPr>
                <a:xfrm>
                  <a:off x="7120647" y="1567886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872E2221-651D-C6F5-A09F-5E16A8D0CAFE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1FF3D3C9-00B1-390F-1E5E-14D51C5172E7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15799885-B8A4-DA36-9FA9-2B29412CD563}"/>
                  </a:ext>
                </a:extLst>
              </p:cNvPr>
              <p:cNvGrpSpPr/>
              <p:nvPr/>
            </p:nvGrpSpPr>
            <p:grpSpPr>
              <a:xfrm>
                <a:off x="6831388" y="2780370"/>
                <a:ext cx="706877" cy="515336"/>
                <a:chOff x="5421549" y="1567886"/>
                <a:chExt cx="3404681" cy="1716590"/>
              </a:xfrm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5F8C2067-30A7-8F5B-1C2E-074990A898E2}"/>
                    </a:ext>
                  </a:extLst>
                </p:cNvPr>
                <p:cNvGrpSpPr/>
                <p:nvPr/>
              </p:nvGrpSpPr>
              <p:grpSpPr>
                <a:xfrm>
                  <a:off x="5421549" y="1569388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5B25E71A-0FB0-C8DE-7B3F-419D435F09D9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id="{F7D07338-B787-A6CF-B1AA-8174E36AC000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D72BCF57-B8FA-95C2-E5F8-4D81A0EEAF26}"/>
                    </a:ext>
                  </a:extLst>
                </p:cNvPr>
                <p:cNvGrpSpPr/>
                <p:nvPr/>
              </p:nvGrpSpPr>
              <p:grpSpPr>
                <a:xfrm>
                  <a:off x="7120647" y="1567886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7764AD51-3C5B-EDBA-3345-260666DB8B5C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427655EA-1359-40A3-9775-ADBEF25A7E36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8922E21F-ADE1-7857-8009-B6C2BE79FF47}"/>
                  </a:ext>
                </a:extLst>
              </p:cNvPr>
              <p:cNvGrpSpPr/>
              <p:nvPr/>
            </p:nvGrpSpPr>
            <p:grpSpPr>
              <a:xfrm>
                <a:off x="7538265" y="2785985"/>
                <a:ext cx="706877" cy="515336"/>
                <a:chOff x="5421549" y="1567886"/>
                <a:chExt cx="3404681" cy="1716590"/>
              </a:xfrm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E01493DE-DAD3-10C9-410F-DED0D0E81F6A}"/>
                    </a:ext>
                  </a:extLst>
                </p:cNvPr>
                <p:cNvGrpSpPr/>
                <p:nvPr/>
              </p:nvGrpSpPr>
              <p:grpSpPr>
                <a:xfrm>
                  <a:off x="5421549" y="1569388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3B3C3348-D527-D67C-D314-7EB87412709A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8BC6BC15-7E2F-B950-A45D-A046F43C7A11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4F39779C-63B5-1FC9-FED4-BD857981173E}"/>
                    </a:ext>
                  </a:extLst>
                </p:cNvPr>
                <p:cNvGrpSpPr/>
                <p:nvPr/>
              </p:nvGrpSpPr>
              <p:grpSpPr>
                <a:xfrm>
                  <a:off x="7120647" y="1567886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D2789EE-9B70-A536-0A9B-A1203601E077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9E297AF0-6666-9A49-15D4-F0977975F7F9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66" name="Arrow: Right 65">
              <a:extLst>
                <a:ext uri="{FF2B5EF4-FFF2-40B4-BE49-F238E27FC236}">
                  <a16:creationId xmlns:a16="http://schemas.microsoft.com/office/drawing/2014/main" id="{84EE2415-E40C-34C0-2C5C-F2D6B26A30D9}"/>
                </a:ext>
              </a:extLst>
            </p:cNvPr>
            <p:cNvSpPr/>
            <p:nvPr/>
          </p:nvSpPr>
          <p:spPr>
            <a:xfrm>
              <a:off x="5849688" y="2111044"/>
              <a:ext cx="400710" cy="342405"/>
            </a:xfrm>
            <a:prstGeom prst="rightArrow">
              <a:avLst/>
            </a:prstGeom>
            <a:noFill/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/>
                  <a:ea typeface="Nokia Pure Text Light" panose="020B0403020202020204" pitchFamily="34" charset="0"/>
                  <a:cs typeface="+mn-cs"/>
                </a:rPr>
                <a:t>10011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84EDBFA5-CED1-13F7-0642-F36D89631896}"/>
                </a:ext>
              </a:extLst>
            </p:cNvPr>
            <p:cNvSpPr/>
            <p:nvPr/>
          </p:nvSpPr>
          <p:spPr>
            <a:xfrm>
              <a:off x="6257831" y="2062487"/>
              <a:ext cx="198105" cy="467035"/>
            </a:xfrm>
            <a:prstGeom prst="roundRect">
              <a:avLst/>
            </a:prstGeom>
            <a:solidFill>
              <a:srgbClr val="114291"/>
            </a:solidFill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2000" tIns="72000" rIns="72000" bIns="7200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Nokia Pure Text Light" panose="020B0403020202020204" pitchFamily="34" charset="0"/>
                  <a:cs typeface="+mn-cs"/>
                </a:rPr>
                <a:t>DAC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4B0D522-4DC5-0A00-2276-23D57DC3F5FB}"/>
                </a:ext>
              </a:extLst>
            </p:cNvPr>
            <p:cNvSpPr txBox="1"/>
            <p:nvPr/>
          </p:nvSpPr>
          <p:spPr>
            <a:xfrm>
              <a:off x="6372035" y="2561355"/>
              <a:ext cx="704691" cy="201380"/>
            </a:xfrm>
            <a:prstGeom prst="rect">
              <a:avLst/>
            </a:prstGeom>
            <a:noFill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Analog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32CE17C-2A91-1329-BDC6-583D1B822F3C}"/>
                </a:ext>
              </a:extLst>
            </p:cNvPr>
            <p:cNvSpPr txBox="1"/>
            <p:nvPr/>
          </p:nvSpPr>
          <p:spPr>
            <a:xfrm>
              <a:off x="5631803" y="2561355"/>
              <a:ext cx="704691" cy="201380"/>
            </a:xfrm>
            <a:prstGeom prst="rect">
              <a:avLst/>
            </a:prstGeom>
            <a:noFill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Digital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5837A29-E84E-CE73-73AF-39C3DC09FEA8}"/>
              </a:ext>
            </a:extLst>
          </p:cNvPr>
          <p:cNvGrpSpPr/>
          <p:nvPr/>
        </p:nvGrpSpPr>
        <p:grpSpPr>
          <a:xfrm>
            <a:off x="5298345" y="2188511"/>
            <a:ext cx="1605975" cy="827522"/>
            <a:chOff x="5654145" y="2907981"/>
            <a:chExt cx="1353123" cy="696229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56AE633C-9EA9-403A-AACF-3FABE6F03863}"/>
                </a:ext>
              </a:extLst>
            </p:cNvPr>
            <p:cNvGrpSpPr/>
            <p:nvPr/>
          </p:nvGrpSpPr>
          <p:grpSpPr>
            <a:xfrm>
              <a:off x="5894610" y="2958957"/>
              <a:ext cx="357659" cy="421896"/>
              <a:chOff x="5421549" y="2769140"/>
              <a:chExt cx="2823593" cy="532181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85F59539-4E3E-868B-5F04-5EBE6BB827B6}"/>
                  </a:ext>
                </a:extLst>
              </p:cNvPr>
              <p:cNvGrpSpPr/>
              <p:nvPr/>
            </p:nvGrpSpPr>
            <p:grpSpPr>
              <a:xfrm>
                <a:off x="5421549" y="2769140"/>
                <a:ext cx="706877" cy="515336"/>
                <a:chOff x="5421549" y="1567886"/>
                <a:chExt cx="3404681" cy="1716590"/>
              </a:xfrm>
            </p:grpSpPr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B8EF4177-6BBD-6048-AD20-0236336AE07E}"/>
                    </a:ext>
                  </a:extLst>
                </p:cNvPr>
                <p:cNvGrpSpPr/>
                <p:nvPr/>
              </p:nvGrpSpPr>
              <p:grpSpPr>
                <a:xfrm>
                  <a:off x="5421549" y="1569388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C9FC095C-6E73-1810-3964-1177C7D6D413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1719D7F9-8F3D-323F-C6B9-86ECF3757C5D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BE62221C-9827-29E1-0540-109725C73081}"/>
                    </a:ext>
                  </a:extLst>
                </p:cNvPr>
                <p:cNvGrpSpPr/>
                <p:nvPr/>
              </p:nvGrpSpPr>
              <p:grpSpPr>
                <a:xfrm>
                  <a:off x="7120647" y="1567886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F31CFDA0-3EB9-94D8-5E3D-833143885756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658DCFC1-B1AC-BF34-7057-817FC0EF619D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DEB3CFF2-003B-6738-814F-DC6C45FC5B0D}"/>
                  </a:ext>
                </a:extLst>
              </p:cNvPr>
              <p:cNvGrpSpPr/>
              <p:nvPr/>
            </p:nvGrpSpPr>
            <p:grpSpPr>
              <a:xfrm>
                <a:off x="6128426" y="2774755"/>
                <a:ext cx="706877" cy="515336"/>
                <a:chOff x="5421549" y="1567886"/>
                <a:chExt cx="3404681" cy="1716590"/>
              </a:xfrm>
            </p:grpSpPr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81794C83-2A53-3538-4F16-E2FB18499A97}"/>
                    </a:ext>
                  </a:extLst>
                </p:cNvPr>
                <p:cNvGrpSpPr/>
                <p:nvPr/>
              </p:nvGrpSpPr>
              <p:grpSpPr>
                <a:xfrm>
                  <a:off x="5421549" y="1569388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D11A5F98-E94C-8F00-A7BA-78ACF15AEB6F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5160041F-AB51-A35A-9306-E18ADB1D5E9B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C52664D0-076B-3795-FA3F-919CC34C02D2}"/>
                    </a:ext>
                  </a:extLst>
                </p:cNvPr>
                <p:cNvGrpSpPr/>
                <p:nvPr/>
              </p:nvGrpSpPr>
              <p:grpSpPr>
                <a:xfrm>
                  <a:off x="7120647" y="1567886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CA26F69B-9B80-A497-E881-1D5956E3AB00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456D931B-1EBF-44D5-FB1B-4EEC7A5B4865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DD4D63D2-1058-C567-F37B-C28D3562846B}"/>
                  </a:ext>
                </a:extLst>
              </p:cNvPr>
              <p:cNvGrpSpPr/>
              <p:nvPr/>
            </p:nvGrpSpPr>
            <p:grpSpPr>
              <a:xfrm>
                <a:off x="6831388" y="2780370"/>
                <a:ext cx="706877" cy="515336"/>
                <a:chOff x="5421549" y="1567886"/>
                <a:chExt cx="3404681" cy="1716590"/>
              </a:xfrm>
            </p:grpSpPr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894E8864-3818-078A-CD50-E9B1D4CE6DD3}"/>
                    </a:ext>
                  </a:extLst>
                </p:cNvPr>
                <p:cNvGrpSpPr/>
                <p:nvPr/>
              </p:nvGrpSpPr>
              <p:grpSpPr>
                <a:xfrm>
                  <a:off x="5421549" y="1569388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523AF35E-5B92-DE8C-19A7-5CFF40874C6B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81A09B3E-883C-8B8C-27C6-691C3D9FCBBE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063B05F5-D6F2-E34B-38F8-BC2F03D5CB61}"/>
                    </a:ext>
                  </a:extLst>
                </p:cNvPr>
                <p:cNvGrpSpPr/>
                <p:nvPr/>
              </p:nvGrpSpPr>
              <p:grpSpPr>
                <a:xfrm>
                  <a:off x="7120647" y="1567886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D1108A16-AE64-804B-5975-4C9484B7FDA2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A71B85F5-642C-7A84-CEB0-56C0D8F833AE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535D58C8-83F5-C4E7-A5DD-EBAD2B3C2A47}"/>
                  </a:ext>
                </a:extLst>
              </p:cNvPr>
              <p:cNvGrpSpPr/>
              <p:nvPr/>
            </p:nvGrpSpPr>
            <p:grpSpPr>
              <a:xfrm>
                <a:off x="7538265" y="2785985"/>
                <a:ext cx="706877" cy="515336"/>
                <a:chOff x="5421549" y="1567886"/>
                <a:chExt cx="3404681" cy="1716590"/>
              </a:xfrm>
            </p:grpSpPr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4F819958-E1B9-DC3B-6918-6CD11A94C82F}"/>
                    </a:ext>
                  </a:extLst>
                </p:cNvPr>
                <p:cNvGrpSpPr/>
                <p:nvPr/>
              </p:nvGrpSpPr>
              <p:grpSpPr>
                <a:xfrm>
                  <a:off x="5421549" y="1569388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04E0349D-6A83-658C-4944-425A8B51DE4E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4BF92657-429E-3B08-EFAA-14FF7A963AA2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512179A1-98AF-B2CA-3439-1322914EAB46}"/>
                    </a:ext>
                  </a:extLst>
                </p:cNvPr>
                <p:cNvGrpSpPr/>
                <p:nvPr/>
              </p:nvGrpSpPr>
              <p:grpSpPr>
                <a:xfrm>
                  <a:off x="7120647" y="1567886"/>
                  <a:ext cx="1705583" cy="1715088"/>
                  <a:chOff x="5421549" y="1569388"/>
                  <a:chExt cx="1705583" cy="1715088"/>
                </a:xfrm>
              </p:grpSpPr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0F778173-DD8E-3A8E-B19A-715222C1D4F2}"/>
                      </a:ext>
                    </a:extLst>
                  </p:cNvPr>
                  <p:cNvSpPr/>
                  <p:nvPr/>
                </p:nvSpPr>
                <p:spPr>
                  <a:xfrm>
                    <a:off x="5421549" y="1569388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304FDEAA-455E-F8E2-A9AD-05FAC595AC2A}"/>
                      </a:ext>
                    </a:extLst>
                  </p:cNvPr>
                  <p:cNvSpPr/>
                  <p:nvPr/>
                </p:nvSpPr>
                <p:spPr>
                  <a:xfrm flipV="1">
                    <a:off x="6271098" y="2408979"/>
                    <a:ext cx="856034" cy="875497"/>
                  </a:xfrm>
                  <a:custGeom>
                    <a:avLst/>
                    <a:gdLst>
                      <a:gd name="connsiteX0" fmla="*/ 0 w 856034"/>
                      <a:gd name="connsiteY0" fmla="*/ 875497 h 875497"/>
                      <a:gd name="connsiteX1" fmla="*/ 447472 w 856034"/>
                      <a:gd name="connsiteY1" fmla="*/ 8 h 875497"/>
                      <a:gd name="connsiteX2" fmla="*/ 856034 w 856034"/>
                      <a:gd name="connsiteY2" fmla="*/ 862527 h 875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6034" h="875497">
                        <a:moveTo>
                          <a:pt x="0" y="875497"/>
                        </a:moveTo>
                        <a:cubicBezTo>
                          <a:pt x="152400" y="438833"/>
                          <a:pt x="304800" y="2170"/>
                          <a:pt x="447472" y="8"/>
                        </a:cubicBezTo>
                        <a:cubicBezTo>
                          <a:pt x="590144" y="-2154"/>
                          <a:pt x="723089" y="430186"/>
                          <a:pt x="856034" y="862527"/>
                        </a:cubicBez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8B436ADC-889E-7FA0-F80F-FB94DB497620}"/>
                </a:ext>
              </a:extLst>
            </p:cNvPr>
            <p:cNvSpPr/>
            <p:nvPr/>
          </p:nvSpPr>
          <p:spPr>
            <a:xfrm>
              <a:off x="6257831" y="2907981"/>
              <a:ext cx="198105" cy="467035"/>
            </a:xfrm>
            <a:prstGeom prst="roundRect">
              <a:avLst/>
            </a:prstGeom>
            <a:solidFill>
              <a:srgbClr val="114291"/>
            </a:solidFill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2000" tIns="72000" rIns="72000" bIns="7200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 Light"/>
                  <a:ea typeface="Nokia Pure Text Light" panose="020B0403020202020204" pitchFamily="34" charset="0"/>
                  <a:cs typeface="+mn-cs"/>
                </a:rPr>
                <a:t>ADC</a:t>
              </a:r>
            </a:p>
          </p:txBody>
        </p:sp>
        <p:sp>
          <p:nvSpPr>
            <p:cNvPr id="141" name="Arrow: Right 140">
              <a:extLst>
                <a:ext uri="{FF2B5EF4-FFF2-40B4-BE49-F238E27FC236}">
                  <a16:creationId xmlns:a16="http://schemas.microsoft.com/office/drawing/2014/main" id="{2FB93BC2-EABE-0A4E-6349-D0ACD7366F6C}"/>
                </a:ext>
              </a:extLst>
            </p:cNvPr>
            <p:cNvSpPr/>
            <p:nvPr/>
          </p:nvSpPr>
          <p:spPr>
            <a:xfrm>
              <a:off x="6454568" y="2992025"/>
              <a:ext cx="400710" cy="342405"/>
            </a:xfrm>
            <a:prstGeom prst="rightArrow">
              <a:avLst/>
            </a:prstGeom>
            <a:noFill/>
            <a:ln w="31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  <a:ea typeface="Nokia Pure Text Light" panose="020B0403020202020204" pitchFamily="34" charset="0"/>
                <a:cs typeface="+mn-cs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4FC7B22-3EEC-278D-1D02-DB7C6650FADB}"/>
                </a:ext>
              </a:extLst>
            </p:cNvPr>
            <p:cNvSpPr txBox="1"/>
            <p:nvPr/>
          </p:nvSpPr>
          <p:spPr>
            <a:xfrm>
              <a:off x="6302577" y="3397856"/>
              <a:ext cx="704691" cy="201380"/>
            </a:xfrm>
            <a:prstGeom prst="rect">
              <a:avLst/>
            </a:prstGeom>
            <a:noFill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Digital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5E8BE883-EF0B-FCFF-47C8-B3FF331C36D6}"/>
                </a:ext>
              </a:extLst>
            </p:cNvPr>
            <p:cNvSpPr txBox="1"/>
            <p:nvPr/>
          </p:nvSpPr>
          <p:spPr>
            <a:xfrm>
              <a:off x="5654145" y="3402830"/>
              <a:ext cx="704691" cy="201380"/>
            </a:xfrm>
            <a:prstGeom prst="rect">
              <a:avLst/>
            </a:prstGeom>
            <a:noFill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Analog</a:t>
              </a:r>
            </a:p>
          </p:txBody>
        </p: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759C5E30-C18F-8B36-7861-3805C7D7D5DE}"/>
              </a:ext>
            </a:extLst>
          </p:cNvPr>
          <p:cNvSpPr txBox="1"/>
          <p:nvPr/>
        </p:nvSpPr>
        <p:spPr>
          <a:xfrm>
            <a:off x="3539856" y="2276463"/>
            <a:ext cx="1422204" cy="5188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rPr>
              <a:t>Sampling rate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rPr>
              <a:t>Equivalent bandwidth</a:t>
            </a: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E0CE682-99EB-7122-D279-F9E15FDC082E}"/>
              </a:ext>
            </a:extLst>
          </p:cNvPr>
          <p:cNvGrpSpPr/>
          <p:nvPr/>
        </p:nvGrpSpPr>
        <p:grpSpPr>
          <a:xfrm>
            <a:off x="129965" y="1083387"/>
            <a:ext cx="1166395" cy="765406"/>
            <a:chOff x="59510" y="1064400"/>
            <a:chExt cx="1622106" cy="1084210"/>
          </a:xfrm>
        </p:grpSpPr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CDA80CA4-71A8-D62A-EF01-4B74581A0FC8}"/>
                </a:ext>
              </a:extLst>
            </p:cNvPr>
            <p:cNvSpPr/>
            <p:nvPr/>
          </p:nvSpPr>
          <p:spPr>
            <a:xfrm>
              <a:off x="681022" y="1121784"/>
              <a:ext cx="1000594" cy="102682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F0D0755C-CC50-2487-8A9F-D1C02DD5AF37}"/>
                </a:ext>
              </a:extLst>
            </p:cNvPr>
            <p:cNvSpPr/>
            <p:nvPr/>
          </p:nvSpPr>
          <p:spPr>
            <a:xfrm>
              <a:off x="1280629" y="1199570"/>
              <a:ext cx="397239" cy="12366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DAC</a:t>
              </a:r>
            </a:p>
          </p:txBody>
        </p:sp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FFD356FB-7E4A-6831-1696-943E259581AF}"/>
                </a:ext>
              </a:extLst>
            </p:cNvPr>
            <p:cNvSpPr/>
            <p:nvPr/>
          </p:nvSpPr>
          <p:spPr>
            <a:xfrm>
              <a:off x="1280628" y="1342421"/>
              <a:ext cx="397239" cy="12366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DAC</a:t>
              </a:r>
            </a:p>
          </p:txBody>
        </p:sp>
        <p:sp>
          <p:nvSpPr>
            <p:cNvPr id="177" name="Rectangle: Rounded Corners 176">
              <a:extLst>
                <a:ext uri="{FF2B5EF4-FFF2-40B4-BE49-F238E27FC236}">
                  <a16:creationId xmlns:a16="http://schemas.microsoft.com/office/drawing/2014/main" id="{E48FD85D-1012-FD8A-45C5-D950FB6F6621}"/>
                </a:ext>
              </a:extLst>
            </p:cNvPr>
            <p:cNvSpPr/>
            <p:nvPr/>
          </p:nvSpPr>
          <p:spPr>
            <a:xfrm>
              <a:off x="1280629" y="1790594"/>
              <a:ext cx="397239" cy="12366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DAC</a:t>
              </a:r>
            </a:p>
          </p:txBody>
        </p:sp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AD606B05-6F6E-7517-5139-8AA1F7CD8E91}"/>
                </a:ext>
              </a:extLst>
            </p:cNvPr>
            <p:cNvSpPr/>
            <p:nvPr/>
          </p:nvSpPr>
          <p:spPr>
            <a:xfrm>
              <a:off x="1280628" y="1956062"/>
              <a:ext cx="397239" cy="12366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DAC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11A1D0E3-8496-EDCB-7E60-F255C23E484D}"/>
                </a:ext>
              </a:extLst>
            </p:cNvPr>
            <p:cNvSpPr txBox="1"/>
            <p:nvPr/>
          </p:nvSpPr>
          <p:spPr>
            <a:xfrm>
              <a:off x="727866" y="1468052"/>
              <a:ext cx="505918" cy="248093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fr-FR" sz="8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DSP</a:t>
              </a:r>
            </a:p>
          </p:txBody>
        </p: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F26031E1-89A2-99D9-5C47-CDDA0D365688}"/>
                </a:ext>
              </a:extLst>
            </p:cNvPr>
            <p:cNvCxnSpPr>
              <a:cxnSpLocks/>
            </p:cNvCxnSpPr>
            <p:nvPr/>
          </p:nvCxnSpPr>
          <p:spPr>
            <a:xfrm>
              <a:off x="1282505" y="1121784"/>
              <a:ext cx="0" cy="1026826"/>
            </a:xfrm>
            <a:prstGeom prst="line">
              <a:avLst/>
            </a:prstGeom>
            <a:ln w="31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C33C4C43-278A-C792-5AD9-1E08EFB575CE}"/>
                </a:ext>
              </a:extLst>
            </p:cNvPr>
            <p:cNvGrpSpPr/>
            <p:nvPr/>
          </p:nvGrpSpPr>
          <p:grpSpPr>
            <a:xfrm>
              <a:off x="59510" y="1064400"/>
              <a:ext cx="746844" cy="746844"/>
              <a:chOff x="-158863" y="1722192"/>
              <a:chExt cx="746844" cy="746844"/>
            </a:xfrm>
          </p:grpSpPr>
          <p:pic>
            <p:nvPicPr>
              <p:cNvPr id="182" name="Picture 181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3EA5693C-F85F-FBD3-6C95-09FE2BFCA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58863" y="1722192"/>
                <a:ext cx="746844" cy="746844"/>
              </a:xfrm>
              <a:prstGeom prst="rect">
                <a:avLst/>
              </a:prstGeom>
            </p:spPr>
          </p:pic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8757B656-DAE0-9E17-FC74-CF8167D2725C}"/>
                  </a:ext>
                </a:extLst>
              </p:cNvPr>
              <p:cNvSpPr/>
              <p:nvPr/>
            </p:nvSpPr>
            <p:spPr>
              <a:xfrm>
                <a:off x="223262" y="2096342"/>
                <a:ext cx="291958" cy="201262"/>
              </a:xfrm>
              <a:prstGeom prst="rect">
                <a:avLst/>
              </a:prstGeom>
              <a:solidFill>
                <a:srgbClr val="1142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5D2DDA48-1191-D041-D933-ED615F00B9E2}"/>
              </a:ext>
            </a:extLst>
          </p:cNvPr>
          <p:cNvGrpSpPr/>
          <p:nvPr/>
        </p:nvGrpSpPr>
        <p:grpSpPr>
          <a:xfrm>
            <a:off x="6634719" y="2800928"/>
            <a:ext cx="2329116" cy="1713377"/>
            <a:chOff x="5836899" y="533863"/>
            <a:chExt cx="2889501" cy="2002224"/>
          </a:xfrm>
        </p:grpSpPr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D04D09B0-4B52-7410-1593-F146FFF51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36899" y="946555"/>
              <a:ext cx="2784348" cy="1589532"/>
            </a:xfrm>
            <a:prstGeom prst="rect">
              <a:avLst/>
            </a:prstGeom>
          </p:spPr>
        </p:pic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63200C44-7FF2-6CC8-A246-B4DF2B7A981B}"/>
                </a:ext>
              </a:extLst>
            </p:cNvPr>
            <p:cNvSpPr txBox="1"/>
            <p:nvPr/>
          </p:nvSpPr>
          <p:spPr>
            <a:xfrm>
              <a:off x="7755205" y="533863"/>
              <a:ext cx="971195" cy="324326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C9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160GBd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200GSps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B72E18A5-4918-6DC5-66F6-6BF4AF913D09}"/>
                </a:ext>
              </a:extLst>
            </p:cNvPr>
            <p:cNvSpPr txBox="1"/>
            <p:nvPr/>
          </p:nvSpPr>
          <p:spPr>
            <a:xfrm>
              <a:off x="6950314" y="655315"/>
              <a:ext cx="971195" cy="324326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C9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140GBd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180GSps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64D3AAEA-7910-15F0-8F32-41BB641CB7B6}"/>
                </a:ext>
              </a:extLst>
            </p:cNvPr>
            <p:cNvSpPr txBox="1"/>
            <p:nvPr/>
          </p:nvSpPr>
          <p:spPr>
            <a:xfrm>
              <a:off x="6346215" y="960744"/>
              <a:ext cx="971195" cy="324326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C9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95GBd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120GSps</a:t>
              </a: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AF772C7D-E759-98F2-9917-052E02F2644D}"/>
              </a:ext>
            </a:extLst>
          </p:cNvPr>
          <p:cNvGrpSpPr/>
          <p:nvPr/>
        </p:nvGrpSpPr>
        <p:grpSpPr>
          <a:xfrm>
            <a:off x="260553" y="3154821"/>
            <a:ext cx="4550326" cy="768237"/>
            <a:chOff x="147346" y="3418364"/>
            <a:chExt cx="4550326" cy="768237"/>
          </a:xfrm>
        </p:grpSpPr>
        <p:sp>
          <p:nvSpPr>
            <p:cNvPr id="190" name="Text Placeholder 73">
              <a:extLst>
                <a:ext uri="{FF2B5EF4-FFF2-40B4-BE49-F238E27FC236}">
                  <a16:creationId xmlns:a16="http://schemas.microsoft.com/office/drawing/2014/main" id="{61E8EF7D-E31E-3B90-917A-55E5F0F4029D}"/>
                </a:ext>
              </a:extLst>
            </p:cNvPr>
            <p:cNvSpPr txBox="1">
              <a:spLocks/>
            </p:cNvSpPr>
            <p:nvPr/>
          </p:nvSpPr>
          <p:spPr>
            <a:xfrm>
              <a:off x="147346" y="3593352"/>
              <a:ext cx="1350220" cy="419087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Lower CMOS geometry</a:t>
              </a:r>
            </a:p>
          </p:txBody>
        </p:sp>
        <p:sp>
          <p:nvSpPr>
            <p:cNvPr id="191" name="Text Placeholder 73">
              <a:extLst>
                <a:ext uri="{FF2B5EF4-FFF2-40B4-BE49-F238E27FC236}">
                  <a16:creationId xmlns:a16="http://schemas.microsoft.com/office/drawing/2014/main" id="{027CED26-1665-4C90-D38F-9540186D07BB}"/>
                </a:ext>
              </a:extLst>
            </p:cNvPr>
            <p:cNvSpPr txBox="1">
              <a:spLocks/>
            </p:cNvSpPr>
            <p:nvPr/>
          </p:nvSpPr>
          <p:spPr>
            <a:xfrm>
              <a:off x="1783317" y="3418364"/>
              <a:ext cx="1350220" cy="419087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higher sampling rate</a:t>
              </a:r>
            </a:p>
          </p:txBody>
        </p:sp>
        <p:sp>
          <p:nvSpPr>
            <p:cNvPr id="192" name="Text Placeholder 73">
              <a:extLst>
                <a:ext uri="{FF2B5EF4-FFF2-40B4-BE49-F238E27FC236}">
                  <a16:creationId xmlns:a16="http://schemas.microsoft.com/office/drawing/2014/main" id="{15D2295D-7B79-3637-490B-22E5E1F26F27}"/>
                </a:ext>
              </a:extLst>
            </p:cNvPr>
            <p:cNvSpPr txBox="1">
              <a:spLocks/>
            </p:cNvSpPr>
            <p:nvPr/>
          </p:nvSpPr>
          <p:spPr>
            <a:xfrm>
              <a:off x="3327838" y="3678449"/>
              <a:ext cx="1350220" cy="419087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Enable higher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Baudrate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193" name="Arrow: Right 192">
              <a:extLst>
                <a:ext uri="{FF2B5EF4-FFF2-40B4-BE49-F238E27FC236}">
                  <a16:creationId xmlns:a16="http://schemas.microsoft.com/office/drawing/2014/main" id="{CF1FFE93-E4AB-68BD-F356-6CDE895C1B6A}"/>
                </a:ext>
              </a:extLst>
            </p:cNvPr>
            <p:cNvSpPr/>
            <p:nvPr/>
          </p:nvSpPr>
          <p:spPr>
            <a:xfrm rot="19595082">
              <a:off x="1587021" y="3529186"/>
              <a:ext cx="284722" cy="26248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194" name="Arrow: Right 193">
              <a:extLst>
                <a:ext uri="{FF2B5EF4-FFF2-40B4-BE49-F238E27FC236}">
                  <a16:creationId xmlns:a16="http://schemas.microsoft.com/office/drawing/2014/main" id="{20CA32F0-85C5-F163-F303-2B2CC694591C}"/>
                </a:ext>
              </a:extLst>
            </p:cNvPr>
            <p:cNvSpPr/>
            <p:nvPr/>
          </p:nvSpPr>
          <p:spPr>
            <a:xfrm rot="1973862">
              <a:off x="3170298" y="3555273"/>
              <a:ext cx="284722" cy="26248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195" name="Text Placeholder 73">
              <a:extLst>
                <a:ext uri="{FF2B5EF4-FFF2-40B4-BE49-F238E27FC236}">
                  <a16:creationId xmlns:a16="http://schemas.microsoft.com/office/drawing/2014/main" id="{5DC4448A-A9F9-BFE8-E25A-9693525C9837}"/>
                </a:ext>
              </a:extLst>
            </p:cNvPr>
            <p:cNvSpPr txBox="1">
              <a:spLocks/>
            </p:cNvSpPr>
            <p:nvPr/>
          </p:nvSpPr>
          <p:spPr>
            <a:xfrm>
              <a:off x="1830226" y="3948832"/>
              <a:ext cx="1350220" cy="237769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Larger bandwidth</a:t>
              </a:r>
            </a:p>
          </p:txBody>
        </p:sp>
        <p:sp>
          <p:nvSpPr>
            <p:cNvPr id="196" name="Arrow: Right 195">
              <a:extLst>
                <a:ext uri="{FF2B5EF4-FFF2-40B4-BE49-F238E27FC236}">
                  <a16:creationId xmlns:a16="http://schemas.microsoft.com/office/drawing/2014/main" id="{E864A236-01E2-B007-FF15-FF449B77F7BB}"/>
                </a:ext>
              </a:extLst>
            </p:cNvPr>
            <p:cNvSpPr/>
            <p:nvPr/>
          </p:nvSpPr>
          <p:spPr>
            <a:xfrm rot="2004918" flipV="1">
              <a:off x="1587022" y="3834351"/>
              <a:ext cx="284722" cy="26248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197" name="Arrow: Right 196">
              <a:extLst>
                <a:ext uri="{FF2B5EF4-FFF2-40B4-BE49-F238E27FC236}">
                  <a16:creationId xmlns:a16="http://schemas.microsoft.com/office/drawing/2014/main" id="{27A12E28-ADDE-8B77-632E-A7C930841B86}"/>
                </a:ext>
              </a:extLst>
            </p:cNvPr>
            <p:cNvSpPr/>
            <p:nvPr/>
          </p:nvSpPr>
          <p:spPr>
            <a:xfrm rot="19626138" flipV="1">
              <a:off x="3170299" y="3860438"/>
              <a:ext cx="284722" cy="26248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96A441BE-A6B8-1726-7E30-0FA90416D3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97672" y="3593352"/>
              <a:ext cx="0" cy="419087"/>
            </a:xfrm>
            <a:prstGeom prst="straightConnector1">
              <a:avLst/>
            </a:prstGeom>
            <a:ln w="19050"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064A8624-DB76-860D-EDB9-76C935635811}"/>
                </a:ext>
              </a:extLst>
            </p:cNvPr>
            <p:cNvCxnSpPr>
              <a:cxnSpLocks/>
            </p:cNvCxnSpPr>
            <p:nvPr/>
          </p:nvCxnSpPr>
          <p:spPr>
            <a:xfrm>
              <a:off x="1408372" y="3593352"/>
              <a:ext cx="0" cy="419087"/>
            </a:xfrm>
            <a:prstGeom prst="straightConnector1">
              <a:avLst/>
            </a:prstGeom>
            <a:ln w="19050"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" name="Rectangle 199">
            <a:extLst>
              <a:ext uri="{FF2B5EF4-FFF2-40B4-BE49-F238E27FC236}">
                <a16:creationId xmlns:a16="http://schemas.microsoft.com/office/drawing/2014/main" id="{2D6071BA-0912-275F-CAF0-6EA47EE691EA}"/>
              </a:ext>
            </a:extLst>
          </p:cNvPr>
          <p:cNvSpPr/>
          <p:nvPr/>
        </p:nvSpPr>
        <p:spPr>
          <a:xfrm>
            <a:off x="0" y="4093144"/>
            <a:ext cx="6679295" cy="705897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Nokia Pure Text Light"/>
              </a:rPr>
              <a:t>Spectral efficiency is plateauing: Focus on higher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Nokia Pure Text Light"/>
              </a:rPr>
              <a:t>Baudrate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Nokia Pure Text Light"/>
              </a:rPr>
              <a:t> to increase reach (constant client) and power reduction</a:t>
            </a:r>
          </a:p>
          <a:p>
            <a:pPr marL="0" marR="0" lvl="0" indent="0" algn="ctr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Nokia Pure Text Light"/>
              </a:rPr>
              <a:t>Need to choose the appropriately CMOS node for a given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Nokia Pure Text Light"/>
              </a:rPr>
              <a:t>Baudrate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Nokia Pure Text Light"/>
            </a:endParaRPr>
          </a:p>
          <a:p>
            <a:pPr marL="0" marR="0" lvl="0" indent="0" algn="ctr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Nokia Pure Text Light"/>
              </a:rPr>
              <a:t>… otherwise, performance is limited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255B54-F3E1-DE5A-8C30-8D8A54D6F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935860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0C64A-6AB7-C846-BBFF-A2B06122C7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Enabling Coherent Photonic Service Engines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7B012-BC3A-B443-AAB0-943487BC15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A Fully Vertically-Integrated Approach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A330CA-3D3A-6D49-BB7F-685E67C31F4B}"/>
              </a:ext>
            </a:extLst>
          </p:cNvPr>
          <p:cNvSpPr txBox="1"/>
          <p:nvPr/>
        </p:nvSpPr>
        <p:spPr>
          <a:xfrm>
            <a:off x="6122238" y="2246001"/>
            <a:ext cx="245973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457189"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rPr>
              <a:t>Multi-Chip Module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 Light"/>
                <a:ea typeface="+mn-ea"/>
                <a:cs typeface="+mn-cs"/>
              </a:rPr>
              <a:t>Integrated opto-electronic co-design and packaging optimized for performance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5EBAC8-6BBE-5D7F-31FD-68A09D14626C}"/>
              </a:ext>
            </a:extLst>
          </p:cNvPr>
          <p:cNvGrpSpPr/>
          <p:nvPr/>
        </p:nvGrpSpPr>
        <p:grpSpPr>
          <a:xfrm>
            <a:off x="176350" y="1315794"/>
            <a:ext cx="4947261" cy="2947513"/>
            <a:chOff x="464129" y="1223734"/>
            <a:chExt cx="6016651" cy="343436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D30996-57DD-4668-9DD4-A1C51C1FBEAA}"/>
                </a:ext>
              </a:extLst>
            </p:cNvPr>
            <p:cNvSpPr txBox="1"/>
            <p:nvPr/>
          </p:nvSpPr>
          <p:spPr>
            <a:xfrm>
              <a:off x="1003947" y="1223734"/>
              <a:ext cx="3165255" cy="1882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Coherent modem algorithms</a:t>
              </a:r>
            </a:p>
          </p:txBody>
        </p:sp>
        <p:sp>
          <p:nvSpPr>
            <p:cNvPr id="48" name="Chevron 14">
              <a:extLst>
                <a:ext uri="{FF2B5EF4-FFF2-40B4-BE49-F238E27FC236}">
                  <a16:creationId xmlns:a16="http://schemas.microsoft.com/office/drawing/2014/main" id="{8E9A64C8-C7D0-5C41-9443-A23A4CA7174A}"/>
                </a:ext>
              </a:extLst>
            </p:cNvPr>
            <p:cNvSpPr/>
            <p:nvPr/>
          </p:nvSpPr>
          <p:spPr>
            <a:xfrm>
              <a:off x="4527689" y="1426836"/>
              <a:ext cx="272988" cy="1137252"/>
            </a:xfrm>
            <a:prstGeom prst="chevron">
              <a:avLst>
                <a:gd name="adj" fmla="val 85682"/>
              </a:avLst>
            </a:prstGeom>
            <a:solidFill>
              <a:schemeClr val="accent3"/>
            </a:solidFill>
            <a:ln w="25400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100" b="1" i="0" u="none" strike="noStrike" kern="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1" name="Chevron 14">
              <a:extLst>
                <a:ext uri="{FF2B5EF4-FFF2-40B4-BE49-F238E27FC236}">
                  <a16:creationId xmlns:a16="http://schemas.microsoft.com/office/drawing/2014/main" id="{86B1B6F3-31B0-1C49-9202-803AF571D535}"/>
                </a:ext>
              </a:extLst>
            </p:cNvPr>
            <p:cNvSpPr/>
            <p:nvPr/>
          </p:nvSpPr>
          <p:spPr>
            <a:xfrm>
              <a:off x="4572000" y="3449776"/>
              <a:ext cx="272988" cy="1137252"/>
            </a:xfrm>
            <a:prstGeom prst="chevron">
              <a:avLst>
                <a:gd name="adj" fmla="val 85682"/>
              </a:avLst>
            </a:prstGeom>
            <a:solidFill>
              <a:schemeClr val="accent3"/>
            </a:solidFill>
            <a:ln w="25400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100" b="1" i="0" u="none" strike="noStrike" kern="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3FB0471-B2D1-4C6E-91F1-F01CA74ED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895" y="1482039"/>
              <a:ext cx="1101506" cy="8122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E134701-B1AA-4263-A001-32FE5F85386D}"/>
                </a:ext>
              </a:extLst>
            </p:cNvPr>
            <p:cNvSpPr txBox="1"/>
            <p:nvPr/>
          </p:nvSpPr>
          <p:spPr>
            <a:xfrm>
              <a:off x="464129" y="2294024"/>
              <a:ext cx="1518671" cy="484127"/>
            </a:xfrm>
            <a:prstGeom prst="rect">
              <a:avLst/>
            </a:prstGeom>
            <a:noFill/>
          </p:spPr>
          <p:txBody>
            <a:bodyPr wrap="square" lIns="68580" tIns="68580" rIns="68580" bIns="68580" rtlCol="0">
              <a:spAutoFit/>
            </a:bodyPr>
            <a:lstStyle/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Headline Light"/>
                  <a:ea typeface="Nokia Pure Text" panose="020B0504040602060303" pitchFamily="34" charset="0"/>
                  <a:cs typeface="Nokia Pure Text" panose="020B0504040602060303" pitchFamily="34" charset="0"/>
                </a:rPr>
                <a:t>Probabilistic </a:t>
              </a:r>
            </a:p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Headline Light"/>
                  <a:ea typeface="Nokia Pure Text" panose="020B0504040602060303" pitchFamily="34" charset="0"/>
                  <a:cs typeface="Nokia Pure Text" panose="020B0504040602060303" pitchFamily="34" charset="0"/>
                </a:rPr>
                <a:t>Constellation Shaping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BE68426-CDB1-429B-A938-11D1401AF8D6}"/>
                </a:ext>
              </a:extLst>
            </p:cNvPr>
            <p:cNvSpPr txBox="1"/>
            <p:nvPr/>
          </p:nvSpPr>
          <p:spPr>
            <a:xfrm>
              <a:off x="3454756" y="2294024"/>
              <a:ext cx="1042011" cy="484127"/>
            </a:xfrm>
            <a:prstGeom prst="rect">
              <a:avLst/>
            </a:prstGeom>
            <a:noFill/>
          </p:spPr>
          <p:txBody>
            <a:bodyPr wrap="square" lIns="68580" tIns="68580" rIns="68580" bIns="68580" rtlCol="0">
              <a:spAutoFit/>
            </a:bodyPr>
            <a:lstStyle/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Advanced</a:t>
              </a:r>
            </a:p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Analytics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12B6345-C5B0-4713-9BD7-702F28EA1943}"/>
                </a:ext>
              </a:extLst>
            </p:cNvPr>
            <p:cNvSpPr txBox="1"/>
            <p:nvPr/>
          </p:nvSpPr>
          <p:spPr>
            <a:xfrm>
              <a:off x="2037999" y="2297956"/>
              <a:ext cx="1422774" cy="484127"/>
            </a:xfrm>
            <a:prstGeom prst="rect">
              <a:avLst/>
            </a:prstGeom>
            <a:noFill/>
          </p:spPr>
          <p:txBody>
            <a:bodyPr wrap="square" lIns="68580" tIns="68580" rIns="68580" bIns="68580" rtlCol="0">
              <a:spAutoFit/>
            </a:bodyPr>
            <a:lstStyle/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Continuously Tunable Baud Rate</a:t>
              </a:r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7B5BC1E9-C29D-4454-805E-C7284A6A2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043286" y="1315443"/>
              <a:ext cx="1197403" cy="1043936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3605A428-B3CC-4009-A194-A53009049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2040" y="3853242"/>
              <a:ext cx="1091876" cy="330319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B3434206-E24A-4495-B5FC-2E717AEB7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61" y="3680732"/>
              <a:ext cx="991890" cy="543056"/>
            </a:xfrm>
            <a:prstGeom prst="rect">
              <a:avLst/>
            </a:prstGeom>
          </p:spPr>
        </p:pic>
        <p:pic>
          <p:nvPicPr>
            <p:cNvPr id="168" name="Picture 167" descr="A close up of a clock&#10;&#10;Description automatically generated">
              <a:extLst>
                <a:ext uri="{FF2B5EF4-FFF2-40B4-BE49-F238E27FC236}">
                  <a16:creationId xmlns:a16="http://schemas.microsoft.com/office/drawing/2014/main" id="{F3752891-4389-4456-BA20-AF2A1555D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60294" y="1564767"/>
              <a:ext cx="794611" cy="794611"/>
            </a:xfrm>
            <a:prstGeom prst="rect">
              <a:avLst/>
            </a:prstGeom>
          </p:spPr>
        </p:pic>
        <p:pic>
          <p:nvPicPr>
            <p:cNvPr id="171" name="Picture 170" descr="A close up of a logo&#10;&#10;Description automatically generated">
              <a:extLst>
                <a:ext uri="{FF2B5EF4-FFF2-40B4-BE49-F238E27FC236}">
                  <a16:creationId xmlns:a16="http://schemas.microsoft.com/office/drawing/2014/main" id="{F1F98689-7A9F-4372-8362-78C99E196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977" y="1579175"/>
              <a:ext cx="747615" cy="745098"/>
            </a:xfrm>
            <a:prstGeom prst="rect">
              <a:avLst/>
            </a:prstGeom>
          </p:spPr>
        </p:pic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79C90E7A-8822-4730-AC1C-3D4933CB3AD2}"/>
                </a:ext>
              </a:extLst>
            </p:cNvPr>
            <p:cNvSpPr txBox="1"/>
            <p:nvPr/>
          </p:nvSpPr>
          <p:spPr>
            <a:xfrm>
              <a:off x="545269" y="4142173"/>
              <a:ext cx="1135328" cy="484127"/>
            </a:xfrm>
            <a:prstGeom prst="rect">
              <a:avLst/>
            </a:prstGeom>
            <a:noFill/>
          </p:spPr>
          <p:txBody>
            <a:bodyPr wrap="square" lIns="68580" tIns="68580" rIns="68580" bIns="68580" rtlCol="0">
              <a:spAutoFit/>
            </a:bodyPr>
            <a:lstStyle/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Headline Light"/>
                  <a:ea typeface="Nokia Pure Text" panose="020B0504040602060303" pitchFamily="34" charset="0"/>
                  <a:cs typeface="Nokia Pure Text" panose="020B0504040602060303" pitchFamily="34" charset="0"/>
                </a:rPr>
                <a:t>CMOS manufacturing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6F468DEC-BEB6-4F24-B0A1-E4B2475A69D4}"/>
                </a:ext>
              </a:extLst>
            </p:cNvPr>
            <p:cNvSpPr txBox="1"/>
            <p:nvPr/>
          </p:nvSpPr>
          <p:spPr>
            <a:xfrm>
              <a:off x="3290228" y="4137689"/>
              <a:ext cx="1309421" cy="484127"/>
            </a:xfrm>
            <a:prstGeom prst="rect">
              <a:avLst/>
            </a:prstGeom>
            <a:noFill/>
          </p:spPr>
          <p:txBody>
            <a:bodyPr wrap="square" lIns="68580" tIns="68580" rIns="68580" bIns="68580" rtlCol="0">
              <a:spAutoFit/>
            </a:bodyPr>
            <a:lstStyle/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High-performance optics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80BB4BA8-2434-49F8-AFC2-B688C505B72B}"/>
                </a:ext>
              </a:extLst>
            </p:cNvPr>
            <p:cNvSpPr txBox="1"/>
            <p:nvPr/>
          </p:nvSpPr>
          <p:spPr>
            <a:xfrm>
              <a:off x="1843067" y="4149574"/>
              <a:ext cx="1422774" cy="484127"/>
            </a:xfrm>
            <a:prstGeom prst="rect">
              <a:avLst/>
            </a:prstGeom>
            <a:noFill/>
          </p:spPr>
          <p:txBody>
            <a:bodyPr wrap="square" lIns="68580" tIns="68580" rIns="68580" bIns="68580" rtlCol="0">
              <a:spAutoFit/>
            </a:bodyPr>
            <a:lstStyle/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Advanced flip-chip BGA packaging</a:t>
              </a:r>
            </a:p>
          </p:txBody>
        </p:sp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C0791DFD-F17D-4F1F-9751-F27C74A05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2016" y="3542805"/>
              <a:ext cx="859588" cy="685683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DC23AF0-E69C-4E20-ADE5-D14F90591A8A}"/>
                </a:ext>
              </a:extLst>
            </p:cNvPr>
            <p:cNvSpPr txBox="1"/>
            <p:nvPr/>
          </p:nvSpPr>
          <p:spPr>
            <a:xfrm>
              <a:off x="936274" y="3154999"/>
              <a:ext cx="3165255" cy="1882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Silicon photonics</a:t>
              </a:r>
            </a:p>
          </p:txBody>
        </p:sp>
        <p:pic>
          <p:nvPicPr>
            <p:cNvPr id="181" name="Picture 180" descr="A close up of a device&#10;&#10;Description automatically generated">
              <a:extLst>
                <a:ext uri="{FF2B5EF4-FFF2-40B4-BE49-F238E27FC236}">
                  <a16:creationId xmlns:a16="http://schemas.microsoft.com/office/drawing/2014/main" id="{3603C965-8202-45CB-B5C9-03A21965B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5886" y="3313201"/>
              <a:ext cx="1293141" cy="995248"/>
            </a:xfrm>
            <a:prstGeom prst="rect">
              <a:avLst/>
            </a:prstGeom>
          </p:spPr>
        </p:pic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0999250-FF96-43F0-ABAB-250D529DF34F}"/>
                </a:ext>
              </a:extLst>
            </p:cNvPr>
            <p:cNvSpPr txBox="1"/>
            <p:nvPr/>
          </p:nvSpPr>
          <p:spPr>
            <a:xfrm>
              <a:off x="4932728" y="2367853"/>
              <a:ext cx="1548052" cy="3496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5nm DSP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130Gbaud 1.2Tb/s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5620D14E-4324-4BF6-BE7F-E5BF09AE4AF4}"/>
                </a:ext>
              </a:extLst>
            </p:cNvPr>
            <p:cNvSpPr txBox="1"/>
            <p:nvPr/>
          </p:nvSpPr>
          <p:spPr>
            <a:xfrm>
              <a:off x="4908420" y="4308448"/>
              <a:ext cx="1548052" cy="3496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130GBaud optics 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rPr>
                <a:t>CDM and ICR </a:t>
              </a:r>
            </a:p>
          </p:txBody>
        </p:sp>
      </p:grpSp>
      <p:sp>
        <p:nvSpPr>
          <p:cNvPr id="184" name="Chevron 14">
            <a:extLst>
              <a:ext uri="{FF2B5EF4-FFF2-40B4-BE49-F238E27FC236}">
                <a16:creationId xmlns:a16="http://schemas.microsoft.com/office/drawing/2014/main" id="{557BC63B-167C-456C-A91A-7E27C5401FF6}"/>
              </a:ext>
            </a:extLst>
          </p:cNvPr>
          <p:cNvSpPr/>
          <p:nvPr/>
        </p:nvSpPr>
        <p:spPr>
          <a:xfrm>
            <a:off x="5334750" y="2198074"/>
            <a:ext cx="272988" cy="1137252"/>
          </a:xfrm>
          <a:prstGeom prst="chevron">
            <a:avLst>
              <a:gd name="adj" fmla="val 85682"/>
            </a:avLst>
          </a:prstGeom>
          <a:solidFill>
            <a:schemeClr val="accent3"/>
          </a:solidFill>
          <a:ln w="25400" cap="flat" cmpd="sng" algn="ctr">
            <a:solidFill>
              <a:schemeClr val="accent3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3831D-C4CD-7FD7-226C-396C1079EA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634" t="9602" r="16003" b="11374"/>
          <a:stretch/>
        </p:blipFill>
        <p:spPr>
          <a:xfrm>
            <a:off x="6113802" y="553412"/>
            <a:ext cx="2287503" cy="16039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CD86E8-EC88-1AB6-1203-41A075A6D98D}"/>
              </a:ext>
            </a:extLst>
          </p:cNvPr>
          <p:cNvGrpSpPr/>
          <p:nvPr/>
        </p:nvGrpSpPr>
        <p:grpSpPr>
          <a:xfrm>
            <a:off x="6002440" y="2859128"/>
            <a:ext cx="3758150" cy="1781802"/>
            <a:chOff x="4961183" y="812217"/>
            <a:chExt cx="5097589" cy="23645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30B01A-4988-378F-574A-605D82104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0338" y="812217"/>
              <a:ext cx="4508434" cy="236456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8D39201-4D41-E943-B898-6FCD373988C8}"/>
                </a:ext>
              </a:extLst>
            </p:cNvPr>
            <p:cNvSpPr/>
            <p:nvPr/>
          </p:nvSpPr>
          <p:spPr>
            <a:xfrm>
              <a:off x="7696405" y="1628823"/>
              <a:ext cx="2110529" cy="749624"/>
            </a:xfrm>
            <a:prstGeom prst="rect">
              <a:avLst/>
            </a:prstGeom>
            <a:gradFill>
              <a:gsLst>
                <a:gs pos="28000">
                  <a:schemeClr val="bg1">
                    <a:alpha val="0"/>
                  </a:schemeClr>
                </a:gs>
                <a:gs pos="65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514BD6D-CFE9-949D-E4DA-7589F23D608C}"/>
                </a:ext>
              </a:extLst>
            </p:cNvPr>
            <p:cNvGrpSpPr/>
            <p:nvPr/>
          </p:nvGrpSpPr>
          <p:grpSpPr>
            <a:xfrm>
              <a:off x="4991816" y="1245655"/>
              <a:ext cx="523906" cy="321585"/>
              <a:chOff x="2611589" y="1078002"/>
              <a:chExt cx="565721" cy="277604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C2F37AA-11B0-9B9B-1688-DD11018D4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1589" y="1355606"/>
                <a:ext cx="565721" cy="0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ysDash"/>
                <a:headEnd type="arrow" w="med" len="sm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61C6C04-B208-6A5C-F989-779D008E8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1589" y="1078002"/>
                <a:ext cx="565721" cy="0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ysDash"/>
                <a:headEnd type="arrow" w="med" len="sm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E73E413-7AE3-4CC6-6D76-07B4F7F9B1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1589" y="1215933"/>
                <a:ext cx="565721" cy="0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ysDash"/>
                <a:headEnd type="arrow" w="med" len="sm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072103-1880-D381-F48B-C1AC763133B3}"/>
                </a:ext>
              </a:extLst>
            </p:cNvPr>
            <p:cNvSpPr txBox="1"/>
            <p:nvPr/>
          </p:nvSpPr>
          <p:spPr>
            <a:xfrm>
              <a:off x="4961183" y="1725749"/>
              <a:ext cx="746844" cy="598236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+mn-ea"/>
                  <a:cs typeface="+mn-cs"/>
                </a:rPr>
                <a:t>Client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+mn-ea"/>
                  <a:cs typeface="+mn-cs"/>
                </a:rPr>
                <a:t>Optics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F4D2BDD-98B6-E0CC-5049-AC5A6B51776B}"/>
                </a:ext>
              </a:extLst>
            </p:cNvPr>
            <p:cNvGrpSpPr/>
            <p:nvPr/>
          </p:nvGrpSpPr>
          <p:grpSpPr>
            <a:xfrm>
              <a:off x="5000544" y="2471759"/>
              <a:ext cx="523906" cy="321585"/>
              <a:chOff x="2611589" y="1078002"/>
              <a:chExt cx="565721" cy="277604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0F82F4B-5346-A0A9-E8EB-C0CE29465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1589" y="1355606"/>
                <a:ext cx="565721" cy="0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ysDash"/>
                <a:headEnd type="arrow" w="med" len="sm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BDE26B4-FFF3-B4A6-D5F9-3B7D2E14AA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1589" y="1078002"/>
                <a:ext cx="565721" cy="0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ysDash"/>
                <a:headEnd type="arrow" w="med" len="sm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1965BC2-EF05-2EB8-4F62-88DF662CA5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1589" y="1215933"/>
                <a:ext cx="565721" cy="0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ysDash"/>
                <a:headEnd type="arrow" w="med" len="sm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9F3226-E168-A7EE-14BA-30DAE01EF167}"/>
                </a:ext>
              </a:extLst>
            </p:cNvPr>
            <p:cNvSpPr txBox="1"/>
            <p:nvPr/>
          </p:nvSpPr>
          <p:spPr>
            <a:xfrm>
              <a:off x="7876094" y="2114673"/>
              <a:ext cx="746844" cy="598236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+mn-ea"/>
                  <a:cs typeface="+mn-cs"/>
                </a:rPr>
                <a:t>Line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+mn-ea"/>
                  <a:cs typeface="+mn-cs"/>
                </a:rPr>
                <a:t>Optics</a:t>
              </a:r>
            </a:p>
          </p:txBody>
        </p:sp>
        <p:pic>
          <p:nvPicPr>
            <p:cNvPr id="13" name="Picture 1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B19B5C8-0B5C-FAC6-20CB-B9995A35C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6787" y="1042040"/>
              <a:ext cx="746844" cy="746844"/>
            </a:xfrm>
            <a:prstGeom prst="rect">
              <a:avLst/>
            </a:prstGeom>
          </p:spPr>
        </p:pic>
        <p:pic>
          <p:nvPicPr>
            <p:cNvPr id="14" name="Picture 1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4F57313-BAF4-5132-B4AB-F0980B263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1068" y="2223130"/>
              <a:ext cx="746844" cy="74684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89F4DF-5781-A6B8-C836-6649B7D36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75147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8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1C0C9CB0-2770-761F-6C6D-3060F1C567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756"/>
            <a:ext cx="9144000" cy="513974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5CC9FC-85D6-E846-D16B-AC635B8227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IP-Optical view of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applications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027349-3616-AACF-BB30-7BFDDD6DB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Know the destination</a:t>
            </a:r>
            <a:endParaRPr lang="en-CA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FF9C4BA-B62D-0415-4B20-B89ADBA79798}"/>
              </a:ext>
            </a:extLst>
          </p:cNvPr>
          <p:cNvGrpSpPr/>
          <p:nvPr/>
        </p:nvGrpSpPr>
        <p:grpSpPr>
          <a:xfrm>
            <a:off x="567541" y="1227231"/>
            <a:ext cx="1982728" cy="2143381"/>
            <a:chOff x="567541" y="1513478"/>
            <a:chExt cx="1982728" cy="214338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39339E-5255-B31D-C2A7-DE3783F512EA}"/>
                </a:ext>
              </a:extLst>
            </p:cNvPr>
            <p:cNvSpPr txBox="1"/>
            <p:nvPr/>
          </p:nvSpPr>
          <p:spPr>
            <a:xfrm flipH="1">
              <a:off x="575179" y="1513478"/>
              <a:ext cx="1975090" cy="2143381"/>
            </a:xfrm>
            <a:prstGeom prst="rect">
              <a:avLst/>
            </a:prstGeom>
            <a:solidFill>
              <a:srgbClr val="1A64FF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 marL="0" marR="0" lvl="0" indent="0" algn="ctr" defTabSz="457142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chemeClr val="bg1"/>
                  </a:solidFill>
                  <a:latin typeface="Nokia Pure Headline Light" panose="020B0304040602060303" pitchFamily="34" charset="0"/>
                  <a:ea typeface="Nokia Pure Text" panose="020B0503020202020204" pitchFamily="34" charset="0"/>
                  <a:cs typeface="Nokia Pure Headline Light"/>
                </a:rPr>
                <a:t>A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Nokia Pure Text" panose="020B0503020202020204" pitchFamily="34" charset="0"/>
                  <a:cs typeface="Nokia Pure Headline Light"/>
                </a:rPr>
                <a:t>ccess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Nokia Pure Text" panose="020B0503020202020204" pitchFamily="34" charset="0"/>
                  <a:cs typeface="Nokia Pure Headline Light"/>
                </a:rPr>
                <a:t> and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Nokia Pure Text" panose="020B0503020202020204" pitchFamily="34" charset="0"/>
                  <a:cs typeface="Nokia Pure Headline Light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Nokia Pure Text" panose="020B0503020202020204" pitchFamily="34" charset="0"/>
                  <a:cs typeface="Nokia Pure Headline Light"/>
                </a:rPr>
                <a:t>metro DCI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Headline Light" panose="020B0304040602060303" pitchFamily="34" charset="0"/>
                <a:ea typeface="Nokia Pure Text" panose="020B050302020202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43F3274-4D71-31F8-D1C2-EB99E2117A76}"/>
                </a:ext>
              </a:extLst>
            </p:cNvPr>
            <p:cNvGrpSpPr/>
            <p:nvPr/>
          </p:nvGrpSpPr>
          <p:grpSpPr>
            <a:xfrm>
              <a:off x="965110" y="2193204"/>
              <a:ext cx="1194181" cy="905949"/>
              <a:chOff x="958618" y="2963678"/>
              <a:chExt cx="1194181" cy="905949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EF4E2C9-F118-2B82-C0BD-E46FB42C7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610" y="3672595"/>
                <a:ext cx="945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A9623B7-3CE1-DC5B-BD9A-4D9B9580FD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610" y="3693976"/>
                <a:ext cx="945000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585BBF6-57E2-3CC2-C4D7-4E41AEC1CB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610" y="3715357"/>
                <a:ext cx="945000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FBFA06F-B422-1C0B-7706-6AE9D81CC8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610" y="3736739"/>
                <a:ext cx="945000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9658E4F-F41A-11DF-C284-B9278C900942}"/>
                  </a:ext>
                </a:extLst>
              </p:cNvPr>
              <p:cNvCxnSpPr/>
              <p:nvPr/>
            </p:nvCxnSpPr>
            <p:spPr>
              <a:xfrm>
                <a:off x="1193611" y="3121201"/>
                <a:ext cx="867071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Picture 7" descr="C:\Users\DML - Sarah T\Desktop\21314 - Nokia Icon update March 2016\Artwork\NOKIA Network Icons - All PNGs\Light Blue PNG Icons\ARROWS ICON 3_Light Blue_RGB.png">
                <a:extLst>
                  <a:ext uri="{FF2B5EF4-FFF2-40B4-BE49-F238E27FC236}">
                    <a16:creationId xmlns:a16="http://schemas.microsoft.com/office/drawing/2014/main" id="{20C41CBE-458E-320D-498C-843FC879E6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618" y="2964916"/>
                <a:ext cx="324000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7" descr="C:\Users\DML - Sarah T\Desktop\21314 - Nokia Icon update March 2016\Artwork\NOKIA Network Icons - All PNGs\Light Blue PNG Icons\ARROWS ICON 3_Light Blue_RGB.png">
                <a:extLst>
                  <a:ext uri="{FF2B5EF4-FFF2-40B4-BE49-F238E27FC236}">
                    <a16:creationId xmlns:a16="http://schemas.microsoft.com/office/drawing/2014/main" id="{376CC4DC-6A0F-A42C-BD86-808AF3CF97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618" y="3545627"/>
                <a:ext cx="324000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7" descr="C:\Users\DML - Sarah T\Desktop\21314 - Nokia Icon update March 2016\Artwork\NOKIA Network Icons - All PNGs\Light Blue PNG Icons\ARROWS ICON 3_Light Blue_RGB.png">
                <a:extLst>
                  <a:ext uri="{FF2B5EF4-FFF2-40B4-BE49-F238E27FC236}">
                    <a16:creationId xmlns:a16="http://schemas.microsoft.com/office/drawing/2014/main" id="{EADFF56C-030C-FC76-AFB4-2794F7A736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799" y="2963678"/>
                <a:ext cx="324000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7" descr="C:\Users\DML - Sarah T\Desktop\21314 - Nokia Icon update March 2016\Artwork\NOKIA Network Icons - All PNGs\Light Blue PNG Icons\ARROWS ICON 3_Light Blue_RGB.png">
                <a:extLst>
                  <a:ext uri="{FF2B5EF4-FFF2-40B4-BE49-F238E27FC236}">
                    <a16:creationId xmlns:a16="http://schemas.microsoft.com/office/drawing/2014/main" id="{C559A3C8-1A21-17C7-8DAE-B918ECA2AD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7259" y="3545627"/>
                <a:ext cx="324000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4" name="TextBox 2">
              <a:extLst>
                <a:ext uri="{FF2B5EF4-FFF2-40B4-BE49-F238E27FC236}">
                  <a16:creationId xmlns:a16="http://schemas.microsoft.com/office/drawing/2014/main" id="{DFD3EF4C-7FCC-B16B-3382-EA93943FAB2F}"/>
                </a:ext>
              </a:extLst>
            </p:cNvPr>
            <p:cNvSpPr txBox="1"/>
            <p:nvPr/>
          </p:nvSpPr>
          <p:spPr>
            <a:xfrm>
              <a:off x="567541" y="3206545"/>
              <a:ext cx="1975091" cy="358838"/>
            </a:xfrm>
            <a:prstGeom prst="rect">
              <a:avLst/>
            </a:prstGeom>
            <a:noFill/>
          </p:spPr>
          <p:txBody>
            <a:bodyPr wrap="square" lIns="54000" tIns="54000" rIns="54000" bIns="5400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Point-to-point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traffic and fiber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2F7FC74-9300-7838-9830-38960BB09C5A}"/>
              </a:ext>
            </a:extLst>
          </p:cNvPr>
          <p:cNvGrpSpPr/>
          <p:nvPr/>
        </p:nvGrpSpPr>
        <p:grpSpPr>
          <a:xfrm>
            <a:off x="2602322" y="1227231"/>
            <a:ext cx="1980827" cy="2143381"/>
            <a:chOff x="2602322" y="1513478"/>
            <a:chExt cx="1980827" cy="2143381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F96DED5-700F-00BB-D06A-F49006C07F33}"/>
                </a:ext>
              </a:extLst>
            </p:cNvPr>
            <p:cNvSpPr txBox="1"/>
            <p:nvPr/>
          </p:nvSpPr>
          <p:spPr>
            <a:xfrm flipH="1">
              <a:off x="2608059" y="1513478"/>
              <a:ext cx="1975090" cy="2143381"/>
            </a:xfrm>
            <a:prstGeom prst="rect">
              <a:avLst/>
            </a:prstGeom>
            <a:solidFill>
              <a:srgbClr val="1A64FF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 marL="0" marR="0" lvl="0" indent="0" algn="ctr" defTabSz="685732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Nokia Pure Text" panose="020B0503020202020204" pitchFamily="34" charset="0"/>
                </a:rPr>
                <a:t>Metro/regional aggregation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2D2FBEA-800F-57F6-CCB8-F7CD8F93E470}"/>
                </a:ext>
              </a:extLst>
            </p:cNvPr>
            <p:cNvGrpSpPr/>
            <p:nvPr/>
          </p:nvGrpSpPr>
          <p:grpSpPr>
            <a:xfrm>
              <a:off x="2884650" y="2101326"/>
              <a:ext cx="1317189" cy="1047499"/>
              <a:chOff x="2884650" y="2058794"/>
              <a:chExt cx="1317189" cy="1047499"/>
            </a:xfrm>
          </p:grpSpPr>
          <p:grpSp>
            <p:nvGrpSpPr>
              <p:cNvPr id="77" name="Group 116">
                <a:extLst>
                  <a:ext uri="{FF2B5EF4-FFF2-40B4-BE49-F238E27FC236}">
                    <a16:creationId xmlns:a16="http://schemas.microsoft.com/office/drawing/2014/main" id="{04BF664E-749E-8564-C3AD-92041F873110}"/>
                  </a:ext>
                </a:extLst>
              </p:cNvPr>
              <p:cNvGrpSpPr/>
              <p:nvPr/>
            </p:nvGrpSpPr>
            <p:grpSpPr>
              <a:xfrm>
                <a:off x="2964045" y="2113595"/>
                <a:ext cx="1129546" cy="936094"/>
                <a:chOff x="3944429" y="4260174"/>
                <a:chExt cx="1506061" cy="1248125"/>
              </a:xfrm>
            </p:grpSpPr>
            <p:sp>
              <p:nvSpPr>
                <p:cNvPr id="78" name="Oval 117">
                  <a:extLst>
                    <a:ext uri="{FF2B5EF4-FFF2-40B4-BE49-F238E27FC236}">
                      <a16:creationId xmlns:a16="http://schemas.microsoft.com/office/drawing/2014/main" id="{785D2D53-5B50-AF14-146A-71FEB350C67E}"/>
                    </a:ext>
                  </a:extLst>
                </p:cNvPr>
                <p:cNvSpPr/>
                <p:nvPr/>
              </p:nvSpPr>
              <p:spPr>
                <a:xfrm>
                  <a:off x="3944429" y="4260174"/>
                  <a:ext cx="1506061" cy="1248125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225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Oval 121">
                  <a:extLst>
                    <a:ext uri="{FF2B5EF4-FFF2-40B4-BE49-F238E27FC236}">
                      <a16:creationId xmlns:a16="http://schemas.microsoft.com/office/drawing/2014/main" id="{DA7B6808-559B-CD01-90A6-BD75987A5AB9}"/>
                    </a:ext>
                  </a:extLst>
                </p:cNvPr>
                <p:cNvSpPr/>
                <p:nvPr/>
              </p:nvSpPr>
              <p:spPr>
                <a:xfrm>
                  <a:off x="3980573" y="4290128"/>
                  <a:ext cx="1433772" cy="1188216"/>
                </a:xfrm>
                <a:prstGeom prst="ellipse">
                  <a:avLst/>
                </a:prstGeom>
                <a:noFill/>
                <a:ln w="190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225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Oval 122">
                  <a:extLst>
                    <a:ext uri="{FF2B5EF4-FFF2-40B4-BE49-F238E27FC236}">
                      <a16:creationId xmlns:a16="http://schemas.microsoft.com/office/drawing/2014/main" id="{013C0A8C-AA6A-E955-32FD-3DAC81F03911}"/>
                    </a:ext>
                  </a:extLst>
                </p:cNvPr>
                <p:cNvSpPr/>
                <p:nvPr/>
              </p:nvSpPr>
              <p:spPr>
                <a:xfrm>
                  <a:off x="4010358" y="4314812"/>
                  <a:ext cx="1374203" cy="1138849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225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Oval 123">
                  <a:extLst>
                    <a:ext uri="{FF2B5EF4-FFF2-40B4-BE49-F238E27FC236}">
                      <a16:creationId xmlns:a16="http://schemas.microsoft.com/office/drawing/2014/main" id="{9F1C2CB3-FB40-432E-95BB-4EE2C890B378}"/>
                    </a:ext>
                  </a:extLst>
                </p:cNvPr>
                <p:cNvSpPr/>
                <p:nvPr/>
              </p:nvSpPr>
              <p:spPr>
                <a:xfrm>
                  <a:off x="4043552" y="4342320"/>
                  <a:ext cx="1307815" cy="1083832"/>
                </a:xfrm>
                <a:prstGeom prst="ellipse">
                  <a:avLst/>
                </a:prstGeom>
                <a:noFill/>
                <a:ln w="190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225"/>
                    </a:spcAft>
                    <a:buClrTx/>
                    <a:buSzPct val="100000"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Rectangle 134">
                <a:extLst>
                  <a:ext uri="{FF2B5EF4-FFF2-40B4-BE49-F238E27FC236}">
                    <a16:creationId xmlns:a16="http://schemas.microsoft.com/office/drawing/2014/main" id="{04CB4657-DA01-BFA8-046B-99A21803A903}"/>
                  </a:ext>
                </a:extLst>
              </p:cNvPr>
              <p:cNvSpPr/>
              <p:nvPr/>
            </p:nvSpPr>
            <p:spPr>
              <a:xfrm>
                <a:off x="3985255" y="2371372"/>
                <a:ext cx="137014" cy="415709"/>
              </a:xfrm>
              <a:prstGeom prst="rect">
                <a:avLst/>
              </a:prstGeom>
              <a:solidFill>
                <a:srgbClr val="1A6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Tx/>
                  <a:buNone/>
                  <a:tabLst/>
                  <a:defRPr/>
                </a:pPr>
                <a:endPara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pic>
            <p:nvPicPr>
              <p:cNvPr id="83" name="Picture 7" descr="C:\Users\DML - Sarah T\Desktop\21314 - Nokia Icon update March 2016\Artwork\NOKIA Network Icons - All PNGs\Light Blue PNG Icons\ARROWS ICON 3_Light Blue_RGB.png">
                <a:extLst>
                  <a:ext uri="{FF2B5EF4-FFF2-40B4-BE49-F238E27FC236}">
                    <a16:creationId xmlns:a16="http://schemas.microsoft.com/office/drawing/2014/main" id="{D0C3C1A1-E76E-3543-79DE-A7FB212601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7839" y="2243330"/>
                <a:ext cx="324000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7" descr="C:\Users\DML - Sarah T\Desktop\21314 - Nokia Icon update March 2016\Artwork\NOKIA Network Icons - All PNGs\Light Blue PNG Icons\ARROWS ICON 3_Light Blue_RGB.png">
                <a:extLst>
                  <a:ext uri="{FF2B5EF4-FFF2-40B4-BE49-F238E27FC236}">
                    <a16:creationId xmlns:a16="http://schemas.microsoft.com/office/drawing/2014/main" id="{3009E769-E4AC-8499-2DD5-A91994AC76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7839" y="2642647"/>
                <a:ext cx="324000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7" descr="C:\Users\DML - Sarah T\Desktop\21314 - Nokia Icon update March 2016\Artwork\NOKIA Network Icons - All PNGs\Light Blue PNG Icons\ARROWS ICON 3_Light Blue_RGB.png">
                <a:extLst>
                  <a:ext uri="{FF2B5EF4-FFF2-40B4-BE49-F238E27FC236}">
                    <a16:creationId xmlns:a16="http://schemas.microsoft.com/office/drawing/2014/main" id="{227B51C5-33C5-7514-82E0-89694D0CEF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4649" y="2058794"/>
                <a:ext cx="261154" cy="261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7" descr="C:\Users\DML - Sarah T\Desktop\21314 - Nokia Icon update March 2016\Artwork\NOKIA Network Icons - All PNGs\Light Blue PNG Icons\ARROWS ICON 3_Light Blue_RGB.png">
                <a:extLst>
                  <a:ext uri="{FF2B5EF4-FFF2-40B4-BE49-F238E27FC236}">
                    <a16:creationId xmlns:a16="http://schemas.microsoft.com/office/drawing/2014/main" id="{95D2E21B-2AA4-4357-82F9-385C0753FC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4650" y="2461770"/>
                <a:ext cx="261154" cy="261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7" descr="C:\Users\DML - Sarah T\Desktop\21314 - Nokia Icon update March 2016\Artwork\NOKIA Network Icons - All PNGs\Light Blue PNG Icons\ARROWS ICON 3_Light Blue_RGB.png">
                <a:extLst>
                  <a:ext uri="{FF2B5EF4-FFF2-40B4-BE49-F238E27FC236}">
                    <a16:creationId xmlns:a16="http://schemas.microsoft.com/office/drawing/2014/main" id="{78BF5910-4218-D7CD-8C01-7E8430A766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794" y="2845139"/>
                <a:ext cx="261154" cy="261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8" name="Straight Connector 257">
                <a:extLst>
                  <a:ext uri="{FF2B5EF4-FFF2-40B4-BE49-F238E27FC236}">
                    <a16:creationId xmlns:a16="http://schemas.microsoft.com/office/drawing/2014/main" id="{FF63A755-C6AE-0DF0-869F-7330DFFB5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5803" y="2189370"/>
                <a:ext cx="452036" cy="21596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258">
                <a:extLst>
                  <a:ext uri="{FF2B5EF4-FFF2-40B4-BE49-F238E27FC236}">
                    <a16:creationId xmlns:a16="http://schemas.microsoft.com/office/drawing/2014/main" id="{B7C13F31-C0FB-6D00-750B-88C4E5529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5803" y="2189371"/>
                <a:ext cx="452036" cy="615277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259">
                <a:extLst>
                  <a:ext uri="{FF2B5EF4-FFF2-40B4-BE49-F238E27FC236}">
                    <a16:creationId xmlns:a16="http://schemas.microsoft.com/office/drawing/2014/main" id="{59CFEE60-49EE-9D17-38F8-ACA6DB2EEB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5803" y="2592348"/>
                <a:ext cx="732036" cy="21230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260">
                <a:extLst>
                  <a:ext uri="{FF2B5EF4-FFF2-40B4-BE49-F238E27FC236}">
                    <a16:creationId xmlns:a16="http://schemas.microsoft.com/office/drawing/2014/main" id="{927F6E23-0701-70B8-45EC-848655F512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45803" y="2405330"/>
                <a:ext cx="732036" cy="187017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261">
                <a:extLst>
                  <a:ext uri="{FF2B5EF4-FFF2-40B4-BE49-F238E27FC236}">
                    <a16:creationId xmlns:a16="http://schemas.microsoft.com/office/drawing/2014/main" id="{F6935B71-4F47-B19A-C252-CBD32A92F5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947" y="2804647"/>
                <a:ext cx="359892" cy="171068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262">
                <a:extLst>
                  <a:ext uri="{FF2B5EF4-FFF2-40B4-BE49-F238E27FC236}">
                    <a16:creationId xmlns:a16="http://schemas.microsoft.com/office/drawing/2014/main" id="{61B13F37-908E-48AA-2B84-5F953941FE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947" y="2405331"/>
                <a:ext cx="359892" cy="570385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A37BC6C-F11E-F0F3-0AD9-352C7744A897}"/>
                </a:ext>
              </a:extLst>
            </p:cNvPr>
            <p:cNvSpPr txBox="1"/>
            <p:nvPr/>
          </p:nvSpPr>
          <p:spPr>
            <a:xfrm>
              <a:off x="2602322" y="3206545"/>
              <a:ext cx="1975091" cy="358838"/>
            </a:xfrm>
            <a:prstGeom prst="rect">
              <a:avLst/>
            </a:prstGeom>
            <a:noFill/>
          </p:spPr>
          <p:txBody>
            <a:bodyPr wrap="square" lIns="54000" tIns="54000" rIns="54000" bIns="5400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Hub and spoke traffic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over fiber rings (typically) 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7923813-E0BD-2AB5-BC3F-47BD2A9A5D42}"/>
              </a:ext>
            </a:extLst>
          </p:cNvPr>
          <p:cNvGrpSpPr/>
          <p:nvPr/>
        </p:nvGrpSpPr>
        <p:grpSpPr>
          <a:xfrm>
            <a:off x="6673820" y="1227231"/>
            <a:ext cx="1975090" cy="2143381"/>
            <a:chOff x="6673820" y="1513478"/>
            <a:chExt cx="1975090" cy="21433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42C4B7-7819-A5DB-F6D3-9FEAC0857B76}"/>
                </a:ext>
              </a:extLst>
            </p:cNvPr>
            <p:cNvSpPr txBox="1"/>
            <p:nvPr/>
          </p:nvSpPr>
          <p:spPr>
            <a:xfrm flipH="1">
              <a:off x="6673820" y="1513478"/>
              <a:ext cx="1975090" cy="2143381"/>
            </a:xfrm>
            <a:prstGeom prst="rect">
              <a:avLst/>
            </a:prstGeom>
            <a:solidFill>
              <a:srgbClr val="1A64FF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 marL="0" marR="0" lvl="0" indent="0" algn="ctr" defTabSz="685732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Nokia Pure Text" panose="020B0503020202020204" pitchFamily="34" charset="0"/>
                </a:rPr>
                <a:t>Long haul and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Nokia Pure Text" panose="020B0503020202020204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Nokia Pure Text" panose="020B0503020202020204" pitchFamily="34" charset="0"/>
                </a:rPr>
                <a:t>subsea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30CF8D-40D5-EE11-1423-A81A69E21476}"/>
                </a:ext>
              </a:extLst>
            </p:cNvPr>
            <p:cNvGrpSpPr/>
            <p:nvPr/>
          </p:nvGrpSpPr>
          <p:grpSpPr>
            <a:xfrm>
              <a:off x="7108312" y="2214626"/>
              <a:ext cx="1044104" cy="787407"/>
              <a:chOff x="7108312" y="2172094"/>
              <a:chExt cx="1044104" cy="78740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32BA307-E755-7993-8A20-94EB6D501D50}"/>
                  </a:ext>
                </a:extLst>
              </p:cNvPr>
              <p:cNvGrpSpPr/>
              <p:nvPr/>
            </p:nvGrpSpPr>
            <p:grpSpPr>
              <a:xfrm>
                <a:off x="7151794" y="2748713"/>
                <a:ext cx="945000" cy="64144"/>
                <a:chOff x="7339609" y="3306714"/>
                <a:chExt cx="1697248" cy="85525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05CB2381-6B00-7472-F024-D1364038C5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06714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FC3DFAD3-986A-9A40-8059-F8F95D560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35222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1D683582-DD10-9878-DFB4-8743C19C02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63730"/>
                  <a:ext cx="1697248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475384CF-AE86-C440-78F1-C4569A6BF6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92239"/>
                  <a:ext cx="1697248" cy="0"/>
                </a:xfrm>
                <a:prstGeom prst="line">
                  <a:avLst/>
                </a:pr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0AA8A18-2CD4-6ECC-EC81-0BFF5DE9C593}"/>
                  </a:ext>
                </a:extLst>
              </p:cNvPr>
              <p:cNvGrpSpPr/>
              <p:nvPr/>
            </p:nvGrpSpPr>
            <p:grpSpPr>
              <a:xfrm rot="18636840">
                <a:off x="7040340" y="2500118"/>
                <a:ext cx="675000" cy="64144"/>
                <a:chOff x="7339609" y="3306714"/>
                <a:chExt cx="1697248" cy="85525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3B7E6152-A26C-07DD-86B1-562E6024CA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06714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8D5CEA7C-6132-6B12-2E5B-8B996968EB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35222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880A5414-FFD4-6086-83B1-2F8F128182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63730"/>
                  <a:ext cx="1697248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37B1B05B-490D-A3C2-3228-0C5EC6DAD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92239"/>
                  <a:ext cx="1697248" cy="0"/>
                </a:xfrm>
                <a:prstGeom prst="line">
                  <a:avLst/>
                </a:pr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99AC3C4-02D8-0997-580A-770122605434}"/>
                  </a:ext>
                </a:extLst>
              </p:cNvPr>
              <p:cNvGrpSpPr/>
              <p:nvPr/>
            </p:nvGrpSpPr>
            <p:grpSpPr>
              <a:xfrm rot="2700000">
                <a:off x="7538001" y="2500118"/>
                <a:ext cx="675000" cy="64144"/>
                <a:chOff x="7339609" y="3306714"/>
                <a:chExt cx="1697248" cy="85525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69C0EB18-F38F-E006-4B75-4B8E317A6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06714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36F2712-00E6-9A18-E3BB-4BA0129C04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35222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D545F93E-CAB3-1F73-099B-0256BB153F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63730"/>
                  <a:ext cx="1697248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A2D06BEE-A30E-5C88-82D9-5A350FC372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92239"/>
                  <a:ext cx="1697248" cy="0"/>
                </a:xfrm>
                <a:prstGeom prst="line">
                  <a:avLst/>
                </a:pr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8" name="Picture 28" descr="\\DML-NAS\DML_Data\1 Live Jobs\Nokia\21314 - Nokia Icon update March 2016\Artwork\NOKIA Network Icons - All PNGs\Blue Black PNG Icons\GLOBE ICON_Blue Black_RGB.png">
                <a:extLst>
                  <a:ext uri="{FF2B5EF4-FFF2-40B4-BE49-F238E27FC236}">
                    <a16:creationId xmlns:a16="http://schemas.microsoft.com/office/drawing/2014/main" id="{FC441008-E7B5-52DE-9B6A-6455C3A2F1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0272" y="2172094"/>
                <a:ext cx="324000" cy="323585"/>
              </a:xfrm>
              <a:prstGeom prst="rect">
                <a:avLst/>
              </a:prstGeom>
              <a:noFill/>
              <a:ln w="19050"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6" descr="\\DML-NAS\DML_Data\1 Live Jobs\Nokia\21314 - Nokia Icon update March 2016\Artwork\NOKIA Network Icons - All PNGs\Blue Black PNG Icons\CLOUD ICON_Blue Black_RGB.png">
                <a:extLst>
                  <a:ext uri="{FF2B5EF4-FFF2-40B4-BE49-F238E27FC236}">
                    <a16:creationId xmlns:a16="http://schemas.microsoft.com/office/drawing/2014/main" id="{772B7978-3944-0985-CCB5-BCE111F54F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8312" y="2631521"/>
                <a:ext cx="324000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6" descr="\\DML-NAS\DML_Data\1 Live Jobs\Nokia\21314 - Nokia Icon update March 2016\Artwork\NOKIA Network Icons - All PNGs\Blue Black PNG Icons\CLOUD ICON_Blue Black_RGB.png">
                <a:extLst>
                  <a:ext uri="{FF2B5EF4-FFF2-40B4-BE49-F238E27FC236}">
                    <a16:creationId xmlns:a16="http://schemas.microsoft.com/office/drawing/2014/main" id="{6CF68746-AB02-B83D-D7CA-625D0F908E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8416" y="2635501"/>
                <a:ext cx="324000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1529E20-8D15-78AD-65B2-9EC48E8C3AF0}"/>
                </a:ext>
              </a:extLst>
            </p:cNvPr>
            <p:cNvSpPr txBox="1"/>
            <p:nvPr/>
          </p:nvSpPr>
          <p:spPr>
            <a:xfrm>
              <a:off x="6767075" y="3206545"/>
              <a:ext cx="1743200" cy="358838"/>
            </a:xfrm>
            <a:prstGeom prst="rect">
              <a:avLst/>
            </a:prstGeom>
            <a:noFill/>
          </p:spPr>
          <p:txBody>
            <a:bodyPr wrap="square" lIns="54000" tIns="54000" rIns="54000" bIns="5400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Mesh traffic over long spans and multi-degree nodes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03A5BC8-FCAC-FE63-C45F-B07B6B782775}"/>
              </a:ext>
            </a:extLst>
          </p:cNvPr>
          <p:cNvGrpSpPr/>
          <p:nvPr/>
        </p:nvGrpSpPr>
        <p:grpSpPr>
          <a:xfrm>
            <a:off x="575179" y="3476161"/>
            <a:ext cx="8066767" cy="573776"/>
            <a:chOff x="575179" y="4243621"/>
            <a:chExt cx="8066767" cy="573776"/>
          </a:xfrm>
        </p:grpSpPr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ED075DB0-4606-143A-196A-3E3872EDD6B1}"/>
                </a:ext>
              </a:extLst>
            </p:cNvPr>
            <p:cNvCxnSpPr>
              <a:cxnSpLocks/>
            </p:cNvCxnSpPr>
            <p:nvPr/>
          </p:nvCxnSpPr>
          <p:spPr>
            <a:xfrm>
              <a:off x="575179" y="4444253"/>
              <a:ext cx="8066767" cy="0"/>
            </a:xfrm>
            <a:prstGeom prst="straightConnector1">
              <a:avLst/>
            </a:prstGeom>
            <a:ln w="9525">
              <a:solidFill>
                <a:schemeClr val="bg1">
                  <a:lumMod val="9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E4B5854-1AB6-5096-BA6C-074A86BC70CF}"/>
                </a:ext>
              </a:extLst>
            </p:cNvPr>
            <p:cNvSpPr txBox="1"/>
            <p:nvPr/>
          </p:nvSpPr>
          <p:spPr>
            <a:xfrm>
              <a:off x="2571863" y="4243621"/>
              <a:ext cx="4073397" cy="5737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400" dirty="0">
                  <a:solidFill>
                    <a:schemeClr val="bg1"/>
                  </a:solidFill>
                  <a:latin typeface="Nokia Pure Text Light"/>
                </a:rPr>
                <a:t>Increasing 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each &amp; complexity</a:t>
              </a: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200" dirty="0">
                  <a:solidFill>
                    <a:schemeClr val="bg1"/>
                  </a:solidFill>
                  <a:latin typeface="Nokia Pure Text Light"/>
                </a:rPr>
                <a:t>Drives IP-O technology &amp; solution requirements</a:t>
              </a:r>
              <a:endPara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B8EE748-4208-4658-A47A-DDA5C5B0103E}"/>
              </a:ext>
            </a:extLst>
          </p:cNvPr>
          <p:cNvGrpSpPr/>
          <p:nvPr/>
        </p:nvGrpSpPr>
        <p:grpSpPr>
          <a:xfrm>
            <a:off x="4640939" y="1227231"/>
            <a:ext cx="1975090" cy="2143381"/>
            <a:chOff x="4640939" y="1227231"/>
            <a:chExt cx="1975090" cy="214338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5EEBCB5-848B-2C76-04F8-F6FFFA15EA68}"/>
                </a:ext>
              </a:extLst>
            </p:cNvPr>
            <p:cNvSpPr txBox="1"/>
            <p:nvPr/>
          </p:nvSpPr>
          <p:spPr>
            <a:xfrm flipH="1">
              <a:off x="4640939" y="1227231"/>
              <a:ext cx="1975090" cy="2143381"/>
            </a:xfrm>
            <a:prstGeom prst="rect">
              <a:avLst/>
            </a:prstGeom>
            <a:solidFill>
              <a:srgbClr val="1A64FF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 marL="0" marR="0" lvl="0" indent="-171430" algn="ctr" defTabSz="685732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Nokia Pure Text" panose="020B0503020202020204" pitchFamily="34" charset="0"/>
                </a:rPr>
                <a:t>Metro/</a:t>
              </a:r>
              <a:r>
                <a:rPr lang="en-US" sz="1400" dirty="0">
                  <a:solidFill>
                    <a:schemeClr val="bg1"/>
                  </a:solidFill>
                  <a:latin typeface="Nokia Pure Headline Light" panose="020B0304040602060303" pitchFamily="34" charset="0"/>
                  <a:ea typeface="Nokia Pure Text" panose="020B0503020202020204" pitchFamily="34" charset="0"/>
                </a:rPr>
                <a:t>r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Nokia Pure Text" panose="020B0503020202020204" pitchFamily="34" charset="0"/>
                </a:rPr>
                <a:t>egional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Nokia Pure Text" panose="020B0503020202020204" pitchFamily="34" charset="0"/>
                </a:rPr>
                <a:t>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Nokia Pure Text" panose="020B0503020202020204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 Light" panose="020B0304040602060303" pitchFamily="34" charset="0"/>
                  <a:ea typeface="Nokia Pure Text" panose="020B0503020202020204" pitchFamily="34" charset="0"/>
                </a:rPr>
                <a:t>edge/core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0FFB4A7-00CE-E69E-051E-A17F9A000B5A}"/>
                </a:ext>
              </a:extLst>
            </p:cNvPr>
            <p:cNvGrpSpPr/>
            <p:nvPr/>
          </p:nvGrpSpPr>
          <p:grpSpPr>
            <a:xfrm>
              <a:off x="4999856" y="1900025"/>
              <a:ext cx="1100618" cy="905948"/>
              <a:chOff x="4999856" y="2143740"/>
              <a:chExt cx="1100618" cy="905948"/>
            </a:xfrm>
          </p:grpSpPr>
          <p:grpSp>
            <p:nvGrpSpPr>
              <p:cNvPr id="42" name="Group 160">
                <a:extLst>
                  <a:ext uri="{FF2B5EF4-FFF2-40B4-BE49-F238E27FC236}">
                    <a16:creationId xmlns:a16="http://schemas.microsoft.com/office/drawing/2014/main" id="{B8C27FBB-7603-7C2E-023F-C1A2CFD7104F}"/>
                  </a:ext>
                </a:extLst>
              </p:cNvPr>
              <p:cNvGrpSpPr/>
              <p:nvPr/>
            </p:nvGrpSpPr>
            <p:grpSpPr>
              <a:xfrm>
                <a:off x="5143746" y="2859590"/>
                <a:ext cx="945000" cy="64144"/>
                <a:chOff x="7339609" y="3306714"/>
                <a:chExt cx="1697248" cy="85525"/>
              </a:xfrm>
            </p:grpSpPr>
            <p:cxnSp>
              <p:nvCxnSpPr>
                <p:cNvPr id="43" name="Straight Connector 161">
                  <a:extLst>
                    <a:ext uri="{FF2B5EF4-FFF2-40B4-BE49-F238E27FC236}">
                      <a16:creationId xmlns:a16="http://schemas.microsoft.com/office/drawing/2014/main" id="{2DE2E9F8-8176-EB34-7743-C302931C5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06714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162">
                  <a:extLst>
                    <a:ext uri="{FF2B5EF4-FFF2-40B4-BE49-F238E27FC236}">
                      <a16:creationId xmlns:a16="http://schemas.microsoft.com/office/drawing/2014/main" id="{65A990CF-BC05-E8FA-00AC-6DF8BF9739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35222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198">
                  <a:extLst>
                    <a:ext uri="{FF2B5EF4-FFF2-40B4-BE49-F238E27FC236}">
                      <a16:creationId xmlns:a16="http://schemas.microsoft.com/office/drawing/2014/main" id="{72BD259C-CDAC-9D17-C51E-F5807CA031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63730"/>
                  <a:ext cx="1697248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199">
                  <a:extLst>
                    <a:ext uri="{FF2B5EF4-FFF2-40B4-BE49-F238E27FC236}">
                      <a16:creationId xmlns:a16="http://schemas.microsoft.com/office/drawing/2014/main" id="{94C34EF5-A963-E654-F1F3-A1B4A451B6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92239"/>
                  <a:ext cx="1697248" cy="0"/>
                </a:xfrm>
                <a:prstGeom prst="line">
                  <a:avLst/>
                </a:pr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200">
                <a:extLst>
                  <a:ext uri="{FF2B5EF4-FFF2-40B4-BE49-F238E27FC236}">
                    <a16:creationId xmlns:a16="http://schemas.microsoft.com/office/drawing/2014/main" id="{F34E2D1C-6476-4938-F4C1-D5E5F10E0BF2}"/>
                  </a:ext>
                </a:extLst>
              </p:cNvPr>
              <p:cNvGrpSpPr/>
              <p:nvPr/>
            </p:nvGrpSpPr>
            <p:grpSpPr>
              <a:xfrm>
                <a:off x="5143746" y="2275586"/>
                <a:ext cx="945000" cy="64144"/>
                <a:chOff x="7339609" y="3306714"/>
                <a:chExt cx="1697248" cy="85525"/>
              </a:xfrm>
            </p:grpSpPr>
            <p:cxnSp>
              <p:nvCxnSpPr>
                <p:cNvPr id="48" name="Straight Connector 201">
                  <a:extLst>
                    <a:ext uri="{FF2B5EF4-FFF2-40B4-BE49-F238E27FC236}">
                      <a16:creationId xmlns:a16="http://schemas.microsoft.com/office/drawing/2014/main" id="{FE6B328F-2E92-1F15-AD42-8BE22DD80C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06714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02">
                  <a:extLst>
                    <a:ext uri="{FF2B5EF4-FFF2-40B4-BE49-F238E27FC236}">
                      <a16:creationId xmlns:a16="http://schemas.microsoft.com/office/drawing/2014/main" id="{FD389434-FEC2-A874-E330-071C0DB91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35222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03">
                  <a:extLst>
                    <a:ext uri="{FF2B5EF4-FFF2-40B4-BE49-F238E27FC236}">
                      <a16:creationId xmlns:a16="http://schemas.microsoft.com/office/drawing/2014/main" id="{CE4BB93C-F0AF-4FFC-2B2D-7D3D28480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63730"/>
                  <a:ext cx="1697248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04">
                  <a:extLst>
                    <a:ext uri="{FF2B5EF4-FFF2-40B4-BE49-F238E27FC236}">
                      <a16:creationId xmlns:a16="http://schemas.microsoft.com/office/drawing/2014/main" id="{8AE8C7F0-5B5B-52F3-01A8-5E98112684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92239"/>
                  <a:ext cx="1697248" cy="0"/>
                </a:xfrm>
                <a:prstGeom prst="line">
                  <a:avLst/>
                </a:pr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205">
                <a:extLst>
                  <a:ext uri="{FF2B5EF4-FFF2-40B4-BE49-F238E27FC236}">
                    <a16:creationId xmlns:a16="http://schemas.microsoft.com/office/drawing/2014/main" id="{BBDC7DFD-0B20-7113-9639-F1699B69587E}"/>
                  </a:ext>
                </a:extLst>
              </p:cNvPr>
              <p:cNvGrpSpPr/>
              <p:nvPr/>
            </p:nvGrpSpPr>
            <p:grpSpPr>
              <a:xfrm rot="16200000">
                <a:off x="4845726" y="2550295"/>
                <a:ext cx="675000" cy="64145"/>
                <a:chOff x="7339610" y="3306714"/>
                <a:chExt cx="1697248" cy="85526"/>
              </a:xfrm>
            </p:grpSpPr>
            <p:cxnSp>
              <p:nvCxnSpPr>
                <p:cNvPr id="53" name="Straight Connector 206">
                  <a:extLst>
                    <a:ext uri="{FF2B5EF4-FFF2-40B4-BE49-F238E27FC236}">
                      <a16:creationId xmlns:a16="http://schemas.microsoft.com/office/drawing/2014/main" id="{9DD2C238-8864-A8D6-F2A3-DA271A746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10" y="3306714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207">
                  <a:extLst>
                    <a:ext uri="{FF2B5EF4-FFF2-40B4-BE49-F238E27FC236}">
                      <a16:creationId xmlns:a16="http://schemas.microsoft.com/office/drawing/2014/main" id="{14540DF8-FD18-E8C0-F56C-5245D4C600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10" y="3335222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208">
                  <a:extLst>
                    <a:ext uri="{FF2B5EF4-FFF2-40B4-BE49-F238E27FC236}">
                      <a16:creationId xmlns:a16="http://schemas.microsoft.com/office/drawing/2014/main" id="{9B90750B-6F53-9677-9690-9A8406D414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10" y="3363730"/>
                  <a:ext cx="1697248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209">
                  <a:extLst>
                    <a:ext uri="{FF2B5EF4-FFF2-40B4-BE49-F238E27FC236}">
                      <a16:creationId xmlns:a16="http://schemas.microsoft.com/office/drawing/2014/main" id="{2D3481DF-E7A6-B134-07AA-C25F1BC882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10" y="3392240"/>
                  <a:ext cx="1697248" cy="0"/>
                </a:xfrm>
                <a:prstGeom prst="line">
                  <a:avLst/>
                </a:pr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210">
                <a:extLst>
                  <a:ext uri="{FF2B5EF4-FFF2-40B4-BE49-F238E27FC236}">
                    <a16:creationId xmlns:a16="http://schemas.microsoft.com/office/drawing/2014/main" id="{47A3CBFA-9C4C-44EF-3228-B3CF283B2810}"/>
                  </a:ext>
                </a:extLst>
              </p:cNvPr>
              <p:cNvGrpSpPr/>
              <p:nvPr/>
            </p:nvGrpSpPr>
            <p:grpSpPr>
              <a:xfrm rot="16200000">
                <a:off x="5730901" y="2550296"/>
                <a:ext cx="675002" cy="64145"/>
                <a:chOff x="7339606" y="3306713"/>
                <a:chExt cx="1697253" cy="85526"/>
              </a:xfrm>
            </p:grpSpPr>
            <p:cxnSp>
              <p:nvCxnSpPr>
                <p:cNvPr id="58" name="Straight Connector 211">
                  <a:extLst>
                    <a:ext uri="{FF2B5EF4-FFF2-40B4-BE49-F238E27FC236}">
                      <a16:creationId xmlns:a16="http://schemas.microsoft.com/office/drawing/2014/main" id="{83FA1BF8-85D1-E900-7B4C-929208689E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6" y="3306713"/>
                  <a:ext cx="1697247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212">
                  <a:extLst>
                    <a:ext uri="{FF2B5EF4-FFF2-40B4-BE49-F238E27FC236}">
                      <a16:creationId xmlns:a16="http://schemas.microsoft.com/office/drawing/2014/main" id="{7F35F6C7-8BD2-B80C-CCB5-F4D51D9DC5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11" y="3335222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213">
                  <a:extLst>
                    <a:ext uri="{FF2B5EF4-FFF2-40B4-BE49-F238E27FC236}">
                      <a16:creationId xmlns:a16="http://schemas.microsoft.com/office/drawing/2014/main" id="{49DD198B-BF62-FDBE-AF50-21E50FF2B7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10" y="3363730"/>
                  <a:ext cx="1697248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214">
                  <a:extLst>
                    <a:ext uri="{FF2B5EF4-FFF2-40B4-BE49-F238E27FC236}">
                      <a16:creationId xmlns:a16="http://schemas.microsoft.com/office/drawing/2014/main" id="{24D3492A-8034-92B5-C91C-37A66DC17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10" y="3392239"/>
                  <a:ext cx="1697248" cy="0"/>
                </a:xfrm>
                <a:prstGeom prst="line">
                  <a:avLst/>
                </a:pr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215">
                <a:extLst>
                  <a:ext uri="{FF2B5EF4-FFF2-40B4-BE49-F238E27FC236}">
                    <a16:creationId xmlns:a16="http://schemas.microsoft.com/office/drawing/2014/main" id="{B76F588E-2649-860C-5961-9CF1DEA893B5}"/>
                  </a:ext>
                </a:extLst>
              </p:cNvPr>
              <p:cNvGrpSpPr/>
              <p:nvPr/>
            </p:nvGrpSpPr>
            <p:grpSpPr>
              <a:xfrm rot="2196513">
                <a:off x="5119470" y="2556139"/>
                <a:ext cx="945000" cy="64143"/>
                <a:chOff x="7339609" y="3306715"/>
                <a:chExt cx="1697248" cy="85524"/>
              </a:xfrm>
            </p:grpSpPr>
            <p:cxnSp>
              <p:nvCxnSpPr>
                <p:cNvPr id="63" name="Straight Connector 216">
                  <a:extLst>
                    <a:ext uri="{FF2B5EF4-FFF2-40B4-BE49-F238E27FC236}">
                      <a16:creationId xmlns:a16="http://schemas.microsoft.com/office/drawing/2014/main" id="{C28B8FA6-7A08-85D3-CF87-3C24E8333D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06715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217">
                  <a:extLst>
                    <a:ext uri="{FF2B5EF4-FFF2-40B4-BE49-F238E27FC236}">
                      <a16:creationId xmlns:a16="http://schemas.microsoft.com/office/drawing/2014/main" id="{A1595CAA-AB84-C531-A8CD-43F629C87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35222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218">
                  <a:extLst>
                    <a:ext uri="{FF2B5EF4-FFF2-40B4-BE49-F238E27FC236}">
                      <a16:creationId xmlns:a16="http://schemas.microsoft.com/office/drawing/2014/main" id="{E9F0B7CB-4C69-035B-FE45-5E88506332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63730"/>
                  <a:ext cx="1697248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9">
                  <a:extLst>
                    <a:ext uri="{FF2B5EF4-FFF2-40B4-BE49-F238E27FC236}">
                      <a16:creationId xmlns:a16="http://schemas.microsoft.com/office/drawing/2014/main" id="{69D9E94A-B4A2-D55B-84C1-71DD64307A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92239"/>
                  <a:ext cx="1697248" cy="0"/>
                </a:xfrm>
                <a:prstGeom prst="line">
                  <a:avLst/>
                </a:pr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220">
                <a:extLst>
                  <a:ext uri="{FF2B5EF4-FFF2-40B4-BE49-F238E27FC236}">
                    <a16:creationId xmlns:a16="http://schemas.microsoft.com/office/drawing/2014/main" id="{1BB811AD-5AD9-5041-106B-ADA0981C9EC1}"/>
                  </a:ext>
                </a:extLst>
              </p:cNvPr>
              <p:cNvGrpSpPr/>
              <p:nvPr/>
            </p:nvGrpSpPr>
            <p:grpSpPr>
              <a:xfrm rot="19403487" flipH="1">
                <a:off x="5125539" y="2555032"/>
                <a:ext cx="945000" cy="64143"/>
                <a:chOff x="7339609" y="3306715"/>
                <a:chExt cx="1697248" cy="85524"/>
              </a:xfrm>
            </p:grpSpPr>
            <p:cxnSp>
              <p:nvCxnSpPr>
                <p:cNvPr id="68" name="Straight Connector 221">
                  <a:extLst>
                    <a:ext uri="{FF2B5EF4-FFF2-40B4-BE49-F238E27FC236}">
                      <a16:creationId xmlns:a16="http://schemas.microsoft.com/office/drawing/2014/main" id="{68405CAF-551A-5059-C7A5-0797152447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06715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22">
                  <a:extLst>
                    <a:ext uri="{FF2B5EF4-FFF2-40B4-BE49-F238E27FC236}">
                      <a16:creationId xmlns:a16="http://schemas.microsoft.com/office/drawing/2014/main" id="{2A3958EB-72F8-433C-14DF-E69603E5AE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35222"/>
                  <a:ext cx="1697248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23">
                  <a:extLst>
                    <a:ext uri="{FF2B5EF4-FFF2-40B4-BE49-F238E27FC236}">
                      <a16:creationId xmlns:a16="http://schemas.microsoft.com/office/drawing/2014/main" id="{C991260D-83EE-0C56-576F-4E9E89D18D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63730"/>
                  <a:ext cx="1697248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24">
                  <a:extLst>
                    <a:ext uri="{FF2B5EF4-FFF2-40B4-BE49-F238E27FC236}">
                      <a16:creationId xmlns:a16="http://schemas.microsoft.com/office/drawing/2014/main" id="{8C2D00F7-9187-3827-6C1F-40E02EBE0C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39609" y="3392239"/>
                  <a:ext cx="1697248" cy="0"/>
                </a:xfrm>
                <a:prstGeom prst="line">
                  <a:avLst/>
                </a:pr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2" name="Picture 7" descr="C:\Users\DML - Sarah T\Desktop\21314 - Nokia Icon update March 2016\Artwork\NOKIA Network Icons - All PNGs\Light Blue PNG Icons\ARROWS ICON 3_Light Blue_RGB.png">
                <a:extLst>
                  <a:ext uri="{FF2B5EF4-FFF2-40B4-BE49-F238E27FC236}">
                    <a16:creationId xmlns:a16="http://schemas.microsoft.com/office/drawing/2014/main" id="{62764D54-798F-0FAD-3A6C-EE6110001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1396" y="2143740"/>
                <a:ext cx="324000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7" descr="C:\Users\DML - Sarah T\Desktop\21314 - Nokia Icon update March 2016\Artwork\NOKIA Network Icons - All PNGs\Light Blue PNG Icons\ARROWS ICON 3_Light Blue_RGB.png">
                <a:extLst>
                  <a:ext uri="{FF2B5EF4-FFF2-40B4-BE49-F238E27FC236}">
                    <a16:creationId xmlns:a16="http://schemas.microsoft.com/office/drawing/2014/main" id="{4AC4424D-A61C-9EA6-2E1A-0BCC9F64CD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856" y="2725688"/>
                <a:ext cx="324000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DCA92F6-04D0-0D9F-94E6-D8F64E23E535}"/>
                </a:ext>
              </a:extLst>
            </p:cNvPr>
            <p:cNvSpPr txBox="1"/>
            <p:nvPr/>
          </p:nvSpPr>
          <p:spPr>
            <a:xfrm>
              <a:off x="4738868" y="2920298"/>
              <a:ext cx="1700319" cy="358838"/>
            </a:xfrm>
            <a:prstGeom prst="rect">
              <a:avLst/>
            </a:prstGeom>
            <a:noFill/>
          </p:spPr>
          <p:txBody>
            <a:bodyPr wrap="square" lIns="54000" tIns="54000" rIns="54000" bIns="5400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Mesh traffic over interconnected fiber links</a:t>
              </a:r>
            </a:p>
          </p:txBody>
        </p:sp>
        <p:pic>
          <p:nvPicPr>
            <p:cNvPr id="100" name="Picture 28" descr="\\DML-NAS\DML_Data\1 Live Jobs\Nokia\21314 - Nokia Icon update March 2016\Artwork\NOKIA Network Icons - All PNGs\Blue Black PNG Icons\GLOBE ICON_Blue Black_RGB.png">
              <a:extLst>
                <a:ext uri="{FF2B5EF4-FFF2-40B4-BE49-F238E27FC236}">
                  <a16:creationId xmlns:a16="http://schemas.microsoft.com/office/drawing/2014/main" id="{B2508BBC-005D-7E98-DFF5-1CD673AD72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004" y="1900232"/>
              <a:ext cx="324000" cy="323585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26" descr="\\DML-NAS\DML_Data\1 Live Jobs\Nokia\21314 - Nokia Icon update March 2016\Artwork\NOKIA Network Icons - All PNGs\Blue Black PNG Icons\CLOUD ICON_Blue Black_RGB.png">
              <a:extLst>
                <a:ext uri="{FF2B5EF4-FFF2-40B4-BE49-F238E27FC236}">
                  <a16:creationId xmlns:a16="http://schemas.microsoft.com/office/drawing/2014/main" id="{AD968668-4E96-83BF-D2FD-F4837800A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060" y="2492235"/>
              <a:ext cx="324000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" name="Graphic 102">
            <a:extLst>
              <a:ext uri="{FF2B5EF4-FFF2-40B4-BE49-F238E27FC236}">
                <a16:creationId xmlns:a16="http://schemas.microsoft.com/office/drawing/2014/main" id="{97BFEB31-4F35-A03A-C52C-4394DFAB4E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8C9CF3BB-5B7F-EE38-716E-0124B5711ABC}"/>
              </a:ext>
            </a:extLst>
          </p:cNvPr>
          <p:cNvSpPr txBox="1"/>
          <p:nvPr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5" name="Slide Number Placeholder 5">
            <a:extLst>
              <a:ext uri="{FF2B5EF4-FFF2-40B4-BE49-F238E27FC236}">
                <a16:creationId xmlns:a16="http://schemas.microsoft.com/office/drawing/2014/main" id="{B4D2FCAB-949E-7986-7B41-40D0707AD020}"/>
              </a:ext>
            </a:extLst>
          </p:cNvPr>
          <p:cNvSpPr txBox="1">
            <a:spLocks/>
          </p:cNvSpPr>
          <p:nvPr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12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13" name="Footer Placeholder 2">
            <a:extLst>
              <a:ext uri="{FF2B5EF4-FFF2-40B4-BE49-F238E27FC236}">
                <a16:creationId xmlns:a16="http://schemas.microsoft.com/office/drawing/2014/main" id="{D9D1B47E-FAA9-603D-B5DF-02798A2FF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Public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6DDEAE3-2E00-2606-1CDB-5C7DC65D8630}"/>
              </a:ext>
            </a:extLst>
          </p:cNvPr>
          <p:cNvCxnSpPr>
            <a:cxnSpLocks/>
          </p:cNvCxnSpPr>
          <p:nvPr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155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BA247A-C93B-B88B-3831-029A57C917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D45E5-43D7-8A24-178A-29F61380A909}"/>
              </a:ext>
            </a:extLst>
          </p:cNvPr>
          <p:cNvSpPr txBox="1"/>
          <p:nvPr/>
        </p:nvSpPr>
        <p:spPr>
          <a:xfrm>
            <a:off x="3781945" y="1242872"/>
            <a:ext cx="5017767" cy="27068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IP/Optical convergence history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IP Routing versus Optical Transport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Coherent pluggables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Platform choices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Management and Operations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Business Aspects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Putting it all together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EEF809-D51E-1D42-93A2-3A8F55A13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571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48D2CD37-6EDE-2F77-BCDC-0ED6DE1E54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C5C775-DD9F-A377-06EE-2753600A7D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Technology: </a:t>
            </a:r>
            <a:r>
              <a:rPr lang="en-US" dirty="0"/>
              <a:t>coherent optics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36402-2032-3462-EA33-9E868A09AA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82" y="764712"/>
            <a:ext cx="8308800" cy="340654"/>
          </a:xfrm>
        </p:spPr>
        <p:txBody>
          <a:bodyPr/>
          <a:lstStyle/>
          <a:p>
            <a:r>
              <a:rPr lang="en-US" dirty="0"/>
              <a:t>Full speed ahead!</a:t>
            </a:r>
            <a:endParaRPr lang="en-CA" dirty="0"/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5F48B538-8330-6C55-966E-7040BBE87D46}"/>
              </a:ext>
            </a:extLst>
          </p:cNvPr>
          <p:cNvGrpSpPr/>
          <p:nvPr/>
        </p:nvGrpSpPr>
        <p:grpSpPr>
          <a:xfrm>
            <a:off x="561617" y="1457104"/>
            <a:ext cx="1579420" cy="2304924"/>
            <a:chOff x="608966" y="1425323"/>
            <a:chExt cx="1579420" cy="2304924"/>
          </a:xfrm>
          <a:solidFill>
            <a:schemeClr val="accent6">
              <a:lumMod val="50000"/>
            </a:schemeClr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E75A2F-F7AC-5D40-72C3-A69C34BEB9CD}"/>
                </a:ext>
              </a:extLst>
            </p:cNvPr>
            <p:cNvSpPr txBox="1"/>
            <p:nvPr/>
          </p:nvSpPr>
          <p:spPr>
            <a:xfrm>
              <a:off x="608966" y="1425323"/>
              <a:ext cx="1579420" cy="230492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none" lIns="0" tIns="0" rIns="0" bIns="0" rtlCol="0" anchor="ctr">
              <a:noAutofit/>
            </a:bodyPr>
            <a:lstStyle/>
            <a:p>
              <a:pPr marL="357188" marR="0" indent="-87313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Headline" panose="020B0504040602060303" pitchFamily="34" charset="0"/>
                </a:rPr>
                <a:t>The challenges:</a:t>
              </a:r>
            </a:p>
            <a:p>
              <a:pPr marL="357188" marR="0" indent="-87313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bg1"/>
                  </a:solidFill>
                  <a:latin typeface="Nokia Pure Text Light"/>
                </a:rPr>
                <a:t>Capacity</a:t>
              </a:r>
            </a:p>
            <a:p>
              <a:pPr marL="357188" marR="0" indent="-87313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bg1"/>
                  </a:solidFill>
                  <a:latin typeface="Nokia Pure Text Light"/>
                </a:rPr>
                <a:t>Form factor</a:t>
              </a:r>
            </a:p>
            <a:p>
              <a:pPr marL="357188" marR="0" indent="-87313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bg1"/>
                  </a:solidFill>
                  <a:latin typeface="Nokia Pure Text Light"/>
                </a:rPr>
                <a:t>Reach</a:t>
              </a:r>
            </a:p>
            <a:p>
              <a:pPr marL="357188" indent="-87313" defTabSz="180000">
                <a:buFont typeface="Arial" panose="020B0604020202020204" pitchFamily="34" charset="0"/>
                <a:buChar char="•"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Power</a:t>
              </a:r>
            </a:p>
            <a:p>
              <a:pPr marL="357188" marR="0" indent="-87313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bg1"/>
                  </a:solidFill>
                  <a:latin typeface="Nokia Pure Text Light"/>
                </a:rPr>
                <a:t>Interoperability</a:t>
              </a:r>
              <a:endParaRPr lang="en-US" sz="1200" dirty="0">
                <a:solidFill>
                  <a:schemeClr val="bg1"/>
                </a:solidFill>
                <a:latin typeface="Nokia Pure Text Light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B383748-58B0-25CB-C593-75AD21EB5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2877" y="1524523"/>
              <a:ext cx="492165" cy="492165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91A52F68-C2F2-5653-898E-863F990CD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D6C9558-A339-DD30-8328-CDF6430122B5}"/>
              </a:ext>
            </a:extLst>
          </p:cNvPr>
          <p:cNvSpPr txBox="1"/>
          <p:nvPr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8599909F-DF57-C11B-DEC9-9E4FB498BBB4}"/>
              </a:ext>
            </a:extLst>
          </p:cNvPr>
          <p:cNvSpPr txBox="1">
            <a:spLocks/>
          </p:cNvSpPr>
          <p:nvPr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14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ADB5C02D-07A8-D65E-2881-1E6F35A9E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Public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41AEE05-5A6D-4369-D70C-FDE75C3DCC4A}"/>
              </a:ext>
            </a:extLst>
          </p:cNvPr>
          <p:cNvCxnSpPr>
            <a:cxnSpLocks/>
          </p:cNvCxnSpPr>
          <p:nvPr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948D63DF-DBF0-0B9C-0F8C-7DCA0E07857D}"/>
              </a:ext>
            </a:extLst>
          </p:cNvPr>
          <p:cNvGrpSpPr/>
          <p:nvPr/>
        </p:nvGrpSpPr>
        <p:grpSpPr>
          <a:xfrm>
            <a:off x="2441816" y="3915451"/>
            <a:ext cx="6126480" cy="483751"/>
            <a:chOff x="2408554" y="3932567"/>
            <a:chExt cx="6126480" cy="483751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9296DF-0B72-3AAF-7192-D3CA9E0EB790}"/>
                </a:ext>
              </a:extLst>
            </p:cNvPr>
            <p:cNvCxnSpPr>
              <a:cxnSpLocks/>
            </p:cNvCxnSpPr>
            <p:nvPr/>
          </p:nvCxnSpPr>
          <p:spPr>
            <a:xfrm>
              <a:off x="2408554" y="4141418"/>
              <a:ext cx="6126480" cy="0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0EF360-E593-89A0-B44B-3D59125D7CE4}"/>
                </a:ext>
              </a:extLst>
            </p:cNvPr>
            <p:cNvSpPr txBox="1"/>
            <p:nvPr/>
          </p:nvSpPr>
          <p:spPr>
            <a:xfrm>
              <a:off x="3612513" y="3932567"/>
              <a:ext cx="3657600" cy="4837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Sweet spot: 400G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Access, metro DCI &amp; metro/regional applications</a:t>
              </a:r>
              <a:endPara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809A42-F24F-ADB6-1F4D-3D760874BF8B}"/>
              </a:ext>
            </a:extLst>
          </p:cNvPr>
          <p:cNvGrpSpPr/>
          <p:nvPr/>
        </p:nvGrpSpPr>
        <p:grpSpPr>
          <a:xfrm>
            <a:off x="2441816" y="1457104"/>
            <a:ext cx="6126480" cy="2458347"/>
            <a:chOff x="2441816" y="1457104"/>
            <a:chExt cx="6126480" cy="245834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0999E59-9C24-BE43-1DB7-324CF063718F}"/>
                </a:ext>
              </a:extLst>
            </p:cNvPr>
            <p:cNvGrpSpPr/>
            <p:nvPr/>
          </p:nvGrpSpPr>
          <p:grpSpPr>
            <a:xfrm>
              <a:off x="2441816" y="1457104"/>
              <a:ext cx="6126480" cy="2458347"/>
              <a:chOff x="2453641" y="1457105"/>
              <a:chExt cx="6126480" cy="2458347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0634318-E9B5-D03F-49A7-FD488180B079}"/>
                  </a:ext>
                </a:extLst>
              </p:cNvPr>
              <p:cNvGrpSpPr/>
              <p:nvPr/>
            </p:nvGrpSpPr>
            <p:grpSpPr>
              <a:xfrm>
                <a:off x="2453641" y="1457105"/>
                <a:ext cx="6126480" cy="2458347"/>
                <a:chOff x="2453641" y="1457105"/>
                <a:chExt cx="6126480" cy="2458347"/>
              </a:xfrm>
            </p:grpSpPr>
            <p:grpSp>
              <p:nvGrpSpPr>
                <p:cNvPr id="1025" name="Group 1024">
                  <a:extLst>
                    <a:ext uri="{FF2B5EF4-FFF2-40B4-BE49-F238E27FC236}">
                      <a16:creationId xmlns:a16="http://schemas.microsoft.com/office/drawing/2014/main" id="{6C622C16-427C-F114-DA98-01D27171B101}"/>
                    </a:ext>
                  </a:extLst>
                </p:cNvPr>
                <p:cNvGrpSpPr/>
                <p:nvPr/>
              </p:nvGrpSpPr>
              <p:grpSpPr>
                <a:xfrm>
                  <a:off x="2453641" y="1457105"/>
                  <a:ext cx="6126480" cy="2458347"/>
                  <a:chOff x="2408554" y="1457105"/>
                  <a:chExt cx="6126480" cy="2458347"/>
                </a:xfrm>
              </p:grpSpPr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E18DB1C9-8370-5D73-4F82-B0091E5198ED}"/>
                      </a:ext>
                    </a:extLst>
                  </p:cNvPr>
                  <p:cNvSpPr/>
                  <p:nvPr/>
                </p:nvSpPr>
                <p:spPr>
                  <a:xfrm>
                    <a:off x="2408554" y="1457105"/>
                    <a:ext cx="6126480" cy="2304924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87313" algn="l">
                      <a:spcAft>
                        <a:spcPts val="300"/>
                      </a:spcAft>
                      <a:buSzPct val="100000"/>
                    </a:pPr>
                    <a:endParaRPr lang="en-CA" sz="1200" dirty="0">
                      <a:solidFill>
                        <a:schemeClr val="tx2"/>
                      </a:solidFill>
                      <a:latin typeface="Nokia Pure Headline" panose="020B0504040602060303" pitchFamily="34" charset="0"/>
                    </a:endParaRP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E63D0B13-C841-9044-D15C-605A4E8217B5}"/>
                      </a:ext>
                    </a:extLst>
                  </p:cNvPr>
                  <p:cNvSpPr/>
                  <p:nvPr/>
                </p:nvSpPr>
                <p:spPr>
                  <a:xfrm>
                    <a:off x="4021588" y="1904125"/>
                    <a:ext cx="1413326" cy="1649052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300"/>
                      </a:spcAft>
                      <a:buSzPct val="100000"/>
                    </a:pPr>
                    <a:r>
                      <a:rPr lang="en-US" sz="1400" dirty="0">
                        <a:solidFill>
                          <a:schemeClr val="bg1"/>
                        </a:solidFill>
                        <a:latin typeface="Nokia Pure Headline" panose="020B0504040602060303" pitchFamily="34" charset="0"/>
                      </a:rPr>
                      <a:t>400G QSFP-DD </a:t>
                    </a:r>
                    <a:r>
                      <a:rPr lang="en-US" sz="1200" dirty="0">
                        <a:solidFill>
                          <a:schemeClr val="bg1"/>
                        </a:solidFill>
                        <a:latin typeface="Nokia Pure Headline" panose="020B0504040602060303" pitchFamily="34" charset="0"/>
                      </a:rPr>
                      <a:t>ZR/ZR+ (-10dBm)</a:t>
                    </a:r>
                    <a:endParaRPr lang="en-CA" sz="1200" dirty="0">
                      <a:solidFill>
                        <a:schemeClr val="bg1"/>
                      </a:solidFill>
                      <a:latin typeface="Nokia Pure Headline" panose="020B0504040602060303" pitchFamily="34" charset="0"/>
                    </a:endParaRP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C5FB0036-A60A-E381-038E-CD4C67EA0151}"/>
                      </a:ext>
                    </a:extLst>
                  </p:cNvPr>
                  <p:cNvSpPr txBox="1"/>
                  <p:nvPr/>
                </p:nvSpPr>
                <p:spPr>
                  <a:xfrm>
                    <a:off x="3081885" y="2352963"/>
                    <a:ext cx="45719" cy="830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marL="0" marR="0" indent="0" algn="l" defTabSz="1800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 typeface="+mj-lt"/>
                      <a:buNone/>
                      <a:tabLst>
                        <a:tab pos="180000" algn="l"/>
                      </a:tabLst>
                    </a:pPr>
                    <a:endParaRPr kumimoji="0" lang="en-CA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Nokia Pure Text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363612E2-4AA6-C2FD-335D-E1D692F064B0}"/>
                      </a:ext>
                    </a:extLst>
                  </p:cNvPr>
                  <p:cNvSpPr/>
                  <p:nvPr/>
                </p:nvSpPr>
                <p:spPr>
                  <a:xfrm>
                    <a:off x="5521866" y="1904125"/>
                    <a:ext cx="1413326" cy="1649052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300"/>
                      </a:spcAft>
                      <a:buSzPct val="100000"/>
                    </a:pPr>
                    <a:r>
                      <a:rPr lang="en-US" sz="1400" dirty="0">
                        <a:solidFill>
                          <a:schemeClr val="bg1"/>
                        </a:solidFill>
                        <a:latin typeface="Nokia Pure Headline" panose="020B0504040602060303" pitchFamily="34" charset="0"/>
                      </a:rPr>
                      <a:t>400G QSFP-DD </a:t>
                    </a:r>
                    <a:r>
                      <a:rPr lang="en-US" sz="1200" dirty="0">
                        <a:solidFill>
                          <a:schemeClr val="bg1"/>
                        </a:solidFill>
                        <a:latin typeface="Nokia Pure Headline" panose="020B0504040602060303" pitchFamily="34" charset="0"/>
                      </a:rPr>
                      <a:t>ZR+ (0dBm)</a:t>
                    </a:r>
                    <a:endParaRPr lang="en-CA" sz="1200" dirty="0">
                      <a:solidFill>
                        <a:schemeClr val="bg1"/>
                      </a:solidFill>
                      <a:latin typeface="Nokia Pure Headline" panose="020B0504040602060303" pitchFamily="34" charset="0"/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BE646DD7-FC7A-A0E5-D4D2-E2AED477D745}"/>
                      </a:ext>
                    </a:extLst>
                  </p:cNvPr>
                  <p:cNvSpPr/>
                  <p:nvPr/>
                </p:nvSpPr>
                <p:spPr>
                  <a:xfrm>
                    <a:off x="7026004" y="1904125"/>
                    <a:ext cx="1413326" cy="1649052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300"/>
                      </a:spcAft>
                      <a:buSzPct val="100000"/>
                    </a:pPr>
                    <a:r>
                      <a:rPr lang="en-US" sz="1400" dirty="0">
                        <a:solidFill>
                          <a:schemeClr val="bg1"/>
                        </a:solidFill>
                        <a:latin typeface="Nokia Pure Headline" panose="020B0504040602060303" pitchFamily="34" charset="0"/>
                      </a:rPr>
                      <a:t>800G QSFP-DD </a:t>
                    </a:r>
                    <a:r>
                      <a:rPr lang="en-US" sz="1200" dirty="0">
                        <a:solidFill>
                          <a:schemeClr val="bg1"/>
                        </a:solidFill>
                        <a:latin typeface="Nokia Pure Headline" panose="020B0504040602060303" pitchFamily="34" charset="0"/>
                      </a:rPr>
                      <a:t>ZR/ZR+</a:t>
                    </a:r>
                    <a:endParaRPr lang="en-CA" sz="1200" dirty="0">
                      <a:solidFill>
                        <a:schemeClr val="bg1"/>
                      </a:solidFill>
                      <a:latin typeface="Nokia Pure Headline" panose="020B0504040602060303" pitchFamily="34" charset="0"/>
                    </a:endParaRP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4413F102-55D1-0944-1E33-8011BC099038}"/>
                      </a:ext>
                    </a:extLst>
                  </p:cNvPr>
                  <p:cNvSpPr txBox="1"/>
                  <p:nvPr/>
                </p:nvSpPr>
                <p:spPr>
                  <a:xfrm>
                    <a:off x="2899005" y="2971338"/>
                    <a:ext cx="914400" cy="94411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marL="0" marR="0" indent="0" algn="l" defTabSz="1800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 typeface="+mj-lt"/>
                      <a:buNone/>
                      <a:tabLst>
                        <a:tab pos="180000" algn="l"/>
                      </a:tabLst>
                    </a:pPr>
                    <a:endParaRPr kumimoji="0" lang="en-CA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Nokia Pure Text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13262294-8AC2-8555-1792-094FFEBF5C4C}"/>
                      </a:ext>
                    </a:extLst>
                  </p:cNvPr>
                  <p:cNvSpPr txBox="1"/>
                  <p:nvPr/>
                </p:nvSpPr>
                <p:spPr>
                  <a:xfrm>
                    <a:off x="4131794" y="2517875"/>
                    <a:ext cx="1294368" cy="86771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marL="87313" marR="0" indent="-87313" algn="l" defTabSz="1800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>
                        <a:tab pos="87313" algn="l"/>
                      </a:tabLst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Nokia Pure Text Light"/>
                        <a:ea typeface="+mn-ea"/>
                        <a:cs typeface="+mn-cs"/>
                      </a:rPr>
                      <a:t>25km unamplified</a:t>
                    </a:r>
                  </a:p>
                  <a:p>
                    <a:pPr marL="87313" marR="0" indent="-87313" algn="l" defTabSz="1800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>
                        <a:tab pos="87313" algn="l"/>
                      </a:tabLst>
                    </a:pPr>
                    <a:r>
                      <a:rPr lang="en-US" sz="1000" dirty="0">
                        <a:solidFill>
                          <a:schemeClr val="bg1"/>
                        </a:solidFill>
                        <a:latin typeface="Nokia Pure Text Light"/>
                      </a:rPr>
                      <a:t>120km with pluggable OLS</a:t>
                    </a:r>
                  </a:p>
                  <a:p>
                    <a:pPr marL="87313" marR="0" indent="-87313" algn="l" defTabSz="1800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>
                        <a:tab pos="87313" algn="l"/>
                      </a:tabLst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Nokia Pure Text Light"/>
                        <a:ea typeface="+mn-ea"/>
                        <a:cs typeface="+mn-cs"/>
                      </a:rPr>
                      <a:t>450km with ILA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84655B8E-CCBA-41BD-8229-A3C6761CDFF5}"/>
                      </a:ext>
                    </a:extLst>
                  </p:cNvPr>
                  <p:cNvSpPr txBox="1"/>
                  <p:nvPr/>
                </p:nvSpPr>
                <p:spPr>
                  <a:xfrm>
                    <a:off x="5639672" y="2519484"/>
                    <a:ext cx="1261055" cy="90370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marL="87313" marR="0" indent="-87313" algn="l" defTabSz="1800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>
                        <a:tab pos="87313" algn="l"/>
                      </a:tabLst>
                    </a:pPr>
                    <a:r>
                      <a:rPr lang="en-US" sz="1000" dirty="0">
                        <a:solidFill>
                          <a:schemeClr val="bg1"/>
                        </a:solidFill>
                        <a:latin typeface="Nokia Pure Text Light"/>
                      </a:rPr>
                      <a:t>80</a:t>
                    </a: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Nokia Pure Text Light"/>
                        <a:ea typeface="+mn-ea"/>
                        <a:cs typeface="+mn-cs"/>
                      </a:rPr>
                      <a:t>km unamplified</a:t>
                    </a:r>
                  </a:p>
                  <a:p>
                    <a:pPr marL="87313" marR="0" indent="-87313" algn="l" defTabSz="1800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>
                        <a:tab pos="87313" algn="l"/>
                      </a:tabLst>
                    </a:pPr>
                    <a:r>
                      <a:rPr lang="en-US" sz="1000" dirty="0">
                        <a:solidFill>
                          <a:schemeClr val="bg1"/>
                        </a:solidFill>
                        <a:latin typeface="Nokia Pure Text Light"/>
                      </a:rPr>
                      <a:t>120km with       pluggable OLS</a:t>
                    </a:r>
                  </a:p>
                  <a:p>
                    <a:pPr marL="87313" marR="0" indent="-87313" algn="l" defTabSz="1800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>
                        <a:tab pos="87313" algn="l"/>
                      </a:tabLst>
                    </a:pPr>
                    <a:r>
                      <a:rPr lang="en-US" sz="1000" dirty="0">
                        <a:solidFill>
                          <a:schemeClr val="bg1"/>
                        </a:solidFill>
                        <a:latin typeface="Nokia Pure Text Light"/>
                      </a:rPr>
                      <a:t>6</a:t>
                    </a: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Nokia Pure Text Light"/>
                        <a:ea typeface="+mn-ea"/>
                        <a:cs typeface="+mn-cs"/>
                      </a:rPr>
                      <a:t>50km with ILA</a:t>
                    </a:r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C2BB6E1D-0442-7A82-BBD7-40C676AF2479}"/>
                      </a:ext>
                    </a:extLst>
                  </p:cNvPr>
                  <p:cNvSpPr txBox="1"/>
                  <p:nvPr/>
                </p:nvSpPr>
                <p:spPr>
                  <a:xfrm>
                    <a:off x="7141149" y="2519484"/>
                    <a:ext cx="1261055" cy="90370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marL="87313" marR="0" indent="-87313" algn="l" defTabSz="1800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>
                        <a:tab pos="87313" algn="l"/>
                      </a:tabLst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Nokia Pure Text Light"/>
                        <a:ea typeface="+mn-ea"/>
                        <a:cs typeface="+mn-cs"/>
                      </a:rPr>
                      <a:t>Est 27-30W</a:t>
                    </a:r>
                  </a:p>
                  <a:p>
                    <a:pPr marL="87313" marR="0" indent="-87313" algn="l" defTabSz="1800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>
                        <a:tab pos="87313" algn="l"/>
                      </a:tabLst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Nokia Pure Text Light"/>
                        <a:ea typeface="+mn-ea"/>
                        <a:cs typeface="+mn-cs"/>
                      </a:rPr>
                      <a:t>10km unamplified</a:t>
                    </a:r>
                  </a:p>
                  <a:p>
                    <a:pPr marL="87313" marR="0" indent="-87313" algn="l" defTabSz="1800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>
                        <a:tab pos="87313" algn="l"/>
                      </a:tabLst>
                    </a:pPr>
                    <a:r>
                      <a:rPr lang="en-US" sz="1000" dirty="0">
                        <a:solidFill>
                          <a:schemeClr val="bg1"/>
                        </a:solidFill>
                        <a:latin typeface="Nokia Pure Text Light"/>
                      </a:rPr>
                      <a:t>120km with ILA</a:t>
                    </a:r>
                    <a:endPara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Nokia Pure Text Ligh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9762FE5-7A6F-0580-E1DB-6F1280426510}"/>
                    </a:ext>
                  </a:extLst>
                </p:cNvPr>
                <p:cNvGrpSpPr/>
                <p:nvPr/>
              </p:nvGrpSpPr>
              <p:grpSpPr>
                <a:xfrm>
                  <a:off x="2638145" y="2041249"/>
                  <a:ext cx="1380767" cy="1132440"/>
                  <a:chOff x="2609474" y="1888055"/>
                  <a:chExt cx="1380767" cy="1132440"/>
                </a:xfrm>
              </p:grpSpPr>
              <p:pic>
                <p:nvPicPr>
                  <p:cNvPr id="10" name="Picture 9" descr="A picture containing sitting, computer, laptop, table&#10;&#10;Description automatically generated">
                    <a:extLst>
                      <a:ext uri="{FF2B5EF4-FFF2-40B4-BE49-F238E27FC236}">
                        <a16:creationId xmlns:a16="http://schemas.microsoft.com/office/drawing/2014/main" id="{2C5978B9-7B63-0A1E-3029-B85A6FC23A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21400917">
                    <a:off x="2895384" y="2277131"/>
                    <a:ext cx="1094857" cy="743364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C38B7AD1-90DA-6070-4AB1-9437CA6061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 rot="20000427">
                    <a:off x="2609474" y="1888055"/>
                    <a:ext cx="1014895" cy="897366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F58AFA8-9045-BEAD-D554-51E927D74E6F}"/>
                  </a:ext>
                </a:extLst>
              </p:cNvPr>
              <p:cNvSpPr txBox="1"/>
              <p:nvPr/>
            </p:nvSpPr>
            <p:spPr>
              <a:xfrm>
                <a:off x="2656773" y="1528349"/>
                <a:ext cx="3838504" cy="314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lang="en-US" sz="1400" dirty="0">
                    <a:solidFill>
                      <a:schemeClr val="bg1"/>
                    </a:solidFill>
                    <a:latin typeface="Nokia Pure Headline" panose="020B0504040602060303" pitchFamily="34" charset="0"/>
                  </a:rPr>
                  <a:t>SFF pluggable coherent optics go mainstream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74D793-0069-BB75-21A9-62609E34CBCA}"/>
                </a:ext>
              </a:extLst>
            </p:cNvPr>
            <p:cNvGrpSpPr/>
            <p:nvPr/>
          </p:nvGrpSpPr>
          <p:grpSpPr>
            <a:xfrm>
              <a:off x="4112930" y="3251796"/>
              <a:ext cx="4292750" cy="248106"/>
              <a:chOff x="4117726" y="3651137"/>
              <a:chExt cx="4292750" cy="248106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412F18C-64D0-95B4-E783-EAD6C4F4B6D6}"/>
                  </a:ext>
                </a:extLst>
              </p:cNvPr>
              <p:cNvSpPr txBox="1"/>
              <p:nvPr/>
            </p:nvSpPr>
            <p:spPr>
              <a:xfrm>
                <a:off x="4117726" y="3651137"/>
                <a:ext cx="1294368" cy="24810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R="0" algn="ctr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tabLst>
                    <a:tab pos="87313" algn="l"/>
                  </a:tabLst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Available now</a:t>
                </a:r>
                <a:endParaRPr kumimoji="0" lang="en-CA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F1006AF-31CF-7AC9-EC8A-3B23DD946A28}"/>
                  </a:ext>
                </a:extLst>
              </p:cNvPr>
              <p:cNvSpPr txBox="1"/>
              <p:nvPr/>
            </p:nvSpPr>
            <p:spPr>
              <a:xfrm>
                <a:off x="5620461" y="3651137"/>
                <a:ext cx="1294368" cy="24810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R="0" algn="ctr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tabLst>
                    <a:tab pos="87313" algn="l"/>
                  </a:tabLst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Emerging</a:t>
                </a:r>
                <a:endParaRPr kumimoji="0" lang="en-CA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E55D22F-AB1A-F5E9-AFBE-8E173410A780}"/>
                  </a:ext>
                </a:extLst>
              </p:cNvPr>
              <p:cNvSpPr txBox="1"/>
              <p:nvPr/>
            </p:nvSpPr>
            <p:spPr>
              <a:xfrm>
                <a:off x="7116108" y="3651137"/>
                <a:ext cx="1294368" cy="24810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R="0" algn="ctr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tabLst>
                    <a:tab pos="87313" algn="l"/>
                  </a:tabLst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2H24</a:t>
                </a:r>
                <a:endParaRPr kumimoji="0" lang="en-CA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1395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B424E84-D373-132A-5829-52DFBE4A7F6E}"/>
              </a:ext>
            </a:extLst>
          </p:cNvPr>
          <p:cNvSpPr/>
          <p:nvPr/>
        </p:nvSpPr>
        <p:spPr>
          <a:xfrm>
            <a:off x="416253" y="2327798"/>
            <a:ext cx="8460000" cy="990000"/>
          </a:xfrm>
          <a:prstGeom prst="rect">
            <a:avLst/>
          </a:prstGeom>
          <a:gradFill flip="none" rotWithShape="1">
            <a:gsLst>
              <a:gs pos="40000">
                <a:srgbClr val="21ABB6"/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3EF1E5-C111-CB90-AA91-70EB6DE91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598" y="2068436"/>
            <a:ext cx="2908300" cy="15367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C3EDF5F-AFF0-4F3A-2BE5-CE0D7D3C9283}"/>
              </a:ext>
            </a:extLst>
          </p:cNvPr>
          <p:cNvSpPr/>
          <p:nvPr/>
        </p:nvSpPr>
        <p:spPr>
          <a:xfrm>
            <a:off x="416253" y="3411915"/>
            <a:ext cx="8460000" cy="990000"/>
          </a:xfrm>
          <a:prstGeom prst="rect">
            <a:avLst/>
          </a:prstGeom>
          <a:gradFill flip="none" rotWithShape="1">
            <a:gsLst>
              <a:gs pos="40000">
                <a:srgbClr val="1A8088"/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E0CEB7-D886-888F-0018-D2D141F17D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700" y="3334351"/>
            <a:ext cx="2908300" cy="11557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6492236-1395-47BB-00C9-9C0ADD0FB915}"/>
              </a:ext>
            </a:extLst>
          </p:cNvPr>
          <p:cNvSpPr/>
          <p:nvPr/>
        </p:nvSpPr>
        <p:spPr>
          <a:xfrm>
            <a:off x="416253" y="1251448"/>
            <a:ext cx="8460000" cy="990000"/>
          </a:xfrm>
          <a:prstGeom prst="rect">
            <a:avLst/>
          </a:prstGeom>
          <a:gradFill>
            <a:gsLst>
              <a:gs pos="43000">
                <a:srgbClr val="6BD9E2"/>
              </a:gs>
              <a:gs pos="76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BBB7D-D68B-ABAE-69F6-6F905D8043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700" y="1184004"/>
            <a:ext cx="2908300" cy="11557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54C1914-2801-4A68-AF8D-9D47DD441D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229" y="3580361"/>
            <a:ext cx="689305" cy="689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9DE7FB-53B0-40B2-A511-1564F1A0A00A}"/>
              </a:ext>
            </a:extLst>
          </p:cNvPr>
          <p:cNvSpPr txBox="1"/>
          <p:nvPr/>
        </p:nvSpPr>
        <p:spPr>
          <a:xfrm>
            <a:off x="477719" y="2327798"/>
            <a:ext cx="5212413" cy="100131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" panose="020B0504040602060303" pitchFamily="34" charset="0"/>
                <a:ea typeface="+mn-ea"/>
                <a:cs typeface="+mn-cs"/>
              </a:rPr>
              <a:t>Long-haul 800GE transport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800G transport over long-haul distances (2000km+)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3x the reach of 7nm/90-100Gbaud solutions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Single-wavelength 800GE long-haul transport without regens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0533ED1-F414-4313-821E-CE8A326CC6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230" y="1404345"/>
            <a:ext cx="689305" cy="689305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309E7A0C-7BE2-486E-A786-3ADCA4194943}"/>
              </a:ext>
            </a:extLst>
          </p:cNvPr>
          <p:cNvSpPr txBox="1"/>
          <p:nvPr/>
        </p:nvSpPr>
        <p:spPr>
          <a:xfrm>
            <a:off x="477718" y="3411915"/>
            <a:ext cx="5212413" cy="98999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" panose="020B0504040602060303" pitchFamily="34" charset="0"/>
                <a:ea typeface="+mn-ea"/>
                <a:cs typeface="+mn-cs"/>
              </a:rPr>
              <a:t>Flexible and efficient multi-service transport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Support wide range and mix of clients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Up to 24x100GE/OTU4, 6x400GE or 3x800GE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Efficient and flexible transport from metro to long-haul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CE520E5-EE82-4B88-B14E-FEDC72B8DFEB}"/>
              </a:ext>
            </a:extLst>
          </p:cNvPr>
          <p:cNvGrpSpPr/>
          <p:nvPr/>
        </p:nvGrpSpPr>
        <p:grpSpPr>
          <a:xfrm>
            <a:off x="5659041" y="1573724"/>
            <a:ext cx="361823" cy="343508"/>
            <a:chOff x="2611589" y="1078002"/>
            <a:chExt cx="565721" cy="277604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3198ACF4-CBB4-4321-A63E-FFC92125F387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355606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1B1ED7E-24EB-4C95-A545-27983021E784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078002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60BB4AD5-02B5-4C96-B44B-25B1DB41CBAF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215933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2A95C84D-9623-464D-941F-0F7173487131}"/>
              </a:ext>
            </a:extLst>
          </p:cNvPr>
          <p:cNvGrpSpPr/>
          <p:nvPr/>
        </p:nvGrpSpPr>
        <p:grpSpPr>
          <a:xfrm>
            <a:off x="5661011" y="2665319"/>
            <a:ext cx="361823" cy="343508"/>
            <a:chOff x="2611589" y="1078002"/>
            <a:chExt cx="565721" cy="277604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D53317A-8C04-4EFA-BA49-9556EAF2430C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355606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924FD944-994C-4A2E-BC9F-66C9503F7FAC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078002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FCE0A6A-2A08-4CE9-ADB0-9C8AEE8DA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230" y="2488966"/>
            <a:ext cx="689305" cy="689305"/>
          </a:xfrm>
          <a:prstGeom prst="rect">
            <a:avLst/>
          </a:prstGeom>
        </p:spPr>
      </p:pic>
      <p:grpSp>
        <p:nvGrpSpPr>
          <p:cNvPr id="242" name="Group 241">
            <a:extLst>
              <a:ext uri="{FF2B5EF4-FFF2-40B4-BE49-F238E27FC236}">
                <a16:creationId xmlns:a16="http://schemas.microsoft.com/office/drawing/2014/main" id="{EC267223-F0E3-4AE1-893C-109F11EEB7E8}"/>
              </a:ext>
            </a:extLst>
          </p:cNvPr>
          <p:cNvGrpSpPr/>
          <p:nvPr/>
        </p:nvGrpSpPr>
        <p:grpSpPr>
          <a:xfrm>
            <a:off x="5598813" y="3627305"/>
            <a:ext cx="361823" cy="562427"/>
            <a:chOff x="2611589" y="1078002"/>
            <a:chExt cx="565721" cy="691587"/>
          </a:xfrm>
        </p:grpSpPr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154CCF24-223F-4855-AB91-A3F1D1BA50B7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631658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F7E06C5-0BFD-4C3F-B2A9-4ED829F4CF83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769589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F03F1D94-95E7-400F-BF54-E82E1B9435AB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355606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98E08874-F2AB-419D-AFC9-65E172C5E15D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493537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5E5C0438-2852-4CB9-98C4-FD202C3A3B97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078002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50AB834C-2F1D-4D00-A589-01D5246E8AAA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215933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BB1C6EDF-DD0A-4F80-A964-EBBDB6C72F72}"/>
              </a:ext>
            </a:extLst>
          </p:cNvPr>
          <p:cNvGrpSpPr/>
          <p:nvPr/>
        </p:nvGrpSpPr>
        <p:grpSpPr>
          <a:xfrm>
            <a:off x="5665506" y="3688460"/>
            <a:ext cx="361823" cy="562427"/>
            <a:chOff x="2611589" y="1078002"/>
            <a:chExt cx="565721" cy="691587"/>
          </a:xfrm>
        </p:grpSpPr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3E946CC8-0B89-43EA-8C63-894377D5DA23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631658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27C1BC4C-E51E-410E-BF9B-C5966365DD76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769589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2EEB9A5F-A541-4033-B35A-70FE28759886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355606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F655529E-1FF9-4768-AC45-F170657F7E15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493537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F45F10AD-0430-4ED9-A2DB-8AB23A8825EA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078002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14F21F49-7925-435B-AB61-B12679C716EC}"/>
                </a:ext>
              </a:extLst>
            </p:cNvPr>
            <p:cNvCxnSpPr>
              <a:cxnSpLocks/>
            </p:cNvCxnSpPr>
            <p:nvPr/>
          </p:nvCxnSpPr>
          <p:spPr>
            <a:xfrm>
              <a:off x="2611589" y="1215933"/>
              <a:ext cx="56572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F32B036-67FD-4EE6-3855-9357379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Maximize scale and performance from metro to long-haul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F311408-8FD2-9300-D210-51F78759A7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Flexible support for wide range of clients and wavelength speeds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AFEDA4-E60C-8F77-4A9C-E3EC79266E0B}"/>
              </a:ext>
            </a:extLst>
          </p:cNvPr>
          <p:cNvSpPr txBox="1"/>
          <p:nvPr/>
        </p:nvSpPr>
        <p:spPr>
          <a:xfrm>
            <a:off x="477720" y="1255206"/>
            <a:ext cx="5212413" cy="989794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+mn-ea"/>
                <a:cs typeface="+mn-cs"/>
              </a:rPr>
              <a:t>Maximize 800GE bandwidth efficiency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Single 2.4Tb/s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linecard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 supports up to 3 x 800GE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3x the capacity/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linecard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 of current 800G solutions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Metro, DCI and IX interconnection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F5B630-3948-C9E2-A29A-1F000358F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198197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BA247A-C93B-B88B-3831-029A57C917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D45E5-43D7-8A24-178A-29F61380A909}"/>
              </a:ext>
            </a:extLst>
          </p:cNvPr>
          <p:cNvSpPr txBox="1"/>
          <p:nvPr/>
        </p:nvSpPr>
        <p:spPr>
          <a:xfrm>
            <a:off x="3781945" y="1242872"/>
            <a:ext cx="5017767" cy="27068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IP/Optical convergence history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IP Routing versus Optical Transport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Coherent pluggables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Platform choices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Management and Operations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Business Aspects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Putting it all together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089CB5-7395-749A-27FE-0B98E9ED3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85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D31251-2549-BEE5-77BD-492AE4053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C5C775-DD9F-A377-06EE-2753600A7D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Technology: </a:t>
            </a:r>
            <a:r>
              <a:rPr lang="en-US" dirty="0"/>
              <a:t>platforms &amp; integration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36402-2032-3462-EA33-9E868A09AA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Some curves to navigate</a:t>
            </a:r>
            <a:endParaRPr lang="en-CA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88CF86-BE13-2478-5F26-5F97CFB14CE6}"/>
              </a:ext>
            </a:extLst>
          </p:cNvPr>
          <p:cNvGrpSpPr/>
          <p:nvPr/>
        </p:nvGrpSpPr>
        <p:grpSpPr>
          <a:xfrm>
            <a:off x="4745463" y="1486419"/>
            <a:ext cx="3492857" cy="1818822"/>
            <a:chOff x="574394" y="1486419"/>
            <a:chExt cx="3492857" cy="18188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C716D5-17B6-01D6-3665-6AD9303763B1}"/>
                </a:ext>
              </a:extLst>
            </p:cNvPr>
            <p:cNvSpPr/>
            <p:nvPr/>
          </p:nvSpPr>
          <p:spPr>
            <a:xfrm>
              <a:off x="574394" y="1486419"/>
              <a:ext cx="3492857" cy="18188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300"/>
                </a:spcAft>
                <a:buSzPct val="100000"/>
              </a:pPr>
              <a:endParaRPr lang="en-CA" sz="1200" dirty="0">
                <a:solidFill>
                  <a:schemeClr val="tx2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7BA6FC-A91F-D9A2-99DD-F5CC22AE0938}"/>
                </a:ext>
              </a:extLst>
            </p:cNvPr>
            <p:cNvSpPr txBox="1"/>
            <p:nvPr/>
          </p:nvSpPr>
          <p:spPr>
            <a:xfrm>
              <a:off x="2044949" y="1802035"/>
              <a:ext cx="1851061" cy="15006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171450" marR="0" indent="-17145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80000" algn="l"/>
                </a:tabLst>
              </a:pPr>
              <a:r>
                <a:rPr lang="en-US" sz="1200" dirty="0">
                  <a:solidFill>
                    <a:schemeClr val="bg1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Coherent optics support</a:t>
              </a:r>
            </a:p>
            <a:p>
              <a:pPr marL="171450" marR="0" indent="-17145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80000" algn="l"/>
                </a:tabLst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Power &amp; cooling</a:t>
              </a:r>
            </a:p>
            <a:p>
              <a:pPr marL="171450" marR="0" indent="-17145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80000" algn="l"/>
                </a:tabLst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Optics integration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C413C5-07FE-32DB-2420-1ECA368C807E}"/>
                </a:ext>
              </a:extLst>
            </p:cNvPr>
            <p:cNvSpPr txBox="1"/>
            <p:nvPr/>
          </p:nvSpPr>
          <p:spPr>
            <a:xfrm>
              <a:off x="758187" y="1639995"/>
              <a:ext cx="914400" cy="4706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Routers / Transponders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8306595-9848-153A-4178-2296B5344BB2}"/>
                </a:ext>
              </a:extLst>
            </p:cNvPr>
            <p:cNvCxnSpPr>
              <a:cxnSpLocks/>
            </p:cNvCxnSpPr>
            <p:nvPr/>
          </p:nvCxnSpPr>
          <p:spPr>
            <a:xfrm>
              <a:off x="1787803" y="2165684"/>
              <a:ext cx="0" cy="959338"/>
            </a:xfrm>
            <a:prstGeom prst="line">
              <a:avLst/>
            </a:prstGeom>
            <a:ln w="63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229117E-6EC2-A9C2-EEFF-BDEE9659F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7420" y="2251963"/>
              <a:ext cx="540000" cy="55317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06DF92F-CD0E-C88E-BC1A-F9E0E9279365}"/>
              </a:ext>
            </a:extLst>
          </p:cNvPr>
          <p:cNvGrpSpPr/>
          <p:nvPr/>
        </p:nvGrpSpPr>
        <p:grpSpPr>
          <a:xfrm>
            <a:off x="581482" y="3553116"/>
            <a:ext cx="7719001" cy="406503"/>
            <a:chOff x="581482" y="3553116"/>
            <a:chExt cx="7719001" cy="406503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C59C401-DDD1-016E-BB64-AFF4990DA7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482" y="3766584"/>
              <a:ext cx="7719001" cy="30490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BB56A3-F77A-B47B-9C19-6B8E832A45AE}"/>
                </a:ext>
              </a:extLst>
            </p:cNvPr>
            <p:cNvSpPr txBox="1"/>
            <p:nvPr/>
          </p:nvSpPr>
          <p:spPr>
            <a:xfrm>
              <a:off x="2227830" y="3553116"/>
              <a:ext cx="4191608" cy="40650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200" dirty="0">
                  <a:solidFill>
                    <a:schemeClr val="bg1"/>
                  </a:solidFill>
                  <a:latin typeface="Nokia Pure Text Light"/>
                </a:rPr>
                <a:t>Requirements for both optical platforms &amp; routers</a:t>
              </a:r>
              <a:endPara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8A4695D-766D-66A2-B1EA-0304EC22CA0B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4323634" y="3959619"/>
            <a:ext cx="2074491" cy="833567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c 34">
            <a:extLst>
              <a:ext uri="{FF2B5EF4-FFF2-40B4-BE49-F238E27FC236}">
                <a16:creationId xmlns:a16="http://schemas.microsoft.com/office/drawing/2014/main" id="{3AE5C056-47BC-F43E-BD90-B97989170F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A00EB85-018F-023A-47AF-C0E86C03AF9C}"/>
              </a:ext>
            </a:extLst>
          </p:cNvPr>
          <p:cNvSpPr txBox="1"/>
          <p:nvPr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4AEC23B6-E6AD-27BE-569E-CB0EE383EF9D}"/>
              </a:ext>
            </a:extLst>
          </p:cNvPr>
          <p:cNvSpPr txBox="1">
            <a:spLocks/>
          </p:cNvSpPr>
          <p:nvPr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17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1519636F-D4A5-42A8-E3E8-BF9D44286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Public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0AC3840-8A5D-FCF6-CC83-84D931BBAEC5}"/>
              </a:ext>
            </a:extLst>
          </p:cNvPr>
          <p:cNvCxnSpPr>
            <a:cxnSpLocks/>
          </p:cNvCxnSpPr>
          <p:nvPr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4C3D9A4-B25F-9B12-4910-C27EB03937E4}"/>
              </a:ext>
            </a:extLst>
          </p:cNvPr>
          <p:cNvGrpSpPr/>
          <p:nvPr/>
        </p:nvGrpSpPr>
        <p:grpSpPr>
          <a:xfrm>
            <a:off x="588135" y="1486419"/>
            <a:ext cx="3492857" cy="1820001"/>
            <a:chOff x="4766003" y="1486419"/>
            <a:chExt cx="3492857" cy="1820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541C09-522E-9A15-86D0-F336CFD8CDA1}"/>
                </a:ext>
              </a:extLst>
            </p:cNvPr>
            <p:cNvSpPr/>
            <p:nvPr/>
          </p:nvSpPr>
          <p:spPr>
            <a:xfrm>
              <a:off x="4766003" y="1486419"/>
              <a:ext cx="3492857" cy="18188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300"/>
                </a:spcAft>
                <a:buSzPct val="100000"/>
              </a:pPr>
              <a:endParaRPr lang="en-CA" sz="1200" dirty="0">
                <a:solidFill>
                  <a:schemeClr val="tx2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3D7BED-BC94-EEBA-42A1-571F150E3F87}"/>
                </a:ext>
              </a:extLst>
            </p:cNvPr>
            <p:cNvSpPr txBox="1"/>
            <p:nvPr/>
          </p:nvSpPr>
          <p:spPr>
            <a:xfrm>
              <a:off x="6236558" y="1805737"/>
              <a:ext cx="1851061" cy="15006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171450" indent="-171450" defTabSz="180000"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180000" algn="l"/>
                </a:tabLst>
              </a:pPr>
              <a:r>
                <a:rPr lang="en-US" sz="1200" dirty="0">
                  <a:solidFill>
                    <a:schemeClr val="bg1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In-line amplification</a:t>
              </a:r>
            </a:p>
            <a:p>
              <a:pPr marL="171450" indent="-171450" defTabSz="180000"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180000" algn="l"/>
                </a:tabLst>
              </a:pPr>
              <a:r>
                <a:rPr lang="en-US" sz="1200" dirty="0">
                  <a:solidFill>
                    <a:schemeClr val="bg1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Fiber/DWDM mux</a:t>
              </a:r>
            </a:p>
            <a:p>
              <a:pPr marL="171450" indent="-171450" defTabSz="180000"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180000" algn="l"/>
                </a:tabLst>
              </a:pPr>
              <a:r>
                <a:rPr lang="en-US" sz="1200" dirty="0">
                  <a:solidFill>
                    <a:schemeClr val="bg1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(Open) ROADMs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E10A9A-E805-1F9F-8074-5DAA3404555D}"/>
                </a:ext>
              </a:extLst>
            </p:cNvPr>
            <p:cNvSpPr txBox="1"/>
            <p:nvPr/>
          </p:nvSpPr>
          <p:spPr>
            <a:xfrm>
              <a:off x="4949795" y="1639995"/>
              <a:ext cx="1878721" cy="4706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defTabSz="1800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Line S</a:t>
              </a:r>
              <a:r>
                <a:rPr lang="en-US" dirty="0" err="1">
                  <a:solidFill>
                    <a:schemeClr val="bg1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ystems</a:t>
              </a:r>
              <a:endPara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42FAC8B-A9D9-9E2F-E25F-31985FCF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979412" y="2121260"/>
              <a:ext cx="0" cy="985252"/>
            </a:xfrm>
            <a:prstGeom prst="line">
              <a:avLst/>
            </a:prstGeom>
            <a:ln w="63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6184349-85BD-E512-E0C7-B02D5B1A5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79710" y="2250877"/>
              <a:ext cx="540000" cy="553176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E30690-18C9-6389-C900-B09BBD4C58CA}"/>
              </a:ext>
            </a:extLst>
          </p:cNvPr>
          <p:cNvCxnSpPr/>
          <p:nvPr/>
        </p:nvCxnSpPr>
        <p:spPr>
          <a:xfrm>
            <a:off x="-392415" y="3098594"/>
            <a:ext cx="9084768" cy="2642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774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5370BE-7893-4FE7-B4BB-8CFF1D5A84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Hop-by-hop routing versus reconfigurable add-drop multiplexors</a:t>
            </a:r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734797-E923-41DA-870F-03C5393416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Forwarding IP transit traffic at the most economical layer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8B753-D833-48CF-84E9-2608C0E2A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189"/>
            <a:r>
              <a:rPr lang="en-US">
                <a:solidFill>
                  <a:srgbClr val="001135"/>
                </a:solidFill>
                <a:latin typeface="Nokia Pure Text Light"/>
              </a:rPr>
              <a:t>Public</a:t>
            </a:r>
            <a:endParaRPr lang="en-US" dirty="0">
              <a:solidFill>
                <a:srgbClr val="001135"/>
              </a:solidFill>
              <a:latin typeface="Nokia Pure Text 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4481DF-A37D-04B0-F47B-F3843BA99CCA}"/>
              </a:ext>
            </a:extLst>
          </p:cNvPr>
          <p:cNvGrpSpPr/>
          <p:nvPr/>
        </p:nvGrpSpPr>
        <p:grpSpPr>
          <a:xfrm>
            <a:off x="158798" y="1265472"/>
            <a:ext cx="8486690" cy="3255283"/>
            <a:chOff x="158798" y="1172922"/>
            <a:chExt cx="8486690" cy="325528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3BFB63F-E674-456E-AF8F-302D177454D7}"/>
                </a:ext>
              </a:extLst>
            </p:cNvPr>
            <p:cNvCxnSpPr>
              <a:cxnSpLocks/>
            </p:cNvCxnSpPr>
            <p:nvPr/>
          </p:nvCxnSpPr>
          <p:spPr>
            <a:xfrm>
              <a:off x="1306237" y="3258417"/>
              <a:ext cx="5435031" cy="0"/>
            </a:xfrm>
            <a:prstGeom prst="line">
              <a:avLst/>
            </a:prstGeom>
            <a:ln w="3175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AD4291A-DB60-4CEC-AF28-9102F75226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097" y="1822308"/>
              <a:ext cx="1" cy="1978426"/>
            </a:xfrm>
            <a:prstGeom prst="line">
              <a:avLst/>
            </a:prstGeom>
            <a:ln w="57150">
              <a:gradFill>
                <a:gsLst>
                  <a:gs pos="0">
                    <a:srgbClr val="FF0000"/>
                  </a:gs>
                  <a:gs pos="57000">
                    <a:schemeClr val="bg1"/>
                  </a:gs>
                  <a:gs pos="100000">
                    <a:srgbClr val="00B0F0"/>
                  </a:gs>
                </a:gsLst>
                <a:lin ang="5400000" scaled="1"/>
              </a:gra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BA836C26-B128-4E33-96D7-6E139B524D3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18588687"/>
                </p:ext>
              </p:extLst>
            </p:nvPr>
          </p:nvGraphicFramePr>
          <p:xfrm>
            <a:off x="3499471" y="1745806"/>
            <a:ext cx="2605013" cy="22773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B6971E-A066-40E4-B19A-6F84E6FD1834}"/>
                </a:ext>
              </a:extLst>
            </p:cNvPr>
            <p:cNvSpPr txBox="1"/>
            <p:nvPr/>
          </p:nvSpPr>
          <p:spPr>
            <a:xfrm>
              <a:off x="1066029" y="3452309"/>
              <a:ext cx="1551835" cy="491655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ctr" defTabSz="457189">
                <a:buSzPct val="100000"/>
              </a:pPr>
              <a:r>
                <a:rPr lang="en-US" sz="1200" b="1" dirty="0">
                  <a:solidFill>
                    <a:srgbClr val="001135"/>
                  </a:solidFill>
                  <a:latin typeface="Nokia Pure Text Light"/>
                </a:rPr>
                <a:t>Optical line system</a:t>
              </a:r>
            </a:p>
            <a:p>
              <a:pPr algn="ctr" defTabSz="457189">
                <a:buSzPct val="100000"/>
              </a:pPr>
              <a:r>
                <a:rPr lang="en-US" sz="1050" dirty="0">
                  <a:solidFill>
                    <a:srgbClr val="001135"/>
                  </a:solidFill>
                  <a:latin typeface="Nokia Pure Text Light"/>
                </a:rPr>
                <a:t>(FOADM or ROADM)</a:t>
              </a:r>
              <a:endParaRPr lang="en-CA" sz="1050" dirty="0">
                <a:solidFill>
                  <a:srgbClr val="001135"/>
                </a:solidFill>
                <a:latin typeface="Nokia Pure Text Ligh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7D82D9-6033-4792-B390-883776E4EEAC}"/>
                </a:ext>
              </a:extLst>
            </p:cNvPr>
            <p:cNvSpPr txBox="1"/>
            <p:nvPr/>
          </p:nvSpPr>
          <p:spPr>
            <a:xfrm>
              <a:off x="3405004" y="1172922"/>
              <a:ext cx="2782347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spAutoFit/>
            </a:bodyPr>
            <a:lstStyle/>
            <a:p>
              <a:pPr defTabSz="457189">
                <a:spcAft>
                  <a:spcPts val="300"/>
                </a:spcAft>
                <a:buSzPct val="100000"/>
              </a:pPr>
              <a:r>
                <a:rPr lang="en-US" sz="1500" dirty="0">
                  <a:solidFill>
                    <a:srgbClr val="FF0000"/>
                  </a:solidFill>
                  <a:latin typeface="Nokia Pure Text Light"/>
                </a:rPr>
                <a:t>Total Power: 100 Watts/400GE</a:t>
              </a:r>
              <a:endParaRPr lang="en-CA" sz="1500" dirty="0">
                <a:solidFill>
                  <a:srgbClr val="FF0000"/>
                </a:solidFill>
                <a:latin typeface="Nokia Pure Text Light"/>
              </a:endParaRPr>
            </a:p>
          </p:txBody>
        </p:sp>
        <p:pic>
          <p:nvPicPr>
            <p:cNvPr id="24" name="Picture 16" descr="\\DML-NAS\DML_Data\1 Live Jobs\Nokia\21314 - Nokia Icon update March 2016\Artwork\NOKIA Network Icons - All PNGs\Blue Black PNG Icons\ARROWS ICON 3_Blue Black_RGB.png">
              <a:extLst>
                <a:ext uri="{FF2B5EF4-FFF2-40B4-BE49-F238E27FC236}">
                  <a16:creationId xmlns:a16="http://schemas.microsoft.com/office/drawing/2014/main" id="{F5D1A3D0-2DAA-4C76-A914-C3C62BCE2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645" y="1763943"/>
              <a:ext cx="506266" cy="506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143D6F-697E-4C88-A9E8-4BBA1C5486E6}"/>
                </a:ext>
              </a:extLst>
            </p:cNvPr>
            <p:cNvSpPr txBox="1"/>
            <p:nvPr/>
          </p:nvSpPr>
          <p:spPr>
            <a:xfrm>
              <a:off x="2835219" y="4035057"/>
              <a:ext cx="3106118" cy="393148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noAutofit/>
            </a:bodyPr>
            <a:lstStyle/>
            <a:p>
              <a:pPr algn="ctr" defTabSz="457189">
                <a:spcAft>
                  <a:spcPts val="300"/>
                </a:spcAft>
                <a:buSzPct val="100000"/>
              </a:pPr>
              <a:r>
                <a:rPr lang="en-US" dirty="0">
                  <a:solidFill>
                    <a:srgbClr val="001135"/>
                  </a:solidFill>
                  <a:latin typeface="Nokia Pure Text Light"/>
                </a:rPr>
                <a:t>400G IP transit hop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179BE8-7CC8-422A-B7BD-F65D3EC78BA0}"/>
                </a:ext>
              </a:extLst>
            </p:cNvPr>
            <p:cNvSpPr txBox="1"/>
            <p:nvPr/>
          </p:nvSpPr>
          <p:spPr>
            <a:xfrm>
              <a:off x="397580" y="1441094"/>
              <a:ext cx="560331" cy="408180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noAutofit/>
            </a:bodyPr>
            <a:lstStyle/>
            <a:p>
              <a:pPr algn="ctr" defTabSz="457189">
                <a:spcAft>
                  <a:spcPts val="300"/>
                </a:spcAft>
                <a:buSzPct val="100000"/>
              </a:pPr>
              <a:r>
                <a:rPr lang="en-US" sz="1500" dirty="0">
                  <a:solidFill>
                    <a:srgbClr val="001135"/>
                  </a:solidFill>
                  <a:latin typeface="Nokia Pure Text Light"/>
                </a:rPr>
                <a:t>High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7C060D-5CD5-4F03-9862-D3D81FB9B125}"/>
                </a:ext>
              </a:extLst>
            </p:cNvPr>
            <p:cNvSpPr txBox="1"/>
            <p:nvPr/>
          </p:nvSpPr>
          <p:spPr>
            <a:xfrm>
              <a:off x="422149" y="3800734"/>
              <a:ext cx="560331" cy="325306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noAutofit/>
            </a:bodyPr>
            <a:lstStyle/>
            <a:p>
              <a:pPr algn="ctr" defTabSz="457189">
                <a:spcAft>
                  <a:spcPts val="300"/>
                </a:spcAft>
                <a:buSzPct val="100000"/>
              </a:pPr>
              <a:r>
                <a:rPr lang="en-US" sz="1500" dirty="0">
                  <a:solidFill>
                    <a:srgbClr val="001135"/>
                  </a:solidFill>
                  <a:latin typeface="Nokia Pure Text Light"/>
                </a:rPr>
                <a:t>Low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96A0A00-CC85-4272-900C-DA332C07BA40}"/>
                </a:ext>
              </a:extLst>
            </p:cNvPr>
            <p:cNvSpPr txBox="1"/>
            <p:nvPr/>
          </p:nvSpPr>
          <p:spPr>
            <a:xfrm>
              <a:off x="158798" y="2496010"/>
              <a:ext cx="1052594" cy="6994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72000" tIns="72000" rIns="72000" bIns="72000" rtlCol="0">
              <a:noAutofit/>
            </a:bodyPr>
            <a:lstStyle/>
            <a:p>
              <a:pPr algn="ctr" defTabSz="457189">
                <a:buSzPct val="100000"/>
              </a:pPr>
              <a:r>
                <a:rPr lang="en-US" sz="1200" dirty="0">
                  <a:solidFill>
                    <a:srgbClr val="001135"/>
                  </a:solidFill>
                  <a:latin typeface="Nokia Pure Text Light"/>
                </a:rPr>
                <a:t>Cost/bit</a:t>
              </a:r>
            </a:p>
            <a:p>
              <a:pPr algn="ctr" defTabSz="457189">
                <a:buSzPct val="100000"/>
              </a:pPr>
              <a:r>
                <a:rPr lang="en-US" sz="1200" dirty="0">
                  <a:solidFill>
                    <a:srgbClr val="001135"/>
                  </a:solidFill>
                  <a:latin typeface="Nokia Pure Text Light"/>
                </a:rPr>
                <a:t>Power/bit</a:t>
              </a:r>
            </a:p>
            <a:p>
              <a:pPr algn="ctr" defTabSz="457189">
                <a:buSzPct val="100000"/>
              </a:pPr>
              <a:r>
                <a:rPr lang="en-US" sz="1200" dirty="0">
                  <a:solidFill>
                    <a:srgbClr val="001135"/>
                  </a:solidFill>
                  <a:latin typeface="Nokia Pure Text Light"/>
                </a:rPr>
                <a:t>Latency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107E30-2163-4B24-929C-BCB401F49D65}"/>
                </a:ext>
              </a:extLst>
            </p:cNvPr>
            <p:cNvSpPr txBox="1"/>
            <p:nvPr/>
          </p:nvSpPr>
          <p:spPr>
            <a:xfrm>
              <a:off x="1396042" y="1790909"/>
              <a:ext cx="785414" cy="408180"/>
            </a:xfrm>
            <a:prstGeom prst="rect">
              <a:avLst/>
            </a:prstGeom>
            <a:noFill/>
          </p:spPr>
          <p:txBody>
            <a:bodyPr wrap="none" lIns="54000" tIns="54000" rIns="54000" bIns="54000" rtlCol="0">
              <a:noAutofit/>
            </a:bodyPr>
            <a:lstStyle/>
            <a:p>
              <a:pPr algn="ctr" defTabSz="457189">
                <a:spcAft>
                  <a:spcPts val="225"/>
                </a:spcAft>
                <a:buSzPct val="100000"/>
              </a:pPr>
              <a:r>
                <a:rPr lang="en-US" sz="1200" b="1" dirty="0">
                  <a:solidFill>
                    <a:srgbClr val="001135"/>
                  </a:solidFill>
                  <a:latin typeface="Nokia Pure Text Light"/>
                </a:rPr>
                <a:t>IP fabric</a:t>
              </a:r>
            </a:p>
            <a:p>
              <a:pPr defTabSz="457189">
                <a:spcAft>
                  <a:spcPts val="225"/>
                </a:spcAft>
                <a:buSzPct val="100000"/>
              </a:pPr>
              <a:r>
                <a:rPr lang="en-US" sz="1050" dirty="0">
                  <a:solidFill>
                    <a:srgbClr val="001135"/>
                  </a:solidFill>
                  <a:latin typeface="Nokia Pure Text Light"/>
                </a:rPr>
                <a:t>(Layers 1-3)</a:t>
              </a:r>
              <a:endParaRPr lang="en-CA" sz="1050" dirty="0">
                <a:solidFill>
                  <a:srgbClr val="001135"/>
                </a:solidFill>
                <a:latin typeface="Nokia Pure Text Light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2CB9387-0AC8-4C5C-A8AB-274BE20D34D9}"/>
                </a:ext>
              </a:extLst>
            </p:cNvPr>
            <p:cNvCxnSpPr>
              <a:cxnSpLocks/>
            </p:cNvCxnSpPr>
            <p:nvPr/>
          </p:nvCxnSpPr>
          <p:spPr>
            <a:xfrm>
              <a:off x="1330878" y="2497316"/>
              <a:ext cx="5410390" cy="16919"/>
            </a:xfrm>
            <a:prstGeom prst="line">
              <a:avLst/>
            </a:prstGeom>
            <a:ln w="3175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FAB0D9D-FC4A-46F2-9314-3C063ADF49D9}"/>
                </a:ext>
              </a:extLst>
            </p:cNvPr>
            <p:cNvSpPr txBox="1"/>
            <p:nvPr/>
          </p:nvSpPr>
          <p:spPr>
            <a:xfrm>
              <a:off x="1503227" y="2652742"/>
              <a:ext cx="685800" cy="482573"/>
            </a:xfrm>
            <a:prstGeom prst="rect">
              <a:avLst/>
            </a:prstGeom>
            <a:noFill/>
          </p:spPr>
          <p:txBody>
            <a:bodyPr wrap="none" lIns="54000" tIns="54000" rIns="54000" bIns="54000" rtlCol="0">
              <a:noAutofit/>
            </a:bodyPr>
            <a:lstStyle/>
            <a:p>
              <a:pPr algn="ctr" defTabSz="457189">
                <a:spcAft>
                  <a:spcPts val="225"/>
                </a:spcAft>
                <a:buSzPct val="100000"/>
              </a:pPr>
              <a:r>
                <a:rPr lang="en-US" sz="1200" b="1" dirty="0">
                  <a:solidFill>
                    <a:srgbClr val="001135"/>
                  </a:solidFill>
                  <a:latin typeface="Nokia Pure Text Light"/>
                </a:rPr>
                <a:t>Electrical-Optical</a:t>
              </a:r>
            </a:p>
            <a:p>
              <a:pPr algn="ctr" defTabSz="457189">
                <a:spcAft>
                  <a:spcPts val="225"/>
                </a:spcAft>
                <a:buSzPct val="100000"/>
              </a:pPr>
              <a:r>
                <a:rPr lang="en-US" sz="1050" dirty="0">
                  <a:solidFill>
                    <a:srgbClr val="001135"/>
                  </a:solidFill>
                  <a:latin typeface="Nokia Pure Text Light"/>
                </a:rPr>
                <a:t>(400ZR+ DCO)</a:t>
              </a:r>
              <a:endParaRPr lang="en-CA" sz="1050" dirty="0">
                <a:solidFill>
                  <a:srgbClr val="001135"/>
                </a:solidFill>
                <a:latin typeface="Nokia Pure Text Light"/>
              </a:endParaRPr>
            </a:p>
          </p:txBody>
        </p: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AD54ECE0-B53A-4D79-9DCE-498CD721315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093910" y="3392391"/>
              <a:ext cx="81000" cy="162000"/>
            </a:xfrm>
            <a:prstGeom prst="bentConnector3">
              <a:avLst>
                <a:gd name="adj1" fmla="val 1850297"/>
              </a:avLst>
            </a:prstGeom>
            <a:ln w="381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10" descr="C:\Users\DML - Sarah T\Desktop\21314 - Nokia Icon update March 2016\Artwork\NOKIA Network Icons - All PNGs\Gray 2 PNG Icons\ARROWS ICON 6_Gray 2_RGB.png">
              <a:extLst>
                <a:ext uri="{FF2B5EF4-FFF2-40B4-BE49-F238E27FC236}">
                  <a16:creationId xmlns:a16="http://schemas.microsoft.com/office/drawing/2014/main" id="{66776F62-97D5-4FE6-BAE9-EA1D57FF3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738" y="3421678"/>
              <a:ext cx="510173" cy="510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F0CE719-823E-4C1B-93E0-0590C3A51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7882241">
              <a:off x="2746402" y="2251211"/>
              <a:ext cx="924436" cy="67347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04367EE-5D55-4F58-842F-CEF05FC51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7808642">
              <a:off x="2580440" y="2257159"/>
              <a:ext cx="924436" cy="673472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337D821-CD90-470D-BE56-693BCA6C99DF}"/>
                </a:ext>
              </a:extLst>
            </p:cNvPr>
            <p:cNvGrpSpPr/>
            <p:nvPr/>
          </p:nvGrpSpPr>
          <p:grpSpPr>
            <a:xfrm>
              <a:off x="6187352" y="1361042"/>
              <a:ext cx="2458136" cy="3055270"/>
              <a:chOff x="8249773" y="1814722"/>
              <a:chExt cx="3277504" cy="4073693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16EA0A76-E270-4D6C-910D-F4FF4DC80453}"/>
                  </a:ext>
                </a:extLst>
              </p:cNvPr>
              <p:cNvGrpSpPr/>
              <p:nvPr/>
            </p:nvGrpSpPr>
            <p:grpSpPr>
              <a:xfrm>
                <a:off x="8249773" y="1814722"/>
                <a:ext cx="3277504" cy="4073693"/>
                <a:chOff x="7646656" y="1814722"/>
                <a:chExt cx="3277504" cy="4073693"/>
              </a:xfrm>
            </p:grpSpPr>
            <p:cxnSp>
              <p:nvCxnSpPr>
                <p:cNvPr id="18" name="Connector: Elbow 17">
                  <a:extLst>
                    <a:ext uri="{FF2B5EF4-FFF2-40B4-BE49-F238E27FC236}">
                      <a16:creationId xmlns:a16="http://schemas.microsoft.com/office/drawing/2014/main" id="{CFC82F4F-EB26-445C-ABF6-73BF8F56F552}"/>
                    </a:ext>
                  </a:extLst>
                </p:cNvPr>
                <p:cNvCxnSpPr>
                  <a:cxnSpLocks/>
                  <a:stCxn id="17" idx="3"/>
                  <a:endCxn id="19" idx="0"/>
                </p:cNvCxnSpPr>
                <p:nvPr/>
              </p:nvCxnSpPr>
              <p:spPr>
                <a:xfrm>
                  <a:off x="7646685" y="1814722"/>
                  <a:ext cx="2261518" cy="2557253"/>
                </a:xfrm>
                <a:prstGeom prst="bentConnector2">
                  <a:avLst/>
                </a:prstGeom>
                <a:ln w="76200">
                  <a:gradFill>
                    <a:gsLst>
                      <a:gs pos="0">
                        <a:srgbClr val="FF0000"/>
                      </a:gs>
                      <a:gs pos="65000">
                        <a:schemeClr val="bg1"/>
                      </a:gs>
                      <a:gs pos="100000">
                        <a:schemeClr val="accent3"/>
                      </a:gs>
                    </a:gsLst>
                    <a:lin ang="5400000" scaled="1"/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19" name="Diagram 18">
                  <a:extLst>
                    <a:ext uri="{FF2B5EF4-FFF2-40B4-BE49-F238E27FC236}">
                      <a16:creationId xmlns:a16="http://schemas.microsoft.com/office/drawing/2014/main" id="{A591B46F-BE20-452F-AFEC-F0202AF0190A}"/>
                    </a:ext>
                  </a:extLst>
                </p:cNvPr>
                <p:cNvGraphicFramePr/>
                <p:nvPr/>
              </p:nvGraphicFramePr>
              <p:xfrm>
                <a:off x="9179414" y="4371975"/>
                <a:ext cx="1457578" cy="1016355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11" r:lo="rId12" r:qs="rId13" r:cs="rId14"/>
                </a:graphicData>
              </a:graphic>
            </p:graphicFrame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6182B21-D452-4DC3-BE74-5F8C9F534606}"/>
                    </a:ext>
                  </a:extLst>
                </p:cNvPr>
                <p:cNvSpPr txBox="1"/>
                <p:nvPr/>
              </p:nvSpPr>
              <p:spPr>
                <a:xfrm>
                  <a:off x="8678369" y="2823697"/>
                  <a:ext cx="2245791" cy="105564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pPr algn="ctr" defTabSz="457189">
                    <a:spcAft>
                      <a:spcPts val="300"/>
                    </a:spcAft>
                    <a:buSzPct val="100000"/>
                  </a:pPr>
                  <a:r>
                    <a:rPr lang="en-US" sz="1500" b="1" dirty="0">
                      <a:solidFill>
                        <a:srgbClr val="00C9FF"/>
                      </a:solidFill>
                      <a:latin typeface="Nokia Pure Text Light"/>
                    </a:rPr>
                    <a:t>96% </a:t>
                  </a:r>
                  <a:r>
                    <a:rPr lang="en-US" sz="1350" dirty="0">
                      <a:solidFill>
                        <a:srgbClr val="00C9FF"/>
                      </a:solidFill>
                      <a:latin typeface="Nokia Pure Text Light"/>
                    </a:rPr>
                    <a:t>less power by forwarding IP traffic at the optical layer</a:t>
                  </a:r>
                  <a:endParaRPr lang="en-CA" sz="1350" dirty="0">
                    <a:solidFill>
                      <a:srgbClr val="00C9FF"/>
                    </a:solidFill>
                    <a:latin typeface="Nokia Pure Text Light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6CB671E-FD96-44E6-83D0-2E0709D9C327}"/>
                    </a:ext>
                  </a:extLst>
                </p:cNvPr>
                <p:cNvSpPr txBox="1"/>
                <p:nvPr/>
              </p:nvSpPr>
              <p:spPr>
                <a:xfrm>
                  <a:off x="8032967" y="5364218"/>
                  <a:ext cx="2604025" cy="524197"/>
                </a:xfrm>
                <a:prstGeom prst="rect">
                  <a:avLst/>
                </a:prstGeom>
                <a:noFill/>
              </p:spPr>
              <p:txBody>
                <a:bodyPr wrap="none" lIns="72000" tIns="72000" rIns="72000" bIns="72000" rtlCol="0">
                  <a:noAutofit/>
                </a:bodyPr>
                <a:lstStyle/>
                <a:p>
                  <a:pPr algn="ctr" defTabSz="457189">
                    <a:spcAft>
                      <a:spcPts val="300"/>
                    </a:spcAft>
                    <a:buSzPct val="100000"/>
                  </a:pPr>
                  <a:r>
                    <a:rPr lang="en-US" dirty="0">
                      <a:solidFill>
                        <a:srgbClr val="001135"/>
                      </a:solidFill>
                      <a:latin typeface="Nokia Pure Text Light"/>
                    </a:rPr>
                    <a:t>400G IP express</a:t>
                  </a:r>
                </a:p>
              </p:txBody>
            </p:sp>
          </p:grpSp>
          <p:pic>
            <p:nvPicPr>
              <p:cNvPr id="38" name="Picture 5" descr="C:\Users\DML - Sarah T\Desktop\21314 - Nokia Icon update March 2016\Artwork\NOKIA Network Icons - All PNGs\Gray 2 PNG Icons\ARROWS  ICON 4_Gray 2_RGB.png">
                <a:extLst>
                  <a:ext uri="{FF2B5EF4-FFF2-40B4-BE49-F238E27FC236}">
                    <a16:creationId xmlns:a16="http://schemas.microsoft.com/office/drawing/2014/main" id="{595F847B-6E5F-4A33-A77E-48279A2011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1523" y="4558781"/>
                <a:ext cx="680231" cy="680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577196E-672D-478E-9662-0DE26E8BA9A4}"/>
                  </a:ext>
                </a:extLst>
              </p:cNvPr>
              <p:cNvCxnSpPr/>
              <p:nvPr/>
            </p:nvCxnSpPr>
            <p:spPr>
              <a:xfrm>
                <a:off x="8546468" y="4897375"/>
                <a:ext cx="1113102" cy="0"/>
              </a:xfrm>
              <a:prstGeom prst="straightConnector1">
                <a:avLst/>
              </a:prstGeom>
              <a:ln w="381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C006FE09-3D67-4565-BFB0-3C5B14DE6139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2821719" y="3427831"/>
              <a:ext cx="243000" cy="216000"/>
            </a:xfrm>
            <a:prstGeom prst="bentConnector2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8014CEB6-1E9C-4450-8922-15666FA4595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218675" y="3406484"/>
              <a:ext cx="243000" cy="243000"/>
            </a:xfrm>
            <a:prstGeom prst="bentConnector2">
              <a:avLst/>
            </a:prstGeom>
            <a:ln w="38100">
              <a:solidFill>
                <a:schemeClr val="accent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1022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BA247A-C93B-B88B-3831-029A57C917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D45E5-43D7-8A24-178A-29F61380A909}"/>
              </a:ext>
            </a:extLst>
          </p:cNvPr>
          <p:cNvSpPr txBox="1"/>
          <p:nvPr/>
        </p:nvSpPr>
        <p:spPr>
          <a:xfrm>
            <a:off x="3781945" y="1242872"/>
            <a:ext cx="5017767" cy="27068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IP/Optical convergence history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IP Routing versus Optical Transport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Coherent pluggables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Platform choices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Management and Operations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Business Aspects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Putting it all together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140BF2-EA7C-C115-F57B-74842F08A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17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BA247A-C93B-B88B-3831-029A57C917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D45E5-43D7-8A24-178A-29F61380A909}"/>
              </a:ext>
            </a:extLst>
          </p:cNvPr>
          <p:cNvSpPr txBox="1"/>
          <p:nvPr/>
        </p:nvSpPr>
        <p:spPr>
          <a:xfrm>
            <a:off x="3781945" y="1242872"/>
            <a:ext cx="5017767" cy="27068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IP/Optical convergence history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IP Routing versus Optical Transport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Coherent pluggables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Platform choices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Management and Operations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Business Aspects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Putting it all together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887073-9D94-555C-ED30-01A4305B6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53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265DBD-92CB-D8E8-AFB7-AB32157298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515" y="0"/>
            <a:ext cx="5564486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CB6D2B-1AA3-3EE5-D222-A1E84BAF5CA5}"/>
              </a:ext>
            </a:extLst>
          </p:cNvPr>
          <p:cNvSpPr/>
          <p:nvPr/>
        </p:nvSpPr>
        <p:spPr>
          <a:xfrm>
            <a:off x="16521" y="-212"/>
            <a:ext cx="7148193" cy="5143500"/>
          </a:xfrm>
          <a:prstGeom prst="rect">
            <a:avLst/>
          </a:prstGeom>
          <a:gradFill>
            <a:gsLst>
              <a:gs pos="100000">
                <a:schemeClr val="tx2">
                  <a:alpha val="0"/>
                </a:schemeClr>
              </a:gs>
              <a:gs pos="51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D0C9D7-5AA0-6C5A-E248-BA7426A98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Technology: </a:t>
            </a:r>
            <a:r>
              <a:rPr lang="en-US" dirty="0"/>
              <a:t>management &amp; operations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12575-61DA-11A8-9303-6F28A6B125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 uphill climb</a:t>
            </a:r>
            <a:endParaRPr lang="en-CA" dirty="0"/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A5D88FC0-3392-E531-F609-1B3E95B56BEE}"/>
              </a:ext>
            </a:extLst>
          </p:cNvPr>
          <p:cNvGrpSpPr/>
          <p:nvPr/>
        </p:nvGrpSpPr>
        <p:grpSpPr>
          <a:xfrm>
            <a:off x="986449" y="1303203"/>
            <a:ext cx="6323931" cy="2783602"/>
            <a:chOff x="1244938" y="1228348"/>
            <a:chExt cx="6323931" cy="2783602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C929E363-16AD-FD5B-7132-C7AC4E38499B}"/>
                </a:ext>
              </a:extLst>
            </p:cNvPr>
            <p:cNvGrpSpPr/>
            <p:nvPr/>
          </p:nvGrpSpPr>
          <p:grpSpPr>
            <a:xfrm>
              <a:off x="1244938" y="2680976"/>
              <a:ext cx="1231701" cy="1330974"/>
              <a:chOff x="1244938" y="2680976"/>
              <a:chExt cx="1231701" cy="133097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1A2967-69DB-682C-7744-C0F4A5B3E1A2}"/>
                  </a:ext>
                </a:extLst>
              </p:cNvPr>
              <p:cNvSpPr/>
              <p:nvPr/>
            </p:nvSpPr>
            <p:spPr>
              <a:xfrm>
                <a:off x="1244938" y="2680976"/>
                <a:ext cx="1228040" cy="309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Link up/down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F843CA0-341F-1B5B-2BCC-4F2F2494836A}"/>
                  </a:ext>
                </a:extLst>
              </p:cNvPr>
              <p:cNvSpPr/>
              <p:nvPr/>
            </p:nvSpPr>
            <p:spPr>
              <a:xfrm>
                <a:off x="1244938" y="3027122"/>
                <a:ext cx="1231701" cy="98482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88926">
                  <a:spcBef>
                    <a:spcPct val="0"/>
                  </a:spcBef>
                  <a:spcAft>
                    <a:spcPct val="35000"/>
                  </a:spcAft>
                </a:pPr>
                <a:endParaRPr lang="en-US" sz="1050" dirty="0">
                  <a:solidFill>
                    <a:schemeClr val="tx2"/>
                  </a:solidFill>
                  <a:latin typeface="Nokia Pure Headline Light" panose="020B03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7421BCB-EC5C-6A42-3E95-C09202F4D60F}"/>
                  </a:ext>
                </a:extLst>
              </p:cNvPr>
              <p:cNvGrpSpPr/>
              <p:nvPr/>
            </p:nvGrpSpPr>
            <p:grpSpPr>
              <a:xfrm>
                <a:off x="1426124" y="3491728"/>
                <a:ext cx="869328" cy="236244"/>
                <a:chOff x="2717915" y="5717407"/>
                <a:chExt cx="1159107" cy="314992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127C0998-72C4-2373-2869-2816BB6BDBE3}"/>
                    </a:ext>
                  </a:extLst>
                </p:cNvPr>
                <p:cNvCxnSpPr>
                  <a:cxnSpLocks/>
                  <a:stCxn id="18" idx="3"/>
                  <a:endCxn id="19" idx="1"/>
                </p:cNvCxnSpPr>
                <p:nvPr/>
              </p:nvCxnSpPr>
              <p:spPr>
                <a:xfrm>
                  <a:off x="3032908" y="5874903"/>
                  <a:ext cx="529123" cy="0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Picture 7" descr="C:\Users\DML - Sarah T\Desktop\21314 - Nokia Icon update March 2016\Artwork\NOKIA Network Icons - All PNGs\Light Blue PNG Icons\ARROWS ICON 3_Light Blue_RGB.png">
                  <a:extLst>
                    <a:ext uri="{FF2B5EF4-FFF2-40B4-BE49-F238E27FC236}">
                      <a16:creationId xmlns:a16="http://schemas.microsoft.com/office/drawing/2014/main" id="{CE6461D9-CE09-0032-17D2-60468A1174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17915" y="5717407"/>
                  <a:ext cx="314993" cy="3149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7" descr="C:\Users\DML - Sarah T\Desktop\21314 - Nokia Icon update March 2016\Artwork\NOKIA Network Icons - All PNGs\Light Blue PNG Icons\ARROWS ICON 3_Light Blue_RGB.png">
                  <a:extLst>
                    <a:ext uri="{FF2B5EF4-FFF2-40B4-BE49-F238E27FC236}">
                      <a16:creationId xmlns:a16="http://schemas.microsoft.com/office/drawing/2014/main" id="{333F5DB1-49FA-E5D2-1E29-CD6EC42E2B6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62030" y="5717407"/>
                  <a:ext cx="314992" cy="3149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33E116-B7A0-A7A7-C203-566D7B2499D2}"/>
                  </a:ext>
                </a:extLst>
              </p:cNvPr>
              <p:cNvSpPr txBox="1"/>
              <p:nvPr/>
            </p:nvSpPr>
            <p:spPr>
              <a:xfrm>
                <a:off x="1400070" y="2987974"/>
                <a:ext cx="921437" cy="408842"/>
              </a:xfrm>
              <a:prstGeom prst="rect">
                <a:avLst/>
              </a:prstGeom>
              <a:noFill/>
            </p:spPr>
            <p:txBody>
              <a:bodyPr wrap="none" lIns="54000" tIns="54000" rIns="54000" bIns="54000" rtlCol="0">
                <a:noAutofit/>
              </a:bodyPr>
              <a:lstStyle/>
              <a:p>
                <a:pPr algn="ctr">
                  <a:spcAft>
                    <a:spcPts val="225"/>
                  </a:spcAft>
                  <a:buSzPct val="100000"/>
                </a:pPr>
                <a:r>
                  <a:rPr lang="en-US" sz="100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  <a:t>Access</a:t>
                </a:r>
                <a:br>
                  <a:rPr lang="en-US" sz="105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</a:br>
                <a:r>
                  <a:rPr lang="en-US" sz="80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  <a:t>(400ZR)</a:t>
                </a:r>
                <a:endParaRPr lang="en-CA" sz="900" dirty="0">
                  <a:solidFill>
                    <a:schemeClr val="tx2"/>
                  </a:solidFill>
                  <a:latin typeface="Nokia Pure Headline" panose="020B0504040602060303" pitchFamily="34" charset="0"/>
                </a:endParaRP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44609B9B-4FAA-2C20-85CE-C23DD7173B06}"/>
                </a:ext>
              </a:extLst>
            </p:cNvPr>
            <p:cNvGrpSpPr/>
            <p:nvPr/>
          </p:nvGrpSpPr>
          <p:grpSpPr>
            <a:xfrm>
              <a:off x="2516854" y="2367033"/>
              <a:ext cx="1231701" cy="1644917"/>
              <a:chOff x="2517995" y="2367033"/>
              <a:chExt cx="1231701" cy="1644917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DB2D792-5FBA-5822-67F5-37637A1BD2EC}"/>
                  </a:ext>
                </a:extLst>
              </p:cNvPr>
              <p:cNvSpPr/>
              <p:nvPr/>
            </p:nvSpPr>
            <p:spPr>
              <a:xfrm>
                <a:off x="2517995" y="3027122"/>
                <a:ext cx="1231701" cy="98482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88926">
                  <a:spcBef>
                    <a:spcPct val="0"/>
                  </a:spcBef>
                  <a:spcAft>
                    <a:spcPct val="35000"/>
                  </a:spcAft>
                </a:pPr>
                <a:endParaRPr lang="en-US" sz="1050" dirty="0">
                  <a:solidFill>
                    <a:schemeClr val="tx2"/>
                  </a:solidFill>
                  <a:latin typeface="Nokia Pure Headline Light" panose="020B03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389B49F-7C5A-93E5-BED4-19EBADC2E800}"/>
                  </a:ext>
                </a:extLst>
              </p:cNvPr>
              <p:cNvSpPr/>
              <p:nvPr/>
            </p:nvSpPr>
            <p:spPr>
              <a:xfrm>
                <a:off x="2517995" y="2367033"/>
                <a:ext cx="1231701" cy="62354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Channel plan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Power ramp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Link up/down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030EC04-158D-A7D9-567B-FAC2CB0ABB8C}"/>
                  </a:ext>
                </a:extLst>
              </p:cNvPr>
              <p:cNvSpPr txBox="1"/>
              <p:nvPr/>
            </p:nvSpPr>
            <p:spPr>
              <a:xfrm>
                <a:off x="2706581" y="3008712"/>
                <a:ext cx="854528" cy="379756"/>
              </a:xfrm>
              <a:prstGeom prst="rect">
                <a:avLst/>
              </a:prstGeom>
              <a:noFill/>
            </p:spPr>
            <p:txBody>
              <a:bodyPr wrap="none" lIns="54000" tIns="54000" rIns="54000" bIns="54000" rtlCol="0">
                <a:noAutofit/>
              </a:bodyPr>
              <a:lstStyle/>
              <a:p>
                <a:pPr algn="ctr">
                  <a:spcAft>
                    <a:spcPts val="225"/>
                  </a:spcAft>
                  <a:buSzPct val="100000"/>
                </a:pPr>
                <a:r>
                  <a:rPr lang="en-US" sz="100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  <a:t>Metro DCI</a:t>
                </a:r>
                <a:br>
                  <a:rPr lang="en-US" sz="105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</a:br>
                <a:r>
                  <a:rPr lang="en-US" sz="80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  <a:t>(P2P 400ZR)</a:t>
                </a:r>
                <a:endParaRPr lang="en-CA" sz="900" dirty="0">
                  <a:solidFill>
                    <a:schemeClr val="tx2"/>
                  </a:solidFill>
                  <a:latin typeface="Nokia Pure Headline" panose="020B0504040602060303" pitchFamily="34" charset="0"/>
                </a:endParaRPr>
              </a:p>
            </p:txBody>
          </p: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6CA0218-93C3-5C39-FE53-5429A5F7B144}"/>
                  </a:ext>
                </a:extLst>
              </p:cNvPr>
              <p:cNvGrpSpPr/>
              <p:nvPr/>
            </p:nvGrpSpPr>
            <p:grpSpPr>
              <a:xfrm>
                <a:off x="2732194" y="3501127"/>
                <a:ext cx="803302" cy="216000"/>
                <a:chOff x="2729243" y="3443129"/>
                <a:chExt cx="803302" cy="216000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B663B7B4-C242-0E84-DD8B-4124659E4129}"/>
                    </a:ext>
                  </a:extLst>
                </p:cNvPr>
                <p:cNvGrpSpPr/>
                <p:nvPr/>
              </p:nvGrpSpPr>
              <p:grpSpPr>
                <a:xfrm>
                  <a:off x="2854787" y="3527775"/>
                  <a:ext cx="564601" cy="76724"/>
                  <a:chOff x="7339609" y="3306714"/>
                  <a:chExt cx="1697248" cy="85525"/>
                </a:xfrm>
              </p:grpSpPr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C37A7CA4-86AC-6D18-D1A9-0A95009AB7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06714"/>
                    <a:ext cx="1697248" cy="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3F779E22-7C5C-971A-129F-A80E9E5D94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35222"/>
                    <a:ext cx="1697248" cy="0"/>
                  </a:xfrm>
                  <a:prstGeom prst="line">
                    <a:avLst/>
                  </a:prstGeom>
                  <a:ln w="2857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FC8E064B-60CB-4DBF-5150-546A77D206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63730"/>
                    <a:ext cx="1697248" cy="0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50A0C8B9-BEEA-9C76-C1FC-29AB63C3DD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92239"/>
                    <a:ext cx="1697248" cy="0"/>
                  </a:xfrm>
                  <a:prstGeom prst="line">
                    <a:avLst/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66" name="Picture 7" descr="C:\Users\DML - Sarah T\Desktop\21314 - Nokia Icon update March 2016\Artwork\NOKIA Network Icons - All PNGs\Light Blue PNG Icons\ARROWS ICON 3_Light Blue_RGB.png">
                  <a:extLst>
                    <a:ext uri="{FF2B5EF4-FFF2-40B4-BE49-F238E27FC236}">
                      <a16:creationId xmlns:a16="http://schemas.microsoft.com/office/drawing/2014/main" id="{4BC4F032-C504-E4D7-0288-060F713027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29243" y="3443129"/>
                  <a:ext cx="216000" cy="216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7" descr="C:\Users\DML - Sarah T\Desktop\21314 - Nokia Icon update March 2016\Artwork\NOKIA Network Icons - All PNGs\Light Blue PNG Icons\ARROWS ICON 3_Light Blue_RGB.png">
                  <a:extLst>
                    <a:ext uri="{FF2B5EF4-FFF2-40B4-BE49-F238E27FC236}">
                      <a16:creationId xmlns:a16="http://schemas.microsoft.com/office/drawing/2014/main" id="{08A0019B-7899-0A35-68AC-5C8BDDC9A7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6545" y="3443129"/>
                  <a:ext cx="216000" cy="216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59629AFF-ED98-77C9-D230-572FEEC541F3}"/>
                </a:ext>
              </a:extLst>
            </p:cNvPr>
            <p:cNvGrpSpPr/>
            <p:nvPr/>
          </p:nvGrpSpPr>
          <p:grpSpPr>
            <a:xfrm>
              <a:off x="3788771" y="1910576"/>
              <a:ext cx="1236265" cy="2101374"/>
              <a:chOff x="3786491" y="1910576"/>
              <a:chExt cx="1236265" cy="2101374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605CDCF-A93E-559E-BA7D-03D683102C7D}"/>
                  </a:ext>
                </a:extLst>
              </p:cNvPr>
              <p:cNvSpPr/>
              <p:nvPr/>
            </p:nvSpPr>
            <p:spPr>
              <a:xfrm>
                <a:off x="3791054" y="1910576"/>
                <a:ext cx="1231702" cy="1080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Active power management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Modulation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Channel plan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Power ramp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Link up/down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1A61A00-F6C8-C22D-7163-2F23C82E6C8B}"/>
                  </a:ext>
                </a:extLst>
              </p:cNvPr>
              <p:cNvSpPr/>
              <p:nvPr/>
            </p:nvSpPr>
            <p:spPr>
              <a:xfrm>
                <a:off x="3786491" y="3027122"/>
                <a:ext cx="1231702" cy="98482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88926">
                  <a:spcBef>
                    <a:spcPct val="0"/>
                  </a:spcBef>
                  <a:spcAft>
                    <a:spcPct val="35000"/>
                  </a:spcAft>
                </a:pPr>
                <a:endParaRPr lang="en-US" sz="1050" dirty="0">
                  <a:latin typeface="Nokia Pure Headline Light" panose="020B03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endParaRPr>
              </a:p>
            </p:txBody>
          </p: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0E07D972-08E9-3669-51BB-80FF1B09C2BA}"/>
                  </a:ext>
                </a:extLst>
              </p:cNvPr>
              <p:cNvGrpSpPr/>
              <p:nvPr/>
            </p:nvGrpSpPr>
            <p:grpSpPr>
              <a:xfrm>
                <a:off x="4000691" y="3501127"/>
                <a:ext cx="803303" cy="216000"/>
                <a:chOff x="3986425" y="3443129"/>
                <a:chExt cx="803303" cy="216000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B6D82E68-BB77-2201-E5A6-502917A69861}"/>
                    </a:ext>
                  </a:extLst>
                </p:cNvPr>
                <p:cNvGrpSpPr/>
                <p:nvPr/>
              </p:nvGrpSpPr>
              <p:grpSpPr>
                <a:xfrm>
                  <a:off x="4111969" y="3527775"/>
                  <a:ext cx="568089" cy="76724"/>
                  <a:chOff x="7339609" y="3306714"/>
                  <a:chExt cx="1697248" cy="85525"/>
                </a:xfrm>
              </p:grpSpPr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19C7577E-8E5D-C8CF-28EC-EBDA15A745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06714"/>
                    <a:ext cx="1697248" cy="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4C228666-A43E-BD54-E308-1C2F68C771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35222"/>
                    <a:ext cx="1697248" cy="0"/>
                  </a:xfrm>
                  <a:prstGeom prst="line">
                    <a:avLst/>
                  </a:prstGeom>
                  <a:ln w="2857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402A548E-9E09-5216-3C42-480A122EBE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63730"/>
                    <a:ext cx="1697248" cy="0"/>
                  </a:xfrm>
                  <a:prstGeom prst="line">
                    <a:avLst/>
                  </a:pr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CA1CDC84-6BDB-F6A2-DADB-12AB1C0D9F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92239"/>
                    <a:ext cx="1697248" cy="0"/>
                  </a:xfrm>
                  <a:prstGeom prst="line">
                    <a:avLst/>
                  </a:prstGeom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79" name="Picture 7" descr="C:\Users\DML - Sarah T\Desktop\21314 - Nokia Icon update March 2016\Artwork\NOKIA Network Icons - All PNGs\Light Blue PNG Icons\ARROWS ICON 3_Light Blue_RGB.png">
                  <a:extLst>
                    <a:ext uri="{FF2B5EF4-FFF2-40B4-BE49-F238E27FC236}">
                      <a16:creationId xmlns:a16="http://schemas.microsoft.com/office/drawing/2014/main" id="{1AEBACF6-53EF-8182-2B73-A13AD5034C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6425" y="3443129"/>
                  <a:ext cx="216000" cy="216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0" name="Picture 7" descr="C:\Users\DML - Sarah T\Desktop\21314 - Nokia Icon update March 2016\Artwork\NOKIA Network Icons - All PNGs\Light Blue PNG Icons\ARROWS ICON 3_Light Blue_RGB.png">
                  <a:extLst>
                    <a:ext uri="{FF2B5EF4-FFF2-40B4-BE49-F238E27FC236}">
                      <a16:creationId xmlns:a16="http://schemas.microsoft.com/office/drawing/2014/main" id="{5DAF781F-5F38-E6FB-3D31-C597E73EB4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3728" y="3443129"/>
                  <a:ext cx="216000" cy="216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EC0BD44-2C19-DD3F-3F85-AF828DF3AAEF}"/>
                  </a:ext>
                </a:extLst>
              </p:cNvPr>
              <p:cNvSpPr txBox="1"/>
              <p:nvPr/>
            </p:nvSpPr>
            <p:spPr>
              <a:xfrm>
                <a:off x="3786492" y="2997882"/>
                <a:ext cx="1231701" cy="372680"/>
              </a:xfrm>
              <a:prstGeom prst="rect">
                <a:avLst/>
              </a:prstGeom>
              <a:noFill/>
            </p:spPr>
            <p:txBody>
              <a:bodyPr wrap="none" lIns="54000" tIns="54000" rIns="54000" bIns="54000" rtlCol="0">
                <a:noAutofit/>
              </a:bodyPr>
              <a:lstStyle/>
              <a:p>
                <a:pPr algn="ctr">
                  <a:spcAft>
                    <a:spcPts val="225"/>
                  </a:spcAft>
                  <a:buSzPct val="100000"/>
                </a:pPr>
                <a:r>
                  <a:rPr lang="en-US" sz="100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  <a:t>Metro DCI</a:t>
                </a:r>
                <a:br>
                  <a:rPr lang="en-US" sz="105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</a:br>
                <a:r>
                  <a:rPr lang="en-US" sz="80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  <a:t>(P2P 400ZR+)</a:t>
                </a:r>
                <a:endParaRPr lang="en-CA" sz="1050" dirty="0">
                  <a:solidFill>
                    <a:schemeClr val="tx2"/>
                  </a:solidFill>
                  <a:latin typeface="Nokia Pure Headline" panose="020B0504040602060303" pitchFamily="34" charset="0"/>
                </a:endParaRPr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1BAF3BC8-E400-E800-3CC1-71C788D20F80}"/>
                </a:ext>
              </a:extLst>
            </p:cNvPr>
            <p:cNvGrpSpPr/>
            <p:nvPr/>
          </p:nvGrpSpPr>
          <p:grpSpPr>
            <a:xfrm>
              <a:off x="6337168" y="1228348"/>
              <a:ext cx="1231701" cy="2775724"/>
              <a:chOff x="6337168" y="1228348"/>
              <a:chExt cx="1231701" cy="277572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DE1D1BB-DA42-9897-4776-2095EB96AA15}"/>
                  </a:ext>
                </a:extLst>
              </p:cNvPr>
              <p:cNvSpPr/>
              <p:nvPr/>
            </p:nvSpPr>
            <p:spPr>
              <a:xfrm>
                <a:off x="6342864" y="1228348"/>
                <a:ext cx="1224229" cy="176222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b="1" dirty="0">
                    <a:solidFill>
                      <a:schemeClr val="bg1"/>
                    </a:solidFill>
                    <a:latin typeface="Nokia Pure Text" panose="020B0504040602060303" pitchFamily="34" charset="0"/>
                    <a:ea typeface="Nokia Pure Text" panose="020B0504040602060303" pitchFamily="34" charset="0"/>
                    <a:cs typeface="Nokia Pure Text" panose="020B0504040602060303" pitchFamily="34" charset="0"/>
                  </a:rPr>
                  <a:t>Path compute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Optical add/drop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Dynamic gain equalization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Active power management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Modulation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Channel plan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Power ramp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Link up/down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E9C8A07-2B47-EE9E-0786-6732C76D8C91}"/>
                  </a:ext>
                </a:extLst>
              </p:cNvPr>
              <p:cNvSpPr/>
              <p:nvPr/>
            </p:nvSpPr>
            <p:spPr>
              <a:xfrm>
                <a:off x="6337168" y="3027122"/>
                <a:ext cx="1231701" cy="9769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88926">
                  <a:spcBef>
                    <a:spcPct val="0"/>
                  </a:spcBef>
                  <a:spcAft>
                    <a:spcPct val="35000"/>
                  </a:spcAft>
                </a:pPr>
                <a:endParaRPr lang="en-CA" sz="1050" dirty="0">
                  <a:latin typeface="Nokia Pure Headline Light" panose="020B03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7630F2-8551-8B2B-E507-BFA7730E516C}"/>
                  </a:ext>
                </a:extLst>
              </p:cNvPr>
              <p:cNvSpPr txBox="1"/>
              <p:nvPr/>
            </p:nvSpPr>
            <p:spPr>
              <a:xfrm>
                <a:off x="6438412" y="3025986"/>
                <a:ext cx="1029212" cy="245758"/>
              </a:xfrm>
              <a:prstGeom prst="rect">
                <a:avLst/>
              </a:prstGeom>
              <a:noFill/>
            </p:spPr>
            <p:txBody>
              <a:bodyPr wrap="square" lIns="54000" tIns="54000" rIns="54000" bIns="54000" rtlCol="0">
                <a:noAutofit/>
              </a:bodyPr>
              <a:lstStyle/>
              <a:p>
                <a:pPr algn="ctr">
                  <a:spcAft>
                    <a:spcPts val="225"/>
                  </a:spcAft>
                  <a:buSzPct val="100000"/>
                </a:pPr>
                <a:r>
                  <a:rPr lang="en-US" sz="100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  <a:t>Metro/regional </a:t>
                </a:r>
                <a:r>
                  <a:rPr lang="en-US" sz="80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  <a:t>(ROADMs)</a:t>
                </a:r>
                <a:endParaRPr lang="en-CA" sz="800" dirty="0">
                  <a:solidFill>
                    <a:schemeClr val="tx2"/>
                  </a:solidFill>
                  <a:latin typeface="Nokia Pure Headline" panose="020B0504040602060303" pitchFamily="34" charset="0"/>
                </a:endParaRPr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CB7D395D-36DD-47E9-2C43-4559AA896C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51609" y="3388468"/>
                <a:ext cx="602818" cy="476909"/>
                <a:chOff x="11530496" y="4372797"/>
                <a:chExt cx="1555372" cy="1141581"/>
              </a:xfrm>
            </p:grpSpPr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B9973833-F7D4-1C65-279F-9038F8A169E3}"/>
                    </a:ext>
                  </a:extLst>
                </p:cNvPr>
                <p:cNvGrpSpPr/>
                <p:nvPr/>
              </p:nvGrpSpPr>
              <p:grpSpPr>
                <a:xfrm>
                  <a:off x="11662690" y="5315856"/>
                  <a:ext cx="1260000" cy="85525"/>
                  <a:chOff x="7339609" y="3306714"/>
                  <a:chExt cx="1697248" cy="85525"/>
                </a:xfrm>
              </p:grpSpPr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19318E37-5DE4-4E16-991C-D15146953D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06714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2F509968-2F86-831E-48B6-1ED4DA7129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35222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4BE36AA7-3F6A-F36F-FE46-0027AD0370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63730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AB3AC130-C0C0-FFF6-EFAD-5E219D65E4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92239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51AB527C-9B59-7C56-B308-856D01E4A923}"/>
                    </a:ext>
                  </a:extLst>
                </p:cNvPr>
                <p:cNvGrpSpPr/>
                <p:nvPr/>
              </p:nvGrpSpPr>
              <p:grpSpPr>
                <a:xfrm>
                  <a:off x="11662690" y="4537185"/>
                  <a:ext cx="1260000" cy="85525"/>
                  <a:chOff x="7339609" y="3306714"/>
                  <a:chExt cx="1697248" cy="85525"/>
                </a:xfrm>
              </p:grpSpPr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73038A75-96B0-9C30-E605-0171FD1B25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06714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83905E15-98BC-FFC9-70CF-D75CE72933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35222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2CB59A9E-8357-0238-CB80-A74D8103AC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63730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DC59B75-2768-F453-41E4-182EC8A4E0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92239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6595F8F5-7143-612C-8C31-B872A20AE8C7}"/>
                    </a:ext>
                  </a:extLst>
                </p:cNvPr>
                <p:cNvGrpSpPr/>
                <p:nvPr/>
              </p:nvGrpSpPr>
              <p:grpSpPr>
                <a:xfrm rot="16200000">
                  <a:off x="11265330" y="4903463"/>
                  <a:ext cx="900000" cy="85527"/>
                  <a:chOff x="7339610" y="3306714"/>
                  <a:chExt cx="1697248" cy="85526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7294D9E1-DD9B-D3D1-5D7D-066A9A912D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10" y="3306714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A0E10E45-0B39-8E93-2A70-EE49FE65A3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10" y="3335222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95B44B00-A53A-4FCF-DC07-38BC0A01F2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10" y="3363730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DC9FF386-28A0-0A73-B31C-1D6F92DB0F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10" y="3392240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7EF3D335-3912-1CE1-DF15-1DCAA2225244}"/>
                    </a:ext>
                  </a:extLst>
                </p:cNvPr>
                <p:cNvGrpSpPr/>
                <p:nvPr/>
              </p:nvGrpSpPr>
              <p:grpSpPr>
                <a:xfrm rot="16200000">
                  <a:off x="12445563" y="4903464"/>
                  <a:ext cx="900003" cy="85527"/>
                  <a:chOff x="7339606" y="3306713"/>
                  <a:chExt cx="1697253" cy="85526"/>
                </a:xfrm>
              </p:grpSpPr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742977A9-2C55-9929-A013-54E7CE938E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6" y="3306713"/>
                    <a:ext cx="1697247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61245188-CD65-5295-3707-42A667881A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11" y="3335222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>
                    <a:extLst>
                      <a:ext uri="{FF2B5EF4-FFF2-40B4-BE49-F238E27FC236}">
                        <a16:creationId xmlns:a16="http://schemas.microsoft.com/office/drawing/2014/main" id="{954D066C-725C-23C7-23F5-E0D942B83F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10" y="3363730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>
                    <a:extLst>
                      <a:ext uri="{FF2B5EF4-FFF2-40B4-BE49-F238E27FC236}">
                        <a16:creationId xmlns:a16="http://schemas.microsoft.com/office/drawing/2014/main" id="{008F3A6F-7CFC-6BEB-8296-DCB82ADCC8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10" y="3392239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EBB594F2-45B8-EABD-A9B3-F1D638145708}"/>
                    </a:ext>
                  </a:extLst>
                </p:cNvPr>
                <p:cNvGrpSpPr/>
                <p:nvPr/>
              </p:nvGrpSpPr>
              <p:grpSpPr>
                <a:xfrm rot="2196513">
                  <a:off x="11630322" y="4911255"/>
                  <a:ext cx="1260000" cy="85524"/>
                  <a:chOff x="7339609" y="3306715"/>
                  <a:chExt cx="1697248" cy="85524"/>
                </a:xfrm>
              </p:grpSpPr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0B8B8FDF-BD1A-A4BF-4321-3369691844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06715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DE8687C5-262F-065E-7D64-79EB5329D2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35222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>
                    <a:extLst>
                      <a:ext uri="{FF2B5EF4-FFF2-40B4-BE49-F238E27FC236}">
                        <a16:creationId xmlns:a16="http://schemas.microsoft.com/office/drawing/2014/main" id="{3296BB4A-B29E-7A43-ADE8-862E5C1748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63730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D54E684-1D44-6E66-1A71-0FA678AC1D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92239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D37393EC-97B5-D023-4179-0321D8DF8270}"/>
                    </a:ext>
                  </a:extLst>
                </p:cNvPr>
                <p:cNvGrpSpPr/>
                <p:nvPr/>
              </p:nvGrpSpPr>
              <p:grpSpPr>
                <a:xfrm rot="19403487" flipH="1">
                  <a:off x="11638414" y="4909779"/>
                  <a:ext cx="1260000" cy="85524"/>
                  <a:chOff x="7339609" y="3306715"/>
                  <a:chExt cx="1697248" cy="85524"/>
                </a:xfrm>
              </p:grpSpPr>
              <p:cxnSp>
                <p:nvCxnSpPr>
                  <p:cNvPr id="127" name="Straight Connector 126">
                    <a:extLst>
                      <a:ext uri="{FF2B5EF4-FFF2-40B4-BE49-F238E27FC236}">
                        <a16:creationId xmlns:a16="http://schemas.microsoft.com/office/drawing/2014/main" id="{1307EADC-0216-8A1E-30C1-F63D60330D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06715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2F9ED8BD-645B-64CC-DCFA-19BC3A8F20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35222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C84F9458-1BC8-CB6F-5F1C-BD91F4F621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63730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C08D84A4-6AE2-786C-FB2C-295CAC3A74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39609" y="3392239"/>
                    <a:ext cx="1697248" cy="0"/>
                  </a:xfrm>
                  <a:prstGeom prst="line">
                    <a:avLst/>
                  </a:prstGeom>
                  <a:ln w="1905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23" name="Picture 7" descr="C:\Users\DML - Sarah T\Desktop\21314 - Nokia Icon update March 2016\Artwork\NOKIA Network Icons - All PNGs\Light Blue PNG Icons\ARROWS ICON 3_Light Blue_RGB.png">
                  <a:extLst>
                    <a:ext uri="{FF2B5EF4-FFF2-40B4-BE49-F238E27FC236}">
                      <a16:creationId xmlns:a16="http://schemas.microsoft.com/office/drawing/2014/main" id="{DBE6B5B5-3478-BF49-C4D5-4042445C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530496" y="4390193"/>
                  <a:ext cx="377056" cy="377057"/>
                </a:xfrm>
                <a:prstGeom prst="rect">
                  <a:avLst/>
                </a:prstGeom>
                <a:noFill/>
                <a:ln w="19050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4" name="Picture 7" descr="C:\Users\DML - Sarah T\Desktop\21314 - Nokia Icon update March 2016\Artwork\NOKIA Network Icons - All PNGs\Light Blue PNG Icons\ARROWS ICON 3_Light Blue_RGB.png">
                  <a:extLst>
                    <a:ext uri="{FF2B5EF4-FFF2-40B4-BE49-F238E27FC236}">
                      <a16:creationId xmlns:a16="http://schemas.microsoft.com/office/drawing/2014/main" id="{AC4E7B96-2538-D6AB-30BD-6B7E9D495D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557246" y="5137321"/>
                  <a:ext cx="377056" cy="377057"/>
                </a:xfrm>
                <a:prstGeom prst="rect">
                  <a:avLst/>
                </a:prstGeom>
                <a:noFill/>
                <a:ln w="19050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5" name="Picture 7" descr="C:\Users\DML - Sarah T\Desktop\21314 - Nokia Icon update March 2016\Artwork\NOKIA Network Icons - All PNGs\Light Blue PNG Icons\ARROWS ICON 3_Light Blue_RGB.png">
                  <a:extLst>
                    <a:ext uri="{FF2B5EF4-FFF2-40B4-BE49-F238E27FC236}">
                      <a16:creationId xmlns:a16="http://schemas.microsoft.com/office/drawing/2014/main" id="{FBB2D826-2A4A-A439-5190-F83FE4BFFA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08809" y="5120407"/>
                  <a:ext cx="377059" cy="377057"/>
                </a:xfrm>
                <a:prstGeom prst="rect">
                  <a:avLst/>
                </a:prstGeom>
                <a:noFill/>
                <a:ln w="19050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" name="Picture 7" descr="C:\Users\DML - Sarah T\Desktop\21314 - Nokia Icon update March 2016\Artwork\NOKIA Network Icons - All PNGs\Light Blue PNG Icons\ARROWS ICON 3_Light Blue_RGB.png">
                  <a:extLst>
                    <a:ext uri="{FF2B5EF4-FFF2-40B4-BE49-F238E27FC236}">
                      <a16:creationId xmlns:a16="http://schemas.microsoft.com/office/drawing/2014/main" id="{081ABB1A-D6A7-D1CA-1B07-9B316451CA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79710" y="4372797"/>
                  <a:ext cx="377056" cy="377057"/>
                </a:xfrm>
                <a:prstGeom prst="rect">
                  <a:avLst/>
                </a:prstGeom>
                <a:noFill/>
                <a:ln w="19050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3AA6179A-8156-A3AC-A047-5AE14D495DA6}"/>
                </a:ext>
              </a:extLst>
            </p:cNvPr>
            <p:cNvGrpSpPr/>
            <p:nvPr/>
          </p:nvGrpSpPr>
          <p:grpSpPr>
            <a:xfrm>
              <a:off x="5065251" y="1468247"/>
              <a:ext cx="1231701" cy="2543703"/>
              <a:chOff x="5071009" y="1468247"/>
              <a:chExt cx="1231701" cy="2543703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C5C6CA1-2B33-117C-5FD5-8B85C7496F28}"/>
                  </a:ext>
                </a:extLst>
              </p:cNvPr>
              <p:cNvSpPr/>
              <p:nvPr/>
            </p:nvSpPr>
            <p:spPr>
              <a:xfrm>
                <a:off x="5071582" y="1468247"/>
                <a:ext cx="1224230" cy="152232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Optical add/drop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Dynamic gain equalization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Active power management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Modulation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Channel plan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Power ramp</a:t>
                </a:r>
              </a:p>
              <a:p>
                <a:pPr marL="128588" indent="-128588">
                  <a:spcAft>
                    <a:spcPts val="225"/>
                  </a:spcAft>
                  <a:buSzPct val="100000"/>
                  <a:buFont typeface="Wingdings" pitchFamily="2" charset="2"/>
                  <a:buChar char="ü"/>
                </a:pPr>
                <a:r>
                  <a:rPr lang="en-US" sz="900" dirty="0">
                    <a:solidFill>
                      <a:schemeClr val="tx2"/>
                    </a:solidFill>
                  </a:rPr>
                  <a:t>Link up/down</a:t>
                </a:r>
              </a:p>
              <a:p>
                <a:pPr marL="171442" indent="-171442">
                  <a:spcAft>
                    <a:spcPts val="300"/>
                  </a:spcAft>
                  <a:buSzPct val="100000"/>
                  <a:buFont typeface="Wingdings" pitchFamily="2" charset="2"/>
                  <a:buChar char="ü"/>
                </a:pPr>
                <a:endParaRPr lang="en-US" sz="1000" dirty="0">
                  <a:solidFill>
                    <a:schemeClr val="tx2"/>
                  </a:solidFill>
                  <a:latin typeface="Nokia Pure Headline Ultra Light" panose="020B02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B070362-9730-88DB-91FE-436868EC2FCA}"/>
                  </a:ext>
                </a:extLst>
              </p:cNvPr>
              <p:cNvSpPr/>
              <p:nvPr/>
            </p:nvSpPr>
            <p:spPr>
              <a:xfrm>
                <a:off x="5071009" y="3027122"/>
                <a:ext cx="1231701" cy="98482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88926">
                  <a:spcBef>
                    <a:spcPct val="0"/>
                  </a:spcBef>
                  <a:spcAft>
                    <a:spcPct val="35000"/>
                  </a:spcAft>
                </a:pPr>
                <a:endParaRPr lang="en-US" sz="1050" dirty="0">
                  <a:latin typeface="Nokia Pure Headline Light" panose="020B03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FE965BF3-C66C-42B0-94B2-017342458E1F}"/>
                  </a:ext>
                </a:extLst>
              </p:cNvPr>
              <p:cNvSpPr txBox="1"/>
              <p:nvPr/>
            </p:nvSpPr>
            <p:spPr>
              <a:xfrm>
                <a:off x="5299101" y="2995166"/>
                <a:ext cx="775517" cy="227998"/>
              </a:xfrm>
              <a:prstGeom prst="rect">
                <a:avLst/>
              </a:prstGeom>
              <a:noFill/>
            </p:spPr>
            <p:txBody>
              <a:bodyPr wrap="none" lIns="54000" tIns="54000" rIns="54000" bIns="54000" rtlCol="0">
                <a:noAutofit/>
              </a:bodyPr>
              <a:lstStyle/>
              <a:p>
                <a:pPr algn="ctr">
                  <a:spcAft>
                    <a:spcPts val="225"/>
                  </a:spcAft>
                  <a:buSzPct val="100000"/>
                </a:pPr>
                <a:r>
                  <a:rPr lang="en-US" sz="100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  <a:t>Metro/Regional </a:t>
                </a:r>
                <a:r>
                  <a:rPr lang="en-US" sz="1000" dirty="0" err="1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  <a:t>Agg’n</a:t>
                </a:r>
                <a:br>
                  <a:rPr lang="en-US" sz="100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</a:br>
                <a:r>
                  <a:rPr lang="en-US" sz="800" dirty="0">
                    <a:solidFill>
                      <a:schemeClr val="tx2"/>
                    </a:solidFill>
                    <a:latin typeface="Nokia Pure Headline" panose="020B0504040602060303" pitchFamily="34" charset="0"/>
                  </a:rPr>
                  <a:t>(2D ROADMs)</a:t>
                </a:r>
                <a:endParaRPr lang="en-CA" sz="800" dirty="0">
                  <a:solidFill>
                    <a:schemeClr val="tx2"/>
                  </a:solidFill>
                  <a:latin typeface="Nokia Pure Headline" panose="020B0504040602060303" pitchFamily="34" charset="0"/>
                </a:endParaRP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D8EEF7BD-5B42-CA7E-0D52-3167D61C2744}"/>
                  </a:ext>
                </a:extLst>
              </p:cNvPr>
              <p:cNvGrpSpPr/>
              <p:nvPr/>
            </p:nvGrpSpPr>
            <p:grpSpPr>
              <a:xfrm>
                <a:off x="5299101" y="3349274"/>
                <a:ext cx="775517" cy="525263"/>
                <a:chOff x="5172662" y="2981110"/>
                <a:chExt cx="777792" cy="608629"/>
              </a:xfrm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39189F7-9AEF-D22D-C2F4-0A99491C7B31}"/>
                    </a:ext>
                  </a:extLst>
                </p:cNvPr>
                <p:cNvGrpSpPr/>
                <p:nvPr/>
              </p:nvGrpSpPr>
              <p:grpSpPr>
                <a:xfrm>
                  <a:off x="5172662" y="3047814"/>
                  <a:ext cx="777792" cy="493493"/>
                  <a:chOff x="7849581" y="5602286"/>
                  <a:chExt cx="1037056" cy="568347"/>
                </a:xfrm>
              </p:grpSpPr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BC3C9464-E164-14CA-03C7-CBC2FAA193AD}"/>
                      </a:ext>
                    </a:extLst>
                  </p:cNvPr>
                  <p:cNvGrpSpPr/>
                  <p:nvPr/>
                </p:nvGrpSpPr>
                <p:grpSpPr>
                  <a:xfrm>
                    <a:off x="7929324" y="5602286"/>
                    <a:ext cx="870167" cy="568347"/>
                    <a:chOff x="3944429" y="4260174"/>
                    <a:chExt cx="1506061" cy="1248125"/>
                  </a:xfrm>
                </p:grpSpPr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7FDA9CFE-C38B-2C0D-E1CE-CC95517035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44429" y="4260174"/>
                      <a:ext cx="1506061" cy="1248125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225"/>
                        </a:spcAft>
                        <a:buSzPct val="100000"/>
                      </a:pPr>
                      <a:endParaRPr lang="en-US" sz="900" dirty="0"/>
                    </a:p>
                  </p:txBody>
                </p:sp>
                <p:sp>
                  <p:nvSpPr>
                    <p:cNvPr id="160" name="Oval 159">
                      <a:extLst>
                        <a:ext uri="{FF2B5EF4-FFF2-40B4-BE49-F238E27FC236}">
                          <a16:creationId xmlns:a16="http://schemas.microsoft.com/office/drawing/2014/main" id="{4ABA6946-4C8E-CF7A-1B29-453D56D8F7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80573" y="4290128"/>
                      <a:ext cx="1433772" cy="1188216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225"/>
                        </a:spcAft>
                        <a:buSzPct val="100000"/>
                      </a:pPr>
                      <a:endParaRPr lang="en-US" sz="900" dirty="0"/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163B9D12-0DF1-4CB6-E347-F545E37D18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0358" y="4314812"/>
                      <a:ext cx="1374203" cy="1138849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225"/>
                        </a:spcAft>
                        <a:buSzPct val="100000"/>
                      </a:pPr>
                      <a:endParaRPr lang="en-US" sz="900" dirty="0"/>
                    </a:p>
                  </p:txBody>
                </p:sp>
                <p:sp>
                  <p:nvSpPr>
                    <p:cNvPr id="162" name="Oval 161">
                      <a:extLst>
                        <a:ext uri="{FF2B5EF4-FFF2-40B4-BE49-F238E27FC236}">
                          <a16:creationId xmlns:a16="http://schemas.microsoft.com/office/drawing/2014/main" id="{AB7A9538-B208-BED9-9ED5-8DBD9603D8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3552" y="4342320"/>
                      <a:ext cx="1307815" cy="1083832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spcAft>
                          <a:spcPts val="225"/>
                        </a:spcAft>
                        <a:buSzPct val="100000"/>
                      </a:pPr>
                      <a:endParaRPr lang="en-US" sz="900" dirty="0"/>
                    </a:p>
                  </p:txBody>
                </p:sp>
              </p:grpSp>
              <p:pic>
                <p:nvPicPr>
                  <p:cNvPr id="157" name="Picture 7" descr="C:\Users\DML - Sarah T\Desktop\21314 - Nokia Icon update March 2016\Artwork\NOKIA Network Icons - All PNGs\Light Blue PNG Icons\ARROWS ICON 3_Light Blue_RGB.png">
                    <a:extLst>
                      <a:ext uri="{FF2B5EF4-FFF2-40B4-BE49-F238E27FC236}">
                        <a16:creationId xmlns:a16="http://schemas.microsoft.com/office/drawing/2014/main" id="{9D850996-EE7E-1AD2-B211-86B3541F27FB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7" cstate="screen">
                    <a:biLevel thresh="75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849581" y="5769586"/>
                    <a:ext cx="252000" cy="21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8" name="Picture 7" descr="C:\Users\DML - Sarah T\Desktop\21314 - Nokia Icon update March 2016\Artwork\NOKIA Network Icons - All PNGs\Light Blue PNG Icons\ARROWS ICON 3_Light Blue_RGB.png">
                    <a:extLst>
                      <a:ext uri="{FF2B5EF4-FFF2-40B4-BE49-F238E27FC236}">
                        <a16:creationId xmlns:a16="http://schemas.microsoft.com/office/drawing/2014/main" id="{9CB8A7B3-85D8-2E58-6BDE-D9BB39F4D14A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7" cstate="screen">
                    <a:biLevel thresh="75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634637" y="5770068"/>
                    <a:ext cx="252000" cy="21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54" name="Picture 7" descr="C:\Users\DML - Sarah T\Desktop\21314 - Nokia Icon update March 2016\Artwork\NOKIA Network Icons - All PNGs\Light Blue PNG Icons\ARROWS ICON 3_Light Blue_RGB.png">
                  <a:extLst>
                    <a:ext uri="{FF2B5EF4-FFF2-40B4-BE49-F238E27FC236}">
                      <a16:creationId xmlns:a16="http://schemas.microsoft.com/office/drawing/2014/main" id="{BA087039-58A1-3790-6D13-11D12F7E23B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5587" y="2981110"/>
                  <a:ext cx="189000" cy="189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5" name="Picture 7" descr="C:\Users\DML - Sarah T\Desktop\21314 - Nokia Icon update March 2016\Artwork\NOKIA Network Icons - All PNGs\Light Blue PNG Icons\ARROWS ICON 3_Light Blue_RGB.png">
                  <a:extLst>
                    <a:ext uri="{FF2B5EF4-FFF2-40B4-BE49-F238E27FC236}">
                      <a16:creationId xmlns:a16="http://schemas.microsoft.com/office/drawing/2014/main" id="{D8506CEB-F567-640B-825E-55C216970B5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5587" y="3400739"/>
                  <a:ext cx="189000" cy="189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0B372969-F477-B551-28CF-7F87C9A3253D}"/>
              </a:ext>
            </a:extLst>
          </p:cNvPr>
          <p:cNvGrpSpPr/>
          <p:nvPr/>
        </p:nvGrpSpPr>
        <p:grpSpPr>
          <a:xfrm>
            <a:off x="610677" y="4209492"/>
            <a:ext cx="7442216" cy="430552"/>
            <a:chOff x="819667" y="4038026"/>
            <a:chExt cx="7442216" cy="430552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87897C1A-9691-9EAB-D6A0-675DE71B8AAC}"/>
                </a:ext>
              </a:extLst>
            </p:cNvPr>
            <p:cNvGrpSpPr/>
            <p:nvPr/>
          </p:nvGrpSpPr>
          <p:grpSpPr>
            <a:xfrm>
              <a:off x="819667" y="4059524"/>
              <a:ext cx="7442216" cy="409054"/>
              <a:chOff x="819667" y="3953195"/>
              <a:chExt cx="7442216" cy="40905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F7C1EE1-DFD1-60D3-5D3E-E59D25087B2D}"/>
                  </a:ext>
                </a:extLst>
              </p:cNvPr>
              <p:cNvSpPr txBox="1"/>
              <p:nvPr/>
            </p:nvSpPr>
            <p:spPr>
              <a:xfrm>
                <a:off x="819667" y="3953195"/>
                <a:ext cx="666383" cy="330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2000" tIns="72000" rIns="72000" bIns="72000" rtlCol="0">
                <a:spAutoFit/>
              </a:bodyPr>
              <a:lstStyle/>
              <a:p>
                <a:pPr fontAlgn="base">
                  <a:spcAft>
                    <a:spcPct val="0"/>
                  </a:spcAft>
                  <a:buClr>
                    <a:srgbClr val="001135"/>
                  </a:buClr>
                  <a:defRPr/>
                </a:pPr>
                <a:r>
                  <a:rPr lang="en-US" sz="12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ea typeface="Nokia Pure Text" panose="020B0503020202020204" pitchFamily="34" charset="0"/>
                    <a:cs typeface="Nokia Pure Headline Light"/>
                  </a:rPr>
                  <a:t>IP team</a:t>
                </a:r>
              </a:p>
            </p:txBody>
          </p:sp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0D167342-4998-1913-0348-3E78F8771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607521" y="3953195"/>
                <a:ext cx="404851" cy="409054"/>
              </a:xfrm>
              <a:prstGeom prst="rect">
                <a:avLst/>
              </a:prstGeom>
            </p:spPr>
          </p:pic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B2317069-43FC-E368-EEBD-DB13F0769325}"/>
                  </a:ext>
                </a:extLst>
              </p:cNvPr>
              <p:cNvGrpSpPr/>
              <p:nvPr/>
            </p:nvGrpSpPr>
            <p:grpSpPr>
              <a:xfrm>
                <a:off x="2207738" y="4036197"/>
                <a:ext cx="4361839" cy="309598"/>
                <a:chOff x="3331927" y="1565573"/>
                <a:chExt cx="5815784" cy="412797"/>
              </a:xfrm>
            </p:grpSpPr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718C0EF9-FEA9-C3C7-097B-F8270A8B2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31927" y="1643286"/>
                  <a:ext cx="1511588" cy="0"/>
                </a:xfrm>
                <a:prstGeom prst="line">
                  <a:avLst/>
                </a:prstGeom>
                <a:ln w="9525">
                  <a:solidFill>
                    <a:schemeClr val="accent3">
                      <a:lumMod val="40000"/>
                      <a:lumOff val="6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D73B291F-2019-3F03-D0C0-B6BD1AC240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28522" y="1643286"/>
                  <a:ext cx="1519189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EA3FFF0-D5D1-0791-C624-DDA75B280187}"/>
                    </a:ext>
                  </a:extLst>
                </p:cNvPr>
                <p:cNvSpPr txBox="1"/>
                <p:nvPr/>
              </p:nvSpPr>
              <p:spPr>
                <a:xfrm>
                  <a:off x="4982647" y="1565573"/>
                  <a:ext cx="2579938" cy="412797"/>
                </a:xfrm>
                <a:prstGeom prst="rect">
                  <a:avLst/>
                </a:prstGeom>
                <a:noFill/>
              </p:spPr>
              <p:txBody>
                <a:bodyPr wrap="none" lIns="54000" tIns="54000" rIns="54000" bIns="54000" rtlCol="0">
                  <a:noAutofit/>
                </a:bodyPr>
                <a:lstStyle/>
                <a:p>
                  <a:pPr>
                    <a:spcAft>
                      <a:spcPts val="225"/>
                    </a:spcAft>
                    <a:buSzPct val="100000"/>
                  </a:pPr>
                  <a:r>
                    <a:rPr lang="en-US" sz="1500" dirty="0">
                      <a:solidFill>
                        <a:schemeClr val="tx2"/>
                      </a:solidFill>
                    </a:rPr>
                    <a:t>IP-optical coordination</a:t>
                  </a:r>
                  <a:endParaRPr lang="en-CA" sz="1500" dirty="0">
                    <a:solidFill>
                      <a:schemeClr val="tx2"/>
                    </a:solidFill>
                  </a:endParaRPr>
                </a:p>
              </p:txBody>
            </p:sp>
          </p:grpSp>
          <p:pic>
            <p:nvPicPr>
              <p:cNvPr id="95" name="Graphic 94">
                <a:extLst>
                  <a:ext uri="{FF2B5EF4-FFF2-40B4-BE49-F238E27FC236}">
                    <a16:creationId xmlns:a16="http://schemas.microsoft.com/office/drawing/2014/main" id="{927A67F0-CF38-1E97-0E5D-0DAB8AA43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789210" y="3953195"/>
                <a:ext cx="404851" cy="409054"/>
              </a:xfrm>
              <a:prstGeom prst="rect">
                <a:avLst/>
              </a:prstGeom>
            </p:spPr>
          </p:pic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40337594-69D4-3013-CD1A-A5502A1DA48E}"/>
                  </a:ext>
                </a:extLst>
              </p:cNvPr>
              <p:cNvSpPr txBox="1"/>
              <p:nvPr/>
            </p:nvSpPr>
            <p:spPr>
              <a:xfrm>
                <a:off x="7236428" y="3953195"/>
                <a:ext cx="1025455" cy="330072"/>
              </a:xfrm>
              <a:prstGeom prst="rect">
                <a:avLst/>
              </a:prstGeom>
              <a:noFill/>
            </p:spPr>
            <p:txBody>
              <a:bodyPr wrap="none" lIns="72000" tIns="72000" rIns="72000" bIns="72000" rtlCol="0">
                <a:spAutoFit/>
              </a:bodyPr>
              <a:lstStyle/>
              <a:p>
                <a:pPr fontAlgn="base">
                  <a:spcAft>
                    <a:spcPct val="0"/>
                  </a:spcAft>
                  <a:buClr>
                    <a:srgbClr val="001135"/>
                  </a:buClr>
                  <a:defRPr/>
                </a:pPr>
                <a:r>
                  <a:rPr lang="en-US" sz="1200" dirty="0">
                    <a:solidFill>
                      <a:schemeClr val="bg1"/>
                    </a:solidFill>
                    <a:ea typeface="Nokia Pure Text" panose="020B0503020202020204" pitchFamily="34" charset="0"/>
                    <a:cs typeface="Nokia Pure Headline Light"/>
                  </a:rPr>
                  <a:t>Optical team</a:t>
                </a:r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5DECC6E-0D15-676C-9027-A59B00AA4593}"/>
                </a:ext>
              </a:extLst>
            </p:cNvPr>
            <p:cNvSpPr txBox="1"/>
            <p:nvPr/>
          </p:nvSpPr>
          <p:spPr>
            <a:xfrm>
              <a:off x="2825372" y="4038026"/>
              <a:ext cx="3268720" cy="417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200" dirty="0">
                  <a:solidFill>
                    <a:schemeClr val="bg1"/>
                  </a:solidFill>
                </a:rPr>
                <a:t>IP-optical co-ordination required</a:t>
              </a:r>
              <a:endPara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5DC2CE-AD30-FE77-14BC-0624B983799D}"/>
              </a:ext>
            </a:extLst>
          </p:cNvPr>
          <p:cNvGrpSpPr/>
          <p:nvPr/>
        </p:nvGrpSpPr>
        <p:grpSpPr>
          <a:xfrm>
            <a:off x="2006361" y="893555"/>
            <a:ext cx="4437994" cy="1254799"/>
            <a:chOff x="2006361" y="734234"/>
            <a:chExt cx="4437994" cy="125479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2F775D7-8BBB-E19C-94B7-3672FCBA57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06361" y="734234"/>
              <a:ext cx="4437994" cy="1254799"/>
            </a:xfrm>
            <a:prstGeom prst="straightConnector1">
              <a:avLst/>
            </a:prstGeom>
            <a:ln w="63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6503F99-4C5D-DAD3-D7C2-FFF9037B8902}"/>
                </a:ext>
              </a:extLst>
            </p:cNvPr>
            <p:cNvSpPr/>
            <p:nvPr/>
          </p:nvSpPr>
          <p:spPr>
            <a:xfrm>
              <a:off x="3725561" y="821246"/>
              <a:ext cx="958216" cy="95821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72000" rIns="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Aft>
                  <a:spcPts val="300"/>
                </a:spcAft>
                <a:buSzPct val="100000"/>
              </a:pPr>
              <a:r>
                <a:rPr lang="en-US" sz="1100" dirty="0">
                  <a:solidFill>
                    <a:schemeClr val="bg1"/>
                  </a:solidFill>
                </a:rPr>
                <a:t>Reach and </a:t>
              </a:r>
              <a:br>
                <a:rPr lang="en-US" sz="1100" dirty="0">
                  <a:solidFill>
                    <a:schemeClr val="bg1"/>
                  </a:solidFill>
                </a:rPr>
              </a:br>
              <a:r>
                <a:rPr lang="en-US" sz="1100" dirty="0">
                  <a:solidFill>
                    <a:schemeClr val="bg1"/>
                  </a:solidFill>
                </a:rPr>
                <a:t>complexity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750EAB9E-4374-E42C-6FDA-3EDC235BA1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54B8CD-3DFE-F40D-828D-CA2D911766AA}"/>
              </a:ext>
            </a:extLst>
          </p:cNvPr>
          <p:cNvSpPr txBox="1"/>
          <p:nvPr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C3DD494-5286-61E9-4240-8C6F248AC596}"/>
              </a:ext>
            </a:extLst>
          </p:cNvPr>
          <p:cNvSpPr txBox="1">
            <a:spLocks/>
          </p:cNvSpPr>
          <p:nvPr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20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7153C46-ED47-0EC0-9757-C99D823DE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Public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DED9B2-2E1F-5C8F-C16D-FD019D251677}"/>
              </a:ext>
            </a:extLst>
          </p:cNvPr>
          <p:cNvCxnSpPr>
            <a:cxnSpLocks/>
          </p:cNvCxnSpPr>
          <p:nvPr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829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C218AA-432C-42AF-B29B-311E7E751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165596"/>
            <a:ext cx="8308800" cy="340654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>
                <a:latin typeface="Nokia Pure Headline Light" panose="020B0304040602060303" pitchFamily="34" charset="0"/>
                <a:ea typeface="+mn-ea"/>
                <a:cs typeface="+mn-cs"/>
              </a:rPr>
              <a:t>IP-Optical Management Architecture 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C8162-2B54-4979-8B70-F702728BB8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00" y="534170"/>
            <a:ext cx="8308800" cy="340654"/>
          </a:xfrm>
        </p:spPr>
        <p:txBody>
          <a:bodyPr/>
          <a:lstStyle/>
          <a:p>
            <a:r>
              <a:rPr lang="en-CA" dirty="0"/>
              <a:t>End-End coordinated cross-domain management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42210-9B18-4C8E-901C-B9799AA78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1908" y="4855504"/>
            <a:ext cx="2880000" cy="1224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Public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0AFE7FEB-6830-4C5D-83BC-D94B225A4805}"/>
              </a:ext>
            </a:extLst>
          </p:cNvPr>
          <p:cNvSpPr/>
          <p:nvPr/>
        </p:nvSpPr>
        <p:spPr>
          <a:xfrm>
            <a:off x="2677644" y="3272237"/>
            <a:ext cx="3477745" cy="11618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1CB7FC2-F808-45E7-9731-FCA4C1A4A494}"/>
              </a:ext>
            </a:extLst>
          </p:cNvPr>
          <p:cNvSpPr/>
          <p:nvPr/>
        </p:nvSpPr>
        <p:spPr>
          <a:xfrm>
            <a:off x="6176984" y="3269078"/>
            <a:ext cx="865628" cy="11723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476681B-DB5F-4F1C-8883-1AA3CA47E5B8}"/>
              </a:ext>
            </a:extLst>
          </p:cNvPr>
          <p:cNvSpPr/>
          <p:nvPr/>
        </p:nvSpPr>
        <p:spPr>
          <a:xfrm>
            <a:off x="1595945" y="3264705"/>
            <a:ext cx="1020064" cy="11758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A7196D4-91F2-4E02-AB64-78C9AAC093CC}"/>
              </a:ext>
            </a:extLst>
          </p:cNvPr>
          <p:cNvSpPr/>
          <p:nvPr/>
        </p:nvSpPr>
        <p:spPr>
          <a:xfrm>
            <a:off x="2026493" y="3840767"/>
            <a:ext cx="1308234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69000">
                <a:srgbClr val="00B050"/>
              </a:gs>
              <a:gs pos="90000">
                <a:schemeClr val="tx2">
                  <a:lumMod val="90000"/>
                  <a:lumOff val="10000"/>
                </a:schemeClr>
              </a:gs>
              <a:gs pos="38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C21036AD-3E36-4681-A7A6-FE2E9E758ADD}"/>
              </a:ext>
            </a:extLst>
          </p:cNvPr>
          <p:cNvSpPr txBox="1"/>
          <p:nvPr/>
        </p:nvSpPr>
        <p:spPr>
          <a:xfrm>
            <a:off x="6121111" y="3930031"/>
            <a:ext cx="546447" cy="237739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400G ZR+</a:t>
            </a: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77A21CD3-479F-42DC-A315-3495E9CB1181}"/>
              </a:ext>
            </a:extLst>
          </p:cNvPr>
          <p:cNvGrpSpPr/>
          <p:nvPr/>
        </p:nvGrpSpPr>
        <p:grpSpPr>
          <a:xfrm>
            <a:off x="3592724" y="3453152"/>
            <a:ext cx="1516827" cy="647014"/>
            <a:chOff x="6045432" y="751318"/>
            <a:chExt cx="1620538" cy="600795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CA573BDA-0916-4D8E-9BBA-ACE0DBBCF9A4}"/>
                </a:ext>
              </a:extLst>
            </p:cNvPr>
            <p:cNvSpPr/>
            <p:nvPr/>
          </p:nvSpPr>
          <p:spPr>
            <a:xfrm>
              <a:off x="6045432" y="751318"/>
              <a:ext cx="1620538" cy="600795"/>
            </a:xfrm>
            <a:prstGeom prst="ellipse">
              <a:avLst/>
            </a:prstGeom>
            <a:gradFill>
              <a:gsLst>
                <a:gs pos="0">
                  <a:schemeClr val="accent4">
                    <a:lumMod val="75000"/>
                  </a:schemeClr>
                </a:gs>
                <a:gs pos="69000">
                  <a:srgbClr val="00B050"/>
                </a:gs>
                <a:gs pos="90000">
                  <a:schemeClr val="tx2">
                    <a:lumMod val="90000"/>
                    <a:lumOff val="10000"/>
                  </a:schemeClr>
                </a:gs>
                <a:gs pos="38000">
                  <a:schemeClr val="accent5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C678EFAA-93F2-4F3B-B268-2ABD3440C456}"/>
                </a:ext>
              </a:extLst>
            </p:cNvPr>
            <p:cNvSpPr/>
            <p:nvPr/>
          </p:nvSpPr>
          <p:spPr>
            <a:xfrm>
              <a:off x="6150099" y="816410"/>
              <a:ext cx="1428508" cy="4809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6AE9C2E5-1DD8-4876-A5D2-F72FA315C3BE}"/>
              </a:ext>
            </a:extLst>
          </p:cNvPr>
          <p:cNvSpPr txBox="1"/>
          <p:nvPr/>
        </p:nvSpPr>
        <p:spPr>
          <a:xfrm>
            <a:off x="3700870" y="3560000"/>
            <a:ext cx="1308880" cy="45490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ROADM-enabled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Optical Line System</a:t>
            </a: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46AFFEB3-166A-4FD3-9C84-6A09479C2BB5}"/>
              </a:ext>
            </a:extLst>
          </p:cNvPr>
          <p:cNvCxnSpPr>
            <a:cxnSpLocks/>
          </p:cNvCxnSpPr>
          <p:nvPr/>
        </p:nvCxnSpPr>
        <p:spPr>
          <a:xfrm>
            <a:off x="2081401" y="3646976"/>
            <a:ext cx="620567" cy="0"/>
          </a:xfrm>
          <a:prstGeom prst="straightConnector1">
            <a:avLst/>
          </a:prstGeom>
          <a:ln w="38100">
            <a:solidFill>
              <a:schemeClr val="bg2"/>
            </a:solidFill>
            <a:miter lim="800000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2E925BCC-CDF3-4782-A4D4-622F93F3DBC6}"/>
              </a:ext>
            </a:extLst>
          </p:cNvPr>
          <p:cNvCxnSpPr>
            <a:cxnSpLocks/>
          </p:cNvCxnSpPr>
          <p:nvPr/>
        </p:nvCxnSpPr>
        <p:spPr>
          <a:xfrm>
            <a:off x="6180686" y="3645780"/>
            <a:ext cx="497915" cy="1195"/>
          </a:xfrm>
          <a:prstGeom prst="straightConnector1">
            <a:avLst/>
          </a:prstGeom>
          <a:ln w="38100">
            <a:solidFill>
              <a:schemeClr val="bg2"/>
            </a:solidFill>
            <a:miter lim="800000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angle 178">
            <a:extLst>
              <a:ext uri="{FF2B5EF4-FFF2-40B4-BE49-F238E27FC236}">
                <a16:creationId xmlns:a16="http://schemas.microsoft.com/office/drawing/2014/main" id="{6E3C90D2-92E6-4EE0-8281-DA0B7BBDE1D5}"/>
              </a:ext>
            </a:extLst>
          </p:cNvPr>
          <p:cNvSpPr/>
          <p:nvPr/>
        </p:nvSpPr>
        <p:spPr>
          <a:xfrm>
            <a:off x="5385954" y="3590182"/>
            <a:ext cx="397100" cy="4923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69000">
                <a:srgbClr val="00B050"/>
              </a:gs>
              <a:gs pos="90000">
                <a:schemeClr val="tx2">
                  <a:lumMod val="90000"/>
                  <a:lumOff val="10000"/>
                </a:schemeClr>
              </a:gs>
              <a:gs pos="38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pic>
        <p:nvPicPr>
          <p:cNvPr id="180" name="Picture 179" descr="\\DML-NAS\DML_Data\1 Live Jobs\Nokia\21314 - Nokia Icon update March 2016\Artwork\NOKIA Network Icons - All PNGs\Blue Black PNG Icons\ARROWS ICON 7_Blue Black_RGB.png">
            <a:extLst>
              <a:ext uri="{FF2B5EF4-FFF2-40B4-BE49-F238E27FC236}">
                <a16:creationId xmlns:a16="http://schemas.microsoft.com/office/drawing/2014/main" id="{1C032AD5-1D22-4691-B47B-FC0C21FD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38" y="3719604"/>
            <a:ext cx="252038" cy="246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C5DFB4A0-D08D-4D41-8734-92BA92F7675F}"/>
              </a:ext>
            </a:extLst>
          </p:cNvPr>
          <p:cNvSpPr txBox="1"/>
          <p:nvPr/>
        </p:nvSpPr>
        <p:spPr>
          <a:xfrm>
            <a:off x="2107367" y="3923268"/>
            <a:ext cx="570400" cy="237739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400G ZR+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5AEE9B9B-B8B0-469F-8A94-D89F26B08922}"/>
              </a:ext>
            </a:extLst>
          </p:cNvPr>
          <p:cNvSpPr/>
          <p:nvPr/>
        </p:nvSpPr>
        <p:spPr>
          <a:xfrm>
            <a:off x="3071755" y="3623282"/>
            <a:ext cx="295545" cy="4923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69000">
                <a:srgbClr val="00B050"/>
              </a:gs>
              <a:gs pos="90000">
                <a:schemeClr val="tx2">
                  <a:lumMod val="90000"/>
                  <a:lumOff val="10000"/>
                </a:schemeClr>
              </a:gs>
              <a:gs pos="38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pic>
        <p:nvPicPr>
          <p:cNvPr id="188" name="Picture 16" descr="\\DML-NAS\DML_Data\1 Live Jobs\Nokia\21314 - Nokia Icon update March 2016\Artwork\NOKIA Network Icons - All PNGs\Blue Black PNG Icons\ARROWS ICON 3_Blue Black_RGB.png">
            <a:extLst>
              <a:ext uri="{FF2B5EF4-FFF2-40B4-BE49-F238E27FC236}">
                <a16:creationId xmlns:a16="http://schemas.microsoft.com/office/drawing/2014/main" id="{399E2EE3-1F7B-4F86-80F1-041144F7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3419" y="3592584"/>
            <a:ext cx="427982" cy="4189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3ABAB59D-8E0E-431A-822F-5E6126BC2C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068" y="3398895"/>
            <a:ext cx="419225" cy="410340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70A13CCF-DA80-4463-B9C7-33C7FC0776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815" y="3548530"/>
            <a:ext cx="434091" cy="424891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C7EEA63E-6CED-4F9C-91FF-CE4A76E7B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191" y="3391808"/>
            <a:ext cx="412263" cy="403526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AE80F8E8-8A47-4C99-B802-2277A839D71F}"/>
              </a:ext>
            </a:extLst>
          </p:cNvPr>
          <p:cNvSpPr txBox="1"/>
          <p:nvPr/>
        </p:nvSpPr>
        <p:spPr>
          <a:xfrm>
            <a:off x="5181004" y="3229423"/>
            <a:ext cx="558579" cy="388610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400G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Multihaul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1C3C158D-D37B-4483-8150-464B7558EB2E}"/>
              </a:ext>
            </a:extLst>
          </p:cNvPr>
          <p:cNvSpPr txBox="1"/>
          <p:nvPr/>
        </p:nvSpPr>
        <p:spPr>
          <a:xfrm>
            <a:off x="3057864" y="3211663"/>
            <a:ext cx="558579" cy="388610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400G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Multihaul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8D77E0B-710C-4021-8F35-E8AF1F5623DB}"/>
              </a:ext>
            </a:extLst>
          </p:cNvPr>
          <p:cNvSpPr txBox="1"/>
          <p:nvPr/>
        </p:nvSpPr>
        <p:spPr>
          <a:xfrm>
            <a:off x="5739584" y="874823"/>
            <a:ext cx="735810" cy="521191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5766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Optical team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876136C-C965-4E2D-A049-77EF9F65D9CD}"/>
              </a:ext>
            </a:extLst>
          </p:cNvPr>
          <p:cNvSpPr txBox="1"/>
          <p:nvPr/>
        </p:nvSpPr>
        <p:spPr>
          <a:xfrm flipH="1">
            <a:off x="1379095" y="905611"/>
            <a:ext cx="801530" cy="521191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5766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IP</a:t>
            </a:r>
          </a:p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5766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team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79CAF25-2BCE-4F3F-88C3-BF17BFC03A40}"/>
              </a:ext>
            </a:extLst>
          </p:cNvPr>
          <p:cNvGrpSpPr/>
          <p:nvPr/>
        </p:nvGrpSpPr>
        <p:grpSpPr>
          <a:xfrm>
            <a:off x="5298453" y="934239"/>
            <a:ext cx="499421" cy="331617"/>
            <a:chOff x="7927577" y="2579814"/>
            <a:chExt cx="690465" cy="348948"/>
          </a:xfrm>
        </p:grpSpPr>
        <p:sp>
          <p:nvSpPr>
            <p:cNvPr id="161" name="Freeform 97">
              <a:extLst>
                <a:ext uri="{FF2B5EF4-FFF2-40B4-BE49-F238E27FC236}">
                  <a16:creationId xmlns:a16="http://schemas.microsoft.com/office/drawing/2014/main" id="{4540099E-0ABE-489F-94A1-FDB06600E6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77864" y="2589018"/>
              <a:ext cx="340178" cy="339744"/>
            </a:xfrm>
            <a:custGeom>
              <a:avLst/>
              <a:gdLst>
                <a:gd name="T0" fmla="*/ 147 w 743"/>
                <a:gd name="T1" fmla="*/ 855 h 856"/>
                <a:gd name="T2" fmla="*/ 31 w 743"/>
                <a:gd name="T3" fmla="*/ 855 h 856"/>
                <a:gd name="T4" fmla="*/ 9 w 743"/>
                <a:gd name="T5" fmla="*/ 835 h 856"/>
                <a:gd name="T6" fmla="*/ 1 w 743"/>
                <a:gd name="T7" fmla="*/ 680 h 856"/>
                <a:gd name="T8" fmla="*/ 95 w 743"/>
                <a:gd name="T9" fmla="*/ 538 h 856"/>
                <a:gd name="T10" fmla="*/ 124 w 743"/>
                <a:gd name="T11" fmla="*/ 526 h 856"/>
                <a:gd name="T12" fmla="*/ 164 w 743"/>
                <a:gd name="T13" fmla="*/ 458 h 856"/>
                <a:gd name="T14" fmla="*/ 147 w 743"/>
                <a:gd name="T15" fmla="*/ 331 h 856"/>
                <a:gd name="T16" fmla="*/ 160 w 743"/>
                <a:gd name="T17" fmla="*/ 148 h 856"/>
                <a:gd name="T18" fmla="*/ 397 w 743"/>
                <a:gd name="T19" fmla="*/ 10 h 856"/>
                <a:gd name="T20" fmla="*/ 599 w 743"/>
                <a:gd name="T21" fmla="*/ 190 h 856"/>
                <a:gd name="T22" fmla="*/ 593 w 743"/>
                <a:gd name="T23" fmla="*/ 354 h 856"/>
                <a:gd name="T24" fmla="*/ 577 w 743"/>
                <a:gd name="T25" fmla="*/ 470 h 856"/>
                <a:gd name="T26" fmla="*/ 609 w 743"/>
                <a:gd name="T27" fmla="*/ 522 h 856"/>
                <a:gd name="T28" fmla="*/ 678 w 743"/>
                <a:gd name="T29" fmla="*/ 553 h 856"/>
                <a:gd name="T30" fmla="*/ 743 w 743"/>
                <a:gd name="T31" fmla="*/ 671 h 856"/>
                <a:gd name="T32" fmla="*/ 736 w 743"/>
                <a:gd name="T33" fmla="*/ 837 h 856"/>
                <a:gd name="T34" fmla="*/ 714 w 743"/>
                <a:gd name="T35" fmla="*/ 855 h 856"/>
                <a:gd name="T36" fmla="*/ 487 w 743"/>
                <a:gd name="T37" fmla="*/ 855 h 856"/>
                <a:gd name="T38" fmla="*/ 465 w 743"/>
                <a:gd name="T39" fmla="*/ 833 h 856"/>
                <a:gd name="T40" fmla="*/ 470 w 743"/>
                <a:gd name="T41" fmla="*/ 755 h 856"/>
                <a:gd name="T42" fmla="*/ 450 w 743"/>
                <a:gd name="T43" fmla="*/ 739 h 856"/>
                <a:gd name="T44" fmla="*/ 300 w 743"/>
                <a:gd name="T45" fmla="*/ 740 h 856"/>
                <a:gd name="T46" fmla="*/ 283 w 743"/>
                <a:gd name="T47" fmla="*/ 756 h 856"/>
                <a:gd name="T48" fmla="*/ 283 w 743"/>
                <a:gd name="T49" fmla="*/ 832 h 856"/>
                <a:gd name="T50" fmla="*/ 260 w 743"/>
                <a:gd name="T51" fmla="*/ 856 h 856"/>
                <a:gd name="T52" fmla="*/ 147 w 743"/>
                <a:gd name="T53" fmla="*/ 855 h 856"/>
                <a:gd name="T54" fmla="*/ 475 w 743"/>
                <a:gd name="T55" fmla="*/ 223 h 856"/>
                <a:gd name="T56" fmla="*/ 459 w 743"/>
                <a:gd name="T57" fmla="*/ 230 h 856"/>
                <a:gd name="T58" fmla="*/ 260 w 743"/>
                <a:gd name="T59" fmla="*/ 211 h 856"/>
                <a:gd name="T60" fmla="*/ 240 w 743"/>
                <a:gd name="T61" fmla="*/ 219 h 856"/>
                <a:gd name="T62" fmla="*/ 266 w 743"/>
                <a:gd name="T63" fmla="*/ 398 h 856"/>
                <a:gd name="T64" fmla="*/ 286 w 743"/>
                <a:gd name="T65" fmla="*/ 458 h 856"/>
                <a:gd name="T66" fmla="*/ 254 w 743"/>
                <a:gd name="T67" fmla="*/ 510 h 856"/>
                <a:gd name="T68" fmla="*/ 239 w 743"/>
                <a:gd name="T69" fmla="*/ 532 h 856"/>
                <a:gd name="T70" fmla="*/ 266 w 743"/>
                <a:gd name="T71" fmla="*/ 657 h 856"/>
                <a:gd name="T72" fmla="*/ 282 w 743"/>
                <a:gd name="T73" fmla="*/ 679 h 856"/>
                <a:gd name="T74" fmla="*/ 471 w 743"/>
                <a:gd name="T75" fmla="*/ 675 h 856"/>
                <a:gd name="T76" fmla="*/ 485 w 743"/>
                <a:gd name="T77" fmla="*/ 652 h 856"/>
                <a:gd name="T78" fmla="*/ 507 w 743"/>
                <a:gd name="T79" fmla="*/ 545 h 856"/>
                <a:gd name="T80" fmla="*/ 486 w 743"/>
                <a:gd name="T81" fmla="*/ 508 h 856"/>
                <a:gd name="T82" fmla="*/ 462 w 743"/>
                <a:gd name="T83" fmla="*/ 491 h 856"/>
                <a:gd name="T84" fmla="*/ 473 w 743"/>
                <a:gd name="T85" fmla="*/ 413 h 856"/>
                <a:gd name="T86" fmla="*/ 505 w 743"/>
                <a:gd name="T87" fmla="*/ 229 h 856"/>
                <a:gd name="T88" fmla="*/ 434 w 743"/>
                <a:gd name="T89" fmla="*/ 175 h 856"/>
                <a:gd name="T90" fmla="*/ 424 w 743"/>
                <a:gd name="T91" fmla="*/ 178 h 856"/>
                <a:gd name="T92" fmla="*/ 429 w 743"/>
                <a:gd name="T93" fmla="*/ 189 h 856"/>
                <a:gd name="T94" fmla="*/ 475 w 743"/>
                <a:gd name="T95" fmla="*/ 223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3" h="856">
                  <a:moveTo>
                    <a:pt x="147" y="855"/>
                  </a:moveTo>
                  <a:cubicBezTo>
                    <a:pt x="108" y="855"/>
                    <a:pt x="69" y="855"/>
                    <a:pt x="31" y="855"/>
                  </a:cubicBezTo>
                  <a:cubicBezTo>
                    <a:pt x="16" y="856"/>
                    <a:pt x="9" y="851"/>
                    <a:pt x="9" y="835"/>
                  </a:cubicBezTo>
                  <a:cubicBezTo>
                    <a:pt x="6" y="784"/>
                    <a:pt x="1" y="732"/>
                    <a:pt x="1" y="680"/>
                  </a:cubicBezTo>
                  <a:cubicBezTo>
                    <a:pt x="0" y="611"/>
                    <a:pt x="34" y="566"/>
                    <a:pt x="95" y="538"/>
                  </a:cubicBezTo>
                  <a:cubicBezTo>
                    <a:pt x="104" y="534"/>
                    <a:pt x="114" y="530"/>
                    <a:pt x="124" y="526"/>
                  </a:cubicBezTo>
                  <a:cubicBezTo>
                    <a:pt x="160" y="511"/>
                    <a:pt x="169" y="496"/>
                    <a:pt x="164" y="458"/>
                  </a:cubicBezTo>
                  <a:cubicBezTo>
                    <a:pt x="159" y="416"/>
                    <a:pt x="152" y="374"/>
                    <a:pt x="147" y="331"/>
                  </a:cubicBezTo>
                  <a:cubicBezTo>
                    <a:pt x="140" y="270"/>
                    <a:pt x="135" y="208"/>
                    <a:pt x="160" y="148"/>
                  </a:cubicBezTo>
                  <a:cubicBezTo>
                    <a:pt x="199" y="56"/>
                    <a:pt x="295" y="0"/>
                    <a:pt x="397" y="10"/>
                  </a:cubicBezTo>
                  <a:cubicBezTo>
                    <a:pt x="494" y="19"/>
                    <a:pt x="576" y="93"/>
                    <a:pt x="599" y="190"/>
                  </a:cubicBezTo>
                  <a:cubicBezTo>
                    <a:pt x="611" y="245"/>
                    <a:pt x="603" y="299"/>
                    <a:pt x="593" y="354"/>
                  </a:cubicBezTo>
                  <a:cubicBezTo>
                    <a:pt x="586" y="393"/>
                    <a:pt x="579" y="431"/>
                    <a:pt x="577" y="470"/>
                  </a:cubicBezTo>
                  <a:cubicBezTo>
                    <a:pt x="575" y="496"/>
                    <a:pt x="584" y="512"/>
                    <a:pt x="609" y="522"/>
                  </a:cubicBezTo>
                  <a:cubicBezTo>
                    <a:pt x="632" y="531"/>
                    <a:pt x="656" y="539"/>
                    <a:pt x="678" y="553"/>
                  </a:cubicBezTo>
                  <a:cubicBezTo>
                    <a:pt x="721" y="581"/>
                    <a:pt x="743" y="619"/>
                    <a:pt x="743" y="671"/>
                  </a:cubicBezTo>
                  <a:cubicBezTo>
                    <a:pt x="743" y="727"/>
                    <a:pt x="740" y="782"/>
                    <a:pt x="736" y="837"/>
                  </a:cubicBezTo>
                  <a:cubicBezTo>
                    <a:pt x="735" y="852"/>
                    <a:pt x="728" y="855"/>
                    <a:pt x="714" y="855"/>
                  </a:cubicBezTo>
                  <a:cubicBezTo>
                    <a:pt x="638" y="855"/>
                    <a:pt x="562" y="855"/>
                    <a:pt x="487" y="855"/>
                  </a:cubicBezTo>
                  <a:cubicBezTo>
                    <a:pt x="470" y="856"/>
                    <a:pt x="464" y="849"/>
                    <a:pt x="465" y="833"/>
                  </a:cubicBezTo>
                  <a:cubicBezTo>
                    <a:pt x="467" y="807"/>
                    <a:pt x="468" y="781"/>
                    <a:pt x="470" y="755"/>
                  </a:cubicBezTo>
                  <a:cubicBezTo>
                    <a:pt x="471" y="740"/>
                    <a:pt x="466" y="735"/>
                    <a:pt x="450" y="739"/>
                  </a:cubicBezTo>
                  <a:cubicBezTo>
                    <a:pt x="400" y="752"/>
                    <a:pt x="350" y="753"/>
                    <a:pt x="300" y="740"/>
                  </a:cubicBezTo>
                  <a:cubicBezTo>
                    <a:pt x="286" y="737"/>
                    <a:pt x="283" y="744"/>
                    <a:pt x="283" y="756"/>
                  </a:cubicBezTo>
                  <a:cubicBezTo>
                    <a:pt x="283" y="782"/>
                    <a:pt x="282" y="807"/>
                    <a:pt x="283" y="832"/>
                  </a:cubicBezTo>
                  <a:cubicBezTo>
                    <a:pt x="284" y="849"/>
                    <a:pt x="278" y="856"/>
                    <a:pt x="260" y="856"/>
                  </a:cubicBezTo>
                  <a:cubicBezTo>
                    <a:pt x="222" y="854"/>
                    <a:pt x="184" y="855"/>
                    <a:pt x="147" y="855"/>
                  </a:cubicBezTo>
                  <a:close/>
                  <a:moveTo>
                    <a:pt x="475" y="223"/>
                  </a:moveTo>
                  <a:cubicBezTo>
                    <a:pt x="469" y="229"/>
                    <a:pt x="464" y="229"/>
                    <a:pt x="459" y="230"/>
                  </a:cubicBezTo>
                  <a:cubicBezTo>
                    <a:pt x="390" y="244"/>
                    <a:pt x="324" y="241"/>
                    <a:pt x="260" y="211"/>
                  </a:cubicBezTo>
                  <a:cubicBezTo>
                    <a:pt x="249" y="206"/>
                    <a:pt x="243" y="205"/>
                    <a:pt x="240" y="219"/>
                  </a:cubicBezTo>
                  <a:cubicBezTo>
                    <a:pt x="229" y="282"/>
                    <a:pt x="230" y="342"/>
                    <a:pt x="266" y="398"/>
                  </a:cubicBezTo>
                  <a:cubicBezTo>
                    <a:pt x="277" y="417"/>
                    <a:pt x="283" y="437"/>
                    <a:pt x="286" y="458"/>
                  </a:cubicBezTo>
                  <a:cubicBezTo>
                    <a:pt x="290" y="491"/>
                    <a:pt x="285" y="500"/>
                    <a:pt x="254" y="510"/>
                  </a:cubicBezTo>
                  <a:cubicBezTo>
                    <a:pt x="241" y="514"/>
                    <a:pt x="236" y="519"/>
                    <a:pt x="239" y="532"/>
                  </a:cubicBezTo>
                  <a:cubicBezTo>
                    <a:pt x="249" y="574"/>
                    <a:pt x="258" y="615"/>
                    <a:pt x="266" y="657"/>
                  </a:cubicBezTo>
                  <a:cubicBezTo>
                    <a:pt x="268" y="667"/>
                    <a:pt x="273" y="675"/>
                    <a:pt x="282" y="679"/>
                  </a:cubicBezTo>
                  <a:cubicBezTo>
                    <a:pt x="345" y="711"/>
                    <a:pt x="408" y="710"/>
                    <a:pt x="471" y="675"/>
                  </a:cubicBezTo>
                  <a:cubicBezTo>
                    <a:pt x="480" y="670"/>
                    <a:pt x="483" y="662"/>
                    <a:pt x="485" y="652"/>
                  </a:cubicBezTo>
                  <a:cubicBezTo>
                    <a:pt x="492" y="616"/>
                    <a:pt x="499" y="581"/>
                    <a:pt x="507" y="545"/>
                  </a:cubicBezTo>
                  <a:cubicBezTo>
                    <a:pt x="512" y="516"/>
                    <a:pt x="512" y="517"/>
                    <a:pt x="486" y="508"/>
                  </a:cubicBezTo>
                  <a:cubicBezTo>
                    <a:pt x="476" y="505"/>
                    <a:pt x="462" y="504"/>
                    <a:pt x="462" y="491"/>
                  </a:cubicBezTo>
                  <a:cubicBezTo>
                    <a:pt x="460" y="464"/>
                    <a:pt x="457" y="438"/>
                    <a:pt x="473" y="413"/>
                  </a:cubicBezTo>
                  <a:cubicBezTo>
                    <a:pt x="510" y="357"/>
                    <a:pt x="517" y="294"/>
                    <a:pt x="505" y="229"/>
                  </a:cubicBezTo>
                  <a:cubicBezTo>
                    <a:pt x="498" y="188"/>
                    <a:pt x="477" y="173"/>
                    <a:pt x="434" y="175"/>
                  </a:cubicBezTo>
                  <a:cubicBezTo>
                    <a:pt x="431" y="175"/>
                    <a:pt x="426" y="174"/>
                    <a:pt x="424" y="178"/>
                  </a:cubicBezTo>
                  <a:cubicBezTo>
                    <a:pt x="422" y="183"/>
                    <a:pt x="426" y="186"/>
                    <a:pt x="429" y="189"/>
                  </a:cubicBezTo>
                  <a:cubicBezTo>
                    <a:pt x="441" y="203"/>
                    <a:pt x="458" y="211"/>
                    <a:pt x="475" y="223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A3B3961C-6734-4984-A60F-E6C1D982487C}"/>
                </a:ext>
              </a:extLst>
            </p:cNvPr>
            <p:cNvGrpSpPr/>
            <p:nvPr/>
          </p:nvGrpSpPr>
          <p:grpSpPr>
            <a:xfrm>
              <a:off x="7927577" y="2579814"/>
              <a:ext cx="331841" cy="348948"/>
              <a:chOff x="3681416" y="1749663"/>
              <a:chExt cx="392230" cy="434018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163" name="Freeform 56">
                <a:extLst>
                  <a:ext uri="{FF2B5EF4-FFF2-40B4-BE49-F238E27FC236}">
                    <a16:creationId xmlns:a16="http://schemas.microsoft.com/office/drawing/2014/main" id="{2944BB05-E3D8-478C-B8D9-A936E111E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416" y="1996162"/>
                <a:ext cx="392230" cy="187519"/>
              </a:xfrm>
              <a:custGeom>
                <a:avLst/>
                <a:gdLst>
                  <a:gd name="T0" fmla="*/ 898 w 936"/>
                  <a:gd name="T1" fmla="*/ 149 h 447"/>
                  <a:gd name="T2" fmla="*/ 897 w 936"/>
                  <a:gd name="T3" fmla="*/ 149 h 447"/>
                  <a:gd name="T4" fmla="*/ 843 w 936"/>
                  <a:gd name="T5" fmla="*/ 121 h 447"/>
                  <a:gd name="T6" fmla="*/ 698 w 936"/>
                  <a:gd name="T7" fmla="*/ 47 h 447"/>
                  <a:gd name="T8" fmla="*/ 644 w 936"/>
                  <a:gd name="T9" fmla="*/ 7 h 447"/>
                  <a:gd name="T10" fmla="*/ 633 w 936"/>
                  <a:gd name="T11" fmla="*/ 8 h 447"/>
                  <a:gd name="T12" fmla="*/ 597 w 936"/>
                  <a:gd name="T13" fmla="*/ 64 h 447"/>
                  <a:gd name="T14" fmla="*/ 591 w 936"/>
                  <a:gd name="T15" fmla="*/ 76 h 447"/>
                  <a:gd name="T16" fmla="*/ 532 w 936"/>
                  <a:gd name="T17" fmla="*/ 231 h 447"/>
                  <a:gd name="T18" fmla="*/ 526 w 936"/>
                  <a:gd name="T19" fmla="*/ 241 h 447"/>
                  <a:gd name="T20" fmla="*/ 523 w 936"/>
                  <a:gd name="T21" fmla="*/ 231 h 447"/>
                  <a:gd name="T22" fmla="*/ 502 w 936"/>
                  <a:gd name="T23" fmla="*/ 91 h 447"/>
                  <a:gd name="T24" fmla="*/ 507 w 936"/>
                  <a:gd name="T25" fmla="*/ 68 h 447"/>
                  <a:gd name="T26" fmla="*/ 517 w 936"/>
                  <a:gd name="T27" fmla="*/ 51 h 447"/>
                  <a:gd name="T28" fmla="*/ 417 w 936"/>
                  <a:gd name="T29" fmla="*/ 52 h 447"/>
                  <a:gd name="T30" fmla="*/ 430 w 936"/>
                  <a:gd name="T31" fmla="*/ 71 h 447"/>
                  <a:gd name="T32" fmla="*/ 434 w 936"/>
                  <a:gd name="T33" fmla="*/ 88 h 447"/>
                  <a:gd name="T34" fmla="*/ 412 w 936"/>
                  <a:gd name="T35" fmla="*/ 231 h 447"/>
                  <a:gd name="T36" fmla="*/ 409 w 936"/>
                  <a:gd name="T37" fmla="*/ 239 h 447"/>
                  <a:gd name="T38" fmla="*/ 403 w 936"/>
                  <a:gd name="T39" fmla="*/ 229 h 447"/>
                  <a:gd name="T40" fmla="*/ 346 w 936"/>
                  <a:gd name="T41" fmla="*/ 81 h 447"/>
                  <a:gd name="T42" fmla="*/ 339 w 936"/>
                  <a:gd name="T43" fmla="*/ 64 h 447"/>
                  <a:gd name="T44" fmla="*/ 302 w 936"/>
                  <a:gd name="T45" fmla="*/ 6 h 447"/>
                  <a:gd name="T46" fmla="*/ 293 w 936"/>
                  <a:gd name="T47" fmla="*/ 5 h 447"/>
                  <a:gd name="T48" fmla="*/ 259 w 936"/>
                  <a:gd name="T49" fmla="*/ 35 h 447"/>
                  <a:gd name="T50" fmla="*/ 209 w 936"/>
                  <a:gd name="T51" fmla="*/ 62 h 447"/>
                  <a:gd name="T52" fmla="*/ 42 w 936"/>
                  <a:gd name="T53" fmla="*/ 147 h 447"/>
                  <a:gd name="T54" fmla="*/ 28 w 936"/>
                  <a:gd name="T55" fmla="*/ 155 h 447"/>
                  <a:gd name="T56" fmla="*/ 0 w 936"/>
                  <a:gd name="T57" fmla="*/ 204 h 447"/>
                  <a:gd name="T58" fmla="*/ 0 w 936"/>
                  <a:gd name="T59" fmla="*/ 212 h 447"/>
                  <a:gd name="T60" fmla="*/ 0 w 936"/>
                  <a:gd name="T61" fmla="*/ 432 h 447"/>
                  <a:gd name="T62" fmla="*/ 0 w 936"/>
                  <a:gd name="T63" fmla="*/ 438 h 447"/>
                  <a:gd name="T64" fmla="*/ 8 w 936"/>
                  <a:gd name="T65" fmla="*/ 446 h 447"/>
                  <a:gd name="T66" fmla="*/ 13 w 936"/>
                  <a:gd name="T67" fmla="*/ 447 h 447"/>
                  <a:gd name="T68" fmla="*/ 922 w 936"/>
                  <a:gd name="T69" fmla="*/ 446 h 447"/>
                  <a:gd name="T70" fmla="*/ 936 w 936"/>
                  <a:gd name="T71" fmla="*/ 433 h 447"/>
                  <a:gd name="T72" fmla="*/ 936 w 936"/>
                  <a:gd name="T73" fmla="*/ 212 h 447"/>
                  <a:gd name="T74" fmla="*/ 898 w 936"/>
                  <a:gd name="T75" fmla="*/ 149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6" h="447">
                    <a:moveTo>
                      <a:pt x="898" y="149"/>
                    </a:moveTo>
                    <a:cubicBezTo>
                      <a:pt x="898" y="149"/>
                      <a:pt x="897" y="149"/>
                      <a:pt x="897" y="149"/>
                    </a:cubicBezTo>
                    <a:cubicBezTo>
                      <a:pt x="879" y="139"/>
                      <a:pt x="861" y="130"/>
                      <a:pt x="843" y="121"/>
                    </a:cubicBezTo>
                    <a:cubicBezTo>
                      <a:pt x="795" y="97"/>
                      <a:pt x="746" y="72"/>
                      <a:pt x="698" y="47"/>
                    </a:cubicBezTo>
                    <a:cubicBezTo>
                      <a:pt x="678" y="37"/>
                      <a:pt x="659" y="25"/>
                      <a:pt x="644" y="7"/>
                    </a:cubicBezTo>
                    <a:cubicBezTo>
                      <a:pt x="639" y="0"/>
                      <a:pt x="638" y="0"/>
                      <a:pt x="633" y="8"/>
                    </a:cubicBezTo>
                    <a:cubicBezTo>
                      <a:pt x="621" y="26"/>
                      <a:pt x="609" y="45"/>
                      <a:pt x="597" y="64"/>
                    </a:cubicBezTo>
                    <a:cubicBezTo>
                      <a:pt x="594" y="68"/>
                      <a:pt x="592" y="72"/>
                      <a:pt x="591" y="76"/>
                    </a:cubicBezTo>
                    <a:cubicBezTo>
                      <a:pt x="571" y="128"/>
                      <a:pt x="551" y="179"/>
                      <a:pt x="532" y="231"/>
                    </a:cubicBezTo>
                    <a:cubicBezTo>
                      <a:pt x="530" y="234"/>
                      <a:pt x="530" y="238"/>
                      <a:pt x="526" y="241"/>
                    </a:cubicBezTo>
                    <a:cubicBezTo>
                      <a:pt x="524" y="237"/>
                      <a:pt x="524" y="234"/>
                      <a:pt x="523" y="231"/>
                    </a:cubicBezTo>
                    <a:cubicBezTo>
                      <a:pt x="516" y="184"/>
                      <a:pt x="509" y="138"/>
                      <a:pt x="502" y="91"/>
                    </a:cubicBezTo>
                    <a:cubicBezTo>
                      <a:pt x="500" y="82"/>
                      <a:pt x="501" y="75"/>
                      <a:pt x="507" y="68"/>
                    </a:cubicBezTo>
                    <a:cubicBezTo>
                      <a:pt x="511" y="64"/>
                      <a:pt x="514" y="59"/>
                      <a:pt x="517" y="51"/>
                    </a:cubicBezTo>
                    <a:cubicBezTo>
                      <a:pt x="483" y="59"/>
                      <a:pt x="452" y="58"/>
                      <a:pt x="417" y="52"/>
                    </a:cubicBezTo>
                    <a:cubicBezTo>
                      <a:pt x="423" y="60"/>
                      <a:pt x="426" y="66"/>
                      <a:pt x="430" y="71"/>
                    </a:cubicBezTo>
                    <a:cubicBezTo>
                      <a:pt x="434" y="76"/>
                      <a:pt x="435" y="82"/>
                      <a:pt x="434" y="88"/>
                    </a:cubicBezTo>
                    <a:cubicBezTo>
                      <a:pt x="427" y="136"/>
                      <a:pt x="419" y="184"/>
                      <a:pt x="412" y="231"/>
                    </a:cubicBezTo>
                    <a:cubicBezTo>
                      <a:pt x="412" y="234"/>
                      <a:pt x="412" y="237"/>
                      <a:pt x="409" y="239"/>
                    </a:cubicBezTo>
                    <a:cubicBezTo>
                      <a:pt x="405" y="237"/>
                      <a:pt x="405" y="233"/>
                      <a:pt x="403" y="229"/>
                    </a:cubicBezTo>
                    <a:cubicBezTo>
                      <a:pt x="384" y="180"/>
                      <a:pt x="365" y="130"/>
                      <a:pt x="346" y="81"/>
                    </a:cubicBezTo>
                    <a:cubicBezTo>
                      <a:pt x="344" y="75"/>
                      <a:pt x="342" y="69"/>
                      <a:pt x="339" y="64"/>
                    </a:cubicBezTo>
                    <a:cubicBezTo>
                      <a:pt x="327" y="45"/>
                      <a:pt x="314" y="25"/>
                      <a:pt x="302" y="6"/>
                    </a:cubicBezTo>
                    <a:cubicBezTo>
                      <a:pt x="298" y="0"/>
                      <a:pt x="297" y="0"/>
                      <a:pt x="293" y="5"/>
                    </a:cubicBezTo>
                    <a:cubicBezTo>
                      <a:pt x="283" y="17"/>
                      <a:pt x="272" y="27"/>
                      <a:pt x="259" y="35"/>
                    </a:cubicBezTo>
                    <a:cubicBezTo>
                      <a:pt x="243" y="45"/>
                      <a:pt x="226" y="53"/>
                      <a:pt x="209" y="62"/>
                    </a:cubicBezTo>
                    <a:cubicBezTo>
                      <a:pt x="153" y="91"/>
                      <a:pt x="97" y="119"/>
                      <a:pt x="42" y="147"/>
                    </a:cubicBezTo>
                    <a:cubicBezTo>
                      <a:pt x="37" y="150"/>
                      <a:pt x="33" y="152"/>
                      <a:pt x="28" y="155"/>
                    </a:cubicBezTo>
                    <a:cubicBezTo>
                      <a:pt x="9" y="166"/>
                      <a:pt x="1" y="182"/>
                      <a:pt x="0" y="204"/>
                    </a:cubicBezTo>
                    <a:cubicBezTo>
                      <a:pt x="0" y="206"/>
                      <a:pt x="0" y="209"/>
                      <a:pt x="0" y="212"/>
                    </a:cubicBezTo>
                    <a:cubicBezTo>
                      <a:pt x="0" y="285"/>
                      <a:pt x="0" y="359"/>
                      <a:pt x="0" y="432"/>
                    </a:cubicBezTo>
                    <a:cubicBezTo>
                      <a:pt x="0" y="434"/>
                      <a:pt x="0" y="436"/>
                      <a:pt x="0" y="438"/>
                    </a:cubicBezTo>
                    <a:cubicBezTo>
                      <a:pt x="0" y="445"/>
                      <a:pt x="1" y="446"/>
                      <a:pt x="8" y="446"/>
                    </a:cubicBezTo>
                    <a:cubicBezTo>
                      <a:pt x="10" y="447"/>
                      <a:pt x="11" y="447"/>
                      <a:pt x="13" y="447"/>
                    </a:cubicBezTo>
                    <a:cubicBezTo>
                      <a:pt x="316" y="447"/>
                      <a:pt x="619" y="447"/>
                      <a:pt x="922" y="446"/>
                    </a:cubicBezTo>
                    <a:cubicBezTo>
                      <a:pt x="936" y="446"/>
                      <a:pt x="936" y="446"/>
                      <a:pt x="936" y="433"/>
                    </a:cubicBezTo>
                    <a:cubicBezTo>
                      <a:pt x="936" y="359"/>
                      <a:pt x="935" y="285"/>
                      <a:pt x="936" y="212"/>
                    </a:cubicBezTo>
                    <a:cubicBezTo>
                      <a:pt x="936" y="183"/>
                      <a:pt x="924" y="162"/>
                      <a:pt x="898" y="149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164" name="Freeform 57">
                <a:extLst>
                  <a:ext uri="{FF2B5EF4-FFF2-40B4-BE49-F238E27FC236}">
                    <a16:creationId xmlns:a16="http://schemas.microsoft.com/office/drawing/2014/main" id="{DD8F4758-5969-422F-950B-1EF1EBC589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76895" y="1749663"/>
                <a:ext cx="200479" cy="253905"/>
              </a:xfrm>
              <a:custGeom>
                <a:avLst/>
                <a:gdLst>
                  <a:gd name="T0" fmla="*/ 51 w 478"/>
                  <a:gd name="T1" fmla="*/ 400 h 605"/>
                  <a:gd name="T2" fmla="*/ 116 w 478"/>
                  <a:gd name="T3" fmla="*/ 522 h 605"/>
                  <a:gd name="T4" fmla="*/ 295 w 478"/>
                  <a:gd name="T5" fmla="*/ 583 h 605"/>
                  <a:gd name="T6" fmla="*/ 415 w 478"/>
                  <a:gd name="T7" fmla="*/ 430 h 605"/>
                  <a:gd name="T8" fmla="*/ 438 w 478"/>
                  <a:gd name="T9" fmla="*/ 393 h 605"/>
                  <a:gd name="T10" fmla="*/ 475 w 478"/>
                  <a:gd name="T11" fmla="*/ 333 h 605"/>
                  <a:gd name="T12" fmla="*/ 468 w 478"/>
                  <a:gd name="T13" fmla="*/ 288 h 605"/>
                  <a:gd name="T14" fmla="*/ 460 w 478"/>
                  <a:gd name="T15" fmla="*/ 241 h 605"/>
                  <a:gd name="T16" fmla="*/ 428 w 478"/>
                  <a:gd name="T17" fmla="*/ 104 h 605"/>
                  <a:gd name="T18" fmla="*/ 248 w 478"/>
                  <a:gd name="T19" fmla="*/ 1 h 605"/>
                  <a:gd name="T20" fmla="*/ 43 w 478"/>
                  <a:gd name="T21" fmla="*/ 119 h 605"/>
                  <a:gd name="T22" fmla="*/ 19 w 478"/>
                  <a:gd name="T23" fmla="*/ 275 h 605"/>
                  <a:gd name="T24" fmla="*/ 4 w 478"/>
                  <a:gd name="T25" fmla="*/ 302 h 605"/>
                  <a:gd name="T26" fmla="*/ 41 w 478"/>
                  <a:gd name="T27" fmla="*/ 392 h 605"/>
                  <a:gd name="T28" fmla="*/ 34 w 478"/>
                  <a:gd name="T29" fmla="*/ 281 h 605"/>
                  <a:gd name="T30" fmla="*/ 55 w 478"/>
                  <a:gd name="T31" fmla="*/ 214 h 605"/>
                  <a:gd name="T32" fmla="*/ 78 w 478"/>
                  <a:gd name="T33" fmla="*/ 222 h 605"/>
                  <a:gd name="T34" fmla="*/ 104 w 478"/>
                  <a:gd name="T35" fmla="*/ 228 h 605"/>
                  <a:gd name="T36" fmla="*/ 119 w 478"/>
                  <a:gd name="T37" fmla="*/ 167 h 605"/>
                  <a:gd name="T38" fmla="*/ 165 w 478"/>
                  <a:gd name="T39" fmla="*/ 169 h 605"/>
                  <a:gd name="T40" fmla="*/ 297 w 478"/>
                  <a:gd name="T41" fmla="*/ 182 h 605"/>
                  <a:gd name="T42" fmla="*/ 324 w 478"/>
                  <a:gd name="T43" fmla="*/ 156 h 605"/>
                  <a:gd name="T44" fmla="*/ 368 w 478"/>
                  <a:gd name="T45" fmla="*/ 173 h 605"/>
                  <a:gd name="T46" fmla="*/ 384 w 478"/>
                  <a:gd name="T47" fmla="*/ 223 h 605"/>
                  <a:gd name="T48" fmla="*/ 412 w 478"/>
                  <a:gd name="T49" fmla="*/ 219 h 605"/>
                  <a:gd name="T50" fmla="*/ 446 w 478"/>
                  <a:gd name="T51" fmla="*/ 273 h 605"/>
                  <a:gd name="T52" fmla="*/ 462 w 478"/>
                  <a:gd name="T53" fmla="*/ 310 h 605"/>
                  <a:gd name="T54" fmla="*/ 434 w 478"/>
                  <a:gd name="T55" fmla="*/ 379 h 605"/>
                  <a:gd name="T56" fmla="*/ 404 w 478"/>
                  <a:gd name="T57" fmla="*/ 420 h 605"/>
                  <a:gd name="T58" fmla="*/ 295 w 478"/>
                  <a:gd name="T59" fmla="*/ 566 h 605"/>
                  <a:gd name="T60" fmla="*/ 162 w 478"/>
                  <a:gd name="T61" fmla="*/ 550 h 605"/>
                  <a:gd name="T62" fmla="*/ 73 w 478"/>
                  <a:gd name="T63" fmla="*/ 413 h 605"/>
                  <a:gd name="T64" fmla="*/ 45 w 478"/>
                  <a:gd name="T65" fmla="*/ 378 h 605"/>
                  <a:gd name="T66" fmla="*/ 17 w 478"/>
                  <a:gd name="T67" fmla="*/ 313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78" h="605">
                    <a:moveTo>
                      <a:pt x="41" y="392"/>
                    </a:moveTo>
                    <a:cubicBezTo>
                      <a:pt x="46" y="393"/>
                      <a:pt x="49" y="396"/>
                      <a:pt x="51" y="400"/>
                    </a:cubicBezTo>
                    <a:cubicBezTo>
                      <a:pt x="55" y="407"/>
                      <a:pt x="58" y="415"/>
                      <a:pt x="62" y="423"/>
                    </a:cubicBezTo>
                    <a:cubicBezTo>
                      <a:pt x="76" y="458"/>
                      <a:pt x="94" y="491"/>
                      <a:pt x="116" y="522"/>
                    </a:cubicBezTo>
                    <a:cubicBezTo>
                      <a:pt x="133" y="543"/>
                      <a:pt x="151" y="563"/>
                      <a:pt x="175" y="578"/>
                    </a:cubicBezTo>
                    <a:cubicBezTo>
                      <a:pt x="214" y="602"/>
                      <a:pt x="254" y="605"/>
                      <a:pt x="295" y="583"/>
                    </a:cubicBezTo>
                    <a:cubicBezTo>
                      <a:pt x="319" y="571"/>
                      <a:pt x="338" y="553"/>
                      <a:pt x="354" y="532"/>
                    </a:cubicBezTo>
                    <a:cubicBezTo>
                      <a:pt x="380" y="502"/>
                      <a:pt x="399" y="467"/>
                      <a:pt x="415" y="430"/>
                    </a:cubicBezTo>
                    <a:cubicBezTo>
                      <a:pt x="419" y="421"/>
                      <a:pt x="422" y="411"/>
                      <a:pt x="428" y="402"/>
                    </a:cubicBezTo>
                    <a:cubicBezTo>
                      <a:pt x="430" y="397"/>
                      <a:pt x="433" y="393"/>
                      <a:pt x="438" y="393"/>
                    </a:cubicBezTo>
                    <a:cubicBezTo>
                      <a:pt x="448" y="392"/>
                      <a:pt x="454" y="385"/>
                      <a:pt x="459" y="378"/>
                    </a:cubicBezTo>
                    <a:cubicBezTo>
                      <a:pt x="468" y="364"/>
                      <a:pt x="473" y="349"/>
                      <a:pt x="475" y="333"/>
                    </a:cubicBezTo>
                    <a:cubicBezTo>
                      <a:pt x="477" y="322"/>
                      <a:pt x="478" y="311"/>
                      <a:pt x="475" y="300"/>
                    </a:cubicBezTo>
                    <a:cubicBezTo>
                      <a:pt x="474" y="296"/>
                      <a:pt x="473" y="290"/>
                      <a:pt x="468" y="288"/>
                    </a:cubicBezTo>
                    <a:cubicBezTo>
                      <a:pt x="460" y="286"/>
                      <a:pt x="460" y="281"/>
                      <a:pt x="460" y="274"/>
                    </a:cubicBezTo>
                    <a:cubicBezTo>
                      <a:pt x="461" y="263"/>
                      <a:pt x="461" y="251"/>
                      <a:pt x="460" y="241"/>
                    </a:cubicBezTo>
                    <a:cubicBezTo>
                      <a:pt x="461" y="228"/>
                      <a:pt x="460" y="216"/>
                      <a:pt x="458" y="204"/>
                    </a:cubicBezTo>
                    <a:cubicBezTo>
                      <a:pt x="454" y="169"/>
                      <a:pt x="445" y="135"/>
                      <a:pt x="428" y="104"/>
                    </a:cubicBezTo>
                    <a:cubicBezTo>
                      <a:pt x="412" y="74"/>
                      <a:pt x="390" y="50"/>
                      <a:pt x="360" y="32"/>
                    </a:cubicBezTo>
                    <a:cubicBezTo>
                      <a:pt x="326" y="12"/>
                      <a:pt x="288" y="3"/>
                      <a:pt x="248" y="1"/>
                    </a:cubicBezTo>
                    <a:cubicBezTo>
                      <a:pt x="221" y="0"/>
                      <a:pt x="195" y="4"/>
                      <a:pt x="170" y="11"/>
                    </a:cubicBezTo>
                    <a:cubicBezTo>
                      <a:pt x="111" y="28"/>
                      <a:pt x="68" y="63"/>
                      <a:pt x="43" y="119"/>
                    </a:cubicBezTo>
                    <a:cubicBezTo>
                      <a:pt x="28" y="154"/>
                      <a:pt x="21" y="191"/>
                      <a:pt x="19" y="228"/>
                    </a:cubicBezTo>
                    <a:cubicBezTo>
                      <a:pt x="18" y="244"/>
                      <a:pt x="19" y="260"/>
                      <a:pt x="19" y="275"/>
                    </a:cubicBezTo>
                    <a:cubicBezTo>
                      <a:pt x="19" y="280"/>
                      <a:pt x="20" y="285"/>
                      <a:pt x="14" y="287"/>
                    </a:cubicBezTo>
                    <a:cubicBezTo>
                      <a:pt x="7" y="290"/>
                      <a:pt x="5" y="295"/>
                      <a:pt x="4" y="302"/>
                    </a:cubicBezTo>
                    <a:cubicBezTo>
                      <a:pt x="0" y="329"/>
                      <a:pt x="6" y="355"/>
                      <a:pt x="21" y="379"/>
                    </a:cubicBezTo>
                    <a:cubicBezTo>
                      <a:pt x="26" y="386"/>
                      <a:pt x="31" y="392"/>
                      <a:pt x="41" y="392"/>
                    </a:cubicBezTo>
                    <a:close/>
                    <a:moveTo>
                      <a:pt x="24" y="299"/>
                    </a:moveTo>
                    <a:cubicBezTo>
                      <a:pt x="31" y="295"/>
                      <a:pt x="34" y="288"/>
                      <a:pt x="34" y="281"/>
                    </a:cubicBezTo>
                    <a:cubicBezTo>
                      <a:pt x="34" y="262"/>
                      <a:pt x="40" y="244"/>
                      <a:pt x="47" y="227"/>
                    </a:cubicBezTo>
                    <a:cubicBezTo>
                      <a:pt x="49" y="222"/>
                      <a:pt x="51" y="218"/>
                      <a:pt x="55" y="214"/>
                    </a:cubicBezTo>
                    <a:cubicBezTo>
                      <a:pt x="61" y="209"/>
                      <a:pt x="65" y="209"/>
                      <a:pt x="71" y="214"/>
                    </a:cubicBezTo>
                    <a:cubicBezTo>
                      <a:pt x="74" y="216"/>
                      <a:pt x="76" y="219"/>
                      <a:pt x="78" y="222"/>
                    </a:cubicBezTo>
                    <a:cubicBezTo>
                      <a:pt x="80" y="224"/>
                      <a:pt x="82" y="227"/>
                      <a:pt x="84" y="230"/>
                    </a:cubicBezTo>
                    <a:cubicBezTo>
                      <a:pt x="92" y="239"/>
                      <a:pt x="98" y="238"/>
                      <a:pt x="104" y="228"/>
                    </a:cubicBezTo>
                    <a:cubicBezTo>
                      <a:pt x="110" y="215"/>
                      <a:pt x="113" y="202"/>
                      <a:pt x="114" y="188"/>
                    </a:cubicBezTo>
                    <a:cubicBezTo>
                      <a:pt x="115" y="181"/>
                      <a:pt x="117" y="174"/>
                      <a:pt x="119" y="167"/>
                    </a:cubicBezTo>
                    <a:cubicBezTo>
                      <a:pt x="123" y="153"/>
                      <a:pt x="132" y="149"/>
                      <a:pt x="145" y="156"/>
                    </a:cubicBezTo>
                    <a:cubicBezTo>
                      <a:pt x="152" y="159"/>
                      <a:pt x="159" y="164"/>
                      <a:pt x="165" y="169"/>
                    </a:cubicBezTo>
                    <a:cubicBezTo>
                      <a:pt x="176" y="177"/>
                      <a:pt x="187" y="184"/>
                      <a:pt x="198" y="191"/>
                    </a:cubicBezTo>
                    <a:cubicBezTo>
                      <a:pt x="228" y="212"/>
                      <a:pt x="268" y="208"/>
                      <a:pt x="297" y="182"/>
                    </a:cubicBezTo>
                    <a:cubicBezTo>
                      <a:pt x="303" y="177"/>
                      <a:pt x="308" y="171"/>
                      <a:pt x="314" y="165"/>
                    </a:cubicBezTo>
                    <a:cubicBezTo>
                      <a:pt x="317" y="162"/>
                      <a:pt x="320" y="158"/>
                      <a:pt x="324" y="156"/>
                    </a:cubicBezTo>
                    <a:cubicBezTo>
                      <a:pt x="334" y="150"/>
                      <a:pt x="343" y="150"/>
                      <a:pt x="353" y="156"/>
                    </a:cubicBezTo>
                    <a:cubicBezTo>
                      <a:pt x="359" y="160"/>
                      <a:pt x="364" y="167"/>
                      <a:pt x="368" y="173"/>
                    </a:cubicBezTo>
                    <a:cubicBezTo>
                      <a:pt x="373" y="183"/>
                      <a:pt x="377" y="194"/>
                      <a:pt x="378" y="205"/>
                    </a:cubicBezTo>
                    <a:cubicBezTo>
                      <a:pt x="379" y="211"/>
                      <a:pt x="380" y="218"/>
                      <a:pt x="384" y="223"/>
                    </a:cubicBezTo>
                    <a:cubicBezTo>
                      <a:pt x="388" y="231"/>
                      <a:pt x="394" y="232"/>
                      <a:pt x="402" y="228"/>
                    </a:cubicBezTo>
                    <a:cubicBezTo>
                      <a:pt x="406" y="226"/>
                      <a:pt x="409" y="222"/>
                      <a:pt x="412" y="219"/>
                    </a:cubicBezTo>
                    <a:cubicBezTo>
                      <a:pt x="420" y="212"/>
                      <a:pt x="427" y="212"/>
                      <a:pt x="432" y="222"/>
                    </a:cubicBezTo>
                    <a:cubicBezTo>
                      <a:pt x="441" y="238"/>
                      <a:pt x="446" y="255"/>
                      <a:pt x="446" y="273"/>
                    </a:cubicBezTo>
                    <a:cubicBezTo>
                      <a:pt x="446" y="284"/>
                      <a:pt x="447" y="294"/>
                      <a:pt x="458" y="301"/>
                    </a:cubicBezTo>
                    <a:cubicBezTo>
                      <a:pt x="461" y="303"/>
                      <a:pt x="462" y="306"/>
                      <a:pt x="462" y="310"/>
                    </a:cubicBezTo>
                    <a:cubicBezTo>
                      <a:pt x="463" y="332"/>
                      <a:pt x="458" y="352"/>
                      <a:pt x="446" y="371"/>
                    </a:cubicBezTo>
                    <a:cubicBezTo>
                      <a:pt x="443" y="375"/>
                      <a:pt x="439" y="378"/>
                      <a:pt x="434" y="379"/>
                    </a:cubicBezTo>
                    <a:cubicBezTo>
                      <a:pt x="426" y="380"/>
                      <a:pt x="421" y="385"/>
                      <a:pt x="417" y="391"/>
                    </a:cubicBezTo>
                    <a:cubicBezTo>
                      <a:pt x="412" y="400"/>
                      <a:pt x="408" y="410"/>
                      <a:pt x="404" y="420"/>
                    </a:cubicBezTo>
                    <a:cubicBezTo>
                      <a:pt x="389" y="456"/>
                      <a:pt x="370" y="490"/>
                      <a:pt x="346" y="520"/>
                    </a:cubicBezTo>
                    <a:cubicBezTo>
                      <a:pt x="332" y="538"/>
                      <a:pt x="315" y="554"/>
                      <a:pt x="295" y="566"/>
                    </a:cubicBezTo>
                    <a:cubicBezTo>
                      <a:pt x="278" y="577"/>
                      <a:pt x="260" y="583"/>
                      <a:pt x="242" y="583"/>
                    </a:cubicBezTo>
                    <a:cubicBezTo>
                      <a:pt x="209" y="583"/>
                      <a:pt x="184" y="570"/>
                      <a:pt x="162" y="550"/>
                    </a:cubicBezTo>
                    <a:cubicBezTo>
                      <a:pt x="135" y="526"/>
                      <a:pt x="114" y="496"/>
                      <a:pt x="97" y="464"/>
                    </a:cubicBezTo>
                    <a:cubicBezTo>
                      <a:pt x="88" y="447"/>
                      <a:pt x="80" y="430"/>
                      <a:pt x="73" y="413"/>
                    </a:cubicBezTo>
                    <a:cubicBezTo>
                      <a:pt x="70" y="406"/>
                      <a:pt x="68" y="399"/>
                      <a:pt x="64" y="393"/>
                    </a:cubicBezTo>
                    <a:cubicBezTo>
                      <a:pt x="59" y="385"/>
                      <a:pt x="54" y="380"/>
                      <a:pt x="45" y="378"/>
                    </a:cubicBezTo>
                    <a:cubicBezTo>
                      <a:pt x="39" y="378"/>
                      <a:pt x="35" y="374"/>
                      <a:pt x="33" y="370"/>
                    </a:cubicBezTo>
                    <a:cubicBezTo>
                      <a:pt x="22" y="352"/>
                      <a:pt x="17" y="333"/>
                      <a:pt x="17" y="313"/>
                    </a:cubicBezTo>
                    <a:cubicBezTo>
                      <a:pt x="17" y="307"/>
                      <a:pt x="19" y="302"/>
                      <a:pt x="24" y="299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5384A8B-8ECE-4D39-8292-6495B993F24A}"/>
              </a:ext>
            </a:extLst>
          </p:cNvPr>
          <p:cNvGrpSpPr/>
          <p:nvPr/>
        </p:nvGrpSpPr>
        <p:grpSpPr>
          <a:xfrm>
            <a:off x="2092264" y="972087"/>
            <a:ext cx="569821" cy="360839"/>
            <a:chOff x="7979041" y="1352547"/>
            <a:chExt cx="809058" cy="444464"/>
          </a:xfrm>
        </p:grpSpPr>
        <p:sp>
          <p:nvSpPr>
            <p:cNvPr id="158" name="Freeform 58">
              <a:extLst>
                <a:ext uri="{FF2B5EF4-FFF2-40B4-BE49-F238E27FC236}">
                  <a16:creationId xmlns:a16="http://schemas.microsoft.com/office/drawing/2014/main" id="{76160030-463B-447C-A5D8-5576847DE921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7979041" y="1352547"/>
              <a:ext cx="279296" cy="364988"/>
            </a:xfrm>
            <a:custGeom>
              <a:avLst/>
              <a:gdLst>
                <a:gd name="T0" fmla="*/ 435 w 666"/>
                <a:gd name="T1" fmla="*/ 29 h 869"/>
                <a:gd name="T2" fmla="*/ 340 w 666"/>
                <a:gd name="T3" fmla="*/ 5 h 869"/>
                <a:gd name="T4" fmla="*/ 218 w 666"/>
                <a:gd name="T5" fmla="*/ 54 h 869"/>
                <a:gd name="T6" fmla="*/ 145 w 666"/>
                <a:gd name="T7" fmla="*/ 208 h 869"/>
                <a:gd name="T8" fmla="*/ 230 w 666"/>
                <a:gd name="T9" fmla="*/ 428 h 869"/>
                <a:gd name="T10" fmla="*/ 205 w 666"/>
                <a:gd name="T11" fmla="*/ 474 h 869"/>
                <a:gd name="T12" fmla="*/ 121 w 666"/>
                <a:gd name="T13" fmla="*/ 492 h 869"/>
                <a:gd name="T14" fmla="*/ 0 w 666"/>
                <a:gd name="T15" fmla="*/ 593 h 869"/>
                <a:gd name="T16" fmla="*/ 8 w 666"/>
                <a:gd name="T17" fmla="*/ 634 h 869"/>
                <a:gd name="T18" fmla="*/ 183 w 666"/>
                <a:gd name="T19" fmla="*/ 723 h 869"/>
                <a:gd name="T20" fmla="*/ 228 w 666"/>
                <a:gd name="T21" fmla="*/ 773 h 869"/>
                <a:gd name="T22" fmla="*/ 231 w 666"/>
                <a:gd name="T23" fmla="*/ 856 h 869"/>
                <a:gd name="T24" fmla="*/ 448 w 666"/>
                <a:gd name="T25" fmla="*/ 869 h 869"/>
                <a:gd name="T26" fmla="*/ 659 w 666"/>
                <a:gd name="T27" fmla="*/ 869 h 869"/>
                <a:gd name="T28" fmla="*/ 664 w 666"/>
                <a:gd name="T29" fmla="*/ 840 h 869"/>
                <a:gd name="T30" fmla="*/ 645 w 666"/>
                <a:gd name="T31" fmla="*/ 582 h 869"/>
                <a:gd name="T32" fmla="*/ 584 w 666"/>
                <a:gd name="T33" fmla="*/ 509 h 869"/>
                <a:gd name="T34" fmla="*/ 448 w 666"/>
                <a:gd name="T35" fmla="*/ 476 h 869"/>
                <a:gd name="T36" fmla="*/ 416 w 666"/>
                <a:gd name="T37" fmla="*/ 423 h 869"/>
                <a:gd name="T38" fmla="*/ 491 w 666"/>
                <a:gd name="T39" fmla="*/ 277 h 869"/>
                <a:gd name="T40" fmla="*/ 473 w 666"/>
                <a:gd name="T41" fmla="*/ 104 h 869"/>
                <a:gd name="T42" fmla="*/ 412 w 666"/>
                <a:gd name="T43" fmla="*/ 477 h 869"/>
                <a:gd name="T44" fmla="*/ 437 w 666"/>
                <a:gd name="T45" fmla="*/ 508 h 869"/>
                <a:gd name="T46" fmla="*/ 380 w 666"/>
                <a:gd name="T47" fmla="*/ 703 h 869"/>
                <a:gd name="T48" fmla="*/ 370 w 666"/>
                <a:gd name="T49" fmla="*/ 719 h 869"/>
                <a:gd name="T50" fmla="*/ 361 w 666"/>
                <a:gd name="T51" fmla="*/ 707 h 869"/>
                <a:gd name="T52" fmla="*/ 346 w 666"/>
                <a:gd name="T53" fmla="*/ 575 h 869"/>
                <a:gd name="T54" fmla="*/ 354 w 666"/>
                <a:gd name="T55" fmla="*/ 542 h 869"/>
                <a:gd name="T56" fmla="*/ 309 w 666"/>
                <a:gd name="T57" fmla="*/ 526 h 869"/>
                <a:gd name="T58" fmla="*/ 290 w 666"/>
                <a:gd name="T59" fmla="*/ 553 h 869"/>
                <a:gd name="T60" fmla="*/ 301 w 666"/>
                <a:gd name="T61" fmla="*/ 591 h 869"/>
                <a:gd name="T62" fmla="*/ 284 w 666"/>
                <a:gd name="T63" fmla="*/ 713 h 869"/>
                <a:gd name="T64" fmla="*/ 270 w 666"/>
                <a:gd name="T65" fmla="*/ 715 h 869"/>
                <a:gd name="T66" fmla="*/ 212 w 666"/>
                <a:gd name="T67" fmla="*/ 521 h 869"/>
                <a:gd name="T68" fmla="*/ 217 w 666"/>
                <a:gd name="T69" fmla="*/ 487 h 869"/>
                <a:gd name="T70" fmla="*/ 242 w 666"/>
                <a:gd name="T71" fmla="*/ 463 h 869"/>
                <a:gd name="T72" fmla="*/ 243 w 666"/>
                <a:gd name="T73" fmla="*/ 443 h 869"/>
                <a:gd name="T74" fmla="*/ 267 w 666"/>
                <a:gd name="T75" fmla="*/ 457 h 869"/>
                <a:gd name="T76" fmla="*/ 360 w 666"/>
                <a:gd name="T77" fmla="*/ 465 h 869"/>
                <a:gd name="T78" fmla="*/ 403 w 666"/>
                <a:gd name="T79" fmla="*/ 439 h 869"/>
                <a:gd name="T80" fmla="*/ 412 w 666"/>
                <a:gd name="T81" fmla="*/ 477 h 869"/>
                <a:gd name="T82" fmla="*/ 412 w 666"/>
                <a:gd name="T83" fmla="*/ 407 h 869"/>
                <a:gd name="T84" fmla="*/ 287 w 666"/>
                <a:gd name="T85" fmla="*/ 457 h 869"/>
                <a:gd name="T86" fmla="*/ 201 w 666"/>
                <a:gd name="T87" fmla="*/ 360 h 869"/>
                <a:gd name="T88" fmla="*/ 185 w 666"/>
                <a:gd name="T89" fmla="*/ 219 h 869"/>
                <a:gd name="T90" fmla="*/ 262 w 666"/>
                <a:gd name="T91" fmla="*/ 134 h 869"/>
                <a:gd name="T92" fmla="*/ 333 w 666"/>
                <a:gd name="T93" fmla="*/ 144 h 869"/>
                <a:gd name="T94" fmla="*/ 401 w 666"/>
                <a:gd name="T95" fmla="*/ 123 h 869"/>
                <a:gd name="T96" fmla="*/ 421 w 666"/>
                <a:gd name="T97" fmla="*/ 134 h 869"/>
                <a:gd name="T98" fmla="*/ 431 w 666"/>
                <a:gd name="T99" fmla="*/ 138 h 869"/>
                <a:gd name="T100" fmla="*/ 431 w 666"/>
                <a:gd name="T101" fmla="*/ 150 h 869"/>
                <a:gd name="T102" fmla="*/ 445 w 666"/>
                <a:gd name="T103" fmla="*/ 151 h 869"/>
                <a:gd name="T104" fmla="*/ 466 w 666"/>
                <a:gd name="T105" fmla="*/ 280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66" h="869">
                  <a:moveTo>
                    <a:pt x="466" y="85"/>
                  </a:moveTo>
                  <a:cubicBezTo>
                    <a:pt x="466" y="61"/>
                    <a:pt x="455" y="42"/>
                    <a:pt x="435" y="29"/>
                  </a:cubicBezTo>
                  <a:cubicBezTo>
                    <a:pt x="418" y="17"/>
                    <a:pt x="399" y="12"/>
                    <a:pt x="379" y="8"/>
                  </a:cubicBezTo>
                  <a:cubicBezTo>
                    <a:pt x="366" y="5"/>
                    <a:pt x="353" y="6"/>
                    <a:pt x="340" y="5"/>
                  </a:cubicBezTo>
                  <a:cubicBezTo>
                    <a:pt x="298" y="0"/>
                    <a:pt x="261" y="12"/>
                    <a:pt x="232" y="43"/>
                  </a:cubicBezTo>
                  <a:cubicBezTo>
                    <a:pt x="228" y="48"/>
                    <a:pt x="223" y="51"/>
                    <a:pt x="218" y="54"/>
                  </a:cubicBezTo>
                  <a:cubicBezTo>
                    <a:pt x="192" y="67"/>
                    <a:pt x="172" y="85"/>
                    <a:pt x="159" y="111"/>
                  </a:cubicBezTo>
                  <a:cubicBezTo>
                    <a:pt x="144" y="142"/>
                    <a:pt x="142" y="175"/>
                    <a:pt x="145" y="208"/>
                  </a:cubicBezTo>
                  <a:cubicBezTo>
                    <a:pt x="148" y="239"/>
                    <a:pt x="155" y="269"/>
                    <a:pt x="164" y="299"/>
                  </a:cubicBezTo>
                  <a:cubicBezTo>
                    <a:pt x="178" y="347"/>
                    <a:pt x="195" y="392"/>
                    <a:pt x="230" y="428"/>
                  </a:cubicBezTo>
                  <a:cubicBezTo>
                    <a:pt x="233" y="431"/>
                    <a:pt x="234" y="434"/>
                    <a:pt x="233" y="438"/>
                  </a:cubicBezTo>
                  <a:cubicBezTo>
                    <a:pt x="231" y="456"/>
                    <a:pt x="223" y="469"/>
                    <a:pt x="205" y="474"/>
                  </a:cubicBezTo>
                  <a:cubicBezTo>
                    <a:pt x="201" y="476"/>
                    <a:pt x="196" y="477"/>
                    <a:pt x="192" y="478"/>
                  </a:cubicBezTo>
                  <a:cubicBezTo>
                    <a:pt x="168" y="483"/>
                    <a:pt x="144" y="487"/>
                    <a:pt x="121" y="492"/>
                  </a:cubicBezTo>
                  <a:cubicBezTo>
                    <a:pt x="95" y="497"/>
                    <a:pt x="69" y="503"/>
                    <a:pt x="46" y="516"/>
                  </a:cubicBezTo>
                  <a:cubicBezTo>
                    <a:pt x="16" y="533"/>
                    <a:pt x="0" y="558"/>
                    <a:pt x="0" y="593"/>
                  </a:cubicBezTo>
                  <a:cubicBezTo>
                    <a:pt x="0" y="602"/>
                    <a:pt x="0" y="612"/>
                    <a:pt x="0" y="621"/>
                  </a:cubicBezTo>
                  <a:cubicBezTo>
                    <a:pt x="0" y="628"/>
                    <a:pt x="2" y="632"/>
                    <a:pt x="8" y="634"/>
                  </a:cubicBezTo>
                  <a:cubicBezTo>
                    <a:pt x="19" y="640"/>
                    <a:pt x="29" y="645"/>
                    <a:pt x="40" y="651"/>
                  </a:cubicBezTo>
                  <a:cubicBezTo>
                    <a:pt x="88" y="675"/>
                    <a:pt x="135" y="699"/>
                    <a:pt x="183" y="723"/>
                  </a:cubicBezTo>
                  <a:cubicBezTo>
                    <a:pt x="192" y="728"/>
                    <a:pt x="200" y="733"/>
                    <a:pt x="208" y="739"/>
                  </a:cubicBezTo>
                  <a:cubicBezTo>
                    <a:pt x="219" y="748"/>
                    <a:pt x="226" y="760"/>
                    <a:pt x="228" y="773"/>
                  </a:cubicBezTo>
                  <a:cubicBezTo>
                    <a:pt x="230" y="781"/>
                    <a:pt x="231" y="788"/>
                    <a:pt x="231" y="796"/>
                  </a:cubicBezTo>
                  <a:cubicBezTo>
                    <a:pt x="230" y="816"/>
                    <a:pt x="230" y="836"/>
                    <a:pt x="231" y="856"/>
                  </a:cubicBezTo>
                  <a:cubicBezTo>
                    <a:pt x="231" y="869"/>
                    <a:pt x="231" y="869"/>
                    <a:pt x="244" y="869"/>
                  </a:cubicBezTo>
                  <a:cubicBezTo>
                    <a:pt x="312" y="869"/>
                    <a:pt x="380" y="869"/>
                    <a:pt x="448" y="869"/>
                  </a:cubicBezTo>
                  <a:cubicBezTo>
                    <a:pt x="516" y="869"/>
                    <a:pt x="583" y="869"/>
                    <a:pt x="651" y="869"/>
                  </a:cubicBezTo>
                  <a:cubicBezTo>
                    <a:pt x="654" y="869"/>
                    <a:pt x="656" y="869"/>
                    <a:pt x="659" y="869"/>
                  </a:cubicBezTo>
                  <a:cubicBezTo>
                    <a:pt x="664" y="869"/>
                    <a:pt x="666" y="867"/>
                    <a:pt x="665" y="863"/>
                  </a:cubicBezTo>
                  <a:cubicBezTo>
                    <a:pt x="665" y="855"/>
                    <a:pt x="664" y="847"/>
                    <a:pt x="664" y="840"/>
                  </a:cubicBezTo>
                  <a:cubicBezTo>
                    <a:pt x="661" y="800"/>
                    <a:pt x="658" y="760"/>
                    <a:pt x="655" y="720"/>
                  </a:cubicBezTo>
                  <a:cubicBezTo>
                    <a:pt x="652" y="674"/>
                    <a:pt x="648" y="628"/>
                    <a:pt x="645" y="582"/>
                  </a:cubicBezTo>
                  <a:cubicBezTo>
                    <a:pt x="644" y="565"/>
                    <a:pt x="637" y="551"/>
                    <a:pt x="626" y="538"/>
                  </a:cubicBezTo>
                  <a:cubicBezTo>
                    <a:pt x="614" y="525"/>
                    <a:pt x="600" y="516"/>
                    <a:pt x="584" y="509"/>
                  </a:cubicBezTo>
                  <a:cubicBezTo>
                    <a:pt x="562" y="500"/>
                    <a:pt x="539" y="494"/>
                    <a:pt x="516" y="490"/>
                  </a:cubicBezTo>
                  <a:cubicBezTo>
                    <a:pt x="493" y="485"/>
                    <a:pt x="470" y="481"/>
                    <a:pt x="448" y="476"/>
                  </a:cubicBezTo>
                  <a:cubicBezTo>
                    <a:pt x="425" y="471"/>
                    <a:pt x="414" y="458"/>
                    <a:pt x="412" y="435"/>
                  </a:cubicBezTo>
                  <a:cubicBezTo>
                    <a:pt x="412" y="430"/>
                    <a:pt x="413" y="427"/>
                    <a:pt x="416" y="423"/>
                  </a:cubicBezTo>
                  <a:cubicBezTo>
                    <a:pt x="432" y="407"/>
                    <a:pt x="444" y="388"/>
                    <a:pt x="454" y="367"/>
                  </a:cubicBezTo>
                  <a:cubicBezTo>
                    <a:pt x="467" y="338"/>
                    <a:pt x="480" y="308"/>
                    <a:pt x="491" y="277"/>
                  </a:cubicBezTo>
                  <a:cubicBezTo>
                    <a:pt x="500" y="250"/>
                    <a:pt x="505" y="222"/>
                    <a:pt x="503" y="193"/>
                  </a:cubicBezTo>
                  <a:cubicBezTo>
                    <a:pt x="501" y="161"/>
                    <a:pt x="491" y="131"/>
                    <a:pt x="473" y="104"/>
                  </a:cubicBezTo>
                  <a:cubicBezTo>
                    <a:pt x="469" y="98"/>
                    <a:pt x="467" y="92"/>
                    <a:pt x="466" y="85"/>
                  </a:cubicBezTo>
                  <a:close/>
                  <a:moveTo>
                    <a:pt x="412" y="477"/>
                  </a:moveTo>
                  <a:cubicBezTo>
                    <a:pt x="418" y="480"/>
                    <a:pt x="423" y="483"/>
                    <a:pt x="429" y="487"/>
                  </a:cubicBezTo>
                  <a:cubicBezTo>
                    <a:pt x="437" y="492"/>
                    <a:pt x="440" y="499"/>
                    <a:pt x="437" y="508"/>
                  </a:cubicBezTo>
                  <a:cubicBezTo>
                    <a:pt x="431" y="532"/>
                    <a:pt x="424" y="554"/>
                    <a:pt x="417" y="577"/>
                  </a:cubicBezTo>
                  <a:cubicBezTo>
                    <a:pt x="405" y="620"/>
                    <a:pt x="392" y="661"/>
                    <a:pt x="380" y="703"/>
                  </a:cubicBezTo>
                  <a:cubicBezTo>
                    <a:pt x="379" y="707"/>
                    <a:pt x="378" y="710"/>
                    <a:pt x="377" y="713"/>
                  </a:cubicBezTo>
                  <a:cubicBezTo>
                    <a:pt x="376" y="716"/>
                    <a:pt x="373" y="718"/>
                    <a:pt x="370" y="719"/>
                  </a:cubicBezTo>
                  <a:cubicBezTo>
                    <a:pt x="366" y="720"/>
                    <a:pt x="364" y="719"/>
                    <a:pt x="363" y="715"/>
                  </a:cubicBezTo>
                  <a:cubicBezTo>
                    <a:pt x="362" y="712"/>
                    <a:pt x="362" y="710"/>
                    <a:pt x="361" y="707"/>
                  </a:cubicBezTo>
                  <a:cubicBezTo>
                    <a:pt x="356" y="667"/>
                    <a:pt x="350" y="628"/>
                    <a:pt x="344" y="588"/>
                  </a:cubicBezTo>
                  <a:cubicBezTo>
                    <a:pt x="343" y="583"/>
                    <a:pt x="344" y="579"/>
                    <a:pt x="346" y="575"/>
                  </a:cubicBezTo>
                  <a:cubicBezTo>
                    <a:pt x="350" y="567"/>
                    <a:pt x="353" y="560"/>
                    <a:pt x="356" y="553"/>
                  </a:cubicBezTo>
                  <a:cubicBezTo>
                    <a:pt x="358" y="549"/>
                    <a:pt x="358" y="545"/>
                    <a:pt x="354" y="542"/>
                  </a:cubicBezTo>
                  <a:cubicBezTo>
                    <a:pt x="348" y="537"/>
                    <a:pt x="343" y="532"/>
                    <a:pt x="338" y="527"/>
                  </a:cubicBezTo>
                  <a:cubicBezTo>
                    <a:pt x="331" y="521"/>
                    <a:pt x="316" y="520"/>
                    <a:pt x="309" y="526"/>
                  </a:cubicBezTo>
                  <a:cubicBezTo>
                    <a:pt x="303" y="531"/>
                    <a:pt x="298" y="537"/>
                    <a:pt x="292" y="542"/>
                  </a:cubicBezTo>
                  <a:cubicBezTo>
                    <a:pt x="289" y="545"/>
                    <a:pt x="288" y="549"/>
                    <a:pt x="290" y="553"/>
                  </a:cubicBezTo>
                  <a:cubicBezTo>
                    <a:pt x="293" y="559"/>
                    <a:pt x="296" y="565"/>
                    <a:pt x="299" y="572"/>
                  </a:cubicBezTo>
                  <a:cubicBezTo>
                    <a:pt x="302" y="578"/>
                    <a:pt x="302" y="584"/>
                    <a:pt x="301" y="591"/>
                  </a:cubicBezTo>
                  <a:cubicBezTo>
                    <a:pt x="295" y="630"/>
                    <a:pt x="290" y="669"/>
                    <a:pt x="284" y="707"/>
                  </a:cubicBezTo>
                  <a:cubicBezTo>
                    <a:pt x="284" y="709"/>
                    <a:pt x="284" y="711"/>
                    <a:pt x="284" y="713"/>
                  </a:cubicBezTo>
                  <a:cubicBezTo>
                    <a:pt x="283" y="716"/>
                    <a:pt x="283" y="719"/>
                    <a:pt x="279" y="719"/>
                  </a:cubicBezTo>
                  <a:cubicBezTo>
                    <a:pt x="275" y="719"/>
                    <a:pt x="272" y="718"/>
                    <a:pt x="270" y="715"/>
                  </a:cubicBezTo>
                  <a:cubicBezTo>
                    <a:pt x="269" y="713"/>
                    <a:pt x="268" y="710"/>
                    <a:pt x="268" y="708"/>
                  </a:cubicBezTo>
                  <a:cubicBezTo>
                    <a:pt x="249" y="646"/>
                    <a:pt x="230" y="583"/>
                    <a:pt x="212" y="521"/>
                  </a:cubicBezTo>
                  <a:cubicBezTo>
                    <a:pt x="211" y="516"/>
                    <a:pt x="210" y="512"/>
                    <a:pt x="209" y="508"/>
                  </a:cubicBezTo>
                  <a:cubicBezTo>
                    <a:pt x="206" y="499"/>
                    <a:pt x="209" y="492"/>
                    <a:pt x="217" y="487"/>
                  </a:cubicBezTo>
                  <a:cubicBezTo>
                    <a:pt x="222" y="483"/>
                    <a:pt x="228" y="480"/>
                    <a:pt x="234" y="477"/>
                  </a:cubicBezTo>
                  <a:cubicBezTo>
                    <a:pt x="240" y="474"/>
                    <a:pt x="242" y="469"/>
                    <a:pt x="242" y="463"/>
                  </a:cubicBezTo>
                  <a:cubicBezTo>
                    <a:pt x="241" y="458"/>
                    <a:pt x="242" y="454"/>
                    <a:pt x="242" y="449"/>
                  </a:cubicBezTo>
                  <a:cubicBezTo>
                    <a:pt x="242" y="447"/>
                    <a:pt x="241" y="444"/>
                    <a:pt x="243" y="443"/>
                  </a:cubicBezTo>
                  <a:cubicBezTo>
                    <a:pt x="246" y="442"/>
                    <a:pt x="247" y="444"/>
                    <a:pt x="249" y="445"/>
                  </a:cubicBezTo>
                  <a:cubicBezTo>
                    <a:pt x="255" y="449"/>
                    <a:pt x="261" y="454"/>
                    <a:pt x="267" y="457"/>
                  </a:cubicBezTo>
                  <a:cubicBezTo>
                    <a:pt x="282" y="468"/>
                    <a:pt x="300" y="474"/>
                    <a:pt x="319" y="475"/>
                  </a:cubicBezTo>
                  <a:cubicBezTo>
                    <a:pt x="333" y="476"/>
                    <a:pt x="347" y="472"/>
                    <a:pt x="360" y="465"/>
                  </a:cubicBezTo>
                  <a:cubicBezTo>
                    <a:pt x="373" y="460"/>
                    <a:pt x="384" y="453"/>
                    <a:pt x="394" y="444"/>
                  </a:cubicBezTo>
                  <a:cubicBezTo>
                    <a:pt x="397" y="442"/>
                    <a:pt x="399" y="440"/>
                    <a:pt x="403" y="439"/>
                  </a:cubicBezTo>
                  <a:cubicBezTo>
                    <a:pt x="405" y="447"/>
                    <a:pt x="404" y="454"/>
                    <a:pt x="404" y="462"/>
                  </a:cubicBezTo>
                  <a:cubicBezTo>
                    <a:pt x="403" y="469"/>
                    <a:pt x="406" y="474"/>
                    <a:pt x="412" y="477"/>
                  </a:cubicBezTo>
                  <a:close/>
                  <a:moveTo>
                    <a:pt x="466" y="280"/>
                  </a:moveTo>
                  <a:cubicBezTo>
                    <a:pt x="463" y="329"/>
                    <a:pt x="440" y="369"/>
                    <a:pt x="412" y="407"/>
                  </a:cubicBezTo>
                  <a:cubicBezTo>
                    <a:pt x="398" y="425"/>
                    <a:pt x="382" y="440"/>
                    <a:pt x="363" y="452"/>
                  </a:cubicBezTo>
                  <a:cubicBezTo>
                    <a:pt x="339" y="467"/>
                    <a:pt x="313" y="469"/>
                    <a:pt x="287" y="457"/>
                  </a:cubicBezTo>
                  <a:cubicBezTo>
                    <a:pt x="281" y="454"/>
                    <a:pt x="274" y="450"/>
                    <a:pt x="268" y="446"/>
                  </a:cubicBezTo>
                  <a:cubicBezTo>
                    <a:pt x="237" y="424"/>
                    <a:pt x="216" y="394"/>
                    <a:pt x="201" y="360"/>
                  </a:cubicBezTo>
                  <a:cubicBezTo>
                    <a:pt x="187" y="331"/>
                    <a:pt x="179" y="300"/>
                    <a:pt x="177" y="267"/>
                  </a:cubicBezTo>
                  <a:cubicBezTo>
                    <a:pt x="176" y="251"/>
                    <a:pt x="179" y="235"/>
                    <a:pt x="185" y="219"/>
                  </a:cubicBezTo>
                  <a:cubicBezTo>
                    <a:pt x="192" y="203"/>
                    <a:pt x="199" y="186"/>
                    <a:pt x="206" y="170"/>
                  </a:cubicBezTo>
                  <a:cubicBezTo>
                    <a:pt x="217" y="147"/>
                    <a:pt x="237" y="136"/>
                    <a:pt x="262" y="134"/>
                  </a:cubicBezTo>
                  <a:cubicBezTo>
                    <a:pt x="276" y="133"/>
                    <a:pt x="290" y="136"/>
                    <a:pt x="304" y="139"/>
                  </a:cubicBezTo>
                  <a:cubicBezTo>
                    <a:pt x="314" y="140"/>
                    <a:pt x="323" y="143"/>
                    <a:pt x="333" y="144"/>
                  </a:cubicBezTo>
                  <a:cubicBezTo>
                    <a:pt x="348" y="147"/>
                    <a:pt x="362" y="145"/>
                    <a:pt x="375" y="136"/>
                  </a:cubicBezTo>
                  <a:cubicBezTo>
                    <a:pt x="383" y="130"/>
                    <a:pt x="392" y="126"/>
                    <a:pt x="401" y="123"/>
                  </a:cubicBezTo>
                  <a:cubicBezTo>
                    <a:pt x="405" y="123"/>
                    <a:pt x="409" y="122"/>
                    <a:pt x="412" y="122"/>
                  </a:cubicBezTo>
                  <a:cubicBezTo>
                    <a:pt x="420" y="123"/>
                    <a:pt x="423" y="126"/>
                    <a:pt x="421" y="134"/>
                  </a:cubicBezTo>
                  <a:cubicBezTo>
                    <a:pt x="420" y="136"/>
                    <a:pt x="418" y="138"/>
                    <a:pt x="419" y="141"/>
                  </a:cubicBezTo>
                  <a:cubicBezTo>
                    <a:pt x="423" y="141"/>
                    <a:pt x="426" y="136"/>
                    <a:pt x="431" y="138"/>
                  </a:cubicBezTo>
                  <a:cubicBezTo>
                    <a:pt x="428" y="144"/>
                    <a:pt x="422" y="148"/>
                    <a:pt x="418" y="156"/>
                  </a:cubicBezTo>
                  <a:cubicBezTo>
                    <a:pt x="424" y="155"/>
                    <a:pt x="428" y="152"/>
                    <a:pt x="431" y="150"/>
                  </a:cubicBezTo>
                  <a:cubicBezTo>
                    <a:pt x="435" y="147"/>
                    <a:pt x="438" y="144"/>
                    <a:pt x="442" y="141"/>
                  </a:cubicBezTo>
                  <a:cubicBezTo>
                    <a:pt x="445" y="144"/>
                    <a:pt x="445" y="147"/>
                    <a:pt x="445" y="151"/>
                  </a:cubicBezTo>
                  <a:cubicBezTo>
                    <a:pt x="450" y="178"/>
                    <a:pt x="455" y="204"/>
                    <a:pt x="463" y="230"/>
                  </a:cubicBezTo>
                  <a:cubicBezTo>
                    <a:pt x="468" y="246"/>
                    <a:pt x="467" y="263"/>
                    <a:pt x="466" y="28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rgbClr val="00B0F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159" name="Freeform 59">
              <a:extLst>
                <a:ext uri="{FF2B5EF4-FFF2-40B4-BE49-F238E27FC236}">
                  <a16:creationId xmlns:a16="http://schemas.microsoft.com/office/drawing/2014/main" id="{291471AD-E332-4BC6-BAB8-52105300868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8509332" y="1353604"/>
              <a:ext cx="278767" cy="363930"/>
            </a:xfrm>
            <a:custGeom>
              <a:avLst/>
              <a:gdLst>
                <a:gd name="T0" fmla="*/ 665 w 665"/>
                <a:gd name="T1" fmla="*/ 620 h 867"/>
                <a:gd name="T2" fmla="*/ 649 w 665"/>
                <a:gd name="T3" fmla="*/ 540 h 867"/>
                <a:gd name="T4" fmla="*/ 554 w 665"/>
                <a:gd name="T5" fmla="*/ 492 h 867"/>
                <a:gd name="T6" fmla="*/ 440 w 665"/>
                <a:gd name="T7" fmla="*/ 475 h 867"/>
                <a:gd name="T8" fmla="*/ 449 w 665"/>
                <a:gd name="T9" fmla="*/ 444 h 867"/>
                <a:gd name="T10" fmla="*/ 540 w 665"/>
                <a:gd name="T11" fmla="*/ 370 h 867"/>
                <a:gd name="T12" fmla="*/ 578 w 665"/>
                <a:gd name="T13" fmla="*/ 234 h 867"/>
                <a:gd name="T14" fmla="*/ 438 w 665"/>
                <a:gd name="T15" fmla="*/ 16 h 867"/>
                <a:gd name="T16" fmla="*/ 352 w 665"/>
                <a:gd name="T17" fmla="*/ 5 h 867"/>
                <a:gd name="T18" fmla="*/ 186 w 665"/>
                <a:gd name="T19" fmla="*/ 63 h 867"/>
                <a:gd name="T20" fmla="*/ 101 w 665"/>
                <a:gd name="T21" fmla="*/ 316 h 867"/>
                <a:gd name="T22" fmla="*/ 166 w 665"/>
                <a:gd name="T23" fmla="*/ 397 h 867"/>
                <a:gd name="T24" fmla="*/ 249 w 665"/>
                <a:gd name="T25" fmla="*/ 456 h 867"/>
                <a:gd name="T26" fmla="*/ 242 w 665"/>
                <a:gd name="T27" fmla="*/ 476 h 867"/>
                <a:gd name="T28" fmla="*/ 108 w 665"/>
                <a:gd name="T29" fmla="*/ 497 h 867"/>
                <a:gd name="T30" fmla="*/ 20 w 665"/>
                <a:gd name="T31" fmla="*/ 588 h 867"/>
                <a:gd name="T32" fmla="*/ 7 w 665"/>
                <a:gd name="T33" fmla="*/ 761 h 867"/>
                <a:gd name="T34" fmla="*/ 9 w 665"/>
                <a:gd name="T35" fmla="*/ 867 h 867"/>
                <a:gd name="T36" fmla="*/ 215 w 665"/>
                <a:gd name="T37" fmla="*/ 867 h 867"/>
                <a:gd name="T38" fmla="*/ 425 w 665"/>
                <a:gd name="T39" fmla="*/ 867 h 867"/>
                <a:gd name="T40" fmla="*/ 433 w 665"/>
                <a:gd name="T41" fmla="*/ 852 h 867"/>
                <a:gd name="T42" fmla="*/ 465 w 665"/>
                <a:gd name="T43" fmla="*/ 730 h 867"/>
                <a:gd name="T44" fmla="*/ 552 w 665"/>
                <a:gd name="T45" fmla="*/ 685 h 867"/>
                <a:gd name="T46" fmla="*/ 390 w 665"/>
                <a:gd name="T47" fmla="*/ 556 h 867"/>
                <a:gd name="T48" fmla="*/ 347 w 665"/>
                <a:gd name="T49" fmla="*/ 621 h 867"/>
                <a:gd name="T50" fmla="*/ 362 w 665"/>
                <a:gd name="T51" fmla="*/ 647 h 867"/>
                <a:gd name="T52" fmla="*/ 322 w 665"/>
                <a:gd name="T53" fmla="*/ 677 h 867"/>
                <a:gd name="T54" fmla="*/ 328 w 665"/>
                <a:gd name="T55" fmla="*/ 643 h 867"/>
                <a:gd name="T56" fmla="*/ 317 w 665"/>
                <a:gd name="T57" fmla="*/ 573 h 867"/>
                <a:gd name="T58" fmla="*/ 261 w 665"/>
                <a:gd name="T59" fmla="*/ 474 h 867"/>
                <a:gd name="T60" fmla="*/ 262 w 665"/>
                <a:gd name="T61" fmla="*/ 429 h 867"/>
                <a:gd name="T62" fmla="*/ 272 w 665"/>
                <a:gd name="T63" fmla="*/ 431 h 867"/>
                <a:gd name="T64" fmla="*/ 398 w 665"/>
                <a:gd name="T65" fmla="*/ 438 h 867"/>
                <a:gd name="T66" fmla="*/ 423 w 665"/>
                <a:gd name="T67" fmla="*/ 425 h 867"/>
                <a:gd name="T68" fmla="*/ 425 w 665"/>
                <a:gd name="T69" fmla="*/ 481 h 867"/>
                <a:gd name="T70" fmla="*/ 377 w 665"/>
                <a:gd name="T71" fmla="*/ 438 h 867"/>
                <a:gd name="T72" fmla="*/ 245 w 665"/>
                <a:gd name="T73" fmla="*/ 389 h 867"/>
                <a:gd name="T74" fmla="*/ 212 w 665"/>
                <a:gd name="T75" fmla="*/ 312 h 867"/>
                <a:gd name="T76" fmla="*/ 197 w 665"/>
                <a:gd name="T77" fmla="*/ 247 h 867"/>
                <a:gd name="T78" fmla="*/ 212 w 665"/>
                <a:gd name="T79" fmla="*/ 225 h 867"/>
                <a:gd name="T80" fmla="*/ 254 w 665"/>
                <a:gd name="T81" fmla="*/ 112 h 867"/>
                <a:gd name="T82" fmla="*/ 329 w 665"/>
                <a:gd name="T83" fmla="*/ 102 h 867"/>
                <a:gd name="T84" fmla="*/ 473 w 665"/>
                <a:gd name="T85" fmla="*/ 285 h 867"/>
                <a:gd name="T86" fmla="*/ 466 w 665"/>
                <a:gd name="T87" fmla="*/ 318 h 867"/>
                <a:gd name="T88" fmla="*/ 377 w 665"/>
                <a:gd name="T89" fmla="*/ 438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5" h="867">
                  <a:moveTo>
                    <a:pt x="657" y="631"/>
                  </a:moveTo>
                  <a:cubicBezTo>
                    <a:pt x="662" y="629"/>
                    <a:pt x="665" y="626"/>
                    <a:pt x="665" y="620"/>
                  </a:cubicBezTo>
                  <a:cubicBezTo>
                    <a:pt x="665" y="607"/>
                    <a:pt x="665" y="593"/>
                    <a:pt x="665" y="580"/>
                  </a:cubicBezTo>
                  <a:cubicBezTo>
                    <a:pt x="664" y="565"/>
                    <a:pt x="659" y="552"/>
                    <a:pt x="649" y="540"/>
                  </a:cubicBezTo>
                  <a:cubicBezTo>
                    <a:pt x="641" y="529"/>
                    <a:pt x="630" y="520"/>
                    <a:pt x="618" y="514"/>
                  </a:cubicBezTo>
                  <a:cubicBezTo>
                    <a:pt x="598" y="503"/>
                    <a:pt x="576" y="496"/>
                    <a:pt x="554" y="492"/>
                  </a:cubicBezTo>
                  <a:cubicBezTo>
                    <a:pt x="523" y="487"/>
                    <a:pt x="491" y="483"/>
                    <a:pt x="460" y="478"/>
                  </a:cubicBezTo>
                  <a:cubicBezTo>
                    <a:pt x="453" y="477"/>
                    <a:pt x="447" y="477"/>
                    <a:pt x="440" y="475"/>
                  </a:cubicBezTo>
                  <a:cubicBezTo>
                    <a:pt x="437" y="475"/>
                    <a:pt x="433" y="474"/>
                    <a:pt x="434" y="470"/>
                  </a:cubicBezTo>
                  <a:cubicBezTo>
                    <a:pt x="435" y="461"/>
                    <a:pt x="437" y="449"/>
                    <a:pt x="449" y="444"/>
                  </a:cubicBezTo>
                  <a:cubicBezTo>
                    <a:pt x="459" y="441"/>
                    <a:pt x="468" y="435"/>
                    <a:pt x="476" y="430"/>
                  </a:cubicBezTo>
                  <a:cubicBezTo>
                    <a:pt x="502" y="414"/>
                    <a:pt x="522" y="393"/>
                    <a:pt x="540" y="370"/>
                  </a:cubicBezTo>
                  <a:cubicBezTo>
                    <a:pt x="550" y="357"/>
                    <a:pt x="561" y="344"/>
                    <a:pt x="567" y="329"/>
                  </a:cubicBezTo>
                  <a:cubicBezTo>
                    <a:pt x="580" y="298"/>
                    <a:pt x="583" y="266"/>
                    <a:pt x="578" y="234"/>
                  </a:cubicBezTo>
                  <a:cubicBezTo>
                    <a:pt x="566" y="157"/>
                    <a:pt x="532" y="92"/>
                    <a:pt x="474" y="40"/>
                  </a:cubicBezTo>
                  <a:cubicBezTo>
                    <a:pt x="463" y="30"/>
                    <a:pt x="451" y="22"/>
                    <a:pt x="438" y="16"/>
                  </a:cubicBezTo>
                  <a:cubicBezTo>
                    <a:pt x="415" y="4"/>
                    <a:pt x="391" y="0"/>
                    <a:pt x="366" y="6"/>
                  </a:cubicBezTo>
                  <a:cubicBezTo>
                    <a:pt x="361" y="7"/>
                    <a:pt x="357" y="6"/>
                    <a:pt x="352" y="5"/>
                  </a:cubicBezTo>
                  <a:cubicBezTo>
                    <a:pt x="332" y="0"/>
                    <a:pt x="311" y="0"/>
                    <a:pt x="290" y="3"/>
                  </a:cubicBezTo>
                  <a:cubicBezTo>
                    <a:pt x="248" y="8"/>
                    <a:pt x="213" y="30"/>
                    <a:pt x="186" y="63"/>
                  </a:cubicBezTo>
                  <a:cubicBezTo>
                    <a:pt x="164" y="89"/>
                    <a:pt x="150" y="119"/>
                    <a:pt x="138" y="150"/>
                  </a:cubicBezTo>
                  <a:cubicBezTo>
                    <a:pt x="118" y="204"/>
                    <a:pt x="108" y="260"/>
                    <a:pt x="101" y="316"/>
                  </a:cubicBezTo>
                  <a:cubicBezTo>
                    <a:pt x="100" y="323"/>
                    <a:pt x="102" y="328"/>
                    <a:pt x="106" y="334"/>
                  </a:cubicBezTo>
                  <a:cubicBezTo>
                    <a:pt x="123" y="358"/>
                    <a:pt x="143" y="379"/>
                    <a:pt x="166" y="397"/>
                  </a:cubicBezTo>
                  <a:cubicBezTo>
                    <a:pt x="187" y="414"/>
                    <a:pt x="210" y="428"/>
                    <a:pt x="234" y="439"/>
                  </a:cubicBezTo>
                  <a:cubicBezTo>
                    <a:pt x="242" y="442"/>
                    <a:pt x="247" y="448"/>
                    <a:pt x="249" y="456"/>
                  </a:cubicBezTo>
                  <a:cubicBezTo>
                    <a:pt x="249" y="459"/>
                    <a:pt x="250" y="462"/>
                    <a:pt x="251" y="465"/>
                  </a:cubicBezTo>
                  <a:cubicBezTo>
                    <a:pt x="252" y="473"/>
                    <a:pt x="251" y="475"/>
                    <a:pt x="242" y="476"/>
                  </a:cubicBezTo>
                  <a:cubicBezTo>
                    <a:pt x="218" y="479"/>
                    <a:pt x="193" y="483"/>
                    <a:pt x="169" y="486"/>
                  </a:cubicBezTo>
                  <a:cubicBezTo>
                    <a:pt x="148" y="489"/>
                    <a:pt x="128" y="491"/>
                    <a:pt x="108" y="497"/>
                  </a:cubicBezTo>
                  <a:cubicBezTo>
                    <a:pt x="93" y="502"/>
                    <a:pt x="78" y="507"/>
                    <a:pt x="64" y="515"/>
                  </a:cubicBezTo>
                  <a:cubicBezTo>
                    <a:pt x="37" y="531"/>
                    <a:pt x="21" y="555"/>
                    <a:pt x="20" y="588"/>
                  </a:cubicBezTo>
                  <a:cubicBezTo>
                    <a:pt x="19" y="607"/>
                    <a:pt x="17" y="626"/>
                    <a:pt x="16" y="646"/>
                  </a:cubicBezTo>
                  <a:cubicBezTo>
                    <a:pt x="13" y="684"/>
                    <a:pt x="10" y="722"/>
                    <a:pt x="7" y="761"/>
                  </a:cubicBezTo>
                  <a:cubicBezTo>
                    <a:pt x="5" y="793"/>
                    <a:pt x="3" y="826"/>
                    <a:pt x="0" y="858"/>
                  </a:cubicBezTo>
                  <a:cubicBezTo>
                    <a:pt x="0" y="867"/>
                    <a:pt x="0" y="867"/>
                    <a:pt x="9" y="867"/>
                  </a:cubicBezTo>
                  <a:cubicBezTo>
                    <a:pt x="11" y="867"/>
                    <a:pt x="14" y="867"/>
                    <a:pt x="16" y="867"/>
                  </a:cubicBezTo>
                  <a:cubicBezTo>
                    <a:pt x="82" y="867"/>
                    <a:pt x="149" y="867"/>
                    <a:pt x="215" y="867"/>
                  </a:cubicBezTo>
                  <a:cubicBezTo>
                    <a:pt x="282" y="867"/>
                    <a:pt x="349" y="867"/>
                    <a:pt x="416" y="867"/>
                  </a:cubicBezTo>
                  <a:cubicBezTo>
                    <a:pt x="419" y="867"/>
                    <a:pt x="422" y="867"/>
                    <a:pt x="425" y="867"/>
                  </a:cubicBezTo>
                  <a:cubicBezTo>
                    <a:pt x="431" y="867"/>
                    <a:pt x="432" y="866"/>
                    <a:pt x="432" y="860"/>
                  </a:cubicBezTo>
                  <a:cubicBezTo>
                    <a:pt x="433" y="857"/>
                    <a:pt x="433" y="854"/>
                    <a:pt x="433" y="852"/>
                  </a:cubicBezTo>
                  <a:cubicBezTo>
                    <a:pt x="433" y="831"/>
                    <a:pt x="433" y="810"/>
                    <a:pt x="433" y="788"/>
                  </a:cubicBezTo>
                  <a:cubicBezTo>
                    <a:pt x="433" y="763"/>
                    <a:pt x="443" y="743"/>
                    <a:pt x="465" y="730"/>
                  </a:cubicBezTo>
                  <a:cubicBezTo>
                    <a:pt x="469" y="728"/>
                    <a:pt x="473" y="725"/>
                    <a:pt x="477" y="723"/>
                  </a:cubicBezTo>
                  <a:cubicBezTo>
                    <a:pt x="502" y="710"/>
                    <a:pt x="527" y="698"/>
                    <a:pt x="552" y="685"/>
                  </a:cubicBezTo>
                  <a:cubicBezTo>
                    <a:pt x="587" y="667"/>
                    <a:pt x="622" y="649"/>
                    <a:pt x="657" y="631"/>
                  </a:cubicBezTo>
                  <a:close/>
                  <a:moveTo>
                    <a:pt x="390" y="556"/>
                  </a:moveTo>
                  <a:cubicBezTo>
                    <a:pt x="383" y="561"/>
                    <a:pt x="376" y="567"/>
                    <a:pt x="369" y="573"/>
                  </a:cubicBezTo>
                  <a:cubicBezTo>
                    <a:pt x="354" y="585"/>
                    <a:pt x="346" y="601"/>
                    <a:pt x="347" y="621"/>
                  </a:cubicBezTo>
                  <a:cubicBezTo>
                    <a:pt x="347" y="630"/>
                    <a:pt x="350" y="638"/>
                    <a:pt x="358" y="644"/>
                  </a:cubicBezTo>
                  <a:cubicBezTo>
                    <a:pt x="359" y="645"/>
                    <a:pt x="361" y="646"/>
                    <a:pt x="362" y="647"/>
                  </a:cubicBezTo>
                  <a:cubicBezTo>
                    <a:pt x="374" y="659"/>
                    <a:pt x="371" y="675"/>
                    <a:pt x="356" y="682"/>
                  </a:cubicBezTo>
                  <a:cubicBezTo>
                    <a:pt x="344" y="687"/>
                    <a:pt x="330" y="685"/>
                    <a:pt x="322" y="677"/>
                  </a:cubicBezTo>
                  <a:cubicBezTo>
                    <a:pt x="314" y="669"/>
                    <a:pt x="313" y="658"/>
                    <a:pt x="321" y="649"/>
                  </a:cubicBezTo>
                  <a:cubicBezTo>
                    <a:pt x="323" y="647"/>
                    <a:pt x="326" y="645"/>
                    <a:pt x="328" y="643"/>
                  </a:cubicBezTo>
                  <a:cubicBezTo>
                    <a:pt x="335" y="638"/>
                    <a:pt x="338" y="631"/>
                    <a:pt x="338" y="622"/>
                  </a:cubicBezTo>
                  <a:cubicBezTo>
                    <a:pt x="339" y="602"/>
                    <a:pt x="332" y="586"/>
                    <a:pt x="317" y="573"/>
                  </a:cubicBezTo>
                  <a:cubicBezTo>
                    <a:pt x="310" y="567"/>
                    <a:pt x="303" y="561"/>
                    <a:pt x="295" y="556"/>
                  </a:cubicBezTo>
                  <a:cubicBezTo>
                    <a:pt x="268" y="535"/>
                    <a:pt x="257" y="508"/>
                    <a:pt x="261" y="474"/>
                  </a:cubicBezTo>
                  <a:cubicBezTo>
                    <a:pt x="262" y="462"/>
                    <a:pt x="261" y="449"/>
                    <a:pt x="261" y="437"/>
                  </a:cubicBezTo>
                  <a:cubicBezTo>
                    <a:pt x="261" y="434"/>
                    <a:pt x="261" y="432"/>
                    <a:pt x="262" y="429"/>
                  </a:cubicBezTo>
                  <a:cubicBezTo>
                    <a:pt x="262" y="426"/>
                    <a:pt x="264" y="425"/>
                    <a:pt x="267" y="427"/>
                  </a:cubicBezTo>
                  <a:cubicBezTo>
                    <a:pt x="269" y="428"/>
                    <a:pt x="270" y="429"/>
                    <a:pt x="272" y="431"/>
                  </a:cubicBezTo>
                  <a:cubicBezTo>
                    <a:pt x="291" y="446"/>
                    <a:pt x="313" y="454"/>
                    <a:pt x="337" y="456"/>
                  </a:cubicBezTo>
                  <a:cubicBezTo>
                    <a:pt x="360" y="458"/>
                    <a:pt x="379" y="450"/>
                    <a:pt x="398" y="438"/>
                  </a:cubicBezTo>
                  <a:cubicBezTo>
                    <a:pt x="405" y="433"/>
                    <a:pt x="411" y="427"/>
                    <a:pt x="417" y="422"/>
                  </a:cubicBezTo>
                  <a:cubicBezTo>
                    <a:pt x="422" y="419"/>
                    <a:pt x="423" y="419"/>
                    <a:pt x="423" y="425"/>
                  </a:cubicBezTo>
                  <a:cubicBezTo>
                    <a:pt x="424" y="433"/>
                    <a:pt x="424" y="441"/>
                    <a:pt x="424" y="446"/>
                  </a:cubicBezTo>
                  <a:cubicBezTo>
                    <a:pt x="424" y="460"/>
                    <a:pt x="424" y="471"/>
                    <a:pt x="425" y="481"/>
                  </a:cubicBezTo>
                  <a:cubicBezTo>
                    <a:pt x="427" y="512"/>
                    <a:pt x="415" y="537"/>
                    <a:pt x="390" y="556"/>
                  </a:cubicBezTo>
                  <a:close/>
                  <a:moveTo>
                    <a:pt x="377" y="438"/>
                  </a:moveTo>
                  <a:cubicBezTo>
                    <a:pt x="365" y="443"/>
                    <a:pt x="352" y="446"/>
                    <a:pt x="339" y="446"/>
                  </a:cubicBezTo>
                  <a:cubicBezTo>
                    <a:pt x="299" y="441"/>
                    <a:pt x="265" y="426"/>
                    <a:pt x="245" y="389"/>
                  </a:cubicBezTo>
                  <a:cubicBezTo>
                    <a:pt x="234" y="369"/>
                    <a:pt x="228" y="348"/>
                    <a:pt x="223" y="326"/>
                  </a:cubicBezTo>
                  <a:cubicBezTo>
                    <a:pt x="221" y="320"/>
                    <a:pt x="219" y="314"/>
                    <a:pt x="212" y="312"/>
                  </a:cubicBezTo>
                  <a:cubicBezTo>
                    <a:pt x="208" y="311"/>
                    <a:pt x="207" y="307"/>
                    <a:pt x="205" y="303"/>
                  </a:cubicBezTo>
                  <a:cubicBezTo>
                    <a:pt x="199" y="285"/>
                    <a:pt x="196" y="266"/>
                    <a:pt x="197" y="247"/>
                  </a:cubicBezTo>
                  <a:cubicBezTo>
                    <a:pt x="197" y="239"/>
                    <a:pt x="199" y="233"/>
                    <a:pt x="208" y="232"/>
                  </a:cubicBezTo>
                  <a:cubicBezTo>
                    <a:pt x="213" y="232"/>
                    <a:pt x="212" y="228"/>
                    <a:pt x="212" y="225"/>
                  </a:cubicBezTo>
                  <a:cubicBezTo>
                    <a:pt x="213" y="209"/>
                    <a:pt x="214" y="194"/>
                    <a:pt x="218" y="178"/>
                  </a:cubicBezTo>
                  <a:cubicBezTo>
                    <a:pt x="223" y="153"/>
                    <a:pt x="234" y="130"/>
                    <a:pt x="254" y="112"/>
                  </a:cubicBezTo>
                  <a:cubicBezTo>
                    <a:pt x="272" y="96"/>
                    <a:pt x="294" y="90"/>
                    <a:pt x="318" y="90"/>
                  </a:cubicBezTo>
                  <a:cubicBezTo>
                    <a:pt x="327" y="90"/>
                    <a:pt x="329" y="92"/>
                    <a:pt x="329" y="102"/>
                  </a:cubicBezTo>
                  <a:cubicBezTo>
                    <a:pt x="331" y="148"/>
                    <a:pt x="349" y="187"/>
                    <a:pt x="380" y="220"/>
                  </a:cubicBezTo>
                  <a:cubicBezTo>
                    <a:pt x="406" y="249"/>
                    <a:pt x="438" y="269"/>
                    <a:pt x="473" y="285"/>
                  </a:cubicBezTo>
                  <a:cubicBezTo>
                    <a:pt x="485" y="291"/>
                    <a:pt x="488" y="300"/>
                    <a:pt x="478" y="310"/>
                  </a:cubicBezTo>
                  <a:cubicBezTo>
                    <a:pt x="475" y="314"/>
                    <a:pt x="471" y="317"/>
                    <a:pt x="466" y="318"/>
                  </a:cubicBezTo>
                  <a:cubicBezTo>
                    <a:pt x="461" y="320"/>
                    <a:pt x="458" y="323"/>
                    <a:pt x="458" y="329"/>
                  </a:cubicBezTo>
                  <a:cubicBezTo>
                    <a:pt x="452" y="380"/>
                    <a:pt x="423" y="416"/>
                    <a:pt x="377" y="43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160" name="Freeform 97">
              <a:extLst>
                <a:ext uri="{FF2B5EF4-FFF2-40B4-BE49-F238E27FC236}">
                  <a16:creationId xmlns:a16="http://schemas.microsoft.com/office/drawing/2014/main" id="{00C4CD50-A035-4527-97DD-2E0D26C0F6C7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8210239" y="1394511"/>
              <a:ext cx="348709" cy="402500"/>
            </a:xfrm>
            <a:custGeom>
              <a:avLst/>
              <a:gdLst>
                <a:gd name="T0" fmla="*/ 147 w 743"/>
                <a:gd name="T1" fmla="*/ 855 h 856"/>
                <a:gd name="T2" fmla="*/ 31 w 743"/>
                <a:gd name="T3" fmla="*/ 855 h 856"/>
                <a:gd name="T4" fmla="*/ 9 w 743"/>
                <a:gd name="T5" fmla="*/ 835 h 856"/>
                <a:gd name="T6" fmla="*/ 1 w 743"/>
                <a:gd name="T7" fmla="*/ 680 h 856"/>
                <a:gd name="T8" fmla="*/ 95 w 743"/>
                <a:gd name="T9" fmla="*/ 538 h 856"/>
                <a:gd name="T10" fmla="*/ 124 w 743"/>
                <a:gd name="T11" fmla="*/ 526 h 856"/>
                <a:gd name="T12" fmla="*/ 164 w 743"/>
                <a:gd name="T13" fmla="*/ 458 h 856"/>
                <a:gd name="T14" fmla="*/ 147 w 743"/>
                <a:gd name="T15" fmla="*/ 331 h 856"/>
                <a:gd name="T16" fmla="*/ 160 w 743"/>
                <a:gd name="T17" fmla="*/ 148 h 856"/>
                <a:gd name="T18" fmla="*/ 397 w 743"/>
                <a:gd name="T19" fmla="*/ 10 h 856"/>
                <a:gd name="T20" fmla="*/ 599 w 743"/>
                <a:gd name="T21" fmla="*/ 190 h 856"/>
                <a:gd name="T22" fmla="*/ 593 w 743"/>
                <a:gd name="T23" fmla="*/ 354 h 856"/>
                <a:gd name="T24" fmla="*/ 577 w 743"/>
                <a:gd name="T25" fmla="*/ 470 h 856"/>
                <a:gd name="T26" fmla="*/ 609 w 743"/>
                <a:gd name="T27" fmla="*/ 522 h 856"/>
                <a:gd name="T28" fmla="*/ 678 w 743"/>
                <a:gd name="T29" fmla="*/ 553 h 856"/>
                <a:gd name="T30" fmla="*/ 743 w 743"/>
                <a:gd name="T31" fmla="*/ 671 h 856"/>
                <a:gd name="T32" fmla="*/ 736 w 743"/>
                <a:gd name="T33" fmla="*/ 837 h 856"/>
                <a:gd name="T34" fmla="*/ 714 w 743"/>
                <a:gd name="T35" fmla="*/ 855 h 856"/>
                <a:gd name="T36" fmla="*/ 487 w 743"/>
                <a:gd name="T37" fmla="*/ 855 h 856"/>
                <a:gd name="T38" fmla="*/ 465 w 743"/>
                <a:gd name="T39" fmla="*/ 833 h 856"/>
                <a:gd name="T40" fmla="*/ 470 w 743"/>
                <a:gd name="T41" fmla="*/ 755 h 856"/>
                <a:gd name="T42" fmla="*/ 450 w 743"/>
                <a:gd name="T43" fmla="*/ 739 h 856"/>
                <a:gd name="T44" fmla="*/ 300 w 743"/>
                <a:gd name="T45" fmla="*/ 740 h 856"/>
                <a:gd name="T46" fmla="*/ 283 w 743"/>
                <a:gd name="T47" fmla="*/ 756 h 856"/>
                <a:gd name="T48" fmla="*/ 283 w 743"/>
                <a:gd name="T49" fmla="*/ 832 h 856"/>
                <a:gd name="T50" fmla="*/ 260 w 743"/>
                <a:gd name="T51" fmla="*/ 856 h 856"/>
                <a:gd name="T52" fmla="*/ 147 w 743"/>
                <a:gd name="T53" fmla="*/ 855 h 856"/>
                <a:gd name="T54" fmla="*/ 475 w 743"/>
                <a:gd name="T55" fmla="*/ 223 h 856"/>
                <a:gd name="T56" fmla="*/ 459 w 743"/>
                <a:gd name="T57" fmla="*/ 230 h 856"/>
                <a:gd name="T58" fmla="*/ 260 w 743"/>
                <a:gd name="T59" fmla="*/ 211 h 856"/>
                <a:gd name="T60" fmla="*/ 240 w 743"/>
                <a:gd name="T61" fmla="*/ 219 h 856"/>
                <a:gd name="T62" fmla="*/ 266 w 743"/>
                <a:gd name="T63" fmla="*/ 398 h 856"/>
                <a:gd name="T64" fmla="*/ 286 w 743"/>
                <a:gd name="T65" fmla="*/ 458 h 856"/>
                <a:gd name="T66" fmla="*/ 254 w 743"/>
                <a:gd name="T67" fmla="*/ 510 h 856"/>
                <a:gd name="T68" fmla="*/ 239 w 743"/>
                <a:gd name="T69" fmla="*/ 532 h 856"/>
                <a:gd name="T70" fmla="*/ 266 w 743"/>
                <a:gd name="T71" fmla="*/ 657 h 856"/>
                <a:gd name="T72" fmla="*/ 282 w 743"/>
                <a:gd name="T73" fmla="*/ 679 h 856"/>
                <a:gd name="T74" fmla="*/ 471 w 743"/>
                <a:gd name="T75" fmla="*/ 675 h 856"/>
                <a:gd name="T76" fmla="*/ 485 w 743"/>
                <a:gd name="T77" fmla="*/ 652 h 856"/>
                <a:gd name="T78" fmla="*/ 507 w 743"/>
                <a:gd name="T79" fmla="*/ 545 h 856"/>
                <a:gd name="T80" fmla="*/ 486 w 743"/>
                <a:gd name="T81" fmla="*/ 508 h 856"/>
                <a:gd name="T82" fmla="*/ 462 w 743"/>
                <a:gd name="T83" fmla="*/ 491 h 856"/>
                <a:gd name="T84" fmla="*/ 473 w 743"/>
                <a:gd name="T85" fmla="*/ 413 h 856"/>
                <a:gd name="T86" fmla="*/ 505 w 743"/>
                <a:gd name="T87" fmla="*/ 229 h 856"/>
                <a:gd name="T88" fmla="*/ 434 w 743"/>
                <a:gd name="T89" fmla="*/ 175 h 856"/>
                <a:gd name="T90" fmla="*/ 424 w 743"/>
                <a:gd name="T91" fmla="*/ 178 h 856"/>
                <a:gd name="T92" fmla="*/ 429 w 743"/>
                <a:gd name="T93" fmla="*/ 189 h 856"/>
                <a:gd name="T94" fmla="*/ 475 w 743"/>
                <a:gd name="T95" fmla="*/ 223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3" h="856">
                  <a:moveTo>
                    <a:pt x="147" y="855"/>
                  </a:moveTo>
                  <a:cubicBezTo>
                    <a:pt x="108" y="855"/>
                    <a:pt x="69" y="855"/>
                    <a:pt x="31" y="855"/>
                  </a:cubicBezTo>
                  <a:cubicBezTo>
                    <a:pt x="16" y="856"/>
                    <a:pt x="9" y="851"/>
                    <a:pt x="9" y="835"/>
                  </a:cubicBezTo>
                  <a:cubicBezTo>
                    <a:pt x="6" y="784"/>
                    <a:pt x="1" y="732"/>
                    <a:pt x="1" y="680"/>
                  </a:cubicBezTo>
                  <a:cubicBezTo>
                    <a:pt x="0" y="611"/>
                    <a:pt x="34" y="566"/>
                    <a:pt x="95" y="538"/>
                  </a:cubicBezTo>
                  <a:cubicBezTo>
                    <a:pt x="104" y="534"/>
                    <a:pt x="114" y="530"/>
                    <a:pt x="124" y="526"/>
                  </a:cubicBezTo>
                  <a:cubicBezTo>
                    <a:pt x="160" y="511"/>
                    <a:pt x="169" y="496"/>
                    <a:pt x="164" y="458"/>
                  </a:cubicBezTo>
                  <a:cubicBezTo>
                    <a:pt x="159" y="416"/>
                    <a:pt x="152" y="374"/>
                    <a:pt x="147" y="331"/>
                  </a:cubicBezTo>
                  <a:cubicBezTo>
                    <a:pt x="140" y="270"/>
                    <a:pt x="135" y="208"/>
                    <a:pt x="160" y="148"/>
                  </a:cubicBezTo>
                  <a:cubicBezTo>
                    <a:pt x="199" y="56"/>
                    <a:pt x="295" y="0"/>
                    <a:pt x="397" y="10"/>
                  </a:cubicBezTo>
                  <a:cubicBezTo>
                    <a:pt x="494" y="19"/>
                    <a:pt x="576" y="93"/>
                    <a:pt x="599" y="190"/>
                  </a:cubicBezTo>
                  <a:cubicBezTo>
                    <a:pt x="611" y="245"/>
                    <a:pt x="603" y="299"/>
                    <a:pt x="593" y="354"/>
                  </a:cubicBezTo>
                  <a:cubicBezTo>
                    <a:pt x="586" y="393"/>
                    <a:pt x="579" y="431"/>
                    <a:pt x="577" y="470"/>
                  </a:cubicBezTo>
                  <a:cubicBezTo>
                    <a:pt x="575" y="496"/>
                    <a:pt x="584" y="512"/>
                    <a:pt x="609" y="522"/>
                  </a:cubicBezTo>
                  <a:cubicBezTo>
                    <a:pt x="632" y="531"/>
                    <a:pt x="656" y="539"/>
                    <a:pt x="678" y="553"/>
                  </a:cubicBezTo>
                  <a:cubicBezTo>
                    <a:pt x="721" y="581"/>
                    <a:pt x="743" y="619"/>
                    <a:pt x="743" y="671"/>
                  </a:cubicBezTo>
                  <a:cubicBezTo>
                    <a:pt x="743" y="727"/>
                    <a:pt x="740" y="782"/>
                    <a:pt x="736" y="837"/>
                  </a:cubicBezTo>
                  <a:cubicBezTo>
                    <a:pt x="735" y="852"/>
                    <a:pt x="728" y="855"/>
                    <a:pt x="714" y="855"/>
                  </a:cubicBezTo>
                  <a:cubicBezTo>
                    <a:pt x="638" y="855"/>
                    <a:pt x="562" y="855"/>
                    <a:pt x="487" y="855"/>
                  </a:cubicBezTo>
                  <a:cubicBezTo>
                    <a:pt x="470" y="856"/>
                    <a:pt x="464" y="849"/>
                    <a:pt x="465" y="833"/>
                  </a:cubicBezTo>
                  <a:cubicBezTo>
                    <a:pt x="467" y="807"/>
                    <a:pt x="468" y="781"/>
                    <a:pt x="470" y="755"/>
                  </a:cubicBezTo>
                  <a:cubicBezTo>
                    <a:pt x="471" y="740"/>
                    <a:pt x="466" y="735"/>
                    <a:pt x="450" y="739"/>
                  </a:cubicBezTo>
                  <a:cubicBezTo>
                    <a:pt x="400" y="752"/>
                    <a:pt x="350" y="753"/>
                    <a:pt x="300" y="740"/>
                  </a:cubicBezTo>
                  <a:cubicBezTo>
                    <a:pt x="286" y="737"/>
                    <a:pt x="283" y="744"/>
                    <a:pt x="283" y="756"/>
                  </a:cubicBezTo>
                  <a:cubicBezTo>
                    <a:pt x="283" y="782"/>
                    <a:pt x="282" y="807"/>
                    <a:pt x="283" y="832"/>
                  </a:cubicBezTo>
                  <a:cubicBezTo>
                    <a:pt x="284" y="849"/>
                    <a:pt x="278" y="856"/>
                    <a:pt x="260" y="856"/>
                  </a:cubicBezTo>
                  <a:cubicBezTo>
                    <a:pt x="222" y="854"/>
                    <a:pt x="184" y="855"/>
                    <a:pt x="147" y="855"/>
                  </a:cubicBezTo>
                  <a:close/>
                  <a:moveTo>
                    <a:pt x="475" y="223"/>
                  </a:moveTo>
                  <a:cubicBezTo>
                    <a:pt x="469" y="229"/>
                    <a:pt x="464" y="229"/>
                    <a:pt x="459" y="230"/>
                  </a:cubicBezTo>
                  <a:cubicBezTo>
                    <a:pt x="390" y="244"/>
                    <a:pt x="324" y="241"/>
                    <a:pt x="260" y="211"/>
                  </a:cubicBezTo>
                  <a:cubicBezTo>
                    <a:pt x="249" y="206"/>
                    <a:pt x="243" y="205"/>
                    <a:pt x="240" y="219"/>
                  </a:cubicBezTo>
                  <a:cubicBezTo>
                    <a:pt x="229" y="282"/>
                    <a:pt x="230" y="342"/>
                    <a:pt x="266" y="398"/>
                  </a:cubicBezTo>
                  <a:cubicBezTo>
                    <a:pt x="277" y="417"/>
                    <a:pt x="283" y="437"/>
                    <a:pt x="286" y="458"/>
                  </a:cubicBezTo>
                  <a:cubicBezTo>
                    <a:pt x="290" y="491"/>
                    <a:pt x="285" y="500"/>
                    <a:pt x="254" y="510"/>
                  </a:cubicBezTo>
                  <a:cubicBezTo>
                    <a:pt x="241" y="514"/>
                    <a:pt x="236" y="519"/>
                    <a:pt x="239" y="532"/>
                  </a:cubicBezTo>
                  <a:cubicBezTo>
                    <a:pt x="249" y="574"/>
                    <a:pt x="258" y="615"/>
                    <a:pt x="266" y="657"/>
                  </a:cubicBezTo>
                  <a:cubicBezTo>
                    <a:pt x="268" y="667"/>
                    <a:pt x="273" y="675"/>
                    <a:pt x="282" y="679"/>
                  </a:cubicBezTo>
                  <a:cubicBezTo>
                    <a:pt x="345" y="711"/>
                    <a:pt x="408" y="710"/>
                    <a:pt x="471" y="675"/>
                  </a:cubicBezTo>
                  <a:cubicBezTo>
                    <a:pt x="480" y="670"/>
                    <a:pt x="483" y="662"/>
                    <a:pt x="485" y="652"/>
                  </a:cubicBezTo>
                  <a:cubicBezTo>
                    <a:pt x="492" y="616"/>
                    <a:pt x="499" y="581"/>
                    <a:pt x="507" y="545"/>
                  </a:cubicBezTo>
                  <a:cubicBezTo>
                    <a:pt x="512" y="516"/>
                    <a:pt x="512" y="517"/>
                    <a:pt x="486" y="508"/>
                  </a:cubicBezTo>
                  <a:cubicBezTo>
                    <a:pt x="476" y="505"/>
                    <a:pt x="462" y="504"/>
                    <a:pt x="462" y="491"/>
                  </a:cubicBezTo>
                  <a:cubicBezTo>
                    <a:pt x="460" y="464"/>
                    <a:pt x="457" y="438"/>
                    <a:pt x="473" y="413"/>
                  </a:cubicBezTo>
                  <a:cubicBezTo>
                    <a:pt x="510" y="357"/>
                    <a:pt x="517" y="294"/>
                    <a:pt x="505" y="229"/>
                  </a:cubicBezTo>
                  <a:cubicBezTo>
                    <a:pt x="498" y="188"/>
                    <a:pt x="477" y="173"/>
                    <a:pt x="434" y="175"/>
                  </a:cubicBezTo>
                  <a:cubicBezTo>
                    <a:pt x="431" y="175"/>
                    <a:pt x="426" y="174"/>
                    <a:pt x="424" y="178"/>
                  </a:cubicBezTo>
                  <a:cubicBezTo>
                    <a:pt x="422" y="183"/>
                    <a:pt x="426" y="186"/>
                    <a:pt x="429" y="189"/>
                  </a:cubicBezTo>
                  <a:cubicBezTo>
                    <a:pt x="441" y="203"/>
                    <a:pt x="458" y="211"/>
                    <a:pt x="475" y="22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50000">
                  <a:schemeClr val="accent1">
                    <a:lumMod val="0"/>
                    <a:lumOff val="100000"/>
                  </a:schemeClr>
                </a:gs>
                <a:gs pos="100000">
                  <a:schemeClr val="accent3"/>
                </a:gs>
              </a:gsLst>
              <a:lin ang="0" scaled="0"/>
              <a:tileRect/>
            </a:gra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0B7B1D43-6403-4D7D-9404-FDF9D20A51D1}"/>
              </a:ext>
            </a:extLst>
          </p:cNvPr>
          <p:cNvSpPr/>
          <p:nvPr/>
        </p:nvSpPr>
        <p:spPr>
          <a:xfrm>
            <a:off x="1595946" y="1426300"/>
            <a:ext cx="5449432" cy="15190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7249A48-D376-45DE-AFF6-F4A9992FABD2}"/>
              </a:ext>
            </a:extLst>
          </p:cNvPr>
          <p:cNvSpPr txBox="1"/>
          <p:nvPr/>
        </p:nvSpPr>
        <p:spPr>
          <a:xfrm>
            <a:off x="5976146" y="1850534"/>
            <a:ext cx="945598" cy="284966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IP management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78576EC-4807-4DA7-AC3B-346187678630}"/>
              </a:ext>
            </a:extLst>
          </p:cNvPr>
          <p:cNvSpPr txBox="1"/>
          <p:nvPr/>
        </p:nvSpPr>
        <p:spPr>
          <a:xfrm>
            <a:off x="4049926" y="1879820"/>
            <a:ext cx="630982" cy="27260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72000" tIns="72000" rIns="72000" bIns="72000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T-API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6BCDFFF-B0A4-45C9-AB76-90606B18B90E}"/>
              </a:ext>
            </a:extLst>
          </p:cNvPr>
          <p:cNvSpPr txBox="1"/>
          <p:nvPr/>
        </p:nvSpPr>
        <p:spPr>
          <a:xfrm>
            <a:off x="1720803" y="4389936"/>
            <a:ext cx="706173" cy="345083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IP Layer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063255A-F4AB-4686-98D1-FDE3E9FED921}"/>
              </a:ext>
            </a:extLst>
          </p:cNvPr>
          <p:cNvSpPr txBox="1"/>
          <p:nvPr/>
        </p:nvSpPr>
        <p:spPr>
          <a:xfrm>
            <a:off x="6274109" y="4399304"/>
            <a:ext cx="706173" cy="345083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IP Layer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1E0EF19-A15E-41A2-8937-8CC6A82FBFB7}"/>
              </a:ext>
            </a:extLst>
          </p:cNvPr>
          <p:cNvSpPr txBox="1"/>
          <p:nvPr/>
        </p:nvSpPr>
        <p:spPr>
          <a:xfrm>
            <a:off x="3836097" y="4389936"/>
            <a:ext cx="1088670" cy="345083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Optical Layer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9941EEC-8E16-49D6-90DB-03F1322A38D9}"/>
              </a:ext>
            </a:extLst>
          </p:cNvPr>
          <p:cNvCxnSpPr>
            <a:cxnSpLocks/>
            <a:stCxn id="189" idx="0"/>
          </p:cNvCxnSpPr>
          <p:nvPr/>
        </p:nvCxnSpPr>
        <p:spPr>
          <a:xfrm flipH="1" flipV="1">
            <a:off x="6730129" y="2945399"/>
            <a:ext cx="889" cy="617182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D1612C45-C2E2-4773-99C6-C1AB68740644}"/>
              </a:ext>
            </a:extLst>
          </p:cNvPr>
          <p:cNvSpPr/>
          <p:nvPr/>
        </p:nvSpPr>
        <p:spPr>
          <a:xfrm>
            <a:off x="2677643" y="2128600"/>
            <a:ext cx="3476855" cy="838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4F34CDE-4686-406A-B2F1-64EE129E043A}"/>
              </a:ext>
            </a:extLst>
          </p:cNvPr>
          <p:cNvGrpSpPr/>
          <p:nvPr/>
        </p:nvGrpSpPr>
        <p:grpSpPr>
          <a:xfrm>
            <a:off x="5768181" y="2198031"/>
            <a:ext cx="255880" cy="257717"/>
            <a:chOff x="5260326" y="3571628"/>
            <a:chExt cx="540000" cy="54000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32C5E1E9-CAF8-4BA5-B2E4-4592333B129D}"/>
                </a:ext>
              </a:extLst>
            </p:cNvPr>
            <p:cNvSpPr/>
            <p:nvPr/>
          </p:nvSpPr>
          <p:spPr>
            <a:xfrm>
              <a:off x="5260326" y="3571628"/>
              <a:ext cx="540000" cy="540000"/>
            </a:xfrm>
            <a:prstGeom prst="rect">
              <a:avLst/>
            </a:prstGeom>
            <a:solidFill>
              <a:srgbClr val="001135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59964054-A1F5-46E5-B173-783E8E641988}"/>
                </a:ext>
              </a:extLst>
            </p:cNvPr>
            <p:cNvGrpSpPr/>
            <p:nvPr/>
          </p:nvGrpSpPr>
          <p:grpSpPr>
            <a:xfrm>
              <a:off x="5317984" y="3596826"/>
              <a:ext cx="424685" cy="459869"/>
              <a:chOff x="3550635" y="3331387"/>
              <a:chExt cx="1074546" cy="1163569"/>
            </a:xfrm>
          </p:grpSpPr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752AD983-6CDF-4C3F-AE32-563364656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0635" y="3420410"/>
                <a:ext cx="1074546" cy="1074546"/>
              </a:xfrm>
              <a:prstGeom prst="rect">
                <a:avLst/>
              </a:prstGeom>
            </p:spPr>
          </p:pic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42142D5F-A011-47CA-97D9-5346A0F0E8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2647" y="3331387"/>
                <a:ext cx="732470" cy="732470"/>
              </a:xfrm>
              <a:prstGeom prst="rect">
                <a:avLst/>
              </a:prstGeom>
            </p:spPr>
          </p:pic>
        </p:grp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6D174458-B0B7-44A8-B426-B79738A969D0}"/>
              </a:ext>
            </a:extLst>
          </p:cNvPr>
          <p:cNvSpPr txBox="1"/>
          <p:nvPr/>
        </p:nvSpPr>
        <p:spPr>
          <a:xfrm>
            <a:off x="4979486" y="2114975"/>
            <a:ext cx="846676" cy="28621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l" defTabSz="36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60000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WaveSuite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4D4165B7-F57E-4436-BA35-A22E8DF3B53C}"/>
              </a:ext>
            </a:extLst>
          </p:cNvPr>
          <p:cNvCxnSpPr>
            <a:cxnSpLocks/>
          </p:cNvCxnSpPr>
          <p:nvPr/>
        </p:nvCxnSpPr>
        <p:spPr>
          <a:xfrm flipV="1">
            <a:off x="1893556" y="2951747"/>
            <a:ext cx="7827" cy="638435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C96C29C-4A14-4DD6-87A7-D8E17940A3FA}"/>
              </a:ext>
            </a:extLst>
          </p:cNvPr>
          <p:cNvCxnSpPr>
            <a:cxnSpLocks/>
            <a:stCxn id="159" idx="18"/>
          </p:cNvCxnSpPr>
          <p:nvPr/>
        </p:nvCxnSpPr>
        <p:spPr>
          <a:xfrm>
            <a:off x="2598608" y="1268403"/>
            <a:ext cx="1530" cy="1515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D7C3221E-BFF0-4CF7-BD76-170028A646D4}"/>
              </a:ext>
            </a:extLst>
          </p:cNvPr>
          <p:cNvSpPr/>
          <p:nvPr/>
        </p:nvSpPr>
        <p:spPr>
          <a:xfrm>
            <a:off x="2952343" y="2698779"/>
            <a:ext cx="2964530" cy="23231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121" name="Picture 120" descr="A close up of a logo&#10;&#10;Description automatically generated">
            <a:extLst>
              <a:ext uri="{FF2B5EF4-FFF2-40B4-BE49-F238E27FC236}">
                <a16:creationId xmlns:a16="http://schemas.microsoft.com/office/drawing/2014/main" id="{EA3EC3DD-F864-4D3A-ACF2-A878DCA8D9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648" y="2712070"/>
            <a:ext cx="209067" cy="208831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D5A00231-7036-4446-A38D-3B073C8825C4}"/>
              </a:ext>
            </a:extLst>
          </p:cNvPr>
          <p:cNvSpPr txBox="1"/>
          <p:nvPr/>
        </p:nvSpPr>
        <p:spPr>
          <a:xfrm>
            <a:off x="4326163" y="2761987"/>
            <a:ext cx="1414553" cy="117733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CA" sz="7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Network Operation Center</a:t>
            </a:r>
            <a:endParaRPr kumimoji="0" lang="en-CA" sz="8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0D796ED-C79D-4B94-8F7D-1A6E08319886}"/>
              </a:ext>
            </a:extLst>
          </p:cNvPr>
          <p:cNvSpPr txBox="1"/>
          <p:nvPr/>
        </p:nvSpPr>
        <p:spPr>
          <a:xfrm>
            <a:off x="4968104" y="2263324"/>
            <a:ext cx="854881" cy="305747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Optical M&amp;C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4DEE353A-CEE2-4C21-994A-CAFD60A71E47}"/>
              </a:ext>
            </a:extLst>
          </p:cNvPr>
          <p:cNvCxnSpPr>
            <a:cxnSpLocks/>
          </p:cNvCxnSpPr>
          <p:nvPr/>
        </p:nvCxnSpPr>
        <p:spPr>
          <a:xfrm flipV="1">
            <a:off x="4196110" y="1912229"/>
            <a:ext cx="0" cy="78655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D85668B7-A007-4FF3-927A-EC8414F6964F}"/>
              </a:ext>
            </a:extLst>
          </p:cNvPr>
          <p:cNvSpPr/>
          <p:nvPr/>
        </p:nvSpPr>
        <p:spPr>
          <a:xfrm>
            <a:off x="3276864" y="2167510"/>
            <a:ext cx="1241300" cy="48463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127" name="Picture 1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3B30AF-7BE4-4D43-A8B0-BDA34022E4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50" y="2193005"/>
            <a:ext cx="205631" cy="214958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99308999-62FB-47DD-84ED-649301CBD76B}"/>
              </a:ext>
            </a:extLst>
          </p:cNvPr>
          <p:cNvSpPr txBox="1"/>
          <p:nvPr/>
        </p:nvSpPr>
        <p:spPr>
          <a:xfrm>
            <a:off x="3964430" y="2441964"/>
            <a:ext cx="573892" cy="146936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CA" sz="6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Resource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CA" sz="6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Controller</a:t>
            </a:r>
            <a:endParaRPr kumimoji="0" lang="en-CA" sz="7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86EDD698-0106-4813-A889-7F65F20EDA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6798" y="2444706"/>
            <a:ext cx="257723" cy="217063"/>
          </a:xfrm>
          <a:prstGeom prst="rect">
            <a:avLst/>
          </a:prstGeom>
        </p:spPr>
      </p:pic>
      <p:pic>
        <p:nvPicPr>
          <p:cNvPr id="130" name="Picture 129" descr="A picture containing logo&#10;&#10;Description automatically generated">
            <a:extLst>
              <a:ext uri="{FF2B5EF4-FFF2-40B4-BE49-F238E27FC236}">
                <a16:creationId xmlns:a16="http://schemas.microsoft.com/office/drawing/2014/main" id="{4F9A2555-90FD-4241-8A15-302548EE18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023" y="2353721"/>
            <a:ext cx="398433" cy="401383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E8F0084-9F4B-4A2F-82FE-9BB71FE054D4}"/>
              </a:ext>
            </a:extLst>
          </p:cNvPr>
          <p:cNvCxnSpPr>
            <a:cxnSpLocks/>
          </p:cNvCxnSpPr>
          <p:nvPr/>
        </p:nvCxnSpPr>
        <p:spPr>
          <a:xfrm flipH="1" flipV="1">
            <a:off x="3611422" y="2936017"/>
            <a:ext cx="9080" cy="610926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54CAA6D2-1627-4EDA-B914-6BE9D2906599}"/>
              </a:ext>
            </a:extLst>
          </p:cNvPr>
          <p:cNvCxnSpPr>
            <a:cxnSpLocks/>
          </p:cNvCxnSpPr>
          <p:nvPr/>
        </p:nvCxnSpPr>
        <p:spPr>
          <a:xfrm flipV="1">
            <a:off x="3014974" y="2945399"/>
            <a:ext cx="0" cy="434798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FAD747F8-860D-4B27-A436-14FFB151B784}"/>
              </a:ext>
            </a:extLst>
          </p:cNvPr>
          <p:cNvCxnSpPr>
            <a:cxnSpLocks/>
          </p:cNvCxnSpPr>
          <p:nvPr/>
        </p:nvCxnSpPr>
        <p:spPr>
          <a:xfrm flipH="1" flipV="1">
            <a:off x="5181004" y="2945399"/>
            <a:ext cx="4059" cy="614049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855A2FE-167A-4B5A-97DF-CA4678264527}"/>
              </a:ext>
            </a:extLst>
          </p:cNvPr>
          <p:cNvCxnSpPr>
            <a:cxnSpLocks/>
          </p:cNvCxnSpPr>
          <p:nvPr/>
        </p:nvCxnSpPr>
        <p:spPr>
          <a:xfrm flipV="1">
            <a:off x="5811037" y="2948974"/>
            <a:ext cx="0" cy="429294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1B83B804-980D-4C3B-8F88-141B921955C1}"/>
              </a:ext>
            </a:extLst>
          </p:cNvPr>
          <p:cNvSpPr txBox="1"/>
          <p:nvPr/>
        </p:nvSpPr>
        <p:spPr>
          <a:xfrm>
            <a:off x="3586518" y="2114365"/>
            <a:ext cx="450994" cy="405183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Open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Terminal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Control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AA9FB91-3402-4C1D-8354-3E23D942DB7E}"/>
              </a:ext>
            </a:extLst>
          </p:cNvPr>
          <p:cNvSpPr txBox="1"/>
          <p:nvPr/>
        </p:nvSpPr>
        <p:spPr>
          <a:xfrm>
            <a:off x="3255023" y="2109517"/>
            <a:ext cx="465103" cy="405183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Edge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Port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Discovery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04821AE-EA70-43B2-BCC7-596C0F245D93}"/>
              </a:ext>
            </a:extLst>
          </p:cNvPr>
          <p:cNvGrpSpPr/>
          <p:nvPr/>
        </p:nvGrpSpPr>
        <p:grpSpPr>
          <a:xfrm>
            <a:off x="4576027" y="2347104"/>
            <a:ext cx="426653" cy="316626"/>
            <a:chOff x="4499195" y="2253091"/>
            <a:chExt cx="484718" cy="331093"/>
          </a:xfrm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EE171C61-B430-432E-A1FB-B8358CB30B7B}"/>
                </a:ext>
              </a:extLst>
            </p:cNvPr>
            <p:cNvSpPr/>
            <p:nvPr/>
          </p:nvSpPr>
          <p:spPr>
            <a:xfrm>
              <a:off x="4534950" y="2253091"/>
              <a:ext cx="425299" cy="277200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9936F768-69F2-411C-A4FB-4CCE1F30F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34313" y="2270550"/>
              <a:ext cx="184069" cy="157419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C953120E-168C-4547-8E07-81E7B86D9FAF}"/>
                </a:ext>
              </a:extLst>
            </p:cNvPr>
            <p:cNvSpPr txBox="1"/>
            <p:nvPr/>
          </p:nvSpPr>
          <p:spPr>
            <a:xfrm>
              <a:off x="4499195" y="2384739"/>
              <a:ext cx="484718" cy="199445"/>
            </a:xfrm>
            <a:prstGeom prst="rect">
              <a:avLst/>
            </a:prstGeom>
            <a:noFill/>
          </p:spPr>
          <p:txBody>
            <a:bodyPr wrap="square" lIns="72000" tIns="72000" rIns="72000" bIns="7200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CA" sz="5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Planner</a:t>
              </a:r>
              <a:endParaRPr kumimoji="0" lang="en-CA" sz="6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ACA7C369-C3C3-40E7-9AF7-5C74EF2D8E81}"/>
              </a:ext>
            </a:extLst>
          </p:cNvPr>
          <p:cNvCxnSpPr>
            <a:cxnSpLocks/>
          </p:cNvCxnSpPr>
          <p:nvPr/>
        </p:nvCxnSpPr>
        <p:spPr>
          <a:xfrm flipV="1">
            <a:off x="4786296" y="2602309"/>
            <a:ext cx="0" cy="10945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ounded Rectangle 8">
            <a:extLst>
              <a:ext uri="{FF2B5EF4-FFF2-40B4-BE49-F238E27FC236}">
                <a16:creationId xmlns:a16="http://schemas.microsoft.com/office/drawing/2014/main" id="{998D2BF9-0C80-4506-8D7C-6697C62F31A1}"/>
              </a:ext>
            </a:extLst>
          </p:cNvPr>
          <p:cNvSpPr/>
          <p:nvPr/>
        </p:nvSpPr>
        <p:spPr>
          <a:xfrm>
            <a:off x="2319476" y="2185494"/>
            <a:ext cx="708066" cy="335041"/>
          </a:xfrm>
          <a:prstGeom prst="roundRect">
            <a:avLst/>
          </a:prstGeom>
          <a:gradFill>
            <a:gsLst>
              <a:gs pos="34000">
                <a:schemeClr val="accent1"/>
              </a:gs>
              <a:gs pos="59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+mn-cs"/>
              </a:rPr>
              <a:t>IP + Optical Fault Management</a:t>
            </a:r>
          </a:p>
        </p:txBody>
      </p:sp>
      <p:sp>
        <p:nvSpPr>
          <p:cNvPr id="143" name="Rounded Rectangle 9">
            <a:extLst>
              <a:ext uri="{FF2B5EF4-FFF2-40B4-BE49-F238E27FC236}">
                <a16:creationId xmlns:a16="http://schemas.microsoft.com/office/drawing/2014/main" id="{83A45448-FA85-4C0D-9FE8-8A91D770A56E}"/>
              </a:ext>
            </a:extLst>
          </p:cNvPr>
          <p:cNvSpPr/>
          <p:nvPr/>
        </p:nvSpPr>
        <p:spPr>
          <a:xfrm>
            <a:off x="1744698" y="2014192"/>
            <a:ext cx="510398" cy="372961"/>
          </a:xfrm>
          <a:prstGeom prst="roundRect">
            <a:avLst/>
          </a:prstGeom>
          <a:solidFill>
            <a:srgbClr val="005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+mn-cs"/>
              </a:rPr>
              <a:t>Intent Based Prov.</a:t>
            </a:r>
          </a:p>
        </p:txBody>
      </p:sp>
      <p:sp>
        <p:nvSpPr>
          <p:cNvPr id="144" name="Rounded Rectangle 10">
            <a:extLst>
              <a:ext uri="{FF2B5EF4-FFF2-40B4-BE49-F238E27FC236}">
                <a16:creationId xmlns:a16="http://schemas.microsoft.com/office/drawing/2014/main" id="{CCFDD08C-78EC-49FA-838A-3D733D9B6C5C}"/>
              </a:ext>
            </a:extLst>
          </p:cNvPr>
          <p:cNvSpPr/>
          <p:nvPr/>
        </p:nvSpPr>
        <p:spPr>
          <a:xfrm>
            <a:off x="1893557" y="1539175"/>
            <a:ext cx="4590477" cy="375397"/>
          </a:xfrm>
          <a:prstGeom prst="roundRect">
            <a:avLst/>
          </a:prstGeom>
          <a:solidFill>
            <a:srgbClr val="005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Cross Domain Coordinator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B387E145-C9B2-4F15-92AA-F5668FE36A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7194" y="1444124"/>
            <a:ext cx="386904" cy="406264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17C10C8B-A0EC-49D1-8725-5A70CAD9D5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91899" y="4035273"/>
            <a:ext cx="397209" cy="87604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EB2F4D59-2DF0-4EF6-BFB4-54050885F9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06929" y="3292594"/>
            <a:ext cx="397209" cy="87604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D706F61D-6C1C-43A2-8338-2F0DAC1A66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06946" y="3284632"/>
            <a:ext cx="397209" cy="87604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B48C0835-8C54-4329-9FA2-A969C732AE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66359" y="4011249"/>
            <a:ext cx="397209" cy="87604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751EE556-253C-4CA8-BA0F-CD64E023DD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65634" y="3987870"/>
            <a:ext cx="397209" cy="87604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FF1A8E2E-F51E-4285-B353-3323D0EC7F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82400" y="3996363"/>
            <a:ext cx="397209" cy="87604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7174C1E-0ACB-4013-9B6A-3C3CEAB183F0}"/>
              </a:ext>
            </a:extLst>
          </p:cNvPr>
          <p:cNvCxnSpPr>
            <a:cxnSpLocks/>
          </p:cNvCxnSpPr>
          <p:nvPr/>
        </p:nvCxnSpPr>
        <p:spPr>
          <a:xfrm flipV="1">
            <a:off x="3587060" y="1908028"/>
            <a:ext cx="0" cy="244393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B2769294-A4AF-4786-8F16-7208BF049FF9}"/>
              </a:ext>
            </a:extLst>
          </p:cNvPr>
          <p:cNvCxnSpPr>
            <a:cxnSpLocks/>
            <a:stCxn id="161" idx="25"/>
          </p:cNvCxnSpPr>
          <p:nvPr/>
        </p:nvCxnSpPr>
        <p:spPr>
          <a:xfrm>
            <a:off x="5637922" y="1265856"/>
            <a:ext cx="13411" cy="874812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936CA524-C433-4E22-8193-4676ECC5EAC0}"/>
              </a:ext>
            </a:extLst>
          </p:cNvPr>
          <p:cNvSpPr txBox="1"/>
          <p:nvPr/>
        </p:nvSpPr>
        <p:spPr>
          <a:xfrm>
            <a:off x="3058913" y="1885286"/>
            <a:ext cx="630982" cy="27260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72000" tIns="72000" rIns="72000" bIns="72000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Nokia Pure Text" panose="020B0504040602060303" pitchFamily="34" charset="0"/>
                <a:cs typeface="Nokia Pure Text" panose="020B0504040602060303" pitchFamily="34" charset="0"/>
              </a:rPr>
              <a:t>T-API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10C63C-FE95-C9BA-2808-2C55517A0E1C}"/>
              </a:ext>
            </a:extLst>
          </p:cNvPr>
          <p:cNvSpPr/>
          <p:nvPr/>
        </p:nvSpPr>
        <p:spPr>
          <a:xfrm>
            <a:off x="5323846" y="3814873"/>
            <a:ext cx="1308234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69000">
                <a:srgbClr val="00B050"/>
              </a:gs>
              <a:gs pos="90000">
                <a:schemeClr val="tx2">
                  <a:lumMod val="90000"/>
                  <a:lumOff val="10000"/>
                </a:schemeClr>
              </a:gs>
              <a:gs pos="38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pic>
        <p:nvPicPr>
          <p:cNvPr id="181" name="Picture 180" descr="\\DML-NAS\DML_Data\1 Live Jobs\Nokia\21314 - Nokia Icon update March 2016\Artwork\NOKIA Network Icons - All PNGs\Blue Black PNG Icons\ARROWS ICON 7_Blue Black_RGB.png">
            <a:extLst>
              <a:ext uri="{FF2B5EF4-FFF2-40B4-BE49-F238E27FC236}">
                <a16:creationId xmlns:a16="http://schemas.microsoft.com/office/drawing/2014/main" id="{69E81F49-5D6D-47D1-B64C-7563D3497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34" y="3714384"/>
            <a:ext cx="252038" cy="246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16" descr="\\DML-NAS\DML_Data\1 Live Jobs\Nokia\21314 - Nokia Icon update March 2016\Artwork\NOKIA Network Icons - All PNGs\Blue Black PNG Icons\ARROWS ICON 3_Blue Black_RGB.png">
            <a:extLst>
              <a:ext uri="{FF2B5EF4-FFF2-40B4-BE49-F238E27FC236}">
                <a16:creationId xmlns:a16="http://schemas.microsoft.com/office/drawing/2014/main" id="{880BBE76-708F-47B8-B8F4-89C422F60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7027" y="3562581"/>
            <a:ext cx="427982" cy="4189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4B074713-D95C-4589-BF69-B25398432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161" y="3544502"/>
            <a:ext cx="434091" cy="42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16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BA247A-C93B-B88B-3831-029A57C917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D45E5-43D7-8A24-178A-29F61380A909}"/>
              </a:ext>
            </a:extLst>
          </p:cNvPr>
          <p:cNvSpPr txBox="1"/>
          <p:nvPr/>
        </p:nvSpPr>
        <p:spPr>
          <a:xfrm>
            <a:off x="3781945" y="1242872"/>
            <a:ext cx="5017767" cy="27068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IP/Optical convergence history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IP Routing versus Optical Transport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Coherent pluggables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Platform choices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Management and Operations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Business Aspects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Putting it all together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110F25-B6EE-0FB8-CC78-3DF7028F4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889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15AE69-487A-A9B7-9EEF-8BDDD52BC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0422FA-3AB2-D444-3FC9-E7185B04F8CD}"/>
              </a:ext>
            </a:extLst>
          </p:cNvPr>
          <p:cNvSpPr/>
          <p:nvPr/>
        </p:nvSpPr>
        <p:spPr>
          <a:xfrm>
            <a:off x="0" y="1763384"/>
            <a:ext cx="9144000" cy="2050160"/>
          </a:xfrm>
          <a:prstGeom prst="rect">
            <a:avLst/>
          </a:prstGeom>
          <a:solidFill>
            <a:schemeClr val="tx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8F2C65-C400-E4A3-E19F-113915B216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Business</a:t>
            </a:r>
            <a:r>
              <a:rPr lang="en-US" dirty="0"/>
              <a:t> aspects</a:t>
            </a:r>
            <a:endParaRPr lang="en-CA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DA6F43-6C9A-5E17-0ADD-4E1038F42C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Before even starting the trip</a:t>
            </a:r>
            <a:endParaRPr lang="en-CA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5A98E73-AFDF-F1F1-E4DA-9A0D706DB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3D55BC-1AFF-5862-2D52-C9FB4D3CA0A7}"/>
              </a:ext>
            </a:extLst>
          </p:cNvPr>
          <p:cNvSpPr txBox="1"/>
          <p:nvPr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5003CC-4A6F-506D-402B-6A0153E83BDB}"/>
              </a:ext>
            </a:extLst>
          </p:cNvPr>
          <p:cNvSpPr txBox="1">
            <a:spLocks/>
          </p:cNvSpPr>
          <p:nvPr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23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E78439F0-C6EB-CBCA-FA9A-95F300564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Public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8FB088-EA15-FCA3-5C36-CE02350536C3}"/>
              </a:ext>
            </a:extLst>
          </p:cNvPr>
          <p:cNvCxnSpPr>
            <a:cxnSpLocks/>
          </p:cNvCxnSpPr>
          <p:nvPr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5DBB06A-5E87-634F-5EB4-01C25F93B951}"/>
              </a:ext>
            </a:extLst>
          </p:cNvPr>
          <p:cNvGrpSpPr/>
          <p:nvPr/>
        </p:nvGrpSpPr>
        <p:grpSpPr>
          <a:xfrm>
            <a:off x="4533964" y="1949916"/>
            <a:ext cx="3600893" cy="2627998"/>
            <a:chOff x="4533964" y="1409314"/>
            <a:chExt cx="3600893" cy="262799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6E3EC6F-FD8F-00E8-CE60-980FB8FD1765}"/>
                </a:ext>
              </a:extLst>
            </p:cNvPr>
            <p:cNvGrpSpPr/>
            <p:nvPr/>
          </p:nvGrpSpPr>
          <p:grpSpPr>
            <a:xfrm>
              <a:off x="4752659" y="1409314"/>
              <a:ext cx="360000" cy="360000"/>
              <a:chOff x="7615010" y="1542697"/>
              <a:chExt cx="360000" cy="360000"/>
            </a:xfrm>
          </p:grpSpPr>
          <p:grpSp>
            <p:nvGrpSpPr>
              <p:cNvPr id="45" name="Graphic 2">
                <a:extLst>
                  <a:ext uri="{FF2B5EF4-FFF2-40B4-BE49-F238E27FC236}">
                    <a16:creationId xmlns:a16="http://schemas.microsoft.com/office/drawing/2014/main" id="{D786CB36-DE18-16D0-DDAA-7B2908E4650D}"/>
                  </a:ext>
                </a:extLst>
              </p:cNvPr>
              <p:cNvGrpSpPr/>
              <p:nvPr/>
            </p:nvGrpSpPr>
            <p:grpSpPr>
              <a:xfrm>
                <a:off x="7752260" y="1542697"/>
                <a:ext cx="222750" cy="225000"/>
                <a:chOff x="7752260" y="1542697"/>
                <a:chExt cx="222750" cy="225000"/>
              </a:xfrm>
              <a:noFill/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A004ABE9-5299-A65F-C516-DFE12C681FE7}"/>
                    </a:ext>
                  </a:extLst>
                </p:cNvPr>
                <p:cNvSpPr/>
                <p:nvPr/>
              </p:nvSpPr>
              <p:spPr>
                <a:xfrm>
                  <a:off x="7752260" y="1542697"/>
                  <a:ext cx="222750" cy="225000"/>
                </a:xfrm>
                <a:custGeom>
                  <a:avLst/>
                  <a:gdLst>
                    <a:gd name="connsiteX0" fmla="*/ 0 w 222750"/>
                    <a:gd name="connsiteY0" fmla="*/ 29700 h 225000"/>
                    <a:gd name="connsiteX1" fmla="*/ 0 w 222750"/>
                    <a:gd name="connsiteY1" fmla="*/ 193950 h 225000"/>
                    <a:gd name="connsiteX2" fmla="*/ 111150 w 222750"/>
                    <a:gd name="connsiteY2" fmla="*/ 225000 h 225000"/>
                    <a:gd name="connsiteX3" fmla="*/ 222300 w 222750"/>
                    <a:gd name="connsiteY3" fmla="*/ 193950 h 225000"/>
                    <a:gd name="connsiteX4" fmla="*/ 222300 w 222750"/>
                    <a:gd name="connsiteY4" fmla="*/ 29700 h 225000"/>
                    <a:gd name="connsiteX5" fmla="*/ 111600 w 222750"/>
                    <a:gd name="connsiteY5" fmla="*/ 62100 h 225000"/>
                    <a:gd name="connsiteX6" fmla="*/ 222750 w 222750"/>
                    <a:gd name="connsiteY6" fmla="*/ 31050 h 225000"/>
                    <a:gd name="connsiteX7" fmla="*/ 111600 w 222750"/>
                    <a:gd name="connsiteY7" fmla="*/ 0 h 225000"/>
                    <a:gd name="connsiteX8" fmla="*/ 450 w 222750"/>
                    <a:gd name="connsiteY8" fmla="*/ 31050 h 225000"/>
                    <a:gd name="connsiteX9" fmla="*/ 111600 w 222750"/>
                    <a:gd name="connsiteY9" fmla="*/ 62100 h 22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750" h="225000">
                      <a:moveTo>
                        <a:pt x="0" y="29700"/>
                      </a:moveTo>
                      <a:lnTo>
                        <a:pt x="0" y="193950"/>
                      </a:lnTo>
                      <a:cubicBezTo>
                        <a:pt x="0" y="211500"/>
                        <a:pt x="49500" y="225000"/>
                        <a:pt x="111150" y="225000"/>
                      </a:cubicBezTo>
                      <a:cubicBezTo>
                        <a:pt x="172800" y="225000"/>
                        <a:pt x="222300" y="211500"/>
                        <a:pt x="222300" y="193950"/>
                      </a:cubicBezTo>
                      <a:lnTo>
                        <a:pt x="222300" y="29700"/>
                      </a:lnTo>
                      <a:moveTo>
                        <a:pt x="111600" y="62100"/>
                      </a:moveTo>
                      <a:cubicBezTo>
                        <a:pt x="173250" y="62100"/>
                        <a:pt x="222750" y="48600"/>
                        <a:pt x="222750" y="31050"/>
                      </a:cubicBezTo>
                      <a:cubicBezTo>
                        <a:pt x="222750" y="13500"/>
                        <a:pt x="173250" y="0"/>
                        <a:pt x="111600" y="0"/>
                      </a:cubicBezTo>
                      <a:cubicBezTo>
                        <a:pt x="49950" y="0"/>
                        <a:pt x="450" y="13500"/>
                        <a:pt x="450" y="31050"/>
                      </a:cubicBezTo>
                      <a:cubicBezTo>
                        <a:pt x="0" y="48600"/>
                        <a:pt x="49500" y="62100"/>
                        <a:pt x="111600" y="62100"/>
                      </a:cubicBezTo>
                      <a:close/>
                    </a:path>
                  </a:pathLst>
                </a:custGeom>
                <a:noFill/>
                <a:ln w="1778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691219A0-25F6-58A6-8D2E-6794BD8F67E8}"/>
                    </a:ext>
                  </a:extLst>
                </p:cNvPr>
                <p:cNvSpPr/>
                <p:nvPr/>
              </p:nvSpPr>
              <p:spPr>
                <a:xfrm>
                  <a:off x="7752260" y="1615597"/>
                  <a:ext cx="222300" cy="31049"/>
                </a:xfrm>
                <a:custGeom>
                  <a:avLst/>
                  <a:gdLst>
                    <a:gd name="connsiteX0" fmla="*/ 0 w 222300"/>
                    <a:gd name="connsiteY0" fmla="*/ 0 h 31049"/>
                    <a:gd name="connsiteX1" fmla="*/ 111150 w 222300"/>
                    <a:gd name="connsiteY1" fmla="*/ 31050 h 31049"/>
                    <a:gd name="connsiteX2" fmla="*/ 222300 w 222300"/>
                    <a:gd name="connsiteY2" fmla="*/ 0 h 31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2300" h="31049">
                      <a:moveTo>
                        <a:pt x="0" y="0"/>
                      </a:moveTo>
                      <a:cubicBezTo>
                        <a:pt x="0" y="17550"/>
                        <a:pt x="49500" y="31050"/>
                        <a:pt x="111150" y="31050"/>
                      </a:cubicBezTo>
                      <a:cubicBezTo>
                        <a:pt x="172800" y="31050"/>
                        <a:pt x="222300" y="17550"/>
                        <a:pt x="222300" y="0"/>
                      </a:cubicBezTo>
                    </a:path>
                  </a:pathLst>
                </a:custGeom>
                <a:noFill/>
                <a:ln w="1778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49BA634D-CF4A-6CC7-7DF0-C945DF31B402}"/>
                    </a:ext>
                  </a:extLst>
                </p:cNvPr>
                <p:cNvSpPr/>
                <p:nvPr/>
              </p:nvSpPr>
              <p:spPr>
                <a:xfrm>
                  <a:off x="7752260" y="1656097"/>
                  <a:ext cx="222300" cy="31049"/>
                </a:xfrm>
                <a:custGeom>
                  <a:avLst/>
                  <a:gdLst>
                    <a:gd name="connsiteX0" fmla="*/ 0 w 222300"/>
                    <a:gd name="connsiteY0" fmla="*/ 0 h 31049"/>
                    <a:gd name="connsiteX1" fmla="*/ 111150 w 222300"/>
                    <a:gd name="connsiteY1" fmla="*/ 31050 h 31049"/>
                    <a:gd name="connsiteX2" fmla="*/ 222300 w 222300"/>
                    <a:gd name="connsiteY2" fmla="*/ 0 h 31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2300" h="31049">
                      <a:moveTo>
                        <a:pt x="0" y="0"/>
                      </a:moveTo>
                      <a:cubicBezTo>
                        <a:pt x="0" y="17550"/>
                        <a:pt x="49500" y="31050"/>
                        <a:pt x="111150" y="31050"/>
                      </a:cubicBezTo>
                      <a:cubicBezTo>
                        <a:pt x="172800" y="31050"/>
                        <a:pt x="222300" y="17550"/>
                        <a:pt x="222300" y="0"/>
                      </a:cubicBezTo>
                    </a:path>
                  </a:pathLst>
                </a:custGeom>
                <a:noFill/>
                <a:ln w="1778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99B18698-BE6F-199D-2309-BFD64E5F31CC}"/>
                    </a:ext>
                  </a:extLst>
                </p:cNvPr>
                <p:cNvSpPr/>
                <p:nvPr/>
              </p:nvSpPr>
              <p:spPr>
                <a:xfrm>
                  <a:off x="7752260" y="1696146"/>
                  <a:ext cx="222300" cy="31050"/>
                </a:xfrm>
                <a:custGeom>
                  <a:avLst/>
                  <a:gdLst>
                    <a:gd name="connsiteX0" fmla="*/ 0 w 222300"/>
                    <a:gd name="connsiteY0" fmla="*/ 0 h 31050"/>
                    <a:gd name="connsiteX1" fmla="*/ 111150 w 222300"/>
                    <a:gd name="connsiteY1" fmla="*/ 31050 h 31050"/>
                    <a:gd name="connsiteX2" fmla="*/ 222300 w 222300"/>
                    <a:gd name="connsiteY2" fmla="*/ 0 h 3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2300" h="31050">
                      <a:moveTo>
                        <a:pt x="0" y="0"/>
                      </a:moveTo>
                      <a:cubicBezTo>
                        <a:pt x="0" y="17550"/>
                        <a:pt x="49500" y="31050"/>
                        <a:pt x="111150" y="31050"/>
                      </a:cubicBezTo>
                      <a:cubicBezTo>
                        <a:pt x="172800" y="31050"/>
                        <a:pt x="222300" y="17550"/>
                        <a:pt x="222300" y="0"/>
                      </a:cubicBezTo>
                    </a:path>
                  </a:pathLst>
                </a:custGeom>
                <a:noFill/>
                <a:ln w="1778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</p:grp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501C73C-FAFB-4F98-F714-2CE42614609B}"/>
                  </a:ext>
                </a:extLst>
              </p:cNvPr>
              <p:cNvSpPr/>
              <p:nvPr/>
            </p:nvSpPr>
            <p:spPr>
              <a:xfrm>
                <a:off x="7615010" y="1677697"/>
                <a:ext cx="225000" cy="225000"/>
              </a:xfrm>
              <a:custGeom>
                <a:avLst/>
                <a:gdLst>
                  <a:gd name="connsiteX0" fmla="*/ 225000 w 225000"/>
                  <a:gd name="connsiteY0" fmla="*/ 112500 h 225000"/>
                  <a:gd name="connsiteX1" fmla="*/ 112500 w 225000"/>
                  <a:gd name="connsiteY1" fmla="*/ 225000 h 225000"/>
                  <a:gd name="connsiteX2" fmla="*/ 0 w 225000"/>
                  <a:gd name="connsiteY2" fmla="*/ 112500 h 225000"/>
                  <a:gd name="connsiteX3" fmla="*/ 112500 w 225000"/>
                  <a:gd name="connsiteY3" fmla="*/ 0 h 225000"/>
                  <a:gd name="connsiteX4" fmla="*/ 225000 w 225000"/>
                  <a:gd name="connsiteY4" fmla="*/ 112500 h 22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00" h="225000">
                    <a:moveTo>
                      <a:pt x="225000" y="112500"/>
                    </a:moveTo>
                    <a:cubicBezTo>
                      <a:pt x="225000" y="174632"/>
                      <a:pt x="174632" y="225000"/>
                      <a:pt x="112500" y="225000"/>
                    </a:cubicBezTo>
                    <a:cubicBezTo>
                      <a:pt x="50368" y="225000"/>
                      <a:pt x="0" y="174632"/>
                      <a:pt x="0" y="112500"/>
                    </a:cubicBezTo>
                    <a:cubicBezTo>
                      <a:pt x="0" y="50368"/>
                      <a:pt x="50368" y="0"/>
                      <a:pt x="112500" y="0"/>
                    </a:cubicBezTo>
                    <a:cubicBezTo>
                      <a:pt x="174632" y="0"/>
                      <a:pt x="225000" y="50368"/>
                      <a:pt x="225000" y="112500"/>
                    </a:cubicBezTo>
                    <a:close/>
                  </a:path>
                </a:pathLst>
              </a:custGeom>
              <a:solidFill>
                <a:srgbClr val="001135"/>
              </a:solidFill>
              <a:ln w="1778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3120D10-2B9F-D0B4-60B5-7AFDD50861F5}"/>
                  </a:ext>
                </a:extLst>
              </p:cNvPr>
              <p:cNvSpPr/>
              <p:nvPr/>
            </p:nvSpPr>
            <p:spPr>
              <a:xfrm>
                <a:off x="7689260" y="1720896"/>
                <a:ext cx="79650" cy="141750"/>
              </a:xfrm>
              <a:custGeom>
                <a:avLst/>
                <a:gdLst>
                  <a:gd name="connsiteX0" fmla="*/ 34650 w 79650"/>
                  <a:gd name="connsiteY0" fmla="*/ 77850 h 141750"/>
                  <a:gd name="connsiteX1" fmla="*/ 22050 w 79650"/>
                  <a:gd name="connsiteY1" fmla="*/ 73350 h 141750"/>
                  <a:gd name="connsiteX2" fmla="*/ 11700 w 79650"/>
                  <a:gd name="connsiteY2" fmla="*/ 66600 h 141750"/>
                  <a:gd name="connsiteX3" fmla="*/ 4500 w 79650"/>
                  <a:gd name="connsiteY3" fmla="*/ 57150 h 141750"/>
                  <a:gd name="connsiteX4" fmla="*/ 1800 w 79650"/>
                  <a:gd name="connsiteY4" fmla="*/ 44100 h 141750"/>
                  <a:gd name="connsiteX5" fmla="*/ 10350 w 79650"/>
                  <a:gd name="connsiteY5" fmla="*/ 22050 h 141750"/>
                  <a:gd name="connsiteX6" fmla="*/ 34650 w 79650"/>
                  <a:gd name="connsiteY6" fmla="*/ 12600 h 141750"/>
                  <a:gd name="connsiteX7" fmla="*/ 34650 w 79650"/>
                  <a:gd name="connsiteY7" fmla="*/ 0 h 141750"/>
                  <a:gd name="connsiteX8" fmla="*/ 46800 w 79650"/>
                  <a:gd name="connsiteY8" fmla="*/ 0 h 141750"/>
                  <a:gd name="connsiteX9" fmla="*/ 46800 w 79650"/>
                  <a:gd name="connsiteY9" fmla="*/ 12600 h 141750"/>
                  <a:gd name="connsiteX10" fmla="*/ 63450 w 79650"/>
                  <a:gd name="connsiteY10" fmla="*/ 16200 h 141750"/>
                  <a:gd name="connsiteX11" fmla="*/ 75150 w 79650"/>
                  <a:gd name="connsiteY11" fmla="*/ 21600 h 141750"/>
                  <a:gd name="connsiteX12" fmla="*/ 67050 w 79650"/>
                  <a:gd name="connsiteY12" fmla="*/ 37350 h 141750"/>
                  <a:gd name="connsiteX13" fmla="*/ 58950 w 79650"/>
                  <a:gd name="connsiteY13" fmla="*/ 33750 h 141750"/>
                  <a:gd name="connsiteX14" fmla="*/ 46350 w 79650"/>
                  <a:gd name="connsiteY14" fmla="*/ 31050 h 141750"/>
                  <a:gd name="connsiteX15" fmla="*/ 46350 w 79650"/>
                  <a:gd name="connsiteY15" fmla="*/ 60300 h 141750"/>
                  <a:gd name="connsiteX16" fmla="*/ 49500 w 79650"/>
                  <a:gd name="connsiteY16" fmla="*/ 61200 h 141750"/>
                  <a:gd name="connsiteX17" fmla="*/ 61650 w 79650"/>
                  <a:gd name="connsiteY17" fmla="*/ 66150 h 141750"/>
                  <a:gd name="connsiteX18" fmla="*/ 71100 w 79650"/>
                  <a:gd name="connsiteY18" fmla="*/ 72900 h 141750"/>
                  <a:gd name="connsiteX19" fmla="*/ 77400 w 79650"/>
                  <a:gd name="connsiteY19" fmla="*/ 81900 h 141750"/>
                  <a:gd name="connsiteX20" fmla="*/ 79650 w 79650"/>
                  <a:gd name="connsiteY20" fmla="*/ 93150 h 141750"/>
                  <a:gd name="connsiteX21" fmla="*/ 76950 w 79650"/>
                  <a:gd name="connsiteY21" fmla="*/ 105750 h 141750"/>
                  <a:gd name="connsiteX22" fmla="*/ 69750 w 79650"/>
                  <a:gd name="connsiteY22" fmla="*/ 115650 h 141750"/>
                  <a:gd name="connsiteX23" fmla="*/ 58950 w 79650"/>
                  <a:gd name="connsiteY23" fmla="*/ 122850 h 141750"/>
                  <a:gd name="connsiteX24" fmla="*/ 45900 w 79650"/>
                  <a:gd name="connsiteY24" fmla="*/ 126450 h 141750"/>
                  <a:gd name="connsiteX25" fmla="*/ 45900 w 79650"/>
                  <a:gd name="connsiteY25" fmla="*/ 141750 h 141750"/>
                  <a:gd name="connsiteX26" fmla="*/ 34200 w 79650"/>
                  <a:gd name="connsiteY26" fmla="*/ 141750 h 141750"/>
                  <a:gd name="connsiteX27" fmla="*/ 34200 w 79650"/>
                  <a:gd name="connsiteY27" fmla="*/ 126450 h 141750"/>
                  <a:gd name="connsiteX28" fmla="*/ 21600 w 79650"/>
                  <a:gd name="connsiteY28" fmla="*/ 125100 h 141750"/>
                  <a:gd name="connsiteX29" fmla="*/ 11250 w 79650"/>
                  <a:gd name="connsiteY29" fmla="*/ 122400 h 141750"/>
                  <a:gd name="connsiteX30" fmla="*/ 4050 w 79650"/>
                  <a:gd name="connsiteY30" fmla="*/ 119250 h 141750"/>
                  <a:gd name="connsiteX31" fmla="*/ 0 w 79650"/>
                  <a:gd name="connsiteY31" fmla="*/ 117000 h 141750"/>
                  <a:gd name="connsiteX32" fmla="*/ 8550 w 79650"/>
                  <a:gd name="connsiteY32" fmla="*/ 99900 h 141750"/>
                  <a:gd name="connsiteX33" fmla="*/ 18450 w 79650"/>
                  <a:gd name="connsiteY33" fmla="*/ 104400 h 141750"/>
                  <a:gd name="connsiteX34" fmla="*/ 34200 w 79650"/>
                  <a:gd name="connsiteY34" fmla="*/ 108000 h 141750"/>
                  <a:gd name="connsiteX35" fmla="*/ 34200 w 79650"/>
                  <a:gd name="connsiteY35" fmla="*/ 77850 h 141750"/>
                  <a:gd name="connsiteX36" fmla="*/ 34650 w 79650"/>
                  <a:gd name="connsiteY36" fmla="*/ 31500 h 141750"/>
                  <a:gd name="connsiteX37" fmla="*/ 26550 w 79650"/>
                  <a:gd name="connsiteY37" fmla="*/ 35550 h 141750"/>
                  <a:gd name="connsiteX38" fmla="*/ 23400 w 79650"/>
                  <a:gd name="connsiteY38" fmla="*/ 44100 h 141750"/>
                  <a:gd name="connsiteX39" fmla="*/ 25650 w 79650"/>
                  <a:gd name="connsiteY39" fmla="*/ 50850 h 141750"/>
                  <a:gd name="connsiteX40" fmla="*/ 34650 w 79650"/>
                  <a:gd name="connsiteY40" fmla="*/ 56700 h 141750"/>
                  <a:gd name="connsiteX41" fmla="*/ 34650 w 79650"/>
                  <a:gd name="connsiteY41" fmla="*/ 31500 h 141750"/>
                  <a:gd name="connsiteX42" fmla="*/ 57600 w 79650"/>
                  <a:gd name="connsiteY42" fmla="*/ 95850 h 141750"/>
                  <a:gd name="connsiteX43" fmla="*/ 55350 w 79650"/>
                  <a:gd name="connsiteY43" fmla="*/ 87750 h 141750"/>
                  <a:gd name="connsiteX44" fmla="*/ 46350 w 79650"/>
                  <a:gd name="connsiteY44" fmla="*/ 81450 h 141750"/>
                  <a:gd name="connsiteX45" fmla="*/ 46350 w 79650"/>
                  <a:gd name="connsiteY45" fmla="*/ 107550 h 141750"/>
                  <a:gd name="connsiteX46" fmla="*/ 54450 w 79650"/>
                  <a:gd name="connsiteY46" fmla="*/ 103500 h 141750"/>
                  <a:gd name="connsiteX47" fmla="*/ 57600 w 79650"/>
                  <a:gd name="connsiteY47" fmla="*/ 95850 h 14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79650" h="141750">
                    <a:moveTo>
                      <a:pt x="34650" y="77850"/>
                    </a:moveTo>
                    <a:cubicBezTo>
                      <a:pt x="30150" y="76500"/>
                      <a:pt x="26100" y="75150"/>
                      <a:pt x="22050" y="73350"/>
                    </a:cubicBezTo>
                    <a:cubicBezTo>
                      <a:pt x="18000" y="71550"/>
                      <a:pt x="14400" y="69300"/>
                      <a:pt x="11700" y="66600"/>
                    </a:cubicBezTo>
                    <a:cubicBezTo>
                      <a:pt x="8550" y="63900"/>
                      <a:pt x="6300" y="60750"/>
                      <a:pt x="4500" y="57150"/>
                    </a:cubicBezTo>
                    <a:cubicBezTo>
                      <a:pt x="2700" y="53550"/>
                      <a:pt x="1800" y="49050"/>
                      <a:pt x="1800" y="44100"/>
                    </a:cubicBezTo>
                    <a:cubicBezTo>
                      <a:pt x="1800" y="35100"/>
                      <a:pt x="4500" y="27450"/>
                      <a:pt x="10350" y="22050"/>
                    </a:cubicBezTo>
                    <a:cubicBezTo>
                      <a:pt x="16200" y="16650"/>
                      <a:pt x="24300" y="13500"/>
                      <a:pt x="34650" y="12600"/>
                    </a:cubicBezTo>
                    <a:lnTo>
                      <a:pt x="34650" y="0"/>
                    </a:lnTo>
                    <a:lnTo>
                      <a:pt x="46800" y="0"/>
                    </a:lnTo>
                    <a:lnTo>
                      <a:pt x="46800" y="12600"/>
                    </a:lnTo>
                    <a:cubicBezTo>
                      <a:pt x="52650" y="13050"/>
                      <a:pt x="58500" y="14400"/>
                      <a:pt x="63450" y="16200"/>
                    </a:cubicBezTo>
                    <a:cubicBezTo>
                      <a:pt x="68400" y="18000"/>
                      <a:pt x="72450" y="19800"/>
                      <a:pt x="75150" y="21600"/>
                    </a:cubicBezTo>
                    <a:lnTo>
                      <a:pt x="67050" y="37350"/>
                    </a:lnTo>
                    <a:cubicBezTo>
                      <a:pt x="65250" y="36450"/>
                      <a:pt x="62550" y="35100"/>
                      <a:pt x="58950" y="33750"/>
                    </a:cubicBezTo>
                    <a:cubicBezTo>
                      <a:pt x="55350" y="32400"/>
                      <a:pt x="51300" y="31500"/>
                      <a:pt x="46350" y="31050"/>
                    </a:cubicBezTo>
                    <a:lnTo>
                      <a:pt x="46350" y="60300"/>
                    </a:lnTo>
                    <a:lnTo>
                      <a:pt x="49500" y="61200"/>
                    </a:lnTo>
                    <a:cubicBezTo>
                      <a:pt x="54000" y="62550"/>
                      <a:pt x="57600" y="64350"/>
                      <a:pt x="61650" y="66150"/>
                    </a:cubicBezTo>
                    <a:cubicBezTo>
                      <a:pt x="65700" y="67950"/>
                      <a:pt x="68400" y="70200"/>
                      <a:pt x="71100" y="72900"/>
                    </a:cubicBezTo>
                    <a:cubicBezTo>
                      <a:pt x="73800" y="75600"/>
                      <a:pt x="75600" y="78300"/>
                      <a:pt x="77400" y="81900"/>
                    </a:cubicBezTo>
                    <a:cubicBezTo>
                      <a:pt x="79200" y="85500"/>
                      <a:pt x="79650" y="89100"/>
                      <a:pt x="79650" y="93150"/>
                    </a:cubicBezTo>
                    <a:cubicBezTo>
                      <a:pt x="79650" y="97650"/>
                      <a:pt x="78750" y="101700"/>
                      <a:pt x="76950" y="105750"/>
                    </a:cubicBezTo>
                    <a:cubicBezTo>
                      <a:pt x="75150" y="109800"/>
                      <a:pt x="72900" y="112950"/>
                      <a:pt x="69750" y="115650"/>
                    </a:cubicBezTo>
                    <a:cubicBezTo>
                      <a:pt x="66600" y="118350"/>
                      <a:pt x="63000" y="121050"/>
                      <a:pt x="58950" y="122850"/>
                    </a:cubicBezTo>
                    <a:cubicBezTo>
                      <a:pt x="54900" y="124650"/>
                      <a:pt x="50400" y="126000"/>
                      <a:pt x="45900" y="126450"/>
                    </a:cubicBezTo>
                    <a:lnTo>
                      <a:pt x="45900" y="141750"/>
                    </a:lnTo>
                    <a:lnTo>
                      <a:pt x="34200" y="141750"/>
                    </a:lnTo>
                    <a:lnTo>
                      <a:pt x="34200" y="126450"/>
                    </a:lnTo>
                    <a:cubicBezTo>
                      <a:pt x="29700" y="126450"/>
                      <a:pt x="25650" y="125550"/>
                      <a:pt x="21600" y="125100"/>
                    </a:cubicBezTo>
                    <a:cubicBezTo>
                      <a:pt x="17550" y="124200"/>
                      <a:pt x="14400" y="123300"/>
                      <a:pt x="11250" y="122400"/>
                    </a:cubicBezTo>
                    <a:cubicBezTo>
                      <a:pt x="8100" y="121500"/>
                      <a:pt x="5850" y="120150"/>
                      <a:pt x="4050" y="119250"/>
                    </a:cubicBezTo>
                    <a:cubicBezTo>
                      <a:pt x="2250" y="118350"/>
                      <a:pt x="900" y="117450"/>
                      <a:pt x="0" y="117000"/>
                    </a:cubicBezTo>
                    <a:lnTo>
                      <a:pt x="8550" y="99900"/>
                    </a:lnTo>
                    <a:cubicBezTo>
                      <a:pt x="10800" y="101250"/>
                      <a:pt x="13950" y="102600"/>
                      <a:pt x="18450" y="104400"/>
                    </a:cubicBezTo>
                    <a:cubicBezTo>
                      <a:pt x="22950" y="106200"/>
                      <a:pt x="28350" y="107550"/>
                      <a:pt x="34200" y="108000"/>
                    </a:cubicBezTo>
                    <a:lnTo>
                      <a:pt x="34200" y="77850"/>
                    </a:lnTo>
                    <a:close/>
                    <a:moveTo>
                      <a:pt x="34650" y="31500"/>
                    </a:moveTo>
                    <a:cubicBezTo>
                      <a:pt x="31500" y="31950"/>
                      <a:pt x="28800" y="33300"/>
                      <a:pt x="26550" y="35550"/>
                    </a:cubicBezTo>
                    <a:cubicBezTo>
                      <a:pt x="24300" y="37800"/>
                      <a:pt x="23400" y="40500"/>
                      <a:pt x="23400" y="44100"/>
                    </a:cubicBezTo>
                    <a:cubicBezTo>
                      <a:pt x="23400" y="46350"/>
                      <a:pt x="24300" y="49050"/>
                      <a:pt x="25650" y="50850"/>
                    </a:cubicBezTo>
                    <a:cubicBezTo>
                      <a:pt x="27000" y="52650"/>
                      <a:pt x="30150" y="54900"/>
                      <a:pt x="34650" y="56700"/>
                    </a:cubicBezTo>
                    <a:lnTo>
                      <a:pt x="34650" y="31500"/>
                    </a:lnTo>
                    <a:close/>
                    <a:moveTo>
                      <a:pt x="57600" y="95850"/>
                    </a:moveTo>
                    <a:cubicBezTo>
                      <a:pt x="57600" y="92700"/>
                      <a:pt x="56700" y="90000"/>
                      <a:pt x="55350" y="87750"/>
                    </a:cubicBezTo>
                    <a:cubicBezTo>
                      <a:pt x="54000" y="85500"/>
                      <a:pt x="50850" y="83250"/>
                      <a:pt x="46350" y="81450"/>
                    </a:cubicBezTo>
                    <a:lnTo>
                      <a:pt x="46350" y="107550"/>
                    </a:lnTo>
                    <a:cubicBezTo>
                      <a:pt x="49500" y="106650"/>
                      <a:pt x="52200" y="105300"/>
                      <a:pt x="54450" y="103500"/>
                    </a:cubicBezTo>
                    <a:cubicBezTo>
                      <a:pt x="56700" y="101700"/>
                      <a:pt x="57600" y="99450"/>
                      <a:pt x="57600" y="95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445" cap="flat">
                <a:solidFill>
                  <a:schemeClr val="accent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26CF32F-AA4D-B28B-E14E-6DC449962667}"/>
                </a:ext>
              </a:extLst>
            </p:cNvPr>
            <p:cNvGrpSpPr/>
            <p:nvPr/>
          </p:nvGrpSpPr>
          <p:grpSpPr>
            <a:xfrm>
              <a:off x="4533964" y="1846739"/>
              <a:ext cx="3600893" cy="2190573"/>
              <a:chOff x="4533964" y="1846739"/>
              <a:chExt cx="3600893" cy="2190573"/>
            </a:xfrm>
          </p:grpSpPr>
          <p:sp>
            <p:nvSpPr>
              <p:cNvPr id="29" name="Text Placeholder 10">
                <a:extLst>
                  <a:ext uri="{FF2B5EF4-FFF2-40B4-BE49-F238E27FC236}">
                    <a16:creationId xmlns:a16="http://schemas.microsoft.com/office/drawing/2014/main" id="{AE92A7D5-B4DA-A9E9-24DC-CFBD2613BB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33964" y="2345758"/>
                <a:ext cx="3293676" cy="169155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80000" indent="-1800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360000" indent="-1800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540000" indent="-1800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720000" indent="-1800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  <a:defRPr lang="en-US" sz="1200" kern="120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900000" indent="-1800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1080000" indent="-1800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70000"/>
                  <a:buFont typeface="Arial" panose="020B0604020202020204" pitchFamily="34" charset="0"/>
                  <a:buChar char="•"/>
                  <a:defRPr sz="1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Are the business objectives well understood?</a:t>
                </a:r>
              </a:p>
              <a:p>
                <a:r>
                  <a:rPr lang="en-US" dirty="0"/>
                  <a:t>Is the business case for the project compelling?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180000" lvl="1" indent="0">
                  <a:buFont typeface="Arial" panose="020B0604020202020204" pitchFamily="34" charset="0"/>
                  <a:buNone/>
                </a:pPr>
                <a:endParaRPr lang="en-CA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63F91F-CAAB-A290-874C-2ADB9BFDD541}"/>
                  </a:ext>
                </a:extLst>
              </p:cNvPr>
              <p:cNvSpPr/>
              <p:nvPr/>
            </p:nvSpPr>
            <p:spPr>
              <a:xfrm>
                <a:off x="4533964" y="1846739"/>
                <a:ext cx="3600893" cy="40403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indent="0">
                  <a:buNone/>
                </a:pPr>
                <a:r>
                  <a:rPr lang="en-US" sz="1400" dirty="0">
                    <a:solidFill>
                      <a:schemeClr val="bg1"/>
                    </a:solidFill>
                    <a:latin typeface="Nokia Pure Headline Light" panose="020B0304040602060303" pitchFamily="34" charset="0"/>
                  </a:rPr>
                  <a:t>Commercial objectives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11EF37F-496D-341F-5F72-057F060FC403}"/>
              </a:ext>
            </a:extLst>
          </p:cNvPr>
          <p:cNvGrpSpPr/>
          <p:nvPr/>
        </p:nvGrpSpPr>
        <p:grpSpPr>
          <a:xfrm>
            <a:off x="536122" y="1877336"/>
            <a:ext cx="3600893" cy="2700578"/>
            <a:chOff x="536122" y="1336734"/>
            <a:chExt cx="3600893" cy="270057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A474EF-1268-00A4-9201-2543B4A15D89}"/>
                </a:ext>
              </a:extLst>
            </p:cNvPr>
            <p:cNvGrpSpPr/>
            <p:nvPr/>
          </p:nvGrpSpPr>
          <p:grpSpPr>
            <a:xfrm>
              <a:off x="815819" y="1336734"/>
              <a:ext cx="360000" cy="361800"/>
              <a:chOff x="815819" y="1336734"/>
              <a:chExt cx="360000" cy="361800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0946813-A0C7-8E16-F5F0-0D67172118B9}"/>
                  </a:ext>
                </a:extLst>
              </p:cNvPr>
              <p:cNvSpPr/>
              <p:nvPr/>
            </p:nvSpPr>
            <p:spPr>
              <a:xfrm>
                <a:off x="815819" y="1608534"/>
                <a:ext cx="90000" cy="90000"/>
              </a:xfrm>
              <a:custGeom>
                <a:avLst/>
                <a:gdLst>
                  <a:gd name="connsiteX0" fmla="*/ 13500 w 90000"/>
                  <a:gd name="connsiteY0" fmla="*/ 90000 h 90000"/>
                  <a:gd name="connsiteX1" fmla="*/ 76500 w 90000"/>
                  <a:gd name="connsiteY1" fmla="*/ 90000 h 90000"/>
                  <a:gd name="connsiteX2" fmla="*/ 90000 w 90000"/>
                  <a:gd name="connsiteY2" fmla="*/ 75150 h 90000"/>
                  <a:gd name="connsiteX3" fmla="*/ 90000 w 90000"/>
                  <a:gd name="connsiteY3" fmla="*/ 14850 h 90000"/>
                  <a:gd name="connsiteX4" fmla="*/ 76500 w 90000"/>
                  <a:gd name="connsiteY4" fmla="*/ 0 h 90000"/>
                  <a:gd name="connsiteX5" fmla="*/ 13500 w 90000"/>
                  <a:gd name="connsiteY5" fmla="*/ 0 h 90000"/>
                  <a:gd name="connsiteX6" fmla="*/ 0 w 90000"/>
                  <a:gd name="connsiteY6" fmla="*/ 14850 h 90000"/>
                  <a:gd name="connsiteX7" fmla="*/ 0 w 90000"/>
                  <a:gd name="connsiteY7" fmla="*/ 74700 h 90000"/>
                  <a:gd name="connsiteX8" fmla="*/ 13500 w 90000"/>
                  <a:gd name="connsiteY8" fmla="*/ 90000 h 9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000" h="90000">
                    <a:moveTo>
                      <a:pt x="13500" y="90000"/>
                    </a:moveTo>
                    <a:lnTo>
                      <a:pt x="76500" y="90000"/>
                    </a:lnTo>
                    <a:cubicBezTo>
                      <a:pt x="84600" y="90000"/>
                      <a:pt x="90000" y="84150"/>
                      <a:pt x="90000" y="75150"/>
                    </a:cubicBezTo>
                    <a:lnTo>
                      <a:pt x="90000" y="14850"/>
                    </a:lnTo>
                    <a:cubicBezTo>
                      <a:pt x="90000" y="5850"/>
                      <a:pt x="84600" y="0"/>
                      <a:pt x="76500" y="0"/>
                    </a:cubicBezTo>
                    <a:lnTo>
                      <a:pt x="13500" y="0"/>
                    </a:lnTo>
                    <a:cubicBezTo>
                      <a:pt x="5400" y="0"/>
                      <a:pt x="0" y="5850"/>
                      <a:pt x="0" y="14850"/>
                    </a:cubicBezTo>
                    <a:lnTo>
                      <a:pt x="0" y="74700"/>
                    </a:lnTo>
                    <a:cubicBezTo>
                      <a:pt x="0" y="84150"/>
                      <a:pt x="5400" y="90000"/>
                      <a:pt x="13500" y="90000"/>
                    </a:cubicBezTo>
                    <a:close/>
                  </a:path>
                </a:pathLst>
              </a:custGeom>
              <a:noFill/>
              <a:ln w="1778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04DE9FE-4643-A0FB-BEB9-5F0B51661E45}"/>
                  </a:ext>
                </a:extLst>
              </p:cNvPr>
              <p:cNvSpPr/>
              <p:nvPr/>
            </p:nvSpPr>
            <p:spPr>
              <a:xfrm>
                <a:off x="950819" y="1608534"/>
                <a:ext cx="90000" cy="90000"/>
              </a:xfrm>
              <a:custGeom>
                <a:avLst/>
                <a:gdLst>
                  <a:gd name="connsiteX0" fmla="*/ 13500 w 90000"/>
                  <a:gd name="connsiteY0" fmla="*/ 90000 h 90000"/>
                  <a:gd name="connsiteX1" fmla="*/ 76500 w 90000"/>
                  <a:gd name="connsiteY1" fmla="*/ 90000 h 90000"/>
                  <a:gd name="connsiteX2" fmla="*/ 90000 w 90000"/>
                  <a:gd name="connsiteY2" fmla="*/ 75150 h 90000"/>
                  <a:gd name="connsiteX3" fmla="*/ 90000 w 90000"/>
                  <a:gd name="connsiteY3" fmla="*/ 14850 h 90000"/>
                  <a:gd name="connsiteX4" fmla="*/ 76500 w 90000"/>
                  <a:gd name="connsiteY4" fmla="*/ 0 h 90000"/>
                  <a:gd name="connsiteX5" fmla="*/ 13500 w 90000"/>
                  <a:gd name="connsiteY5" fmla="*/ 0 h 90000"/>
                  <a:gd name="connsiteX6" fmla="*/ 0 w 90000"/>
                  <a:gd name="connsiteY6" fmla="*/ 14850 h 90000"/>
                  <a:gd name="connsiteX7" fmla="*/ 0 w 90000"/>
                  <a:gd name="connsiteY7" fmla="*/ 74700 h 90000"/>
                  <a:gd name="connsiteX8" fmla="*/ 13500 w 90000"/>
                  <a:gd name="connsiteY8" fmla="*/ 90000 h 9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000" h="90000">
                    <a:moveTo>
                      <a:pt x="13500" y="90000"/>
                    </a:moveTo>
                    <a:lnTo>
                      <a:pt x="76500" y="90000"/>
                    </a:lnTo>
                    <a:cubicBezTo>
                      <a:pt x="84600" y="90000"/>
                      <a:pt x="90000" y="84150"/>
                      <a:pt x="90000" y="75150"/>
                    </a:cubicBezTo>
                    <a:lnTo>
                      <a:pt x="90000" y="14850"/>
                    </a:lnTo>
                    <a:cubicBezTo>
                      <a:pt x="90000" y="5850"/>
                      <a:pt x="84600" y="0"/>
                      <a:pt x="76500" y="0"/>
                    </a:cubicBezTo>
                    <a:lnTo>
                      <a:pt x="13500" y="0"/>
                    </a:lnTo>
                    <a:cubicBezTo>
                      <a:pt x="5400" y="0"/>
                      <a:pt x="0" y="5850"/>
                      <a:pt x="0" y="14850"/>
                    </a:cubicBezTo>
                    <a:lnTo>
                      <a:pt x="0" y="74700"/>
                    </a:lnTo>
                    <a:cubicBezTo>
                      <a:pt x="0" y="84150"/>
                      <a:pt x="5400" y="90000"/>
                      <a:pt x="13500" y="90000"/>
                    </a:cubicBezTo>
                    <a:close/>
                  </a:path>
                </a:pathLst>
              </a:custGeom>
              <a:noFill/>
              <a:ln w="1778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DE3C8A5-9859-63C9-E663-14BF01490570}"/>
                  </a:ext>
                </a:extLst>
              </p:cNvPr>
              <p:cNvSpPr/>
              <p:nvPr/>
            </p:nvSpPr>
            <p:spPr>
              <a:xfrm>
                <a:off x="1085819" y="1608534"/>
                <a:ext cx="90000" cy="90000"/>
              </a:xfrm>
              <a:custGeom>
                <a:avLst/>
                <a:gdLst>
                  <a:gd name="connsiteX0" fmla="*/ 13500 w 90000"/>
                  <a:gd name="connsiteY0" fmla="*/ 90000 h 90000"/>
                  <a:gd name="connsiteX1" fmla="*/ 76500 w 90000"/>
                  <a:gd name="connsiteY1" fmla="*/ 90000 h 90000"/>
                  <a:gd name="connsiteX2" fmla="*/ 90000 w 90000"/>
                  <a:gd name="connsiteY2" fmla="*/ 75150 h 90000"/>
                  <a:gd name="connsiteX3" fmla="*/ 90000 w 90000"/>
                  <a:gd name="connsiteY3" fmla="*/ 14850 h 90000"/>
                  <a:gd name="connsiteX4" fmla="*/ 76500 w 90000"/>
                  <a:gd name="connsiteY4" fmla="*/ 0 h 90000"/>
                  <a:gd name="connsiteX5" fmla="*/ 13500 w 90000"/>
                  <a:gd name="connsiteY5" fmla="*/ 0 h 90000"/>
                  <a:gd name="connsiteX6" fmla="*/ 0 w 90000"/>
                  <a:gd name="connsiteY6" fmla="*/ 14850 h 90000"/>
                  <a:gd name="connsiteX7" fmla="*/ 0 w 90000"/>
                  <a:gd name="connsiteY7" fmla="*/ 74700 h 90000"/>
                  <a:gd name="connsiteX8" fmla="*/ 13500 w 90000"/>
                  <a:gd name="connsiteY8" fmla="*/ 90000 h 9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000" h="90000">
                    <a:moveTo>
                      <a:pt x="13500" y="90000"/>
                    </a:moveTo>
                    <a:lnTo>
                      <a:pt x="76500" y="90000"/>
                    </a:lnTo>
                    <a:cubicBezTo>
                      <a:pt x="84600" y="90000"/>
                      <a:pt x="90000" y="84150"/>
                      <a:pt x="90000" y="75150"/>
                    </a:cubicBezTo>
                    <a:lnTo>
                      <a:pt x="90000" y="14850"/>
                    </a:lnTo>
                    <a:cubicBezTo>
                      <a:pt x="90000" y="5850"/>
                      <a:pt x="84600" y="0"/>
                      <a:pt x="76500" y="0"/>
                    </a:cubicBezTo>
                    <a:lnTo>
                      <a:pt x="13500" y="0"/>
                    </a:lnTo>
                    <a:cubicBezTo>
                      <a:pt x="5400" y="0"/>
                      <a:pt x="0" y="5850"/>
                      <a:pt x="0" y="14850"/>
                    </a:cubicBezTo>
                    <a:lnTo>
                      <a:pt x="0" y="74700"/>
                    </a:lnTo>
                    <a:cubicBezTo>
                      <a:pt x="0" y="84150"/>
                      <a:pt x="5400" y="90000"/>
                      <a:pt x="13500" y="90000"/>
                    </a:cubicBezTo>
                    <a:close/>
                  </a:path>
                </a:pathLst>
              </a:custGeom>
              <a:noFill/>
              <a:ln w="1778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8856679-08B7-F30F-413F-5577288341A4}"/>
                  </a:ext>
                </a:extLst>
              </p:cNvPr>
              <p:cNvSpPr/>
              <p:nvPr/>
            </p:nvSpPr>
            <p:spPr>
              <a:xfrm>
                <a:off x="860819" y="1510883"/>
                <a:ext cx="270000" cy="97650"/>
              </a:xfrm>
              <a:custGeom>
                <a:avLst/>
                <a:gdLst>
                  <a:gd name="connsiteX0" fmla="*/ 0 w 270000"/>
                  <a:gd name="connsiteY0" fmla="*/ 97650 h 97650"/>
                  <a:gd name="connsiteX1" fmla="*/ 0 w 270000"/>
                  <a:gd name="connsiteY1" fmla="*/ 32850 h 97650"/>
                  <a:gd name="connsiteX2" fmla="*/ 32850 w 270000"/>
                  <a:gd name="connsiteY2" fmla="*/ 0 h 97650"/>
                  <a:gd name="connsiteX3" fmla="*/ 237150 w 270000"/>
                  <a:gd name="connsiteY3" fmla="*/ 0 h 97650"/>
                  <a:gd name="connsiteX4" fmla="*/ 270000 w 270000"/>
                  <a:gd name="connsiteY4" fmla="*/ 32850 h 97650"/>
                  <a:gd name="connsiteX5" fmla="*/ 270000 w 270000"/>
                  <a:gd name="connsiteY5" fmla="*/ 97650 h 9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000" h="97650">
                    <a:moveTo>
                      <a:pt x="0" y="97650"/>
                    </a:moveTo>
                    <a:lnTo>
                      <a:pt x="0" y="32850"/>
                    </a:lnTo>
                    <a:cubicBezTo>
                      <a:pt x="0" y="14850"/>
                      <a:pt x="14850" y="0"/>
                      <a:pt x="32850" y="0"/>
                    </a:cubicBezTo>
                    <a:lnTo>
                      <a:pt x="237150" y="0"/>
                    </a:lnTo>
                    <a:cubicBezTo>
                      <a:pt x="255150" y="0"/>
                      <a:pt x="270000" y="14850"/>
                      <a:pt x="270000" y="32850"/>
                    </a:cubicBezTo>
                    <a:lnTo>
                      <a:pt x="270000" y="97650"/>
                    </a:lnTo>
                  </a:path>
                </a:pathLst>
              </a:custGeom>
              <a:noFill/>
              <a:ln w="1778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1E28854-8463-9C93-895C-4593F75F8376}"/>
                  </a:ext>
                </a:extLst>
              </p:cNvPr>
              <p:cNvSpPr/>
              <p:nvPr/>
            </p:nvSpPr>
            <p:spPr>
              <a:xfrm>
                <a:off x="995819" y="1452834"/>
                <a:ext cx="4500" cy="155699"/>
              </a:xfrm>
              <a:custGeom>
                <a:avLst/>
                <a:gdLst>
                  <a:gd name="connsiteX0" fmla="*/ 0 w 4500"/>
                  <a:gd name="connsiteY0" fmla="*/ 0 h 155699"/>
                  <a:gd name="connsiteX1" fmla="*/ 0 w 4500"/>
                  <a:gd name="connsiteY1" fmla="*/ 155700 h 15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155699">
                    <a:moveTo>
                      <a:pt x="0" y="0"/>
                    </a:moveTo>
                    <a:lnTo>
                      <a:pt x="0" y="155700"/>
                    </a:lnTo>
                  </a:path>
                </a:pathLst>
              </a:custGeom>
              <a:noFill/>
              <a:ln w="1778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38FE049-A5EB-6024-CF2E-082F59BD6DC3}"/>
                  </a:ext>
                </a:extLst>
              </p:cNvPr>
              <p:cNvSpPr/>
              <p:nvPr/>
            </p:nvSpPr>
            <p:spPr>
              <a:xfrm>
                <a:off x="940919" y="1336734"/>
                <a:ext cx="109800" cy="109800"/>
              </a:xfrm>
              <a:custGeom>
                <a:avLst/>
                <a:gdLst>
                  <a:gd name="connsiteX0" fmla="*/ 109800 w 109800"/>
                  <a:gd name="connsiteY0" fmla="*/ 54900 h 109800"/>
                  <a:gd name="connsiteX1" fmla="*/ 54900 w 109800"/>
                  <a:gd name="connsiteY1" fmla="*/ 109800 h 109800"/>
                  <a:gd name="connsiteX2" fmla="*/ 0 w 109800"/>
                  <a:gd name="connsiteY2" fmla="*/ 54900 h 109800"/>
                  <a:gd name="connsiteX3" fmla="*/ 54900 w 109800"/>
                  <a:gd name="connsiteY3" fmla="*/ 0 h 109800"/>
                  <a:gd name="connsiteX4" fmla="*/ 109800 w 109800"/>
                  <a:gd name="connsiteY4" fmla="*/ 54900 h 10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800" h="109800">
                    <a:moveTo>
                      <a:pt x="109800" y="54900"/>
                    </a:moveTo>
                    <a:cubicBezTo>
                      <a:pt x="109800" y="85220"/>
                      <a:pt x="85220" y="109800"/>
                      <a:pt x="54900" y="109800"/>
                    </a:cubicBezTo>
                    <a:cubicBezTo>
                      <a:pt x="24580" y="109800"/>
                      <a:pt x="0" y="85220"/>
                      <a:pt x="0" y="54900"/>
                    </a:cubicBezTo>
                    <a:cubicBezTo>
                      <a:pt x="0" y="24580"/>
                      <a:pt x="24580" y="0"/>
                      <a:pt x="54900" y="0"/>
                    </a:cubicBezTo>
                    <a:cubicBezTo>
                      <a:pt x="85220" y="0"/>
                      <a:pt x="109800" y="24580"/>
                      <a:pt x="109800" y="54900"/>
                    </a:cubicBezTo>
                    <a:close/>
                  </a:path>
                </a:pathLst>
              </a:custGeom>
              <a:noFill/>
              <a:ln w="1778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90C3D3-72EA-BEDD-2382-EA74F38F17BE}"/>
                </a:ext>
              </a:extLst>
            </p:cNvPr>
            <p:cNvGrpSpPr/>
            <p:nvPr/>
          </p:nvGrpSpPr>
          <p:grpSpPr>
            <a:xfrm>
              <a:off x="536122" y="1846739"/>
              <a:ext cx="3600893" cy="2190573"/>
              <a:chOff x="536122" y="1846739"/>
              <a:chExt cx="3600893" cy="219057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4E246D2-5528-F97A-8A62-BC1350DDB149}"/>
                  </a:ext>
                </a:extLst>
              </p:cNvPr>
              <p:cNvSpPr/>
              <p:nvPr/>
            </p:nvSpPr>
            <p:spPr>
              <a:xfrm>
                <a:off x="536122" y="1846739"/>
                <a:ext cx="3600893" cy="40403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indent="0">
                  <a:buNone/>
                </a:pPr>
                <a:r>
                  <a:rPr lang="en-US" sz="1400" dirty="0">
                    <a:solidFill>
                      <a:schemeClr val="bg1"/>
                    </a:solidFill>
                    <a:latin typeface="Nokia Pure Headline Light" panose="020B0304040602060303" pitchFamily="34" charset="0"/>
                  </a:rPr>
                  <a:t>Organization</a:t>
                </a:r>
              </a:p>
            </p:txBody>
          </p:sp>
          <p:sp>
            <p:nvSpPr>
              <p:cNvPr id="27" name="Text Placeholder 10">
                <a:extLst>
                  <a:ext uri="{FF2B5EF4-FFF2-40B4-BE49-F238E27FC236}">
                    <a16:creationId xmlns:a16="http://schemas.microsoft.com/office/drawing/2014/main" id="{47A2EE5F-C3BA-11C2-B07F-37E284BB72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6122" y="2345758"/>
                <a:ext cx="3293676" cy="169155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80000" indent="-1800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360000" indent="-1800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540000" indent="-1800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720000" indent="-1800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  <a:defRPr lang="en-US" sz="1200" kern="120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900000" indent="-1800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1080000" indent="-1800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70000"/>
                  <a:buFont typeface="Arial" panose="020B0604020202020204" pitchFamily="34" charset="0"/>
                  <a:buChar char="•"/>
                  <a:defRPr sz="1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Are IP and optical transport teams under common management?</a:t>
                </a:r>
              </a:p>
              <a:p>
                <a:r>
                  <a:rPr lang="en-US" dirty="0"/>
                  <a:t>Which team takes the project lead?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3443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BA247A-C93B-B88B-3831-029A57C917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D45E5-43D7-8A24-178A-29F61380A909}"/>
              </a:ext>
            </a:extLst>
          </p:cNvPr>
          <p:cNvSpPr txBox="1"/>
          <p:nvPr/>
        </p:nvSpPr>
        <p:spPr>
          <a:xfrm>
            <a:off x="3781945" y="1242872"/>
            <a:ext cx="5017767" cy="27068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IP/Optical convergence history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IP Routing versus Optical Transport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Coherent pluggables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Platform choices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Management and Operations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Business Aspects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Putting it all together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36A754-235C-0924-29A7-59AA02DAD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726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Background pattern&#10;&#10;Description automatically generated">
            <a:extLst>
              <a:ext uri="{FF2B5EF4-FFF2-40B4-BE49-F238E27FC236}">
                <a16:creationId xmlns:a16="http://schemas.microsoft.com/office/drawing/2014/main" id="{FE80324D-1CC1-AD2A-107D-905D709E53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F7D7A-C356-6370-6D36-7C3EDCEA7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6877" y="368452"/>
            <a:ext cx="8308800" cy="340654"/>
          </a:xfrm>
        </p:spPr>
        <p:txBody>
          <a:bodyPr/>
          <a:lstStyle/>
          <a:p>
            <a:r>
              <a:rPr lang="en-US" dirty="0"/>
              <a:t>IP-Optical convergence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EC05C-9153-17F1-2E2F-220A737385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  <a:endParaRPr lang="en-CA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68065A-4D0F-FD04-97F3-ACB79FF0BB68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7294593" y="4006510"/>
            <a:ext cx="883545" cy="0"/>
          </a:xfrm>
          <a:prstGeom prst="line">
            <a:avLst/>
          </a:prstGeom>
          <a:ln w="63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0C8D477-3EB5-A33C-848C-D158AE21274E}"/>
              </a:ext>
            </a:extLst>
          </p:cNvPr>
          <p:cNvSpPr txBox="1"/>
          <p:nvPr/>
        </p:nvSpPr>
        <p:spPr>
          <a:xfrm>
            <a:off x="4798131" y="3856589"/>
            <a:ext cx="2496462" cy="2998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72000" tIns="0" rIns="0" bIns="0" rtlCol="0" anchor="ctr">
            <a:no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200" dirty="0">
                <a:solidFill>
                  <a:schemeClr val="bg1"/>
                </a:solidFill>
                <a:latin typeface="Nokia Pure Text Light"/>
              </a:rPr>
              <a:t>3 keys to success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kia Pure Text Ligh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88601-1B50-2572-D7DE-63E9A393F832}"/>
              </a:ext>
            </a:extLst>
          </p:cNvPr>
          <p:cNvGrpSpPr/>
          <p:nvPr/>
        </p:nvGrpSpPr>
        <p:grpSpPr>
          <a:xfrm>
            <a:off x="827111" y="1300547"/>
            <a:ext cx="7370571" cy="2404678"/>
            <a:chOff x="827111" y="1300547"/>
            <a:chExt cx="7370571" cy="2404678"/>
          </a:xfrm>
        </p:grpSpPr>
        <p:pic>
          <p:nvPicPr>
            <p:cNvPr id="85" name="Picture 84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6E2B8712-2B0C-9B83-28AF-E824B3828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11" y="1524745"/>
              <a:ext cx="3109650" cy="2180480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A8FBE81-6613-CDA5-07B0-B97BA7A69E47}"/>
                </a:ext>
              </a:extLst>
            </p:cNvPr>
            <p:cNvSpPr/>
            <p:nvPr/>
          </p:nvSpPr>
          <p:spPr>
            <a:xfrm>
              <a:off x="3917251" y="1608291"/>
              <a:ext cx="1333851" cy="196411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300"/>
                </a:spcAft>
                <a:buSzPct val="100000"/>
              </a:pPr>
              <a:endParaRPr lang="en-CA" sz="1200" dirty="0">
                <a:solidFill>
                  <a:schemeClr val="tx2"/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6CD669F-F823-4681-4565-2F59D8C21F2C}"/>
                </a:ext>
              </a:extLst>
            </p:cNvPr>
            <p:cNvSpPr txBox="1"/>
            <p:nvPr/>
          </p:nvSpPr>
          <p:spPr>
            <a:xfrm>
              <a:off x="3814932" y="1308262"/>
              <a:ext cx="143617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55">
                <a:spcAft>
                  <a:spcPts val="800"/>
                </a:spcAft>
                <a:buSzPct val="100000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Nokia Pure Text" panose="020B0503020202020204" pitchFamily="34" charset="0"/>
                  <a:ea typeface="Nokia Pure Text" panose="020B0503020202020204" pitchFamily="34" charset="0"/>
                </a:rPr>
                <a:t>Business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8A41F55-9DAD-B9BC-8312-D987E296DDE1}"/>
                </a:ext>
              </a:extLst>
            </p:cNvPr>
            <p:cNvSpPr txBox="1"/>
            <p:nvPr/>
          </p:nvSpPr>
          <p:spPr>
            <a:xfrm>
              <a:off x="3946037" y="2108850"/>
              <a:ext cx="1248358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189">
                <a:spcAft>
                  <a:spcPts val="300"/>
                </a:spcAft>
                <a:buSzPct val="100000"/>
                <a:defRPr/>
              </a:pPr>
              <a:r>
                <a:rPr lang="en-US" sz="1200" dirty="0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  <a:t>Organization</a:t>
              </a:r>
            </a:p>
            <a:p>
              <a:pPr defTabSz="457189">
                <a:spcAft>
                  <a:spcPts val="300"/>
                </a:spcAft>
                <a:buSzPct val="100000"/>
                <a:defRPr/>
              </a:pPr>
              <a:endParaRPr lang="en-US" sz="1200" dirty="0">
                <a:solidFill>
                  <a:schemeClr val="bg1"/>
                </a:solidFill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  <a:p>
              <a:pPr defTabSz="457189">
                <a:spcAft>
                  <a:spcPts val="300"/>
                </a:spcAft>
                <a:buSzPct val="100000"/>
                <a:defRPr/>
              </a:pPr>
              <a:r>
                <a:rPr lang="en-US" sz="1200" dirty="0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  <a:t>Commercial</a:t>
              </a:r>
              <a:br>
                <a:rPr lang="en-US" sz="1200" dirty="0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  <a:t>objectives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BD4CE40-795C-3B59-9D02-612E515E7173}"/>
                </a:ext>
              </a:extLst>
            </p:cNvPr>
            <p:cNvSpPr/>
            <p:nvPr/>
          </p:nvSpPr>
          <p:spPr>
            <a:xfrm>
              <a:off x="6863831" y="1608291"/>
              <a:ext cx="1333851" cy="19641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300"/>
                </a:spcAft>
                <a:buSzPct val="100000"/>
              </a:pPr>
              <a:endParaRPr lang="en-CA" sz="1200" dirty="0">
                <a:solidFill>
                  <a:schemeClr val="tx2"/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11F8F47-A1AB-EB18-8B87-6F5CD44A0EB7}"/>
                </a:ext>
              </a:extLst>
            </p:cNvPr>
            <p:cNvSpPr/>
            <p:nvPr/>
          </p:nvSpPr>
          <p:spPr>
            <a:xfrm>
              <a:off x="5354411" y="1608291"/>
              <a:ext cx="1407101" cy="19641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300"/>
                </a:spcAft>
                <a:buSzPct val="100000"/>
              </a:pPr>
              <a:endParaRPr lang="en-CA" sz="1200" dirty="0">
                <a:solidFill>
                  <a:schemeClr val="tx2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3F8025C-E880-71B8-4C5D-1297FA9804D4}"/>
                </a:ext>
              </a:extLst>
            </p:cNvPr>
            <p:cNvSpPr txBox="1"/>
            <p:nvPr/>
          </p:nvSpPr>
          <p:spPr>
            <a:xfrm>
              <a:off x="5281469" y="1300547"/>
              <a:ext cx="14800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55">
                <a:spcAft>
                  <a:spcPts val="800"/>
                </a:spcAft>
                <a:buSzPct val="100000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Nokia Pure Text" panose="020B0503020202020204" pitchFamily="34" charset="0"/>
                  <a:ea typeface="Nokia Pure Text" panose="020B0503020202020204" pitchFamily="34" charset="0"/>
                </a:rPr>
                <a:t>Applications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BB48577-151E-9841-46D6-B722EA3771C5}"/>
                </a:ext>
              </a:extLst>
            </p:cNvPr>
            <p:cNvSpPr txBox="1"/>
            <p:nvPr/>
          </p:nvSpPr>
          <p:spPr>
            <a:xfrm>
              <a:off x="6776925" y="1300547"/>
              <a:ext cx="142075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55">
                <a:spcAft>
                  <a:spcPts val="800"/>
                </a:spcAft>
                <a:buSzPct val="100000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Nokia Pure Text" panose="020B0503020202020204" pitchFamily="34" charset="0"/>
                  <a:ea typeface="Nokia Pure Text" panose="020B0503020202020204" pitchFamily="34" charset="0"/>
                </a:rPr>
                <a:t>Technology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B6AC6A0-56B9-2170-EAEA-E8DE14F42DA5}"/>
                </a:ext>
              </a:extLst>
            </p:cNvPr>
            <p:cNvSpPr txBox="1"/>
            <p:nvPr/>
          </p:nvSpPr>
          <p:spPr>
            <a:xfrm>
              <a:off x="6863955" y="1764029"/>
              <a:ext cx="1220139" cy="176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189">
                <a:spcAft>
                  <a:spcPts val="300"/>
                </a:spcAft>
                <a:buSzPct val="100000"/>
                <a:defRPr/>
              </a:pPr>
              <a:r>
                <a:rPr lang="en-US" sz="1200" dirty="0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  <a:t>Pluggable DCOs</a:t>
              </a:r>
            </a:p>
            <a:p>
              <a:pPr defTabSz="457189">
                <a:spcAft>
                  <a:spcPts val="300"/>
                </a:spcAft>
                <a:buSzPct val="100000"/>
                <a:defRPr/>
              </a:pPr>
              <a:endParaRPr lang="en-US" sz="1200" dirty="0">
                <a:solidFill>
                  <a:schemeClr val="bg1"/>
                </a:solidFill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  <a:p>
              <a:pPr defTabSz="457189">
                <a:spcAft>
                  <a:spcPts val="300"/>
                </a:spcAft>
                <a:buSzPct val="100000"/>
                <a:defRPr/>
              </a:pPr>
              <a:r>
                <a:rPr lang="en-US" sz="1200" dirty="0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  <a:t>Platforms</a:t>
              </a:r>
            </a:p>
            <a:p>
              <a:pPr defTabSz="457189">
                <a:spcAft>
                  <a:spcPts val="300"/>
                </a:spcAft>
                <a:buSzPct val="100000"/>
                <a:defRPr/>
              </a:pPr>
              <a:endParaRPr lang="en-US" sz="1200" dirty="0">
                <a:solidFill>
                  <a:schemeClr val="bg1"/>
                </a:solidFill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  <a:p>
              <a:pPr defTabSz="457189">
                <a:spcAft>
                  <a:spcPts val="300"/>
                </a:spcAft>
                <a:buSzPct val="100000"/>
                <a:defRPr/>
              </a:pPr>
              <a:r>
                <a:rPr lang="en-US" sz="1200" dirty="0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  <a:t>Management &amp; operations</a:t>
              </a:r>
            </a:p>
            <a:p>
              <a:pPr defTabSz="457189">
                <a:spcAft>
                  <a:spcPts val="300"/>
                </a:spcAft>
                <a:buSzPct val="100000"/>
                <a:defRPr/>
              </a:pPr>
              <a:endParaRPr lang="en-US" sz="1200" dirty="0">
                <a:solidFill>
                  <a:schemeClr val="bg1"/>
                </a:solidFill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847FF99-F67F-136B-022B-A90A9C131DAF}"/>
                </a:ext>
              </a:extLst>
            </p:cNvPr>
            <p:cNvSpPr txBox="1"/>
            <p:nvPr/>
          </p:nvSpPr>
          <p:spPr>
            <a:xfrm>
              <a:off x="5414198" y="1725966"/>
              <a:ext cx="124835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189">
                <a:spcAft>
                  <a:spcPts val="300"/>
                </a:spcAft>
                <a:buSzPct val="100000"/>
                <a:defRPr/>
              </a:pPr>
              <a:r>
                <a:rPr lang="en-US" sz="1050" dirty="0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  <a:t>P2P access/</a:t>
              </a:r>
              <a:br>
                <a:rPr lang="en-US" sz="1050" dirty="0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</a:br>
              <a:r>
                <a:rPr lang="en-US" sz="1050" dirty="0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  <a:t>metro DCI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8962F7E-C1FA-2F4E-C79D-E48543B60EE1}"/>
                </a:ext>
              </a:extLst>
            </p:cNvPr>
            <p:cNvSpPr txBox="1"/>
            <p:nvPr/>
          </p:nvSpPr>
          <p:spPr>
            <a:xfrm>
              <a:off x="5414198" y="2174467"/>
              <a:ext cx="1312054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189">
                <a:spcAft>
                  <a:spcPts val="300"/>
                </a:spcAft>
                <a:buSzPct val="100000"/>
                <a:defRPr/>
              </a:pPr>
              <a:r>
                <a:rPr lang="en-US" sz="1050" dirty="0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  <a:t>Metro/regional aggregation</a:t>
              </a:r>
              <a:endParaRPr lang="en-GB" sz="1050" noProof="1">
                <a:solidFill>
                  <a:schemeClr val="bg1"/>
                </a:solidFill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47392F4-5428-C125-7B99-A88C49851DD1}"/>
                </a:ext>
              </a:extLst>
            </p:cNvPr>
            <p:cNvSpPr txBox="1"/>
            <p:nvPr/>
          </p:nvSpPr>
          <p:spPr>
            <a:xfrm>
              <a:off x="5414198" y="2622968"/>
              <a:ext cx="1316914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189">
                <a:spcAft>
                  <a:spcPts val="300"/>
                </a:spcAft>
                <a:buSzPct val="100000"/>
                <a:defRPr/>
              </a:pPr>
              <a:r>
                <a:rPr lang="en-US" sz="1050" noProof="1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  <a:t>Metro/regional edge/core</a:t>
              </a:r>
              <a:endParaRPr lang="en-GB" sz="1050" noProof="1">
                <a:solidFill>
                  <a:schemeClr val="bg1"/>
                </a:solidFill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E743152-389D-F5CC-EDC4-B872C1A912A7}"/>
                </a:ext>
              </a:extLst>
            </p:cNvPr>
            <p:cNvSpPr txBox="1"/>
            <p:nvPr/>
          </p:nvSpPr>
          <p:spPr>
            <a:xfrm>
              <a:off x="5410017" y="3045512"/>
              <a:ext cx="1316914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189">
                <a:spcAft>
                  <a:spcPts val="300"/>
                </a:spcAft>
                <a:buSzPct val="100000"/>
                <a:defRPr/>
              </a:pPr>
              <a:r>
                <a:rPr lang="en-US" sz="1050" noProof="1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  <a:t>Long haul / </a:t>
              </a:r>
              <a:br>
                <a:rPr lang="en-US" sz="1050" noProof="1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</a:br>
              <a:r>
                <a:rPr lang="en-US" sz="1050" noProof="1">
                  <a:solidFill>
                    <a:schemeClr val="bg1"/>
                  </a:solidFill>
                  <a:ea typeface="Nokia Pure Text" panose="020B0504040602060303" pitchFamily="34" charset="0"/>
                  <a:cs typeface="Nokia Pure Text" panose="020B0504040602060303" pitchFamily="34" charset="0"/>
                </a:rPr>
                <a:t>subsea</a:t>
              </a:r>
              <a:endParaRPr lang="en-GB" sz="1050" noProof="1">
                <a:solidFill>
                  <a:schemeClr val="bg1"/>
                </a:solidFill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4A4A9E3-7990-A2A5-CEED-DC9C817F6F2C}"/>
                </a:ext>
              </a:extLst>
            </p:cNvPr>
            <p:cNvCxnSpPr/>
            <p:nvPr/>
          </p:nvCxnSpPr>
          <p:spPr>
            <a:xfrm>
              <a:off x="3142512" y="1616005"/>
              <a:ext cx="642053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D9766E1-A3B6-646D-DE35-B7F2ED44F58D}"/>
                </a:ext>
              </a:extLst>
            </p:cNvPr>
            <p:cNvCxnSpPr/>
            <p:nvPr/>
          </p:nvCxnSpPr>
          <p:spPr>
            <a:xfrm>
              <a:off x="3142511" y="3563384"/>
              <a:ext cx="642053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3882931-C270-7E66-2025-6C98165E4C64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3946037" y="4006510"/>
            <a:ext cx="852094" cy="0"/>
          </a:xfrm>
          <a:prstGeom prst="line">
            <a:avLst/>
          </a:prstGeom>
          <a:ln w="63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Graphic 104">
            <a:extLst>
              <a:ext uri="{FF2B5EF4-FFF2-40B4-BE49-F238E27FC236}">
                <a16:creationId xmlns:a16="http://schemas.microsoft.com/office/drawing/2014/main" id="{BC0709FC-C8A8-492C-E8AA-B99889A6F0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8302BA80-0A38-8E16-7AD5-2FDC3FEAD782}"/>
              </a:ext>
            </a:extLst>
          </p:cNvPr>
          <p:cNvSpPr txBox="1"/>
          <p:nvPr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7" name="Slide Number Placeholder 5">
            <a:extLst>
              <a:ext uri="{FF2B5EF4-FFF2-40B4-BE49-F238E27FC236}">
                <a16:creationId xmlns:a16="http://schemas.microsoft.com/office/drawing/2014/main" id="{48A33389-263F-26BF-E9C1-6A22F21F0B8C}"/>
              </a:ext>
            </a:extLst>
          </p:cNvPr>
          <p:cNvSpPr txBox="1">
            <a:spLocks/>
          </p:cNvSpPr>
          <p:nvPr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25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08" name="Footer Placeholder 2">
            <a:extLst>
              <a:ext uri="{FF2B5EF4-FFF2-40B4-BE49-F238E27FC236}">
                <a16:creationId xmlns:a16="http://schemas.microsoft.com/office/drawing/2014/main" id="{50AE7024-69B5-577F-2C94-8C31117A5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Public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5778A4B-A411-C4F7-70E8-1A95507A8239}"/>
              </a:ext>
            </a:extLst>
          </p:cNvPr>
          <p:cNvCxnSpPr>
            <a:cxnSpLocks/>
          </p:cNvCxnSpPr>
          <p:nvPr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40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E358436-F517-7673-BD10-A8E6BF5AAD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49AC32-BB13-57C8-852D-1F126C0925FA}"/>
              </a:ext>
            </a:extLst>
          </p:cNvPr>
          <p:cNvCxnSpPr/>
          <p:nvPr/>
        </p:nvCxnSpPr>
        <p:spPr>
          <a:xfrm>
            <a:off x="3806172" y="2642886"/>
            <a:ext cx="1258214" cy="0"/>
          </a:xfrm>
          <a:prstGeom prst="line">
            <a:avLst/>
          </a:prstGeom>
          <a:ln w="95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08602EE-95B8-4777-AFF8-17378F113549}"/>
              </a:ext>
            </a:extLst>
          </p:cNvPr>
          <p:cNvSpPr txBox="1">
            <a:spLocks/>
          </p:cNvSpPr>
          <p:nvPr/>
        </p:nvSpPr>
        <p:spPr>
          <a:xfrm>
            <a:off x="5207241" y="925226"/>
            <a:ext cx="3695224" cy="311898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29564DB-0F7F-F7AD-B99A-0A514E18E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11" y="1520039"/>
            <a:ext cx="3109650" cy="218048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CC4842B-63B4-224F-B704-9A42E1E442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1CCE14-9966-2FE1-978F-4820F87B7B5A}"/>
              </a:ext>
            </a:extLst>
          </p:cNvPr>
          <p:cNvSpPr txBox="1"/>
          <p:nvPr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C612BDC-220A-3089-02A5-8B7856E3CE63}"/>
              </a:ext>
            </a:extLst>
          </p:cNvPr>
          <p:cNvSpPr txBox="1">
            <a:spLocks/>
          </p:cNvSpPr>
          <p:nvPr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26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F7888689-3C86-4485-114D-CB0807D64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Public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C9E633-955E-8B66-88F2-AD5EE15A8487}"/>
              </a:ext>
            </a:extLst>
          </p:cNvPr>
          <p:cNvCxnSpPr>
            <a:cxnSpLocks/>
          </p:cNvCxnSpPr>
          <p:nvPr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A130D4-2BAC-81C4-CB97-8047E1A1123B}"/>
              </a:ext>
            </a:extLst>
          </p:cNvPr>
          <p:cNvGrpSpPr/>
          <p:nvPr/>
        </p:nvGrpSpPr>
        <p:grpSpPr>
          <a:xfrm>
            <a:off x="5073824" y="1207519"/>
            <a:ext cx="2986044" cy="2791787"/>
            <a:chOff x="5199171" y="1207519"/>
            <a:chExt cx="2986044" cy="279178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9533EB-C55C-8570-0189-B0A73D67D29D}"/>
                </a:ext>
              </a:extLst>
            </p:cNvPr>
            <p:cNvGrpSpPr/>
            <p:nvPr/>
          </p:nvGrpSpPr>
          <p:grpSpPr>
            <a:xfrm>
              <a:off x="5199171" y="1207519"/>
              <a:ext cx="2986044" cy="2791787"/>
              <a:chOff x="170075" y="1473227"/>
              <a:chExt cx="2986044" cy="279178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05D2ABB-B1E8-EFAB-49E2-F105AE23651B}"/>
                  </a:ext>
                </a:extLst>
              </p:cNvPr>
              <p:cNvSpPr/>
              <p:nvPr/>
            </p:nvSpPr>
            <p:spPr>
              <a:xfrm>
                <a:off x="254929" y="1473227"/>
                <a:ext cx="2791787" cy="2791787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300"/>
                  </a:spcAft>
                  <a:buSzPct val="100000"/>
                </a:pP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" name="Text Placeholder 3">
                <a:extLst>
                  <a:ext uri="{FF2B5EF4-FFF2-40B4-BE49-F238E27FC236}">
                    <a16:creationId xmlns:a16="http://schemas.microsoft.com/office/drawing/2014/main" id="{BDBF279E-A8E6-B1CE-7026-2E7C376062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075" y="2161779"/>
                <a:ext cx="2986044" cy="1518435"/>
              </a:xfrm>
              <a:prstGeom prst="rect">
                <a:avLst/>
              </a:prstGeom>
            </p:spPr>
            <p:txBody>
              <a:bodyPr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" panose="020B0504040602060303" pitchFamily="34" charset="0"/>
                    <a:ea typeface="Nokia Pure Text" panose="020B0503020202020204" pitchFamily="34" charset="0"/>
                  </a:rPr>
                  <a:t>Are we </a:t>
                </a:r>
                <a:br>
                  <a:rPr kumimoji="0" lang="en-GB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" panose="020B0504040602060303" pitchFamily="34" charset="0"/>
                    <a:ea typeface="Nokia Pure Text" panose="020B0503020202020204" pitchFamily="34" charset="0"/>
                  </a:rPr>
                </a:br>
                <a:r>
                  <a:rPr kumimoji="0" lang="en-GB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" panose="020B0504040602060303" pitchFamily="34" charset="0"/>
                    <a:ea typeface="Nokia Pure Text" panose="020B0503020202020204" pitchFamily="34" charset="0"/>
                  </a:rPr>
                  <a:t>there yet?</a:t>
                </a:r>
                <a:endParaRPr kumimoji="0" lang="en-GB" sz="3200" b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" panose="020B0504040602060303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5E8905D-88B9-4630-7FEC-E1ED0AE1AFAF}"/>
                </a:ext>
              </a:extLst>
            </p:cNvPr>
            <p:cNvSpPr txBox="1"/>
            <p:nvPr/>
          </p:nvSpPr>
          <p:spPr>
            <a:xfrm>
              <a:off x="5430620" y="2873897"/>
              <a:ext cx="2523146" cy="6823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400" dirty="0">
                  <a:solidFill>
                    <a:schemeClr val="bg1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Lots of progress, </a:t>
              </a:r>
              <a:br>
                <a:rPr lang="en-US" sz="1400" dirty="0">
                  <a:solidFill>
                    <a:schemeClr val="bg1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but still a lot of</a:t>
              </a:r>
              <a:br>
                <a:rPr lang="en-US" sz="1400" dirty="0">
                  <a:solidFill>
                    <a:schemeClr val="bg1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road ahead!</a:t>
              </a:r>
              <a:endPara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331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99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419A090-F098-02D0-265D-44BED20605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08602EE-95B8-4777-AFF8-17378F113549}"/>
              </a:ext>
            </a:extLst>
          </p:cNvPr>
          <p:cNvSpPr txBox="1">
            <a:spLocks/>
          </p:cNvSpPr>
          <p:nvPr/>
        </p:nvSpPr>
        <p:spPr>
          <a:xfrm>
            <a:off x="5332588" y="925226"/>
            <a:ext cx="3695224" cy="311898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100C4-03A2-AB7B-3991-2659C70DDB87}"/>
              </a:ext>
            </a:extLst>
          </p:cNvPr>
          <p:cNvSpPr txBox="1"/>
          <p:nvPr/>
        </p:nvSpPr>
        <p:spPr>
          <a:xfrm>
            <a:off x="2166026" y="42153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A69BA5-39E8-23B3-1F24-44674243C2AA}"/>
              </a:ext>
            </a:extLst>
          </p:cNvPr>
          <p:cNvGrpSpPr/>
          <p:nvPr/>
        </p:nvGrpSpPr>
        <p:grpSpPr>
          <a:xfrm>
            <a:off x="536774" y="925226"/>
            <a:ext cx="3227528" cy="3227528"/>
            <a:chOff x="303492" y="1190934"/>
            <a:chExt cx="3227528" cy="322752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0239B97-EC74-6695-F458-AA25297C0ECC}"/>
                </a:ext>
              </a:extLst>
            </p:cNvPr>
            <p:cNvSpPr/>
            <p:nvPr/>
          </p:nvSpPr>
          <p:spPr>
            <a:xfrm>
              <a:off x="303492" y="1190934"/>
              <a:ext cx="3227528" cy="322752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300"/>
                </a:spcAft>
                <a:buSzPct val="100000"/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032F9027-2199-4EE6-A20F-FBA4DCC1715C}"/>
                </a:ext>
              </a:extLst>
            </p:cNvPr>
            <p:cNvSpPr txBox="1">
              <a:spLocks/>
            </p:cNvSpPr>
            <p:nvPr/>
          </p:nvSpPr>
          <p:spPr>
            <a:xfrm>
              <a:off x="544976" y="2109904"/>
              <a:ext cx="2986044" cy="1518435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Nokia Pure Text" panose="020B0503020202020204" pitchFamily="34" charset="0"/>
                  <a:cs typeface="+mn-cs"/>
                </a:rPr>
                <a:t>The promise of </a:t>
              </a:r>
              <a:b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Nokia Pure Text" panose="020B0503020202020204" pitchFamily="34" charset="0"/>
                  <a:cs typeface="+mn-cs"/>
                </a:rPr>
              </a:b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Nokia Pure Text" panose="020B0503020202020204" pitchFamily="34" charset="0"/>
                  <a:cs typeface="+mn-cs"/>
                </a:rPr>
                <a:t>IP-Optical network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Nokia Pure Text" panose="020B0503020202020204" pitchFamily="34" charset="0"/>
                  <a:cs typeface="+mn-cs"/>
                </a:rPr>
                <a:t>convergence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05D3291-526B-D27F-FDA5-41A25C5BCA5A}"/>
              </a:ext>
            </a:extLst>
          </p:cNvPr>
          <p:cNvSpPr/>
          <p:nvPr/>
        </p:nvSpPr>
        <p:spPr>
          <a:xfrm>
            <a:off x="5250653" y="1311351"/>
            <a:ext cx="3121955" cy="2523452"/>
          </a:xfrm>
          <a:prstGeom prst="rect">
            <a:avLst/>
          </a:prstGeom>
          <a:solidFill>
            <a:schemeClr val="accent6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A5A7F-C078-5F80-9142-750AF9ADED4B}"/>
              </a:ext>
            </a:extLst>
          </p:cNvPr>
          <p:cNvSpPr txBox="1"/>
          <p:nvPr/>
        </p:nvSpPr>
        <p:spPr>
          <a:xfrm>
            <a:off x="5486352" y="1628248"/>
            <a:ext cx="2074265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Simplify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Reduce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Save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Reduce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Drive down cost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6060931-5390-7ADD-4426-C392F1FBEDA4}"/>
              </a:ext>
            </a:extLst>
          </p:cNvPr>
          <p:cNvSpPr txBox="1">
            <a:spLocks/>
          </p:cNvSpPr>
          <p:nvPr/>
        </p:nvSpPr>
        <p:spPr>
          <a:xfrm>
            <a:off x="5486353" y="2909277"/>
            <a:ext cx="2571947" cy="103553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Nokia Pure Text" panose="020B0503020202020204" pitchFamily="34" charset="0"/>
                <a:cs typeface="+mn-cs"/>
              </a:rPr>
              <a:t>The benefits are compelling and so the journey began…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171450" marR="0" lvl="0" indent="-171450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3AAFD7-4963-5852-6BEB-DF33D90A6009}"/>
              </a:ext>
            </a:extLst>
          </p:cNvPr>
          <p:cNvCxnSpPr/>
          <p:nvPr/>
        </p:nvCxnSpPr>
        <p:spPr>
          <a:xfrm>
            <a:off x="3897837" y="2479853"/>
            <a:ext cx="1258214" cy="0"/>
          </a:xfrm>
          <a:prstGeom prst="line">
            <a:avLst/>
          </a:prstGeom>
          <a:ln w="95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C63D71A-3A1E-E862-1DFE-F4038B504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9E5F76-26C4-03CF-413F-F5D640FAB75C}"/>
              </a:ext>
            </a:extLst>
          </p:cNvPr>
          <p:cNvSpPr txBox="1"/>
          <p:nvPr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0CD55C8-6350-2D99-75CC-44E9E610AB65}"/>
              </a:ext>
            </a:extLst>
          </p:cNvPr>
          <p:cNvSpPr txBox="1">
            <a:spLocks/>
          </p:cNvSpPr>
          <p:nvPr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3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BD20218E-F298-DFE4-C425-2F6523C6F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Public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95CD1F8-1E5D-7968-B303-9D0F593B6F13}"/>
              </a:ext>
            </a:extLst>
          </p:cNvPr>
          <p:cNvCxnSpPr>
            <a:cxnSpLocks/>
          </p:cNvCxnSpPr>
          <p:nvPr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974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Background pattern&#10;&#10;Description automatically generated">
            <a:extLst>
              <a:ext uri="{FF2B5EF4-FFF2-40B4-BE49-F238E27FC236}">
                <a16:creationId xmlns:a16="http://schemas.microsoft.com/office/drawing/2014/main" id="{A9537C2A-53C2-5F8E-015D-CB2E9714C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21EFB24-47AF-E44E-E8B3-06A65F1A96D7}"/>
              </a:ext>
            </a:extLst>
          </p:cNvPr>
          <p:cNvGrpSpPr/>
          <p:nvPr/>
        </p:nvGrpSpPr>
        <p:grpSpPr>
          <a:xfrm>
            <a:off x="932256" y="1292249"/>
            <a:ext cx="7058810" cy="3221703"/>
            <a:chOff x="932256" y="1292249"/>
            <a:chExt cx="7058810" cy="322170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3B0E291-5682-E301-A941-47F6B6E7EFCF}"/>
                </a:ext>
              </a:extLst>
            </p:cNvPr>
            <p:cNvGrpSpPr/>
            <p:nvPr/>
          </p:nvGrpSpPr>
          <p:grpSpPr>
            <a:xfrm>
              <a:off x="932256" y="1292249"/>
              <a:ext cx="6858000" cy="2980158"/>
              <a:chOff x="932256" y="1292249"/>
              <a:chExt cx="6858000" cy="298015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C4F8966-365F-BFE7-6323-B9AC143CB417}"/>
                  </a:ext>
                </a:extLst>
              </p:cNvPr>
              <p:cNvSpPr/>
              <p:nvPr/>
            </p:nvSpPr>
            <p:spPr>
              <a:xfrm>
                <a:off x="932257" y="2280198"/>
                <a:ext cx="6857078" cy="901936"/>
              </a:xfrm>
              <a:prstGeom prst="rect">
                <a:avLst/>
              </a:prstGeom>
              <a:solidFill>
                <a:srgbClr val="CCCCCC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300"/>
                  </a:spcAft>
                  <a:buSzPct val="100000"/>
                </a:pPr>
                <a:endParaRPr lang="en-CA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2F1A949-57B1-8A85-8440-F06494CA1838}"/>
                  </a:ext>
                </a:extLst>
              </p:cNvPr>
              <p:cNvSpPr/>
              <p:nvPr/>
            </p:nvSpPr>
            <p:spPr>
              <a:xfrm>
                <a:off x="932256" y="3268148"/>
                <a:ext cx="6858000" cy="901936"/>
              </a:xfrm>
              <a:prstGeom prst="rect">
                <a:avLst/>
              </a:prstGeom>
              <a:solidFill>
                <a:srgbClr val="CCCCCC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300"/>
                  </a:spcAft>
                  <a:buSzPct val="100000"/>
                </a:pPr>
                <a:endParaRPr lang="en-CA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F01D005-60E2-8002-F8EC-0F2A3A67E07E}"/>
                  </a:ext>
                </a:extLst>
              </p:cNvPr>
              <p:cNvSpPr/>
              <p:nvPr/>
            </p:nvSpPr>
            <p:spPr>
              <a:xfrm>
                <a:off x="932256" y="1292249"/>
                <a:ext cx="6858000" cy="901936"/>
              </a:xfrm>
              <a:prstGeom prst="rect">
                <a:avLst/>
              </a:prstGeom>
              <a:solidFill>
                <a:srgbClr val="CCCCCC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300"/>
                  </a:spcAft>
                  <a:buSzPct val="100000"/>
                </a:pPr>
                <a:endParaRPr lang="en-CA" sz="12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2F334693-E749-38B4-1F34-ED36570E60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256" y="4272407"/>
                <a:ext cx="6858000" cy="0"/>
              </a:xfrm>
              <a:prstGeom prst="straightConnector1">
                <a:avLst/>
              </a:prstGeom>
              <a:ln w="63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78ECE4-807A-6BFF-79AC-AA536AD3D299}"/>
                  </a:ext>
                </a:extLst>
              </p:cNvPr>
              <p:cNvSpPr txBox="1"/>
              <p:nvPr/>
            </p:nvSpPr>
            <p:spPr>
              <a:xfrm>
                <a:off x="1009577" y="3326950"/>
                <a:ext cx="979498" cy="3192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lang="en-US" sz="1050" dirty="0">
                    <a:solidFill>
                      <a:schemeClr val="bg1"/>
                    </a:solidFill>
                    <a:latin typeface="Nokia Pure Text Light"/>
                  </a:rPr>
                  <a:t>Management Plane</a:t>
                </a:r>
                <a:endParaRPr kumimoji="0" lang="en-CA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EEC0790-3329-6F06-4AEB-267FBEBFE238}"/>
                  </a:ext>
                </a:extLst>
              </p:cNvPr>
              <p:cNvSpPr txBox="1"/>
              <p:nvPr/>
            </p:nvSpPr>
            <p:spPr>
              <a:xfrm>
                <a:off x="1009577" y="2341879"/>
                <a:ext cx="979498" cy="3192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lang="en-US" sz="1050" dirty="0">
                    <a:solidFill>
                      <a:schemeClr val="bg1"/>
                    </a:solidFill>
                    <a:latin typeface="Nokia Pure Text Light"/>
                  </a:rPr>
                  <a:t>Control Plane</a:t>
                </a:r>
                <a:br>
                  <a:rPr lang="en-US" sz="1050" dirty="0">
                    <a:solidFill>
                      <a:schemeClr val="bg1"/>
                    </a:solidFill>
                    <a:latin typeface="Nokia Pure Text Light"/>
                  </a:rPr>
                </a:br>
                <a:endParaRPr kumimoji="0" lang="en-CA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3198F9-05AC-7023-2516-8E13CF64E56B}"/>
                  </a:ext>
                </a:extLst>
              </p:cNvPr>
              <p:cNvSpPr txBox="1"/>
              <p:nvPr/>
            </p:nvSpPr>
            <p:spPr>
              <a:xfrm>
                <a:off x="1009577" y="1398105"/>
                <a:ext cx="979498" cy="3192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lang="en-US" sz="1050" dirty="0">
                    <a:solidFill>
                      <a:schemeClr val="bg1"/>
                    </a:solidFill>
                    <a:latin typeface="Nokia Pure Text Light"/>
                  </a:rPr>
                  <a:t>Data Plane</a:t>
                </a:r>
                <a:endParaRPr kumimoji="0" lang="en-CA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AFD0E9B-05FB-8A64-248C-78C5EBCD066D}"/>
                </a:ext>
              </a:extLst>
            </p:cNvPr>
            <p:cNvSpPr txBox="1"/>
            <p:nvPr/>
          </p:nvSpPr>
          <p:spPr>
            <a:xfrm>
              <a:off x="1499326" y="4335304"/>
              <a:ext cx="6491740" cy="1786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2000	</a:t>
              </a:r>
              <a:r>
                <a:rPr lang="en-US" sz="1100" dirty="0">
                  <a:solidFill>
                    <a:schemeClr val="bg1"/>
                  </a:solidFill>
                  <a:latin typeface="Nokia Pure Text Light"/>
                </a:rPr>
                <a:t>						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     	</a:t>
              </a:r>
              <a:r>
                <a:rPr lang="en-US" sz="1100" dirty="0">
                  <a:solidFill>
                    <a:schemeClr val="bg1"/>
                  </a:solidFill>
                  <a:latin typeface="Nokia Pure Text Light"/>
                </a:rPr>
                <a:t>					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    		</a:t>
              </a:r>
              <a:r>
                <a:rPr lang="en-US" sz="1100" dirty="0">
                  <a:solidFill>
                    <a:schemeClr val="bg1"/>
                  </a:solidFill>
                  <a:latin typeface="Nokia Pure Text Light"/>
                </a:rPr>
                <a:t>						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2020	</a:t>
              </a:r>
              <a:r>
                <a:rPr lang="en-US" sz="1100" dirty="0">
                  <a:solidFill>
                    <a:schemeClr val="bg1"/>
                  </a:solidFill>
                  <a:latin typeface="Nokia Pure Text Light"/>
                </a:rPr>
                <a:t>						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2025</a:t>
              </a:r>
              <a:endPara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C8BBD78D-900B-1774-60A4-9CFBBC20FA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IP-optical convergence</a:t>
            </a:r>
            <a:endParaRPr lang="en-CA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1FAC69EF-62BA-58D9-8B0A-CCE6FF2520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Over a decade in the making</a:t>
            </a:r>
            <a:endParaRPr lang="en-CA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F48AC7-905D-90F7-6456-3EA0DC2901D1}"/>
              </a:ext>
            </a:extLst>
          </p:cNvPr>
          <p:cNvGrpSpPr/>
          <p:nvPr/>
        </p:nvGrpSpPr>
        <p:grpSpPr>
          <a:xfrm>
            <a:off x="2355516" y="1511137"/>
            <a:ext cx="2864132" cy="492048"/>
            <a:chOff x="2355516" y="1511137"/>
            <a:chExt cx="2864132" cy="4920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9ECB533-4A22-F89C-826E-4EB0079C7866}"/>
                </a:ext>
              </a:extLst>
            </p:cNvPr>
            <p:cNvSpPr/>
            <p:nvPr/>
          </p:nvSpPr>
          <p:spPr>
            <a:xfrm>
              <a:off x="3924351" y="1511137"/>
              <a:ext cx="1295297" cy="492048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300"/>
                </a:spcAft>
                <a:buSzPct val="100000"/>
              </a:pPr>
              <a:endParaRPr lang="en-CA" sz="1200" dirty="0">
                <a:solidFill>
                  <a:schemeClr val="tx2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63DCD7-0983-D6FB-B5A9-CF37884B95EC}"/>
                </a:ext>
              </a:extLst>
            </p:cNvPr>
            <p:cNvSpPr txBox="1"/>
            <p:nvPr/>
          </p:nvSpPr>
          <p:spPr>
            <a:xfrm>
              <a:off x="3983505" y="1553154"/>
              <a:ext cx="979498" cy="3192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defTabSz="180000">
                <a:spcAft>
                  <a:spcPts val="300"/>
                </a:spcAft>
                <a:tabLst>
                  <a:tab pos="180000" algn="l"/>
                </a:tabLst>
              </a:pPr>
              <a:r>
                <a:rPr lang="en-US" sz="900" dirty="0">
                  <a:solidFill>
                    <a:schemeClr val="bg1"/>
                  </a:solidFill>
                  <a:latin typeface="Nokia Pure Text Light"/>
                </a:rPr>
                <a:t>Router line cards w/integrated transponder</a:t>
              </a:r>
              <a:endParaRPr kumimoji="0" lang="en-CA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2DC6B6-1E30-3D28-7D31-6F9F47A06286}"/>
                </a:ext>
              </a:extLst>
            </p:cNvPr>
            <p:cNvSpPr/>
            <p:nvPr/>
          </p:nvSpPr>
          <p:spPr>
            <a:xfrm>
              <a:off x="2355516" y="1511137"/>
              <a:ext cx="1295297" cy="492048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300"/>
                </a:spcAft>
                <a:buSzPct val="100000"/>
              </a:pPr>
              <a:endParaRPr lang="en-CA" sz="1200" dirty="0">
                <a:solidFill>
                  <a:schemeClr val="tx2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41D696D-9DD6-0A47-EC15-4F2E7C2954F2}"/>
                </a:ext>
              </a:extLst>
            </p:cNvPr>
            <p:cNvSpPr txBox="1"/>
            <p:nvPr/>
          </p:nvSpPr>
          <p:spPr>
            <a:xfrm>
              <a:off x="2421165" y="1588502"/>
              <a:ext cx="979498" cy="3192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Packet-optical platforms</a:t>
              </a:r>
              <a:endParaRPr kumimoji="0" lang="en-CA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pic>
        <p:nvPicPr>
          <p:cNvPr id="99" name="Graphic 98">
            <a:extLst>
              <a:ext uri="{FF2B5EF4-FFF2-40B4-BE49-F238E27FC236}">
                <a16:creationId xmlns:a16="http://schemas.microsoft.com/office/drawing/2014/main" id="{F98E67B8-F3DD-56CE-DEE9-282F054714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6B5AEF11-4721-B430-6084-9BD4D01A0EE7}"/>
              </a:ext>
            </a:extLst>
          </p:cNvPr>
          <p:cNvSpPr txBox="1"/>
          <p:nvPr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1" name="Slide Number Placeholder 5">
            <a:extLst>
              <a:ext uri="{FF2B5EF4-FFF2-40B4-BE49-F238E27FC236}">
                <a16:creationId xmlns:a16="http://schemas.microsoft.com/office/drawing/2014/main" id="{B93BF0F9-C9AF-7DE3-16EF-2316CFEC1E71}"/>
              </a:ext>
            </a:extLst>
          </p:cNvPr>
          <p:cNvSpPr txBox="1">
            <a:spLocks/>
          </p:cNvSpPr>
          <p:nvPr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4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02" name="Footer Placeholder 2">
            <a:extLst>
              <a:ext uri="{FF2B5EF4-FFF2-40B4-BE49-F238E27FC236}">
                <a16:creationId xmlns:a16="http://schemas.microsoft.com/office/drawing/2014/main" id="{420D45CB-FD93-AF2F-D873-DF530E24F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610" y="4858555"/>
            <a:ext cx="2880000" cy="122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457200" rtl="0" eaLnBrk="1" latinLnBrk="0" hangingPunct="1">
              <a:defRPr lang="en-GB" sz="800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Public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E8BE68D-C7EA-B9C4-282D-94680FDA1818}"/>
              </a:ext>
            </a:extLst>
          </p:cNvPr>
          <p:cNvCxnSpPr>
            <a:cxnSpLocks/>
          </p:cNvCxnSpPr>
          <p:nvPr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7577FD1-3557-F53F-2F50-477BD26A2704}"/>
              </a:ext>
            </a:extLst>
          </p:cNvPr>
          <p:cNvGrpSpPr/>
          <p:nvPr/>
        </p:nvGrpSpPr>
        <p:grpSpPr>
          <a:xfrm>
            <a:off x="4572000" y="2003185"/>
            <a:ext cx="3731156" cy="1808622"/>
            <a:chOff x="4572000" y="2003185"/>
            <a:chExt cx="3731156" cy="1808622"/>
          </a:xfrm>
        </p:grpSpPr>
        <p:pic>
          <p:nvPicPr>
            <p:cNvPr id="104" name="Picture 103" descr="Background pattern&#10;&#10;Description automatically generated">
              <a:extLst>
                <a:ext uri="{FF2B5EF4-FFF2-40B4-BE49-F238E27FC236}">
                  <a16:creationId xmlns:a16="http://schemas.microsoft.com/office/drawing/2014/main" id="{98EC4D26-B922-9549-558C-AF941A404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13" t="43605" r="14802" b="36960"/>
            <a:stretch/>
          </p:blipFill>
          <p:spPr>
            <a:xfrm>
              <a:off x="4572000" y="2242804"/>
              <a:ext cx="3217335" cy="999624"/>
            </a:xfrm>
            <a:prstGeom prst="rect">
              <a:avLst/>
            </a:prstGeom>
          </p:spPr>
        </p:pic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F9E168A-10C5-AFCD-0105-99702698B845}"/>
                </a:ext>
              </a:extLst>
            </p:cNvPr>
            <p:cNvGrpSpPr/>
            <p:nvPr/>
          </p:nvGrpSpPr>
          <p:grpSpPr>
            <a:xfrm>
              <a:off x="5317112" y="2003185"/>
              <a:ext cx="2986044" cy="1808622"/>
              <a:chOff x="5317112" y="2003185"/>
              <a:chExt cx="2986044" cy="1808622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0AB5A6E7-5D69-8310-18C5-7CD3E732A977}"/>
                  </a:ext>
                </a:extLst>
              </p:cNvPr>
              <p:cNvGrpSpPr/>
              <p:nvPr/>
            </p:nvGrpSpPr>
            <p:grpSpPr>
              <a:xfrm>
                <a:off x="6797509" y="2003185"/>
                <a:ext cx="921" cy="1499256"/>
                <a:chOff x="6797509" y="2003185"/>
                <a:chExt cx="921" cy="1499256"/>
              </a:xfrm>
            </p:grpSpPr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634A25A6-BC60-07AE-A747-9AA1BF880B46}"/>
                    </a:ext>
                  </a:extLst>
                </p:cNvPr>
                <p:cNvCxnSpPr>
                  <a:cxnSpLocks/>
                  <a:stCxn id="32" idx="2"/>
                </p:cNvCxnSpPr>
                <p:nvPr/>
              </p:nvCxnSpPr>
              <p:spPr>
                <a:xfrm>
                  <a:off x="6797509" y="2003185"/>
                  <a:ext cx="0" cy="287762"/>
                </a:xfrm>
                <a:prstGeom prst="straightConnector1">
                  <a:avLst/>
                </a:prstGeom>
                <a:ln w="63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1202C618-4DA9-12FA-1BC6-5F1093B572B5}"/>
                    </a:ext>
                  </a:extLst>
                </p:cNvPr>
                <p:cNvCxnSpPr>
                  <a:cxnSpLocks/>
                  <a:stCxn id="47" idx="0"/>
                </p:cNvCxnSpPr>
                <p:nvPr/>
              </p:nvCxnSpPr>
              <p:spPr>
                <a:xfrm flipH="1" flipV="1">
                  <a:off x="6797509" y="3204824"/>
                  <a:ext cx="921" cy="297617"/>
                </a:xfrm>
                <a:prstGeom prst="straightConnector1">
                  <a:avLst/>
                </a:prstGeom>
                <a:ln w="63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 Placeholder 3">
                <a:extLst>
                  <a:ext uri="{FF2B5EF4-FFF2-40B4-BE49-F238E27FC236}">
                    <a16:creationId xmlns:a16="http://schemas.microsoft.com/office/drawing/2014/main" id="{E1BF3F49-6D18-836D-43C6-4DEBC602D5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17112" y="2293372"/>
                <a:ext cx="2986044" cy="1518435"/>
              </a:xfrm>
              <a:prstGeom prst="rect">
                <a:avLst/>
              </a:prstGeom>
            </p:spPr>
            <p:txBody>
              <a:bodyPr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" panose="020B0504040602060303" pitchFamily="34" charset="0"/>
                    <a:ea typeface="Nokia Pure Text" panose="020B0503020202020204" pitchFamily="34" charset="0"/>
                  </a:rPr>
                  <a:t>Are we </a:t>
                </a:r>
                <a:br>
                  <a:rPr kumimoji="0" lang="en-GB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" panose="020B0504040602060303" pitchFamily="34" charset="0"/>
                    <a:ea typeface="Nokia Pure Text" panose="020B0503020202020204" pitchFamily="34" charset="0"/>
                  </a:rPr>
                </a:br>
                <a:r>
                  <a:rPr kumimoji="0" lang="en-GB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" panose="020B0504040602060303" pitchFamily="34" charset="0"/>
                    <a:ea typeface="Nokia Pure Text" panose="020B0503020202020204" pitchFamily="34" charset="0"/>
                  </a:rPr>
                  <a:t>there yet?</a:t>
                </a:r>
                <a:endParaRPr kumimoji="0" lang="en-GB" sz="3200" b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Headline" panose="020B0504040602060303" pitchFamily="34" charset="0"/>
                </a:endParaRPr>
              </a:p>
            </p:txBody>
          </p: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F48D9A7-3126-928C-1141-895DA5FD475C}"/>
              </a:ext>
            </a:extLst>
          </p:cNvPr>
          <p:cNvGrpSpPr/>
          <p:nvPr/>
        </p:nvGrpSpPr>
        <p:grpSpPr>
          <a:xfrm>
            <a:off x="2355516" y="2391959"/>
            <a:ext cx="1389240" cy="601562"/>
            <a:chOff x="2355516" y="2391959"/>
            <a:chExt cx="1389240" cy="60156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9ED5B2F-8591-A8B8-1363-492FA8DB80DC}"/>
                </a:ext>
              </a:extLst>
            </p:cNvPr>
            <p:cNvGrpSpPr/>
            <p:nvPr/>
          </p:nvGrpSpPr>
          <p:grpSpPr>
            <a:xfrm>
              <a:off x="2355516" y="2501473"/>
              <a:ext cx="1295297" cy="492048"/>
              <a:chOff x="4443107" y="1478087"/>
              <a:chExt cx="1295297" cy="492048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64738D7-3AF8-FF7F-B12F-318DB413380E}"/>
                  </a:ext>
                </a:extLst>
              </p:cNvPr>
              <p:cNvSpPr/>
              <p:nvPr/>
            </p:nvSpPr>
            <p:spPr>
              <a:xfrm>
                <a:off x="4443107" y="1478087"/>
                <a:ext cx="1295297" cy="492048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300"/>
                  </a:spcAft>
                  <a:buSzPct val="100000"/>
                </a:pPr>
                <a:endParaRPr lang="en-CA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596C443-ACFF-3C51-238E-F627E3298551}"/>
                  </a:ext>
                </a:extLst>
              </p:cNvPr>
              <p:cNvSpPr txBox="1"/>
              <p:nvPr/>
            </p:nvSpPr>
            <p:spPr>
              <a:xfrm>
                <a:off x="4508756" y="1555452"/>
                <a:ext cx="979498" cy="3192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G-MPLS, GMPLS-UNI, </a:t>
                </a:r>
                <a:r>
                  <a:rPr lang="en-US" sz="900" dirty="0">
                    <a:solidFill>
                      <a:schemeClr val="bg1"/>
                    </a:solidFill>
                    <a:latin typeface="Nokia Pure Text Light"/>
                  </a:rPr>
                  <a:t>ASON…</a:t>
                </a:r>
                <a:endParaRPr kumimoji="0" lang="en-CA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4242347-F1B7-EAE1-0633-1E92BE67B94F}"/>
                </a:ext>
              </a:extLst>
            </p:cNvPr>
            <p:cNvGrpSpPr/>
            <p:nvPr/>
          </p:nvGrpSpPr>
          <p:grpSpPr>
            <a:xfrm>
              <a:off x="3510756" y="2391959"/>
              <a:ext cx="234000" cy="234000"/>
              <a:chOff x="3498853" y="1382820"/>
              <a:chExt cx="289030" cy="289030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D02E02A-A797-C220-FA77-A89CD657609E}"/>
                  </a:ext>
                </a:extLst>
              </p:cNvPr>
              <p:cNvSpPr/>
              <p:nvPr/>
            </p:nvSpPr>
            <p:spPr>
              <a:xfrm rot="15300000">
                <a:off x="3498853" y="1382820"/>
                <a:ext cx="289030" cy="28903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300"/>
                  </a:spcAft>
                  <a:buSzPct val="100000"/>
                </a:pP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2893A83-486A-648E-97D6-B6DE5563BEBA}"/>
                  </a:ext>
                </a:extLst>
              </p:cNvPr>
              <p:cNvGrpSpPr/>
              <p:nvPr/>
            </p:nvGrpSpPr>
            <p:grpSpPr>
              <a:xfrm rot="15300000" flipV="1">
                <a:off x="3569644" y="1443202"/>
                <a:ext cx="170865" cy="154656"/>
                <a:chOff x="3111825" y="761109"/>
                <a:chExt cx="3430588" cy="3105150"/>
              </a:xfrm>
              <a:noFill/>
            </p:grpSpPr>
            <p:sp>
              <p:nvSpPr>
                <p:cNvPr id="79" name="Freeform 1">
                  <a:extLst>
                    <a:ext uri="{FF2B5EF4-FFF2-40B4-BE49-F238E27FC236}">
                      <a16:creationId xmlns:a16="http://schemas.microsoft.com/office/drawing/2014/main" id="{301A36F1-B7E0-D176-1B42-DDC3A264D8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11938" y="761109"/>
                  <a:ext cx="2530475" cy="3105150"/>
                </a:xfrm>
                <a:custGeom>
                  <a:avLst/>
                  <a:gdLst>
                    <a:gd name="T0" fmla="*/ 0 w 7031"/>
                    <a:gd name="T1" fmla="*/ 4437 h 8625"/>
                    <a:gd name="T2" fmla="*/ 0 w 7031"/>
                    <a:gd name="T3" fmla="*/ 4437 h 8625"/>
                    <a:gd name="T4" fmla="*/ 1750 w 7031"/>
                    <a:gd name="T5" fmla="*/ 2938 h 8625"/>
                    <a:gd name="T6" fmla="*/ 2593 w 7031"/>
                    <a:gd name="T7" fmla="*/ 688 h 8625"/>
                    <a:gd name="T8" fmla="*/ 3374 w 7031"/>
                    <a:gd name="T9" fmla="*/ 188 h 8625"/>
                    <a:gd name="T10" fmla="*/ 3843 w 7031"/>
                    <a:gd name="T11" fmla="*/ 719 h 8625"/>
                    <a:gd name="T12" fmla="*/ 3812 w 7031"/>
                    <a:gd name="T13" fmla="*/ 2157 h 8625"/>
                    <a:gd name="T14" fmla="*/ 3593 w 7031"/>
                    <a:gd name="T15" fmla="*/ 3438 h 8625"/>
                    <a:gd name="T16" fmla="*/ 5312 w 7031"/>
                    <a:gd name="T17" fmla="*/ 3438 h 8625"/>
                    <a:gd name="T18" fmla="*/ 7030 w 7031"/>
                    <a:gd name="T19" fmla="*/ 4282 h 8625"/>
                    <a:gd name="T20" fmla="*/ 6624 w 7031"/>
                    <a:gd name="T21" fmla="*/ 5031 h 8625"/>
                    <a:gd name="T22" fmla="*/ 6624 w 7031"/>
                    <a:gd name="T23" fmla="*/ 5937 h 8625"/>
                    <a:gd name="T24" fmla="*/ 6093 w 7031"/>
                    <a:gd name="T25" fmla="*/ 6437 h 8625"/>
                    <a:gd name="T26" fmla="*/ 6030 w 7031"/>
                    <a:gd name="T27" fmla="*/ 7218 h 8625"/>
                    <a:gd name="T28" fmla="*/ 5437 w 7031"/>
                    <a:gd name="T29" fmla="*/ 7687 h 8625"/>
                    <a:gd name="T30" fmla="*/ 5124 w 7031"/>
                    <a:gd name="T31" fmla="*/ 8437 h 8625"/>
                    <a:gd name="T32" fmla="*/ 2843 w 7031"/>
                    <a:gd name="T33" fmla="*/ 8437 h 8625"/>
                    <a:gd name="T34" fmla="*/ 1656 w 7031"/>
                    <a:gd name="T35" fmla="*/ 8125 h 8625"/>
                    <a:gd name="T36" fmla="*/ 625 w 7031"/>
                    <a:gd name="T37" fmla="*/ 7937 h 8625"/>
                    <a:gd name="T38" fmla="*/ 0 w 7031"/>
                    <a:gd name="T39" fmla="*/ 4437 h 86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31" h="8625">
                      <a:moveTo>
                        <a:pt x="0" y="4437"/>
                      </a:moveTo>
                      <a:lnTo>
                        <a:pt x="0" y="4437"/>
                      </a:lnTo>
                      <a:cubicBezTo>
                        <a:pt x="0" y="4437"/>
                        <a:pt x="1219" y="3688"/>
                        <a:pt x="1750" y="2938"/>
                      </a:cubicBezTo>
                      <a:cubicBezTo>
                        <a:pt x="2280" y="2188"/>
                        <a:pt x="2468" y="1344"/>
                        <a:pt x="2593" y="688"/>
                      </a:cubicBezTo>
                      <a:cubicBezTo>
                        <a:pt x="2687" y="0"/>
                        <a:pt x="3218" y="188"/>
                        <a:pt x="3374" y="188"/>
                      </a:cubicBezTo>
                      <a:cubicBezTo>
                        <a:pt x="3499" y="188"/>
                        <a:pt x="3812" y="407"/>
                        <a:pt x="3843" y="719"/>
                      </a:cubicBezTo>
                      <a:cubicBezTo>
                        <a:pt x="3874" y="1063"/>
                        <a:pt x="3874" y="1782"/>
                        <a:pt x="3812" y="2157"/>
                      </a:cubicBezTo>
                      <a:cubicBezTo>
                        <a:pt x="3749" y="2501"/>
                        <a:pt x="3593" y="3438"/>
                        <a:pt x="3593" y="3438"/>
                      </a:cubicBezTo>
                      <a:cubicBezTo>
                        <a:pt x="3593" y="3438"/>
                        <a:pt x="4405" y="3376"/>
                        <a:pt x="5312" y="3438"/>
                      </a:cubicBezTo>
                      <a:cubicBezTo>
                        <a:pt x="6187" y="3469"/>
                        <a:pt x="7030" y="3438"/>
                        <a:pt x="7030" y="4282"/>
                      </a:cubicBezTo>
                      <a:cubicBezTo>
                        <a:pt x="7030" y="5125"/>
                        <a:pt x="6624" y="4937"/>
                        <a:pt x="6624" y="5031"/>
                      </a:cubicBezTo>
                      <a:cubicBezTo>
                        <a:pt x="6624" y="5156"/>
                        <a:pt x="6780" y="5343"/>
                        <a:pt x="6624" y="5937"/>
                      </a:cubicBezTo>
                      <a:cubicBezTo>
                        <a:pt x="6562" y="6218"/>
                        <a:pt x="6124" y="6281"/>
                        <a:pt x="6093" y="6437"/>
                      </a:cubicBezTo>
                      <a:cubicBezTo>
                        <a:pt x="6030" y="6625"/>
                        <a:pt x="6312" y="6843"/>
                        <a:pt x="6030" y="7218"/>
                      </a:cubicBezTo>
                      <a:cubicBezTo>
                        <a:pt x="5812" y="7531"/>
                        <a:pt x="5499" y="7437"/>
                        <a:pt x="5437" y="7687"/>
                      </a:cubicBezTo>
                      <a:cubicBezTo>
                        <a:pt x="5374" y="7906"/>
                        <a:pt x="5499" y="8218"/>
                        <a:pt x="5124" y="8437"/>
                      </a:cubicBezTo>
                      <a:cubicBezTo>
                        <a:pt x="4843" y="8593"/>
                        <a:pt x="3468" y="8624"/>
                        <a:pt x="2843" y="8437"/>
                      </a:cubicBezTo>
                      <a:cubicBezTo>
                        <a:pt x="2188" y="8218"/>
                        <a:pt x="1969" y="8187"/>
                        <a:pt x="1656" y="8125"/>
                      </a:cubicBezTo>
                      <a:cubicBezTo>
                        <a:pt x="1375" y="8062"/>
                        <a:pt x="625" y="7937"/>
                        <a:pt x="625" y="7937"/>
                      </a:cubicBezTo>
                      <a:lnTo>
                        <a:pt x="0" y="4437"/>
                      </a:lnTo>
                    </a:path>
                  </a:pathLst>
                </a:custGeom>
                <a:grpFill/>
                <a:ln w="12700" cap="flat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Freeform 2">
                  <a:extLst>
                    <a:ext uri="{FF2B5EF4-FFF2-40B4-BE49-F238E27FC236}">
                      <a16:creationId xmlns:a16="http://schemas.microsoft.com/office/drawing/2014/main" id="{DB44E123-0046-7DFC-1B66-7D9D42FDF7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1825" y="2426397"/>
                  <a:ext cx="990600" cy="1350962"/>
                </a:xfrm>
                <a:custGeom>
                  <a:avLst/>
                  <a:gdLst>
                    <a:gd name="T0" fmla="*/ 2094 w 2751"/>
                    <a:gd name="T1" fmla="*/ 0 h 3751"/>
                    <a:gd name="T2" fmla="*/ 2750 w 2751"/>
                    <a:gd name="T3" fmla="*/ 3312 h 3751"/>
                    <a:gd name="T4" fmla="*/ 750 w 2751"/>
                    <a:gd name="T5" fmla="*/ 3750 h 3751"/>
                    <a:gd name="T6" fmla="*/ 0 w 2751"/>
                    <a:gd name="T7" fmla="*/ 437 h 3751"/>
                    <a:gd name="T8" fmla="*/ 2094 w 2751"/>
                    <a:gd name="T9" fmla="*/ 0 h 37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51" h="3751">
                      <a:moveTo>
                        <a:pt x="2094" y="0"/>
                      </a:moveTo>
                      <a:lnTo>
                        <a:pt x="2750" y="3312"/>
                      </a:lnTo>
                      <a:lnTo>
                        <a:pt x="750" y="3750"/>
                      </a:lnTo>
                      <a:lnTo>
                        <a:pt x="0" y="437"/>
                      </a:lnTo>
                      <a:lnTo>
                        <a:pt x="2094" y="0"/>
                      </a:lnTo>
                    </a:path>
                  </a:pathLst>
                </a:custGeom>
                <a:grpFill/>
                <a:ln w="12700" cap="flat" cmpd="sng">
                  <a:solidFill>
                    <a:schemeClr val="bg1"/>
                  </a:solidFill>
                  <a:bevel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B0DF53C-586A-7CF2-9224-0CA82894212F}"/>
              </a:ext>
            </a:extLst>
          </p:cNvPr>
          <p:cNvGrpSpPr/>
          <p:nvPr/>
        </p:nvGrpSpPr>
        <p:grpSpPr>
          <a:xfrm>
            <a:off x="2355516" y="3403010"/>
            <a:ext cx="1393496" cy="584638"/>
            <a:chOff x="2355516" y="3403010"/>
            <a:chExt cx="1393496" cy="58463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6A51621-512F-EA2F-162B-61E4FEB229BD}"/>
                </a:ext>
              </a:extLst>
            </p:cNvPr>
            <p:cNvGrpSpPr/>
            <p:nvPr/>
          </p:nvGrpSpPr>
          <p:grpSpPr>
            <a:xfrm>
              <a:off x="2355516" y="3495600"/>
              <a:ext cx="1295297" cy="492048"/>
              <a:chOff x="4443107" y="1478087"/>
              <a:chExt cx="1295297" cy="49204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0D2452B-37E3-5985-EB4A-E96A5ABB1143}"/>
                  </a:ext>
                </a:extLst>
              </p:cNvPr>
              <p:cNvSpPr/>
              <p:nvPr/>
            </p:nvSpPr>
            <p:spPr>
              <a:xfrm>
                <a:off x="4443107" y="1478087"/>
                <a:ext cx="1295297" cy="492048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300"/>
                  </a:spcAft>
                  <a:buSzPct val="100000"/>
                </a:pPr>
                <a:endParaRPr lang="en-CA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21989A5-793B-886A-C3F0-7E5CA6A80BAC}"/>
                  </a:ext>
                </a:extLst>
              </p:cNvPr>
              <p:cNvSpPr txBox="1"/>
              <p:nvPr/>
            </p:nvSpPr>
            <p:spPr>
              <a:xfrm>
                <a:off x="4508755" y="1555452"/>
                <a:ext cx="1215080" cy="3192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Converged IP+O management</a:t>
                </a:r>
                <a:endParaRPr kumimoji="0" lang="en-CA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869304A-8B75-5F6F-1FD8-5DF0AE705A42}"/>
                </a:ext>
              </a:extLst>
            </p:cNvPr>
            <p:cNvGrpSpPr/>
            <p:nvPr/>
          </p:nvGrpSpPr>
          <p:grpSpPr>
            <a:xfrm>
              <a:off x="3515012" y="3403010"/>
              <a:ext cx="234000" cy="234000"/>
              <a:chOff x="5243518" y="1381650"/>
              <a:chExt cx="289030" cy="289030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9CD0838-6E0B-424D-ABD6-7BA5E9D2ED4F}"/>
                  </a:ext>
                </a:extLst>
              </p:cNvPr>
              <p:cNvSpPr/>
              <p:nvPr/>
            </p:nvSpPr>
            <p:spPr>
              <a:xfrm>
                <a:off x="5243518" y="1381650"/>
                <a:ext cx="289030" cy="28903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300"/>
                  </a:spcAft>
                  <a:buSzPct val="100000"/>
                </a:pP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4F56B7EA-E734-F396-A683-A86941217331}"/>
                  </a:ext>
                </a:extLst>
              </p:cNvPr>
              <p:cNvGrpSpPr/>
              <p:nvPr/>
            </p:nvGrpSpPr>
            <p:grpSpPr>
              <a:xfrm>
                <a:off x="5307228" y="1457861"/>
                <a:ext cx="170865" cy="154656"/>
                <a:chOff x="5913652" y="-249932"/>
                <a:chExt cx="284723" cy="257713"/>
              </a:xfrm>
            </p:grpSpPr>
            <p:sp>
              <p:nvSpPr>
                <p:cNvPr id="85" name="Freeform 1">
                  <a:extLst>
                    <a:ext uri="{FF2B5EF4-FFF2-40B4-BE49-F238E27FC236}">
                      <a16:creationId xmlns:a16="http://schemas.microsoft.com/office/drawing/2014/main" id="{D1286630-F65B-BB87-07DF-2F3B49A3B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988357" y="-249932"/>
                  <a:ext cx="210018" cy="257713"/>
                </a:xfrm>
                <a:custGeom>
                  <a:avLst/>
                  <a:gdLst>
                    <a:gd name="T0" fmla="*/ 0 w 7031"/>
                    <a:gd name="T1" fmla="*/ 4437 h 8625"/>
                    <a:gd name="T2" fmla="*/ 0 w 7031"/>
                    <a:gd name="T3" fmla="*/ 4437 h 8625"/>
                    <a:gd name="T4" fmla="*/ 1750 w 7031"/>
                    <a:gd name="T5" fmla="*/ 2938 h 8625"/>
                    <a:gd name="T6" fmla="*/ 2593 w 7031"/>
                    <a:gd name="T7" fmla="*/ 688 h 8625"/>
                    <a:gd name="T8" fmla="*/ 3374 w 7031"/>
                    <a:gd name="T9" fmla="*/ 188 h 8625"/>
                    <a:gd name="T10" fmla="*/ 3843 w 7031"/>
                    <a:gd name="T11" fmla="*/ 719 h 8625"/>
                    <a:gd name="T12" fmla="*/ 3812 w 7031"/>
                    <a:gd name="T13" fmla="*/ 2157 h 8625"/>
                    <a:gd name="T14" fmla="*/ 3593 w 7031"/>
                    <a:gd name="T15" fmla="*/ 3438 h 8625"/>
                    <a:gd name="T16" fmla="*/ 5312 w 7031"/>
                    <a:gd name="T17" fmla="*/ 3438 h 8625"/>
                    <a:gd name="T18" fmla="*/ 7030 w 7031"/>
                    <a:gd name="T19" fmla="*/ 4282 h 8625"/>
                    <a:gd name="T20" fmla="*/ 6624 w 7031"/>
                    <a:gd name="T21" fmla="*/ 5031 h 8625"/>
                    <a:gd name="T22" fmla="*/ 6624 w 7031"/>
                    <a:gd name="T23" fmla="*/ 5937 h 8625"/>
                    <a:gd name="T24" fmla="*/ 6093 w 7031"/>
                    <a:gd name="T25" fmla="*/ 6437 h 8625"/>
                    <a:gd name="T26" fmla="*/ 6030 w 7031"/>
                    <a:gd name="T27" fmla="*/ 7218 h 8625"/>
                    <a:gd name="T28" fmla="*/ 5437 w 7031"/>
                    <a:gd name="T29" fmla="*/ 7687 h 8625"/>
                    <a:gd name="T30" fmla="*/ 5124 w 7031"/>
                    <a:gd name="T31" fmla="*/ 8437 h 8625"/>
                    <a:gd name="T32" fmla="*/ 2843 w 7031"/>
                    <a:gd name="T33" fmla="*/ 8437 h 8625"/>
                    <a:gd name="T34" fmla="*/ 1656 w 7031"/>
                    <a:gd name="T35" fmla="*/ 8125 h 8625"/>
                    <a:gd name="T36" fmla="*/ 625 w 7031"/>
                    <a:gd name="T37" fmla="*/ 7937 h 8625"/>
                    <a:gd name="T38" fmla="*/ 0 w 7031"/>
                    <a:gd name="T39" fmla="*/ 4437 h 86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31" h="8625">
                      <a:moveTo>
                        <a:pt x="0" y="4437"/>
                      </a:moveTo>
                      <a:lnTo>
                        <a:pt x="0" y="4437"/>
                      </a:lnTo>
                      <a:cubicBezTo>
                        <a:pt x="0" y="4437"/>
                        <a:pt x="1219" y="3688"/>
                        <a:pt x="1750" y="2938"/>
                      </a:cubicBezTo>
                      <a:cubicBezTo>
                        <a:pt x="2280" y="2188"/>
                        <a:pt x="2468" y="1344"/>
                        <a:pt x="2593" y="688"/>
                      </a:cubicBezTo>
                      <a:cubicBezTo>
                        <a:pt x="2687" y="0"/>
                        <a:pt x="3218" y="188"/>
                        <a:pt x="3374" y="188"/>
                      </a:cubicBezTo>
                      <a:cubicBezTo>
                        <a:pt x="3499" y="188"/>
                        <a:pt x="3812" y="407"/>
                        <a:pt x="3843" y="719"/>
                      </a:cubicBezTo>
                      <a:cubicBezTo>
                        <a:pt x="3874" y="1063"/>
                        <a:pt x="3874" y="1782"/>
                        <a:pt x="3812" y="2157"/>
                      </a:cubicBezTo>
                      <a:cubicBezTo>
                        <a:pt x="3749" y="2501"/>
                        <a:pt x="3593" y="3438"/>
                        <a:pt x="3593" y="3438"/>
                      </a:cubicBezTo>
                      <a:cubicBezTo>
                        <a:pt x="3593" y="3438"/>
                        <a:pt x="4405" y="3376"/>
                        <a:pt x="5312" y="3438"/>
                      </a:cubicBezTo>
                      <a:cubicBezTo>
                        <a:pt x="6187" y="3469"/>
                        <a:pt x="7030" y="3438"/>
                        <a:pt x="7030" y="4282"/>
                      </a:cubicBezTo>
                      <a:cubicBezTo>
                        <a:pt x="7030" y="5125"/>
                        <a:pt x="6624" y="4937"/>
                        <a:pt x="6624" y="5031"/>
                      </a:cubicBezTo>
                      <a:cubicBezTo>
                        <a:pt x="6624" y="5156"/>
                        <a:pt x="6780" y="5343"/>
                        <a:pt x="6624" y="5937"/>
                      </a:cubicBezTo>
                      <a:cubicBezTo>
                        <a:pt x="6562" y="6218"/>
                        <a:pt x="6124" y="6281"/>
                        <a:pt x="6093" y="6437"/>
                      </a:cubicBezTo>
                      <a:cubicBezTo>
                        <a:pt x="6030" y="6625"/>
                        <a:pt x="6312" y="6843"/>
                        <a:pt x="6030" y="7218"/>
                      </a:cubicBezTo>
                      <a:cubicBezTo>
                        <a:pt x="5812" y="7531"/>
                        <a:pt x="5499" y="7437"/>
                        <a:pt x="5437" y="7687"/>
                      </a:cubicBezTo>
                      <a:cubicBezTo>
                        <a:pt x="5374" y="7906"/>
                        <a:pt x="5499" y="8218"/>
                        <a:pt x="5124" y="8437"/>
                      </a:cubicBezTo>
                      <a:cubicBezTo>
                        <a:pt x="4843" y="8593"/>
                        <a:pt x="3468" y="8624"/>
                        <a:pt x="2843" y="8437"/>
                      </a:cubicBezTo>
                      <a:cubicBezTo>
                        <a:pt x="2188" y="8218"/>
                        <a:pt x="1969" y="8187"/>
                        <a:pt x="1656" y="8125"/>
                      </a:cubicBezTo>
                      <a:cubicBezTo>
                        <a:pt x="1375" y="8062"/>
                        <a:pt x="625" y="7937"/>
                        <a:pt x="625" y="7937"/>
                      </a:cubicBezTo>
                      <a:lnTo>
                        <a:pt x="0" y="4437"/>
                      </a:lnTo>
                    </a:path>
                  </a:pathLst>
                </a:custGeom>
                <a:noFill/>
                <a:ln w="12700" cap="flat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Freeform 2">
                  <a:extLst>
                    <a:ext uri="{FF2B5EF4-FFF2-40B4-BE49-F238E27FC236}">
                      <a16:creationId xmlns:a16="http://schemas.microsoft.com/office/drawing/2014/main" id="{E31CD691-8FBB-40C1-3803-80C3BEB1C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913652" y="-242554"/>
                  <a:ext cx="82215" cy="112124"/>
                </a:xfrm>
                <a:custGeom>
                  <a:avLst/>
                  <a:gdLst>
                    <a:gd name="T0" fmla="*/ 2094 w 2751"/>
                    <a:gd name="T1" fmla="*/ 0 h 3751"/>
                    <a:gd name="T2" fmla="*/ 2750 w 2751"/>
                    <a:gd name="T3" fmla="*/ 3312 h 3751"/>
                    <a:gd name="T4" fmla="*/ 750 w 2751"/>
                    <a:gd name="T5" fmla="*/ 3750 h 3751"/>
                    <a:gd name="T6" fmla="*/ 0 w 2751"/>
                    <a:gd name="T7" fmla="*/ 437 h 3751"/>
                    <a:gd name="T8" fmla="*/ 2094 w 2751"/>
                    <a:gd name="T9" fmla="*/ 0 h 37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51" h="3751">
                      <a:moveTo>
                        <a:pt x="2094" y="0"/>
                      </a:moveTo>
                      <a:lnTo>
                        <a:pt x="2750" y="3312"/>
                      </a:lnTo>
                      <a:lnTo>
                        <a:pt x="750" y="3750"/>
                      </a:lnTo>
                      <a:lnTo>
                        <a:pt x="0" y="437"/>
                      </a:lnTo>
                      <a:lnTo>
                        <a:pt x="2094" y="0"/>
                      </a:lnTo>
                    </a:path>
                  </a:pathLst>
                </a:custGeom>
                <a:noFill/>
                <a:ln w="12700" cap="flat" cmpd="sng">
                  <a:solidFill>
                    <a:schemeClr val="bg1"/>
                  </a:solidFill>
                  <a:bevel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0E06983-0F8A-89A8-0711-198A10248504}"/>
              </a:ext>
            </a:extLst>
          </p:cNvPr>
          <p:cNvGrpSpPr/>
          <p:nvPr/>
        </p:nvGrpSpPr>
        <p:grpSpPr>
          <a:xfrm>
            <a:off x="3519244" y="1394156"/>
            <a:ext cx="1828160" cy="241067"/>
            <a:chOff x="3519244" y="1394156"/>
            <a:chExt cx="1828160" cy="24106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92A71A8-4D31-AC6A-6CCA-88FFA2B35B82}"/>
                </a:ext>
              </a:extLst>
            </p:cNvPr>
            <p:cNvGrpSpPr/>
            <p:nvPr/>
          </p:nvGrpSpPr>
          <p:grpSpPr>
            <a:xfrm>
              <a:off x="3519244" y="1401223"/>
              <a:ext cx="234000" cy="234000"/>
              <a:chOff x="3498853" y="1382820"/>
              <a:chExt cx="289030" cy="289030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DE5EF1F6-B0F4-7317-7600-8FFCE8C32FA9}"/>
                  </a:ext>
                </a:extLst>
              </p:cNvPr>
              <p:cNvSpPr/>
              <p:nvPr/>
            </p:nvSpPr>
            <p:spPr>
              <a:xfrm rot="15300000">
                <a:off x="3498853" y="1382820"/>
                <a:ext cx="289030" cy="28903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300"/>
                  </a:spcAft>
                  <a:buSzPct val="100000"/>
                </a:pP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6A266EA-B416-2882-0737-7733974100F1}"/>
                  </a:ext>
                </a:extLst>
              </p:cNvPr>
              <p:cNvGrpSpPr/>
              <p:nvPr/>
            </p:nvGrpSpPr>
            <p:grpSpPr>
              <a:xfrm rot="15300000" flipV="1">
                <a:off x="3569644" y="1443202"/>
                <a:ext cx="170865" cy="154656"/>
                <a:chOff x="3111825" y="761109"/>
                <a:chExt cx="3430588" cy="3105150"/>
              </a:xfrm>
              <a:noFill/>
            </p:grpSpPr>
            <p:sp>
              <p:nvSpPr>
                <p:cNvPr id="71" name="Freeform 1">
                  <a:extLst>
                    <a:ext uri="{FF2B5EF4-FFF2-40B4-BE49-F238E27FC236}">
                      <a16:creationId xmlns:a16="http://schemas.microsoft.com/office/drawing/2014/main" id="{3B243AAE-11AF-B4B5-801F-A1E054D29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11938" y="761109"/>
                  <a:ext cx="2530475" cy="3105150"/>
                </a:xfrm>
                <a:custGeom>
                  <a:avLst/>
                  <a:gdLst>
                    <a:gd name="T0" fmla="*/ 0 w 7031"/>
                    <a:gd name="T1" fmla="*/ 4437 h 8625"/>
                    <a:gd name="T2" fmla="*/ 0 w 7031"/>
                    <a:gd name="T3" fmla="*/ 4437 h 8625"/>
                    <a:gd name="T4" fmla="*/ 1750 w 7031"/>
                    <a:gd name="T5" fmla="*/ 2938 h 8625"/>
                    <a:gd name="T6" fmla="*/ 2593 w 7031"/>
                    <a:gd name="T7" fmla="*/ 688 h 8625"/>
                    <a:gd name="T8" fmla="*/ 3374 w 7031"/>
                    <a:gd name="T9" fmla="*/ 188 h 8625"/>
                    <a:gd name="T10" fmla="*/ 3843 w 7031"/>
                    <a:gd name="T11" fmla="*/ 719 h 8625"/>
                    <a:gd name="T12" fmla="*/ 3812 w 7031"/>
                    <a:gd name="T13" fmla="*/ 2157 h 8625"/>
                    <a:gd name="T14" fmla="*/ 3593 w 7031"/>
                    <a:gd name="T15" fmla="*/ 3438 h 8625"/>
                    <a:gd name="T16" fmla="*/ 5312 w 7031"/>
                    <a:gd name="T17" fmla="*/ 3438 h 8625"/>
                    <a:gd name="T18" fmla="*/ 7030 w 7031"/>
                    <a:gd name="T19" fmla="*/ 4282 h 8625"/>
                    <a:gd name="T20" fmla="*/ 6624 w 7031"/>
                    <a:gd name="T21" fmla="*/ 5031 h 8625"/>
                    <a:gd name="T22" fmla="*/ 6624 w 7031"/>
                    <a:gd name="T23" fmla="*/ 5937 h 8625"/>
                    <a:gd name="T24" fmla="*/ 6093 w 7031"/>
                    <a:gd name="T25" fmla="*/ 6437 h 8625"/>
                    <a:gd name="T26" fmla="*/ 6030 w 7031"/>
                    <a:gd name="T27" fmla="*/ 7218 h 8625"/>
                    <a:gd name="T28" fmla="*/ 5437 w 7031"/>
                    <a:gd name="T29" fmla="*/ 7687 h 8625"/>
                    <a:gd name="T30" fmla="*/ 5124 w 7031"/>
                    <a:gd name="T31" fmla="*/ 8437 h 8625"/>
                    <a:gd name="T32" fmla="*/ 2843 w 7031"/>
                    <a:gd name="T33" fmla="*/ 8437 h 8625"/>
                    <a:gd name="T34" fmla="*/ 1656 w 7031"/>
                    <a:gd name="T35" fmla="*/ 8125 h 8625"/>
                    <a:gd name="T36" fmla="*/ 625 w 7031"/>
                    <a:gd name="T37" fmla="*/ 7937 h 8625"/>
                    <a:gd name="T38" fmla="*/ 0 w 7031"/>
                    <a:gd name="T39" fmla="*/ 4437 h 86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31" h="8625">
                      <a:moveTo>
                        <a:pt x="0" y="4437"/>
                      </a:moveTo>
                      <a:lnTo>
                        <a:pt x="0" y="4437"/>
                      </a:lnTo>
                      <a:cubicBezTo>
                        <a:pt x="0" y="4437"/>
                        <a:pt x="1219" y="3688"/>
                        <a:pt x="1750" y="2938"/>
                      </a:cubicBezTo>
                      <a:cubicBezTo>
                        <a:pt x="2280" y="2188"/>
                        <a:pt x="2468" y="1344"/>
                        <a:pt x="2593" y="688"/>
                      </a:cubicBezTo>
                      <a:cubicBezTo>
                        <a:pt x="2687" y="0"/>
                        <a:pt x="3218" y="188"/>
                        <a:pt x="3374" y="188"/>
                      </a:cubicBezTo>
                      <a:cubicBezTo>
                        <a:pt x="3499" y="188"/>
                        <a:pt x="3812" y="407"/>
                        <a:pt x="3843" y="719"/>
                      </a:cubicBezTo>
                      <a:cubicBezTo>
                        <a:pt x="3874" y="1063"/>
                        <a:pt x="3874" y="1782"/>
                        <a:pt x="3812" y="2157"/>
                      </a:cubicBezTo>
                      <a:cubicBezTo>
                        <a:pt x="3749" y="2501"/>
                        <a:pt x="3593" y="3438"/>
                        <a:pt x="3593" y="3438"/>
                      </a:cubicBezTo>
                      <a:cubicBezTo>
                        <a:pt x="3593" y="3438"/>
                        <a:pt x="4405" y="3376"/>
                        <a:pt x="5312" y="3438"/>
                      </a:cubicBezTo>
                      <a:cubicBezTo>
                        <a:pt x="6187" y="3469"/>
                        <a:pt x="7030" y="3438"/>
                        <a:pt x="7030" y="4282"/>
                      </a:cubicBezTo>
                      <a:cubicBezTo>
                        <a:pt x="7030" y="5125"/>
                        <a:pt x="6624" y="4937"/>
                        <a:pt x="6624" y="5031"/>
                      </a:cubicBezTo>
                      <a:cubicBezTo>
                        <a:pt x="6624" y="5156"/>
                        <a:pt x="6780" y="5343"/>
                        <a:pt x="6624" y="5937"/>
                      </a:cubicBezTo>
                      <a:cubicBezTo>
                        <a:pt x="6562" y="6218"/>
                        <a:pt x="6124" y="6281"/>
                        <a:pt x="6093" y="6437"/>
                      </a:cubicBezTo>
                      <a:cubicBezTo>
                        <a:pt x="6030" y="6625"/>
                        <a:pt x="6312" y="6843"/>
                        <a:pt x="6030" y="7218"/>
                      </a:cubicBezTo>
                      <a:cubicBezTo>
                        <a:pt x="5812" y="7531"/>
                        <a:pt x="5499" y="7437"/>
                        <a:pt x="5437" y="7687"/>
                      </a:cubicBezTo>
                      <a:cubicBezTo>
                        <a:pt x="5374" y="7906"/>
                        <a:pt x="5499" y="8218"/>
                        <a:pt x="5124" y="8437"/>
                      </a:cubicBezTo>
                      <a:cubicBezTo>
                        <a:pt x="4843" y="8593"/>
                        <a:pt x="3468" y="8624"/>
                        <a:pt x="2843" y="8437"/>
                      </a:cubicBezTo>
                      <a:cubicBezTo>
                        <a:pt x="2188" y="8218"/>
                        <a:pt x="1969" y="8187"/>
                        <a:pt x="1656" y="8125"/>
                      </a:cubicBezTo>
                      <a:cubicBezTo>
                        <a:pt x="1375" y="8062"/>
                        <a:pt x="625" y="7937"/>
                        <a:pt x="625" y="7937"/>
                      </a:cubicBezTo>
                      <a:lnTo>
                        <a:pt x="0" y="4437"/>
                      </a:lnTo>
                    </a:path>
                  </a:pathLst>
                </a:custGeom>
                <a:grpFill/>
                <a:ln w="12700" cap="flat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Freeform 2">
                  <a:extLst>
                    <a:ext uri="{FF2B5EF4-FFF2-40B4-BE49-F238E27FC236}">
                      <a16:creationId xmlns:a16="http://schemas.microsoft.com/office/drawing/2014/main" id="{2F1EBDCB-250F-5448-CE97-71F09F49A5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1825" y="2426397"/>
                  <a:ext cx="990600" cy="1350962"/>
                </a:xfrm>
                <a:custGeom>
                  <a:avLst/>
                  <a:gdLst>
                    <a:gd name="T0" fmla="*/ 2094 w 2751"/>
                    <a:gd name="T1" fmla="*/ 0 h 3751"/>
                    <a:gd name="T2" fmla="*/ 2750 w 2751"/>
                    <a:gd name="T3" fmla="*/ 3312 h 3751"/>
                    <a:gd name="T4" fmla="*/ 750 w 2751"/>
                    <a:gd name="T5" fmla="*/ 3750 h 3751"/>
                    <a:gd name="T6" fmla="*/ 0 w 2751"/>
                    <a:gd name="T7" fmla="*/ 437 h 3751"/>
                    <a:gd name="T8" fmla="*/ 2094 w 2751"/>
                    <a:gd name="T9" fmla="*/ 0 h 37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51" h="3751">
                      <a:moveTo>
                        <a:pt x="2094" y="0"/>
                      </a:moveTo>
                      <a:lnTo>
                        <a:pt x="2750" y="3312"/>
                      </a:lnTo>
                      <a:lnTo>
                        <a:pt x="750" y="3750"/>
                      </a:lnTo>
                      <a:lnTo>
                        <a:pt x="0" y="437"/>
                      </a:lnTo>
                      <a:lnTo>
                        <a:pt x="2094" y="0"/>
                      </a:lnTo>
                    </a:path>
                  </a:pathLst>
                </a:custGeom>
                <a:grpFill/>
                <a:ln w="12700" cap="flat" cmpd="sng">
                  <a:solidFill>
                    <a:schemeClr val="bg1"/>
                  </a:solidFill>
                  <a:bevel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CA54162-98EB-B189-DBE4-36B2F8A2EBB3}"/>
                </a:ext>
              </a:extLst>
            </p:cNvPr>
            <p:cNvGrpSpPr/>
            <p:nvPr/>
          </p:nvGrpSpPr>
          <p:grpSpPr>
            <a:xfrm>
              <a:off x="5113404" y="1394156"/>
              <a:ext cx="234000" cy="234000"/>
              <a:chOff x="5243518" y="1381650"/>
              <a:chExt cx="289030" cy="289030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907BA55-9413-C7B8-F43C-C071A44C1463}"/>
                  </a:ext>
                </a:extLst>
              </p:cNvPr>
              <p:cNvSpPr/>
              <p:nvPr/>
            </p:nvSpPr>
            <p:spPr>
              <a:xfrm>
                <a:off x="5243518" y="1381650"/>
                <a:ext cx="289030" cy="28903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300"/>
                  </a:spcAft>
                  <a:buSzPct val="100000"/>
                </a:pP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256FB025-91F5-5764-E9E4-AB25A1E01FCE}"/>
                  </a:ext>
                </a:extLst>
              </p:cNvPr>
              <p:cNvGrpSpPr/>
              <p:nvPr/>
            </p:nvGrpSpPr>
            <p:grpSpPr>
              <a:xfrm>
                <a:off x="5307228" y="1457861"/>
                <a:ext cx="170865" cy="154656"/>
                <a:chOff x="5913652" y="-249932"/>
                <a:chExt cx="284723" cy="257713"/>
              </a:xfrm>
            </p:grpSpPr>
            <p:sp>
              <p:nvSpPr>
                <p:cNvPr id="90" name="Freeform 1">
                  <a:extLst>
                    <a:ext uri="{FF2B5EF4-FFF2-40B4-BE49-F238E27FC236}">
                      <a16:creationId xmlns:a16="http://schemas.microsoft.com/office/drawing/2014/main" id="{22BC1396-45A8-E022-4CF2-087DF61600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988357" y="-249932"/>
                  <a:ext cx="210018" cy="257713"/>
                </a:xfrm>
                <a:custGeom>
                  <a:avLst/>
                  <a:gdLst>
                    <a:gd name="T0" fmla="*/ 0 w 7031"/>
                    <a:gd name="T1" fmla="*/ 4437 h 8625"/>
                    <a:gd name="T2" fmla="*/ 0 w 7031"/>
                    <a:gd name="T3" fmla="*/ 4437 h 8625"/>
                    <a:gd name="T4" fmla="*/ 1750 w 7031"/>
                    <a:gd name="T5" fmla="*/ 2938 h 8625"/>
                    <a:gd name="T6" fmla="*/ 2593 w 7031"/>
                    <a:gd name="T7" fmla="*/ 688 h 8625"/>
                    <a:gd name="T8" fmla="*/ 3374 w 7031"/>
                    <a:gd name="T9" fmla="*/ 188 h 8625"/>
                    <a:gd name="T10" fmla="*/ 3843 w 7031"/>
                    <a:gd name="T11" fmla="*/ 719 h 8625"/>
                    <a:gd name="T12" fmla="*/ 3812 w 7031"/>
                    <a:gd name="T13" fmla="*/ 2157 h 8625"/>
                    <a:gd name="T14" fmla="*/ 3593 w 7031"/>
                    <a:gd name="T15" fmla="*/ 3438 h 8625"/>
                    <a:gd name="T16" fmla="*/ 5312 w 7031"/>
                    <a:gd name="T17" fmla="*/ 3438 h 8625"/>
                    <a:gd name="T18" fmla="*/ 7030 w 7031"/>
                    <a:gd name="T19" fmla="*/ 4282 h 8625"/>
                    <a:gd name="T20" fmla="*/ 6624 w 7031"/>
                    <a:gd name="T21" fmla="*/ 5031 h 8625"/>
                    <a:gd name="T22" fmla="*/ 6624 w 7031"/>
                    <a:gd name="T23" fmla="*/ 5937 h 8625"/>
                    <a:gd name="T24" fmla="*/ 6093 w 7031"/>
                    <a:gd name="T25" fmla="*/ 6437 h 8625"/>
                    <a:gd name="T26" fmla="*/ 6030 w 7031"/>
                    <a:gd name="T27" fmla="*/ 7218 h 8625"/>
                    <a:gd name="T28" fmla="*/ 5437 w 7031"/>
                    <a:gd name="T29" fmla="*/ 7687 h 8625"/>
                    <a:gd name="T30" fmla="*/ 5124 w 7031"/>
                    <a:gd name="T31" fmla="*/ 8437 h 8625"/>
                    <a:gd name="T32" fmla="*/ 2843 w 7031"/>
                    <a:gd name="T33" fmla="*/ 8437 h 8625"/>
                    <a:gd name="T34" fmla="*/ 1656 w 7031"/>
                    <a:gd name="T35" fmla="*/ 8125 h 8625"/>
                    <a:gd name="T36" fmla="*/ 625 w 7031"/>
                    <a:gd name="T37" fmla="*/ 7937 h 8625"/>
                    <a:gd name="T38" fmla="*/ 0 w 7031"/>
                    <a:gd name="T39" fmla="*/ 4437 h 86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31" h="8625">
                      <a:moveTo>
                        <a:pt x="0" y="4437"/>
                      </a:moveTo>
                      <a:lnTo>
                        <a:pt x="0" y="4437"/>
                      </a:lnTo>
                      <a:cubicBezTo>
                        <a:pt x="0" y="4437"/>
                        <a:pt x="1219" y="3688"/>
                        <a:pt x="1750" y="2938"/>
                      </a:cubicBezTo>
                      <a:cubicBezTo>
                        <a:pt x="2280" y="2188"/>
                        <a:pt x="2468" y="1344"/>
                        <a:pt x="2593" y="688"/>
                      </a:cubicBezTo>
                      <a:cubicBezTo>
                        <a:pt x="2687" y="0"/>
                        <a:pt x="3218" y="188"/>
                        <a:pt x="3374" y="188"/>
                      </a:cubicBezTo>
                      <a:cubicBezTo>
                        <a:pt x="3499" y="188"/>
                        <a:pt x="3812" y="407"/>
                        <a:pt x="3843" y="719"/>
                      </a:cubicBezTo>
                      <a:cubicBezTo>
                        <a:pt x="3874" y="1063"/>
                        <a:pt x="3874" y="1782"/>
                        <a:pt x="3812" y="2157"/>
                      </a:cubicBezTo>
                      <a:cubicBezTo>
                        <a:pt x="3749" y="2501"/>
                        <a:pt x="3593" y="3438"/>
                        <a:pt x="3593" y="3438"/>
                      </a:cubicBezTo>
                      <a:cubicBezTo>
                        <a:pt x="3593" y="3438"/>
                        <a:pt x="4405" y="3376"/>
                        <a:pt x="5312" y="3438"/>
                      </a:cubicBezTo>
                      <a:cubicBezTo>
                        <a:pt x="6187" y="3469"/>
                        <a:pt x="7030" y="3438"/>
                        <a:pt x="7030" y="4282"/>
                      </a:cubicBezTo>
                      <a:cubicBezTo>
                        <a:pt x="7030" y="5125"/>
                        <a:pt x="6624" y="4937"/>
                        <a:pt x="6624" y="5031"/>
                      </a:cubicBezTo>
                      <a:cubicBezTo>
                        <a:pt x="6624" y="5156"/>
                        <a:pt x="6780" y="5343"/>
                        <a:pt x="6624" y="5937"/>
                      </a:cubicBezTo>
                      <a:cubicBezTo>
                        <a:pt x="6562" y="6218"/>
                        <a:pt x="6124" y="6281"/>
                        <a:pt x="6093" y="6437"/>
                      </a:cubicBezTo>
                      <a:cubicBezTo>
                        <a:pt x="6030" y="6625"/>
                        <a:pt x="6312" y="6843"/>
                        <a:pt x="6030" y="7218"/>
                      </a:cubicBezTo>
                      <a:cubicBezTo>
                        <a:pt x="5812" y="7531"/>
                        <a:pt x="5499" y="7437"/>
                        <a:pt x="5437" y="7687"/>
                      </a:cubicBezTo>
                      <a:cubicBezTo>
                        <a:pt x="5374" y="7906"/>
                        <a:pt x="5499" y="8218"/>
                        <a:pt x="5124" y="8437"/>
                      </a:cubicBezTo>
                      <a:cubicBezTo>
                        <a:pt x="4843" y="8593"/>
                        <a:pt x="3468" y="8624"/>
                        <a:pt x="2843" y="8437"/>
                      </a:cubicBezTo>
                      <a:cubicBezTo>
                        <a:pt x="2188" y="8218"/>
                        <a:pt x="1969" y="8187"/>
                        <a:pt x="1656" y="8125"/>
                      </a:cubicBezTo>
                      <a:cubicBezTo>
                        <a:pt x="1375" y="8062"/>
                        <a:pt x="625" y="7937"/>
                        <a:pt x="625" y="7937"/>
                      </a:cubicBezTo>
                      <a:lnTo>
                        <a:pt x="0" y="4437"/>
                      </a:lnTo>
                    </a:path>
                  </a:pathLst>
                </a:custGeom>
                <a:noFill/>
                <a:ln w="12700" cap="flat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Freeform 2">
                  <a:extLst>
                    <a:ext uri="{FF2B5EF4-FFF2-40B4-BE49-F238E27FC236}">
                      <a16:creationId xmlns:a16="http://schemas.microsoft.com/office/drawing/2014/main" id="{98D5FE82-5A7B-ACFB-B72C-D8ADEEB33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913652" y="-242554"/>
                  <a:ext cx="82215" cy="112124"/>
                </a:xfrm>
                <a:custGeom>
                  <a:avLst/>
                  <a:gdLst>
                    <a:gd name="T0" fmla="*/ 2094 w 2751"/>
                    <a:gd name="T1" fmla="*/ 0 h 3751"/>
                    <a:gd name="T2" fmla="*/ 2750 w 2751"/>
                    <a:gd name="T3" fmla="*/ 3312 h 3751"/>
                    <a:gd name="T4" fmla="*/ 750 w 2751"/>
                    <a:gd name="T5" fmla="*/ 3750 h 3751"/>
                    <a:gd name="T6" fmla="*/ 0 w 2751"/>
                    <a:gd name="T7" fmla="*/ 437 h 3751"/>
                    <a:gd name="T8" fmla="*/ 2094 w 2751"/>
                    <a:gd name="T9" fmla="*/ 0 h 37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51" h="3751">
                      <a:moveTo>
                        <a:pt x="2094" y="0"/>
                      </a:moveTo>
                      <a:lnTo>
                        <a:pt x="2750" y="3312"/>
                      </a:lnTo>
                      <a:lnTo>
                        <a:pt x="750" y="3750"/>
                      </a:lnTo>
                      <a:lnTo>
                        <a:pt x="0" y="437"/>
                      </a:lnTo>
                      <a:lnTo>
                        <a:pt x="2094" y="0"/>
                      </a:lnTo>
                    </a:path>
                  </a:pathLst>
                </a:custGeom>
                <a:noFill/>
                <a:ln w="12700" cap="flat" cmpd="sng">
                  <a:solidFill>
                    <a:schemeClr val="bg1"/>
                  </a:solidFill>
                  <a:bevel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E47A60C-AECB-B3C8-BAD8-344DBA4D7DC8}"/>
              </a:ext>
            </a:extLst>
          </p:cNvPr>
          <p:cNvGrpSpPr/>
          <p:nvPr/>
        </p:nvGrpSpPr>
        <p:grpSpPr>
          <a:xfrm>
            <a:off x="3650813" y="2747497"/>
            <a:ext cx="3888806" cy="1247634"/>
            <a:chOff x="3650813" y="2747497"/>
            <a:chExt cx="3888806" cy="1247634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619E4BB-1029-1C4D-1216-5DB095D3AF16}"/>
                </a:ext>
              </a:extLst>
            </p:cNvPr>
            <p:cNvGrpSpPr/>
            <p:nvPr/>
          </p:nvGrpSpPr>
          <p:grpSpPr>
            <a:xfrm>
              <a:off x="3650813" y="2747497"/>
              <a:ext cx="1576260" cy="1247634"/>
              <a:chOff x="3650813" y="2747497"/>
              <a:chExt cx="1576260" cy="1247634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CA7F417-2878-AF1F-5A72-727BFE5C2DD9}"/>
                  </a:ext>
                </a:extLst>
              </p:cNvPr>
              <p:cNvGrpSpPr/>
              <p:nvPr/>
            </p:nvGrpSpPr>
            <p:grpSpPr>
              <a:xfrm>
                <a:off x="3931776" y="3503083"/>
                <a:ext cx="1295297" cy="492048"/>
                <a:chOff x="4547611" y="1478087"/>
                <a:chExt cx="1295297" cy="492048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E160D3F-A0A4-725F-D108-A65B40053171}"/>
                    </a:ext>
                  </a:extLst>
                </p:cNvPr>
                <p:cNvSpPr/>
                <p:nvPr/>
              </p:nvSpPr>
              <p:spPr>
                <a:xfrm>
                  <a:off x="4547611" y="1478087"/>
                  <a:ext cx="1295297" cy="492048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spcAft>
                      <a:spcPts val="300"/>
                    </a:spcAft>
                    <a:buSzPct val="100000"/>
                  </a:pPr>
                  <a:endParaRPr lang="en-CA" sz="12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28C893B-8433-9B73-5BFF-D78A52DC2061}"/>
                    </a:ext>
                  </a:extLst>
                </p:cNvPr>
                <p:cNvSpPr txBox="1"/>
                <p:nvPr/>
              </p:nvSpPr>
              <p:spPr>
                <a:xfrm>
                  <a:off x="4620403" y="1545379"/>
                  <a:ext cx="1215080" cy="3192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noAutofit/>
                </a:bodyPr>
                <a:lstStyle/>
                <a:p>
                  <a:pPr marL="0" marR="0" indent="0" algn="l" defTabSz="1800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 typeface="+mj-lt"/>
                    <a:buNone/>
                    <a:tabLst>
                      <a:tab pos="180000" algn="l"/>
                    </a:tabLst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Nokia Pure Text Light"/>
                      <a:ea typeface="+mn-ea"/>
                      <a:cs typeface="+mn-cs"/>
                    </a:rPr>
                    <a:t>‘SDN’</a:t>
                  </a:r>
                  <a:endParaRPr kumimoji="0" lang="en-C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0" name="Connector: Curved 79">
                <a:extLst>
                  <a:ext uri="{FF2B5EF4-FFF2-40B4-BE49-F238E27FC236}">
                    <a16:creationId xmlns:a16="http://schemas.microsoft.com/office/drawing/2014/main" id="{66E302C3-2F32-CB42-2583-0F48A4C09A37}"/>
                  </a:ext>
                </a:extLst>
              </p:cNvPr>
              <p:cNvCxnSpPr>
                <a:stCxn id="38" idx="3"/>
                <a:endCxn id="44" idx="0"/>
              </p:cNvCxnSpPr>
              <p:nvPr/>
            </p:nvCxnSpPr>
            <p:spPr>
              <a:xfrm>
                <a:off x="3650813" y="2747497"/>
                <a:ext cx="928612" cy="755586"/>
              </a:xfrm>
              <a:prstGeom prst="curvedConnector2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0646FABF-5F81-52D0-A959-65A7DE8609C9}"/>
                </a:ext>
              </a:extLst>
            </p:cNvPr>
            <p:cNvGrpSpPr/>
            <p:nvPr/>
          </p:nvGrpSpPr>
          <p:grpSpPr>
            <a:xfrm>
              <a:off x="5227073" y="3378534"/>
              <a:ext cx="2312546" cy="615955"/>
              <a:chOff x="5227073" y="3378534"/>
              <a:chExt cx="2312546" cy="61595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E55B0C2-7E10-6DDC-C7E7-1FA50FC878BE}"/>
                  </a:ext>
                </a:extLst>
              </p:cNvPr>
              <p:cNvGrpSpPr/>
              <p:nvPr/>
            </p:nvGrpSpPr>
            <p:grpSpPr>
              <a:xfrm>
                <a:off x="5227073" y="3502441"/>
                <a:ext cx="2219005" cy="492048"/>
                <a:chOff x="5227073" y="3502441"/>
                <a:chExt cx="2219005" cy="492048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B13EEB37-1747-A2EB-7EB9-FBB74AD1A04B}"/>
                    </a:ext>
                  </a:extLst>
                </p:cNvPr>
                <p:cNvGrpSpPr/>
                <p:nvPr/>
              </p:nvGrpSpPr>
              <p:grpSpPr>
                <a:xfrm>
                  <a:off x="6150781" y="3502441"/>
                  <a:ext cx="1295297" cy="492048"/>
                  <a:chOff x="4443107" y="1478087"/>
                  <a:chExt cx="1295297" cy="492048"/>
                </a:xfrm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72DFA6BF-5CC0-80E5-F70D-92AA4859704E}"/>
                      </a:ext>
                    </a:extLst>
                  </p:cNvPr>
                  <p:cNvSpPr/>
                  <p:nvPr/>
                </p:nvSpPr>
                <p:spPr>
                  <a:xfrm>
                    <a:off x="4443107" y="1478087"/>
                    <a:ext cx="1295297" cy="492048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>
                      <a:spcAft>
                        <a:spcPts val="300"/>
                      </a:spcAft>
                      <a:buSzPct val="100000"/>
                    </a:pPr>
                    <a:endParaRPr lang="en-CA" sz="120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0E74C394-1A13-1038-A5CD-1DD9B7B82D59}"/>
                      </a:ext>
                    </a:extLst>
                  </p:cNvPr>
                  <p:cNvSpPr txBox="1"/>
                  <p:nvPr/>
                </p:nvSpPr>
                <p:spPr>
                  <a:xfrm>
                    <a:off x="4509125" y="1548611"/>
                    <a:ext cx="1228357" cy="3192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marL="0" marR="0" indent="0" algn="l" defTabSz="1800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300"/>
                      </a:spcAft>
                      <a:buClrTx/>
                      <a:buSzTx/>
                      <a:buFont typeface="+mj-lt"/>
                      <a:buNone/>
                      <a:tabLst>
                        <a:tab pos="180000" algn="l"/>
                      </a:tabLst>
                    </a:pPr>
                    <a:r>
                      <a:rPr lang="en-US" sz="900" dirty="0">
                        <a:solidFill>
                          <a:schemeClr val="bg1"/>
                        </a:solidFill>
                        <a:latin typeface="Nokia Pure Text Light"/>
                      </a:rPr>
                      <a:t>Cross</a:t>
                    </a: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Nokia Pure Text Light"/>
                        <a:ea typeface="+mn-ea"/>
                        <a:cs typeface="+mn-cs"/>
                      </a:rPr>
                      <a:t>-domain management &amp; control</a:t>
                    </a:r>
                    <a:endParaRPr kumimoji="0" lang="en-CA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Nokia Pure Text Light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E651447E-3E85-DCC4-0F4D-5A597C3D9E91}"/>
                    </a:ext>
                  </a:extLst>
                </p:cNvPr>
                <p:cNvCxnSpPr>
                  <a:cxnSpLocks/>
                  <a:stCxn id="44" idx="3"/>
                  <a:endCxn id="47" idx="1"/>
                </p:cNvCxnSpPr>
                <p:nvPr/>
              </p:nvCxnSpPr>
              <p:spPr>
                <a:xfrm flipV="1">
                  <a:off x="5227073" y="3748465"/>
                  <a:ext cx="923708" cy="642"/>
                </a:xfrm>
                <a:prstGeom prst="straightConnector1">
                  <a:avLst/>
                </a:prstGeom>
                <a:ln w="63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8C34F07-290A-EEE6-E69B-2E82C4425F5A}"/>
                  </a:ext>
                </a:extLst>
              </p:cNvPr>
              <p:cNvGrpSpPr/>
              <p:nvPr/>
            </p:nvGrpSpPr>
            <p:grpSpPr>
              <a:xfrm>
                <a:off x="7305619" y="3378534"/>
                <a:ext cx="234000" cy="234000"/>
                <a:chOff x="7942119" y="1372746"/>
                <a:chExt cx="289030" cy="289030"/>
              </a:xfrm>
            </p:grpSpPr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367BED4A-981D-421B-A7B8-BD1A7DB0ED3C}"/>
                    </a:ext>
                  </a:extLst>
                </p:cNvPr>
                <p:cNvSpPr/>
                <p:nvPr/>
              </p:nvSpPr>
              <p:spPr>
                <a:xfrm rot="15300000" flipH="1">
                  <a:off x="7942119" y="1372746"/>
                  <a:ext cx="289030" cy="28903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spcAft>
                      <a:spcPts val="300"/>
                    </a:spcAft>
                    <a:buSzPct val="100000"/>
                  </a:pPr>
                  <a:endParaRPr lang="en-US" sz="1200" dirty="0">
                    <a:solidFill>
                      <a:schemeClr val="tx2"/>
                    </a:solidFill>
                  </a:endParaRPr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388B2E55-305D-B293-563E-62D8E334518D}"/>
                    </a:ext>
                  </a:extLst>
                </p:cNvPr>
                <p:cNvGrpSpPr/>
                <p:nvPr/>
              </p:nvGrpSpPr>
              <p:grpSpPr>
                <a:xfrm flipV="1">
                  <a:off x="8004952" y="1428014"/>
                  <a:ext cx="170865" cy="154656"/>
                  <a:chOff x="5913652" y="-249932"/>
                  <a:chExt cx="284723" cy="257713"/>
                </a:xfrm>
              </p:grpSpPr>
              <p:sp>
                <p:nvSpPr>
                  <p:cNvPr id="107" name="Freeform 1">
                    <a:extLst>
                      <a:ext uri="{FF2B5EF4-FFF2-40B4-BE49-F238E27FC236}">
                        <a16:creationId xmlns:a16="http://schemas.microsoft.com/office/drawing/2014/main" id="{C9A90A3A-1592-D724-5C8A-F8FE66D788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988357" y="-249932"/>
                    <a:ext cx="210018" cy="257713"/>
                  </a:xfrm>
                  <a:custGeom>
                    <a:avLst/>
                    <a:gdLst>
                      <a:gd name="T0" fmla="*/ 0 w 7031"/>
                      <a:gd name="T1" fmla="*/ 4437 h 8625"/>
                      <a:gd name="T2" fmla="*/ 0 w 7031"/>
                      <a:gd name="T3" fmla="*/ 4437 h 8625"/>
                      <a:gd name="T4" fmla="*/ 1750 w 7031"/>
                      <a:gd name="T5" fmla="*/ 2938 h 8625"/>
                      <a:gd name="T6" fmla="*/ 2593 w 7031"/>
                      <a:gd name="T7" fmla="*/ 688 h 8625"/>
                      <a:gd name="T8" fmla="*/ 3374 w 7031"/>
                      <a:gd name="T9" fmla="*/ 188 h 8625"/>
                      <a:gd name="T10" fmla="*/ 3843 w 7031"/>
                      <a:gd name="T11" fmla="*/ 719 h 8625"/>
                      <a:gd name="T12" fmla="*/ 3812 w 7031"/>
                      <a:gd name="T13" fmla="*/ 2157 h 8625"/>
                      <a:gd name="T14" fmla="*/ 3593 w 7031"/>
                      <a:gd name="T15" fmla="*/ 3438 h 8625"/>
                      <a:gd name="T16" fmla="*/ 5312 w 7031"/>
                      <a:gd name="T17" fmla="*/ 3438 h 8625"/>
                      <a:gd name="T18" fmla="*/ 7030 w 7031"/>
                      <a:gd name="T19" fmla="*/ 4282 h 8625"/>
                      <a:gd name="T20" fmla="*/ 6624 w 7031"/>
                      <a:gd name="T21" fmla="*/ 5031 h 8625"/>
                      <a:gd name="T22" fmla="*/ 6624 w 7031"/>
                      <a:gd name="T23" fmla="*/ 5937 h 8625"/>
                      <a:gd name="T24" fmla="*/ 6093 w 7031"/>
                      <a:gd name="T25" fmla="*/ 6437 h 8625"/>
                      <a:gd name="T26" fmla="*/ 6030 w 7031"/>
                      <a:gd name="T27" fmla="*/ 7218 h 8625"/>
                      <a:gd name="T28" fmla="*/ 5437 w 7031"/>
                      <a:gd name="T29" fmla="*/ 7687 h 8625"/>
                      <a:gd name="T30" fmla="*/ 5124 w 7031"/>
                      <a:gd name="T31" fmla="*/ 8437 h 8625"/>
                      <a:gd name="T32" fmla="*/ 2843 w 7031"/>
                      <a:gd name="T33" fmla="*/ 8437 h 8625"/>
                      <a:gd name="T34" fmla="*/ 1656 w 7031"/>
                      <a:gd name="T35" fmla="*/ 8125 h 8625"/>
                      <a:gd name="T36" fmla="*/ 625 w 7031"/>
                      <a:gd name="T37" fmla="*/ 7937 h 8625"/>
                      <a:gd name="T38" fmla="*/ 0 w 7031"/>
                      <a:gd name="T39" fmla="*/ 4437 h 86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031" h="8625">
                        <a:moveTo>
                          <a:pt x="0" y="4437"/>
                        </a:moveTo>
                        <a:lnTo>
                          <a:pt x="0" y="4437"/>
                        </a:lnTo>
                        <a:cubicBezTo>
                          <a:pt x="0" y="4437"/>
                          <a:pt x="1219" y="3688"/>
                          <a:pt x="1750" y="2938"/>
                        </a:cubicBezTo>
                        <a:cubicBezTo>
                          <a:pt x="2280" y="2188"/>
                          <a:pt x="2468" y="1344"/>
                          <a:pt x="2593" y="688"/>
                        </a:cubicBezTo>
                        <a:cubicBezTo>
                          <a:pt x="2687" y="0"/>
                          <a:pt x="3218" y="188"/>
                          <a:pt x="3374" y="188"/>
                        </a:cubicBezTo>
                        <a:cubicBezTo>
                          <a:pt x="3499" y="188"/>
                          <a:pt x="3812" y="407"/>
                          <a:pt x="3843" y="719"/>
                        </a:cubicBezTo>
                        <a:cubicBezTo>
                          <a:pt x="3874" y="1063"/>
                          <a:pt x="3874" y="1782"/>
                          <a:pt x="3812" y="2157"/>
                        </a:cubicBezTo>
                        <a:cubicBezTo>
                          <a:pt x="3749" y="2501"/>
                          <a:pt x="3593" y="3438"/>
                          <a:pt x="3593" y="3438"/>
                        </a:cubicBezTo>
                        <a:cubicBezTo>
                          <a:pt x="3593" y="3438"/>
                          <a:pt x="4405" y="3376"/>
                          <a:pt x="5312" y="3438"/>
                        </a:cubicBezTo>
                        <a:cubicBezTo>
                          <a:pt x="6187" y="3469"/>
                          <a:pt x="7030" y="3438"/>
                          <a:pt x="7030" y="4282"/>
                        </a:cubicBezTo>
                        <a:cubicBezTo>
                          <a:pt x="7030" y="5125"/>
                          <a:pt x="6624" y="4937"/>
                          <a:pt x="6624" y="5031"/>
                        </a:cubicBezTo>
                        <a:cubicBezTo>
                          <a:pt x="6624" y="5156"/>
                          <a:pt x="6780" y="5343"/>
                          <a:pt x="6624" y="5937"/>
                        </a:cubicBezTo>
                        <a:cubicBezTo>
                          <a:pt x="6562" y="6218"/>
                          <a:pt x="6124" y="6281"/>
                          <a:pt x="6093" y="6437"/>
                        </a:cubicBezTo>
                        <a:cubicBezTo>
                          <a:pt x="6030" y="6625"/>
                          <a:pt x="6312" y="6843"/>
                          <a:pt x="6030" y="7218"/>
                        </a:cubicBezTo>
                        <a:cubicBezTo>
                          <a:pt x="5812" y="7531"/>
                          <a:pt x="5499" y="7437"/>
                          <a:pt x="5437" y="7687"/>
                        </a:cubicBezTo>
                        <a:cubicBezTo>
                          <a:pt x="5374" y="7906"/>
                          <a:pt x="5499" y="8218"/>
                          <a:pt x="5124" y="8437"/>
                        </a:cubicBezTo>
                        <a:cubicBezTo>
                          <a:pt x="4843" y="8593"/>
                          <a:pt x="3468" y="8624"/>
                          <a:pt x="2843" y="8437"/>
                        </a:cubicBezTo>
                        <a:cubicBezTo>
                          <a:pt x="2188" y="8218"/>
                          <a:pt x="1969" y="8187"/>
                          <a:pt x="1656" y="8125"/>
                        </a:cubicBezTo>
                        <a:cubicBezTo>
                          <a:pt x="1375" y="8062"/>
                          <a:pt x="625" y="7937"/>
                          <a:pt x="625" y="7937"/>
                        </a:cubicBezTo>
                        <a:lnTo>
                          <a:pt x="0" y="4437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2">
                    <a:extLst>
                      <a:ext uri="{FF2B5EF4-FFF2-40B4-BE49-F238E27FC236}">
                        <a16:creationId xmlns:a16="http://schemas.microsoft.com/office/drawing/2014/main" id="{A7965FD0-283C-0047-C803-C66472E2B9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913652" y="-242554"/>
                    <a:ext cx="82215" cy="112124"/>
                  </a:xfrm>
                  <a:custGeom>
                    <a:avLst/>
                    <a:gdLst>
                      <a:gd name="T0" fmla="*/ 2094 w 2751"/>
                      <a:gd name="T1" fmla="*/ 0 h 3751"/>
                      <a:gd name="T2" fmla="*/ 2750 w 2751"/>
                      <a:gd name="T3" fmla="*/ 3312 h 3751"/>
                      <a:gd name="T4" fmla="*/ 750 w 2751"/>
                      <a:gd name="T5" fmla="*/ 3750 h 3751"/>
                      <a:gd name="T6" fmla="*/ 0 w 2751"/>
                      <a:gd name="T7" fmla="*/ 437 h 3751"/>
                      <a:gd name="T8" fmla="*/ 2094 w 2751"/>
                      <a:gd name="T9" fmla="*/ 0 h 37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51" h="3751">
                        <a:moveTo>
                          <a:pt x="2094" y="0"/>
                        </a:moveTo>
                        <a:lnTo>
                          <a:pt x="2750" y="3312"/>
                        </a:lnTo>
                        <a:lnTo>
                          <a:pt x="750" y="3750"/>
                        </a:lnTo>
                        <a:lnTo>
                          <a:pt x="0" y="437"/>
                        </a:lnTo>
                        <a:lnTo>
                          <a:pt x="2094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bg1"/>
                    </a:solidFill>
                    <a:bevel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E6204C5-F274-FB5B-6E10-73844264A1B5}"/>
              </a:ext>
            </a:extLst>
          </p:cNvPr>
          <p:cNvGrpSpPr/>
          <p:nvPr/>
        </p:nvGrpSpPr>
        <p:grpSpPr>
          <a:xfrm>
            <a:off x="5219648" y="1392925"/>
            <a:ext cx="2323737" cy="610260"/>
            <a:chOff x="5219648" y="1392925"/>
            <a:chExt cx="2323737" cy="61026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0AD719F-9CF6-E2E2-476D-8ECADB4C13C9}"/>
                </a:ext>
              </a:extLst>
            </p:cNvPr>
            <p:cNvGrpSpPr/>
            <p:nvPr/>
          </p:nvGrpSpPr>
          <p:grpSpPr>
            <a:xfrm>
              <a:off x="6149860" y="1511137"/>
              <a:ext cx="1295297" cy="492048"/>
              <a:chOff x="4443107" y="1478087"/>
              <a:chExt cx="1295297" cy="49204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A24FAE6-7C8D-6C63-108F-72EE0E480EF9}"/>
                  </a:ext>
                </a:extLst>
              </p:cNvPr>
              <p:cNvSpPr/>
              <p:nvPr/>
            </p:nvSpPr>
            <p:spPr>
              <a:xfrm>
                <a:off x="4443107" y="1478087"/>
                <a:ext cx="1295297" cy="492048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300"/>
                  </a:spcAft>
                  <a:buSzPct val="100000"/>
                </a:pPr>
                <a:endParaRPr lang="en-CA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A178C0-C0A0-0C09-D1CE-C3832DD73FA4}"/>
                  </a:ext>
                </a:extLst>
              </p:cNvPr>
              <p:cNvSpPr txBox="1"/>
              <p:nvPr/>
            </p:nvSpPr>
            <p:spPr>
              <a:xfrm>
                <a:off x="4508756" y="1555452"/>
                <a:ext cx="979498" cy="3192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SFF pluggable DCOs in routers</a:t>
                </a:r>
                <a:endParaRPr kumimoji="0" lang="en-CA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77DAEE6-0D69-8B27-D142-8C86177443B8}"/>
                </a:ext>
              </a:extLst>
            </p:cNvPr>
            <p:cNvCxnSpPr>
              <a:cxnSpLocks/>
              <a:stCxn id="5" idx="3"/>
              <a:endCxn id="32" idx="1"/>
            </p:cNvCxnSpPr>
            <p:nvPr/>
          </p:nvCxnSpPr>
          <p:spPr>
            <a:xfrm>
              <a:off x="5219648" y="1757161"/>
              <a:ext cx="930212" cy="0"/>
            </a:xfrm>
            <a:prstGeom prst="straightConnector1">
              <a:avLst/>
            </a:prstGeom>
            <a:ln w="63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6FE383E-AFDA-01F2-11A2-A3FB5C43F8AB}"/>
                </a:ext>
              </a:extLst>
            </p:cNvPr>
            <p:cNvGrpSpPr/>
            <p:nvPr/>
          </p:nvGrpSpPr>
          <p:grpSpPr>
            <a:xfrm>
              <a:off x="7309385" y="1392925"/>
              <a:ext cx="234000" cy="234000"/>
              <a:chOff x="7942119" y="1372746"/>
              <a:chExt cx="289030" cy="289030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8307AEB1-99A8-1E36-C64C-29953A8CDF15}"/>
                  </a:ext>
                </a:extLst>
              </p:cNvPr>
              <p:cNvSpPr/>
              <p:nvPr/>
            </p:nvSpPr>
            <p:spPr>
              <a:xfrm rot="15300000" flipH="1">
                <a:off x="7942119" y="1372746"/>
                <a:ext cx="289030" cy="28903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300"/>
                  </a:spcAft>
                  <a:buSzPct val="100000"/>
                </a:pP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9902263A-DCD3-5151-B34B-BB66E6A68A47}"/>
                  </a:ext>
                </a:extLst>
              </p:cNvPr>
              <p:cNvGrpSpPr/>
              <p:nvPr/>
            </p:nvGrpSpPr>
            <p:grpSpPr>
              <a:xfrm flipV="1">
                <a:off x="8004952" y="1428014"/>
                <a:ext cx="170865" cy="154656"/>
                <a:chOff x="5913652" y="-249932"/>
                <a:chExt cx="284723" cy="257713"/>
              </a:xfrm>
            </p:grpSpPr>
            <p:sp>
              <p:nvSpPr>
                <p:cNvPr id="112" name="Freeform 1">
                  <a:extLst>
                    <a:ext uri="{FF2B5EF4-FFF2-40B4-BE49-F238E27FC236}">
                      <a16:creationId xmlns:a16="http://schemas.microsoft.com/office/drawing/2014/main" id="{8956A7C5-1EE7-2A64-B29C-A00F7B08E9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988357" y="-249932"/>
                  <a:ext cx="210018" cy="257713"/>
                </a:xfrm>
                <a:custGeom>
                  <a:avLst/>
                  <a:gdLst>
                    <a:gd name="T0" fmla="*/ 0 w 7031"/>
                    <a:gd name="T1" fmla="*/ 4437 h 8625"/>
                    <a:gd name="T2" fmla="*/ 0 w 7031"/>
                    <a:gd name="T3" fmla="*/ 4437 h 8625"/>
                    <a:gd name="T4" fmla="*/ 1750 w 7031"/>
                    <a:gd name="T5" fmla="*/ 2938 h 8625"/>
                    <a:gd name="T6" fmla="*/ 2593 w 7031"/>
                    <a:gd name="T7" fmla="*/ 688 h 8625"/>
                    <a:gd name="T8" fmla="*/ 3374 w 7031"/>
                    <a:gd name="T9" fmla="*/ 188 h 8625"/>
                    <a:gd name="T10" fmla="*/ 3843 w 7031"/>
                    <a:gd name="T11" fmla="*/ 719 h 8625"/>
                    <a:gd name="T12" fmla="*/ 3812 w 7031"/>
                    <a:gd name="T13" fmla="*/ 2157 h 8625"/>
                    <a:gd name="T14" fmla="*/ 3593 w 7031"/>
                    <a:gd name="T15" fmla="*/ 3438 h 8625"/>
                    <a:gd name="T16" fmla="*/ 5312 w 7031"/>
                    <a:gd name="T17" fmla="*/ 3438 h 8625"/>
                    <a:gd name="T18" fmla="*/ 7030 w 7031"/>
                    <a:gd name="T19" fmla="*/ 4282 h 8625"/>
                    <a:gd name="T20" fmla="*/ 6624 w 7031"/>
                    <a:gd name="T21" fmla="*/ 5031 h 8625"/>
                    <a:gd name="T22" fmla="*/ 6624 w 7031"/>
                    <a:gd name="T23" fmla="*/ 5937 h 8625"/>
                    <a:gd name="T24" fmla="*/ 6093 w 7031"/>
                    <a:gd name="T25" fmla="*/ 6437 h 8625"/>
                    <a:gd name="T26" fmla="*/ 6030 w 7031"/>
                    <a:gd name="T27" fmla="*/ 7218 h 8625"/>
                    <a:gd name="T28" fmla="*/ 5437 w 7031"/>
                    <a:gd name="T29" fmla="*/ 7687 h 8625"/>
                    <a:gd name="T30" fmla="*/ 5124 w 7031"/>
                    <a:gd name="T31" fmla="*/ 8437 h 8625"/>
                    <a:gd name="T32" fmla="*/ 2843 w 7031"/>
                    <a:gd name="T33" fmla="*/ 8437 h 8625"/>
                    <a:gd name="T34" fmla="*/ 1656 w 7031"/>
                    <a:gd name="T35" fmla="*/ 8125 h 8625"/>
                    <a:gd name="T36" fmla="*/ 625 w 7031"/>
                    <a:gd name="T37" fmla="*/ 7937 h 8625"/>
                    <a:gd name="T38" fmla="*/ 0 w 7031"/>
                    <a:gd name="T39" fmla="*/ 4437 h 86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31" h="8625">
                      <a:moveTo>
                        <a:pt x="0" y="4437"/>
                      </a:moveTo>
                      <a:lnTo>
                        <a:pt x="0" y="4437"/>
                      </a:lnTo>
                      <a:cubicBezTo>
                        <a:pt x="0" y="4437"/>
                        <a:pt x="1219" y="3688"/>
                        <a:pt x="1750" y="2938"/>
                      </a:cubicBezTo>
                      <a:cubicBezTo>
                        <a:pt x="2280" y="2188"/>
                        <a:pt x="2468" y="1344"/>
                        <a:pt x="2593" y="688"/>
                      </a:cubicBezTo>
                      <a:cubicBezTo>
                        <a:pt x="2687" y="0"/>
                        <a:pt x="3218" y="188"/>
                        <a:pt x="3374" y="188"/>
                      </a:cubicBezTo>
                      <a:cubicBezTo>
                        <a:pt x="3499" y="188"/>
                        <a:pt x="3812" y="407"/>
                        <a:pt x="3843" y="719"/>
                      </a:cubicBezTo>
                      <a:cubicBezTo>
                        <a:pt x="3874" y="1063"/>
                        <a:pt x="3874" y="1782"/>
                        <a:pt x="3812" y="2157"/>
                      </a:cubicBezTo>
                      <a:cubicBezTo>
                        <a:pt x="3749" y="2501"/>
                        <a:pt x="3593" y="3438"/>
                        <a:pt x="3593" y="3438"/>
                      </a:cubicBezTo>
                      <a:cubicBezTo>
                        <a:pt x="3593" y="3438"/>
                        <a:pt x="4405" y="3376"/>
                        <a:pt x="5312" y="3438"/>
                      </a:cubicBezTo>
                      <a:cubicBezTo>
                        <a:pt x="6187" y="3469"/>
                        <a:pt x="7030" y="3438"/>
                        <a:pt x="7030" y="4282"/>
                      </a:cubicBezTo>
                      <a:cubicBezTo>
                        <a:pt x="7030" y="5125"/>
                        <a:pt x="6624" y="4937"/>
                        <a:pt x="6624" y="5031"/>
                      </a:cubicBezTo>
                      <a:cubicBezTo>
                        <a:pt x="6624" y="5156"/>
                        <a:pt x="6780" y="5343"/>
                        <a:pt x="6624" y="5937"/>
                      </a:cubicBezTo>
                      <a:cubicBezTo>
                        <a:pt x="6562" y="6218"/>
                        <a:pt x="6124" y="6281"/>
                        <a:pt x="6093" y="6437"/>
                      </a:cubicBezTo>
                      <a:cubicBezTo>
                        <a:pt x="6030" y="6625"/>
                        <a:pt x="6312" y="6843"/>
                        <a:pt x="6030" y="7218"/>
                      </a:cubicBezTo>
                      <a:cubicBezTo>
                        <a:pt x="5812" y="7531"/>
                        <a:pt x="5499" y="7437"/>
                        <a:pt x="5437" y="7687"/>
                      </a:cubicBezTo>
                      <a:cubicBezTo>
                        <a:pt x="5374" y="7906"/>
                        <a:pt x="5499" y="8218"/>
                        <a:pt x="5124" y="8437"/>
                      </a:cubicBezTo>
                      <a:cubicBezTo>
                        <a:pt x="4843" y="8593"/>
                        <a:pt x="3468" y="8624"/>
                        <a:pt x="2843" y="8437"/>
                      </a:cubicBezTo>
                      <a:cubicBezTo>
                        <a:pt x="2188" y="8218"/>
                        <a:pt x="1969" y="8187"/>
                        <a:pt x="1656" y="8125"/>
                      </a:cubicBezTo>
                      <a:cubicBezTo>
                        <a:pt x="1375" y="8062"/>
                        <a:pt x="625" y="7937"/>
                        <a:pt x="625" y="7937"/>
                      </a:cubicBezTo>
                      <a:lnTo>
                        <a:pt x="0" y="4437"/>
                      </a:lnTo>
                    </a:path>
                  </a:pathLst>
                </a:custGeom>
                <a:noFill/>
                <a:ln w="12700" cap="flat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" name="Freeform 2">
                  <a:extLst>
                    <a:ext uri="{FF2B5EF4-FFF2-40B4-BE49-F238E27FC236}">
                      <a16:creationId xmlns:a16="http://schemas.microsoft.com/office/drawing/2014/main" id="{1C970AA1-761A-E4EE-B638-8C57A01C91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913652" y="-242554"/>
                  <a:ext cx="82215" cy="112124"/>
                </a:xfrm>
                <a:custGeom>
                  <a:avLst/>
                  <a:gdLst>
                    <a:gd name="T0" fmla="*/ 2094 w 2751"/>
                    <a:gd name="T1" fmla="*/ 0 h 3751"/>
                    <a:gd name="T2" fmla="*/ 2750 w 2751"/>
                    <a:gd name="T3" fmla="*/ 3312 h 3751"/>
                    <a:gd name="T4" fmla="*/ 750 w 2751"/>
                    <a:gd name="T5" fmla="*/ 3750 h 3751"/>
                    <a:gd name="T6" fmla="*/ 0 w 2751"/>
                    <a:gd name="T7" fmla="*/ 437 h 3751"/>
                    <a:gd name="T8" fmla="*/ 2094 w 2751"/>
                    <a:gd name="T9" fmla="*/ 0 h 37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51" h="3751">
                      <a:moveTo>
                        <a:pt x="2094" y="0"/>
                      </a:moveTo>
                      <a:lnTo>
                        <a:pt x="2750" y="3312"/>
                      </a:lnTo>
                      <a:lnTo>
                        <a:pt x="750" y="3750"/>
                      </a:lnTo>
                      <a:lnTo>
                        <a:pt x="0" y="437"/>
                      </a:lnTo>
                      <a:lnTo>
                        <a:pt x="2094" y="0"/>
                      </a:lnTo>
                    </a:path>
                  </a:pathLst>
                </a:custGeom>
                <a:noFill/>
                <a:ln w="12700" cap="flat" cmpd="sng">
                  <a:solidFill>
                    <a:schemeClr val="bg1"/>
                  </a:solidFill>
                  <a:bevel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43060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BA247A-C93B-B88B-3831-029A57C917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D45E5-43D7-8A24-178A-29F61380A909}"/>
              </a:ext>
            </a:extLst>
          </p:cNvPr>
          <p:cNvSpPr txBox="1"/>
          <p:nvPr/>
        </p:nvSpPr>
        <p:spPr>
          <a:xfrm>
            <a:off x="3781945" y="1242872"/>
            <a:ext cx="5017767" cy="27068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IP/Optical convergence history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IP Routing versus Optical Transport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Coherent pluggables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Platform choices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Management and Operations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Business Aspects</a:t>
            </a:r>
          </a:p>
          <a:p>
            <a:pPr marL="360000" indent="-36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Putting it all together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AE6122-B6BC-638B-59F4-B445A755A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7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4AB6D25-1BA9-D22B-7BDB-E61F46CCE216}"/>
              </a:ext>
            </a:extLst>
          </p:cNvPr>
          <p:cNvGrpSpPr/>
          <p:nvPr/>
        </p:nvGrpSpPr>
        <p:grpSpPr>
          <a:xfrm>
            <a:off x="623617" y="1248151"/>
            <a:ext cx="3306881" cy="3348998"/>
            <a:chOff x="5121547" y="1248151"/>
            <a:chExt cx="3306881" cy="334899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2111FCB-1A65-4627-8839-BD8C57C63371}"/>
                </a:ext>
              </a:extLst>
            </p:cNvPr>
            <p:cNvGrpSpPr/>
            <p:nvPr/>
          </p:nvGrpSpPr>
          <p:grpSpPr>
            <a:xfrm>
              <a:off x="5121547" y="1248151"/>
              <a:ext cx="1453676" cy="2925171"/>
              <a:chOff x="464024" y="1437563"/>
              <a:chExt cx="1453676" cy="292517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0E4521C-174F-45A6-AC5B-847D2D5507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4024" y="1437563"/>
                <a:ext cx="1278340" cy="2925171"/>
              </a:xfrm>
              <a:prstGeom prst="rect">
                <a:avLst/>
              </a:prstGeom>
            </p:spPr>
          </p:pic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A86F769-58EE-4705-8A19-52B3FAB12D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6860" y="3086100"/>
                <a:ext cx="370840" cy="0"/>
              </a:xfrm>
              <a:prstGeom prst="straightConnector1">
                <a:avLst/>
              </a:prstGeom>
              <a:noFill/>
              <a:ln>
                <a:solidFill>
                  <a:schemeClr val="accent1"/>
                </a:solidFill>
                <a:tailEnd type="triangle"/>
              </a:ln>
              <a:effectLst>
                <a:glow rad="25400">
                  <a:schemeClr val="bg1">
                    <a:alpha val="8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6EFB5B5-1876-43D3-A29B-9D259F8297C6}"/>
                  </a:ext>
                </a:extLst>
              </p:cNvPr>
              <p:cNvSpPr/>
              <p:nvPr/>
            </p:nvSpPr>
            <p:spPr>
              <a:xfrm>
                <a:off x="1327150" y="2875979"/>
                <a:ext cx="211798" cy="1185481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  <a:effectLst>
                <a:glow rad="25400">
                  <a:schemeClr val="bg1">
                    <a:alpha val="8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CA" sz="1200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BE2FE3B-AFF3-4ED7-8984-CD988B9E35FE}"/>
                </a:ext>
              </a:extLst>
            </p:cNvPr>
            <p:cNvSpPr/>
            <p:nvPr/>
          </p:nvSpPr>
          <p:spPr>
            <a:xfrm>
              <a:off x="5165054" y="4166262"/>
              <a:ext cx="132600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7750 SR-14s</a:t>
              </a:r>
            </a:p>
            <a:p>
              <a:pPr marL="85723" indent="-85723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2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12 cards per 24RU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EDD447C-A265-462E-A135-D20F4009EE96}"/>
                </a:ext>
              </a:extLst>
            </p:cNvPr>
            <p:cNvSpPr txBox="1"/>
            <p:nvPr/>
          </p:nvSpPr>
          <p:spPr>
            <a:xfrm>
              <a:off x="6641547" y="1415143"/>
              <a:ext cx="1786881" cy="961014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spAutoFit/>
            </a:bodyPr>
            <a:lstStyle/>
            <a:p>
              <a:pPr>
                <a:spcAft>
                  <a:spcPts val="300"/>
                </a:spcAft>
                <a:buSzPct val="100000"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IP Routing</a:t>
              </a:r>
            </a:p>
            <a:p>
              <a:pPr>
                <a:spcAft>
                  <a:spcPts val="300"/>
                </a:spcAft>
                <a:buSzPct val="100000"/>
              </a:pP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Scale </a:t>
              </a:r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node</a:t>
              </a: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 capacity</a:t>
              </a:r>
            </a:p>
            <a:p>
              <a:pPr>
                <a:spcAft>
                  <a:spcPts val="300"/>
                </a:spcAft>
                <a:buSzPct val="100000"/>
              </a:pP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Maximize port density</a:t>
              </a:r>
              <a:endParaRPr lang="en-CA" sz="1400" dirty="0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AD84EF9-CE0E-4633-9C5C-0B68C8D17DEC}"/>
                </a:ext>
              </a:extLst>
            </p:cNvPr>
            <p:cNvGrpSpPr/>
            <p:nvPr/>
          </p:nvGrpSpPr>
          <p:grpSpPr>
            <a:xfrm>
              <a:off x="6753388" y="2686568"/>
              <a:ext cx="918860" cy="1562278"/>
              <a:chOff x="1937918" y="2100020"/>
              <a:chExt cx="980542" cy="201819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1788428-E1AF-49AC-8EFD-1371CE4E39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529941" y="2641816"/>
                <a:ext cx="1783080" cy="795838"/>
              </a:xfrm>
              <a:prstGeom prst="rect">
                <a:avLst/>
              </a:prstGeom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D1D3EF1-9316-4495-AB11-11CC82FC1DB8}"/>
                  </a:ext>
                </a:extLst>
              </p:cNvPr>
              <p:cNvGrpSpPr/>
              <p:nvPr/>
            </p:nvGrpSpPr>
            <p:grpSpPr>
              <a:xfrm>
                <a:off x="1992583" y="3899850"/>
                <a:ext cx="873446" cy="218367"/>
                <a:chOff x="3042219" y="3517710"/>
                <a:chExt cx="705324" cy="139890"/>
              </a:xfrm>
              <a:solidFill>
                <a:schemeClr val="bg1"/>
              </a:solidFill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9DD66A2-4A48-4530-BFD1-0F0DA2B5888F}"/>
                    </a:ext>
                  </a:extLst>
                </p:cNvPr>
                <p:cNvSpPr/>
                <p:nvPr/>
              </p:nvSpPr>
              <p:spPr>
                <a:xfrm>
                  <a:off x="3042219" y="3517710"/>
                  <a:ext cx="218364" cy="13989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300"/>
                    </a:spcAft>
                    <a:buSzPct val="100000"/>
                  </a:pPr>
                  <a:endParaRPr lang="en-CA" sz="120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F2C50BF3-8AC4-4E99-A9DC-D2A09465AD7B}"/>
                    </a:ext>
                  </a:extLst>
                </p:cNvPr>
                <p:cNvSpPr/>
                <p:nvPr/>
              </p:nvSpPr>
              <p:spPr>
                <a:xfrm>
                  <a:off x="3209499" y="3517710"/>
                  <a:ext cx="218364" cy="13989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300"/>
                    </a:spcAft>
                    <a:buSzPct val="100000"/>
                  </a:pPr>
                  <a:endParaRPr lang="en-CA" sz="120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3610E90A-398D-40C8-AF85-54A29282C0C7}"/>
                    </a:ext>
                  </a:extLst>
                </p:cNvPr>
                <p:cNvSpPr/>
                <p:nvPr/>
              </p:nvSpPr>
              <p:spPr>
                <a:xfrm>
                  <a:off x="3361899" y="3517710"/>
                  <a:ext cx="218364" cy="13989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300"/>
                    </a:spcAft>
                    <a:buSzPct val="100000"/>
                  </a:pPr>
                  <a:endParaRPr lang="en-CA" sz="120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AEBF0D4-D2A4-4C11-A4D0-3D619FFD4537}"/>
                    </a:ext>
                  </a:extLst>
                </p:cNvPr>
                <p:cNvSpPr/>
                <p:nvPr/>
              </p:nvSpPr>
              <p:spPr>
                <a:xfrm>
                  <a:off x="3529179" y="3517710"/>
                  <a:ext cx="218364" cy="13989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300"/>
                    </a:spcAft>
                    <a:buSzPct val="100000"/>
                  </a:pPr>
                  <a:endParaRPr lang="en-CA" sz="1200"/>
                </a:p>
              </p:txBody>
            </p:sp>
          </p:grp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C22CC96-146D-4935-BCE5-9860F743522A}"/>
                  </a:ext>
                </a:extLst>
              </p:cNvPr>
              <p:cNvSpPr/>
              <p:nvPr/>
            </p:nvSpPr>
            <p:spPr>
              <a:xfrm>
                <a:off x="1937918" y="2100020"/>
                <a:ext cx="980542" cy="1930960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300"/>
                  </a:spcAft>
                  <a:buSzPct val="100000"/>
                </a:pPr>
                <a:endParaRPr lang="en-CA" sz="1200"/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7065AD-E35A-4E1F-A76B-18E175182F64}"/>
                </a:ext>
              </a:extLst>
            </p:cNvPr>
            <p:cNvSpPr/>
            <p:nvPr/>
          </p:nvSpPr>
          <p:spPr>
            <a:xfrm>
              <a:off x="6650216" y="4166262"/>
              <a:ext cx="126348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QSFP-DD 800G</a:t>
              </a:r>
            </a:p>
            <a:p>
              <a:pPr marL="85723" indent="-85723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2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36 ports per card</a:t>
              </a:r>
              <a:endParaRPr lang="en-CA" sz="100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F8D04F-5A45-B4DE-EED0-3E7ADDBB2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IP Routing versus Optical Transport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77507-9331-B1A0-57BD-CC9BA9813A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goals</a:t>
            </a:r>
            <a:r>
              <a:rPr lang="es-ES" dirty="0"/>
              <a:t>,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focus</a:t>
            </a:r>
            <a:r>
              <a:rPr lang="es-ES" dirty="0"/>
              <a:t>,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solutions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A713E-5675-DCE9-E867-118963751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29790" y="4866001"/>
            <a:ext cx="2880000" cy="122400"/>
          </a:xfrm>
        </p:spPr>
        <p:txBody>
          <a:bodyPr/>
          <a:lstStyle/>
          <a:p>
            <a:r>
              <a:rPr lang="en-US"/>
              <a:t>Public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39F03C-F195-80AA-584A-41560F7D3DF6}"/>
              </a:ext>
            </a:extLst>
          </p:cNvPr>
          <p:cNvGrpSpPr/>
          <p:nvPr/>
        </p:nvGrpSpPr>
        <p:grpSpPr>
          <a:xfrm>
            <a:off x="5096242" y="1413498"/>
            <a:ext cx="2904320" cy="3183651"/>
            <a:chOff x="779710" y="1413498"/>
            <a:chExt cx="2904320" cy="3183651"/>
          </a:xfrm>
        </p:grpSpPr>
        <p:pic>
          <p:nvPicPr>
            <p:cNvPr id="14" name="Picture 13" descr="A close-up of a computer chip&#10;&#10;Description automatically generated with medium confidence">
              <a:extLst>
                <a:ext uri="{FF2B5EF4-FFF2-40B4-BE49-F238E27FC236}">
                  <a16:creationId xmlns:a16="http://schemas.microsoft.com/office/drawing/2014/main" id="{CE1AE639-DF89-2CCD-8BA7-753CBA005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70897" y="3091132"/>
              <a:ext cx="1113133" cy="62628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1C8D5D-6D0B-46F0-A45D-1184BF02BC0D}"/>
                </a:ext>
              </a:extLst>
            </p:cNvPr>
            <p:cNvSpPr txBox="1"/>
            <p:nvPr/>
          </p:nvSpPr>
          <p:spPr>
            <a:xfrm>
              <a:off x="779710" y="1413498"/>
              <a:ext cx="2604413" cy="961014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spAutoFit/>
            </a:bodyPr>
            <a:lstStyle/>
            <a:p>
              <a:pPr>
                <a:spcAft>
                  <a:spcPts val="300"/>
                </a:spcAft>
                <a:buSzPct val="100000"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Optical Transport</a:t>
              </a:r>
            </a:p>
            <a:p>
              <a:pPr>
                <a:spcAft>
                  <a:spcPts val="300"/>
                </a:spcAft>
                <a:buSzPct val="100000"/>
              </a:pP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Scale </a:t>
              </a:r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link</a:t>
              </a: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 capacity</a:t>
              </a:r>
            </a:p>
            <a:p>
              <a:pPr>
                <a:spcAft>
                  <a:spcPts val="300"/>
                </a:spcAft>
                <a:buSzPct val="100000"/>
              </a:pP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Maximize fiber throughput/reach</a:t>
              </a:r>
              <a:endParaRPr lang="en-CA" sz="14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EF3C987-22C5-4B1A-B6EE-87ED2D1EF2FB}"/>
                </a:ext>
              </a:extLst>
            </p:cNvPr>
            <p:cNvSpPr/>
            <p:nvPr/>
          </p:nvSpPr>
          <p:spPr>
            <a:xfrm>
              <a:off x="1574528" y="4166262"/>
              <a:ext cx="147829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PSE-6s</a:t>
              </a:r>
            </a:p>
            <a:p>
              <a:pPr marL="85723" indent="-85723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2"/>
                  </a:solidFill>
                  <a:latin typeface="Nokia Pure Text Light" panose="020B0304040602060303" pitchFamily="34" charset="0"/>
                  <a:ea typeface="Nokia Pure Text Light" panose="020B0304040602060303" pitchFamily="34" charset="0"/>
                  <a:cs typeface="Nokia Pure Text Light" panose="020B0304040602060303" pitchFamily="34" charset="0"/>
                </a:rPr>
                <a:t>800G over 2000+ km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FB8AA4B-B91E-4E8D-AFEC-60E3F1D13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04" y="2474269"/>
              <a:ext cx="1139724" cy="747945"/>
            </a:xfrm>
            <a:prstGeom prst="rect">
              <a:avLst/>
            </a:prstGeom>
          </p:spPr>
        </p:pic>
        <p:pic>
          <p:nvPicPr>
            <p:cNvPr id="40" name="Picture 59" descr="Optical_line_a">
              <a:extLst>
                <a:ext uri="{FF2B5EF4-FFF2-40B4-BE49-F238E27FC236}">
                  <a16:creationId xmlns:a16="http://schemas.microsoft.com/office/drawing/2014/main" id="{21CF9E20-4192-48D6-AE02-F6FBBB5FB64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 rot="5400000">
              <a:off x="2277039" y="2941247"/>
              <a:ext cx="50380" cy="10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Cylinder 40">
              <a:extLst>
                <a:ext uri="{FF2B5EF4-FFF2-40B4-BE49-F238E27FC236}">
                  <a16:creationId xmlns:a16="http://schemas.microsoft.com/office/drawing/2014/main" id="{034107F4-ED10-4AD4-AF4B-C721EA9A2A39}"/>
                </a:ext>
              </a:extLst>
            </p:cNvPr>
            <p:cNvSpPr/>
            <p:nvPr/>
          </p:nvSpPr>
          <p:spPr>
            <a:xfrm rot="5400000">
              <a:off x="2246288" y="3294935"/>
              <a:ext cx="216375" cy="309600"/>
            </a:xfrm>
            <a:prstGeom prst="can">
              <a:avLst/>
            </a:prstGeom>
            <a:solidFill>
              <a:srgbClr val="EAECEF">
                <a:alpha val="8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300"/>
                </a:spcAft>
                <a:buSzPct val="100000"/>
              </a:pPr>
              <a:endParaRPr lang="en-CA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B2C293-D79F-460B-8003-4959757273CA}"/>
                </a:ext>
              </a:extLst>
            </p:cNvPr>
            <p:cNvSpPr txBox="1"/>
            <p:nvPr/>
          </p:nvSpPr>
          <p:spPr>
            <a:xfrm>
              <a:off x="1334371" y="3688569"/>
              <a:ext cx="2094658" cy="330072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spAutoFit/>
            </a:bodyPr>
            <a:lstStyle/>
            <a:p>
              <a:pPr>
                <a:spcAft>
                  <a:spcPts val="300"/>
                </a:spcAft>
                <a:buSzPct val="100000"/>
              </a:pPr>
              <a:r>
                <a:rPr lang="en-US" sz="1200" dirty="0">
                  <a:solidFill>
                    <a:schemeClr val="tx2"/>
                  </a:solidFill>
                </a:rPr>
                <a:t>Approaching Shannon’s limit</a:t>
              </a:r>
              <a:endParaRPr lang="en-CA" sz="1200" dirty="0">
                <a:solidFill>
                  <a:schemeClr val="tx2"/>
                </a:solidFill>
              </a:endParaRPr>
            </a:p>
          </p:txBody>
        </p:sp>
        <p:pic>
          <p:nvPicPr>
            <p:cNvPr id="9" name="Picture 8" descr="A close-up of a computer chip&#10;&#10;Description automatically generated with medium confidence">
              <a:extLst>
                <a:ext uri="{FF2B5EF4-FFF2-40B4-BE49-F238E27FC236}">
                  <a16:creationId xmlns:a16="http://schemas.microsoft.com/office/drawing/2014/main" id="{3948CFAB-3807-D0C1-5803-2C13B4DF4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82" y="3091132"/>
              <a:ext cx="1113133" cy="626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5466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E27A15-5C8C-4A61-AE8B-11200D47AF83}"/>
              </a:ext>
            </a:extLst>
          </p:cNvPr>
          <p:cNvSpPr txBox="1"/>
          <p:nvPr/>
        </p:nvSpPr>
        <p:spPr>
          <a:xfrm>
            <a:off x="375180" y="1214593"/>
            <a:ext cx="953201" cy="590126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 algn="ctr">
              <a:spcAft>
                <a:spcPts val="225"/>
              </a:spcAft>
              <a:buSzPct val="100000"/>
            </a:pPr>
            <a:r>
              <a:rPr lang="en-US" sz="1200" b="1" dirty="0">
                <a:solidFill>
                  <a:schemeClr val="tx2"/>
                </a:solidFill>
              </a:rPr>
              <a:t>Silicon</a:t>
            </a:r>
          </a:p>
          <a:p>
            <a:pPr algn="ctr">
              <a:spcAft>
                <a:spcPts val="225"/>
              </a:spcAft>
              <a:buSzPct val="100000"/>
            </a:pPr>
            <a:r>
              <a:rPr lang="en-US" sz="1200" b="1" dirty="0">
                <a:solidFill>
                  <a:schemeClr val="tx2"/>
                </a:solidFill>
              </a:rPr>
              <a:t>integration</a:t>
            </a:r>
            <a:endParaRPr lang="en-CA" sz="1200" b="1" dirty="0">
              <a:solidFill>
                <a:schemeClr val="tx2"/>
              </a:solidFill>
            </a:endParaRPr>
          </a:p>
        </p:txBody>
      </p:sp>
      <p:pic>
        <p:nvPicPr>
          <p:cNvPr id="8" name="Picture 7" descr="SILICONE CHIP ICON_Gray 2_RGB.png">
            <a:extLst>
              <a:ext uri="{FF2B5EF4-FFF2-40B4-BE49-F238E27FC236}">
                <a16:creationId xmlns:a16="http://schemas.microsoft.com/office/drawing/2014/main" id="{CFC28B9A-A178-4DB8-8585-AD69BF34D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83" y="1115592"/>
            <a:ext cx="675000" cy="675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28CE0A-B35E-45B4-AB09-61F038DFF3D9}"/>
              </a:ext>
            </a:extLst>
          </p:cNvPr>
          <p:cNvSpPr txBox="1"/>
          <p:nvPr/>
        </p:nvSpPr>
        <p:spPr>
          <a:xfrm>
            <a:off x="1541416" y="4023274"/>
            <a:ext cx="1261304" cy="590126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>
              <a:spcAft>
                <a:spcPts val="225"/>
              </a:spcAft>
              <a:buSzPct val="100000"/>
            </a:pPr>
            <a:r>
              <a:rPr lang="en-US" sz="900" b="1" dirty="0">
                <a:solidFill>
                  <a:schemeClr val="tx2"/>
                </a:solidFill>
              </a:rPr>
              <a:t>7.2T HD in 22RU</a:t>
            </a:r>
          </a:p>
          <a:p>
            <a:pPr marL="128585" indent="-128585">
              <a:spcAft>
                <a:spcPts val="225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/>
                </a:solidFill>
              </a:rPr>
              <a:t>360x 10G SFP+</a:t>
            </a:r>
          </a:p>
          <a:p>
            <a:pPr marL="128585" indent="-128585">
              <a:spcAft>
                <a:spcPts val="225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36x 100G CFP2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B4B03-28A3-48D1-91F2-316DEA4B3842}"/>
              </a:ext>
            </a:extLst>
          </p:cNvPr>
          <p:cNvSpPr txBox="1"/>
          <p:nvPr/>
        </p:nvSpPr>
        <p:spPr>
          <a:xfrm>
            <a:off x="1823216" y="1263589"/>
            <a:ext cx="331342" cy="192641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 algn="ctr">
              <a:spcAft>
                <a:spcPts val="225"/>
              </a:spcAft>
              <a:buSzPct val="100000"/>
            </a:pPr>
            <a:r>
              <a:rPr lang="en-US" sz="900" b="1" dirty="0">
                <a:solidFill>
                  <a:schemeClr val="bg1"/>
                </a:solidFill>
              </a:rPr>
              <a:t>FP3</a:t>
            </a:r>
          </a:p>
          <a:p>
            <a:pPr algn="ctr">
              <a:spcAft>
                <a:spcPts val="225"/>
              </a:spcAft>
              <a:buSzPct val="100000"/>
            </a:pPr>
            <a:r>
              <a:rPr lang="en-US" sz="788" b="1" dirty="0">
                <a:solidFill>
                  <a:schemeClr val="bg1"/>
                </a:solidFill>
              </a:rPr>
              <a:t>40nm</a:t>
            </a:r>
            <a:endParaRPr lang="en-CA" sz="900" b="1" dirty="0">
              <a:solidFill>
                <a:schemeClr val="bg1"/>
              </a:solidFill>
            </a:endParaRPr>
          </a:p>
        </p:txBody>
      </p:sp>
      <p:pic>
        <p:nvPicPr>
          <p:cNvPr id="27" name="Picture 26" descr="A close-up of a server&#10;&#10;Description automatically generated with low confidence">
            <a:extLst>
              <a:ext uri="{FF2B5EF4-FFF2-40B4-BE49-F238E27FC236}">
                <a16:creationId xmlns:a16="http://schemas.microsoft.com/office/drawing/2014/main" id="{8007FF47-D231-49FF-9520-C65AED242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65" y="2198717"/>
            <a:ext cx="797292" cy="15748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3974228-E068-40F3-B20D-C63EF14EBFE5}"/>
              </a:ext>
            </a:extLst>
          </p:cNvPr>
          <p:cNvSpPr txBox="1"/>
          <p:nvPr/>
        </p:nvSpPr>
        <p:spPr>
          <a:xfrm>
            <a:off x="398219" y="2716009"/>
            <a:ext cx="953201" cy="590126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 algn="ctr">
              <a:spcAft>
                <a:spcPts val="225"/>
              </a:spcAft>
              <a:buSzPct val="100000"/>
            </a:pPr>
            <a:r>
              <a:rPr lang="en-US" sz="1200" b="1" dirty="0">
                <a:solidFill>
                  <a:schemeClr val="tx2"/>
                </a:solidFill>
              </a:rPr>
              <a:t>System</a:t>
            </a:r>
          </a:p>
          <a:p>
            <a:pPr algn="ctr">
              <a:spcAft>
                <a:spcPts val="225"/>
              </a:spcAft>
              <a:buSzPct val="100000"/>
            </a:pPr>
            <a:r>
              <a:rPr lang="en-US" sz="1200" b="1" dirty="0">
                <a:solidFill>
                  <a:schemeClr val="tx2"/>
                </a:solidFill>
              </a:rPr>
              <a:t>integration</a:t>
            </a:r>
            <a:endParaRPr lang="en-CA" sz="1200" b="1" dirty="0">
              <a:solidFill>
                <a:schemeClr val="tx2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7B6FC8-0B04-4D2A-8CBA-C1C36048CD9F}"/>
              </a:ext>
            </a:extLst>
          </p:cNvPr>
          <p:cNvSpPr txBox="1"/>
          <p:nvPr/>
        </p:nvSpPr>
        <p:spPr>
          <a:xfrm>
            <a:off x="1610678" y="1806179"/>
            <a:ext cx="769013" cy="421338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 algn="ctr">
              <a:spcAft>
                <a:spcPts val="225"/>
              </a:spcAft>
              <a:buSzPct val="100000"/>
            </a:pPr>
            <a:r>
              <a:rPr lang="en-US" sz="900" b="1" dirty="0">
                <a:solidFill>
                  <a:schemeClr val="tx2"/>
                </a:solidFill>
              </a:rPr>
              <a:t>(2012)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E0113E-A13B-4137-93CD-F45BE90D095E}"/>
              </a:ext>
            </a:extLst>
          </p:cNvPr>
          <p:cNvGrpSpPr/>
          <p:nvPr/>
        </p:nvGrpSpPr>
        <p:grpSpPr>
          <a:xfrm>
            <a:off x="4462773" y="1115593"/>
            <a:ext cx="2582209" cy="3391644"/>
            <a:chOff x="5950361" y="1487456"/>
            <a:chExt cx="3442944" cy="4522194"/>
          </a:xfrm>
        </p:grpSpPr>
        <p:sp>
          <p:nvSpPr>
            <p:cNvPr id="2069" name="Arrow: Right 2068">
              <a:extLst>
                <a:ext uri="{FF2B5EF4-FFF2-40B4-BE49-F238E27FC236}">
                  <a16:creationId xmlns:a16="http://schemas.microsoft.com/office/drawing/2014/main" id="{C842B709-BAAB-4DF1-BC1B-0E47E5DD1703}"/>
                </a:ext>
              </a:extLst>
            </p:cNvPr>
            <p:cNvSpPr/>
            <p:nvPr/>
          </p:nvSpPr>
          <p:spPr>
            <a:xfrm>
              <a:off x="5950361" y="3397934"/>
              <a:ext cx="1635877" cy="1051363"/>
            </a:xfrm>
            <a:prstGeom prst="rightArrow">
              <a:avLst>
                <a:gd name="adj1" fmla="val 66139"/>
                <a:gd name="adj2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225"/>
                </a:spcAft>
                <a:buSzPct val="100000"/>
              </a:pPr>
              <a:endParaRPr lang="en-CA" sz="900"/>
            </a:p>
          </p:txBody>
        </p:sp>
        <p:pic>
          <p:nvPicPr>
            <p:cNvPr id="6" name="Picture 3" descr="\\DML-NAS\DML_Data\1 Live Jobs\Nokia\21314 - Nokia Icon update March 2016\Artwork\NOKIA Network Icons - All PNGs\Blue Black PNG Icons\SILICONE CHIP ICON_Blue Black_RGB.png">
              <a:extLst>
                <a:ext uri="{FF2B5EF4-FFF2-40B4-BE49-F238E27FC236}">
                  <a16:creationId xmlns:a16="http://schemas.microsoft.com/office/drawing/2014/main" id="{1F7EA328-5B15-4B35-91B9-0C5B0F836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7491" y="1487456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9A8181-0D93-4142-99E0-FA09DD41DD82}"/>
                </a:ext>
              </a:extLst>
            </p:cNvPr>
            <p:cNvSpPr txBox="1"/>
            <p:nvPr/>
          </p:nvSpPr>
          <p:spPr>
            <a:xfrm>
              <a:off x="7937169" y="1675357"/>
              <a:ext cx="441789" cy="256854"/>
            </a:xfrm>
            <a:prstGeom prst="rect">
              <a:avLst/>
            </a:prstGeom>
            <a:noFill/>
          </p:spPr>
          <p:txBody>
            <a:bodyPr wrap="none" lIns="54000" tIns="54000" rIns="54000" bIns="54000" rtlCol="0">
              <a:noAutofit/>
            </a:bodyPr>
            <a:lstStyle/>
            <a:p>
              <a:pPr algn="ctr">
                <a:spcAft>
                  <a:spcPts val="225"/>
                </a:spcAft>
                <a:buSzPct val="100000"/>
              </a:pPr>
              <a:r>
                <a:rPr lang="en-US" sz="900" b="1">
                  <a:solidFill>
                    <a:schemeClr val="bg1"/>
                  </a:solidFill>
                </a:rPr>
                <a:t>FP5</a:t>
              </a:r>
            </a:p>
            <a:p>
              <a:pPr algn="ctr">
                <a:spcAft>
                  <a:spcPts val="225"/>
                </a:spcAft>
                <a:buSzPct val="100000"/>
              </a:pPr>
              <a:r>
                <a:rPr lang="en-US" sz="900" b="1">
                  <a:solidFill>
                    <a:schemeClr val="bg1"/>
                  </a:solidFill>
                </a:rPr>
                <a:t>7 nm</a:t>
              </a:r>
              <a:endParaRPr lang="en-CA" sz="900" b="1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A43FDA-3889-472B-9A92-0BE3809D2150}"/>
                </a:ext>
              </a:extLst>
            </p:cNvPr>
            <p:cNvSpPr txBox="1"/>
            <p:nvPr/>
          </p:nvSpPr>
          <p:spPr>
            <a:xfrm>
              <a:off x="7324635" y="5109651"/>
              <a:ext cx="2068670" cy="899999"/>
            </a:xfrm>
            <a:prstGeom prst="rect">
              <a:avLst/>
            </a:prstGeom>
            <a:noFill/>
          </p:spPr>
          <p:txBody>
            <a:bodyPr wrap="none" lIns="54000" tIns="54000" rIns="54000" bIns="54000" rtlCol="0">
              <a:noAutofit/>
            </a:bodyPr>
            <a:lstStyle/>
            <a:p>
              <a:pPr>
                <a:spcAft>
                  <a:spcPts val="225"/>
                </a:spcAft>
                <a:buSzPct val="100000"/>
              </a:pPr>
              <a:r>
                <a:rPr lang="en-US" sz="900" b="1">
                  <a:solidFill>
                    <a:schemeClr val="tx2"/>
                  </a:solidFill>
                </a:rPr>
                <a:t>172.8T HD in 16RU</a:t>
              </a:r>
            </a:p>
            <a:p>
              <a:pPr marL="128585" indent="-128585">
                <a:spcAft>
                  <a:spcPts val="225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tx2"/>
                  </a:solidFill>
                </a:rPr>
                <a:t>1152x 100G QSFP-DD</a:t>
              </a:r>
            </a:p>
            <a:p>
              <a:pPr marL="128585" indent="-128585">
                <a:spcAft>
                  <a:spcPts val="225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tx2"/>
                  </a:solidFill>
                </a:rPr>
                <a:t>288x 400G QSFP-DD</a:t>
              </a:r>
            </a:p>
            <a:p>
              <a:pPr marL="128585" indent="-128585">
                <a:spcAft>
                  <a:spcPts val="225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900" b="1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144x 800G QSFP-DD</a:t>
              </a:r>
            </a:p>
          </p:txBody>
        </p:sp>
        <p:sp>
          <p:nvSpPr>
            <p:cNvPr id="2068" name="TextBox 2067">
              <a:extLst>
                <a:ext uri="{FF2B5EF4-FFF2-40B4-BE49-F238E27FC236}">
                  <a16:creationId xmlns:a16="http://schemas.microsoft.com/office/drawing/2014/main" id="{90BDC003-3CAF-431A-B1A7-70DFD32F054D}"/>
                </a:ext>
              </a:extLst>
            </p:cNvPr>
            <p:cNvSpPr txBox="1"/>
            <p:nvPr/>
          </p:nvSpPr>
          <p:spPr>
            <a:xfrm>
              <a:off x="6018363" y="3562561"/>
              <a:ext cx="1364640" cy="734798"/>
            </a:xfrm>
            <a:prstGeom prst="rect">
              <a:avLst/>
            </a:prstGeom>
            <a:noFill/>
          </p:spPr>
          <p:txBody>
            <a:bodyPr wrap="none" lIns="54000" tIns="54000" rIns="54000" bIns="54000" rtlCol="0">
              <a:noAutofit/>
            </a:bodyPr>
            <a:lstStyle/>
            <a:p>
              <a:pPr>
                <a:spcAft>
                  <a:spcPts val="225"/>
                </a:spcAft>
                <a:buSzPct val="100000"/>
              </a:pPr>
              <a:r>
                <a:rPr lang="en-US" sz="1200" b="1">
                  <a:solidFill>
                    <a:schemeClr val="tx2"/>
                  </a:solidFill>
                </a:rPr>
                <a:t>3x capacity</a:t>
              </a:r>
            </a:p>
            <a:p>
              <a:pPr>
                <a:spcAft>
                  <a:spcPts val="225"/>
                </a:spcAft>
                <a:buSzPct val="100000"/>
              </a:pPr>
              <a:r>
                <a:rPr lang="en-US" sz="1200" b="1">
                  <a:solidFill>
                    <a:schemeClr val="tx2"/>
                  </a:solidFill>
                </a:rPr>
                <a:t>-75% power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BE6456D-2120-4CF1-8885-9BFB17D6255C}"/>
                </a:ext>
              </a:extLst>
            </p:cNvPr>
            <p:cNvSpPr txBox="1"/>
            <p:nvPr/>
          </p:nvSpPr>
          <p:spPr>
            <a:xfrm>
              <a:off x="7528385" y="2436520"/>
              <a:ext cx="1191802" cy="424279"/>
            </a:xfrm>
            <a:prstGeom prst="rect">
              <a:avLst/>
            </a:prstGeom>
            <a:noFill/>
          </p:spPr>
          <p:txBody>
            <a:bodyPr wrap="none" lIns="54000" tIns="54000" rIns="54000" bIns="54000" rtlCol="0">
              <a:noAutofit/>
            </a:bodyPr>
            <a:lstStyle/>
            <a:p>
              <a:pPr algn="ctr">
                <a:spcAft>
                  <a:spcPts val="225"/>
                </a:spcAft>
                <a:buSzPct val="100000"/>
              </a:pPr>
              <a:r>
                <a:rPr lang="en-US" sz="900" b="1">
                  <a:solidFill>
                    <a:schemeClr val="tx2"/>
                  </a:solidFill>
                </a:rPr>
                <a:t>(2022)</a:t>
              </a:r>
              <a:endParaRPr lang="en-CA" sz="900" b="1">
                <a:solidFill>
                  <a:schemeClr val="tx2"/>
                </a:solidFill>
              </a:endParaRPr>
            </a:p>
          </p:txBody>
        </p:sp>
        <p:pic>
          <p:nvPicPr>
            <p:cNvPr id="60" name="Picture 59" descr="A picture containing text, computer&#10;&#10;Description automatically generated">
              <a:extLst>
                <a:ext uri="{FF2B5EF4-FFF2-40B4-BE49-F238E27FC236}">
                  <a16:creationId xmlns:a16="http://schemas.microsoft.com/office/drawing/2014/main" id="{B577BFAD-B2B1-4A08-A511-CF92EA0A5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194" y="2959264"/>
              <a:ext cx="1106183" cy="1598098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47AF52F-F48D-48EC-89AE-15A4E935BAF8}"/>
              </a:ext>
            </a:extLst>
          </p:cNvPr>
          <p:cNvSpPr txBox="1"/>
          <p:nvPr/>
        </p:nvSpPr>
        <p:spPr>
          <a:xfrm>
            <a:off x="503870" y="4059901"/>
            <a:ext cx="741898" cy="590126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 algn="ctr">
              <a:spcAft>
                <a:spcPts val="225"/>
              </a:spcAft>
              <a:buSzPct val="100000"/>
            </a:pPr>
            <a:r>
              <a:rPr lang="en-US" sz="1200" b="1" dirty="0">
                <a:solidFill>
                  <a:schemeClr val="tx2"/>
                </a:solidFill>
              </a:rPr>
              <a:t>Capacity and </a:t>
            </a:r>
          </a:p>
          <a:p>
            <a:pPr algn="ctr">
              <a:spcAft>
                <a:spcPts val="225"/>
              </a:spcAft>
              <a:buSzPct val="100000"/>
            </a:pPr>
            <a:r>
              <a:rPr lang="en-US" sz="1200" b="1" dirty="0">
                <a:solidFill>
                  <a:schemeClr val="tx2"/>
                </a:solidFill>
              </a:rPr>
              <a:t>port density</a:t>
            </a:r>
            <a:endParaRPr lang="en-CA" sz="1200" b="1" dirty="0">
              <a:solidFill>
                <a:schemeClr val="tx2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EA23C4-563D-4040-A69B-4D2BB47CEC4A}"/>
              </a:ext>
            </a:extLst>
          </p:cNvPr>
          <p:cNvGrpSpPr/>
          <p:nvPr/>
        </p:nvGrpSpPr>
        <p:grpSpPr>
          <a:xfrm>
            <a:off x="1607125" y="1115593"/>
            <a:ext cx="3352324" cy="3402961"/>
            <a:chOff x="2142832" y="1487456"/>
            <a:chExt cx="4469764" cy="4537281"/>
          </a:xfrm>
        </p:grpSpPr>
        <p:pic>
          <p:nvPicPr>
            <p:cNvPr id="9" name="Picture 32" descr="C:\Users\DML - Sarah T\Desktop\21314 - Nokia Icon update March 2016\Artwork\NOKIA Network Icons - All PNGs\Gray 4 PNG Icons\SILICONE CHIP ICON_Gray 4_RGB.png">
              <a:extLst>
                <a:ext uri="{FF2B5EF4-FFF2-40B4-BE49-F238E27FC236}">
                  <a16:creationId xmlns:a16="http://schemas.microsoft.com/office/drawing/2014/main" id="{E226BA9C-2512-4E91-94FD-3A7ADCC59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867" y="1487456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C43EA9-3718-447B-9540-706A5DF1432B}"/>
                </a:ext>
              </a:extLst>
            </p:cNvPr>
            <p:cNvSpPr txBox="1"/>
            <p:nvPr/>
          </p:nvSpPr>
          <p:spPr>
            <a:xfrm>
              <a:off x="5147486" y="1675357"/>
              <a:ext cx="441789" cy="256854"/>
            </a:xfrm>
            <a:prstGeom prst="rect">
              <a:avLst/>
            </a:prstGeom>
            <a:noFill/>
          </p:spPr>
          <p:txBody>
            <a:bodyPr wrap="none" lIns="54000" tIns="54000" rIns="54000" bIns="54000" rtlCol="0">
              <a:noAutofit/>
            </a:bodyPr>
            <a:lstStyle/>
            <a:p>
              <a:pPr>
                <a:spcAft>
                  <a:spcPts val="225"/>
                </a:spcAft>
                <a:buSzPct val="100000"/>
              </a:pPr>
              <a:r>
                <a:rPr lang="en-US" sz="900" b="1">
                  <a:solidFill>
                    <a:schemeClr val="bg1"/>
                  </a:solidFill>
                </a:rPr>
                <a:t>FP4</a:t>
              </a:r>
            </a:p>
            <a:p>
              <a:pPr algn="ctr">
                <a:spcAft>
                  <a:spcPts val="225"/>
                </a:spcAft>
                <a:buSzPct val="100000"/>
              </a:pPr>
              <a:r>
                <a:rPr lang="en-US" sz="788" b="1">
                  <a:solidFill>
                    <a:schemeClr val="bg1"/>
                  </a:solidFill>
                </a:rPr>
                <a:t>16 nm</a:t>
              </a:r>
              <a:endParaRPr lang="en-CA" sz="788" b="1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0167C55-CAB9-4F72-A4C8-92B928DBC55D}"/>
                </a:ext>
              </a:extLst>
            </p:cNvPr>
            <p:cNvSpPr txBox="1"/>
            <p:nvPr/>
          </p:nvSpPr>
          <p:spPr>
            <a:xfrm>
              <a:off x="4591812" y="5124738"/>
              <a:ext cx="2020784" cy="899999"/>
            </a:xfrm>
            <a:prstGeom prst="rect">
              <a:avLst/>
            </a:prstGeom>
            <a:noFill/>
          </p:spPr>
          <p:txBody>
            <a:bodyPr wrap="none" lIns="54000" tIns="54000" rIns="54000" bIns="54000" rtlCol="0">
              <a:noAutofit/>
            </a:bodyPr>
            <a:lstStyle/>
            <a:p>
              <a:pPr>
                <a:spcAft>
                  <a:spcPts val="225"/>
                </a:spcAft>
                <a:buSzPct val="100000"/>
              </a:pPr>
              <a:r>
                <a:rPr lang="en-US" sz="900" b="1">
                  <a:solidFill>
                    <a:schemeClr val="tx2"/>
                  </a:solidFill>
                </a:rPr>
                <a:t>57.6Tb HD in 16RU</a:t>
              </a:r>
            </a:p>
            <a:p>
              <a:pPr marL="128585" indent="-128585">
                <a:spcAft>
                  <a:spcPts val="225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tx2"/>
                  </a:solidFill>
                </a:rPr>
                <a:t>2160x 10G QSFP28</a:t>
              </a:r>
            </a:p>
            <a:p>
              <a:pPr marL="128585" indent="-128585">
                <a:spcAft>
                  <a:spcPts val="225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tx2"/>
                  </a:solidFill>
                </a:rPr>
                <a:t>720x 100G QSFP-DD</a:t>
              </a:r>
              <a:endParaRPr lang="en-CA" sz="900">
                <a:solidFill>
                  <a:schemeClr val="tx2"/>
                </a:solidFill>
              </a:endParaRPr>
            </a:p>
            <a:p>
              <a:pPr marL="128585" indent="-128585">
                <a:spcAft>
                  <a:spcPts val="225"/>
                </a:spcAft>
                <a:buSzPct val="100000"/>
                <a:buFont typeface="Arial" panose="020B0604020202020204" pitchFamily="34" charset="0"/>
                <a:buChar char="•"/>
              </a:pPr>
              <a:r>
                <a:rPr lang="en-US" sz="900" b="1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144x 400G QSFP-DD</a:t>
              </a:r>
            </a:p>
          </p:txBody>
        </p:sp>
        <p:pic>
          <p:nvPicPr>
            <p:cNvPr id="29" name="Picture 28" descr="A picture containing text, computer&#10;&#10;Description automatically generated">
              <a:extLst>
                <a:ext uri="{FF2B5EF4-FFF2-40B4-BE49-F238E27FC236}">
                  <a16:creationId xmlns:a16="http://schemas.microsoft.com/office/drawing/2014/main" id="{709C228E-3794-42BE-8263-B2FECE17F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2229" y="2962374"/>
              <a:ext cx="1106183" cy="1598098"/>
            </a:xfrm>
            <a:prstGeom prst="rect">
              <a:avLst/>
            </a:prstGeom>
          </p:spPr>
        </p:pic>
        <p:sp>
          <p:nvSpPr>
            <p:cNvPr id="2049" name="Rectangle 2048">
              <a:extLst>
                <a:ext uri="{FF2B5EF4-FFF2-40B4-BE49-F238E27FC236}">
                  <a16:creationId xmlns:a16="http://schemas.microsoft.com/office/drawing/2014/main" id="{BC40BAFC-9536-4456-9EBD-ED7AE05CA9F6}"/>
                </a:ext>
              </a:extLst>
            </p:cNvPr>
            <p:cNvSpPr/>
            <p:nvPr/>
          </p:nvSpPr>
          <p:spPr>
            <a:xfrm>
              <a:off x="4882256" y="3487100"/>
              <a:ext cx="177801" cy="980382"/>
            </a:xfrm>
            <a:prstGeom prst="rect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225"/>
                </a:spcAft>
                <a:buSzPct val="100000"/>
              </a:pPr>
              <a:endParaRPr lang="en-CA" sz="900"/>
            </a:p>
          </p:txBody>
        </p:sp>
        <p:sp>
          <p:nvSpPr>
            <p:cNvPr id="2060" name="Trapezoid 2059">
              <a:extLst>
                <a:ext uri="{FF2B5EF4-FFF2-40B4-BE49-F238E27FC236}">
                  <a16:creationId xmlns:a16="http://schemas.microsoft.com/office/drawing/2014/main" id="{C744A7F8-ED35-431E-A373-43F2C3BAC370}"/>
                </a:ext>
              </a:extLst>
            </p:cNvPr>
            <p:cNvSpPr/>
            <p:nvPr/>
          </p:nvSpPr>
          <p:spPr>
            <a:xfrm rot="5400000">
              <a:off x="3005354" y="3172506"/>
              <a:ext cx="2115713" cy="1602250"/>
            </a:xfrm>
            <a:prstGeom prst="trapezoid">
              <a:avLst>
                <a:gd name="adj" fmla="val 3567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225"/>
                </a:spcAft>
                <a:buSzPct val="100000"/>
              </a:pPr>
              <a:endParaRPr lang="en-CA" sz="9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5E045F4-4321-4C55-B8B0-651FA5EB4F03}"/>
                </a:ext>
              </a:extLst>
            </p:cNvPr>
            <p:cNvSpPr txBox="1"/>
            <p:nvPr/>
          </p:nvSpPr>
          <p:spPr>
            <a:xfrm>
              <a:off x="4726610" y="2408239"/>
              <a:ext cx="1191802" cy="424279"/>
            </a:xfrm>
            <a:prstGeom prst="rect">
              <a:avLst/>
            </a:prstGeom>
            <a:noFill/>
          </p:spPr>
          <p:txBody>
            <a:bodyPr wrap="none" lIns="54000" tIns="54000" rIns="54000" bIns="54000" rtlCol="0">
              <a:noAutofit/>
            </a:bodyPr>
            <a:lstStyle/>
            <a:p>
              <a:pPr algn="ctr">
                <a:spcAft>
                  <a:spcPts val="225"/>
                </a:spcAft>
                <a:buSzPct val="100000"/>
              </a:pPr>
              <a:r>
                <a:rPr lang="en-US" sz="900" b="1">
                  <a:solidFill>
                    <a:schemeClr val="tx2"/>
                  </a:solidFill>
                </a:rPr>
                <a:t>(2018)</a:t>
              </a:r>
              <a:endParaRPr lang="en-CA" sz="900" b="1">
                <a:solidFill>
                  <a:schemeClr val="tx2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C8167B4-E02E-4635-A158-29370CB3BBA6}"/>
                </a:ext>
              </a:extLst>
            </p:cNvPr>
            <p:cNvSpPr txBox="1"/>
            <p:nvPr/>
          </p:nvSpPr>
          <p:spPr>
            <a:xfrm>
              <a:off x="3444535" y="3676007"/>
              <a:ext cx="1335476" cy="649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225"/>
                </a:spcAft>
                <a:buSzPct val="100000"/>
              </a:pPr>
              <a:r>
                <a:rPr lang="en-US" sz="1200" b="1">
                  <a:solidFill>
                    <a:schemeClr val="tx2"/>
                  </a:solidFill>
                </a:rPr>
                <a:t>8x capacity</a:t>
              </a:r>
            </a:p>
            <a:p>
              <a:pPr>
                <a:spcAft>
                  <a:spcPts val="225"/>
                </a:spcAft>
                <a:buSzPct val="100000"/>
              </a:pPr>
              <a:r>
                <a:rPr lang="en-US" sz="1200" b="1">
                  <a:solidFill>
                    <a:schemeClr val="tx2"/>
                  </a:solidFill>
                </a:rPr>
                <a:t>27x density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23F67C-484E-4D04-A742-45C19E43DA32}"/>
                </a:ext>
              </a:extLst>
            </p:cNvPr>
            <p:cNvSpPr/>
            <p:nvPr/>
          </p:nvSpPr>
          <p:spPr>
            <a:xfrm>
              <a:off x="2142832" y="2915772"/>
              <a:ext cx="1098468" cy="2115714"/>
            </a:xfrm>
            <a:prstGeom prst="rect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225"/>
                </a:spcAft>
                <a:buSzPct val="100000"/>
              </a:pPr>
              <a:endParaRPr lang="en-CA" sz="9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DBD043-426F-4F97-A59F-4F178DA31FEE}"/>
              </a:ext>
            </a:extLst>
          </p:cNvPr>
          <p:cNvGrpSpPr/>
          <p:nvPr/>
        </p:nvGrpSpPr>
        <p:grpSpPr>
          <a:xfrm>
            <a:off x="7198744" y="2132236"/>
            <a:ext cx="1547037" cy="1394125"/>
            <a:chOff x="1399225" y="1320228"/>
            <a:chExt cx="1462116" cy="1340927"/>
          </a:xfrm>
        </p:grpSpPr>
        <p:graphicFrame>
          <p:nvGraphicFramePr>
            <p:cNvPr id="46" name="Chart 1">
              <a:extLst>
                <a:ext uri="{FF2B5EF4-FFF2-40B4-BE49-F238E27FC236}">
                  <a16:creationId xmlns:a16="http://schemas.microsoft.com/office/drawing/2014/main" id="{1D9C0CFB-94F1-4A5D-8BD2-90F87C8DD24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399225" y="1320228"/>
            <a:ext cx="1462116" cy="13409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47" name="Text Box 27">
              <a:extLst>
                <a:ext uri="{FF2B5EF4-FFF2-40B4-BE49-F238E27FC236}">
                  <a16:creationId xmlns:a16="http://schemas.microsoft.com/office/drawing/2014/main" id="{988330B8-6720-48E2-AB76-749BFDD4DEA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49248" y="1748609"/>
              <a:ext cx="562070" cy="44404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defTabSz="232166" hangingPunct="0">
                <a:defRPr/>
              </a:pPr>
              <a:r>
                <a:rPr lang="en-US" altLang="x-none" sz="1500" b="1" dirty="0">
                  <a:solidFill>
                    <a:schemeClr val="tx2"/>
                  </a:solidFill>
                  <a:ea typeface="Impact" charset="0"/>
                  <a:cs typeface="Impact" charset="0"/>
                  <a:sym typeface="Helvetica Neue" charset="0"/>
                </a:rPr>
                <a:t>Power </a:t>
              </a:r>
            </a:p>
            <a:p>
              <a:pPr algn="ctr" defTabSz="232166" hangingPunct="0">
                <a:defRPr/>
              </a:pPr>
              <a:r>
                <a:rPr lang="en-US" altLang="x-none" sz="1500" b="1" dirty="0">
                  <a:solidFill>
                    <a:schemeClr val="tx2"/>
                  </a:solidFill>
                  <a:ea typeface="Impact" charset="0"/>
                  <a:cs typeface="Impact" charset="0"/>
                  <a:sym typeface="Helvetica Neue" charset="0"/>
                </a:rPr>
                <a:t>per bit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9E5C7F7-AA13-4191-8C46-EF7A31978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2583" y="1748762"/>
            <a:ext cx="566500" cy="3336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7D2ABD-BCE7-42EE-877C-103E682B888F}"/>
              </a:ext>
            </a:extLst>
          </p:cNvPr>
          <p:cNvSpPr txBox="1"/>
          <p:nvPr/>
        </p:nvSpPr>
        <p:spPr>
          <a:xfrm>
            <a:off x="7528218" y="1537483"/>
            <a:ext cx="685800" cy="271999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>
              <a:spcAft>
                <a:spcPts val="225"/>
              </a:spcAft>
              <a:buSzPct val="100000"/>
            </a:pPr>
            <a:r>
              <a:rPr lang="en-US" sz="900" dirty="0">
                <a:solidFill>
                  <a:schemeClr val="tx2"/>
                </a:solidFill>
              </a:rPr>
              <a:t>400G SR</a:t>
            </a:r>
            <a:endParaRPr lang="en-CA" sz="900" dirty="0">
              <a:solidFill>
                <a:schemeClr val="tx2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4F6FE2-174D-4FDC-9EDB-0F90E8DECB47}"/>
              </a:ext>
            </a:extLst>
          </p:cNvPr>
          <p:cNvCxnSpPr>
            <a:cxnSpLocks/>
          </p:cNvCxnSpPr>
          <p:nvPr/>
        </p:nvCxnSpPr>
        <p:spPr>
          <a:xfrm>
            <a:off x="6566400" y="2826032"/>
            <a:ext cx="547826" cy="0"/>
          </a:xfrm>
          <a:prstGeom prst="straightConnector1">
            <a:avLst/>
          </a:prstGeom>
          <a:ln w="3175">
            <a:solidFill>
              <a:schemeClr val="dk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0" name="Straight Arrow Connector 2049">
            <a:extLst>
              <a:ext uri="{FF2B5EF4-FFF2-40B4-BE49-F238E27FC236}">
                <a16:creationId xmlns:a16="http://schemas.microsoft.com/office/drawing/2014/main" id="{BCB0EDA6-353A-454D-9566-306F07497D46}"/>
              </a:ext>
            </a:extLst>
          </p:cNvPr>
          <p:cNvCxnSpPr>
            <a:cxnSpLocks/>
          </p:cNvCxnSpPr>
          <p:nvPr/>
        </p:nvCxnSpPr>
        <p:spPr>
          <a:xfrm>
            <a:off x="7935833" y="2040311"/>
            <a:ext cx="0" cy="253549"/>
          </a:xfrm>
          <a:prstGeom prst="straightConnector1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>
            <a:extLst>
              <a:ext uri="{FF2B5EF4-FFF2-40B4-BE49-F238E27FC236}">
                <a16:creationId xmlns:a16="http://schemas.microsoft.com/office/drawing/2014/main" id="{FE821D02-A133-48F2-8793-D073136D872D}"/>
              </a:ext>
            </a:extLst>
          </p:cNvPr>
          <p:cNvSpPr txBox="1"/>
          <p:nvPr/>
        </p:nvSpPr>
        <p:spPr>
          <a:xfrm>
            <a:off x="8184004" y="1871119"/>
            <a:ext cx="693971" cy="548060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>
              <a:spcAft>
                <a:spcPts val="225"/>
              </a:spcAft>
              <a:buSzPct val="100000"/>
            </a:pPr>
            <a:r>
              <a:rPr lang="en-US" sz="105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~25 </a:t>
            </a:r>
            <a:r>
              <a:rPr lang="en-US" sz="105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mW</a:t>
            </a:r>
            <a:endParaRPr lang="en-US" sz="105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25"/>
              </a:spcAft>
              <a:buSzPct val="100000"/>
            </a:pPr>
            <a:r>
              <a:rPr lang="en-US" sz="105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per Gbps</a:t>
            </a:r>
            <a:endParaRPr lang="en-CA" sz="105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E947C47-148B-4956-B2F8-839E3148A85E}"/>
              </a:ext>
            </a:extLst>
          </p:cNvPr>
          <p:cNvSpPr txBox="1"/>
          <p:nvPr/>
        </p:nvSpPr>
        <p:spPr>
          <a:xfrm>
            <a:off x="6547435" y="2857538"/>
            <a:ext cx="829638" cy="529421"/>
          </a:xfrm>
          <a:prstGeom prst="rect">
            <a:avLst/>
          </a:prstGeom>
          <a:noFill/>
        </p:spPr>
        <p:txBody>
          <a:bodyPr wrap="none" lIns="54000" tIns="54000" rIns="54000" bIns="54000" rtlCol="0">
            <a:noAutofit/>
          </a:bodyPr>
          <a:lstStyle/>
          <a:p>
            <a:pPr>
              <a:spcAft>
                <a:spcPts val="225"/>
              </a:spcAft>
              <a:buSzPct val="100000"/>
            </a:pPr>
            <a:r>
              <a:rPr lang="en-US" sz="105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~100 </a:t>
            </a:r>
            <a:r>
              <a:rPr lang="en-US" sz="105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mW</a:t>
            </a:r>
            <a:endParaRPr lang="en-US" sz="105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25"/>
              </a:spcAft>
              <a:buSzPct val="100000"/>
            </a:pPr>
            <a:r>
              <a:rPr lang="en-US" sz="105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per Gbps</a:t>
            </a:r>
            <a:endParaRPr lang="en-CA" sz="105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257D1F-E7C6-F5DA-FCA8-D0A3F51C24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router capacity and resource footprint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58554-2276-9236-D6B7-CE951BAAB1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Moore’s Law of increasing routing silicon and system integration</a:t>
            </a:r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A4B65-2D30-91CE-41C8-04E7B5550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Public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370229-59B6-C7BB-7FF3-56F78A9262C8}"/>
              </a:ext>
            </a:extLst>
          </p:cNvPr>
          <p:cNvSpPr/>
          <p:nvPr/>
        </p:nvSpPr>
        <p:spPr>
          <a:xfrm>
            <a:off x="7253785" y="3545326"/>
            <a:ext cx="1624190" cy="6244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spcAft>
                <a:spcPts val="225"/>
              </a:spcAft>
              <a:buSzPct val="100000"/>
              <a:defRPr/>
            </a:pPr>
            <a:r>
              <a:rPr lang="en-US" sz="1500" b="1" dirty="0">
                <a:solidFill>
                  <a:schemeClr val="tx2"/>
                </a:solidFill>
                <a:latin typeface="Nokia Pure Text Light"/>
              </a:rPr>
              <a:t>What about the pluggables?</a:t>
            </a:r>
            <a:endParaRPr lang="en-CA" sz="1500" b="1" dirty="0">
              <a:solidFill>
                <a:schemeClr val="tx2"/>
              </a:solidFill>
              <a:latin typeface="Nokia Pure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3956961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roup 262">
            <a:extLst>
              <a:ext uri="{FF2B5EF4-FFF2-40B4-BE49-F238E27FC236}">
                <a16:creationId xmlns:a16="http://schemas.microsoft.com/office/drawing/2014/main" id="{BBF837D3-8A8E-45BE-B80D-74B9A086DDCB}"/>
              </a:ext>
            </a:extLst>
          </p:cNvPr>
          <p:cNvGrpSpPr>
            <a:grpSpLocks noChangeAspect="1"/>
          </p:cNvGrpSpPr>
          <p:nvPr/>
        </p:nvGrpSpPr>
        <p:grpSpPr>
          <a:xfrm>
            <a:off x="6114709" y="1366194"/>
            <a:ext cx="2346949" cy="1249915"/>
            <a:chOff x="6385845" y="2012705"/>
            <a:chExt cx="2098929" cy="11178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4BB8FD-0F40-4316-AF4A-956779AF4CC2}"/>
                </a:ext>
              </a:extLst>
            </p:cNvPr>
            <p:cNvGrpSpPr/>
            <p:nvPr/>
          </p:nvGrpSpPr>
          <p:grpSpPr>
            <a:xfrm>
              <a:off x="6408152" y="2407385"/>
              <a:ext cx="1992690" cy="596961"/>
              <a:chOff x="1422786" y="10689598"/>
              <a:chExt cx="403200" cy="491242"/>
            </a:xfrm>
          </p:grpSpPr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ABF0E830-68FA-42E7-965E-7AC2B729B3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2786" y="10899682"/>
                <a:ext cx="403200" cy="104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3B614C8D-3F46-4043-A70A-4CBFC6AC83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2786" y="10689598"/>
                <a:ext cx="403200" cy="104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120197B2-516C-4C50-B645-89B6ABD90E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2786" y="10759626"/>
                <a:ext cx="403200" cy="104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AB901676-AD83-4C78-9951-B200522170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2786" y="10829654"/>
                <a:ext cx="403200" cy="104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D2C7FEEC-7687-49D9-8F3C-B9680A6F40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2786" y="10969710"/>
                <a:ext cx="403200" cy="104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62402F55-01C9-4EDF-A3A8-1241AEE8AC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2786" y="11179792"/>
                <a:ext cx="403200" cy="104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8C1E14F5-3973-4AB1-A4A5-17D868159C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2786" y="11109766"/>
                <a:ext cx="403200" cy="104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57F14011-A7A5-430F-AF1F-57DB298012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2786" y="11039738"/>
                <a:ext cx="403200" cy="104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88EB17-7E51-4CFA-964E-870CCE3AC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821" y="2325115"/>
              <a:ext cx="777307" cy="774750"/>
            </a:xfrm>
            <a:prstGeom prst="rect">
              <a:avLst/>
            </a:prstGeom>
            <a:solidFill>
              <a:schemeClr val="accent2"/>
            </a:solidFill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6588F3-22E4-4916-B639-11CF754582C1}"/>
                </a:ext>
              </a:extLst>
            </p:cNvPr>
            <p:cNvSpPr/>
            <p:nvPr/>
          </p:nvSpPr>
          <p:spPr>
            <a:xfrm>
              <a:off x="6385845" y="2325115"/>
              <a:ext cx="289498" cy="7747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>
                <a:solidFill>
                  <a:schemeClr val="tx2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291FE4-84D4-438D-BDA0-4FC5CF593947}"/>
                </a:ext>
              </a:extLst>
            </p:cNvPr>
            <p:cNvSpPr txBox="1"/>
            <p:nvPr/>
          </p:nvSpPr>
          <p:spPr>
            <a:xfrm rot="5400000">
              <a:off x="6126036" y="2623794"/>
              <a:ext cx="793275" cy="220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800GAUI</a:t>
              </a:r>
              <a:endParaRPr lang="en-CA" sz="1000" dirty="0">
                <a:solidFill>
                  <a:schemeClr val="tx2"/>
                </a:solidFill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1D035A-AD05-4264-8503-E02E44BF5147}"/>
                </a:ext>
              </a:extLst>
            </p:cNvPr>
            <p:cNvSpPr/>
            <p:nvPr/>
          </p:nvSpPr>
          <p:spPr>
            <a:xfrm>
              <a:off x="8195276" y="2325260"/>
              <a:ext cx="289498" cy="774750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>
                <a:solidFill>
                  <a:schemeClr val="tx2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5746F0-AEF4-4897-9E0E-DEC7B4513472}"/>
                </a:ext>
              </a:extLst>
            </p:cNvPr>
            <p:cNvSpPr txBox="1"/>
            <p:nvPr/>
          </p:nvSpPr>
          <p:spPr>
            <a:xfrm>
              <a:off x="6532068" y="2012705"/>
              <a:ext cx="1626013" cy="2477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112G SerDes signaling</a:t>
              </a:r>
              <a:endParaRPr lang="en-US" sz="900" dirty="0">
                <a:solidFill>
                  <a:schemeClr val="tx2"/>
                </a:solidFill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23C8CCE-8AB5-4744-9C88-09BF98057AB8}"/>
                </a:ext>
              </a:extLst>
            </p:cNvPr>
            <p:cNvSpPr/>
            <p:nvPr/>
          </p:nvSpPr>
          <p:spPr>
            <a:xfrm>
              <a:off x="7223822" y="2524593"/>
              <a:ext cx="373305" cy="393384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>
                <a:solidFill>
                  <a:schemeClr val="tx2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2B2C02D-E51F-47EA-9814-B0180983AD73}"/>
                </a:ext>
              </a:extLst>
            </p:cNvPr>
            <p:cNvSpPr txBox="1"/>
            <p:nvPr/>
          </p:nvSpPr>
          <p:spPr>
            <a:xfrm>
              <a:off x="7085409" y="2602841"/>
              <a:ext cx="665053" cy="233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NPU</a:t>
              </a:r>
              <a:endParaRPr lang="en-CA" sz="1100" dirty="0">
                <a:solidFill>
                  <a:schemeClr val="tx2"/>
                </a:solidFill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67B9D717-6FF3-439B-BA6A-8956FFC597C5}"/>
                </a:ext>
              </a:extLst>
            </p:cNvPr>
            <p:cNvSpPr txBox="1"/>
            <p:nvPr/>
          </p:nvSpPr>
          <p:spPr>
            <a:xfrm rot="5400000">
              <a:off x="8037576" y="2615876"/>
              <a:ext cx="622470" cy="22020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Fabric IO</a:t>
              </a:r>
              <a:endParaRPr lang="en-CA" sz="1000" dirty="0">
                <a:solidFill>
                  <a:schemeClr val="tx2"/>
                </a:solidFill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</p:txBody>
        </p:sp>
        <p:sp>
          <p:nvSpPr>
            <p:cNvPr id="136" name="Arrow: Down 135">
              <a:extLst>
                <a:ext uri="{FF2B5EF4-FFF2-40B4-BE49-F238E27FC236}">
                  <a16:creationId xmlns:a16="http://schemas.microsoft.com/office/drawing/2014/main" id="{F94C62F4-714B-46D4-B919-65898305895C}"/>
                </a:ext>
              </a:extLst>
            </p:cNvPr>
            <p:cNvSpPr/>
            <p:nvPr/>
          </p:nvSpPr>
          <p:spPr>
            <a:xfrm flipV="1">
              <a:off x="6773270" y="2284638"/>
              <a:ext cx="139158" cy="79045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800">
                <a:solidFill>
                  <a:schemeClr val="tx2"/>
                </a:solidFill>
              </a:endParaRPr>
            </a:p>
          </p:txBody>
        </p:sp>
        <p:sp>
          <p:nvSpPr>
            <p:cNvPr id="137" name="Arrow: Down 136">
              <a:extLst>
                <a:ext uri="{FF2B5EF4-FFF2-40B4-BE49-F238E27FC236}">
                  <a16:creationId xmlns:a16="http://schemas.microsoft.com/office/drawing/2014/main" id="{0F02FA15-8B5C-4722-8AD0-28D9E28EE614}"/>
                </a:ext>
              </a:extLst>
            </p:cNvPr>
            <p:cNvSpPr/>
            <p:nvPr/>
          </p:nvSpPr>
          <p:spPr>
            <a:xfrm flipV="1">
              <a:off x="7926520" y="2269175"/>
              <a:ext cx="139158" cy="79045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800">
                <a:solidFill>
                  <a:schemeClr val="tx2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AC4794B-2C59-4D37-A9C7-56CD304025D4}"/>
              </a:ext>
            </a:extLst>
          </p:cNvPr>
          <p:cNvSpPr txBox="1"/>
          <p:nvPr/>
        </p:nvSpPr>
        <p:spPr>
          <a:xfrm>
            <a:off x="2346696" y="3401402"/>
            <a:ext cx="1385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rPr>
              <a:t>25–30W per cage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85F6AE2-6ED1-4D81-BEE1-ED902FF2821A}"/>
              </a:ext>
            </a:extLst>
          </p:cNvPr>
          <p:cNvSpPr/>
          <p:nvPr/>
        </p:nvSpPr>
        <p:spPr>
          <a:xfrm>
            <a:off x="3971720" y="4008781"/>
            <a:ext cx="426825" cy="347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2"/>
                </a:solidFill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rPr>
              <a:t>PCB</a:t>
            </a:r>
            <a:endParaRPr lang="en-CA" sz="800" dirty="0">
              <a:solidFill>
                <a:schemeClr val="tx2"/>
              </a:solidFill>
              <a:latin typeface="Nokia Pure Text" panose="020B0504040602060303" pitchFamily="34" charset="0"/>
              <a:ea typeface="Nokia Pure Text" panose="020B0504040602060303" pitchFamily="34" charset="0"/>
              <a:cs typeface="Nokia Pure Text" panose="020B05040406020603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F3291C-1DEB-47D5-974E-2595288A4B80}"/>
              </a:ext>
            </a:extLst>
          </p:cNvPr>
          <p:cNvGrpSpPr>
            <a:grpSpLocks noChangeAspect="1"/>
          </p:cNvGrpSpPr>
          <p:nvPr/>
        </p:nvGrpSpPr>
        <p:grpSpPr>
          <a:xfrm>
            <a:off x="1360251" y="3632666"/>
            <a:ext cx="2787551" cy="1246500"/>
            <a:chOff x="2125026" y="3437944"/>
            <a:chExt cx="2022955" cy="90459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61B8950-FE16-4A35-8439-EBA09366FBC5}"/>
                </a:ext>
              </a:extLst>
            </p:cNvPr>
            <p:cNvSpPr/>
            <p:nvPr/>
          </p:nvSpPr>
          <p:spPr>
            <a:xfrm>
              <a:off x="2125026" y="3837644"/>
              <a:ext cx="244594" cy="42269"/>
            </a:xfrm>
            <a:prstGeom prst="rect">
              <a:avLst/>
            </a:prstGeom>
            <a:solidFill>
              <a:srgbClr val="33CCF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>
                <a:solidFill>
                  <a:schemeClr val="tx2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7402EE7-E3A6-4FFD-8608-EB761CAA2DAC}"/>
                </a:ext>
              </a:extLst>
            </p:cNvPr>
            <p:cNvSpPr/>
            <p:nvPr/>
          </p:nvSpPr>
          <p:spPr>
            <a:xfrm>
              <a:off x="2125026" y="3750927"/>
              <a:ext cx="287563" cy="42269"/>
            </a:xfrm>
            <a:prstGeom prst="rect">
              <a:avLst/>
            </a:prstGeom>
            <a:solidFill>
              <a:srgbClr val="33CCF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>
                <a:solidFill>
                  <a:schemeClr val="tx2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F819DBC-FABB-47D9-B418-A69BE8AE4F2A}"/>
                </a:ext>
              </a:extLst>
            </p:cNvPr>
            <p:cNvSpPr/>
            <p:nvPr/>
          </p:nvSpPr>
          <p:spPr>
            <a:xfrm>
              <a:off x="2918838" y="3830066"/>
              <a:ext cx="1047209" cy="13031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59BDA71-1704-47D1-9779-BE4B03C7C231}"/>
                </a:ext>
              </a:extLst>
            </p:cNvPr>
            <p:cNvSpPr/>
            <p:nvPr/>
          </p:nvSpPr>
          <p:spPr>
            <a:xfrm>
              <a:off x="2915517" y="3658710"/>
              <a:ext cx="1047209" cy="13078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0EBCF59-7903-4089-AA35-8B767936CE0D}"/>
                </a:ext>
              </a:extLst>
            </p:cNvPr>
            <p:cNvGrpSpPr/>
            <p:nvPr/>
          </p:nvGrpSpPr>
          <p:grpSpPr>
            <a:xfrm>
              <a:off x="2598157" y="3659217"/>
              <a:ext cx="983669" cy="141008"/>
              <a:chOff x="1807983" y="3421990"/>
              <a:chExt cx="1932568" cy="277001"/>
            </a:xfrm>
          </p:grpSpPr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B2D54F9E-4917-44CF-A072-F9D5DB071B3B}"/>
                  </a:ext>
                </a:extLst>
              </p:cNvPr>
              <p:cNvGrpSpPr/>
              <p:nvPr/>
            </p:nvGrpSpPr>
            <p:grpSpPr>
              <a:xfrm>
                <a:off x="1807983" y="3421990"/>
                <a:ext cx="1932568" cy="277001"/>
                <a:chOff x="1807983" y="3422375"/>
                <a:chExt cx="1932568" cy="277032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BE918229-FD84-4FDD-8D07-80EB4CD71453}"/>
                    </a:ext>
                  </a:extLst>
                </p:cNvPr>
                <p:cNvSpPr/>
                <p:nvPr/>
              </p:nvSpPr>
              <p:spPr>
                <a:xfrm>
                  <a:off x="1807983" y="3480256"/>
                  <a:ext cx="1587868" cy="186923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58384">
                    <a:spcAft>
                      <a:spcPts val="194"/>
                    </a:spcAft>
                    <a:buSzPct val="100000"/>
                    <a:defRPr/>
                  </a:pPr>
                  <a:endParaRPr lang="en-US" sz="778" dirty="0">
                    <a:solidFill>
                      <a:schemeClr val="tx2"/>
                    </a:solidFill>
                    <a:latin typeface="Nokia Pure Text Light"/>
                  </a:endParaRPr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82ABA9B1-1F86-4B3D-B2C1-D6673F497E6E}"/>
                    </a:ext>
                  </a:extLst>
                </p:cNvPr>
                <p:cNvSpPr/>
                <p:nvPr/>
              </p:nvSpPr>
              <p:spPr>
                <a:xfrm>
                  <a:off x="1807983" y="3423993"/>
                  <a:ext cx="496047" cy="18692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58384">
                    <a:spcAft>
                      <a:spcPts val="194"/>
                    </a:spcAft>
                    <a:buSzPct val="100000"/>
                    <a:defRPr/>
                  </a:pPr>
                  <a:endParaRPr lang="en-US" sz="778" dirty="0">
                    <a:solidFill>
                      <a:schemeClr val="tx2"/>
                    </a:solidFill>
                    <a:latin typeface="Nokia Pure Text Light"/>
                  </a:endParaRPr>
                </a:p>
              </p:txBody>
            </p:sp>
            <p:sp>
              <p:nvSpPr>
                <p:cNvPr id="237" name="Right Triangle 236">
                  <a:extLst>
                    <a:ext uri="{FF2B5EF4-FFF2-40B4-BE49-F238E27FC236}">
                      <a16:creationId xmlns:a16="http://schemas.microsoft.com/office/drawing/2014/main" id="{85E81950-64FD-4725-B71F-D2D4C867D4B4}"/>
                    </a:ext>
                  </a:extLst>
                </p:cNvPr>
                <p:cNvSpPr/>
                <p:nvPr/>
              </p:nvSpPr>
              <p:spPr>
                <a:xfrm>
                  <a:off x="2294932" y="3422375"/>
                  <a:ext cx="86436" cy="77337"/>
                </a:xfrm>
                <a:prstGeom prst="rtTriangl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58384">
                    <a:spcAft>
                      <a:spcPts val="194"/>
                    </a:spcAft>
                    <a:buSzPct val="100000"/>
                    <a:defRPr/>
                  </a:pPr>
                  <a:endParaRPr lang="en-US" sz="778" dirty="0">
                    <a:solidFill>
                      <a:schemeClr val="tx2"/>
                    </a:solidFill>
                    <a:latin typeface="Nokia Pure Text Light"/>
                  </a:endParaRPr>
                </a:p>
              </p:txBody>
            </p:sp>
            <p:sp>
              <p:nvSpPr>
                <p:cNvPr id="238" name="Right Triangle 237">
                  <a:extLst>
                    <a:ext uri="{FF2B5EF4-FFF2-40B4-BE49-F238E27FC236}">
                      <a16:creationId xmlns:a16="http://schemas.microsoft.com/office/drawing/2014/main" id="{7BEC615A-1FB9-42C8-8EE2-BC188C9DF7B5}"/>
                    </a:ext>
                  </a:extLst>
                </p:cNvPr>
                <p:cNvSpPr/>
                <p:nvPr/>
              </p:nvSpPr>
              <p:spPr>
                <a:xfrm rot="5400000">
                  <a:off x="1972201" y="3638957"/>
                  <a:ext cx="51778" cy="65967"/>
                </a:xfrm>
                <a:prstGeom prst="rtTriangl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58384">
                    <a:spcAft>
                      <a:spcPts val="194"/>
                    </a:spcAft>
                    <a:buSzPct val="100000"/>
                    <a:defRPr/>
                  </a:pPr>
                  <a:endParaRPr lang="en-US" sz="778" dirty="0">
                    <a:solidFill>
                      <a:schemeClr val="tx2"/>
                    </a:solidFill>
                    <a:latin typeface="Nokia Pure Text Light"/>
                  </a:endParaRPr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41A17019-4A57-494C-8E58-609DD8A3BC6A}"/>
                    </a:ext>
                  </a:extLst>
                </p:cNvPr>
                <p:cNvSpPr/>
                <p:nvPr/>
              </p:nvSpPr>
              <p:spPr>
                <a:xfrm>
                  <a:off x="1807983" y="3512484"/>
                  <a:ext cx="157123" cy="18692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58384">
                    <a:spcAft>
                      <a:spcPts val="194"/>
                    </a:spcAft>
                    <a:buSzPct val="100000"/>
                    <a:defRPr/>
                  </a:pPr>
                  <a:endParaRPr lang="en-US" sz="778" dirty="0">
                    <a:solidFill>
                      <a:schemeClr val="tx2"/>
                    </a:solidFill>
                    <a:latin typeface="Nokia Pure Text Light"/>
                  </a:endParaRPr>
                </a:p>
              </p:txBody>
            </p:sp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354AAD73-D3AE-4AC2-8BAC-979C433C59D7}"/>
                    </a:ext>
                  </a:extLst>
                </p:cNvPr>
                <p:cNvSpPr/>
                <p:nvPr/>
              </p:nvSpPr>
              <p:spPr>
                <a:xfrm>
                  <a:off x="3233490" y="3480255"/>
                  <a:ext cx="350476" cy="5486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58384">
                    <a:spcAft>
                      <a:spcPts val="194"/>
                    </a:spcAft>
                    <a:buSzPct val="100000"/>
                    <a:defRPr/>
                  </a:pPr>
                  <a:endParaRPr lang="en-US" sz="778" dirty="0">
                    <a:solidFill>
                      <a:schemeClr val="tx2"/>
                    </a:solidFill>
                    <a:latin typeface="Nokia Pure Text Light"/>
                  </a:endParaRPr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49E0B81D-4A0A-4E49-83FF-AB833544A8C1}"/>
                    </a:ext>
                  </a:extLst>
                </p:cNvPr>
                <p:cNvSpPr/>
                <p:nvPr/>
              </p:nvSpPr>
              <p:spPr>
                <a:xfrm>
                  <a:off x="3390075" y="3482276"/>
                  <a:ext cx="350476" cy="36576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58384">
                    <a:spcAft>
                      <a:spcPts val="194"/>
                    </a:spcAft>
                    <a:buSzPct val="100000"/>
                    <a:defRPr/>
                  </a:pPr>
                  <a:endParaRPr lang="en-US" sz="778" dirty="0">
                    <a:solidFill>
                      <a:schemeClr val="tx2"/>
                    </a:solidFill>
                    <a:latin typeface="Nokia Pure Text Light"/>
                  </a:endParaRPr>
                </a:p>
              </p:txBody>
            </p:sp>
          </p:grp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0A5050AC-43B9-4680-B0A6-5A7E7A28C621}"/>
                  </a:ext>
                </a:extLst>
              </p:cNvPr>
              <p:cNvSpPr/>
              <p:nvPr/>
            </p:nvSpPr>
            <p:spPr>
              <a:xfrm>
                <a:off x="3394031" y="3597042"/>
                <a:ext cx="320040" cy="18286"/>
              </a:xfrm>
              <a:prstGeom prst="rect">
                <a:avLst/>
              </a:prstGeom>
              <a:solidFill>
                <a:srgbClr val="4BDD33"/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58384">
                  <a:spcAft>
                    <a:spcPts val="194"/>
                  </a:spcAft>
                  <a:buSzPct val="100000"/>
                  <a:defRPr/>
                </a:pPr>
                <a:endParaRPr lang="en-US" sz="778" dirty="0">
                  <a:solidFill>
                    <a:schemeClr val="tx2"/>
                  </a:solidFill>
                  <a:latin typeface="Nokia Pure Text Light"/>
                </a:endParaRPr>
              </a:p>
            </p:txBody>
          </p: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465E63A2-6252-4279-8C77-6FC81EF753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07983" y="3426089"/>
                <a:ext cx="496047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4940436B-D9A8-4DAE-9D8F-EA4969C36DA0}"/>
                  </a:ext>
                </a:extLst>
              </p:cNvPr>
              <p:cNvCxnSpPr>
                <a:cxnSpLocks/>
                <a:stCxn id="237" idx="0"/>
              </p:cNvCxnSpPr>
              <p:nvPr/>
            </p:nvCxnSpPr>
            <p:spPr>
              <a:xfrm>
                <a:off x="2294932" y="3421996"/>
                <a:ext cx="86436" cy="57874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7F15879C-ACA0-45AB-9698-610331E68B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1367" y="3479868"/>
                <a:ext cx="1359183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75722149-B967-41D4-B22F-2183A79C6097}"/>
                  </a:ext>
                </a:extLst>
              </p:cNvPr>
              <p:cNvCxnSpPr>
                <a:cxnSpLocks/>
                <a:endCxn id="238" idx="4"/>
              </p:cNvCxnSpPr>
              <p:nvPr/>
            </p:nvCxnSpPr>
            <p:spPr>
              <a:xfrm>
                <a:off x="1807984" y="3697419"/>
                <a:ext cx="157124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8DCD7D85-437C-4D01-AD74-CAC16FB2F4F8}"/>
                  </a:ext>
                </a:extLst>
              </p:cNvPr>
              <p:cNvCxnSpPr>
                <a:cxnSpLocks/>
                <a:stCxn id="238" idx="4"/>
                <a:endCxn id="238" idx="5"/>
              </p:cNvCxnSpPr>
              <p:nvPr/>
            </p:nvCxnSpPr>
            <p:spPr>
              <a:xfrm flipV="1">
                <a:off x="1965108" y="3671561"/>
                <a:ext cx="32983" cy="25886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E6662054-C7F5-49BB-BCB5-0A4DC8C2677C}"/>
                  </a:ext>
                </a:extLst>
              </p:cNvPr>
              <p:cNvCxnSpPr>
                <a:cxnSpLocks/>
                <a:stCxn id="238" idx="5"/>
              </p:cNvCxnSpPr>
              <p:nvPr/>
            </p:nvCxnSpPr>
            <p:spPr>
              <a:xfrm flipV="1">
                <a:off x="1998090" y="3667687"/>
                <a:ext cx="1576494" cy="4254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CBA007-FCEF-4A6C-953A-BFCFDACF85C0}"/>
                </a:ext>
              </a:extLst>
            </p:cNvPr>
            <p:cNvCxnSpPr>
              <a:cxnSpLocks/>
            </p:cNvCxnSpPr>
            <p:nvPr/>
          </p:nvCxnSpPr>
          <p:spPr>
            <a:xfrm>
              <a:off x="2490499" y="3799146"/>
              <a:ext cx="115720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BF31140-73D8-494A-9ED6-E64589D4ACCF}"/>
                </a:ext>
              </a:extLst>
            </p:cNvPr>
            <p:cNvSpPr/>
            <p:nvPr/>
          </p:nvSpPr>
          <p:spPr>
            <a:xfrm>
              <a:off x="2495894" y="3666828"/>
              <a:ext cx="93980" cy="126811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2E5F7FB-3792-46E5-9CC9-28BBD049632A}"/>
                </a:ext>
              </a:extLst>
            </p:cNvPr>
            <p:cNvSpPr/>
            <p:nvPr/>
          </p:nvSpPr>
          <p:spPr>
            <a:xfrm>
              <a:off x="2338715" y="3666353"/>
              <a:ext cx="234065" cy="1268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704733B-425D-4FE1-A83F-8CD0F88F9A46}"/>
                </a:ext>
              </a:extLst>
            </p:cNvPr>
            <p:cNvSpPr/>
            <p:nvPr/>
          </p:nvSpPr>
          <p:spPr>
            <a:xfrm>
              <a:off x="2579357" y="3703317"/>
              <a:ext cx="32079" cy="88972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893E3B0-EEA4-4847-8AC0-44A9CE56CA6C}"/>
                </a:ext>
              </a:extLst>
            </p:cNvPr>
            <p:cNvSpPr/>
            <p:nvPr/>
          </p:nvSpPr>
          <p:spPr>
            <a:xfrm>
              <a:off x="2603882" y="3700621"/>
              <a:ext cx="461317" cy="60117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4F45A9F-5041-4472-B7ED-40D786830CF4}"/>
                </a:ext>
              </a:extLst>
            </p:cNvPr>
            <p:cNvSpPr/>
            <p:nvPr/>
          </p:nvSpPr>
          <p:spPr>
            <a:xfrm>
              <a:off x="3065200" y="3700621"/>
              <a:ext cx="44520" cy="60117"/>
            </a:xfrm>
            <a:prstGeom prst="rect">
              <a:avLst/>
            </a:prstGeom>
            <a:solidFill>
              <a:srgbClr val="C1D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2577D3-2937-43F0-90C9-12DCC216E5ED}"/>
                </a:ext>
              </a:extLst>
            </p:cNvPr>
            <p:cNvSpPr/>
            <p:nvPr/>
          </p:nvSpPr>
          <p:spPr>
            <a:xfrm>
              <a:off x="3087459" y="3717338"/>
              <a:ext cx="54637" cy="26276"/>
            </a:xfrm>
            <a:prstGeom prst="rect">
              <a:avLst/>
            </a:prstGeom>
            <a:solidFill>
              <a:srgbClr val="C1D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92E4F-582F-4F1C-B788-915201B409B6}"/>
                </a:ext>
              </a:extLst>
            </p:cNvPr>
            <p:cNvCxnSpPr>
              <a:cxnSpLocks/>
            </p:cNvCxnSpPr>
            <p:nvPr/>
          </p:nvCxnSpPr>
          <p:spPr>
            <a:xfrm>
              <a:off x="2592573" y="3667444"/>
              <a:ext cx="0" cy="3379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05FF99B-245C-425D-9DF5-94EECD271EF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V="1">
              <a:off x="2595397" y="3698197"/>
              <a:ext cx="514321" cy="5120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E5C3C0A-8F69-431F-A4D1-56E7059841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7565" y="3759600"/>
              <a:ext cx="502154" cy="1655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6F1FCA5-6FEE-414C-B5AA-E4D664E527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6890" y="3763161"/>
              <a:ext cx="675" cy="37185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4780C82-F07C-480E-A812-5CD6804858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4828" y="3702648"/>
              <a:ext cx="0" cy="5585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CB487D2-EA9B-4A0F-9C4C-DE6A36B623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6296" y="3702648"/>
              <a:ext cx="0" cy="5585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6B543DE-530B-4B54-A4A4-A5F8EC313A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372" y="3700628"/>
              <a:ext cx="0" cy="5585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43FEBDE-4315-49A7-A5BC-F9039DB990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5839" y="3700628"/>
              <a:ext cx="0" cy="5585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58AD6DA-67E0-4DEE-916A-98108CF49C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9144" y="3697252"/>
              <a:ext cx="0" cy="5585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7BBDD28-33E6-4579-9FBE-677B549879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2596" y="3697259"/>
              <a:ext cx="0" cy="5585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37AC9D9-FD50-44B9-85D4-10EBE3F829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7914" y="3716818"/>
              <a:ext cx="0" cy="27926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916A1DE-C1B7-4ECB-ACAC-0970573BEF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1526" y="3716150"/>
              <a:ext cx="0" cy="27926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A5BA86-2BDD-46B3-8096-44C80355E1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89" y="3715476"/>
              <a:ext cx="0" cy="27926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D786193-6CDB-427B-9301-2E59CDCC4975}"/>
                </a:ext>
              </a:extLst>
            </p:cNvPr>
            <p:cNvSpPr/>
            <p:nvPr/>
          </p:nvSpPr>
          <p:spPr>
            <a:xfrm flipH="1">
              <a:off x="3381457" y="3717402"/>
              <a:ext cx="23271" cy="639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79F2ACB-FB6B-49F7-969E-1737E9130048}"/>
                </a:ext>
              </a:extLst>
            </p:cNvPr>
            <p:cNvSpPr/>
            <p:nvPr/>
          </p:nvSpPr>
          <p:spPr>
            <a:xfrm>
              <a:off x="3404265" y="3769530"/>
              <a:ext cx="93085" cy="9308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66" name="Right Triangle 65">
              <a:extLst>
                <a:ext uri="{FF2B5EF4-FFF2-40B4-BE49-F238E27FC236}">
                  <a16:creationId xmlns:a16="http://schemas.microsoft.com/office/drawing/2014/main" id="{326CF333-36F3-4DD7-8355-7CAC11C0D29E}"/>
                </a:ext>
              </a:extLst>
            </p:cNvPr>
            <p:cNvSpPr/>
            <p:nvPr/>
          </p:nvSpPr>
          <p:spPr>
            <a:xfrm rot="5400000">
              <a:off x="3499021" y="3694523"/>
              <a:ext cx="23271" cy="23271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0D9C905-1791-4452-81A3-5ADD0FBD7F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1028" y="3717402"/>
              <a:ext cx="121773" cy="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CB5A5F9-9677-4B00-A241-2ABA0C6529C4}"/>
                </a:ext>
              </a:extLst>
            </p:cNvPr>
            <p:cNvCxnSpPr>
              <a:cxnSpLocks/>
            </p:cNvCxnSpPr>
            <p:nvPr/>
          </p:nvCxnSpPr>
          <p:spPr>
            <a:xfrm>
              <a:off x="3509542" y="3706847"/>
              <a:ext cx="69422" cy="473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32AC7E-5452-4596-A7BC-3043BF943D0A}"/>
                </a:ext>
              </a:extLst>
            </p:cNvPr>
            <p:cNvCxnSpPr>
              <a:cxnSpLocks/>
            </p:cNvCxnSpPr>
            <p:nvPr/>
          </p:nvCxnSpPr>
          <p:spPr>
            <a:xfrm>
              <a:off x="3382129" y="3717838"/>
              <a:ext cx="0" cy="60505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9B1182B-6107-4A58-819C-D5600074BFA3}"/>
                </a:ext>
              </a:extLst>
            </p:cNvPr>
            <p:cNvCxnSpPr>
              <a:cxnSpLocks/>
            </p:cNvCxnSpPr>
            <p:nvPr/>
          </p:nvCxnSpPr>
          <p:spPr>
            <a:xfrm>
              <a:off x="3406633" y="3719603"/>
              <a:ext cx="0" cy="60505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4F5EC05-6C89-4F32-8901-D173EE6D0BDC}"/>
                </a:ext>
              </a:extLst>
            </p:cNvPr>
            <p:cNvCxnSpPr>
              <a:cxnSpLocks/>
            </p:cNvCxnSpPr>
            <p:nvPr/>
          </p:nvCxnSpPr>
          <p:spPr>
            <a:xfrm>
              <a:off x="3579915" y="3687317"/>
              <a:ext cx="0" cy="18616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530D3D1-B658-4C3D-BB9E-D838EA83A3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8359" y="3659806"/>
              <a:ext cx="15103" cy="930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6252C82-E079-4ED0-8EAA-025F635192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8644" y="3707887"/>
              <a:ext cx="12347" cy="9308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4976B0B-E9E4-493C-B6A3-A3BFB85BB017}"/>
                </a:ext>
              </a:extLst>
            </p:cNvPr>
            <p:cNvCxnSpPr>
              <a:cxnSpLocks/>
            </p:cNvCxnSpPr>
            <p:nvPr/>
          </p:nvCxnSpPr>
          <p:spPr>
            <a:xfrm>
              <a:off x="3496283" y="3767310"/>
              <a:ext cx="0" cy="18616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822C107-FF88-476A-926D-CD229B8D32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446" y="3768644"/>
              <a:ext cx="86838" cy="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A332993-FD58-4FCA-8B3F-85120BC06A7D}"/>
                </a:ext>
              </a:extLst>
            </p:cNvPr>
            <p:cNvCxnSpPr>
              <a:cxnSpLocks/>
            </p:cNvCxnSpPr>
            <p:nvPr/>
          </p:nvCxnSpPr>
          <p:spPr>
            <a:xfrm>
              <a:off x="3110835" y="3717344"/>
              <a:ext cx="29820" cy="459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2C99C34-1925-4F1E-8E6F-32913DD6BF2A}"/>
                </a:ext>
              </a:extLst>
            </p:cNvPr>
            <p:cNvCxnSpPr>
              <a:cxnSpLocks/>
            </p:cNvCxnSpPr>
            <p:nvPr/>
          </p:nvCxnSpPr>
          <p:spPr>
            <a:xfrm>
              <a:off x="3112355" y="3742684"/>
              <a:ext cx="29820" cy="459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EB50567-F193-4990-BA9B-91D24582AB08}"/>
                </a:ext>
              </a:extLst>
            </p:cNvPr>
            <p:cNvGrpSpPr/>
            <p:nvPr/>
          </p:nvGrpSpPr>
          <p:grpSpPr>
            <a:xfrm flipV="1">
              <a:off x="2596089" y="3831681"/>
              <a:ext cx="983671" cy="141008"/>
              <a:chOff x="1807983" y="3422375"/>
              <a:chExt cx="1932568" cy="277032"/>
            </a:xfrm>
          </p:grpSpPr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4006884-9EA4-4753-BF0D-C9C3EBA57D5B}"/>
                  </a:ext>
                </a:extLst>
              </p:cNvPr>
              <p:cNvSpPr/>
              <p:nvPr/>
            </p:nvSpPr>
            <p:spPr>
              <a:xfrm>
                <a:off x="1807983" y="3480256"/>
                <a:ext cx="1587868" cy="18692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58384">
                  <a:spcAft>
                    <a:spcPts val="194"/>
                  </a:spcAft>
                  <a:buSzPct val="100000"/>
                  <a:defRPr/>
                </a:pPr>
                <a:endParaRPr lang="en-US" sz="778" dirty="0">
                  <a:solidFill>
                    <a:schemeClr val="tx2"/>
                  </a:solidFill>
                  <a:latin typeface="Nokia Pure Text Light"/>
                </a:endParaRP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B14E0727-4360-4CD0-ACB6-6A97E3676EF4}"/>
                  </a:ext>
                </a:extLst>
              </p:cNvPr>
              <p:cNvSpPr/>
              <p:nvPr/>
            </p:nvSpPr>
            <p:spPr>
              <a:xfrm>
                <a:off x="1807983" y="3423993"/>
                <a:ext cx="496047" cy="18692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58384">
                  <a:spcAft>
                    <a:spcPts val="194"/>
                  </a:spcAft>
                  <a:buSzPct val="100000"/>
                  <a:defRPr/>
                </a:pPr>
                <a:endParaRPr lang="en-US" sz="778" dirty="0">
                  <a:solidFill>
                    <a:schemeClr val="tx2"/>
                  </a:solidFill>
                  <a:latin typeface="Nokia Pure Text Light"/>
                </a:endParaRPr>
              </a:p>
            </p:txBody>
          </p:sp>
          <p:sp>
            <p:nvSpPr>
              <p:cNvPr id="222" name="Right Triangle 221">
                <a:extLst>
                  <a:ext uri="{FF2B5EF4-FFF2-40B4-BE49-F238E27FC236}">
                    <a16:creationId xmlns:a16="http://schemas.microsoft.com/office/drawing/2014/main" id="{62F46823-D36F-4F6C-BA1B-BB65E7474A26}"/>
                  </a:ext>
                </a:extLst>
              </p:cNvPr>
              <p:cNvSpPr/>
              <p:nvPr/>
            </p:nvSpPr>
            <p:spPr>
              <a:xfrm>
                <a:off x="2294932" y="3422375"/>
                <a:ext cx="86436" cy="77337"/>
              </a:xfrm>
              <a:prstGeom prst="rtTriangl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58384">
                  <a:spcAft>
                    <a:spcPts val="194"/>
                  </a:spcAft>
                  <a:buSzPct val="100000"/>
                  <a:defRPr/>
                </a:pPr>
                <a:endParaRPr lang="en-US" sz="778" dirty="0">
                  <a:solidFill>
                    <a:schemeClr val="tx2"/>
                  </a:solidFill>
                  <a:latin typeface="Nokia Pure Text Light"/>
                </a:endParaRPr>
              </a:p>
            </p:txBody>
          </p:sp>
          <p:sp>
            <p:nvSpPr>
              <p:cNvPr id="223" name="Right Triangle 222">
                <a:extLst>
                  <a:ext uri="{FF2B5EF4-FFF2-40B4-BE49-F238E27FC236}">
                    <a16:creationId xmlns:a16="http://schemas.microsoft.com/office/drawing/2014/main" id="{97DCA9C4-326B-4194-8182-342F3BE9A728}"/>
                  </a:ext>
                </a:extLst>
              </p:cNvPr>
              <p:cNvSpPr/>
              <p:nvPr/>
            </p:nvSpPr>
            <p:spPr>
              <a:xfrm rot="5400000">
                <a:off x="1972201" y="3638957"/>
                <a:ext cx="51778" cy="65967"/>
              </a:xfrm>
              <a:prstGeom prst="rtTriangl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58384">
                  <a:spcAft>
                    <a:spcPts val="194"/>
                  </a:spcAft>
                  <a:buSzPct val="100000"/>
                  <a:defRPr/>
                </a:pPr>
                <a:endParaRPr lang="en-US" sz="778" dirty="0">
                  <a:solidFill>
                    <a:schemeClr val="tx2"/>
                  </a:solidFill>
                  <a:latin typeface="Nokia Pure Text Light"/>
                </a:endParaRP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5655102E-ADCD-46E8-83AA-40B951D05717}"/>
                  </a:ext>
                </a:extLst>
              </p:cNvPr>
              <p:cNvSpPr/>
              <p:nvPr/>
            </p:nvSpPr>
            <p:spPr>
              <a:xfrm>
                <a:off x="1807983" y="3512484"/>
                <a:ext cx="157123" cy="18692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58384">
                  <a:spcAft>
                    <a:spcPts val="194"/>
                  </a:spcAft>
                  <a:buSzPct val="100000"/>
                  <a:defRPr/>
                </a:pPr>
                <a:endParaRPr lang="en-US" sz="778" dirty="0">
                  <a:solidFill>
                    <a:schemeClr val="tx2"/>
                  </a:solidFill>
                  <a:latin typeface="Nokia Pure Text Light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1FD85F6D-8DAD-4441-9C89-7F8E00A3BE77}"/>
                  </a:ext>
                </a:extLst>
              </p:cNvPr>
              <p:cNvSpPr/>
              <p:nvPr/>
            </p:nvSpPr>
            <p:spPr>
              <a:xfrm>
                <a:off x="3233490" y="3480255"/>
                <a:ext cx="350476" cy="5486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58384">
                  <a:spcAft>
                    <a:spcPts val="194"/>
                  </a:spcAft>
                  <a:buSzPct val="100000"/>
                  <a:defRPr/>
                </a:pPr>
                <a:endParaRPr lang="en-US" sz="778" dirty="0">
                  <a:solidFill>
                    <a:schemeClr val="tx2"/>
                  </a:solidFill>
                  <a:latin typeface="Nokia Pure Text Light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BB85706B-4432-400E-87DB-914DA8FEF8A7}"/>
                  </a:ext>
                </a:extLst>
              </p:cNvPr>
              <p:cNvSpPr/>
              <p:nvPr/>
            </p:nvSpPr>
            <p:spPr>
              <a:xfrm>
                <a:off x="3390075" y="3482276"/>
                <a:ext cx="350476" cy="3657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58384">
                  <a:spcAft>
                    <a:spcPts val="194"/>
                  </a:spcAft>
                  <a:buSzPct val="100000"/>
                  <a:defRPr/>
                </a:pPr>
                <a:endParaRPr lang="en-US" sz="778" dirty="0">
                  <a:solidFill>
                    <a:schemeClr val="tx2"/>
                  </a:solidFill>
                  <a:latin typeface="Nokia Pure Text Light"/>
                </a:endParaRP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1BDF843-D1AE-4595-8D43-C8B408D992BA}"/>
                </a:ext>
              </a:extLst>
            </p:cNvPr>
            <p:cNvSpPr/>
            <p:nvPr/>
          </p:nvSpPr>
          <p:spPr>
            <a:xfrm flipV="1">
              <a:off x="3403382" y="3874269"/>
              <a:ext cx="162899" cy="9308"/>
            </a:xfrm>
            <a:prstGeom prst="rect">
              <a:avLst/>
            </a:prstGeom>
            <a:solidFill>
              <a:srgbClr val="4BDD33"/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B58E57D-CED8-40D1-8847-48A85D3981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6089" y="3970601"/>
              <a:ext cx="252486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2395FBF-AA65-4158-84A8-3D660F06FFAD}"/>
                </a:ext>
              </a:extLst>
            </p:cNvPr>
            <p:cNvCxnSpPr>
              <a:cxnSpLocks/>
              <a:stCxn id="222" idx="0"/>
            </p:cNvCxnSpPr>
            <p:nvPr/>
          </p:nvCxnSpPr>
          <p:spPr>
            <a:xfrm flipV="1">
              <a:off x="2843945" y="3943227"/>
              <a:ext cx="43996" cy="2946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62D4B7E-694A-4C07-B6AA-E52B2DFD23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7940" y="3943227"/>
              <a:ext cx="69182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56E15BD-71BB-4B0E-A0FC-0B725034F772}"/>
                </a:ext>
              </a:extLst>
            </p:cNvPr>
            <p:cNvCxnSpPr>
              <a:cxnSpLocks/>
              <a:endCxn id="223" idx="4"/>
            </p:cNvCxnSpPr>
            <p:nvPr/>
          </p:nvCxnSpPr>
          <p:spPr>
            <a:xfrm flipV="1">
              <a:off x="2596089" y="3832482"/>
              <a:ext cx="79975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804AC5-B914-4FFB-8D64-23083AEA9ECE}"/>
                </a:ext>
              </a:extLst>
            </p:cNvPr>
            <p:cNvCxnSpPr>
              <a:cxnSpLocks/>
              <a:stCxn id="223" idx="4"/>
              <a:endCxn id="223" idx="5"/>
            </p:cNvCxnSpPr>
            <p:nvPr/>
          </p:nvCxnSpPr>
          <p:spPr>
            <a:xfrm>
              <a:off x="2676064" y="3832482"/>
              <a:ext cx="16789" cy="1317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57FCF3F-1CCC-4E70-A53A-DE856FFB13C0}"/>
                </a:ext>
              </a:extLst>
            </p:cNvPr>
            <p:cNvCxnSpPr>
              <a:cxnSpLocks/>
              <a:stCxn id="223" idx="5"/>
            </p:cNvCxnSpPr>
            <p:nvPr/>
          </p:nvCxnSpPr>
          <p:spPr>
            <a:xfrm>
              <a:off x="2692853" y="3845661"/>
              <a:ext cx="802429" cy="216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65D9423-9AD3-43C7-B65C-F093EBB345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8431" y="3832758"/>
              <a:ext cx="115720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B1A2CB0-1C2F-45B3-9342-0A1998331615}"/>
                </a:ext>
              </a:extLst>
            </p:cNvPr>
            <p:cNvSpPr/>
            <p:nvPr/>
          </p:nvSpPr>
          <p:spPr>
            <a:xfrm flipV="1">
              <a:off x="2493827" y="3838266"/>
              <a:ext cx="93980" cy="126811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7409E79-4150-44E9-8CA9-4B745524AD76}"/>
                </a:ext>
              </a:extLst>
            </p:cNvPr>
            <p:cNvSpPr/>
            <p:nvPr/>
          </p:nvSpPr>
          <p:spPr>
            <a:xfrm flipV="1">
              <a:off x="2339247" y="3837644"/>
              <a:ext cx="231478" cy="1268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E9F8FB3-9EBA-4A1A-BE7F-CCEBDE4F5FEB}"/>
                </a:ext>
              </a:extLst>
            </p:cNvPr>
            <p:cNvSpPr/>
            <p:nvPr/>
          </p:nvSpPr>
          <p:spPr>
            <a:xfrm flipV="1">
              <a:off x="2577290" y="3839616"/>
              <a:ext cx="32079" cy="88972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1D8F3BF-A146-4BF9-9081-D6FE82D822C1}"/>
                </a:ext>
              </a:extLst>
            </p:cNvPr>
            <p:cNvSpPr/>
            <p:nvPr/>
          </p:nvSpPr>
          <p:spPr>
            <a:xfrm flipV="1">
              <a:off x="2601814" y="3871167"/>
              <a:ext cx="461317" cy="60117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8FA3C9-A7FD-46A1-AF04-9D0B098BFE96}"/>
                </a:ext>
              </a:extLst>
            </p:cNvPr>
            <p:cNvSpPr/>
            <p:nvPr/>
          </p:nvSpPr>
          <p:spPr>
            <a:xfrm flipV="1">
              <a:off x="3063131" y="3871167"/>
              <a:ext cx="44519" cy="60117"/>
            </a:xfrm>
            <a:prstGeom prst="rect">
              <a:avLst/>
            </a:prstGeom>
            <a:solidFill>
              <a:srgbClr val="C1D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85A7102-FB59-4AA5-A14D-42AFE330C5F4}"/>
                </a:ext>
              </a:extLst>
            </p:cNvPr>
            <p:cNvSpPr/>
            <p:nvPr/>
          </p:nvSpPr>
          <p:spPr>
            <a:xfrm flipV="1">
              <a:off x="3085392" y="3888291"/>
              <a:ext cx="54636" cy="26276"/>
            </a:xfrm>
            <a:prstGeom prst="rect">
              <a:avLst/>
            </a:prstGeom>
            <a:solidFill>
              <a:srgbClr val="C1D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7FA59FD-D724-4CF0-9C92-9999D184D4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506" y="3929936"/>
              <a:ext cx="0" cy="33793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AB78D55-6D07-4913-B390-CF78B8F138A4}"/>
                </a:ext>
              </a:extLst>
            </p:cNvPr>
            <p:cNvCxnSpPr>
              <a:cxnSpLocks/>
              <a:stCxn id="89" idx="0"/>
            </p:cNvCxnSpPr>
            <p:nvPr/>
          </p:nvCxnSpPr>
          <p:spPr>
            <a:xfrm>
              <a:off x="2593329" y="3928588"/>
              <a:ext cx="514323" cy="5120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6496857-B32C-4814-8F76-DA5DAB144175}"/>
                </a:ext>
              </a:extLst>
            </p:cNvPr>
            <p:cNvCxnSpPr>
              <a:cxnSpLocks/>
            </p:cNvCxnSpPr>
            <p:nvPr/>
          </p:nvCxnSpPr>
          <p:spPr>
            <a:xfrm>
              <a:off x="2605497" y="3870650"/>
              <a:ext cx="502154" cy="1654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EFE78AA-93C8-4166-B70D-D5BDF883DD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04823" y="3831558"/>
              <a:ext cx="675" cy="37185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849BEF6-5D66-4C46-B8CB-CB304133E359}"/>
                </a:ext>
              </a:extLst>
            </p:cNvPr>
            <p:cNvCxnSpPr>
              <a:cxnSpLocks/>
            </p:cNvCxnSpPr>
            <p:nvPr/>
          </p:nvCxnSpPr>
          <p:spPr>
            <a:xfrm>
              <a:off x="2622762" y="3873406"/>
              <a:ext cx="0" cy="5585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86EE7A8-D80D-4296-8588-1C9815487171}"/>
                </a:ext>
              </a:extLst>
            </p:cNvPr>
            <p:cNvCxnSpPr>
              <a:cxnSpLocks/>
            </p:cNvCxnSpPr>
            <p:nvPr/>
          </p:nvCxnSpPr>
          <p:spPr>
            <a:xfrm>
              <a:off x="2634228" y="3873406"/>
              <a:ext cx="0" cy="5585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6247F7E-1080-426B-863F-C8BC0278C391}"/>
                </a:ext>
              </a:extLst>
            </p:cNvPr>
            <p:cNvCxnSpPr>
              <a:cxnSpLocks/>
            </p:cNvCxnSpPr>
            <p:nvPr/>
          </p:nvCxnSpPr>
          <p:spPr>
            <a:xfrm>
              <a:off x="2812305" y="3875427"/>
              <a:ext cx="0" cy="5585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4C6E7F9-9CBA-4BDE-A279-090D01E96519}"/>
                </a:ext>
              </a:extLst>
            </p:cNvPr>
            <p:cNvCxnSpPr>
              <a:cxnSpLocks/>
            </p:cNvCxnSpPr>
            <p:nvPr/>
          </p:nvCxnSpPr>
          <p:spPr>
            <a:xfrm>
              <a:off x="2823772" y="3875427"/>
              <a:ext cx="0" cy="5585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8F2F714-D1CC-455D-BEB3-9145DD7EBC3F}"/>
                </a:ext>
              </a:extLst>
            </p:cNvPr>
            <p:cNvCxnSpPr>
              <a:cxnSpLocks/>
            </p:cNvCxnSpPr>
            <p:nvPr/>
          </p:nvCxnSpPr>
          <p:spPr>
            <a:xfrm>
              <a:off x="3107076" y="3878801"/>
              <a:ext cx="0" cy="5585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E6ACE18-E32F-49F3-BFA6-D29B60C78263}"/>
                </a:ext>
              </a:extLst>
            </p:cNvPr>
            <p:cNvCxnSpPr>
              <a:cxnSpLocks/>
            </p:cNvCxnSpPr>
            <p:nvPr/>
          </p:nvCxnSpPr>
          <p:spPr>
            <a:xfrm>
              <a:off x="3060530" y="3878795"/>
              <a:ext cx="0" cy="5585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0740B19-B45D-4AF5-8064-9511CD74C620}"/>
                </a:ext>
              </a:extLst>
            </p:cNvPr>
            <p:cNvCxnSpPr>
              <a:cxnSpLocks/>
            </p:cNvCxnSpPr>
            <p:nvPr/>
          </p:nvCxnSpPr>
          <p:spPr>
            <a:xfrm>
              <a:off x="3115847" y="3887161"/>
              <a:ext cx="0" cy="27925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26A9C7B-DA5E-4E58-9314-F8B258CB2E68}"/>
                </a:ext>
              </a:extLst>
            </p:cNvPr>
            <p:cNvCxnSpPr>
              <a:cxnSpLocks/>
            </p:cNvCxnSpPr>
            <p:nvPr/>
          </p:nvCxnSpPr>
          <p:spPr>
            <a:xfrm>
              <a:off x="3139458" y="3887829"/>
              <a:ext cx="0" cy="27925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C1BAE7C-DC56-47B5-B852-9529F86772CF}"/>
                </a:ext>
              </a:extLst>
            </p:cNvPr>
            <p:cNvCxnSpPr>
              <a:cxnSpLocks/>
            </p:cNvCxnSpPr>
            <p:nvPr/>
          </p:nvCxnSpPr>
          <p:spPr>
            <a:xfrm>
              <a:off x="3128222" y="3888501"/>
              <a:ext cx="0" cy="27925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84D48A0-CEE0-496D-A539-4CEBAB775F1E}"/>
                </a:ext>
              </a:extLst>
            </p:cNvPr>
            <p:cNvSpPr/>
            <p:nvPr/>
          </p:nvSpPr>
          <p:spPr>
            <a:xfrm flipH="1" flipV="1">
              <a:off x="3379389" y="3850560"/>
              <a:ext cx="23271" cy="639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F10B76A-04C7-4C5A-A66D-41110945CD05}"/>
                </a:ext>
              </a:extLst>
            </p:cNvPr>
            <p:cNvSpPr/>
            <p:nvPr/>
          </p:nvSpPr>
          <p:spPr>
            <a:xfrm flipV="1">
              <a:off x="3402198" y="3853065"/>
              <a:ext cx="93085" cy="9308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108" name="Right Triangle 107">
              <a:extLst>
                <a:ext uri="{FF2B5EF4-FFF2-40B4-BE49-F238E27FC236}">
                  <a16:creationId xmlns:a16="http://schemas.microsoft.com/office/drawing/2014/main" id="{17C9F991-0D4F-4339-9A94-137FE6D0CF99}"/>
                </a:ext>
              </a:extLst>
            </p:cNvPr>
            <p:cNvSpPr/>
            <p:nvPr/>
          </p:nvSpPr>
          <p:spPr>
            <a:xfrm rot="16200000" flipV="1">
              <a:off x="3496954" y="3914108"/>
              <a:ext cx="23271" cy="23271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7C39F38-1783-4AD5-8B0E-0D64D151CB48}"/>
                </a:ext>
              </a:extLst>
            </p:cNvPr>
            <p:cNvCxnSpPr>
              <a:cxnSpLocks/>
            </p:cNvCxnSpPr>
            <p:nvPr/>
          </p:nvCxnSpPr>
          <p:spPr>
            <a:xfrm>
              <a:off x="3378960" y="3914501"/>
              <a:ext cx="121773" cy="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24EFF453-8330-4668-9BFC-0F01F98D58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7476" y="3924585"/>
              <a:ext cx="69422" cy="473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AE13B4-146D-49AD-B6A7-43A77BB051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0061" y="3853561"/>
              <a:ext cx="0" cy="60505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584C69A-7D53-4AB3-B062-4759B7C8A6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4565" y="3851796"/>
              <a:ext cx="0" cy="60505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2B75FD0-F631-4758-A7A9-1706CC409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7848" y="3925968"/>
              <a:ext cx="0" cy="18616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EFB555F8-CA18-4E98-9A1D-F2E925B181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86292" y="3962789"/>
              <a:ext cx="15103" cy="930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222E825-0507-45B1-A46A-8F4D46F64BE2}"/>
                </a:ext>
              </a:extLst>
            </p:cNvPr>
            <p:cNvCxnSpPr>
              <a:cxnSpLocks/>
            </p:cNvCxnSpPr>
            <p:nvPr/>
          </p:nvCxnSpPr>
          <p:spPr>
            <a:xfrm>
              <a:off x="3496577" y="3914711"/>
              <a:ext cx="12347" cy="9308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1994D79-C2FA-4FBA-B62D-377538C61B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4217" y="3845974"/>
              <a:ext cx="0" cy="18616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E161DF2-6B04-41DB-8E9A-094CECD6DE82}"/>
                </a:ext>
              </a:extLst>
            </p:cNvPr>
            <p:cNvCxnSpPr>
              <a:cxnSpLocks/>
            </p:cNvCxnSpPr>
            <p:nvPr/>
          </p:nvCxnSpPr>
          <p:spPr>
            <a:xfrm>
              <a:off x="3407378" y="3863259"/>
              <a:ext cx="86838" cy="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29CD47B-118B-4D5F-8936-08D5E46F2D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8776" y="3914110"/>
              <a:ext cx="29820" cy="459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FCB9BD6E-02B9-41BC-B55A-CF5E346A23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0306" y="3888983"/>
              <a:ext cx="29820" cy="459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A91F3823-8F0B-429B-AC2C-D3EA68A758A7}"/>
                </a:ext>
              </a:extLst>
            </p:cNvPr>
            <p:cNvSpPr/>
            <p:nvPr/>
          </p:nvSpPr>
          <p:spPr>
            <a:xfrm>
              <a:off x="2804575" y="3796862"/>
              <a:ext cx="1246091" cy="40577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034335F-9800-4DC0-AA05-AD934F04A0B2}"/>
                </a:ext>
              </a:extLst>
            </p:cNvPr>
            <p:cNvGrpSpPr/>
            <p:nvPr/>
          </p:nvGrpSpPr>
          <p:grpSpPr>
            <a:xfrm>
              <a:off x="3062476" y="3822986"/>
              <a:ext cx="903786" cy="0"/>
              <a:chOff x="2560235" y="2209799"/>
              <a:chExt cx="1775623" cy="0"/>
            </a:xfrm>
          </p:grpSpPr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85931848-7DF2-406E-BD37-D9AC0E0585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0235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5FC257E7-BDA2-455E-9585-ACC1AA9C5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2165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628A1B3A-B398-43B6-BA62-662C1057DF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1711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741710A1-92EE-4FAC-921C-0ADD0C00B6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1731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06C19CD9-F6E9-4FFB-9363-D573E397DB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376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750FEA49-FC7B-4BC5-A1DA-B73D315973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6420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C096CFAC-9E26-4B8E-9F31-BC1418A69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0726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A432FF2A-76DE-4326-8C22-6B4BF4F49F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127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387BB228-DCF7-47AE-9897-F088BB03E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2672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D898ACE5-5E48-49CD-AFB8-1E9513385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5552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2961CDCF-1888-48F4-B15E-1262B8B475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4620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3268B129-89DA-4E13-90D8-D2D09289D6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9869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349AA728-0F26-4E88-AF47-D481988B70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5122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E3033E42-64C5-4E73-8065-817D87466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3232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A3B4D674-146F-4627-B6F0-8DA4E09119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107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B9020F57-C094-44C8-937C-79DB9DE2A0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6595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217B8BCE-3FD2-43E5-8AB7-286C5BB575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7088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C689EEA6-E7C3-493A-AB05-415B396595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7570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07FE7A3-D644-4199-A47E-07CA6B69EAC9}"/>
                </a:ext>
              </a:extLst>
            </p:cNvPr>
            <p:cNvGrpSpPr/>
            <p:nvPr/>
          </p:nvGrpSpPr>
          <p:grpSpPr>
            <a:xfrm rot="10800000">
              <a:off x="3048674" y="3794906"/>
              <a:ext cx="903786" cy="0"/>
              <a:chOff x="2560235" y="2209799"/>
              <a:chExt cx="1775623" cy="0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81A5066E-76F6-487D-9154-7FB76A7DAE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0235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EAAD3A6-F8B9-40F9-A270-2875E3ED2A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2165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5F86866B-BEDD-405D-B313-67997B3540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1711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8FFC7701-B54F-4862-98E7-D2114D7968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1731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62C3A40C-0820-4E33-84CA-2A885DE1C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376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FF18ADF8-ECE4-4124-986B-FBE9225E8D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6420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5E31D7E3-902E-4144-B637-493015EEAD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0726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EACBEB67-D523-4598-BD18-12C2FA55B5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127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4A0CBEC8-EC1A-4B7E-9B04-948367B8ED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2672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D122BCC9-F9E0-4A37-8DD6-FB1D6E4D6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5552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C6B4A173-6847-4A8E-BB5D-A924DF7B88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4620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75927CB4-BF99-4770-9BC9-9F99B8F4FD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9869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C14DAF63-6CF6-4B00-AB29-A95CBDA75D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5122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2E01B0E7-7580-40BB-9343-57BA0CE540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3232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AC69677-A08E-41BF-99B1-B493106D19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107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4A1EDA36-EE77-4F04-81F2-6EA2DA9DCA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6595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978D6DE5-F124-4DD9-9C6D-60E840E3EC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7088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E80A2202-FAD5-4B2B-BC8A-AEC1F5A330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7570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6E94F504-252B-4BC5-9BF8-E56EF34B8D64}"/>
                </a:ext>
              </a:extLst>
            </p:cNvPr>
            <p:cNvGrpSpPr/>
            <p:nvPr/>
          </p:nvGrpSpPr>
          <p:grpSpPr>
            <a:xfrm>
              <a:off x="3062261" y="3824084"/>
              <a:ext cx="903786" cy="0"/>
              <a:chOff x="2560235" y="2209799"/>
              <a:chExt cx="1775623" cy="0"/>
            </a:xfrm>
          </p:grpSpPr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E8F30D23-BF40-4CC4-8A98-A4F9254274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0235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572D0D4C-EF02-434D-9536-86AE57F47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2165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D452859-1582-4C31-AE27-4BE09327A0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1711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4E6DCC7A-D72C-40D3-85C3-077D6B4B22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1731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5481EE1-67BD-457F-8492-416ADBD82B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376" y="2209799"/>
                <a:ext cx="48224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C62AAD62-D5D6-4B08-AC1E-D202C39A16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6420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1689DF7D-8097-4DBF-ADFB-5079DD8C1F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0726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6C5A4DB9-C5CB-4DBF-AAFE-B88674BB4F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127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B7128FE8-D8FC-48BF-A98B-6542900922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2672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345516-2118-43DA-A2D6-D8970358F0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5552" y="2209799"/>
                <a:ext cx="23437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7D19E136-2B31-42B4-B17B-5A94B68810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4620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8EC03D0F-66D5-457E-AA9B-9289DB73E6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9869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26B2B951-A92C-488E-92FE-32DF3665F6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5122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B2F50C71-A621-4F74-B2AB-C3F35E3F87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3232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2E14AB1D-D578-49E9-A5A1-39BFFAEDA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107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2E051ED1-3085-434E-AB40-4F4B04636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6595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C80308AE-6355-4289-AD98-A7139B45AF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7088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2B5839EA-5069-4CB6-BBF9-5E7F9FEC3E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7570" y="2209799"/>
                <a:ext cx="18288" cy="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Arrow: Right 123">
              <a:extLst>
                <a:ext uri="{FF2B5EF4-FFF2-40B4-BE49-F238E27FC236}">
                  <a16:creationId xmlns:a16="http://schemas.microsoft.com/office/drawing/2014/main" id="{25FEC18F-104B-43E8-BC93-1941C98D0A5C}"/>
                </a:ext>
              </a:extLst>
            </p:cNvPr>
            <p:cNvSpPr/>
            <p:nvPr/>
          </p:nvSpPr>
          <p:spPr>
            <a:xfrm>
              <a:off x="2771766" y="3437944"/>
              <a:ext cx="1363391" cy="251453"/>
            </a:xfrm>
            <a:prstGeom prst="rightArrow">
              <a:avLst>
                <a:gd name="adj1" fmla="val 50000"/>
                <a:gd name="adj2" fmla="val 68514"/>
              </a:avLst>
            </a:prstGeom>
            <a:gradFill>
              <a:gsLst>
                <a:gs pos="0">
                  <a:srgbClr val="00B0F0"/>
                </a:gs>
                <a:gs pos="67000">
                  <a:srgbClr val="FFC000"/>
                </a:gs>
                <a:gs pos="27000">
                  <a:schemeClr val="bg1"/>
                </a:gs>
                <a:gs pos="100000">
                  <a:srgbClr val="FF0000"/>
                </a:gs>
              </a:gsLst>
              <a:lin ang="0" scaled="0"/>
            </a:gradFill>
            <a:ln w="3175">
              <a:noFill/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344E3B4-825C-4B2B-94FF-4671AC0C2D9C}"/>
                </a:ext>
              </a:extLst>
            </p:cNvPr>
            <p:cNvSpPr txBox="1"/>
            <p:nvPr/>
          </p:nvSpPr>
          <p:spPr>
            <a:xfrm>
              <a:off x="3561851" y="3481630"/>
              <a:ext cx="458232" cy="122200"/>
            </a:xfrm>
            <a:prstGeom prst="rect">
              <a:avLst/>
            </a:prstGeom>
            <a:noFill/>
          </p:spPr>
          <p:txBody>
            <a:bodyPr wrap="square" lIns="46654" tIns="46654" rIns="46654" bIns="46654" rtlCol="0"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r>
                <a:rPr lang="en-US" sz="648" dirty="0">
                  <a:solidFill>
                    <a:schemeClr val="tx2"/>
                  </a:solidFill>
                  <a:latin typeface="Nokia Pure Text Light"/>
                </a:rPr>
                <a:t>air flow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8FFA2BDC-7DD1-4FC6-9D83-1E7B767A2319}"/>
                </a:ext>
              </a:extLst>
            </p:cNvPr>
            <p:cNvSpPr/>
            <p:nvPr/>
          </p:nvSpPr>
          <p:spPr>
            <a:xfrm>
              <a:off x="2957695" y="3525818"/>
              <a:ext cx="576679" cy="130414"/>
            </a:xfrm>
            <a:prstGeom prst="rect">
              <a:avLst/>
            </a:prstGeom>
            <a:pattFill prst="dkVert">
              <a:fgClr>
                <a:srgbClr val="CC9B00"/>
              </a:fgClr>
              <a:bgClr>
                <a:schemeClr val="bg1"/>
              </a:bgClr>
            </a:patt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127" name="Arrow: Right 126">
              <a:extLst>
                <a:ext uri="{FF2B5EF4-FFF2-40B4-BE49-F238E27FC236}">
                  <a16:creationId xmlns:a16="http://schemas.microsoft.com/office/drawing/2014/main" id="{DF2D4F3C-9D39-42FD-95CE-298EC4B6E23C}"/>
                </a:ext>
              </a:extLst>
            </p:cNvPr>
            <p:cNvSpPr/>
            <p:nvPr/>
          </p:nvSpPr>
          <p:spPr>
            <a:xfrm>
              <a:off x="2779318" y="3920425"/>
              <a:ext cx="1368663" cy="245079"/>
            </a:xfrm>
            <a:prstGeom prst="rightArrow">
              <a:avLst>
                <a:gd name="adj1" fmla="val 50000"/>
                <a:gd name="adj2" fmla="val 68514"/>
              </a:avLst>
            </a:prstGeom>
            <a:gradFill>
              <a:gsLst>
                <a:gs pos="0">
                  <a:srgbClr val="00B0F0"/>
                </a:gs>
                <a:gs pos="66358">
                  <a:srgbClr val="FFC000"/>
                </a:gs>
                <a:gs pos="37000">
                  <a:schemeClr val="bg1"/>
                </a:gs>
                <a:gs pos="100000">
                  <a:srgbClr val="FF0000"/>
                </a:gs>
              </a:gsLst>
              <a:lin ang="0" scaled="0"/>
            </a:gradFill>
            <a:ln w="3175">
              <a:noFill/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049A289-222F-40EF-A56A-A00AC6F9579B}"/>
                </a:ext>
              </a:extLst>
            </p:cNvPr>
            <p:cNvSpPr txBox="1"/>
            <p:nvPr/>
          </p:nvSpPr>
          <p:spPr>
            <a:xfrm>
              <a:off x="3587613" y="3972741"/>
              <a:ext cx="458232" cy="122200"/>
            </a:xfrm>
            <a:prstGeom prst="rect">
              <a:avLst/>
            </a:prstGeom>
            <a:noFill/>
          </p:spPr>
          <p:txBody>
            <a:bodyPr wrap="square" lIns="46654" tIns="46654" rIns="46654" bIns="46654" rtlCol="0"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r>
                <a:rPr lang="en-US" sz="648" dirty="0">
                  <a:solidFill>
                    <a:schemeClr val="tx2"/>
                  </a:solidFill>
                  <a:latin typeface="Nokia Pure Text Light"/>
                </a:rPr>
                <a:t>air flow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F8A04D1-1E7C-459E-951A-B0A2B4D6CBF5}"/>
                </a:ext>
              </a:extLst>
            </p:cNvPr>
            <p:cNvSpPr/>
            <p:nvPr/>
          </p:nvSpPr>
          <p:spPr>
            <a:xfrm>
              <a:off x="2957695" y="3963195"/>
              <a:ext cx="576679" cy="130414"/>
            </a:xfrm>
            <a:prstGeom prst="rect">
              <a:avLst/>
            </a:prstGeom>
            <a:pattFill prst="dkVert">
              <a:fgClr>
                <a:srgbClr val="CC9B00"/>
              </a:fgClr>
              <a:bgClr>
                <a:schemeClr val="bg1"/>
              </a:bgClr>
            </a:patt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778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132" name="Partial Circle 131">
              <a:extLst>
                <a:ext uri="{FF2B5EF4-FFF2-40B4-BE49-F238E27FC236}">
                  <a16:creationId xmlns:a16="http://schemas.microsoft.com/office/drawing/2014/main" id="{7828BD3A-7D01-4BFB-A95E-3F61D6336E6E}"/>
                </a:ext>
              </a:extLst>
            </p:cNvPr>
            <p:cNvSpPr/>
            <p:nvPr/>
          </p:nvSpPr>
          <p:spPr>
            <a:xfrm rot="16200000">
              <a:off x="2249776" y="3580209"/>
              <a:ext cx="172907" cy="166723"/>
            </a:xfrm>
            <a:prstGeom prst="pie">
              <a:avLst>
                <a:gd name="adj1" fmla="val 5337900"/>
                <a:gd name="adj2" fmla="val 10845653"/>
              </a:avLst>
            </a:prstGeom>
            <a:solidFill>
              <a:srgbClr val="0574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>
                <a:solidFill>
                  <a:schemeClr val="tx2"/>
                </a:solidFill>
              </a:endParaRPr>
            </a:p>
          </p:txBody>
        </p:sp>
        <p:sp>
          <p:nvSpPr>
            <p:cNvPr id="133" name="Partial Circle 132">
              <a:extLst>
                <a:ext uri="{FF2B5EF4-FFF2-40B4-BE49-F238E27FC236}">
                  <a16:creationId xmlns:a16="http://schemas.microsoft.com/office/drawing/2014/main" id="{B4E7A6BC-451A-4B6C-9608-869F06798789}"/>
                </a:ext>
              </a:extLst>
            </p:cNvPr>
            <p:cNvSpPr/>
            <p:nvPr/>
          </p:nvSpPr>
          <p:spPr>
            <a:xfrm rot="5400000" flipV="1">
              <a:off x="2249776" y="3884002"/>
              <a:ext cx="172907" cy="166723"/>
            </a:xfrm>
            <a:prstGeom prst="pie">
              <a:avLst>
                <a:gd name="adj1" fmla="val 5337900"/>
                <a:gd name="adj2" fmla="val 10845653"/>
              </a:avLst>
            </a:prstGeom>
            <a:solidFill>
              <a:srgbClr val="0575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>
                <a:solidFill>
                  <a:schemeClr val="tx2"/>
                </a:solidFill>
              </a:endParaRP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D972B5F5-D3F9-42BC-A491-C5207B13A3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9153" y="3523502"/>
              <a:ext cx="228320" cy="133135"/>
              <a:chOff x="4526500" y="8921219"/>
              <a:chExt cx="246294" cy="180000"/>
            </a:xfrm>
          </p:grpSpPr>
          <p:cxnSp>
            <p:nvCxnSpPr>
              <p:cNvPr id="152" name="Connector: Curved 151">
                <a:extLst>
                  <a:ext uri="{FF2B5EF4-FFF2-40B4-BE49-F238E27FC236}">
                    <a16:creationId xmlns:a16="http://schemas.microsoft.com/office/drawing/2014/main" id="{18D34E07-987F-4C99-817D-E7E46D99BB2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508500" y="8939219"/>
                <a:ext cx="180000" cy="144000"/>
              </a:xfrm>
              <a:prstGeom prst="curved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or: Curved 152">
                <a:extLst>
                  <a:ext uri="{FF2B5EF4-FFF2-40B4-BE49-F238E27FC236}">
                    <a16:creationId xmlns:a16="http://schemas.microsoft.com/office/drawing/2014/main" id="{8D7FCBED-67F0-4A55-9727-0B806586A1B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559647" y="8939219"/>
                <a:ext cx="180000" cy="144000"/>
              </a:xfrm>
              <a:prstGeom prst="curved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or: Curved 153">
                <a:extLst>
                  <a:ext uri="{FF2B5EF4-FFF2-40B4-BE49-F238E27FC236}">
                    <a16:creationId xmlns:a16="http://schemas.microsoft.com/office/drawing/2014/main" id="{5DE7CA4A-D129-455B-A08E-897E557182F3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610794" y="8939219"/>
                <a:ext cx="180000" cy="144000"/>
              </a:xfrm>
              <a:prstGeom prst="curved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80B206A8-ADD6-48A4-937E-46F747DA13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05940" y="3988927"/>
              <a:ext cx="228320" cy="133135"/>
              <a:chOff x="4526500" y="8921219"/>
              <a:chExt cx="246294" cy="180000"/>
            </a:xfrm>
          </p:grpSpPr>
          <p:cxnSp>
            <p:nvCxnSpPr>
              <p:cNvPr id="149" name="Connector: Curved 148">
                <a:extLst>
                  <a:ext uri="{FF2B5EF4-FFF2-40B4-BE49-F238E27FC236}">
                    <a16:creationId xmlns:a16="http://schemas.microsoft.com/office/drawing/2014/main" id="{998BEEA7-40D3-4524-9EE4-6A753591D9B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508500" y="8939219"/>
                <a:ext cx="180000" cy="144000"/>
              </a:xfrm>
              <a:prstGeom prst="curved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or: Curved 149">
                <a:extLst>
                  <a:ext uri="{FF2B5EF4-FFF2-40B4-BE49-F238E27FC236}">
                    <a16:creationId xmlns:a16="http://schemas.microsoft.com/office/drawing/2014/main" id="{78BF5CC2-8024-4733-8134-FBF901854B6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559647" y="8939219"/>
                <a:ext cx="180000" cy="144000"/>
              </a:xfrm>
              <a:prstGeom prst="curved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or: Curved 150">
                <a:extLst>
                  <a:ext uri="{FF2B5EF4-FFF2-40B4-BE49-F238E27FC236}">
                    <a16:creationId xmlns:a16="http://schemas.microsoft.com/office/drawing/2014/main" id="{296C569C-45D5-4DC6-8EB0-04F450C16D56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610794" y="8939219"/>
                <a:ext cx="180000" cy="144000"/>
              </a:xfrm>
              <a:prstGeom prst="curved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DC9305C8-6E75-4554-92E3-9782566AE777}"/>
                </a:ext>
              </a:extLst>
            </p:cNvPr>
            <p:cNvSpPr txBox="1"/>
            <p:nvPr/>
          </p:nvSpPr>
          <p:spPr>
            <a:xfrm>
              <a:off x="3028346" y="4137011"/>
              <a:ext cx="653582" cy="205531"/>
            </a:xfrm>
            <a:prstGeom prst="rect">
              <a:avLst/>
            </a:prstGeom>
            <a:noFill/>
          </p:spPr>
          <p:txBody>
            <a:bodyPr wrap="square" lIns="46654" tIns="46654" rIns="46654" bIns="46654" rtlCol="0"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r>
                <a:rPr lang="en-US" sz="750" dirty="0">
                  <a:solidFill>
                    <a:schemeClr val="tx2"/>
                  </a:solidFill>
                  <a:latin typeface="Nokia Pure Text Light"/>
                </a:rPr>
                <a:t>heat sink</a:t>
              </a:r>
            </a:p>
          </p:txBody>
        </p:sp>
      </p:grp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F4C9CDD7-0C9F-4834-AB05-49DA80492964}"/>
              </a:ext>
            </a:extLst>
          </p:cNvPr>
          <p:cNvCxnSpPr>
            <a:cxnSpLocks/>
          </p:cNvCxnSpPr>
          <p:nvPr/>
        </p:nvCxnSpPr>
        <p:spPr>
          <a:xfrm>
            <a:off x="394976" y="2834640"/>
            <a:ext cx="8074655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811C7FA9-2FDE-4930-9BFC-F895841372D3}"/>
              </a:ext>
            </a:extLst>
          </p:cNvPr>
          <p:cNvCxnSpPr>
            <a:cxnSpLocks/>
          </p:cNvCxnSpPr>
          <p:nvPr/>
        </p:nvCxnSpPr>
        <p:spPr>
          <a:xfrm>
            <a:off x="4579620" y="794385"/>
            <a:ext cx="0" cy="397764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BD9E1720-EBDE-42D0-AFD0-AC31429785C7}"/>
              </a:ext>
            </a:extLst>
          </p:cNvPr>
          <p:cNvGrpSpPr>
            <a:grpSpLocks noChangeAspect="1"/>
          </p:cNvGrpSpPr>
          <p:nvPr/>
        </p:nvGrpSpPr>
        <p:grpSpPr>
          <a:xfrm>
            <a:off x="6198514" y="3351743"/>
            <a:ext cx="2041574" cy="1656000"/>
            <a:chOff x="6566354" y="4492153"/>
            <a:chExt cx="2166886" cy="175764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7DEB14-9FFB-451A-B2E0-3E472EFD2CFF}"/>
                </a:ext>
              </a:extLst>
            </p:cNvPr>
            <p:cNvSpPr/>
            <p:nvPr/>
          </p:nvSpPr>
          <p:spPr>
            <a:xfrm>
              <a:off x="6566354" y="4539754"/>
              <a:ext cx="724463" cy="111779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>
                <a:solidFill>
                  <a:schemeClr val="tx2"/>
                </a:solidFill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9A97B0E-1FD4-4089-88EB-FBC18BBFC942}"/>
                </a:ext>
              </a:extLst>
            </p:cNvPr>
            <p:cNvSpPr/>
            <p:nvPr/>
          </p:nvSpPr>
          <p:spPr>
            <a:xfrm flipH="1">
              <a:off x="7177249" y="4571863"/>
              <a:ext cx="953964" cy="327226"/>
            </a:xfrm>
            <a:prstGeom prst="parallelogram">
              <a:avLst>
                <a:gd name="adj" fmla="val 186018"/>
              </a:avLst>
            </a:prstGeom>
            <a:solidFill>
              <a:schemeClr val="accent5">
                <a:alpha val="93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>
                <a:solidFill>
                  <a:schemeClr val="tx2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B517E3-A3D3-496A-A890-54611A57EA50}"/>
                </a:ext>
              </a:extLst>
            </p:cNvPr>
            <p:cNvSpPr/>
            <p:nvPr/>
          </p:nvSpPr>
          <p:spPr>
            <a:xfrm>
              <a:off x="6664988" y="4597865"/>
              <a:ext cx="724463" cy="111779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>
                <a:solidFill>
                  <a:schemeClr val="tx2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0FE6117-B7D7-448C-8A19-F05EA39F5303}"/>
                </a:ext>
              </a:extLst>
            </p:cNvPr>
            <p:cNvSpPr/>
            <p:nvPr/>
          </p:nvSpPr>
          <p:spPr>
            <a:xfrm>
              <a:off x="6763621" y="4655972"/>
              <a:ext cx="724463" cy="111779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>
                <a:solidFill>
                  <a:schemeClr val="tx2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CAFB53-31EB-4B36-BEED-AEEB2866111C}"/>
                </a:ext>
              </a:extLst>
            </p:cNvPr>
            <p:cNvSpPr txBox="1"/>
            <p:nvPr/>
          </p:nvSpPr>
          <p:spPr>
            <a:xfrm rot="5400000">
              <a:off x="7707419" y="5223973"/>
              <a:ext cx="1757642" cy="294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112G SerDes</a:t>
              </a:r>
              <a:endParaRPr lang="en-US" sz="1050" dirty="0">
                <a:solidFill>
                  <a:schemeClr val="tx2"/>
                </a:solidFill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</p:txBody>
        </p:sp>
        <p:sp>
          <p:nvSpPr>
            <p:cNvPr id="264" name="Arrow: Right 263">
              <a:extLst>
                <a:ext uri="{FF2B5EF4-FFF2-40B4-BE49-F238E27FC236}">
                  <a16:creationId xmlns:a16="http://schemas.microsoft.com/office/drawing/2014/main" id="{59A43ACF-3F2F-49C7-BF83-5BD171ED7C76}"/>
                </a:ext>
              </a:extLst>
            </p:cNvPr>
            <p:cNvSpPr/>
            <p:nvPr/>
          </p:nvSpPr>
          <p:spPr>
            <a:xfrm>
              <a:off x="6690908" y="4956434"/>
              <a:ext cx="1774058" cy="378685"/>
            </a:xfrm>
            <a:prstGeom prst="rightArrow">
              <a:avLst>
                <a:gd name="adj1" fmla="val 50000"/>
                <a:gd name="adj2" fmla="val 68514"/>
              </a:avLst>
            </a:prstGeom>
            <a:gradFill>
              <a:gsLst>
                <a:gs pos="0">
                  <a:srgbClr val="00B0F0"/>
                </a:gs>
                <a:gs pos="67000">
                  <a:srgbClr val="FFC000"/>
                </a:gs>
                <a:gs pos="27000">
                  <a:schemeClr val="bg1"/>
                </a:gs>
                <a:gs pos="100000">
                  <a:srgbClr val="FF0000"/>
                </a:gs>
              </a:gsLst>
              <a:lin ang="0" scaled="0"/>
            </a:gradFill>
            <a:ln w="3175">
              <a:noFill/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900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378D1E-40D9-4B8C-8F50-5CFE90D9703F}"/>
                </a:ext>
              </a:extLst>
            </p:cNvPr>
            <p:cNvSpPr/>
            <p:nvPr/>
          </p:nvSpPr>
          <p:spPr>
            <a:xfrm>
              <a:off x="6862249" y="4714083"/>
              <a:ext cx="724463" cy="111779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>
                <a:solidFill>
                  <a:schemeClr val="tx2"/>
                </a:solidFill>
              </a:endParaRPr>
            </a:p>
          </p:txBody>
        </p:sp>
        <p:sp>
          <p:nvSpPr>
            <p:cNvPr id="265" name="Arrow: Right 264">
              <a:extLst>
                <a:ext uri="{FF2B5EF4-FFF2-40B4-BE49-F238E27FC236}">
                  <a16:creationId xmlns:a16="http://schemas.microsoft.com/office/drawing/2014/main" id="{67F54BA2-A024-4545-AA31-8F367507CB99}"/>
                </a:ext>
              </a:extLst>
            </p:cNvPr>
            <p:cNvSpPr/>
            <p:nvPr/>
          </p:nvSpPr>
          <p:spPr>
            <a:xfrm>
              <a:off x="6698486" y="5459711"/>
              <a:ext cx="1774058" cy="378685"/>
            </a:xfrm>
            <a:prstGeom prst="rightArrow">
              <a:avLst>
                <a:gd name="adj1" fmla="val 50000"/>
                <a:gd name="adj2" fmla="val 68514"/>
              </a:avLst>
            </a:prstGeom>
            <a:gradFill>
              <a:gsLst>
                <a:gs pos="0">
                  <a:srgbClr val="00B0F0"/>
                </a:gs>
                <a:gs pos="67000">
                  <a:srgbClr val="FFC000"/>
                </a:gs>
                <a:gs pos="27000">
                  <a:schemeClr val="bg1"/>
                </a:gs>
                <a:gs pos="100000">
                  <a:srgbClr val="FF0000"/>
                </a:gs>
              </a:gsLst>
              <a:lin ang="0" scaled="0"/>
            </a:gradFill>
            <a:ln w="3175">
              <a:noFill/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654" tIns="46654" rIns="46654" bIns="4665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58384">
                <a:spcAft>
                  <a:spcPts val="194"/>
                </a:spcAft>
                <a:buSzPct val="100000"/>
                <a:defRPr/>
              </a:pPr>
              <a:endParaRPr lang="en-US" sz="900" dirty="0">
                <a:solidFill>
                  <a:schemeClr val="tx2"/>
                </a:solidFill>
                <a:latin typeface="Nokia Pure Text Light"/>
              </a:endParaRPr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30A0957D-D459-4C4F-BF84-284504B487A5}"/>
                </a:ext>
              </a:extLst>
            </p:cNvPr>
            <p:cNvSpPr/>
            <p:nvPr/>
          </p:nvSpPr>
          <p:spPr>
            <a:xfrm flipH="1">
              <a:off x="7186456" y="5387423"/>
              <a:ext cx="953964" cy="327226"/>
            </a:xfrm>
            <a:prstGeom prst="parallelogram">
              <a:avLst>
                <a:gd name="adj" fmla="val 186018"/>
              </a:avLst>
            </a:prstGeom>
            <a:solidFill>
              <a:schemeClr val="accent5">
                <a:alpha val="93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>
                <a:solidFill>
                  <a:schemeClr val="tx2"/>
                </a:solidFill>
              </a:endParaRPr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AA8705EE-232E-4782-9CB8-A67548AEBDA5}"/>
                </a:ext>
              </a:extLst>
            </p:cNvPr>
            <p:cNvSpPr/>
            <p:nvPr/>
          </p:nvSpPr>
          <p:spPr>
            <a:xfrm flipH="1">
              <a:off x="7192928" y="5109272"/>
              <a:ext cx="953964" cy="327226"/>
            </a:xfrm>
            <a:prstGeom prst="parallelogram">
              <a:avLst>
                <a:gd name="adj" fmla="val 186018"/>
              </a:avLst>
            </a:prstGeom>
            <a:solidFill>
              <a:schemeClr val="accent5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>
                <a:solidFill>
                  <a:schemeClr val="tx2"/>
                </a:solidFill>
              </a:endParaRPr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7091CA18-9BCC-41A8-A8F7-A0F137C21554}"/>
                </a:ext>
              </a:extLst>
            </p:cNvPr>
            <p:cNvSpPr/>
            <p:nvPr/>
          </p:nvSpPr>
          <p:spPr>
            <a:xfrm flipH="1">
              <a:off x="7177249" y="4844924"/>
              <a:ext cx="953964" cy="327226"/>
            </a:xfrm>
            <a:prstGeom prst="parallelogram">
              <a:avLst>
                <a:gd name="adj" fmla="val 186018"/>
              </a:avLst>
            </a:prstGeom>
            <a:solidFill>
              <a:schemeClr val="accent5">
                <a:alpha val="93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>
                <a:solidFill>
                  <a:schemeClr val="tx2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0FC80E-3EC8-48E8-891F-F40CBAA8BF75}"/>
                </a:ext>
              </a:extLst>
            </p:cNvPr>
            <p:cNvSpPr/>
            <p:nvPr/>
          </p:nvSpPr>
          <p:spPr>
            <a:xfrm>
              <a:off x="6970570" y="4772192"/>
              <a:ext cx="724463" cy="111779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>
                <a:solidFill>
                  <a:schemeClr val="tx2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AFAB204-D664-4465-BC1C-0B6D21C31947}"/>
                </a:ext>
              </a:extLst>
            </p:cNvPr>
            <p:cNvSpPr/>
            <p:nvPr/>
          </p:nvSpPr>
          <p:spPr>
            <a:xfrm>
              <a:off x="7078886" y="4830301"/>
              <a:ext cx="724463" cy="111779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>
                <a:solidFill>
                  <a:schemeClr val="tx2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E18C9C-BEFF-4B13-A178-B69A4D338620}"/>
                </a:ext>
              </a:extLst>
            </p:cNvPr>
            <p:cNvSpPr txBox="1"/>
            <p:nvPr/>
          </p:nvSpPr>
          <p:spPr>
            <a:xfrm>
              <a:off x="7099443" y="5046573"/>
              <a:ext cx="464821" cy="424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Line</a:t>
              </a:r>
            </a:p>
            <a:p>
              <a:r>
                <a:rPr lang="en-US" sz="10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rPr>
                <a:t>card</a:t>
              </a:r>
              <a:endParaRPr lang="en-CA" sz="1000" dirty="0">
                <a:solidFill>
                  <a:schemeClr val="tx2"/>
                </a:solidFill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endParaRP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FDF99AA-F731-420C-AAE6-C6A7C8D08CEC}"/>
                </a:ext>
              </a:extLst>
            </p:cNvPr>
            <p:cNvGrpSpPr/>
            <p:nvPr/>
          </p:nvGrpSpPr>
          <p:grpSpPr>
            <a:xfrm>
              <a:off x="7659760" y="4835196"/>
              <a:ext cx="727549" cy="298177"/>
              <a:chOff x="6505575" y="10739414"/>
              <a:chExt cx="530308" cy="217340"/>
            </a:xfrm>
          </p:grpSpPr>
          <p:sp>
            <p:nvSpPr>
              <p:cNvPr id="161" name="Arrow: Right 160">
                <a:extLst>
                  <a:ext uri="{FF2B5EF4-FFF2-40B4-BE49-F238E27FC236}">
                    <a16:creationId xmlns:a16="http://schemas.microsoft.com/office/drawing/2014/main" id="{7B11E599-2171-4E66-80C7-62D9C37FE0E4}"/>
                  </a:ext>
                </a:extLst>
              </p:cNvPr>
              <p:cNvSpPr/>
              <p:nvPr/>
            </p:nvSpPr>
            <p:spPr>
              <a:xfrm flipH="1">
                <a:off x="6505575" y="10739414"/>
                <a:ext cx="352425" cy="217340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A44EDC92-C10C-4586-B35D-2FDB886AC96B}"/>
                  </a:ext>
                </a:extLst>
              </p:cNvPr>
              <p:cNvSpPr txBox="1"/>
              <p:nvPr/>
            </p:nvSpPr>
            <p:spPr>
              <a:xfrm>
                <a:off x="6565769" y="10765142"/>
                <a:ext cx="470114" cy="166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tx2"/>
                    </a:solidFill>
                    <a:latin typeface="Nokia Pure Text" panose="020B0504040602060303" pitchFamily="34" charset="0"/>
                    <a:ea typeface="Nokia Pure Text" panose="020B0504040602060303" pitchFamily="34" charset="0"/>
                    <a:cs typeface="Nokia Pure Text" panose="020B0504040602060303" pitchFamily="34" charset="0"/>
                  </a:rPr>
                  <a:t>SFM</a:t>
                </a:r>
                <a:endParaRPr lang="en-CA" sz="8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endParaRP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0B501A37-C20F-40B6-BE31-8F74ACEBA5FB}"/>
                </a:ext>
              </a:extLst>
            </p:cNvPr>
            <p:cNvGrpSpPr/>
            <p:nvPr/>
          </p:nvGrpSpPr>
          <p:grpSpPr>
            <a:xfrm>
              <a:off x="7659760" y="5109618"/>
              <a:ext cx="726166" cy="298177"/>
              <a:chOff x="6505575" y="10739414"/>
              <a:chExt cx="529300" cy="217340"/>
            </a:xfrm>
          </p:grpSpPr>
          <p:sp>
            <p:nvSpPr>
              <p:cNvPr id="159" name="Arrow: Right 158">
                <a:extLst>
                  <a:ext uri="{FF2B5EF4-FFF2-40B4-BE49-F238E27FC236}">
                    <a16:creationId xmlns:a16="http://schemas.microsoft.com/office/drawing/2014/main" id="{6C6114AD-4C23-44CE-A536-BC3064D26E61}"/>
                  </a:ext>
                </a:extLst>
              </p:cNvPr>
              <p:cNvSpPr/>
              <p:nvPr/>
            </p:nvSpPr>
            <p:spPr>
              <a:xfrm flipH="1">
                <a:off x="6505575" y="10739414"/>
                <a:ext cx="352425" cy="217340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55A87153-DE16-4FE9-AA59-8221628B94D8}"/>
                  </a:ext>
                </a:extLst>
              </p:cNvPr>
              <p:cNvSpPr txBox="1"/>
              <p:nvPr/>
            </p:nvSpPr>
            <p:spPr>
              <a:xfrm>
                <a:off x="6564761" y="10767269"/>
                <a:ext cx="470114" cy="166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tx2"/>
                    </a:solidFill>
                    <a:latin typeface="Nokia Pure Text" panose="020B0504040602060303" pitchFamily="34" charset="0"/>
                    <a:ea typeface="Nokia Pure Text" panose="020B0504040602060303" pitchFamily="34" charset="0"/>
                    <a:cs typeface="Nokia Pure Text" panose="020B0504040602060303" pitchFamily="34" charset="0"/>
                  </a:rPr>
                  <a:t>SFM</a:t>
                </a:r>
                <a:endParaRPr lang="en-CA" sz="8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endParaRP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1CECEE19-8A98-4C0D-9EB1-3F73B71D2766}"/>
                </a:ext>
              </a:extLst>
            </p:cNvPr>
            <p:cNvGrpSpPr/>
            <p:nvPr/>
          </p:nvGrpSpPr>
          <p:grpSpPr>
            <a:xfrm>
              <a:off x="7659760" y="5370972"/>
              <a:ext cx="726081" cy="298177"/>
              <a:chOff x="6505575" y="10739414"/>
              <a:chExt cx="529238" cy="217340"/>
            </a:xfrm>
          </p:grpSpPr>
          <p:sp>
            <p:nvSpPr>
              <p:cNvPr id="157" name="Arrow: Right 156">
                <a:extLst>
                  <a:ext uri="{FF2B5EF4-FFF2-40B4-BE49-F238E27FC236}">
                    <a16:creationId xmlns:a16="http://schemas.microsoft.com/office/drawing/2014/main" id="{49C6033F-5B1E-4DB8-ACD8-932C252953D2}"/>
                  </a:ext>
                </a:extLst>
              </p:cNvPr>
              <p:cNvSpPr/>
              <p:nvPr/>
            </p:nvSpPr>
            <p:spPr>
              <a:xfrm flipH="1">
                <a:off x="6505575" y="10739414"/>
                <a:ext cx="352425" cy="217340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C71AF0A1-685D-4617-8001-18BBF3246513}"/>
                  </a:ext>
                </a:extLst>
              </p:cNvPr>
              <p:cNvSpPr txBox="1"/>
              <p:nvPr/>
            </p:nvSpPr>
            <p:spPr>
              <a:xfrm>
                <a:off x="6564699" y="10768465"/>
                <a:ext cx="470114" cy="166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tx2"/>
                    </a:solidFill>
                    <a:latin typeface="Nokia Pure Text" panose="020B0504040602060303" pitchFamily="34" charset="0"/>
                    <a:ea typeface="Nokia Pure Text" panose="020B0504040602060303" pitchFamily="34" charset="0"/>
                    <a:cs typeface="Nokia Pure Text" panose="020B0504040602060303" pitchFamily="34" charset="0"/>
                  </a:rPr>
                  <a:t>SFM</a:t>
                </a:r>
                <a:endParaRPr lang="en-CA" sz="8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AA5498ED-43AB-403A-98D4-E744476A800D}"/>
                </a:ext>
              </a:extLst>
            </p:cNvPr>
            <p:cNvGrpSpPr/>
            <p:nvPr/>
          </p:nvGrpSpPr>
          <p:grpSpPr>
            <a:xfrm>
              <a:off x="7659760" y="5649749"/>
              <a:ext cx="726049" cy="298177"/>
              <a:chOff x="6505575" y="10733064"/>
              <a:chExt cx="529215" cy="217340"/>
            </a:xfrm>
          </p:grpSpPr>
          <p:sp>
            <p:nvSpPr>
              <p:cNvPr id="155" name="Arrow: Right 154">
                <a:extLst>
                  <a:ext uri="{FF2B5EF4-FFF2-40B4-BE49-F238E27FC236}">
                    <a16:creationId xmlns:a16="http://schemas.microsoft.com/office/drawing/2014/main" id="{EAC39FE2-D0E6-47B3-8CDD-DE4D078D7006}"/>
                  </a:ext>
                </a:extLst>
              </p:cNvPr>
              <p:cNvSpPr/>
              <p:nvPr/>
            </p:nvSpPr>
            <p:spPr>
              <a:xfrm flipH="1">
                <a:off x="6505575" y="10733064"/>
                <a:ext cx="352425" cy="217340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E0225953-0E37-4D1B-89F7-FE10573884F9}"/>
                  </a:ext>
                </a:extLst>
              </p:cNvPr>
              <p:cNvSpPr txBox="1"/>
              <p:nvPr/>
            </p:nvSpPr>
            <p:spPr>
              <a:xfrm>
                <a:off x="6564676" y="10767373"/>
                <a:ext cx="470114" cy="166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tx2"/>
                    </a:solidFill>
                    <a:latin typeface="Nokia Pure Text" panose="020B0504040602060303" pitchFamily="34" charset="0"/>
                    <a:ea typeface="Nokia Pure Text" panose="020B0504040602060303" pitchFamily="34" charset="0"/>
                    <a:cs typeface="Nokia Pure Text" panose="020B0504040602060303" pitchFamily="34" charset="0"/>
                  </a:rPr>
                  <a:t>SFM</a:t>
                </a:r>
                <a:endParaRPr lang="en-CA" sz="8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endParaRPr>
              </a:p>
            </p:txBody>
          </p:sp>
        </p:grpSp>
      </p:grpSp>
      <p:sp>
        <p:nvSpPr>
          <p:cNvPr id="266" name="TextBox 265">
            <a:extLst>
              <a:ext uri="{FF2B5EF4-FFF2-40B4-BE49-F238E27FC236}">
                <a16:creationId xmlns:a16="http://schemas.microsoft.com/office/drawing/2014/main" id="{35849841-3DC8-4DCF-9171-0DCB1C899434}"/>
              </a:ext>
            </a:extLst>
          </p:cNvPr>
          <p:cNvSpPr txBox="1"/>
          <p:nvPr/>
        </p:nvSpPr>
        <p:spPr>
          <a:xfrm>
            <a:off x="4754753" y="1056658"/>
            <a:ext cx="1393119" cy="351049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>
              <a:spcAft>
                <a:spcPts val="450"/>
              </a:spcAft>
              <a:buSzPct val="100000"/>
            </a:pPr>
            <a:r>
              <a:rPr lang="en-US" sz="1400" dirty="0">
                <a:solidFill>
                  <a:schemeClr val="accent1"/>
                </a:solidFill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rPr>
              <a:t>Routing silicon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AB2A0B4B-C555-4587-A8B8-7DD8AF99D6E8}"/>
              </a:ext>
            </a:extLst>
          </p:cNvPr>
          <p:cNvSpPr txBox="1"/>
          <p:nvPr/>
        </p:nvSpPr>
        <p:spPr>
          <a:xfrm>
            <a:off x="360725" y="1051217"/>
            <a:ext cx="1631967" cy="386254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>
              <a:spcAft>
                <a:spcPts val="450"/>
              </a:spcAft>
              <a:buSzPct val="100000"/>
            </a:pPr>
            <a:r>
              <a:rPr lang="en-US" sz="1400" dirty="0">
                <a:solidFill>
                  <a:schemeClr val="accent1"/>
                </a:solidFill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rPr>
              <a:t>800G transceivers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114C0722-9A33-4342-A869-16B71020A2F3}"/>
              </a:ext>
            </a:extLst>
          </p:cNvPr>
          <p:cNvSpPr txBox="1"/>
          <p:nvPr/>
        </p:nvSpPr>
        <p:spPr>
          <a:xfrm>
            <a:off x="360726" y="3008667"/>
            <a:ext cx="2376964" cy="442676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>
              <a:spcAft>
                <a:spcPts val="450"/>
              </a:spcAft>
              <a:buSzPct val="100000"/>
            </a:pPr>
            <a:r>
              <a:rPr lang="en-US" sz="1400" dirty="0">
                <a:solidFill>
                  <a:schemeClr val="accent1"/>
                </a:solidFill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rPr>
              <a:t>800GE (coherent) line cards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8F3015A6-E9C2-4F25-AB62-EB87C86A2EC6}"/>
              </a:ext>
            </a:extLst>
          </p:cNvPr>
          <p:cNvSpPr txBox="1"/>
          <p:nvPr/>
        </p:nvSpPr>
        <p:spPr>
          <a:xfrm>
            <a:off x="5046851" y="3968549"/>
            <a:ext cx="1134648" cy="283078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>
              <a:spcAft>
                <a:spcPts val="225"/>
              </a:spcAft>
              <a:buSzPct val="100000"/>
            </a:pPr>
            <a:r>
              <a:rPr lang="en-US" sz="900" dirty="0">
                <a:solidFill>
                  <a:schemeClr val="tx2"/>
                </a:solidFill>
              </a:rPr>
              <a:t>Unimpeded airflow from front to back</a:t>
            </a:r>
            <a:endParaRPr lang="en-CA" sz="900" dirty="0">
              <a:solidFill>
                <a:schemeClr val="tx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D91E4E-6B32-490D-96B9-B05D5D09E3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dirty="0"/>
              <a:t>800GE Routing: Technology enablers</a:t>
            </a:r>
          </a:p>
        </p:txBody>
      </p:sp>
      <p:sp>
        <p:nvSpPr>
          <p:cNvPr id="278" name="Footer Placeholder 2">
            <a:extLst>
              <a:ext uri="{FF2B5EF4-FFF2-40B4-BE49-F238E27FC236}">
                <a16:creationId xmlns:a16="http://schemas.microsoft.com/office/drawing/2014/main" id="{CF327432-7D91-41A6-A17A-05D0FB561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>
            <a:lvl1pPr marL="0" algn="l" defTabSz="457189" rtl="0" eaLnBrk="1" latinLnBrk="0" hangingPunct="1">
              <a:defRPr lang="en-GB" sz="800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Public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4D017F70-42F7-4654-8F82-9FCC8244E652}"/>
              </a:ext>
            </a:extLst>
          </p:cNvPr>
          <p:cNvSpPr txBox="1"/>
          <p:nvPr/>
        </p:nvSpPr>
        <p:spPr>
          <a:xfrm>
            <a:off x="4772714" y="3019367"/>
            <a:ext cx="1323918" cy="963498"/>
          </a:xfrm>
          <a:prstGeom prst="rect">
            <a:avLst/>
          </a:prstGeom>
          <a:noFill/>
        </p:spPr>
        <p:txBody>
          <a:bodyPr wrap="square" lIns="54000" tIns="54000" rIns="54000" bIns="54000" rtlCol="0">
            <a:noAutofit/>
          </a:bodyPr>
          <a:lstStyle/>
          <a:p>
            <a:pPr>
              <a:spcAft>
                <a:spcPts val="450"/>
              </a:spcAft>
              <a:buSzPct val="100000"/>
            </a:pPr>
            <a:r>
              <a:rPr lang="en-US" sz="1400" dirty="0">
                <a:solidFill>
                  <a:schemeClr val="accent1"/>
                </a:solidFill>
                <a:latin typeface="Nokia Pure Text" panose="020B0504040602060303" pitchFamily="34" charset="0"/>
                <a:ea typeface="Nokia Pure Text" panose="020B0504040602060303" pitchFamily="34" charset="0"/>
                <a:cs typeface="Nokia Pure Text" panose="020B0504040602060303" pitchFamily="34" charset="0"/>
              </a:rPr>
              <a:t>Switch fabric</a:t>
            </a:r>
            <a:endParaRPr lang="en-US" sz="1400" dirty="0">
              <a:solidFill>
                <a:schemeClr val="accent1"/>
              </a:solidFill>
            </a:endParaRP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E941FC1B-04C0-4EE1-9CA8-03EF738EB414}"/>
              </a:ext>
            </a:extLst>
          </p:cNvPr>
          <p:cNvGrpSpPr>
            <a:grpSpLocks noChangeAspect="1"/>
          </p:cNvGrpSpPr>
          <p:nvPr/>
        </p:nvGrpSpPr>
        <p:grpSpPr>
          <a:xfrm>
            <a:off x="1468273" y="1321602"/>
            <a:ext cx="2803605" cy="1495620"/>
            <a:chOff x="1504608" y="1195555"/>
            <a:chExt cx="2712961" cy="144726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309D8A8-4F2D-433D-A0A3-4C73D3D591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04608" y="1470670"/>
              <a:ext cx="2712961" cy="1172151"/>
              <a:chOff x="1504607" y="1470667"/>
              <a:chExt cx="2630750" cy="113662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2868FAE-804D-4623-AC82-9EE3540DA2C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504607" y="1470667"/>
                <a:ext cx="2494755" cy="1136628"/>
                <a:chOff x="2076319" y="1622957"/>
                <a:chExt cx="2257883" cy="102871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F7DA819-569E-47E6-81E0-8A0B918CC054}"/>
                    </a:ext>
                  </a:extLst>
                </p:cNvPr>
                <p:cNvSpPr/>
                <p:nvPr/>
              </p:nvSpPr>
              <p:spPr>
                <a:xfrm>
                  <a:off x="2076319" y="1898691"/>
                  <a:ext cx="1296701" cy="75297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79DEEF5-D4FA-46E5-A94D-CB4C83FDDAC9}"/>
                    </a:ext>
                  </a:extLst>
                </p:cNvPr>
                <p:cNvSpPr txBox="1"/>
                <p:nvPr/>
              </p:nvSpPr>
              <p:spPr>
                <a:xfrm>
                  <a:off x="3257656" y="2015278"/>
                  <a:ext cx="1076546" cy="372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dirty="0">
                      <a:solidFill>
                        <a:schemeClr val="tx2"/>
                      </a:solidFill>
                      <a:latin typeface="Nokia Pure Text" panose="020B0504040602060303" pitchFamily="34" charset="0"/>
                      <a:ea typeface="Nokia Pure Text" panose="020B0504040602060303" pitchFamily="34" charset="0"/>
                      <a:cs typeface="Nokia Pure Text" panose="020B0504040602060303" pitchFamily="34" charset="0"/>
                    </a:rPr>
                    <a:t>112Gbps </a:t>
                  </a:r>
                  <a:r>
                    <a:rPr lang="en-US" sz="1050" dirty="0">
                      <a:solidFill>
                        <a:schemeClr val="tx2"/>
                      </a:solidFill>
                      <a:latin typeface="Nokia Pure Text" panose="020B0504040602060303" pitchFamily="34" charset="0"/>
                      <a:ea typeface="Nokia Pure Text" panose="020B0504040602060303" pitchFamily="34" charset="0"/>
                      <a:cs typeface="Nokia Pure Text" panose="020B0504040602060303" pitchFamily="34" charset="0"/>
                    </a:rPr>
                    <a:t>SerDes</a:t>
                  </a:r>
                  <a:endParaRPr lang="en-US" sz="1200" dirty="0">
                    <a:solidFill>
                      <a:schemeClr val="tx2"/>
                    </a:solidFill>
                    <a:latin typeface="Nokia Pure Text" panose="020B0504040602060303" pitchFamily="34" charset="0"/>
                    <a:ea typeface="Nokia Pure Text" panose="020B0504040602060303" pitchFamily="34" charset="0"/>
                    <a:cs typeface="Nokia Pure Text" panose="020B0504040602060303" pitchFamily="34" charset="0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047FCD8-4B60-448F-92CA-8EAE24AD2645}"/>
                    </a:ext>
                  </a:extLst>
                </p:cNvPr>
                <p:cNvSpPr txBox="1"/>
                <p:nvPr/>
              </p:nvSpPr>
              <p:spPr>
                <a:xfrm>
                  <a:off x="2490091" y="2256891"/>
                  <a:ext cx="1059405" cy="2352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2"/>
                      </a:solidFill>
                      <a:latin typeface="Nokia Pure Text" panose="020B0504040602060303" pitchFamily="34" charset="0"/>
                      <a:ea typeface="Nokia Pure Text" panose="020B0504040602060303" pitchFamily="34" charset="0"/>
                      <a:cs typeface="Nokia Pure Text" panose="020B0504040602060303" pitchFamily="34" charset="0"/>
                    </a:rPr>
                    <a:t>100G </a:t>
                  </a:r>
                  <a:r>
                    <a:rPr lang="en-US" sz="900" dirty="0">
                      <a:solidFill>
                        <a:schemeClr val="tx2"/>
                      </a:solidFill>
                      <a:latin typeface="Nokia Pure Text" panose="020B0504040602060303" pitchFamily="34" charset="0"/>
                      <a:ea typeface="Nokia Pure Text" panose="020B0504040602060303" pitchFamily="34" charset="0"/>
                      <a:cs typeface="Nokia Pure Text" panose="020B0504040602060303" pitchFamily="34" charset="0"/>
                    </a:rPr>
                    <a:t>wavelengths</a:t>
                  </a:r>
                </a:p>
              </p:txBody>
            </p:sp>
            <p:sp>
              <p:nvSpPr>
                <p:cNvPr id="32" name="Arrow: Right 31">
                  <a:extLst>
                    <a:ext uri="{FF2B5EF4-FFF2-40B4-BE49-F238E27FC236}">
                      <a16:creationId xmlns:a16="http://schemas.microsoft.com/office/drawing/2014/main" id="{BEC41788-E5CB-4531-9862-1C2538896F96}"/>
                    </a:ext>
                  </a:extLst>
                </p:cNvPr>
                <p:cNvSpPr/>
                <p:nvPr/>
              </p:nvSpPr>
              <p:spPr>
                <a:xfrm flipH="1">
                  <a:off x="2534798" y="1797324"/>
                  <a:ext cx="393952" cy="368969"/>
                </a:xfrm>
                <a:prstGeom prst="rightArrow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1350">
                    <a:solidFill>
                      <a:schemeClr val="tx2"/>
                    </a:solidFill>
                  </a:endParaRPr>
                </a:p>
              </p:txBody>
            </p: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A8C69E07-8AAC-4E97-AAA8-31367617CB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57567" y="1762848"/>
                  <a:ext cx="832442" cy="490263"/>
                </a:xfrm>
                <a:prstGeom prst="rect">
                  <a:avLst/>
                </a:prstGeom>
              </p:spPr>
            </p:pic>
            <p:sp>
              <p:nvSpPr>
                <p:cNvPr id="34" name="Arrow: Right 33">
                  <a:extLst>
                    <a:ext uri="{FF2B5EF4-FFF2-40B4-BE49-F238E27FC236}">
                      <a16:creationId xmlns:a16="http://schemas.microsoft.com/office/drawing/2014/main" id="{A3CDD2B3-ABB8-4168-913C-F5C8063D957F}"/>
                    </a:ext>
                  </a:extLst>
                </p:cNvPr>
                <p:cNvSpPr/>
                <p:nvPr/>
              </p:nvSpPr>
              <p:spPr>
                <a:xfrm flipH="1">
                  <a:off x="3739994" y="1622957"/>
                  <a:ext cx="592307" cy="368969"/>
                </a:xfrm>
                <a:prstGeom prst="rightArrow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135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079E56C-CE65-42F1-88C6-D95221781764}"/>
                  </a:ext>
                </a:extLst>
              </p:cNvPr>
              <p:cNvSpPr txBox="1"/>
              <p:nvPr/>
            </p:nvSpPr>
            <p:spPr>
              <a:xfrm>
                <a:off x="3375636" y="1564085"/>
                <a:ext cx="759721" cy="216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tx2"/>
                    </a:solidFill>
                    <a:latin typeface="Nokia Pure Text" panose="020B0504040602060303" pitchFamily="34" charset="0"/>
                    <a:ea typeface="Nokia Pure Text" panose="020B0504040602060303" pitchFamily="34" charset="0"/>
                    <a:cs typeface="Nokia Pure Text" panose="020B0504040602060303" pitchFamily="34" charset="0"/>
                  </a:rPr>
                  <a:t>800GAUI</a:t>
                </a:r>
                <a:endParaRPr lang="en-CA" sz="900" dirty="0">
                  <a:solidFill>
                    <a:schemeClr val="tx2"/>
                  </a:solidFill>
                  <a:latin typeface="Nokia Pure Text" panose="020B0504040602060303" pitchFamily="34" charset="0"/>
                  <a:ea typeface="Nokia Pure Text" panose="020B0504040602060303" pitchFamily="34" charset="0"/>
                  <a:cs typeface="Nokia Pure Text" panose="020B0504040602060303" pitchFamily="34" charset="0"/>
                </a:endParaRPr>
              </a:p>
            </p:txBody>
          </p:sp>
        </p:grp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DECDD202-567C-463A-A253-E0F834BAD43D}"/>
                </a:ext>
              </a:extLst>
            </p:cNvPr>
            <p:cNvSpPr txBox="1"/>
            <p:nvPr/>
          </p:nvSpPr>
          <p:spPr>
            <a:xfrm>
              <a:off x="2590504" y="1195555"/>
              <a:ext cx="829508" cy="5446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defTabSz="179996">
                <a:tabLst>
                  <a:tab pos="179996" algn="l"/>
                </a:tabLst>
              </a:pPr>
              <a:r>
                <a:rPr lang="en-US" sz="1100" dirty="0">
                  <a:solidFill>
                    <a:schemeClr val="tx2"/>
                  </a:solidFill>
                  <a:latin typeface="Nokia Pure Text Light"/>
                </a:rPr>
                <a:t>QSFP-DD</a:t>
              </a:r>
            </a:p>
            <a:p>
              <a:pPr defTabSz="179996">
                <a:tabLst>
                  <a:tab pos="179996" algn="l"/>
                </a:tabLst>
              </a:pPr>
              <a:r>
                <a:rPr lang="en-US" sz="1100" dirty="0">
                  <a:solidFill>
                    <a:schemeClr val="tx2"/>
                  </a:solidFill>
                  <a:latin typeface="Nokia Pure Text Light"/>
                </a:rPr>
                <a:t>formfactor</a:t>
              </a:r>
              <a:endParaRPr lang="en-CA" sz="1100" dirty="0">
                <a:solidFill>
                  <a:schemeClr val="tx2"/>
                </a:solidFill>
                <a:latin typeface="Nokia Pure Text Light"/>
              </a:endParaRPr>
            </a:p>
          </p:txBody>
        </p:sp>
      </p:grpSp>
      <p:sp>
        <p:nvSpPr>
          <p:cNvPr id="273" name="TextBox 272">
            <a:extLst>
              <a:ext uri="{FF2B5EF4-FFF2-40B4-BE49-F238E27FC236}">
                <a16:creationId xmlns:a16="http://schemas.microsoft.com/office/drawing/2014/main" id="{F6E6E86E-D6D3-46E6-9CA3-C5CCAC2048D2}"/>
              </a:ext>
            </a:extLst>
          </p:cNvPr>
          <p:cNvSpPr txBox="1"/>
          <p:nvPr/>
        </p:nvSpPr>
        <p:spPr>
          <a:xfrm>
            <a:off x="632377" y="3859538"/>
            <a:ext cx="829508" cy="54467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defTabSz="179996">
              <a:tabLst>
                <a:tab pos="179996" algn="l"/>
              </a:tabLst>
            </a:pPr>
            <a:r>
              <a:rPr lang="en-US" sz="1100" dirty="0">
                <a:solidFill>
                  <a:schemeClr val="tx2"/>
                </a:solidFill>
                <a:latin typeface="Nokia Pure Text Light"/>
              </a:rPr>
              <a:t>800G QSFP-DD</a:t>
            </a:r>
          </a:p>
          <a:p>
            <a:pPr defTabSz="179996">
              <a:tabLst>
                <a:tab pos="179996" algn="l"/>
              </a:tabLst>
            </a:pPr>
            <a:r>
              <a:rPr lang="en-US" sz="1100" dirty="0" err="1">
                <a:solidFill>
                  <a:schemeClr val="tx2"/>
                </a:solidFill>
                <a:latin typeface="Nokia Pure Text Light"/>
              </a:rPr>
              <a:t>pluggables</a:t>
            </a:r>
            <a:endParaRPr lang="en-US" sz="1100" dirty="0">
              <a:solidFill>
                <a:schemeClr val="tx2"/>
              </a:solidFill>
              <a:latin typeface="Nokia Pure Text Light"/>
            </a:endParaRPr>
          </a:p>
        </p:txBody>
      </p:sp>
      <p:pic>
        <p:nvPicPr>
          <p:cNvPr id="274" name="Graphic 273">
            <a:extLst>
              <a:ext uri="{FF2B5EF4-FFF2-40B4-BE49-F238E27FC236}">
                <a16:creationId xmlns:a16="http://schemas.microsoft.com/office/drawing/2014/main" id="{8166C226-831E-44F4-9355-3D85A238E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2320" y="4740460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20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134C6-1184-4BF8-895E-AE590A0039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Coherent Optics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494530-2807-4E96-A5F7-4FC263DFD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Capacity, Power, Reach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3B1415-C5CF-BAB5-50E1-96989E1917DA}"/>
              </a:ext>
            </a:extLst>
          </p:cNvPr>
          <p:cNvGrpSpPr/>
          <p:nvPr/>
        </p:nvGrpSpPr>
        <p:grpSpPr>
          <a:xfrm>
            <a:off x="324568" y="3110791"/>
            <a:ext cx="2759919" cy="1727346"/>
            <a:chOff x="594679" y="2517968"/>
            <a:chExt cx="4240318" cy="260253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B5E6106-AD18-866E-EF21-08E98068EC9D}"/>
                </a:ext>
              </a:extLst>
            </p:cNvPr>
            <p:cNvGrpSpPr/>
            <p:nvPr/>
          </p:nvGrpSpPr>
          <p:grpSpPr>
            <a:xfrm>
              <a:off x="594679" y="2517968"/>
              <a:ext cx="4240318" cy="2602535"/>
              <a:chOff x="594679" y="2517968"/>
              <a:chExt cx="4240318" cy="2602535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45D2A28-B3F5-19D5-7917-14AE81832B2B}"/>
                  </a:ext>
                </a:extLst>
              </p:cNvPr>
              <p:cNvSpPr txBox="1"/>
              <p:nvPr/>
            </p:nvSpPr>
            <p:spPr>
              <a:xfrm>
                <a:off x="1800415" y="4648076"/>
                <a:ext cx="3034582" cy="472427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135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+mn-cs"/>
                  </a:rPr>
                  <a:t>Total network power consumption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135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+mn-cs"/>
                  </a:rPr>
                  <a:t>normalized Watts per Gb/s</a:t>
                </a:r>
              </a:p>
            </p:txBody>
          </p:sp>
          <p:graphicFrame>
            <p:nvGraphicFramePr>
              <p:cNvPr id="49" name="Chart 48">
                <a:extLst>
                  <a:ext uri="{FF2B5EF4-FFF2-40B4-BE49-F238E27FC236}">
                    <a16:creationId xmlns:a16="http://schemas.microsoft.com/office/drawing/2014/main" id="{2E2769FA-69AF-1F3C-D3AC-79AF26D1A25C}"/>
                  </a:ext>
                </a:extLst>
              </p:cNvPr>
              <p:cNvGraphicFramePr/>
              <p:nvPr/>
            </p:nvGraphicFramePr>
            <p:xfrm>
              <a:off x="594679" y="2517968"/>
              <a:ext cx="4240318" cy="21868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5295AC5-A024-4D07-F243-FD99AB101517}"/>
                </a:ext>
              </a:extLst>
            </p:cNvPr>
            <p:cNvCxnSpPr>
              <a:cxnSpLocks/>
            </p:cNvCxnSpPr>
            <p:nvPr/>
          </p:nvCxnSpPr>
          <p:spPr>
            <a:xfrm>
              <a:off x="4213687" y="2789318"/>
              <a:ext cx="0" cy="1457705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CCAAE45-39CA-1D86-3A37-C5F7EF83885A}"/>
                </a:ext>
              </a:extLst>
            </p:cNvPr>
            <p:cNvSpPr txBox="1"/>
            <p:nvPr/>
          </p:nvSpPr>
          <p:spPr>
            <a:xfrm>
              <a:off x="1749233" y="2791469"/>
              <a:ext cx="2426682" cy="414100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94% 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reduction six  generations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41E261-0A6C-EE12-1B2C-2ABC944CEF70}"/>
                </a:ext>
              </a:extLst>
            </p:cNvPr>
            <p:cNvSpPr txBox="1"/>
            <p:nvPr/>
          </p:nvSpPr>
          <p:spPr>
            <a:xfrm>
              <a:off x="2577970" y="3362218"/>
              <a:ext cx="1635717" cy="414100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up to 40% less 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than prior generation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AF3F40E-5B41-6158-C019-F482C901B985}"/>
              </a:ext>
            </a:extLst>
          </p:cNvPr>
          <p:cNvGrpSpPr/>
          <p:nvPr/>
        </p:nvGrpSpPr>
        <p:grpSpPr>
          <a:xfrm>
            <a:off x="5448947" y="3149628"/>
            <a:ext cx="3230890" cy="1374952"/>
            <a:chOff x="4660989" y="2947820"/>
            <a:chExt cx="3883618" cy="1708965"/>
          </a:xfrm>
        </p:grpSpPr>
        <p:sp>
          <p:nvSpPr>
            <p:cNvPr id="50" name="Freeform 304">
              <a:extLst>
                <a:ext uri="{FF2B5EF4-FFF2-40B4-BE49-F238E27FC236}">
                  <a16:creationId xmlns:a16="http://schemas.microsoft.com/office/drawing/2014/main" id="{FBA04208-3B09-299A-5E20-043EC7E0D18D}"/>
                </a:ext>
              </a:extLst>
            </p:cNvPr>
            <p:cNvSpPr/>
            <p:nvPr/>
          </p:nvSpPr>
          <p:spPr>
            <a:xfrm>
              <a:off x="5405820" y="3280187"/>
              <a:ext cx="0" cy="374650"/>
            </a:xfrm>
            <a:custGeom>
              <a:avLst/>
              <a:gdLst>
                <a:gd name="connsiteX0" fmla="*/ 0 w 0"/>
                <a:gd name="connsiteY0" fmla="*/ 0 h 374650"/>
                <a:gd name="connsiteX1" fmla="*/ 0 w 0"/>
                <a:gd name="connsiteY1" fmla="*/ 374650 h 37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74650">
                  <a:moveTo>
                    <a:pt x="0" y="0"/>
                  </a:moveTo>
                  <a:lnTo>
                    <a:pt x="0" y="374650"/>
                  </a:lnTo>
                </a:path>
              </a:pathLst>
            </a:custGeom>
            <a:noFill/>
            <a:ln w="9525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51" name="Freeform 305">
              <a:extLst>
                <a:ext uri="{FF2B5EF4-FFF2-40B4-BE49-F238E27FC236}">
                  <a16:creationId xmlns:a16="http://schemas.microsoft.com/office/drawing/2014/main" id="{89270F2E-0290-83C0-901C-6D4D4B187E72}"/>
                </a:ext>
              </a:extLst>
            </p:cNvPr>
            <p:cNvSpPr/>
            <p:nvPr/>
          </p:nvSpPr>
          <p:spPr>
            <a:xfrm>
              <a:off x="5774120" y="3280187"/>
              <a:ext cx="0" cy="374650"/>
            </a:xfrm>
            <a:custGeom>
              <a:avLst/>
              <a:gdLst>
                <a:gd name="connsiteX0" fmla="*/ 0 w 0"/>
                <a:gd name="connsiteY0" fmla="*/ 0 h 374650"/>
                <a:gd name="connsiteX1" fmla="*/ 0 w 0"/>
                <a:gd name="connsiteY1" fmla="*/ 374650 h 37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74650">
                  <a:moveTo>
                    <a:pt x="0" y="0"/>
                  </a:moveTo>
                  <a:lnTo>
                    <a:pt x="0" y="374650"/>
                  </a:lnTo>
                </a:path>
              </a:pathLst>
            </a:custGeom>
            <a:noFill/>
            <a:ln w="9525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52" name="Pentagon 297">
              <a:extLst>
                <a:ext uri="{FF2B5EF4-FFF2-40B4-BE49-F238E27FC236}">
                  <a16:creationId xmlns:a16="http://schemas.microsoft.com/office/drawing/2014/main" id="{84908383-491B-0EAA-2F22-C4F22DCAF205}"/>
                </a:ext>
              </a:extLst>
            </p:cNvPr>
            <p:cNvSpPr/>
            <p:nvPr/>
          </p:nvSpPr>
          <p:spPr>
            <a:xfrm>
              <a:off x="7221770" y="3970604"/>
              <a:ext cx="1201237" cy="312057"/>
            </a:xfrm>
            <a:prstGeom prst="homePlate">
              <a:avLst/>
            </a:prstGeom>
            <a:solidFill>
              <a:srgbClr val="21AB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53" name="Freeform 285">
              <a:extLst>
                <a:ext uri="{FF2B5EF4-FFF2-40B4-BE49-F238E27FC236}">
                  <a16:creationId xmlns:a16="http://schemas.microsoft.com/office/drawing/2014/main" id="{E1F5AA41-080A-B456-A2F2-F0C16651D22B}"/>
                </a:ext>
              </a:extLst>
            </p:cNvPr>
            <p:cNvSpPr/>
            <p:nvPr/>
          </p:nvSpPr>
          <p:spPr>
            <a:xfrm>
              <a:off x="5060721" y="3214354"/>
              <a:ext cx="1280116" cy="1140237"/>
            </a:xfrm>
            <a:custGeom>
              <a:avLst/>
              <a:gdLst>
                <a:gd name="connsiteX0" fmla="*/ 0 w 845820"/>
                <a:gd name="connsiteY0" fmla="*/ 0 h 1143000"/>
                <a:gd name="connsiteX1" fmla="*/ 0 w 845820"/>
                <a:gd name="connsiteY1" fmla="*/ 1143000 h 1143000"/>
                <a:gd name="connsiteX2" fmla="*/ 845820 w 845820"/>
                <a:gd name="connsiteY2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5820" h="1143000">
                  <a:moveTo>
                    <a:pt x="0" y="0"/>
                  </a:moveTo>
                  <a:lnTo>
                    <a:pt x="0" y="1143000"/>
                  </a:lnTo>
                  <a:lnTo>
                    <a:pt x="845820" y="1143000"/>
                  </a:lnTo>
                </a:path>
              </a:pathLst>
            </a:custGeom>
            <a:noFill/>
            <a:ln w="9525">
              <a:solidFill>
                <a:schemeClr val="accent1"/>
              </a:solidFill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54" name="Pentagon 274">
              <a:extLst>
                <a:ext uri="{FF2B5EF4-FFF2-40B4-BE49-F238E27FC236}">
                  <a16:creationId xmlns:a16="http://schemas.microsoft.com/office/drawing/2014/main" id="{4C738426-6775-69BE-9DCD-C2076867E633}"/>
                </a:ext>
              </a:extLst>
            </p:cNvPr>
            <p:cNvSpPr/>
            <p:nvPr/>
          </p:nvSpPr>
          <p:spPr>
            <a:xfrm>
              <a:off x="4907045" y="4126897"/>
              <a:ext cx="1245886" cy="159673"/>
            </a:xfrm>
            <a:prstGeom prst="homePlate">
              <a:avLst/>
            </a:prstGeom>
            <a:solidFill>
              <a:srgbClr val="A3A3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55" name="Pentagon 272">
              <a:extLst>
                <a:ext uri="{FF2B5EF4-FFF2-40B4-BE49-F238E27FC236}">
                  <a16:creationId xmlns:a16="http://schemas.microsoft.com/office/drawing/2014/main" id="{9B81619D-2F42-4200-9F44-4DBC3F583D46}"/>
                </a:ext>
              </a:extLst>
            </p:cNvPr>
            <p:cNvSpPr/>
            <p:nvPr/>
          </p:nvSpPr>
          <p:spPr>
            <a:xfrm>
              <a:off x="5018000" y="3319340"/>
              <a:ext cx="395057" cy="312057"/>
            </a:xfrm>
            <a:prstGeom prst="homePlate">
              <a:avLst>
                <a:gd name="adj" fmla="val 36680"/>
              </a:avLst>
            </a:prstGeom>
            <a:solidFill>
              <a:srgbClr val="A3A3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CA8691A-7E88-D344-5E53-8D23B5929C41}"/>
                </a:ext>
              </a:extLst>
            </p:cNvPr>
            <p:cNvSpPr txBox="1"/>
            <p:nvPr/>
          </p:nvSpPr>
          <p:spPr>
            <a:xfrm>
              <a:off x="5036000" y="4316076"/>
              <a:ext cx="1113015" cy="179675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>
                  <a:tab pos="285750" algn="l"/>
                  <a:tab pos="571500" algn="l"/>
                  <a:tab pos="857250" algn="l"/>
                </a:tabLst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500	1000	1500	2000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8AC42A5-B4DA-9640-8CC5-26738D7B73E9}"/>
                </a:ext>
              </a:extLst>
            </p:cNvPr>
            <p:cNvSpPr txBox="1"/>
            <p:nvPr/>
          </p:nvSpPr>
          <p:spPr>
            <a:xfrm>
              <a:off x="5357901" y="4411126"/>
              <a:ext cx="622895" cy="245659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Reach (km)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A1F0477-B58F-B442-64F5-08D37B2FB17B}"/>
                </a:ext>
              </a:extLst>
            </p:cNvPr>
            <p:cNvSpPr txBox="1"/>
            <p:nvPr/>
          </p:nvSpPr>
          <p:spPr>
            <a:xfrm>
              <a:off x="7305244" y="3518892"/>
              <a:ext cx="1187915" cy="565694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BD9E2"/>
                  </a:solidFill>
                  <a:effectLst/>
                  <a:uLnTx/>
                  <a:uFillTx/>
                  <a:latin typeface="Nokia Pure Headline" panose="020B0504040602060303" pitchFamily="34" charset="0"/>
                  <a:ea typeface="+mn-ea"/>
                  <a:cs typeface="+mn-cs"/>
                </a:rPr>
                <a:t>3x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BD9E2"/>
                  </a:solidFill>
                  <a:effectLst/>
                  <a:uLnTx/>
                  <a:uFillTx/>
                  <a:latin typeface="Nokia Pure Headline" panose="020B0504040602060303" pitchFamily="34" charset="0"/>
                  <a:ea typeface="+mn-ea"/>
                  <a:cs typeface="+mn-cs"/>
                </a:rPr>
                <a:t>reach </a:t>
              </a: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6BD9E2"/>
                </a:solidFill>
                <a:effectLst/>
                <a:uLnTx/>
                <a:uFillTx/>
                <a:latin typeface="Nokia Pure Headline" panose="020B0504040602060303" pitchFamily="34" charset="0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D4782B1-3461-B0E5-2243-C6E41955DC68}"/>
                </a:ext>
              </a:extLst>
            </p:cNvPr>
            <p:cNvSpPr txBox="1"/>
            <p:nvPr/>
          </p:nvSpPr>
          <p:spPr>
            <a:xfrm>
              <a:off x="6211762" y="3810700"/>
              <a:ext cx="545385" cy="480712"/>
            </a:xfrm>
            <a:prstGeom prst="rect">
              <a:avLst/>
            </a:prstGeom>
            <a:noFill/>
          </p:spPr>
          <p:txBody>
            <a:bodyPr wrap="square" lIns="18288" tIns="18288" rIns="18288" bIns="18288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A3A3A3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Doubling of optics, space, and power</a:t>
              </a:r>
            </a:p>
          </p:txBody>
        </p:sp>
        <p:sp>
          <p:nvSpPr>
            <p:cNvPr id="60" name="Pentagon 266">
              <a:extLst>
                <a:ext uri="{FF2B5EF4-FFF2-40B4-BE49-F238E27FC236}">
                  <a16:creationId xmlns:a16="http://schemas.microsoft.com/office/drawing/2014/main" id="{AE1F5598-F5E7-163E-4091-E7AD1B03237F}"/>
                </a:ext>
              </a:extLst>
            </p:cNvPr>
            <p:cNvSpPr/>
            <p:nvPr/>
          </p:nvSpPr>
          <p:spPr>
            <a:xfrm>
              <a:off x="5416232" y="3319340"/>
              <a:ext cx="371814" cy="312057"/>
            </a:xfrm>
            <a:prstGeom prst="homePlate">
              <a:avLst>
                <a:gd name="adj" fmla="val 34778"/>
              </a:avLst>
            </a:prstGeom>
            <a:solidFill>
              <a:srgbClr val="A3A3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61" name="Pentagon 268">
              <a:extLst>
                <a:ext uri="{FF2B5EF4-FFF2-40B4-BE49-F238E27FC236}">
                  <a16:creationId xmlns:a16="http://schemas.microsoft.com/office/drawing/2014/main" id="{212CC297-F18D-9FB9-0FCC-667328F72169}"/>
                </a:ext>
              </a:extLst>
            </p:cNvPr>
            <p:cNvSpPr/>
            <p:nvPr/>
          </p:nvSpPr>
          <p:spPr>
            <a:xfrm>
              <a:off x="4923409" y="3976398"/>
              <a:ext cx="1239227" cy="159673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  <a:alpha val="5211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62" name="Pentagon 273">
              <a:extLst>
                <a:ext uri="{FF2B5EF4-FFF2-40B4-BE49-F238E27FC236}">
                  <a16:creationId xmlns:a16="http://schemas.microsoft.com/office/drawing/2014/main" id="{11F46A0B-2D82-C6A4-1DCC-31697141F424}"/>
                </a:ext>
              </a:extLst>
            </p:cNvPr>
            <p:cNvSpPr/>
            <p:nvPr/>
          </p:nvSpPr>
          <p:spPr>
            <a:xfrm>
              <a:off x="5784292" y="3319340"/>
              <a:ext cx="371814" cy="312057"/>
            </a:xfrm>
            <a:prstGeom prst="homePlate">
              <a:avLst>
                <a:gd name="adj" fmla="val 36680"/>
              </a:avLst>
            </a:prstGeom>
            <a:solidFill>
              <a:srgbClr val="A3A3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70BCB79-7287-645E-0A49-E5368273D5C3}"/>
                </a:ext>
              </a:extLst>
            </p:cNvPr>
            <p:cNvSpPr txBox="1"/>
            <p:nvPr/>
          </p:nvSpPr>
          <p:spPr>
            <a:xfrm>
              <a:off x="5214398" y="3969719"/>
              <a:ext cx="837771" cy="158267"/>
            </a:xfrm>
            <a:prstGeom prst="rect">
              <a:avLst/>
            </a:prstGeom>
            <a:noFill/>
          </p:spPr>
          <p:txBody>
            <a:bodyPr wrap="square" lIns="18288" tIns="18288" rIns="18288" bIns="18288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400G wavelength #1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8BCBE73-A22D-5248-F4DC-B21D5F125313}"/>
                </a:ext>
              </a:extLst>
            </p:cNvPr>
            <p:cNvSpPr txBox="1"/>
            <p:nvPr/>
          </p:nvSpPr>
          <p:spPr>
            <a:xfrm>
              <a:off x="5214397" y="4131257"/>
              <a:ext cx="837771" cy="158267"/>
            </a:xfrm>
            <a:prstGeom prst="rect">
              <a:avLst/>
            </a:prstGeom>
            <a:noFill/>
          </p:spPr>
          <p:txBody>
            <a:bodyPr wrap="square" lIns="18288" tIns="18288" rIns="18288" bIns="18288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400G wavelength #2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2076E2D-7D92-8EB8-2FEA-BF62EC51D430}"/>
                </a:ext>
              </a:extLst>
            </p:cNvPr>
            <p:cNvSpPr txBox="1"/>
            <p:nvPr/>
          </p:nvSpPr>
          <p:spPr>
            <a:xfrm>
              <a:off x="6820541" y="2947821"/>
              <a:ext cx="1669810" cy="194866"/>
            </a:xfrm>
            <a:prstGeom prst="rect">
              <a:avLst/>
            </a:prstGeom>
            <a:noFill/>
          </p:spPr>
          <p:txBody>
            <a:bodyPr wrap="square" lIns="18288" tIns="18288" rIns="18288" bIns="18288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17787F"/>
                  </a:solidFill>
                  <a:effectLst/>
                  <a:uLnTx/>
                  <a:uFillTx/>
                  <a:latin typeface="Nokia Pure Headline" panose="020B0504040602060303" pitchFamily="34" charset="0"/>
                  <a:ea typeface="+mn-ea"/>
                  <a:cs typeface="+mn-cs"/>
                </a:rPr>
                <a:t>Gen 6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E4D86E9-8B71-7C34-EC95-8F1A0423BF6D}"/>
                </a:ext>
              </a:extLst>
            </p:cNvPr>
            <p:cNvSpPr txBox="1"/>
            <p:nvPr/>
          </p:nvSpPr>
          <p:spPr>
            <a:xfrm>
              <a:off x="4660989" y="2947820"/>
              <a:ext cx="1669810" cy="208741"/>
            </a:xfrm>
            <a:prstGeom prst="rect">
              <a:avLst/>
            </a:prstGeom>
            <a:noFill/>
          </p:spPr>
          <p:txBody>
            <a:bodyPr wrap="square" lIns="18288" tIns="18288" rIns="18288" bIns="18288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Headline" panose="020B0504040602060303" pitchFamily="34" charset="0"/>
                  <a:ea typeface="+mn-ea"/>
                  <a:cs typeface="+mn-cs"/>
                </a:rPr>
                <a:t>Gen 5</a:t>
              </a:r>
            </a:p>
          </p:txBody>
        </p:sp>
        <p:sp>
          <p:nvSpPr>
            <p:cNvPr id="73" name="Freeform 286">
              <a:extLst>
                <a:ext uri="{FF2B5EF4-FFF2-40B4-BE49-F238E27FC236}">
                  <a16:creationId xmlns:a16="http://schemas.microsoft.com/office/drawing/2014/main" id="{FEEA5005-6B1C-3CE6-C67A-16BFE90C60BE}"/>
                </a:ext>
              </a:extLst>
            </p:cNvPr>
            <p:cNvSpPr/>
            <p:nvPr/>
          </p:nvSpPr>
          <p:spPr>
            <a:xfrm>
              <a:off x="7264491" y="3214354"/>
              <a:ext cx="1280116" cy="1140237"/>
            </a:xfrm>
            <a:custGeom>
              <a:avLst/>
              <a:gdLst>
                <a:gd name="connsiteX0" fmla="*/ 0 w 845820"/>
                <a:gd name="connsiteY0" fmla="*/ 0 h 1143000"/>
                <a:gd name="connsiteX1" fmla="*/ 0 w 845820"/>
                <a:gd name="connsiteY1" fmla="*/ 1143000 h 1143000"/>
                <a:gd name="connsiteX2" fmla="*/ 845820 w 845820"/>
                <a:gd name="connsiteY2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5820" h="1143000">
                  <a:moveTo>
                    <a:pt x="0" y="0"/>
                  </a:moveTo>
                  <a:lnTo>
                    <a:pt x="0" y="1143000"/>
                  </a:lnTo>
                  <a:lnTo>
                    <a:pt x="845820" y="1143000"/>
                  </a:lnTo>
                </a:path>
              </a:pathLst>
            </a:custGeom>
            <a:noFill/>
            <a:ln w="9525">
              <a:solidFill>
                <a:schemeClr val="accent1"/>
              </a:solidFill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74" name="Pentagon 288">
              <a:extLst>
                <a:ext uri="{FF2B5EF4-FFF2-40B4-BE49-F238E27FC236}">
                  <a16:creationId xmlns:a16="http://schemas.microsoft.com/office/drawing/2014/main" id="{9C8A3AB0-CF33-AEE5-C751-00A606D69C9C}"/>
                </a:ext>
              </a:extLst>
            </p:cNvPr>
            <p:cNvSpPr/>
            <p:nvPr/>
          </p:nvSpPr>
          <p:spPr>
            <a:xfrm>
              <a:off x="7221770" y="3319340"/>
              <a:ext cx="1201237" cy="312057"/>
            </a:xfrm>
            <a:prstGeom prst="homePlate">
              <a:avLst/>
            </a:prstGeom>
            <a:solidFill>
              <a:srgbClr val="21AB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014C616-7881-07F2-2924-387418074157}"/>
                </a:ext>
              </a:extLst>
            </p:cNvPr>
            <p:cNvSpPr txBox="1"/>
            <p:nvPr/>
          </p:nvSpPr>
          <p:spPr>
            <a:xfrm>
              <a:off x="7239770" y="4316076"/>
              <a:ext cx="1113015" cy="179675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>
                  <a:tab pos="285750" algn="l"/>
                  <a:tab pos="571500" algn="l"/>
                  <a:tab pos="857250" algn="l"/>
                </a:tabLst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500	1000	1500	2000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FE65A92-707F-8FF3-2B57-2C180792A4E2}"/>
                </a:ext>
              </a:extLst>
            </p:cNvPr>
            <p:cNvSpPr txBox="1"/>
            <p:nvPr/>
          </p:nvSpPr>
          <p:spPr>
            <a:xfrm>
              <a:off x="7551826" y="4411126"/>
              <a:ext cx="622895" cy="245659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Reach (km)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6FB9669A-1F42-01E1-4F0C-887BF19911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23198" y="3682783"/>
              <a:ext cx="117385" cy="104841"/>
            </a:xfrm>
            <a:prstGeom prst="straightConnector1">
              <a:avLst/>
            </a:prstGeom>
            <a:ln w="6350">
              <a:solidFill>
                <a:schemeClr val="accent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8A14910B-69AF-00D4-2423-EDBB9D8EC5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0743" y="3676433"/>
              <a:ext cx="146362" cy="114139"/>
            </a:xfrm>
            <a:prstGeom prst="straightConnector1">
              <a:avLst/>
            </a:prstGeom>
            <a:ln w="6350">
              <a:solidFill>
                <a:schemeClr val="accent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794018B-5975-9105-22E4-A05A2C72ED69}"/>
                </a:ext>
              </a:extLst>
            </p:cNvPr>
            <p:cNvSpPr txBox="1"/>
            <p:nvPr/>
          </p:nvSpPr>
          <p:spPr>
            <a:xfrm>
              <a:off x="5237316" y="3747520"/>
              <a:ext cx="1093482" cy="182328"/>
            </a:xfrm>
            <a:prstGeom prst="rect">
              <a:avLst/>
            </a:prstGeom>
            <a:noFill/>
          </p:spPr>
          <p:txBody>
            <a:bodyPr wrap="square" lIns="18288" tIns="18288" rIns="18288" bIns="18288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A3A3A3"/>
                  </a:solidFill>
                  <a:effectLst/>
                  <a:uLnTx/>
                  <a:uFillTx/>
                  <a:latin typeface="Nokia Pure Headline" panose="020B0504040602060303" pitchFamily="34" charset="0"/>
                  <a:ea typeface="+mn-ea"/>
                  <a:cs typeface="+mn-cs"/>
                </a:rPr>
                <a:t>Costly regens</a:t>
              </a:r>
            </a:p>
          </p:txBody>
        </p:sp>
        <p:sp>
          <p:nvSpPr>
            <p:cNvPr id="80" name="Pentagon 219">
              <a:extLst>
                <a:ext uri="{FF2B5EF4-FFF2-40B4-BE49-F238E27FC236}">
                  <a16:creationId xmlns:a16="http://schemas.microsoft.com/office/drawing/2014/main" id="{4F2EBDAF-B643-E90A-E0EB-639FD5CC968D}"/>
                </a:ext>
              </a:extLst>
            </p:cNvPr>
            <p:cNvSpPr/>
            <p:nvPr/>
          </p:nvSpPr>
          <p:spPr>
            <a:xfrm>
              <a:off x="4688688" y="3320609"/>
              <a:ext cx="469443" cy="312057"/>
            </a:xfrm>
            <a:prstGeom prst="homePlate">
              <a:avLst>
                <a:gd name="adj" fmla="val 28119"/>
              </a:avLst>
            </a:prstGeom>
            <a:solidFill>
              <a:srgbClr val="4C4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72000" rIns="4572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800G</a:t>
              </a:r>
            </a:p>
          </p:txBody>
        </p:sp>
        <p:sp>
          <p:nvSpPr>
            <p:cNvPr id="81" name="Pentagon 244">
              <a:extLst>
                <a:ext uri="{FF2B5EF4-FFF2-40B4-BE49-F238E27FC236}">
                  <a16:creationId xmlns:a16="http://schemas.microsoft.com/office/drawing/2014/main" id="{BD253537-7A69-C10C-60C8-C953811D91E5}"/>
                </a:ext>
              </a:extLst>
            </p:cNvPr>
            <p:cNvSpPr/>
            <p:nvPr/>
          </p:nvSpPr>
          <p:spPr>
            <a:xfrm>
              <a:off x="4688688" y="3971215"/>
              <a:ext cx="469443" cy="312057"/>
            </a:xfrm>
            <a:prstGeom prst="homePlate">
              <a:avLst>
                <a:gd name="adj" fmla="val 30972"/>
              </a:avLst>
            </a:prstGeom>
            <a:solidFill>
              <a:srgbClr val="4C4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72000" rIns="4572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800G</a:t>
              </a:r>
            </a:p>
          </p:txBody>
        </p:sp>
        <p:sp>
          <p:nvSpPr>
            <p:cNvPr id="82" name="Pentagon 219">
              <a:extLst>
                <a:ext uri="{FF2B5EF4-FFF2-40B4-BE49-F238E27FC236}">
                  <a16:creationId xmlns:a16="http://schemas.microsoft.com/office/drawing/2014/main" id="{5B90402F-7C24-C066-DEEA-2431D897B7D9}"/>
                </a:ext>
              </a:extLst>
            </p:cNvPr>
            <p:cNvSpPr/>
            <p:nvPr/>
          </p:nvSpPr>
          <p:spPr>
            <a:xfrm>
              <a:off x="6901321" y="3319340"/>
              <a:ext cx="469443" cy="312057"/>
            </a:xfrm>
            <a:prstGeom prst="homePlate">
              <a:avLst>
                <a:gd name="adj" fmla="val 28119"/>
              </a:avLst>
            </a:prstGeom>
            <a:solidFill>
              <a:srgbClr val="4C4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72000" rIns="4572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800G</a:t>
              </a:r>
            </a:p>
          </p:txBody>
        </p:sp>
        <p:sp>
          <p:nvSpPr>
            <p:cNvPr id="83" name="Pentagon 244">
              <a:extLst>
                <a:ext uri="{FF2B5EF4-FFF2-40B4-BE49-F238E27FC236}">
                  <a16:creationId xmlns:a16="http://schemas.microsoft.com/office/drawing/2014/main" id="{FAAB0809-AF70-A3F0-251F-EBCDB74FEEB7}"/>
                </a:ext>
              </a:extLst>
            </p:cNvPr>
            <p:cNvSpPr/>
            <p:nvPr/>
          </p:nvSpPr>
          <p:spPr>
            <a:xfrm>
              <a:off x="6901321" y="3969946"/>
              <a:ext cx="469443" cy="312057"/>
            </a:xfrm>
            <a:prstGeom prst="homePlate">
              <a:avLst>
                <a:gd name="adj" fmla="val 30972"/>
              </a:avLst>
            </a:prstGeom>
            <a:solidFill>
              <a:srgbClr val="4C4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72000" rIns="4572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800G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BB6D452-BBC0-8E0F-AF50-5DDC2CE11DAF}"/>
                </a:ext>
              </a:extLst>
            </p:cNvPr>
            <p:cNvSpPr txBox="1"/>
            <p:nvPr/>
          </p:nvSpPr>
          <p:spPr>
            <a:xfrm>
              <a:off x="7372783" y="3400379"/>
              <a:ext cx="1107180" cy="158267"/>
            </a:xfrm>
            <a:prstGeom prst="rect">
              <a:avLst/>
            </a:prstGeom>
            <a:noFill/>
          </p:spPr>
          <p:txBody>
            <a:bodyPr wrap="square" lIns="18288" tIns="18288" rIns="18288" bIns="18288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PSE-6s at 800G/wave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B7FF3D4-F3F5-1E08-2EAF-20C2CA2E66EE}"/>
                </a:ext>
              </a:extLst>
            </p:cNvPr>
            <p:cNvSpPr txBox="1"/>
            <p:nvPr/>
          </p:nvSpPr>
          <p:spPr>
            <a:xfrm>
              <a:off x="7370764" y="4050947"/>
              <a:ext cx="1107180" cy="158267"/>
            </a:xfrm>
            <a:prstGeom prst="rect">
              <a:avLst/>
            </a:prstGeom>
            <a:noFill/>
          </p:spPr>
          <p:txBody>
            <a:bodyPr wrap="square" lIns="18288" tIns="18288" rIns="18288" bIns="18288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PSE-6s at 800G/wave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C6E0F8-A718-D634-890C-61D9DE0E205E}"/>
              </a:ext>
            </a:extLst>
          </p:cNvPr>
          <p:cNvGrpSpPr/>
          <p:nvPr/>
        </p:nvGrpSpPr>
        <p:grpSpPr>
          <a:xfrm>
            <a:off x="3308193" y="3126125"/>
            <a:ext cx="1826649" cy="1621429"/>
            <a:chOff x="6676537" y="2799977"/>
            <a:chExt cx="2026195" cy="1770432"/>
          </a:xfrm>
        </p:grpSpPr>
        <p:graphicFrame>
          <p:nvGraphicFramePr>
            <p:cNvPr id="88" name="Chart 87">
              <a:extLst>
                <a:ext uri="{FF2B5EF4-FFF2-40B4-BE49-F238E27FC236}">
                  <a16:creationId xmlns:a16="http://schemas.microsoft.com/office/drawing/2014/main" id="{4A91A236-A08E-929A-C4FC-282B73507876}"/>
                </a:ext>
              </a:extLst>
            </p:cNvPr>
            <p:cNvGraphicFramePr/>
            <p:nvPr/>
          </p:nvGraphicFramePr>
          <p:xfrm>
            <a:off x="6676537" y="2799977"/>
            <a:ext cx="2026195" cy="17704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5DDBBD09-92F7-43BD-C894-5B6D791CF1D9}"/>
                </a:ext>
              </a:extLst>
            </p:cNvPr>
            <p:cNvCxnSpPr>
              <a:cxnSpLocks/>
            </p:cNvCxnSpPr>
            <p:nvPr/>
          </p:nvCxnSpPr>
          <p:spPr>
            <a:xfrm>
              <a:off x="8240738" y="3231101"/>
              <a:ext cx="0" cy="568416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EAB5640-3D49-295D-E287-8A7B7E1F7757}"/>
                </a:ext>
              </a:extLst>
            </p:cNvPr>
            <p:cNvSpPr txBox="1"/>
            <p:nvPr/>
          </p:nvSpPr>
          <p:spPr>
            <a:xfrm>
              <a:off x="7677157" y="2827088"/>
              <a:ext cx="895300" cy="32944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7D33F2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up  to 53% savings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8EE827DE-06AB-7804-30E8-0A51D557A06B}"/>
              </a:ext>
            </a:extLst>
          </p:cNvPr>
          <p:cNvSpPr txBox="1"/>
          <p:nvPr/>
        </p:nvSpPr>
        <p:spPr>
          <a:xfrm>
            <a:off x="3478787" y="4524579"/>
            <a:ext cx="1975135" cy="521236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 Light" panose="020B0304040602060303" pitchFamily="34" charset="0"/>
                <a:ea typeface="+mn-ea"/>
                <a:cs typeface="+mn-cs"/>
              </a:rPr>
              <a:t>Number coherent interfaces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 Light" panose="020B0304040602060303" pitchFamily="34" charset="0"/>
                <a:ea typeface="+mn-ea"/>
                <a:cs typeface="+mn-cs"/>
              </a:rPr>
              <a:t>Normalized to equivalent network capacity</a:t>
            </a:r>
          </a:p>
          <a:p>
            <a:pPr marL="171450" marR="0" lvl="0" indent="-1714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Headline Light" panose="020B0304040602060303" pitchFamily="34" charset="0"/>
              <a:ea typeface="+mn-ea"/>
              <a:cs typeface="+mn-cs"/>
            </a:endParaRPr>
          </a:p>
        </p:txBody>
      </p:sp>
      <p:sp>
        <p:nvSpPr>
          <p:cNvPr id="3" name="Pentagon 13">
            <a:extLst>
              <a:ext uri="{FF2B5EF4-FFF2-40B4-BE49-F238E27FC236}">
                <a16:creationId xmlns:a16="http://schemas.microsoft.com/office/drawing/2014/main" id="{A74BDB62-B452-16DB-FB61-4414804E7279}"/>
              </a:ext>
            </a:extLst>
          </p:cNvPr>
          <p:cNvSpPr/>
          <p:nvPr/>
        </p:nvSpPr>
        <p:spPr>
          <a:xfrm>
            <a:off x="2425366" y="1791003"/>
            <a:ext cx="5038518" cy="1062662"/>
          </a:xfrm>
          <a:prstGeom prst="homePlate">
            <a:avLst>
              <a:gd name="adj" fmla="val 34014"/>
            </a:avLst>
          </a:prstGeom>
          <a:gradFill>
            <a:gsLst>
              <a:gs pos="52000">
                <a:srgbClr val="21ABB6"/>
              </a:gs>
              <a:gs pos="100000">
                <a:srgbClr val="21ABB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5" name="Pentagon 2">
            <a:extLst>
              <a:ext uri="{FF2B5EF4-FFF2-40B4-BE49-F238E27FC236}">
                <a16:creationId xmlns:a16="http://schemas.microsoft.com/office/drawing/2014/main" id="{21C1E538-6D2E-D10E-5185-BECDC48BAECD}"/>
              </a:ext>
            </a:extLst>
          </p:cNvPr>
          <p:cNvSpPr/>
          <p:nvPr/>
        </p:nvSpPr>
        <p:spPr>
          <a:xfrm>
            <a:off x="2427664" y="1790619"/>
            <a:ext cx="6453851" cy="1183090"/>
          </a:xfrm>
          <a:prstGeom prst="homePlate">
            <a:avLst>
              <a:gd name="adj" fmla="val 34014"/>
            </a:avLst>
          </a:prstGeom>
          <a:gradFill>
            <a:gsLst>
              <a:gs pos="43000">
                <a:srgbClr val="21ABB6"/>
              </a:gs>
              <a:gs pos="87000">
                <a:srgbClr val="37CC7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EBD56-1438-E23D-971B-6E6B3AF44F11}"/>
              </a:ext>
            </a:extLst>
          </p:cNvPr>
          <p:cNvSpPr txBox="1"/>
          <p:nvPr/>
        </p:nvSpPr>
        <p:spPr>
          <a:xfrm>
            <a:off x="2709787" y="1999768"/>
            <a:ext cx="950114" cy="637849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Super-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Coherent</a:t>
            </a:r>
          </a:p>
        </p:txBody>
      </p:sp>
      <p:sp>
        <p:nvSpPr>
          <p:cNvPr id="8" name="Pentagon 8">
            <a:extLst>
              <a:ext uri="{FF2B5EF4-FFF2-40B4-BE49-F238E27FC236}">
                <a16:creationId xmlns:a16="http://schemas.microsoft.com/office/drawing/2014/main" id="{AD3FF76F-9A59-544E-1409-69E3CBF55695}"/>
              </a:ext>
            </a:extLst>
          </p:cNvPr>
          <p:cNvSpPr/>
          <p:nvPr/>
        </p:nvSpPr>
        <p:spPr>
          <a:xfrm>
            <a:off x="292422" y="1791003"/>
            <a:ext cx="2466435" cy="1183090"/>
          </a:xfrm>
          <a:prstGeom prst="homePlate">
            <a:avLst>
              <a:gd name="adj" fmla="val 34014"/>
            </a:avLst>
          </a:prstGeom>
          <a:gradFill>
            <a:gsLst>
              <a:gs pos="40000">
                <a:srgbClr val="001035"/>
              </a:gs>
              <a:gs pos="82000">
                <a:srgbClr val="21ABB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5DE732-B596-D628-8AAD-38B5BC8DE539}"/>
              </a:ext>
            </a:extLst>
          </p:cNvPr>
          <p:cNvGrpSpPr/>
          <p:nvPr/>
        </p:nvGrpSpPr>
        <p:grpSpPr>
          <a:xfrm>
            <a:off x="7239052" y="1508757"/>
            <a:ext cx="1120402" cy="1505208"/>
            <a:chOff x="6935216" y="1467176"/>
            <a:chExt cx="1120402" cy="15052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1525A7-A422-A80E-8216-8CB543BF1984}"/>
                </a:ext>
              </a:extLst>
            </p:cNvPr>
            <p:cNvSpPr txBox="1"/>
            <p:nvPr/>
          </p:nvSpPr>
          <p:spPr>
            <a:xfrm>
              <a:off x="7100491" y="1467176"/>
              <a:ext cx="794519" cy="360850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Headline" panose="020B0504040602060303" pitchFamily="34" charset="0"/>
                  <a:ea typeface="Nokia Pure Text" panose="020B0503020202020204" pitchFamily="34" charset="0"/>
                  <a:cs typeface="Nokia Pure Headline Light"/>
                </a:rPr>
                <a:t>PSE-6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BEA578-1996-4946-F796-497962ED747E}"/>
                </a:ext>
              </a:extLst>
            </p:cNvPr>
            <p:cNvSpPr txBox="1"/>
            <p:nvPr/>
          </p:nvSpPr>
          <p:spPr>
            <a:xfrm>
              <a:off x="6935216" y="2519201"/>
              <a:ext cx="1120402" cy="453183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>
              <a:defPPr>
                <a:defRPr lang="en-US"/>
              </a:defPPr>
              <a:lvl1pPr marR="0" algn="ctr" fontAlgn="base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1135"/>
                </a:buClr>
                <a:buSzTx/>
                <a:tabLst/>
                <a:defRPr sz="1000">
                  <a:solidFill>
                    <a:schemeClr val="bg1"/>
                  </a:solidFill>
                  <a:ea typeface="Nokia Pure Text" panose="020B0503020202020204" pitchFamily="34" charset="0"/>
                  <a:cs typeface="Nokia Pure Headline Light"/>
                </a:defRPr>
              </a:lvl1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Nokia Pure Text" panose="020B0503020202020204" pitchFamily="34" charset="0"/>
                </a:rPr>
                <a:t>130Gbaud/1.2T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1135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Nokia Pure Text" panose="020B0503020202020204" pitchFamily="34" charset="0"/>
                </a:rPr>
                <a:t>800G 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Nokia Pure Text" panose="020B0503020202020204" pitchFamily="34" charset="0"/>
                </a:rPr>
                <a:t>Longhaul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3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E03326D-6AB2-DE5C-B9EA-E57144DA3CC9}"/>
              </a:ext>
            </a:extLst>
          </p:cNvPr>
          <p:cNvSpPr txBox="1"/>
          <p:nvPr/>
        </p:nvSpPr>
        <p:spPr>
          <a:xfrm>
            <a:off x="633561" y="1508757"/>
            <a:ext cx="794519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100G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Headline" panose="020B0504040602060303" pitchFamily="34" charset="0"/>
              <a:ea typeface="Nokia Pure Text" panose="020B0503020202020204" pitchFamily="34" charset="0"/>
              <a:cs typeface="Nokia Pure Headline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06B638-DCC3-F213-DC80-B1BC5C60DEF2}"/>
              </a:ext>
            </a:extLst>
          </p:cNvPr>
          <p:cNvSpPr txBox="1"/>
          <p:nvPr/>
        </p:nvSpPr>
        <p:spPr>
          <a:xfrm>
            <a:off x="1628474" y="1508757"/>
            <a:ext cx="794519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PSE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Headline" panose="020B0504040602060303" pitchFamily="34" charset="0"/>
              <a:ea typeface="Nokia Pure Text" panose="020B0503020202020204" pitchFamily="34" charset="0"/>
              <a:cs typeface="Nokia Pure Headline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D8DFEC-24A2-3407-644B-240A81C4CD03}"/>
              </a:ext>
            </a:extLst>
          </p:cNvPr>
          <p:cNvSpPr txBox="1"/>
          <p:nvPr/>
        </p:nvSpPr>
        <p:spPr>
          <a:xfrm>
            <a:off x="579787" y="1098114"/>
            <a:ext cx="908650" cy="42240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First single-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Symbol" panose="05050102010706020507" pitchFamily="18" charset="2"/>
                <a:ea typeface="Nokia Pure Text" panose="020B0503020202020204" pitchFamily="34" charset="0"/>
                <a:cs typeface="Nokia Pure Headline Light"/>
              </a:rPr>
              <a:t>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Headline" panose="020B0504040602060303" pitchFamily="34" charset="0"/>
              <a:ea typeface="Nokia Pure Text" panose="020B0503020202020204" pitchFamily="34" charset="0"/>
              <a:cs typeface="Nokia Pure Headline Light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100G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BEE289-A125-0C49-0E29-B44855591D48}"/>
              </a:ext>
            </a:extLst>
          </p:cNvPr>
          <p:cNvSpPr txBox="1"/>
          <p:nvPr/>
        </p:nvSpPr>
        <p:spPr>
          <a:xfrm>
            <a:off x="292422" y="2558748"/>
            <a:ext cx="1266579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3020202020204" pitchFamily="34" charset="0"/>
                <a:cs typeface="Nokia Pure Headline Light"/>
              </a:rPr>
              <a:t>33Gbaud/100G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3020202020204" pitchFamily="34" charset="0"/>
                <a:cs typeface="Nokia Pure Headline Light"/>
              </a:rPr>
              <a:t>Longhaul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Nokia Pure Text" panose="020B0503020202020204" pitchFamily="34" charset="0"/>
              <a:cs typeface="Nokia Pure Headline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4022A0-3D0C-5263-97EE-0A57B3B4C1BC}"/>
              </a:ext>
            </a:extLst>
          </p:cNvPr>
          <p:cNvSpPr txBox="1"/>
          <p:nvPr/>
        </p:nvSpPr>
        <p:spPr>
          <a:xfrm>
            <a:off x="1450242" y="2560782"/>
            <a:ext cx="1120402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3020202020204" pitchFamily="34" charset="0"/>
                <a:cs typeface="Nokia Pure Headline Light"/>
              </a:rPr>
              <a:t>33Gbaud/200G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3020202020204" pitchFamily="34" charset="0"/>
                <a:cs typeface="Nokia Pure Headline Light"/>
              </a:rPr>
              <a:t>Metro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C490EC-7525-CD80-0AE8-C3A2F6A0D388}"/>
              </a:ext>
            </a:extLst>
          </p:cNvPr>
          <p:cNvSpPr txBox="1"/>
          <p:nvPr/>
        </p:nvSpPr>
        <p:spPr>
          <a:xfrm>
            <a:off x="1698540" y="1257785"/>
            <a:ext cx="695477" cy="283906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SD-FEC</a:t>
            </a:r>
          </a:p>
        </p:txBody>
      </p:sp>
      <p:pic>
        <p:nvPicPr>
          <p:cNvPr id="40" name="Picture 3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7FABE9-2954-DEEC-90E1-9BFD4551C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83" y="1910829"/>
            <a:ext cx="688871" cy="688871"/>
          </a:xfrm>
          <a:prstGeom prst="rect">
            <a:avLst/>
          </a:prstGeom>
        </p:spPr>
      </p:pic>
      <p:pic>
        <p:nvPicPr>
          <p:cNvPr id="41" name="Picture 40" descr="Text&#10;&#10;Description automatically generated with low confidence">
            <a:extLst>
              <a:ext uri="{FF2B5EF4-FFF2-40B4-BE49-F238E27FC236}">
                <a16:creationId xmlns:a16="http://schemas.microsoft.com/office/drawing/2014/main" id="{5C7EF5C4-1341-3A7E-902A-07BA700543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068" y="1920418"/>
            <a:ext cx="688871" cy="68887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148C426-9EE0-75B3-AC55-9C17E68FDA63}"/>
              </a:ext>
            </a:extLst>
          </p:cNvPr>
          <p:cNvSpPr txBox="1"/>
          <p:nvPr/>
        </p:nvSpPr>
        <p:spPr>
          <a:xfrm>
            <a:off x="3747004" y="2558748"/>
            <a:ext cx="1038276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>
            <a:defPPr>
              <a:defRPr lang="en-US"/>
            </a:defPPr>
            <a:lvl1pPr marR="0" algn="ctr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  <a:defRPr sz="1000">
                <a:solidFill>
                  <a:schemeClr val="bg1"/>
                </a:solidFill>
                <a:ea typeface="Nokia Pure Text" panose="020B0503020202020204" pitchFamily="34" charset="0"/>
                <a:cs typeface="Nokia Pure Headline Light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3020202020204" pitchFamily="34" charset="0"/>
              </a:rPr>
              <a:t>45Gbaud/250G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3020202020204" pitchFamily="34" charset="0"/>
              </a:rPr>
              <a:t>200G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3020202020204" pitchFamily="34" charset="0"/>
              </a:rPr>
              <a:t>Longhaul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Nokia Pure Text" panose="020B0503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85AD40F-9D5D-A134-B993-72CC4EA91465}"/>
              </a:ext>
            </a:extLst>
          </p:cNvPr>
          <p:cNvSpPr txBox="1"/>
          <p:nvPr/>
        </p:nvSpPr>
        <p:spPr>
          <a:xfrm>
            <a:off x="4676521" y="2560782"/>
            <a:ext cx="1120402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>
            <a:defPPr>
              <a:defRPr lang="en-US"/>
            </a:defPPr>
            <a:lvl1pPr marR="0" algn="ctr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  <a:defRPr sz="1000">
                <a:solidFill>
                  <a:schemeClr val="bg1"/>
                </a:solidFill>
                <a:ea typeface="Nokia Pure Text" panose="020B0503020202020204" pitchFamily="34" charset="0"/>
                <a:cs typeface="Nokia Pure Headline Light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3020202020204" pitchFamily="34" charset="0"/>
              </a:rPr>
              <a:t>67Gbaud/600G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3020202020204" pitchFamily="34" charset="0"/>
              </a:rPr>
              <a:t>400G Regional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4B44108-2697-5E08-1454-E48FD3F8CC1F}"/>
              </a:ext>
            </a:extLst>
          </p:cNvPr>
          <p:cNvSpPr txBox="1"/>
          <p:nvPr/>
        </p:nvSpPr>
        <p:spPr>
          <a:xfrm>
            <a:off x="5613925" y="2560782"/>
            <a:ext cx="1120402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>
            <a:defPPr>
              <a:defRPr lang="en-US"/>
            </a:defPPr>
            <a:lvl1pPr marR="0" algn="ctr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  <a:defRPr sz="1000">
                <a:solidFill>
                  <a:schemeClr val="bg1"/>
                </a:solidFill>
                <a:ea typeface="Nokia Pure Text" panose="020B0503020202020204" pitchFamily="34" charset="0"/>
                <a:cs typeface="Nokia Pure Headline Light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3020202020204" pitchFamily="34" charset="0"/>
              </a:rPr>
              <a:t>90Gbaud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Nokia Pure Text" panose="020B0503020202020204" pitchFamily="34" charset="0"/>
              </a:rPr>
              <a:t>400G Anywhere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1F11946-573E-E351-21C8-971D8B30A6F4}"/>
              </a:ext>
            </a:extLst>
          </p:cNvPr>
          <p:cNvSpPr txBox="1"/>
          <p:nvPr/>
        </p:nvSpPr>
        <p:spPr>
          <a:xfrm>
            <a:off x="3900096" y="1508757"/>
            <a:ext cx="794519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PSE-2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Headline" panose="020B0504040602060303" pitchFamily="34" charset="0"/>
              <a:ea typeface="Nokia Pure Text" panose="020B0503020202020204" pitchFamily="34" charset="0"/>
              <a:cs typeface="Nokia Pure Headline Light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FF36542-B2AE-0D1D-DBF4-FB188F411AF9}"/>
              </a:ext>
            </a:extLst>
          </p:cNvPr>
          <p:cNvSpPr txBox="1"/>
          <p:nvPr/>
        </p:nvSpPr>
        <p:spPr>
          <a:xfrm>
            <a:off x="4854753" y="1508757"/>
            <a:ext cx="794519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PSE-3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Headline" panose="020B0504040602060303" pitchFamily="34" charset="0"/>
              <a:ea typeface="Nokia Pure Text" panose="020B0503020202020204" pitchFamily="34" charset="0"/>
              <a:cs typeface="Nokia Pure Headline Light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D216497-1E83-B742-DC41-02F7B0F2228A}"/>
              </a:ext>
            </a:extLst>
          </p:cNvPr>
          <p:cNvSpPr txBox="1"/>
          <p:nvPr/>
        </p:nvSpPr>
        <p:spPr>
          <a:xfrm>
            <a:off x="5769153" y="1508757"/>
            <a:ext cx="794519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PSE-V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Headline" panose="020B0504040602060303" pitchFamily="34" charset="0"/>
              <a:ea typeface="Nokia Pure Text" panose="020B0503020202020204" pitchFamily="34" charset="0"/>
              <a:cs typeface="Nokia Pure Headline Light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6C6C997-E05D-7CAD-F445-994530AA0825}"/>
              </a:ext>
            </a:extLst>
          </p:cNvPr>
          <p:cNvSpPr txBox="1"/>
          <p:nvPr/>
        </p:nvSpPr>
        <p:spPr>
          <a:xfrm>
            <a:off x="3893058" y="1098114"/>
            <a:ext cx="850086" cy="42240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First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2-ch 500G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7CECB1B-001D-AD24-262A-642C97BEA1C2}"/>
              </a:ext>
            </a:extLst>
          </p:cNvPr>
          <p:cNvSpPr txBox="1"/>
          <p:nvPr/>
        </p:nvSpPr>
        <p:spPr>
          <a:xfrm>
            <a:off x="4830111" y="1098114"/>
            <a:ext cx="850086" cy="42240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First shaped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PCS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E038C54-B231-5D58-DCC1-ABC2F15FA734}"/>
              </a:ext>
            </a:extLst>
          </p:cNvPr>
          <p:cNvSpPr txBox="1"/>
          <p:nvPr/>
        </p:nvSpPr>
        <p:spPr>
          <a:xfrm>
            <a:off x="5741369" y="1098114"/>
            <a:ext cx="850086" cy="42240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Headline" panose="020B0504040602060303" pitchFamily="34" charset="0"/>
                <a:ea typeface="Nokia Pure Text" panose="020B0503020202020204" pitchFamily="34" charset="0"/>
                <a:cs typeface="Nokia Pure Headline Light"/>
              </a:rPr>
              <a:t>Continuous baud rate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A5E89C3-DBC0-8CF1-97B0-1ACFD14D8FF9}"/>
              </a:ext>
            </a:extLst>
          </p:cNvPr>
          <p:cNvGrpSpPr/>
          <p:nvPr/>
        </p:nvGrpSpPr>
        <p:grpSpPr>
          <a:xfrm>
            <a:off x="927979" y="1474111"/>
            <a:ext cx="5341273" cy="132273"/>
            <a:chOff x="635557" y="1399557"/>
            <a:chExt cx="5341273" cy="23003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055EE84-B04D-574D-182C-2EAB2EB75EA7}"/>
                </a:ext>
              </a:extLst>
            </p:cNvPr>
            <p:cNvCxnSpPr>
              <a:cxnSpLocks/>
            </p:cNvCxnSpPr>
            <p:nvPr/>
          </p:nvCxnSpPr>
          <p:spPr>
            <a:xfrm>
              <a:off x="738397" y="1399557"/>
              <a:ext cx="0" cy="230037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91831FC-7369-1D3F-61A9-6038AA7F4B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557" y="1399557"/>
              <a:ext cx="20568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5B300A1-D82D-2B08-4277-D589A7D4B808}"/>
                </a:ext>
              </a:extLst>
            </p:cNvPr>
            <p:cNvCxnSpPr>
              <a:cxnSpLocks/>
            </p:cNvCxnSpPr>
            <p:nvPr/>
          </p:nvCxnSpPr>
          <p:spPr>
            <a:xfrm>
              <a:off x="1750563" y="1399557"/>
              <a:ext cx="0" cy="230037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EC35995-7393-E781-494C-93D244E886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7723" y="1399557"/>
              <a:ext cx="20568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9E5016F-B403-30A1-841D-A1E9BD222EDA}"/>
                </a:ext>
              </a:extLst>
            </p:cNvPr>
            <p:cNvCxnSpPr>
              <a:cxnSpLocks/>
            </p:cNvCxnSpPr>
            <p:nvPr/>
          </p:nvCxnSpPr>
          <p:spPr>
            <a:xfrm>
              <a:off x="4027936" y="1399557"/>
              <a:ext cx="0" cy="230037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290416F-C152-80E5-D537-B7C4F63D19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5096" y="1399557"/>
              <a:ext cx="20568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9209CA42-A7CE-3D8E-C54D-7549790E7EE8}"/>
                </a:ext>
              </a:extLst>
            </p:cNvPr>
            <p:cNvCxnSpPr>
              <a:cxnSpLocks/>
            </p:cNvCxnSpPr>
            <p:nvPr/>
          </p:nvCxnSpPr>
          <p:spPr>
            <a:xfrm>
              <a:off x="4965340" y="1399557"/>
              <a:ext cx="0" cy="230037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37F763B-13FE-B3E4-A383-AA173E2AC6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2500" y="1399557"/>
              <a:ext cx="20568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DCC1A68-9455-037D-80CE-025360BE6ADC}"/>
                </a:ext>
              </a:extLst>
            </p:cNvPr>
            <p:cNvCxnSpPr>
              <a:cxnSpLocks/>
            </p:cNvCxnSpPr>
            <p:nvPr/>
          </p:nvCxnSpPr>
          <p:spPr>
            <a:xfrm>
              <a:off x="5873989" y="1399557"/>
              <a:ext cx="0" cy="230037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DE74966-8E07-F1E1-9F5E-7AAE8F89EF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1149" y="1399557"/>
              <a:ext cx="205681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" name="Picture 106" descr="A close up of a sign&#10;&#10;Description automatically generated">
            <a:extLst>
              <a:ext uri="{FF2B5EF4-FFF2-40B4-BE49-F238E27FC236}">
                <a16:creationId xmlns:a16="http://schemas.microsoft.com/office/drawing/2014/main" id="{8E01E9E7-2CF5-CDAF-E877-E396815DC8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288" y="1924654"/>
            <a:ext cx="688445" cy="688445"/>
          </a:xfrm>
          <a:prstGeom prst="rect">
            <a:avLst/>
          </a:prstGeom>
        </p:spPr>
      </p:pic>
      <p:pic>
        <p:nvPicPr>
          <p:cNvPr id="108" name="Picture 107" descr="Text&#10;&#10;Description automatically generated with medium confidence">
            <a:extLst>
              <a:ext uri="{FF2B5EF4-FFF2-40B4-BE49-F238E27FC236}">
                <a16:creationId xmlns:a16="http://schemas.microsoft.com/office/drawing/2014/main" id="{46BCDB67-EC24-8298-8480-4CA00A07CD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032" y="1904327"/>
            <a:ext cx="688871" cy="688871"/>
          </a:xfrm>
          <a:prstGeom prst="rect">
            <a:avLst/>
          </a:prstGeom>
        </p:spPr>
      </p:pic>
      <p:pic>
        <p:nvPicPr>
          <p:cNvPr id="109" name="Picture 108" descr="Text&#10;&#10;Description automatically generated with medium confidence">
            <a:extLst>
              <a:ext uri="{FF2B5EF4-FFF2-40B4-BE49-F238E27FC236}">
                <a16:creationId xmlns:a16="http://schemas.microsoft.com/office/drawing/2014/main" id="{D2E6C5CE-4AF9-6AF6-B4B2-AF0F4EBFC0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970" y="1910829"/>
            <a:ext cx="688871" cy="688871"/>
          </a:xfrm>
          <a:prstGeom prst="rect">
            <a:avLst/>
          </a:prstGeom>
        </p:spPr>
      </p:pic>
      <p:pic>
        <p:nvPicPr>
          <p:cNvPr id="111" name="Picture 1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8C9891-C021-CEB0-DAF4-0A456A57FA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040" y="1862402"/>
            <a:ext cx="746844" cy="74684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1BFD2E-24AF-07E1-87D4-A79E86414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7628441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. Master">
  <a:themeElements>
    <a:clrScheme name="Nokia 2023.1">
      <a:dk1>
        <a:srgbClr val="CCCCCC"/>
      </a:dk1>
      <a:lt1>
        <a:srgbClr val="FFFFFF"/>
      </a:lt1>
      <a:dk2>
        <a:srgbClr val="001135"/>
      </a:dk2>
      <a:lt2>
        <a:srgbClr val="666666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buSzPct val="100000"/>
          <a:defRPr sz="12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30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 2023 - PowerPoint template v1.3.1" id="{95EDE8F7-58AB-440A-82AC-4DC9E39A292C}" vid="{533A05BB-4D65-4753-8F51-029C8738C22F}"/>
    </a:ext>
  </a:extLst>
</a:theme>
</file>

<file path=ppt/theme/theme2.xml><?xml version="1.0" encoding="utf-8"?>
<a:theme xmlns:a="http://schemas.openxmlformats.org/drawingml/2006/main" name="1. White master">
  <a:themeElements>
    <a:clrScheme name="C 2018 Nokia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124191"/>
      </a:hlink>
      <a:folHlink>
        <a:srgbClr val="001135"/>
      </a:folHlink>
    </a:clrScheme>
    <a:fontScheme name="Nokia 2018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buSzPct val="100000"/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noAutofit/>
      </a:bodyPr>
      <a:lstStyle>
        <a:defPPr algn="l">
          <a:spcAft>
            <a:spcPts val="300"/>
          </a:spcAft>
          <a:buSzPct val="100000"/>
          <a:defRPr sz="12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srcID21015_Nokia - Pure PowerPoint template 2022 v1.3" id="{5912F155-BF6A-437F-81EE-2A1E79CABCE5}" vid="{C81CF3D1-86CF-4C42-9E58-F5695A541456}"/>
    </a:ext>
  </a:extLst>
</a:theme>
</file>

<file path=ppt/theme/theme3.xml><?xml version="1.0" encoding="utf-8"?>
<a:theme xmlns:a="http://schemas.openxmlformats.org/drawingml/2006/main" name="1_1. White master">
  <a:themeElements>
    <a:clrScheme name="C 2018 Nokia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124191"/>
      </a:hlink>
      <a:folHlink>
        <a:srgbClr val="001135"/>
      </a:folHlink>
    </a:clrScheme>
    <a:fontScheme name="Nokia 2018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buSzPct val="100000"/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noAutofit/>
      </a:bodyPr>
      <a:lstStyle>
        <a:defPPr algn="l">
          <a:spcAft>
            <a:spcPts val="300"/>
          </a:spcAft>
          <a:buSzPct val="100000"/>
          <a:defRPr sz="12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ReXperts 2021 PPT template_breakout_LR_new images_locked" id="{6AA25C1B-02A4-4CD1-BE51-4674423ED989}" vid="{F94DF1D4-4D6E-4CAD-936C-A6977D2792B2}"/>
    </a:ext>
  </a:extLst>
</a:theme>
</file>

<file path=ppt/theme/theme4.xml><?xml version="1.0" encoding="utf-8"?>
<a:theme xmlns:a="http://schemas.openxmlformats.org/drawingml/2006/main" name="4. Blue end slide">
  <a:themeElements>
    <a:clrScheme name="C 2018 Nokia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124191"/>
      </a:hlink>
      <a:folHlink>
        <a:srgbClr val="00113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srcID21015_Nokia - Pure PowerPoint template 2022 v1.3" id="{5912F155-BF6A-437F-81EE-2A1E79CABCE5}" vid="{AB9CB456-5CD4-42F7-B8DF-ADA0D798D7C9}"/>
    </a:ext>
  </a:extLst>
</a:theme>
</file>

<file path=ppt/theme/theme5.xml><?xml version="1.0" encoding="utf-8"?>
<a:theme xmlns:a="http://schemas.openxmlformats.org/drawingml/2006/main" name="1_1. Master">
  <a:themeElements>
    <a:clrScheme name="Nokia 2023.1">
      <a:dk1>
        <a:srgbClr val="CCCCCC"/>
      </a:dk1>
      <a:lt1>
        <a:srgbClr val="FFFFFF"/>
      </a:lt1>
      <a:dk2>
        <a:srgbClr val="001135"/>
      </a:dk2>
      <a:lt2>
        <a:srgbClr val="666666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buSzPct val="100000"/>
          <a:defRPr sz="12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30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 2023 - PowerPoint template v1.3.1" id="{C6498D32-F607-4A45-B982-8AB9B1E711BF}" vid="{17D9628A-55E8-4D30-9A9A-80D51FD39DF3}"/>
    </a:ext>
  </a:extLst>
</a:theme>
</file>

<file path=ppt/theme/theme6.xml><?xml version="1.0" encoding="utf-8"?>
<a:theme xmlns:a="http://schemas.openxmlformats.org/drawingml/2006/main" name="1. White">
  <a:themeElements>
    <a:clrScheme name="Nokia 2023.1">
      <a:dk1>
        <a:srgbClr val="CCCCCC"/>
      </a:dk1>
      <a:lt1>
        <a:srgbClr val="FFFFFF"/>
      </a:lt1>
      <a:dk2>
        <a:srgbClr val="001135"/>
      </a:dk2>
      <a:lt2>
        <a:srgbClr val="666666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buSzPct val="100000"/>
          <a:defRPr sz="12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30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W presentation 2023" id="{DA5ADA6B-3723-4605-AABA-6D4B4806996C}" vid="{17C9A711-7F66-4174-B2FD-8F5B1C277C9E}"/>
    </a:ext>
  </a:extLst>
</a:theme>
</file>

<file path=ppt/theme/theme7.xml><?xml version="1.0" encoding="utf-8"?>
<a:theme xmlns:a="http://schemas.openxmlformats.org/drawingml/2006/main" name="4_1. White">
  <a:themeElements>
    <a:clrScheme name="Nokia 2023.1">
      <a:dk1>
        <a:srgbClr val="CCCCCC"/>
      </a:dk1>
      <a:lt1>
        <a:srgbClr val="FFFFFF"/>
      </a:lt1>
      <a:dk2>
        <a:srgbClr val="001135"/>
      </a:dk2>
      <a:lt2>
        <a:srgbClr val="666666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buSzPct val="100000"/>
          <a:defRPr sz="12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30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 - PowerPoint template 2023 v1.3" id="{DD0C3133-E3AE-47D2-A897-43496769EDE2}" vid="{7EB8784B-D8AE-47B4-BCC3-8AAF24F0E14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Nokia Document" ma:contentTypeID="0x010100CE50E52E7543470BBDD3827FE50C59CB001093A7BFE1F4ED428390FCF54091FD16" ma:contentTypeVersion="25" ma:contentTypeDescription="Create Nokia Word Document" ma:contentTypeScope="" ma:versionID="53fffa604b14c47a2015e3ada211e660">
  <xsd:schema xmlns:xsd="http://www.w3.org/2001/XMLSchema" xmlns:xs="http://www.w3.org/2001/XMLSchema" xmlns:p="http://schemas.microsoft.com/office/2006/metadata/properties" xmlns:ns2="71c5aaf6-e6ce-465b-b873-5148d2a4c105" targetNamespace="http://schemas.microsoft.com/office/2006/metadata/properties" ma:root="true" ma:fieldsID="738a8f2e592fde6acb711e06fbe9de4a" ns2:_="">
    <xsd:import namespace="71c5aaf6-e6ce-465b-b873-5148d2a4c105"/>
    <xsd:element name="properties">
      <xsd:complexType>
        <xsd:sequence>
          <xsd:element name="documentManagement">
            <xsd:complexType>
              <xsd:all>
                <xsd:element ref="ns2:DocumentType" minOccurs="0"/>
                <xsd:element ref="ns2:NokiaConfidentiality" minOccurs="0"/>
                <xsd:element ref="ns2:Owner" minOccurs="0"/>
                <xsd:element ref="ns2:_dlc_DocId" minOccurs="0"/>
                <xsd:element ref="ns2:_dlc_DocIdUrl" minOccurs="0"/>
                <xsd:element ref="ns2:_dlc_DocIdPersistId" minOccurs="0"/>
                <xsd:element ref="ns2:HideFromDel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c5aaf6-e6ce-465b-b873-5148d2a4c105" elementFormDefault="qualified">
    <xsd:import namespace="http://schemas.microsoft.com/office/2006/documentManagement/types"/>
    <xsd:import namespace="http://schemas.microsoft.com/office/infopath/2007/PartnerControls"/>
    <xsd:element name="DocumentType" ma:index="8" nillable="true" ma:displayName="Document Type" ma:default="Description" ma:description="Document type specifies the content of the document" ma:format="Dropdown" ma:internalName="DocumentType">
      <xsd:simpleType>
        <xsd:restriction base="dms:Choice">
          <xsd:enumeration value="Policy"/>
          <xsd:enumeration value="Strategy"/>
          <xsd:enumeration value="Objectives / Targets"/>
          <xsd:enumeration value="Plan / Schedule"/>
          <xsd:enumeration value="Governance"/>
          <xsd:enumeration value="Organization"/>
          <xsd:enumeration value="Review Material"/>
          <xsd:enumeration value="Communication"/>
          <xsd:enumeration value="Minutes"/>
          <xsd:enumeration value="Training"/>
          <xsd:enumeration value="Standard Operating Procedure"/>
          <xsd:enumeration value="Process / Procedure / Standard"/>
          <xsd:enumeration value="Guideline / Manual / Instruction"/>
          <xsd:enumeration value="Description"/>
          <xsd:enumeration value="Form / Template"/>
          <xsd:enumeration value="Checklist"/>
          <xsd:enumeration value="Bid / Offer"/>
          <xsd:enumeration value="Contract / Order"/>
          <xsd:enumeration value="List"/>
          <xsd:enumeration value="Roadmap"/>
          <xsd:enumeration value="Requirement / Specification"/>
          <xsd:enumeration value="Design"/>
          <xsd:enumeration value="Concept / Proposal"/>
          <xsd:enumeration value="Measurement / KPI"/>
          <xsd:enumeration value="Report"/>
          <xsd:enumeration value="Best Practice / Lessons Learnt"/>
          <xsd:enumeration value="Analysis / Assessment"/>
          <xsd:enumeration value="Survey"/>
        </xsd:restriction>
      </xsd:simpleType>
    </xsd:element>
    <xsd:element name="NokiaConfidentiality" ma:index="9" nillable="true" ma:displayName="Nokia Confidentiality" ma:default="Nokia Internal Use" ma:format="Dropdown" ma:internalName="NokiaConfidentiality" ma:readOnly="false">
      <xsd:simpleType>
        <xsd:restriction base="dms:Choice">
          <xsd:enumeration value="Nokia Internal Use"/>
          <xsd:enumeration value="Confidential"/>
          <xsd:enumeration value="Secret"/>
          <xsd:enumeration value="Public"/>
        </xsd:restriction>
      </xsd:simpleType>
    </xsd:element>
    <xsd:element name="Owner" ma:index="10" nillable="true" ma:displayName="Owner" ma:description="Owner identifies the person or group who owns the document (default value is the same as the Creator of the document)" ma:internalName="Owner">
      <xsd:simpleType>
        <xsd:restriction base="dms:Text"/>
      </xsd:simpleType>
    </xsd:element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HideFromDelve" ma:index="14" nillable="true" ma:displayName="HideFromDelve" ma:default="0" ma:internalName="HideFromDel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71c5aaf6-e6ce-465b-b873-5148d2a4c105" xsi:nil="true"/>
    <DocumentType xmlns="71c5aaf6-e6ce-465b-b873-5148d2a4c105">Description</DocumentType>
    <NokiaConfidentiality xmlns="71c5aaf6-e6ce-465b-b873-5148d2a4c105">Nokia Internal Use</NokiaConfidentiality>
    <HideFromDelve xmlns="71c5aaf6-e6ce-465b-b873-5148d2a4c105">false</HideFromDelve>
    <_dlc_DocId xmlns="71c5aaf6-e6ce-465b-b873-5148d2a4c105">33ITPUTIO523-413224567-4420</_dlc_DocId>
    <_dlc_DocIdUrl xmlns="71c5aaf6-e6ce-465b-b873-5148d2a4c105">
      <Url>https://nokia.sharepoint.com/sites/ion-emea/_layouts/15/DocIdRedir.aspx?ID=33ITPUTIO523-413224567-4420</Url>
      <Description>33ITPUTIO523-413224567-4420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?mso-contentType ?>
<SharedContentType xmlns="Microsoft.SharePoint.Taxonomy.ContentTypeSync" SourceId="34c87397-5fc1-491e-85e7-d6110dbe9cbd" ContentTypeId="0x010100CE50E52E7543470BBDD3827FE50C59CB" PreviousValue="false"/>
</file>

<file path=customXml/itemProps1.xml><?xml version="1.0" encoding="utf-8"?>
<ds:datastoreItem xmlns:ds="http://schemas.openxmlformats.org/officeDocument/2006/customXml" ds:itemID="{8E5DB62A-626D-4A9D-BF04-3BA0A0579E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c5aaf6-e6ce-465b-b873-5148d2a4c1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7793FF-E05B-4935-BB8C-A90B452A7062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schemas.openxmlformats.org/package/2006/metadata/core-properties"/>
    <ds:schemaRef ds:uri="71c5aaf6-e6ce-465b-b873-5148d2a4c105"/>
  </ds:schemaRefs>
</ds:datastoreItem>
</file>

<file path=customXml/itemProps3.xml><?xml version="1.0" encoding="utf-8"?>
<ds:datastoreItem xmlns:ds="http://schemas.openxmlformats.org/officeDocument/2006/customXml" ds:itemID="{A8B69D7B-301C-45D0-A1CA-5595B79F728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D242359-DFE9-47C9-ADAE-3C05BF5C2E3E}">
  <ds:schemaRefs>
    <ds:schemaRef ds:uri="http://schemas.microsoft.com/office/2006/metadata/customXsn"/>
  </ds:schemaRefs>
</ds:datastoreItem>
</file>

<file path=customXml/itemProps5.xml><?xml version="1.0" encoding="utf-8"?>
<ds:datastoreItem xmlns:ds="http://schemas.openxmlformats.org/officeDocument/2006/customXml" ds:itemID="{FA73E61B-9797-468B-8F02-A897AEC34D9F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FDC2A36A-37E7-4B5B-A45B-190044A5A55B}">
  <ds:schemaRefs>
    <ds:schemaRef ds:uri="Microsoft.SharePoint.Taxonomy.ContentTypeSync"/>
  </ds:schemaRefs>
</ds:datastoreItem>
</file>

<file path=docMetadata/LabelInfo.xml><?xml version="1.0" encoding="utf-8"?>
<clbl:labelList xmlns:clbl="http://schemas.microsoft.com/office/2020/mipLabelMetadata">
  <clbl:label id="{5d471751-9675-428d-917b-70f44f9630b0}" enabled="0" method="" siteId="{5d471751-9675-428d-917b-70f44f9630b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Nokia 2023 - PowerPoint template v1.3.1</Template>
  <TotalTime>0</TotalTime>
  <Words>1584</Words>
  <Application>Microsoft Office PowerPoint</Application>
  <PresentationFormat>On-screen Show (16:9)</PresentationFormat>
  <Paragraphs>535</Paragraphs>
  <Slides>27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Arial</vt:lpstr>
      <vt:lpstr>Calibri</vt:lpstr>
      <vt:lpstr>Nokia Pure Headline</vt:lpstr>
      <vt:lpstr>Nokia Pure Headline Light</vt:lpstr>
      <vt:lpstr>Nokia Pure Headline Ultra Light</vt:lpstr>
      <vt:lpstr>Nokia Pure Text</vt:lpstr>
      <vt:lpstr>Nokia Pure Text Light</vt:lpstr>
      <vt:lpstr>Nunito</vt:lpstr>
      <vt:lpstr>Symbol</vt:lpstr>
      <vt:lpstr>Wingdings</vt:lpstr>
      <vt:lpstr>1. Master</vt:lpstr>
      <vt:lpstr>1. White master</vt:lpstr>
      <vt:lpstr>1_1. White master</vt:lpstr>
      <vt:lpstr>4. Blue end slide</vt:lpstr>
      <vt:lpstr>1_1. Master</vt:lpstr>
      <vt:lpstr>1. White</vt:lpstr>
      <vt:lpstr>4_1. White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Nokia keynote</dc:title>
  <dc:creator/>
  <cp:lastModifiedBy/>
  <cp:revision>5</cp:revision>
  <dcterms:created xsi:type="dcterms:W3CDTF">2023-02-07T12:20:59Z</dcterms:created>
  <dcterms:modified xsi:type="dcterms:W3CDTF">2023-05-25T16:58:19Z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0x010100CE50E52E7543470BBDD3827FE50C59CB001093A7BFE1F4ED428390FCF54091FD16</vt:lpwstr>
  </property>
  <property fmtid="{D5CDD505-2E9C-101B-9397-08002B2CF9AE}" pid="3" name="_dlc_DocIdItemGuid">
    <vt:lpwstr>ef0a0679-40f4-4381-a8fc-7813c07c1574</vt:lpwstr>
  </property>
</Properties>
</file>