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ei3fBU9P9j8Fe7JmKwu1yu9t4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823B30-9FB1-41E0-9A67-4DAA1F96001C}">
  <a:tblStyle styleId="{49823B30-9FB1-41E0-9A67-4DAA1F9600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667"/>
  </p:normalViewPr>
  <p:slideViewPr>
    <p:cSldViewPr snapToGrid="0">
      <p:cViewPr varScale="1">
        <p:scale>
          <a:sx n="286" d="100"/>
          <a:sy n="286" d="100"/>
        </p:scale>
        <p:origin x="102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448539f2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448539f24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24448539f24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48105c7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48105c7d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g2448105c7d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448539f24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448539f24_1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4448539f24_1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858c5cf6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4858c5cf65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dirty="0"/>
          </a:p>
        </p:txBody>
      </p:sp>
      <p:sp>
        <p:nvSpPr>
          <p:cNvPr id="166" name="Google Shape;166;g24858c5cf65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95945a57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95945a572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2495945a572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448539f24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448539f24_1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g24448539f24_1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448539f24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4448539f24_1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24448539f24_1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448539f24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4448539f24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g24448539f24_1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448539f24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448539f24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g24448539f24_1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448539f24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448539f24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  <p:sp>
        <p:nvSpPr>
          <p:cNvPr id="58" name="Google Shape;58;g24448539f24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3890ea3c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3890ea3c9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1e3890ea3c9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a4368f50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a4368f501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 dirty="0"/>
          </a:p>
        </p:txBody>
      </p:sp>
      <p:sp>
        <p:nvSpPr>
          <p:cNvPr id="251" name="Google Shape;251;g20a4368f501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7a5cdb1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47a5cdb1d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47a5cdb1d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448539f24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448539f24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67" name="Google Shape;67;g24448539f24_1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4858c5cf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4858c5cf6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g24858c5cf65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a4368f50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a4368f501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g20a4368f501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858c5cf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4858c5cf6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4858c5cf65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cfc0c66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4cfc0c667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4cfc0c667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448539f2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07" name="Google Shape;107;g24448539f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448539f24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448539f24_1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24448539f24_1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6" descr="Background pattern&#10;&#10;Description automatically generated"/>
          <p:cNvPicPr preferRelativeResize="0"/>
          <p:nvPr/>
        </p:nvPicPr>
        <p:blipFill rotWithShape="1">
          <a:blip r:embed="rId3">
            <a:alphaModFix amt="69000"/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6" descr="A black and white logo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170" y="4593289"/>
            <a:ext cx="582049" cy="25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662968" y="2952384"/>
            <a:ext cx="3822700" cy="28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2"/>
          </p:nvPr>
        </p:nvSpPr>
        <p:spPr>
          <a:xfrm>
            <a:off x="662968" y="2278904"/>
            <a:ext cx="5793498" cy="37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6A500"/>
              </a:buClr>
              <a:buSzPts val="1600"/>
              <a:buNone/>
              <a:defRPr sz="1600" b="0">
                <a:solidFill>
                  <a:srgbClr val="F6A5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3"/>
          </p:nvPr>
        </p:nvSpPr>
        <p:spPr>
          <a:xfrm>
            <a:off x="669274" y="1568939"/>
            <a:ext cx="5793498" cy="4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6A500"/>
              </a:buClr>
              <a:buSzPts val="2400"/>
              <a:buNone/>
              <a:defRPr sz="2400" b="1">
                <a:solidFill>
                  <a:srgbClr val="F6A5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4"/>
          </p:nvPr>
        </p:nvSpPr>
        <p:spPr>
          <a:xfrm>
            <a:off x="662968" y="3362132"/>
            <a:ext cx="3752453" cy="32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5"/>
          </p:nvPr>
        </p:nvSpPr>
        <p:spPr>
          <a:xfrm>
            <a:off x="662968" y="3656619"/>
            <a:ext cx="3752453" cy="32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6" descr="Graphical user interface, text, emai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8120" y="4613251"/>
            <a:ext cx="1263846" cy="264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4140"/>
              </a:buClr>
              <a:buSzPts val="1600"/>
              <a:buChar char="•"/>
              <a:defRPr sz="16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400"/>
              <a:buChar char="•"/>
              <a:defRPr sz="14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 sz="12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0" y="4313446"/>
            <a:ext cx="9144000" cy="830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8"/>
          <p:cNvSpPr/>
          <p:nvPr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" b="38293"/>
          <a:stretch/>
        </p:blipFill>
        <p:spPr>
          <a:xfrm>
            <a:off x="350201" y="4752828"/>
            <a:ext cx="908858" cy="2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8" descr="Background pattern&#10;&#10;Description automatically generated"/>
          <p:cNvPicPr preferRelativeResize="0"/>
          <p:nvPr/>
        </p:nvPicPr>
        <p:blipFill rotWithShape="1">
          <a:blip r:embed="rId3">
            <a:alphaModFix amt="69000"/>
          </a:blip>
          <a:srcRect l="-2411" t="17028" r="21625" b="73781"/>
          <a:stretch/>
        </p:blipFill>
        <p:spPr>
          <a:xfrm>
            <a:off x="4839562" y="4629812"/>
            <a:ext cx="4127158" cy="51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4140"/>
              </a:buClr>
              <a:buSzPts val="1600"/>
              <a:buChar char="•"/>
              <a:defRPr sz="16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400"/>
              <a:buChar char="•"/>
              <a:defRPr sz="14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 sz="1200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Char char="•"/>
              <a:defRPr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9" descr="Background pattern&#10;&#10;Description automatically generated"/>
          <p:cNvPicPr preferRelativeResize="0"/>
          <p:nvPr/>
        </p:nvPicPr>
        <p:blipFill rotWithShape="1">
          <a:blip r:embed="rId2">
            <a:alphaModFix amt="69000"/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56662" y="3470165"/>
            <a:ext cx="3795964" cy="26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" name="Google Shape;43;p9" descr="A black and white logo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170" y="4593289"/>
            <a:ext cx="582049" cy="2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 descr="Graphical user interface, text, emai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8120" y="4613251"/>
            <a:ext cx="1263846" cy="26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/>
          <p:nvPr/>
        </p:nvSpPr>
        <p:spPr>
          <a:xfrm>
            <a:off x="0" y="4357816"/>
            <a:ext cx="9144000" cy="785684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5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1" b="14788"/>
          <a:stretch/>
        </p:blipFill>
        <p:spPr>
          <a:xfrm>
            <a:off x="350200" y="4479156"/>
            <a:ext cx="1274549" cy="52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" descr="Background pattern&#10;&#10;Description automatically generated"/>
          <p:cNvPicPr preferRelativeResize="0"/>
          <p:nvPr/>
        </p:nvPicPr>
        <p:blipFill rotWithShape="1">
          <a:blip r:embed="rId7">
            <a:alphaModFix amt="69000"/>
          </a:blip>
          <a:srcRect l="-2411" t="12161" r="21625" b="73781"/>
          <a:stretch/>
        </p:blipFill>
        <p:spPr>
          <a:xfrm>
            <a:off x="4839562" y="4357814"/>
            <a:ext cx="4127158" cy="78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1A699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414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41414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141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sldNum" idx="12"/>
          </p:nvPr>
        </p:nvSpPr>
        <p:spPr>
          <a:xfrm>
            <a:off x="6732039" y="462981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ina.markovic@carnet.h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barbara.pinculic@carnet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body" idx="1"/>
          </p:nvPr>
        </p:nvSpPr>
        <p:spPr>
          <a:xfrm>
            <a:off x="662968" y="2952384"/>
            <a:ext cx="3822700" cy="28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Tina Marković, Barbara Pinculić</a:t>
            </a:r>
            <a:endParaRPr/>
          </a:p>
        </p:txBody>
      </p:sp>
      <p:sp>
        <p:nvSpPr>
          <p:cNvPr id="51" name="Google Shape;51;p1"/>
          <p:cNvSpPr txBox="1">
            <a:spLocks noGrp="1"/>
          </p:cNvSpPr>
          <p:nvPr>
            <p:ph type="body" idx="2"/>
          </p:nvPr>
        </p:nvSpPr>
        <p:spPr>
          <a:xfrm>
            <a:off x="650356" y="2323345"/>
            <a:ext cx="5793498" cy="37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6A500"/>
              </a:buClr>
              <a:buSzPts val="1600"/>
              <a:buNone/>
            </a:pPr>
            <a:r>
              <a:rPr lang="en-GB"/>
              <a:t>From society without internet to techo-natives</a:t>
            </a: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body" idx="3"/>
          </p:nvPr>
        </p:nvSpPr>
        <p:spPr>
          <a:xfrm>
            <a:off x="669274" y="1568939"/>
            <a:ext cx="5793498" cy="4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A500"/>
              </a:buClr>
              <a:buSzPts val="2400"/>
              <a:buNone/>
            </a:pPr>
            <a:r>
              <a:rPr lang="en-GB"/>
              <a:t>Bridging the gap</a:t>
            </a:r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body" idx="4"/>
          </p:nvPr>
        </p:nvSpPr>
        <p:spPr>
          <a:xfrm>
            <a:off x="662968" y="3362132"/>
            <a:ext cx="3752453" cy="32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GB"/>
              <a:t>Tirana</a:t>
            </a:r>
            <a:endParaRPr/>
          </a:p>
        </p:txBody>
      </p:sp>
      <p:sp>
        <p:nvSpPr>
          <p:cNvPr id="54" name="Google Shape;54;p1"/>
          <p:cNvSpPr txBox="1">
            <a:spLocks noGrp="1"/>
          </p:cNvSpPr>
          <p:nvPr>
            <p:ph type="body" idx="5"/>
          </p:nvPr>
        </p:nvSpPr>
        <p:spPr>
          <a:xfrm>
            <a:off x="662968" y="3656619"/>
            <a:ext cx="3752453" cy="32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GB"/>
              <a:t>7.6.2023.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448539f24_1_19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134" name="Google Shape;134;g24448539f24_1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75" y="312175"/>
            <a:ext cx="5365700" cy="40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4448539f24_1_19"/>
          <p:cNvSpPr txBox="1"/>
          <p:nvPr/>
        </p:nvSpPr>
        <p:spPr>
          <a:xfrm>
            <a:off x="5789450" y="148592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414140"/>
                </a:solidFill>
              </a:rPr>
              <a:t>Connecting 5144 locations</a:t>
            </a:r>
            <a:endParaRPr sz="100">
              <a:solidFill>
                <a:srgbClr val="41414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body" idx="1"/>
          </p:nvPr>
        </p:nvSpPr>
        <p:spPr>
          <a:xfrm>
            <a:off x="350200" y="964425"/>
            <a:ext cx="4418700" cy="3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Young and agile organization</a:t>
            </a:r>
            <a:endParaRPr sz="18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Serving universities and research institutes </a:t>
            </a:r>
            <a:endParaRPr sz="18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Services: </a:t>
            </a:r>
            <a:endParaRPr sz="1800"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connectivity</a:t>
            </a:r>
            <a:endParaRPr sz="1800"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courses </a:t>
            </a:r>
            <a:endParaRPr sz="1800"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videoconferences </a:t>
            </a:r>
            <a:endParaRPr sz="1800"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security</a:t>
            </a:r>
            <a:endParaRPr sz="18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165926" y="123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2000"/>
              <a:buFont typeface="Arial"/>
              <a:buNone/>
            </a:pPr>
            <a:r>
              <a:rPr lang="en-GB" sz="2500"/>
              <a:t>CARNET in 90’s and early 2000’s</a:t>
            </a:r>
            <a:endParaRPr sz="2500"/>
          </a:p>
        </p:txBody>
      </p:sp>
      <p:pic>
        <p:nvPicPr>
          <p:cNvPr id="143" name="Google Shape;14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675" y="819250"/>
            <a:ext cx="2180225" cy="21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5326" y="2614525"/>
            <a:ext cx="2530861" cy="18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48105c7d6_0_0"/>
          <p:cNvSpPr txBox="1">
            <a:spLocks noGrp="1"/>
          </p:cNvSpPr>
          <p:nvPr>
            <p:ph type="body" idx="1"/>
          </p:nvPr>
        </p:nvSpPr>
        <p:spPr>
          <a:xfrm>
            <a:off x="1" y="932342"/>
            <a:ext cx="84393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1900">
                <a:solidFill>
                  <a:schemeClr val="dk1"/>
                </a:solidFill>
              </a:rPr>
              <a:t>Intense growth:</a:t>
            </a:r>
            <a:endParaRPr sz="1900">
              <a:solidFill>
                <a:schemeClr val="dk1"/>
              </a:solidFill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1700">
                <a:solidFill>
                  <a:schemeClr val="dk1"/>
                </a:solidFill>
              </a:rPr>
              <a:t>Users - schools becoming users</a:t>
            </a:r>
            <a:endParaRPr sz="1700">
              <a:solidFill>
                <a:schemeClr val="dk1"/>
              </a:solidFill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1700">
                <a:solidFill>
                  <a:schemeClr val="dk1"/>
                </a:solidFill>
              </a:rPr>
              <a:t>Services</a:t>
            </a:r>
            <a:endParaRPr sz="1700">
              <a:solidFill>
                <a:schemeClr val="dk1"/>
              </a:solidFill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1700">
                <a:solidFill>
                  <a:schemeClr val="dk1"/>
                </a:solidFill>
              </a:rPr>
              <a:t>Employees</a:t>
            </a:r>
            <a:endParaRPr sz="17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48105c7d6_0_0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152" name="Google Shape;152;g2448105c7d6_0_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CARNET in the late 2000’s</a:t>
            </a:r>
            <a:endParaRPr sz="2500"/>
          </a:p>
        </p:txBody>
      </p:sp>
      <p:pic>
        <p:nvPicPr>
          <p:cNvPr id="153" name="Google Shape;153;g2448105c7d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375" y="1109425"/>
            <a:ext cx="4929626" cy="335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448539f24_1_119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3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4448539f24_1_119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161" name="Google Shape;161;g24448539f24_1_119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24448539f24_1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858c5cf65_0_17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169" name="Google Shape;169;g24858c5cf65_0_17"/>
          <p:cNvSpPr txBox="1">
            <a:spLocks noGrp="1"/>
          </p:cNvSpPr>
          <p:nvPr>
            <p:ph type="title"/>
          </p:nvPr>
        </p:nvSpPr>
        <p:spPr>
          <a:xfrm>
            <a:off x="412076" y="116087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 the beginning…</a:t>
            </a:r>
            <a:endParaRPr sz="2500"/>
          </a:p>
        </p:txBody>
      </p:sp>
      <p:pic>
        <p:nvPicPr>
          <p:cNvPr id="170" name="Google Shape;170;g24858c5cf65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37" y="843324"/>
            <a:ext cx="1408425" cy="10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4858c5cf65_0_17"/>
          <p:cNvSpPr txBox="1"/>
          <p:nvPr/>
        </p:nvSpPr>
        <p:spPr>
          <a:xfrm>
            <a:off x="404175" y="1035200"/>
            <a:ext cx="879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</a:rPr>
              <a:t>2006.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72" name="Google Shape;172;g24858c5cf65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2188" y="2903325"/>
            <a:ext cx="26574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4858c5cf65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625" y="1323038"/>
            <a:ext cx="41529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4858c5cf65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825" y="3349072"/>
            <a:ext cx="2218425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4858c5cf65_0_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61050">
            <a:off x="3107878" y="2567111"/>
            <a:ext cx="1372945" cy="185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95945a572_0_6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182" name="Google Shape;182;g2495945a572_0_6"/>
          <p:cNvSpPr txBox="1">
            <a:spLocks noGrp="1"/>
          </p:cNvSpPr>
          <p:nvPr>
            <p:ph type="title"/>
          </p:nvPr>
        </p:nvSpPr>
        <p:spPr>
          <a:xfrm>
            <a:off x="3045650" y="80800"/>
            <a:ext cx="39336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Central e-Registry</a:t>
            </a:r>
            <a:endParaRPr sz="2500"/>
          </a:p>
        </p:txBody>
      </p:sp>
      <p:pic>
        <p:nvPicPr>
          <p:cNvPr id="183" name="Google Shape;183;g2495945a572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275" y="961000"/>
            <a:ext cx="5194250" cy="36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495945a572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200" y="1192825"/>
            <a:ext cx="4712050" cy="2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495945a572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737" y="278674"/>
            <a:ext cx="1408425" cy="10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495945a572_0_6"/>
          <p:cNvSpPr txBox="1"/>
          <p:nvPr/>
        </p:nvSpPr>
        <p:spPr>
          <a:xfrm>
            <a:off x="496988" y="422200"/>
            <a:ext cx="879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</a:rPr>
              <a:t>2006.</a:t>
            </a:r>
            <a:endParaRPr sz="23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448539f24_1_127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3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4448539f24_1_127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194" name="Google Shape;194;g24448539f24_1_127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500"/>
              <a:t>e-Classbook</a:t>
            </a:r>
            <a:endParaRPr sz="2500"/>
          </a:p>
        </p:txBody>
      </p:sp>
      <p:pic>
        <p:nvPicPr>
          <p:cNvPr id="195" name="Google Shape;195;g24448539f24_1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750" y="964425"/>
            <a:ext cx="5194250" cy="36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4448539f24_1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313" y="1216912"/>
            <a:ext cx="4805125" cy="24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4448539f24_1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212" y="343137"/>
            <a:ext cx="1408425" cy="10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4448539f24_1_127"/>
          <p:cNvSpPr txBox="1"/>
          <p:nvPr/>
        </p:nvSpPr>
        <p:spPr>
          <a:xfrm>
            <a:off x="651400" y="507575"/>
            <a:ext cx="87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</a:rPr>
              <a:t>2011.</a:t>
            </a:r>
            <a:endParaRPr sz="2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448539f24_1_167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205" name="Google Shape;205;g24448539f24_1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525" y="64150"/>
            <a:ext cx="6298375" cy="45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448539f24_1_143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3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12" name="Google Shape;212;g24448539f24_1_143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13" name="Google Shape;213;g24448539f24_1_143"/>
          <p:cNvSpPr txBox="1">
            <a:spLocks noGrp="1"/>
          </p:cNvSpPr>
          <p:nvPr>
            <p:ph type="title"/>
          </p:nvPr>
        </p:nvSpPr>
        <p:spPr>
          <a:xfrm>
            <a:off x="1636000" y="156925"/>
            <a:ext cx="58677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e-Enrolment in secondary schools</a:t>
            </a:r>
            <a:endParaRPr sz="3000"/>
          </a:p>
        </p:txBody>
      </p:sp>
      <p:pic>
        <p:nvPicPr>
          <p:cNvPr id="214" name="Google Shape;214;g24448539f24_1_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800" y="1057550"/>
            <a:ext cx="5061875" cy="35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4448539f24_1_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24" y="779837"/>
            <a:ext cx="1408425" cy="10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4448539f24_1_143"/>
          <p:cNvSpPr txBox="1"/>
          <p:nvPr/>
        </p:nvSpPr>
        <p:spPr>
          <a:xfrm>
            <a:off x="400338" y="929825"/>
            <a:ext cx="93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</a:rPr>
              <a:t>2013.</a:t>
            </a:r>
            <a:endParaRPr/>
          </a:p>
        </p:txBody>
      </p:sp>
      <p:pic>
        <p:nvPicPr>
          <p:cNvPr id="217" name="Google Shape;217;g24448539f24_1_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813" y="1261175"/>
            <a:ext cx="4625850" cy="23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448539f24_1_150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224" name="Google Shape;224;g24448539f24_1_150"/>
          <p:cNvSpPr txBox="1">
            <a:spLocks noGrp="1"/>
          </p:cNvSpPr>
          <p:nvPr>
            <p:ph type="title"/>
          </p:nvPr>
        </p:nvSpPr>
        <p:spPr>
          <a:xfrm>
            <a:off x="352351" y="216637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e-Schools programme: Development of the System of Digitally Mature Schools </a:t>
            </a:r>
            <a:endParaRPr sz="2400"/>
          </a:p>
        </p:txBody>
      </p:sp>
      <p:pic>
        <p:nvPicPr>
          <p:cNvPr id="225" name="Google Shape;225;g24448539f24_1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50" y="1122099"/>
            <a:ext cx="1408425" cy="11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4448539f24_1_150"/>
          <p:cNvSpPr txBox="1"/>
          <p:nvPr/>
        </p:nvSpPr>
        <p:spPr>
          <a:xfrm>
            <a:off x="153425" y="1347325"/>
            <a:ext cx="164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2015.- 2023.</a:t>
            </a:r>
            <a:endParaRPr sz="900"/>
          </a:p>
        </p:txBody>
      </p:sp>
      <p:pic>
        <p:nvPicPr>
          <p:cNvPr id="227" name="Google Shape;227;g24448539f24_1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175" y="912325"/>
            <a:ext cx="6804676" cy="368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48539f24_1_12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61" name="Google Shape;61;g24448539f24_1_12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Croatia</a:t>
            </a:r>
            <a:endParaRPr sz="2500"/>
          </a:p>
        </p:txBody>
      </p:sp>
      <p:sp>
        <p:nvSpPr>
          <p:cNvPr id="62" name="Google Shape;62;g24448539f24_1_12"/>
          <p:cNvSpPr txBox="1"/>
          <p:nvPr/>
        </p:nvSpPr>
        <p:spPr>
          <a:xfrm>
            <a:off x="350200" y="1185350"/>
            <a:ext cx="3194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1991. Independency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2013. EU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population of 3 871 833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56.542 km2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low density population 68,47/km2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1244 islands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g24448539f24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675" y="516050"/>
            <a:ext cx="5929326" cy="409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3890ea3c9_0_4"/>
          <p:cNvSpPr txBox="1">
            <a:spLocks noGrp="1"/>
          </p:cNvSpPr>
          <p:nvPr>
            <p:ph type="body" idx="1"/>
          </p:nvPr>
        </p:nvSpPr>
        <p:spPr>
          <a:xfrm>
            <a:off x="350200" y="964425"/>
            <a:ext cx="8439300" cy="30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GB" sz="1200" b="1"/>
              <a:t>Infrastructure</a:t>
            </a: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en-GB" sz="1200" b="1"/>
              <a:t>e-services </a:t>
            </a: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GB" sz="1400" b="1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en-GB" sz="1200" b="1"/>
              <a:t>   e-content</a:t>
            </a:r>
            <a:r>
              <a:rPr lang="en-GB" sz="1400" b="1"/>
              <a:t>               </a:t>
            </a:r>
            <a:r>
              <a:rPr lang="en-GB" sz="1200" b="1"/>
              <a:t>Education &amp; Support </a:t>
            </a:r>
            <a:r>
              <a:rPr lang="en-GB" sz="1400" b="1"/>
              <a:t>  </a:t>
            </a:r>
            <a:r>
              <a:rPr lang="en-GB" sz="1400" b="1"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en-GB" sz="1200" b="1"/>
              <a:t>Research</a:t>
            </a:r>
            <a:endParaRPr sz="1200" b="1"/>
          </a:p>
        </p:txBody>
      </p:sp>
      <p:sp>
        <p:nvSpPr>
          <p:cNvPr id="234" name="Google Shape;234;g1e3890ea3c9_0_4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35" name="Google Shape;235;g1e3890ea3c9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25" y="2334742"/>
            <a:ext cx="899388" cy="89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e3890ea3c9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438" y="2290717"/>
            <a:ext cx="881666" cy="89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e3890ea3c9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6038" y="2334742"/>
            <a:ext cx="890483" cy="89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e3890ea3c9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9450" y="2290717"/>
            <a:ext cx="881666" cy="89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e3890ea3c9_0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4275" y="2334742"/>
            <a:ext cx="890483" cy="890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e3890ea3c9_0_4"/>
          <p:cNvSpPr txBox="1"/>
          <p:nvPr/>
        </p:nvSpPr>
        <p:spPr>
          <a:xfrm>
            <a:off x="433125" y="4184425"/>
            <a:ext cx="369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Total budget: 217 million euros</a:t>
            </a:r>
            <a:endParaRPr b="1"/>
          </a:p>
        </p:txBody>
      </p:sp>
      <p:sp>
        <p:nvSpPr>
          <p:cNvPr id="241" name="Google Shape;241;g1e3890ea3c9_0_4"/>
          <p:cNvSpPr txBox="1"/>
          <p:nvPr/>
        </p:nvSpPr>
        <p:spPr>
          <a:xfrm>
            <a:off x="3765750" y="1027775"/>
            <a:ext cx="145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1A6992"/>
                </a:solidFill>
              </a:rPr>
              <a:t>e-Schools</a:t>
            </a:r>
            <a:endParaRPr sz="2000" b="1">
              <a:solidFill>
                <a:srgbClr val="1A6992"/>
              </a:solidFill>
            </a:endParaRPr>
          </a:p>
        </p:txBody>
      </p:sp>
      <p:cxnSp>
        <p:nvCxnSpPr>
          <p:cNvPr id="242" name="Google Shape;242;g1e3890ea3c9_0_4"/>
          <p:cNvCxnSpPr/>
          <p:nvPr/>
        </p:nvCxnSpPr>
        <p:spPr>
          <a:xfrm flipH="1">
            <a:off x="1245200" y="1376750"/>
            <a:ext cx="2243100" cy="812100"/>
          </a:xfrm>
          <a:prstGeom prst="straightConnector1">
            <a:avLst/>
          </a:prstGeom>
          <a:noFill/>
          <a:ln w="19050" cap="flat" cmpd="sng">
            <a:solidFill>
              <a:srgbClr val="1A699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g1e3890ea3c9_0_4"/>
          <p:cNvCxnSpPr/>
          <p:nvPr/>
        </p:nvCxnSpPr>
        <p:spPr>
          <a:xfrm flipH="1">
            <a:off x="3047475" y="1570125"/>
            <a:ext cx="881700" cy="703800"/>
          </a:xfrm>
          <a:prstGeom prst="straightConnector1">
            <a:avLst/>
          </a:prstGeom>
          <a:noFill/>
          <a:ln w="19050" cap="flat" cmpd="sng">
            <a:solidFill>
              <a:srgbClr val="1A699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" name="Google Shape;244;g1e3890ea3c9_0_4"/>
          <p:cNvCxnSpPr/>
          <p:nvPr/>
        </p:nvCxnSpPr>
        <p:spPr>
          <a:xfrm>
            <a:off x="4385500" y="1664463"/>
            <a:ext cx="7800" cy="572400"/>
          </a:xfrm>
          <a:prstGeom prst="straightConnector1">
            <a:avLst/>
          </a:prstGeom>
          <a:noFill/>
          <a:ln w="19050" cap="flat" cmpd="sng">
            <a:solidFill>
              <a:srgbClr val="1A699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g1e3890ea3c9_0_4"/>
          <p:cNvCxnSpPr/>
          <p:nvPr/>
        </p:nvCxnSpPr>
        <p:spPr>
          <a:xfrm>
            <a:off x="4965625" y="1570125"/>
            <a:ext cx="920400" cy="642000"/>
          </a:xfrm>
          <a:prstGeom prst="straightConnector1">
            <a:avLst/>
          </a:prstGeom>
          <a:noFill/>
          <a:ln w="19050" cap="flat" cmpd="sng">
            <a:solidFill>
              <a:srgbClr val="1A699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" name="Google Shape;246;g1e3890ea3c9_0_4"/>
          <p:cNvCxnSpPr/>
          <p:nvPr/>
        </p:nvCxnSpPr>
        <p:spPr>
          <a:xfrm>
            <a:off x="5367800" y="1345825"/>
            <a:ext cx="2475000" cy="905100"/>
          </a:xfrm>
          <a:prstGeom prst="straightConnector1">
            <a:avLst/>
          </a:prstGeom>
          <a:noFill/>
          <a:ln w="19050" cap="flat" cmpd="sng">
            <a:solidFill>
              <a:srgbClr val="1A699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7" name="Google Shape;247;g1e3890ea3c9_0_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9350" y="96475"/>
            <a:ext cx="1676300" cy="93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0a4368f501_0_25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254" name="Google Shape;254;g20a4368f501_0_25"/>
          <p:cNvSpPr txBox="1">
            <a:spLocks noGrp="1"/>
          </p:cNvSpPr>
          <p:nvPr>
            <p:ph type="title"/>
          </p:nvPr>
        </p:nvSpPr>
        <p:spPr>
          <a:xfrm>
            <a:off x="518451" y="5631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Digital maturity of schools - framework</a:t>
            </a:r>
            <a:endParaRPr sz="2500"/>
          </a:p>
        </p:txBody>
      </p:sp>
      <p:graphicFrame>
        <p:nvGraphicFramePr>
          <p:cNvPr id="255" name="Google Shape;255;g20a4368f501_0_25"/>
          <p:cNvGraphicFramePr/>
          <p:nvPr/>
        </p:nvGraphicFramePr>
        <p:xfrm>
          <a:off x="1844813" y="831838"/>
          <a:ext cx="5786575" cy="3737435"/>
        </p:xfrm>
        <a:graphic>
          <a:graphicData uri="http://schemas.openxmlformats.org/drawingml/2006/table">
            <a:tbl>
              <a:tblPr>
                <a:noFill/>
                <a:tableStyleId>{49823B30-9FB1-41E0-9A67-4DAA1F96001C}</a:tableStyleId>
              </a:tblPr>
              <a:tblGrid>
                <a:gridCol w="15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2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Digitally unaware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Digital beginners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Digitally competent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Digitally advanced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Digitally mature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Leadership, planning and management</a:t>
                      </a:r>
                      <a:endParaRPr sz="1100" b="1"/>
                    </a:p>
                  </a:txBody>
                  <a:tcPr marL="121925" marR="121925" marT="121925" marB="1219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ICT in learning and teaching</a:t>
                      </a:r>
                      <a:endParaRPr sz="1100" b="1"/>
                    </a:p>
                  </a:txBody>
                  <a:tcPr marL="33900" marR="33900" marT="95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3900" marR="33900" marT="95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3900" marR="33900" marT="95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3900" marR="33900" marT="95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3900" marR="33900" marT="95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3900" marR="33900" marT="95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Development of digital competence</a:t>
                      </a:r>
                      <a:endParaRPr sz="1100" b="1"/>
                    </a:p>
                  </a:txBody>
                  <a:tcPr marL="121925" marR="121925" marT="121925" marB="1219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ICT culture</a:t>
                      </a:r>
                      <a:endParaRPr sz="1100" b="1"/>
                    </a:p>
                  </a:txBody>
                  <a:tcPr marL="121925" marR="121925" marT="121925" marB="1219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/>
                        <a:t>ICT infrastructure</a:t>
                      </a:r>
                      <a:endParaRPr sz="1100" b="1"/>
                    </a:p>
                  </a:txBody>
                  <a:tcPr marL="121925" marR="121925" marT="121925" marB="1219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121925" marR="121925" marT="121925" marB="1219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7a5cdb1de_0_0"/>
          <p:cNvSpPr txBox="1">
            <a:spLocks noGrp="1"/>
          </p:cNvSpPr>
          <p:nvPr>
            <p:ph type="body" idx="1"/>
          </p:nvPr>
        </p:nvSpPr>
        <p:spPr>
          <a:xfrm>
            <a:off x="350201" y="964425"/>
            <a:ext cx="35586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3850" algn="l" rtl="0">
              <a:spcBef>
                <a:spcPts val="750"/>
              </a:spcBef>
              <a:spcAft>
                <a:spcPts val="0"/>
              </a:spcAft>
              <a:buSzPts val="1500"/>
              <a:buChar char="●"/>
            </a:pPr>
            <a:r>
              <a:rPr lang="en-GB" sz="1700"/>
              <a:t>e-Universities</a:t>
            </a:r>
            <a:endParaRPr sz="1700"/>
          </a:p>
        </p:txBody>
      </p:sp>
      <p:sp>
        <p:nvSpPr>
          <p:cNvPr id="262" name="Google Shape;262;g247a5cdb1de_0_0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263" name="Google Shape;263;g247a5cdb1de_0_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What is next…..</a:t>
            </a:r>
            <a:endParaRPr sz="2500"/>
          </a:p>
        </p:txBody>
      </p:sp>
      <p:pic>
        <p:nvPicPr>
          <p:cNvPr id="264" name="Google Shape;264;g247a5cdb1d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01" y="1867100"/>
            <a:ext cx="2969000" cy="18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47a5cdb1de_0_0"/>
          <p:cNvSpPr txBox="1"/>
          <p:nvPr/>
        </p:nvSpPr>
        <p:spPr>
          <a:xfrm>
            <a:off x="5837750" y="2010650"/>
            <a:ext cx="33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47a5cdb1de_0_0"/>
          <p:cNvSpPr txBox="1"/>
          <p:nvPr/>
        </p:nvSpPr>
        <p:spPr>
          <a:xfrm>
            <a:off x="4610325" y="964425"/>
            <a:ext cx="3740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>
                <a:solidFill>
                  <a:schemeClr val="dk1"/>
                </a:solidFill>
              </a:rPr>
              <a:t>e-Enrollment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>
                <a:solidFill>
                  <a:schemeClr val="dk1"/>
                </a:solidFill>
              </a:rPr>
              <a:t>new services for schools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>
                <a:solidFill>
                  <a:schemeClr val="dk1"/>
                </a:solidFill>
              </a:rPr>
              <a:t>from kindergarten to adult education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g247a5cdb1d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504" y="2320775"/>
            <a:ext cx="2983421" cy="13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"/>
          <p:cNvSpPr txBox="1">
            <a:spLocks noGrp="1"/>
          </p:cNvSpPr>
          <p:nvPr>
            <p:ph type="body" idx="1"/>
          </p:nvPr>
        </p:nvSpPr>
        <p:spPr>
          <a:xfrm>
            <a:off x="656650" y="3470182"/>
            <a:ext cx="38046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tina.</a:t>
            </a:r>
            <a:r>
              <a:rPr lang="en-GB" u="sng">
                <a:solidFill>
                  <a:schemeClr val="hlink"/>
                </a:solidFill>
                <a:hlinkClick r:id="rId3"/>
              </a:rPr>
              <a:t>markovic@c</a:t>
            </a:r>
            <a:r>
              <a:rPr lang="en-GB" u="sng">
                <a:solidFill>
                  <a:schemeClr val="hlink"/>
                </a:solidFill>
                <a:hlinkClick r:id="rId3"/>
              </a:rPr>
              <a:t>arnet.hr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barbara.pinculic@carnet.hr</a:t>
            </a:r>
            <a:r>
              <a:rPr lang="en-GB"/>
              <a:t> </a:t>
            </a:r>
            <a:endParaRPr/>
          </a:p>
        </p:txBody>
      </p:sp>
      <p:sp>
        <p:nvSpPr>
          <p:cNvPr id="273" name="Google Shape;273;p4"/>
          <p:cNvSpPr txBox="1"/>
          <p:nvPr/>
        </p:nvSpPr>
        <p:spPr>
          <a:xfrm>
            <a:off x="697740" y="2447997"/>
            <a:ext cx="5793498" cy="42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/>
          </a:p>
        </p:txBody>
      </p:sp>
      <p:sp>
        <p:nvSpPr>
          <p:cNvPr id="274" name="Google Shape;274;p4"/>
          <p:cNvSpPr txBox="1"/>
          <p:nvPr/>
        </p:nvSpPr>
        <p:spPr>
          <a:xfrm>
            <a:off x="642038" y="1852204"/>
            <a:ext cx="5981102" cy="76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A500"/>
              </a:buClr>
              <a:buSzPts val="4000"/>
              <a:buFont typeface="Arial"/>
              <a:buNone/>
            </a:pPr>
            <a:r>
              <a:rPr lang="en-GB" sz="4000" b="0" i="0" u="none" strike="noStrike" cap="none">
                <a:solidFill>
                  <a:srgbClr val="F6A5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448539f24_1_94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300" cy="29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70" name="Google Shape;70;g24448539f24_1_94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71" name="Google Shape;71;g24448539f24_1_94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1# Fun fact</a:t>
            </a:r>
            <a:endParaRPr sz="2500"/>
          </a:p>
        </p:txBody>
      </p:sp>
      <p:pic>
        <p:nvPicPr>
          <p:cNvPr id="72" name="Google Shape;72;g24448539f24_1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051" y="964425"/>
            <a:ext cx="4905124" cy="30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858c5cf65_0_1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79" name="Google Shape;79;g24858c5cf65_0_1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/>
              <a:t>2# Fun fact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g24858c5cf6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125" y="779875"/>
            <a:ext cx="6567850" cy="36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a4368f501_0_2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87" name="Google Shape;87;g20a4368f501_0_2"/>
          <p:cNvSpPr txBox="1">
            <a:spLocks noGrp="1"/>
          </p:cNvSpPr>
          <p:nvPr>
            <p:ph type="title"/>
          </p:nvPr>
        </p:nvSpPr>
        <p:spPr>
          <a:xfrm>
            <a:off x="350201" y="1738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500"/>
              <a:t>3# Fun fact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00"/>
          </a:p>
        </p:txBody>
      </p:sp>
      <p:pic>
        <p:nvPicPr>
          <p:cNvPr id="88" name="Google Shape;88;g20a4368f50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975" y="809176"/>
            <a:ext cx="5563124" cy="36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858c5cf65_0_8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95" name="Google Shape;95;g24858c5cf65_0_8"/>
          <p:cNvSpPr txBox="1">
            <a:spLocks noGrp="1"/>
          </p:cNvSpPr>
          <p:nvPr>
            <p:ph type="title"/>
          </p:nvPr>
        </p:nvSpPr>
        <p:spPr>
          <a:xfrm>
            <a:off x="352351" y="99487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What are the Croatians most proud of?</a:t>
            </a:r>
            <a:endParaRPr sz="2500"/>
          </a:p>
        </p:txBody>
      </p:sp>
      <p:pic>
        <p:nvPicPr>
          <p:cNvPr id="96" name="Google Shape;96;g24858c5cf65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650" y="913650"/>
            <a:ext cx="5990774" cy="363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cfc0c667f_0_6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103" name="Google Shape;103;g24cfc0c667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4000"/>
            <a:ext cx="8839201" cy="371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4cfc0c667f_0_6"/>
          <p:cNvSpPr txBox="1">
            <a:spLocks noGrp="1"/>
          </p:cNvSpPr>
          <p:nvPr>
            <p:ph type="title"/>
          </p:nvPr>
        </p:nvSpPr>
        <p:spPr>
          <a:xfrm>
            <a:off x="243251" y="9831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2000"/>
              <a:buFont typeface="Arial"/>
              <a:buNone/>
            </a:pPr>
            <a:r>
              <a:rPr lang="en-GB" sz="2500"/>
              <a:t>About us…</a:t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448539f24_0_0"/>
          <p:cNvSpPr txBox="1">
            <a:spLocks noGrp="1"/>
          </p:cNvSpPr>
          <p:nvPr>
            <p:ph type="body" idx="1"/>
          </p:nvPr>
        </p:nvSpPr>
        <p:spPr>
          <a:xfrm>
            <a:off x="352350" y="998400"/>
            <a:ext cx="7567800" cy="3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/>
              <a:t>Croatian Academic and Research Network</a:t>
            </a:r>
            <a:endParaRPr sz="1550"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182880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Connectivity</a:t>
            </a:r>
            <a:endParaRPr sz="1400"/>
          </a:p>
          <a:p>
            <a:pPr marL="182880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E-services</a:t>
            </a:r>
            <a:endParaRPr sz="1400"/>
          </a:p>
          <a:p>
            <a:pPr marL="182880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Security </a:t>
            </a:r>
            <a:endParaRPr sz="1400"/>
          </a:p>
          <a:p>
            <a:pPr marL="182880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User support 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200 + </a:t>
            </a:r>
            <a:r>
              <a:rPr lang="en-GB" sz="1616"/>
              <a:t>employees</a:t>
            </a:r>
            <a:endParaRPr sz="1616"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16"/>
          </a:p>
          <a:p>
            <a:pPr marL="91440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Public institution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/>
              <a:t>Budget: 85 000 000 EUR</a:t>
            </a:r>
            <a:endParaRPr sz="1550"/>
          </a:p>
          <a:p>
            <a:pPr marL="91440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1828800" marR="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EU funding 70%</a:t>
            </a:r>
            <a:endParaRPr sz="1400"/>
          </a:p>
          <a:p>
            <a:pPr marL="1828800" marR="0" lvl="0" indent="-2697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0000"/>
              <a:buChar char="●"/>
            </a:pPr>
            <a:r>
              <a:rPr lang="en-GB" sz="1400"/>
              <a:t>Government 30%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70+ services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24448539f24_0_0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11" name="Google Shape;111;g24448539f24_0_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2"/>
              </a:buClr>
              <a:buSzPts val="2000"/>
              <a:buFont typeface="Arial"/>
              <a:buNone/>
            </a:pPr>
            <a:r>
              <a:rPr lang="en-GB" sz="2500"/>
              <a:t>About us…</a:t>
            </a:r>
            <a:endParaRPr sz="2500"/>
          </a:p>
        </p:txBody>
      </p:sp>
      <p:pic>
        <p:nvPicPr>
          <p:cNvPr id="112" name="Google Shape;112;g24448539f2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0" y="1217950"/>
            <a:ext cx="1102487" cy="2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4448539f2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25" y="221174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4448539f2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925" y="263429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4448539f24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788" y="409939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4448539f24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4400" y="3155580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448539f24_1_79"/>
          <p:cNvSpPr txBox="1">
            <a:spLocks noGrp="1"/>
          </p:cNvSpPr>
          <p:nvPr>
            <p:ph type="body" idx="1"/>
          </p:nvPr>
        </p:nvSpPr>
        <p:spPr>
          <a:xfrm>
            <a:off x="112350" y="964425"/>
            <a:ext cx="4362300" cy="196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/>
          </a:bodyPr>
          <a:lstStyle/>
          <a:p>
            <a:pPr marL="457200" lvl="0" indent="-291782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1354"/>
              <a:buChar char="●"/>
            </a:pPr>
            <a:r>
              <a:rPr lang="en-GB" sz="2500"/>
              <a:t>Primary and Secondary Schools</a:t>
            </a:r>
            <a:endParaRPr sz="2500"/>
          </a:p>
          <a:p>
            <a:pPr marL="457200" lvl="0" indent="-2917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354"/>
              <a:buChar char="●"/>
            </a:pPr>
            <a:r>
              <a:rPr lang="en-GB" sz="2500"/>
              <a:t>Institutions of Higher Education</a:t>
            </a:r>
            <a:endParaRPr sz="2500"/>
          </a:p>
          <a:p>
            <a:pPr marL="457200" lvl="0" indent="-2917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354"/>
              <a:buChar char="●"/>
            </a:pPr>
            <a:r>
              <a:rPr lang="en-GB" sz="2500"/>
              <a:t>Scientific and Research Institutes</a:t>
            </a:r>
            <a:endParaRPr sz="25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4448539f24_1_79"/>
          <p:cNvSpPr txBox="1">
            <a:spLocks noGrp="1"/>
          </p:cNvSpPr>
          <p:nvPr>
            <p:ph type="sldNum" idx="12"/>
          </p:nvPr>
        </p:nvSpPr>
        <p:spPr>
          <a:xfrm>
            <a:off x="6732039" y="4749336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24" name="Google Shape;124;g24448539f24_1_79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/>
              <a:t>Users</a:t>
            </a:r>
            <a:endParaRPr sz="2500">
              <a:solidFill>
                <a:srgbClr val="1A6992"/>
              </a:solidFill>
            </a:endParaRPr>
          </a:p>
        </p:txBody>
      </p:sp>
      <p:sp>
        <p:nvSpPr>
          <p:cNvPr id="125" name="Google Shape;125;g24448539f24_1_79"/>
          <p:cNvSpPr txBox="1"/>
          <p:nvPr/>
        </p:nvSpPr>
        <p:spPr>
          <a:xfrm>
            <a:off x="4825925" y="899425"/>
            <a:ext cx="355560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>
                <a:solidFill>
                  <a:schemeClr val="dk1"/>
                </a:solidFill>
              </a:rPr>
              <a:t>End users: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GB" sz="1500">
                <a:solidFill>
                  <a:schemeClr val="dk1"/>
                </a:solidFill>
              </a:rPr>
              <a:t>50 000 + teachers, 500 000 pupils</a:t>
            </a:r>
            <a:endParaRPr sz="1500">
              <a:solidFill>
                <a:schemeClr val="dk1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GB" sz="1500">
                <a:solidFill>
                  <a:schemeClr val="dk1"/>
                </a:solidFill>
              </a:rPr>
              <a:t>20 000 staff, 200 000 students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300">
              <a:solidFill>
                <a:srgbClr val="4141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100">
              <a:solidFill>
                <a:srgbClr val="4141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g24448539f24_1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3625" y="31133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4448539f24_1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7250" y="3113325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Macintosh PowerPoint</Application>
  <PresentationFormat>On-screen Show (16:9)</PresentationFormat>
  <Paragraphs>147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GEANT Association</vt:lpstr>
      <vt:lpstr>PowerPoint Presentation</vt:lpstr>
      <vt:lpstr>Croatia</vt:lpstr>
      <vt:lpstr>1# Fun fact</vt:lpstr>
      <vt:lpstr>2# Fun fact </vt:lpstr>
      <vt:lpstr>3# Fun fact </vt:lpstr>
      <vt:lpstr>What are the Croatians most proud of?</vt:lpstr>
      <vt:lpstr>About us…</vt:lpstr>
      <vt:lpstr>About us…</vt:lpstr>
      <vt:lpstr>Users</vt:lpstr>
      <vt:lpstr>PowerPoint Presentation</vt:lpstr>
      <vt:lpstr>CARNET in 90’s and early 2000’s</vt:lpstr>
      <vt:lpstr>CARNET in the late 2000’s</vt:lpstr>
      <vt:lpstr>PowerPoint Presentation</vt:lpstr>
      <vt:lpstr>In the beginning…</vt:lpstr>
      <vt:lpstr>Central e-Registry</vt:lpstr>
      <vt:lpstr> e-Classbook</vt:lpstr>
      <vt:lpstr>PowerPoint Presentation</vt:lpstr>
      <vt:lpstr>e-Enrolment in secondary schools</vt:lpstr>
      <vt:lpstr>e-Schools programme: Development of the System of Digitally Mature Schools </vt:lpstr>
      <vt:lpstr>PowerPoint Presentation</vt:lpstr>
      <vt:lpstr>Digital maturity of schools - framework</vt:lpstr>
      <vt:lpstr>What is next…..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lastModifiedBy>Barbara Pinculić</cp:lastModifiedBy>
  <cp:revision>1</cp:revision>
  <dcterms:created xsi:type="dcterms:W3CDTF">2015-04-29T14:13:57Z</dcterms:created>
  <dcterms:modified xsi:type="dcterms:W3CDTF">2023-05-31T15:54:09Z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