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_rels/item4.xml.rels" ContentType="application/vnd.openxmlformats-package.relationships+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customXml/item4.xml" ContentType="application/xml"/>
  <Override PartName="/customXml/itemProps4.xml" ContentType="application/vnd.openxmlformats-officedocument.customXml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13.jpeg" ContentType="image/jpe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2.jpeg" ContentType="image/jpe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2D50408-3F5B-45C7-BC49-D4FD423E95CE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BE60321-8A09-4D89-9497-CEE057DA7D07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DAC91DC-08FE-47D8-B098-841B49631C53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68E100F-9156-4B8B-A537-3691DA3DF0FC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4F07DD5-53BD-44CF-91BD-34D71C36E3D2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FD9BA8B-C1CC-427E-A8C2-13B535027177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15ECFC4-133A-41A4-9544-AF6015B8125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D6323A5-BC04-48C6-8D7F-5D0550F295A4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2A6545D-44E2-40F5-8A17-6216D54D37F5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9B82C4-DC99-45F6-BB9D-C7512954F363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73134AF-C9B5-4C3F-BA83-286590A0AC10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012D358-32B7-47E6-A172-CC2E0EC3BDDD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113A54-42C2-4573-A727-20750CF6C4EF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F0581A-5508-4CA8-97CE-6E5AE33DF7C3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D63598-340A-4427-80A0-79F9AC92711E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41C7F9-DF87-4B56-B5D8-1BA83A26D940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D1AD78-0979-4995-9FD3-24E9DDD8634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9D52F0-3ED5-4862-AF65-C0D9BD610326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787A01-6C87-4B3D-A936-1CAEAB1D9070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BF2B0A-BB70-42CD-A003-B291141DE959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B719FE-8149-4741-9C93-C905F86B3155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873950-F6A6-4D8E-89A7-A5EA73359959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266774-C9D8-4954-97B3-0238121183AF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DC26F7-88CB-4D4C-9AA9-37DBBF556422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3"/>
          <p:cNvSpPr/>
          <p:nvPr/>
        </p:nvSpPr>
        <p:spPr>
          <a:xfrm>
            <a:off x="0" y="4357800"/>
            <a:ext cx="9142560" cy="78408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35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" name="Picture 4" descr="Logo&#10;&#10;Description automatically generated"/>
          <p:cNvPicPr/>
          <p:nvPr/>
        </p:nvPicPr>
        <p:blipFill>
          <a:blip r:embed="rId2"/>
          <a:srcRect l="0" t="0" r="0" b="14789"/>
          <a:stretch/>
        </p:blipFill>
        <p:spPr>
          <a:xfrm>
            <a:off x="350280" y="4479120"/>
            <a:ext cx="1272960" cy="523800"/>
          </a:xfrm>
          <a:prstGeom prst="rect">
            <a:avLst/>
          </a:prstGeom>
          <a:ln w="0">
            <a:noFill/>
          </a:ln>
        </p:spPr>
      </p:pic>
      <p:pic>
        <p:nvPicPr>
          <p:cNvPr id="2" name="Picture 5" descr="Background pattern&#10;&#10;Description automatically generated"/>
          <p:cNvPicPr/>
          <p:nvPr/>
        </p:nvPicPr>
        <p:blipFill>
          <a:blip r:embed="rId3">
            <a:alphaModFix amt="69000"/>
          </a:blip>
          <a:srcRect l="-2411" t="12161" r="21626" b="73781"/>
          <a:stretch/>
        </p:blipFill>
        <p:spPr>
          <a:xfrm>
            <a:off x="4839480" y="4357800"/>
            <a:ext cx="4125600" cy="784080"/>
          </a:xfrm>
          <a:prstGeom prst="rect">
            <a:avLst/>
          </a:prstGeom>
          <a:ln w="0">
            <a:noFill/>
          </a:ln>
        </p:spPr>
      </p:pic>
      <p:sp>
        <p:nvSpPr>
          <p:cNvPr id="3" name="Rectangle 4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35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4" name="Picture 5" descr="Logo&#10;&#10;Description automatically generated"/>
          <p:cNvPicPr/>
          <p:nvPr/>
        </p:nvPicPr>
        <p:blipFill>
          <a:blip r:embed="rId4"/>
          <a:srcRect l="0" t="0" r="0" b="-7536"/>
          <a:stretch/>
        </p:blipFill>
        <p:spPr>
          <a:xfrm>
            <a:off x="757440" y="407880"/>
            <a:ext cx="1873800" cy="973440"/>
          </a:xfrm>
          <a:prstGeom prst="rect">
            <a:avLst/>
          </a:prstGeom>
          <a:ln w="0">
            <a:noFill/>
          </a:ln>
        </p:spPr>
      </p:pic>
      <p:pic>
        <p:nvPicPr>
          <p:cNvPr id="5" name="Picture 6" descr="Background pattern&#10;&#10;Description automatically generated"/>
          <p:cNvPicPr/>
          <p:nvPr/>
        </p:nvPicPr>
        <p:blipFill>
          <a:blip r:embed="rId5">
            <a:alphaModFix amt="69000"/>
          </a:blip>
          <a:srcRect l="-1464" t="5707" r="44597" b="17415"/>
          <a:stretch/>
        </p:blipFill>
        <p:spPr>
          <a:xfrm>
            <a:off x="5675760" y="14400"/>
            <a:ext cx="3466800" cy="5127480"/>
          </a:xfrm>
          <a:prstGeom prst="rect">
            <a:avLst/>
          </a:prstGeom>
          <a:ln w="0">
            <a:noFill/>
          </a:ln>
        </p:spPr>
      </p:pic>
      <p:pic>
        <p:nvPicPr>
          <p:cNvPr id="6" name="Picture 7" descr="A black and white logo&#10;&#10;Description automatically generated with low confidence"/>
          <p:cNvPicPr/>
          <p:nvPr/>
        </p:nvPicPr>
        <p:blipFill>
          <a:blip r:embed="rId6"/>
          <a:stretch/>
        </p:blipFill>
        <p:spPr>
          <a:xfrm>
            <a:off x="770040" y="4593240"/>
            <a:ext cx="580680" cy="2520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8" descr="Graphical user interface, text, email&#10;&#10;Description automatically generated"/>
          <p:cNvPicPr/>
          <p:nvPr/>
        </p:nvPicPr>
        <p:blipFill>
          <a:blip r:embed="rId7"/>
          <a:stretch/>
        </p:blipFill>
        <p:spPr>
          <a:xfrm>
            <a:off x="1578240" y="4613400"/>
            <a:ext cx="1262520" cy="26280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/>
          <p:nvPr/>
        </p:nvSpPr>
        <p:spPr>
          <a:xfrm>
            <a:off x="0" y="4357800"/>
            <a:ext cx="9142560" cy="78408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35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47" name="Picture 4" descr="Logo&#10;&#10;Description automatically generated"/>
          <p:cNvPicPr/>
          <p:nvPr/>
        </p:nvPicPr>
        <p:blipFill>
          <a:blip r:embed="rId2"/>
          <a:srcRect l="0" t="0" r="0" b="14789"/>
          <a:stretch/>
        </p:blipFill>
        <p:spPr>
          <a:xfrm>
            <a:off x="350280" y="4479120"/>
            <a:ext cx="1272960" cy="52380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5" descr="Background pattern&#10;&#10;Description automatically generated"/>
          <p:cNvPicPr/>
          <p:nvPr/>
        </p:nvPicPr>
        <p:blipFill>
          <a:blip r:embed="rId3">
            <a:alphaModFix amt="69000"/>
          </a:blip>
          <a:srcRect l="-2411" t="12161" r="21626" b="73781"/>
          <a:stretch/>
        </p:blipFill>
        <p:spPr>
          <a:xfrm>
            <a:off x="4839480" y="4357800"/>
            <a:ext cx="4125600" cy="78408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sldNum" idx="1"/>
          </p:nvPr>
        </p:nvSpPr>
        <p:spPr>
          <a:xfrm>
            <a:off x="6732000" y="463392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B45D3BA-FC0B-4595-B529-700ACD28B69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"/>
          <p:cNvSpPr/>
          <p:nvPr/>
        </p:nvSpPr>
        <p:spPr>
          <a:xfrm>
            <a:off x="0" y="4357800"/>
            <a:ext cx="9142560" cy="78408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35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89" name="Picture 4" descr="Logo&#10;&#10;Description automatically generated"/>
          <p:cNvPicPr/>
          <p:nvPr/>
        </p:nvPicPr>
        <p:blipFill>
          <a:blip r:embed="rId2"/>
          <a:srcRect l="0" t="0" r="0" b="14789"/>
          <a:stretch/>
        </p:blipFill>
        <p:spPr>
          <a:xfrm>
            <a:off x="350280" y="4479120"/>
            <a:ext cx="1272960" cy="52380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5" descr="Background pattern&#10;&#10;Description automatically generated"/>
          <p:cNvPicPr/>
          <p:nvPr/>
        </p:nvPicPr>
        <p:blipFill>
          <a:blip r:embed="rId3">
            <a:alphaModFix amt="69000"/>
          </a:blip>
          <a:srcRect l="-2411" t="12161" r="21626" b="73781"/>
          <a:stretch/>
        </p:blipFill>
        <p:spPr>
          <a:xfrm>
            <a:off x="4839480" y="4357800"/>
            <a:ext cx="4125600" cy="784080"/>
          </a:xfrm>
          <a:prstGeom prst="rect">
            <a:avLst/>
          </a:prstGeom>
          <a:ln w="0">
            <a:noFill/>
          </a:ln>
        </p:spPr>
      </p:pic>
      <p:sp>
        <p:nvSpPr>
          <p:cNvPr id="91" name="Rectangle 3"/>
          <p:cNvSpPr/>
          <p:nvPr/>
        </p:nvSpPr>
        <p:spPr>
          <a:xfrm>
            <a:off x="0" y="4313520"/>
            <a:ext cx="9142560" cy="82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35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92" name="Rectangle 4"/>
          <p:cNvSpPr/>
          <p:nvPr/>
        </p:nvSpPr>
        <p:spPr>
          <a:xfrm>
            <a:off x="0" y="4629960"/>
            <a:ext cx="9142560" cy="51228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35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93" name="Picture 6" descr="Logo&#10;&#10;Description automatically generated"/>
          <p:cNvPicPr/>
          <p:nvPr/>
        </p:nvPicPr>
        <p:blipFill>
          <a:blip r:embed="rId4"/>
          <a:srcRect l="0" t="0" r="0" b="38294"/>
          <a:stretch/>
        </p:blipFill>
        <p:spPr>
          <a:xfrm>
            <a:off x="350280" y="4752720"/>
            <a:ext cx="907560" cy="26964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7" descr="Background pattern&#10;&#10;Description automatically generated"/>
          <p:cNvPicPr/>
          <p:nvPr/>
        </p:nvPicPr>
        <p:blipFill>
          <a:blip r:embed="rId5">
            <a:alphaModFix amt="69000"/>
          </a:blip>
          <a:srcRect l="-2411" t="17028" r="21626" b="73781"/>
          <a:stretch/>
        </p:blipFill>
        <p:spPr>
          <a:xfrm>
            <a:off x="4839480" y="4629960"/>
            <a:ext cx="4125600" cy="51228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sldNum" idx="2"/>
          </p:nvPr>
        </p:nvSpPr>
        <p:spPr>
          <a:xfrm>
            <a:off x="6732000" y="474948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565E75B-6936-42B7-A787-05898B80E096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3"/>
          <p:cNvSpPr/>
          <p:nvPr/>
        </p:nvSpPr>
        <p:spPr>
          <a:xfrm>
            <a:off x="0" y="4357800"/>
            <a:ext cx="9142560" cy="78408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35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35" name="Picture 4" descr="Logo&#10;&#10;Description automatically generated"/>
          <p:cNvPicPr/>
          <p:nvPr/>
        </p:nvPicPr>
        <p:blipFill>
          <a:blip r:embed="rId2"/>
          <a:srcRect l="0" t="0" r="0" b="14789"/>
          <a:stretch/>
        </p:blipFill>
        <p:spPr>
          <a:xfrm>
            <a:off x="350280" y="4479120"/>
            <a:ext cx="1272960" cy="52380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5" descr="Background pattern&#10;&#10;Description automatically generated"/>
          <p:cNvPicPr/>
          <p:nvPr/>
        </p:nvPicPr>
        <p:blipFill>
          <a:blip r:embed="rId3">
            <a:alphaModFix amt="69000"/>
          </a:blip>
          <a:srcRect l="-2411" t="12161" r="21626" b="73781"/>
          <a:stretch/>
        </p:blipFill>
        <p:spPr>
          <a:xfrm>
            <a:off x="4839480" y="4357800"/>
            <a:ext cx="4125600" cy="784080"/>
          </a:xfrm>
          <a:prstGeom prst="rect">
            <a:avLst/>
          </a:prstGeom>
          <a:ln w="0">
            <a:noFill/>
          </a:ln>
        </p:spPr>
      </p:pic>
      <p:sp>
        <p:nvSpPr>
          <p:cNvPr id="137" name="Rectangle 2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35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38" name="Picture 8" descr="Background pattern&#10;&#10;Description automatically generated"/>
          <p:cNvPicPr/>
          <p:nvPr/>
        </p:nvPicPr>
        <p:blipFill>
          <a:blip r:embed="rId4">
            <a:alphaModFix amt="69000"/>
          </a:blip>
          <a:srcRect l="-1464" t="5707" r="44597" b="17415"/>
          <a:stretch/>
        </p:blipFill>
        <p:spPr>
          <a:xfrm>
            <a:off x="5675760" y="14400"/>
            <a:ext cx="3466800" cy="512748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14" descr="A black and white logo&#10;&#10;Description automatically generated with low confidence"/>
          <p:cNvPicPr/>
          <p:nvPr/>
        </p:nvPicPr>
        <p:blipFill>
          <a:blip r:embed="rId5"/>
          <a:stretch/>
        </p:blipFill>
        <p:spPr>
          <a:xfrm>
            <a:off x="770040" y="4593240"/>
            <a:ext cx="580680" cy="25200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24" descr="Graphical user interface, text, email&#10;&#10;Description automatically generated"/>
          <p:cNvPicPr/>
          <p:nvPr/>
        </p:nvPicPr>
        <p:blipFill>
          <a:blip r:embed="rId6"/>
          <a:stretch/>
        </p:blipFill>
        <p:spPr>
          <a:xfrm>
            <a:off x="1578240" y="4613400"/>
            <a:ext cx="1262520" cy="26280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1" descr="Logo&#10;&#10;Description automatically generated"/>
          <p:cNvPicPr/>
          <p:nvPr/>
        </p:nvPicPr>
        <p:blipFill>
          <a:blip r:embed="rId7"/>
          <a:srcRect l="0" t="0" r="0" b="-7536"/>
          <a:stretch/>
        </p:blipFill>
        <p:spPr>
          <a:xfrm>
            <a:off x="757440" y="407880"/>
            <a:ext cx="1873800" cy="97344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mailto:freitag@sunet.se" TargetMode="External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/>
          </p:nvPr>
        </p:nvSpPr>
        <p:spPr>
          <a:xfrm>
            <a:off x="663120" y="2743200"/>
            <a:ext cx="6422400" cy="70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Verdana"/>
              </a:rPr>
              <a:t>Leif Johansson, Richard Freitag (presenter)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Verdana"/>
              </a:rPr>
              <a:t>Micke Nordin, Michiel de Jong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50520" y="2057400"/>
            <a:ext cx="6435000" cy="37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5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f6a500"/>
                </a:solidFill>
                <a:latin typeface="Arial"/>
                <a:ea typeface="Verdana"/>
              </a:rPr>
              <a:t>MFA secured file access in federated file sharing environments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69240" y="1568880"/>
            <a:ext cx="579204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f6a500"/>
                </a:solidFill>
                <a:latin typeface="Arial"/>
                <a:ea typeface="Verdana"/>
              </a:rPr>
              <a:t>Secure Zones for Sunet Drive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63120" y="3362040"/>
            <a:ext cx="3750840" cy="32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Verdana"/>
              </a:rPr>
              <a:t>Underground B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663120" y="3656520"/>
            <a:ext cx="3750840" cy="31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Verdana"/>
              </a:rPr>
              <a:t>7/6/2023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Num" idx="10"/>
          </p:nvPr>
        </p:nvSpPr>
        <p:spPr>
          <a:xfrm>
            <a:off x="6732000" y="463392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7680" cy="69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Implementation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685800" y="420120"/>
            <a:ext cx="7999920" cy="369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Num" idx="11"/>
          </p:nvPr>
        </p:nvSpPr>
        <p:spPr>
          <a:xfrm>
            <a:off x="6732000" y="463392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7680" cy="69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Secure Zones - Status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"/>
          <p:cNvSpPr txBox="1"/>
          <p:nvPr/>
        </p:nvSpPr>
        <p:spPr>
          <a:xfrm>
            <a:off x="1143000" y="868320"/>
            <a:ext cx="7174080" cy="170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Project in 6 steps: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eriod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Show a boolean flag from user_saml app in Nextcloud ✓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eriod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Create a Deny-All zone in Nextcloud ✓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eriod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Show boolean flag from gss client as well as from local passwordless + MFA ✓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eriod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In Files app, make MFA-only zone accessible if flag is set ✓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eriod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GUI for creating and viewing MFA-only zones ✓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eriod"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Security Audit </a:t>
            </a:r>
            <a:r>
              <a:rPr b="1" lang="en-US" sz="1400" spc="-1" strike="noStrike">
                <a:solidFill>
                  <a:srgbClr val="000000"/>
                </a:solidFill>
                <a:latin typeface="Noto Color Emoji"/>
              </a:rPr>
              <a:t>⏱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3200400" y="2394000"/>
            <a:ext cx="2514600" cy="1886040"/>
          </a:xfrm>
          <a:prstGeom prst="rect">
            <a:avLst/>
          </a:prstGeom>
          <a:ln w="0">
            <a:noFill/>
          </a:ln>
        </p:spPr>
      </p:pic>
      <p:pic>
        <p:nvPicPr>
          <p:cNvPr id="225" name="" descr=""/>
          <p:cNvPicPr/>
          <p:nvPr/>
        </p:nvPicPr>
        <p:blipFill>
          <a:blip r:embed="rId2"/>
          <a:stretch/>
        </p:blipFill>
        <p:spPr>
          <a:xfrm>
            <a:off x="344880" y="3200400"/>
            <a:ext cx="1026720" cy="1032840"/>
          </a:xfrm>
          <a:prstGeom prst="rect">
            <a:avLst/>
          </a:prstGeom>
          <a:ln w="0">
            <a:noFill/>
          </a:ln>
        </p:spPr>
      </p:pic>
      <p:pic>
        <p:nvPicPr>
          <p:cNvPr id="226" name="" descr=""/>
          <p:cNvPicPr/>
          <p:nvPr/>
        </p:nvPicPr>
        <p:blipFill>
          <a:blip r:embed="rId3"/>
          <a:stretch/>
        </p:blipFill>
        <p:spPr>
          <a:xfrm>
            <a:off x="7719120" y="3200400"/>
            <a:ext cx="1424880" cy="114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/>
          </p:nvPr>
        </p:nvSpPr>
        <p:spPr>
          <a:xfrm>
            <a:off x="656640" y="3470040"/>
            <a:ext cx="3794400" cy="26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563c1"/>
                </a:solidFill>
                <a:uFillTx/>
                <a:latin typeface="Arial"/>
                <a:ea typeface="Verdana"/>
                <a:hlinkClick r:id="rId1"/>
              </a:rPr>
              <a:t>freitag@sunet.se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Verdana"/>
              </a:rPr>
              <a:t>leifj@sunet.se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 Placeholder 7"/>
          <p:cNvSpPr/>
          <p:nvPr/>
        </p:nvSpPr>
        <p:spPr>
          <a:xfrm>
            <a:off x="697680" y="2448000"/>
            <a:ext cx="579204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Verdana"/>
              </a:rPr>
              <a:t>Any questions?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 Placeholder 6"/>
          <p:cNvSpPr/>
          <p:nvPr/>
        </p:nvSpPr>
        <p:spPr>
          <a:xfrm>
            <a:off x="641880" y="1852200"/>
            <a:ext cx="5979600" cy="76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4000" spc="-1" strike="noStrike">
                <a:solidFill>
                  <a:srgbClr val="f6a500"/>
                </a:solidFill>
                <a:latin typeface="Arial"/>
                <a:ea typeface="Verdana"/>
              </a:rPr>
              <a:t>Thank you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3534840" cy="314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414140"/>
                </a:solidFill>
                <a:latin typeface="Proxima Nova Rg"/>
              </a:rPr>
              <a:t>Federated file sharing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414140"/>
                </a:solidFill>
                <a:latin typeface="Proxima Nova Rg"/>
              </a:rPr>
              <a:t>Co-management of nodes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414140"/>
                </a:solidFill>
                <a:latin typeface="Proxima Nova Rg"/>
              </a:rPr>
              <a:t>Part of ScienceMesh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41414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ea typeface="Verdana"/>
              </a:rPr>
              <a:t>S3-bucket storage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41414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ea typeface="Verdana"/>
              </a:rPr>
              <a:t>Share data between nodes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41414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ea typeface="Verdana"/>
              </a:rPr>
              <a:t>Access ownership separation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41414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ea typeface="Verdana"/>
              </a:rPr>
              <a:t>Lifecycle managed buckets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ldNum" idx="3"/>
          </p:nvPr>
        </p:nvSpPr>
        <p:spPr>
          <a:xfrm>
            <a:off x="6732000" y="463392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7680" cy="69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Proxima Nova"/>
              </a:rPr>
              <a:t>Sunet Drive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8" name="Grupp 1"/>
          <p:cNvGrpSpPr/>
          <p:nvPr/>
        </p:nvGrpSpPr>
        <p:grpSpPr>
          <a:xfrm>
            <a:off x="4376880" y="445680"/>
            <a:ext cx="4298040" cy="3625200"/>
            <a:chOff x="4376880" y="445680"/>
            <a:chExt cx="4298040" cy="3625200"/>
          </a:xfrm>
        </p:grpSpPr>
        <p:pic>
          <p:nvPicPr>
            <p:cNvPr id="189" name="Bild 1" descr=""/>
            <p:cNvPicPr/>
            <p:nvPr/>
          </p:nvPicPr>
          <p:blipFill>
            <a:blip r:embed="rId1"/>
            <a:stretch/>
          </p:blipFill>
          <p:spPr>
            <a:xfrm>
              <a:off x="4376880" y="445680"/>
              <a:ext cx="4298040" cy="362520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190" name="Straight Arrow Connector 1"/>
            <p:cNvCxnSpPr/>
            <p:nvPr/>
          </p:nvCxnSpPr>
          <p:spPr>
            <a:xfrm>
              <a:off x="5204520" y="2502720"/>
              <a:ext cx="3600" cy="225000"/>
            </a:xfrm>
            <a:prstGeom prst="straightConnector1">
              <a:avLst/>
            </a:prstGeom>
            <a:ln w="76320">
              <a:solidFill>
                <a:srgbClr val="ff0000"/>
              </a:solidFill>
              <a:round/>
              <a:tailEnd len="sm" type="triangle" w="med"/>
            </a:ln>
          </p:spPr>
        </p:cxnSp>
        <p:cxnSp>
          <p:nvCxnSpPr>
            <p:cNvPr id="191" name="Straight Arrow Connector 2"/>
            <p:cNvCxnSpPr/>
            <p:nvPr/>
          </p:nvCxnSpPr>
          <p:spPr>
            <a:xfrm flipH="1">
              <a:off x="5311800" y="1795320"/>
              <a:ext cx="915840" cy="928080"/>
            </a:xfrm>
            <a:prstGeom prst="straightConnector1">
              <a:avLst/>
            </a:prstGeom>
            <a:ln w="76320">
              <a:solidFill>
                <a:srgbClr val="00b0f0"/>
              </a:solidFill>
              <a:round/>
              <a:tailEnd len="sm" type="triangle" w="med"/>
            </a:ln>
          </p:spPr>
        </p:cxnSp>
        <p:cxnSp>
          <p:nvCxnSpPr>
            <p:cNvPr id="192" name="Straight Arrow Connector 3"/>
            <p:cNvCxnSpPr/>
            <p:nvPr/>
          </p:nvCxnSpPr>
          <p:spPr>
            <a:xfrm>
              <a:off x="6376320" y="2569320"/>
              <a:ext cx="1440" cy="761040"/>
            </a:xfrm>
            <a:prstGeom prst="straightConnector1">
              <a:avLst/>
            </a:prstGeom>
            <a:ln w="76320">
              <a:solidFill>
                <a:srgbClr val="00b0f0"/>
              </a:solidFill>
              <a:round/>
              <a:tailEnd len="sm" type="triangle" w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Num" idx="4"/>
          </p:nvPr>
        </p:nvSpPr>
        <p:spPr>
          <a:xfrm>
            <a:off x="6732000" y="463392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1101960" y="681840"/>
            <a:ext cx="6669360" cy="3660480"/>
          </a:xfrm>
          <a:prstGeom prst="rect">
            <a:avLst/>
          </a:prstGeom>
          <a:ln w="0">
            <a:noFill/>
          </a:ln>
        </p:spPr>
      </p:pic>
      <p:sp>
        <p:nvSpPr>
          <p:cNvPr id="195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7680" cy="69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Proxima Nova"/>
              </a:rPr>
              <a:t>Identity Management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Num" idx="5"/>
          </p:nvPr>
        </p:nvSpPr>
        <p:spPr>
          <a:xfrm>
            <a:off x="6732000" y="474948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459000" y="464040"/>
            <a:ext cx="8277120" cy="354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Num" idx="6"/>
          </p:nvPr>
        </p:nvSpPr>
        <p:spPr>
          <a:xfrm>
            <a:off x="6732000" y="474948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7680" cy="69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What is MFA?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Picture 1" descr=""/>
          <p:cNvPicPr/>
          <p:nvPr/>
        </p:nvPicPr>
        <p:blipFill>
          <a:blip r:embed="rId1"/>
          <a:stretch/>
        </p:blipFill>
        <p:spPr>
          <a:xfrm>
            <a:off x="6226560" y="1341720"/>
            <a:ext cx="2349360" cy="2485080"/>
          </a:xfrm>
          <a:prstGeom prst="rect">
            <a:avLst/>
          </a:prstGeom>
          <a:ln w="0">
            <a:noFill/>
          </a:ln>
        </p:spPr>
      </p:pic>
      <p:sp>
        <p:nvSpPr>
          <p:cNvPr id="201" name="Content Placeholder 1"/>
          <p:cNvSpPr/>
          <p:nvPr/>
        </p:nvSpPr>
        <p:spPr>
          <a:xfrm>
            <a:off x="628200" y="945360"/>
            <a:ext cx="4172040" cy="31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000"/>
          </a:bodyPr>
          <a:p>
            <a:pPr marL="397080" indent="-3970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5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Multifactor Authentication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lvl="1" marL="794520" indent="-397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Security technology that requires multiple methods of authentication from independent categories of credentials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94520" indent="-397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Examples: SMS, TOTP (Authenticator app), WebAuthn (Yubikey)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ontent Placeholder 3"/>
          <p:cNvSpPr/>
          <p:nvPr/>
        </p:nvSpPr>
        <p:spPr>
          <a:xfrm>
            <a:off x="196200" y="1130040"/>
            <a:ext cx="3885120" cy="31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49000"/>
          </a:bodyPr>
          <a:p>
            <a:pPr marL="318960" indent="-31896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9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Multiple technologies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 lvl="1" marL="639000" indent="-31896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SMS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39000" indent="-31896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TOTP (Authenticator app)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39000" indent="-31896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U2F Device (Yubikey)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39000" indent="-31896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Other (Mail, proprietary)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9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Who implements MFA?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 lvl="1" marL="639000" indent="-31896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Identity provider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39000" indent="-31896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Service provider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39000" indent="-31896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Both (?)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9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Requires administration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 lvl="1" marL="639000" indent="-31896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Lost or stolen devices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39000" indent="-31896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Remove/Reenable MFA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ontent Placeholder 5"/>
          <p:cNvSpPr/>
          <p:nvPr/>
        </p:nvSpPr>
        <p:spPr>
          <a:xfrm>
            <a:off x="3071160" y="1113840"/>
            <a:ext cx="3224160" cy="31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8000"/>
          </a:bodyPr>
          <a:p>
            <a:pPr marL="355680" indent="-3556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Identity providers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712440" indent="-3556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Must implement MFA individually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lvl="1" marL="712440" indent="-3556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Different technologies for different IdPs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marL="355680" indent="-3556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Service providers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12440" indent="-3556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Can enforce same MFA technology for all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lvl="1" marL="712440" indent="-3556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Could turn Two-factor into Three-factor if IdP has added factor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itle 2"/>
          <p:cNvSpPr/>
          <p:nvPr/>
        </p:nvSpPr>
        <p:spPr>
          <a:xfrm>
            <a:off x="628560" y="273600"/>
            <a:ext cx="7885440" cy="99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sv-SE" sz="40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MFA – Why is it complex?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Picture 3" descr=""/>
          <p:cNvPicPr/>
          <p:nvPr/>
        </p:nvPicPr>
        <p:blipFill>
          <a:blip r:embed="rId1"/>
          <a:stretch/>
        </p:blipFill>
        <p:spPr>
          <a:xfrm>
            <a:off x="6226560" y="1342080"/>
            <a:ext cx="2349360" cy="248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/>
          </p:nvPr>
        </p:nvSpPr>
        <p:spPr>
          <a:xfrm>
            <a:off x="26280" y="856440"/>
            <a:ext cx="5364000" cy="292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</a:rPr>
              <a:t>MUST support both MFA and non-MFA logins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</a:rPr>
              <a:t>MUST have control over MFA- and non-MFA-areas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</a:rPr>
              <a:t>MUST prevent other sharing for MFA-only areas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ldNum" idx="7"/>
          </p:nvPr>
        </p:nvSpPr>
        <p:spPr>
          <a:xfrm>
            <a:off x="6732000" y="474948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7680" cy="69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MFA-Zones - Requirements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1127880" y="2514600"/>
            <a:ext cx="6414840" cy="1882800"/>
          </a:xfrm>
          <a:prstGeom prst="rect">
            <a:avLst/>
          </a:prstGeom>
          <a:ln w="0">
            <a:noFill/>
          </a:ln>
        </p:spPr>
      </p:pic>
      <p:sp>
        <p:nvSpPr>
          <p:cNvPr id="210" name="PlaceHolder 9"/>
          <p:cNvSpPr/>
          <p:nvPr/>
        </p:nvSpPr>
        <p:spPr>
          <a:xfrm>
            <a:off x="5486400" y="856440"/>
            <a:ext cx="3405240" cy="292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32000" indent="-324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SHOULD be easy to administrate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SHOULD be easy to use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8437680" cy="132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14140"/>
                </a:solidFill>
                <a:latin typeface="Arial"/>
              </a:rPr>
              <a:t>Share with confidence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14140"/>
                </a:solidFill>
                <a:latin typeface="Arial"/>
              </a:rPr>
              <a:t>Enforce MFA for all users with access to file or folder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14140"/>
                </a:solidFill>
                <a:latin typeface="Arial"/>
              </a:rPr>
              <a:t>Step-up authentication only if necessary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ldNum" idx="8"/>
          </p:nvPr>
        </p:nvSpPr>
        <p:spPr>
          <a:xfrm>
            <a:off x="6732000" y="474948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7680" cy="69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MFA-Zones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1127880" y="2514600"/>
            <a:ext cx="6414840" cy="188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Num" idx="9"/>
          </p:nvPr>
        </p:nvSpPr>
        <p:spPr>
          <a:xfrm>
            <a:off x="6732000" y="4633920"/>
            <a:ext cx="20559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7680" cy="69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Implementation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350280" y="832320"/>
            <a:ext cx="7699320" cy="279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MFA info comes in as SAML attribute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Passes through Global Site Selector Leader / Follower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Received in user_saml app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SC Regular"/>
              </a:rPr>
              <a:t>Stored in a session variable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SC Regular"/>
              </a:rPr>
              <a:t>Picked up by a Workflow Engine Rule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SC Regular"/>
              </a:rPr>
              <a:t>Hidden tags mark folders as MFA Zones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SC Regular"/>
              </a:rPr>
              <a:t>Extra drawer dialog tab in GUI to set/unset this tag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233</TotalTime>
  <Application>LibreOffice/7.5.3.2$Linux_X86_64 LibreOffice_project/50$Build-2</Application>
  <AppVersion>15.0000</AppVersion>
  <Words>0</Words>
  <Paragraphs>0</Paragraphs>
  <Company>DANTE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2015-04-29T14:13:57Z</dcterms:created>
  <dc:creator>Karl Meyer</dc:creator>
  <dc:description>change to funding information Nov 2015</dc:description>
  <dc:language>en-US</dc:language>
  <cp:lastModifiedBy/>
  <dcterms:modified xsi:type="dcterms:W3CDTF">2023-05-24T12:52:01Z</dcterms:modified>
  <cp:revision>156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MMClips">
    <vt:i4>2</vt:i4>
  </property>
  <property fmtid="{D5CDD505-2E9C-101B-9397-08002B2CF9AE}" pid="4" name="Notes">
    <vt:i4>4</vt:i4>
  </property>
  <property fmtid="{D5CDD505-2E9C-101B-9397-08002B2CF9AE}" pid="5" name="PresentationFormat">
    <vt:lpwstr>On-screen Show (16:9)</vt:lpwstr>
  </property>
  <property fmtid="{D5CDD505-2E9C-101B-9397-08002B2CF9AE}" pid="6" name="Slides">
    <vt:i4>4</vt:i4>
  </property>
  <property fmtid="{D5CDD505-2E9C-101B-9397-08002B2CF9AE}" pid="7" name="_dlc_DocIdItemGuid">
    <vt:lpwstr>44859268-e552-4f71-81b4-ca39bd175d99</vt:lpwstr>
  </property>
</Properties>
</file>