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8"/>
  </p:notesMasterIdLst>
  <p:sldIdLst>
    <p:sldId id="296" r:id="rId6"/>
    <p:sldId id="297" r:id="rId7"/>
    <p:sldId id="4100" r:id="rId8"/>
    <p:sldId id="300" r:id="rId9"/>
    <p:sldId id="4103" r:id="rId10"/>
    <p:sldId id="4107" r:id="rId11"/>
    <p:sldId id="867" r:id="rId12"/>
    <p:sldId id="4106" r:id="rId13"/>
    <p:sldId id="4102" r:id="rId14"/>
    <p:sldId id="4101" r:id="rId15"/>
    <p:sldId id="4108" r:id="rId16"/>
    <p:sldId id="295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studillo" initials="a" lastIdx="5" clrIdx="0">
    <p:extLst>
      <p:ext uri="{19B8F6BF-5375-455C-9EA6-DF929625EA0E}">
        <p15:presenceInfo xmlns:p15="http://schemas.microsoft.com/office/powerpoint/2012/main" userId="aastudillo" providerId="None"/>
      </p:ext>
    </p:extLst>
  </p:cmAuthor>
  <p:cmAuthor id="2" name="Sergio Cofré" initials="SC" lastIdx="5" clrIdx="1">
    <p:extLst>
      <p:ext uri="{19B8F6BF-5375-455C-9EA6-DF929625EA0E}">
        <p15:presenceInfo xmlns:p15="http://schemas.microsoft.com/office/powerpoint/2012/main" userId="cffa9162e09f97fa" providerId="Windows Live"/>
      </p:ext>
    </p:extLst>
  </p:cmAuthor>
  <p:cmAuthor id="3" name="Albert" initials="A" lastIdx="4" clrIdx="2">
    <p:extLst>
      <p:ext uri="{19B8F6BF-5375-455C-9EA6-DF929625EA0E}">
        <p15:presenceInfo xmlns:p15="http://schemas.microsoft.com/office/powerpoint/2012/main" userId="4b800bb58f70b9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F6A500"/>
    <a:srgbClr val="F6A400"/>
    <a:srgbClr val="E73D4A"/>
    <a:srgbClr val="086992"/>
    <a:srgbClr val="414140"/>
    <a:srgbClr val="1A6992"/>
    <a:srgbClr val="008B96"/>
    <a:srgbClr val="34699A"/>
    <a:srgbClr val="2F9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77922" autoAdjust="0"/>
  </p:normalViewPr>
  <p:slideViewPr>
    <p:cSldViewPr snapToGrid="0">
      <p:cViewPr varScale="1">
        <p:scale>
          <a:sx n="70" d="100"/>
          <a:sy n="70" d="100"/>
        </p:scale>
        <p:origin x="1272" y="4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001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079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321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708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/>
              <a:t>.</a:t>
            </a:r>
          </a:p>
          <a:p>
            <a:pPr rtl="0"/>
            <a:endParaRPr lang="es-ES" dirty="0"/>
          </a:p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DE8F2A-B3D4-43F2-B39B-CD77F64A195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336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822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58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0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8FFCFB-A2D6-44FD-A6E8-9CC7383FC4B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6758D40-DF80-6D45-03ED-5AD8B9541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36"/>
          <a:stretch/>
        </p:blipFill>
        <p:spPr>
          <a:xfrm>
            <a:off x="757471" y="407917"/>
            <a:ext cx="1875083" cy="974874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284CE6E-D02B-BABA-CCB1-07AD8907BB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4" t="5707" r="44597" b="17416"/>
          <a:stretch/>
        </p:blipFill>
        <p:spPr>
          <a:xfrm>
            <a:off x="5675870" y="14508"/>
            <a:ext cx="3468131" cy="5128992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ECBA43A-EBD9-CD7B-77F7-156603046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0" y="4593289"/>
            <a:ext cx="582049" cy="25338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62968" y="2952384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62968" y="2278904"/>
            <a:ext cx="5793498" cy="3765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rgbClr val="F6A500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69274" y="1568939"/>
            <a:ext cx="5793498" cy="428813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F6A5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62968" y="3362132"/>
            <a:ext cx="3752453" cy="3272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62968" y="3656619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9" name="Picture 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B0FE09F2-B14B-F9A7-4513-8B2FF762A4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20" y="4613251"/>
            <a:ext cx="1263846" cy="2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13446"/>
            <a:ext cx="9144000" cy="83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8EEC4-48DE-2CF0-6FA5-9139A172AF30}"/>
              </a:ext>
            </a:extLst>
          </p:cNvPr>
          <p:cNvSpPr/>
          <p:nvPr userDrawn="1"/>
        </p:nvSpPr>
        <p:spPr>
          <a:xfrm>
            <a:off x="0" y="4629813"/>
            <a:ext cx="9144000" cy="513687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43B639B-8E32-541A-63CB-991F5D276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293"/>
          <a:stretch/>
        </p:blipFill>
        <p:spPr>
          <a:xfrm>
            <a:off x="350201" y="4752828"/>
            <a:ext cx="908858" cy="271145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410BC38-7C9D-15E4-84B6-ECCF5D1A9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1" t="17028" r="21626" b="73781"/>
          <a:stretch/>
        </p:blipFill>
        <p:spPr>
          <a:xfrm>
            <a:off x="4839562" y="4629812"/>
            <a:ext cx="4127158" cy="5136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4141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49336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BFC2B1-B144-02BC-DE3C-6CE55245BC8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0472FF4-AC32-C1ED-F7EA-9B50E3B26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4" t="5707" r="44597" b="17416"/>
          <a:stretch/>
        </p:blipFill>
        <p:spPr>
          <a:xfrm>
            <a:off x="5675870" y="14508"/>
            <a:ext cx="3468131" cy="5128992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56662" y="3470165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pic>
        <p:nvPicPr>
          <p:cNvPr id="15" name="Picture 1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4F466D7-686C-06C3-02E8-0BD011B30C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0" y="4593289"/>
            <a:ext cx="582049" cy="253387"/>
          </a:xfrm>
          <a:prstGeom prst="rect">
            <a:avLst/>
          </a:prstGeom>
        </p:spPr>
      </p:pic>
      <p:pic>
        <p:nvPicPr>
          <p:cNvPr id="25" name="Picture 2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3E551EE4-411B-283D-DCDC-7B23F637EF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120" y="4613251"/>
            <a:ext cx="1263846" cy="264179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C670CD4-7DB7-994B-E77D-0D9FC750E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536"/>
          <a:stretch/>
        </p:blipFill>
        <p:spPr>
          <a:xfrm>
            <a:off x="757471" y="407917"/>
            <a:ext cx="1875083" cy="97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63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de comparació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FA6C5C5-5069-4AE6-8A3D-3F2C6B9506E4}"/>
              </a:ext>
            </a:extLst>
          </p:cNvPr>
          <p:cNvSpPr/>
          <p:nvPr userDrawn="1"/>
        </p:nvSpPr>
        <p:spPr>
          <a:xfrm>
            <a:off x="334736" y="-1"/>
            <a:ext cx="891540" cy="96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sz="1013" noProof="0">
              <a:solidFill>
                <a:schemeClr val="tx1"/>
              </a:solidFill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F7966C8-8738-4743-AE43-80F0C197B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625" y="1132220"/>
            <a:ext cx="3675290" cy="250881"/>
          </a:xfrm>
        </p:spPr>
        <p:txBody>
          <a:bodyPr rtlCol="0">
            <a:noAutofit/>
          </a:bodyPr>
          <a:lstStyle>
            <a:lvl1pPr marL="0" indent="0" algn="l">
              <a:buNone/>
              <a:defRPr sz="12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3F93C618-7612-42AB-B890-45E85BD492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0085" y="1132220"/>
            <a:ext cx="3675290" cy="250881"/>
          </a:xfrm>
        </p:spPr>
        <p:txBody>
          <a:bodyPr rtlCol="0">
            <a:noAutofit/>
          </a:bodyPr>
          <a:lstStyle>
            <a:lvl1pPr marL="0" indent="0" algn="l">
              <a:buNone/>
              <a:defRPr sz="12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B1885C44-356C-410C-B697-9BA0E285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8625" y="1617517"/>
            <a:ext cx="3675290" cy="2671457"/>
          </a:xfrm>
        </p:spPr>
        <p:txBody>
          <a:bodyPr rtlCol="0">
            <a:noAutofit/>
          </a:bodyPr>
          <a:lstStyle>
            <a:lvl1pPr marL="0" indent="0" algn="l">
              <a:buNone/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3" name="Marcador de texto 8">
            <a:extLst>
              <a:ext uri="{FF2B5EF4-FFF2-40B4-BE49-F238E27FC236}">
                <a16:creationId xmlns:a16="http://schemas.microsoft.com/office/drawing/2014/main" id="{464BC696-49A6-4328-BB42-5566BAC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0085" y="1617517"/>
            <a:ext cx="3675290" cy="2671457"/>
          </a:xfrm>
        </p:spPr>
        <p:txBody>
          <a:bodyPr rtlCol="0">
            <a:noAutofit/>
          </a:bodyPr>
          <a:lstStyle>
            <a:lvl1pPr marL="0" indent="0" algn="l">
              <a:buNone/>
              <a:defRPr sz="105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35" y="188187"/>
            <a:ext cx="8380640" cy="81714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9964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01DBE-0E20-C2F7-4178-D776813E3B61}"/>
              </a:ext>
            </a:extLst>
          </p:cNvPr>
          <p:cNvSpPr/>
          <p:nvPr userDrawn="1"/>
        </p:nvSpPr>
        <p:spPr>
          <a:xfrm>
            <a:off x="0" y="4357816"/>
            <a:ext cx="9144000" cy="785684"/>
          </a:xfrm>
          <a:prstGeom prst="rect">
            <a:avLst/>
          </a:prstGeom>
          <a:solidFill>
            <a:srgbClr val="414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E9E720D-2634-290D-DB15-130A152F1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4788"/>
          <a:stretch/>
        </p:blipFill>
        <p:spPr>
          <a:xfrm>
            <a:off x="350200" y="4479156"/>
            <a:ext cx="1274549" cy="525087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EB68E06C-FB38-3501-E14C-8A908E7075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1" t="12161" r="21626" b="73781"/>
          <a:stretch/>
        </p:blipFill>
        <p:spPr>
          <a:xfrm>
            <a:off x="4839562" y="4357814"/>
            <a:ext cx="4127158" cy="785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18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2981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3" r:id="rId3"/>
    <p:sldLayoutId id="2147483661" r:id="rId4"/>
    <p:sldLayoutId id="2147483664" r:id="rId5"/>
    <p:sldLayoutId id="2147483665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1A699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14140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B006A-16F3-59F8-FD22-72F4965228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968" y="2896814"/>
            <a:ext cx="3822700" cy="281467"/>
          </a:xfrm>
        </p:spPr>
        <p:txBody>
          <a:bodyPr/>
          <a:lstStyle/>
          <a:p>
            <a:r>
              <a:rPr lang="en-US" dirty="0"/>
              <a:t>Albert Astudillo Barraza</a:t>
            </a:r>
            <a:br>
              <a:rPr lang="en-US" dirty="0"/>
            </a:br>
            <a:r>
              <a:rPr lang="en-US" dirty="0"/>
              <a:t>Sergio Cofré Morales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F55B6C-DAEA-92B4-566C-BB543E712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9274" y="1997752"/>
            <a:ext cx="5793498" cy="376599"/>
          </a:xfrm>
        </p:spPr>
        <p:txBody>
          <a:bodyPr/>
          <a:lstStyle/>
          <a:p>
            <a:r>
              <a:rPr lang="en-US" dirty="0"/>
              <a:t>Chile, the astronomical capital 2025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6070B-413B-5CE1-E4B5-3863E3256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Connecting the stars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86F00-9A62-CB98-4DEC-B9D59F3986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2968" y="3452636"/>
            <a:ext cx="3752453" cy="327255"/>
          </a:xfrm>
        </p:spPr>
        <p:txBody>
          <a:bodyPr/>
          <a:lstStyle/>
          <a:p>
            <a:r>
              <a:rPr lang="en-US" dirty="0"/>
              <a:t>Tirana, Albany.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0A2B39-9BE5-C36B-61F8-FCFD9EDE05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2968" y="3809019"/>
            <a:ext cx="3752453" cy="321239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of June, 2023.</a:t>
            </a:r>
          </a:p>
        </p:txBody>
      </p:sp>
    </p:spTree>
    <p:extLst>
      <p:ext uri="{BB962C8B-B14F-4D97-AF65-F5344CB8AC3E}">
        <p14:creationId xmlns:p14="http://schemas.microsoft.com/office/powerpoint/2010/main" val="417822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230E521-FC43-4E23-85D4-AEB42A4F1E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 r="5815"/>
          <a:stretch/>
        </p:blipFill>
        <p:spPr>
          <a:xfrm>
            <a:off x="6664390" y="2140996"/>
            <a:ext cx="893872" cy="3670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8D0496-DF53-4861-9524-1B7F530A8B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480" y="338932"/>
            <a:ext cx="5301381" cy="4410404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3075180-122A-4CF0-9187-BD3E7C6EC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E51488A-EC92-4D67-844B-56481C06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515610"/>
            <a:ext cx="8439238" cy="695826"/>
          </a:xfrm>
        </p:spPr>
        <p:txBody>
          <a:bodyPr/>
          <a:lstStyle/>
          <a:p>
            <a:r>
              <a:rPr lang="es-CL" dirty="0" smtClean="0"/>
              <a:t>International </a:t>
            </a:r>
            <a:r>
              <a:rPr lang="es-CL" dirty="0" err="1"/>
              <a:t>Reach</a:t>
            </a:r>
            <a:endParaRPr lang="es-CL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CF344BD-BFEC-48EA-83A3-3F69F57ED95D}"/>
              </a:ext>
            </a:extLst>
          </p:cNvPr>
          <p:cNvSpPr/>
          <p:nvPr/>
        </p:nvSpPr>
        <p:spPr>
          <a:xfrm>
            <a:off x="256933" y="1357349"/>
            <a:ext cx="3945918" cy="3145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171450" indent="-171450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Much of the astronomical research community is distributed around the world.</a:t>
            </a:r>
          </a:p>
          <a:p>
            <a:pPr marL="171450" indent="-171450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International connectivity is key for data transmission and remote management of instruments</a:t>
            </a:r>
          </a:p>
          <a:p>
            <a:pPr marL="171450" indent="-171450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s-ES" sz="1500" dirty="0" err="1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</a:t>
            </a:r>
            <a:r>
              <a:rPr lang="es-ES" sz="1500" dirty="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are </a:t>
            </a:r>
            <a:r>
              <a:rPr lang="es-ES" sz="1500" dirty="0" err="1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founders</a:t>
            </a:r>
            <a:r>
              <a:rPr lang="es-ES" sz="1500" dirty="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of RedCLARA and </a:t>
            </a:r>
            <a:r>
              <a:rPr lang="es-ES" sz="1500" dirty="0" err="1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members</a:t>
            </a:r>
            <a:r>
              <a:rPr lang="es-ES" sz="1500" dirty="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of BELLA</a:t>
            </a:r>
            <a:r>
              <a:rPr lang="es-ES" sz="1500" dirty="0" smtClean="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lnSpc>
                <a:spcPct val="11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hope to strengthen Latin American academic connectivity through the BELLA II project, incorporating Peru, Bolivia and Paraguay through new connections.</a:t>
            </a:r>
            <a:r>
              <a:rPr lang="en-US" sz="1600" dirty="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es-ES" sz="1600" dirty="0">
              <a:solidFill>
                <a:srgbClr val="41414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n-US" sz="1600" dirty="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es-ES" sz="1600" dirty="0">
              <a:solidFill>
                <a:srgbClr val="41414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69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9F1A3ECF-CBEB-4F7E-A10E-3E47DB242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Proyecto Conexión </a:t>
            </a:r>
            <a:r>
              <a:rPr lang="es-CL" dirty="0" err="1"/>
              <a:t>Antartica</a:t>
            </a:r>
            <a:r>
              <a:rPr lang="es-CL" dirty="0"/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BA6FFEF-8094-47BB-8ECF-0BAF1E687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233751A-46D2-4385-8DBB-274BA88EDB9D}"/>
              </a:ext>
            </a:extLst>
          </p:cNvPr>
          <p:cNvSpPr/>
          <p:nvPr/>
        </p:nvSpPr>
        <p:spPr>
          <a:xfrm>
            <a:off x="0" y="0"/>
            <a:ext cx="9143999" cy="4625597"/>
          </a:xfrm>
          <a:prstGeom prst="rect">
            <a:avLst/>
          </a:prstGeom>
          <a:solidFill>
            <a:srgbClr val="02020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1806B9-63C5-4B43-86B6-BD9DA37471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9" y="0"/>
            <a:ext cx="8105809" cy="46255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9D302BB-ED8C-400E-9C64-F6F2D384C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979" y="670164"/>
            <a:ext cx="3383599" cy="695826"/>
          </a:xfrm>
        </p:spPr>
        <p:txBody>
          <a:bodyPr>
            <a:normAutofit/>
          </a:bodyPr>
          <a:lstStyle/>
          <a:p>
            <a:r>
              <a:rPr lang="es-CL" sz="1600" dirty="0">
                <a:solidFill>
                  <a:schemeClr val="bg1"/>
                </a:solidFill>
              </a:rPr>
              <a:t>Next </a:t>
            </a:r>
            <a:r>
              <a:rPr lang="es-CL" sz="1600" dirty="0" err="1">
                <a:solidFill>
                  <a:schemeClr val="bg1"/>
                </a:solidFill>
              </a:rPr>
              <a:t>Challenge</a:t>
            </a:r>
            <a:r>
              <a:rPr lang="es-CL" sz="1600" dirty="0">
                <a:solidFill>
                  <a:schemeClr val="bg1"/>
                </a:solidFill>
              </a:rPr>
              <a:t>:</a:t>
            </a:r>
            <a:br>
              <a:rPr lang="es-CL" sz="1600" dirty="0">
                <a:solidFill>
                  <a:schemeClr val="bg1"/>
                </a:solidFill>
              </a:rPr>
            </a:br>
            <a:r>
              <a:rPr lang="es-CL" sz="1600" dirty="0" err="1">
                <a:solidFill>
                  <a:schemeClr val="bg1"/>
                </a:solidFill>
              </a:rPr>
              <a:t>Connecting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Antarctica</a:t>
            </a:r>
            <a:endParaRPr lang="es-CL" sz="1600" dirty="0">
              <a:solidFill>
                <a:schemeClr val="bg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D3E0C6F-C580-4C06-A9E4-80AB6EC22020}"/>
              </a:ext>
            </a:extLst>
          </p:cNvPr>
          <p:cNvSpPr/>
          <p:nvPr/>
        </p:nvSpPr>
        <p:spPr>
          <a:xfrm>
            <a:off x="7438518" y="2312798"/>
            <a:ext cx="1358381" cy="252413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401CE896-811B-402C-AAF8-F25099960982}"/>
              </a:ext>
            </a:extLst>
          </p:cNvPr>
          <p:cNvSpPr txBox="1">
            <a:spLocks/>
          </p:cNvSpPr>
          <p:nvPr/>
        </p:nvSpPr>
        <p:spPr>
          <a:xfrm>
            <a:off x="7391527" y="2338223"/>
            <a:ext cx="1215031" cy="252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1A699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CL" sz="1200" b="0" dirty="0">
                <a:solidFill>
                  <a:schemeClr val="bg1"/>
                </a:solidFill>
                <a:latin typeface="Trebuchet MS" panose="020B0603020202020204" pitchFamily="34" charset="0"/>
              </a:rPr>
              <a:t>Starting Point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D5E0B73-58B8-4608-8BE3-768FB31946FF}"/>
              </a:ext>
            </a:extLst>
          </p:cNvPr>
          <p:cNvSpPr/>
          <p:nvPr/>
        </p:nvSpPr>
        <p:spPr>
          <a:xfrm>
            <a:off x="7438678" y="2996661"/>
            <a:ext cx="1358381" cy="252413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9641380A-509A-4F5C-86B5-464F359D6818}"/>
              </a:ext>
            </a:extLst>
          </p:cNvPr>
          <p:cNvSpPr txBox="1">
            <a:spLocks/>
          </p:cNvSpPr>
          <p:nvPr/>
        </p:nvSpPr>
        <p:spPr>
          <a:xfrm>
            <a:off x="7391528" y="3042185"/>
            <a:ext cx="1215031" cy="252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1A699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s-CL" sz="1200" b="0" dirty="0">
                <a:solidFill>
                  <a:schemeClr val="bg1"/>
                </a:solidFill>
                <a:latin typeface="Trebuchet MS" panose="020B0603020202020204" pitchFamily="34" charset="0"/>
              </a:rPr>
              <a:t>Arrival Point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00D8F8A-1294-D88B-A39C-6640CB533B04}"/>
              </a:ext>
            </a:extLst>
          </p:cNvPr>
          <p:cNvSpPr txBox="1"/>
          <p:nvPr/>
        </p:nvSpPr>
        <p:spPr>
          <a:xfrm>
            <a:off x="322050" y="1592649"/>
            <a:ext cx="16030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More than 20 countries use Punta Arenas as a gateway city to Antarctica</a:t>
            </a:r>
            <a:endParaRPr lang="es-ES" sz="1000" dirty="0">
              <a:solidFill>
                <a:schemeClr val="bg1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9E39D7E-1DBE-BD7F-6241-AAC148EB7B57}"/>
              </a:ext>
            </a:extLst>
          </p:cNvPr>
          <p:cNvSpPr/>
          <p:nvPr/>
        </p:nvSpPr>
        <p:spPr>
          <a:xfrm>
            <a:off x="6248399" y="1195322"/>
            <a:ext cx="913944" cy="29837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A8F859B-E388-38A0-7FC0-A09D5843AD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3" t="29511" r="712"/>
          <a:stretch/>
        </p:blipFill>
        <p:spPr>
          <a:xfrm>
            <a:off x="6663267" y="1307894"/>
            <a:ext cx="1744748" cy="30693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ítulo 3">
            <a:extLst>
              <a:ext uri="{FF2B5EF4-FFF2-40B4-BE49-F238E27FC236}">
                <a16:creationId xmlns:a16="http://schemas.microsoft.com/office/drawing/2014/main" id="{8CECFBF8-C31A-4537-A040-2E0D641A1B78}"/>
              </a:ext>
            </a:extLst>
          </p:cNvPr>
          <p:cNvSpPr txBox="1">
            <a:spLocks/>
          </p:cNvSpPr>
          <p:nvPr/>
        </p:nvSpPr>
        <p:spPr>
          <a:xfrm>
            <a:off x="5610997" y="4183162"/>
            <a:ext cx="3178442" cy="44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1A699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FrankRuehl" panose="020E0503060101010101" pitchFamily="34" charset="-79"/>
              </a:rPr>
              <a:t>Image Credits: Desarrollo País</a:t>
            </a:r>
          </a:p>
        </p:txBody>
      </p:sp>
    </p:spTree>
    <p:extLst>
      <p:ext uri="{BB962C8B-B14F-4D97-AF65-F5344CB8AC3E}">
        <p14:creationId xmlns:p14="http://schemas.microsoft.com/office/powerpoint/2010/main" val="3706764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EECD4-3F1F-662A-1342-8DF3765FEE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aastudillo@reuna.cl</a:t>
            </a:r>
            <a:br>
              <a:rPr lang="en-US" dirty="0"/>
            </a:br>
            <a:r>
              <a:rPr lang="en-US" dirty="0"/>
              <a:t>scofre@reuna.cl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348D8F-4883-F698-E8B7-38962B0631B6}"/>
              </a:ext>
            </a:extLst>
          </p:cNvPr>
          <p:cNvSpPr txBox="1">
            <a:spLocks/>
          </p:cNvSpPr>
          <p:nvPr/>
        </p:nvSpPr>
        <p:spPr>
          <a:xfrm>
            <a:off x="697740" y="2447997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642038" y="1852204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6A5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E0CC39-75B0-B362-C53D-7940FF09E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94" y="377127"/>
            <a:ext cx="2085701" cy="695826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1" name="ARROW 01 B">
            <a:extLst>
              <a:ext uri="{FF2B5EF4-FFF2-40B4-BE49-F238E27FC236}">
                <a16:creationId xmlns:a16="http://schemas.microsoft.com/office/drawing/2014/main" id="{7A0FCB22-75C1-4A5E-B580-BFD2C8665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004" y="1600650"/>
            <a:ext cx="191143" cy="416843"/>
          </a:xfrm>
          <a:custGeom>
            <a:avLst/>
            <a:gdLst>
              <a:gd name="T0" fmla="*/ 28 w 558"/>
              <a:gd name="T1" fmla="*/ 143 h 1162"/>
              <a:gd name="T2" fmla="*/ 327 w 558"/>
              <a:gd name="T3" fmla="*/ 530 h 1162"/>
              <a:gd name="T4" fmla="*/ 327 w 558"/>
              <a:gd name="T5" fmla="*/ 530 h 1162"/>
              <a:gd name="T6" fmla="*/ 327 w 558"/>
              <a:gd name="T7" fmla="*/ 630 h 1162"/>
              <a:gd name="T8" fmla="*/ 27 w 558"/>
              <a:gd name="T9" fmla="*/ 1018 h 1162"/>
              <a:gd name="T10" fmla="*/ 27 w 558"/>
              <a:gd name="T11" fmla="*/ 1018 h 1162"/>
              <a:gd name="T12" fmla="*/ 42 w 558"/>
              <a:gd name="T13" fmla="*/ 1133 h 1162"/>
              <a:gd name="T14" fmla="*/ 42 w 558"/>
              <a:gd name="T15" fmla="*/ 1133 h 1162"/>
              <a:gd name="T16" fmla="*/ 42 w 558"/>
              <a:gd name="T17" fmla="*/ 1133 h 1162"/>
              <a:gd name="T18" fmla="*/ 157 w 558"/>
              <a:gd name="T19" fmla="*/ 1119 h 1162"/>
              <a:gd name="T20" fmla="*/ 470 w 558"/>
              <a:gd name="T21" fmla="*/ 714 h 1162"/>
              <a:gd name="T22" fmla="*/ 535 w 558"/>
              <a:gd name="T23" fmla="*/ 630 h 1162"/>
              <a:gd name="T24" fmla="*/ 535 w 558"/>
              <a:gd name="T25" fmla="*/ 630 h 1162"/>
              <a:gd name="T26" fmla="*/ 535 w 558"/>
              <a:gd name="T27" fmla="*/ 530 h 1162"/>
              <a:gd name="T28" fmla="*/ 470 w 558"/>
              <a:gd name="T29" fmla="*/ 445 h 1162"/>
              <a:gd name="T30" fmla="*/ 158 w 558"/>
              <a:gd name="T31" fmla="*/ 42 h 1162"/>
              <a:gd name="T32" fmla="*/ 158 w 558"/>
              <a:gd name="T33" fmla="*/ 42 h 1162"/>
              <a:gd name="T34" fmla="*/ 43 w 558"/>
              <a:gd name="T35" fmla="*/ 28 h 1162"/>
              <a:gd name="T36" fmla="*/ 43 w 558"/>
              <a:gd name="T37" fmla="*/ 28 h 1162"/>
              <a:gd name="T38" fmla="*/ 28 w 558"/>
              <a:gd name="T39" fmla="*/ 143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8" h="1162">
                <a:moveTo>
                  <a:pt x="28" y="143"/>
                </a:moveTo>
                <a:lnTo>
                  <a:pt x="327" y="530"/>
                </a:lnTo>
                <a:lnTo>
                  <a:pt x="327" y="530"/>
                </a:lnTo>
                <a:cubicBezTo>
                  <a:pt x="350" y="559"/>
                  <a:pt x="350" y="601"/>
                  <a:pt x="327" y="630"/>
                </a:cubicBezTo>
                <a:lnTo>
                  <a:pt x="27" y="1018"/>
                </a:lnTo>
                <a:lnTo>
                  <a:pt x="27" y="1018"/>
                </a:lnTo>
                <a:cubicBezTo>
                  <a:pt x="0" y="1054"/>
                  <a:pt x="6" y="1106"/>
                  <a:pt x="42" y="1133"/>
                </a:cubicBezTo>
                <a:lnTo>
                  <a:pt x="42" y="1133"/>
                </a:lnTo>
                <a:lnTo>
                  <a:pt x="42" y="1133"/>
                </a:lnTo>
                <a:cubicBezTo>
                  <a:pt x="78" y="1161"/>
                  <a:pt x="129" y="1154"/>
                  <a:pt x="157" y="1119"/>
                </a:cubicBezTo>
                <a:lnTo>
                  <a:pt x="470" y="714"/>
                </a:lnTo>
                <a:lnTo>
                  <a:pt x="535" y="630"/>
                </a:lnTo>
                <a:lnTo>
                  <a:pt x="535" y="630"/>
                </a:lnTo>
                <a:cubicBezTo>
                  <a:pt x="557" y="601"/>
                  <a:pt x="557" y="559"/>
                  <a:pt x="535" y="530"/>
                </a:cubicBezTo>
                <a:lnTo>
                  <a:pt x="470" y="445"/>
                </a:lnTo>
                <a:lnTo>
                  <a:pt x="158" y="42"/>
                </a:lnTo>
                <a:lnTo>
                  <a:pt x="158" y="42"/>
                </a:lnTo>
                <a:cubicBezTo>
                  <a:pt x="130" y="7"/>
                  <a:pt x="79" y="0"/>
                  <a:pt x="43" y="28"/>
                </a:cubicBezTo>
                <a:lnTo>
                  <a:pt x="43" y="28"/>
                </a:lnTo>
                <a:cubicBezTo>
                  <a:pt x="7" y="56"/>
                  <a:pt x="1" y="107"/>
                  <a:pt x="28" y="143"/>
                </a:cubicBezTo>
              </a:path>
            </a:pathLst>
          </a:custGeom>
          <a:solidFill>
            <a:schemeClr val="bg2">
              <a:lumMod val="50000"/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32" name="ARROW 01 A">
            <a:extLst>
              <a:ext uri="{FF2B5EF4-FFF2-40B4-BE49-F238E27FC236}">
                <a16:creationId xmlns:a16="http://schemas.microsoft.com/office/drawing/2014/main" id="{351C30B4-3C04-4044-98A7-29B864C5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737" y="1600650"/>
            <a:ext cx="191143" cy="416843"/>
          </a:xfrm>
          <a:custGeom>
            <a:avLst/>
            <a:gdLst>
              <a:gd name="T0" fmla="*/ 29 w 558"/>
              <a:gd name="T1" fmla="*/ 143 h 1162"/>
              <a:gd name="T2" fmla="*/ 327 w 558"/>
              <a:gd name="T3" fmla="*/ 530 h 1162"/>
              <a:gd name="T4" fmla="*/ 327 w 558"/>
              <a:gd name="T5" fmla="*/ 530 h 1162"/>
              <a:gd name="T6" fmla="*/ 327 w 558"/>
              <a:gd name="T7" fmla="*/ 630 h 1162"/>
              <a:gd name="T8" fmla="*/ 28 w 558"/>
              <a:gd name="T9" fmla="*/ 1018 h 1162"/>
              <a:gd name="T10" fmla="*/ 28 w 558"/>
              <a:gd name="T11" fmla="*/ 1018 h 1162"/>
              <a:gd name="T12" fmla="*/ 42 w 558"/>
              <a:gd name="T13" fmla="*/ 1133 h 1162"/>
              <a:gd name="T14" fmla="*/ 42 w 558"/>
              <a:gd name="T15" fmla="*/ 1133 h 1162"/>
              <a:gd name="T16" fmla="*/ 42 w 558"/>
              <a:gd name="T17" fmla="*/ 1133 h 1162"/>
              <a:gd name="T18" fmla="*/ 157 w 558"/>
              <a:gd name="T19" fmla="*/ 1119 h 1162"/>
              <a:gd name="T20" fmla="*/ 470 w 558"/>
              <a:gd name="T21" fmla="*/ 714 h 1162"/>
              <a:gd name="T22" fmla="*/ 534 w 558"/>
              <a:gd name="T23" fmla="*/ 630 h 1162"/>
              <a:gd name="T24" fmla="*/ 534 w 558"/>
              <a:gd name="T25" fmla="*/ 630 h 1162"/>
              <a:gd name="T26" fmla="*/ 534 w 558"/>
              <a:gd name="T27" fmla="*/ 530 h 1162"/>
              <a:gd name="T28" fmla="*/ 470 w 558"/>
              <a:gd name="T29" fmla="*/ 445 h 1162"/>
              <a:gd name="T30" fmla="*/ 158 w 558"/>
              <a:gd name="T31" fmla="*/ 42 h 1162"/>
              <a:gd name="T32" fmla="*/ 158 w 558"/>
              <a:gd name="T33" fmla="*/ 42 h 1162"/>
              <a:gd name="T34" fmla="*/ 44 w 558"/>
              <a:gd name="T35" fmla="*/ 28 h 1162"/>
              <a:gd name="T36" fmla="*/ 44 w 558"/>
              <a:gd name="T37" fmla="*/ 28 h 1162"/>
              <a:gd name="T38" fmla="*/ 29 w 558"/>
              <a:gd name="T39" fmla="*/ 143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8" h="1162">
                <a:moveTo>
                  <a:pt x="29" y="143"/>
                </a:moveTo>
                <a:lnTo>
                  <a:pt x="327" y="530"/>
                </a:lnTo>
                <a:lnTo>
                  <a:pt x="327" y="530"/>
                </a:lnTo>
                <a:cubicBezTo>
                  <a:pt x="350" y="559"/>
                  <a:pt x="350" y="601"/>
                  <a:pt x="327" y="630"/>
                </a:cubicBezTo>
                <a:lnTo>
                  <a:pt x="28" y="1018"/>
                </a:lnTo>
                <a:lnTo>
                  <a:pt x="28" y="1018"/>
                </a:lnTo>
                <a:cubicBezTo>
                  <a:pt x="0" y="1054"/>
                  <a:pt x="6" y="1106"/>
                  <a:pt x="42" y="1133"/>
                </a:cubicBezTo>
                <a:lnTo>
                  <a:pt x="42" y="1133"/>
                </a:lnTo>
                <a:lnTo>
                  <a:pt x="42" y="1133"/>
                </a:lnTo>
                <a:cubicBezTo>
                  <a:pt x="78" y="1161"/>
                  <a:pt x="130" y="1154"/>
                  <a:pt x="157" y="1119"/>
                </a:cubicBezTo>
                <a:lnTo>
                  <a:pt x="470" y="714"/>
                </a:lnTo>
                <a:lnTo>
                  <a:pt x="534" y="630"/>
                </a:lnTo>
                <a:lnTo>
                  <a:pt x="534" y="630"/>
                </a:lnTo>
                <a:cubicBezTo>
                  <a:pt x="557" y="601"/>
                  <a:pt x="557" y="559"/>
                  <a:pt x="534" y="530"/>
                </a:cubicBezTo>
                <a:lnTo>
                  <a:pt x="470" y="445"/>
                </a:lnTo>
                <a:lnTo>
                  <a:pt x="158" y="42"/>
                </a:lnTo>
                <a:lnTo>
                  <a:pt x="158" y="42"/>
                </a:lnTo>
                <a:cubicBezTo>
                  <a:pt x="131" y="7"/>
                  <a:pt x="80" y="0"/>
                  <a:pt x="44" y="28"/>
                </a:cubicBezTo>
                <a:lnTo>
                  <a:pt x="44" y="28"/>
                </a:lnTo>
                <a:cubicBezTo>
                  <a:pt x="8" y="56"/>
                  <a:pt x="1" y="107"/>
                  <a:pt x="29" y="143"/>
                </a:cubicBezTo>
              </a:path>
            </a:pathLst>
          </a:custGeom>
          <a:solidFill>
            <a:srgbClr val="086992"/>
          </a:solidFill>
          <a:ln>
            <a:solidFill>
              <a:srgbClr val="086992"/>
            </a:solidFill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33" name="TITLE 01">
            <a:extLst>
              <a:ext uri="{FF2B5EF4-FFF2-40B4-BE49-F238E27FC236}">
                <a16:creationId xmlns:a16="http://schemas.microsoft.com/office/drawing/2014/main" id="{17302A8E-12EB-4742-B53E-C04A14A58416}"/>
              </a:ext>
            </a:extLst>
          </p:cNvPr>
          <p:cNvSpPr txBox="1"/>
          <p:nvPr/>
        </p:nvSpPr>
        <p:spPr>
          <a:xfrm>
            <a:off x="1751508" y="1710801"/>
            <a:ext cx="2109493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200" b="1" spc="-1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REUNA </a:t>
            </a:r>
            <a:r>
              <a:rPr lang="en-US" sz="1200" b="1" spc="-1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numbers</a:t>
            </a:r>
          </a:p>
        </p:txBody>
      </p:sp>
      <p:sp>
        <p:nvSpPr>
          <p:cNvPr id="35" name="ARROW 02 B">
            <a:extLst>
              <a:ext uri="{FF2B5EF4-FFF2-40B4-BE49-F238E27FC236}">
                <a16:creationId xmlns:a16="http://schemas.microsoft.com/office/drawing/2014/main" id="{D59ED997-6DB2-452C-BACC-88FBF9039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212" y="2294387"/>
            <a:ext cx="191143" cy="416843"/>
          </a:xfrm>
          <a:custGeom>
            <a:avLst/>
            <a:gdLst>
              <a:gd name="T0" fmla="*/ 28 w 558"/>
              <a:gd name="T1" fmla="*/ 143 h 1162"/>
              <a:gd name="T2" fmla="*/ 327 w 558"/>
              <a:gd name="T3" fmla="*/ 529 h 1162"/>
              <a:gd name="T4" fmla="*/ 327 w 558"/>
              <a:gd name="T5" fmla="*/ 529 h 1162"/>
              <a:gd name="T6" fmla="*/ 327 w 558"/>
              <a:gd name="T7" fmla="*/ 630 h 1162"/>
              <a:gd name="T8" fmla="*/ 27 w 558"/>
              <a:gd name="T9" fmla="*/ 1018 h 1162"/>
              <a:gd name="T10" fmla="*/ 27 w 558"/>
              <a:gd name="T11" fmla="*/ 1018 h 1162"/>
              <a:gd name="T12" fmla="*/ 42 w 558"/>
              <a:gd name="T13" fmla="*/ 1133 h 1162"/>
              <a:gd name="T14" fmla="*/ 42 w 558"/>
              <a:gd name="T15" fmla="*/ 1133 h 1162"/>
              <a:gd name="T16" fmla="*/ 42 w 558"/>
              <a:gd name="T17" fmla="*/ 1133 h 1162"/>
              <a:gd name="T18" fmla="*/ 157 w 558"/>
              <a:gd name="T19" fmla="*/ 1118 h 1162"/>
              <a:gd name="T20" fmla="*/ 470 w 558"/>
              <a:gd name="T21" fmla="*/ 714 h 1162"/>
              <a:gd name="T22" fmla="*/ 535 w 558"/>
              <a:gd name="T23" fmla="*/ 630 h 1162"/>
              <a:gd name="T24" fmla="*/ 535 w 558"/>
              <a:gd name="T25" fmla="*/ 630 h 1162"/>
              <a:gd name="T26" fmla="*/ 535 w 558"/>
              <a:gd name="T27" fmla="*/ 529 h 1162"/>
              <a:gd name="T28" fmla="*/ 470 w 558"/>
              <a:gd name="T29" fmla="*/ 446 h 1162"/>
              <a:gd name="T30" fmla="*/ 158 w 558"/>
              <a:gd name="T31" fmla="*/ 43 h 1162"/>
              <a:gd name="T32" fmla="*/ 158 w 558"/>
              <a:gd name="T33" fmla="*/ 43 h 1162"/>
              <a:gd name="T34" fmla="*/ 43 w 558"/>
              <a:gd name="T35" fmla="*/ 28 h 1162"/>
              <a:gd name="T36" fmla="*/ 43 w 558"/>
              <a:gd name="T37" fmla="*/ 28 h 1162"/>
              <a:gd name="T38" fmla="*/ 28 w 558"/>
              <a:gd name="T39" fmla="*/ 143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8" h="1162">
                <a:moveTo>
                  <a:pt x="28" y="143"/>
                </a:moveTo>
                <a:lnTo>
                  <a:pt x="327" y="529"/>
                </a:lnTo>
                <a:lnTo>
                  <a:pt x="327" y="529"/>
                </a:lnTo>
                <a:cubicBezTo>
                  <a:pt x="350" y="559"/>
                  <a:pt x="350" y="600"/>
                  <a:pt x="327" y="630"/>
                </a:cubicBezTo>
                <a:lnTo>
                  <a:pt x="27" y="1018"/>
                </a:lnTo>
                <a:lnTo>
                  <a:pt x="27" y="1018"/>
                </a:lnTo>
                <a:cubicBezTo>
                  <a:pt x="0" y="1054"/>
                  <a:pt x="6" y="1105"/>
                  <a:pt x="42" y="1133"/>
                </a:cubicBezTo>
                <a:lnTo>
                  <a:pt x="42" y="1133"/>
                </a:lnTo>
                <a:lnTo>
                  <a:pt x="42" y="1133"/>
                </a:lnTo>
                <a:cubicBezTo>
                  <a:pt x="78" y="1161"/>
                  <a:pt x="129" y="1154"/>
                  <a:pt x="157" y="1118"/>
                </a:cubicBezTo>
                <a:lnTo>
                  <a:pt x="470" y="714"/>
                </a:lnTo>
                <a:lnTo>
                  <a:pt x="535" y="630"/>
                </a:lnTo>
                <a:lnTo>
                  <a:pt x="535" y="630"/>
                </a:lnTo>
                <a:cubicBezTo>
                  <a:pt x="557" y="600"/>
                  <a:pt x="557" y="559"/>
                  <a:pt x="535" y="529"/>
                </a:cubicBezTo>
                <a:lnTo>
                  <a:pt x="470" y="446"/>
                </a:lnTo>
                <a:lnTo>
                  <a:pt x="158" y="43"/>
                </a:lnTo>
                <a:lnTo>
                  <a:pt x="158" y="43"/>
                </a:lnTo>
                <a:cubicBezTo>
                  <a:pt x="130" y="6"/>
                  <a:pt x="79" y="0"/>
                  <a:pt x="43" y="28"/>
                </a:cubicBezTo>
                <a:lnTo>
                  <a:pt x="43" y="28"/>
                </a:lnTo>
                <a:cubicBezTo>
                  <a:pt x="7" y="56"/>
                  <a:pt x="1" y="107"/>
                  <a:pt x="28" y="143"/>
                </a:cubicBezTo>
              </a:path>
            </a:pathLst>
          </a:custGeom>
          <a:solidFill>
            <a:schemeClr val="bg2">
              <a:lumMod val="50000"/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36" name="ARROW 02 A">
            <a:extLst>
              <a:ext uri="{FF2B5EF4-FFF2-40B4-BE49-F238E27FC236}">
                <a16:creationId xmlns:a16="http://schemas.microsoft.com/office/drawing/2014/main" id="{653012AC-6BDE-4846-B464-4CBC1C570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945" y="2294387"/>
            <a:ext cx="191143" cy="416843"/>
          </a:xfrm>
          <a:custGeom>
            <a:avLst/>
            <a:gdLst>
              <a:gd name="T0" fmla="*/ 29 w 558"/>
              <a:gd name="T1" fmla="*/ 143 h 1162"/>
              <a:gd name="T2" fmla="*/ 327 w 558"/>
              <a:gd name="T3" fmla="*/ 529 h 1162"/>
              <a:gd name="T4" fmla="*/ 327 w 558"/>
              <a:gd name="T5" fmla="*/ 529 h 1162"/>
              <a:gd name="T6" fmla="*/ 327 w 558"/>
              <a:gd name="T7" fmla="*/ 630 h 1162"/>
              <a:gd name="T8" fmla="*/ 28 w 558"/>
              <a:gd name="T9" fmla="*/ 1018 h 1162"/>
              <a:gd name="T10" fmla="*/ 28 w 558"/>
              <a:gd name="T11" fmla="*/ 1018 h 1162"/>
              <a:gd name="T12" fmla="*/ 42 w 558"/>
              <a:gd name="T13" fmla="*/ 1133 h 1162"/>
              <a:gd name="T14" fmla="*/ 42 w 558"/>
              <a:gd name="T15" fmla="*/ 1133 h 1162"/>
              <a:gd name="T16" fmla="*/ 42 w 558"/>
              <a:gd name="T17" fmla="*/ 1133 h 1162"/>
              <a:gd name="T18" fmla="*/ 157 w 558"/>
              <a:gd name="T19" fmla="*/ 1118 h 1162"/>
              <a:gd name="T20" fmla="*/ 470 w 558"/>
              <a:gd name="T21" fmla="*/ 714 h 1162"/>
              <a:gd name="T22" fmla="*/ 534 w 558"/>
              <a:gd name="T23" fmla="*/ 630 h 1162"/>
              <a:gd name="T24" fmla="*/ 534 w 558"/>
              <a:gd name="T25" fmla="*/ 630 h 1162"/>
              <a:gd name="T26" fmla="*/ 534 w 558"/>
              <a:gd name="T27" fmla="*/ 529 h 1162"/>
              <a:gd name="T28" fmla="*/ 470 w 558"/>
              <a:gd name="T29" fmla="*/ 446 h 1162"/>
              <a:gd name="T30" fmla="*/ 158 w 558"/>
              <a:gd name="T31" fmla="*/ 43 h 1162"/>
              <a:gd name="T32" fmla="*/ 158 w 558"/>
              <a:gd name="T33" fmla="*/ 43 h 1162"/>
              <a:gd name="T34" fmla="*/ 44 w 558"/>
              <a:gd name="T35" fmla="*/ 28 h 1162"/>
              <a:gd name="T36" fmla="*/ 44 w 558"/>
              <a:gd name="T37" fmla="*/ 28 h 1162"/>
              <a:gd name="T38" fmla="*/ 29 w 558"/>
              <a:gd name="T39" fmla="*/ 143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8" h="1162">
                <a:moveTo>
                  <a:pt x="29" y="143"/>
                </a:moveTo>
                <a:lnTo>
                  <a:pt x="327" y="529"/>
                </a:lnTo>
                <a:lnTo>
                  <a:pt x="327" y="529"/>
                </a:lnTo>
                <a:cubicBezTo>
                  <a:pt x="350" y="559"/>
                  <a:pt x="350" y="600"/>
                  <a:pt x="327" y="630"/>
                </a:cubicBezTo>
                <a:lnTo>
                  <a:pt x="28" y="1018"/>
                </a:lnTo>
                <a:lnTo>
                  <a:pt x="28" y="1018"/>
                </a:lnTo>
                <a:cubicBezTo>
                  <a:pt x="0" y="1054"/>
                  <a:pt x="6" y="1105"/>
                  <a:pt x="42" y="1133"/>
                </a:cubicBezTo>
                <a:lnTo>
                  <a:pt x="42" y="1133"/>
                </a:lnTo>
                <a:lnTo>
                  <a:pt x="42" y="1133"/>
                </a:lnTo>
                <a:cubicBezTo>
                  <a:pt x="78" y="1161"/>
                  <a:pt x="130" y="1154"/>
                  <a:pt x="157" y="1118"/>
                </a:cubicBezTo>
                <a:lnTo>
                  <a:pt x="470" y="714"/>
                </a:lnTo>
                <a:lnTo>
                  <a:pt x="534" y="630"/>
                </a:lnTo>
                <a:lnTo>
                  <a:pt x="534" y="630"/>
                </a:lnTo>
                <a:cubicBezTo>
                  <a:pt x="557" y="600"/>
                  <a:pt x="557" y="559"/>
                  <a:pt x="534" y="529"/>
                </a:cubicBezTo>
                <a:lnTo>
                  <a:pt x="470" y="446"/>
                </a:lnTo>
                <a:lnTo>
                  <a:pt x="158" y="43"/>
                </a:lnTo>
                <a:lnTo>
                  <a:pt x="158" y="43"/>
                </a:lnTo>
                <a:cubicBezTo>
                  <a:pt x="131" y="6"/>
                  <a:pt x="80" y="0"/>
                  <a:pt x="44" y="28"/>
                </a:cubicBezTo>
                <a:lnTo>
                  <a:pt x="44" y="28"/>
                </a:lnTo>
                <a:cubicBezTo>
                  <a:pt x="8" y="56"/>
                  <a:pt x="1" y="107"/>
                  <a:pt x="29" y="143"/>
                </a:cubicBezTo>
              </a:path>
            </a:pathLst>
          </a:custGeom>
          <a:solidFill>
            <a:srgbClr val="F6A400"/>
          </a:solidFill>
          <a:ln>
            <a:solidFill>
              <a:srgbClr val="F6A400"/>
            </a:solidFill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37" name="TITLE 02">
            <a:extLst>
              <a:ext uri="{FF2B5EF4-FFF2-40B4-BE49-F238E27FC236}">
                <a16:creationId xmlns:a16="http://schemas.microsoft.com/office/drawing/2014/main" id="{0058DE0B-EB25-448F-ACF9-DC39B889093C}"/>
              </a:ext>
            </a:extLst>
          </p:cNvPr>
          <p:cNvSpPr txBox="1"/>
          <p:nvPr/>
        </p:nvSpPr>
        <p:spPr>
          <a:xfrm>
            <a:off x="1751507" y="2378146"/>
            <a:ext cx="2109493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200" b="1" spc="-1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REUNA’s Backbone</a:t>
            </a:r>
            <a:endParaRPr lang="en-US" sz="1200" b="1" spc="-1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 03 B">
            <a:extLst>
              <a:ext uri="{FF2B5EF4-FFF2-40B4-BE49-F238E27FC236}">
                <a16:creationId xmlns:a16="http://schemas.microsoft.com/office/drawing/2014/main" id="{7AB5B1FA-0E4E-4994-973A-BECA535E3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814" y="3001226"/>
            <a:ext cx="191143" cy="416843"/>
          </a:xfrm>
          <a:custGeom>
            <a:avLst/>
            <a:gdLst>
              <a:gd name="T0" fmla="*/ 28 w 558"/>
              <a:gd name="T1" fmla="*/ 143 h 1162"/>
              <a:gd name="T2" fmla="*/ 327 w 558"/>
              <a:gd name="T3" fmla="*/ 529 h 1162"/>
              <a:gd name="T4" fmla="*/ 327 w 558"/>
              <a:gd name="T5" fmla="*/ 529 h 1162"/>
              <a:gd name="T6" fmla="*/ 327 w 558"/>
              <a:gd name="T7" fmla="*/ 630 h 1162"/>
              <a:gd name="T8" fmla="*/ 27 w 558"/>
              <a:gd name="T9" fmla="*/ 1018 h 1162"/>
              <a:gd name="T10" fmla="*/ 27 w 558"/>
              <a:gd name="T11" fmla="*/ 1018 h 1162"/>
              <a:gd name="T12" fmla="*/ 42 w 558"/>
              <a:gd name="T13" fmla="*/ 1133 h 1162"/>
              <a:gd name="T14" fmla="*/ 42 w 558"/>
              <a:gd name="T15" fmla="*/ 1133 h 1162"/>
              <a:gd name="T16" fmla="*/ 42 w 558"/>
              <a:gd name="T17" fmla="*/ 1133 h 1162"/>
              <a:gd name="T18" fmla="*/ 157 w 558"/>
              <a:gd name="T19" fmla="*/ 1118 h 1162"/>
              <a:gd name="T20" fmla="*/ 470 w 558"/>
              <a:gd name="T21" fmla="*/ 714 h 1162"/>
              <a:gd name="T22" fmla="*/ 535 w 558"/>
              <a:gd name="T23" fmla="*/ 630 h 1162"/>
              <a:gd name="T24" fmla="*/ 535 w 558"/>
              <a:gd name="T25" fmla="*/ 630 h 1162"/>
              <a:gd name="T26" fmla="*/ 535 w 558"/>
              <a:gd name="T27" fmla="*/ 529 h 1162"/>
              <a:gd name="T28" fmla="*/ 470 w 558"/>
              <a:gd name="T29" fmla="*/ 446 h 1162"/>
              <a:gd name="T30" fmla="*/ 158 w 558"/>
              <a:gd name="T31" fmla="*/ 42 h 1162"/>
              <a:gd name="T32" fmla="*/ 158 w 558"/>
              <a:gd name="T33" fmla="*/ 42 h 1162"/>
              <a:gd name="T34" fmla="*/ 43 w 558"/>
              <a:gd name="T35" fmla="*/ 27 h 1162"/>
              <a:gd name="T36" fmla="*/ 43 w 558"/>
              <a:gd name="T37" fmla="*/ 27 h 1162"/>
              <a:gd name="T38" fmla="*/ 28 w 558"/>
              <a:gd name="T39" fmla="*/ 143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8" h="1162">
                <a:moveTo>
                  <a:pt x="28" y="143"/>
                </a:moveTo>
                <a:lnTo>
                  <a:pt x="327" y="529"/>
                </a:lnTo>
                <a:lnTo>
                  <a:pt x="327" y="529"/>
                </a:lnTo>
                <a:cubicBezTo>
                  <a:pt x="350" y="559"/>
                  <a:pt x="350" y="601"/>
                  <a:pt x="327" y="630"/>
                </a:cubicBezTo>
                <a:lnTo>
                  <a:pt x="27" y="1018"/>
                </a:lnTo>
                <a:lnTo>
                  <a:pt x="27" y="1018"/>
                </a:lnTo>
                <a:cubicBezTo>
                  <a:pt x="0" y="1054"/>
                  <a:pt x="6" y="1106"/>
                  <a:pt x="42" y="1133"/>
                </a:cubicBezTo>
                <a:lnTo>
                  <a:pt x="42" y="1133"/>
                </a:lnTo>
                <a:lnTo>
                  <a:pt x="42" y="1133"/>
                </a:lnTo>
                <a:cubicBezTo>
                  <a:pt x="78" y="1161"/>
                  <a:pt x="129" y="1154"/>
                  <a:pt x="157" y="1118"/>
                </a:cubicBezTo>
                <a:lnTo>
                  <a:pt x="470" y="714"/>
                </a:lnTo>
                <a:lnTo>
                  <a:pt x="535" y="630"/>
                </a:lnTo>
                <a:lnTo>
                  <a:pt x="535" y="630"/>
                </a:lnTo>
                <a:cubicBezTo>
                  <a:pt x="557" y="601"/>
                  <a:pt x="557" y="559"/>
                  <a:pt x="535" y="529"/>
                </a:cubicBezTo>
                <a:lnTo>
                  <a:pt x="470" y="446"/>
                </a:lnTo>
                <a:lnTo>
                  <a:pt x="158" y="42"/>
                </a:lnTo>
                <a:lnTo>
                  <a:pt x="158" y="42"/>
                </a:lnTo>
                <a:cubicBezTo>
                  <a:pt x="130" y="7"/>
                  <a:pt x="79" y="0"/>
                  <a:pt x="43" y="27"/>
                </a:cubicBezTo>
                <a:lnTo>
                  <a:pt x="43" y="27"/>
                </a:lnTo>
                <a:cubicBezTo>
                  <a:pt x="7" y="56"/>
                  <a:pt x="1" y="107"/>
                  <a:pt x="28" y="143"/>
                </a:cubicBezTo>
              </a:path>
            </a:pathLst>
          </a:custGeom>
          <a:solidFill>
            <a:schemeClr val="bg2">
              <a:lumMod val="50000"/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0" name="ARROW 03 A">
            <a:extLst>
              <a:ext uri="{FF2B5EF4-FFF2-40B4-BE49-F238E27FC236}">
                <a16:creationId xmlns:a16="http://schemas.microsoft.com/office/drawing/2014/main" id="{7922D3EA-99D8-416B-B466-E03064FF4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547" y="3001226"/>
            <a:ext cx="191143" cy="416843"/>
          </a:xfrm>
          <a:custGeom>
            <a:avLst/>
            <a:gdLst>
              <a:gd name="T0" fmla="*/ 29 w 558"/>
              <a:gd name="T1" fmla="*/ 143 h 1162"/>
              <a:gd name="T2" fmla="*/ 327 w 558"/>
              <a:gd name="T3" fmla="*/ 529 h 1162"/>
              <a:gd name="T4" fmla="*/ 327 w 558"/>
              <a:gd name="T5" fmla="*/ 529 h 1162"/>
              <a:gd name="T6" fmla="*/ 327 w 558"/>
              <a:gd name="T7" fmla="*/ 630 h 1162"/>
              <a:gd name="T8" fmla="*/ 28 w 558"/>
              <a:gd name="T9" fmla="*/ 1018 h 1162"/>
              <a:gd name="T10" fmla="*/ 28 w 558"/>
              <a:gd name="T11" fmla="*/ 1018 h 1162"/>
              <a:gd name="T12" fmla="*/ 42 w 558"/>
              <a:gd name="T13" fmla="*/ 1133 h 1162"/>
              <a:gd name="T14" fmla="*/ 42 w 558"/>
              <a:gd name="T15" fmla="*/ 1133 h 1162"/>
              <a:gd name="T16" fmla="*/ 42 w 558"/>
              <a:gd name="T17" fmla="*/ 1133 h 1162"/>
              <a:gd name="T18" fmla="*/ 157 w 558"/>
              <a:gd name="T19" fmla="*/ 1118 h 1162"/>
              <a:gd name="T20" fmla="*/ 470 w 558"/>
              <a:gd name="T21" fmla="*/ 714 h 1162"/>
              <a:gd name="T22" fmla="*/ 534 w 558"/>
              <a:gd name="T23" fmla="*/ 630 h 1162"/>
              <a:gd name="T24" fmla="*/ 534 w 558"/>
              <a:gd name="T25" fmla="*/ 630 h 1162"/>
              <a:gd name="T26" fmla="*/ 534 w 558"/>
              <a:gd name="T27" fmla="*/ 529 h 1162"/>
              <a:gd name="T28" fmla="*/ 470 w 558"/>
              <a:gd name="T29" fmla="*/ 446 h 1162"/>
              <a:gd name="T30" fmla="*/ 158 w 558"/>
              <a:gd name="T31" fmla="*/ 42 h 1162"/>
              <a:gd name="T32" fmla="*/ 158 w 558"/>
              <a:gd name="T33" fmla="*/ 42 h 1162"/>
              <a:gd name="T34" fmla="*/ 44 w 558"/>
              <a:gd name="T35" fmla="*/ 27 h 1162"/>
              <a:gd name="T36" fmla="*/ 44 w 558"/>
              <a:gd name="T37" fmla="*/ 27 h 1162"/>
              <a:gd name="T38" fmla="*/ 29 w 558"/>
              <a:gd name="T39" fmla="*/ 143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8" h="1162">
                <a:moveTo>
                  <a:pt x="29" y="143"/>
                </a:moveTo>
                <a:lnTo>
                  <a:pt x="327" y="529"/>
                </a:lnTo>
                <a:lnTo>
                  <a:pt x="327" y="529"/>
                </a:lnTo>
                <a:cubicBezTo>
                  <a:pt x="350" y="559"/>
                  <a:pt x="350" y="601"/>
                  <a:pt x="327" y="630"/>
                </a:cubicBezTo>
                <a:lnTo>
                  <a:pt x="28" y="1018"/>
                </a:lnTo>
                <a:lnTo>
                  <a:pt x="28" y="1018"/>
                </a:lnTo>
                <a:cubicBezTo>
                  <a:pt x="0" y="1054"/>
                  <a:pt x="6" y="1106"/>
                  <a:pt x="42" y="1133"/>
                </a:cubicBezTo>
                <a:lnTo>
                  <a:pt x="42" y="1133"/>
                </a:lnTo>
                <a:lnTo>
                  <a:pt x="42" y="1133"/>
                </a:lnTo>
                <a:cubicBezTo>
                  <a:pt x="78" y="1161"/>
                  <a:pt x="130" y="1154"/>
                  <a:pt x="157" y="1118"/>
                </a:cubicBezTo>
                <a:lnTo>
                  <a:pt x="470" y="714"/>
                </a:lnTo>
                <a:lnTo>
                  <a:pt x="534" y="630"/>
                </a:lnTo>
                <a:lnTo>
                  <a:pt x="534" y="630"/>
                </a:lnTo>
                <a:cubicBezTo>
                  <a:pt x="557" y="601"/>
                  <a:pt x="557" y="559"/>
                  <a:pt x="534" y="529"/>
                </a:cubicBezTo>
                <a:lnTo>
                  <a:pt x="470" y="446"/>
                </a:lnTo>
                <a:lnTo>
                  <a:pt x="158" y="42"/>
                </a:lnTo>
                <a:lnTo>
                  <a:pt x="158" y="42"/>
                </a:lnTo>
                <a:cubicBezTo>
                  <a:pt x="131" y="7"/>
                  <a:pt x="80" y="0"/>
                  <a:pt x="44" y="27"/>
                </a:cubicBezTo>
                <a:lnTo>
                  <a:pt x="44" y="27"/>
                </a:lnTo>
                <a:cubicBezTo>
                  <a:pt x="8" y="56"/>
                  <a:pt x="1" y="107"/>
                  <a:pt x="29" y="143"/>
                </a:cubicBezTo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1" name="TITLE 03">
            <a:extLst>
              <a:ext uri="{FF2B5EF4-FFF2-40B4-BE49-F238E27FC236}">
                <a16:creationId xmlns:a16="http://schemas.microsoft.com/office/drawing/2014/main" id="{4D0981B2-0644-4C7F-84D7-6D442D63307B}"/>
              </a:ext>
            </a:extLst>
          </p:cNvPr>
          <p:cNvSpPr txBox="1"/>
          <p:nvPr/>
        </p:nvSpPr>
        <p:spPr>
          <a:xfrm>
            <a:off x="5382084" y="1655646"/>
            <a:ext cx="3045593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200" b="1" spc="-1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Chile</a:t>
            </a:r>
            <a:r>
              <a:rPr lang="en-US" sz="1200" b="1" spc="-1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astronomical capital 2025</a:t>
            </a:r>
          </a:p>
        </p:txBody>
      </p:sp>
      <p:sp>
        <p:nvSpPr>
          <p:cNvPr id="43" name="ARROW 04 B">
            <a:extLst>
              <a:ext uri="{FF2B5EF4-FFF2-40B4-BE49-F238E27FC236}">
                <a16:creationId xmlns:a16="http://schemas.microsoft.com/office/drawing/2014/main" id="{6E52A3BE-6C05-4A59-8F1B-909C88FAA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0940" y="1570957"/>
            <a:ext cx="191144" cy="416843"/>
          </a:xfrm>
          <a:custGeom>
            <a:avLst/>
            <a:gdLst>
              <a:gd name="T0" fmla="*/ 30 w 560"/>
              <a:gd name="T1" fmla="*/ 143 h 1162"/>
              <a:gd name="T2" fmla="*/ 328 w 560"/>
              <a:gd name="T3" fmla="*/ 530 h 1162"/>
              <a:gd name="T4" fmla="*/ 328 w 560"/>
              <a:gd name="T5" fmla="*/ 530 h 1162"/>
              <a:gd name="T6" fmla="*/ 328 w 560"/>
              <a:gd name="T7" fmla="*/ 630 h 1162"/>
              <a:gd name="T8" fmla="*/ 28 w 560"/>
              <a:gd name="T9" fmla="*/ 1018 h 1162"/>
              <a:gd name="T10" fmla="*/ 28 w 560"/>
              <a:gd name="T11" fmla="*/ 1018 h 1162"/>
              <a:gd name="T12" fmla="*/ 43 w 560"/>
              <a:gd name="T13" fmla="*/ 1133 h 1162"/>
              <a:gd name="T14" fmla="*/ 43 w 560"/>
              <a:gd name="T15" fmla="*/ 1133 h 1162"/>
              <a:gd name="T16" fmla="*/ 43 w 560"/>
              <a:gd name="T17" fmla="*/ 1133 h 1162"/>
              <a:gd name="T18" fmla="*/ 158 w 560"/>
              <a:gd name="T19" fmla="*/ 1119 h 1162"/>
              <a:gd name="T20" fmla="*/ 471 w 560"/>
              <a:gd name="T21" fmla="*/ 714 h 1162"/>
              <a:gd name="T22" fmla="*/ 536 w 560"/>
              <a:gd name="T23" fmla="*/ 630 h 1162"/>
              <a:gd name="T24" fmla="*/ 536 w 560"/>
              <a:gd name="T25" fmla="*/ 630 h 1162"/>
              <a:gd name="T26" fmla="*/ 536 w 560"/>
              <a:gd name="T27" fmla="*/ 530 h 1162"/>
              <a:gd name="T28" fmla="*/ 471 w 560"/>
              <a:gd name="T29" fmla="*/ 445 h 1162"/>
              <a:gd name="T30" fmla="*/ 159 w 560"/>
              <a:gd name="T31" fmla="*/ 42 h 1162"/>
              <a:gd name="T32" fmla="*/ 159 w 560"/>
              <a:gd name="T33" fmla="*/ 42 h 1162"/>
              <a:gd name="T34" fmla="*/ 44 w 560"/>
              <a:gd name="T35" fmla="*/ 28 h 1162"/>
              <a:gd name="T36" fmla="*/ 44 w 560"/>
              <a:gd name="T37" fmla="*/ 28 h 1162"/>
              <a:gd name="T38" fmla="*/ 30 w 560"/>
              <a:gd name="T39" fmla="*/ 143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60" h="1162">
                <a:moveTo>
                  <a:pt x="30" y="143"/>
                </a:moveTo>
                <a:lnTo>
                  <a:pt x="328" y="530"/>
                </a:lnTo>
                <a:lnTo>
                  <a:pt x="328" y="530"/>
                </a:lnTo>
                <a:cubicBezTo>
                  <a:pt x="351" y="559"/>
                  <a:pt x="351" y="601"/>
                  <a:pt x="328" y="630"/>
                </a:cubicBezTo>
                <a:lnTo>
                  <a:pt x="28" y="1018"/>
                </a:lnTo>
                <a:lnTo>
                  <a:pt x="28" y="1018"/>
                </a:lnTo>
                <a:cubicBezTo>
                  <a:pt x="0" y="1054"/>
                  <a:pt x="7" y="1106"/>
                  <a:pt x="43" y="1133"/>
                </a:cubicBezTo>
                <a:lnTo>
                  <a:pt x="43" y="1133"/>
                </a:lnTo>
                <a:lnTo>
                  <a:pt x="43" y="1133"/>
                </a:lnTo>
                <a:cubicBezTo>
                  <a:pt x="79" y="1161"/>
                  <a:pt x="131" y="1154"/>
                  <a:pt x="158" y="1119"/>
                </a:cubicBezTo>
                <a:lnTo>
                  <a:pt x="471" y="714"/>
                </a:lnTo>
                <a:lnTo>
                  <a:pt x="536" y="630"/>
                </a:lnTo>
                <a:lnTo>
                  <a:pt x="536" y="630"/>
                </a:lnTo>
                <a:cubicBezTo>
                  <a:pt x="559" y="601"/>
                  <a:pt x="559" y="559"/>
                  <a:pt x="536" y="530"/>
                </a:cubicBezTo>
                <a:lnTo>
                  <a:pt x="471" y="445"/>
                </a:lnTo>
                <a:lnTo>
                  <a:pt x="159" y="42"/>
                </a:lnTo>
                <a:lnTo>
                  <a:pt x="159" y="42"/>
                </a:lnTo>
                <a:cubicBezTo>
                  <a:pt x="131" y="7"/>
                  <a:pt x="80" y="0"/>
                  <a:pt x="44" y="28"/>
                </a:cubicBezTo>
                <a:lnTo>
                  <a:pt x="44" y="28"/>
                </a:lnTo>
                <a:cubicBezTo>
                  <a:pt x="8" y="56"/>
                  <a:pt x="1" y="107"/>
                  <a:pt x="30" y="143"/>
                </a:cubicBezTo>
              </a:path>
            </a:pathLst>
          </a:custGeom>
          <a:solidFill>
            <a:schemeClr val="bg2">
              <a:lumMod val="50000"/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4" name="ARROW 04 A">
            <a:extLst>
              <a:ext uri="{FF2B5EF4-FFF2-40B4-BE49-F238E27FC236}">
                <a16:creationId xmlns:a16="http://schemas.microsoft.com/office/drawing/2014/main" id="{8F868426-A845-4578-94CE-396124575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9674" y="1570957"/>
            <a:ext cx="191144" cy="416843"/>
          </a:xfrm>
          <a:custGeom>
            <a:avLst/>
            <a:gdLst>
              <a:gd name="T0" fmla="*/ 29 w 559"/>
              <a:gd name="T1" fmla="*/ 143 h 1162"/>
              <a:gd name="T2" fmla="*/ 328 w 559"/>
              <a:gd name="T3" fmla="*/ 530 h 1162"/>
              <a:gd name="T4" fmla="*/ 328 w 559"/>
              <a:gd name="T5" fmla="*/ 530 h 1162"/>
              <a:gd name="T6" fmla="*/ 328 w 559"/>
              <a:gd name="T7" fmla="*/ 630 h 1162"/>
              <a:gd name="T8" fmla="*/ 28 w 559"/>
              <a:gd name="T9" fmla="*/ 1018 h 1162"/>
              <a:gd name="T10" fmla="*/ 28 w 559"/>
              <a:gd name="T11" fmla="*/ 1018 h 1162"/>
              <a:gd name="T12" fmla="*/ 43 w 559"/>
              <a:gd name="T13" fmla="*/ 1133 h 1162"/>
              <a:gd name="T14" fmla="*/ 43 w 559"/>
              <a:gd name="T15" fmla="*/ 1133 h 1162"/>
              <a:gd name="T16" fmla="*/ 43 w 559"/>
              <a:gd name="T17" fmla="*/ 1133 h 1162"/>
              <a:gd name="T18" fmla="*/ 158 w 559"/>
              <a:gd name="T19" fmla="*/ 1119 h 1162"/>
              <a:gd name="T20" fmla="*/ 470 w 559"/>
              <a:gd name="T21" fmla="*/ 714 h 1162"/>
              <a:gd name="T22" fmla="*/ 536 w 559"/>
              <a:gd name="T23" fmla="*/ 630 h 1162"/>
              <a:gd name="T24" fmla="*/ 536 w 559"/>
              <a:gd name="T25" fmla="*/ 630 h 1162"/>
              <a:gd name="T26" fmla="*/ 536 w 559"/>
              <a:gd name="T27" fmla="*/ 530 h 1162"/>
              <a:gd name="T28" fmla="*/ 470 w 559"/>
              <a:gd name="T29" fmla="*/ 445 h 1162"/>
              <a:gd name="T30" fmla="*/ 159 w 559"/>
              <a:gd name="T31" fmla="*/ 42 h 1162"/>
              <a:gd name="T32" fmla="*/ 159 w 559"/>
              <a:gd name="T33" fmla="*/ 42 h 1162"/>
              <a:gd name="T34" fmla="*/ 44 w 559"/>
              <a:gd name="T35" fmla="*/ 28 h 1162"/>
              <a:gd name="T36" fmla="*/ 44 w 559"/>
              <a:gd name="T37" fmla="*/ 28 h 1162"/>
              <a:gd name="T38" fmla="*/ 29 w 559"/>
              <a:gd name="T39" fmla="*/ 143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9" h="1162">
                <a:moveTo>
                  <a:pt x="29" y="143"/>
                </a:moveTo>
                <a:lnTo>
                  <a:pt x="328" y="530"/>
                </a:lnTo>
                <a:lnTo>
                  <a:pt x="328" y="530"/>
                </a:lnTo>
                <a:cubicBezTo>
                  <a:pt x="351" y="559"/>
                  <a:pt x="351" y="601"/>
                  <a:pt x="328" y="630"/>
                </a:cubicBezTo>
                <a:lnTo>
                  <a:pt x="28" y="1018"/>
                </a:lnTo>
                <a:lnTo>
                  <a:pt x="28" y="1018"/>
                </a:lnTo>
                <a:cubicBezTo>
                  <a:pt x="0" y="1054"/>
                  <a:pt x="7" y="1106"/>
                  <a:pt x="43" y="1133"/>
                </a:cubicBezTo>
                <a:lnTo>
                  <a:pt x="43" y="1133"/>
                </a:lnTo>
                <a:lnTo>
                  <a:pt x="43" y="1133"/>
                </a:lnTo>
                <a:cubicBezTo>
                  <a:pt x="78" y="1161"/>
                  <a:pt x="130" y="1154"/>
                  <a:pt x="158" y="1119"/>
                </a:cubicBezTo>
                <a:lnTo>
                  <a:pt x="470" y="714"/>
                </a:lnTo>
                <a:lnTo>
                  <a:pt x="536" y="630"/>
                </a:lnTo>
                <a:lnTo>
                  <a:pt x="536" y="630"/>
                </a:lnTo>
                <a:cubicBezTo>
                  <a:pt x="558" y="601"/>
                  <a:pt x="558" y="559"/>
                  <a:pt x="536" y="530"/>
                </a:cubicBezTo>
                <a:lnTo>
                  <a:pt x="470" y="445"/>
                </a:lnTo>
                <a:lnTo>
                  <a:pt x="159" y="42"/>
                </a:lnTo>
                <a:lnTo>
                  <a:pt x="159" y="42"/>
                </a:lnTo>
                <a:cubicBezTo>
                  <a:pt x="131" y="7"/>
                  <a:pt x="79" y="0"/>
                  <a:pt x="44" y="28"/>
                </a:cubicBezTo>
                <a:lnTo>
                  <a:pt x="44" y="28"/>
                </a:lnTo>
                <a:cubicBezTo>
                  <a:pt x="8" y="56"/>
                  <a:pt x="1" y="107"/>
                  <a:pt x="29" y="143"/>
                </a:cubicBezTo>
              </a:path>
            </a:pathLst>
          </a:custGeom>
          <a:solidFill>
            <a:srgbClr val="E73D4A"/>
          </a:solidFill>
          <a:ln>
            <a:solidFill>
              <a:srgbClr val="FF0000"/>
            </a:solidFill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5" name="TITLE 04">
            <a:extLst>
              <a:ext uri="{FF2B5EF4-FFF2-40B4-BE49-F238E27FC236}">
                <a16:creationId xmlns:a16="http://schemas.microsoft.com/office/drawing/2014/main" id="{39E52F63-79A7-4C57-AAC2-32C0F340448B}"/>
              </a:ext>
            </a:extLst>
          </p:cNvPr>
          <p:cNvSpPr txBox="1"/>
          <p:nvPr/>
        </p:nvSpPr>
        <p:spPr>
          <a:xfrm>
            <a:off x="5437667" y="2379008"/>
            <a:ext cx="1733951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200" b="1" spc="-1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Chajnantor </a:t>
            </a:r>
            <a:r>
              <a:rPr lang="en-US" sz="1200" b="1" spc="-1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</a:p>
        </p:txBody>
      </p:sp>
      <p:sp>
        <p:nvSpPr>
          <p:cNvPr id="47" name="ARROW 03 B">
            <a:extLst>
              <a:ext uri="{FF2B5EF4-FFF2-40B4-BE49-F238E27FC236}">
                <a16:creationId xmlns:a16="http://schemas.microsoft.com/office/drawing/2014/main" id="{82474D15-B29D-48AC-9390-E61160778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0940" y="2291658"/>
            <a:ext cx="191144" cy="416843"/>
          </a:xfrm>
          <a:custGeom>
            <a:avLst/>
            <a:gdLst>
              <a:gd name="T0" fmla="*/ 30 w 560"/>
              <a:gd name="T1" fmla="*/ 143 h 1162"/>
              <a:gd name="T2" fmla="*/ 328 w 560"/>
              <a:gd name="T3" fmla="*/ 529 h 1162"/>
              <a:gd name="T4" fmla="*/ 328 w 560"/>
              <a:gd name="T5" fmla="*/ 529 h 1162"/>
              <a:gd name="T6" fmla="*/ 328 w 560"/>
              <a:gd name="T7" fmla="*/ 630 h 1162"/>
              <a:gd name="T8" fmla="*/ 28 w 560"/>
              <a:gd name="T9" fmla="*/ 1018 h 1162"/>
              <a:gd name="T10" fmla="*/ 28 w 560"/>
              <a:gd name="T11" fmla="*/ 1018 h 1162"/>
              <a:gd name="T12" fmla="*/ 43 w 560"/>
              <a:gd name="T13" fmla="*/ 1133 h 1162"/>
              <a:gd name="T14" fmla="*/ 43 w 560"/>
              <a:gd name="T15" fmla="*/ 1133 h 1162"/>
              <a:gd name="T16" fmla="*/ 43 w 560"/>
              <a:gd name="T17" fmla="*/ 1133 h 1162"/>
              <a:gd name="T18" fmla="*/ 158 w 560"/>
              <a:gd name="T19" fmla="*/ 1118 h 1162"/>
              <a:gd name="T20" fmla="*/ 471 w 560"/>
              <a:gd name="T21" fmla="*/ 714 h 1162"/>
              <a:gd name="T22" fmla="*/ 536 w 560"/>
              <a:gd name="T23" fmla="*/ 630 h 1162"/>
              <a:gd name="T24" fmla="*/ 536 w 560"/>
              <a:gd name="T25" fmla="*/ 630 h 1162"/>
              <a:gd name="T26" fmla="*/ 536 w 560"/>
              <a:gd name="T27" fmla="*/ 529 h 1162"/>
              <a:gd name="T28" fmla="*/ 471 w 560"/>
              <a:gd name="T29" fmla="*/ 446 h 1162"/>
              <a:gd name="T30" fmla="*/ 159 w 560"/>
              <a:gd name="T31" fmla="*/ 43 h 1162"/>
              <a:gd name="T32" fmla="*/ 159 w 560"/>
              <a:gd name="T33" fmla="*/ 43 h 1162"/>
              <a:gd name="T34" fmla="*/ 44 w 560"/>
              <a:gd name="T35" fmla="*/ 28 h 1162"/>
              <a:gd name="T36" fmla="*/ 44 w 560"/>
              <a:gd name="T37" fmla="*/ 28 h 1162"/>
              <a:gd name="T38" fmla="*/ 30 w 560"/>
              <a:gd name="T39" fmla="*/ 143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60" h="1162">
                <a:moveTo>
                  <a:pt x="30" y="143"/>
                </a:moveTo>
                <a:lnTo>
                  <a:pt x="328" y="529"/>
                </a:lnTo>
                <a:lnTo>
                  <a:pt x="328" y="529"/>
                </a:lnTo>
                <a:cubicBezTo>
                  <a:pt x="351" y="559"/>
                  <a:pt x="351" y="600"/>
                  <a:pt x="328" y="630"/>
                </a:cubicBezTo>
                <a:lnTo>
                  <a:pt x="28" y="1018"/>
                </a:lnTo>
                <a:lnTo>
                  <a:pt x="28" y="1018"/>
                </a:lnTo>
                <a:cubicBezTo>
                  <a:pt x="0" y="1054"/>
                  <a:pt x="7" y="1105"/>
                  <a:pt x="43" y="1133"/>
                </a:cubicBezTo>
                <a:lnTo>
                  <a:pt x="43" y="1133"/>
                </a:lnTo>
                <a:lnTo>
                  <a:pt x="43" y="1133"/>
                </a:lnTo>
                <a:cubicBezTo>
                  <a:pt x="79" y="1161"/>
                  <a:pt x="131" y="1154"/>
                  <a:pt x="158" y="1118"/>
                </a:cubicBezTo>
                <a:lnTo>
                  <a:pt x="471" y="714"/>
                </a:lnTo>
                <a:lnTo>
                  <a:pt x="536" y="630"/>
                </a:lnTo>
                <a:lnTo>
                  <a:pt x="536" y="630"/>
                </a:lnTo>
                <a:cubicBezTo>
                  <a:pt x="559" y="600"/>
                  <a:pt x="559" y="559"/>
                  <a:pt x="536" y="529"/>
                </a:cubicBezTo>
                <a:lnTo>
                  <a:pt x="471" y="446"/>
                </a:lnTo>
                <a:lnTo>
                  <a:pt x="159" y="43"/>
                </a:lnTo>
                <a:lnTo>
                  <a:pt x="159" y="43"/>
                </a:lnTo>
                <a:cubicBezTo>
                  <a:pt x="131" y="6"/>
                  <a:pt x="80" y="0"/>
                  <a:pt x="44" y="28"/>
                </a:cubicBezTo>
                <a:lnTo>
                  <a:pt x="44" y="28"/>
                </a:lnTo>
                <a:cubicBezTo>
                  <a:pt x="8" y="56"/>
                  <a:pt x="1" y="107"/>
                  <a:pt x="30" y="143"/>
                </a:cubicBezTo>
              </a:path>
            </a:pathLst>
          </a:custGeom>
          <a:solidFill>
            <a:schemeClr val="bg2">
              <a:lumMod val="50000"/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8" name="ARROW 05 A">
            <a:extLst>
              <a:ext uri="{FF2B5EF4-FFF2-40B4-BE49-F238E27FC236}">
                <a16:creationId xmlns:a16="http://schemas.microsoft.com/office/drawing/2014/main" id="{08E935FE-AA8E-45A9-ACE6-4456536A9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9674" y="2291658"/>
            <a:ext cx="191144" cy="416843"/>
          </a:xfrm>
          <a:custGeom>
            <a:avLst/>
            <a:gdLst>
              <a:gd name="T0" fmla="*/ 29 w 559"/>
              <a:gd name="T1" fmla="*/ 143 h 1162"/>
              <a:gd name="T2" fmla="*/ 328 w 559"/>
              <a:gd name="T3" fmla="*/ 529 h 1162"/>
              <a:gd name="T4" fmla="*/ 328 w 559"/>
              <a:gd name="T5" fmla="*/ 529 h 1162"/>
              <a:gd name="T6" fmla="*/ 328 w 559"/>
              <a:gd name="T7" fmla="*/ 630 h 1162"/>
              <a:gd name="T8" fmla="*/ 28 w 559"/>
              <a:gd name="T9" fmla="*/ 1018 h 1162"/>
              <a:gd name="T10" fmla="*/ 28 w 559"/>
              <a:gd name="T11" fmla="*/ 1018 h 1162"/>
              <a:gd name="T12" fmla="*/ 43 w 559"/>
              <a:gd name="T13" fmla="*/ 1133 h 1162"/>
              <a:gd name="T14" fmla="*/ 43 w 559"/>
              <a:gd name="T15" fmla="*/ 1133 h 1162"/>
              <a:gd name="T16" fmla="*/ 43 w 559"/>
              <a:gd name="T17" fmla="*/ 1133 h 1162"/>
              <a:gd name="T18" fmla="*/ 158 w 559"/>
              <a:gd name="T19" fmla="*/ 1118 h 1162"/>
              <a:gd name="T20" fmla="*/ 470 w 559"/>
              <a:gd name="T21" fmla="*/ 714 h 1162"/>
              <a:gd name="T22" fmla="*/ 536 w 559"/>
              <a:gd name="T23" fmla="*/ 630 h 1162"/>
              <a:gd name="T24" fmla="*/ 536 w 559"/>
              <a:gd name="T25" fmla="*/ 630 h 1162"/>
              <a:gd name="T26" fmla="*/ 536 w 559"/>
              <a:gd name="T27" fmla="*/ 529 h 1162"/>
              <a:gd name="T28" fmla="*/ 470 w 559"/>
              <a:gd name="T29" fmla="*/ 446 h 1162"/>
              <a:gd name="T30" fmla="*/ 159 w 559"/>
              <a:gd name="T31" fmla="*/ 43 h 1162"/>
              <a:gd name="T32" fmla="*/ 159 w 559"/>
              <a:gd name="T33" fmla="*/ 43 h 1162"/>
              <a:gd name="T34" fmla="*/ 44 w 559"/>
              <a:gd name="T35" fmla="*/ 28 h 1162"/>
              <a:gd name="T36" fmla="*/ 44 w 559"/>
              <a:gd name="T37" fmla="*/ 28 h 1162"/>
              <a:gd name="T38" fmla="*/ 29 w 559"/>
              <a:gd name="T39" fmla="*/ 143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9" h="1162">
                <a:moveTo>
                  <a:pt x="29" y="143"/>
                </a:moveTo>
                <a:lnTo>
                  <a:pt x="328" y="529"/>
                </a:lnTo>
                <a:lnTo>
                  <a:pt x="328" y="529"/>
                </a:lnTo>
                <a:cubicBezTo>
                  <a:pt x="351" y="559"/>
                  <a:pt x="351" y="600"/>
                  <a:pt x="328" y="630"/>
                </a:cubicBezTo>
                <a:lnTo>
                  <a:pt x="28" y="1018"/>
                </a:lnTo>
                <a:lnTo>
                  <a:pt x="28" y="1018"/>
                </a:lnTo>
                <a:cubicBezTo>
                  <a:pt x="0" y="1054"/>
                  <a:pt x="7" y="1105"/>
                  <a:pt x="43" y="1133"/>
                </a:cubicBezTo>
                <a:lnTo>
                  <a:pt x="43" y="1133"/>
                </a:lnTo>
                <a:lnTo>
                  <a:pt x="43" y="1133"/>
                </a:lnTo>
                <a:cubicBezTo>
                  <a:pt x="78" y="1161"/>
                  <a:pt x="130" y="1154"/>
                  <a:pt x="158" y="1118"/>
                </a:cubicBezTo>
                <a:lnTo>
                  <a:pt x="470" y="714"/>
                </a:lnTo>
                <a:lnTo>
                  <a:pt x="536" y="630"/>
                </a:lnTo>
                <a:lnTo>
                  <a:pt x="536" y="630"/>
                </a:lnTo>
                <a:cubicBezTo>
                  <a:pt x="558" y="600"/>
                  <a:pt x="558" y="559"/>
                  <a:pt x="536" y="529"/>
                </a:cubicBezTo>
                <a:lnTo>
                  <a:pt x="470" y="446"/>
                </a:lnTo>
                <a:lnTo>
                  <a:pt x="159" y="43"/>
                </a:lnTo>
                <a:lnTo>
                  <a:pt x="159" y="43"/>
                </a:lnTo>
                <a:cubicBezTo>
                  <a:pt x="131" y="6"/>
                  <a:pt x="79" y="0"/>
                  <a:pt x="44" y="28"/>
                </a:cubicBezTo>
                <a:lnTo>
                  <a:pt x="44" y="28"/>
                </a:lnTo>
                <a:cubicBezTo>
                  <a:pt x="8" y="56"/>
                  <a:pt x="1" y="107"/>
                  <a:pt x="29" y="143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9" name="TITLE 05">
            <a:extLst>
              <a:ext uri="{FF2B5EF4-FFF2-40B4-BE49-F238E27FC236}">
                <a16:creationId xmlns:a16="http://schemas.microsoft.com/office/drawing/2014/main" id="{2E57DE0E-BE3F-4B48-9BBE-641F12C6750C}"/>
              </a:ext>
            </a:extLst>
          </p:cNvPr>
          <p:cNvSpPr txBox="1"/>
          <p:nvPr/>
        </p:nvSpPr>
        <p:spPr>
          <a:xfrm>
            <a:off x="5437667" y="3071147"/>
            <a:ext cx="219699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200" b="1" spc="-1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1200" b="1" spc="-1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Connectivity</a:t>
            </a:r>
            <a:endParaRPr lang="en-US" sz="1200" b="1" spc="-1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ARROW 06 B">
            <a:extLst>
              <a:ext uri="{FF2B5EF4-FFF2-40B4-BE49-F238E27FC236}">
                <a16:creationId xmlns:a16="http://schemas.microsoft.com/office/drawing/2014/main" id="{2CD7AC6C-E333-40D8-B310-1C9AEC0A1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0939" y="3001226"/>
            <a:ext cx="191145" cy="416843"/>
          </a:xfrm>
          <a:custGeom>
            <a:avLst/>
            <a:gdLst>
              <a:gd name="T0" fmla="*/ 30 w 560"/>
              <a:gd name="T1" fmla="*/ 143 h 1162"/>
              <a:gd name="T2" fmla="*/ 328 w 560"/>
              <a:gd name="T3" fmla="*/ 529 h 1162"/>
              <a:gd name="T4" fmla="*/ 328 w 560"/>
              <a:gd name="T5" fmla="*/ 529 h 1162"/>
              <a:gd name="T6" fmla="*/ 328 w 560"/>
              <a:gd name="T7" fmla="*/ 630 h 1162"/>
              <a:gd name="T8" fmla="*/ 28 w 560"/>
              <a:gd name="T9" fmla="*/ 1018 h 1162"/>
              <a:gd name="T10" fmla="*/ 28 w 560"/>
              <a:gd name="T11" fmla="*/ 1018 h 1162"/>
              <a:gd name="T12" fmla="*/ 43 w 560"/>
              <a:gd name="T13" fmla="*/ 1133 h 1162"/>
              <a:gd name="T14" fmla="*/ 43 w 560"/>
              <a:gd name="T15" fmla="*/ 1133 h 1162"/>
              <a:gd name="T16" fmla="*/ 43 w 560"/>
              <a:gd name="T17" fmla="*/ 1133 h 1162"/>
              <a:gd name="T18" fmla="*/ 158 w 560"/>
              <a:gd name="T19" fmla="*/ 1118 h 1162"/>
              <a:gd name="T20" fmla="*/ 471 w 560"/>
              <a:gd name="T21" fmla="*/ 714 h 1162"/>
              <a:gd name="T22" fmla="*/ 536 w 560"/>
              <a:gd name="T23" fmla="*/ 630 h 1162"/>
              <a:gd name="T24" fmla="*/ 536 w 560"/>
              <a:gd name="T25" fmla="*/ 630 h 1162"/>
              <a:gd name="T26" fmla="*/ 536 w 560"/>
              <a:gd name="T27" fmla="*/ 529 h 1162"/>
              <a:gd name="T28" fmla="*/ 471 w 560"/>
              <a:gd name="T29" fmla="*/ 446 h 1162"/>
              <a:gd name="T30" fmla="*/ 159 w 560"/>
              <a:gd name="T31" fmla="*/ 42 h 1162"/>
              <a:gd name="T32" fmla="*/ 159 w 560"/>
              <a:gd name="T33" fmla="*/ 42 h 1162"/>
              <a:gd name="T34" fmla="*/ 44 w 560"/>
              <a:gd name="T35" fmla="*/ 27 h 1162"/>
              <a:gd name="T36" fmla="*/ 44 w 560"/>
              <a:gd name="T37" fmla="*/ 27 h 1162"/>
              <a:gd name="T38" fmla="*/ 30 w 560"/>
              <a:gd name="T39" fmla="*/ 143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60" h="1162">
                <a:moveTo>
                  <a:pt x="30" y="143"/>
                </a:moveTo>
                <a:lnTo>
                  <a:pt x="328" y="529"/>
                </a:lnTo>
                <a:lnTo>
                  <a:pt x="328" y="529"/>
                </a:lnTo>
                <a:cubicBezTo>
                  <a:pt x="351" y="559"/>
                  <a:pt x="351" y="601"/>
                  <a:pt x="328" y="630"/>
                </a:cubicBezTo>
                <a:lnTo>
                  <a:pt x="28" y="1018"/>
                </a:lnTo>
                <a:lnTo>
                  <a:pt x="28" y="1018"/>
                </a:lnTo>
                <a:cubicBezTo>
                  <a:pt x="0" y="1054"/>
                  <a:pt x="7" y="1106"/>
                  <a:pt x="43" y="1133"/>
                </a:cubicBezTo>
                <a:lnTo>
                  <a:pt x="43" y="1133"/>
                </a:lnTo>
                <a:lnTo>
                  <a:pt x="43" y="1133"/>
                </a:lnTo>
                <a:cubicBezTo>
                  <a:pt x="79" y="1161"/>
                  <a:pt x="131" y="1154"/>
                  <a:pt x="158" y="1118"/>
                </a:cubicBezTo>
                <a:lnTo>
                  <a:pt x="471" y="714"/>
                </a:lnTo>
                <a:lnTo>
                  <a:pt x="536" y="630"/>
                </a:lnTo>
                <a:lnTo>
                  <a:pt x="536" y="630"/>
                </a:lnTo>
                <a:cubicBezTo>
                  <a:pt x="559" y="601"/>
                  <a:pt x="559" y="559"/>
                  <a:pt x="536" y="529"/>
                </a:cubicBezTo>
                <a:lnTo>
                  <a:pt x="471" y="446"/>
                </a:lnTo>
                <a:lnTo>
                  <a:pt x="159" y="42"/>
                </a:lnTo>
                <a:lnTo>
                  <a:pt x="159" y="42"/>
                </a:lnTo>
                <a:cubicBezTo>
                  <a:pt x="131" y="7"/>
                  <a:pt x="80" y="0"/>
                  <a:pt x="44" y="27"/>
                </a:cubicBezTo>
                <a:lnTo>
                  <a:pt x="44" y="27"/>
                </a:lnTo>
                <a:cubicBezTo>
                  <a:pt x="8" y="56"/>
                  <a:pt x="1" y="107"/>
                  <a:pt x="30" y="143"/>
                </a:cubicBezTo>
              </a:path>
            </a:pathLst>
          </a:custGeom>
          <a:solidFill>
            <a:schemeClr val="bg2">
              <a:lumMod val="50000"/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52" name="ARROW 06 A">
            <a:extLst>
              <a:ext uri="{FF2B5EF4-FFF2-40B4-BE49-F238E27FC236}">
                <a16:creationId xmlns:a16="http://schemas.microsoft.com/office/drawing/2014/main" id="{5458A268-B836-4E45-995C-BAFB6AD92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9673" y="3001226"/>
            <a:ext cx="191145" cy="416843"/>
          </a:xfrm>
          <a:custGeom>
            <a:avLst/>
            <a:gdLst>
              <a:gd name="T0" fmla="*/ 29 w 559"/>
              <a:gd name="T1" fmla="*/ 143 h 1162"/>
              <a:gd name="T2" fmla="*/ 328 w 559"/>
              <a:gd name="T3" fmla="*/ 529 h 1162"/>
              <a:gd name="T4" fmla="*/ 328 w 559"/>
              <a:gd name="T5" fmla="*/ 529 h 1162"/>
              <a:gd name="T6" fmla="*/ 328 w 559"/>
              <a:gd name="T7" fmla="*/ 630 h 1162"/>
              <a:gd name="T8" fmla="*/ 28 w 559"/>
              <a:gd name="T9" fmla="*/ 1018 h 1162"/>
              <a:gd name="T10" fmla="*/ 28 w 559"/>
              <a:gd name="T11" fmla="*/ 1018 h 1162"/>
              <a:gd name="T12" fmla="*/ 43 w 559"/>
              <a:gd name="T13" fmla="*/ 1133 h 1162"/>
              <a:gd name="T14" fmla="*/ 43 w 559"/>
              <a:gd name="T15" fmla="*/ 1133 h 1162"/>
              <a:gd name="T16" fmla="*/ 43 w 559"/>
              <a:gd name="T17" fmla="*/ 1133 h 1162"/>
              <a:gd name="T18" fmla="*/ 158 w 559"/>
              <a:gd name="T19" fmla="*/ 1118 h 1162"/>
              <a:gd name="T20" fmla="*/ 470 w 559"/>
              <a:gd name="T21" fmla="*/ 714 h 1162"/>
              <a:gd name="T22" fmla="*/ 536 w 559"/>
              <a:gd name="T23" fmla="*/ 630 h 1162"/>
              <a:gd name="T24" fmla="*/ 536 w 559"/>
              <a:gd name="T25" fmla="*/ 630 h 1162"/>
              <a:gd name="T26" fmla="*/ 536 w 559"/>
              <a:gd name="T27" fmla="*/ 529 h 1162"/>
              <a:gd name="T28" fmla="*/ 470 w 559"/>
              <a:gd name="T29" fmla="*/ 446 h 1162"/>
              <a:gd name="T30" fmla="*/ 159 w 559"/>
              <a:gd name="T31" fmla="*/ 42 h 1162"/>
              <a:gd name="T32" fmla="*/ 159 w 559"/>
              <a:gd name="T33" fmla="*/ 42 h 1162"/>
              <a:gd name="T34" fmla="*/ 44 w 559"/>
              <a:gd name="T35" fmla="*/ 27 h 1162"/>
              <a:gd name="T36" fmla="*/ 44 w 559"/>
              <a:gd name="T37" fmla="*/ 27 h 1162"/>
              <a:gd name="T38" fmla="*/ 29 w 559"/>
              <a:gd name="T39" fmla="*/ 143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9" h="1162">
                <a:moveTo>
                  <a:pt x="29" y="143"/>
                </a:moveTo>
                <a:lnTo>
                  <a:pt x="328" y="529"/>
                </a:lnTo>
                <a:lnTo>
                  <a:pt x="328" y="529"/>
                </a:lnTo>
                <a:cubicBezTo>
                  <a:pt x="351" y="559"/>
                  <a:pt x="351" y="601"/>
                  <a:pt x="328" y="630"/>
                </a:cubicBezTo>
                <a:lnTo>
                  <a:pt x="28" y="1018"/>
                </a:lnTo>
                <a:lnTo>
                  <a:pt x="28" y="1018"/>
                </a:lnTo>
                <a:cubicBezTo>
                  <a:pt x="0" y="1054"/>
                  <a:pt x="7" y="1106"/>
                  <a:pt x="43" y="1133"/>
                </a:cubicBezTo>
                <a:lnTo>
                  <a:pt x="43" y="1133"/>
                </a:lnTo>
                <a:lnTo>
                  <a:pt x="43" y="1133"/>
                </a:lnTo>
                <a:cubicBezTo>
                  <a:pt x="78" y="1161"/>
                  <a:pt x="130" y="1154"/>
                  <a:pt x="158" y="1118"/>
                </a:cubicBezTo>
                <a:lnTo>
                  <a:pt x="470" y="714"/>
                </a:lnTo>
                <a:lnTo>
                  <a:pt x="536" y="630"/>
                </a:lnTo>
                <a:lnTo>
                  <a:pt x="536" y="630"/>
                </a:lnTo>
                <a:cubicBezTo>
                  <a:pt x="558" y="601"/>
                  <a:pt x="558" y="559"/>
                  <a:pt x="536" y="529"/>
                </a:cubicBezTo>
                <a:lnTo>
                  <a:pt x="470" y="446"/>
                </a:lnTo>
                <a:lnTo>
                  <a:pt x="159" y="42"/>
                </a:lnTo>
                <a:lnTo>
                  <a:pt x="159" y="42"/>
                </a:lnTo>
                <a:cubicBezTo>
                  <a:pt x="131" y="7"/>
                  <a:pt x="79" y="0"/>
                  <a:pt x="44" y="27"/>
                </a:cubicBezTo>
                <a:lnTo>
                  <a:pt x="44" y="27"/>
                </a:lnTo>
                <a:cubicBezTo>
                  <a:pt x="8" y="56"/>
                  <a:pt x="1" y="107"/>
                  <a:pt x="29" y="143"/>
                </a:cubicBezTo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53" name="TITLE 06">
            <a:extLst>
              <a:ext uri="{FF2B5EF4-FFF2-40B4-BE49-F238E27FC236}">
                <a16:creationId xmlns:a16="http://schemas.microsoft.com/office/drawing/2014/main" id="{F5C90DB9-3F2A-4D59-8324-B25BC5521177}"/>
              </a:ext>
            </a:extLst>
          </p:cNvPr>
          <p:cNvSpPr txBox="1"/>
          <p:nvPr/>
        </p:nvSpPr>
        <p:spPr>
          <a:xfrm>
            <a:off x="1793355" y="3071147"/>
            <a:ext cx="2182804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200" b="1" spc="-1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Patagonia </a:t>
            </a:r>
            <a:r>
              <a:rPr lang="en-US" sz="1200" b="1" spc="-1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203013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RECT A">
            <a:extLst>
              <a:ext uri="{FF2B5EF4-FFF2-40B4-BE49-F238E27FC236}">
                <a16:creationId xmlns:a16="http://schemas.microsoft.com/office/drawing/2014/main" id="{C0C1D297-4450-5B4F-A5B0-328C57942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45" y="2973082"/>
            <a:ext cx="1301826" cy="2719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7" name="TITLE 01">
            <a:extLst>
              <a:ext uri="{FF2B5EF4-FFF2-40B4-BE49-F238E27FC236}">
                <a16:creationId xmlns:a16="http://schemas.microsoft.com/office/drawing/2014/main" id="{96C1B388-6E89-DB46-852A-1FA8E4CD0058}"/>
              </a:ext>
            </a:extLst>
          </p:cNvPr>
          <p:cNvSpPr txBox="1"/>
          <p:nvPr/>
        </p:nvSpPr>
        <p:spPr>
          <a:xfrm>
            <a:off x="608848" y="2968481"/>
            <a:ext cx="1343022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000" b="1" spc="-11" dirty="0">
                <a:solidFill>
                  <a:schemeClr val="bg1"/>
                </a:solidFill>
                <a:latin typeface="Montserrat" pitchFamily="2" charset="77"/>
                <a:cs typeface="Poppins" pitchFamily="2" charset="77"/>
              </a:rPr>
              <a:t>48 Organizations</a:t>
            </a:r>
          </a:p>
        </p:txBody>
      </p:sp>
      <p:sp>
        <p:nvSpPr>
          <p:cNvPr id="8" name="BODY 01">
            <a:extLst>
              <a:ext uri="{FF2B5EF4-FFF2-40B4-BE49-F238E27FC236}">
                <a16:creationId xmlns:a16="http://schemas.microsoft.com/office/drawing/2014/main" id="{FB7673E3-F692-8342-B9E7-A38AF8BE0D9D}"/>
              </a:ext>
            </a:extLst>
          </p:cNvPr>
          <p:cNvSpPr txBox="1"/>
          <p:nvPr/>
        </p:nvSpPr>
        <p:spPr>
          <a:xfrm>
            <a:off x="450274" y="3244982"/>
            <a:ext cx="1548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35"/>
              </a:spcAft>
              <a:buClr>
                <a:srgbClr val="F79646"/>
              </a:buClr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 Chile are part of REUNA and we want to integrate the entire R&amp;E Ecosystem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 RECT B">
            <a:extLst>
              <a:ext uri="{FF2B5EF4-FFF2-40B4-BE49-F238E27FC236}">
                <a16:creationId xmlns:a16="http://schemas.microsoft.com/office/drawing/2014/main" id="{05E9D2F7-A384-4341-B282-F7197ED10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256" y="3277940"/>
            <a:ext cx="1301826" cy="271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9" name="TITLE 02">
            <a:extLst>
              <a:ext uri="{FF2B5EF4-FFF2-40B4-BE49-F238E27FC236}">
                <a16:creationId xmlns:a16="http://schemas.microsoft.com/office/drawing/2014/main" id="{5BDC5B35-B546-E645-8D92-9088E16C9A4A}"/>
              </a:ext>
            </a:extLst>
          </p:cNvPr>
          <p:cNvSpPr txBox="1"/>
          <p:nvPr/>
        </p:nvSpPr>
        <p:spPr>
          <a:xfrm>
            <a:off x="2211937" y="3243255"/>
            <a:ext cx="111557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200" b="1" spc="-11" dirty="0">
                <a:solidFill>
                  <a:schemeClr val="bg1"/>
                </a:solidFill>
                <a:latin typeface="Montserrat" pitchFamily="2" charset="77"/>
                <a:cs typeface="Poppins" pitchFamily="2" charset="77"/>
              </a:rPr>
              <a:t>+11.000 Km</a:t>
            </a:r>
          </a:p>
        </p:txBody>
      </p:sp>
      <p:sp>
        <p:nvSpPr>
          <p:cNvPr id="10" name="BODY 02">
            <a:extLst>
              <a:ext uri="{FF2B5EF4-FFF2-40B4-BE49-F238E27FC236}">
                <a16:creationId xmlns:a16="http://schemas.microsoft.com/office/drawing/2014/main" id="{3C63FCA2-E9FF-C346-B6D9-26B48A77FB9F}"/>
              </a:ext>
            </a:extLst>
          </p:cNvPr>
          <p:cNvSpPr txBox="1"/>
          <p:nvPr/>
        </p:nvSpPr>
        <p:spPr>
          <a:xfrm>
            <a:off x="2219489" y="3585997"/>
            <a:ext cx="109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s-E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00" dirty="0" err="1">
                <a:latin typeface="Arial" panose="020B0604020202020204" pitchFamily="34" charset="0"/>
                <a:cs typeface="Arial" panose="020B0604020202020204" pitchFamily="34" charset="0"/>
              </a:rPr>
              <a:t>infraestructure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RECT C">
            <a:extLst>
              <a:ext uri="{FF2B5EF4-FFF2-40B4-BE49-F238E27FC236}">
                <a16:creationId xmlns:a16="http://schemas.microsoft.com/office/drawing/2014/main" id="{36DDA038-7FA3-A149-B981-9D5BE8670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446" y="2997800"/>
            <a:ext cx="1299767" cy="2719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11" name="TITLE 03">
            <a:extLst>
              <a:ext uri="{FF2B5EF4-FFF2-40B4-BE49-F238E27FC236}">
                <a16:creationId xmlns:a16="http://schemas.microsoft.com/office/drawing/2014/main" id="{9C15EAEB-F7D5-D34D-8CBB-9D51B1060821}"/>
              </a:ext>
            </a:extLst>
          </p:cNvPr>
          <p:cNvSpPr txBox="1"/>
          <p:nvPr/>
        </p:nvSpPr>
        <p:spPr>
          <a:xfrm>
            <a:off x="3981701" y="2954637"/>
            <a:ext cx="111557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200" b="1" spc="-11" dirty="0">
                <a:solidFill>
                  <a:schemeClr val="bg1"/>
                </a:solidFill>
                <a:latin typeface="Montserrat" pitchFamily="2" charset="77"/>
                <a:cs typeface="Poppins" pitchFamily="2" charset="77"/>
              </a:rPr>
              <a:t>Non Profit</a:t>
            </a:r>
          </a:p>
        </p:txBody>
      </p:sp>
      <p:sp>
        <p:nvSpPr>
          <p:cNvPr id="12" name="BODY 03">
            <a:extLst>
              <a:ext uri="{FF2B5EF4-FFF2-40B4-BE49-F238E27FC236}">
                <a16:creationId xmlns:a16="http://schemas.microsoft.com/office/drawing/2014/main" id="{A84C0A38-7BE7-BB4B-98C9-469073FC00C7}"/>
              </a:ext>
            </a:extLst>
          </p:cNvPr>
          <p:cNvSpPr txBox="1"/>
          <p:nvPr/>
        </p:nvSpPr>
        <p:spPr>
          <a:xfrm>
            <a:off x="3943110" y="3326725"/>
            <a:ext cx="1276319" cy="436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50"/>
              </a:lnSpc>
            </a:pPr>
            <a:r>
              <a:rPr lang="en-US" sz="1000" b="1" spc="-11" dirty="0">
                <a:latin typeface="Arial" panose="020B0604020202020204" pitchFamily="34" charset="0"/>
                <a:cs typeface="Arial" panose="020B0604020202020204" pitchFamily="34" charset="0"/>
              </a:rPr>
              <a:t>REUNA</a:t>
            </a:r>
            <a:r>
              <a:rPr lang="en-US" sz="1000" spc="-11" dirty="0">
                <a:latin typeface="Arial" panose="020B0604020202020204" pitchFamily="34" charset="0"/>
                <a:cs typeface="Arial" panose="020B0604020202020204" pitchFamily="34" charset="0"/>
              </a:rPr>
              <a:t> is a non profit corporation</a:t>
            </a:r>
          </a:p>
        </p:txBody>
      </p:sp>
      <p:sp>
        <p:nvSpPr>
          <p:cNvPr id="21" name="ROUND RECT D">
            <a:extLst>
              <a:ext uri="{FF2B5EF4-FFF2-40B4-BE49-F238E27FC236}">
                <a16:creationId xmlns:a16="http://schemas.microsoft.com/office/drawing/2014/main" id="{7035E8C7-AD4F-684B-9880-287782CF8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9073" y="3269700"/>
            <a:ext cx="1301826" cy="2719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13" name="TITLE 04">
            <a:extLst>
              <a:ext uri="{FF2B5EF4-FFF2-40B4-BE49-F238E27FC236}">
                <a16:creationId xmlns:a16="http://schemas.microsoft.com/office/drawing/2014/main" id="{512CFC47-25D6-AE46-9FD2-9FB5800A5737}"/>
              </a:ext>
            </a:extLst>
          </p:cNvPr>
          <p:cNvSpPr txBox="1"/>
          <p:nvPr/>
        </p:nvSpPr>
        <p:spPr>
          <a:xfrm>
            <a:off x="5832807" y="3251722"/>
            <a:ext cx="111557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200" b="1" spc="-11" dirty="0">
                <a:solidFill>
                  <a:schemeClr val="bg1"/>
                </a:solidFill>
                <a:latin typeface="Montserrat" pitchFamily="2" charset="77"/>
                <a:cs typeface="Poppins" pitchFamily="2" charset="77"/>
              </a:rPr>
              <a:t>+30 Years</a:t>
            </a:r>
          </a:p>
        </p:txBody>
      </p:sp>
      <p:sp>
        <p:nvSpPr>
          <p:cNvPr id="14" name="BODY 04">
            <a:extLst>
              <a:ext uri="{FF2B5EF4-FFF2-40B4-BE49-F238E27FC236}">
                <a16:creationId xmlns:a16="http://schemas.microsoft.com/office/drawing/2014/main" id="{A738AB73-DBE1-2142-A53B-F52216ADDD15}"/>
              </a:ext>
            </a:extLst>
          </p:cNvPr>
          <p:cNvSpPr txBox="1"/>
          <p:nvPr/>
        </p:nvSpPr>
        <p:spPr>
          <a:xfrm>
            <a:off x="5671745" y="3607875"/>
            <a:ext cx="1492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Promoting the digital development of Chile</a:t>
            </a:r>
            <a:endParaRPr lang="es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 RECT E">
            <a:extLst>
              <a:ext uri="{FF2B5EF4-FFF2-40B4-BE49-F238E27FC236}">
                <a16:creationId xmlns:a16="http://schemas.microsoft.com/office/drawing/2014/main" id="{0376CD90-F097-7E4B-ACD3-088852FB1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4524" y="2973082"/>
            <a:ext cx="1301826" cy="2719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15" name="TITLE 05">
            <a:extLst>
              <a:ext uri="{FF2B5EF4-FFF2-40B4-BE49-F238E27FC236}">
                <a16:creationId xmlns:a16="http://schemas.microsoft.com/office/drawing/2014/main" id="{DA524E28-1895-E543-B55B-9B8C6BE3057C}"/>
              </a:ext>
            </a:extLst>
          </p:cNvPr>
          <p:cNvSpPr txBox="1"/>
          <p:nvPr/>
        </p:nvSpPr>
        <p:spPr>
          <a:xfrm>
            <a:off x="7323862" y="2954167"/>
            <a:ext cx="1115576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200" b="1" spc="-11" dirty="0">
                <a:solidFill>
                  <a:schemeClr val="bg1"/>
                </a:solidFill>
                <a:latin typeface="Montserrat" pitchFamily="2" charset="77"/>
                <a:cs typeface="Poppins" pitchFamily="2" charset="77"/>
              </a:rPr>
              <a:t>+80%</a:t>
            </a:r>
          </a:p>
        </p:txBody>
      </p:sp>
      <p:sp>
        <p:nvSpPr>
          <p:cNvPr id="16" name="BODY 05">
            <a:extLst>
              <a:ext uri="{FF2B5EF4-FFF2-40B4-BE49-F238E27FC236}">
                <a16:creationId xmlns:a16="http://schemas.microsoft.com/office/drawing/2014/main" id="{F2EC7DEB-59FF-084D-87BD-F7070E6C1CAA}"/>
              </a:ext>
            </a:extLst>
          </p:cNvPr>
          <p:cNvSpPr txBox="1"/>
          <p:nvPr/>
        </p:nvSpPr>
        <p:spPr>
          <a:xfrm>
            <a:off x="7134633" y="3303682"/>
            <a:ext cx="16782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Research in Chile is carried out by institutions connected to REUNA</a:t>
            </a:r>
          </a:p>
        </p:txBody>
      </p:sp>
      <p:sp>
        <p:nvSpPr>
          <p:cNvPr id="457" name="STROKE LINE A">
            <a:extLst>
              <a:ext uri="{FF2B5EF4-FFF2-40B4-BE49-F238E27FC236}">
                <a16:creationId xmlns:a16="http://schemas.microsoft.com/office/drawing/2014/main" id="{3AACFB56-EA32-8743-BB26-7FAB563B4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028" y="2938064"/>
            <a:ext cx="1299765" cy="271900"/>
          </a:xfrm>
          <a:custGeom>
            <a:avLst/>
            <a:gdLst>
              <a:gd name="T0" fmla="*/ 2492 w 2784"/>
              <a:gd name="T1" fmla="*/ 583 h 584"/>
              <a:gd name="T2" fmla="*/ 291 w 2784"/>
              <a:gd name="T3" fmla="*/ 583 h 584"/>
              <a:gd name="T4" fmla="*/ 291 w 2784"/>
              <a:gd name="T5" fmla="*/ 583 h 584"/>
              <a:gd name="T6" fmla="*/ 0 w 2784"/>
              <a:gd name="T7" fmla="*/ 292 h 584"/>
              <a:gd name="T8" fmla="*/ 0 w 2784"/>
              <a:gd name="T9" fmla="*/ 292 h 584"/>
              <a:gd name="T10" fmla="*/ 0 w 2784"/>
              <a:gd name="T11" fmla="*/ 292 h 584"/>
              <a:gd name="T12" fmla="*/ 291 w 2784"/>
              <a:gd name="T13" fmla="*/ 0 h 584"/>
              <a:gd name="T14" fmla="*/ 2492 w 2784"/>
              <a:gd name="T15" fmla="*/ 0 h 584"/>
              <a:gd name="T16" fmla="*/ 2492 w 2784"/>
              <a:gd name="T17" fmla="*/ 0 h 584"/>
              <a:gd name="T18" fmla="*/ 2783 w 2784"/>
              <a:gd name="T19" fmla="*/ 292 h 584"/>
              <a:gd name="T20" fmla="*/ 2783 w 2784"/>
              <a:gd name="T21" fmla="*/ 292 h 584"/>
              <a:gd name="T22" fmla="*/ 2783 w 2784"/>
              <a:gd name="T23" fmla="*/ 292 h 584"/>
              <a:gd name="T24" fmla="*/ 2492 w 2784"/>
              <a:gd name="T25" fmla="*/ 583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4" h="584">
                <a:moveTo>
                  <a:pt x="2492" y="583"/>
                </a:moveTo>
                <a:lnTo>
                  <a:pt x="291" y="583"/>
                </a:lnTo>
                <a:lnTo>
                  <a:pt x="291" y="583"/>
                </a:lnTo>
                <a:cubicBezTo>
                  <a:pt x="130" y="583"/>
                  <a:pt x="0" y="452"/>
                  <a:pt x="0" y="292"/>
                </a:cubicBezTo>
                <a:lnTo>
                  <a:pt x="0" y="292"/>
                </a:lnTo>
                <a:lnTo>
                  <a:pt x="0" y="292"/>
                </a:lnTo>
                <a:cubicBezTo>
                  <a:pt x="0" y="132"/>
                  <a:pt x="130" y="0"/>
                  <a:pt x="291" y="0"/>
                </a:cubicBezTo>
                <a:lnTo>
                  <a:pt x="2492" y="0"/>
                </a:lnTo>
                <a:lnTo>
                  <a:pt x="2492" y="0"/>
                </a:lnTo>
                <a:cubicBezTo>
                  <a:pt x="2653" y="0"/>
                  <a:pt x="2783" y="132"/>
                  <a:pt x="2783" y="292"/>
                </a:cubicBezTo>
                <a:lnTo>
                  <a:pt x="2783" y="292"/>
                </a:lnTo>
                <a:lnTo>
                  <a:pt x="2783" y="292"/>
                </a:lnTo>
                <a:cubicBezTo>
                  <a:pt x="2783" y="452"/>
                  <a:pt x="2653" y="583"/>
                  <a:pt x="2492" y="583"/>
                </a:cubicBezTo>
              </a:path>
            </a:pathLst>
          </a:cu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58" name="STROKE LINE B">
            <a:extLst>
              <a:ext uri="{FF2B5EF4-FFF2-40B4-BE49-F238E27FC236}">
                <a16:creationId xmlns:a16="http://schemas.microsoft.com/office/drawing/2014/main" id="{C3D200AC-FED9-BB4E-A762-73A2A90DA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658" y="3242921"/>
            <a:ext cx="1301826" cy="271900"/>
          </a:xfrm>
          <a:custGeom>
            <a:avLst/>
            <a:gdLst>
              <a:gd name="T0" fmla="*/ 2493 w 2786"/>
              <a:gd name="T1" fmla="*/ 583 h 584"/>
              <a:gd name="T2" fmla="*/ 292 w 2786"/>
              <a:gd name="T3" fmla="*/ 583 h 584"/>
              <a:gd name="T4" fmla="*/ 292 w 2786"/>
              <a:gd name="T5" fmla="*/ 583 h 584"/>
              <a:gd name="T6" fmla="*/ 0 w 2786"/>
              <a:gd name="T7" fmla="*/ 292 h 584"/>
              <a:gd name="T8" fmla="*/ 0 w 2786"/>
              <a:gd name="T9" fmla="*/ 292 h 584"/>
              <a:gd name="T10" fmla="*/ 0 w 2786"/>
              <a:gd name="T11" fmla="*/ 292 h 584"/>
              <a:gd name="T12" fmla="*/ 292 w 2786"/>
              <a:gd name="T13" fmla="*/ 0 h 584"/>
              <a:gd name="T14" fmla="*/ 2493 w 2786"/>
              <a:gd name="T15" fmla="*/ 0 h 584"/>
              <a:gd name="T16" fmla="*/ 2493 w 2786"/>
              <a:gd name="T17" fmla="*/ 0 h 584"/>
              <a:gd name="T18" fmla="*/ 2785 w 2786"/>
              <a:gd name="T19" fmla="*/ 292 h 584"/>
              <a:gd name="T20" fmla="*/ 2785 w 2786"/>
              <a:gd name="T21" fmla="*/ 292 h 584"/>
              <a:gd name="T22" fmla="*/ 2785 w 2786"/>
              <a:gd name="T23" fmla="*/ 292 h 584"/>
              <a:gd name="T24" fmla="*/ 2493 w 2786"/>
              <a:gd name="T25" fmla="*/ 583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6" h="584">
                <a:moveTo>
                  <a:pt x="2493" y="583"/>
                </a:moveTo>
                <a:lnTo>
                  <a:pt x="292" y="583"/>
                </a:lnTo>
                <a:lnTo>
                  <a:pt x="292" y="583"/>
                </a:lnTo>
                <a:cubicBezTo>
                  <a:pt x="131" y="583"/>
                  <a:pt x="0" y="453"/>
                  <a:pt x="0" y="292"/>
                </a:cubicBezTo>
                <a:lnTo>
                  <a:pt x="0" y="292"/>
                </a:lnTo>
                <a:lnTo>
                  <a:pt x="0" y="292"/>
                </a:lnTo>
                <a:cubicBezTo>
                  <a:pt x="0" y="131"/>
                  <a:pt x="131" y="0"/>
                  <a:pt x="292" y="0"/>
                </a:cubicBezTo>
                <a:lnTo>
                  <a:pt x="2493" y="0"/>
                </a:lnTo>
                <a:lnTo>
                  <a:pt x="2493" y="0"/>
                </a:lnTo>
                <a:cubicBezTo>
                  <a:pt x="2653" y="0"/>
                  <a:pt x="2785" y="131"/>
                  <a:pt x="2785" y="292"/>
                </a:cubicBezTo>
                <a:lnTo>
                  <a:pt x="2785" y="292"/>
                </a:lnTo>
                <a:lnTo>
                  <a:pt x="2785" y="292"/>
                </a:lnTo>
                <a:cubicBezTo>
                  <a:pt x="2785" y="453"/>
                  <a:pt x="2653" y="583"/>
                  <a:pt x="2493" y="583"/>
                </a:cubicBezTo>
              </a:path>
            </a:pathLst>
          </a:cu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59" name="STROKE LINE C">
            <a:extLst>
              <a:ext uri="{FF2B5EF4-FFF2-40B4-BE49-F238E27FC236}">
                <a16:creationId xmlns:a16="http://schemas.microsoft.com/office/drawing/2014/main" id="{8F675601-0774-B040-A27A-C4A66CD4A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191" y="2962781"/>
            <a:ext cx="1299765" cy="273961"/>
          </a:xfrm>
          <a:custGeom>
            <a:avLst/>
            <a:gdLst>
              <a:gd name="T0" fmla="*/ 2492 w 2784"/>
              <a:gd name="T1" fmla="*/ 584 h 585"/>
              <a:gd name="T2" fmla="*/ 291 w 2784"/>
              <a:gd name="T3" fmla="*/ 584 h 585"/>
              <a:gd name="T4" fmla="*/ 291 w 2784"/>
              <a:gd name="T5" fmla="*/ 584 h 585"/>
              <a:gd name="T6" fmla="*/ 0 w 2784"/>
              <a:gd name="T7" fmla="*/ 292 h 585"/>
              <a:gd name="T8" fmla="*/ 0 w 2784"/>
              <a:gd name="T9" fmla="*/ 292 h 585"/>
              <a:gd name="T10" fmla="*/ 0 w 2784"/>
              <a:gd name="T11" fmla="*/ 292 h 585"/>
              <a:gd name="T12" fmla="*/ 291 w 2784"/>
              <a:gd name="T13" fmla="*/ 0 h 585"/>
              <a:gd name="T14" fmla="*/ 2492 w 2784"/>
              <a:gd name="T15" fmla="*/ 0 h 585"/>
              <a:gd name="T16" fmla="*/ 2492 w 2784"/>
              <a:gd name="T17" fmla="*/ 0 h 585"/>
              <a:gd name="T18" fmla="*/ 2783 w 2784"/>
              <a:gd name="T19" fmla="*/ 292 h 585"/>
              <a:gd name="T20" fmla="*/ 2783 w 2784"/>
              <a:gd name="T21" fmla="*/ 292 h 585"/>
              <a:gd name="T22" fmla="*/ 2783 w 2784"/>
              <a:gd name="T23" fmla="*/ 292 h 585"/>
              <a:gd name="T24" fmla="*/ 2492 w 2784"/>
              <a:gd name="T25" fmla="*/ 58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4" h="585">
                <a:moveTo>
                  <a:pt x="2492" y="584"/>
                </a:moveTo>
                <a:lnTo>
                  <a:pt x="291" y="584"/>
                </a:lnTo>
                <a:lnTo>
                  <a:pt x="291" y="584"/>
                </a:lnTo>
                <a:cubicBezTo>
                  <a:pt x="130" y="584"/>
                  <a:pt x="0" y="453"/>
                  <a:pt x="0" y="292"/>
                </a:cubicBezTo>
                <a:lnTo>
                  <a:pt x="0" y="292"/>
                </a:lnTo>
                <a:lnTo>
                  <a:pt x="0" y="292"/>
                </a:lnTo>
                <a:cubicBezTo>
                  <a:pt x="0" y="132"/>
                  <a:pt x="130" y="0"/>
                  <a:pt x="291" y="0"/>
                </a:cubicBezTo>
                <a:lnTo>
                  <a:pt x="2492" y="0"/>
                </a:lnTo>
                <a:lnTo>
                  <a:pt x="2492" y="0"/>
                </a:lnTo>
                <a:cubicBezTo>
                  <a:pt x="2652" y="0"/>
                  <a:pt x="2783" y="132"/>
                  <a:pt x="2783" y="292"/>
                </a:cubicBezTo>
                <a:lnTo>
                  <a:pt x="2783" y="292"/>
                </a:lnTo>
                <a:lnTo>
                  <a:pt x="2783" y="292"/>
                </a:lnTo>
                <a:cubicBezTo>
                  <a:pt x="2783" y="453"/>
                  <a:pt x="2652" y="584"/>
                  <a:pt x="2492" y="584"/>
                </a:cubicBezTo>
              </a:path>
            </a:pathLst>
          </a:cu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60" name="STROKE LINE D">
            <a:extLst>
              <a:ext uri="{FF2B5EF4-FFF2-40B4-BE49-F238E27FC236}">
                <a16:creationId xmlns:a16="http://schemas.microsoft.com/office/drawing/2014/main" id="{567DC360-C07A-A64E-82B6-2C5ADCC5D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4056" y="3242921"/>
            <a:ext cx="1301826" cy="271900"/>
          </a:xfrm>
          <a:custGeom>
            <a:avLst/>
            <a:gdLst>
              <a:gd name="T0" fmla="*/ 2492 w 2785"/>
              <a:gd name="T1" fmla="*/ 583 h 584"/>
              <a:gd name="T2" fmla="*/ 291 w 2785"/>
              <a:gd name="T3" fmla="*/ 583 h 584"/>
              <a:gd name="T4" fmla="*/ 291 w 2785"/>
              <a:gd name="T5" fmla="*/ 583 h 584"/>
              <a:gd name="T6" fmla="*/ 0 w 2785"/>
              <a:gd name="T7" fmla="*/ 292 h 584"/>
              <a:gd name="T8" fmla="*/ 0 w 2785"/>
              <a:gd name="T9" fmla="*/ 292 h 584"/>
              <a:gd name="T10" fmla="*/ 0 w 2785"/>
              <a:gd name="T11" fmla="*/ 292 h 584"/>
              <a:gd name="T12" fmla="*/ 291 w 2785"/>
              <a:gd name="T13" fmla="*/ 0 h 584"/>
              <a:gd name="T14" fmla="*/ 2492 w 2785"/>
              <a:gd name="T15" fmla="*/ 0 h 584"/>
              <a:gd name="T16" fmla="*/ 2492 w 2785"/>
              <a:gd name="T17" fmla="*/ 0 h 584"/>
              <a:gd name="T18" fmla="*/ 2784 w 2785"/>
              <a:gd name="T19" fmla="*/ 292 h 584"/>
              <a:gd name="T20" fmla="*/ 2784 w 2785"/>
              <a:gd name="T21" fmla="*/ 292 h 584"/>
              <a:gd name="T22" fmla="*/ 2784 w 2785"/>
              <a:gd name="T23" fmla="*/ 292 h 584"/>
              <a:gd name="T24" fmla="*/ 2492 w 2785"/>
              <a:gd name="T25" fmla="*/ 583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5" h="584">
                <a:moveTo>
                  <a:pt x="2492" y="583"/>
                </a:moveTo>
                <a:lnTo>
                  <a:pt x="291" y="583"/>
                </a:lnTo>
                <a:lnTo>
                  <a:pt x="291" y="583"/>
                </a:lnTo>
                <a:cubicBezTo>
                  <a:pt x="131" y="583"/>
                  <a:pt x="0" y="453"/>
                  <a:pt x="0" y="292"/>
                </a:cubicBezTo>
                <a:lnTo>
                  <a:pt x="0" y="292"/>
                </a:lnTo>
                <a:lnTo>
                  <a:pt x="0" y="292"/>
                </a:lnTo>
                <a:cubicBezTo>
                  <a:pt x="0" y="131"/>
                  <a:pt x="131" y="0"/>
                  <a:pt x="291" y="0"/>
                </a:cubicBezTo>
                <a:lnTo>
                  <a:pt x="2492" y="0"/>
                </a:lnTo>
                <a:lnTo>
                  <a:pt x="2492" y="0"/>
                </a:lnTo>
                <a:cubicBezTo>
                  <a:pt x="2653" y="0"/>
                  <a:pt x="2784" y="131"/>
                  <a:pt x="2784" y="292"/>
                </a:cubicBezTo>
                <a:lnTo>
                  <a:pt x="2784" y="292"/>
                </a:lnTo>
                <a:lnTo>
                  <a:pt x="2784" y="292"/>
                </a:lnTo>
                <a:cubicBezTo>
                  <a:pt x="2784" y="453"/>
                  <a:pt x="2653" y="583"/>
                  <a:pt x="2492" y="583"/>
                </a:cubicBezTo>
              </a:path>
            </a:pathLst>
          </a:cu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61" name="STROKE LINE E">
            <a:extLst>
              <a:ext uri="{FF2B5EF4-FFF2-40B4-BE49-F238E27FC236}">
                <a16:creationId xmlns:a16="http://schemas.microsoft.com/office/drawing/2014/main" id="{27942D50-2F78-A748-8CC9-638ED5432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327" y="2938064"/>
            <a:ext cx="1301826" cy="271900"/>
          </a:xfrm>
          <a:custGeom>
            <a:avLst/>
            <a:gdLst>
              <a:gd name="T0" fmla="*/ 2493 w 2786"/>
              <a:gd name="T1" fmla="*/ 583 h 584"/>
              <a:gd name="T2" fmla="*/ 291 w 2786"/>
              <a:gd name="T3" fmla="*/ 583 h 584"/>
              <a:gd name="T4" fmla="*/ 291 w 2786"/>
              <a:gd name="T5" fmla="*/ 583 h 584"/>
              <a:gd name="T6" fmla="*/ 0 w 2786"/>
              <a:gd name="T7" fmla="*/ 292 h 584"/>
              <a:gd name="T8" fmla="*/ 0 w 2786"/>
              <a:gd name="T9" fmla="*/ 292 h 584"/>
              <a:gd name="T10" fmla="*/ 0 w 2786"/>
              <a:gd name="T11" fmla="*/ 292 h 584"/>
              <a:gd name="T12" fmla="*/ 291 w 2786"/>
              <a:gd name="T13" fmla="*/ 0 h 584"/>
              <a:gd name="T14" fmla="*/ 2493 w 2786"/>
              <a:gd name="T15" fmla="*/ 0 h 584"/>
              <a:gd name="T16" fmla="*/ 2493 w 2786"/>
              <a:gd name="T17" fmla="*/ 0 h 584"/>
              <a:gd name="T18" fmla="*/ 2785 w 2786"/>
              <a:gd name="T19" fmla="*/ 292 h 584"/>
              <a:gd name="T20" fmla="*/ 2785 w 2786"/>
              <a:gd name="T21" fmla="*/ 292 h 584"/>
              <a:gd name="T22" fmla="*/ 2785 w 2786"/>
              <a:gd name="T23" fmla="*/ 292 h 584"/>
              <a:gd name="T24" fmla="*/ 2493 w 2786"/>
              <a:gd name="T25" fmla="*/ 583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6" h="584">
                <a:moveTo>
                  <a:pt x="2493" y="583"/>
                </a:moveTo>
                <a:lnTo>
                  <a:pt x="291" y="583"/>
                </a:lnTo>
                <a:lnTo>
                  <a:pt x="291" y="583"/>
                </a:lnTo>
                <a:cubicBezTo>
                  <a:pt x="131" y="583"/>
                  <a:pt x="0" y="452"/>
                  <a:pt x="0" y="292"/>
                </a:cubicBezTo>
                <a:lnTo>
                  <a:pt x="0" y="292"/>
                </a:lnTo>
                <a:lnTo>
                  <a:pt x="0" y="292"/>
                </a:lnTo>
                <a:cubicBezTo>
                  <a:pt x="0" y="132"/>
                  <a:pt x="131" y="0"/>
                  <a:pt x="291" y="0"/>
                </a:cubicBezTo>
                <a:lnTo>
                  <a:pt x="2493" y="0"/>
                </a:lnTo>
                <a:lnTo>
                  <a:pt x="2493" y="0"/>
                </a:lnTo>
                <a:cubicBezTo>
                  <a:pt x="2653" y="0"/>
                  <a:pt x="2785" y="132"/>
                  <a:pt x="2785" y="292"/>
                </a:cubicBezTo>
                <a:lnTo>
                  <a:pt x="2785" y="292"/>
                </a:lnTo>
                <a:lnTo>
                  <a:pt x="2785" y="292"/>
                </a:lnTo>
                <a:cubicBezTo>
                  <a:pt x="2785" y="452"/>
                  <a:pt x="2653" y="583"/>
                  <a:pt x="2493" y="583"/>
                </a:cubicBezTo>
              </a:path>
            </a:pathLst>
          </a:cu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64" name="LINE A 05">
            <a:extLst>
              <a:ext uri="{FF2B5EF4-FFF2-40B4-BE49-F238E27FC236}">
                <a16:creationId xmlns:a16="http://schemas.microsoft.com/office/drawing/2014/main" id="{A237AEC9-9ED5-9E42-A112-71018F3D5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280" y="2437521"/>
            <a:ext cx="265720" cy="265720"/>
          </a:xfrm>
          <a:custGeom>
            <a:avLst/>
            <a:gdLst>
              <a:gd name="T0" fmla="*/ 0 w 571"/>
              <a:gd name="T1" fmla="*/ 569 h 570"/>
              <a:gd name="T2" fmla="*/ 0 w 571"/>
              <a:gd name="T3" fmla="*/ 157 h 570"/>
              <a:gd name="T4" fmla="*/ 0 w 571"/>
              <a:gd name="T5" fmla="*/ 157 h 570"/>
              <a:gd name="T6" fmla="*/ 157 w 571"/>
              <a:gd name="T7" fmla="*/ 0 h 570"/>
              <a:gd name="T8" fmla="*/ 570 w 571"/>
              <a:gd name="T9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" h="570">
                <a:moveTo>
                  <a:pt x="0" y="569"/>
                </a:moveTo>
                <a:lnTo>
                  <a:pt x="0" y="157"/>
                </a:lnTo>
                <a:lnTo>
                  <a:pt x="0" y="157"/>
                </a:lnTo>
                <a:cubicBezTo>
                  <a:pt x="0" y="70"/>
                  <a:pt x="70" y="0"/>
                  <a:pt x="157" y="0"/>
                </a:cubicBezTo>
                <a:lnTo>
                  <a:pt x="570" y="0"/>
                </a:lnTo>
              </a:path>
            </a:pathLst>
          </a:cu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68" name="LINE CIRC A 05">
            <a:extLst>
              <a:ext uri="{FF2B5EF4-FFF2-40B4-BE49-F238E27FC236}">
                <a16:creationId xmlns:a16="http://schemas.microsoft.com/office/drawing/2014/main" id="{7510BCF7-224A-6047-A3D4-CAEB0F888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141" y="2666162"/>
            <a:ext cx="76215" cy="7621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65" name="LINE A 04">
            <a:extLst>
              <a:ext uri="{FF2B5EF4-FFF2-40B4-BE49-F238E27FC236}">
                <a16:creationId xmlns:a16="http://schemas.microsoft.com/office/drawing/2014/main" id="{9C8933D9-CB9D-184C-B913-60FF49430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43" y="2173860"/>
            <a:ext cx="599416" cy="265720"/>
          </a:xfrm>
          <a:custGeom>
            <a:avLst/>
            <a:gdLst>
              <a:gd name="T0" fmla="*/ 1284 w 1285"/>
              <a:gd name="T1" fmla="*/ 0 h 571"/>
              <a:gd name="T2" fmla="*/ 1284 w 1285"/>
              <a:gd name="T3" fmla="*/ 413 h 571"/>
              <a:gd name="T4" fmla="*/ 1284 w 1285"/>
              <a:gd name="T5" fmla="*/ 413 h 571"/>
              <a:gd name="T6" fmla="*/ 1127 w 1285"/>
              <a:gd name="T7" fmla="*/ 570 h 571"/>
              <a:gd name="T8" fmla="*/ 0 w 1285"/>
              <a:gd name="T9" fmla="*/ 57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5" h="571">
                <a:moveTo>
                  <a:pt x="1284" y="0"/>
                </a:moveTo>
                <a:lnTo>
                  <a:pt x="1284" y="413"/>
                </a:lnTo>
                <a:lnTo>
                  <a:pt x="1284" y="413"/>
                </a:lnTo>
                <a:cubicBezTo>
                  <a:pt x="1284" y="499"/>
                  <a:pt x="1214" y="570"/>
                  <a:pt x="1127" y="570"/>
                </a:cubicBezTo>
                <a:lnTo>
                  <a:pt x="0" y="570"/>
                </a:lnTo>
              </a:path>
            </a:pathLst>
          </a:cu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69" name="LINE CIRC A 04">
            <a:extLst>
              <a:ext uri="{FF2B5EF4-FFF2-40B4-BE49-F238E27FC236}">
                <a16:creationId xmlns:a16="http://schemas.microsoft.com/office/drawing/2014/main" id="{CBBC0134-CC43-E240-BB47-5E5E121C8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0004" y="2402501"/>
            <a:ext cx="76215" cy="7621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66" name="LINE A 03">
            <a:extLst>
              <a:ext uri="{FF2B5EF4-FFF2-40B4-BE49-F238E27FC236}">
                <a16:creationId xmlns:a16="http://schemas.microsoft.com/office/drawing/2014/main" id="{A29022F7-92ED-BE44-AA86-F7ECF8BFB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420" y="2173860"/>
            <a:ext cx="477885" cy="191565"/>
          </a:xfrm>
          <a:custGeom>
            <a:avLst/>
            <a:gdLst>
              <a:gd name="T0" fmla="*/ 0 w 1022"/>
              <a:gd name="T1" fmla="*/ 0 h 409"/>
              <a:gd name="T2" fmla="*/ 0 w 1022"/>
              <a:gd name="T3" fmla="*/ 296 h 409"/>
              <a:gd name="T4" fmla="*/ 0 w 1022"/>
              <a:gd name="T5" fmla="*/ 296 h 409"/>
              <a:gd name="T6" fmla="*/ 113 w 1022"/>
              <a:gd name="T7" fmla="*/ 408 h 409"/>
              <a:gd name="T8" fmla="*/ 1021 w 1022"/>
              <a:gd name="T9" fmla="*/ 40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2" h="409">
                <a:moveTo>
                  <a:pt x="0" y="0"/>
                </a:moveTo>
                <a:lnTo>
                  <a:pt x="0" y="296"/>
                </a:lnTo>
                <a:lnTo>
                  <a:pt x="0" y="296"/>
                </a:lnTo>
                <a:cubicBezTo>
                  <a:pt x="0" y="358"/>
                  <a:pt x="51" y="408"/>
                  <a:pt x="113" y="408"/>
                </a:cubicBezTo>
                <a:lnTo>
                  <a:pt x="1021" y="408"/>
                </a:lnTo>
              </a:path>
            </a:pathLst>
          </a:cu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70" name="LINE CIRC A 03">
            <a:extLst>
              <a:ext uri="{FF2B5EF4-FFF2-40B4-BE49-F238E27FC236}">
                <a16:creationId xmlns:a16="http://schemas.microsoft.com/office/drawing/2014/main" id="{9BA0C351-F7BD-BC4C-82D4-9A374684F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167" y="2328347"/>
            <a:ext cx="76215" cy="7621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63" name="LINE A 02">
            <a:extLst>
              <a:ext uri="{FF2B5EF4-FFF2-40B4-BE49-F238E27FC236}">
                <a16:creationId xmlns:a16="http://schemas.microsoft.com/office/drawing/2014/main" id="{5C6F153A-3117-4E49-8038-C87B84511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561" y="1910199"/>
            <a:ext cx="265721" cy="265720"/>
          </a:xfrm>
          <a:custGeom>
            <a:avLst/>
            <a:gdLst>
              <a:gd name="T0" fmla="*/ 0 w 571"/>
              <a:gd name="T1" fmla="*/ 0 h 571"/>
              <a:gd name="T2" fmla="*/ 413 w 571"/>
              <a:gd name="T3" fmla="*/ 0 h 571"/>
              <a:gd name="T4" fmla="*/ 413 w 571"/>
              <a:gd name="T5" fmla="*/ 0 h 571"/>
              <a:gd name="T6" fmla="*/ 570 w 571"/>
              <a:gd name="T7" fmla="*/ 157 h 571"/>
              <a:gd name="T8" fmla="*/ 570 w 571"/>
              <a:gd name="T9" fmla="*/ 57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" h="571">
                <a:moveTo>
                  <a:pt x="0" y="0"/>
                </a:moveTo>
                <a:lnTo>
                  <a:pt x="413" y="0"/>
                </a:lnTo>
                <a:lnTo>
                  <a:pt x="413" y="0"/>
                </a:lnTo>
                <a:cubicBezTo>
                  <a:pt x="500" y="0"/>
                  <a:pt x="570" y="70"/>
                  <a:pt x="570" y="157"/>
                </a:cubicBezTo>
                <a:lnTo>
                  <a:pt x="570" y="570"/>
                </a:lnTo>
              </a:path>
            </a:pathLst>
          </a:cu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67" name="LINE CIRC A 02">
            <a:extLst>
              <a:ext uri="{FF2B5EF4-FFF2-40B4-BE49-F238E27FC236}">
                <a16:creationId xmlns:a16="http://schemas.microsoft.com/office/drawing/2014/main" id="{415B9C9B-2B1D-2144-B282-3A4F0A475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425" y="1871060"/>
            <a:ext cx="76214" cy="7621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44" name="LINE A 01">
            <a:extLst>
              <a:ext uri="{FF2B5EF4-FFF2-40B4-BE49-F238E27FC236}">
                <a16:creationId xmlns:a16="http://schemas.microsoft.com/office/drawing/2014/main" id="{B380D669-93FA-6D4B-A743-17000B7A0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999" y="2175918"/>
            <a:ext cx="2834355" cy="766265"/>
          </a:xfrm>
          <a:custGeom>
            <a:avLst/>
            <a:gdLst>
              <a:gd name="T0" fmla="*/ 0 w 6069"/>
              <a:gd name="T1" fmla="*/ 1638 h 1639"/>
              <a:gd name="T2" fmla="*/ 0 w 6069"/>
              <a:gd name="T3" fmla="*/ 513 h 1639"/>
              <a:gd name="T4" fmla="*/ 0 w 6069"/>
              <a:gd name="T5" fmla="*/ 513 h 1639"/>
              <a:gd name="T6" fmla="*/ 513 w 6069"/>
              <a:gd name="T7" fmla="*/ 0 h 1639"/>
              <a:gd name="T8" fmla="*/ 6068 w 6069"/>
              <a:gd name="T9" fmla="*/ 0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9" h="1639">
                <a:moveTo>
                  <a:pt x="0" y="1638"/>
                </a:moveTo>
                <a:lnTo>
                  <a:pt x="0" y="513"/>
                </a:lnTo>
                <a:lnTo>
                  <a:pt x="0" y="513"/>
                </a:lnTo>
                <a:cubicBezTo>
                  <a:pt x="0" y="229"/>
                  <a:pt x="230" y="0"/>
                  <a:pt x="513" y="0"/>
                </a:cubicBezTo>
                <a:lnTo>
                  <a:pt x="6068" y="0"/>
                </a:lnTo>
              </a:path>
            </a:pathLst>
          </a:cu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45" name="LINE A 01">
            <a:extLst>
              <a:ext uri="{FF2B5EF4-FFF2-40B4-BE49-F238E27FC236}">
                <a16:creationId xmlns:a16="http://schemas.microsoft.com/office/drawing/2014/main" id="{01196455-1599-2448-A02D-902B9B258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4415" y="1401414"/>
            <a:ext cx="2059" cy="776564"/>
          </a:xfrm>
          <a:prstGeom prst="line">
            <a:avLst/>
          </a:pr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62" name="LINE CIRC A 01">
            <a:extLst>
              <a:ext uri="{FF2B5EF4-FFF2-40B4-BE49-F238E27FC236}">
                <a16:creationId xmlns:a16="http://schemas.microsoft.com/office/drawing/2014/main" id="{664AB092-3880-8642-85F9-95F64F132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5276" y="1364337"/>
            <a:ext cx="76215" cy="7621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73" name="LINE B 03">
            <a:extLst>
              <a:ext uri="{FF2B5EF4-FFF2-40B4-BE49-F238E27FC236}">
                <a16:creationId xmlns:a16="http://schemas.microsoft.com/office/drawing/2014/main" id="{F38F0FFD-B6D7-9547-9F45-C3F95243A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72" y="2779456"/>
            <a:ext cx="265720" cy="265720"/>
          </a:xfrm>
          <a:custGeom>
            <a:avLst/>
            <a:gdLst>
              <a:gd name="T0" fmla="*/ 0 w 571"/>
              <a:gd name="T1" fmla="*/ 570 h 571"/>
              <a:gd name="T2" fmla="*/ 0 w 571"/>
              <a:gd name="T3" fmla="*/ 156 h 571"/>
              <a:gd name="T4" fmla="*/ 0 w 571"/>
              <a:gd name="T5" fmla="*/ 156 h 571"/>
              <a:gd name="T6" fmla="*/ 157 w 571"/>
              <a:gd name="T7" fmla="*/ 0 h 571"/>
              <a:gd name="T8" fmla="*/ 570 w 571"/>
              <a:gd name="T9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" h="571">
                <a:moveTo>
                  <a:pt x="0" y="570"/>
                </a:moveTo>
                <a:lnTo>
                  <a:pt x="0" y="156"/>
                </a:lnTo>
                <a:lnTo>
                  <a:pt x="0" y="156"/>
                </a:lnTo>
                <a:cubicBezTo>
                  <a:pt x="0" y="70"/>
                  <a:pt x="70" y="0"/>
                  <a:pt x="157" y="0"/>
                </a:cubicBezTo>
                <a:lnTo>
                  <a:pt x="570" y="0"/>
                </a:lnTo>
              </a:path>
            </a:pathLst>
          </a:cu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74" name="LINE CIRC B 03">
            <a:extLst>
              <a:ext uri="{FF2B5EF4-FFF2-40B4-BE49-F238E27FC236}">
                <a16:creationId xmlns:a16="http://schemas.microsoft.com/office/drawing/2014/main" id="{9947C6DE-6DAF-5949-BE3D-4EC82C1BD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295" y="3008098"/>
            <a:ext cx="76214" cy="7621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71" name="LINE B 02">
            <a:extLst>
              <a:ext uri="{FF2B5EF4-FFF2-40B4-BE49-F238E27FC236}">
                <a16:creationId xmlns:a16="http://schemas.microsoft.com/office/drawing/2014/main" id="{96D195D7-93A9-C841-A84A-EF4D48F40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8325" y="2474598"/>
            <a:ext cx="265720" cy="265720"/>
          </a:xfrm>
          <a:custGeom>
            <a:avLst/>
            <a:gdLst>
              <a:gd name="T0" fmla="*/ 570 w 571"/>
              <a:gd name="T1" fmla="*/ 569 h 570"/>
              <a:gd name="T2" fmla="*/ 157 w 571"/>
              <a:gd name="T3" fmla="*/ 569 h 570"/>
              <a:gd name="T4" fmla="*/ 157 w 571"/>
              <a:gd name="T5" fmla="*/ 569 h 570"/>
              <a:gd name="T6" fmla="*/ 0 w 571"/>
              <a:gd name="T7" fmla="*/ 412 h 570"/>
              <a:gd name="T8" fmla="*/ 0 w 571"/>
              <a:gd name="T9" fmla="*/ 0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" h="570">
                <a:moveTo>
                  <a:pt x="570" y="569"/>
                </a:moveTo>
                <a:lnTo>
                  <a:pt x="157" y="569"/>
                </a:lnTo>
                <a:lnTo>
                  <a:pt x="157" y="569"/>
                </a:lnTo>
                <a:cubicBezTo>
                  <a:pt x="71" y="569"/>
                  <a:pt x="0" y="499"/>
                  <a:pt x="0" y="412"/>
                </a:cubicBez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72" name="LINE CIRC B 02">
            <a:extLst>
              <a:ext uri="{FF2B5EF4-FFF2-40B4-BE49-F238E27FC236}">
                <a16:creationId xmlns:a16="http://schemas.microsoft.com/office/drawing/2014/main" id="{5370C4E8-71F5-514E-B76E-216158942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967" y="2701181"/>
            <a:ext cx="76215" cy="7621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48" name="LINE B 01">
            <a:extLst>
              <a:ext uri="{FF2B5EF4-FFF2-40B4-BE49-F238E27FC236}">
                <a16:creationId xmlns:a16="http://schemas.microsoft.com/office/drawing/2014/main" id="{EB1483B6-3D6D-6541-A8E0-F619BA728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032" y="2474596"/>
            <a:ext cx="1588145" cy="766265"/>
          </a:xfrm>
          <a:custGeom>
            <a:avLst/>
            <a:gdLst>
              <a:gd name="T0" fmla="*/ 0 w 3401"/>
              <a:gd name="T1" fmla="*/ 1639 h 1640"/>
              <a:gd name="T2" fmla="*/ 0 w 3401"/>
              <a:gd name="T3" fmla="*/ 512 h 1640"/>
              <a:gd name="T4" fmla="*/ 0 w 3401"/>
              <a:gd name="T5" fmla="*/ 512 h 1640"/>
              <a:gd name="T6" fmla="*/ 513 w 3401"/>
              <a:gd name="T7" fmla="*/ 0 h 1640"/>
              <a:gd name="T8" fmla="*/ 3400 w 3401"/>
              <a:gd name="T9" fmla="*/ 0 h 1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1" h="1640">
                <a:moveTo>
                  <a:pt x="0" y="1639"/>
                </a:moveTo>
                <a:lnTo>
                  <a:pt x="0" y="512"/>
                </a:lnTo>
                <a:lnTo>
                  <a:pt x="0" y="512"/>
                </a:lnTo>
                <a:cubicBezTo>
                  <a:pt x="0" y="229"/>
                  <a:pt x="230" y="0"/>
                  <a:pt x="513" y="0"/>
                </a:cubicBezTo>
                <a:lnTo>
                  <a:pt x="3400" y="0"/>
                </a:lnTo>
              </a:path>
            </a:pathLst>
          </a:cu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49" name="LINE B 01">
            <a:extLst>
              <a:ext uri="{FF2B5EF4-FFF2-40B4-BE49-F238E27FC236}">
                <a16:creationId xmlns:a16="http://schemas.microsoft.com/office/drawing/2014/main" id="{F41C98BB-9DEB-B040-B53D-3457150B54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178" y="1403474"/>
            <a:ext cx="2061" cy="1075242"/>
          </a:xfrm>
          <a:prstGeom prst="line">
            <a:avLst/>
          </a:pr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53" name="LINE CIRC B 01">
            <a:extLst>
              <a:ext uri="{FF2B5EF4-FFF2-40B4-BE49-F238E27FC236}">
                <a16:creationId xmlns:a16="http://schemas.microsoft.com/office/drawing/2014/main" id="{5E7D15A2-445D-7A41-9B9F-CF64CC701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8041" y="1364337"/>
            <a:ext cx="76214" cy="7621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77" name="LINE C 03">
            <a:extLst>
              <a:ext uri="{FF2B5EF4-FFF2-40B4-BE49-F238E27FC236}">
                <a16:creationId xmlns:a16="http://schemas.microsoft.com/office/drawing/2014/main" id="{5BA67716-AEC8-1349-874B-17634A77B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9" y="2408682"/>
            <a:ext cx="185387" cy="393431"/>
          </a:xfrm>
          <a:custGeom>
            <a:avLst/>
            <a:gdLst>
              <a:gd name="T0" fmla="*/ 0 w 398"/>
              <a:gd name="T1" fmla="*/ 0 h 843"/>
              <a:gd name="T2" fmla="*/ 192 w 398"/>
              <a:gd name="T3" fmla="*/ 0 h 843"/>
              <a:gd name="T4" fmla="*/ 192 w 398"/>
              <a:gd name="T5" fmla="*/ 0 h 843"/>
              <a:gd name="T6" fmla="*/ 397 w 398"/>
              <a:gd name="T7" fmla="*/ 204 h 843"/>
              <a:gd name="T8" fmla="*/ 397 w 398"/>
              <a:gd name="T9" fmla="*/ 842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843">
                <a:moveTo>
                  <a:pt x="0" y="0"/>
                </a:moveTo>
                <a:lnTo>
                  <a:pt x="192" y="0"/>
                </a:lnTo>
                <a:lnTo>
                  <a:pt x="192" y="0"/>
                </a:lnTo>
                <a:cubicBezTo>
                  <a:pt x="305" y="0"/>
                  <a:pt x="397" y="91"/>
                  <a:pt x="397" y="204"/>
                </a:cubicBezTo>
                <a:lnTo>
                  <a:pt x="397" y="842"/>
                </a:lnTo>
              </a:path>
            </a:pathLst>
          </a:cu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78" name="LINE CIRC C 03">
            <a:extLst>
              <a:ext uri="{FF2B5EF4-FFF2-40B4-BE49-F238E27FC236}">
                <a16:creationId xmlns:a16="http://schemas.microsoft.com/office/drawing/2014/main" id="{2D888152-C75D-DF44-A077-744C2DFDB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251" y="2765035"/>
            <a:ext cx="76214" cy="7621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75" name="LINE C 02">
            <a:extLst>
              <a:ext uri="{FF2B5EF4-FFF2-40B4-BE49-F238E27FC236}">
                <a16:creationId xmlns:a16="http://schemas.microsoft.com/office/drawing/2014/main" id="{0CB184CB-B691-EF40-81CF-7914DCFD0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621" y="2596128"/>
            <a:ext cx="286320" cy="245123"/>
          </a:xfrm>
          <a:custGeom>
            <a:avLst/>
            <a:gdLst>
              <a:gd name="T0" fmla="*/ 614 w 615"/>
              <a:gd name="T1" fmla="*/ 522 h 523"/>
              <a:gd name="T2" fmla="*/ 159 w 615"/>
              <a:gd name="T3" fmla="*/ 522 h 523"/>
              <a:gd name="T4" fmla="*/ 159 w 615"/>
              <a:gd name="T5" fmla="*/ 522 h 523"/>
              <a:gd name="T6" fmla="*/ 0 w 615"/>
              <a:gd name="T7" fmla="*/ 363 h 523"/>
              <a:gd name="T8" fmla="*/ 0 w 615"/>
              <a:gd name="T9" fmla="*/ 0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5" h="523">
                <a:moveTo>
                  <a:pt x="614" y="522"/>
                </a:moveTo>
                <a:lnTo>
                  <a:pt x="159" y="522"/>
                </a:lnTo>
                <a:lnTo>
                  <a:pt x="159" y="522"/>
                </a:lnTo>
                <a:cubicBezTo>
                  <a:pt x="72" y="522"/>
                  <a:pt x="0" y="451"/>
                  <a:pt x="0" y="363"/>
                </a:cubicBez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76" name="LINE CIRC C 02">
            <a:extLst>
              <a:ext uri="{FF2B5EF4-FFF2-40B4-BE49-F238E27FC236}">
                <a16:creationId xmlns:a16="http://schemas.microsoft.com/office/drawing/2014/main" id="{AF0138E1-A0C2-A24D-A9D9-948005637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485" y="2559050"/>
            <a:ext cx="76214" cy="7621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52" name="LINE C 01">
            <a:extLst>
              <a:ext uri="{FF2B5EF4-FFF2-40B4-BE49-F238E27FC236}">
                <a16:creationId xmlns:a16="http://schemas.microsoft.com/office/drawing/2014/main" id="{0328263E-05DA-4244-BA3A-D9C9D8932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403475"/>
            <a:ext cx="2061" cy="1561367"/>
          </a:xfrm>
          <a:prstGeom prst="line">
            <a:avLst/>
          </a:pr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54" name="LINE CIRC C 01">
            <a:extLst>
              <a:ext uri="{FF2B5EF4-FFF2-40B4-BE49-F238E27FC236}">
                <a16:creationId xmlns:a16="http://schemas.microsoft.com/office/drawing/2014/main" id="{BD8F5777-2708-404C-8633-095B0DEA4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922" y="1364337"/>
            <a:ext cx="76215" cy="7621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83" name="LINE D 04">
            <a:extLst>
              <a:ext uri="{FF2B5EF4-FFF2-40B4-BE49-F238E27FC236}">
                <a16:creationId xmlns:a16="http://schemas.microsoft.com/office/drawing/2014/main" id="{6DAE90D4-7DBC-D641-8496-84CE91A63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908" y="2398383"/>
            <a:ext cx="589118" cy="640614"/>
          </a:xfrm>
          <a:custGeom>
            <a:avLst/>
            <a:gdLst>
              <a:gd name="T0" fmla="*/ 1258 w 1259"/>
              <a:gd name="T1" fmla="*/ 0 h 1370"/>
              <a:gd name="T2" fmla="*/ 1258 w 1259"/>
              <a:gd name="T3" fmla="*/ 1054 h 1370"/>
              <a:gd name="T4" fmla="*/ 1258 w 1259"/>
              <a:gd name="T5" fmla="*/ 1054 h 1370"/>
              <a:gd name="T6" fmla="*/ 944 w 1259"/>
              <a:gd name="T7" fmla="*/ 1369 h 1370"/>
              <a:gd name="T8" fmla="*/ 0 w 1259"/>
              <a:gd name="T9" fmla="*/ 1369 h 1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9" h="1370">
                <a:moveTo>
                  <a:pt x="1258" y="0"/>
                </a:moveTo>
                <a:lnTo>
                  <a:pt x="1258" y="1054"/>
                </a:lnTo>
                <a:lnTo>
                  <a:pt x="1258" y="1054"/>
                </a:lnTo>
                <a:cubicBezTo>
                  <a:pt x="1258" y="1228"/>
                  <a:pt x="1118" y="1369"/>
                  <a:pt x="944" y="1369"/>
                </a:cubicBezTo>
                <a:lnTo>
                  <a:pt x="0" y="1369"/>
                </a:lnTo>
              </a:path>
            </a:pathLst>
          </a:cu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84" name="LINE CIRC D 04">
            <a:extLst>
              <a:ext uri="{FF2B5EF4-FFF2-40B4-BE49-F238E27FC236}">
                <a16:creationId xmlns:a16="http://schemas.microsoft.com/office/drawing/2014/main" id="{F811870E-D80D-A340-AD97-6EC54A7BB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2890" y="2359246"/>
            <a:ext cx="76214" cy="7621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81" name="LINE D 03">
            <a:extLst>
              <a:ext uri="{FF2B5EF4-FFF2-40B4-BE49-F238E27FC236}">
                <a16:creationId xmlns:a16="http://schemas.microsoft.com/office/drawing/2014/main" id="{2606DA9A-3961-2046-B8E7-1327CC85D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7119" y="2750617"/>
            <a:ext cx="403731" cy="348114"/>
          </a:xfrm>
          <a:custGeom>
            <a:avLst/>
            <a:gdLst>
              <a:gd name="T0" fmla="*/ 862 w 863"/>
              <a:gd name="T1" fmla="*/ 0 h 746"/>
              <a:gd name="T2" fmla="*/ 312 w 863"/>
              <a:gd name="T3" fmla="*/ 0 h 746"/>
              <a:gd name="T4" fmla="*/ 312 w 863"/>
              <a:gd name="T5" fmla="*/ 0 h 746"/>
              <a:gd name="T6" fmla="*/ 0 w 863"/>
              <a:gd name="T7" fmla="*/ 311 h 746"/>
              <a:gd name="T8" fmla="*/ 0 w 863"/>
              <a:gd name="T9" fmla="*/ 745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3" h="746">
                <a:moveTo>
                  <a:pt x="862" y="0"/>
                </a:moveTo>
                <a:lnTo>
                  <a:pt x="312" y="0"/>
                </a:lnTo>
                <a:lnTo>
                  <a:pt x="312" y="0"/>
                </a:lnTo>
                <a:cubicBezTo>
                  <a:pt x="140" y="0"/>
                  <a:pt x="0" y="140"/>
                  <a:pt x="0" y="311"/>
                </a:cubicBezTo>
                <a:lnTo>
                  <a:pt x="0" y="745"/>
                </a:lnTo>
              </a:path>
            </a:pathLst>
          </a:cu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82" name="LINE CIRC D 03">
            <a:extLst>
              <a:ext uri="{FF2B5EF4-FFF2-40B4-BE49-F238E27FC236}">
                <a16:creationId xmlns:a16="http://schemas.microsoft.com/office/drawing/2014/main" id="{BA39552F-EC89-DF47-9AD3-EB75F912C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0042" y="3061654"/>
            <a:ext cx="76214" cy="7621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79" name="LINE D 02">
            <a:extLst>
              <a:ext uri="{FF2B5EF4-FFF2-40B4-BE49-F238E27FC236}">
                <a16:creationId xmlns:a16="http://schemas.microsoft.com/office/drawing/2014/main" id="{073E73CF-2BA6-C748-B80B-04014936F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623" y="2476657"/>
            <a:ext cx="477885" cy="191567"/>
          </a:xfrm>
          <a:custGeom>
            <a:avLst/>
            <a:gdLst>
              <a:gd name="T0" fmla="*/ 0 w 1022"/>
              <a:gd name="T1" fmla="*/ 0 h 409"/>
              <a:gd name="T2" fmla="*/ 0 w 1022"/>
              <a:gd name="T3" fmla="*/ 295 h 409"/>
              <a:gd name="T4" fmla="*/ 0 w 1022"/>
              <a:gd name="T5" fmla="*/ 295 h 409"/>
              <a:gd name="T6" fmla="*/ 113 w 1022"/>
              <a:gd name="T7" fmla="*/ 408 h 409"/>
              <a:gd name="T8" fmla="*/ 1021 w 1022"/>
              <a:gd name="T9" fmla="*/ 40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2" h="409">
                <a:moveTo>
                  <a:pt x="0" y="0"/>
                </a:moveTo>
                <a:lnTo>
                  <a:pt x="0" y="295"/>
                </a:lnTo>
                <a:lnTo>
                  <a:pt x="0" y="295"/>
                </a:lnTo>
                <a:cubicBezTo>
                  <a:pt x="0" y="357"/>
                  <a:pt x="51" y="408"/>
                  <a:pt x="113" y="408"/>
                </a:cubicBezTo>
                <a:lnTo>
                  <a:pt x="1021" y="408"/>
                </a:lnTo>
              </a:path>
            </a:pathLst>
          </a:cu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80" name="LINE CIRC D 02">
            <a:extLst>
              <a:ext uri="{FF2B5EF4-FFF2-40B4-BE49-F238E27FC236}">
                <a16:creationId xmlns:a16="http://schemas.microsoft.com/office/drawing/2014/main" id="{FA21980E-A207-4544-8BF5-EAC3FB2A7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69" y="2629085"/>
            <a:ext cx="76215" cy="7621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50" name="LINE D 01">
            <a:extLst>
              <a:ext uri="{FF2B5EF4-FFF2-40B4-BE49-F238E27FC236}">
                <a16:creationId xmlns:a16="http://schemas.microsoft.com/office/drawing/2014/main" id="{44669EB6-934F-7C48-9F9F-F77499857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2704" y="1403474"/>
            <a:ext cx="2061" cy="1075242"/>
          </a:xfrm>
          <a:prstGeom prst="line">
            <a:avLst/>
          </a:pr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51" name="LINE D 01">
            <a:extLst>
              <a:ext uri="{FF2B5EF4-FFF2-40B4-BE49-F238E27FC236}">
                <a16:creationId xmlns:a16="http://schemas.microsoft.com/office/drawing/2014/main" id="{9BC3C5C1-7718-7D40-8A7F-E23E40CC5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704" y="2476656"/>
            <a:ext cx="1588146" cy="766265"/>
          </a:xfrm>
          <a:custGeom>
            <a:avLst/>
            <a:gdLst>
              <a:gd name="T0" fmla="*/ 3400 w 3401"/>
              <a:gd name="T1" fmla="*/ 1638 h 1639"/>
              <a:gd name="T2" fmla="*/ 3400 w 3401"/>
              <a:gd name="T3" fmla="*/ 512 h 1639"/>
              <a:gd name="T4" fmla="*/ 3400 w 3401"/>
              <a:gd name="T5" fmla="*/ 512 h 1639"/>
              <a:gd name="T6" fmla="*/ 2887 w 3401"/>
              <a:gd name="T7" fmla="*/ 0 h 1639"/>
              <a:gd name="T8" fmla="*/ 0 w 3401"/>
              <a:gd name="T9" fmla="*/ 0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01" h="1639">
                <a:moveTo>
                  <a:pt x="3400" y="1638"/>
                </a:moveTo>
                <a:lnTo>
                  <a:pt x="3400" y="512"/>
                </a:lnTo>
                <a:lnTo>
                  <a:pt x="3400" y="512"/>
                </a:lnTo>
                <a:cubicBezTo>
                  <a:pt x="3400" y="229"/>
                  <a:pt x="3170" y="0"/>
                  <a:pt x="2887" y="0"/>
                </a:cubicBez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55" name="LINE CIRC D 01">
            <a:extLst>
              <a:ext uri="{FF2B5EF4-FFF2-40B4-BE49-F238E27FC236}">
                <a16:creationId xmlns:a16="http://schemas.microsoft.com/office/drawing/2014/main" id="{D63C34D2-942E-F145-92C9-2843CA4F8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26" y="1364337"/>
            <a:ext cx="76215" cy="7621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85" name="LINE E 03">
            <a:extLst>
              <a:ext uri="{FF2B5EF4-FFF2-40B4-BE49-F238E27FC236}">
                <a16:creationId xmlns:a16="http://schemas.microsoft.com/office/drawing/2014/main" id="{47CDF540-CD86-5A4B-8FC3-AE73E0D5A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7762" y="2103823"/>
            <a:ext cx="366654" cy="642674"/>
          </a:xfrm>
          <a:custGeom>
            <a:avLst/>
            <a:gdLst>
              <a:gd name="T0" fmla="*/ 783 w 784"/>
              <a:gd name="T1" fmla="*/ 0 h 1374"/>
              <a:gd name="T2" fmla="*/ 783 w 784"/>
              <a:gd name="T3" fmla="*/ 1069 h 1374"/>
              <a:gd name="T4" fmla="*/ 783 w 784"/>
              <a:gd name="T5" fmla="*/ 1069 h 1374"/>
              <a:gd name="T6" fmla="*/ 478 w 784"/>
              <a:gd name="T7" fmla="*/ 1373 h 1374"/>
              <a:gd name="T8" fmla="*/ 0 w 784"/>
              <a:gd name="T9" fmla="*/ 137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4" h="1374">
                <a:moveTo>
                  <a:pt x="783" y="0"/>
                </a:moveTo>
                <a:lnTo>
                  <a:pt x="783" y="1069"/>
                </a:lnTo>
                <a:lnTo>
                  <a:pt x="783" y="1069"/>
                </a:lnTo>
                <a:cubicBezTo>
                  <a:pt x="783" y="1237"/>
                  <a:pt x="647" y="1373"/>
                  <a:pt x="478" y="1373"/>
                </a:cubicBezTo>
                <a:lnTo>
                  <a:pt x="0" y="1373"/>
                </a:lnTo>
              </a:path>
            </a:pathLst>
          </a:cu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86" name="LINE CIRC E 03">
            <a:extLst>
              <a:ext uri="{FF2B5EF4-FFF2-40B4-BE49-F238E27FC236}">
                <a16:creationId xmlns:a16="http://schemas.microsoft.com/office/drawing/2014/main" id="{F24D51BE-9250-EE4F-B62E-38781D7A5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5279" y="2064686"/>
            <a:ext cx="76214" cy="7621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87" name="LINE E 02">
            <a:extLst>
              <a:ext uri="{FF2B5EF4-FFF2-40B4-BE49-F238E27FC236}">
                <a16:creationId xmlns:a16="http://schemas.microsoft.com/office/drawing/2014/main" id="{54574619-27C7-4041-844E-51E4C7CF3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683" y="1974052"/>
            <a:ext cx="768324" cy="201866"/>
          </a:xfrm>
          <a:custGeom>
            <a:avLst/>
            <a:gdLst>
              <a:gd name="T0" fmla="*/ 0 w 1644"/>
              <a:gd name="T1" fmla="*/ 433 h 434"/>
              <a:gd name="T2" fmla="*/ 0 w 1644"/>
              <a:gd name="T3" fmla="*/ 152 h 434"/>
              <a:gd name="T4" fmla="*/ 0 w 1644"/>
              <a:gd name="T5" fmla="*/ 152 h 434"/>
              <a:gd name="T6" fmla="*/ 153 w 1644"/>
              <a:gd name="T7" fmla="*/ 0 h 434"/>
              <a:gd name="T8" fmla="*/ 1643 w 1644"/>
              <a:gd name="T9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44" h="434">
                <a:moveTo>
                  <a:pt x="0" y="433"/>
                </a:moveTo>
                <a:lnTo>
                  <a:pt x="0" y="152"/>
                </a:lnTo>
                <a:lnTo>
                  <a:pt x="0" y="152"/>
                </a:lnTo>
                <a:cubicBezTo>
                  <a:pt x="0" y="68"/>
                  <a:pt x="68" y="0"/>
                  <a:pt x="153" y="0"/>
                </a:cubicBezTo>
                <a:lnTo>
                  <a:pt x="1643" y="0"/>
                </a:lnTo>
              </a:path>
            </a:pathLst>
          </a:cu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88" name="LINE CIRC E 02">
            <a:extLst>
              <a:ext uri="{FF2B5EF4-FFF2-40B4-BE49-F238E27FC236}">
                <a16:creationId xmlns:a16="http://schemas.microsoft.com/office/drawing/2014/main" id="{F44461AB-FCBE-024B-800A-715269961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6870" y="1936975"/>
            <a:ext cx="76214" cy="7621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46" name="LINE E 01">
            <a:extLst>
              <a:ext uri="{FF2B5EF4-FFF2-40B4-BE49-F238E27FC236}">
                <a16:creationId xmlns:a16="http://schemas.microsoft.com/office/drawing/2014/main" id="{6433B1DE-063D-FB47-85E2-633A670A5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467" y="2175918"/>
            <a:ext cx="2834355" cy="766265"/>
          </a:xfrm>
          <a:custGeom>
            <a:avLst/>
            <a:gdLst>
              <a:gd name="T0" fmla="*/ 6068 w 6069"/>
              <a:gd name="T1" fmla="*/ 1638 h 1639"/>
              <a:gd name="T2" fmla="*/ 6068 w 6069"/>
              <a:gd name="T3" fmla="*/ 513 h 1639"/>
              <a:gd name="T4" fmla="*/ 6068 w 6069"/>
              <a:gd name="T5" fmla="*/ 513 h 1639"/>
              <a:gd name="T6" fmla="*/ 5556 w 6069"/>
              <a:gd name="T7" fmla="*/ 0 h 1639"/>
              <a:gd name="T8" fmla="*/ 0 w 6069"/>
              <a:gd name="T9" fmla="*/ 0 h 1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69" h="1639">
                <a:moveTo>
                  <a:pt x="6068" y="1638"/>
                </a:moveTo>
                <a:lnTo>
                  <a:pt x="6068" y="513"/>
                </a:lnTo>
                <a:lnTo>
                  <a:pt x="6068" y="513"/>
                </a:lnTo>
                <a:cubicBezTo>
                  <a:pt x="6068" y="229"/>
                  <a:pt x="5839" y="0"/>
                  <a:pt x="5556" y="0"/>
                </a:cubicBezTo>
                <a:lnTo>
                  <a:pt x="0" y="0"/>
                </a:lnTo>
              </a:path>
            </a:pathLst>
          </a:cu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47" name="LINE E 01">
            <a:extLst>
              <a:ext uri="{FF2B5EF4-FFF2-40B4-BE49-F238E27FC236}">
                <a16:creationId xmlns:a16="http://schemas.microsoft.com/office/drawing/2014/main" id="{D72DEB00-BE4D-F04C-A86A-5DB8F1820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5468" y="1403475"/>
            <a:ext cx="2059" cy="776563"/>
          </a:xfrm>
          <a:prstGeom prst="line">
            <a:avLst/>
          </a:prstGeom>
          <a:noFill/>
          <a:ln w="12700" cap="flat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506" dirty="0">
              <a:latin typeface="Montserrat" pitchFamily="2" charset="77"/>
            </a:endParaRPr>
          </a:p>
        </p:txBody>
      </p:sp>
      <p:sp>
        <p:nvSpPr>
          <p:cNvPr id="456" name="LINE CIRC E 01">
            <a:extLst>
              <a:ext uri="{FF2B5EF4-FFF2-40B4-BE49-F238E27FC236}">
                <a16:creationId xmlns:a16="http://schemas.microsoft.com/office/drawing/2014/main" id="{7D044DD9-0E2F-E940-B53B-23D26F50D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6329" y="1364337"/>
            <a:ext cx="76215" cy="7621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506" dirty="0">
              <a:latin typeface="Montserrat" pitchFamily="2" charset="77"/>
            </a:endParaRPr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id="{86D3071C-F38C-41F4-8C7E-A85C81CC2E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37" y="390332"/>
            <a:ext cx="2328311" cy="906210"/>
          </a:xfrm>
          <a:prstGeom prst="rect">
            <a:avLst/>
          </a:prstGeom>
        </p:spPr>
      </p:pic>
      <p:sp>
        <p:nvSpPr>
          <p:cNvPr id="65" name="Slide Number Placeholder 2">
            <a:extLst>
              <a:ext uri="{FF2B5EF4-FFF2-40B4-BE49-F238E27FC236}">
                <a16:creationId xmlns:a16="http://schemas.microsoft.com/office/drawing/2014/main" id="{18131D58-C392-4816-B3F9-457359EC431B}"/>
              </a:ext>
            </a:extLst>
          </p:cNvPr>
          <p:cNvSpPr txBox="1">
            <a:spLocks/>
          </p:cNvSpPr>
          <p:nvPr/>
        </p:nvSpPr>
        <p:spPr>
          <a:xfrm>
            <a:off x="6732039" y="4633780"/>
            <a:ext cx="205740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E7CA0F2-EE66-4F60-8C00-E0BE38E7AEC5}" type="slidenum">
              <a:rPr lang="en-GB" smtClean="0"/>
              <a:pPr algn="r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63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4BB7EAC-B7E5-4661-972D-BD8C09646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5" name="Título 9">
            <a:extLst>
              <a:ext uri="{FF2B5EF4-FFF2-40B4-BE49-F238E27FC236}">
                <a16:creationId xmlns:a16="http://schemas.microsoft.com/office/drawing/2014/main" id="{3117D849-1825-4725-848A-B068BABA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70" y="-76997"/>
            <a:ext cx="8439150" cy="913241"/>
          </a:xfrm>
        </p:spPr>
        <p:txBody>
          <a:bodyPr rtlCol="0">
            <a:normAutofit/>
          </a:bodyPr>
          <a:lstStyle/>
          <a:p>
            <a:r>
              <a:rPr lang="en-US" sz="1800" dirty="0"/>
              <a:t>We are advancing towards a great digital platform with national coverage</a:t>
            </a:r>
            <a:r>
              <a:rPr lang="es-ES" sz="1800" dirty="0"/>
              <a:t> </a:t>
            </a:r>
          </a:p>
        </p:txBody>
      </p:sp>
      <p:sp>
        <p:nvSpPr>
          <p:cNvPr id="26" name="Marcador de texto 20">
            <a:extLst>
              <a:ext uri="{FF2B5EF4-FFF2-40B4-BE49-F238E27FC236}">
                <a16:creationId xmlns:a16="http://schemas.microsoft.com/office/drawing/2014/main" id="{2ECC7495-49A3-458E-A1C4-3C26C7A0CC5F}"/>
              </a:ext>
            </a:extLst>
          </p:cNvPr>
          <p:cNvSpPr txBox="1">
            <a:spLocks/>
          </p:cNvSpPr>
          <p:nvPr/>
        </p:nvSpPr>
        <p:spPr>
          <a:xfrm>
            <a:off x="284670" y="506301"/>
            <a:ext cx="8146259" cy="422854"/>
          </a:xfrm>
          <a:prstGeom prst="rect">
            <a:avLst/>
          </a:prstGeom>
        </p:spPr>
        <p:txBody>
          <a:bodyPr rtlCol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An Enabling Infrastructure for Research and Education</a:t>
            </a:r>
            <a:endParaRPr lang="es-ES" sz="1400" dirty="0"/>
          </a:p>
        </p:txBody>
      </p:sp>
      <p:sp>
        <p:nvSpPr>
          <p:cNvPr id="27" name="Rectángulo 26" descr="Bloque de fondo de número de diapositiva">
            <a:extLst>
              <a:ext uri="{FF2B5EF4-FFF2-40B4-BE49-F238E27FC236}">
                <a16:creationId xmlns:a16="http://schemas.microsoft.com/office/drawing/2014/main" id="{E2C5F8A3-932A-4CB8-9FBB-8BF7AF08F729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Marcador de número de diapositiva 5">
            <a:extLst>
              <a:ext uri="{FF2B5EF4-FFF2-40B4-BE49-F238E27FC236}">
                <a16:creationId xmlns:a16="http://schemas.microsoft.com/office/drawing/2014/main" id="{74B9A6BB-15D3-49C1-B05B-A231E8ED506B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78048C4E-7BD1-46A5-B2F2-6AD408DAAD47}" type="slidenum">
              <a:rPr lang="es-ES" b="1" smtClean="0">
                <a:solidFill>
                  <a:schemeClr val="bg1"/>
                </a:solidFill>
              </a:rPr>
              <a:pPr rtl="0"/>
              <a:t>4</a:t>
            </a:fld>
            <a:endParaRPr lang="es-ES" b="1">
              <a:solidFill>
                <a:schemeClr val="bg1"/>
              </a:solidFill>
            </a:endParaRPr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923DB730-4DE4-4A45-B2F0-D96B08C0B39E}"/>
              </a:ext>
            </a:extLst>
          </p:cNvPr>
          <p:cNvCxnSpPr>
            <a:cxnSpLocks/>
          </p:cNvCxnSpPr>
          <p:nvPr/>
        </p:nvCxnSpPr>
        <p:spPr>
          <a:xfrm>
            <a:off x="9501352" y="4981903"/>
            <a:ext cx="283779" cy="399394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ruz 30">
            <a:extLst>
              <a:ext uri="{FF2B5EF4-FFF2-40B4-BE49-F238E27FC236}">
                <a16:creationId xmlns:a16="http://schemas.microsoft.com/office/drawing/2014/main" id="{5E758BDD-B0A6-44C2-8247-FB9E78891B8B}"/>
              </a:ext>
            </a:extLst>
          </p:cNvPr>
          <p:cNvSpPr/>
          <p:nvPr/>
        </p:nvSpPr>
        <p:spPr>
          <a:xfrm>
            <a:off x="4214948" y="1409008"/>
            <a:ext cx="571504" cy="602404"/>
          </a:xfrm>
          <a:prstGeom prst="plus">
            <a:avLst>
              <a:gd name="adj" fmla="val 43996"/>
            </a:avLst>
          </a:prstGeom>
          <a:solidFill>
            <a:schemeClr val="accent2"/>
          </a:solidFill>
          <a:ln>
            <a:solidFill>
              <a:srgbClr val="F6A4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Marcador de texto 16">
            <a:extLst>
              <a:ext uri="{FF2B5EF4-FFF2-40B4-BE49-F238E27FC236}">
                <a16:creationId xmlns:a16="http://schemas.microsoft.com/office/drawing/2014/main" id="{0F74255B-418A-4EF9-8046-6D60DF2BF253}"/>
              </a:ext>
            </a:extLst>
          </p:cNvPr>
          <p:cNvSpPr txBox="1">
            <a:spLocks/>
          </p:cNvSpPr>
          <p:nvPr/>
        </p:nvSpPr>
        <p:spPr>
          <a:xfrm>
            <a:off x="388275" y="995611"/>
            <a:ext cx="3550532" cy="1575000"/>
          </a:xfrm>
          <a:prstGeom prst="rect">
            <a:avLst/>
          </a:prstGeom>
        </p:spPr>
        <p:txBody>
          <a:bodyPr rtlCol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b="1" dirty="0">
                <a:solidFill>
                  <a:schemeClr val="bg2">
                    <a:lumMod val="50000"/>
                  </a:schemeClr>
                </a:solidFill>
              </a:rPr>
              <a:t>REUNA Network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Presence</a:t>
            </a:r>
            <a:r>
              <a:rPr lang="es-ES" sz="1400" dirty="0"/>
              <a:t> in </a:t>
            </a:r>
            <a:r>
              <a:rPr lang="es-ES" sz="1400" b="1" dirty="0">
                <a:solidFill>
                  <a:schemeClr val="accent2"/>
                </a:solidFill>
              </a:rPr>
              <a:t>14 </a:t>
            </a:r>
            <a:r>
              <a:rPr lang="es-ES" sz="1400" b="1" dirty="0" err="1">
                <a:solidFill>
                  <a:schemeClr val="accent2"/>
                </a:solidFill>
              </a:rPr>
              <a:t>regions</a:t>
            </a:r>
            <a:endParaRPr lang="es-ES" sz="1400" b="1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Backbone Network Infrastructure with a backup services or links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24x7 NOC in house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400" dirty="0"/>
          </a:p>
          <a:p>
            <a:endParaRPr lang="es-ES" sz="1400" dirty="0"/>
          </a:p>
        </p:txBody>
      </p:sp>
      <p:sp>
        <p:nvSpPr>
          <p:cNvPr id="33" name="Marcador de texto 16">
            <a:extLst>
              <a:ext uri="{FF2B5EF4-FFF2-40B4-BE49-F238E27FC236}">
                <a16:creationId xmlns:a16="http://schemas.microsoft.com/office/drawing/2014/main" id="{172BCCC7-13F5-4596-A92C-38237BDAC4C8}"/>
              </a:ext>
            </a:extLst>
          </p:cNvPr>
          <p:cNvSpPr txBox="1">
            <a:spLocks/>
          </p:cNvSpPr>
          <p:nvPr/>
        </p:nvSpPr>
        <p:spPr>
          <a:xfrm>
            <a:off x="5413534" y="1045876"/>
            <a:ext cx="3550532" cy="1257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PATAGONIA Network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Reaching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Coyhaique</a:t>
            </a:r>
            <a:endParaRPr lang="es-E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Punta Arenas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 the future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Antarctica</a:t>
            </a:r>
            <a:endParaRPr lang="es-E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B17D1BB-C93D-4E02-96C0-ECB68FE62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4" y="2420271"/>
            <a:ext cx="8439150" cy="1923540"/>
          </a:xfrm>
        </p:spPr>
      </p:pic>
    </p:spTree>
    <p:extLst>
      <p:ext uri="{BB962C8B-B14F-4D97-AF65-F5344CB8AC3E}">
        <p14:creationId xmlns:p14="http://schemas.microsoft.com/office/powerpoint/2010/main" val="114574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A5917A66-4160-4416-A321-316B62D0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B0AE309-7267-43CD-87CD-6020A42001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D6D03EA-9122-4A47-80DF-A6A96C048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91306" y="4656202"/>
            <a:ext cx="2057400" cy="274637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73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C4D903C-F576-49FE-BB4B-3FC8CAFB6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2" y="964417"/>
            <a:ext cx="4936818" cy="2983761"/>
          </a:xfrm>
        </p:spPr>
        <p:txBody>
          <a:bodyPr>
            <a:normAutofit/>
          </a:bodyPr>
          <a:lstStyle/>
          <a:p>
            <a:r>
              <a:rPr lang="en-US" sz="1400" dirty="0"/>
              <a:t>Chile has privileged conditions for astronomical observation: clear skies, few cloudy days a year and high mountains.</a:t>
            </a:r>
          </a:p>
          <a:p>
            <a:r>
              <a:rPr lang="en-US" sz="1400" dirty="0"/>
              <a:t>The next instruments to be installed are the </a:t>
            </a:r>
            <a:r>
              <a:rPr lang="en-US" sz="1400" b="1" dirty="0"/>
              <a:t>Giant Magellan telescope</a:t>
            </a:r>
            <a:r>
              <a:rPr lang="en-US" sz="1400" dirty="0"/>
              <a:t> and the </a:t>
            </a:r>
            <a:r>
              <a:rPr lang="en-US" sz="1400" b="1" dirty="0"/>
              <a:t>Extremely Large Telescope</a:t>
            </a:r>
            <a:r>
              <a:rPr lang="en-US" sz="1400" dirty="0"/>
              <a:t>.</a:t>
            </a:r>
          </a:p>
          <a:p>
            <a:r>
              <a:rPr lang="en-US" sz="1400" dirty="0"/>
              <a:t>They are installed in remote locations.</a:t>
            </a:r>
          </a:p>
          <a:p>
            <a:r>
              <a:rPr lang="en-US" sz="1400" dirty="0"/>
              <a:t>These instruments generate a large amount of data which needs to be transported for processing.</a:t>
            </a:r>
          </a:p>
          <a:p>
            <a:r>
              <a:rPr lang="en-US" sz="1400" dirty="0"/>
              <a:t>It is estimated that by the year 2025 Chile will concentrate more than 70% of the observation capacity installed worldwide.</a:t>
            </a:r>
          </a:p>
          <a:p>
            <a:endParaRPr lang="en-US" sz="1400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85EA626-B75C-422A-A954-4D57EF0C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42EA195-6127-4E9C-B37E-C017E7A3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Chile</a:t>
            </a:r>
            <a:r>
              <a:rPr lang="en-US" dirty="0"/>
              <a:t>, the astronomical capital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FD76AD-71F2-1CC1-C238-7DB413C04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60" y="973582"/>
            <a:ext cx="3212175" cy="240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82CE23-4912-4ED4-B82A-3FDCA1AD3E8F}"/>
              </a:ext>
            </a:extLst>
          </p:cNvPr>
          <p:cNvSpPr txBox="1"/>
          <p:nvPr/>
        </p:nvSpPr>
        <p:spPr>
          <a:xfrm>
            <a:off x="7191447" y="3325897"/>
            <a:ext cx="15979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Raleway" panose="020B0604020202020204" pitchFamily="2" charset="0"/>
                <a:ea typeface="+mn-ea"/>
                <a:cs typeface="+mn-cs"/>
              </a:rPr>
              <a:t> </a:t>
            </a:r>
            <a:r>
              <a:rPr kumimoji="0" lang="es-ES" sz="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Raleway" panose="020B0604020202020204" pitchFamily="2" charset="0"/>
                <a:ea typeface="+mn-ea"/>
                <a:cs typeface="+mn-cs"/>
              </a:rPr>
              <a:t>Credits</a:t>
            </a:r>
            <a:r>
              <a:rPr kumimoji="0" lang="es-ES" sz="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Raleway" panose="020B0604020202020204" pitchFamily="2" charset="0"/>
                <a:ea typeface="+mn-ea"/>
                <a:cs typeface="+mn-cs"/>
              </a:rPr>
              <a:t>: Juan Carlos Rojas (ESO/NAOJ/NRAO)</a:t>
            </a:r>
            <a:endParaRPr kumimoji="0" lang="es-CL" sz="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40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Marcador de texto 37">
            <a:extLst>
              <a:ext uri="{FF2B5EF4-FFF2-40B4-BE49-F238E27FC236}">
                <a16:creationId xmlns:a16="http://schemas.microsoft.com/office/drawing/2014/main" id="{088246F0-104A-498F-9A24-A5C6C906EC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0761" y="211439"/>
            <a:ext cx="6895729" cy="855846"/>
          </a:xfrm>
        </p:spPr>
        <p:txBody>
          <a:bodyPr rtlCol="0"/>
          <a:lstStyle/>
          <a:p>
            <a:r>
              <a:rPr lang="en-US" sz="2000" dirty="0">
                <a:solidFill>
                  <a:srgbClr val="1A6992"/>
                </a:solidFill>
                <a:latin typeface="Arial" panose="020B0604020202020204" pitchFamily="34" charset="0"/>
              </a:rPr>
              <a:t>Rich collaboration with the astronomical community through REUNA history</a:t>
            </a:r>
            <a:endParaRPr lang="es-ES" sz="2000" noProof="1">
              <a:solidFill>
                <a:srgbClr val="1A6992"/>
              </a:solidFill>
              <a:latin typeface="Arial" panose="020B0604020202020204" pitchFamily="34" charset="0"/>
            </a:endParaRPr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9FF35367-F7B6-46FA-B56F-A6A8F7475C07}"/>
              </a:ext>
            </a:extLst>
          </p:cNvPr>
          <p:cNvGrpSpPr/>
          <p:nvPr/>
        </p:nvGrpSpPr>
        <p:grpSpPr>
          <a:xfrm>
            <a:off x="1868387" y="2954081"/>
            <a:ext cx="1967238" cy="1031051"/>
            <a:chOff x="786000" y="4676605"/>
            <a:chExt cx="1289180" cy="1374735"/>
          </a:xfrm>
        </p:grpSpPr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61473AA7-1369-496F-BA4A-1A75D9529303}"/>
                </a:ext>
              </a:extLst>
            </p:cNvPr>
            <p:cNvCxnSpPr>
              <a:cxnSpLocks/>
            </p:cNvCxnSpPr>
            <p:nvPr/>
          </p:nvCxnSpPr>
          <p:spPr>
            <a:xfrm>
              <a:off x="786000" y="4734000"/>
              <a:ext cx="0" cy="101195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A5A16D99-C04B-4BEC-B456-45CB4F7E9395}"/>
                </a:ext>
              </a:extLst>
            </p:cNvPr>
            <p:cNvSpPr txBox="1"/>
            <p:nvPr/>
          </p:nvSpPr>
          <p:spPr>
            <a:xfrm>
              <a:off x="915698" y="4676605"/>
              <a:ext cx="1159482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chemeClr val="accent2"/>
                  </a:solidFill>
                </a:rPr>
                <a:t>2010</a:t>
              </a:r>
            </a:p>
            <a:p>
              <a:pPr>
                <a:spcAft>
                  <a:spcPts val="401"/>
                </a:spcAft>
                <a:buClr>
                  <a:srgbClr val="F79646"/>
                </a:buClr>
                <a:defRPr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EVALSO Project Infrastructure was build together with ESO to deliver network services from Antofagasta – Santiago to ESO/ALMA/REUNA/RedCLARA</a:t>
              </a: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01120C22-727E-4E51-9B25-7ABCA253D013}"/>
              </a:ext>
            </a:extLst>
          </p:cNvPr>
          <p:cNvGrpSpPr/>
          <p:nvPr/>
        </p:nvGrpSpPr>
        <p:grpSpPr>
          <a:xfrm>
            <a:off x="6059697" y="961684"/>
            <a:ext cx="1784720" cy="1261884"/>
            <a:chOff x="786000" y="4577721"/>
            <a:chExt cx="1156797" cy="1682513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D999FAAB-43E7-4EAB-A02D-3DCCB79028C6}"/>
                </a:ext>
              </a:extLst>
            </p:cNvPr>
            <p:cNvCxnSpPr>
              <a:cxnSpLocks/>
            </p:cNvCxnSpPr>
            <p:nvPr/>
          </p:nvCxnSpPr>
          <p:spPr>
            <a:xfrm>
              <a:off x="786000" y="4734000"/>
              <a:ext cx="0" cy="101195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D2F8D4FF-696F-4934-9A71-6EF0662E0D36}"/>
                </a:ext>
              </a:extLst>
            </p:cNvPr>
            <p:cNvSpPr txBox="1"/>
            <p:nvPr/>
          </p:nvSpPr>
          <p:spPr>
            <a:xfrm>
              <a:off x="834508" y="4577721"/>
              <a:ext cx="1108289" cy="168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chemeClr val="accent2"/>
                  </a:solidFill>
                </a:rPr>
                <a:t>2020</a:t>
              </a:r>
              <a:endParaRPr lang="es-CL" sz="1000" b="1" dirty="0">
                <a:solidFill>
                  <a:schemeClr val="accent2"/>
                </a:solidFill>
              </a:endParaRPr>
            </a:p>
            <a:p>
              <a:pPr>
                <a:spcAft>
                  <a:spcPts val="401"/>
                </a:spcAft>
                <a:buClr>
                  <a:srgbClr val="F79646"/>
                </a:buClr>
                <a:defRPr/>
              </a:pPr>
              <a:r>
                <a:rPr lang="en-US" sz="1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AAP and REUNA signed </a:t>
              </a:r>
              <a:r>
                <a:rPr lang="en-US" sz="10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MoU</a:t>
              </a:r>
              <a:r>
                <a:rPr lang="en-US" sz="1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 to collaborate in the implementation of network infrastructure to deliver services to projects located on the Chajnantor plateau</a:t>
              </a: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0FD2E637-D151-4774-BE01-D348D05C5BB1}"/>
              </a:ext>
            </a:extLst>
          </p:cNvPr>
          <p:cNvGrpSpPr/>
          <p:nvPr/>
        </p:nvGrpSpPr>
        <p:grpSpPr>
          <a:xfrm>
            <a:off x="288693" y="1061247"/>
            <a:ext cx="1579694" cy="1107996"/>
            <a:chOff x="786000" y="4633430"/>
            <a:chExt cx="1411385" cy="1477328"/>
          </a:xfrm>
        </p:grpSpPr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EFD4558A-11E3-490A-8733-E9F9D718F085}"/>
                </a:ext>
              </a:extLst>
            </p:cNvPr>
            <p:cNvCxnSpPr>
              <a:cxnSpLocks/>
            </p:cNvCxnSpPr>
            <p:nvPr/>
          </p:nvCxnSpPr>
          <p:spPr>
            <a:xfrm>
              <a:off x="786000" y="4724579"/>
              <a:ext cx="0" cy="101195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A5FC8E04-C5D3-420D-BF7F-149176DFE235}"/>
                </a:ext>
              </a:extLst>
            </p:cNvPr>
            <p:cNvSpPr txBox="1"/>
            <p:nvPr/>
          </p:nvSpPr>
          <p:spPr>
            <a:xfrm>
              <a:off x="921000" y="4633430"/>
              <a:ext cx="127638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chemeClr val="accent2"/>
                  </a:solidFill>
                </a:rPr>
                <a:t>2005</a:t>
              </a:r>
            </a:p>
            <a:p>
              <a:pPr>
                <a:spcAft>
                  <a:spcPts val="401"/>
                </a:spcAft>
                <a:buClr>
                  <a:srgbClr val="F79646"/>
                </a:buClr>
                <a:defRPr/>
              </a:pPr>
              <a:r>
                <a:rPr lang="en-US" sz="1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AURA becomes the first non-university organization member of REUNA</a:t>
              </a:r>
            </a:p>
          </p:txBody>
        </p: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727EF3BE-5D27-4E15-AD2B-B1BDBCC334C2}"/>
              </a:ext>
            </a:extLst>
          </p:cNvPr>
          <p:cNvGrpSpPr/>
          <p:nvPr/>
        </p:nvGrpSpPr>
        <p:grpSpPr>
          <a:xfrm>
            <a:off x="3401708" y="1044312"/>
            <a:ext cx="1234158" cy="892552"/>
            <a:chOff x="786000" y="4676605"/>
            <a:chExt cx="1487630" cy="1190071"/>
          </a:xfrm>
        </p:grpSpPr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20CBDE7B-B2D8-4009-A599-7275BE0D62F9}"/>
                </a:ext>
              </a:extLst>
            </p:cNvPr>
            <p:cNvCxnSpPr>
              <a:cxnSpLocks/>
            </p:cNvCxnSpPr>
            <p:nvPr/>
          </p:nvCxnSpPr>
          <p:spPr>
            <a:xfrm>
              <a:off x="786000" y="4734000"/>
              <a:ext cx="0" cy="101195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3" name="CuadroTexto 62">
              <a:extLst>
                <a:ext uri="{FF2B5EF4-FFF2-40B4-BE49-F238E27FC236}">
                  <a16:creationId xmlns:a16="http://schemas.microsoft.com/office/drawing/2014/main" id="{2D2CF695-5734-4BEE-AD0C-CE2E1536C477}"/>
                </a:ext>
              </a:extLst>
            </p:cNvPr>
            <p:cNvSpPr txBox="1"/>
            <p:nvPr/>
          </p:nvSpPr>
          <p:spPr>
            <a:xfrm>
              <a:off x="920999" y="4676605"/>
              <a:ext cx="1352631" cy="1190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chemeClr val="accent2"/>
                  </a:solidFill>
                </a:rPr>
                <a:t>2012</a:t>
              </a:r>
            </a:p>
            <a:p>
              <a:pPr>
                <a:spcAft>
                  <a:spcPts val="401"/>
                </a:spcAft>
                <a:buClr>
                  <a:srgbClr val="F79646"/>
                </a:buClr>
                <a:defRPr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ALMA and REUNA signed </a:t>
              </a:r>
              <a:r>
                <a:rPr lang="en-US" sz="9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MoU</a:t>
              </a: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 for the managing of the network</a:t>
              </a: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A6ABEADA-FCCF-4AF4-A2D3-0F8506181945}"/>
              </a:ext>
            </a:extLst>
          </p:cNvPr>
          <p:cNvGrpSpPr/>
          <p:nvPr/>
        </p:nvGrpSpPr>
        <p:grpSpPr>
          <a:xfrm>
            <a:off x="4536469" y="2992109"/>
            <a:ext cx="1619621" cy="1415772"/>
            <a:chOff x="786000" y="4649276"/>
            <a:chExt cx="1000497" cy="1887697"/>
          </a:xfrm>
        </p:grpSpPr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5B4D4F5A-97CD-44B0-B854-B5341FEA278E}"/>
                </a:ext>
              </a:extLst>
            </p:cNvPr>
            <p:cNvCxnSpPr>
              <a:cxnSpLocks/>
            </p:cNvCxnSpPr>
            <p:nvPr/>
          </p:nvCxnSpPr>
          <p:spPr>
            <a:xfrm>
              <a:off x="786000" y="4734000"/>
              <a:ext cx="0" cy="101195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BDDE31B5-87D2-492C-905C-F7822E9471CE}"/>
                </a:ext>
              </a:extLst>
            </p:cNvPr>
            <p:cNvSpPr txBox="1"/>
            <p:nvPr/>
          </p:nvSpPr>
          <p:spPr>
            <a:xfrm>
              <a:off x="911969" y="4649276"/>
              <a:ext cx="874528" cy="1887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chemeClr val="accent2"/>
                  </a:solidFill>
                </a:rPr>
                <a:t>2018</a:t>
              </a:r>
              <a:endPara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endParaRPr>
            </a:p>
            <a:p>
              <a:r>
                <a:rPr lang="en-US" sz="1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Vera Rubin Observatory connects to REUNA to send its traffic to USA using a link between La Serena – Santiago of 100 </a:t>
              </a:r>
              <a:r>
                <a:rPr lang="en-US" sz="1000" dirty="0" err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Gbps</a:t>
              </a:r>
              <a:endParaRPr lang="en-US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endParaRPr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3B592EF1-A940-4D64-A6D5-8C48D10E49AF}"/>
              </a:ext>
            </a:extLst>
          </p:cNvPr>
          <p:cNvGrpSpPr/>
          <p:nvPr/>
        </p:nvGrpSpPr>
        <p:grpSpPr>
          <a:xfrm>
            <a:off x="7646494" y="3025187"/>
            <a:ext cx="1053767" cy="802013"/>
            <a:chOff x="761727" y="4676605"/>
            <a:chExt cx="1304454" cy="1069351"/>
          </a:xfrm>
        </p:grpSpPr>
        <p:cxnSp>
          <p:nvCxnSpPr>
            <p:cNvPr id="72" name="Conector recto 71">
              <a:extLst>
                <a:ext uri="{FF2B5EF4-FFF2-40B4-BE49-F238E27FC236}">
                  <a16:creationId xmlns:a16="http://schemas.microsoft.com/office/drawing/2014/main" id="{4217736D-FDD5-41CE-B928-3C18BAEB9E7C}"/>
                </a:ext>
              </a:extLst>
            </p:cNvPr>
            <p:cNvCxnSpPr>
              <a:cxnSpLocks/>
            </p:cNvCxnSpPr>
            <p:nvPr/>
          </p:nvCxnSpPr>
          <p:spPr>
            <a:xfrm>
              <a:off x="761727" y="4734000"/>
              <a:ext cx="0" cy="1011956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id="{7D8E197F-A184-4EB4-AF90-9B0711B1E17A}"/>
                </a:ext>
              </a:extLst>
            </p:cNvPr>
            <p:cNvSpPr txBox="1"/>
            <p:nvPr/>
          </p:nvSpPr>
          <p:spPr>
            <a:xfrm>
              <a:off x="864364" y="4676605"/>
              <a:ext cx="1201817" cy="1066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1600" b="1" dirty="0">
                  <a:solidFill>
                    <a:schemeClr val="accent2"/>
                  </a:solidFill>
                </a:rPr>
                <a:t>2022</a:t>
              </a:r>
              <a:endParaRPr lang="es-CL" sz="1000" b="1" dirty="0">
                <a:solidFill>
                  <a:schemeClr val="accent2"/>
                </a:solidFill>
              </a:endParaRPr>
            </a:p>
            <a:p>
              <a:r>
                <a:rPr lang="en-US" sz="1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ESO becomes a member of REUNA</a:t>
              </a:r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62B32577-A434-499A-8691-90A73D1FA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21" y="2337853"/>
            <a:ext cx="1031449" cy="406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6" descr="Z:\PC_FILES\fp7\EVALSO\logo\for in-house printers-300dpi copy\5cm-photoshop-rgb.tif">
            <a:extLst>
              <a:ext uri="{FF2B5EF4-FFF2-40B4-BE49-F238E27FC236}">
                <a16:creationId xmlns:a16="http://schemas.microsoft.com/office/drawing/2014/main" id="{9973CE63-83E5-468B-B3B6-AC20023B1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295" y="2333313"/>
            <a:ext cx="1031444" cy="411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Rubin Observatory Premieres its New Logo | Rubin Observatory">
            <a:extLst>
              <a:ext uri="{FF2B5EF4-FFF2-40B4-BE49-F238E27FC236}">
                <a16:creationId xmlns:a16="http://schemas.microsoft.com/office/drawing/2014/main" id="{DE57E219-A701-4C62-BFCB-CE8C9BA58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6" b="13399"/>
          <a:stretch/>
        </p:blipFill>
        <p:spPr bwMode="auto">
          <a:xfrm>
            <a:off x="4664740" y="2247880"/>
            <a:ext cx="1049086" cy="55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ESO logo | ESO Chile">
            <a:extLst>
              <a:ext uri="{FF2B5EF4-FFF2-40B4-BE49-F238E27FC236}">
                <a16:creationId xmlns:a16="http://schemas.microsoft.com/office/drawing/2014/main" id="{19C937C6-C9D5-431D-B535-A6AFCDF31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03" y="2188801"/>
            <a:ext cx="504968" cy="7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ALMA logo | ESO Chile">
            <a:extLst>
              <a:ext uri="{FF2B5EF4-FFF2-40B4-BE49-F238E27FC236}">
                <a16:creationId xmlns:a16="http://schemas.microsoft.com/office/drawing/2014/main" id="{B4B6301B-B374-4F9A-ADCA-717C220B1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263" y="2105037"/>
            <a:ext cx="510132" cy="70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Sobre el Parque | Astronomía">
            <a:extLst>
              <a:ext uri="{FF2B5EF4-FFF2-40B4-BE49-F238E27FC236}">
                <a16:creationId xmlns:a16="http://schemas.microsoft.com/office/drawing/2014/main" id="{62C432DB-70E2-42DF-AB64-C8D033002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49" y="2247880"/>
            <a:ext cx="848733" cy="551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75207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E83022-9264-4BED-A472-04AED1E70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921904C-1AD4-4326-B0CD-C41A50CC7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0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62DA74D-805D-4DE0-B8F3-DA866CB61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7616A84C-8757-4CC2-971C-A6F5455DF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" y="76084"/>
            <a:ext cx="4683069" cy="695826"/>
          </a:xfrm>
        </p:spPr>
        <p:txBody>
          <a:bodyPr/>
          <a:lstStyle/>
          <a:p>
            <a:r>
              <a:rPr lang="en-US"/>
              <a:t>A collaborative physical connectivity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36B6CE6-89FD-4DBE-87B9-BC65C3F72A2B}"/>
              </a:ext>
            </a:extLst>
          </p:cNvPr>
          <p:cNvSpPr txBox="1"/>
          <p:nvPr/>
        </p:nvSpPr>
        <p:spPr>
          <a:xfrm>
            <a:off x="83820" y="813576"/>
            <a:ext cx="2936966" cy="332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REUNA, through a collaboration agreement with ALMA, accesses a portion of the connectivity infrastructure and installs its PoP in the ALMA data center in AOS.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</a:t>
            </a:r>
            <a:r>
              <a:rPr lang="en-US" sz="1400" dirty="0" smtClean="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telescopes, </a:t>
            </a:r>
            <a:r>
              <a:rPr lang="en-US" sz="1400" dirty="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 the </a:t>
            </a:r>
            <a:r>
              <a:rPr lang="en-US" sz="1400" dirty="0" smtClean="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Park, make </a:t>
            </a:r>
            <a:r>
              <a:rPr lang="en-US" sz="1400" dirty="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agreements with ALMA to achieve last-mile connectivity to connect the various hills to the REUNA PoP.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CWDM solution is the current proposal of connectivity.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first telescope connected is expected for first half of 2024</a:t>
            </a:r>
            <a:endParaRPr lang="es-CL" sz="1400" dirty="0">
              <a:solidFill>
                <a:srgbClr val="41414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F8E982-9FB2-489C-B047-7F6E11F3B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475" y="771910"/>
            <a:ext cx="6041525" cy="31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31834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http://purl.org/dc/elements/1.1/"/>
    <ds:schemaRef ds:uri="e7019c98-23ef-46f8-8434-cfd3a3bc7393"/>
    <ds:schemaRef ds:uri="http://schemas.microsoft.com/office/infopath/2007/PartnerControls"/>
    <ds:schemaRef ds:uri="http://schemas.microsoft.com/sharepoint/v3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25797</TotalTime>
  <Words>528</Words>
  <Application>Microsoft Office PowerPoint</Application>
  <PresentationFormat>Presentación en pantalla (16:9)</PresentationFormat>
  <Paragraphs>91</Paragraphs>
  <Slides>12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Arial</vt:lpstr>
      <vt:lpstr>Calibri</vt:lpstr>
      <vt:lpstr>Century Gothic</vt:lpstr>
      <vt:lpstr>FrankRuehl</vt:lpstr>
      <vt:lpstr>Montserrat</vt:lpstr>
      <vt:lpstr>Poppins</vt:lpstr>
      <vt:lpstr>Raleway</vt:lpstr>
      <vt:lpstr>Trebuchet MS</vt:lpstr>
      <vt:lpstr>Verdana</vt:lpstr>
      <vt:lpstr>Wingdings</vt:lpstr>
      <vt:lpstr>GEANT Association</vt:lpstr>
      <vt:lpstr>Presentación de PowerPoint</vt:lpstr>
      <vt:lpstr>Agenda</vt:lpstr>
      <vt:lpstr>Presentación de PowerPoint</vt:lpstr>
      <vt:lpstr>We are advancing towards a great digital platform with national coverage </vt:lpstr>
      <vt:lpstr>Presentación de PowerPoint</vt:lpstr>
      <vt:lpstr>Chile, the astronomical capital 2025</vt:lpstr>
      <vt:lpstr>Presentación de PowerPoint</vt:lpstr>
      <vt:lpstr>Presentación de PowerPoint</vt:lpstr>
      <vt:lpstr>A collaborative physical connectivity</vt:lpstr>
      <vt:lpstr>International Reach</vt:lpstr>
      <vt:lpstr>Next Challenge: Connecting Antarctica</vt:lpstr>
      <vt:lpstr>Presentación de PowerPoint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aastudillo</cp:lastModifiedBy>
  <cp:revision>237</cp:revision>
  <dcterms:created xsi:type="dcterms:W3CDTF">2015-04-29T14:13:57Z</dcterms:created>
  <dcterms:modified xsi:type="dcterms:W3CDTF">2023-06-06T16:36:43Z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