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3"/>
  </p:notesMasterIdLst>
  <p:sldIdLst>
    <p:sldId id="296" r:id="rId6"/>
    <p:sldId id="297" r:id="rId7"/>
    <p:sldId id="298" r:id="rId8"/>
    <p:sldId id="310" r:id="rId9"/>
    <p:sldId id="299" r:id="rId10"/>
    <p:sldId id="300" r:id="rId11"/>
    <p:sldId id="304" r:id="rId12"/>
    <p:sldId id="305" r:id="rId13"/>
    <p:sldId id="306" r:id="rId14"/>
    <p:sldId id="307" r:id="rId15"/>
    <p:sldId id="308" r:id="rId16"/>
    <p:sldId id="301" r:id="rId17"/>
    <p:sldId id="303" r:id="rId18"/>
    <p:sldId id="309" r:id="rId19"/>
    <p:sldId id="311" r:id="rId20"/>
    <p:sldId id="302" r:id="rId21"/>
    <p:sldId id="295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6A500"/>
    <a:srgbClr val="414140"/>
    <a:srgbClr val="1A6992"/>
    <a:srgbClr val="008B96"/>
    <a:srgbClr val="34699A"/>
    <a:srgbClr val="2F9285"/>
    <a:srgbClr val="5B2D35"/>
    <a:srgbClr val="F59AA2"/>
    <a:srgbClr val="00A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" autoAdjust="0"/>
    <p:restoredTop sz="87520"/>
  </p:normalViewPr>
  <p:slideViewPr>
    <p:cSldViewPr snapToGrid="0">
      <p:cViewPr varScale="1">
        <p:scale>
          <a:sx n="260" d="100"/>
          <a:sy n="260" d="100"/>
        </p:scale>
        <p:origin x="2400" y="1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36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40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09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Numbers are reference to the </a:t>
            </a:r>
            <a:r>
              <a:rPr lang="en-GB" dirty="0" err="1"/>
              <a:t>MiTRE</a:t>
            </a:r>
            <a:r>
              <a:rPr lang="en-GB" dirty="0"/>
              <a:t> ATT&amp;CK framework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61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5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77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05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83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1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0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6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71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9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8FFCFB-A2D6-44FD-A6E8-9CC7383FC4B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6758D40-DF80-6D45-03ED-5AD8B9541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84CE6E-D02B-BABA-CCB1-07AD8907B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ECBA43A-EBD9-CD7B-77F7-1566030460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2968" y="295238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2968" y="2278904"/>
            <a:ext cx="5793498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274" y="1568939"/>
            <a:ext cx="5793498" cy="42881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2968" y="3362132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62968" y="3656619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0FE09F2-B14B-F9A7-4513-8B2FF762A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13446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3B639B-8E32-541A-63CB-991F5D276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293"/>
          <a:stretch/>
        </p:blipFill>
        <p:spPr>
          <a:xfrm>
            <a:off x="350201" y="4752828"/>
            <a:ext cx="908858" cy="27114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410BC38-7C9D-15E4-84B6-ECCF5D1A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7028" r="21626" b="73781"/>
          <a:stretch/>
        </p:blipFill>
        <p:spPr>
          <a:xfrm>
            <a:off x="4839562" y="4629812"/>
            <a:ext cx="4127158" cy="5136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BFC2B1-B144-02BC-DE3C-6CE55245BC8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0472FF4-AC32-C1ED-F7EA-9B50E3B26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6662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4F466D7-686C-06C3-02E8-0BD011B30C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pic>
        <p:nvPicPr>
          <p:cNvPr id="25" name="Picture 2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E551EE4-411B-283D-DCDC-7B23F637E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C670CD4-7DB7-994B-E77D-0D9FC750E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357816"/>
            <a:ext cx="9144000" cy="785684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9E720D-2634-290D-DB15-130A152F1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788"/>
          <a:stretch/>
        </p:blipFill>
        <p:spPr>
          <a:xfrm>
            <a:off x="350200" y="4479156"/>
            <a:ext cx="1274549" cy="525087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B68E06C-FB38-3501-E14C-8A908E707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2161" r="21626" b="73781"/>
          <a:stretch/>
        </p:blipFill>
        <p:spPr>
          <a:xfrm>
            <a:off x="4839562" y="4357814"/>
            <a:ext cx="4127158" cy="785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2981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1A699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006A-16F3-59F8-FD22-72F496522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Tim Waters BICT </a:t>
            </a:r>
            <a:r>
              <a:rPr lang="en-US" dirty="0" err="1"/>
              <a:t>MscBA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F55B6C-DAEA-92B4-566C-BB543E712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356" y="2323345"/>
            <a:ext cx="5793498" cy="376599"/>
          </a:xfrm>
        </p:spPr>
        <p:txBody>
          <a:bodyPr/>
          <a:lstStyle/>
          <a:p>
            <a:r>
              <a:rPr lang="en-US" dirty="0"/>
              <a:t>IVRE at 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6070B-413B-5CE1-E4B5-3863E325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Do you see what I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86F00-9A62-CB98-4DEC-B9D59F398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Tirana, Albania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A2B39-9BE5-C36B-61F8-FCFD9EDE05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June 2023</a:t>
            </a:r>
          </a:p>
        </p:txBody>
      </p:sp>
    </p:spTree>
    <p:extLst>
      <p:ext uri="{BB962C8B-B14F-4D97-AF65-F5344CB8AC3E}">
        <p14:creationId xmlns:p14="http://schemas.microsoft.com/office/powerpoint/2010/main" val="417822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32BD84C-3FEA-82EF-94D8-A5A8065C5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52"/>
          <a:stretch/>
        </p:blipFill>
        <p:spPr>
          <a:xfrm>
            <a:off x="443089" y="639749"/>
            <a:ext cx="1969371" cy="180572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446F3-6DED-4A1D-5281-AB91E3152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92CE2A-4508-B7C2-AE72-2E472FB3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IVRE – filtering + aggregation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5E54A-8D8C-5AF1-2B22-A0A0972FB907}"/>
              </a:ext>
            </a:extLst>
          </p:cNvPr>
          <p:cNvSpPr/>
          <p:nvPr/>
        </p:nvSpPr>
        <p:spPr>
          <a:xfrm>
            <a:off x="443089" y="1216138"/>
            <a:ext cx="862256" cy="559312"/>
          </a:xfrm>
          <a:prstGeom prst="rect">
            <a:avLst/>
          </a:prstGeom>
          <a:solidFill>
            <a:srgbClr val="F6A5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8A079F5B-BB57-3041-FC7F-4ABB2797E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03" y="1006191"/>
            <a:ext cx="1444820" cy="481607"/>
          </a:xfrm>
          <a:prstGeom prst="rect">
            <a:avLst/>
          </a:prstGeom>
        </p:spPr>
      </p:pic>
      <p:pic>
        <p:nvPicPr>
          <p:cNvPr id="11" name="Picture 10" descr="A picture containing screenshot, text, number, parallel&#10;&#10;Description automatically generated">
            <a:extLst>
              <a:ext uri="{FF2B5EF4-FFF2-40B4-BE49-F238E27FC236}">
                <a16:creationId xmlns:a16="http://schemas.microsoft.com/office/drawing/2014/main" id="{1CDA8823-5569-EDA7-67CF-4B735E219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60" y="1810495"/>
            <a:ext cx="2872115" cy="2520528"/>
          </a:xfrm>
          <a:prstGeom prst="rect">
            <a:avLst/>
          </a:prstGeom>
        </p:spPr>
      </p:pic>
      <p:pic>
        <p:nvPicPr>
          <p:cNvPr id="15" name="Picture 14" descr="A screenshot of a search box&#10;&#10;Description automatically generated with low confidence">
            <a:extLst>
              <a:ext uri="{FF2B5EF4-FFF2-40B4-BE49-F238E27FC236}">
                <a16:creationId xmlns:a16="http://schemas.microsoft.com/office/drawing/2014/main" id="{CD484CCA-7F99-0991-DF30-5D4FA1ED0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24" y="335096"/>
            <a:ext cx="1610215" cy="1358181"/>
          </a:xfrm>
          <a:prstGeom prst="rect">
            <a:avLst/>
          </a:prstGeom>
        </p:spPr>
      </p:pic>
      <p:pic>
        <p:nvPicPr>
          <p:cNvPr id="19" name="Picture 18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C32C325A-41A3-2E0B-6A76-7676A7B4B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63" y="1700854"/>
            <a:ext cx="2968405" cy="263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20CCE-1C7E-83D5-9347-FBB81D53A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Newly added IP’s in a specified timeframe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C8D26-79AE-C376-16C9-C5BA7485B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B6DC7F-475A-AD3D-E757-E1ED4C0F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GÉANT specific implementation</a:t>
            </a: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0EEB6FA-0B90-42E2-1EDC-07300D005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15" y="1266658"/>
            <a:ext cx="3600172" cy="31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20CCE-1C7E-83D5-9347-FBB81D53A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Newly opened up ports on a host in a specified timeframe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C8D26-79AE-C376-16C9-C5BA7485B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B6DC7F-475A-AD3D-E757-E1ED4C0F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GÉANT specific implementation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F4F734-2AC1-CF67-F453-1F10111F9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5886"/>
            <a:ext cx="7772400" cy="24222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B78D3D-9BA9-F84C-7BBA-F66DE7CE23C8}"/>
              </a:ext>
            </a:extLst>
          </p:cNvPr>
          <p:cNvSpPr/>
          <p:nvPr/>
        </p:nvSpPr>
        <p:spPr>
          <a:xfrm>
            <a:off x="419100" y="2834640"/>
            <a:ext cx="7818120" cy="302971"/>
          </a:xfrm>
          <a:prstGeom prst="rect">
            <a:avLst/>
          </a:prstGeom>
          <a:solidFill>
            <a:schemeClr val="accent1">
              <a:alpha val="56411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C4D714-E428-52C6-DA9B-52930F53BB74}"/>
              </a:ext>
            </a:extLst>
          </p:cNvPr>
          <p:cNvSpPr/>
          <p:nvPr/>
        </p:nvSpPr>
        <p:spPr>
          <a:xfrm>
            <a:off x="388460" y="1833171"/>
            <a:ext cx="7879399" cy="2115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D1BB72-E2F2-4A36-052B-F6B255079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From an incident response perspective: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Did a port open up or close?</a:t>
            </a:r>
          </a:p>
          <a:p>
            <a:r>
              <a:rPr lang="en-GB" dirty="0"/>
              <a:t>T1601 – Modify / patch / downgrade system image</a:t>
            </a:r>
          </a:p>
          <a:p>
            <a:r>
              <a:rPr lang="en-GB" dirty="0"/>
              <a:t>T1095 – Non-application Layer Protocol</a:t>
            </a:r>
          </a:p>
          <a:p>
            <a:r>
              <a:rPr lang="en-GB" dirty="0"/>
              <a:t>T1571 – Non-Standard 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Did the service fingerprint / HTTP headers change?</a:t>
            </a:r>
          </a:p>
          <a:p>
            <a:r>
              <a:rPr lang="en-GB" dirty="0"/>
              <a:t>T1601 – Modify / patch / downgrade system image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6D86A-0E85-45AC-037D-DF51B243B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C7F970-48E6-AB28-7E1C-665F5207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useful use cases</a:t>
            </a:r>
          </a:p>
        </p:txBody>
      </p:sp>
    </p:spTree>
    <p:extLst>
      <p:ext uri="{BB962C8B-B14F-4D97-AF65-F5344CB8AC3E}">
        <p14:creationId xmlns:p14="http://schemas.microsoft.com/office/powerpoint/2010/main" val="23483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D1BB72-E2F2-4A36-052B-F6B255079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From a (security) compliancy perspective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Find unmanaged machines / IoT-devices that run outdated software</a:t>
            </a:r>
          </a:p>
          <a:p>
            <a:endParaRPr lang="en-GB" dirty="0"/>
          </a:p>
          <a:p>
            <a:r>
              <a:rPr lang="en-GB" dirty="0"/>
              <a:t>Find software that should not be running</a:t>
            </a:r>
          </a:p>
          <a:p>
            <a:pPr lvl="1"/>
            <a:r>
              <a:rPr lang="en-NL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6881-6889</a:t>
            </a:r>
            <a:r>
              <a:rPr lang="en-GB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bittorrent</a:t>
            </a:r>
            <a:r>
              <a:rPr lang="en-GB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), 1194 (OpenVPN)</a:t>
            </a:r>
          </a:p>
          <a:p>
            <a:pPr lvl="1"/>
            <a:endParaRPr lang="en-GB" dirty="0"/>
          </a:p>
          <a:p>
            <a:r>
              <a:rPr lang="en-GB" dirty="0"/>
              <a:t>Find (the number of) wildcard certificates used within the network</a:t>
            </a:r>
          </a:p>
          <a:p>
            <a:endParaRPr lang="en-GB" dirty="0"/>
          </a:p>
          <a:p>
            <a:r>
              <a:rPr lang="en-GB" dirty="0"/>
              <a:t>Find websites that do not do a hard redirect from port 80 to 443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6D86A-0E85-45AC-037D-DF51B243B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C7F970-48E6-AB28-7E1C-665F5207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useful use cases</a:t>
            </a:r>
          </a:p>
        </p:txBody>
      </p:sp>
    </p:spTree>
    <p:extLst>
      <p:ext uri="{BB962C8B-B14F-4D97-AF65-F5344CB8AC3E}">
        <p14:creationId xmlns:p14="http://schemas.microsoft.com/office/powerpoint/2010/main" val="273180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E2C708-CE67-3232-B3F3-B5EFC9D47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Several services that came up with vulnerabilities</a:t>
            </a:r>
          </a:p>
          <a:p>
            <a:pPr lvl="1"/>
            <a:r>
              <a:rPr lang="en-GB" dirty="0"/>
              <a:t>NFS  shares that could be read/write for everyone</a:t>
            </a:r>
          </a:p>
          <a:p>
            <a:pPr lvl="1"/>
            <a:r>
              <a:rPr lang="en-GB" dirty="0"/>
              <a:t>VNC (remote desktop) tools without authentication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Structural problems</a:t>
            </a:r>
          </a:p>
          <a:p>
            <a:pPr lvl="1"/>
            <a:r>
              <a:rPr lang="en-GB" dirty="0"/>
              <a:t>Servers using expired certificates</a:t>
            </a:r>
          </a:p>
          <a:p>
            <a:pPr lvl="1"/>
            <a:r>
              <a:rPr lang="en-GB" dirty="0"/>
              <a:t>Wildcard certificates that are being used to widely</a:t>
            </a:r>
          </a:p>
          <a:p>
            <a:pPr lvl="1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62C712-A78D-5FA1-4FD6-74EE9A31F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B1442B-B167-6D54-69A6-D403554C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we (internally) find at GÉANT using IVRE?</a:t>
            </a:r>
          </a:p>
        </p:txBody>
      </p:sp>
    </p:spTree>
    <p:extLst>
      <p:ext uri="{BB962C8B-B14F-4D97-AF65-F5344CB8AC3E}">
        <p14:creationId xmlns:p14="http://schemas.microsoft.com/office/powerpoint/2010/main" val="7542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EA26A0-02DA-D433-7D74-802FB5C3B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Scan both from inside and outside</a:t>
            </a:r>
          </a:p>
          <a:p>
            <a:pPr lvl="1"/>
            <a:r>
              <a:rPr lang="en-GB" dirty="0"/>
              <a:t>Be notified when new ports are opened up to the internet</a:t>
            </a:r>
          </a:p>
          <a:p>
            <a:endParaRPr lang="en-GB" dirty="0"/>
          </a:p>
          <a:p>
            <a:r>
              <a:rPr lang="en-GB" dirty="0"/>
              <a:t>Integration with commercial vulnerability scanner ( new hosts are added and scanned automatically)</a:t>
            </a:r>
          </a:p>
          <a:p>
            <a:endParaRPr lang="en-GB" dirty="0"/>
          </a:p>
          <a:p>
            <a:r>
              <a:rPr lang="en-GB" dirty="0"/>
              <a:t>Adding vulnerability scanning data ( Nuclei )</a:t>
            </a:r>
          </a:p>
          <a:p>
            <a:endParaRPr lang="en-GB" dirty="0"/>
          </a:p>
          <a:p>
            <a:r>
              <a:rPr lang="en-GB" dirty="0"/>
              <a:t>Further development and automation of use cases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B0973-0A00-1B26-081A-E3BCB5E20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5297E7-AB73-E7D2-FE8E-87F798A4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/ road map</a:t>
            </a:r>
          </a:p>
        </p:txBody>
      </p:sp>
    </p:spTree>
    <p:extLst>
      <p:ext uri="{BB962C8B-B14F-4D97-AF65-F5344CB8AC3E}">
        <p14:creationId xmlns:p14="http://schemas.microsoft.com/office/powerpoint/2010/main" val="39540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tim.waters@geant.org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9774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64203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6A5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ilhouette of a person squatting in front of a fire&#10;&#10;Description automatically generated with medium confidence">
            <a:extLst>
              <a:ext uri="{FF2B5EF4-FFF2-40B4-BE49-F238E27FC236}">
                <a16:creationId xmlns:a16="http://schemas.microsoft.com/office/drawing/2014/main" id="{76E3835C-4FBB-3C73-FF1B-CEBD2993D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" y="131562"/>
            <a:ext cx="4138245" cy="413824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group of men holding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0A0D4EE4-4F33-E6D5-7728-FE3B816D1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95" y="131562"/>
            <a:ext cx="4138244" cy="41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F40DC-C8BF-9A89-A35E-A084A5EAA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To investigate how many systems are affected:</a:t>
            </a:r>
          </a:p>
          <a:p>
            <a:pPr>
              <a:buFontTx/>
              <a:buChar char="-"/>
            </a:pPr>
            <a:r>
              <a:rPr lang="en-US" dirty="0"/>
              <a:t>Check inventory software what server software has changed</a:t>
            </a:r>
          </a:p>
          <a:p>
            <a:pPr>
              <a:buFontTx/>
              <a:buChar char="-"/>
            </a:pPr>
            <a:r>
              <a:rPr lang="en-US" dirty="0"/>
              <a:t>Scan all your servers for certain binaries</a:t>
            </a:r>
          </a:p>
          <a:p>
            <a:pPr>
              <a:buFontTx/>
              <a:buChar char="-"/>
            </a:pPr>
            <a:r>
              <a:rPr lang="en-US" dirty="0"/>
              <a:t>Scan your webservers for changed HTTP-headers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How to construct a timeline?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C7EF5-31FB-E58B-F17D-668635F5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31FE4F-AD59-B1C3-4339-80E55AE1D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Why the bottle?</a:t>
            </a:r>
          </a:p>
          <a:p>
            <a:pPr lvl="1"/>
            <a:r>
              <a:rPr lang="en-GB" dirty="0"/>
              <a:t>IVRE means ‘drunk’ in French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8EF47-27C1-DF48-0731-ED1DF778E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6B32AF-352C-2EBB-5E15-25F35A8C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IVRE to the rescue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62A3E-5400-6AC8-6ABA-1565CE2B3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45"/>
          <a:stretch/>
        </p:blipFill>
        <p:spPr>
          <a:xfrm>
            <a:off x="4754880" y="827388"/>
            <a:ext cx="3672305" cy="316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A1B02-9E3B-C93F-2FDC-34E386346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17614">
            <a:off x="6396186" y="1614062"/>
            <a:ext cx="671708" cy="6717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459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913C99-10D8-7EE5-2000-9D7773036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Solution might be the IVRE recon framework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Can import </a:t>
            </a:r>
            <a:r>
              <a:rPr lang="en-GB" dirty="0" err="1"/>
              <a:t>masscan</a:t>
            </a:r>
            <a:r>
              <a:rPr lang="en-GB" dirty="0"/>
              <a:t>/</a:t>
            </a:r>
            <a:r>
              <a:rPr lang="en-GB" dirty="0" err="1"/>
              <a:t>nmap</a:t>
            </a:r>
            <a:r>
              <a:rPr lang="en-GB" dirty="0"/>
              <a:t>/</a:t>
            </a:r>
            <a:r>
              <a:rPr lang="en-GB" dirty="0" err="1"/>
              <a:t>zeek</a:t>
            </a:r>
            <a:r>
              <a:rPr lang="en-GB" dirty="0"/>
              <a:t>/bro data to create a fingerprint of the network at one point in time</a:t>
            </a:r>
          </a:p>
          <a:p>
            <a:r>
              <a:rPr lang="en-GB" dirty="0"/>
              <a:t>When run daily, can be used to ‘go back in time’ and see changes throughout the network</a:t>
            </a:r>
          </a:p>
          <a:p>
            <a:r>
              <a:rPr lang="en-GB" dirty="0"/>
              <a:t>In previous scenario, you could go back and see when the HTTP-header of a server changed. Can thus be used to track down patient zero ( the one where the HTTP-header changed first).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4CAB7-8C22-3A21-5710-CAD51045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8B4C69-8DB4-543E-92A9-879CB389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IVRE to the rescue</a:t>
            </a:r>
          </a:p>
        </p:txBody>
      </p:sp>
    </p:spTree>
    <p:extLst>
      <p:ext uri="{BB962C8B-B14F-4D97-AF65-F5344CB8AC3E}">
        <p14:creationId xmlns:p14="http://schemas.microsoft.com/office/powerpoint/2010/main" val="33646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5844F8B-EC3A-6E47-34F4-D5C6DDD2E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" y="704016"/>
            <a:ext cx="6471513" cy="376484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446F3-6DED-4A1D-5281-AB91E3152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92CE2A-4508-B7C2-AE72-2E472FB3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IVRE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D4ECCF-7033-768C-84D5-D127857792B2}"/>
              </a:ext>
            </a:extLst>
          </p:cNvPr>
          <p:cNvGrpSpPr/>
          <p:nvPr/>
        </p:nvGrpSpPr>
        <p:grpSpPr>
          <a:xfrm>
            <a:off x="104889" y="1088571"/>
            <a:ext cx="381340" cy="635757"/>
            <a:chOff x="104889" y="1088571"/>
            <a:chExt cx="381340" cy="63575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CC50EE3-AA0B-7AD9-E467-C568BF174F33}"/>
                </a:ext>
              </a:extLst>
            </p:cNvPr>
            <p:cNvCxnSpPr/>
            <p:nvPr/>
          </p:nvCxnSpPr>
          <p:spPr>
            <a:xfrm>
              <a:off x="123372" y="1088571"/>
              <a:ext cx="362857" cy="362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A49E23-BFE8-E39D-674A-D385BA25BA1B}"/>
                </a:ext>
              </a:extLst>
            </p:cNvPr>
            <p:cNvSpPr txBox="1"/>
            <p:nvPr/>
          </p:nvSpPr>
          <p:spPr>
            <a:xfrm rot="2931943">
              <a:off x="-51404" y="1267953"/>
              <a:ext cx="61266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Filters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8928AC-E6B9-D70C-8B40-99FF29FDDFF7}"/>
              </a:ext>
            </a:extLst>
          </p:cNvPr>
          <p:cNvGrpSpPr/>
          <p:nvPr/>
        </p:nvGrpSpPr>
        <p:grpSpPr>
          <a:xfrm>
            <a:off x="3776627" y="-82849"/>
            <a:ext cx="818917" cy="841384"/>
            <a:chOff x="486229" y="814091"/>
            <a:chExt cx="818917" cy="84138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3460BDF-D6A7-4AF4-DA60-3699E67FAB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229" y="1133300"/>
              <a:ext cx="338173" cy="318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231575-3427-02A4-DB88-0C33816D2B17}"/>
                </a:ext>
              </a:extLst>
            </p:cNvPr>
            <p:cNvSpPr txBox="1"/>
            <p:nvPr/>
          </p:nvSpPr>
          <p:spPr>
            <a:xfrm rot="18538965">
              <a:off x="630539" y="980867"/>
              <a:ext cx="84138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Filter </a:t>
              </a:r>
              <a:br>
                <a:rPr lang="en-GB" dirty="0"/>
              </a:br>
              <a:r>
                <a:rPr lang="en-GB" dirty="0"/>
                <a:t>shortcuts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B00532-59F6-FE91-C3DE-6B5E2BE08B33}"/>
              </a:ext>
            </a:extLst>
          </p:cNvPr>
          <p:cNvGrpSpPr/>
          <p:nvPr/>
        </p:nvGrpSpPr>
        <p:grpSpPr>
          <a:xfrm>
            <a:off x="4341629" y="973848"/>
            <a:ext cx="2361605" cy="300082"/>
            <a:chOff x="-338659" y="820006"/>
            <a:chExt cx="2361605" cy="30008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5742B0B-88A3-2482-258C-0272E5CD40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38659" y="968533"/>
              <a:ext cx="563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4E5CF0-086D-87CB-19D6-F278FB3ACF38}"/>
                </a:ext>
              </a:extLst>
            </p:cNvPr>
            <p:cNvSpPr txBox="1"/>
            <p:nvPr/>
          </p:nvSpPr>
          <p:spPr>
            <a:xfrm>
              <a:off x="208923" y="820006"/>
              <a:ext cx="181402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Host + scan description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A50E8E-FBB7-A5AF-0C37-3DD14C1F2230}"/>
              </a:ext>
            </a:extLst>
          </p:cNvPr>
          <p:cNvGrpSpPr/>
          <p:nvPr/>
        </p:nvGrpSpPr>
        <p:grpSpPr>
          <a:xfrm>
            <a:off x="4341629" y="1301388"/>
            <a:ext cx="1486172" cy="300082"/>
            <a:chOff x="-338659" y="820006"/>
            <a:chExt cx="1486172" cy="30008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A90343F-F7C8-1ECC-DB93-F317D37280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38659" y="968533"/>
              <a:ext cx="563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072368-1D4E-81A8-232F-C029C05CBE5E}"/>
                </a:ext>
              </a:extLst>
            </p:cNvPr>
            <p:cNvSpPr txBox="1"/>
            <p:nvPr/>
          </p:nvSpPr>
          <p:spPr>
            <a:xfrm>
              <a:off x="208923" y="820006"/>
              <a:ext cx="93859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Port status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8CEA4B-2520-3392-622A-FFD144346AC6}"/>
              </a:ext>
            </a:extLst>
          </p:cNvPr>
          <p:cNvGrpSpPr/>
          <p:nvPr/>
        </p:nvGrpSpPr>
        <p:grpSpPr>
          <a:xfrm rot="16200000">
            <a:off x="708270" y="2745353"/>
            <a:ext cx="381338" cy="920124"/>
            <a:chOff x="104891" y="957932"/>
            <a:chExt cx="381338" cy="92012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E0AD4A-A3EE-9E2F-0853-F638A418B107}"/>
                </a:ext>
              </a:extLst>
            </p:cNvPr>
            <p:cNvCxnSpPr/>
            <p:nvPr/>
          </p:nvCxnSpPr>
          <p:spPr>
            <a:xfrm>
              <a:off x="123372" y="1088571"/>
              <a:ext cx="362857" cy="362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C9D2E7-5927-81E5-1D00-DFDAD201D887}"/>
                </a:ext>
              </a:extLst>
            </p:cNvPr>
            <p:cNvSpPr txBox="1"/>
            <p:nvPr/>
          </p:nvSpPr>
          <p:spPr>
            <a:xfrm rot="2931943">
              <a:off x="-205130" y="1267953"/>
              <a:ext cx="92012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Top values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41AAE4-2F29-DACB-8673-16195F14A656}"/>
              </a:ext>
            </a:extLst>
          </p:cNvPr>
          <p:cNvGrpSpPr/>
          <p:nvPr/>
        </p:nvGrpSpPr>
        <p:grpSpPr>
          <a:xfrm>
            <a:off x="6782395" y="824597"/>
            <a:ext cx="2313707" cy="507831"/>
            <a:chOff x="-338659" y="820006"/>
            <a:chExt cx="2313707" cy="507831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6AD6C90-0A2A-9A80-6E6F-25BF4A75DF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38659" y="968533"/>
              <a:ext cx="563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DE6A07-14E4-C006-8256-2A20A6B6B580}"/>
                </a:ext>
              </a:extLst>
            </p:cNvPr>
            <p:cNvSpPr txBox="1"/>
            <p:nvPr/>
          </p:nvSpPr>
          <p:spPr>
            <a:xfrm>
              <a:off x="208923" y="820006"/>
              <a:ext cx="176612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Create/edit comments</a:t>
              </a:r>
              <a:br>
                <a:rPr lang="en-GB" dirty="0"/>
              </a:br>
              <a:r>
                <a:rPr lang="en-GB" dirty="0"/>
                <a:t>on Wiki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A98DFD2-8ECA-37DA-B651-F32D25218F61}"/>
              </a:ext>
            </a:extLst>
          </p:cNvPr>
          <p:cNvSpPr/>
          <p:nvPr/>
        </p:nvSpPr>
        <p:spPr>
          <a:xfrm>
            <a:off x="2281428" y="890546"/>
            <a:ext cx="4540286" cy="710924"/>
          </a:xfrm>
          <a:prstGeom prst="rect">
            <a:avLst/>
          </a:prstGeom>
          <a:solidFill>
            <a:srgbClr val="F6A5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5844F8B-EC3A-6E47-34F4-D5C6DDD2E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85"/>
          <a:stretch/>
        </p:blipFill>
        <p:spPr>
          <a:xfrm>
            <a:off x="458307" y="661996"/>
            <a:ext cx="3470661" cy="122386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446F3-6DED-4A1D-5281-AB91E3152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92CE2A-4508-B7C2-AE72-2E472FB3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IVRE</a:t>
            </a:r>
          </a:p>
        </p:txBody>
      </p:sp>
      <p:pic>
        <p:nvPicPr>
          <p:cNvPr id="2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2467179-1BE8-96AA-AB08-493532EC0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5" r="-120" b="76530"/>
          <a:stretch/>
        </p:blipFill>
        <p:spPr>
          <a:xfrm>
            <a:off x="2981935" y="1944505"/>
            <a:ext cx="5898904" cy="11470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F5F47A5-9CEA-FA3A-BDC2-82DB79A0B86A}"/>
              </a:ext>
            </a:extLst>
          </p:cNvPr>
          <p:cNvGrpSpPr/>
          <p:nvPr/>
        </p:nvGrpSpPr>
        <p:grpSpPr>
          <a:xfrm>
            <a:off x="2587547" y="1894313"/>
            <a:ext cx="362857" cy="623733"/>
            <a:chOff x="123372" y="1088571"/>
            <a:chExt cx="362857" cy="62373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2CD3411-38FE-96DC-77A9-94799C5F9C3D}"/>
                </a:ext>
              </a:extLst>
            </p:cNvPr>
            <p:cNvCxnSpPr/>
            <p:nvPr/>
          </p:nvCxnSpPr>
          <p:spPr>
            <a:xfrm>
              <a:off x="123372" y="1088571"/>
              <a:ext cx="362857" cy="362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B191B7-DAAA-B6F2-3747-2CEE0B3BE46B}"/>
                </a:ext>
              </a:extLst>
            </p:cNvPr>
            <p:cNvSpPr txBox="1"/>
            <p:nvPr/>
          </p:nvSpPr>
          <p:spPr>
            <a:xfrm rot="2931943">
              <a:off x="-39382" y="1287188"/>
              <a:ext cx="5886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IP/DNS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C5A027-B2B9-AA6A-EC88-F8A8658DA736}"/>
              </a:ext>
            </a:extLst>
          </p:cNvPr>
          <p:cNvGrpSpPr/>
          <p:nvPr/>
        </p:nvGrpSpPr>
        <p:grpSpPr>
          <a:xfrm rot="18963023">
            <a:off x="1202538" y="2226223"/>
            <a:ext cx="1960351" cy="775380"/>
            <a:chOff x="-1170317" y="676049"/>
            <a:chExt cx="1960351" cy="77538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904C43B-DDEB-B7EA-65D4-A885D78D8C1E}"/>
                </a:ext>
              </a:extLst>
            </p:cNvPr>
            <p:cNvCxnSpPr/>
            <p:nvPr/>
          </p:nvCxnSpPr>
          <p:spPr>
            <a:xfrm>
              <a:off x="123372" y="1088571"/>
              <a:ext cx="362857" cy="362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8824B2-DD3A-0DAE-7385-69FE09F65FC1}"/>
                </a:ext>
              </a:extLst>
            </p:cNvPr>
            <p:cNvSpPr txBox="1"/>
            <p:nvPr/>
          </p:nvSpPr>
          <p:spPr>
            <a:xfrm rot="2636977">
              <a:off x="-1170317" y="676049"/>
              <a:ext cx="19603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Category / Country / AS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6E72C3-122C-9638-FEF8-3C041D8E5461}"/>
              </a:ext>
            </a:extLst>
          </p:cNvPr>
          <p:cNvGrpSpPr/>
          <p:nvPr/>
        </p:nvGrpSpPr>
        <p:grpSpPr>
          <a:xfrm>
            <a:off x="5478158" y="2290211"/>
            <a:ext cx="2229679" cy="253916"/>
            <a:chOff x="-158147" y="1219221"/>
            <a:chExt cx="2229679" cy="253916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6201E1F-16B9-1143-2844-458D1CDBE7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58147" y="1346179"/>
              <a:ext cx="462948" cy="1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6EF8FA9-0F32-C16E-2FC5-98701CDE2B01}"/>
                </a:ext>
              </a:extLst>
            </p:cNvPr>
            <p:cNvSpPr txBox="1"/>
            <p:nvPr/>
          </p:nvSpPr>
          <p:spPr>
            <a:xfrm>
              <a:off x="253406" y="1219221"/>
              <a:ext cx="181812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Scan sources that contributed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F8712-E3CA-8AD2-EC1C-6B1331FA0C00}"/>
              </a:ext>
            </a:extLst>
          </p:cNvPr>
          <p:cNvGrpSpPr/>
          <p:nvPr/>
        </p:nvGrpSpPr>
        <p:grpSpPr>
          <a:xfrm>
            <a:off x="902529" y="2468586"/>
            <a:ext cx="1972019" cy="1113490"/>
            <a:chOff x="902529" y="2468586"/>
            <a:chExt cx="1972019" cy="1113490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EA8F983-8010-B34C-0615-8BAD3BD2E675}"/>
                </a:ext>
              </a:extLst>
            </p:cNvPr>
            <p:cNvCxnSpPr/>
            <p:nvPr/>
          </p:nvCxnSpPr>
          <p:spPr>
            <a:xfrm rot="18963023">
              <a:off x="2511691" y="2468586"/>
              <a:ext cx="362857" cy="362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42" name="Picture 41" descr="A picture containing brass knucks&#10;&#10;Description automatically generated">
              <a:extLst>
                <a:ext uri="{FF2B5EF4-FFF2-40B4-BE49-F238E27FC236}">
                  <a16:creationId xmlns:a16="http://schemas.microsoft.com/office/drawing/2014/main" id="{FBE50FBB-67A4-4ED8-47B4-F87865AC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29" y="2542115"/>
              <a:ext cx="1490853" cy="103996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B4EDED-CAAB-D472-9878-F4086B41707A}"/>
              </a:ext>
            </a:extLst>
          </p:cNvPr>
          <p:cNvGrpSpPr/>
          <p:nvPr/>
        </p:nvGrpSpPr>
        <p:grpSpPr>
          <a:xfrm>
            <a:off x="3998479" y="3091588"/>
            <a:ext cx="776175" cy="655629"/>
            <a:chOff x="8052" y="1284326"/>
            <a:chExt cx="776175" cy="655629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9CAC8B6-DCBB-B595-F946-B0C36DA848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140" y="1284326"/>
              <a:ext cx="0" cy="4079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83A9DD-F7EB-9C03-936A-ECC8E539FF94}"/>
                </a:ext>
              </a:extLst>
            </p:cNvPr>
            <p:cNvSpPr txBox="1"/>
            <p:nvPr/>
          </p:nvSpPr>
          <p:spPr>
            <a:xfrm>
              <a:off x="8052" y="1686039"/>
              <a:ext cx="7761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Port status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23233408-A40A-F02F-FED5-8D499F6B3FA2}"/>
              </a:ext>
            </a:extLst>
          </p:cNvPr>
          <p:cNvSpPr/>
          <p:nvPr/>
        </p:nvSpPr>
        <p:spPr>
          <a:xfrm>
            <a:off x="1492898" y="741784"/>
            <a:ext cx="2436070" cy="391670"/>
          </a:xfrm>
          <a:prstGeom prst="rect">
            <a:avLst/>
          </a:prstGeom>
          <a:solidFill>
            <a:srgbClr val="F6A5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9BCC9B-D92E-A769-BC55-D2876B456C4F}"/>
              </a:ext>
            </a:extLst>
          </p:cNvPr>
          <p:cNvSpPr/>
          <p:nvPr/>
        </p:nvSpPr>
        <p:spPr>
          <a:xfrm>
            <a:off x="3011229" y="2234319"/>
            <a:ext cx="1560771" cy="129844"/>
          </a:xfrm>
          <a:prstGeom prst="rect">
            <a:avLst/>
          </a:prstGeom>
          <a:solidFill>
            <a:srgbClr val="F6A5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446F3-6DED-4A1D-5281-AB91E3152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92CE2A-4508-B7C2-AE72-2E472FB3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IVRE</a:t>
            </a:r>
          </a:p>
        </p:txBody>
      </p:sp>
      <p:pic>
        <p:nvPicPr>
          <p:cNvPr id="2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2467179-1BE8-96AA-AB08-493532EC0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5" r="38120" b="76530"/>
          <a:stretch/>
        </p:blipFill>
        <p:spPr>
          <a:xfrm>
            <a:off x="454221" y="713848"/>
            <a:ext cx="2661028" cy="114708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3226EC2-4ADE-0BF3-56A6-97B32A983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81" y="1988409"/>
            <a:ext cx="4180739" cy="21774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95E54A-8D8C-5AF1-2B22-A0A0972FB907}"/>
              </a:ext>
            </a:extLst>
          </p:cNvPr>
          <p:cNvSpPr/>
          <p:nvPr/>
        </p:nvSpPr>
        <p:spPr>
          <a:xfrm>
            <a:off x="454221" y="1021961"/>
            <a:ext cx="1560771" cy="129844"/>
          </a:xfrm>
          <a:prstGeom prst="rect">
            <a:avLst/>
          </a:prstGeom>
          <a:solidFill>
            <a:srgbClr val="F6A5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4396E4-8DDD-57FF-2507-184A03C0CE46}"/>
              </a:ext>
            </a:extLst>
          </p:cNvPr>
          <p:cNvSpPr/>
          <p:nvPr/>
        </p:nvSpPr>
        <p:spPr>
          <a:xfrm>
            <a:off x="3722914" y="3797562"/>
            <a:ext cx="2808516" cy="368316"/>
          </a:xfrm>
          <a:prstGeom prst="rect">
            <a:avLst/>
          </a:prstGeom>
          <a:solidFill>
            <a:srgbClr val="F5F5F5"/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01C78C3-A994-75EB-51AE-F58D6B0BAD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7" t="1731" b="-1"/>
          <a:stretch/>
        </p:blipFill>
        <p:spPr>
          <a:xfrm>
            <a:off x="3676262" y="2752532"/>
            <a:ext cx="2883160" cy="1054360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99B019B8-D106-0EB0-1BB6-EAFFDD22EE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b="-1"/>
          <a:stretch/>
        </p:blipFill>
        <p:spPr>
          <a:xfrm>
            <a:off x="3665157" y="2757582"/>
            <a:ext cx="2905369" cy="153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32BD84C-3FEA-82EF-94D8-A5A8065C5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52"/>
          <a:stretch/>
        </p:blipFill>
        <p:spPr>
          <a:xfrm>
            <a:off x="443089" y="639749"/>
            <a:ext cx="1969371" cy="180572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446F3-6DED-4A1D-5281-AB91E3152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92CE2A-4508-B7C2-AE72-2E472FB3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Deep dive IVRE - filtering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5E54A-8D8C-5AF1-2B22-A0A0972FB907}"/>
              </a:ext>
            </a:extLst>
          </p:cNvPr>
          <p:cNvSpPr/>
          <p:nvPr/>
        </p:nvSpPr>
        <p:spPr>
          <a:xfrm>
            <a:off x="454221" y="640434"/>
            <a:ext cx="862256" cy="559312"/>
          </a:xfrm>
          <a:prstGeom prst="rect">
            <a:avLst/>
          </a:prstGeom>
          <a:solidFill>
            <a:srgbClr val="F6A5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F6E48F75-5782-C256-55C2-4BB07AD511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/>
          <a:stretch/>
        </p:blipFill>
        <p:spPr>
          <a:xfrm>
            <a:off x="6875351" y="691468"/>
            <a:ext cx="1825560" cy="2167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FA6C06-C859-55D8-9D88-04F87DEDF3C0}"/>
              </a:ext>
            </a:extLst>
          </p:cNvPr>
          <p:cNvSpPr txBox="1"/>
          <p:nvPr/>
        </p:nvSpPr>
        <p:spPr>
          <a:xfrm>
            <a:off x="6875351" y="2957673"/>
            <a:ext cx="1590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Find internet facing </a:t>
            </a:r>
            <a:br>
              <a:rPr lang="en-GB" dirty="0"/>
            </a:br>
            <a:r>
              <a:rPr lang="en-GB" dirty="0"/>
              <a:t>websites with </a:t>
            </a:r>
            <a:br>
              <a:rPr lang="en-GB" dirty="0"/>
            </a:br>
            <a:r>
              <a:rPr lang="en-GB" dirty="0"/>
              <a:t>port 80 open</a:t>
            </a:r>
            <a:br>
              <a:rPr lang="en-GB" dirty="0"/>
            </a:br>
            <a:r>
              <a:rPr lang="en-GB" dirty="0"/>
              <a:t>but not 443/SSL</a:t>
            </a:r>
          </a:p>
        </p:txBody>
      </p:sp>
      <p:pic>
        <p:nvPicPr>
          <p:cNvPr id="9" name="Picture 8" descr="A screenshot of a music player&#10;&#10;Description automatically generated with low confidence">
            <a:extLst>
              <a:ext uri="{FF2B5EF4-FFF2-40B4-BE49-F238E27FC236}">
                <a16:creationId xmlns:a16="http://schemas.microsoft.com/office/drawing/2014/main" id="{04A91928-F652-1477-9DA2-8B3C71B4E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01" y="620398"/>
            <a:ext cx="1800301" cy="21679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CC1A7-69D1-572B-6460-CB22C198DBD7}"/>
              </a:ext>
            </a:extLst>
          </p:cNvPr>
          <p:cNvSpPr txBox="1"/>
          <p:nvPr/>
        </p:nvSpPr>
        <p:spPr>
          <a:xfrm>
            <a:off x="2653160" y="3023282"/>
            <a:ext cx="16546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Find </a:t>
            </a:r>
            <a:r>
              <a:rPr lang="en-GB" dirty="0" err="1"/>
              <a:t>dns</a:t>
            </a:r>
            <a:r>
              <a:rPr lang="en-GB" dirty="0"/>
              <a:t> servers in </a:t>
            </a:r>
            <a:br>
              <a:rPr lang="en-GB" dirty="0"/>
            </a:br>
            <a:r>
              <a:rPr lang="en-GB" dirty="0"/>
              <a:t>an particular domain</a:t>
            </a:r>
          </a:p>
        </p:txBody>
      </p:sp>
      <p:pic>
        <p:nvPicPr>
          <p:cNvPr id="17" name="Picture 16" descr="A screenshot of a music player&#10;&#10;Description automatically generated with low confidence">
            <a:extLst>
              <a:ext uri="{FF2B5EF4-FFF2-40B4-BE49-F238E27FC236}">
                <a16:creationId xmlns:a16="http://schemas.microsoft.com/office/drawing/2014/main" id="{D8B72586-71CA-A0B1-60C1-68036280EB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/>
          <a:stretch/>
        </p:blipFill>
        <p:spPr>
          <a:xfrm>
            <a:off x="4672107" y="639749"/>
            <a:ext cx="1736873" cy="21486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4DB505-3482-1598-EAA7-DE49BC831BD9}"/>
              </a:ext>
            </a:extLst>
          </p:cNvPr>
          <p:cNvSpPr txBox="1"/>
          <p:nvPr/>
        </p:nvSpPr>
        <p:spPr>
          <a:xfrm>
            <a:off x="4569820" y="3016103"/>
            <a:ext cx="17814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Find servers with open</a:t>
            </a:r>
            <a:br>
              <a:rPr lang="en-GB" dirty="0"/>
            </a:br>
            <a:r>
              <a:rPr lang="en-GB" dirty="0"/>
              <a:t>NFS exports</a:t>
            </a:r>
          </a:p>
        </p:txBody>
      </p:sp>
    </p:spTree>
    <p:extLst>
      <p:ext uri="{BB962C8B-B14F-4D97-AF65-F5344CB8AC3E}">
        <p14:creationId xmlns:p14="http://schemas.microsoft.com/office/powerpoint/2010/main" val="19513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10" grpId="0"/>
      <p:bldP spid="18" grpId="0"/>
    </p:bld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18988</TotalTime>
  <Words>539</Words>
  <Application>Microsoft Macintosh PowerPoint</Application>
  <PresentationFormat>On-screen Show (16:9)</PresentationFormat>
  <Paragraphs>116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</vt:lpstr>
      <vt:lpstr>Calibri</vt:lpstr>
      <vt:lpstr>GEANT Association</vt:lpstr>
      <vt:lpstr>PowerPoint Presentation</vt:lpstr>
      <vt:lpstr>PowerPoint Presentation</vt:lpstr>
      <vt:lpstr>What options do you have?</vt:lpstr>
      <vt:lpstr>IVRE to the rescue</vt:lpstr>
      <vt:lpstr>IVRE to the rescue</vt:lpstr>
      <vt:lpstr>Deep dive IVRE</vt:lpstr>
      <vt:lpstr>Deep dive IVRE</vt:lpstr>
      <vt:lpstr>Deep dive IVRE</vt:lpstr>
      <vt:lpstr>Deep dive IVRE - filtering</vt:lpstr>
      <vt:lpstr>Deep dive IVRE – filtering + aggregation</vt:lpstr>
      <vt:lpstr>GÉANT specific implementation</vt:lpstr>
      <vt:lpstr>GÉANT specific implementation</vt:lpstr>
      <vt:lpstr>Other useful use cases</vt:lpstr>
      <vt:lpstr>Other useful use cases</vt:lpstr>
      <vt:lpstr>What did we (internally) find at GÉANT using IVRE?</vt:lpstr>
      <vt:lpstr>Feature / road map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Tim Waters</cp:lastModifiedBy>
  <cp:revision>184</cp:revision>
  <dcterms:created xsi:type="dcterms:W3CDTF">2015-04-29T14:13:57Z</dcterms:created>
  <dcterms:modified xsi:type="dcterms:W3CDTF">2023-05-24T09:35:22Z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