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 id="2147483661" r:id="rId2"/>
    <p:sldMasterId id="2147483667" r:id="rId3"/>
  </p:sldMasterIdLst>
  <p:notesMasterIdLst>
    <p:notesMasterId r:id="rId26"/>
  </p:notesMasterIdLst>
  <p:sldIdLst>
    <p:sldId id="256" r:id="rId4"/>
    <p:sldId id="258" r:id="rId5"/>
    <p:sldId id="257" r:id="rId6"/>
    <p:sldId id="259" r:id="rId7"/>
    <p:sldId id="260" r:id="rId8"/>
    <p:sldId id="354" r:id="rId9"/>
    <p:sldId id="261" r:id="rId10"/>
    <p:sldId id="263" r:id="rId11"/>
    <p:sldId id="265" r:id="rId12"/>
    <p:sldId id="275" r:id="rId13"/>
    <p:sldId id="267" r:id="rId14"/>
    <p:sldId id="264" r:id="rId15"/>
    <p:sldId id="352" r:id="rId16"/>
    <p:sldId id="353" r:id="rId17"/>
    <p:sldId id="355" r:id="rId18"/>
    <p:sldId id="269" r:id="rId19"/>
    <p:sldId id="270" r:id="rId20"/>
    <p:sldId id="272" r:id="rId21"/>
    <p:sldId id="351" r:id="rId22"/>
    <p:sldId id="343" r:id="rId23"/>
    <p:sldId id="273" r:id="rId24"/>
    <p:sldId id="271" r:id="rId25"/>
  </p:sldIdLst>
  <p:sldSz cx="9144000" cy="5143500" type="screen16x9"/>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9251"/>
    <a:srgbClr val="009B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35" autoAdjust="0"/>
    <p:restoredTop sz="94700" autoAdjust="0"/>
  </p:normalViewPr>
  <p:slideViewPr>
    <p:cSldViewPr>
      <p:cViewPr varScale="1">
        <p:scale>
          <a:sx n="115" d="100"/>
          <a:sy n="115" d="100"/>
        </p:scale>
        <p:origin x="749" y="67"/>
      </p:cViewPr>
      <p:guideLst>
        <p:guide orient="horz" pos="1620"/>
        <p:guide pos="2880"/>
      </p:guideLst>
    </p:cSldViewPr>
  </p:slideViewPr>
  <p:outlineViewPr>
    <p:cViewPr>
      <p:scale>
        <a:sx n="33" d="100"/>
        <a:sy n="33" d="100"/>
      </p:scale>
      <p:origin x="0" y="290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6" d="100"/>
          <a:sy n="86" d="100"/>
        </p:scale>
        <p:origin x="-3126"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79C4F5-EDDC-4B96-9124-C2F4AB26FE75}" type="datetimeFigureOut">
              <a:rPr lang="pl-PL" smtClean="0"/>
              <a:pPr/>
              <a:t>23.05.2023</a:t>
            </a:fld>
            <a:endParaRPr lang="pl-PL"/>
          </a:p>
        </p:txBody>
      </p:sp>
      <p:sp>
        <p:nvSpPr>
          <p:cNvPr id="4" name="Symbol zastępczy obrazu slajdu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D72B35-648B-4135-8DC4-EADF5BF7C2E0}" type="slidenum">
              <a:rPr lang="pl-PL" smtClean="0"/>
              <a:pPr/>
              <a:t>‹#›</a:t>
            </a:fld>
            <a:endParaRPr lang="pl-PL"/>
          </a:p>
        </p:txBody>
      </p:sp>
    </p:spTree>
    <p:extLst>
      <p:ext uri="{BB962C8B-B14F-4D97-AF65-F5344CB8AC3E}">
        <p14:creationId xmlns:p14="http://schemas.microsoft.com/office/powerpoint/2010/main" val="3916090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1597819"/>
            <a:ext cx="7772400" cy="1102519"/>
          </a:xfrm>
        </p:spPr>
        <p:txBody>
          <a:bodyPr/>
          <a:lstStyle>
            <a:lvl1pPr>
              <a:defRPr>
                <a:solidFill>
                  <a:srgbClr val="2E9251"/>
                </a:solidFill>
              </a:defRPr>
            </a:lvl1pPr>
          </a:lstStyle>
          <a:p>
            <a:r>
              <a:rPr lang="pl-PL"/>
              <a:t>Kliknij, aby edytować styl</a:t>
            </a:r>
          </a:p>
        </p:txBody>
      </p:sp>
      <p:sp>
        <p:nvSpPr>
          <p:cNvPr id="3" name="Podtytuł 2"/>
          <p:cNvSpPr>
            <a:spLocks noGrp="1"/>
          </p:cNvSpPr>
          <p:nvPr>
            <p:ph type="subTitle" idx="1"/>
          </p:nvPr>
        </p:nvSpPr>
        <p:spPr>
          <a:xfrm>
            <a:off x="1371600" y="2914650"/>
            <a:ext cx="6400800" cy="1314450"/>
          </a:xfrm>
        </p:spPr>
        <p:txBody>
          <a:bodyPr/>
          <a:lstStyle>
            <a:lvl1pPr marL="0" indent="0" algn="ctr">
              <a:buNone/>
              <a:defRPr>
                <a:solidFill>
                  <a:srgbClr val="2E925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dirty="0"/>
              <a:t>Kliknij, aby edytować styl wzorca podtytułu</a:t>
            </a:r>
          </a:p>
        </p:txBody>
      </p:sp>
      <p:sp>
        <p:nvSpPr>
          <p:cNvPr id="4" name="Symbol zastępczy daty 3"/>
          <p:cNvSpPr>
            <a:spLocks noGrp="1"/>
          </p:cNvSpPr>
          <p:nvPr>
            <p:ph type="dt" sz="half" idx="10"/>
          </p:nvPr>
        </p:nvSpPr>
        <p:spPr/>
        <p:txBody>
          <a:bodyPr/>
          <a:lstStyle>
            <a:lvl1pPr>
              <a:defRPr>
                <a:solidFill>
                  <a:srgbClr val="2E9251"/>
                </a:solidFill>
              </a:defRPr>
            </a:lvl1pPr>
          </a:lstStyle>
          <a:p>
            <a:fld id="{FD17FA3B-C404-4317-B0BC-953931111309}" type="datetimeFigureOut">
              <a:rPr lang="pl-PL" smtClean="0"/>
              <a:pPr/>
              <a:t>23.05.2023</a:t>
            </a:fld>
            <a:endParaRPr lang="pl-PL"/>
          </a:p>
        </p:txBody>
      </p:sp>
      <p:sp>
        <p:nvSpPr>
          <p:cNvPr id="5" name="Symbol zastępczy stopki 4"/>
          <p:cNvSpPr>
            <a:spLocks noGrp="1"/>
          </p:cNvSpPr>
          <p:nvPr>
            <p:ph type="ftr" sz="quarter" idx="11"/>
          </p:nvPr>
        </p:nvSpPr>
        <p:spPr/>
        <p:txBody>
          <a:bodyPr/>
          <a:lstStyle>
            <a:lvl1pPr>
              <a:defRPr>
                <a:solidFill>
                  <a:srgbClr val="2E9251"/>
                </a:solidFill>
              </a:defRPr>
            </a:lvl1pPr>
          </a:lstStyle>
          <a:p>
            <a:endParaRPr lang="pl-PL"/>
          </a:p>
        </p:txBody>
      </p:sp>
      <p:sp>
        <p:nvSpPr>
          <p:cNvPr id="6" name="Symbol zastępczy numeru slajdu 5"/>
          <p:cNvSpPr>
            <a:spLocks noGrp="1"/>
          </p:cNvSpPr>
          <p:nvPr>
            <p:ph type="sldNum" sz="quarter" idx="12"/>
          </p:nvPr>
        </p:nvSpPr>
        <p:spPr/>
        <p:txBody>
          <a:bodyPr/>
          <a:lstStyle>
            <a:lvl1pPr>
              <a:defRPr>
                <a:solidFill>
                  <a:srgbClr val="2E9251"/>
                </a:solidFill>
              </a:defRPr>
            </a:lvl1pPr>
          </a:lstStyle>
          <a:p>
            <a:fld id="{0931897F-8F23-433E-A660-EFF8D3EDA506}" type="slidenum">
              <a:rPr lang="pl-PL" smtClean="0"/>
              <a:pPr/>
              <a:t>‹#›</a:t>
            </a:fld>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3600450"/>
            <a:ext cx="5486400" cy="425054"/>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FD17FA3B-C404-4317-B0BC-953931111309}" type="datetimeFigureOut">
              <a:rPr lang="pl-PL" smtClean="0"/>
              <a:pPr/>
              <a:t>23.05.2023</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0931897F-8F23-433E-A660-EFF8D3EDA506}" type="slidenum">
              <a:rPr lang="pl-PL" smtClean="0"/>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D17FA3B-C404-4317-B0BC-953931111309}" type="datetimeFigureOut">
              <a:rPr lang="pl-PL" smtClean="0"/>
              <a:pPr/>
              <a:t>23.05.2023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0931897F-8F23-433E-A660-EFF8D3EDA506}" type="slidenum">
              <a:rPr lang="pl-PL" smtClean="0"/>
              <a:pPr/>
              <a:t>‹#›</a:t>
            </a:fld>
            <a:endParaRPr lang="pl-P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05979"/>
            <a:ext cx="2057400" cy="4388644"/>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05979"/>
            <a:ext cx="6019800" cy="4388644"/>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D17FA3B-C404-4317-B0BC-953931111309}" type="datetimeFigureOut">
              <a:rPr lang="pl-PL" smtClean="0"/>
              <a:pPr/>
              <a:t>23.05.2023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0931897F-8F23-433E-A660-EFF8D3EDA506}" type="slidenum">
              <a:rPr lang="pl-PL" smtClean="0"/>
              <a:pPr/>
              <a:t>‹#›</a:t>
            </a:fld>
            <a:endParaRPr lang="pl-PL"/>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ajd tytułow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684048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Slajd tytułow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1187624" y="1858871"/>
            <a:ext cx="6480720" cy="648072"/>
          </a:xfrm>
          <a:prstGeom prst="rect">
            <a:avLst/>
          </a:prstGeom>
        </p:spPr>
        <p:txBody>
          <a:bodyPr>
            <a:normAutofit/>
          </a:bodyPr>
          <a:lstStyle>
            <a:lvl1pPr algn="l">
              <a:defRPr sz="2000" b="1">
                <a:solidFill>
                  <a:srgbClr val="005C8B"/>
                </a:solidFill>
                <a:effectLst/>
                <a:latin typeface="+mj-lt"/>
              </a:defRPr>
            </a:lvl1pPr>
          </a:lstStyle>
          <a:p>
            <a:r>
              <a:rPr lang="pl-PL" dirty="0"/>
              <a:t>Kliknij, aby edytować styl</a:t>
            </a:r>
          </a:p>
        </p:txBody>
      </p:sp>
      <p:sp>
        <p:nvSpPr>
          <p:cNvPr id="3" name="Podtytuł 2"/>
          <p:cNvSpPr>
            <a:spLocks noGrp="1"/>
          </p:cNvSpPr>
          <p:nvPr>
            <p:ph type="subTitle" idx="1"/>
          </p:nvPr>
        </p:nvSpPr>
        <p:spPr>
          <a:xfrm>
            <a:off x="1187624" y="2625757"/>
            <a:ext cx="6480720" cy="594066"/>
          </a:xfrm>
          <a:prstGeom prst="rect">
            <a:avLst/>
          </a:prstGeom>
        </p:spPr>
        <p:txBody>
          <a:bodyPr>
            <a:normAutofit/>
          </a:bodyPr>
          <a:lstStyle>
            <a:lvl1pPr marL="0" indent="0" algn="l">
              <a:buNone/>
              <a:defRPr sz="1600" b="1">
                <a:solidFill>
                  <a:srgbClr val="005C8B"/>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dirty="0"/>
              <a:t>Kliknij, aby edytować styl wzorca podtytułu</a:t>
            </a:r>
          </a:p>
        </p:txBody>
      </p:sp>
    </p:spTree>
    <p:extLst>
      <p:ext uri="{BB962C8B-B14F-4D97-AF65-F5344CB8AC3E}">
        <p14:creationId xmlns:p14="http://schemas.microsoft.com/office/powerpoint/2010/main" val="38170110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ytuł i zawartoś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467544" y="681540"/>
            <a:ext cx="8208912" cy="648072"/>
          </a:xfrm>
          <a:prstGeom prst="rect">
            <a:avLst/>
          </a:prstGeom>
        </p:spPr>
        <p:txBody>
          <a:bodyPr>
            <a:normAutofit/>
          </a:bodyPr>
          <a:lstStyle>
            <a:lvl1pPr>
              <a:defRPr sz="2400" b="1">
                <a:solidFill>
                  <a:srgbClr val="005C8B"/>
                </a:solidFill>
                <a:effectLst>
                  <a:reflection blurRad="6350" stA="24000" endPos="45500" dir="5400000" sy="-100000" algn="bl" rotWithShape="0"/>
                </a:effectLst>
                <a:latin typeface="+mj-lt"/>
              </a:defRPr>
            </a:lvl1pPr>
          </a:lstStyle>
          <a:p>
            <a:r>
              <a:rPr lang="pl-PL" dirty="0"/>
              <a:t>Kliknij, aby edytować styl</a:t>
            </a:r>
          </a:p>
        </p:txBody>
      </p:sp>
      <p:sp>
        <p:nvSpPr>
          <p:cNvPr id="3" name="Symbol zastępczy zawartości 2"/>
          <p:cNvSpPr>
            <a:spLocks noGrp="1"/>
          </p:cNvSpPr>
          <p:nvPr>
            <p:ph idx="1"/>
          </p:nvPr>
        </p:nvSpPr>
        <p:spPr>
          <a:xfrm>
            <a:off x="467544" y="1383620"/>
            <a:ext cx="8208912" cy="3348372"/>
          </a:xfrm>
          <a:prstGeom prst="rect">
            <a:avLst/>
          </a:prstGeom>
        </p:spPr>
        <p:txBody>
          <a:bodyPr>
            <a:normAutofit/>
          </a:bodyPr>
          <a:lstStyle>
            <a:lvl1pPr>
              <a:defRPr sz="1800">
                <a:solidFill>
                  <a:srgbClr val="005C8B"/>
                </a:solidFill>
              </a:defRPr>
            </a:lvl1pPr>
            <a:lvl2pPr>
              <a:defRPr sz="1800">
                <a:solidFill>
                  <a:srgbClr val="005C8B"/>
                </a:solidFill>
              </a:defRPr>
            </a:lvl2pPr>
            <a:lvl3pPr>
              <a:defRPr sz="1800">
                <a:solidFill>
                  <a:srgbClr val="005C8B"/>
                </a:solidFill>
              </a:defRPr>
            </a:lvl3pPr>
            <a:lvl4pPr>
              <a:defRPr sz="1800">
                <a:solidFill>
                  <a:srgbClr val="005C8B"/>
                </a:solidFill>
              </a:defRPr>
            </a:lvl4pPr>
            <a:lvl5pPr>
              <a:defRPr sz="1800">
                <a:solidFill>
                  <a:srgbClr val="005C8B"/>
                </a:solidFill>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Tree>
    <p:extLst>
      <p:ext uri="{BB962C8B-B14F-4D97-AF65-F5344CB8AC3E}">
        <p14:creationId xmlns:p14="http://schemas.microsoft.com/office/powerpoint/2010/main" val="1297409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ytuł i zawartoś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467544" y="681540"/>
            <a:ext cx="8208912" cy="648072"/>
          </a:xfrm>
          <a:prstGeom prst="rect">
            <a:avLst/>
          </a:prstGeom>
        </p:spPr>
        <p:txBody>
          <a:bodyPr>
            <a:normAutofit/>
          </a:bodyPr>
          <a:lstStyle>
            <a:lvl1pPr>
              <a:defRPr sz="2400" b="1">
                <a:solidFill>
                  <a:srgbClr val="005C8B"/>
                </a:solidFill>
                <a:effectLst>
                  <a:reflection blurRad="6350" stA="24000" endPos="45500" dir="5400000" sy="-100000" algn="bl" rotWithShape="0"/>
                </a:effectLst>
                <a:latin typeface="+mj-lt"/>
              </a:defRPr>
            </a:lvl1pPr>
          </a:lstStyle>
          <a:p>
            <a:r>
              <a:rPr lang="pl-PL" dirty="0"/>
              <a:t>Kliknij, aby edytować styl</a:t>
            </a:r>
          </a:p>
        </p:txBody>
      </p:sp>
      <p:sp>
        <p:nvSpPr>
          <p:cNvPr id="3" name="Symbol zastępczy zawartości 2"/>
          <p:cNvSpPr>
            <a:spLocks noGrp="1"/>
          </p:cNvSpPr>
          <p:nvPr>
            <p:ph idx="1"/>
          </p:nvPr>
        </p:nvSpPr>
        <p:spPr>
          <a:xfrm>
            <a:off x="467544" y="1383620"/>
            <a:ext cx="3960440" cy="3348372"/>
          </a:xfrm>
          <a:prstGeom prst="rect">
            <a:avLst/>
          </a:prstGeom>
        </p:spPr>
        <p:txBody>
          <a:bodyPr>
            <a:normAutofit/>
          </a:bodyPr>
          <a:lstStyle>
            <a:lvl1pPr>
              <a:defRPr sz="1800">
                <a:solidFill>
                  <a:srgbClr val="005C8B"/>
                </a:solidFill>
              </a:defRPr>
            </a:lvl1pPr>
            <a:lvl2pPr>
              <a:defRPr sz="1800">
                <a:solidFill>
                  <a:srgbClr val="005C8B"/>
                </a:solidFill>
              </a:defRPr>
            </a:lvl2pPr>
            <a:lvl3pPr>
              <a:defRPr sz="1800">
                <a:solidFill>
                  <a:srgbClr val="005C8B"/>
                </a:solidFill>
              </a:defRPr>
            </a:lvl3pPr>
            <a:lvl4pPr>
              <a:defRPr sz="1800">
                <a:solidFill>
                  <a:srgbClr val="005C8B"/>
                </a:solidFill>
              </a:defRPr>
            </a:lvl4pPr>
            <a:lvl5pPr>
              <a:defRPr sz="1800">
                <a:solidFill>
                  <a:srgbClr val="005C8B"/>
                </a:solidFill>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8" name="Symbol zastępczy zawartości 2"/>
          <p:cNvSpPr>
            <a:spLocks noGrp="1"/>
          </p:cNvSpPr>
          <p:nvPr>
            <p:ph idx="10"/>
          </p:nvPr>
        </p:nvSpPr>
        <p:spPr>
          <a:xfrm>
            <a:off x="4713734" y="1381522"/>
            <a:ext cx="3960440" cy="3348372"/>
          </a:xfrm>
          <a:prstGeom prst="rect">
            <a:avLst/>
          </a:prstGeom>
        </p:spPr>
        <p:txBody>
          <a:bodyPr>
            <a:normAutofit/>
          </a:bodyPr>
          <a:lstStyle>
            <a:lvl1pPr>
              <a:defRPr sz="1800">
                <a:solidFill>
                  <a:srgbClr val="005C8B"/>
                </a:solidFill>
              </a:defRPr>
            </a:lvl1pPr>
            <a:lvl2pPr>
              <a:defRPr sz="1800">
                <a:solidFill>
                  <a:srgbClr val="005C8B"/>
                </a:solidFill>
              </a:defRPr>
            </a:lvl2pPr>
            <a:lvl3pPr>
              <a:defRPr sz="1800">
                <a:solidFill>
                  <a:srgbClr val="005C8B"/>
                </a:solidFill>
              </a:defRPr>
            </a:lvl3pPr>
            <a:lvl4pPr>
              <a:defRPr sz="1800">
                <a:solidFill>
                  <a:srgbClr val="005C8B"/>
                </a:solidFill>
              </a:defRPr>
            </a:lvl4pPr>
            <a:lvl5pPr>
              <a:defRPr sz="1800">
                <a:solidFill>
                  <a:srgbClr val="005C8B"/>
                </a:solidFill>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Tree>
    <p:extLst>
      <p:ext uri="{BB962C8B-B14F-4D97-AF65-F5344CB8AC3E}">
        <p14:creationId xmlns:p14="http://schemas.microsoft.com/office/powerpoint/2010/main" val="8027092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2_Slajd tytułow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1187624" y="1858871"/>
            <a:ext cx="6480720" cy="648072"/>
          </a:xfrm>
          <a:prstGeom prst="rect">
            <a:avLst/>
          </a:prstGeom>
        </p:spPr>
        <p:txBody>
          <a:bodyPr>
            <a:normAutofit/>
          </a:bodyPr>
          <a:lstStyle>
            <a:lvl1pPr algn="l">
              <a:defRPr sz="2000" b="1">
                <a:solidFill>
                  <a:srgbClr val="005C8B"/>
                </a:solidFill>
                <a:effectLst/>
                <a:latin typeface="+mj-lt"/>
              </a:defRPr>
            </a:lvl1pPr>
          </a:lstStyle>
          <a:p>
            <a:r>
              <a:rPr lang="pl-PL" dirty="0"/>
              <a:t>Kliknij, aby edytować styl</a:t>
            </a:r>
          </a:p>
        </p:txBody>
      </p:sp>
      <p:sp>
        <p:nvSpPr>
          <p:cNvPr id="3" name="Podtytuł 2"/>
          <p:cNvSpPr>
            <a:spLocks noGrp="1"/>
          </p:cNvSpPr>
          <p:nvPr>
            <p:ph type="subTitle" idx="1"/>
          </p:nvPr>
        </p:nvSpPr>
        <p:spPr>
          <a:xfrm>
            <a:off x="1187624" y="2625757"/>
            <a:ext cx="6480720" cy="594066"/>
          </a:xfrm>
          <a:prstGeom prst="rect">
            <a:avLst/>
          </a:prstGeom>
        </p:spPr>
        <p:txBody>
          <a:bodyPr>
            <a:normAutofit/>
          </a:bodyPr>
          <a:lstStyle>
            <a:lvl1pPr marL="0" indent="0" algn="l">
              <a:buNone/>
              <a:defRPr sz="1600" b="1">
                <a:solidFill>
                  <a:srgbClr val="005C8B"/>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dirty="0"/>
              <a:t>Kliknij, aby edytować styl wzorca podtytułu</a:t>
            </a:r>
          </a:p>
        </p:txBody>
      </p:sp>
    </p:spTree>
    <p:extLst>
      <p:ext uri="{BB962C8B-B14F-4D97-AF65-F5344CB8AC3E}">
        <p14:creationId xmlns:p14="http://schemas.microsoft.com/office/powerpoint/2010/main" val="35383552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preserve="1" userDrawn="1">
  <p:cSld name="Slajd tytułowy 01">
    <p:bg>
      <p:bgPr>
        <a:blipFill>
          <a:blip r:embed="rId2">
            <a:lum/>
          </a:blip>
          <a:stretch/>
        </a:blipFill>
        <a:effectLst/>
      </p:bgPr>
    </p:bg>
    <p:spTree>
      <p:nvGrpSpPr>
        <p:cNvPr id="1" name=""/>
        <p:cNvGrpSpPr/>
        <p:nvPr/>
      </p:nvGrpSpPr>
      <p:grpSpPr bwMode="auto">
        <a:xfrm>
          <a:off x="0" y="0"/>
          <a:ext cx="0" cy="0"/>
          <a:chOff x="0" y="0"/>
          <a:chExt cx="0" cy="0"/>
        </a:xfrm>
      </p:grpSpPr>
      <p:sp>
        <p:nvSpPr>
          <p:cNvPr id="4" name="Tytuł 1"/>
          <p:cNvSpPr>
            <a:spLocks noGrp="1"/>
          </p:cNvSpPr>
          <p:nvPr>
            <p:ph type="ctrTitle"/>
          </p:nvPr>
        </p:nvSpPr>
        <p:spPr bwMode="auto">
          <a:xfrm>
            <a:off x="467544" y="2355726"/>
            <a:ext cx="4752527" cy="1728192"/>
          </a:xfrm>
          <a:prstGeom prst="rect">
            <a:avLst/>
          </a:prstGeom>
        </p:spPr>
        <p:txBody>
          <a:bodyPr>
            <a:normAutofit/>
          </a:bodyPr>
          <a:lstStyle>
            <a:lvl1pPr algn="l">
              <a:defRPr sz="2800" b="0">
                <a:solidFill>
                  <a:schemeClr val="bg1"/>
                </a:solidFill>
                <a:latin typeface="Calibri"/>
                <a:cs typeface="Calibri"/>
              </a:defRPr>
            </a:lvl1pPr>
          </a:lstStyle>
          <a:p>
            <a:pPr>
              <a:defRPr/>
            </a:pPr>
            <a:r>
              <a:rPr lang="pl-PL"/>
              <a:t>Kliknij, aby edytować styl</a:t>
            </a:r>
          </a:p>
        </p:txBody>
      </p:sp>
    </p:spTree>
    <p:extLst>
      <p:ext uri="{BB962C8B-B14F-4D97-AF65-F5344CB8AC3E}">
        <p14:creationId xmlns:p14="http://schemas.microsoft.com/office/powerpoint/2010/main" val="38299408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preserve="1" userDrawn="1">
  <p:cSld name="1_Slajd tytułowy 02">
    <p:bg>
      <p:bgPr>
        <a:blipFill>
          <a:blip r:embed="rId2">
            <a:lum/>
          </a:blip>
          <a:stretch/>
        </a:blipFill>
        <a:effectLst/>
      </p:bgPr>
    </p:bg>
    <p:spTree>
      <p:nvGrpSpPr>
        <p:cNvPr id="1" name=""/>
        <p:cNvGrpSpPr/>
        <p:nvPr/>
      </p:nvGrpSpPr>
      <p:grpSpPr bwMode="auto">
        <a:xfrm>
          <a:off x="0" y="0"/>
          <a:ext cx="0" cy="0"/>
          <a:chOff x="0" y="0"/>
          <a:chExt cx="0" cy="0"/>
        </a:xfrm>
      </p:grpSpPr>
      <p:sp>
        <p:nvSpPr>
          <p:cNvPr id="4" name="Tytuł 1"/>
          <p:cNvSpPr>
            <a:spLocks noGrp="1"/>
          </p:cNvSpPr>
          <p:nvPr>
            <p:ph type="ctrTitle"/>
          </p:nvPr>
        </p:nvSpPr>
        <p:spPr bwMode="auto">
          <a:xfrm>
            <a:off x="1547664" y="1923678"/>
            <a:ext cx="7200800" cy="2106234"/>
          </a:xfrm>
          <a:prstGeom prst="rect">
            <a:avLst/>
          </a:prstGeom>
        </p:spPr>
        <p:txBody>
          <a:bodyPr>
            <a:normAutofit/>
          </a:bodyPr>
          <a:lstStyle>
            <a:lvl1pPr algn="l">
              <a:defRPr sz="2800" b="1">
                <a:solidFill>
                  <a:schemeClr val="bg1"/>
                </a:solidFill>
                <a:latin typeface="Calibri"/>
                <a:cs typeface="Calibri"/>
              </a:defRPr>
            </a:lvl1pPr>
          </a:lstStyle>
          <a:p>
            <a:pPr>
              <a:defRPr/>
            </a:pPr>
            <a:r>
              <a:rPr lang="pl-PL"/>
              <a:t>Kliknij, aby edytować styl</a:t>
            </a:r>
          </a:p>
        </p:txBody>
      </p:sp>
    </p:spTree>
    <p:extLst>
      <p:ext uri="{BB962C8B-B14F-4D97-AF65-F5344CB8AC3E}">
        <p14:creationId xmlns:p14="http://schemas.microsoft.com/office/powerpoint/2010/main" val="4050929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lajd tytułowy">
    <p:spTree>
      <p:nvGrpSpPr>
        <p:cNvPr id="1" name=""/>
        <p:cNvGrpSpPr/>
        <p:nvPr/>
      </p:nvGrpSpPr>
      <p:grpSpPr>
        <a:xfrm>
          <a:off x="0" y="0"/>
          <a:ext cx="0" cy="0"/>
          <a:chOff x="0" y="0"/>
          <a:chExt cx="0" cy="0"/>
        </a:xfrm>
      </p:grpSpPr>
      <p:pic>
        <p:nvPicPr>
          <p:cNvPr id="9" name="Obraz 8">
            <a:extLst>
              <a:ext uri="{FF2B5EF4-FFF2-40B4-BE49-F238E27FC236}">
                <a16:creationId xmlns:a16="http://schemas.microsoft.com/office/drawing/2014/main" id="{260AD1D8-DCFD-4E30-AB09-7F850CD40BB9}"/>
              </a:ext>
            </a:extLst>
          </p:cNvPr>
          <p:cNvPicPr>
            <a:picLocks noChangeAspect="1"/>
          </p:cNvPicPr>
          <p:nvPr userDrawn="1"/>
        </p:nvPicPr>
        <p:blipFill>
          <a:blip r:embed="rId2"/>
          <a:stretch>
            <a:fillRect/>
          </a:stretch>
        </p:blipFill>
        <p:spPr>
          <a:xfrm>
            <a:off x="3093491" y="45700"/>
            <a:ext cx="2957017" cy="2957017"/>
          </a:xfrm>
          <a:prstGeom prst="rect">
            <a:avLst/>
          </a:prstGeom>
        </p:spPr>
      </p:pic>
      <p:sp>
        <p:nvSpPr>
          <p:cNvPr id="4" name="Symbol zastępczy daty 3"/>
          <p:cNvSpPr>
            <a:spLocks noGrp="1"/>
          </p:cNvSpPr>
          <p:nvPr>
            <p:ph type="dt" sz="half" idx="10"/>
          </p:nvPr>
        </p:nvSpPr>
        <p:spPr/>
        <p:txBody>
          <a:bodyPr/>
          <a:lstStyle/>
          <a:p>
            <a:fld id="{FD17FA3B-C404-4317-B0BC-953931111309}" type="datetimeFigureOut">
              <a:rPr lang="pl-PL" smtClean="0"/>
              <a:pPr/>
              <a:t>23.05.2023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0931897F-8F23-433E-A660-EFF8D3EDA506}" type="slidenum">
              <a:rPr lang="pl-PL" smtClean="0"/>
              <a:pPr/>
              <a:t>‹#›</a:t>
            </a:fld>
            <a:endParaRPr lang="pl-PL"/>
          </a:p>
        </p:txBody>
      </p:sp>
      <p:sp>
        <p:nvSpPr>
          <p:cNvPr id="8" name="Prostokąt 7"/>
          <p:cNvSpPr/>
          <p:nvPr userDrawn="1"/>
        </p:nvSpPr>
        <p:spPr>
          <a:xfrm>
            <a:off x="107504" y="25615"/>
            <a:ext cx="1368152" cy="903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Tytuł 1"/>
          <p:cNvSpPr>
            <a:spLocks noGrp="1"/>
          </p:cNvSpPr>
          <p:nvPr>
            <p:ph type="ctrTitle"/>
          </p:nvPr>
        </p:nvSpPr>
        <p:spPr>
          <a:xfrm>
            <a:off x="0" y="2715766"/>
            <a:ext cx="9144000" cy="1102519"/>
          </a:xfrm>
        </p:spPr>
        <p:txBody>
          <a:bodyPr>
            <a:noAutofit/>
          </a:bodyPr>
          <a:lstStyle>
            <a:lvl1pPr>
              <a:defRPr sz="4000"/>
            </a:lvl1pPr>
          </a:lstStyle>
          <a:p>
            <a:endParaRPr lang="pl-PL" dirty="0"/>
          </a:p>
        </p:txBody>
      </p:sp>
    </p:spTree>
    <p:extLst>
      <p:ext uri="{BB962C8B-B14F-4D97-AF65-F5344CB8AC3E}">
        <p14:creationId xmlns:p14="http://schemas.microsoft.com/office/powerpoint/2010/main" val="3357875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PhAnim="0" type="obj" preserve="1" userDrawn="1">
  <p:cSld name="1_Slajd wewnetrzny ">
    <p:bg>
      <p:bgPr>
        <a:blipFill>
          <a:blip r:embed="rId2">
            <a:lum/>
          </a:blip>
          <a:stretch/>
        </a:blipFill>
        <a:effectLst/>
      </p:bgPr>
    </p:bg>
    <p:spTree>
      <p:nvGrpSpPr>
        <p:cNvPr id="1" name=""/>
        <p:cNvGrpSpPr/>
        <p:nvPr/>
      </p:nvGrpSpPr>
      <p:grpSpPr bwMode="auto">
        <a:xfrm>
          <a:off x="0" y="0"/>
          <a:ext cx="0" cy="0"/>
          <a:chOff x="0" y="0"/>
          <a:chExt cx="0" cy="0"/>
        </a:xfrm>
      </p:grpSpPr>
      <p:sp>
        <p:nvSpPr>
          <p:cNvPr id="4" name="Tytuł 1"/>
          <p:cNvSpPr>
            <a:spLocks noGrp="1"/>
          </p:cNvSpPr>
          <p:nvPr>
            <p:ph type="title"/>
          </p:nvPr>
        </p:nvSpPr>
        <p:spPr bwMode="auto">
          <a:xfrm>
            <a:off x="2123728" y="483518"/>
            <a:ext cx="6768752" cy="360040"/>
          </a:xfrm>
          <a:prstGeom prst="rect">
            <a:avLst/>
          </a:prstGeom>
        </p:spPr>
        <p:txBody>
          <a:bodyPr>
            <a:normAutofit/>
          </a:bodyPr>
          <a:lstStyle>
            <a:lvl1pPr algn="r">
              <a:defRPr sz="1800" b="1" cap="all" spc="20">
                <a:solidFill>
                  <a:schemeClr val="tx2">
                    <a:lumMod val="60000"/>
                    <a:lumOff val="40000"/>
                  </a:schemeClr>
                </a:solidFill>
                <a:latin typeface="Calibri"/>
                <a:cs typeface="Calibri"/>
              </a:defRPr>
            </a:lvl1pPr>
          </a:lstStyle>
          <a:p>
            <a:pPr>
              <a:defRPr/>
            </a:pPr>
            <a:r>
              <a:rPr lang="pl-PL"/>
              <a:t>Kliknij, aby edytować styl</a:t>
            </a:r>
          </a:p>
        </p:txBody>
      </p:sp>
      <p:sp>
        <p:nvSpPr>
          <p:cNvPr id="5" name="Symbol zastępczy zawartości 2"/>
          <p:cNvSpPr>
            <a:spLocks noGrp="1"/>
          </p:cNvSpPr>
          <p:nvPr>
            <p:ph idx="1"/>
          </p:nvPr>
        </p:nvSpPr>
        <p:spPr bwMode="auto">
          <a:xfrm>
            <a:off x="323528" y="1275607"/>
            <a:ext cx="8568952" cy="3528391"/>
          </a:xfrm>
          <a:prstGeom prst="rect">
            <a:avLst/>
          </a:prstGeom>
        </p:spPr>
        <p:txBody>
          <a:bodyPr>
            <a:normAutofit/>
          </a:bodyPr>
          <a:lstStyle>
            <a:lvl1pPr marL="342900" indent="-342900">
              <a:buClr>
                <a:srgbClr val="0070C0"/>
              </a:buClr>
              <a:buSzPct val="100000"/>
              <a:buFont typeface="Arial" panose="020B0604020202020204" pitchFamily="34" charset="0"/>
              <a:buChar char="•"/>
              <a:defRPr sz="1600" spc="-50">
                <a:latin typeface="+mn-lt"/>
              </a:defRPr>
            </a:lvl1pPr>
            <a:lvl2pPr marL="742917" indent="-285737">
              <a:buClr>
                <a:srgbClr val="0070C0"/>
              </a:buClr>
              <a:buSzPct val="98000"/>
              <a:buFont typeface="Arial"/>
              <a:buChar char="•"/>
              <a:defRPr sz="1600" spc="-50">
                <a:latin typeface="+mn-lt"/>
              </a:defRPr>
            </a:lvl2pPr>
            <a:lvl3pPr marL="1142949" indent="-228590">
              <a:buClr>
                <a:srgbClr val="0070C0"/>
              </a:buClr>
              <a:buSzPct val="150000"/>
              <a:buFont typeface="Arial"/>
              <a:buChar char="•"/>
              <a:defRPr sz="1600" spc="-50">
                <a:latin typeface="+mn-lt"/>
              </a:defRPr>
            </a:lvl3pPr>
            <a:lvl4pPr marL="1600128" indent="-228590">
              <a:buClr>
                <a:srgbClr val="0070C0"/>
              </a:buClr>
              <a:buSzPct val="198000"/>
              <a:buFont typeface="Arial"/>
              <a:buChar char="•"/>
              <a:defRPr sz="1600" spc="-50">
                <a:latin typeface="+mn-lt"/>
              </a:defRPr>
            </a:lvl4pPr>
            <a:lvl5pPr marL="2057308" indent="-228590">
              <a:buClr>
                <a:srgbClr val="0070C0"/>
              </a:buClr>
              <a:buSzPct val="198000"/>
              <a:buFont typeface="Arial"/>
              <a:buChar char="•"/>
              <a:defRPr sz="1600" spc="-50">
                <a:latin typeface="+mn-lt"/>
              </a:defRPr>
            </a:lvl5pPr>
          </a:lstStyle>
          <a:p>
            <a:pPr lvl="0">
              <a:defRPr/>
            </a:pPr>
            <a:r>
              <a:rPr lang="pl-PL" dirty="0"/>
              <a:t>Kliknij, aby edytować style wzorca tekstu</a:t>
            </a:r>
          </a:p>
          <a:p>
            <a:pPr lvl="0">
              <a:defRPr/>
            </a:pPr>
            <a:endParaRPr lang="pl-PL" dirty="0"/>
          </a:p>
          <a:p>
            <a:pPr lvl="0">
              <a:defRPr/>
            </a:pPr>
            <a:endParaRPr dirty="0"/>
          </a:p>
        </p:txBody>
      </p:sp>
    </p:spTree>
    <p:extLst>
      <p:ext uri="{BB962C8B-B14F-4D97-AF65-F5344CB8AC3E}">
        <p14:creationId xmlns:p14="http://schemas.microsoft.com/office/powerpoint/2010/main" val="3288452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ytuł i zawartość">
    <p:bg>
      <p:bgPr>
        <a:solidFill>
          <a:schemeClr val="bg1"/>
        </a:solid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a:xfrm>
            <a:off x="457200" y="915566"/>
            <a:ext cx="8229600" cy="3679057"/>
          </a:xfrm>
        </p:spPr>
        <p:txBody>
          <a:body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4" name="Symbol zastępczy daty 3"/>
          <p:cNvSpPr>
            <a:spLocks noGrp="1"/>
          </p:cNvSpPr>
          <p:nvPr>
            <p:ph type="dt" sz="half" idx="10"/>
          </p:nvPr>
        </p:nvSpPr>
        <p:spPr/>
        <p:txBody>
          <a:bodyPr/>
          <a:lstStyle/>
          <a:p>
            <a:fld id="{FD17FA3B-C404-4317-B0BC-953931111309}" type="datetimeFigureOut">
              <a:rPr lang="pl-PL" smtClean="0"/>
              <a:pPr/>
              <a:t>23.05.2023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0931897F-8F23-433E-A660-EFF8D3EDA506}" type="slidenum">
              <a:rPr lang="pl-PL" smtClean="0"/>
              <a:pPr/>
              <a:t>‹#›</a:t>
            </a:fld>
            <a:endParaRPr lang="pl-P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3305176"/>
            <a:ext cx="7772400" cy="1021556"/>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FD17FA3B-C404-4317-B0BC-953931111309}" type="datetimeFigureOut">
              <a:rPr lang="pl-PL" smtClean="0"/>
              <a:pPr/>
              <a:t>23.05.2023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0931897F-8F23-433E-A660-EFF8D3EDA506}" type="slidenum">
              <a:rPr lang="pl-PL" smtClean="0"/>
              <a:pPr/>
              <a:t>‹#›</a:t>
            </a:fld>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FD17FA3B-C404-4317-B0BC-953931111309}" type="datetimeFigureOut">
              <a:rPr lang="pl-PL" smtClean="0"/>
              <a:pPr/>
              <a:t>23.05.2023</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0931897F-8F23-433E-A660-EFF8D3EDA506}" type="slidenum">
              <a:rPr lang="pl-PL" smtClean="0"/>
              <a:pPr/>
              <a:t>‹#›</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FD17FA3B-C404-4317-B0BC-953931111309}" type="datetimeFigureOut">
              <a:rPr lang="pl-PL" smtClean="0"/>
              <a:pPr/>
              <a:t>23.05.2023</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0931897F-8F23-433E-A660-EFF8D3EDA506}" type="slidenum">
              <a:rPr lang="pl-PL" smtClean="0"/>
              <a:pPr/>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FD17FA3B-C404-4317-B0BC-953931111309}" type="datetimeFigureOut">
              <a:rPr lang="pl-PL" smtClean="0"/>
              <a:pPr/>
              <a:t>23.05.2023</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0931897F-8F23-433E-A660-EFF8D3EDA506}" type="slidenum">
              <a:rPr lang="pl-PL" smtClean="0"/>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FD17FA3B-C404-4317-B0BC-953931111309}" type="datetimeFigureOut">
              <a:rPr lang="pl-PL" smtClean="0"/>
              <a:pPr/>
              <a:t>23.05.2023</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0931897F-8F23-433E-A660-EFF8D3EDA506}" type="slidenum">
              <a:rPr lang="pl-PL" smtClean="0"/>
              <a:pPr/>
              <a:t>‹#›</a:t>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1" y="204787"/>
            <a:ext cx="3008313" cy="871538"/>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FD17FA3B-C404-4317-B0BC-953931111309}" type="datetimeFigureOut">
              <a:rPr lang="pl-PL" smtClean="0"/>
              <a:pPr/>
              <a:t>23.05.2023</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0931897F-8F23-433E-A660-EFF8D3EDA506}" type="slidenum">
              <a:rPr lang="pl-PL" smtClean="0"/>
              <a:pPr/>
              <a:t>‹#›</a:t>
            </a:fld>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image" Target="../media/image6.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7.jp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image" Target="../media/image11.jp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0" name="Grupa 19">
            <a:extLst>
              <a:ext uri="{FF2B5EF4-FFF2-40B4-BE49-F238E27FC236}">
                <a16:creationId xmlns:a16="http://schemas.microsoft.com/office/drawing/2014/main" id="{DD1BC88A-3230-48C4-B813-F11874362771}"/>
              </a:ext>
            </a:extLst>
          </p:cNvPr>
          <p:cNvGrpSpPr/>
          <p:nvPr userDrawn="1"/>
        </p:nvGrpSpPr>
        <p:grpSpPr>
          <a:xfrm>
            <a:off x="179512" y="4527376"/>
            <a:ext cx="8713838" cy="708670"/>
            <a:chOff x="179512" y="4527376"/>
            <a:chExt cx="8713838" cy="708670"/>
          </a:xfrm>
        </p:grpSpPr>
        <p:pic>
          <p:nvPicPr>
            <p:cNvPr id="10" name="Obraz 9">
              <a:extLst>
                <a:ext uri="{FF2B5EF4-FFF2-40B4-BE49-F238E27FC236}">
                  <a16:creationId xmlns:a16="http://schemas.microsoft.com/office/drawing/2014/main" id="{8C802B36-2277-446A-90AC-7927D7FF8478}"/>
                </a:ext>
              </a:extLst>
            </p:cNvPr>
            <p:cNvPicPr>
              <a:picLocks noChangeAspect="1"/>
            </p:cNvPicPr>
            <p:nvPr userDrawn="1"/>
          </p:nvPicPr>
          <p:blipFill>
            <a:blip r:embed="rId14"/>
            <a:stretch>
              <a:fillRect/>
            </a:stretch>
          </p:blipFill>
          <p:spPr>
            <a:xfrm>
              <a:off x="5913586" y="4626152"/>
              <a:ext cx="792088" cy="485740"/>
            </a:xfrm>
            <a:prstGeom prst="rect">
              <a:avLst/>
            </a:prstGeom>
          </p:spPr>
        </p:pic>
        <p:pic>
          <p:nvPicPr>
            <p:cNvPr id="15" name="Obraz 14">
              <a:extLst>
                <a:ext uri="{FF2B5EF4-FFF2-40B4-BE49-F238E27FC236}">
                  <a16:creationId xmlns:a16="http://schemas.microsoft.com/office/drawing/2014/main" id="{098465F6-DB8C-4B37-AE1F-2D099363C39D}"/>
                </a:ext>
              </a:extLst>
            </p:cNvPr>
            <p:cNvPicPr>
              <a:picLocks noChangeAspect="1"/>
            </p:cNvPicPr>
            <p:nvPr userDrawn="1"/>
          </p:nvPicPr>
          <p:blipFill>
            <a:blip r:embed="rId15"/>
            <a:stretch>
              <a:fillRect/>
            </a:stretch>
          </p:blipFill>
          <p:spPr>
            <a:xfrm>
              <a:off x="2098450" y="4651441"/>
              <a:ext cx="3816424" cy="505487"/>
            </a:xfrm>
            <a:prstGeom prst="rect">
              <a:avLst/>
            </a:prstGeom>
          </p:spPr>
        </p:pic>
        <p:pic>
          <p:nvPicPr>
            <p:cNvPr id="17" name="Obraz 16">
              <a:extLst>
                <a:ext uri="{FF2B5EF4-FFF2-40B4-BE49-F238E27FC236}">
                  <a16:creationId xmlns:a16="http://schemas.microsoft.com/office/drawing/2014/main" id="{FE7DCFED-20B1-4870-A11E-6C1B45EBFC2C}"/>
                </a:ext>
              </a:extLst>
            </p:cNvPr>
            <p:cNvPicPr>
              <a:picLocks noChangeAspect="1"/>
            </p:cNvPicPr>
            <p:nvPr userDrawn="1"/>
          </p:nvPicPr>
          <p:blipFill>
            <a:blip r:embed="rId16"/>
            <a:stretch>
              <a:fillRect/>
            </a:stretch>
          </p:blipFill>
          <p:spPr>
            <a:xfrm>
              <a:off x="6705674" y="4788471"/>
              <a:ext cx="1243211" cy="302667"/>
            </a:xfrm>
            <a:prstGeom prst="rect">
              <a:avLst/>
            </a:prstGeom>
          </p:spPr>
        </p:pic>
        <p:pic>
          <p:nvPicPr>
            <p:cNvPr id="1028" name="Picture 4" descr="Ministerstvo školství, mládeže a tělovýchovy | TAYLLORCOX">
              <a:extLst>
                <a:ext uri="{FF2B5EF4-FFF2-40B4-BE49-F238E27FC236}">
                  <a16:creationId xmlns:a16="http://schemas.microsoft.com/office/drawing/2014/main" id="{CF721A1A-0028-4C83-BA80-749C089F4435}"/>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7948457" y="4527376"/>
              <a:ext cx="944893" cy="7086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ext Generation Telecommunications">
              <a:extLst>
                <a:ext uri="{FF2B5EF4-FFF2-40B4-BE49-F238E27FC236}">
                  <a16:creationId xmlns:a16="http://schemas.microsoft.com/office/drawing/2014/main" id="{994B25F7-099F-432A-BCB9-928C10D9EC2D}"/>
                </a:ext>
              </a:extLst>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179512" y="4762111"/>
              <a:ext cx="1918938" cy="38138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Symbol zastępczy tytułu 1"/>
          <p:cNvSpPr>
            <a:spLocks noGrp="1"/>
          </p:cNvSpPr>
          <p:nvPr userDrawn="1">
            <p:ph type="title"/>
          </p:nvPr>
        </p:nvSpPr>
        <p:spPr>
          <a:xfrm>
            <a:off x="2411760" y="51470"/>
            <a:ext cx="6624736" cy="857250"/>
          </a:xfrm>
          <a:prstGeom prst="rect">
            <a:avLst/>
          </a:prstGeom>
        </p:spPr>
        <p:txBody>
          <a:bodyPr vert="horz" lIns="91440" tIns="45720" rIns="91440" bIns="45720" rtlCol="0" anchor="ctr">
            <a:normAutofit/>
          </a:bodyPr>
          <a:lstStyle/>
          <a:p>
            <a:r>
              <a:rPr lang="pl-PL" dirty="0"/>
              <a:t>Kliknij, aby edytować styl</a:t>
            </a:r>
          </a:p>
        </p:txBody>
      </p:sp>
      <p:sp>
        <p:nvSpPr>
          <p:cNvPr id="3" name="Symbol zastępczy tekstu 2"/>
          <p:cNvSpPr>
            <a:spLocks noGrp="1"/>
          </p:cNvSpPr>
          <p:nvPr userDrawn="1">
            <p:ph type="body" idx="1"/>
          </p:nvPr>
        </p:nvSpPr>
        <p:spPr>
          <a:xfrm>
            <a:off x="457200" y="1059582"/>
            <a:ext cx="8229600" cy="3535041"/>
          </a:xfrm>
          <a:prstGeom prst="rect">
            <a:avLst/>
          </a:prstGeom>
        </p:spPr>
        <p:txBody>
          <a:bodyPr vert="horz" lIns="91440" tIns="45720" rIns="91440" bIns="45720" rtlCol="0">
            <a:normAutofit/>
          </a:body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4" name="Symbol zastępczy daty 3"/>
          <p:cNvSpPr>
            <a:spLocks noGrp="1"/>
          </p:cNvSpPr>
          <p:nvPr userDrawn="1">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rgbClr val="2E9251"/>
                </a:solidFill>
              </a:defRPr>
            </a:lvl1pPr>
          </a:lstStyle>
          <a:p>
            <a:fld id="{FD17FA3B-C404-4317-B0BC-953931111309}" type="datetimeFigureOut">
              <a:rPr lang="pl-PL" smtClean="0"/>
              <a:pPr/>
              <a:t>23.05.2023</a:t>
            </a:fld>
            <a:endParaRPr lang="pl-PL" dirty="0"/>
          </a:p>
        </p:txBody>
      </p:sp>
      <p:sp>
        <p:nvSpPr>
          <p:cNvPr id="5" name="Symbol zastępczy stopki 4"/>
          <p:cNvSpPr>
            <a:spLocks noGrp="1"/>
          </p:cNvSpPr>
          <p:nvPr userDrawn="1">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rgbClr val="2E9251"/>
                </a:solidFill>
              </a:defRPr>
            </a:lvl1pPr>
          </a:lstStyle>
          <a:p>
            <a:endParaRPr lang="pl-PL"/>
          </a:p>
        </p:txBody>
      </p:sp>
      <p:sp>
        <p:nvSpPr>
          <p:cNvPr id="6" name="Symbol zastępczy numeru slajdu 5"/>
          <p:cNvSpPr>
            <a:spLocks noGrp="1"/>
          </p:cNvSpPr>
          <p:nvPr userDrawn="1">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rgbClr val="2E9251"/>
                </a:solidFill>
              </a:defRPr>
            </a:lvl1pPr>
          </a:lstStyle>
          <a:p>
            <a:fld id="{0931897F-8F23-433E-A660-EFF8D3EDA506}" type="slidenum">
              <a:rPr lang="pl-PL" smtClean="0"/>
              <a:pPr/>
              <a:t>‹#›</a:t>
            </a:fld>
            <a:endParaRPr lang="pl-PL" dirty="0"/>
          </a:p>
        </p:txBody>
      </p:sp>
      <p:pic>
        <p:nvPicPr>
          <p:cNvPr id="8" name="Obraz 7">
            <a:extLst>
              <a:ext uri="{FF2B5EF4-FFF2-40B4-BE49-F238E27FC236}">
                <a16:creationId xmlns:a16="http://schemas.microsoft.com/office/drawing/2014/main" id="{98F94C8C-F0C9-4E92-8EDE-19B3FEFFBDF5}"/>
              </a:ext>
            </a:extLst>
          </p:cNvPr>
          <p:cNvPicPr>
            <a:picLocks noChangeAspect="1"/>
          </p:cNvPicPr>
          <p:nvPr userDrawn="1"/>
        </p:nvPicPr>
        <p:blipFill rotWithShape="1">
          <a:blip r:embed="rId19"/>
          <a:srcRect l="10684" t="19756" r="10684" b="30342"/>
          <a:stretch/>
        </p:blipFill>
        <p:spPr>
          <a:xfrm>
            <a:off x="107504" y="51003"/>
            <a:ext cx="1224136" cy="77685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spcBef>
          <a:spcPct val="0"/>
        </a:spcBef>
        <a:buNone/>
        <a:defRPr sz="4400" kern="1200">
          <a:solidFill>
            <a:srgbClr val="2E925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rgbClr val="2E925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2E925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2E925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2E925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2E925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305494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914400" rtl="0" eaLnBrk="1" latinLnBrk="0" hangingPunct="1">
        <a:spcBef>
          <a:spcPct val="0"/>
        </a:spcBef>
        <a:buNone/>
        <a:defRPr sz="900" kern="1200">
          <a:solidFill>
            <a:schemeClr val="tx2">
              <a:lumMod val="75000"/>
            </a:schemeClr>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a:blip r:embed="rId5">
            <a:lum/>
          </a:blip>
          <a:stretch/>
        </a:blipFill>
        <a:effectLst/>
      </p:bgPr>
    </p:bg>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699526613"/>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Lst>
  <p:txStyles>
    <p:titleStyle>
      <a:lvl1pPr algn="ctr" defTabSz="914359">
        <a:spcBef>
          <a:spcPts val="0"/>
        </a:spcBef>
        <a:buNone/>
        <a:defRPr sz="4400">
          <a:solidFill>
            <a:schemeClr val="tx1"/>
          </a:solidFill>
          <a:latin typeface="+mj-lt"/>
          <a:ea typeface="+mj-ea"/>
          <a:cs typeface="+mj-cs"/>
        </a:defRPr>
      </a:lvl1pPr>
    </p:titleStyle>
    <p:bodyStyle>
      <a:lvl1pPr marL="342885" indent="-342885" algn="l" defTabSz="914359">
        <a:spcBef>
          <a:spcPts val="0"/>
        </a:spcBef>
        <a:buFont typeface="Arial"/>
        <a:buChar char="•"/>
        <a:defRPr sz="3200">
          <a:solidFill>
            <a:schemeClr val="tx1"/>
          </a:solidFill>
          <a:latin typeface="+mn-lt"/>
          <a:ea typeface="+mn-ea"/>
          <a:cs typeface="+mn-cs"/>
        </a:defRPr>
      </a:lvl1pPr>
      <a:lvl2pPr marL="742917" indent="-285737" algn="l" defTabSz="914359">
        <a:spcBef>
          <a:spcPts val="0"/>
        </a:spcBef>
        <a:buFont typeface="Arial"/>
        <a:buChar char="–"/>
        <a:defRPr sz="2800">
          <a:solidFill>
            <a:schemeClr val="tx1"/>
          </a:solidFill>
          <a:latin typeface="+mn-lt"/>
          <a:ea typeface="+mn-ea"/>
          <a:cs typeface="+mn-cs"/>
        </a:defRPr>
      </a:lvl2pPr>
      <a:lvl3pPr marL="1142949" indent="-228590" algn="l" defTabSz="914359">
        <a:spcBef>
          <a:spcPts val="0"/>
        </a:spcBef>
        <a:buFont typeface="Arial"/>
        <a:buChar char="•"/>
        <a:defRPr sz="2400">
          <a:solidFill>
            <a:schemeClr val="tx1"/>
          </a:solidFill>
          <a:latin typeface="+mn-lt"/>
          <a:ea typeface="+mn-ea"/>
          <a:cs typeface="+mn-cs"/>
        </a:defRPr>
      </a:lvl3pPr>
      <a:lvl4pPr marL="1600128" indent="-228590" algn="l" defTabSz="914359">
        <a:spcBef>
          <a:spcPts val="0"/>
        </a:spcBef>
        <a:buFont typeface="Arial"/>
        <a:buChar char="–"/>
        <a:defRPr sz="2000">
          <a:solidFill>
            <a:schemeClr val="tx1"/>
          </a:solidFill>
          <a:latin typeface="+mn-lt"/>
          <a:ea typeface="+mn-ea"/>
          <a:cs typeface="+mn-cs"/>
        </a:defRPr>
      </a:lvl4pPr>
      <a:lvl5pPr marL="2057308" indent="-228590" algn="l" defTabSz="914359">
        <a:spcBef>
          <a:spcPts val="0"/>
        </a:spcBef>
        <a:buFont typeface="Arial"/>
        <a:buChar char="»"/>
        <a:defRPr sz="2000">
          <a:solidFill>
            <a:schemeClr val="tx1"/>
          </a:solidFill>
          <a:latin typeface="+mn-lt"/>
          <a:ea typeface="+mn-ea"/>
          <a:cs typeface="+mn-cs"/>
        </a:defRPr>
      </a:lvl5pPr>
      <a:lvl6pPr marL="2514488" indent="-228590" algn="l" defTabSz="914359">
        <a:spcBef>
          <a:spcPts val="0"/>
        </a:spcBef>
        <a:buFont typeface="Arial"/>
        <a:buChar char="•"/>
        <a:defRPr sz="2000">
          <a:solidFill>
            <a:schemeClr val="tx1"/>
          </a:solidFill>
          <a:latin typeface="+mn-lt"/>
          <a:ea typeface="+mn-ea"/>
          <a:cs typeface="+mn-cs"/>
        </a:defRPr>
      </a:lvl6pPr>
      <a:lvl7pPr marL="2971668" indent="-228590" algn="l" defTabSz="914359">
        <a:spcBef>
          <a:spcPts val="0"/>
        </a:spcBef>
        <a:buFont typeface="Arial"/>
        <a:buChar char="•"/>
        <a:defRPr sz="2000">
          <a:solidFill>
            <a:schemeClr val="tx1"/>
          </a:solidFill>
          <a:latin typeface="+mn-lt"/>
          <a:ea typeface="+mn-ea"/>
          <a:cs typeface="+mn-cs"/>
        </a:defRPr>
      </a:lvl7pPr>
      <a:lvl8pPr marL="3428847" indent="-228590" algn="l" defTabSz="914359">
        <a:spcBef>
          <a:spcPts val="0"/>
        </a:spcBef>
        <a:buFont typeface="Arial"/>
        <a:buChar char="•"/>
        <a:defRPr sz="2000">
          <a:solidFill>
            <a:schemeClr val="tx1"/>
          </a:solidFill>
          <a:latin typeface="+mn-lt"/>
          <a:ea typeface="+mn-ea"/>
          <a:cs typeface="+mn-cs"/>
        </a:defRPr>
      </a:lvl8pPr>
      <a:lvl9pPr marL="3886027" indent="-228590" algn="l" defTabSz="914359">
        <a:spcBef>
          <a:spcPts val="0"/>
        </a:spcBef>
        <a:buFont typeface="Arial"/>
        <a:buChar char="•"/>
        <a:defRPr sz="2000">
          <a:solidFill>
            <a:schemeClr val="tx1"/>
          </a:solidFill>
          <a:latin typeface="+mn-lt"/>
          <a:ea typeface="+mn-ea"/>
          <a:cs typeface="+mn-cs"/>
        </a:defRPr>
      </a:lvl9pPr>
    </p:bodyStyle>
    <p:otherStyle>
      <a:defPPr>
        <a:defRPr lang="pl-PL"/>
      </a:defPPr>
      <a:lvl1pPr marL="0" algn="l" defTabSz="914359">
        <a:defRPr sz="1800">
          <a:solidFill>
            <a:schemeClr val="tx1"/>
          </a:solidFill>
          <a:latin typeface="+mn-lt"/>
          <a:ea typeface="+mn-ea"/>
          <a:cs typeface="+mn-cs"/>
        </a:defRPr>
      </a:lvl1pPr>
      <a:lvl2pPr marL="457180" algn="l" defTabSz="914359">
        <a:defRPr sz="1800">
          <a:solidFill>
            <a:schemeClr val="tx1"/>
          </a:solidFill>
          <a:latin typeface="+mn-lt"/>
          <a:ea typeface="+mn-ea"/>
          <a:cs typeface="+mn-cs"/>
        </a:defRPr>
      </a:lvl2pPr>
      <a:lvl3pPr marL="914359" algn="l" defTabSz="914359">
        <a:defRPr sz="1800">
          <a:solidFill>
            <a:schemeClr val="tx1"/>
          </a:solidFill>
          <a:latin typeface="+mn-lt"/>
          <a:ea typeface="+mn-ea"/>
          <a:cs typeface="+mn-cs"/>
        </a:defRPr>
      </a:lvl3pPr>
      <a:lvl4pPr marL="1371539" algn="l" defTabSz="914359">
        <a:defRPr sz="1800">
          <a:solidFill>
            <a:schemeClr val="tx1"/>
          </a:solidFill>
          <a:latin typeface="+mn-lt"/>
          <a:ea typeface="+mn-ea"/>
          <a:cs typeface="+mn-cs"/>
        </a:defRPr>
      </a:lvl4pPr>
      <a:lvl5pPr marL="1828719" algn="l" defTabSz="914359">
        <a:defRPr sz="1800">
          <a:solidFill>
            <a:schemeClr val="tx1"/>
          </a:solidFill>
          <a:latin typeface="+mn-lt"/>
          <a:ea typeface="+mn-ea"/>
          <a:cs typeface="+mn-cs"/>
        </a:defRPr>
      </a:lvl5pPr>
      <a:lvl6pPr marL="2285898" algn="l" defTabSz="914359">
        <a:defRPr sz="1800">
          <a:solidFill>
            <a:schemeClr val="tx1"/>
          </a:solidFill>
          <a:latin typeface="+mn-lt"/>
          <a:ea typeface="+mn-ea"/>
          <a:cs typeface="+mn-cs"/>
        </a:defRPr>
      </a:lvl6pPr>
      <a:lvl7pPr marL="2743078" algn="l" defTabSz="914359">
        <a:defRPr sz="1800">
          <a:solidFill>
            <a:schemeClr val="tx1"/>
          </a:solidFill>
          <a:latin typeface="+mn-lt"/>
          <a:ea typeface="+mn-ea"/>
          <a:cs typeface="+mn-cs"/>
        </a:defRPr>
      </a:lvl7pPr>
      <a:lvl8pPr marL="3200257" algn="l" defTabSz="914359">
        <a:defRPr sz="1800">
          <a:solidFill>
            <a:schemeClr val="tx1"/>
          </a:solidFill>
          <a:latin typeface="+mn-lt"/>
          <a:ea typeface="+mn-ea"/>
          <a:cs typeface="+mn-cs"/>
        </a:defRPr>
      </a:lvl8pPr>
      <a:lvl9pPr marL="3657437" algn="l" defTabSz="914359">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5.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tif"/><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3.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3.jpe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24.tif"/><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786046A-7244-4EC6-980B-FDB1571E2BEB}"/>
              </a:ext>
            </a:extLst>
          </p:cNvPr>
          <p:cNvSpPr>
            <a:spLocks noGrp="1"/>
          </p:cNvSpPr>
          <p:nvPr>
            <p:ph type="ctrTitle"/>
          </p:nvPr>
        </p:nvSpPr>
        <p:spPr/>
        <p:txBody>
          <a:bodyPr>
            <a:noAutofit/>
          </a:bodyPr>
          <a:lstStyle/>
          <a:p>
            <a:r>
              <a:rPr lang="pl-PL" sz="2800" b="1" dirty="0"/>
              <a:t>ACTIVE AND HEALTHY AGEING AT A SAFE-HOME</a:t>
            </a:r>
          </a:p>
        </p:txBody>
      </p:sp>
      <p:sp>
        <p:nvSpPr>
          <p:cNvPr id="3" name="Podtytuł 2">
            <a:extLst>
              <a:ext uri="{FF2B5EF4-FFF2-40B4-BE49-F238E27FC236}">
                <a16:creationId xmlns:a16="http://schemas.microsoft.com/office/drawing/2014/main" id="{AE5AF67F-13FD-4DBE-8444-11F34B84154E}"/>
              </a:ext>
            </a:extLst>
          </p:cNvPr>
          <p:cNvSpPr>
            <a:spLocks noGrp="1"/>
          </p:cNvSpPr>
          <p:nvPr>
            <p:ph type="subTitle" idx="1"/>
          </p:nvPr>
        </p:nvSpPr>
        <p:spPr/>
        <p:txBody>
          <a:bodyPr>
            <a:normAutofit fontScale="92500" lnSpcReduction="10000"/>
          </a:bodyPr>
          <a:lstStyle/>
          <a:p>
            <a:r>
              <a:rPr lang="pl-PL" sz="2000" dirty="0"/>
              <a:t>Michał Kosiedowski</a:t>
            </a:r>
          </a:p>
          <a:p>
            <a:r>
              <a:rPr lang="pl-PL" sz="2000" dirty="0"/>
              <a:t>Poznań </a:t>
            </a:r>
            <a:r>
              <a:rPr lang="pl-PL" sz="2000" dirty="0" err="1"/>
              <a:t>Supercomputing</a:t>
            </a:r>
            <a:r>
              <a:rPr lang="pl-PL" sz="2000" dirty="0"/>
              <a:t> and Networking Center</a:t>
            </a:r>
          </a:p>
          <a:p>
            <a:endParaRPr lang="pl-PL" sz="2000" dirty="0"/>
          </a:p>
          <a:p>
            <a:r>
              <a:rPr lang="pl-PL" sz="2000" dirty="0"/>
              <a:t>TNC 2023, Tirana</a:t>
            </a:r>
          </a:p>
        </p:txBody>
      </p:sp>
    </p:spTree>
    <p:extLst>
      <p:ext uri="{BB962C8B-B14F-4D97-AF65-F5344CB8AC3E}">
        <p14:creationId xmlns:p14="http://schemas.microsoft.com/office/powerpoint/2010/main" val="10749804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6402AD18-6B8B-4A35-A910-11EFC187139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76256" y="912105"/>
            <a:ext cx="2026878" cy="3603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a:extLst>
              <a:ext uri="{FF2B5EF4-FFF2-40B4-BE49-F238E27FC236}">
                <a16:creationId xmlns:a16="http://schemas.microsoft.com/office/drawing/2014/main" id="{44EA464C-614E-4818-83E0-24017366458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9282" y="911844"/>
            <a:ext cx="2027025" cy="3603600"/>
          </a:xfrm>
          <a:prstGeom prst="rect">
            <a:avLst/>
          </a:prstGeom>
          <a:noFill/>
          <a:ln w="952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4">
            <a:extLst>
              <a:ext uri="{FF2B5EF4-FFF2-40B4-BE49-F238E27FC236}">
                <a16:creationId xmlns:a16="http://schemas.microsoft.com/office/drawing/2014/main" id="{2368E401-80D3-4171-9170-392074911F9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925232"/>
            <a:ext cx="2027025" cy="3603600"/>
          </a:xfrm>
          <a:prstGeom prst="rect">
            <a:avLst/>
          </a:prstGeom>
          <a:noFill/>
          <a:ln w="952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6" name="Obraz 15">
            <a:extLst>
              <a:ext uri="{FF2B5EF4-FFF2-40B4-BE49-F238E27FC236}">
                <a16:creationId xmlns:a16="http://schemas.microsoft.com/office/drawing/2014/main" id="{B9261564-11B6-410B-9B16-6FAD7DF843EA}"/>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95536" y="1923678"/>
            <a:ext cx="1054735" cy="520700"/>
          </a:xfrm>
          <a:prstGeom prst="rect">
            <a:avLst/>
          </a:prstGeom>
          <a:noFill/>
        </p:spPr>
      </p:pic>
      <p:pic>
        <p:nvPicPr>
          <p:cNvPr id="17" name="Obraz 16" descr="http://sklep.maqsimum.pl/img/original/Product/2268/netatmo_05.jpg">
            <a:extLst>
              <a:ext uri="{FF2B5EF4-FFF2-40B4-BE49-F238E27FC236}">
                <a16:creationId xmlns:a16="http://schemas.microsoft.com/office/drawing/2014/main" id="{9B7CA96C-031F-4B24-90B8-C845E4BD0456}"/>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4470" y="2730606"/>
            <a:ext cx="1076960" cy="1473200"/>
          </a:xfrm>
          <a:prstGeom prst="rect">
            <a:avLst/>
          </a:prstGeom>
          <a:noFill/>
          <a:ln>
            <a:noFill/>
          </a:ln>
        </p:spPr>
      </p:pic>
      <p:sp>
        <p:nvSpPr>
          <p:cNvPr id="18" name="Strzałka: w prawo 17">
            <a:extLst>
              <a:ext uri="{FF2B5EF4-FFF2-40B4-BE49-F238E27FC236}">
                <a16:creationId xmlns:a16="http://schemas.microsoft.com/office/drawing/2014/main" id="{11655C68-071B-416B-9077-9E4C430CD10F}"/>
              </a:ext>
            </a:extLst>
          </p:cNvPr>
          <p:cNvSpPr/>
          <p:nvPr/>
        </p:nvSpPr>
        <p:spPr>
          <a:xfrm>
            <a:off x="1518768" y="2444378"/>
            <a:ext cx="936104" cy="432048"/>
          </a:xfrm>
          <a:prstGeom prst="rightArrow">
            <a:avLst/>
          </a:prstGeom>
          <a:solidFill>
            <a:srgbClr val="2E925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9549427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C11F6779-E8AE-4DFE-946E-6A881C7F92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1419622"/>
            <a:ext cx="2626995" cy="3078480"/>
          </a:xfrm>
          <a:prstGeom prst="rect">
            <a:avLst/>
          </a:prstGeom>
          <a:noFill/>
        </p:spPr>
      </p:pic>
      <p:pic>
        <p:nvPicPr>
          <p:cNvPr id="8" name="Obraz 7">
            <a:extLst>
              <a:ext uri="{FF2B5EF4-FFF2-40B4-BE49-F238E27FC236}">
                <a16:creationId xmlns:a16="http://schemas.microsoft.com/office/drawing/2014/main" id="{14A8BAD4-8FDA-4728-A151-25AAFE2935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195486"/>
            <a:ext cx="3071680" cy="4360773"/>
          </a:xfrm>
          <a:prstGeom prst="rect">
            <a:avLst/>
          </a:prstGeom>
          <a:noFill/>
          <a:ln>
            <a:solidFill>
              <a:schemeClr val="accent3">
                <a:lumMod val="75000"/>
              </a:schemeClr>
            </a:solidFill>
          </a:ln>
        </p:spPr>
      </p:pic>
      <p:pic>
        <p:nvPicPr>
          <p:cNvPr id="10" name="Obraz 9">
            <a:extLst>
              <a:ext uri="{FF2B5EF4-FFF2-40B4-BE49-F238E27FC236}">
                <a16:creationId xmlns:a16="http://schemas.microsoft.com/office/drawing/2014/main" id="{3D9AF37F-9E70-4DEB-A11C-00BE4DE4A8B5}"/>
              </a:ext>
            </a:extLst>
          </p:cNvPr>
          <p:cNvPicPr>
            <a:picLocks noChangeAspect="1"/>
          </p:cNvPicPr>
          <p:nvPr/>
        </p:nvPicPr>
        <p:blipFill>
          <a:blip r:embed="rId4"/>
          <a:stretch>
            <a:fillRect/>
          </a:stretch>
        </p:blipFill>
        <p:spPr>
          <a:xfrm>
            <a:off x="7164288" y="184347"/>
            <a:ext cx="1702311" cy="646664"/>
          </a:xfrm>
          <a:prstGeom prst="rect">
            <a:avLst/>
          </a:prstGeom>
        </p:spPr>
      </p:pic>
    </p:spTree>
    <p:extLst>
      <p:ext uri="{BB962C8B-B14F-4D97-AF65-F5344CB8AC3E}">
        <p14:creationId xmlns:p14="http://schemas.microsoft.com/office/powerpoint/2010/main" val="829010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94E089D-36F1-4F9A-8EED-2D0CEA4EC30A}"/>
              </a:ext>
            </a:extLst>
          </p:cNvPr>
          <p:cNvSpPr>
            <a:spLocks noGrp="1"/>
          </p:cNvSpPr>
          <p:nvPr>
            <p:ph type="title"/>
          </p:nvPr>
        </p:nvSpPr>
        <p:spPr/>
        <p:txBody>
          <a:bodyPr>
            <a:noAutofit/>
          </a:bodyPr>
          <a:lstStyle/>
          <a:p>
            <a:r>
              <a:rPr lang="en-US" sz="2800" b="1" dirty="0"/>
              <a:t>Security-Aware Fog-based Efficient Home Monitoring for Elders</a:t>
            </a:r>
            <a:endParaRPr lang="pl-PL" sz="2800" b="1" dirty="0"/>
          </a:p>
        </p:txBody>
      </p:sp>
      <p:pic>
        <p:nvPicPr>
          <p:cNvPr id="4" name="Obraz 3">
            <a:extLst>
              <a:ext uri="{FF2B5EF4-FFF2-40B4-BE49-F238E27FC236}">
                <a16:creationId xmlns:a16="http://schemas.microsoft.com/office/drawing/2014/main" id="{E29E9CFE-8931-49F2-94EF-080C7A7CF1D4}"/>
              </a:ext>
            </a:extLst>
          </p:cNvPr>
          <p:cNvPicPr>
            <a:picLocks noChangeAspect="1"/>
          </p:cNvPicPr>
          <p:nvPr/>
        </p:nvPicPr>
        <p:blipFill>
          <a:blip r:embed="rId2"/>
          <a:stretch>
            <a:fillRect/>
          </a:stretch>
        </p:blipFill>
        <p:spPr>
          <a:xfrm>
            <a:off x="1817575" y="957086"/>
            <a:ext cx="5346713" cy="3743765"/>
          </a:xfrm>
          <a:prstGeom prst="rect">
            <a:avLst/>
          </a:prstGeom>
        </p:spPr>
      </p:pic>
    </p:spTree>
    <p:extLst>
      <p:ext uri="{BB962C8B-B14F-4D97-AF65-F5344CB8AC3E}">
        <p14:creationId xmlns:p14="http://schemas.microsoft.com/office/powerpoint/2010/main" val="18344054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7BBC65C-A954-4441-BC94-25CB71A9442A}"/>
              </a:ext>
            </a:extLst>
          </p:cNvPr>
          <p:cNvSpPr>
            <a:spLocks noGrp="1"/>
          </p:cNvSpPr>
          <p:nvPr>
            <p:ph type="title"/>
          </p:nvPr>
        </p:nvSpPr>
        <p:spPr/>
        <p:txBody>
          <a:bodyPr>
            <a:noAutofit/>
          </a:bodyPr>
          <a:lstStyle/>
          <a:p>
            <a:r>
              <a:rPr lang="pl-PL" sz="3600" b="1" dirty="0" err="1"/>
              <a:t>Tracking</a:t>
            </a:r>
            <a:r>
              <a:rPr lang="pl-PL" sz="3600" b="1" dirty="0"/>
              <a:t> of </a:t>
            </a:r>
            <a:r>
              <a:rPr lang="pl-PL" sz="3600" b="1" dirty="0" err="1"/>
              <a:t>location</a:t>
            </a:r>
            <a:r>
              <a:rPr lang="pl-PL" sz="3600" b="1" dirty="0"/>
              <a:t> and </a:t>
            </a:r>
            <a:r>
              <a:rPr lang="pl-PL" sz="3600" b="1" dirty="0" err="1"/>
              <a:t>walking</a:t>
            </a:r>
            <a:r>
              <a:rPr lang="pl-PL" sz="3600" b="1" dirty="0"/>
              <a:t>, </a:t>
            </a:r>
            <a:r>
              <a:rPr lang="pl-PL" sz="3600" b="1" dirty="0" err="1"/>
              <a:t>fall</a:t>
            </a:r>
            <a:r>
              <a:rPr lang="pl-PL" sz="3600" b="1" dirty="0"/>
              <a:t> </a:t>
            </a:r>
            <a:r>
              <a:rPr lang="pl-PL" sz="3600" b="1" dirty="0" err="1"/>
              <a:t>detection</a:t>
            </a:r>
            <a:endParaRPr lang="pl-PL" sz="3600" b="1" dirty="0"/>
          </a:p>
        </p:txBody>
      </p:sp>
      <p:pic>
        <p:nvPicPr>
          <p:cNvPr id="4" name="Obraz 3">
            <a:extLst>
              <a:ext uri="{FF2B5EF4-FFF2-40B4-BE49-F238E27FC236}">
                <a16:creationId xmlns:a16="http://schemas.microsoft.com/office/drawing/2014/main" id="{FB6BF4D7-9672-4805-8755-8C7A5A9D713E}"/>
              </a:ext>
            </a:extLst>
          </p:cNvPr>
          <p:cNvPicPr>
            <a:picLocks noChangeAspect="1"/>
          </p:cNvPicPr>
          <p:nvPr/>
        </p:nvPicPr>
        <p:blipFill>
          <a:blip r:embed="rId2"/>
          <a:stretch>
            <a:fillRect/>
          </a:stretch>
        </p:blipFill>
        <p:spPr>
          <a:xfrm>
            <a:off x="5018194" y="1179511"/>
            <a:ext cx="4076210" cy="3384376"/>
          </a:xfrm>
          <a:prstGeom prst="rect">
            <a:avLst/>
          </a:prstGeom>
        </p:spPr>
      </p:pic>
      <p:pic>
        <p:nvPicPr>
          <p:cNvPr id="5" name="Obraz 4">
            <a:extLst>
              <a:ext uri="{FF2B5EF4-FFF2-40B4-BE49-F238E27FC236}">
                <a16:creationId xmlns:a16="http://schemas.microsoft.com/office/drawing/2014/main" id="{FA895309-02A7-4D3A-8414-42FFB4CB1923}"/>
              </a:ext>
            </a:extLst>
          </p:cNvPr>
          <p:cNvPicPr>
            <a:picLocks noChangeAspect="1"/>
          </p:cNvPicPr>
          <p:nvPr/>
        </p:nvPicPr>
        <p:blipFill>
          <a:blip r:embed="rId3"/>
          <a:stretch>
            <a:fillRect/>
          </a:stretch>
        </p:blipFill>
        <p:spPr>
          <a:xfrm>
            <a:off x="71638" y="1723236"/>
            <a:ext cx="4691332" cy="2296925"/>
          </a:xfrm>
          <a:prstGeom prst="rect">
            <a:avLst/>
          </a:prstGeom>
        </p:spPr>
      </p:pic>
    </p:spTree>
    <p:extLst>
      <p:ext uri="{BB962C8B-B14F-4D97-AF65-F5344CB8AC3E}">
        <p14:creationId xmlns:p14="http://schemas.microsoft.com/office/powerpoint/2010/main" val="34355322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69AE99C-CB3D-4D09-9F88-C7CC1A0B3EC5}"/>
              </a:ext>
            </a:extLst>
          </p:cNvPr>
          <p:cNvSpPr>
            <a:spLocks noGrp="1"/>
          </p:cNvSpPr>
          <p:nvPr>
            <p:ph type="title"/>
          </p:nvPr>
        </p:nvSpPr>
        <p:spPr/>
        <p:txBody>
          <a:bodyPr>
            <a:normAutofit fontScale="90000"/>
          </a:bodyPr>
          <a:lstStyle/>
          <a:p>
            <a:r>
              <a:rPr lang="pl-PL" b="1" dirty="0"/>
              <a:t>Sound-</a:t>
            </a:r>
            <a:r>
              <a:rPr lang="pl-PL" b="1" dirty="0" err="1"/>
              <a:t>based</a:t>
            </a:r>
            <a:r>
              <a:rPr lang="pl-PL" b="1" dirty="0"/>
              <a:t> event </a:t>
            </a:r>
            <a:r>
              <a:rPr lang="pl-PL" b="1" dirty="0" err="1"/>
              <a:t>detection</a:t>
            </a:r>
            <a:endParaRPr lang="pl-PL" b="1" dirty="0"/>
          </a:p>
        </p:txBody>
      </p:sp>
      <p:pic>
        <p:nvPicPr>
          <p:cNvPr id="5" name="Obraz 4">
            <a:extLst>
              <a:ext uri="{FF2B5EF4-FFF2-40B4-BE49-F238E27FC236}">
                <a16:creationId xmlns:a16="http://schemas.microsoft.com/office/drawing/2014/main" id="{4E2CF661-CC95-4736-8409-8E69C49E5204}"/>
              </a:ext>
            </a:extLst>
          </p:cNvPr>
          <p:cNvPicPr>
            <a:picLocks noChangeAspect="1"/>
          </p:cNvPicPr>
          <p:nvPr/>
        </p:nvPicPr>
        <p:blipFill>
          <a:blip r:embed="rId2"/>
          <a:stretch>
            <a:fillRect/>
          </a:stretch>
        </p:blipFill>
        <p:spPr>
          <a:xfrm>
            <a:off x="-1690" y="908720"/>
            <a:ext cx="9144000" cy="3700101"/>
          </a:xfrm>
          <a:prstGeom prst="rect">
            <a:avLst/>
          </a:prstGeom>
        </p:spPr>
      </p:pic>
    </p:spTree>
    <p:extLst>
      <p:ext uri="{BB962C8B-B14F-4D97-AF65-F5344CB8AC3E}">
        <p14:creationId xmlns:p14="http://schemas.microsoft.com/office/powerpoint/2010/main" val="38929625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DFC3F2DC-5DF1-479E-9E96-8D0D392A1F8B}"/>
              </a:ext>
            </a:extLst>
          </p:cNvPr>
          <p:cNvPicPr>
            <a:picLocks noChangeAspect="1"/>
          </p:cNvPicPr>
          <p:nvPr/>
        </p:nvPicPr>
        <p:blipFill>
          <a:blip r:embed="rId2"/>
          <a:stretch>
            <a:fillRect/>
          </a:stretch>
        </p:blipFill>
        <p:spPr>
          <a:xfrm>
            <a:off x="2483768" y="1789930"/>
            <a:ext cx="2545951" cy="1563639"/>
          </a:xfrm>
          <a:prstGeom prst="rect">
            <a:avLst/>
          </a:prstGeom>
        </p:spPr>
      </p:pic>
      <p:sp>
        <p:nvSpPr>
          <p:cNvPr id="2" name="Tytuł 1">
            <a:extLst>
              <a:ext uri="{FF2B5EF4-FFF2-40B4-BE49-F238E27FC236}">
                <a16:creationId xmlns:a16="http://schemas.microsoft.com/office/drawing/2014/main" id="{4C060135-D63F-454B-8936-258B6FB94898}"/>
              </a:ext>
            </a:extLst>
          </p:cNvPr>
          <p:cNvSpPr>
            <a:spLocks noGrp="1"/>
          </p:cNvSpPr>
          <p:nvPr>
            <p:ph type="title"/>
          </p:nvPr>
        </p:nvSpPr>
        <p:spPr/>
        <p:txBody>
          <a:bodyPr>
            <a:normAutofit/>
          </a:bodyPr>
          <a:lstStyle/>
          <a:p>
            <a:r>
              <a:rPr lang="pl-PL" sz="3600" b="1" dirty="0" err="1"/>
              <a:t>Emergency</a:t>
            </a:r>
            <a:r>
              <a:rPr lang="pl-PL" sz="3600" b="1" dirty="0"/>
              <a:t> video </a:t>
            </a:r>
            <a:r>
              <a:rPr lang="pl-PL" sz="3600" b="1" dirty="0" err="1"/>
              <a:t>calls</a:t>
            </a:r>
            <a:endParaRPr lang="pl-PL" sz="3600" b="1" dirty="0"/>
          </a:p>
        </p:txBody>
      </p:sp>
      <p:pic>
        <p:nvPicPr>
          <p:cNvPr id="4" name="Obraz 3">
            <a:extLst>
              <a:ext uri="{FF2B5EF4-FFF2-40B4-BE49-F238E27FC236}">
                <a16:creationId xmlns:a16="http://schemas.microsoft.com/office/drawing/2014/main" id="{A0DF5D09-D260-4871-960C-38E8EA3A3A93}"/>
              </a:ext>
            </a:extLst>
          </p:cNvPr>
          <p:cNvPicPr>
            <a:picLocks noChangeAspect="1"/>
          </p:cNvPicPr>
          <p:nvPr/>
        </p:nvPicPr>
        <p:blipFill>
          <a:blip r:embed="rId3"/>
          <a:stretch>
            <a:fillRect/>
          </a:stretch>
        </p:blipFill>
        <p:spPr>
          <a:xfrm>
            <a:off x="323528" y="1131590"/>
            <a:ext cx="2545951" cy="1563638"/>
          </a:xfrm>
          <a:prstGeom prst="rect">
            <a:avLst/>
          </a:prstGeom>
        </p:spPr>
      </p:pic>
      <p:pic>
        <p:nvPicPr>
          <p:cNvPr id="5" name="Obraz 4">
            <a:extLst>
              <a:ext uri="{FF2B5EF4-FFF2-40B4-BE49-F238E27FC236}">
                <a16:creationId xmlns:a16="http://schemas.microsoft.com/office/drawing/2014/main" id="{12BC24CA-EF3B-434B-AFCB-E1F1A95F0547}"/>
              </a:ext>
            </a:extLst>
          </p:cNvPr>
          <p:cNvPicPr>
            <a:picLocks noChangeAspect="1"/>
          </p:cNvPicPr>
          <p:nvPr/>
        </p:nvPicPr>
        <p:blipFill>
          <a:blip r:embed="rId4"/>
          <a:stretch>
            <a:fillRect/>
          </a:stretch>
        </p:blipFill>
        <p:spPr>
          <a:xfrm>
            <a:off x="827584" y="2787774"/>
            <a:ext cx="2545951" cy="1563638"/>
          </a:xfrm>
          <a:prstGeom prst="rect">
            <a:avLst/>
          </a:prstGeom>
        </p:spPr>
      </p:pic>
      <p:pic>
        <p:nvPicPr>
          <p:cNvPr id="9" name="Obraz 8">
            <a:extLst>
              <a:ext uri="{FF2B5EF4-FFF2-40B4-BE49-F238E27FC236}">
                <a16:creationId xmlns:a16="http://schemas.microsoft.com/office/drawing/2014/main" id="{2B004709-5A76-4F12-B84D-6F27B01051E6}"/>
              </a:ext>
            </a:extLst>
          </p:cNvPr>
          <p:cNvPicPr>
            <a:picLocks noChangeAspect="1"/>
          </p:cNvPicPr>
          <p:nvPr/>
        </p:nvPicPr>
        <p:blipFill>
          <a:blip r:embed="rId5"/>
          <a:stretch>
            <a:fillRect/>
          </a:stretch>
        </p:blipFill>
        <p:spPr>
          <a:xfrm>
            <a:off x="5619640" y="1635646"/>
            <a:ext cx="3241243" cy="1990663"/>
          </a:xfrm>
          <a:prstGeom prst="rect">
            <a:avLst/>
          </a:prstGeom>
        </p:spPr>
      </p:pic>
    </p:spTree>
    <p:extLst>
      <p:ext uri="{BB962C8B-B14F-4D97-AF65-F5344CB8AC3E}">
        <p14:creationId xmlns:p14="http://schemas.microsoft.com/office/powerpoint/2010/main" val="21730609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D91C6BD-31E1-4D9E-80F3-31E95C138E52}"/>
              </a:ext>
            </a:extLst>
          </p:cNvPr>
          <p:cNvSpPr>
            <a:spLocks noGrp="1"/>
          </p:cNvSpPr>
          <p:nvPr>
            <p:ph type="ctrTitle"/>
          </p:nvPr>
        </p:nvSpPr>
        <p:spPr/>
        <p:txBody>
          <a:bodyPr/>
          <a:lstStyle/>
          <a:p>
            <a:r>
              <a:rPr lang="pl-PL" b="1" dirty="0"/>
              <a:t>FUTURE OF ACTIVE AND HEALTHY</a:t>
            </a:r>
            <a:br>
              <a:rPr lang="pl-PL" b="1" dirty="0"/>
            </a:br>
            <a:r>
              <a:rPr lang="pl-PL" b="1" dirty="0"/>
              <a:t>AGEING TECHNOLOGY</a:t>
            </a:r>
            <a:br>
              <a:rPr lang="pl-PL" b="1" dirty="0"/>
            </a:br>
            <a:endParaRPr lang="pl-PL" b="1" dirty="0"/>
          </a:p>
        </p:txBody>
      </p:sp>
    </p:spTree>
    <p:extLst>
      <p:ext uri="{BB962C8B-B14F-4D97-AF65-F5344CB8AC3E}">
        <p14:creationId xmlns:p14="http://schemas.microsoft.com/office/powerpoint/2010/main" val="3593631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EADD4EA-B0A8-4505-93BF-E183398C8D20}"/>
              </a:ext>
            </a:extLst>
          </p:cNvPr>
          <p:cNvSpPr>
            <a:spLocks noGrp="1"/>
          </p:cNvSpPr>
          <p:nvPr>
            <p:ph type="title"/>
          </p:nvPr>
        </p:nvSpPr>
        <p:spPr/>
        <p:txBody>
          <a:bodyPr>
            <a:noAutofit/>
          </a:bodyPr>
          <a:lstStyle/>
          <a:p>
            <a:r>
              <a:rPr lang="pl-PL" sz="2800" b="1" dirty="0" err="1"/>
              <a:t>Funding</a:t>
            </a:r>
            <a:r>
              <a:rPr lang="pl-PL" sz="2800" b="1" dirty="0"/>
              <a:t> development of </a:t>
            </a:r>
            <a:r>
              <a:rPr lang="pl-PL" sz="2800" b="1" dirty="0" err="1"/>
              <a:t>innovative</a:t>
            </a:r>
            <a:r>
              <a:rPr lang="pl-PL" sz="2800" b="1" dirty="0"/>
              <a:t> AAL products – </a:t>
            </a:r>
            <a:r>
              <a:rPr lang="pl-PL" sz="2800" b="1" dirty="0" err="1"/>
              <a:t>has</a:t>
            </a:r>
            <a:r>
              <a:rPr lang="pl-PL" sz="2800" b="1" dirty="0"/>
              <a:t> </a:t>
            </a:r>
            <a:r>
              <a:rPr lang="pl-PL" sz="2800" b="1" dirty="0" err="1"/>
              <a:t>it</a:t>
            </a:r>
            <a:r>
              <a:rPr lang="pl-PL" sz="2800" b="1" dirty="0"/>
              <a:t> </a:t>
            </a:r>
            <a:r>
              <a:rPr lang="pl-PL" sz="2800" b="1" dirty="0" err="1"/>
              <a:t>been</a:t>
            </a:r>
            <a:r>
              <a:rPr lang="pl-PL" sz="2800" b="1" dirty="0"/>
              <a:t> </a:t>
            </a:r>
            <a:r>
              <a:rPr lang="pl-PL" sz="2800" b="1" dirty="0" err="1"/>
              <a:t>successful</a:t>
            </a:r>
            <a:r>
              <a:rPr lang="pl-PL" sz="2800" b="1" dirty="0"/>
              <a:t>?</a:t>
            </a:r>
          </a:p>
        </p:txBody>
      </p:sp>
      <p:sp>
        <p:nvSpPr>
          <p:cNvPr id="3" name="Symbol zastępczy zawartości 2">
            <a:extLst>
              <a:ext uri="{FF2B5EF4-FFF2-40B4-BE49-F238E27FC236}">
                <a16:creationId xmlns:a16="http://schemas.microsoft.com/office/drawing/2014/main" id="{AB8B2575-BECF-4C05-B185-2BDEC02B4970}"/>
              </a:ext>
            </a:extLst>
          </p:cNvPr>
          <p:cNvSpPr>
            <a:spLocks noGrp="1"/>
          </p:cNvSpPr>
          <p:nvPr>
            <p:ph idx="1"/>
          </p:nvPr>
        </p:nvSpPr>
        <p:spPr/>
        <p:txBody>
          <a:bodyPr/>
          <a:lstStyle/>
          <a:p>
            <a:endParaRPr lang="pl-PL" dirty="0"/>
          </a:p>
          <a:p>
            <a:r>
              <a:rPr lang="pl-PL" dirty="0"/>
              <a:t>A </a:t>
            </a:r>
            <a:r>
              <a:rPr lang="pl-PL" dirty="0" err="1"/>
              <a:t>significant</a:t>
            </a:r>
            <a:r>
              <a:rPr lang="pl-PL" dirty="0"/>
              <a:t> </a:t>
            </a:r>
            <a:r>
              <a:rPr lang="pl-PL" dirty="0" err="1"/>
              <a:t>number</a:t>
            </a:r>
            <a:r>
              <a:rPr lang="pl-PL" dirty="0"/>
              <a:t> of </a:t>
            </a:r>
            <a:r>
              <a:rPr lang="pl-PL" dirty="0" err="1"/>
              <a:t>new</a:t>
            </a:r>
            <a:r>
              <a:rPr lang="pl-PL" dirty="0"/>
              <a:t> products and services </a:t>
            </a:r>
            <a:r>
              <a:rPr lang="pl-PL" dirty="0" err="1"/>
              <a:t>has</a:t>
            </a:r>
            <a:r>
              <a:rPr lang="pl-PL" dirty="0"/>
              <a:t> </a:t>
            </a:r>
            <a:r>
              <a:rPr lang="pl-PL" dirty="0" err="1"/>
              <a:t>been</a:t>
            </a:r>
            <a:r>
              <a:rPr lang="pl-PL" dirty="0"/>
              <a:t> </a:t>
            </a:r>
            <a:r>
              <a:rPr lang="pl-PL" dirty="0" err="1"/>
              <a:t>developed</a:t>
            </a:r>
            <a:r>
              <a:rPr lang="pl-PL" dirty="0"/>
              <a:t> and </a:t>
            </a:r>
            <a:r>
              <a:rPr lang="pl-PL" dirty="0" err="1"/>
              <a:t>proposed</a:t>
            </a:r>
            <a:endParaRPr lang="pl-PL" dirty="0"/>
          </a:p>
          <a:p>
            <a:endParaRPr lang="pl-PL" dirty="0"/>
          </a:p>
          <a:p>
            <a:r>
              <a:rPr lang="pl-PL" dirty="0"/>
              <a:t>Market </a:t>
            </a:r>
            <a:r>
              <a:rPr lang="pl-PL" dirty="0" err="1"/>
              <a:t>success</a:t>
            </a:r>
            <a:r>
              <a:rPr lang="pl-PL" dirty="0"/>
              <a:t> </a:t>
            </a:r>
            <a:r>
              <a:rPr lang="pl-PL" dirty="0" err="1"/>
              <a:t>is</a:t>
            </a:r>
            <a:r>
              <a:rPr lang="pl-PL" dirty="0"/>
              <a:t> not </a:t>
            </a:r>
            <a:r>
              <a:rPr lang="pl-PL" dirty="0" err="1"/>
              <a:t>so</a:t>
            </a:r>
            <a:r>
              <a:rPr lang="pl-PL" dirty="0"/>
              <a:t> </a:t>
            </a:r>
            <a:r>
              <a:rPr lang="pl-PL" dirty="0" err="1"/>
              <a:t>great</a:t>
            </a:r>
            <a:r>
              <a:rPr lang="pl-PL" dirty="0"/>
              <a:t> </a:t>
            </a:r>
            <a:r>
              <a:rPr lang="pl-PL" dirty="0" err="1"/>
              <a:t>though</a:t>
            </a:r>
            <a:endParaRPr lang="pl-PL" dirty="0"/>
          </a:p>
          <a:p>
            <a:endParaRPr lang="pl-PL" dirty="0"/>
          </a:p>
        </p:txBody>
      </p:sp>
    </p:spTree>
    <p:extLst>
      <p:ext uri="{BB962C8B-B14F-4D97-AF65-F5344CB8AC3E}">
        <p14:creationId xmlns:p14="http://schemas.microsoft.com/office/powerpoint/2010/main" val="37622967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EADD4EA-B0A8-4505-93BF-E183398C8D20}"/>
              </a:ext>
            </a:extLst>
          </p:cNvPr>
          <p:cNvSpPr>
            <a:spLocks noGrp="1"/>
          </p:cNvSpPr>
          <p:nvPr>
            <p:ph type="title"/>
          </p:nvPr>
        </p:nvSpPr>
        <p:spPr/>
        <p:txBody>
          <a:bodyPr>
            <a:noAutofit/>
          </a:bodyPr>
          <a:lstStyle/>
          <a:p>
            <a:r>
              <a:rPr lang="pl-PL" sz="2800" b="1" dirty="0"/>
              <a:t>Little (</a:t>
            </a:r>
            <a:r>
              <a:rPr lang="pl-PL" sz="2800" b="1" dirty="0" err="1"/>
              <a:t>silver</a:t>
            </a:r>
            <a:r>
              <a:rPr lang="pl-PL" sz="2800" b="1" dirty="0"/>
              <a:t>) market </a:t>
            </a:r>
            <a:r>
              <a:rPr lang="pl-PL" sz="2800" b="1" dirty="0" err="1"/>
              <a:t>success</a:t>
            </a:r>
            <a:r>
              <a:rPr lang="pl-PL" sz="2800" b="1" dirty="0"/>
              <a:t> – the </a:t>
            </a:r>
            <a:r>
              <a:rPr lang="pl-PL" sz="2800" b="1" dirty="0" err="1"/>
              <a:t>reasons</a:t>
            </a:r>
            <a:endParaRPr lang="pl-PL" sz="2800" b="1" dirty="0"/>
          </a:p>
        </p:txBody>
      </p:sp>
      <p:sp>
        <p:nvSpPr>
          <p:cNvPr id="3" name="Symbol zastępczy zawartości 2">
            <a:extLst>
              <a:ext uri="{FF2B5EF4-FFF2-40B4-BE49-F238E27FC236}">
                <a16:creationId xmlns:a16="http://schemas.microsoft.com/office/drawing/2014/main" id="{AB8B2575-BECF-4C05-B185-2BDEC02B4970}"/>
              </a:ext>
            </a:extLst>
          </p:cNvPr>
          <p:cNvSpPr>
            <a:spLocks noGrp="1"/>
          </p:cNvSpPr>
          <p:nvPr>
            <p:ph idx="1"/>
          </p:nvPr>
        </p:nvSpPr>
        <p:spPr/>
        <p:txBody>
          <a:bodyPr/>
          <a:lstStyle/>
          <a:p>
            <a:endParaRPr lang="pl-PL" dirty="0"/>
          </a:p>
          <a:p>
            <a:r>
              <a:rPr lang="pl-PL" dirty="0"/>
              <a:t>Technology </a:t>
            </a:r>
            <a:r>
              <a:rPr lang="pl-PL" dirty="0" err="1"/>
              <a:t>cost</a:t>
            </a:r>
            <a:r>
              <a:rPr lang="pl-PL" dirty="0"/>
              <a:t>: </a:t>
            </a:r>
            <a:r>
              <a:rPr lang="pl-PL" dirty="0" err="1"/>
              <a:t>older</a:t>
            </a:r>
            <a:r>
              <a:rPr lang="pl-PL" dirty="0"/>
              <a:t> </a:t>
            </a:r>
            <a:r>
              <a:rPr lang="pl-PL" dirty="0" err="1"/>
              <a:t>adults</a:t>
            </a:r>
            <a:r>
              <a:rPr lang="pl-PL" dirty="0"/>
              <a:t> </a:t>
            </a:r>
            <a:r>
              <a:rPr lang="pl-PL" dirty="0" err="1"/>
              <a:t>cannot</a:t>
            </a:r>
            <a:r>
              <a:rPr lang="pl-PL" dirty="0"/>
              <a:t> </a:t>
            </a:r>
            <a:r>
              <a:rPr lang="pl-PL" dirty="0" err="1"/>
              <a:t>afford</a:t>
            </a:r>
            <a:r>
              <a:rPr lang="pl-PL" dirty="0"/>
              <a:t> </a:t>
            </a:r>
            <a:r>
              <a:rPr lang="pl-PL" dirty="0" err="1"/>
              <a:t>it</a:t>
            </a:r>
            <a:endParaRPr lang="pl-PL" dirty="0"/>
          </a:p>
          <a:p>
            <a:endParaRPr lang="pl-PL" dirty="0"/>
          </a:p>
          <a:p>
            <a:r>
              <a:rPr lang="pl-PL" dirty="0"/>
              <a:t>The </a:t>
            </a:r>
            <a:r>
              <a:rPr lang="pl-PL" dirty="0" err="1"/>
              <a:t>social</a:t>
            </a:r>
            <a:r>
              <a:rPr lang="pl-PL" dirty="0"/>
              <a:t> </a:t>
            </a:r>
            <a:r>
              <a:rPr lang="pl-PL" dirty="0" err="1"/>
              <a:t>welfare</a:t>
            </a:r>
            <a:r>
              <a:rPr lang="pl-PL" dirty="0"/>
              <a:t> system in Europe </a:t>
            </a:r>
            <a:r>
              <a:rPr lang="pl-PL" dirty="0" err="1"/>
              <a:t>is</a:t>
            </a:r>
            <a:r>
              <a:rPr lang="pl-PL" dirty="0"/>
              <a:t> </a:t>
            </a:r>
            <a:r>
              <a:rPr lang="pl-PL" dirty="0" err="1"/>
              <a:t>primarilly</a:t>
            </a:r>
            <a:r>
              <a:rPr lang="pl-PL" dirty="0"/>
              <a:t> public!</a:t>
            </a:r>
          </a:p>
          <a:p>
            <a:endParaRPr lang="pl-PL" dirty="0"/>
          </a:p>
        </p:txBody>
      </p:sp>
    </p:spTree>
    <p:extLst>
      <p:ext uri="{BB962C8B-B14F-4D97-AF65-F5344CB8AC3E}">
        <p14:creationId xmlns:p14="http://schemas.microsoft.com/office/powerpoint/2010/main" val="33916406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en-US" dirty="0"/>
              <a:t>Flexibility of the </a:t>
            </a:r>
            <a:r>
              <a:rPr lang="pl-PL" dirty="0"/>
              <a:t>(</a:t>
            </a:r>
            <a:r>
              <a:rPr lang="pl-PL" dirty="0" err="1"/>
              <a:t>integrated</a:t>
            </a:r>
            <a:r>
              <a:rPr lang="pl-PL" dirty="0"/>
              <a:t>) </a:t>
            </a:r>
            <a:r>
              <a:rPr lang="en-US" dirty="0"/>
              <a:t>service offer</a:t>
            </a:r>
            <a:endParaRPr lang="pl-PL" dirty="0"/>
          </a:p>
        </p:txBody>
      </p:sp>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0" y="771550"/>
            <a:ext cx="3025055" cy="4115166"/>
          </a:xfrm>
        </p:spPr>
      </p:pic>
      <p:sp>
        <p:nvSpPr>
          <p:cNvPr id="8" name="Symbol zastępczy zawartości 2">
            <a:extLst>
              <a:ext uri="{FF2B5EF4-FFF2-40B4-BE49-F238E27FC236}">
                <a16:creationId xmlns:a16="http://schemas.microsoft.com/office/drawing/2014/main" id="{A9AACC42-18AA-4528-BADF-868C35D4F156}"/>
              </a:ext>
            </a:extLst>
          </p:cNvPr>
          <p:cNvSpPr txBox="1">
            <a:spLocks/>
          </p:cNvSpPr>
          <p:nvPr/>
        </p:nvSpPr>
        <p:spPr bwMode="auto">
          <a:xfrm>
            <a:off x="3491880" y="1135955"/>
            <a:ext cx="5400600" cy="3528391"/>
          </a:xfrm>
          <a:prstGeom prst="rect">
            <a:avLst/>
          </a:prstGeom>
        </p:spPr>
        <p:txBody>
          <a:bodyPr>
            <a:normAutofit lnSpcReduction="10000"/>
          </a:bodyPr>
          <a:lstStyle>
            <a:lvl1pPr marL="342900" indent="-342900" algn="l" defTabSz="914359">
              <a:spcBef>
                <a:spcPts val="0"/>
              </a:spcBef>
              <a:buClr>
                <a:srgbClr val="0070C0"/>
              </a:buClr>
              <a:buSzPct val="100000"/>
              <a:buFont typeface="Arial" panose="020B0604020202020204" pitchFamily="34" charset="0"/>
              <a:buChar char="•"/>
              <a:defRPr sz="1600" spc="-50">
                <a:solidFill>
                  <a:schemeClr val="tx1"/>
                </a:solidFill>
                <a:latin typeface="+mn-lt"/>
                <a:ea typeface="+mn-ea"/>
                <a:cs typeface="+mn-cs"/>
              </a:defRPr>
            </a:lvl1pPr>
            <a:lvl2pPr marL="742917" indent="-285737" algn="l" defTabSz="914359">
              <a:spcBef>
                <a:spcPts val="0"/>
              </a:spcBef>
              <a:buClr>
                <a:srgbClr val="0070C0"/>
              </a:buClr>
              <a:buSzPct val="98000"/>
              <a:buFont typeface="Arial"/>
              <a:buChar char="•"/>
              <a:defRPr sz="1600" spc="-50">
                <a:solidFill>
                  <a:schemeClr val="tx1"/>
                </a:solidFill>
                <a:latin typeface="+mn-lt"/>
                <a:ea typeface="+mn-ea"/>
                <a:cs typeface="+mn-cs"/>
              </a:defRPr>
            </a:lvl2pPr>
            <a:lvl3pPr marL="1142949" indent="-228590" algn="l" defTabSz="914359">
              <a:spcBef>
                <a:spcPts val="0"/>
              </a:spcBef>
              <a:buClr>
                <a:srgbClr val="0070C0"/>
              </a:buClr>
              <a:buSzPct val="150000"/>
              <a:buFont typeface="Arial"/>
              <a:buChar char="•"/>
              <a:defRPr sz="1600" spc="-50">
                <a:solidFill>
                  <a:schemeClr val="tx1"/>
                </a:solidFill>
                <a:latin typeface="+mn-lt"/>
                <a:ea typeface="+mn-ea"/>
                <a:cs typeface="+mn-cs"/>
              </a:defRPr>
            </a:lvl3pPr>
            <a:lvl4pPr marL="1600128" indent="-228590" algn="l" defTabSz="914359">
              <a:spcBef>
                <a:spcPts val="0"/>
              </a:spcBef>
              <a:buClr>
                <a:srgbClr val="0070C0"/>
              </a:buClr>
              <a:buSzPct val="198000"/>
              <a:buFont typeface="Arial"/>
              <a:buChar char="•"/>
              <a:defRPr sz="1600" spc="-50">
                <a:solidFill>
                  <a:schemeClr val="tx1"/>
                </a:solidFill>
                <a:latin typeface="+mn-lt"/>
                <a:ea typeface="+mn-ea"/>
                <a:cs typeface="+mn-cs"/>
              </a:defRPr>
            </a:lvl4pPr>
            <a:lvl5pPr marL="2057308" indent="-228590" algn="l" defTabSz="914359">
              <a:spcBef>
                <a:spcPts val="0"/>
              </a:spcBef>
              <a:buClr>
                <a:srgbClr val="0070C0"/>
              </a:buClr>
              <a:buSzPct val="198000"/>
              <a:buFont typeface="Arial"/>
              <a:buChar char="•"/>
              <a:defRPr sz="1600" spc="-50">
                <a:solidFill>
                  <a:schemeClr val="tx1"/>
                </a:solidFill>
                <a:latin typeface="+mn-lt"/>
                <a:ea typeface="+mn-ea"/>
                <a:cs typeface="+mn-cs"/>
              </a:defRPr>
            </a:lvl5pPr>
            <a:lvl6pPr marL="2514488" indent="-228590" algn="l" defTabSz="914359">
              <a:spcBef>
                <a:spcPts val="0"/>
              </a:spcBef>
              <a:buFont typeface="Arial"/>
              <a:buChar char="•"/>
              <a:defRPr sz="2000">
                <a:solidFill>
                  <a:schemeClr val="tx1"/>
                </a:solidFill>
                <a:latin typeface="+mn-lt"/>
                <a:ea typeface="+mn-ea"/>
                <a:cs typeface="+mn-cs"/>
              </a:defRPr>
            </a:lvl6pPr>
            <a:lvl7pPr marL="2971668" indent="-228590" algn="l" defTabSz="914359">
              <a:spcBef>
                <a:spcPts val="0"/>
              </a:spcBef>
              <a:buFont typeface="Arial"/>
              <a:buChar char="•"/>
              <a:defRPr sz="2000">
                <a:solidFill>
                  <a:schemeClr val="tx1"/>
                </a:solidFill>
                <a:latin typeface="+mn-lt"/>
                <a:ea typeface="+mn-ea"/>
                <a:cs typeface="+mn-cs"/>
              </a:defRPr>
            </a:lvl7pPr>
            <a:lvl8pPr marL="3428847" indent="-228590" algn="l" defTabSz="914359">
              <a:spcBef>
                <a:spcPts val="0"/>
              </a:spcBef>
              <a:buFont typeface="Arial"/>
              <a:buChar char="•"/>
              <a:defRPr sz="2000">
                <a:solidFill>
                  <a:schemeClr val="tx1"/>
                </a:solidFill>
                <a:latin typeface="+mn-lt"/>
                <a:ea typeface="+mn-ea"/>
                <a:cs typeface="+mn-cs"/>
              </a:defRPr>
            </a:lvl8pPr>
            <a:lvl9pPr marL="3886027" indent="-228590" algn="l" defTabSz="914359">
              <a:spcBef>
                <a:spcPts val="0"/>
              </a:spcBef>
              <a:buFont typeface="Arial"/>
              <a:buChar char="•"/>
              <a:defRPr sz="2000">
                <a:solidFill>
                  <a:schemeClr val="tx1"/>
                </a:solidFill>
                <a:latin typeface="+mn-lt"/>
                <a:ea typeface="+mn-ea"/>
                <a:cs typeface="+mn-cs"/>
              </a:defRPr>
            </a:lvl9pPr>
          </a:lstStyle>
          <a:p>
            <a:pPr>
              <a:defRPr/>
            </a:pPr>
            <a:r>
              <a:rPr lang="en-GB" sz="2000" kern="0" dirty="0"/>
              <a:t>integrated solution that can support older adults in managing their health as they age</a:t>
            </a:r>
            <a:endParaRPr lang="pl-PL" sz="2000" kern="0" dirty="0"/>
          </a:p>
          <a:p>
            <a:pPr>
              <a:defRPr/>
            </a:pPr>
            <a:r>
              <a:rPr lang="en-GB" sz="2000" kern="0" dirty="0" err="1"/>
              <a:t>personalizable</a:t>
            </a:r>
            <a:r>
              <a:rPr lang="en-GB" sz="2000" kern="0" dirty="0"/>
              <a:t> environment in which all key aspects of older adult’s health can be addressed with specialized AAL services and applications</a:t>
            </a:r>
            <a:endParaRPr lang="pl-PL" sz="2000" kern="0" dirty="0"/>
          </a:p>
          <a:p>
            <a:pPr>
              <a:defRPr/>
            </a:pPr>
            <a:r>
              <a:rPr lang="pl-PL" sz="2000" kern="0" dirty="0"/>
              <a:t>smart </a:t>
            </a:r>
            <a:r>
              <a:rPr lang="en-GB" sz="2000" kern="0" dirty="0"/>
              <a:t>select</a:t>
            </a:r>
            <a:r>
              <a:rPr lang="pl-PL" sz="2000" kern="0" dirty="0" err="1"/>
              <a:t>ion</a:t>
            </a:r>
            <a:r>
              <a:rPr lang="pl-PL" sz="2000" kern="0" dirty="0"/>
              <a:t> of</a:t>
            </a:r>
            <a:r>
              <a:rPr lang="en-GB" sz="2000" kern="0" dirty="0"/>
              <a:t> services adequate to the current needs of the end user, ranging from assisting them in preventing diseases, detecting symptoms of increased risk of health deterioration up to the management of life with chronic diseases</a:t>
            </a:r>
            <a:endParaRPr lang="pl-PL" sz="2000" kern="0" dirty="0"/>
          </a:p>
        </p:txBody>
      </p:sp>
    </p:spTree>
    <p:extLst>
      <p:ext uri="{BB962C8B-B14F-4D97-AF65-F5344CB8AC3E}">
        <p14:creationId xmlns:p14="http://schemas.microsoft.com/office/powerpoint/2010/main" val="1568021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a:extLst>
              <a:ext uri="{FF2B5EF4-FFF2-40B4-BE49-F238E27FC236}">
                <a16:creationId xmlns:a16="http://schemas.microsoft.com/office/drawing/2014/main" id="{5E918842-0035-40EE-BAFC-701CA2531970}"/>
              </a:ext>
            </a:extLst>
          </p:cNvPr>
          <p:cNvSpPr>
            <a:spLocks noGrp="1"/>
          </p:cNvSpPr>
          <p:nvPr>
            <p:ph type="title"/>
          </p:nvPr>
        </p:nvSpPr>
        <p:spPr/>
        <p:txBody>
          <a:bodyPr/>
          <a:lstStyle/>
          <a:p>
            <a:r>
              <a:rPr lang="pl-PL" b="1" dirty="0"/>
              <a:t>Agenda</a:t>
            </a:r>
          </a:p>
        </p:txBody>
      </p:sp>
      <p:sp>
        <p:nvSpPr>
          <p:cNvPr id="4" name="Symbol zastępczy zawartości 3">
            <a:extLst>
              <a:ext uri="{FF2B5EF4-FFF2-40B4-BE49-F238E27FC236}">
                <a16:creationId xmlns:a16="http://schemas.microsoft.com/office/drawing/2014/main" id="{33BB413E-B89C-4366-8BEA-58D1867F5213}"/>
              </a:ext>
            </a:extLst>
          </p:cNvPr>
          <p:cNvSpPr>
            <a:spLocks noGrp="1"/>
          </p:cNvSpPr>
          <p:nvPr>
            <p:ph idx="1"/>
          </p:nvPr>
        </p:nvSpPr>
        <p:spPr/>
        <p:txBody>
          <a:bodyPr/>
          <a:lstStyle/>
          <a:p>
            <a:r>
              <a:rPr lang="pl-PL" dirty="0"/>
              <a:t>The </a:t>
            </a:r>
            <a:r>
              <a:rPr lang="pl-PL" dirty="0" err="1"/>
              <a:t>ageing</a:t>
            </a:r>
            <a:r>
              <a:rPr lang="pl-PL" dirty="0"/>
              <a:t> challenge</a:t>
            </a:r>
          </a:p>
          <a:p>
            <a:r>
              <a:rPr lang="pl-PL" dirty="0"/>
              <a:t>Technology – </a:t>
            </a:r>
            <a:r>
              <a:rPr lang="pl-PL" dirty="0" err="1"/>
              <a:t>how</a:t>
            </a:r>
            <a:r>
              <a:rPr lang="pl-PL" dirty="0"/>
              <a:t> </a:t>
            </a:r>
            <a:r>
              <a:rPr lang="pl-PL" dirty="0" err="1"/>
              <a:t>can</a:t>
            </a:r>
            <a:r>
              <a:rPr lang="pl-PL" dirty="0"/>
              <a:t> </a:t>
            </a:r>
            <a:r>
              <a:rPr lang="pl-PL" dirty="0" err="1"/>
              <a:t>it</a:t>
            </a:r>
            <a:r>
              <a:rPr lang="pl-PL" dirty="0"/>
              <a:t> </a:t>
            </a:r>
            <a:r>
              <a:rPr lang="pl-PL" dirty="0" err="1"/>
              <a:t>help</a:t>
            </a:r>
            <a:r>
              <a:rPr lang="pl-PL" dirty="0"/>
              <a:t>?</a:t>
            </a:r>
          </a:p>
          <a:p>
            <a:r>
              <a:rPr lang="pl-PL" dirty="0"/>
              <a:t>Technology – </a:t>
            </a:r>
            <a:r>
              <a:rPr lang="pl-PL" dirty="0" err="1"/>
              <a:t>will</a:t>
            </a:r>
            <a:r>
              <a:rPr lang="pl-PL" dirty="0"/>
              <a:t> </a:t>
            </a:r>
            <a:r>
              <a:rPr lang="pl-PL" dirty="0" err="1"/>
              <a:t>it</a:t>
            </a:r>
            <a:r>
              <a:rPr lang="pl-PL" dirty="0"/>
              <a:t> </a:t>
            </a:r>
            <a:r>
              <a:rPr lang="pl-PL" dirty="0" err="1"/>
              <a:t>help</a:t>
            </a:r>
            <a:r>
              <a:rPr lang="pl-PL" dirty="0"/>
              <a:t>?</a:t>
            </a:r>
          </a:p>
          <a:p>
            <a:endParaRPr lang="pl-PL" dirty="0"/>
          </a:p>
        </p:txBody>
      </p:sp>
    </p:spTree>
    <p:extLst>
      <p:ext uri="{BB962C8B-B14F-4D97-AF65-F5344CB8AC3E}">
        <p14:creationId xmlns:p14="http://schemas.microsoft.com/office/powerpoint/2010/main" val="42231767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4686" y="410817"/>
            <a:ext cx="6481690" cy="4629779"/>
          </a:xfrm>
        </p:spPr>
      </p:pic>
    </p:spTree>
    <p:extLst>
      <p:ext uri="{BB962C8B-B14F-4D97-AF65-F5344CB8AC3E}">
        <p14:creationId xmlns:p14="http://schemas.microsoft.com/office/powerpoint/2010/main" val="2383201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EADD4EA-B0A8-4505-93BF-E183398C8D20}"/>
              </a:ext>
            </a:extLst>
          </p:cNvPr>
          <p:cNvSpPr>
            <a:spLocks noGrp="1"/>
          </p:cNvSpPr>
          <p:nvPr>
            <p:ph type="title"/>
          </p:nvPr>
        </p:nvSpPr>
        <p:spPr/>
        <p:txBody>
          <a:bodyPr>
            <a:noAutofit/>
          </a:bodyPr>
          <a:lstStyle/>
          <a:p>
            <a:r>
              <a:rPr lang="pl-PL" sz="2800" b="1" dirty="0" err="1"/>
              <a:t>Who</a:t>
            </a:r>
            <a:r>
              <a:rPr lang="pl-PL" sz="2800" b="1" dirty="0"/>
              <a:t> </a:t>
            </a:r>
            <a:r>
              <a:rPr lang="pl-PL" sz="2800" b="1" dirty="0" err="1"/>
              <a:t>is</a:t>
            </a:r>
            <a:r>
              <a:rPr lang="pl-PL" sz="2800" b="1" dirty="0"/>
              <a:t> the </a:t>
            </a:r>
            <a:r>
              <a:rPr lang="pl-PL" sz="2800" b="1" dirty="0" err="1"/>
              <a:t>customer</a:t>
            </a:r>
            <a:r>
              <a:rPr lang="pl-PL" sz="2800" b="1" dirty="0"/>
              <a:t>?</a:t>
            </a:r>
          </a:p>
        </p:txBody>
      </p:sp>
      <p:pic>
        <p:nvPicPr>
          <p:cNvPr id="7" name="Symbol zastępczy zawartości 6" descr="Znak zapytania">
            <a:extLst>
              <a:ext uri="{FF2B5EF4-FFF2-40B4-BE49-F238E27FC236}">
                <a16:creationId xmlns:a16="http://schemas.microsoft.com/office/drawing/2014/main" id="{CBC5BD19-6ED5-46D1-89FB-B12B13956666}"/>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2699792" y="987574"/>
            <a:ext cx="3495724" cy="3495724"/>
          </a:xfrm>
        </p:spPr>
      </p:pic>
    </p:spTree>
    <p:extLst>
      <p:ext uri="{BB962C8B-B14F-4D97-AF65-F5344CB8AC3E}">
        <p14:creationId xmlns:p14="http://schemas.microsoft.com/office/powerpoint/2010/main" val="25790685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D91C6BD-31E1-4D9E-80F3-31E95C138E52}"/>
              </a:ext>
            </a:extLst>
          </p:cNvPr>
          <p:cNvSpPr>
            <a:spLocks noGrp="1"/>
          </p:cNvSpPr>
          <p:nvPr>
            <p:ph type="ctrTitle"/>
          </p:nvPr>
        </p:nvSpPr>
        <p:spPr/>
        <p:txBody>
          <a:bodyPr/>
          <a:lstStyle/>
          <a:p>
            <a:r>
              <a:rPr lang="pl-PL" dirty="0"/>
              <a:t>THANK YOU FOR YOUR ATTENTION</a:t>
            </a:r>
          </a:p>
        </p:txBody>
      </p:sp>
    </p:spTree>
    <p:extLst>
      <p:ext uri="{BB962C8B-B14F-4D97-AF65-F5344CB8AC3E}">
        <p14:creationId xmlns:p14="http://schemas.microsoft.com/office/powerpoint/2010/main" val="129974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D91C6BD-31E1-4D9E-80F3-31E95C138E52}"/>
              </a:ext>
            </a:extLst>
          </p:cNvPr>
          <p:cNvSpPr>
            <a:spLocks noGrp="1"/>
          </p:cNvSpPr>
          <p:nvPr>
            <p:ph type="ctrTitle"/>
          </p:nvPr>
        </p:nvSpPr>
        <p:spPr/>
        <p:txBody>
          <a:bodyPr/>
          <a:lstStyle/>
          <a:p>
            <a:r>
              <a:rPr lang="pl-PL" b="1" dirty="0"/>
              <a:t>THE AGEING CHALLENGE</a:t>
            </a:r>
          </a:p>
        </p:txBody>
      </p:sp>
    </p:spTree>
    <p:extLst>
      <p:ext uri="{BB962C8B-B14F-4D97-AF65-F5344CB8AC3E}">
        <p14:creationId xmlns:p14="http://schemas.microsoft.com/office/powerpoint/2010/main" val="855745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a:extLst>
              <a:ext uri="{FF2B5EF4-FFF2-40B4-BE49-F238E27FC236}">
                <a16:creationId xmlns:a16="http://schemas.microsoft.com/office/drawing/2014/main" id="{5E918842-0035-40EE-BAFC-701CA2531970}"/>
              </a:ext>
            </a:extLst>
          </p:cNvPr>
          <p:cNvSpPr>
            <a:spLocks noGrp="1"/>
          </p:cNvSpPr>
          <p:nvPr>
            <p:ph type="title"/>
          </p:nvPr>
        </p:nvSpPr>
        <p:spPr/>
        <p:txBody>
          <a:bodyPr>
            <a:normAutofit/>
          </a:bodyPr>
          <a:lstStyle/>
          <a:p>
            <a:r>
              <a:rPr lang="pl-PL" sz="3600" b="1" dirty="0"/>
              <a:t>We </a:t>
            </a:r>
            <a:r>
              <a:rPr lang="pl-PL" sz="3600" b="1" dirty="0" err="1"/>
              <a:t>are</a:t>
            </a:r>
            <a:r>
              <a:rPr lang="pl-PL" sz="3600" b="1" dirty="0"/>
              <a:t> </a:t>
            </a:r>
            <a:r>
              <a:rPr lang="pl-PL" sz="3600" b="1" dirty="0" err="1"/>
              <a:t>getting</a:t>
            </a:r>
            <a:r>
              <a:rPr lang="pl-PL" sz="3600" b="1" dirty="0"/>
              <a:t> </a:t>
            </a:r>
            <a:r>
              <a:rPr lang="pl-PL" sz="3600" b="1" dirty="0" err="1"/>
              <a:t>older</a:t>
            </a:r>
            <a:endParaRPr lang="pl-PL" sz="3600" b="1" dirty="0"/>
          </a:p>
        </p:txBody>
      </p:sp>
      <p:pic>
        <p:nvPicPr>
          <p:cNvPr id="7" name="Obraz 6">
            <a:extLst>
              <a:ext uri="{FF2B5EF4-FFF2-40B4-BE49-F238E27FC236}">
                <a16:creationId xmlns:a16="http://schemas.microsoft.com/office/drawing/2014/main" id="{95AFF60A-ABEC-4B94-A27F-04A222622333}"/>
              </a:ext>
            </a:extLst>
          </p:cNvPr>
          <p:cNvPicPr>
            <a:picLocks noChangeAspect="1"/>
          </p:cNvPicPr>
          <p:nvPr/>
        </p:nvPicPr>
        <p:blipFill>
          <a:blip r:embed="rId2"/>
          <a:stretch>
            <a:fillRect/>
          </a:stretch>
        </p:blipFill>
        <p:spPr>
          <a:xfrm>
            <a:off x="683568" y="1128167"/>
            <a:ext cx="2312428" cy="2292280"/>
          </a:xfrm>
          <a:prstGeom prst="rect">
            <a:avLst/>
          </a:prstGeom>
        </p:spPr>
      </p:pic>
      <p:sp>
        <p:nvSpPr>
          <p:cNvPr id="8" name="pole tekstowe 7">
            <a:extLst>
              <a:ext uri="{FF2B5EF4-FFF2-40B4-BE49-F238E27FC236}">
                <a16:creationId xmlns:a16="http://schemas.microsoft.com/office/drawing/2014/main" id="{83686FF8-4775-416C-8DF8-07F71DB5A6BD}"/>
              </a:ext>
            </a:extLst>
          </p:cNvPr>
          <p:cNvSpPr txBox="1"/>
          <p:nvPr/>
        </p:nvSpPr>
        <p:spPr>
          <a:xfrm>
            <a:off x="251520" y="3507854"/>
            <a:ext cx="3456384" cy="646331"/>
          </a:xfrm>
          <a:prstGeom prst="rect">
            <a:avLst/>
          </a:prstGeom>
          <a:noFill/>
        </p:spPr>
        <p:txBody>
          <a:bodyPr wrap="square" rtlCol="0">
            <a:spAutoFit/>
          </a:bodyPr>
          <a:lstStyle/>
          <a:p>
            <a:r>
              <a:rPr lang="pl-PL" dirty="0" err="1">
                <a:solidFill>
                  <a:srgbClr val="2E9251"/>
                </a:solidFill>
              </a:rPr>
              <a:t>Every</a:t>
            </a:r>
            <a:r>
              <a:rPr lang="pl-PL" dirty="0">
                <a:solidFill>
                  <a:srgbClr val="2E9251"/>
                </a:solidFill>
              </a:rPr>
              <a:t> 3rd </a:t>
            </a:r>
            <a:r>
              <a:rPr lang="pl-PL" dirty="0" err="1">
                <a:solidFill>
                  <a:srgbClr val="2E9251"/>
                </a:solidFill>
              </a:rPr>
              <a:t>citizen</a:t>
            </a:r>
            <a:r>
              <a:rPr lang="pl-PL" dirty="0">
                <a:solidFill>
                  <a:srgbClr val="2E9251"/>
                </a:solidFill>
              </a:rPr>
              <a:t> </a:t>
            </a:r>
            <a:r>
              <a:rPr lang="pl-PL" dirty="0" err="1">
                <a:solidFill>
                  <a:srgbClr val="2E9251"/>
                </a:solidFill>
              </a:rPr>
              <a:t>will</a:t>
            </a:r>
            <a:r>
              <a:rPr lang="pl-PL" dirty="0">
                <a:solidFill>
                  <a:srgbClr val="2E9251"/>
                </a:solidFill>
              </a:rPr>
              <a:t> be </a:t>
            </a:r>
            <a:r>
              <a:rPr lang="pl-PL" dirty="0" err="1">
                <a:solidFill>
                  <a:srgbClr val="2E9251"/>
                </a:solidFill>
              </a:rPr>
              <a:t>aged</a:t>
            </a:r>
            <a:r>
              <a:rPr lang="pl-PL" dirty="0">
                <a:solidFill>
                  <a:srgbClr val="2E9251"/>
                </a:solidFill>
              </a:rPr>
              <a:t> 65+ in 2060 (</a:t>
            </a:r>
            <a:r>
              <a:rPr lang="pl-PL" i="1" dirty="0">
                <a:solidFill>
                  <a:srgbClr val="2E9251"/>
                </a:solidFill>
              </a:rPr>
              <a:t>Eurostat</a:t>
            </a:r>
            <a:r>
              <a:rPr lang="pl-PL" dirty="0">
                <a:solidFill>
                  <a:srgbClr val="2E9251"/>
                </a:solidFill>
              </a:rPr>
              <a:t>)</a:t>
            </a:r>
          </a:p>
        </p:txBody>
      </p:sp>
      <p:pic>
        <p:nvPicPr>
          <p:cNvPr id="10" name="Obraz 9">
            <a:extLst>
              <a:ext uri="{FF2B5EF4-FFF2-40B4-BE49-F238E27FC236}">
                <a16:creationId xmlns:a16="http://schemas.microsoft.com/office/drawing/2014/main" id="{13C54B6B-0422-452A-85F4-A4E55C5C013B}"/>
              </a:ext>
            </a:extLst>
          </p:cNvPr>
          <p:cNvPicPr>
            <a:picLocks noChangeAspect="1"/>
          </p:cNvPicPr>
          <p:nvPr/>
        </p:nvPicPr>
        <p:blipFill>
          <a:blip r:embed="rId3"/>
          <a:stretch>
            <a:fillRect/>
          </a:stretch>
        </p:blipFill>
        <p:spPr>
          <a:xfrm>
            <a:off x="5724128" y="1128166"/>
            <a:ext cx="2358318" cy="2292281"/>
          </a:xfrm>
          <a:prstGeom prst="rect">
            <a:avLst/>
          </a:prstGeom>
        </p:spPr>
      </p:pic>
      <p:sp>
        <p:nvSpPr>
          <p:cNvPr id="11" name="pole tekstowe 10">
            <a:extLst>
              <a:ext uri="{FF2B5EF4-FFF2-40B4-BE49-F238E27FC236}">
                <a16:creationId xmlns:a16="http://schemas.microsoft.com/office/drawing/2014/main" id="{A9AE6D99-23A4-4B7A-B476-7A031E8DF360}"/>
              </a:ext>
            </a:extLst>
          </p:cNvPr>
          <p:cNvSpPr txBox="1"/>
          <p:nvPr/>
        </p:nvSpPr>
        <p:spPr>
          <a:xfrm>
            <a:off x="5175095" y="3496774"/>
            <a:ext cx="3456384" cy="923330"/>
          </a:xfrm>
          <a:prstGeom prst="rect">
            <a:avLst/>
          </a:prstGeom>
          <a:noFill/>
        </p:spPr>
        <p:txBody>
          <a:bodyPr wrap="square" rtlCol="0">
            <a:spAutoFit/>
          </a:bodyPr>
          <a:lstStyle/>
          <a:p>
            <a:r>
              <a:rPr lang="pl-PL" dirty="0">
                <a:solidFill>
                  <a:srgbClr val="2E9251"/>
                </a:solidFill>
              </a:rPr>
              <a:t>40.4% of </a:t>
            </a:r>
            <a:r>
              <a:rPr lang="pl-PL" dirty="0" err="1">
                <a:solidFill>
                  <a:srgbClr val="2E9251"/>
                </a:solidFill>
              </a:rPr>
              <a:t>population</a:t>
            </a:r>
            <a:r>
              <a:rPr lang="pl-PL" dirty="0">
                <a:solidFill>
                  <a:srgbClr val="2E9251"/>
                </a:solidFill>
              </a:rPr>
              <a:t> </a:t>
            </a:r>
            <a:r>
              <a:rPr lang="pl-PL" dirty="0" err="1">
                <a:solidFill>
                  <a:srgbClr val="2E9251"/>
                </a:solidFill>
              </a:rPr>
              <a:t>will</a:t>
            </a:r>
            <a:r>
              <a:rPr lang="pl-PL" dirty="0">
                <a:solidFill>
                  <a:srgbClr val="2E9251"/>
                </a:solidFill>
              </a:rPr>
              <a:t> be </a:t>
            </a:r>
            <a:r>
              <a:rPr lang="pl-PL" dirty="0" err="1">
                <a:solidFill>
                  <a:srgbClr val="2E9251"/>
                </a:solidFill>
              </a:rPr>
              <a:t>aged</a:t>
            </a:r>
            <a:r>
              <a:rPr lang="pl-PL" dirty="0">
                <a:solidFill>
                  <a:srgbClr val="2E9251"/>
                </a:solidFill>
              </a:rPr>
              <a:t> 60+ in 2050 &amp; 9.6% </a:t>
            </a:r>
            <a:r>
              <a:rPr lang="pl-PL" dirty="0" err="1">
                <a:solidFill>
                  <a:srgbClr val="2E9251"/>
                </a:solidFill>
              </a:rPr>
              <a:t>will</a:t>
            </a:r>
            <a:r>
              <a:rPr lang="pl-PL" dirty="0">
                <a:solidFill>
                  <a:srgbClr val="2E9251"/>
                </a:solidFill>
              </a:rPr>
              <a:t> be </a:t>
            </a:r>
            <a:r>
              <a:rPr lang="pl-PL" dirty="0" err="1">
                <a:solidFill>
                  <a:srgbClr val="2E9251"/>
                </a:solidFill>
              </a:rPr>
              <a:t>aged</a:t>
            </a:r>
            <a:r>
              <a:rPr lang="pl-PL" dirty="0">
                <a:solidFill>
                  <a:srgbClr val="2E9251"/>
                </a:solidFill>
              </a:rPr>
              <a:t> 80+ (</a:t>
            </a:r>
            <a:r>
              <a:rPr lang="pl-PL" i="1" dirty="0">
                <a:solidFill>
                  <a:srgbClr val="2E9251"/>
                </a:solidFill>
              </a:rPr>
              <a:t>Główny Urząd Statystyczny</a:t>
            </a:r>
            <a:r>
              <a:rPr lang="pl-PL" dirty="0">
                <a:solidFill>
                  <a:srgbClr val="2E9251"/>
                </a:solidFill>
              </a:rPr>
              <a:t>)</a:t>
            </a:r>
          </a:p>
        </p:txBody>
      </p:sp>
    </p:spTree>
    <p:extLst>
      <p:ext uri="{BB962C8B-B14F-4D97-AF65-F5344CB8AC3E}">
        <p14:creationId xmlns:p14="http://schemas.microsoft.com/office/powerpoint/2010/main" val="4114169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a:extLst>
              <a:ext uri="{FF2B5EF4-FFF2-40B4-BE49-F238E27FC236}">
                <a16:creationId xmlns:a16="http://schemas.microsoft.com/office/drawing/2014/main" id="{5E918842-0035-40EE-BAFC-701CA2531970}"/>
              </a:ext>
            </a:extLst>
          </p:cNvPr>
          <p:cNvSpPr>
            <a:spLocks noGrp="1"/>
          </p:cNvSpPr>
          <p:nvPr>
            <p:ph type="title"/>
          </p:nvPr>
        </p:nvSpPr>
        <p:spPr/>
        <p:txBody>
          <a:bodyPr>
            <a:noAutofit/>
          </a:bodyPr>
          <a:lstStyle/>
          <a:p>
            <a:r>
              <a:rPr lang="pl-PL" sz="2400" b="1" dirty="0" err="1"/>
              <a:t>Ageing-related</a:t>
            </a:r>
            <a:r>
              <a:rPr lang="pl-PL" sz="2400" b="1" dirty="0"/>
              <a:t> </a:t>
            </a:r>
            <a:r>
              <a:rPr lang="pl-PL" sz="2400" b="1" dirty="0" err="1"/>
              <a:t>challenges</a:t>
            </a:r>
            <a:r>
              <a:rPr lang="pl-PL" sz="2400" b="1" dirty="0"/>
              <a:t> for </a:t>
            </a:r>
            <a:r>
              <a:rPr lang="pl-PL" sz="2400" b="1" dirty="0" err="1"/>
              <a:t>social</a:t>
            </a:r>
            <a:r>
              <a:rPr lang="pl-PL" sz="2400" b="1" dirty="0"/>
              <a:t> policy and </a:t>
            </a:r>
            <a:r>
              <a:rPr lang="pl-PL" sz="2400" b="1" dirty="0" err="1"/>
              <a:t>welfare</a:t>
            </a:r>
            <a:r>
              <a:rPr lang="pl-PL" sz="2400" b="1" dirty="0"/>
              <a:t> </a:t>
            </a:r>
            <a:r>
              <a:rPr lang="pl-PL" sz="2400" b="1" dirty="0" err="1"/>
              <a:t>systems</a:t>
            </a:r>
            <a:endParaRPr lang="pl-PL" sz="2400" b="1" dirty="0"/>
          </a:p>
        </p:txBody>
      </p:sp>
      <p:sp>
        <p:nvSpPr>
          <p:cNvPr id="4" name="Symbol zastępczy zawartości 3">
            <a:extLst>
              <a:ext uri="{FF2B5EF4-FFF2-40B4-BE49-F238E27FC236}">
                <a16:creationId xmlns:a16="http://schemas.microsoft.com/office/drawing/2014/main" id="{33BB413E-B89C-4366-8BEA-58D1867F5213}"/>
              </a:ext>
            </a:extLst>
          </p:cNvPr>
          <p:cNvSpPr>
            <a:spLocks noGrp="1"/>
          </p:cNvSpPr>
          <p:nvPr>
            <p:ph idx="1"/>
          </p:nvPr>
        </p:nvSpPr>
        <p:spPr>
          <a:xfrm>
            <a:off x="457200" y="915566"/>
            <a:ext cx="5194920" cy="3679057"/>
          </a:xfrm>
        </p:spPr>
        <p:txBody>
          <a:bodyPr>
            <a:normAutofit fontScale="92500" lnSpcReduction="20000"/>
          </a:bodyPr>
          <a:lstStyle/>
          <a:p>
            <a:r>
              <a:rPr lang="pl-PL" dirty="0" err="1"/>
              <a:t>Loneliness</a:t>
            </a:r>
            <a:endParaRPr lang="pl-PL" dirty="0"/>
          </a:p>
          <a:p>
            <a:r>
              <a:rPr lang="pl-PL" dirty="0" err="1"/>
              <a:t>Growing</a:t>
            </a:r>
            <a:r>
              <a:rPr lang="pl-PL" dirty="0"/>
              <a:t> </a:t>
            </a:r>
            <a:r>
              <a:rPr lang="pl-PL" dirty="0" err="1"/>
              <a:t>care</a:t>
            </a:r>
            <a:r>
              <a:rPr lang="pl-PL" dirty="0"/>
              <a:t> </a:t>
            </a:r>
            <a:r>
              <a:rPr lang="pl-PL" dirty="0" err="1"/>
              <a:t>needs</a:t>
            </a:r>
            <a:endParaRPr lang="pl-PL" dirty="0"/>
          </a:p>
          <a:p>
            <a:r>
              <a:rPr lang="pl-PL" dirty="0" err="1"/>
              <a:t>Dementia</a:t>
            </a:r>
            <a:r>
              <a:rPr lang="pl-PL" dirty="0"/>
              <a:t> </a:t>
            </a:r>
          </a:p>
          <a:p>
            <a:r>
              <a:rPr lang="pl-PL" dirty="0"/>
              <a:t>Digital </a:t>
            </a:r>
            <a:r>
              <a:rPr lang="pl-PL" dirty="0" err="1"/>
              <a:t>exclusion</a:t>
            </a:r>
            <a:endParaRPr lang="pl-PL" dirty="0"/>
          </a:p>
          <a:p>
            <a:r>
              <a:rPr lang="pl-PL" dirty="0" err="1"/>
              <a:t>Transition</a:t>
            </a:r>
            <a:r>
              <a:rPr lang="pl-PL" dirty="0"/>
              <a:t> </a:t>
            </a:r>
            <a:r>
              <a:rPr lang="pl-PL" dirty="0" err="1"/>
              <a:t>into</a:t>
            </a:r>
            <a:r>
              <a:rPr lang="pl-PL" dirty="0"/>
              <a:t> </a:t>
            </a:r>
            <a:r>
              <a:rPr lang="pl-PL" dirty="0" err="1"/>
              <a:t>retirement</a:t>
            </a:r>
            <a:endParaRPr lang="pl-PL" dirty="0"/>
          </a:p>
          <a:p>
            <a:r>
              <a:rPr lang="pl-PL" dirty="0" err="1"/>
              <a:t>Providing</a:t>
            </a:r>
            <a:r>
              <a:rPr lang="pl-PL" dirty="0"/>
              <a:t> </a:t>
            </a:r>
            <a:r>
              <a:rPr lang="pl-PL" dirty="0" err="1"/>
              <a:t>information</a:t>
            </a:r>
            <a:r>
              <a:rPr lang="pl-PL" dirty="0"/>
              <a:t> and </a:t>
            </a:r>
            <a:r>
              <a:rPr lang="pl-PL" dirty="0" err="1"/>
              <a:t>advise</a:t>
            </a:r>
            <a:endParaRPr lang="pl-PL" dirty="0"/>
          </a:p>
          <a:p>
            <a:r>
              <a:rPr lang="pl-PL" dirty="0" err="1"/>
              <a:t>Quality</a:t>
            </a:r>
            <a:r>
              <a:rPr lang="pl-PL" dirty="0"/>
              <a:t> of </a:t>
            </a:r>
            <a:r>
              <a:rPr lang="pl-PL" dirty="0" err="1"/>
              <a:t>living</a:t>
            </a:r>
            <a:r>
              <a:rPr lang="pl-PL" dirty="0"/>
              <a:t> in </a:t>
            </a:r>
            <a:r>
              <a:rPr lang="pl-PL" dirty="0" err="1"/>
              <a:t>care</a:t>
            </a:r>
            <a:r>
              <a:rPr lang="pl-PL" dirty="0"/>
              <a:t> homes</a:t>
            </a:r>
          </a:p>
          <a:p>
            <a:pPr marL="0" indent="0">
              <a:buNone/>
            </a:pPr>
            <a:endParaRPr lang="pl-PL" dirty="0"/>
          </a:p>
          <a:p>
            <a:pPr marL="0" indent="0">
              <a:buNone/>
            </a:pPr>
            <a:endParaRPr lang="pl-PL" dirty="0"/>
          </a:p>
        </p:txBody>
      </p:sp>
      <p:pic>
        <p:nvPicPr>
          <p:cNvPr id="2" name="Obraz 1">
            <a:extLst>
              <a:ext uri="{FF2B5EF4-FFF2-40B4-BE49-F238E27FC236}">
                <a16:creationId xmlns:a16="http://schemas.microsoft.com/office/drawing/2014/main" id="{73E2BAFF-8DE9-4D1D-9C7E-44B64D5A12B5}"/>
              </a:ext>
            </a:extLst>
          </p:cNvPr>
          <p:cNvPicPr>
            <a:picLocks noChangeAspect="1"/>
          </p:cNvPicPr>
          <p:nvPr/>
        </p:nvPicPr>
        <p:blipFill>
          <a:blip r:embed="rId2"/>
          <a:stretch>
            <a:fillRect/>
          </a:stretch>
        </p:blipFill>
        <p:spPr>
          <a:xfrm>
            <a:off x="5868144" y="948847"/>
            <a:ext cx="2474522" cy="3501760"/>
          </a:xfrm>
          <a:prstGeom prst="rect">
            <a:avLst/>
          </a:prstGeom>
        </p:spPr>
      </p:pic>
    </p:spTree>
    <p:extLst>
      <p:ext uri="{BB962C8B-B14F-4D97-AF65-F5344CB8AC3E}">
        <p14:creationId xmlns:p14="http://schemas.microsoft.com/office/powerpoint/2010/main" val="35260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a:extLst>
              <a:ext uri="{FF2B5EF4-FFF2-40B4-BE49-F238E27FC236}">
                <a16:creationId xmlns:a16="http://schemas.microsoft.com/office/drawing/2014/main" id="{5E918842-0035-40EE-BAFC-701CA2531970}"/>
              </a:ext>
            </a:extLst>
          </p:cNvPr>
          <p:cNvSpPr>
            <a:spLocks noGrp="1"/>
          </p:cNvSpPr>
          <p:nvPr>
            <p:ph type="title"/>
          </p:nvPr>
        </p:nvSpPr>
        <p:spPr/>
        <p:txBody>
          <a:bodyPr>
            <a:noAutofit/>
          </a:bodyPr>
          <a:lstStyle/>
          <a:p>
            <a:r>
              <a:rPr lang="pl-PL" sz="3200" b="1" dirty="0"/>
              <a:t>Europe vs. the </a:t>
            </a:r>
            <a:r>
              <a:rPr lang="pl-PL" sz="3200" b="1" dirty="0" err="1"/>
              <a:t>ageing</a:t>
            </a:r>
            <a:r>
              <a:rPr lang="pl-PL" sz="3200" b="1" dirty="0"/>
              <a:t> challenge: </a:t>
            </a:r>
            <a:r>
              <a:rPr lang="pl-PL" sz="3200" b="1" dirty="0" err="1"/>
              <a:t>technology</a:t>
            </a:r>
            <a:endParaRPr lang="pl-PL" sz="3200" b="1" dirty="0"/>
          </a:p>
        </p:txBody>
      </p:sp>
      <p:cxnSp>
        <p:nvCxnSpPr>
          <p:cNvPr id="7" name="Łącznik prosty ze strzałką 6">
            <a:extLst>
              <a:ext uri="{FF2B5EF4-FFF2-40B4-BE49-F238E27FC236}">
                <a16:creationId xmlns:a16="http://schemas.microsoft.com/office/drawing/2014/main" id="{CAC771BB-002B-4101-96FC-858F1E1C4E4A}"/>
              </a:ext>
            </a:extLst>
          </p:cNvPr>
          <p:cNvCxnSpPr>
            <a:cxnSpLocks/>
          </p:cNvCxnSpPr>
          <p:nvPr/>
        </p:nvCxnSpPr>
        <p:spPr>
          <a:xfrm>
            <a:off x="251520" y="2715766"/>
            <a:ext cx="8568952" cy="0"/>
          </a:xfrm>
          <a:prstGeom prst="straightConnector1">
            <a:avLst/>
          </a:prstGeom>
          <a:ln w="76200">
            <a:solidFill>
              <a:srgbClr val="2E9251"/>
            </a:solidFill>
            <a:tailEnd type="triangle"/>
          </a:ln>
        </p:spPr>
        <p:style>
          <a:lnRef idx="1">
            <a:schemeClr val="accent1"/>
          </a:lnRef>
          <a:fillRef idx="0">
            <a:schemeClr val="accent1"/>
          </a:fillRef>
          <a:effectRef idx="0">
            <a:schemeClr val="accent1"/>
          </a:effectRef>
          <a:fontRef idx="minor">
            <a:schemeClr val="tx1"/>
          </a:fontRef>
        </p:style>
      </p:cxnSp>
      <p:sp>
        <p:nvSpPr>
          <p:cNvPr id="11" name="pole tekstowe 10">
            <a:extLst>
              <a:ext uri="{FF2B5EF4-FFF2-40B4-BE49-F238E27FC236}">
                <a16:creationId xmlns:a16="http://schemas.microsoft.com/office/drawing/2014/main" id="{0197D68F-3281-40C2-8CAC-CD07183E3B34}"/>
              </a:ext>
            </a:extLst>
          </p:cNvPr>
          <p:cNvSpPr txBox="1"/>
          <p:nvPr/>
        </p:nvSpPr>
        <p:spPr>
          <a:xfrm>
            <a:off x="251520" y="1347614"/>
            <a:ext cx="4824536" cy="369332"/>
          </a:xfrm>
          <a:prstGeom prst="rect">
            <a:avLst/>
          </a:prstGeom>
          <a:noFill/>
        </p:spPr>
        <p:txBody>
          <a:bodyPr wrap="square" rtlCol="0">
            <a:spAutoFit/>
          </a:bodyPr>
          <a:lstStyle/>
          <a:p>
            <a:r>
              <a:rPr lang="pl-PL" i="1" dirty="0" err="1">
                <a:solidFill>
                  <a:srgbClr val="2E9251"/>
                </a:solidFill>
              </a:rPr>
              <a:t>Large</a:t>
            </a:r>
            <a:r>
              <a:rPr lang="pl-PL" i="1" dirty="0">
                <a:solidFill>
                  <a:srgbClr val="2E9251"/>
                </a:solidFill>
              </a:rPr>
              <a:t>(r) </a:t>
            </a:r>
            <a:r>
              <a:rPr lang="pl-PL" i="1" dirty="0" err="1">
                <a:solidFill>
                  <a:srgbClr val="2E9251"/>
                </a:solidFill>
              </a:rPr>
              <a:t>scale</a:t>
            </a:r>
            <a:r>
              <a:rPr lang="pl-PL" i="1" dirty="0">
                <a:solidFill>
                  <a:srgbClr val="2E9251"/>
                </a:solidFill>
              </a:rPr>
              <a:t> </a:t>
            </a:r>
            <a:r>
              <a:rPr lang="pl-PL" i="1" dirty="0" err="1">
                <a:solidFill>
                  <a:srgbClr val="2E9251"/>
                </a:solidFill>
              </a:rPr>
              <a:t>solutions</a:t>
            </a:r>
            <a:r>
              <a:rPr lang="pl-PL" i="1" dirty="0">
                <a:solidFill>
                  <a:srgbClr val="2E9251"/>
                </a:solidFill>
              </a:rPr>
              <a:t>: </a:t>
            </a:r>
            <a:r>
              <a:rPr lang="pl-PL" i="1" dirty="0" err="1">
                <a:solidFill>
                  <a:srgbClr val="2E9251"/>
                </a:solidFill>
              </a:rPr>
              <a:t>framework</a:t>
            </a:r>
            <a:r>
              <a:rPr lang="pl-PL" i="1" dirty="0">
                <a:solidFill>
                  <a:srgbClr val="2E9251"/>
                </a:solidFill>
              </a:rPr>
              <a:t> </a:t>
            </a:r>
            <a:r>
              <a:rPr lang="pl-PL" i="1" dirty="0" err="1">
                <a:solidFill>
                  <a:srgbClr val="2E9251"/>
                </a:solidFill>
              </a:rPr>
              <a:t>programmes</a:t>
            </a:r>
            <a:endParaRPr lang="pl-PL" i="1" dirty="0">
              <a:solidFill>
                <a:srgbClr val="2E9251"/>
              </a:solidFill>
            </a:endParaRPr>
          </a:p>
        </p:txBody>
      </p:sp>
      <p:cxnSp>
        <p:nvCxnSpPr>
          <p:cNvPr id="13" name="Łącznik prosty ze strzałką 12">
            <a:extLst>
              <a:ext uri="{FF2B5EF4-FFF2-40B4-BE49-F238E27FC236}">
                <a16:creationId xmlns:a16="http://schemas.microsoft.com/office/drawing/2014/main" id="{7BE9E667-926C-4001-BA47-0FD2520EC880}"/>
              </a:ext>
            </a:extLst>
          </p:cNvPr>
          <p:cNvCxnSpPr>
            <a:cxnSpLocks/>
          </p:cNvCxnSpPr>
          <p:nvPr/>
        </p:nvCxnSpPr>
        <p:spPr>
          <a:xfrm flipH="1">
            <a:off x="383127" y="1805570"/>
            <a:ext cx="1" cy="506169"/>
          </a:xfrm>
          <a:prstGeom prst="straightConnector1">
            <a:avLst/>
          </a:prstGeom>
          <a:ln>
            <a:solidFill>
              <a:srgbClr val="2E9251"/>
            </a:solidFill>
            <a:tailEnd type="triangle"/>
          </a:ln>
        </p:spPr>
        <p:style>
          <a:lnRef idx="1">
            <a:schemeClr val="accent1"/>
          </a:lnRef>
          <a:fillRef idx="0">
            <a:schemeClr val="accent1"/>
          </a:fillRef>
          <a:effectRef idx="0">
            <a:schemeClr val="accent1"/>
          </a:effectRef>
          <a:fontRef idx="minor">
            <a:schemeClr val="tx1"/>
          </a:fontRef>
        </p:style>
      </p:cxnSp>
      <p:sp>
        <p:nvSpPr>
          <p:cNvPr id="16" name="pole tekstowe 15">
            <a:extLst>
              <a:ext uri="{FF2B5EF4-FFF2-40B4-BE49-F238E27FC236}">
                <a16:creationId xmlns:a16="http://schemas.microsoft.com/office/drawing/2014/main" id="{196C2DAD-C88E-4023-8001-CC6C47A7AE20}"/>
              </a:ext>
            </a:extLst>
          </p:cNvPr>
          <p:cNvSpPr txBox="1"/>
          <p:nvPr/>
        </p:nvSpPr>
        <p:spPr>
          <a:xfrm>
            <a:off x="107504" y="2311739"/>
            <a:ext cx="504056" cy="415498"/>
          </a:xfrm>
          <a:prstGeom prst="rect">
            <a:avLst/>
          </a:prstGeom>
          <a:noFill/>
        </p:spPr>
        <p:txBody>
          <a:bodyPr wrap="square" rtlCol="0">
            <a:spAutoFit/>
          </a:bodyPr>
          <a:lstStyle/>
          <a:p>
            <a:pPr algn="ctr"/>
            <a:r>
              <a:rPr lang="pl-PL" sz="1050" b="1" dirty="0">
                <a:solidFill>
                  <a:srgbClr val="2E9251"/>
                </a:solidFill>
              </a:rPr>
              <a:t>2005</a:t>
            </a:r>
          </a:p>
          <a:p>
            <a:pPr algn="ctr"/>
            <a:r>
              <a:rPr lang="pl-PL" sz="1050" b="1" dirty="0">
                <a:solidFill>
                  <a:srgbClr val="2E9251"/>
                </a:solidFill>
              </a:rPr>
              <a:t>FP6</a:t>
            </a:r>
          </a:p>
        </p:txBody>
      </p:sp>
      <p:cxnSp>
        <p:nvCxnSpPr>
          <p:cNvPr id="17" name="Łącznik prosty ze strzałką 16">
            <a:extLst>
              <a:ext uri="{FF2B5EF4-FFF2-40B4-BE49-F238E27FC236}">
                <a16:creationId xmlns:a16="http://schemas.microsoft.com/office/drawing/2014/main" id="{3A475FBE-CF68-493D-A363-BF5F30C8725E}"/>
              </a:ext>
            </a:extLst>
          </p:cNvPr>
          <p:cNvCxnSpPr>
            <a:cxnSpLocks/>
          </p:cNvCxnSpPr>
          <p:nvPr/>
        </p:nvCxnSpPr>
        <p:spPr>
          <a:xfrm flipH="1">
            <a:off x="1397444" y="1805570"/>
            <a:ext cx="1" cy="506169"/>
          </a:xfrm>
          <a:prstGeom prst="straightConnector1">
            <a:avLst/>
          </a:prstGeom>
          <a:ln>
            <a:solidFill>
              <a:srgbClr val="2E9251"/>
            </a:solidFill>
            <a:tailEnd type="triangle"/>
          </a:ln>
        </p:spPr>
        <p:style>
          <a:lnRef idx="1">
            <a:schemeClr val="accent1"/>
          </a:lnRef>
          <a:fillRef idx="0">
            <a:schemeClr val="accent1"/>
          </a:fillRef>
          <a:effectRef idx="0">
            <a:schemeClr val="accent1"/>
          </a:effectRef>
          <a:fontRef idx="minor">
            <a:schemeClr val="tx1"/>
          </a:fontRef>
        </p:style>
      </p:cxnSp>
      <p:sp>
        <p:nvSpPr>
          <p:cNvPr id="19" name="pole tekstowe 18">
            <a:extLst>
              <a:ext uri="{FF2B5EF4-FFF2-40B4-BE49-F238E27FC236}">
                <a16:creationId xmlns:a16="http://schemas.microsoft.com/office/drawing/2014/main" id="{1A2D73DE-C524-442A-88B9-BB9B0ACA3E38}"/>
              </a:ext>
            </a:extLst>
          </p:cNvPr>
          <p:cNvSpPr txBox="1"/>
          <p:nvPr/>
        </p:nvSpPr>
        <p:spPr>
          <a:xfrm>
            <a:off x="1145417" y="2311739"/>
            <a:ext cx="504056" cy="415498"/>
          </a:xfrm>
          <a:prstGeom prst="rect">
            <a:avLst/>
          </a:prstGeom>
          <a:noFill/>
        </p:spPr>
        <p:txBody>
          <a:bodyPr wrap="square" rtlCol="0">
            <a:spAutoFit/>
          </a:bodyPr>
          <a:lstStyle/>
          <a:p>
            <a:pPr algn="ctr"/>
            <a:r>
              <a:rPr lang="pl-PL" sz="1050" b="1" dirty="0">
                <a:solidFill>
                  <a:srgbClr val="2E9251"/>
                </a:solidFill>
              </a:rPr>
              <a:t>2007</a:t>
            </a:r>
          </a:p>
          <a:p>
            <a:pPr algn="ctr"/>
            <a:r>
              <a:rPr lang="pl-PL" sz="1050" b="1" dirty="0">
                <a:solidFill>
                  <a:srgbClr val="2E9251"/>
                </a:solidFill>
              </a:rPr>
              <a:t>FP7</a:t>
            </a:r>
          </a:p>
        </p:txBody>
      </p:sp>
      <p:cxnSp>
        <p:nvCxnSpPr>
          <p:cNvPr id="20" name="Łącznik prosty ze strzałką 19">
            <a:extLst>
              <a:ext uri="{FF2B5EF4-FFF2-40B4-BE49-F238E27FC236}">
                <a16:creationId xmlns:a16="http://schemas.microsoft.com/office/drawing/2014/main" id="{879E593B-2FE1-4AAE-A8EE-F4D29B1EAA20}"/>
              </a:ext>
            </a:extLst>
          </p:cNvPr>
          <p:cNvCxnSpPr>
            <a:cxnSpLocks/>
          </p:cNvCxnSpPr>
          <p:nvPr/>
        </p:nvCxnSpPr>
        <p:spPr>
          <a:xfrm flipH="1">
            <a:off x="4293806" y="1804797"/>
            <a:ext cx="1" cy="506169"/>
          </a:xfrm>
          <a:prstGeom prst="straightConnector1">
            <a:avLst/>
          </a:prstGeom>
          <a:ln>
            <a:solidFill>
              <a:srgbClr val="2E9251"/>
            </a:solidFill>
            <a:tailEnd type="triangle"/>
          </a:ln>
        </p:spPr>
        <p:style>
          <a:lnRef idx="1">
            <a:schemeClr val="accent1"/>
          </a:lnRef>
          <a:fillRef idx="0">
            <a:schemeClr val="accent1"/>
          </a:fillRef>
          <a:effectRef idx="0">
            <a:schemeClr val="accent1"/>
          </a:effectRef>
          <a:fontRef idx="minor">
            <a:schemeClr val="tx1"/>
          </a:fontRef>
        </p:style>
      </p:cxnSp>
      <p:sp>
        <p:nvSpPr>
          <p:cNvPr id="21" name="pole tekstowe 20">
            <a:extLst>
              <a:ext uri="{FF2B5EF4-FFF2-40B4-BE49-F238E27FC236}">
                <a16:creationId xmlns:a16="http://schemas.microsoft.com/office/drawing/2014/main" id="{7BC38798-674D-4A2F-9C7D-E5C020DA94F8}"/>
              </a:ext>
            </a:extLst>
          </p:cNvPr>
          <p:cNvSpPr txBox="1"/>
          <p:nvPr/>
        </p:nvSpPr>
        <p:spPr>
          <a:xfrm>
            <a:off x="3980148" y="2275577"/>
            <a:ext cx="612068" cy="415498"/>
          </a:xfrm>
          <a:prstGeom prst="rect">
            <a:avLst/>
          </a:prstGeom>
          <a:noFill/>
        </p:spPr>
        <p:txBody>
          <a:bodyPr wrap="square" rtlCol="0">
            <a:spAutoFit/>
          </a:bodyPr>
          <a:lstStyle/>
          <a:p>
            <a:pPr algn="ctr"/>
            <a:r>
              <a:rPr lang="pl-PL" sz="1050" b="1" dirty="0">
                <a:solidFill>
                  <a:srgbClr val="2E9251"/>
                </a:solidFill>
              </a:rPr>
              <a:t>2014</a:t>
            </a:r>
          </a:p>
          <a:p>
            <a:pPr algn="ctr"/>
            <a:r>
              <a:rPr lang="pl-PL" sz="1050" b="1" dirty="0">
                <a:solidFill>
                  <a:srgbClr val="2E9251"/>
                </a:solidFill>
              </a:rPr>
              <a:t>H2020</a:t>
            </a:r>
          </a:p>
        </p:txBody>
      </p:sp>
      <p:cxnSp>
        <p:nvCxnSpPr>
          <p:cNvPr id="22" name="Łącznik prosty ze strzałką 21">
            <a:extLst>
              <a:ext uri="{FF2B5EF4-FFF2-40B4-BE49-F238E27FC236}">
                <a16:creationId xmlns:a16="http://schemas.microsoft.com/office/drawing/2014/main" id="{8A66B45A-221F-44CB-A44A-9E3E43D4009F}"/>
              </a:ext>
            </a:extLst>
          </p:cNvPr>
          <p:cNvCxnSpPr>
            <a:cxnSpLocks/>
          </p:cNvCxnSpPr>
          <p:nvPr/>
        </p:nvCxnSpPr>
        <p:spPr>
          <a:xfrm flipH="1">
            <a:off x="1835696" y="3291830"/>
            <a:ext cx="1" cy="506169"/>
          </a:xfrm>
          <a:prstGeom prst="straightConnector1">
            <a:avLst/>
          </a:prstGeom>
          <a:ln>
            <a:solidFill>
              <a:srgbClr val="2E925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pole tekstowe 22">
            <a:extLst>
              <a:ext uri="{FF2B5EF4-FFF2-40B4-BE49-F238E27FC236}">
                <a16:creationId xmlns:a16="http://schemas.microsoft.com/office/drawing/2014/main" id="{98E01E2F-EC01-48B3-98AF-3965A48D6CAC}"/>
              </a:ext>
            </a:extLst>
          </p:cNvPr>
          <p:cNvSpPr txBox="1"/>
          <p:nvPr/>
        </p:nvSpPr>
        <p:spPr>
          <a:xfrm>
            <a:off x="1331646" y="2859782"/>
            <a:ext cx="1080114" cy="415498"/>
          </a:xfrm>
          <a:prstGeom prst="rect">
            <a:avLst/>
          </a:prstGeom>
          <a:noFill/>
        </p:spPr>
        <p:txBody>
          <a:bodyPr wrap="square" rtlCol="0">
            <a:spAutoFit/>
          </a:bodyPr>
          <a:lstStyle/>
          <a:p>
            <a:pPr algn="ctr"/>
            <a:r>
              <a:rPr lang="pl-PL" sz="1050" b="1" dirty="0">
                <a:solidFill>
                  <a:srgbClr val="2E9251"/>
                </a:solidFill>
              </a:rPr>
              <a:t>2008</a:t>
            </a:r>
          </a:p>
          <a:p>
            <a:pPr algn="ctr"/>
            <a:r>
              <a:rPr lang="pl-PL" sz="1050" b="1" dirty="0">
                <a:solidFill>
                  <a:srgbClr val="2E9251"/>
                </a:solidFill>
              </a:rPr>
              <a:t>AAL</a:t>
            </a:r>
          </a:p>
        </p:txBody>
      </p:sp>
      <p:sp>
        <p:nvSpPr>
          <p:cNvPr id="24" name="pole tekstowe 23">
            <a:extLst>
              <a:ext uri="{FF2B5EF4-FFF2-40B4-BE49-F238E27FC236}">
                <a16:creationId xmlns:a16="http://schemas.microsoft.com/office/drawing/2014/main" id="{5FF43BDC-6CEF-4E60-9E01-CEA4CCCB66DA}"/>
              </a:ext>
            </a:extLst>
          </p:cNvPr>
          <p:cNvSpPr txBox="1"/>
          <p:nvPr/>
        </p:nvSpPr>
        <p:spPr>
          <a:xfrm>
            <a:off x="233872" y="3867894"/>
            <a:ext cx="8568951" cy="369332"/>
          </a:xfrm>
          <a:prstGeom prst="rect">
            <a:avLst/>
          </a:prstGeom>
          <a:noFill/>
        </p:spPr>
        <p:txBody>
          <a:bodyPr wrap="square" rtlCol="0">
            <a:spAutoFit/>
          </a:bodyPr>
          <a:lstStyle/>
          <a:p>
            <a:r>
              <a:rPr lang="pl-PL" i="1" dirty="0" err="1">
                <a:solidFill>
                  <a:srgbClr val="2E9251"/>
                </a:solidFill>
              </a:rPr>
              <a:t>Specialized</a:t>
            </a:r>
            <a:r>
              <a:rPr lang="pl-PL" i="1" dirty="0">
                <a:solidFill>
                  <a:srgbClr val="2E9251"/>
                </a:solidFill>
              </a:rPr>
              <a:t> AAL services and </a:t>
            </a:r>
            <a:r>
              <a:rPr lang="pl-PL" i="1" dirty="0" err="1">
                <a:solidFill>
                  <a:srgbClr val="2E9251"/>
                </a:solidFill>
              </a:rPr>
              <a:t>applications</a:t>
            </a:r>
            <a:r>
              <a:rPr lang="pl-PL" i="1" dirty="0">
                <a:solidFill>
                  <a:srgbClr val="2E9251"/>
                </a:solidFill>
              </a:rPr>
              <a:t>: </a:t>
            </a:r>
            <a:r>
              <a:rPr lang="pl-PL" i="1" dirty="0" err="1">
                <a:solidFill>
                  <a:srgbClr val="2E9251"/>
                </a:solidFill>
              </a:rPr>
              <a:t>Ambient</a:t>
            </a:r>
            <a:r>
              <a:rPr lang="pl-PL" i="1" dirty="0">
                <a:solidFill>
                  <a:srgbClr val="2E9251"/>
                </a:solidFill>
              </a:rPr>
              <a:t> </a:t>
            </a:r>
            <a:r>
              <a:rPr lang="pl-PL" i="1" dirty="0" err="1">
                <a:solidFill>
                  <a:srgbClr val="2E9251"/>
                </a:solidFill>
              </a:rPr>
              <a:t>Assisted</a:t>
            </a:r>
            <a:r>
              <a:rPr lang="pl-PL" i="1" dirty="0">
                <a:solidFill>
                  <a:srgbClr val="2E9251"/>
                </a:solidFill>
              </a:rPr>
              <a:t> </a:t>
            </a:r>
            <a:r>
              <a:rPr lang="pl-PL" i="1" dirty="0" err="1">
                <a:solidFill>
                  <a:srgbClr val="2E9251"/>
                </a:solidFill>
              </a:rPr>
              <a:t>Living</a:t>
            </a:r>
            <a:r>
              <a:rPr lang="pl-PL" i="1" dirty="0">
                <a:solidFill>
                  <a:srgbClr val="2E9251"/>
                </a:solidFill>
              </a:rPr>
              <a:t> </a:t>
            </a:r>
            <a:r>
              <a:rPr lang="pl-PL" i="1" dirty="0" err="1">
                <a:solidFill>
                  <a:srgbClr val="2E9251"/>
                </a:solidFill>
              </a:rPr>
              <a:t>programmes</a:t>
            </a:r>
            <a:endParaRPr lang="pl-PL" i="1" dirty="0">
              <a:solidFill>
                <a:srgbClr val="2E9251"/>
              </a:solidFill>
            </a:endParaRPr>
          </a:p>
        </p:txBody>
      </p:sp>
      <p:cxnSp>
        <p:nvCxnSpPr>
          <p:cNvPr id="25" name="Łącznik prosty ze strzałką 24">
            <a:extLst>
              <a:ext uri="{FF2B5EF4-FFF2-40B4-BE49-F238E27FC236}">
                <a16:creationId xmlns:a16="http://schemas.microsoft.com/office/drawing/2014/main" id="{90FCC21C-798A-4595-9068-E1FFAF206DA1}"/>
              </a:ext>
            </a:extLst>
          </p:cNvPr>
          <p:cNvCxnSpPr>
            <a:cxnSpLocks/>
          </p:cNvCxnSpPr>
          <p:nvPr/>
        </p:nvCxnSpPr>
        <p:spPr>
          <a:xfrm flipH="1">
            <a:off x="4257799" y="3295324"/>
            <a:ext cx="1" cy="506169"/>
          </a:xfrm>
          <a:prstGeom prst="straightConnector1">
            <a:avLst/>
          </a:prstGeom>
          <a:ln>
            <a:solidFill>
              <a:srgbClr val="2E925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pole tekstowe 25">
            <a:extLst>
              <a:ext uri="{FF2B5EF4-FFF2-40B4-BE49-F238E27FC236}">
                <a16:creationId xmlns:a16="http://schemas.microsoft.com/office/drawing/2014/main" id="{C184588C-2167-4B11-B26B-24449FCBB234}"/>
              </a:ext>
            </a:extLst>
          </p:cNvPr>
          <p:cNvSpPr txBox="1"/>
          <p:nvPr/>
        </p:nvSpPr>
        <p:spPr>
          <a:xfrm>
            <a:off x="3753749" y="2863276"/>
            <a:ext cx="1080114" cy="415498"/>
          </a:xfrm>
          <a:prstGeom prst="rect">
            <a:avLst/>
          </a:prstGeom>
          <a:noFill/>
        </p:spPr>
        <p:txBody>
          <a:bodyPr wrap="square" rtlCol="0">
            <a:spAutoFit/>
          </a:bodyPr>
          <a:lstStyle/>
          <a:p>
            <a:pPr algn="ctr"/>
            <a:r>
              <a:rPr lang="pl-PL" sz="1050" b="1" dirty="0">
                <a:solidFill>
                  <a:srgbClr val="2E9251"/>
                </a:solidFill>
              </a:rPr>
              <a:t>2014</a:t>
            </a:r>
          </a:p>
          <a:p>
            <a:pPr algn="ctr"/>
            <a:r>
              <a:rPr lang="pl-PL" sz="1050" b="1" dirty="0">
                <a:solidFill>
                  <a:srgbClr val="2E9251"/>
                </a:solidFill>
              </a:rPr>
              <a:t>AAL2</a:t>
            </a:r>
          </a:p>
        </p:txBody>
      </p:sp>
      <p:sp>
        <p:nvSpPr>
          <p:cNvPr id="27" name="pole tekstowe 26">
            <a:extLst>
              <a:ext uri="{FF2B5EF4-FFF2-40B4-BE49-F238E27FC236}">
                <a16:creationId xmlns:a16="http://schemas.microsoft.com/office/drawing/2014/main" id="{36E6455D-4EF5-461C-8DF0-292156EA28CB}"/>
              </a:ext>
            </a:extLst>
          </p:cNvPr>
          <p:cNvSpPr txBox="1"/>
          <p:nvPr/>
        </p:nvSpPr>
        <p:spPr>
          <a:xfrm>
            <a:off x="6660238" y="2859782"/>
            <a:ext cx="1080114" cy="415498"/>
          </a:xfrm>
          <a:prstGeom prst="rect">
            <a:avLst/>
          </a:prstGeom>
          <a:noFill/>
        </p:spPr>
        <p:txBody>
          <a:bodyPr wrap="square" rtlCol="0">
            <a:spAutoFit/>
          </a:bodyPr>
          <a:lstStyle/>
          <a:p>
            <a:pPr algn="ctr"/>
            <a:r>
              <a:rPr lang="pl-PL" sz="1050" b="1" dirty="0">
                <a:solidFill>
                  <a:srgbClr val="2E9251"/>
                </a:solidFill>
              </a:rPr>
              <a:t>2023</a:t>
            </a:r>
          </a:p>
          <a:p>
            <a:pPr algn="ctr"/>
            <a:r>
              <a:rPr lang="pl-PL" sz="1050" b="1" dirty="0">
                <a:solidFill>
                  <a:srgbClr val="2E9251"/>
                </a:solidFill>
              </a:rPr>
              <a:t>THCS</a:t>
            </a:r>
          </a:p>
        </p:txBody>
      </p:sp>
      <p:cxnSp>
        <p:nvCxnSpPr>
          <p:cNvPr id="29" name="Łącznik prosty ze strzałką 28">
            <a:extLst>
              <a:ext uri="{FF2B5EF4-FFF2-40B4-BE49-F238E27FC236}">
                <a16:creationId xmlns:a16="http://schemas.microsoft.com/office/drawing/2014/main" id="{D7032055-FBD6-40BE-B9EC-F5261A05DFB4}"/>
              </a:ext>
            </a:extLst>
          </p:cNvPr>
          <p:cNvCxnSpPr>
            <a:cxnSpLocks/>
          </p:cNvCxnSpPr>
          <p:nvPr/>
        </p:nvCxnSpPr>
        <p:spPr>
          <a:xfrm flipH="1">
            <a:off x="7200294" y="3314928"/>
            <a:ext cx="1" cy="506169"/>
          </a:xfrm>
          <a:prstGeom prst="straightConnector1">
            <a:avLst/>
          </a:prstGeom>
          <a:ln>
            <a:solidFill>
              <a:srgbClr val="2E925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1" name="pole tekstowe 30">
            <a:extLst>
              <a:ext uri="{FF2B5EF4-FFF2-40B4-BE49-F238E27FC236}">
                <a16:creationId xmlns:a16="http://schemas.microsoft.com/office/drawing/2014/main" id="{51FDE589-7DFF-4C7A-A8A8-7B0051411C80}"/>
              </a:ext>
            </a:extLst>
          </p:cNvPr>
          <p:cNvSpPr txBox="1"/>
          <p:nvPr/>
        </p:nvSpPr>
        <p:spPr>
          <a:xfrm>
            <a:off x="6551716" y="1031035"/>
            <a:ext cx="2592284" cy="646331"/>
          </a:xfrm>
          <a:prstGeom prst="rect">
            <a:avLst/>
          </a:prstGeom>
          <a:noFill/>
        </p:spPr>
        <p:txBody>
          <a:bodyPr wrap="square" rtlCol="0">
            <a:spAutoFit/>
          </a:bodyPr>
          <a:lstStyle/>
          <a:p>
            <a:pPr algn="ctr"/>
            <a:r>
              <a:rPr lang="pl-PL" b="1" dirty="0">
                <a:solidFill>
                  <a:srgbClr val="2E9251"/>
                </a:solidFill>
              </a:rPr>
              <a:t>+ </a:t>
            </a:r>
            <a:r>
              <a:rPr lang="pl-PL" b="1" dirty="0" err="1">
                <a:solidFill>
                  <a:srgbClr val="2E9251"/>
                </a:solidFill>
              </a:rPr>
              <a:t>other</a:t>
            </a:r>
            <a:r>
              <a:rPr lang="pl-PL" b="1" dirty="0">
                <a:solidFill>
                  <a:srgbClr val="2E9251"/>
                </a:solidFill>
              </a:rPr>
              <a:t> </a:t>
            </a:r>
            <a:r>
              <a:rPr lang="pl-PL" b="1" dirty="0" err="1">
                <a:solidFill>
                  <a:srgbClr val="2E9251"/>
                </a:solidFill>
              </a:rPr>
              <a:t>international</a:t>
            </a:r>
            <a:r>
              <a:rPr lang="pl-PL" b="1" dirty="0">
                <a:solidFill>
                  <a:srgbClr val="2E9251"/>
                </a:solidFill>
              </a:rPr>
              <a:t> and </a:t>
            </a:r>
            <a:r>
              <a:rPr lang="pl-PL" b="1" dirty="0" err="1">
                <a:solidFill>
                  <a:srgbClr val="2E9251"/>
                </a:solidFill>
              </a:rPr>
              <a:t>national</a:t>
            </a:r>
            <a:r>
              <a:rPr lang="pl-PL" b="1" dirty="0">
                <a:solidFill>
                  <a:srgbClr val="2E9251"/>
                </a:solidFill>
              </a:rPr>
              <a:t> </a:t>
            </a:r>
            <a:r>
              <a:rPr lang="pl-PL" b="1" dirty="0" err="1">
                <a:solidFill>
                  <a:srgbClr val="2E9251"/>
                </a:solidFill>
              </a:rPr>
              <a:t>initiatives</a:t>
            </a:r>
            <a:endParaRPr lang="pl-PL" b="1" dirty="0">
              <a:solidFill>
                <a:srgbClr val="2E9251"/>
              </a:solidFill>
            </a:endParaRPr>
          </a:p>
        </p:txBody>
      </p:sp>
      <p:pic>
        <p:nvPicPr>
          <p:cNvPr id="33" name="Grafika 32">
            <a:extLst>
              <a:ext uri="{FF2B5EF4-FFF2-40B4-BE49-F238E27FC236}">
                <a16:creationId xmlns:a16="http://schemas.microsoft.com/office/drawing/2014/main" id="{ABECF198-A5C9-44B1-B836-B6FC8C86892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64219" y="2925820"/>
            <a:ext cx="577211" cy="313845"/>
          </a:xfrm>
          <a:prstGeom prst="rect">
            <a:avLst/>
          </a:prstGeom>
        </p:spPr>
      </p:pic>
      <p:pic>
        <p:nvPicPr>
          <p:cNvPr id="35" name="Obraz 34">
            <a:extLst>
              <a:ext uri="{FF2B5EF4-FFF2-40B4-BE49-F238E27FC236}">
                <a16:creationId xmlns:a16="http://schemas.microsoft.com/office/drawing/2014/main" id="{0C875B3C-620B-4FA8-B4EA-D298B274DF08}"/>
              </a:ext>
            </a:extLst>
          </p:cNvPr>
          <p:cNvPicPr>
            <a:picLocks noChangeAspect="1"/>
          </p:cNvPicPr>
          <p:nvPr/>
        </p:nvPicPr>
        <p:blipFill>
          <a:blip r:embed="rId4"/>
          <a:stretch>
            <a:fillRect/>
          </a:stretch>
        </p:blipFill>
        <p:spPr>
          <a:xfrm>
            <a:off x="4518347" y="2925555"/>
            <a:ext cx="589254" cy="283952"/>
          </a:xfrm>
          <a:prstGeom prst="rect">
            <a:avLst/>
          </a:prstGeom>
        </p:spPr>
      </p:pic>
      <p:pic>
        <p:nvPicPr>
          <p:cNvPr id="36" name="Obraz 35">
            <a:extLst>
              <a:ext uri="{FF2B5EF4-FFF2-40B4-BE49-F238E27FC236}">
                <a16:creationId xmlns:a16="http://schemas.microsoft.com/office/drawing/2014/main" id="{DEBDC260-66F7-4523-9722-BDD7B4FC3074}"/>
              </a:ext>
            </a:extLst>
          </p:cNvPr>
          <p:cNvPicPr>
            <a:picLocks noChangeAspect="1"/>
          </p:cNvPicPr>
          <p:nvPr/>
        </p:nvPicPr>
        <p:blipFill>
          <a:blip r:embed="rId5"/>
          <a:stretch>
            <a:fillRect/>
          </a:stretch>
        </p:blipFill>
        <p:spPr>
          <a:xfrm>
            <a:off x="2045678" y="2956551"/>
            <a:ext cx="732163" cy="273341"/>
          </a:xfrm>
          <a:prstGeom prst="rect">
            <a:avLst/>
          </a:prstGeom>
        </p:spPr>
      </p:pic>
      <p:pic>
        <p:nvPicPr>
          <p:cNvPr id="37" name="Obraz 36">
            <a:extLst>
              <a:ext uri="{FF2B5EF4-FFF2-40B4-BE49-F238E27FC236}">
                <a16:creationId xmlns:a16="http://schemas.microsoft.com/office/drawing/2014/main" id="{E5044765-219C-4E8B-B2FE-B96F2113CC0F}"/>
              </a:ext>
            </a:extLst>
          </p:cNvPr>
          <p:cNvPicPr>
            <a:picLocks noChangeAspect="1"/>
          </p:cNvPicPr>
          <p:nvPr/>
        </p:nvPicPr>
        <p:blipFill>
          <a:blip r:embed="rId6"/>
          <a:stretch>
            <a:fillRect/>
          </a:stretch>
        </p:blipFill>
        <p:spPr>
          <a:xfrm>
            <a:off x="547349" y="2390871"/>
            <a:ext cx="304419" cy="257234"/>
          </a:xfrm>
          <a:prstGeom prst="rect">
            <a:avLst/>
          </a:prstGeom>
        </p:spPr>
      </p:pic>
      <p:pic>
        <p:nvPicPr>
          <p:cNvPr id="38" name="Obraz 37">
            <a:extLst>
              <a:ext uri="{FF2B5EF4-FFF2-40B4-BE49-F238E27FC236}">
                <a16:creationId xmlns:a16="http://schemas.microsoft.com/office/drawing/2014/main" id="{A29015AD-1600-4169-BF2B-94EA8F9A1DFE}"/>
              </a:ext>
            </a:extLst>
          </p:cNvPr>
          <p:cNvPicPr>
            <a:picLocks noChangeAspect="1"/>
          </p:cNvPicPr>
          <p:nvPr/>
        </p:nvPicPr>
        <p:blipFill>
          <a:blip r:embed="rId7"/>
          <a:stretch>
            <a:fillRect/>
          </a:stretch>
        </p:blipFill>
        <p:spPr>
          <a:xfrm>
            <a:off x="1590176" y="2302822"/>
            <a:ext cx="455502" cy="370095"/>
          </a:xfrm>
          <a:prstGeom prst="rect">
            <a:avLst/>
          </a:prstGeom>
        </p:spPr>
      </p:pic>
      <p:cxnSp>
        <p:nvCxnSpPr>
          <p:cNvPr id="39" name="Łącznik prosty ze strzałką 38">
            <a:extLst>
              <a:ext uri="{FF2B5EF4-FFF2-40B4-BE49-F238E27FC236}">
                <a16:creationId xmlns:a16="http://schemas.microsoft.com/office/drawing/2014/main" id="{242128C6-F3B7-4960-929E-6D44D479D9B7}"/>
              </a:ext>
            </a:extLst>
          </p:cNvPr>
          <p:cNvCxnSpPr>
            <a:cxnSpLocks/>
          </p:cNvCxnSpPr>
          <p:nvPr/>
        </p:nvCxnSpPr>
        <p:spPr>
          <a:xfrm flipH="1">
            <a:off x="7182543" y="1751404"/>
            <a:ext cx="1" cy="506169"/>
          </a:xfrm>
          <a:prstGeom prst="straightConnector1">
            <a:avLst/>
          </a:prstGeom>
          <a:ln>
            <a:solidFill>
              <a:srgbClr val="2E9251"/>
            </a:solidFill>
            <a:tailEnd type="triangle"/>
          </a:ln>
        </p:spPr>
        <p:style>
          <a:lnRef idx="1">
            <a:schemeClr val="accent1"/>
          </a:lnRef>
          <a:fillRef idx="0">
            <a:schemeClr val="accent1"/>
          </a:fillRef>
          <a:effectRef idx="0">
            <a:schemeClr val="accent1"/>
          </a:effectRef>
          <a:fontRef idx="minor">
            <a:schemeClr val="tx1"/>
          </a:fontRef>
        </p:style>
      </p:cxnSp>
      <p:sp>
        <p:nvSpPr>
          <p:cNvPr id="40" name="pole tekstowe 39">
            <a:extLst>
              <a:ext uri="{FF2B5EF4-FFF2-40B4-BE49-F238E27FC236}">
                <a16:creationId xmlns:a16="http://schemas.microsoft.com/office/drawing/2014/main" id="{F02E08AC-F070-4440-A718-D29A449210BD}"/>
              </a:ext>
            </a:extLst>
          </p:cNvPr>
          <p:cNvSpPr txBox="1"/>
          <p:nvPr/>
        </p:nvSpPr>
        <p:spPr>
          <a:xfrm>
            <a:off x="6422774" y="2249659"/>
            <a:ext cx="1519537" cy="415498"/>
          </a:xfrm>
          <a:prstGeom prst="rect">
            <a:avLst/>
          </a:prstGeom>
          <a:noFill/>
        </p:spPr>
        <p:txBody>
          <a:bodyPr wrap="square" rtlCol="0">
            <a:spAutoFit/>
          </a:bodyPr>
          <a:lstStyle/>
          <a:p>
            <a:pPr algn="ctr"/>
            <a:r>
              <a:rPr lang="pl-PL" sz="1050" b="1" dirty="0">
                <a:solidFill>
                  <a:srgbClr val="2E9251"/>
                </a:solidFill>
              </a:rPr>
              <a:t>2023</a:t>
            </a:r>
          </a:p>
          <a:p>
            <a:pPr algn="ctr"/>
            <a:r>
              <a:rPr lang="pl-PL" sz="1050" b="1" dirty="0">
                <a:solidFill>
                  <a:srgbClr val="2E9251"/>
                </a:solidFill>
              </a:rPr>
              <a:t>Horizon Europe</a:t>
            </a:r>
          </a:p>
        </p:txBody>
      </p:sp>
    </p:spTree>
    <p:extLst>
      <p:ext uri="{BB962C8B-B14F-4D97-AF65-F5344CB8AC3E}">
        <p14:creationId xmlns:p14="http://schemas.microsoft.com/office/powerpoint/2010/main" val="1306215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D91C6BD-31E1-4D9E-80F3-31E95C138E52}"/>
              </a:ext>
            </a:extLst>
          </p:cNvPr>
          <p:cNvSpPr>
            <a:spLocks noGrp="1"/>
          </p:cNvSpPr>
          <p:nvPr>
            <p:ph type="ctrTitle"/>
          </p:nvPr>
        </p:nvSpPr>
        <p:spPr/>
        <p:txBody>
          <a:bodyPr/>
          <a:lstStyle/>
          <a:p>
            <a:r>
              <a:rPr lang="pl-PL" b="1" dirty="0"/>
              <a:t>TECHNOLOGIES SUPPORTING</a:t>
            </a:r>
            <a:br>
              <a:rPr lang="pl-PL" b="1" dirty="0"/>
            </a:br>
            <a:r>
              <a:rPr lang="pl-PL" b="1" dirty="0"/>
              <a:t>ACTIVE AND HEALTHY AGEING</a:t>
            </a:r>
          </a:p>
        </p:txBody>
      </p:sp>
    </p:spTree>
    <p:extLst>
      <p:ext uri="{BB962C8B-B14F-4D97-AF65-F5344CB8AC3E}">
        <p14:creationId xmlns:p14="http://schemas.microsoft.com/office/powerpoint/2010/main" val="40590004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Obraz 18" descr="SILHOUETTE_logo_projekt.jpg">
            <a:extLst>
              <a:ext uri="{FF2B5EF4-FFF2-40B4-BE49-F238E27FC236}">
                <a16:creationId xmlns:a16="http://schemas.microsoft.com/office/drawing/2014/main" id="{7165C08D-C3F1-45B5-B645-687CA0623E98}"/>
              </a:ext>
            </a:extLst>
          </p:cNvPr>
          <p:cNvPicPr>
            <a:picLocks noChangeAspect="1"/>
          </p:cNvPicPr>
          <p:nvPr/>
        </p:nvPicPr>
        <p:blipFill>
          <a:blip r:embed="rId2" cstate="print"/>
          <a:stretch>
            <a:fillRect/>
          </a:stretch>
        </p:blipFill>
        <p:spPr>
          <a:xfrm>
            <a:off x="834692" y="948215"/>
            <a:ext cx="2873212" cy="1149285"/>
          </a:xfrm>
          <a:prstGeom prst="rect">
            <a:avLst/>
          </a:prstGeom>
        </p:spPr>
      </p:pic>
      <p:sp>
        <p:nvSpPr>
          <p:cNvPr id="3" name="Tytuł 2">
            <a:extLst>
              <a:ext uri="{FF2B5EF4-FFF2-40B4-BE49-F238E27FC236}">
                <a16:creationId xmlns:a16="http://schemas.microsoft.com/office/drawing/2014/main" id="{5E918842-0035-40EE-BAFC-701CA2531970}"/>
              </a:ext>
            </a:extLst>
          </p:cNvPr>
          <p:cNvSpPr>
            <a:spLocks noGrp="1"/>
          </p:cNvSpPr>
          <p:nvPr>
            <p:ph type="title"/>
          </p:nvPr>
        </p:nvSpPr>
        <p:spPr/>
        <p:txBody>
          <a:bodyPr>
            <a:noAutofit/>
          </a:bodyPr>
          <a:lstStyle/>
          <a:p>
            <a:r>
              <a:rPr lang="pl-PL" sz="2000" b="1" dirty="0" err="1"/>
              <a:t>Involvement</a:t>
            </a:r>
            <a:r>
              <a:rPr lang="pl-PL" sz="2000" b="1" dirty="0"/>
              <a:t> of PSNC in </a:t>
            </a:r>
            <a:r>
              <a:rPr lang="pl-PL" sz="2000" b="1" dirty="0" err="1"/>
              <a:t>solving</a:t>
            </a:r>
            <a:r>
              <a:rPr lang="pl-PL" sz="2000" b="1" dirty="0"/>
              <a:t> the </a:t>
            </a:r>
            <a:r>
              <a:rPr lang="pl-PL" sz="2000" b="1" dirty="0" err="1"/>
              <a:t>ageing</a:t>
            </a:r>
            <a:r>
              <a:rPr lang="pl-PL" sz="2000" b="1" dirty="0"/>
              <a:t> challenge</a:t>
            </a:r>
          </a:p>
        </p:txBody>
      </p:sp>
      <p:pic>
        <p:nvPicPr>
          <p:cNvPr id="7" name="Obraz 6">
            <a:extLst>
              <a:ext uri="{FF2B5EF4-FFF2-40B4-BE49-F238E27FC236}">
                <a16:creationId xmlns:a16="http://schemas.microsoft.com/office/drawing/2014/main" id="{A7B22122-671E-4ED1-8250-247E33A512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4001" y="1025876"/>
            <a:ext cx="1913822" cy="857250"/>
          </a:xfrm>
          <a:prstGeom prst="rect">
            <a:avLst/>
          </a:prstGeom>
          <a:ln>
            <a:noFill/>
          </a:ln>
        </p:spPr>
      </p:pic>
      <p:pic>
        <p:nvPicPr>
          <p:cNvPr id="8" name="Picture 2">
            <a:extLst>
              <a:ext uri="{FF2B5EF4-FFF2-40B4-BE49-F238E27FC236}">
                <a16:creationId xmlns:a16="http://schemas.microsoft.com/office/drawing/2014/main" id="{37C8CD73-DD07-45C6-B22F-A4A31E1A7804}"/>
              </a:ext>
            </a:extLst>
          </p:cNvPr>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88913" y="2235999"/>
            <a:ext cx="2497386" cy="695253"/>
          </a:xfrm>
          <a:prstGeom prst="rect">
            <a:avLst/>
          </a:prstGeom>
          <a:noFill/>
          <a:ln w="9525">
            <a:noFill/>
            <a:miter lim="800000"/>
            <a:headEnd/>
            <a:tailEnd/>
          </a:ln>
        </p:spPr>
      </p:pic>
      <p:pic>
        <p:nvPicPr>
          <p:cNvPr id="10" name="Picture 4" descr="http://www.wielkopolskiewici.pl/images/pliki_artykulow/ikony_wielokrotne/logoWINS.png">
            <a:extLst>
              <a:ext uri="{FF2B5EF4-FFF2-40B4-BE49-F238E27FC236}">
                <a16:creationId xmlns:a16="http://schemas.microsoft.com/office/drawing/2014/main" id="{8EC59DD1-7826-475F-965C-6E40DB803EE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7081" y="3360000"/>
            <a:ext cx="2476175" cy="952615"/>
          </a:xfrm>
          <a:prstGeom prst="rect">
            <a:avLst/>
          </a:prstGeom>
          <a:solidFill>
            <a:srgbClr val="FFFFFF"/>
          </a:solidFill>
        </p:spPr>
      </p:pic>
      <p:pic>
        <p:nvPicPr>
          <p:cNvPr id="14" name="Obraz 13">
            <a:extLst>
              <a:ext uri="{FF2B5EF4-FFF2-40B4-BE49-F238E27FC236}">
                <a16:creationId xmlns:a16="http://schemas.microsoft.com/office/drawing/2014/main" id="{FAEE57A4-D5B5-408F-9B0F-054C1316D356}"/>
              </a:ext>
            </a:extLst>
          </p:cNvPr>
          <p:cNvPicPr>
            <a:picLocks noChangeAspect="1"/>
          </p:cNvPicPr>
          <p:nvPr/>
        </p:nvPicPr>
        <p:blipFill>
          <a:blip r:embed="rId6"/>
          <a:stretch>
            <a:fillRect/>
          </a:stretch>
        </p:blipFill>
        <p:spPr>
          <a:xfrm>
            <a:off x="4940118" y="3686370"/>
            <a:ext cx="2617745" cy="626245"/>
          </a:xfrm>
          <a:prstGeom prst="rect">
            <a:avLst/>
          </a:prstGeom>
        </p:spPr>
      </p:pic>
      <p:sp>
        <p:nvSpPr>
          <p:cNvPr id="15" name="pole tekstowe 14">
            <a:extLst>
              <a:ext uri="{FF2B5EF4-FFF2-40B4-BE49-F238E27FC236}">
                <a16:creationId xmlns:a16="http://schemas.microsoft.com/office/drawing/2014/main" id="{FFAAFC3F-4BB8-4EBE-905A-830D70F3DFD4}"/>
              </a:ext>
            </a:extLst>
          </p:cNvPr>
          <p:cNvSpPr txBox="1"/>
          <p:nvPr/>
        </p:nvSpPr>
        <p:spPr>
          <a:xfrm>
            <a:off x="2627784" y="1819123"/>
            <a:ext cx="1296144" cy="276999"/>
          </a:xfrm>
          <a:prstGeom prst="rect">
            <a:avLst/>
          </a:prstGeom>
          <a:noFill/>
        </p:spPr>
        <p:txBody>
          <a:bodyPr wrap="square" rtlCol="0">
            <a:spAutoFit/>
          </a:bodyPr>
          <a:lstStyle/>
          <a:p>
            <a:r>
              <a:rPr lang="pl-PL" sz="1200" b="1" i="1" dirty="0">
                <a:solidFill>
                  <a:srgbClr val="2E9251"/>
                </a:solidFill>
                <a:latin typeface="+mj-lt"/>
                <a:ea typeface="+mj-ea"/>
                <a:cs typeface="+mj-cs"/>
              </a:rPr>
              <a:t>COORDINATOR</a:t>
            </a:r>
          </a:p>
        </p:txBody>
      </p:sp>
      <p:sp>
        <p:nvSpPr>
          <p:cNvPr id="16" name="pole tekstowe 15">
            <a:extLst>
              <a:ext uri="{FF2B5EF4-FFF2-40B4-BE49-F238E27FC236}">
                <a16:creationId xmlns:a16="http://schemas.microsoft.com/office/drawing/2014/main" id="{A3E80BEA-CA02-4542-8FAE-B2A6F2A900C7}"/>
              </a:ext>
            </a:extLst>
          </p:cNvPr>
          <p:cNvSpPr txBox="1"/>
          <p:nvPr/>
        </p:nvSpPr>
        <p:spPr>
          <a:xfrm>
            <a:off x="2627784" y="2792752"/>
            <a:ext cx="1296144" cy="276999"/>
          </a:xfrm>
          <a:prstGeom prst="rect">
            <a:avLst/>
          </a:prstGeom>
          <a:noFill/>
        </p:spPr>
        <p:txBody>
          <a:bodyPr wrap="square" rtlCol="0">
            <a:spAutoFit/>
          </a:bodyPr>
          <a:lstStyle/>
          <a:p>
            <a:r>
              <a:rPr lang="pl-PL" sz="1200" b="1" i="1" dirty="0">
                <a:solidFill>
                  <a:srgbClr val="2E9251"/>
                </a:solidFill>
                <a:latin typeface="+mj-lt"/>
                <a:ea typeface="+mj-ea"/>
                <a:cs typeface="+mj-cs"/>
              </a:rPr>
              <a:t>COORDINATOR</a:t>
            </a:r>
          </a:p>
        </p:txBody>
      </p:sp>
      <p:sp>
        <p:nvSpPr>
          <p:cNvPr id="17" name="pole tekstowe 16">
            <a:extLst>
              <a:ext uri="{FF2B5EF4-FFF2-40B4-BE49-F238E27FC236}">
                <a16:creationId xmlns:a16="http://schemas.microsoft.com/office/drawing/2014/main" id="{13E5C9A3-67C4-470D-9185-A14497365121}"/>
              </a:ext>
            </a:extLst>
          </p:cNvPr>
          <p:cNvSpPr txBox="1"/>
          <p:nvPr/>
        </p:nvSpPr>
        <p:spPr>
          <a:xfrm>
            <a:off x="6876256" y="4073171"/>
            <a:ext cx="1296144" cy="276999"/>
          </a:xfrm>
          <a:prstGeom prst="rect">
            <a:avLst/>
          </a:prstGeom>
          <a:noFill/>
        </p:spPr>
        <p:txBody>
          <a:bodyPr wrap="square" rtlCol="0">
            <a:spAutoFit/>
          </a:bodyPr>
          <a:lstStyle/>
          <a:p>
            <a:r>
              <a:rPr lang="pl-PL" sz="1200" b="1" i="1" dirty="0">
                <a:solidFill>
                  <a:srgbClr val="2E9251"/>
                </a:solidFill>
                <a:latin typeface="+mj-lt"/>
                <a:ea typeface="+mj-ea"/>
                <a:cs typeface="+mj-cs"/>
              </a:rPr>
              <a:t>COORDINATOR</a:t>
            </a:r>
          </a:p>
        </p:txBody>
      </p:sp>
      <p:pic>
        <p:nvPicPr>
          <p:cNvPr id="18" name="Obraz 17">
            <a:extLst>
              <a:ext uri="{FF2B5EF4-FFF2-40B4-BE49-F238E27FC236}">
                <a16:creationId xmlns:a16="http://schemas.microsoft.com/office/drawing/2014/main" id="{E10CD523-3A42-41D3-97D6-A3C85A7EB087}"/>
              </a:ext>
            </a:extLst>
          </p:cNvPr>
          <p:cNvPicPr>
            <a:picLocks noChangeAspect="1"/>
          </p:cNvPicPr>
          <p:nvPr/>
        </p:nvPicPr>
        <p:blipFill>
          <a:blip r:embed="rId7"/>
          <a:stretch>
            <a:fillRect/>
          </a:stretch>
        </p:blipFill>
        <p:spPr>
          <a:xfrm>
            <a:off x="4942245" y="2199615"/>
            <a:ext cx="2697467" cy="1024698"/>
          </a:xfrm>
          <a:prstGeom prst="rect">
            <a:avLst/>
          </a:prstGeom>
        </p:spPr>
      </p:pic>
    </p:spTree>
    <p:extLst>
      <p:ext uri="{BB962C8B-B14F-4D97-AF65-F5344CB8AC3E}">
        <p14:creationId xmlns:p14="http://schemas.microsoft.com/office/powerpoint/2010/main" val="2337365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a:extLst>
              <a:ext uri="{FF2B5EF4-FFF2-40B4-BE49-F238E27FC236}">
                <a16:creationId xmlns:a16="http://schemas.microsoft.com/office/drawing/2014/main" id="{5E918842-0035-40EE-BAFC-701CA2531970}"/>
              </a:ext>
            </a:extLst>
          </p:cNvPr>
          <p:cNvSpPr>
            <a:spLocks noGrp="1"/>
          </p:cNvSpPr>
          <p:nvPr>
            <p:ph type="title"/>
          </p:nvPr>
        </p:nvSpPr>
        <p:spPr/>
        <p:txBody>
          <a:bodyPr>
            <a:noAutofit/>
          </a:bodyPr>
          <a:lstStyle/>
          <a:p>
            <a:r>
              <a:rPr lang="pl-PL" sz="3200" b="1" dirty="0" err="1"/>
              <a:t>Historical</a:t>
            </a:r>
            <a:r>
              <a:rPr lang="pl-PL" sz="3200" b="1" dirty="0"/>
              <a:t> </a:t>
            </a:r>
            <a:r>
              <a:rPr lang="pl-PL" sz="3200" b="1" dirty="0" err="1"/>
              <a:t>technological</a:t>
            </a:r>
            <a:r>
              <a:rPr lang="pl-PL" sz="3200" b="1" dirty="0"/>
              <a:t> </a:t>
            </a:r>
            <a:r>
              <a:rPr lang="pl-PL" sz="3200" b="1" dirty="0" err="1"/>
              <a:t>solutions</a:t>
            </a:r>
            <a:endParaRPr lang="pl-PL" sz="3200" b="1" dirty="0"/>
          </a:p>
        </p:txBody>
      </p:sp>
      <p:pic>
        <p:nvPicPr>
          <p:cNvPr id="6" name="Obraz 5">
            <a:extLst>
              <a:ext uri="{FF2B5EF4-FFF2-40B4-BE49-F238E27FC236}">
                <a16:creationId xmlns:a16="http://schemas.microsoft.com/office/drawing/2014/main" id="{1193F1A0-B662-4DF5-B372-DC1E95E3C6C9}"/>
              </a:ext>
            </a:extLst>
          </p:cNvPr>
          <p:cNvPicPr>
            <a:picLocks noChangeAspect="1"/>
          </p:cNvPicPr>
          <p:nvPr/>
        </p:nvPicPr>
        <p:blipFill>
          <a:blip r:embed="rId2"/>
          <a:stretch>
            <a:fillRect/>
          </a:stretch>
        </p:blipFill>
        <p:spPr>
          <a:xfrm>
            <a:off x="5004048" y="908720"/>
            <a:ext cx="3148136" cy="1640578"/>
          </a:xfrm>
          <a:prstGeom prst="rect">
            <a:avLst/>
          </a:prstGeom>
        </p:spPr>
      </p:pic>
      <p:pic>
        <p:nvPicPr>
          <p:cNvPr id="7" name="Obraz 6">
            <a:extLst>
              <a:ext uri="{FF2B5EF4-FFF2-40B4-BE49-F238E27FC236}">
                <a16:creationId xmlns:a16="http://schemas.microsoft.com/office/drawing/2014/main" id="{09704F85-9B8C-4F7B-A13E-6BACDAACC282}"/>
              </a:ext>
            </a:extLst>
          </p:cNvPr>
          <p:cNvPicPr>
            <a:picLocks noChangeAspect="1"/>
          </p:cNvPicPr>
          <p:nvPr/>
        </p:nvPicPr>
        <p:blipFill>
          <a:blip r:embed="rId3"/>
          <a:stretch>
            <a:fillRect/>
          </a:stretch>
        </p:blipFill>
        <p:spPr>
          <a:xfrm>
            <a:off x="755576" y="908720"/>
            <a:ext cx="3168352" cy="1640578"/>
          </a:xfrm>
          <a:prstGeom prst="rect">
            <a:avLst/>
          </a:prstGeom>
        </p:spPr>
      </p:pic>
      <p:pic>
        <p:nvPicPr>
          <p:cNvPr id="10" name="Obraz 9">
            <a:extLst>
              <a:ext uri="{FF2B5EF4-FFF2-40B4-BE49-F238E27FC236}">
                <a16:creationId xmlns:a16="http://schemas.microsoft.com/office/drawing/2014/main" id="{6FB1C6BE-C2FE-4D06-90C5-ADC2A14135EB}"/>
              </a:ext>
            </a:extLst>
          </p:cNvPr>
          <p:cNvPicPr>
            <a:picLocks noChangeAspect="1"/>
          </p:cNvPicPr>
          <p:nvPr/>
        </p:nvPicPr>
        <p:blipFill>
          <a:blip r:embed="rId4"/>
          <a:stretch>
            <a:fillRect/>
          </a:stretch>
        </p:blipFill>
        <p:spPr>
          <a:xfrm>
            <a:off x="755575" y="3075806"/>
            <a:ext cx="3168353" cy="1421385"/>
          </a:xfrm>
          <a:prstGeom prst="rect">
            <a:avLst/>
          </a:prstGeom>
        </p:spPr>
      </p:pic>
      <p:pic>
        <p:nvPicPr>
          <p:cNvPr id="11" name="Obraz 10">
            <a:extLst>
              <a:ext uri="{FF2B5EF4-FFF2-40B4-BE49-F238E27FC236}">
                <a16:creationId xmlns:a16="http://schemas.microsoft.com/office/drawing/2014/main" id="{4C34C9E1-849C-4FBD-BE76-E0332E0911B8}"/>
              </a:ext>
            </a:extLst>
          </p:cNvPr>
          <p:cNvPicPr>
            <a:picLocks noChangeAspect="1"/>
          </p:cNvPicPr>
          <p:nvPr/>
        </p:nvPicPr>
        <p:blipFill>
          <a:blip r:embed="rId5"/>
          <a:stretch>
            <a:fillRect/>
          </a:stretch>
        </p:blipFill>
        <p:spPr>
          <a:xfrm>
            <a:off x="5003439" y="3075806"/>
            <a:ext cx="3146175" cy="1450965"/>
          </a:xfrm>
          <a:prstGeom prst="rect">
            <a:avLst/>
          </a:prstGeom>
        </p:spPr>
      </p:pic>
      <p:pic>
        <p:nvPicPr>
          <p:cNvPr id="12" name="Obraz 11">
            <a:extLst>
              <a:ext uri="{FF2B5EF4-FFF2-40B4-BE49-F238E27FC236}">
                <a16:creationId xmlns:a16="http://schemas.microsoft.com/office/drawing/2014/main" id="{74779E02-8745-445E-B204-656CB5078A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41034" y="3472004"/>
            <a:ext cx="1470262" cy="658568"/>
          </a:xfrm>
          <a:prstGeom prst="rect">
            <a:avLst/>
          </a:prstGeom>
          <a:ln>
            <a:solidFill>
              <a:schemeClr val="accent3">
                <a:lumMod val="75000"/>
              </a:schemeClr>
            </a:solidFill>
          </a:ln>
        </p:spPr>
      </p:pic>
      <p:pic>
        <p:nvPicPr>
          <p:cNvPr id="13" name="Obraz 12" descr="SILHOUETTE_logo_projekt.jpg">
            <a:extLst>
              <a:ext uri="{FF2B5EF4-FFF2-40B4-BE49-F238E27FC236}">
                <a16:creationId xmlns:a16="http://schemas.microsoft.com/office/drawing/2014/main" id="{048F3A64-CBD6-41A2-8648-BAAFDF9A4392}"/>
              </a:ext>
            </a:extLst>
          </p:cNvPr>
          <p:cNvPicPr>
            <a:picLocks noChangeAspect="1"/>
          </p:cNvPicPr>
          <p:nvPr/>
        </p:nvPicPr>
        <p:blipFill>
          <a:blip r:embed="rId7" cstate="print"/>
          <a:stretch>
            <a:fillRect/>
          </a:stretch>
        </p:blipFill>
        <p:spPr>
          <a:xfrm>
            <a:off x="3642914" y="1422223"/>
            <a:ext cx="1718731" cy="687493"/>
          </a:xfrm>
          <a:prstGeom prst="rect">
            <a:avLst/>
          </a:prstGeom>
          <a:ln>
            <a:solidFill>
              <a:schemeClr val="accent3">
                <a:lumMod val="75000"/>
              </a:schemeClr>
            </a:solidFill>
          </a:ln>
        </p:spPr>
      </p:pic>
    </p:spTree>
    <p:extLst>
      <p:ext uri="{BB962C8B-B14F-4D97-AF65-F5344CB8AC3E}">
        <p14:creationId xmlns:p14="http://schemas.microsoft.com/office/powerpoint/2010/main" val="3051611839"/>
      </p:ext>
    </p:extLst>
  </p:cSld>
  <p:clrMapOvr>
    <a:masterClrMapping/>
  </p:clrMapOvr>
</p:sld>
</file>

<file path=ppt/theme/theme1.xml><?xml version="1.0" encoding="utf-8"?>
<a:theme xmlns:a="http://schemas.openxmlformats.org/drawingml/2006/main" name="Motyw pakietu Office">
  <a:themeElements>
    <a:clrScheme name="Niestandardowy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E9251"/>
      </a:hlink>
      <a:folHlink>
        <a:srgbClr val="2E9251"/>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Niestandardowy 2">
      <a:majorFont>
        <a:latin typeface="Arial Narrow"/>
        <a:ea typeface="Arial"/>
        <a:cs typeface="Arial"/>
      </a:majorFont>
      <a:minorFont>
        <a:latin typeface="Arial"/>
        <a:ea typeface="Arial"/>
        <a:cs typeface="Arial"/>
      </a:minorFont>
    </a:fontScheme>
    <a:fmtScheme name="Pakiet 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ppt/theme/theme4.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357</Words>
  <Application>Microsoft Office PowerPoint</Application>
  <PresentationFormat>Pokaz na ekranie (16:9)</PresentationFormat>
  <Paragraphs>66</Paragraphs>
  <Slides>22</Slides>
  <Notes>0</Notes>
  <HiddenSlides>0</HiddenSlides>
  <MMClips>0</MMClips>
  <ScaleCrop>false</ScaleCrop>
  <HeadingPairs>
    <vt:vector size="6" baseType="variant">
      <vt:variant>
        <vt:lpstr>Używane czcionki</vt:lpstr>
      </vt:variant>
      <vt:variant>
        <vt:i4>2</vt:i4>
      </vt:variant>
      <vt:variant>
        <vt:lpstr>Motyw</vt:lpstr>
      </vt:variant>
      <vt:variant>
        <vt:i4>3</vt:i4>
      </vt:variant>
      <vt:variant>
        <vt:lpstr>Tytuły slajdów</vt:lpstr>
      </vt:variant>
      <vt:variant>
        <vt:i4>22</vt:i4>
      </vt:variant>
    </vt:vector>
  </HeadingPairs>
  <TitlesOfParts>
    <vt:vector size="27" baseType="lpstr">
      <vt:lpstr>Arial</vt:lpstr>
      <vt:lpstr>Calibri</vt:lpstr>
      <vt:lpstr>Motyw pakietu Office</vt:lpstr>
      <vt:lpstr>1_Motyw pakietu Office</vt:lpstr>
      <vt:lpstr>2_Motyw pakietu Office</vt:lpstr>
      <vt:lpstr>ACTIVE AND HEALTHY AGEING AT A SAFE-HOME</vt:lpstr>
      <vt:lpstr>Agenda</vt:lpstr>
      <vt:lpstr>THE AGEING CHALLENGE</vt:lpstr>
      <vt:lpstr>We are getting older</vt:lpstr>
      <vt:lpstr>Ageing-related challenges for social policy and welfare systems</vt:lpstr>
      <vt:lpstr>Europe vs. the ageing challenge: technology</vt:lpstr>
      <vt:lpstr>TECHNOLOGIES SUPPORTING ACTIVE AND HEALTHY AGEING</vt:lpstr>
      <vt:lpstr>Involvement of PSNC in solving the ageing challenge</vt:lpstr>
      <vt:lpstr>Historical technological solutions</vt:lpstr>
      <vt:lpstr>Prezentacja programu PowerPoint</vt:lpstr>
      <vt:lpstr>Prezentacja programu PowerPoint</vt:lpstr>
      <vt:lpstr>Security-Aware Fog-based Efficient Home Monitoring for Elders</vt:lpstr>
      <vt:lpstr>Tracking of location and walking, fall detection</vt:lpstr>
      <vt:lpstr>Sound-based event detection</vt:lpstr>
      <vt:lpstr>Emergency video calls</vt:lpstr>
      <vt:lpstr>FUTURE OF ACTIVE AND HEALTHY AGEING TECHNOLOGY </vt:lpstr>
      <vt:lpstr>Funding development of innovative AAL products – has it been successful?</vt:lpstr>
      <vt:lpstr>Little (silver) market success – the reasons</vt:lpstr>
      <vt:lpstr>Flexibility of the (integrated) service offer</vt:lpstr>
      <vt:lpstr>Prezentacja programu PowerPoint</vt:lpstr>
      <vt:lpstr>Who is the customer?</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medVC</dc:title>
  <dc:creator/>
  <cp:lastModifiedBy/>
  <cp:revision>1</cp:revision>
  <dcterms:created xsi:type="dcterms:W3CDTF">2017-06-06T09:12:19Z</dcterms:created>
  <dcterms:modified xsi:type="dcterms:W3CDTF">2023-05-25T16:04:37Z</dcterms:modified>
</cp:coreProperties>
</file>