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68" r:id="rId3"/>
    <p:sldId id="257" r:id="rId4"/>
    <p:sldId id="258" r:id="rId5"/>
    <p:sldId id="259" r:id="rId6"/>
    <p:sldId id="261" r:id="rId7"/>
    <p:sldId id="262" r:id="rId8"/>
    <p:sldId id="263" r:id="rId9"/>
    <p:sldId id="264" r:id="rId10"/>
    <p:sldId id="265" r:id="rId11"/>
    <p:sldId id="281"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9144000" cy="5143500"/>
  <p:defaultText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9D7B26C5-4107-4FEC-AEDC-1716B250A1EF}" styleName="Light Style 1">
    <a:wholeTbl>
      <a:tcTxStyle>
        <a:fontRef idx="minor">
          <a:srgbClr val="000000"/>
        </a:fontRef>
        <a:schemeClr val="tx1"/>
      </a:tcTxStyle>
      <a:tcStyle>
        <a:tcBdr>
          <a:left>
            <a:ln w="12700">
              <a:noFill/>
            </a:ln>
          </a:left>
          <a:right>
            <a:ln w="12700">
              <a:noFill/>
            </a:ln>
          </a:right>
          <a:top>
            <a:ln w="12700">
              <a:solidFill>
                <a:schemeClr val="tx1"/>
              </a:solidFill>
            </a:ln>
          </a:top>
          <a:bottom>
            <a:ln w="12700">
              <a:solidFill>
                <a:schemeClr val="tx1"/>
              </a:solidFill>
            </a:ln>
          </a:bottom>
          <a:insideH>
            <a:ln w="12700">
              <a:noFill/>
            </a:ln>
          </a:insideH>
          <a:insideV>
            <a:ln w="12700">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band2V>
      <a:tcStyle>
        <a:tcBdr/>
        <a:fill>
          <a:solidFill>
            <a:schemeClr val="tx1">
              <a:alpha val="20000"/>
            </a:schemeClr>
          </a:solidFill>
        </a:fill>
      </a:tcStyle>
    </a:band2V>
    <a:lastCol>
      <a:tcStyle>
        <a:tcBdr/>
      </a:tcStyle>
    </a:lastCol>
    <a:firstCol>
      <a:tcStyle>
        <a:tcBdr/>
      </a:tcStyle>
    </a:firstCol>
    <a:lastRow>
      <a:tcStyle>
        <a:tcBdr>
          <a:top>
            <a:ln w="12700">
              <a:solidFill>
                <a:schemeClr val="tx1"/>
              </a:solidFill>
            </a:ln>
          </a:top>
        </a:tcBdr>
        <a:fill>
          <a:noFill/>
        </a:fill>
      </a:tcStyle>
    </a:lastRow>
    <a:seCell>
      <a:tcStyle>
        <a:tcBdr/>
      </a:tcStyle>
    </a:seCell>
    <a:swCell>
      <a:tcStyle>
        <a:tcBdr/>
      </a:tcStyle>
    </a:swCell>
    <a:firstRow>
      <a:tcStyle>
        <a:tcBdr>
          <a:bottom>
            <a:ln w="12700">
              <a:solidFill>
                <a:schemeClr val="tx1"/>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50" autoAdjust="0"/>
  </p:normalViewPr>
  <p:slideViewPr>
    <p:cSldViewPr snapToGrid="0">
      <p:cViewPr varScale="1">
        <p:scale>
          <a:sx n="101" d="100"/>
          <a:sy n="101" d="100"/>
        </p:scale>
        <p:origin x="92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Segnaposto intestazione 1"/>
          <p:cNvSpPr>
            <a:spLocks noGrp="1"/>
          </p:cNvSpPr>
          <p:nvPr>
            <p:ph type="hdr" sz="quarter"/>
          </p:nvPr>
        </p:nvSpPr>
        <p:spPr bwMode="auto">
          <a:xfrm>
            <a:off x="0" y="0"/>
            <a:ext cx="3962400" cy="257175"/>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bwMode="auto">
          <a:xfrm>
            <a:off x="5180013" y="0"/>
            <a:ext cx="3962400" cy="257175"/>
          </a:xfrm>
          <a:prstGeom prst="rect">
            <a:avLst/>
          </a:prstGeom>
        </p:spPr>
        <p:txBody>
          <a:bodyPr vert="horz" lIns="91440" tIns="45720" rIns="91440" bIns="45720" rtlCol="0"/>
          <a:lstStyle>
            <a:lvl1pPr algn="r">
              <a:defRPr sz="1200"/>
            </a:lvl1pPr>
          </a:lstStyle>
          <a:p>
            <a:pPr>
              <a:defRPr/>
            </a:pPr>
            <a:fld id="{848845BC-AFCC-411D-8EC1-3B0D720E6A2E}" type="datetimeFigureOut">
              <a:rPr lang="it-IT"/>
              <a:t>06/06/2023</a:t>
            </a:fld>
            <a:endParaRPr lang="it-IT"/>
          </a:p>
        </p:txBody>
      </p:sp>
      <p:sp>
        <p:nvSpPr>
          <p:cNvPr id="4" name="Segnaposto immagine diapositiva 3"/>
          <p:cNvSpPr>
            <a:spLocks noGrp="1" noRot="1" noChangeAspect="1"/>
          </p:cNvSpPr>
          <p:nvPr>
            <p:ph type="sldImg" idx="2"/>
          </p:nvPr>
        </p:nvSpPr>
        <p:spPr bwMode="auto">
          <a:xfrm>
            <a:off x="3028950" y="642938"/>
            <a:ext cx="3086100" cy="1736725"/>
          </a:xfrm>
          <a:prstGeom prst="rect">
            <a:avLst/>
          </a:prstGeom>
          <a:noFill/>
          <a:ln w="12700">
            <a:solidFill>
              <a:prstClr val="black"/>
            </a:solidFill>
          </a:ln>
        </p:spPr>
        <p:txBody>
          <a:bodyPr vert="horz" lIns="91440" tIns="45720" rIns="91440" bIns="45720" rtlCol="0" anchor="ctr"/>
          <a:lstStyle/>
          <a:p>
            <a:pPr>
              <a:defRPr/>
            </a:pPr>
            <a:endParaRPr lang="it-IT"/>
          </a:p>
        </p:txBody>
      </p:sp>
      <p:sp>
        <p:nvSpPr>
          <p:cNvPr id="5" name="Segnaposto note 4"/>
          <p:cNvSpPr>
            <a:spLocks noGrp="1"/>
          </p:cNvSpPr>
          <p:nvPr>
            <p:ph type="body" sz="quarter" idx="3"/>
          </p:nvPr>
        </p:nvSpPr>
        <p:spPr bwMode="auto">
          <a:xfrm>
            <a:off x="914400" y="2474913"/>
            <a:ext cx="7315200" cy="2025650"/>
          </a:xfrm>
          <a:prstGeom prst="rect">
            <a:avLst/>
          </a:prstGeom>
        </p:spPr>
        <p:txBody>
          <a:bodyPr vert="horz" lIns="91440" tIns="45720" rIns="91440" bIns="45720" rtlCol="0"/>
          <a:lstStyle/>
          <a:p>
            <a:pPr lvl="0">
              <a:defRPr/>
            </a:pPr>
            <a:r>
              <a:rPr lang="it-IT"/>
              <a:t>Fare clic per modificare gli stili del testo dello schema</a:t>
            </a:r>
            <a:endParaRPr/>
          </a:p>
          <a:p>
            <a:pPr lvl="1">
              <a:defRPr/>
            </a:pPr>
            <a:r>
              <a:rPr lang="it-IT"/>
              <a:t>Secondo livello</a:t>
            </a:r>
            <a:endParaRPr/>
          </a:p>
          <a:p>
            <a:pPr lvl="2">
              <a:defRPr/>
            </a:pPr>
            <a:r>
              <a:rPr lang="it-IT"/>
              <a:t>Terzo livello</a:t>
            </a:r>
            <a:endParaRPr/>
          </a:p>
          <a:p>
            <a:pPr lvl="3">
              <a:defRPr/>
            </a:pPr>
            <a:r>
              <a:rPr lang="it-IT"/>
              <a:t>Quarto livello</a:t>
            </a:r>
            <a:endParaRPr/>
          </a:p>
          <a:p>
            <a:pPr lvl="4">
              <a:defRPr/>
            </a:pPr>
            <a:r>
              <a:rPr lang="it-IT"/>
              <a:t>Quinto livello</a:t>
            </a:r>
            <a:endParaRPr/>
          </a:p>
        </p:txBody>
      </p:sp>
      <p:sp>
        <p:nvSpPr>
          <p:cNvPr id="6" name="Segnaposto piè di pagina 5"/>
          <p:cNvSpPr>
            <a:spLocks noGrp="1"/>
          </p:cNvSpPr>
          <p:nvPr>
            <p:ph type="ftr" sz="quarter" idx="4"/>
          </p:nvPr>
        </p:nvSpPr>
        <p:spPr bwMode="auto">
          <a:xfrm>
            <a:off x="0" y="4886325"/>
            <a:ext cx="3962400" cy="257175"/>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bwMode="auto">
          <a:xfrm>
            <a:off x="5180013" y="4886325"/>
            <a:ext cx="3962400" cy="257175"/>
          </a:xfrm>
          <a:prstGeom prst="rect">
            <a:avLst/>
          </a:prstGeom>
        </p:spPr>
        <p:txBody>
          <a:bodyPr vert="horz" lIns="91440" tIns="45720" rIns="91440" bIns="45720" rtlCol="0" anchor="b"/>
          <a:lstStyle>
            <a:lvl1pPr algn="r">
              <a:defRPr sz="1200"/>
            </a:lvl1pPr>
          </a:lstStyle>
          <a:p>
            <a:pPr>
              <a:defRPr/>
            </a:pPr>
            <a:fld id="{8B50C962-7D1C-4BA1-9008-A53F4E3DEDB3}" type="slidenum">
              <a:rPr lang="it-IT"/>
              <a:t>‹#›</a:t>
            </a:fld>
            <a:endParaRPr lang="it-IT"/>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In the second part of the presentation we will show some of our experimental results and discuss the details of our particular implementation of  the quantum key distribution network that we are building in Padova.</a:t>
            </a:r>
            <a:endParaRPr lang="it-IT" sz="18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noProof="0" dirty="0"/>
          </a:p>
        </p:txBody>
      </p:sp>
      <p:sp>
        <p:nvSpPr>
          <p:cNvPr id="4" name="Segnaposto numero diapositiva 3"/>
          <p:cNvSpPr>
            <a:spLocks noGrp="1"/>
          </p:cNvSpPr>
          <p:nvPr>
            <p:ph type="sldNum" sz="quarter" idx="5"/>
          </p:nvPr>
        </p:nvSpPr>
        <p:spPr/>
        <p:txBody>
          <a:bodyPr/>
          <a:lstStyle/>
          <a:p>
            <a:pPr>
              <a:defRPr/>
            </a:pPr>
            <a:fld id="{8B50C962-7D1C-4BA1-9008-A53F4E3DEDB3}" type="slidenum">
              <a:rPr lang="it-IT" smtClean="0"/>
              <a:t>2</a:t>
            </a:fld>
            <a:endParaRPr lang="it-IT"/>
          </a:p>
        </p:txBody>
      </p:sp>
    </p:spTree>
    <p:extLst>
      <p:ext uri="{BB962C8B-B14F-4D97-AF65-F5344CB8AC3E}">
        <p14:creationId xmlns:p14="http://schemas.microsoft.com/office/powerpoint/2010/main" val="3413011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p:sp>
      <p:sp>
        <p:nvSpPr>
          <p:cNvPr id="3" name="Segnaposto note 2"/>
          <p:cNvSpPr>
            <a:spLocks noGrp="1"/>
          </p:cNvSpPr>
          <p:nvPr>
            <p:ph type="body" idx="1"/>
          </p:nvPr>
        </p:nvSpPr>
        <p:spPr bwMode="auto"/>
        <p:txBody>
          <a:bodyPr/>
          <a:lstStyle/>
          <a:p>
            <a:pPr>
              <a:defRPr/>
            </a:pPr>
            <a:r>
              <a:rPr lang="it-IT" dirty="0" err="1"/>
              <a:t>When</a:t>
            </a:r>
            <a:r>
              <a:rPr lang="it-IT" dirty="0"/>
              <a:t> </a:t>
            </a:r>
            <a:r>
              <a:rPr lang="it-IT" dirty="0" err="1"/>
              <a:t>deploying</a:t>
            </a:r>
            <a:r>
              <a:rPr lang="it-IT" dirty="0"/>
              <a:t> QKD on an </a:t>
            </a:r>
            <a:r>
              <a:rPr lang="it-IT" dirty="0" err="1"/>
              <a:t>existing</a:t>
            </a:r>
            <a:r>
              <a:rPr lang="it-IT" dirty="0"/>
              <a:t> </a:t>
            </a:r>
            <a:r>
              <a:rPr lang="it-IT" dirty="0" err="1"/>
              <a:t>fiber</a:t>
            </a:r>
            <a:r>
              <a:rPr lang="it-IT" dirty="0"/>
              <a:t> network, </a:t>
            </a:r>
            <a:r>
              <a:rPr lang="it-IT" dirty="0" err="1"/>
              <a:t>unless</a:t>
            </a:r>
            <a:r>
              <a:rPr lang="it-IT" dirty="0"/>
              <a:t> dark </a:t>
            </a:r>
            <a:r>
              <a:rPr lang="it-IT" dirty="0" err="1"/>
              <a:t>fibers</a:t>
            </a:r>
            <a:r>
              <a:rPr lang="it-IT" dirty="0"/>
              <a:t> can be </a:t>
            </a:r>
            <a:r>
              <a:rPr lang="it-IT" dirty="0" err="1"/>
              <a:t>used</a:t>
            </a:r>
            <a:r>
              <a:rPr lang="it-IT" dirty="0"/>
              <a:t>, one must </a:t>
            </a:r>
            <a:r>
              <a:rPr lang="it-IT" dirty="0" err="1"/>
              <a:t>try</a:t>
            </a:r>
            <a:r>
              <a:rPr lang="it-IT" dirty="0"/>
              <a:t> to multiplex quantum and </a:t>
            </a:r>
            <a:r>
              <a:rPr lang="it-IT" dirty="0" err="1"/>
              <a:t>classical</a:t>
            </a:r>
            <a:r>
              <a:rPr lang="it-IT" dirty="0"/>
              <a:t> </a:t>
            </a:r>
            <a:r>
              <a:rPr lang="it-IT" dirty="0" err="1"/>
              <a:t>signals</a:t>
            </a:r>
            <a:r>
              <a:rPr lang="it-IT" dirty="0"/>
              <a:t>. </a:t>
            </a:r>
            <a:r>
              <a:rPr lang="it-IT" dirty="0" err="1"/>
              <a:t>This</a:t>
            </a:r>
            <a:r>
              <a:rPr lang="it-IT" dirty="0"/>
              <a:t> </a:t>
            </a:r>
            <a:r>
              <a:rPr lang="it-IT" dirty="0" err="1"/>
              <a:t>is</a:t>
            </a:r>
            <a:r>
              <a:rPr lang="it-IT" dirty="0"/>
              <a:t> more </a:t>
            </a:r>
            <a:r>
              <a:rPr lang="it-IT" dirty="0" err="1"/>
              <a:t>complicated</a:t>
            </a:r>
            <a:r>
              <a:rPr lang="it-IT" dirty="0"/>
              <a:t> </a:t>
            </a:r>
            <a:r>
              <a:rPr lang="it-IT" dirty="0" err="1"/>
              <a:t>than</a:t>
            </a:r>
            <a:r>
              <a:rPr lang="it-IT" dirty="0"/>
              <a:t> in the </a:t>
            </a:r>
            <a:r>
              <a:rPr lang="it-IT" dirty="0" err="1"/>
              <a:t>classical</a:t>
            </a:r>
            <a:r>
              <a:rPr lang="it-IT" dirty="0"/>
              <a:t> case </a:t>
            </a:r>
            <a:r>
              <a:rPr lang="it-IT" dirty="0" err="1"/>
              <a:t>because</a:t>
            </a:r>
            <a:r>
              <a:rPr lang="it-IT" dirty="0"/>
              <a:t> the quantum </a:t>
            </a:r>
            <a:r>
              <a:rPr lang="it-IT" dirty="0" err="1"/>
              <a:t>signal</a:t>
            </a:r>
            <a:r>
              <a:rPr lang="it-IT" dirty="0"/>
              <a:t> </a:t>
            </a:r>
            <a:r>
              <a:rPr lang="it-IT" dirty="0" err="1"/>
              <a:t>is</a:t>
            </a:r>
            <a:r>
              <a:rPr lang="it-IT" dirty="0"/>
              <a:t> </a:t>
            </a:r>
            <a:r>
              <a:rPr lang="it-IT" dirty="0" err="1"/>
              <a:t>much</a:t>
            </a:r>
            <a:r>
              <a:rPr lang="it-IT" dirty="0"/>
              <a:t> </a:t>
            </a:r>
            <a:r>
              <a:rPr lang="it-IT" dirty="0" err="1"/>
              <a:t>weaker</a:t>
            </a:r>
            <a:r>
              <a:rPr lang="it-IT" dirty="0"/>
              <a:t> </a:t>
            </a:r>
            <a:r>
              <a:rPr lang="it-IT" dirty="0" err="1"/>
              <a:t>than</a:t>
            </a:r>
            <a:r>
              <a:rPr lang="it-IT" dirty="0"/>
              <a:t> the </a:t>
            </a:r>
            <a:r>
              <a:rPr lang="it-IT" dirty="0" err="1"/>
              <a:t>classical</a:t>
            </a:r>
            <a:r>
              <a:rPr lang="it-IT" dirty="0"/>
              <a:t> one, and </a:t>
            </a:r>
            <a:r>
              <a:rPr lang="it-IT" dirty="0" err="1"/>
              <a:t>even</a:t>
            </a:r>
            <a:r>
              <a:rPr lang="it-IT" dirty="0"/>
              <a:t> a small </a:t>
            </a:r>
            <a:r>
              <a:rPr lang="it-IT" dirty="0" err="1"/>
              <a:t>portion</a:t>
            </a:r>
            <a:r>
              <a:rPr lang="it-IT" dirty="0"/>
              <a:t> of the </a:t>
            </a:r>
            <a:r>
              <a:rPr lang="it-IT" dirty="0" err="1"/>
              <a:t>latter</a:t>
            </a:r>
            <a:r>
              <a:rPr lang="it-IT" dirty="0"/>
              <a:t> </a:t>
            </a:r>
            <a:r>
              <a:rPr lang="it-IT" dirty="0" err="1"/>
              <a:t>might</a:t>
            </a:r>
            <a:r>
              <a:rPr lang="it-IT" dirty="0"/>
              <a:t> cause </a:t>
            </a:r>
            <a:r>
              <a:rPr lang="it-IT" dirty="0" err="1"/>
              <a:t>unberable</a:t>
            </a:r>
            <a:r>
              <a:rPr lang="it-IT" dirty="0"/>
              <a:t> </a:t>
            </a:r>
            <a:r>
              <a:rPr lang="it-IT" dirty="0" err="1"/>
              <a:t>noise</a:t>
            </a:r>
            <a:r>
              <a:rPr lang="it-IT" dirty="0"/>
              <a:t>.</a:t>
            </a:r>
            <a:endParaRPr dirty="0"/>
          </a:p>
          <a:p>
            <a:pPr>
              <a:defRPr/>
            </a:pPr>
            <a:endParaRPr lang="it-IT" dirty="0"/>
          </a:p>
          <a:p>
            <a:pPr>
              <a:defRPr/>
            </a:pPr>
            <a:r>
              <a:rPr lang="it-IT" dirty="0"/>
              <a:t>Key points:</a:t>
            </a:r>
            <a:endParaRPr dirty="0"/>
          </a:p>
          <a:p>
            <a:pPr marL="217793" indent="-217793">
              <a:buFont typeface="Arial"/>
              <a:buChar char="•"/>
              <a:defRPr/>
            </a:pPr>
            <a:r>
              <a:rPr lang="it-IT" dirty="0"/>
              <a:t>Direct cross-talk </a:t>
            </a:r>
            <a:r>
              <a:rPr lang="it-IT" dirty="0" err="1"/>
              <a:t>is</a:t>
            </a:r>
            <a:r>
              <a:rPr lang="it-IT" dirty="0"/>
              <a:t> </a:t>
            </a:r>
            <a:r>
              <a:rPr lang="it-IT" dirty="0" err="1"/>
              <a:t>caused</a:t>
            </a:r>
            <a:r>
              <a:rPr lang="it-IT" dirty="0"/>
              <a:t> by </a:t>
            </a:r>
            <a:r>
              <a:rPr lang="it-IT" dirty="0" err="1"/>
              <a:t>classical</a:t>
            </a:r>
            <a:r>
              <a:rPr lang="it-IT" dirty="0"/>
              <a:t> light </a:t>
            </a:r>
            <a:r>
              <a:rPr lang="it-IT" dirty="0" err="1"/>
              <a:t>being</a:t>
            </a:r>
            <a:r>
              <a:rPr lang="it-IT" dirty="0"/>
              <a:t> </a:t>
            </a:r>
            <a:r>
              <a:rPr lang="it-IT" dirty="0" err="1"/>
              <a:t>directly</a:t>
            </a:r>
            <a:r>
              <a:rPr lang="it-IT" dirty="0"/>
              <a:t> </a:t>
            </a:r>
            <a:r>
              <a:rPr lang="it-IT" dirty="0" err="1"/>
              <a:t>detected</a:t>
            </a:r>
            <a:r>
              <a:rPr lang="it-IT" dirty="0"/>
              <a:t> due to the </a:t>
            </a:r>
            <a:r>
              <a:rPr lang="it-IT" dirty="0" err="1"/>
              <a:t>imperfect</a:t>
            </a:r>
            <a:r>
              <a:rPr lang="it-IT" dirty="0"/>
              <a:t> </a:t>
            </a:r>
            <a:r>
              <a:rPr lang="it-IT" dirty="0" err="1"/>
              <a:t>extinction</a:t>
            </a:r>
            <a:r>
              <a:rPr lang="it-IT" dirty="0"/>
              <a:t> of filters.</a:t>
            </a:r>
            <a:endParaRPr dirty="0"/>
          </a:p>
          <a:p>
            <a:pPr marL="217793" indent="-217793">
              <a:buFont typeface="Arial"/>
              <a:buChar char="•"/>
              <a:defRPr/>
            </a:pPr>
            <a:r>
              <a:rPr lang="it-IT" dirty="0" err="1"/>
              <a:t>This</a:t>
            </a:r>
            <a:r>
              <a:rPr lang="it-IT" dirty="0"/>
              <a:t> can be </a:t>
            </a:r>
            <a:r>
              <a:rPr lang="it-IT" dirty="0" err="1"/>
              <a:t>mitigated</a:t>
            </a:r>
            <a:r>
              <a:rPr lang="it-IT" dirty="0"/>
              <a:t> with </a:t>
            </a:r>
            <a:r>
              <a:rPr lang="it-IT" dirty="0" err="1"/>
              <a:t>better</a:t>
            </a:r>
            <a:r>
              <a:rPr lang="it-IT" dirty="0"/>
              <a:t> </a:t>
            </a:r>
            <a:r>
              <a:rPr lang="it-IT" dirty="0" err="1"/>
              <a:t>wavelength</a:t>
            </a:r>
            <a:r>
              <a:rPr lang="it-IT" dirty="0"/>
              <a:t> </a:t>
            </a:r>
            <a:r>
              <a:rPr lang="it-IT" dirty="0" err="1"/>
              <a:t>demultiplexing</a:t>
            </a:r>
            <a:r>
              <a:rPr lang="it-IT" dirty="0"/>
              <a:t> (</a:t>
            </a:r>
            <a:r>
              <a:rPr lang="it-IT" dirty="0" err="1"/>
              <a:t>even</a:t>
            </a:r>
            <a:r>
              <a:rPr lang="it-IT" dirty="0"/>
              <a:t> </a:t>
            </a:r>
            <a:r>
              <a:rPr lang="it-IT" dirty="0" err="1"/>
              <a:t>cascaded</a:t>
            </a:r>
            <a:r>
              <a:rPr lang="it-IT" dirty="0"/>
              <a:t> filters).</a:t>
            </a:r>
            <a:endParaRPr dirty="0"/>
          </a:p>
          <a:p>
            <a:pPr marL="217793" indent="-217793">
              <a:buFont typeface="Arial"/>
              <a:buChar char="•"/>
              <a:defRPr/>
            </a:pPr>
            <a:r>
              <a:rPr lang="it-IT" dirty="0"/>
              <a:t>In SRS and FWM, light </a:t>
            </a:r>
            <a:r>
              <a:rPr lang="it-IT" dirty="0" err="1"/>
              <a:t>is</a:t>
            </a:r>
            <a:r>
              <a:rPr lang="it-IT" dirty="0"/>
              <a:t> </a:t>
            </a:r>
            <a:r>
              <a:rPr lang="it-IT" dirty="0" err="1"/>
              <a:t>converted</a:t>
            </a:r>
            <a:r>
              <a:rPr lang="it-IT" dirty="0"/>
              <a:t> to </a:t>
            </a:r>
            <a:r>
              <a:rPr lang="it-IT" dirty="0" err="1"/>
              <a:t>different</a:t>
            </a:r>
            <a:r>
              <a:rPr lang="it-IT" dirty="0"/>
              <a:t> </a:t>
            </a:r>
            <a:r>
              <a:rPr lang="it-IT" dirty="0" err="1"/>
              <a:t>wavelengths</a:t>
            </a:r>
            <a:r>
              <a:rPr lang="it-IT" dirty="0"/>
              <a:t>, and </a:t>
            </a:r>
            <a:r>
              <a:rPr lang="it-IT" dirty="0" err="1"/>
              <a:t>wl</a:t>
            </a:r>
            <a:r>
              <a:rPr lang="it-IT" dirty="0"/>
              <a:t> filtering can help </a:t>
            </a:r>
            <a:r>
              <a:rPr lang="it-IT" dirty="0" err="1"/>
              <a:t>only</a:t>
            </a:r>
            <a:r>
              <a:rPr lang="it-IT" dirty="0"/>
              <a:t> </a:t>
            </a:r>
            <a:r>
              <a:rPr lang="it-IT" dirty="0" err="1"/>
              <a:t>if</a:t>
            </a:r>
            <a:r>
              <a:rPr lang="it-IT" dirty="0"/>
              <a:t> </a:t>
            </a:r>
            <a:r>
              <a:rPr lang="it-IT" dirty="0" err="1"/>
              <a:t>reduces</a:t>
            </a:r>
            <a:r>
              <a:rPr lang="it-IT" dirty="0"/>
              <a:t> the </a:t>
            </a:r>
            <a:r>
              <a:rPr lang="it-IT" dirty="0" err="1"/>
              <a:t>bandwidth</a:t>
            </a:r>
            <a:r>
              <a:rPr lang="it-IT" dirty="0"/>
              <a:t>.</a:t>
            </a:r>
            <a:endParaRPr dirty="0"/>
          </a:p>
          <a:p>
            <a:pPr marL="217793" indent="-217793">
              <a:buFont typeface="Arial"/>
              <a:buChar char="•"/>
              <a:defRPr/>
            </a:pPr>
            <a:r>
              <a:rPr lang="it-IT" dirty="0"/>
              <a:t>FWM </a:t>
            </a:r>
            <a:r>
              <a:rPr lang="it-IT" dirty="0" err="1"/>
              <a:t>is</a:t>
            </a:r>
            <a:r>
              <a:rPr lang="it-IT" dirty="0"/>
              <a:t> </a:t>
            </a:r>
            <a:r>
              <a:rPr lang="it-IT" dirty="0" err="1"/>
              <a:t>relevant</a:t>
            </a:r>
            <a:r>
              <a:rPr lang="it-IT" dirty="0"/>
              <a:t> </a:t>
            </a:r>
            <a:r>
              <a:rPr lang="it-IT" dirty="0" err="1"/>
              <a:t>relevant</a:t>
            </a:r>
            <a:r>
              <a:rPr lang="it-IT" dirty="0"/>
              <a:t> </a:t>
            </a:r>
            <a:r>
              <a:rPr lang="it-IT" dirty="0" err="1"/>
              <a:t>only</a:t>
            </a:r>
            <a:r>
              <a:rPr lang="it-IT" dirty="0"/>
              <a:t> for some </a:t>
            </a:r>
            <a:r>
              <a:rPr lang="it-IT" dirty="0" err="1"/>
              <a:t>specific</a:t>
            </a:r>
            <a:r>
              <a:rPr lang="it-IT" dirty="0"/>
              <a:t> </a:t>
            </a:r>
            <a:r>
              <a:rPr lang="it-IT" dirty="0" err="1"/>
              <a:t>wavelengths</a:t>
            </a:r>
            <a:r>
              <a:rPr lang="it-IT" dirty="0"/>
              <a:t> and </a:t>
            </a:r>
            <a:r>
              <a:rPr lang="it-IT" dirty="0" err="1"/>
              <a:t>fibers</a:t>
            </a:r>
            <a:r>
              <a:rPr lang="it-IT" dirty="0"/>
              <a:t>, so the </a:t>
            </a:r>
            <a:r>
              <a:rPr lang="it-IT" dirty="0" err="1"/>
              <a:t>main</a:t>
            </a:r>
            <a:r>
              <a:rPr lang="it-IT" dirty="0"/>
              <a:t> </a:t>
            </a:r>
            <a:r>
              <a:rPr lang="it-IT" dirty="0" err="1"/>
              <a:t>culprit</a:t>
            </a:r>
            <a:r>
              <a:rPr lang="it-IT" dirty="0"/>
              <a:t> </a:t>
            </a:r>
            <a:r>
              <a:rPr lang="it-IT" dirty="0" err="1"/>
              <a:t>is</a:t>
            </a:r>
            <a:r>
              <a:rPr lang="it-IT" dirty="0"/>
              <a:t> </a:t>
            </a:r>
            <a:r>
              <a:rPr dirty="0"/>
              <a:t>SRS</a:t>
            </a:r>
          </a:p>
          <a:p>
            <a:pPr marL="217793" indent="-217793">
              <a:buFont typeface="Arial"/>
              <a:buChar char="•"/>
              <a:defRPr/>
            </a:pPr>
            <a:r>
              <a:rPr dirty="0"/>
              <a:t>Other sources that should be mentioned are the ASE noise from EDFAs, which must be bypassed and filtered, and cross-phase modulation, which has been studied but is considered negligible for most QKD schemes.</a:t>
            </a:r>
          </a:p>
          <a:p>
            <a:pPr marL="217793" indent="-217793">
              <a:buFont typeface="Arial"/>
              <a:buChar char="•"/>
              <a:defRPr/>
            </a:pPr>
            <a:r>
              <a:rPr dirty="0"/>
              <a:t>When </a:t>
            </a:r>
            <a:r>
              <a:rPr dirty="0" err="1"/>
              <a:t>wl</a:t>
            </a:r>
            <a:r>
              <a:rPr dirty="0"/>
              <a:t> filtering is not enough other strategies like time filtering or attenuation of the classical signal can be of help</a:t>
            </a:r>
            <a:endParaRPr lang="it-IT" dirty="0"/>
          </a:p>
        </p:txBody>
      </p:sp>
      <p:sp>
        <p:nvSpPr>
          <p:cNvPr id="4" name="Segnaposto numero diapositiva 3"/>
          <p:cNvSpPr>
            <a:spLocks noGrp="1"/>
          </p:cNvSpPr>
          <p:nvPr>
            <p:ph type="sldNum" sz="quarter" idx="5"/>
          </p:nvPr>
        </p:nvSpPr>
        <p:spPr bwMode="auto"/>
        <p:txBody>
          <a:bodyPr/>
          <a:lstStyle/>
          <a:p>
            <a:pPr>
              <a:defRPr/>
            </a:pPr>
            <a:fld id="{89C2A17E-6745-4AEB-9DBD-86D153C078EB}" type="slidenum">
              <a:rPr lang="it-IT"/>
              <a:t>12</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dirty="0"/>
              <a:t>Despite all these difficulties, multiplexing has been done many times, with many different techniques and with varying performance. </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Let’s now talk of our devices. These prototypes, developed at the quantum optics laboratory of the department of information engineering by PhD students and postdocs, come from a long series of previous iterations and shrunk from towers of electronic components and optical assemblies occupying half a table to portable and compact 4U rack devices.</a:t>
            </a:r>
            <a:endParaRPr lang="it-IT"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They operate in the telecom C or O bands and mostly contain commercial off the shelf elements. They implement the BB84 protocol with the one-decoy-state method. This is a technicality, but an important one, because it allows QKD to operate with weak laser pulses rather than actual single photons.</a:t>
            </a:r>
            <a:endParaRPr lang="it-IT"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Interestingly they encode the key in the degree of freedom of polarization, which is not the most typical choice for fiber implementations because fibers are birefringent, but it has worked very well in all of our tests on underground deployed fibers.</a:t>
            </a:r>
            <a:endParaRPr lang="it-IT"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From the technical point of view we notice that these devices operate at a repetition rate of 50 MHz, use the </a:t>
            </a:r>
            <a:r>
              <a:rPr lang="en-US" sz="1800" kern="100" dirty="0" err="1">
                <a:effectLst/>
                <a:latin typeface="Calibri" panose="020F0502020204030204" pitchFamily="34" charset="0"/>
                <a:ea typeface="DengXian" panose="02010600030101010101" pitchFamily="2" charset="-122"/>
                <a:cs typeface="Times New Roman" panose="02020603050405020304" pitchFamily="18" charset="0"/>
              </a:rPr>
              <a:t>iPognac</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polarization encoder and a time multiplexing scheme at the receiver. Let’s briefly go through these.</a:t>
            </a:r>
            <a:endParaRPr lang="it-IT" sz="18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it-IT" dirty="0"/>
          </a:p>
          <a:p>
            <a:endParaRPr lang="it-IT" dirty="0"/>
          </a:p>
        </p:txBody>
      </p:sp>
      <p:sp>
        <p:nvSpPr>
          <p:cNvPr id="4" name="Segnaposto numero diapositiva 3"/>
          <p:cNvSpPr>
            <a:spLocks noGrp="1"/>
          </p:cNvSpPr>
          <p:nvPr>
            <p:ph type="sldNum" sz="quarter" idx="5"/>
          </p:nvPr>
        </p:nvSpPr>
        <p:spPr/>
        <p:txBody>
          <a:bodyPr/>
          <a:lstStyle/>
          <a:p>
            <a:pPr>
              <a:defRPr/>
            </a:pPr>
            <a:fld id="{8B50C962-7D1C-4BA1-9008-A53F4E3DEDB3}" type="slidenum">
              <a:rPr lang="it-IT" smtClean="0"/>
              <a:t>14</a:t>
            </a:fld>
            <a:endParaRPr lang="it-IT"/>
          </a:p>
        </p:txBody>
      </p:sp>
    </p:spTree>
    <p:extLst>
      <p:ext uri="{BB962C8B-B14F-4D97-AF65-F5344CB8AC3E}">
        <p14:creationId xmlns:p14="http://schemas.microsoft.com/office/powerpoint/2010/main" val="3088989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1800" kern="100" dirty="0" err="1">
                <a:effectLst/>
                <a:latin typeface="Calibri" panose="020F0502020204030204" pitchFamily="34" charset="0"/>
                <a:ea typeface="DengXian" panose="02010600030101010101" pitchFamily="2" charset="-122"/>
                <a:cs typeface="Times New Roman" panose="02020603050405020304" pitchFamily="18" charset="0"/>
              </a:rPr>
              <a:t>IPognac</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is a portmanteau for polarization and </a:t>
            </a:r>
            <a:r>
              <a:rPr lang="en-US" sz="1800" kern="100" dirty="0" err="1">
                <a:effectLst/>
                <a:latin typeface="Calibri" panose="020F0502020204030204" pitchFamily="34" charset="0"/>
                <a:ea typeface="DengXian" panose="02010600030101010101" pitchFamily="2" charset="-122"/>
                <a:cs typeface="Times New Roman" panose="02020603050405020304" pitchFamily="18" charset="0"/>
              </a:rPr>
              <a:t>Sagnac</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and I think the I stands for intrinsically stable. Two orthogonal polarization components are split and travel in opposite directions in the unbalanced </a:t>
            </a:r>
            <a:r>
              <a:rPr lang="en-US" sz="1800" kern="100" dirty="0" err="1">
                <a:effectLst/>
                <a:latin typeface="Calibri" panose="020F0502020204030204" pitchFamily="34" charset="0"/>
                <a:ea typeface="DengXian" panose="02010600030101010101" pitchFamily="2" charset="-122"/>
                <a:cs typeface="Times New Roman" panose="02020603050405020304" pitchFamily="18" charset="0"/>
              </a:rPr>
              <a:t>Sagnac</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loop so that their phase can be modulated separately (because of the different delays). Depending on the modulation, the output polarization can be one of the four states required by the protocol and the polarization reference is stable due to the free space part at the beginning of the scheme.</a:t>
            </a:r>
            <a:endParaRPr lang="it-IT"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pPr>
              <a:defRPr/>
            </a:pPr>
            <a:fld id="{8B50C962-7D1C-4BA1-9008-A53F4E3DEDB3}" type="slidenum">
              <a:rPr lang="it-IT" smtClean="0"/>
              <a:t>15</a:t>
            </a:fld>
            <a:endParaRPr lang="it-IT"/>
          </a:p>
        </p:txBody>
      </p:sp>
    </p:spTree>
    <p:extLst>
      <p:ext uri="{BB962C8B-B14F-4D97-AF65-F5344CB8AC3E}">
        <p14:creationId xmlns:p14="http://schemas.microsoft.com/office/powerpoint/2010/main" val="1849145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The time multiplexing setup at the receiver is a simple network of beam splitters, polarization beam splitters and delays that allows to convert a polarization measurement into a time one. Basically the four polarization components arrive at different times and it is this time that allows to distinguish them. This means that only one single photon detector is necessary, which can reduce performance but dramatically reduces costs and size.</a:t>
            </a:r>
            <a:endParaRPr lang="it-IT"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pPr>
              <a:defRPr/>
            </a:pPr>
            <a:fld id="{8B50C962-7D1C-4BA1-9008-A53F4E3DEDB3}" type="slidenum">
              <a:rPr lang="it-IT" smtClean="0"/>
              <a:t>16</a:t>
            </a:fld>
            <a:endParaRPr lang="it-IT"/>
          </a:p>
        </p:txBody>
      </p:sp>
    </p:spTree>
    <p:extLst>
      <p:ext uri="{BB962C8B-B14F-4D97-AF65-F5344CB8AC3E}">
        <p14:creationId xmlns:p14="http://schemas.microsoft.com/office/powerpoint/2010/main" val="163912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In the test we want to focus on today the quantum light coming from the transmitter is multiplexed with classical light from standard WDM transceivers. This happens with passive filter components and in a duplex configuration due to the characteristics of our link. We choose to have the quantum light co-propagate with the classical one in the same direction because we have measured that at the tested distance the Raman scattering is less detrimental with this choice.</a:t>
            </a:r>
            <a:endParaRPr lang="it-IT"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pPr>
              <a:defRPr/>
            </a:pPr>
            <a:fld id="{8B50C962-7D1C-4BA1-9008-A53F4E3DEDB3}" type="slidenum">
              <a:rPr lang="it-IT" smtClean="0"/>
              <a:t>17</a:t>
            </a:fld>
            <a:endParaRPr lang="it-IT"/>
          </a:p>
        </p:txBody>
      </p:sp>
    </p:spTree>
    <p:extLst>
      <p:ext uri="{BB962C8B-B14F-4D97-AF65-F5344CB8AC3E}">
        <p14:creationId xmlns:p14="http://schemas.microsoft.com/office/powerpoint/2010/main" val="3119835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The test happened on the embryonic Paduan QKD network, which can include up to 12 different nodes some of which are in the vicinity of our laboratory and some stretch to the metropolitan area of Venice. We have tested all nodes, but we don't have 12 devices so the network is never entirely active at the same time. We have tested all point-to-point links and some star configurations involving 3 users. As an aside, the network can also include a free space link between the physics and engineering department.</a:t>
            </a:r>
            <a:endParaRPr lang="it-IT" sz="18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pPr>
              <a:defRPr/>
            </a:pPr>
            <a:fld id="{8B50C962-7D1C-4BA1-9008-A53F4E3DEDB3}" type="slidenum">
              <a:rPr lang="it-IT" smtClean="0"/>
              <a:t>18</a:t>
            </a:fld>
            <a:endParaRPr lang="it-IT"/>
          </a:p>
        </p:txBody>
      </p:sp>
    </p:spTree>
    <p:extLst>
      <p:ext uri="{BB962C8B-B14F-4D97-AF65-F5344CB8AC3E}">
        <p14:creationId xmlns:p14="http://schemas.microsoft.com/office/powerpoint/2010/main" val="295517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Our particular test employs a 13 kilometer link between the VSIX facility and the ICT center (ASIT) of the university. This is a duplex fiber link provided by GARR.</a:t>
            </a:r>
            <a:endParaRPr lang="it-IT" sz="18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pPr>
              <a:defRPr/>
            </a:pPr>
            <a:fld id="{8B50C962-7D1C-4BA1-9008-A53F4E3DEDB3}" type="slidenum">
              <a:rPr lang="it-IT" smtClean="0"/>
              <a:t>19</a:t>
            </a:fld>
            <a:endParaRPr lang="it-IT"/>
          </a:p>
        </p:txBody>
      </p:sp>
    </p:spTree>
    <p:extLst>
      <p:ext uri="{BB962C8B-B14F-4D97-AF65-F5344CB8AC3E}">
        <p14:creationId xmlns:p14="http://schemas.microsoft.com/office/powerpoint/2010/main" val="464448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dirty="0">
                <a:effectLst/>
                <a:latin typeface="Calibri" panose="020F0502020204030204" pitchFamily="34" charset="0"/>
                <a:ea typeface="DengXian" panose="02010600030101010101" pitchFamily="2" charset="-122"/>
                <a:cs typeface="Times New Roman" panose="02020603050405020304" pitchFamily="18" charset="0"/>
              </a:rPr>
              <a:t>We tested QKD in two different configurations, one in which the quantum light was in the C band and the classical in the O band, and another with the swapped settings. We show here two example 48-hours runs, in which (for both configurations) the QBER was around 4% and the classical communication happened error-free at 10Gbps. In the first case we achieved around 670 bps and in the second around 420. </a:t>
            </a:r>
            <a:endParaRPr lang="it-IT" dirty="0"/>
          </a:p>
        </p:txBody>
      </p:sp>
      <p:sp>
        <p:nvSpPr>
          <p:cNvPr id="4" name="Segnaposto numero diapositiva 3"/>
          <p:cNvSpPr>
            <a:spLocks noGrp="1"/>
          </p:cNvSpPr>
          <p:nvPr>
            <p:ph type="sldNum" sz="quarter" idx="5"/>
          </p:nvPr>
        </p:nvSpPr>
        <p:spPr/>
        <p:txBody>
          <a:bodyPr/>
          <a:lstStyle/>
          <a:p>
            <a:pPr>
              <a:defRPr/>
            </a:pPr>
            <a:fld id="{8B50C962-7D1C-4BA1-9008-A53F4E3DEDB3}" type="slidenum">
              <a:rPr lang="it-IT" smtClean="0"/>
              <a:t>20</a:t>
            </a:fld>
            <a:endParaRPr lang="it-IT"/>
          </a:p>
        </p:txBody>
      </p:sp>
    </p:spTree>
    <p:extLst>
      <p:ext uri="{BB962C8B-B14F-4D97-AF65-F5344CB8AC3E}">
        <p14:creationId xmlns:p14="http://schemas.microsoft.com/office/powerpoint/2010/main" val="365000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However, this lesser performance is mostly due to our O band transmitter being less precise in modulating the states, which also justifies the higher QBER fluctuations. In both cases we had to attenuate the classical light to around -14 dBm of received power, which is much more acceptable in the second configuration, where the power threshold is much lower. In the second configuration we had less noise and more margin to attenuate more.</a:t>
            </a:r>
            <a:endParaRPr lang="it-IT" sz="18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pPr>
              <a:defRPr/>
            </a:pPr>
            <a:fld id="{8B50C962-7D1C-4BA1-9008-A53F4E3DEDB3}" type="slidenum">
              <a:rPr lang="it-IT" smtClean="0"/>
              <a:t>21</a:t>
            </a:fld>
            <a:endParaRPr lang="it-IT"/>
          </a:p>
        </p:txBody>
      </p:sp>
    </p:spTree>
    <p:extLst>
      <p:ext uri="{BB962C8B-B14F-4D97-AF65-F5344CB8AC3E}">
        <p14:creationId xmlns:p14="http://schemas.microsoft.com/office/powerpoint/2010/main" val="300825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t>Key points:</a:t>
            </a:r>
          </a:p>
          <a:p>
            <a:pPr marL="217793" indent="-217793">
              <a:buFont typeface="Arial"/>
              <a:buChar char="•"/>
              <a:defRPr/>
            </a:pPr>
            <a:r>
              <a:t>The quantum computer can in principle break commonly used cryptographic algorithms (especially public-key ones)</a:t>
            </a:r>
          </a:p>
          <a:p>
            <a:pPr marL="217793" indent="-217793">
              <a:buFont typeface="Arial"/>
              <a:buChar char="•"/>
              <a:defRPr/>
            </a:pPr>
            <a:r>
              <a:t>Their security relies on assumption on the computational power of adversaries (and maybe these assumptions could be already broken now).</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During this presentation, we hope to have shown that QKD is a promising technology to provide unconditional security. We stress that this security extends only to the channel between the devices, which mostly means that QKD users must be co-located with such devices. Practical challenges still remain, one of which is the coexistence of quantum and classical signals on the same fiber. It is often necessary to attenuate the classical light and transceivers with low sensitivity are required. Despite these difficulties, it might be cheaper to just use transceivers optimized for longer distances than to use a dedicated fiber. Finally, more advanced filtering techniques can be investigated, to reduce this need for attenuation.</a:t>
            </a:r>
            <a:endParaRPr lang="it-IT" sz="18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pPr>
              <a:defRPr/>
            </a:pPr>
            <a:fld id="{8B50C962-7D1C-4BA1-9008-A53F4E3DEDB3}" type="slidenum">
              <a:rPr lang="it-IT" smtClean="0"/>
              <a:t>22</a:t>
            </a:fld>
            <a:endParaRPr lang="it-IT"/>
          </a:p>
        </p:txBody>
      </p:sp>
    </p:spTree>
    <p:extLst>
      <p:ext uri="{BB962C8B-B14F-4D97-AF65-F5344CB8AC3E}">
        <p14:creationId xmlns:p14="http://schemas.microsoft.com/office/powerpoint/2010/main" val="136354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dirty="0"/>
              <a:t>Important points about QKD</a:t>
            </a:r>
          </a:p>
          <a:p>
            <a:pPr marL="217793" indent="-217793">
              <a:buFont typeface="Arial"/>
              <a:buChar char="•"/>
              <a:defRPr/>
            </a:pPr>
            <a:r>
              <a:rPr dirty="0"/>
              <a:t>Underline that it is a key exchange method</a:t>
            </a:r>
          </a:p>
          <a:p>
            <a:pPr marL="217793" indent="-217793">
              <a:buFont typeface="Arial"/>
              <a:buChar char="•"/>
              <a:defRPr/>
            </a:pPr>
            <a:r>
              <a:rPr dirty="0"/>
              <a:t>It is based not on algorithms but on the physical principles underlying the key exchange</a:t>
            </a:r>
          </a:p>
          <a:p>
            <a:pPr marL="217793" indent="-217793">
              <a:buFont typeface="Arial"/>
              <a:buChar char="•"/>
              <a:defRPr/>
            </a:pPr>
            <a:r>
              <a:rPr dirty="0"/>
              <a:t>Because of this, it offers unconditional security based on physical laws</a:t>
            </a:r>
          </a:p>
          <a:p>
            <a:pPr marL="217793" indent="-217793">
              <a:buFont typeface="Arial"/>
              <a:buChar char="•"/>
              <a:defRPr/>
            </a:pPr>
            <a:r>
              <a:rPr dirty="0"/>
              <a:t>Unconditional in this context means that it does not require assumption on the computational or mathematical power of an adversary</a:t>
            </a:r>
          </a:p>
          <a:p>
            <a:pPr marL="217793" indent="-217793">
              <a:buFont typeface="Arial"/>
              <a:buChar char="•"/>
              <a:defRPr/>
            </a:pPr>
            <a:r>
              <a:rPr dirty="0"/>
              <a:t>It does not offer encryption on its own, but can be combined with unconditionally secure classical encryption algorithms (</a:t>
            </a:r>
            <a:r>
              <a:rPr dirty="0" err="1"/>
              <a:t>vernam</a:t>
            </a:r>
            <a:r>
              <a:rPr dirty="0"/>
              <a:t> cypher) or authentication schemes (</a:t>
            </a:r>
            <a:r>
              <a:rPr dirty="0" err="1"/>
              <a:t>wegnam</a:t>
            </a:r>
            <a:r>
              <a:rPr dirty="0"/>
              <a:t>-carter)</a:t>
            </a:r>
          </a:p>
          <a:p>
            <a:pPr marL="217793" indent="-217793">
              <a:buFont typeface="Arial"/>
              <a:buChar char="•"/>
              <a:defRPr/>
            </a:pPr>
            <a:r>
              <a:rPr dirty="0"/>
              <a:t>This creates an unconditionally secure cryptography pipeline that is robust against future developments in technology or algorithm</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security of QKD is based on the core tenets of quantum theory, like:</a:t>
            </a:r>
          </a:p>
          <a:p>
            <a:pPr marL="217793" indent="-217793">
              <a:buFont typeface="Arial"/>
              <a:buChar char="•"/>
              <a:defRPr/>
            </a:pPr>
            <a:r>
              <a:rPr lang="en-US" dirty="0"/>
              <a:t>The superposition principle, for which every state can be viewed as a superposition of others</a:t>
            </a:r>
          </a:p>
          <a:p>
            <a:pPr marL="217793" indent="-217793">
              <a:buFont typeface="Arial"/>
              <a:buChar char="•"/>
              <a:defRPr/>
            </a:pPr>
            <a:r>
              <a:rPr lang="en-US" dirty="0"/>
              <a:t>The collapse principle, for which (in general) any quantum measurement changes the quantum state of the system it is applied to</a:t>
            </a:r>
          </a:p>
          <a:p>
            <a:pPr marL="217793" indent="-217793">
              <a:buFont typeface="Arial"/>
              <a:buChar char="•"/>
              <a:defRPr/>
            </a:pPr>
            <a:r>
              <a:rPr lang="en-US" dirty="0"/>
              <a:t>The no-cloning theorem, for which an unknown quantum state cannot be reliably copied.</a:t>
            </a:r>
          </a:p>
          <a:p>
            <a:pPr>
              <a:defRPr/>
            </a:pPr>
            <a:r>
              <a:rPr lang="en-US" dirty="0"/>
              <a:t>These mean that if a key is encoded in quantum system, every attempt to read it or copy it is detected.</a:t>
            </a:r>
          </a:p>
          <a:p>
            <a:pPr>
              <a:defRPr/>
            </a:pPr>
            <a:endParaRPr lang="en-US" dirty="0"/>
          </a:p>
          <a:p>
            <a:pPr>
              <a:defRPr/>
            </a:pPr>
            <a:r>
              <a:rPr lang="en-US" dirty="0"/>
              <a:t>For this to work, the encoding must use true quantum systems, and not (for example) ensembles of many copies of the same system.</a:t>
            </a:r>
          </a:p>
          <a:p>
            <a:pPr>
              <a:defRPr/>
            </a:pPr>
            <a:r>
              <a:rPr lang="en-US" dirty="0"/>
              <a:t>The description of the simplest possible quantum system is the qubit, which is at the basis of many QKD protocols. This is the state of a two-level system, like for example photon polarization. Two orthogonal polarizations, like H and V, form a basis, and all the other states are superpositions of them.</a:t>
            </a:r>
          </a:p>
          <a:p>
            <a:endParaRPr lang="en-GB" dirty="0"/>
          </a:p>
        </p:txBody>
      </p:sp>
      <p:sp>
        <p:nvSpPr>
          <p:cNvPr id="4" name="Slide Number Placeholder 3"/>
          <p:cNvSpPr>
            <a:spLocks noGrp="1"/>
          </p:cNvSpPr>
          <p:nvPr>
            <p:ph type="sldNum" sz="quarter" idx="5"/>
          </p:nvPr>
        </p:nvSpPr>
        <p:spPr/>
        <p:txBody>
          <a:bodyPr/>
          <a:lstStyle/>
          <a:p>
            <a:pPr>
              <a:defRPr/>
            </a:pPr>
            <a:fld id="{8B50C962-7D1C-4BA1-9008-A53F4E3DEDB3}" type="slidenum">
              <a:rPr lang="it-IT" smtClean="0"/>
              <a:t>5</a:t>
            </a:fld>
            <a:endParaRPr lang="it-IT"/>
          </a:p>
        </p:txBody>
      </p:sp>
    </p:spTree>
    <p:extLst>
      <p:ext uri="{BB962C8B-B14F-4D97-AF65-F5344CB8AC3E}">
        <p14:creationId xmlns:p14="http://schemas.microsoft.com/office/powerpoint/2010/main" val="177521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egnaposto immagine diapositiva 1"/>
          <p:cNvSpPr>
            <a:spLocks noGrp="1" noRot="1" noChangeAspect="1"/>
          </p:cNvSpPr>
          <p:nvPr>
            <p:ph type="sldImg"/>
          </p:nvPr>
        </p:nvSpPr>
        <p:spPr bwMode="auto"/>
      </p:sp>
      <p:sp>
        <p:nvSpPr>
          <p:cNvPr id="3" name="Segnaposto note 2"/>
          <p:cNvSpPr>
            <a:spLocks noGrp="1"/>
          </p:cNvSpPr>
          <p:nvPr>
            <p:ph type="body" idx="1"/>
          </p:nvPr>
        </p:nvSpPr>
        <p:spPr bwMode="auto"/>
        <p:txBody>
          <a:bodyPr/>
          <a:lstStyle/>
          <a:p>
            <a:pPr>
              <a:defRPr/>
            </a:pPr>
            <a:r>
              <a:rPr lang="it-IT" dirty="0"/>
              <a:t>BB84 </a:t>
            </a:r>
            <a:r>
              <a:rPr lang="it-IT" dirty="0" err="1"/>
              <a:t>is</a:t>
            </a:r>
            <a:r>
              <a:rPr lang="it-IT" dirty="0"/>
              <a:t> the </a:t>
            </a:r>
            <a:r>
              <a:rPr lang="it-IT" dirty="0" err="1"/>
              <a:t>oldest</a:t>
            </a:r>
            <a:r>
              <a:rPr lang="it-IT" dirty="0"/>
              <a:t> and </a:t>
            </a:r>
            <a:r>
              <a:rPr lang="it-IT" dirty="0" err="1"/>
              <a:t>arguably</a:t>
            </a:r>
            <a:r>
              <a:rPr lang="it-IT" dirty="0"/>
              <a:t> the </a:t>
            </a:r>
            <a:r>
              <a:rPr lang="it-IT" dirty="0" err="1"/>
              <a:t>simplest</a:t>
            </a:r>
            <a:r>
              <a:rPr lang="it-IT" dirty="0"/>
              <a:t> QKD </a:t>
            </a:r>
            <a:r>
              <a:rPr lang="it-IT" dirty="0" err="1"/>
              <a:t>protocol</a:t>
            </a:r>
            <a:r>
              <a:rPr lang="it-IT" dirty="0"/>
              <a:t>. </a:t>
            </a:r>
            <a:r>
              <a:rPr lang="it-IT" dirty="0" err="1"/>
              <a:t>It</a:t>
            </a:r>
            <a:r>
              <a:rPr lang="it-IT" dirty="0"/>
              <a:t> </a:t>
            </a:r>
            <a:r>
              <a:rPr lang="it-IT" dirty="0" err="1"/>
              <a:t>is</a:t>
            </a:r>
            <a:r>
              <a:rPr lang="it-IT" dirty="0"/>
              <a:t> </a:t>
            </a:r>
            <a:r>
              <a:rPr lang="it-IT" dirty="0" err="1"/>
              <a:t>based</a:t>
            </a:r>
            <a:r>
              <a:rPr lang="it-IT" dirty="0"/>
              <a:t> on </a:t>
            </a:r>
            <a:r>
              <a:rPr lang="it-IT" dirty="0" err="1"/>
              <a:t>qubits</a:t>
            </a:r>
            <a:r>
              <a:rPr lang="it-IT" dirty="0"/>
              <a:t> and </a:t>
            </a:r>
            <a:r>
              <a:rPr lang="it-IT" dirty="0" err="1"/>
              <a:t>we</a:t>
            </a:r>
            <a:r>
              <a:rPr lang="it-IT" dirty="0"/>
              <a:t> </a:t>
            </a:r>
            <a:r>
              <a:rPr lang="it-IT" dirty="0" err="1"/>
              <a:t>will</a:t>
            </a:r>
            <a:r>
              <a:rPr lang="it-IT" dirty="0"/>
              <a:t> </a:t>
            </a:r>
            <a:r>
              <a:rPr lang="it-IT" dirty="0" err="1"/>
              <a:t>explain</a:t>
            </a:r>
            <a:r>
              <a:rPr lang="it-IT" dirty="0"/>
              <a:t> </a:t>
            </a:r>
            <a:r>
              <a:rPr lang="it-IT" dirty="0" err="1"/>
              <a:t>it</a:t>
            </a:r>
            <a:r>
              <a:rPr lang="it-IT" dirty="0"/>
              <a:t> </a:t>
            </a:r>
            <a:r>
              <a:rPr lang="it-IT" dirty="0" err="1"/>
              <a:t>using</a:t>
            </a:r>
            <a:r>
              <a:rPr lang="it-IT" dirty="0"/>
              <a:t> the </a:t>
            </a:r>
            <a:r>
              <a:rPr lang="it-IT" dirty="0" err="1"/>
              <a:t>language</a:t>
            </a:r>
            <a:r>
              <a:rPr lang="it-IT" dirty="0"/>
              <a:t> of </a:t>
            </a:r>
            <a:r>
              <a:rPr lang="it-IT" dirty="0" err="1"/>
              <a:t>polarization</a:t>
            </a:r>
            <a:r>
              <a:rPr lang="it-IT" dirty="0"/>
              <a:t> (</a:t>
            </a:r>
            <a:r>
              <a:rPr lang="it-IT" dirty="0" err="1"/>
              <a:t>although</a:t>
            </a:r>
            <a:r>
              <a:rPr lang="it-IT" dirty="0"/>
              <a:t> </a:t>
            </a:r>
            <a:r>
              <a:rPr lang="it-IT" dirty="0" err="1"/>
              <a:t>other</a:t>
            </a:r>
            <a:r>
              <a:rPr lang="it-IT" dirty="0"/>
              <a:t> degrees of </a:t>
            </a:r>
            <a:r>
              <a:rPr lang="it-IT" dirty="0" err="1"/>
              <a:t>freedom</a:t>
            </a:r>
            <a:r>
              <a:rPr lang="it-IT" dirty="0"/>
              <a:t> can be </a:t>
            </a:r>
            <a:r>
              <a:rPr lang="it-IT" dirty="0" err="1"/>
              <a:t>used</a:t>
            </a:r>
            <a:r>
              <a:rPr lang="it-IT" dirty="0"/>
              <a:t>)</a:t>
            </a:r>
            <a:endParaRPr dirty="0"/>
          </a:p>
          <a:p>
            <a:pPr>
              <a:defRPr/>
            </a:pPr>
            <a:r>
              <a:rPr lang="it-IT" dirty="0" err="1"/>
              <a:t>Explanation</a:t>
            </a:r>
            <a:endParaRPr dirty="0"/>
          </a:p>
          <a:p>
            <a:pPr marL="217793" indent="-217793">
              <a:buFont typeface="Arial"/>
              <a:buChar char="•"/>
              <a:defRPr/>
            </a:pPr>
            <a:r>
              <a:rPr lang="it-IT" dirty="0"/>
              <a:t>Alice </a:t>
            </a:r>
            <a:r>
              <a:rPr lang="it-IT" dirty="0" err="1"/>
              <a:t>randomly</a:t>
            </a:r>
            <a:r>
              <a:rPr lang="it-IT" dirty="0"/>
              <a:t> </a:t>
            </a:r>
            <a:r>
              <a:rPr lang="it-IT" dirty="0" err="1"/>
              <a:t>chooses</a:t>
            </a:r>
            <a:r>
              <a:rPr lang="it-IT" dirty="0"/>
              <a:t> one of </a:t>
            </a:r>
            <a:r>
              <a:rPr lang="it-IT" dirty="0" err="1"/>
              <a:t>two</a:t>
            </a:r>
            <a:r>
              <a:rPr lang="it-IT" dirty="0"/>
              <a:t> </a:t>
            </a:r>
            <a:r>
              <a:rPr lang="it-IT" dirty="0" err="1"/>
              <a:t>measurement</a:t>
            </a:r>
            <a:r>
              <a:rPr lang="it-IT" dirty="0"/>
              <a:t> </a:t>
            </a:r>
            <a:r>
              <a:rPr lang="it-IT" dirty="0" err="1"/>
              <a:t>bases</a:t>
            </a:r>
            <a:r>
              <a:rPr lang="it-IT" dirty="0"/>
              <a:t> (e.g. </a:t>
            </a:r>
            <a:r>
              <a:rPr lang="it-IT" dirty="0" err="1"/>
              <a:t>Rectilinear</a:t>
            </a:r>
            <a:r>
              <a:rPr lang="it-IT" dirty="0"/>
              <a:t> and </a:t>
            </a:r>
            <a:r>
              <a:rPr lang="it-IT" dirty="0" err="1"/>
              <a:t>diagonal</a:t>
            </a:r>
            <a:r>
              <a:rPr lang="it-IT" dirty="0"/>
              <a:t>) and </a:t>
            </a:r>
            <a:r>
              <a:rPr lang="it-IT" dirty="0" err="1"/>
              <a:t>selects</a:t>
            </a:r>
            <a:r>
              <a:rPr lang="it-IT" dirty="0"/>
              <a:t> one of the </a:t>
            </a:r>
            <a:r>
              <a:rPr lang="it-IT" dirty="0" err="1"/>
              <a:t>two</a:t>
            </a:r>
            <a:r>
              <a:rPr lang="it-IT" dirty="0"/>
              <a:t> </a:t>
            </a:r>
            <a:r>
              <a:rPr lang="it-IT" dirty="0" err="1"/>
              <a:t>states</a:t>
            </a:r>
            <a:r>
              <a:rPr lang="it-IT" dirty="0"/>
              <a:t> in </a:t>
            </a:r>
            <a:r>
              <a:rPr lang="it-IT" dirty="0" err="1"/>
              <a:t>such</a:t>
            </a:r>
            <a:r>
              <a:rPr lang="it-IT" dirty="0"/>
              <a:t> </a:t>
            </a:r>
            <a:r>
              <a:rPr lang="it-IT" dirty="0" err="1"/>
              <a:t>bases</a:t>
            </a:r>
            <a:r>
              <a:rPr lang="it-IT" dirty="0"/>
              <a:t> </a:t>
            </a:r>
            <a:r>
              <a:rPr lang="it-IT" dirty="0" err="1"/>
              <a:t>depending</a:t>
            </a:r>
            <a:r>
              <a:rPr lang="it-IT" dirty="0"/>
              <a:t> on the key bit </a:t>
            </a:r>
            <a:r>
              <a:rPr lang="it-IT" dirty="0" err="1"/>
              <a:t>she</a:t>
            </a:r>
            <a:r>
              <a:rPr lang="it-IT" dirty="0"/>
              <a:t> </a:t>
            </a:r>
            <a:r>
              <a:rPr lang="it-IT" dirty="0" err="1"/>
              <a:t>wants</a:t>
            </a:r>
            <a:r>
              <a:rPr lang="it-IT" dirty="0"/>
              <a:t> to </a:t>
            </a:r>
            <a:r>
              <a:rPr lang="it-IT" dirty="0" err="1"/>
              <a:t>encode</a:t>
            </a:r>
            <a:endParaRPr dirty="0"/>
          </a:p>
          <a:p>
            <a:pPr marL="217793" indent="-217793">
              <a:buFont typeface="Arial"/>
              <a:buChar char="•"/>
              <a:defRPr/>
            </a:pPr>
            <a:r>
              <a:rPr lang="it-IT" dirty="0" err="1"/>
              <a:t>She</a:t>
            </a:r>
            <a:r>
              <a:rPr lang="it-IT" dirty="0"/>
              <a:t> </a:t>
            </a:r>
            <a:r>
              <a:rPr lang="it-IT" dirty="0" err="1"/>
              <a:t>prepares</a:t>
            </a:r>
            <a:r>
              <a:rPr lang="it-IT" dirty="0"/>
              <a:t> a single </a:t>
            </a:r>
            <a:r>
              <a:rPr lang="it-IT" dirty="0" err="1"/>
              <a:t>photon</a:t>
            </a:r>
            <a:r>
              <a:rPr lang="it-IT" dirty="0"/>
              <a:t> in the </a:t>
            </a:r>
            <a:r>
              <a:rPr lang="it-IT" dirty="0" err="1"/>
              <a:t>selected</a:t>
            </a:r>
            <a:r>
              <a:rPr lang="it-IT" dirty="0"/>
              <a:t> </a:t>
            </a:r>
            <a:r>
              <a:rPr lang="it-IT" dirty="0" err="1"/>
              <a:t>polarization</a:t>
            </a:r>
            <a:r>
              <a:rPr lang="it-IT" dirty="0"/>
              <a:t> state and </a:t>
            </a:r>
            <a:r>
              <a:rPr lang="it-IT" dirty="0" err="1"/>
              <a:t>sends</a:t>
            </a:r>
            <a:r>
              <a:rPr lang="it-IT" dirty="0"/>
              <a:t> </a:t>
            </a:r>
            <a:r>
              <a:rPr lang="it-IT" dirty="0" err="1"/>
              <a:t>it</a:t>
            </a:r>
            <a:r>
              <a:rPr lang="it-IT" dirty="0"/>
              <a:t> to Bob over the </a:t>
            </a:r>
            <a:r>
              <a:rPr lang="it-IT" dirty="0" err="1"/>
              <a:t>insecure</a:t>
            </a:r>
            <a:r>
              <a:rPr lang="it-IT" dirty="0"/>
              <a:t> quantum </a:t>
            </a:r>
            <a:r>
              <a:rPr lang="it-IT" dirty="0" err="1"/>
              <a:t>channel</a:t>
            </a:r>
            <a:endParaRPr dirty="0"/>
          </a:p>
          <a:p>
            <a:pPr marL="217793" indent="-217793">
              <a:buFont typeface="Arial"/>
              <a:buChar char="•"/>
              <a:defRPr/>
            </a:pPr>
            <a:r>
              <a:rPr lang="it-IT" dirty="0"/>
              <a:t>Bob </a:t>
            </a:r>
            <a:r>
              <a:rPr lang="it-IT" dirty="0" err="1"/>
              <a:t>receives</a:t>
            </a:r>
            <a:r>
              <a:rPr lang="it-IT" dirty="0"/>
              <a:t> the </a:t>
            </a:r>
            <a:r>
              <a:rPr lang="it-IT" dirty="0" err="1"/>
              <a:t>photon</a:t>
            </a:r>
            <a:r>
              <a:rPr lang="it-IT" dirty="0"/>
              <a:t> and </a:t>
            </a:r>
            <a:r>
              <a:rPr lang="it-IT" dirty="0" err="1"/>
              <a:t>measures</a:t>
            </a:r>
            <a:r>
              <a:rPr lang="it-IT" dirty="0"/>
              <a:t> </a:t>
            </a:r>
            <a:r>
              <a:rPr lang="it-IT" dirty="0" err="1"/>
              <a:t>its</a:t>
            </a:r>
            <a:r>
              <a:rPr lang="it-IT" dirty="0"/>
              <a:t> </a:t>
            </a:r>
            <a:r>
              <a:rPr lang="it-IT" dirty="0" err="1"/>
              <a:t>polarization</a:t>
            </a:r>
            <a:r>
              <a:rPr lang="it-IT" dirty="0"/>
              <a:t> in one of the </a:t>
            </a:r>
            <a:r>
              <a:rPr lang="it-IT" dirty="0" err="1"/>
              <a:t>two</a:t>
            </a:r>
            <a:r>
              <a:rPr lang="it-IT" dirty="0"/>
              <a:t> </a:t>
            </a:r>
            <a:r>
              <a:rPr lang="it-IT" dirty="0" err="1"/>
              <a:t>bases</a:t>
            </a:r>
            <a:r>
              <a:rPr lang="it-IT" dirty="0"/>
              <a:t>, </a:t>
            </a:r>
            <a:r>
              <a:rPr lang="it-IT" dirty="0" err="1"/>
              <a:t>selected</a:t>
            </a:r>
            <a:r>
              <a:rPr lang="it-IT" dirty="0"/>
              <a:t> </a:t>
            </a:r>
            <a:r>
              <a:rPr lang="it-IT" dirty="0" err="1"/>
              <a:t>at</a:t>
            </a:r>
            <a:r>
              <a:rPr lang="it-IT" dirty="0"/>
              <a:t> random</a:t>
            </a:r>
            <a:endParaRPr dirty="0"/>
          </a:p>
          <a:p>
            <a:pPr marL="217793" indent="-217793">
              <a:buFont typeface="Arial"/>
              <a:buChar char="•"/>
              <a:defRPr/>
            </a:pPr>
            <a:r>
              <a:rPr lang="it-IT" dirty="0"/>
              <a:t>After </a:t>
            </a:r>
            <a:r>
              <a:rPr lang="it-IT" dirty="0" err="1"/>
              <a:t>this</a:t>
            </a:r>
            <a:r>
              <a:rPr lang="it-IT" dirty="0"/>
              <a:t> </a:t>
            </a:r>
            <a:r>
              <a:rPr lang="it-IT" dirty="0" err="1"/>
              <a:t>is</a:t>
            </a:r>
            <a:r>
              <a:rPr lang="it-IT" dirty="0"/>
              <a:t> </a:t>
            </a:r>
            <a:r>
              <a:rPr lang="it-IT" dirty="0" err="1"/>
              <a:t>repeated</a:t>
            </a:r>
            <a:r>
              <a:rPr lang="it-IT" dirty="0"/>
              <a:t> </a:t>
            </a:r>
            <a:r>
              <a:rPr lang="it-IT" dirty="0" err="1"/>
              <a:t>many</a:t>
            </a:r>
            <a:r>
              <a:rPr lang="it-IT" dirty="0"/>
              <a:t> times to </a:t>
            </a:r>
            <a:r>
              <a:rPr lang="it-IT" dirty="0" err="1"/>
              <a:t>encode</a:t>
            </a:r>
            <a:r>
              <a:rPr lang="it-IT" dirty="0"/>
              <a:t> a long key, the quantum part </a:t>
            </a:r>
            <a:r>
              <a:rPr lang="it-IT" dirty="0" err="1"/>
              <a:t>is</a:t>
            </a:r>
            <a:r>
              <a:rPr lang="it-IT" dirty="0"/>
              <a:t> over and the </a:t>
            </a:r>
            <a:r>
              <a:rPr lang="it-IT" dirty="0" err="1"/>
              <a:t>classical</a:t>
            </a:r>
            <a:r>
              <a:rPr lang="it-IT" dirty="0"/>
              <a:t> post-processing can </a:t>
            </a:r>
            <a:r>
              <a:rPr lang="it-IT" dirty="0" err="1"/>
              <a:t>begin</a:t>
            </a:r>
            <a:endParaRPr dirty="0"/>
          </a:p>
          <a:p>
            <a:pPr marL="217793" indent="-217793">
              <a:buFont typeface="Arial"/>
              <a:buChar char="•"/>
              <a:defRPr/>
            </a:pPr>
            <a:r>
              <a:rPr lang="it-IT" dirty="0"/>
              <a:t>Alice and Bob </a:t>
            </a:r>
            <a:r>
              <a:rPr lang="it-IT" dirty="0" err="1"/>
              <a:t>discard</a:t>
            </a:r>
            <a:r>
              <a:rPr lang="it-IT" dirty="0"/>
              <a:t> </a:t>
            </a:r>
            <a:r>
              <a:rPr lang="it-IT" dirty="0" err="1"/>
              <a:t>all</a:t>
            </a:r>
            <a:r>
              <a:rPr lang="it-IT" dirty="0"/>
              <a:t> the </a:t>
            </a:r>
            <a:r>
              <a:rPr lang="it-IT" dirty="0" err="1"/>
              <a:t>instances</a:t>
            </a:r>
            <a:r>
              <a:rPr lang="it-IT" dirty="0"/>
              <a:t> in </a:t>
            </a:r>
            <a:r>
              <a:rPr lang="it-IT" dirty="0" err="1"/>
              <a:t>which</a:t>
            </a:r>
            <a:r>
              <a:rPr lang="it-IT" dirty="0"/>
              <a:t> </a:t>
            </a:r>
            <a:r>
              <a:rPr lang="it-IT" dirty="0" err="1"/>
              <a:t>they</a:t>
            </a:r>
            <a:r>
              <a:rPr lang="it-IT" dirty="0"/>
              <a:t> </a:t>
            </a:r>
            <a:r>
              <a:rPr lang="it-IT" dirty="0" err="1"/>
              <a:t>selected</a:t>
            </a:r>
            <a:r>
              <a:rPr lang="it-IT" dirty="0"/>
              <a:t> </a:t>
            </a:r>
            <a:r>
              <a:rPr lang="it-IT" dirty="0" err="1"/>
              <a:t>different</a:t>
            </a:r>
            <a:r>
              <a:rPr lang="it-IT" dirty="0"/>
              <a:t> </a:t>
            </a:r>
            <a:r>
              <a:rPr lang="it-IT" dirty="0" err="1"/>
              <a:t>bases</a:t>
            </a:r>
            <a:endParaRPr dirty="0"/>
          </a:p>
          <a:p>
            <a:pPr marL="217793" indent="-217793">
              <a:buFont typeface="Arial"/>
              <a:buChar char="•"/>
              <a:defRPr/>
            </a:pPr>
            <a:r>
              <a:rPr lang="it-IT" dirty="0" err="1"/>
              <a:t>They</a:t>
            </a:r>
            <a:r>
              <a:rPr lang="it-IT" dirty="0"/>
              <a:t> estimate the </a:t>
            </a:r>
            <a:r>
              <a:rPr lang="it-IT" dirty="0" err="1"/>
              <a:t>error</a:t>
            </a:r>
            <a:r>
              <a:rPr lang="it-IT" dirty="0"/>
              <a:t> rate (QBER) by </a:t>
            </a:r>
            <a:r>
              <a:rPr lang="it-IT" dirty="0" err="1"/>
              <a:t>publicly</a:t>
            </a:r>
            <a:r>
              <a:rPr lang="it-IT" dirty="0"/>
              <a:t> </a:t>
            </a:r>
            <a:r>
              <a:rPr lang="it-IT" dirty="0" err="1"/>
              <a:t>exchanging</a:t>
            </a:r>
            <a:r>
              <a:rPr lang="it-IT" dirty="0"/>
              <a:t> a small </a:t>
            </a:r>
            <a:r>
              <a:rPr lang="it-IT" dirty="0" err="1"/>
              <a:t>portion</a:t>
            </a:r>
            <a:r>
              <a:rPr lang="it-IT" dirty="0"/>
              <a:t> of the key</a:t>
            </a:r>
            <a:endParaRPr dirty="0"/>
          </a:p>
          <a:p>
            <a:pPr marL="217793" indent="-217793">
              <a:buFont typeface="Arial"/>
              <a:buChar char="•"/>
              <a:defRPr/>
            </a:pPr>
            <a:r>
              <a:rPr lang="it-IT" dirty="0" err="1"/>
              <a:t>They</a:t>
            </a:r>
            <a:r>
              <a:rPr lang="it-IT" dirty="0"/>
              <a:t> </a:t>
            </a:r>
            <a:r>
              <a:rPr lang="it-IT" dirty="0" err="1"/>
              <a:t>reconcile</a:t>
            </a:r>
            <a:r>
              <a:rPr lang="it-IT" dirty="0"/>
              <a:t> </a:t>
            </a:r>
            <a:r>
              <a:rPr lang="it-IT" dirty="0" err="1"/>
              <a:t>their</a:t>
            </a:r>
            <a:r>
              <a:rPr lang="it-IT" dirty="0"/>
              <a:t> </a:t>
            </a:r>
            <a:r>
              <a:rPr lang="it-IT" dirty="0" err="1"/>
              <a:t>repective</a:t>
            </a:r>
            <a:r>
              <a:rPr lang="it-IT" dirty="0"/>
              <a:t> keys with </a:t>
            </a:r>
            <a:r>
              <a:rPr lang="it-IT" dirty="0" err="1"/>
              <a:t>classical</a:t>
            </a:r>
            <a:r>
              <a:rPr lang="it-IT" dirty="0"/>
              <a:t> </a:t>
            </a:r>
            <a:r>
              <a:rPr lang="it-IT" dirty="0" err="1"/>
              <a:t>error</a:t>
            </a:r>
            <a:r>
              <a:rPr lang="it-IT" dirty="0"/>
              <a:t> </a:t>
            </a:r>
            <a:r>
              <a:rPr lang="it-IT" dirty="0" err="1"/>
              <a:t>correction</a:t>
            </a:r>
            <a:r>
              <a:rPr lang="it-IT" dirty="0"/>
              <a:t> </a:t>
            </a:r>
            <a:r>
              <a:rPr lang="it-IT" dirty="0" err="1"/>
              <a:t>algorithms</a:t>
            </a:r>
            <a:endParaRPr dirty="0"/>
          </a:p>
          <a:p>
            <a:pPr marL="217793" indent="-217793">
              <a:buFont typeface="Arial"/>
              <a:buChar char="•"/>
              <a:defRPr/>
            </a:pPr>
            <a:r>
              <a:rPr lang="it-IT" dirty="0" err="1"/>
              <a:t>They</a:t>
            </a:r>
            <a:r>
              <a:rPr lang="it-IT" dirty="0"/>
              <a:t> eliminate the </a:t>
            </a:r>
            <a:r>
              <a:rPr lang="it-IT" dirty="0" err="1"/>
              <a:t>eavesdropped</a:t>
            </a:r>
            <a:r>
              <a:rPr lang="it-IT" dirty="0"/>
              <a:t> information (</a:t>
            </a:r>
            <a:r>
              <a:rPr lang="it-IT" dirty="0" err="1"/>
              <a:t>related</a:t>
            </a:r>
            <a:r>
              <a:rPr lang="it-IT" dirty="0"/>
              <a:t> to </a:t>
            </a:r>
            <a:r>
              <a:rPr lang="it-IT" dirty="0" err="1"/>
              <a:t>errors</a:t>
            </a:r>
            <a:r>
              <a:rPr lang="it-IT" dirty="0"/>
              <a:t>) by </a:t>
            </a:r>
            <a:r>
              <a:rPr lang="it-IT" dirty="0" err="1"/>
              <a:t>shortening</a:t>
            </a:r>
            <a:r>
              <a:rPr lang="it-IT" dirty="0"/>
              <a:t> the key with a procedure </a:t>
            </a:r>
            <a:r>
              <a:rPr lang="it-IT" dirty="0" err="1"/>
              <a:t>called</a:t>
            </a:r>
            <a:r>
              <a:rPr lang="it-IT" dirty="0"/>
              <a:t> privacy </a:t>
            </a:r>
            <a:r>
              <a:rPr lang="it-IT" dirty="0" err="1"/>
              <a:t>amplification</a:t>
            </a:r>
            <a:r>
              <a:rPr lang="it-IT" dirty="0"/>
              <a:t>. The </a:t>
            </a:r>
            <a:r>
              <a:rPr lang="it-IT" dirty="0" err="1"/>
              <a:t>amount</a:t>
            </a:r>
            <a:r>
              <a:rPr lang="it-IT" dirty="0"/>
              <a:t> by </a:t>
            </a:r>
            <a:r>
              <a:rPr lang="it-IT" dirty="0" err="1"/>
              <a:t>which</a:t>
            </a:r>
            <a:r>
              <a:rPr lang="it-IT" dirty="0"/>
              <a:t> the key </a:t>
            </a:r>
            <a:r>
              <a:rPr lang="it-IT" dirty="0" err="1"/>
              <a:t>is</a:t>
            </a:r>
            <a:r>
              <a:rPr lang="it-IT" dirty="0"/>
              <a:t> </a:t>
            </a:r>
            <a:r>
              <a:rPr lang="it-IT" dirty="0" err="1"/>
              <a:t>shortened</a:t>
            </a:r>
            <a:r>
              <a:rPr lang="it-IT" dirty="0"/>
              <a:t> </a:t>
            </a:r>
            <a:r>
              <a:rPr lang="it-IT" dirty="0" err="1"/>
              <a:t>depends</a:t>
            </a:r>
            <a:r>
              <a:rPr lang="it-IT" dirty="0"/>
              <a:t> on the QBER</a:t>
            </a:r>
            <a:endParaRPr dirty="0"/>
          </a:p>
        </p:txBody>
      </p:sp>
      <p:sp>
        <p:nvSpPr>
          <p:cNvPr id="4" name="Segnaposto numero diapositiva 3"/>
          <p:cNvSpPr>
            <a:spLocks noGrp="1"/>
          </p:cNvSpPr>
          <p:nvPr>
            <p:ph type="sldNum" sz="quarter" idx="5"/>
          </p:nvPr>
        </p:nvSpPr>
        <p:spPr bwMode="auto"/>
        <p:txBody>
          <a:bodyPr/>
          <a:lstStyle/>
          <a:p>
            <a:pPr>
              <a:defRPr/>
            </a:pPr>
            <a:fld id="{89C2A17E-6745-4AEB-9DBD-86D153C078EB}" type="slidenum">
              <a:rPr lang="it-IT"/>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dirty="0"/>
              <a:t>Here, we can see effect of losses on the relevant performance indicators of QKD, namely the QBER and the secret key rate (we also report the sifted rate for completeness). The specific numbers are arbitrary, although representative of a realistic QKD system, but the behavior of the lines is general. We can focus first on the orange line in the graph on the right, which shows the rate at which a secret key is produced. For intermediate losses, we see the characteristic trend for which the SKR decreases by a factor of 10 for every </a:t>
            </a:r>
            <a:r>
              <a:t>10 d</a:t>
            </a:r>
            <a:r>
              <a:rPr lang="en-US"/>
              <a:t>B</a:t>
            </a:r>
            <a:r>
              <a:t> </a:t>
            </a:r>
            <a:r>
              <a:rPr dirty="0"/>
              <a:t>of losses (like the sifted rate). For low losses the SKR plateaus because of the saturation of the detectors, while for high losses it drops to zero. This happens when the QBER (left graph) grows too much. This indicates that an eavesdropper might have learned part of the key, which is no longer secure.</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dirty="0"/>
              <a:t>Key points:</a:t>
            </a:r>
          </a:p>
          <a:p>
            <a:pPr marL="217793" indent="-217793">
              <a:buFont typeface="Arial"/>
              <a:buChar char="•"/>
              <a:defRPr/>
            </a:pPr>
            <a:r>
              <a:rPr dirty="0"/>
              <a:t>The table shows possible ways to combine point-to-point links to form a network</a:t>
            </a:r>
          </a:p>
          <a:p>
            <a:pPr marL="217793" indent="-217793">
              <a:buFont typeface="Arial"/>
              <a:buChar char="•"/>
              <a:defRPr/>
            </a:pPr>
            <a:r>
              <a:rPr dirty="0"/>
              <a:t>Standardization efforts have been ongoing for some years and will continue</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dirty="0"/>
              <a:t>For the moment, our experimentation focuses on a QKD network based on trusted relays, placed in sites belonging to University of Padova or collaborating institutions, and connected with an underground fiber network. We stress that key users should be co-located with QKD devices, because QKD only protects the channel between the devices themselves.</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In the second part of the presentation we will show some of our experimental results and discuss the details of our particular implementation of the quantum key distribution network that we are building in Padova.</a:t>
            </a:r>
            <a:endParaRPr lang="it-IT" sz="18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noProof="0" dirty="0"/>
          </a:p>
        </p:txBody>
      </p:sp>
      <p:sp>
        <p:nvSpPr>
          <p:cNvPr id="4" name="Segnaposto numero diapositiva 3"/>
          <p:cNvSpPr>
            <a:spLocks noGrp="1"/>
          </p:cNvSpPr>
          <p:nvPr>
            <p:ph type="sldNum" sz="quarter" idx="5"/>
          </p:nvPr>
        </p:nvSpPr>
        <p:spPr/>
        <p:txBody>
          <a:bodyPr/>
          <a:lstStyle/>
          <a:p>
            <a:pPr>
              <a:defRPr/>
            </a:pPr>
            <a:fld id="{8B50C962-7D1C-4BA1-9008-A53F4E3DEDB3}" type="slidenum">
              <a:rPr lang="it-IT" smtClean="0"/>
              <a:t>11</a:t>
            </a:fld>
            <a:endParaRPr lang="it-IT"/>
          </a:p>
        </p:txBody>
      </p:sp>
    </p:spTree>
    <p:extLst>
      <p:ext uri="{BB962C8B-B14F-4D97-AF65-F5344CB8AC3E}">
        <p14:creationId xmlns:p14="http://schemas.microsoft.com/office/powerpoint/2010/main" val="2408780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bg>
      <p:bgPr>
        <a:solidFill>
          <a:schemeClr val="bg1">
            <a:alpha val="0"/>
          </a:schemeClr>
        </a:solidFill>
        <a:effectLst/>
      </p:bgPr>
    </p:bg>
    <p:spTree>
      <p:nvGrpSpPr>
        <p:cNvPr id="1" name=""/>
        <p:cNvGrpSpPr/>
        <p:nvPr/>
      </p:nvGrpSpPr>
      <p:grpSpPr bwMode="auto">
        <a:xfrm>
          <a:off x="0" y="0"/>
          <a:ext cx="0" cy="0"/>
          <a:chOff x="0" y="0"/>
          <a:chExt cx="0" cy="0"/>
        </a:xfrm>
      </p:grpSpPr>
      <p:sp>
        <p:nvSpPr>
          <p:cNvPr id="5" name="Rectangle 4"/>
          <p:cNvSpPr/>
          <p:nvPr userDrawn="1"/>
        </p:nvSpPr>
        <p:spPr bwMode="auto">
          <a:xfrm>
            <a:off x="0" y="0"/>
            <a:ext cx="9144000" cy="5143500"/>
          </a:xfrm>
          <a:prstGeom prst="rect">
            <a:avLst/>
          </a:prstGeom>
          <a:solidFill>
            <a:srgbClr val="414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6" name="Picture 5" descr="Logo&#10;&#10;Description automatically generated"/>
          <p:cNvPicPr>
            <a:picLocks noChangeAspect="1"/>
          </p:cNvPicPr>
          <p:nvPr userDrawn="1"/>
        </p:nvPicPr>
        <p:blipFill>
          <a:blip r:embed="rId2"/>
          <a:srcRect b="-7536"/>
          <a:stretch/>
        </p:blipFill>
        <p:spPr bwMode="auto">
          <a:xfrm>
            <a:off x="757471" y="407917"/>
            <a:ext cx="1875083" cy="974874"/>
          </a:xfrm>
          <a:prstGeom prst="rect">
            <a:avLst/>
          </a:prstGeom>
        </p:spPr>
      </p:pic>
      <p:pic>
        <p:nvPicPr>
          <p:cNvPr id="7" name="Picture 6" descr="Background pattern&#10;&#10;Description automatically generated"/>
          <p:cNvPicPr>
            <a:picLocks noChangeAspect="1"/>
          </p:cNvPicPr>
          <p:nvPr userDrawn="1"/>
        </p:nvPicPr>
        <p:blipFill>
          <a:blip r:embed="rId3">
            <a:alphaModFix amt="69000"/>
          </a:blip>
          <a:srcRect l="-1464" t="5707" r="44597" b="17414"/>
          <a:stretch/>
        </p:blipFill>
        <p:spPr bwMode="auto">
          <a:xfrm>
            <a:off x="5675870" y="14508"/>
            <a:ext cx="3468130" cy="5128992"/>
          </a:xfrm>
          <a:prstGeom prst="rect">
            <a:avLst/>
          </a:prstGeom>
        </p:spPr>
      </p:pic>
      <p:pic>
        <p:nvPicPr>
          <p:cNvPr id="8" name="Picture 7" descr="A black and white logo&#10;&#10;Description automatically generated with low confidence"/>
          <p:cNvPicPr>
            <a:picLocks noChangeAspect="1"/>
          </p:cNvPicPr>
          <p:nvPr userDrawn="1"/>
        </p:nvPicPr>
        <p:blipFill>
          <a:blip r:embed="rId4"/>
          <a:stretch/>
        </p:blipFill>
        <p:spPr bwMode="auto">
          <a:xfrm>
            <a:off x="770170" y="4593289"/>
            <a:ext cx="582049" cy="253387"/>
          </a:xfrm>
          <a:prstGeom prst="rect">
            <a:avLst/>
          </a:prstGeom>
        </p:spPr>
      </p:pic>
      <p:sp>
        <p:nvSpPr>
          <p:cNvPr id="17" name="Text Placeholder 4"/>
          <p:cNvSpPr>
            <a:spLocks noGrp="1"/>
          </p:cNvSpPr>
          <p:nvPr>
            <p:ph type="body" sz="quarter" idx="11" hasCustomPrompt="1"/>
          </p:nvPr>
        </p:nvSpPr>
        <p:spPr bwMode="auto">
          <a:xfrm>
            <a:off x="662968" y="2952384"/>
            <a:ext cx="3822700" cy="281467"/>
          </a:xfrm>
        </p:spPr>
        <p:txBody>
          <a:bodyPr>
            <a:noAutofit/>
          </a:bodyPr>
          <a:lstStyle>
            <a:lvl1pPr marL="0" indent="0">
              <a:buNone/>
              <a:defRPr sz="1400" b="1">
                <a:solidFill>
                  <a:schemeClr val="bg1"/>
                </a:solidFill>
              </a:defRPr>
            </a:lvl1pPr>
          </a:lstStyle>
          <a:p>
            <a:pPr lvl="0">
              <a:defRPr/>
            </a:pPr>
            <a:r>
              <a:rPr lang="en-US"/>
              <a:t>Presenter</a:t>
            </a:r>
            <a:endParaRPr/>
          </a:p>
        </p:txBody>
      </p:sp>
      <p:sp>
        <p:nvSpPr>
          <p:cNvPr id="19" name="Text Placeholder 10"/>
          <p:cNvSpPr>
            <a:spLocks noGrp="1"/>
          </p:cNvSpPr>
          <p:nvPr>
            <p:ph type="body" sz="quarter" idx="17" hasCustomPrompt="1"/>
          </p:nvPr>
        </p:nvSpPr>
        <p:spPr bwMode="auto">
          <a:xfrm>
            <a:off x="662968" y="2278904"/>
            <a:ext cx="5793498" cy="376599"/>
          </a:xfrm>
        </p:spPr>
        <p:txBody>
          <a:bodyPr wrap="square">
            <a:noAutofit/>
          </a:bodyPr>
          <a:lstStyle>
            <a:lvl1pPr marL="0" indent="0">
              <a:lnSpc>
                <a:spcPct val="150000"/>
              </a:lnSpc>
              <a:buNone/>
              <a:defRPr sz="1600" b="0">
                <a:solidFill>
                  <a:srgbClr val="F6A500"/>
                </a:solidFill>
              </a:defRPr>
            </a:lvl1pPr>
          </a:lstStyle>
          <a:p>
            <a:pPr lvl="0">
              <a:defRPr/>
            </a:pPr>
            <a:r>
              <a:rPr lang="en-US"/>
              <a:t>Subtitle</a:t>
            </a:r>
            <a:endParaRPr/>
          </a:p>
        </p:txBody>
      </p:sp>
      <p:sp>
        <p:nvSpPr>
          <p:cNvPr id="20" name="Text Placeholder 10"/>
          <p:cNvSpPr>
            <a:spLocks noGrp="1"/>
          </p:cNvSpPr>
          <p:nvPr>
            <p:ph type="body" sz="quarter" idx="14" hasCustomPrompt="1"/>
          </p:nvPr>
        </p:nvSpPr>
        <p:spPr bwMode="auto">
          <a:xfrm>
            <a:off x="669274" y="1568939"/>
            <a:ext cx="5793498" cy="428813"/>
          </a:xfrm>
        </p:spPr>
        <p:txBody>
          <a:bodyPr wrap="square">
            <a:noAutofit/>
          </a:bodyPr>
          <a:lstStyle>
            <a:lvl1pPr marL="0" indent="0">
              <a:lnSpc>
                <a:spcPct val="100000"/>
              </a:lnSpc>
              <a:buNone/>
              <a:defRPr sz="2400" b="1">
                <a:solidFill>
                  <a:srgbClr val="F6A500"/>
                </a:solidFill>
              </a:defRPr>
            </a:lvl1pPr>
          </a:lstStyle>
          <a:p>
            <a:pPr lvl="0">
              <a:defRPr/>
            </a:pPr>
            <a:r>
              <a:rPr lang="en-US"/>
              <a:t>Title</a:t>
            </a:r>
            <a:endParaRPr/>
          </a:p>
        </p:txBody>
      </p:sp>
      <p:sp>
        <p:nvSpPr>
          <p:cNvPr id="25" name="Text Placeholder 6"/>
          <p:cNvSpPr>
            <a:spLocks noGrp="1"/>
          </p:cNvSpPr>
          <p:nvPr>
            <p:ph type="body" sz="quarter" idx="12" hasCustomPrompt="1"/>
          </p:nvPr>
        </p:nvSpPr>
        <p:spPr bwMode="auto">
          <a:xfrm>
            <a:off x="662968" y="3362132"/>
            <a:ext cx="3752453" cy="327255"/>
          </a:xfrm>
        </p:spPr>
        <p:txBody>
          <a:bodyPr>
            <a:normAutofit/>
          </a:bodyPr>
          <a:lstStyle>
            <a:lvl1pPr marL="0" indent="0">
              <a:buNone/>
              <a:defRPr sz="1200">
                <a:solidFill>
                  <a:schemeClr val="bg1"/>
                </a:solidFill>
              </a:defRPr>
            </a:lvl1pPr>
          </a:lstStyle>
          <a:p>
            <a:pPr lvl="0">
              <a:defRPr/>
            </a:pPr>
            <a:r>
              <a:rPr lang="en-US"/>
              <a:t>Location</a:t>
            </a:r>
            <a:endParaRPr lang="en-GB"/>
          </a:p>
        </p:txBody>
      </p:sp>
      <p:sp>
        <p:nvSpPr>
          <p:cNvPr id="26" name="Text Placeholder 6"/>
          <p:cNvSpPr>
            <a:spLocks noGrp="1"/>
          </p:cNvSpPr>
          <p:nvPr>
            <p:ph type="body" sz="quarter" idx="18" hasCustomPrompt="1"/>
          </p:nvPr>
        </p:nvSpPr>
        <p:spPr bwMode="auto">
          <a:xfrm>
            <a:off x="662968" y="3656619"/>
            <a:ext cx="3752453" cy="321239"/>
          </a:xfrm>
        </p:spPr>
        <p:txBody>
          <a:bodyPr>
            <a:normAutofit/>
          </a:bodyPr>
          <a:lstStyle>
            <a:lvl1pPr marL="0" indent="0">
              <a:buNone/>
              <a:defRPr sz="1200">
                <a:solidFill>
                  <a:schemeClr val="bg1"/>
                </a:solidFill>
              </a:defRPr>
            </a:lvl1pPr>
          </a:lstStyle>
          <a:p>
            <a:pPr lvl="0">
              <a:defRPr/>
            </a:pPr>
            <a:r>
              <a:rPr lang="en-US"/>
              <a:t>Date</a:t>
            </a:r>
            <a:endParaRPr lang="en-GB"/>
          </a:p>
        </p:txBody>
      </p:sp>
      <p:pic>
        <p:nvPicPr>
          <p:cNvPr id="9" name="Picture 8" descr="Graphical user interface, text, email&#10;&#10;Description automatically generated"/>
          <p:cNvPicPr>
            <a:picLocks noChangeAspect="1"/>
          </p:cNvPicPr>
          <p:nvPr userDrawn="1"/>
        </p:nvPicPr>
        <p:blipFill>
          <a:blip r:embed="rId5"/>
          <a:stretch/>
        </p:blipFill>
        <p:spPr bwMode="auto">
          <a:xfrm>
            <a:off x="1578120" y="4613251"/>
            <a:ext cx="1263846" cy="2641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350201" y="964417"/>
            <a:ext cx="8439238" cy="2983761"/>
          </a:xfrm>
        </p:spPr>
        <p:txBody>
          <a:bodyPr/>
          <a:lstStyle>
            <a:lvl1pPr>
              <a:defRPr sz="1600">
                <a:solidFill>
                  <a:srgbClr val="414140"/>
                </a:solidFill>
                <a:latin typeface="Arial"/>
                <a:cs typeface="Arial"/>
              </a:defRPr>
            </a:lvl1pPr>
            <a:lvl2pPr>
              <a:defRPr sz="1400">
                <a:solidFill>
                  <a:srgbClr val="414140"/>
                </a:solidFill>
                <a:latin typeface="Arial"/>
                <a:cs typeface="Arial"/>
              </a:defRPr>
            </a:lvl2pPr>
            <a:lvl3pPr>
              <a:defRPr sz="1200">
                <a:solidFill>
                  <a:srgbClr val="414140"/>
                </a:solidFill>
                <a:latin typeface="Arial"/>
                <a:cs typeface="Arial"/>
              </a:defRPr>
            </a:lvl3pPr>
            <a:lvl4pPr>
              <a:defRPr>
                <a:solidFill>
                  <a:srgbClr val="414140"/>
                </a:solidFill>
                <a:latin typeface="Arial"/>
                <a:cs typeface="Arial"/>
              </a:defRPr>
            </a:lvl4pPr>
            <a:lvl5pPr>
              <a:defRPr>
                <a:solidFill>
                  <a:srgbClr val="414140"/>
                </a:solidFill>
                <a:latin typeface="Arial"/>
                <a:cs typeface="Arial"/>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4"/>
          <p:cNvSpPr>
            <a:spLocks noGrp="1"/>
          </p:cNvSpPr>
          <p:nvPr>
            <p:ph type="sldNum" sz="quarter" idx="4"/>
          </p:nvPr>
        </p:nvSpPr>
        <p:spPr bwMode="auto">
          <a:xfrm>
            <a:off x="6732039" y="4633780"/>
            <a:ext cx="2057400" cy="274637"/>
          </a:xfrm>
          <a:prstGeom prst="rect">
            <a:avLst/>
          </a:prstGeom>
        </p:spPr>
        <p:txBody>
          <a:bodyPr vert="horz" lIns="91440" tIns="45720" rIns="91440" bIns="45720" rtlCol="0" anchor="ctr"/>
          <a:lstStyle>
            <a:lvl1pPr algn="r">
              <a:defRPr sz="1000" i="1">
                <a:solidFill>
                  <a:srgbClr val="B4E9E2"/>
                </a:solidFill>
              </a:defRPr>
            </a:lvl1pPr>
          </a:lstStyle>
          <a:p>
            <a:pPr>
              <a:defRPr/>
            </a:pPr>
            <a:fld id="{9E7CA0F2-EE66-4F60-8C00-E0BE38E7AEC5}" type="slidenum">
              <a:rPr lang="en-GB"/>
              <a:t>‹#›</a:t>
            </a:fld>
            <a:endParaRPr lang="en-GB"/>
          </a:p>
        </p:txBody>
      </p:sp>
      <p:sp>
        <p:nvSpPr>
          <p:cNvPr id="2" name="Title 1"/>
          <p:cNvSpPr>
            <a:spLocks noGrp="1"/>
          </p:cNvSpPr>
          <p:nvPr>
            <p:ph type="title"/>
          </p:nvPr>
        </p:nvSpPr>
        <p:spPr bwMode="auto"/>
        <p:txBody>
          <a:bodyPr/>
          <a:lstStyle/>
          <a:p>
            <a:pPr>
              <a:defRPr/>
            </a:pPr>
            <a:r>
              <a:rPr lang="en-GB"/>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bwMode="auto">
        <a:xfrm>
          <a:off x="0" y="0"/>
          <a:ext cx="0" cy="0"/>
          <a:chOff x="0" y="0"/>
          <a:chExt cx="0" cy="0"/>
        </a:xfrm>
      </p:grpSpPr>
      <p:sp>
        <p:nvSpPr>
          <p:cNvPr id="4" name="Rectangle 3"/>
          <p:cNvSpPr/>
          <p:nvPr userDrawn="1"/>
        </p:nvSpPr>
        <p:spPr bwMode="auto">
          <a:xfrm>
            <a:off x="0" y="4313446"/>
            <a:ext cx="9144000" cy="83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Rectangle 4"/>
          <p:cNvSpPr/>
          <p:nvPr userDrawn="1"/>
        </p:nvSpPr>
        <p:spPr bwMode="auto">
          <a:xfrm>
            <a:off x="0" y="4629813"/>
            <a:ext cx="9144000" cy="513687"/>
          </a:xfrm>
          <a:prstGeom prst="rect">
            <a:avLst/>
          </a:prstGeom>
          <a:solidFill>
            <a:srgbClr val="414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7" name="Picture 6" descr="Logo&#10;&#10;Description automatically generated"/>
          <p:cNvPicPr>
            <a:picLocks noChangeAspect="1"/>
          </p:cNvPicPr>
          <p:nvPr userDrawn="1"/>
        </p:nvPicPr>
        <p:blipFill>
          <a:blip r:embed="rId2"/>
          <a:srcRect t="1" b="38293"/>
          <a:stretch/>
        </p:blipFill>
        <p:spPr bwMode="auto">
          <a:xfrm>
            <a:off x="350201" y="4752828"/>
            <a:ext cx="908858" cy="271145"/>
          </a:xfrm>
          <a:prstGeom prst="rect">
            <a:avLst/>
          </a:prstGeom>
        </p:spPr>
      </p:pic>
      <p:pic>
        <p:nvPicPr>
          <p:cNvPr id="8" name="Picture 7" descr="Background pattern&#10;&#10;Description automatically generated"/>
          <p:cNvPicPr>
            <a:picLocks noChangeAspect="1"/>
          </p:cNvPicPr>
          <p:nvPr userDrawn="1"/>
        </p:nvPicPr>
        <p:blipFill>
          <a:blip r:embed="rId3">
            <a:alphaModFix amt="69000"/>
          </a:blip>
          <a:srcRect l="-2411" t="17028" r="21626" b="73781"/>
          <a:stretch/>
        </p:blipFill>
        <p:spPr bwMode="auto">
          <a:xfrm>
            <a:off x="4839562" y="4629812"/>
            <a:ext cx="4127158" cy="513687"/>
          </a:xfrm>
          <a:prstGeom prst="rect">
            <a:avLst/>
          </a:prstGeom>
        </p:spPr>
      </p:pic>
      <p:sp>
        <p:nvSpPr>
          <p:cNvPr id="3" name="Content Placeholder 2"/>
          <p:cNvSpPr>
            <a:spLocks noGrp="1"/>
          </p:cNvSpPr>
          <p:nvPr>
            <p:ph idx="1"/>
          </p:nvPr>
        </p:nvSpPr>
        <p:spPr bwMode="auto">
          <a:xfrm>
            <a:off x="350201" y="964417"/>
            <a:ext cx="8439238" cy="2983761"/>
          </a:xfrm>
        </p:spPr>
        <p:txBody>
          <a:bodyPr/>
          <a:lstStyle>
            <a:lvl1pPr>
              <a:defRPr sz="1600">
                <a:solidFill>
                  <a:srgbClr val="414140"/>
                </a:solidFill>
                <a:latin typeface="Arial"/>
                <a:cs typeface="Arial"/>
              </a:defRPr>
            </a:lvl1pPr>
            <a:lvl2pPr>
              <a:defRPr sz="1400">
                <a:solidFill>
                  <a:srgbClr val="414140"/>
                </a:solidFill>
                <a:latin typeface="Arial"/>
                <a:cs typeface="Arial"/>
              </a:defRPr>
            </a:lvl2pPr>
            <a:lvl3pPr>
              <a:defRPr sz="1200">
                <a:solidFill>
                  <a:srgbClr val="414140"/>
                </a:solidFill>
                <a:latin typeface="Arial"/>
                <a:cs typeface="Arial"/>
              </a:defRPr>
            </a:lvl3pPr>
            <a:lvl4pPr>
              <a:defRPr>
                <a:solidFill>
                  <a:srgbClr val="414140"/>
                </a:solidFill>
                <a:latin typeface="Arial"/>
                <a:cs typeface="Arial"/>
              </a:defRPr>
            </a:lvl4pPr>
            <a:lvl5pPr>
              <a:defRPr>
                <a:solidFill>
                  <a:srgbClr val="414140"/>
                </a:solidFill>
                <a:latin typeface="Arial"/>
                <a:cs typeface="Arial"/>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4"/>
          <p:cNvSpPr>
            <a:spLocks noGrp="1"/>
          </p:cNvSpPr>
          <p:nvPr>
            <p:ph type="sldNum" sz="quarter" idx="4"/>
          </p:nvPr>
        </p:nvSpPr>
        <p:spPr bwMode="auto">
          <a:xfrm>
            <a:off x="6732039" y="4749336"/>
            <a:ext cx="2057400" cy="274637"/>
          </a:xfrm>
          <a:prstGeom prst="rect">
            <a:avLst/>
          </a:prstGeom>
        </p:spPr>
        <p:txBody>
          <a:bodyPr vert="horz" lIns="91440" tIns="45720" rIns="91440" bIns="45720" rtlCol="0" anchor="ctr"/>
          <a:lstStyle>
            <a:lvl1pPr algn="r">
              <a:defRPr sz="1000" i="1">
                <a:solidFill>
                  <a:srgbClr val="B4E9E2"/>
                </a:solidFill>
              </a:defRPr>
            </a:lvl1pPr>
          </a:lstStyle>
          <a:p>
            <a:pPr>
              <a:defRPr/>
            </a:pPr>
            <a:fld id="{9E7CA0F2-EE66-4F60-8C00-E0BE38E7AEC5}" type="slidenum">
              <a:rPr lang="en-GB"/>
              <a:t>‹#›</a:t>
            </a:fld>
            <a:endParaRPr lang="en-GB"/>
          </a:p>
        </p:txBody>
      </p:sp>
      <p:sp>
        <p:nvSpPr>
          <p:cNvPr id="2" name="Title 1"/>
          <p:cNvSpPr>
            <a:spLocks noGrp="1"/>
          </p:cNvSpPr>
          <p:nvPr>
            <p:ph type="title"/>
          </p:nvPr>
        </p:nvSpPr>
        <p:spPr bwMode="auto"/>
        <p:txBody>
          <a:bodyPr/>
          <a:lstStyle/>
          <a:p>
            <a:pPr>
              <a:defRPr/>
            </a:pPr>
            <a:r>
              <a:rPr lang="en-GB"/>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losing Slide">
    <p:spTree>
      <p:nvGrpSpPr>
        <p:cNvPr id="1" name=""/>
        <p:cNvGrpSpPr/>
        <p:nvPr/>
      </p:nvGrpSpPr>
      <p:grpSpPr bwMode="auto">
        <a:xfrm>
          <a:off x="0" y="0"/>
          <a:ext cx="0" cy="0"/>
          <a:chOff x="0" y="0"/>
          <a:chExt cx="0" cy="0"/>
        </a:xfrm>
      </p:grpSpPr>
      <p:sp>
        <p:nvSpPr>
          <p:cNvPr id="3" name="Rectangle 2"/>
          <p:cNvSpPr/>
          <p:nvPr userDrawn="1"/>
        </p:nvSpPr>
        <p:spPr bwMode="auto">
          <a:xfrm>
            <a:off x="0" y="0"/>
            <a:ext cx="9144000" cy="5143500"/>
          </a:xfrm>
          <a:prstGeom prst="rect">
            <a:avLst/>
          </a:prstGeom>
          <a:solidFill>
            <a:srgbClr val="414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9" name="Picture 8" descr="Background pattern&#10;&#10;Description automatically generated"/>
          <p:cNvPicPr>
            <a:picLocks noChangeAspect="1"/>
          </p:cNvPicPr>
          <p:nvPr userDrawn="1"/>
        </p:nvPicPr>
        <p:blipFill>
          <a:blip r:embed="rId2">
            <a:alphaModFix amt="69000"/>
          </a:blip>
          <a:srcRect l="-1464" t="5707" r="44597" b="17414"/>
          <a:stretch/>
        </p:blipFill>
        <p:spPr bwMode="auto">
          <a:xfrm>
            <a:off x="5675870" y="14508"/>
            <a:ext cx="3468130" cy="5128992"/>
          </a:xfrm>
          <a:prstGeom prst="rect">
            <a:avLst/>
          </a:prstGeom>
        </p:spPr>
      </p:pic>
      <p:sp>
        <p:nvSpPr>
          <p:cNvPr id="13" name="Text Placeholder 4"/>
          <p:cNvSpPr>
            <a:spLocks noGrp="1"/>
          </p:cNvSpPr>
          <p:nvPr>
            <p:ph type="body" sz="quarter" idx="11" hasCustomPrompt="1"/>
          </p:nvPr>
        </p:nvSpPr>
        <p:spPr bwMode="auto">
          <a:xfrm>
            <a:off x="656662" y="3470165"/>
            <a:ext cx="3795964" cy="263127"/>
          </a:xfrm>
        </p:spPr>
        <p:txBody>
          <a:bodyPr>
            <a:noAutofit/>
          </a:bodyPr>
          <a:lstStyle>
            <a:lvl1pPr marL="0" indent="0" algn="l">
              <a:buNone/>
              <a:defRPr sz="1400" b="0">
                <a:solidFill>
                  <a:schemeClr val="bg1"/>
                </a:solidFill>
              </a:defRPr>
            </a:lvl1pPr>
          </a:lstStyle>
          <a:p>
            <a:pPr lvl="0">
              <a:defRPr/>
            </a:pPr>
            <a:r>
              <a:rPr lang="en-GB"/>
              <a:t>Presenter email</a:t>
            </a:r>
            <a:endParaRPr/>
          </a:p>
        </p:txBody>
      </p:sp>
      <p:pic>
        <p:nvPicPr>
          <p:cNvPr id="15" name="Picture 14" descr="A black and white logo&#10;&#10;Description automatically generated with low confidence"/>
          <p:cNvPicPr>
            <a:picLocks noChangeAspect="1"/>
          </p:cNvPicPr>
          <p:nvPr userDrawn="1"/>
        </p:nvPicPr>
        <p:blipFill>
          <a:blip r:embed="rId3"/>
          <a:stretch/>
        </p:blipFill>
        <p:spPr bwMode="auto">
          <a:xfrm>
            <a:off x="770170" y="4593289"/>
            <a:ext cx="582049" cy="253387"/>
          </a:xfrm>
          <a:prstGeom prst="rect">
            <a:avLst/>
          </a:prstGeom>
        </p:spPr>
      </p:pic>
      <p:pic>
        <p:nvPicPr>
          <p:cNvPr id="25" name="Picture 24" descr="Graphical user interface, text, email&#10;&#10;Description automatically generated"/>
          <p:cNvPicPr>
            <a:picLocks noChangeAspect="1"/>
          </p:cNvPicPr>
          <p:nvPr userDrawn="1"/>
        </p:nvPicPr>
        <p:blipFill>
          <a:blip r:embed="rId4"/>
          <a:stretch/>
        </p:blipFill>
        <p:spPr bwMode="auto">
          <a:xfrm>
            <a:off x="1578120" y="4613251"/>
            <a:ext cx="1263846" cy="264179"/>
          </a:xfrm>
          <a:prstGeom prst="rect">
            <a:avLst/>
          </a:prstGeom>
        </p:spPr>
      </p:pic>
      <p:pic>
        <p:nvPicPr>
          <p:cNvPr id="2" name="Picture 1" descr="Logo&#10;&#10;Description automatically generated"/>
          <p:cNvPicPr>
            <a:picLocks noChangeAspect="1"/>
          </p:cNvPicPr>
          <p:nvPr userDrawn="1"/>
        </p:nvPicPr>
        <p:blipFill>
          <a:blip r:embed="rId5"/>
          <a:srcRect b="-7536"/>
          <a:stretch/>
        </p:blipFill>
        <p:spPr bwMode="auto">
          <a:xfrm>
            <a:off x="757471" y="407917"/>
            <a:ext cx="1875083" cy="97487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Rectangle 3"/>
          <p:cNvSpPr/>
          <p:nvPr userDrawn="1"/>
        </p:nvSpPr>
        <p:spPr bwMode="auto">
          <a:xfrm>
            <a:off x="0" y="4357816"/>
            <a:ext cx="9144000" cy="785684"/>
          </a:xfrm>
          <a:prstGeom prst="rect">
            <a:avLst/>
          </a:prstGeom>
          <a:solidFill>
            <a:srgbClr val="414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5" name="Picture 4" descr="Logo&#10;&#10;Description automatically generated"/>
          <p:cNvPicPr>
            <a:picLocks noChangeAspect="1"/>
          </p:cNvPicPr>
          <p:nvPr userDrawn="1"/>
        </p:nvPicPr>
        <p:blipFill>
          <a:blip r:embed="rId6"/>
          <a:srcRect t="1" b="14787"/>
          <a:stretch/>
        </p:blipFill>
        <p:spPr bwMode="auto">
          <a:xfrm>
            <a:off x="350200" y="4479156"/>
            <a:ext cx="1274549" cy="525087"/>
          </a:xfrm>
          <a:prstGeom prst="rect">
            <a:avLst/>
          </a:prstGeom>
        </p:spPr>
      </p:pic>
      <p:pic>
        <p:nvPicPr>
          <p:cNvPr id="6" name="Picture 5" descr="Background pattern&#10;&#10;Description automatically generated"/>
          <p:cNvPicPr>
            <a:picLocks noChangeAspect="1"/>
          </p:cNvPicPr>
          <p:nvPr userDrawn="1"/>
        </p:nvPicPr>
        <p:blipFill>
          <a:blip r:embed="rId7">
            <a:alphaModFix amt="69000"/>
          </a:blip>
          <a:srcRect l="-2411" t="12161" r="21626" b="73781"/>
          <a:stretch/>
        </p:blipFill>
        <p:spPr bwMode="auto">
          <a:xfrm>
            <a:off x="4839562" y="4357814"/>
            <a:ext cx="4127158" cy="785685"/>
          </a:xfrm>
          <a:prstGeom prst="rect">
            <a:avLst/>
          </a:prstGeom>
        </p:spPr>
      </p:pic>
      <p:sp>
        <p:nvSpPr>
          <p:cNvPr id="2" name="Title Placeholder 1"/>
          <p:cNvSpPr>
            <a:spLocks noGrp="1"/>
          </p:cNvSpPr>
          <p:nvPr>
            <p:ph type="title"/>
          </p:nvPr>
        </p:nvSpPr>
        <p:spPr bwMode="auto">
          <a:xfrm>
            <a:off x="350201" y="131562"/>
            <a:ext cx="8439238" cy="695825"/>
          </a:xfrm>
          <a:prstGeom prst="rect">
            <a:avLst/>
          </a:prstGeom>
        </p:spPr>
        <p:txBody>
          <a:bodyPr vert="horz" lIns="91440" tIns="45720" rIns="91440" bIns="45720" rtlCol="0" anchor="ctr">
            <a:normAutofit/>
          </a:bodyPr>
          <a:lstStyle/>
          <a:p>
            <a:pPr>
              <a:defRPr/>
            </a:pPr>
            <a:r>
              <a:rPr lang="en-US"/>
              <a:t>Slide Title</a:t>
            </a:r>
            <a:endParaRPr lang="en-GB"/>
          </a:p>
        </p:txBody>
      </p:sp>
      <p:sp>
        <p:nvSpPr>
          <p:cNvPr id="3" name="Text Placeholder 2"/>
          <p:cNvSpPr>
            <a:spLocks noGrp="1"/>
          </p:cNvSpPr>
          <p:nvPr>
            <p:ph type="body" idx="1"/>
          </p:nvPr>
        </p:nvSpPr>
        <p:spPr bwMode="auto">
          <a:xfrm>
            <a:off x="350201" y="964414"/>
            <a:ext cx="8439238" cy="3189156"/>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6" name="Slide Number Placeholder 4"/>
          <p:cNvSpPr>
            <a:spLocks noGrp="1"/>
          </p:cNvSpPr>
          <p:nvPr>
            <p:ph type="sldNum" sz="quarter" idx="4"/>
          </p:nvPr>
        </p:nvSpPr>
        <p:spPr bwMode="auto">
          <a:xfrm>
            <a:off x="6732039" y="4629813"/>
            <a:ext cx="2057400" cy="274637"/>
          </a:xfrm>
          <a:prstGeom prst="rect">
            <a:avLst/>
          </a:prstGeom>
        </p:spPr>
        <p:txBody>
          <a:bodyPr vert="horz" lIns="91440" tIns="45720" rIns="91440" bIns="45720" rtlCol="0" anchor="ctr"/>
          <a:lstStyle>
            <a:lvl1pPr algn="r">
              <a:defRPr sz="1000" i="1">
                <a:solidFill>
                  <a:srgbClr val="B4E9E2"/>
                </a:solidFill>
              </a:defRPr>
            </a:lvl1pPr>
          </a:lstStyle>
          <a:p>
            <a:pPr>
              <a:defRPr/>
            </a:pPr>
            <a:fld id="{9E7CA0F2-EE66-4F60-8C00-E0BE38E7AEC5}" type="slidenum">
              <a:rPr lang="en-GB"/>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685800">
        <a:lnSpc>
          <a:spcPct val="90000"/>
        </a:lnSpc>
        <a:spcBef>
          <a:spcPts val="0"/>
        </a:spcBef>
        <a:buNone/>
        <a:defRPr sz="2000" b="1">
          <a:solidFill>
            <a:srgbClr val="1A6992"/>
          </a:solidFill>
          <a:latin typeface="Arial"/>
          <a:ea typeface="Verdana"/>
          <a:cs typeface="Arial"/>
        </a:defRPr>
      </a:lvl1pPr>
    </p:titleStyle>
    <p:bodyStyle>
      <a:lvl1pPr marL="171450" indent="-171450" algn="l" defTabSz="685800">
        <a:lnSpc>
          <a:spcPct val="90000"/>
        </a:lnSpc>
        <a:spcBef>
          <a:spcPts val="750"/>
        </a:spcBef>
        <a:buFont typeface="Arial"/>
        <a:buChar char="•"/>
        <a:defRPr sz="1600">
          <a:solidFill>
            <a:srgbClr val="414140"/>
          </a:solidFill>
          <a:latin typeface="Arial"/>
          <a:ea typeface="Verdana"/>
          <a:cs typeface="Arial"/>
        </a:defRPr>
      </a:lvl1pPr>
      <a:lvl2pPr marL="514350" indent="-171450" algn="l" defTabSz="685800">
        <a:lnSpc>
          <a:spcPct val="90000"/>
        </a:lnSpc>
        <a:spcBef>
          <a:spcPts val="375"/>
        </a:spcBef>
        <a:buFont typeface="Arial"/>
        <a:buChar char="•"/>
        <a:defRPr sz="1400">
          <a:solidFill>
            <a:srgbClr val="414140"/>
          </a:solidFill>
          <a:latin typeface="Arial"/>
          <a:ea typeface="Verdana"/>
          <a:cs typeface="Arial"/>
        </a:defRPr>
      </a:lvl2pPr>
      <a:lvl3pPr marL="857250" indent="-171450" algn="l" defTabSz="685800">
        <a:lnSpc>
          <a:spcPct val="90000"/>
        </a:lnSpc>
        <a:spcBef>
          <a:spcPts val="375"/>
        </a:spcBef>
        <a:buFont typeface="Arial"/>
        <a:buChar char="•"/>
        <a:defRPr sz="1200">
          <a:solidFill>
            <a:srgbClr val="414140"/>
          </a:solidFill>
          <a:latin typeface="Arial"/>
          <a:ea typeface="Verdana"/>
          <a:cs typeface="Arial"/>
        </a:defRPr>
      </a:lvl3pPr>
      <a:lvl4pPr marL="1200150" indent="-171450" algn="l" defTabSz="685800">
        <a:lnSpc>
          <a:spcPct val="90000"/>
        </a:lnSpc>
        <a:spcBef>
          <a:spcPts val="375"/>
        </a:spcBef>
        <a:buFont typeface="Arial"/>
        <a:buChar char="•"/>
        <a:defRPr sz="1200">
          <a:solidFill>
            <a:srgbClr val="414140"/>
          </a:solidFill>
          <a:latin typeface="Arial"/>
          <a:ea typeface="Verdana"/>
          <a:cs typeface="Arial"/>
        </a:defRPr>
      </a:lvl4pPr>
      <a:lvl5pPr marL="1543050" indent="-171450" algn="l" defTabSz="685800">
        <a:lnSpc>
          <a:spcPct val="90000"/>
        </a:lnSpc>
        <a:spcBef>
          <a:spcPts val="375"/>
        </a:spcBef>
        <a:buFont typeface="Arial"/>
        <a:buChar char="•"/>
        <a:defRPr sz="1200">
          <a:solidFill>
            <a:srgbClr val="414140"/>
          </a:solidFill>
          <a:latin typeface="Arial"/>
          <a:ea typeface="Verdan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 Placeholder 2"/>
          <p:cNvSpPr>
            <a:spLocks noGrp="1"/>
          </p:cNvSpPr>
          <p:nvPr>
            <p:ph type="body" sz="quarter" idx="11"/>
          </p:nvPr>
        </p:nvSpPr>
        <p:spPr bwMode="auto">
          <a:xfrm>
            <a:off x="662968" y="2952384"/>
            <a:ext cx="4719800" cy="281467"/>
          </a:xfrm>
        </p:spPr>
        <p:txBody>
          <a:bodyPr/>
          <a:lstStyle/>
          <a:p>
            <a:pPr>
              <a:defRPr/>
            </a:pPr>
            <a:r>
              <a:rPr lang="en-GB"/>
              <a:t>Giulio Foletto (UniPD), Matteo Colantonio (GARR)</a:t>
            </a:r>
            <a:endParaRPr/>
          </a:p>
        </p:txBody>
      </p:sp>
      <p:sp>
        <p:nvSpPr>
          <p:cNvPr id="6" name="Text Placeholder 5"/>
          <p:cNvSpPr>
            <a:spLocks noGrp="1"/>
          </p:cNvSpPr>
          <p:nvPr>
            <p:ph type="body" sz="quarter" idx="17"/>
          </p:nvPr>
        </p:nvSpPr>
        <p:spPr bwMode="auto">
          <a:xfrm>
            <a:off x="650356" y="2323345"/>
            <a:ext cx="5793498" cy="376599"/>
          </a:xfrm>
        </p:spPr>
        <p:txBody>
          <a:bodyPr/>
          <a:lstStyle/>
          <a:p>
            <a:pPr>
              <a:defRPr/>
            </a:pPr>
            <a:r>
              <a:rPr lang="en-GB"/>
              <a:t>Experimental demonstration on the Paduan QKD network</a:t>
            </a:r>
            <a:endParaRPr/>
          </a:p>
        </p:txBody>
      </p:sp>
      <p:sp>
        <p:nvSpPr>
          <p:cNvPr id="5" name="Text Placeholder 4"/>
          <p:cNvSpPr>
            <a:spLocks noGrp="1"/>
          </p:cNvSpPr>
          <p:nvPr>
            <p:ph type="body" sz="quarter" idx="14"/>
          </p:nvPr>
        </p:nvSpPr>
        <p:spPr bwMode="auto"/>
        <p:txBody>
          <a:bodyPr/>
          <a:lstStyle/>
          <a:p>
            <a:pPr>
              <a:defRPr/>
            </a:pPr>
            <a:r>
              <a:rPr lang="en-GB"/>
              <a:t>A QKD Network Including Coexistence of Quantum and Classical Signals</a:t>
            </a:r>
            <a:endParaRPr/>
          </a:p>
        </p:txBody>
      </p:sp>
      <p:sp>
        <p:nvSpPr>
          <p:cNvPr id="4" name="Text Placeholder 3"/>
          <p:cNvSpPr>
            <a:spLocks noGrp="1"/>
          </p:cNvSpPr>
          <p:nvPr>
            <p:ph type="body" sz="quarter" idx="12"/>
          </p:nvPr>
        </p:nvSpPr>
        <p:spPr bwMode="auto"/>
        <p:txBody>
          <a:bodyPr/>
          <a:lstStyle/>
          <a:p>
            <a:pPr>
              <a:defRPr/>
            </a:pPr>
            <a:r>
              <a:rPr lang="en-GB"/>
              <a:t>TNC23</a:t>
            </a:r>
            <a:endParaRPr/>
          </a:p>
        </p:txBody>
      </p:sp>
      <p:sp>
        <p:nvSpPr>
          <p:cNvPr id="7" name="Text Placeholder 6"/>
          <p:cNvSpPr>
            <a:spLocks noGrp="1"/>
          </p:cNvSpPr>
          <p:nvPr>
            <p:ph type="body" sz="quarter" idx="18"/>
          </p:nvPr>
        </p:nvSpPr>
        <p:spPr bwMode="auto"/>
        <p:txBody>
          <a:bodyPr/>
          <a:lstStyle/>
          <a:p>
            <a:pPr>
              <a:defRPr/>
            </a:pPr>
            <a:r>
              <a:rPr lang="en-GB"/>
              <a:t>08/06/2023</a:t>
            </a:r>
            <a:endParaRPr/>
          </a:p>
        </p:txBody>
      </p:sp>
      <p:sp>
        <p:nvSpPr>
          <p:cNvPr id="1057996678" name="CasellaDiTesto 1057996677"/>
          <p:cNvSpPr txBox="1"/>
          <p:nvPr/>
        </p:nvSpPr>
        <p:spPr bwMode="auto">
          <a:xfrm>
            <a:off x="669272" y="3977857"/>
            <a:ext cx="5924586" cy="2975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a:solidFill>
                  <a:schemeClr val="bg1"/>
                </a:solidFill>
              </a:rPr>
              <a:t>This work is partially funded by the Quantum Secure Networks Partnership (QSNP)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a:xfrm>
            <a:off x="350201" y="964417"/>
            <a:ext cx="3362263" cy="2983761"/>
          </a:xfrm>
        </p:spPr>
        <p:txBody>
          <a:bodyPr/>
          <a:lstStyle/>
          <a:p>
            <a:pPr>
              <a:defRPr/>
            </a:pPr>
            <a:r>
              <a:rPr lang="en-GB"/>
              <a:t>Trusted </a:t>
            </a:r>
            <a:r>
              <a:rPr lang="en-GB">
                <a:solidFill>
                  <a:srgbClr val="F6A400"/>
                </a:solidFill>
              </a:rPr>
              <a:t>Relays</a:t>
            </a:r>
            <a:r>
              <a:rPr lang="en-GB"/>
              <a:t> (e.g. ITU-T Y.3803)</a:t>
            </a:r>
            <a:endParaRPr/>
          </a:p>
          <a:p>
            <a:pPr>
              <a:defRPr/>
            </a:pPr>
            <a:r>
              <a:rPr lang="en-GB"/>
              <a:t>Application </a:t>
            </a:r>
            <a:r>
              <a:rPr lang="en-GB">
                <a:solidFill>
                  <a:srgbClr val="F6A400"/>
                </a:solidFill>
              </a:rPr>
              <a:t>Key Delivery </a:t>
            </a:r>
            <a:r>
              <a:rPr lang="en-GB"/>
              <a:t>(e.g. ETSI GS QKD 014)</a:t>
            </a:r>
            <a:endParaRPr/>
          </a:p>
          <a:p>
            <a:pPr algn="ctr">
              <a:defRPr/>
            </a:pPr>
            <a:endParaRPr lang="en-GB"/>
          </a:p>
          <a:p>
            <a:pPr algn="ctr">
              <a:defRPr/>
            </a:pPr>
            <a:endParaRPr lang="en-GB"/>
          </a:p>
          <a:p>
            <a:pPr marL="0" indent="0" algn="ctr">
              <a:buNone/>
              <a:defRPr/>
            </a:pPr>
            <a:r>
              <a:rPr lang="en-GB"/>
              <a:t>QK users should be </a:t>
            </a:r>
            <a:r>
              <a:rPr lang="en-GB">
                <a:solidFill>
                  <a:srgbClr val="F6A400"/>
                </a:solidFill>
              </a:rPr>
              <a:t>co-located</a:t>
            </a:r>
            <a:r>
              <a:rPr lang="en-GB"/>
              <a:t> with trusted QKD node in a safe location (e.g. Data Centres)</a:t>
            </a:r>
            <a:endParaRPr/>
          </a:p>
          <a:p>
            <a:pPr>
              <a:defRPr/>
            </a:pPr>
            <a:endParaRPr lang="en-GB"/>
          </a:p>
        </p:txBody>
      </p:sp>
      <p:sp>
        <p:nvSpPr>
          <p:cNvPr id="3" name="Slide Number Placeholder 2"/>
          <p:cNvSpPr>
            <a:spLocks noGrp="1"/>
          </p:cNvSpPr>
          <p:nvPr>
            <p:ph type="sldNum" sz="quarter" idx="4"/>
          </p:nvPr>
        </p:nvSpPr>
        <p:spPr bwMode="auto"/>
        <p:txBody>
          <a:bodyPr/>
          <a:lstStyle/>
          <a:p>
            <a:pPr>
              <a:defRPr/>
            </a:pPr>
            <a:fld id="{9E7CA0F2-EE66-4F60-8C00-E0BE38E7AEC5}" type="slidenum">
              <a:rPr lang="en-GB"/>
              <a:t>10</a:t>
            </a:fld>
            <a:endParaRPr lang="en-GB"/>
          </a:p>
        </p:txBody>
      </p:sp>
      <p:sp>
        <p:nvSpPr>
          <p:cNvPr id="4" name="Title 3"/>
          <p:cNvSpPr>
            <a:spLocks noGrp="1"/>
          </p:cNvSpPr>
          <p:nvPr>
            <p:ph type="title"/>
          </p:nvPr>
        </p:nvSpPr>
        <p:spPr bwMode="auto">
          <a:xfrm>
            <a:off x="350201" y="119526"/>
            <a:ext cx="8439238" cy="695825"/>
          </a:xfrm>
        </p:spPr>
        <p:txBody>
          <a:bodyPr/>
          <a:lstStyle/>
          <a:p>
            <a:pPr>
              <a:defRPr/>
            </a:pPr>
            <a:r>
              <a:rPr lang="en-GB"/>
              <a:t>A QKD Network</a:t>
            </a:r>
            <a:endParaRPr/>
          </a:p>
        </p:txBody>
      </p:sp>
      <p:pic>
        <p:nvPicPr>
          <p:cNvPr id="6" name="Picture 5"/>
          <p:cNvPicPr>
            <a:picLocks noChangeAspect="1"/>
          </p:cNvPicPr>
          <p:nvPr/>
        </p:nvPicPr>
        <p:blipFill>
          <a:blip r:embed="rId3"/>
          <a:stretch/>
        </p:blipFill>
        <p:spPr bwMode="auto">
          <a:xfrm>
            <a:off x="4569820" y="320384"/>
            <a:ext cx="3875867" cy="2251366"/>
          </a:xfrm>
          <a:prstGeom prst="rect">
            <a:avLst/>
          </a:prstGeom>
        </p:spPr>
      </p:pic>
      <p:pic>
        <p:nvPicPr>
          <p:cNvPr id="8" name="Picture 7"/>
          <p:cNvPicPr>
            <a:picLocks noChangeAspect="1"/>
          </p:cNvPicPr>
          <p:nvPr/>
        </p:nvPicPr>
        <p:blipFill>
          <a:blip r:embed="rId4"/>
          <a:stretch/>
        </p:blipFill>
        <p:spPr bwMode="auto">
          <a:xfrm>
            <a:off x="4500903" y="2571750"/>
            <a:ext cx="4462272" cy="19586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 Placeholder 4"/>
          <p:cNvSpPr>
            <a:spLocks noGrp="1"/>
          </p:cNvSpPr>
          <p:nvPr>
            <p:ph type="body" sz="quarter" idx="11"/>
          </p:nvPr>
        </p:nvSpPr>
        <p:spPr bwMode="auto"/>
        <p:txBody>
          <a:bodyPr/>
          <a:lstStyle/>
          <a:p>
            <a:pPr>
              <a:defRPr/>
            </a:pPr>
            <a:r>
              <a:rPr lang="en-GB" dirty="0"/>
              <a:t>Giulio Foletto – foletto@dei.unipd.it</a:t>
            </a:r>
          </a:p>
        </p:txBody>
      </p:sp>
      <p:sp>
        <p:nvSpPr>
          <p:cNvPr id="3" name="Slide Number Placeholder 2"/>
          <p:cNvSpPr>
            <a:spLocks noGrp="1"/>
          </p:cNvSpPr>
          <p:nvPr>
            <p:ph type="sldNum" sz="quarter" idx="4294967295"/>
          </p:nvPr>
        </p:nvSpPr>
        <p:spPr bwMode="auto">
          <a:xfrm>
            <a:off x="7086600" y="4749800"/>
            <a:ext cx="2057400" cy="274638"/>
          </a:xfrm>
        </p:spPr>
        <p:txBody>
          <a:bodyPr/>
          <a:lstStyle/>
          <a:p>
            <a:pPr>
              <a:defRPr/>
            </a:pPr>
            <a:fld id="{9E7CA0F2-EE66-4F60-8C00-E0BE38E7AEC5}" type="slidenum">
              <a:rPr lang="en-GB"/>
              <a:t>11</a:t>
            </a:fld>
            <a:endParaRPr lang="en-GB"/>
          </a:p>
        </p:txBody>
      </p:sp>
      <p:sp>
        <p:nvSpPr>
          <p:cNvPr id="6" name="Text Placeholder 6"/>
          <p:cNvSpPr txBox="1"/>
          <p:nvPr/>
        </p:nvSpPr>
        <p:spPr bwMode="auto">
          <a:xfrm>
            <a:off x="642038" y="1852204"/>
            <a:ext cx="6298408" cy="765524"/>
          </a:xfrm>
          <a:prstGeom prst="rect">
            <a:avLst/>
          </a:prstGeom>
        </p:spPr>
        <p:txBody>
          <a:bodyPr/>
          <a:lstStyle>
            <a:lvl1pPr marL="0" indent="0" algn="l" defTabSz="685800">
              <a:lnSpc>
                <a:spcPct val="90000"/>
              </a:lnSpc>
              <a:spcBef>
                <a:spcPts val="750"/>
              </a:spcBef>
              <a:buFont typeface="Arial"/>
              <a:buNone/>
              <a:defRPr sz="1600">
                <a:solidFill>
                  <a:srgbClr val="414140"/>
                </a:solidFill>
                <a:latin typeface="Arial"/>
                <a:ea typeface="Verdana"/>
                <a:cs typeface="Arial"/>
              </a:defRPr>
            </a:lvl1pPr>
            <a:lvl2pPr marL="514350" indent="-171450" algn="l" defTabSz="685800">
              <a:lnSpc>
                <a:spcPct val="90000"/>
              </a:lnSpc>
              <a:spcBef>
                <a:spcPts val="375"/>
              </a:spcBef>
              <a:buFont typeface="Arial"/>
              <a:buChar char="•"/>
              <a:defRPr sz="1400">
                <a:solidFill>
                  <a:srgbClr val="414140"/>
                </a:solidFill>
                <a:latin typeface="Arial"/>
                <a:ea typeface="Verdana"/>
                <a:cs typeface="Arial"/>
              </a:defRPr>
            </a:lvl2pPr>
            <a:lvl3pPr marL="857250" indent="-171450" algn="l" defTabSz="685800">
              <a:lnSpc>
                <a:spcPct val="90000"/>
              </a:lnSpc>
              <a:spcBef>
                <a:spcPts val="375"/>
              </a:spcBef>
              <a:buFont typeface="Arial"/>
              <a:buChar char="•"/>
              <a:defRPr sz="1200">
                <a:solidFill>
                  <a:srgbClr val="414140"/>
                </a:solidFill>
                <a:latin typeface="Arial"/>
                <a:ea typeface="Verdana"/>
                <a:cs typeface="Arial"/>
              </a:defRPr>
            </a:lvl3pPr>
            <a:lvl4pPr marL="1200150" indent="-171450" algn="l" defTabSz="685800">
              <a:lnSpc>
                <a:spcPct val="90000"/>
              </a:lnSpc>
              <a:spcBef>
                <a:spcPts val="375"/>
              </a:spcBef>
              <a:buFont typeface="Arial"/>
              <a:buChar char="•"/>
              <a:defRPr sz="1200">
                <a:solidFill>
                  <a:srgbClr val="414140"/>
                </a:solidFill>
                <a:latin typeface="Arial"/>
                <a:ea typeface="Verdana"/>
                <a:cs typeface="Arial"/>
              </a:defRPr>
            </a:lvl4pPr>
            <a:lvl5pPr marL="1543050" indent="-171450" algn="l" defTabSz="685800">
              <a:lnSpc>
                <a:spcPct val="90000"/>
              </a:lnSpc>
              <a:spcBef>
                <a:spcPts val="375"/>
              </a:spcBef>
              <a:buFont typeface="Arial"/>
              <a:buChar char="•"/>
              <a:defRPr sz="1200">
                <a:solidFill>
                  <a:srgbClr val="414140"/>
                </a:solidFill>
                <a:latin typeface="Arial"/>
                <a:ea typeface="Verdan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pPr>
              <a:defRPr/>
            </a:pPr>
            <a:r>
              <a:rPr lang="en-US" sz="4000">
                <a:solidFill>
                  <a:srgbClr val="F6A500"/>
                </a:solidFill>
              </a:rPr>
              <a:t>Experiment and Field Trial</a:t>
            </a:r>
            <a:endParaRPr/>
          </a:p>
        </p:txBody>
      </p:sp>
    </p:spTree>
    <p:extLst>
      <p:ext uri="{BB962C8B-B14F-4D97-AF65-F5344CB8AC3E}">
        <p14:creationId xmlns:p14="http://schemas.microsoft.com/office/powerpoint/2010/main" val="100439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076" name="Picture 4" descr="Illustration of the Four Wave Mixing (FWM) process in a Highly Nonlinear Fibre (HNLF).  "/>
          <p:cNvPicPr>
            <a:picLocks noChangeAspect="1" noChangeArrowheads="1"/>
          </p:cNvPicPr>
          <p:nvPr/>
        </p:nvPicPr>
        <p:blipFill>
          <a:blip r:embed="rId3"/>
          <a:stretch/>
        </p:blipFill>
        <p:spPr bwMode="auto">
          <a:xfrm>
            <a:off x="3176228" y="814061"/>
            <a:ext cx="2579765" cy="1751192"/>
          </a:xfrm>
          <a:prstGeom prst="rect">
            <a:avLst/>
          </a:prstGeom>
          <a:noFill/>
        </p:spPr>
      </p:pic>
      <p:sp>
        <p:nvSpPr>
          <p:cNvPr id="2" name="Content Placeholder 1"/>
          <p:cNvSpPr>
            <a:spLocks noGrp="1"/>
          </p:cNvSpPr>
          <p:nvPr>
            <p:ph idx="1"/>
          </p:nvPr>
        </p:nvSpPr>
        <p:spPr bwMode="auto">
          <a:xfrm>
            <a:off x="350201" y="898718"/>
            <a:ext cx="2729614" cy="3633779"/>
          </a:xfrm>
        </p:spPr>
        <p:txBody>
          <a:bodyPr>
            <a:normAutofit/>
          </a:bodyPr>
          <a:lstStyle/>
          <a:p>
            <a:pPr marL="0" indent="0">
              <a:buNone/>
              <a:defRPr/>
            </a:pPr>
            <a:r>
              <a:rPr lang="en-GB" sz="1700"/>
              <a:t>Sources of </a:t>
            </a:r>
            <a:r>
              <a:rPr lang="en-GB" sz="1700">
                <a:solidFill>
                  <a:srgbClr val="F6A400"/>
                </a:solidFill>
              </a:rPr>
              <a:t>noise</a:t>
            </a:r>
            <a:endParaRPr sz="1700">
              <a:solidFill>
                <a:srgbClr val="F6A400"/>
              </a:solidFill>
            </a:endParaRPr>
          </a:p>
          <a:p>
            <a:pPr>
              <a:defRPr/>
            </a:pPr>
            <a:r>
              <a:rPr lang="en-GB"/>
              <a:t>Direct cross-talk</a:t>
            </a:r>
            <a:endParaRPr/>
          </a:p>
          <a:p>
            <a:pPr>
              <a:defRPr/>
            </a:pPr>
            <a:r>
              <a:rPr lang="en-GB"/>
              <a:t>SRS</a:t>
            </a:r>
            <a:endParaRPr/>
          </a:p>
          <a:p>
            <a:pPr>
              <a:defRPr/>
            </a:pPr>
            <a:r>
              <a:rPr lang="en-GB"/>
              <a:t>FWM</a:t>
            </a:r>
            <a:endParaRPr/>
          </a:p>
          <a:p>
            <a:pPr>
              <a:defRPr/>
            </a:pPr>
            <a:r>
              <a:rPr lang="en-GB"/>
              <a:t>Others (ASE, XPM…)</a:t>
            </a:r>
            <a:endParaRPr/>
          </a:p>
          <a:p>
            <a:pPr marL="0" indent="0">
              <a:buNone/>
              <a:defRPr/>
            </a:pPr>
            <a:endParaRPr lang="en-GB"/>
          </a:p>
          <a:p>
            <a:pPr marL="0" indent="0">
              <a:buNone/>
              <a:defRPr/>
            </a:pPr>
            <a:r>
              <a:rPr lang="en-GB" sz="1700">
                <a:solidFill>
                  <a:srgbClr val="F6A400"/>
                </a:solidFill>
              </a:rPr>
              <a:t>Mitigations</a:t>
            </a:r>
            <a:endParaRPr>
              <a:solidFill>
                <a:srgbClr val="F6A400"/>
              </a:solidFill>
            </a:endParaRPr>
          </a:p>
          <a:p>
            <a:pPr>
              <a:defRPr/>
            </a:pPr>
            <a:r>
              <a:rPr lang="en-GB"/>
              <a:t>Wavelength filtering</a:t>
            </a:r>
            <a:endParaRPr/>
          </a:p>
          <a:p>
            <a:pPr>
              <a:defRPr/>
            </a:pPr>
            <a:r>
              <a:rPr lang="en-GB"/>
              <a:t>Time filtering</a:t>
            </a:r>
            <a:endParaRPr/>
          </a:p>
          <a:p>
            <a:pPr>
              <a:defRPr/>
            </a:pPr>
            <a:r>
              <a:rPr lang="en-GB"/>
              <a:t>Attenuation</a:t>
            </a:r>
            <a:endParaRPr/>
          </a:p>
          <a:p>
            <a:pPr marL="0" indent="0">
              <a:buNone/>
              <a:defRPr/>
            </a:pPr>
            <a:endParaRPr lang="en-GB"/>
          </a:p>
        </p:txBody>
      </p:sp>
      <p:sp>
        <p:nvSpPr>
          <p:cNvPr id="3" name="Slide Number Placeholder 2"/>
          <p:cNvSpPr>
            <a:spLocks noGrp="1"/>
          </p:cNvSpPr>
          <p:nvPr>
            <p:ph type="sldNum" sz="quarter" idx="4"/>
          </p:nvPr>
        </p:nvSpPr>
        <p:spPr bwMode="auto"/>
        <p:txBody>
          <a:bodyPr/>
          <a:lstStyle/>
          <a:p>
            <a:pPr>
              <a:defRPr/>
            </a:pPr>
            <a:fld id="{9E7CA0F2-EE66-4F60-8C00-E0BE38E7AEC5}" type="slidenum">
              <a:rPr lang="en-GB"/>
              <a:t>12</a:t>
            </a:fld>
            <a:endParaRPr lang="en-GB"/>
          </a:p>
        </p:txBody>
      </p:sp>
      <p:sp>
        <p:nvSpPr>
          <p:cNvPr id="4" name="Title 3"/>
          <p:cNvSpPr>
            <a:spLocks noGrp="1"/>
          </p:cNvSpPr>
          <p:nvPr>
            <p:ph type="title"/>
          </p:nvPr>
        </p:nvSpPr>
        <p:spPr bwMode="auto"/>
        <p:txBody>
          <a:bodyPr/>
          <a:lstStyle/>
          <a:p>
            <a:pPr>
              <a:defRPr/>
            </a:pPr>
            <a:r>
              <a:rPr lang="en-GB"/>
              <a:t>Multiplexing Quantum and Classical Signals</a:t>
            </a:r>
            <a:endParaRPr/>
          </a:p>
        </p:txBody>
      </p:sp>
      <p:pic>
        <p:nvPicPr>
          <p:cNvPr id="3074" name="Picture 2"/>
          <p:cNvPicPr>
            <a:picLocks noChangeAspect="1" noChangeArrowheads="1"/>
          </p:cNvPicPr>
          <p:nvPr/>
        </p:nvPicPr>
        <p:blipFill>
          <a:blip r:embed="rId4"/>
          <a:stretch/>
        </p:blipFill>
        <p:spPr bwMode="auto">
          <a:xfrm>
            <a:off x="5940394" y="369852"/>
            <a:ext cx="3072872" cy="1568972"/>
          </a:xfrm>
          <a:prstGeom prst="rect">
            <a:avLst/>
          </a:prstGeom>
          <a:noFill/>
        </p:spPr>
      </p:pic>
      <p:pic>
        <p:nvPicPr>
          <p:cNvPr id="3078" name="Picture 6"/>
          <p:cNvPicPr>
            <a:picLocks noChangeAspect="1" noChangeArrowheads="1"/>
          </p:cNvPicPr>
          <p:nvPr/>
        </p:nvPicPr>
        <p:blipFill>
          <a:blip r:embed="rId5"/>
          <a:stretch/>
        </p:blipFill>
        <p:spPr bwMode="auto">
          <a:xfrm>
            <a:off x="5888755" y="2048614"/>
            <a:ext cx="3124511" cy="1131288"/>
          </a:xfrm>
          <a:prstGeom prst="rect">
            <a:avLst/>
          </a:prstGeom>
          <a:noFill/>
        </p:spPr>
      </p:pic>
      <p:pic>
        <p:nvPicPr>
          <p:cNvPr id="1026" name="Picture 2"/>
          <p:cNvPicPr>
            <a:picLocks noChangeAspect="1" noChangeArrowheads="1"/>
          </p:cNvPicPr>
          <p:nvPr/>
        </p:nvPicPr>
        <p:blipFill>
          <a:blip r:embed="rId6"/>
          <a:srcRect t="29630" b="29283"/>
          <a:stretch/>
        </p:blipFill>
        <p:spPr bwMode="auto">
          <a:xfrm>
            <a:off x="6161127" y="3341196"/>
            <a:ext cx="2579765" cy="1059933"/>
          </a:xfrm>
          <a:prstGeom prst="rect">
            <a:avLst/>
          </a:prstGeom>
          <a:noFill/>
        </p:spPr>
      </p:pic>
      <p:cxnSp>
        <p:nvCxnSpPr>
          <p:cNvPr id="6" name="Connettore diritto 5"/>
          <p:cNvCxnSpPr>
            <a:cxnSpLocks/>
          </p:cNvCxnSpPr>
          <p:nvPr/>
        </p:nvCxnSpPr>
        <p:spPr bwMode="auto">
          <a:xfrm>
            <a:off x="2518348" y="2702283"/>
            <a:ext cx="3334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diritto 7"/>
          <p:cNvCxnSpPr>
            <a:cxnSpLocks/>
          </p:cNvCxnSpPr>
          <p:nvPr/>
        </p:nvCxnSpPr>
        <p:spPr bwMode="auto">
          <a:xfrm>
            <a:off x="5852411" y="3275307"/>
            <a:ext cx="31608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diritto 11"/>
          <p:cNvCxnSpPr>
            <a:cxnSpLocks/>
          </p:cNvCxnSpPr>
          <p:nvPr/>
        </p:nvCxnSpPr>
        <p:spPr bwMode="auto">
          <a:xfrm>
            <a:off x="5852411" y="2702283"/>
            <a:ext cx="0" cy="573024"/>
          </a:xfrm>
          <a:prstGeom prst="line">
            <a:avLst/>
          </a:prstGeom>
        </p:spPr>
        <p:style>
          <a:lnRef idx="1">
            <a:schemeClr val="accent1"/>
          </a:lnRef>
          <a:fillRef idx="0">
            <a:schemeClr val="accent1"/>
          </a:fillRef>
          <a:effectRef idx="0">
            <a:schemeClr val="accent1"/>
          </a:effectRef>
          <a:fontRef idx="minor">
            <a:schemeClr val="tx1"/>
          </a:fontRef>
        </p:style>
      </p:cxnSp>
      <p:grpSp>
        <p:nvGrpSpPr>
          <p:cNvPr id="18" name="Gruppo 17"/>
          <p:cNvGrpSpPr/>
          <p:nvPr/>
        </p:nvGrpSpPr>
        <p:grpSpPr bwMode="auto">
          <a:xfrm>
            <a:off x="3154298" y="2772005"/>
            <a:ext cx="2623629" cy="1826192"/>
            <a:chOff x="3154298" y="2772005"/>
            <a:chExt cx="2623629" cy="1826192"/>
          </a:xfrm>
        </p:grpSpPr>
        <p:pic>
          <p:nvPicPr>
            <p:cNvPr id="2008313632" name="Immagine 2008313631"/>
            <p:cNvPicPr>
              <a:picLocks noChangeAspect="1"/>
            </p:cNvPicPr>
            <p:nvPr/>
          </p:nvPicPr>
          <p:blipFill>
            <a:blip r:embed="rId7"/>
            <a:stretch/>
          </p:blipFill>
          <p:spPr bwMode="auto">
            <a:xfrm>
              <a:off x="3154298" y="2772005"/>
              <a:ext cx="2623629" cy="1826192"/>
            </a:xfrm>
            <a:prstGeom prst="rect">
              <a:avLst/>
            </a:prstGeom>
          </p:spPr>
        </p:pic>
        <p:cxnSp>
          <p:nvCxnSpPr>
            <p:cNvPr id="16" name="Connettore diritto 15"/>
            <p:cNvCxnSpPr>
              <a:cxnSpLocks/>
            </p:cNvCxnSpPr>
            <p:nvPr/>
          </p:nvCxnSpPr>
          <p:spPr bwMode="auto">
            <a:xfrm>
              <a:off x="4429593" y="3318336"/>
              <a:ext cx="0" cy="906905"/>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7" name="Connettore diritto 16"/>
            <p:cNvCxnSpPr>
              <a:cxnSpLocks/>
            </p:cNvCxnSpPr>
            <p:nvPr/>
          </p:nvCxnSpPr>
          <p:spPr bwMode="auto">
            <a:xfrm>
              <a:off x="4757253" y="3318336"/>
              <a:ext cx="0" cy="906905"/>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Content Placeholder 4"/>
          <p:cNvGraphicFramePr>
            <a:graphicFrameLocks noGrp="1"/>
          </p:cNvGraphicFramePr>
          <p:nvPr>
            <p:ph idx="1"/>
          </p:nvPr>
        </p:nvGraphicFramePr>
        <p:xfrm>
          <a:off x="350202" y="1250204"/>
          <a:ext cx="8439237" cy="2132106"/>
        </p:xfrm>
        <a:graphic>
          <a:graphicData uri="http://schemas.openxmlformats.org/drawingml/2006/table">
            <a:tbl>
              <a:tblPr/>
              <a:tblGrid>
                <a:gridCol w="1351033">
                  <a:extLst>
                    <a:ext uri="{9D8B030D-6E8A-4147-A177-3AD203B41FA5}">
                      <a16:colId xmlns:a16="http://schemas.microsoft.com/office/drawing/2014/main" val="20000"/>
                    </a:ext>
                  </a:extLst>
                </a:gridCol>
                <a:gridCol w="1071797">
                  <a:extLst>
                    <a:ext uri="{9D8B030D-6E8A-4147-A177-3AD203B41FA5}">
                      <a16:colId xmlns:a16="http://schemas.microsoft.com/office/drawing/2014/main" val="20001"/>
                    </a:ext>
                  </a:extLst>
                </a:gridCol>
                <a:gridCol w="974509">
                  <a:extLst>
                    <a:ext uri="{9D8B030D-6E8A-4147-A177-3AD203B41FA5}">
                      <a16:colId xmlns:a16="http://schemas.microsoft.com/office/drawing/2014/main" val="20002"/>
                    </a:ext>
                  </a:extLst>
                </a:gridCol>
                <a:gridCol w="1041816">
                  <a:extLst>
                    <a:ext uri="{9D8B030D-6E8A-4147-A177-3AD203B41FA5}">
                      <a16:colId xmlns:a16="http://schemas.microsoft.com/office/drawing/2014/main" val="20003"/>
                    </a:ext>
                  </a:extLst>
                </a:gridCol>
                <a:gridCol w="1139253">
                  <a:extLst>
                    <a:ext uri="{9D8B030D-6E8A-4147-A177-3AD203B41FA5}">
                      <a16:colId xmlns:a16="http://schemas.microsoft.com/office/drawing/2014/main" val="20004"/>
                    </a:ext>
                  </a:extLst>
                </a:gridCol>
                <a:gridCol w="959370">
                  <a:extLst>
                    <a:ext uri="{9D8B030D-6E8A-4147-A177-3AD203B41FA5}">
                      <a16:colId xmlns:a16="http://schemas.microsoft.com/office/drawing/2014/main" val="20005"/>
                    </a:ext>
                  </a:extLst>
                </a:gridCol>
                <a:gridCol w="929390">
                  <a:extLst>
                    <a:ext uri="{9D8B030D-6E8A-4147-A177-3AD203B41FA5}">
                      <a16:colId xmlns:a16="http://schemas.microsoft.com/office/drawing/2014/main" val="20006"/>
                    </a:ext>
                  </a:extLst>
                </a:gridCol>
                <a:gridCol w="972069">
                  <a:extLst>
                    <a:ext uri="{9D8B030D-6E8A-4147-A177-3AD203B41FA5}">
                      <a16:colId xmlns:a16="http://schemas.microsoft.com/office/drawing/2014/main" val="20007"/>
                    </a:ext>
                  </a:extLst>
                </a:gridCol>
              </a:tblGrid>
              <a:tr h="0">
                <a:tc>
                  <a:txBody>
                    <a:bodyPr/>
                    <a:lstStyle/>
                    <a:p>
                      <a:pPr>
                        <a:defRPr/>
                      </a:pPr>
                      <a:r>
                        <a:rPr lang="it-IT" sz="1000" b="1" i="0">
                          <a:solidFill>
                            <a:srgbClr val="000000"/>
                          </a:solidFill>
                          <a:latin typeface="Arial"/>
                          <a:cs typeface="Arial"/>
                        </a:rPr>
                        <a:t>Quantum band</a:t>
                      </a:r>
                      <a:br>
                        <a:rPr lang="it-IT" sz="1000" b="1" i="0">
                          <a:solidFill>
                            <a:srgbClr val="000000"/>
                          </a:solidFill>
                          <a:latin typeface="Arial"/>
                          <a:cs typeface="Arial"/>
                        </a:rPr>
                      </a:br>
                      <a:r>
                        <a:rPr lang="it-IT" sz="1000" b="1" i="0">
                          <a:solidFill>
                            <a:srgbClr val="000000"/>
                          </a:solidFill>
                          <a:latin typeface="Arial"/>
                          <a:cs typeface="Arial"/>
                        </a:rPr>
                        <a:t>(wavelength)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1" i="0">
                          <a:solidFill>
                            <a:srgbClr val="000000"/>
                          </a:solidFill>
                          <a:latin typeface="Arial"/>
                          <a:cs typeface="Arial"/>
                        </a:rPr>
                        <a:t>Classical band</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1" i="0">
                          <a:solidFill>
                            <a:srgbClr val="000000"/>
                          </a:solidFill>
                          <a:latin typeface="Arial"/>
                          <a:cs typeface="Arial"/>
                        </a:rPr>
                        <a:t>Number of</a:t>
                      </a:r>
                      <a:br>
                        <a:rPr lang="it-IT" sz="1000" b="1" i="0">
                          <a:solidFill>
                            <a:srgbClr val="000000"/>
                          </a:solidFill>
                          <a:latin typeface="Arial"/>
                          <a:cs typeface="Arial"/>
                        </a:rPr>
                      </a:br>
                      <a:r>
                        <a:rPr lang="it-IT" sz="1000" b="1" i="0">
                          <a:solidFill>
                            <a:srgbClr val="000000"/>
                          </a:solidFill>
                          <a:latin typeface="Arial"/>
                          <a:cs typeface="Arial"/>
                        </a:rPr>
                        <a:t>classical</a:t>
                      </a:r>
                      <a:br>
                        <a:rPr lang="it-IT" sz="1000" b="1" i="0">
                          <a:solidFill>
                            <a:srgbClr val="000000"/>
                          </a:solidFill>
                          <a:latin typeface="Arial"/>
                          <a:cs typeface="Arial"/>
                        </a:rPr>
                      </a:br>
                      <a:r>
                        <a:rPr lang="it-IT" sz="1000" b="1" i="0">
                          <a:solidFill>
                            <a:srgbClr val="000000"/>
                          </a:solidFill>
                          <a:latin typeface="Arial"/>
                          <a:cs typeface="Arial"/>
                        </a:rPr>
                        <a:t>channels</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1" i="0">
                          <a:solidFill>
                            <a:srgbClr val="000000"/>
                          </a:solidFill>
                          <a:latin typeface="Arial"/>
                          <a:cs typeface="Arial"/>
                        </a:rPr>
                        <a:t>Classical</a:t>
                      </a:r>
                      <a:br>
                        <a:rPr lang="it-IT" sz="1000" b="1" i="0">
                          <a:solidFill>
                            <a:srgbClr val="000000"/>
                          </a:solidFill>
                          <a:latin typeface="Arial"/>
                          <a:cs typeface="Arial"/>
                        </a:rPr>
                      </a:br>
                      <a:r>
                        <a:rPr lang="it-IT" sz="1000" b="1" i="0">
                          <a:solidFill>
                            <a:srgbClr val="000000"/>
                          </a:solidFill>
                          <a:latin typeface="Arial"/>
                          <a:cs typeface="Arial"/>
                        </a:rPr>
                        <a:t>signal launch</a:t>
                      </a:r>
                      <a:br>
                        <a:rPr lang="it-IT" sz="1000" b="1" i="0">
                          <a:solidFill>
                            <a:srgbClr val="000000"/>
                          </a:solidFill>
                          <a:latin typeface="Arial"/>
                          <a:cs typeface="Arial"/>
                        </a:rPr>
                      </a:br>
                      <a:r>
                        <a:rPr lang="it-IT" sz="1000" b="1" i="0">
                          <a:solidFill>
                            <a:srgbClr val="000000"/>
                          </a:solidFill>
                          <a:latin typeface="Arial"/>
                          <a:cs typeface="Arial"/>
                        </a:rPr>
                        <a:t>power</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1" i="0">
                          <a:solidFill>
                            <a:srgbClr val="000000"/>
                          </a:solidFill>
                          <a:latin typeface="Arial"/>
                          <a:cs typeface="Arial"/>
                        </a:rPr>
                        <a:t>Multiplexed</a:t>
                      </a:r>
                      <a:br>
                        <a:rPr lang="it-IT" sz="1000" b="1" i="0">
                          <a:solidFill>
                            <a:srgbClr val="000000"/>
                          </a:solidFill>
                          <a:latin typeface="Arial"/>
                          <a:cs typeface="Arial"/>
                        </a:rPr>
                      </a:br>
                      <a:r>
                        <a:rPr lang="it-IT" sz="1000" b="1" i="0">
                          <a:solidFill>
                            <a:srgbClr val="000000"/>
                          </a:solidFill>
                          <a:latin typeface="Arial"/>
                          <a:cs typeface="Arial"/>
                        </a:rPr>
                        <a:t>data bandwidth</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1" i="0">
                          <a:solidFill>
                            <a:srgbClr val="000000"/>
                          </a:solidFill>
                          <a:latin typeface="Arial"/>
                          <a:cs typeface="Arial"/>
                        </a:rPr>
                        <a:t>Achievable</a:t>
                      </a:r>
                      <a:br>
                        <a:rPr lang="it-IT" sz="1000" b="1" i="0">
                          <a:solidFill>
                            <a:srgbClr val="000000"/>
                          </a:solidFill>
                          <a:latin typeface="Arial"/>
                          <a:cs typeface="Arial"/>
                        </a:rPr>
                      </a:br>
                      <a:r>
                        <a:rPr lang="it-IT" sz="1000" b="1" i="0">
                          <a:solidFill>
                            <a:srgbClr val="000000"/>
                          </a:solidFill>
                          <a:latin typeface="Arial"/>
                          <a:cs typeface="Arial"/>
                        </a:rPr>
                        <a:t>distance</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1" i="0">
                          <a:solidFill>
                            <a:srgbClr val="000000"/>
                          </a:solidFill>
                          <a:latin typeface="Arial"/>
                          <a:cs typeface="Arial"/>
                        </a:rPr>
                        <a:t>Maximum</a:t>
                      </a:r>
                      <a:br>
                        <a:rPr lang="it-IT" sz="1000" b="1" i="0">
                          <a:solidFill>
                            <a:srgbClr val="000000"/>
                          </a:solidFill>
                          <a:latin typeface="Arial"/>
                          <a:cs typeface="Arial"/>
                        </a:rPr>
                      </a:br>
                      <a:r>
                        <a:rPr lang="it-IT" sz="1000" b="1" i="0">
                          <a:solidFill>
                            <a:srgbClr val="000000"/>
                          </a:solidFill>
                          <a:latin typeface="Arial"/>
                          <a:cs typeface="Arial"/>
                        </a:rPr>
                        <a:t>secret-key</a:t>
                      </a:r>
                      <a:br>
                        <a:rPr lang="it-IT" sz="1000" b="1" i="0">
                          <a:solidFill>
                            <a:srgbClr val="000000"/>
                          </a:solidFill>
                          <a:latin typeface="Arial"/>
                          <a:cs typeface="Arial"/>
                        </a:rPr>
                      </a:br>
                      <a:r>
                        <a:rPr lang="it-IT" sz="1000" b="1" i="0">
                          <a:solidFill>
                            <a:srgbClr val="000000"/>
                          </a:solidFill>
                          <a:latin typeface="Arial"/>
                          <a:cs typeface="Arial"/>
                        </a:rPr>
                        <a:t>rate</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1" i="0">
                          <a:solidFill>
                            <a:srgbClr val="000000"/>
                          </a:solidFill>
                          <a:latin typeface="Arial"/>
                          <a:cs typeface="Arial"/>
                        </a:rPr>
                        <a:t>QKD</a:t>
                      </a:r>
                      <a:br>
                        <a:rPr lang="it-IT" sz="1000" b="1" i="0">
                          <a:solidFill>
                            <a:srgbClr val="000000"/>
                          </a:solidFill>
                          <a:latin typeface="Arial"/>
                          <a:cs typeface="Arial"/>
                        </a:rPr>
                      </a:br>
                      <a:r>
                        <a:rPr lang="it-IT" sz="1000" b="1" i="0">
                          <a:solidFill>
                            <a:srgbClr val="000000"/>
                          </a:solidFill>
                          <a:latin typeface="Arial"/>
                          <a:cs typeface="Arial"/>
                        </a:rPr>
                        <a:t>type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extLst>
                  <a:ext uri="{0D108BD9-81ED-4DB2-BD59-A6C34878D82A}">
                    <a16:rowId xmlns:a16="http://schemas.microsoft.com/office/drawing/2014/main" val="10000"/>
                  </a:ext>
                </a:extLst>
              </a:tr>
              <a:tr h="0">
                <a:tc>
                  <a:txBody>
                    <a:bodyPr/>
                    <a:lstStyle/>
                    <a:p>
                      <a:pPr>
                        <a:defRPr/>
                      </a:pPr>
                      <a:r>
                        <a:rPr lang="it-IT" sz="1000" b="0" i="0">
                          <a:solidFill>
                            <a:srgbClr val="000000"/>
                          </a:solidFill>
                          <a:latin typeface="Arial"/>
                          <a:cs typeface="Arial"/>
                        </a:rPr>
                        <a:t>C-band (1550 nm)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L-band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1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-33.3 dBm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N/A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97 km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820 bps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miter/>
                    </a:lnB>
                  </a:tcPr>
                </a:tc>
                <a:tc>
                  <a:txBody>
                    <a:bodyPr/>
                    <a:lstStyle/>
                    <a:p>
                      <a:pPr>
                        <a:defRPr/>
                      </a:pPr>
                      <a:r>
                        <a:rPr lang="it-IT" sz="1000" b="0" i="0">
                          <a:solidFill>
                            <a:srgbClr val="000000"/>
                          </a:solidFill>
                          <a:latin typeface="Arial"/>
                          <a:cs typeface="Arial"/>
                        </a:rPr>
                        <a:t>DV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extLst>
                  <a:ext uri="{0D108BD9-81ED-4DB2-BD59-A6C34878D82A}">
                    <a16:rowId xmlns:a16="http://schemas.microsoft.com/office/drawing/2014/main" val="10001"/>
                  </a:ext>
                </a:extLst>
              </a:tr>
              <a:tr h="0">
                <a:tc>
                  <a:txBody>
                    <a:bodyPr/>
                    <a:lstStyle/>
                    <a:p>
                      <a:pPr>
                        <a:defRPr/>
                      </a:pPr>
                      <a:r>
                        <a:rPr lang="it-IT" sz="1000" b="0" i="0">
                          <a:solidFill>
                            <a:srgbClr val="000000"/>
                          </a:solidFill>
                          <a:latin typeface="Arial"/>
                          <a:cs typeface="Arial"/>
                        </a:rPr>
                        <a:t>C-band (1547.72 nm)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C-band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4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–10 dBm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cap="flat" cmpd="sng" algn="ctr">
                      <a:solidFill>
                        <a:srgbClr val="000000"/>
                      </a:solidFill>
                      <a:prstDash val="solid"/>
                      <a:round/>
                      <a:headEnd type="none" w="med" len="med"/>
                      <a:tailEnd type="none" w="med" len="med"/>
                    </a:lnT>
                    <a:lnB w="6350" algn="ctr">
                      <a:solidFill>
                        <a:srgbClr val="000000"/>
                      </a:solidFill>
                    </a:lnB>
                  </a:tcPr>
                </a:tc>
                <a:tc>
                  <a:txBody>
                    <a:bodyPr/>
                    <a:lstStyle/>
                    <a:p>
                      <a:pPr>
                        <a:defRPr/>
                      </a:pPr>
                      <a:r>
                        <a:rPr lang="it-IT" sz="1000" b="0" i="0">
                          <a:solidFill>
                            <a:srgbClr val="000000"/>
                          </a:solidFill>
                          <a:latin typeface="Arial"/>
                          <a:cs typeface="Arial"/>
                        </a:rPr>
                        <a:t>40 Gbps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26 km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160 kbps </a:t>
                      </a:r>
                      <a:endParaRPr lang="it-IT" sz="1200">
                        <a:latin typeface="Arial"/>
                        <a:cs typeface="Arial"/>
                      </a:endParaRPr>
                    </a:p>
                  </a:txBody>
                  <a:tcPr marL="50635" marR="50635" marT="25317" marB="25317" anchor="ctr">
                    <a:lnL w="6350" cap="flat" cmpd="sng" algn="ctr">
                      <a:solidFill>
                        <a:srgbClr val="000000"/>
                      </a:solidFill>
                      <a:prstDash val="solid"/>
                      <a:round/>
                      <a:headEnd type="none" w="med" len="med"/>
                      <a:tailEnd type="none" w="med" len="med"/>
                    </a:lnL>
                    <a:lnR w="6350" algn="ctr">
                      <a:solidFill>
                        <a:srgbClr val="000000"/>
                      </a:solidFill>
                    </a:lnR>
                    <a:lnT w="6350" cap="flat" cmpd="sng" algn="ctr">
                      <a:solidFill>
                        <a:srgbClr val="000000"/>
                      </a:solidFill>
                      <a:prstDash val="solid"/>
                      <a:miter lim="800000"/>
                      <a:headEnd type="none" w="med" len="med"/>
                      <a:tailEnd type="none" w="med" len="med"/>
                    </a:lnT>
                    <a:lnB w="6350" algn="ctr">
                      <a:solidFill>
                        <a:srgbClr val="000000"/>
                      </a:solidFill>
                    </a:lnB>
                  </a:tcPr>
                </a:tc>
                <a:tc>
                  <a:txBody>
                    <a:bodyPr/>
                    <a:lstStyle/>
                    <a:p>
                      <a:pPr>
                        <a:defRPr/>
                      </a:pPr>
                      <a:r>
                        <a:rPr lang="it-IT" sz="1000" b="0" i="0">
                          <a:solidFill>
                            <a:srgbClr val="000000"/>
                          </a:solidFill>
                          <a:latin typeface="Arial"/>
                          <a:cs typeface="Arial"/>
                        </a:rPr>
                        <a:t>DV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extLst>
                  <a:ext uri="{0D108BD9-81ED-4DB2-BD59-A6C34878D82A}">
                    <a16:rowId xmlns:a16="http://schemas.microsoft.com/office/drawing/2014/main" val="10002"/>
                  </a:ext>
                </a:extLst>
              </a:tr>
              <a:tr h="0">
                <a:tc>
                  <a:txBody>
                    <a:bodyPr/>
                    <a:lstStyle/>
                    <a:p>
                      <a:pPr>
                        <a:defRPr/>
                      </a:pPr>
                      <a:r>
                        <a:rPr lang="it-IT" sz="1000" b="0" i="0">
                          <a:solidFill>
                            <a:srgbClr val="000000"/>
                          </a:solidFill>
                          <a:latin typeface="Arial"/>
                          <a:cs typeface="Arial"/>
                        </a:rPr>
                        <a:t>C-band (1550.12 nm)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L-band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3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Tunable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1 Gbps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2.08 km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10 kbps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CV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extLst>
                  <a:ext uri="{0D108BD9-81ED-4DB2-BD59-A6C34878D82A}">
                    <a16:rowId xmlns:a16="http://schemas.microsoft.com/office/drawing/2014/main" val="10003"/>
                  </a:ext>
                </a:extLst>
              </a:tr>
              <a:tr h="0">
                <a:tc>
                  <a:txBody>
                    <a:bodyPr/>
                    <a:lstStyle/>
                    <a:p>
                      <a:pPr>
                        <a:defRPr/>
                      </a:pPr>
                      <a:r>
                        <a:rPr lang="it-IT" sz="1000" b="0" i="0">
                          <a:solidFill>
                            <a:srgbClr val="000000"/>
                          </a:solidFill>
                          <a:latin typeface="Arial"/>
                          <a:cs typeface="Arial"/>
                        </a:rPr>
                        <a:t>O-band (1310 nm)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C-band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20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21 dBm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3.6 Tbps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66 km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5.1 kbps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DV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extLst>
                  <a:ext uri="{0D108BD9-81ED-4DB2-BD59-A6C34878D82A}">
                    <a16:rowId xmlns:a16="http://schemas.microsoft.com/office/drawing/2014/main" val="10004"/>
                  </a:ext>
                </a:extLst>
              </a:tr>
              <a:tr h="0">
                <a:tc>
                  <a:txBody>
                    <a:bodyPr/>
                    <a:lstStyle/>
                    <a:p>
                      <a:pPr>
                        <a:defRPr/>
                      </a:pPr>
                      <a:r>
                        <a:rPr lang="it-IT" sz="1000" b="0" i="0">
                          <a:solidFill>
                            <a:srgbClr val="000000"/>
                          </a:solidFill>
                          <a:latin typeface="Arial"/>
                          <a:cs typeface="Arial"/>
                        </a:rPr>
                        <a:t>C-band (1550 nm)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C-band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2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Tunable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200 Gbps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10.6 km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2.58 Mbps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DV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extLst>
                  <a:ext uri="{0D108BD9-81ED-4DB2-BD59-A6C34878D82A}">
                    <a16:rowId xmlns:a16="http://schemas.microsoft.com/office/drawing/2014/main" val="10005"/>
                  </a:ext>
                </a:extLst>
              </a:tr>
              <a:tr h="0">
                <a:tc>
                  <a:txBody>
                    <a:bodyPr/>
                    <a:lstStyle/>
                    <a:p>
                      <a:pPr>
                        <a:defRPr/>
                      </a:pPr>
                      <a:r>
                        <a:rPr lang="it-IT" sz="1000" b="0" i="0">
                          <a:solidFill>
                            <a:srgbClr val="000000"/>
                          </a:solidFill>
                          <a:latin typeface="Arial"/>
                          <a:cs typeface="Arial"/>
                        </a:rPr>
                        <a:t>C-band (1550 nm)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C-band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17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N/A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N/A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3.9 km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70 kbps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CV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extLst>
                  <a:ext uri="{0D108BD9-81ED-4DB2-BD59-A6C34878D82A}">
                    <a16:rowId xmlns:a16="http://schemas.microsoft.com/office/drawing/2014/main" val="10006"/>
                  </a:ext>
                </a:extLst>
              </a:tr>
              <a:tr h="0">
                <a:tc>
                  <a:txBody>
                    <a:bodyPr/>
                    <a:lstStyle/>
                    <a:p>
                      <a:pPr>
                        <a:defRPr/>
                      </a:pPr>
                      <a:r>
                        <a:rPr lang="it-IT" sz="1000" b="0" i="0">
                          <a:solidFill>
                            <a:srgbClr val="000000"/>
                          </a:solidFill>
                          <a:latin typeface="Arial"/>
                          <a:cs typeface="Arial"/>
                        </a:rPr>
                        <a:t>C-band (1551.7 nm)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C-band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4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Tunable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400 Gbps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1.9 km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1.28 kbps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DV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extLst>
                  <a:ext uri="{0D108BD9-81ED-4DB2-BD59-A6C34878D82A}">
                    <a16:rowId xmlns:a16="http://schemas.microsoft.com/office/drawing/2014/main" val="10007"/>
                  </a:ext>
                </a:extLst>
              </a:tr>
              <a:tr h="0">
                <a:tc>
                  <a:txBody>
                    <a:bodyPr/>
                    <a:lstStyle/>
                    <a:p>
                      <a:pPr>
                        <a:defRPr/>
                      </a:pPr>
                      <a:r>
                        <a:rPr lang="it-IT" sz="1000" b="0" i="0">
                          <a:solidFill>
                            <a:srgbClr val="000000"/>
                          </a:solidFill>
                          <a:latin typeface="Arial"/>
                          <a:cs typeface="Arial"/>
                        </a:rPr>
                        <a:t>O-band (1310 nm)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C-band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5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Tunable </a:t>
                      </a:r>
                      <a:endParaRPr lang="it-IT" sz="1200">
                        <a:latin typeface="Arial"/>
                        <a:cs typeface="Arial"/>
                      </a:endParaRPr>
                    </a:p>
                  </a:txBody>
                  <a:tcPr marL="50635" marR="50635" marT="25317" marB="25317" anchor="ctr">
                    <a:lnL w="6350" algn="ctr">
                      <a:solidFill>
                        <a:srgbClr val="000000"/>
                      </a:solidFill>
                    </a:lnL>
                    <a:lnR w="6350" algn="ctr">
                      <a:solidFill>
                        <a:srgbClr val="000000"/>
                      </a:solidFill>
                      <a:miter/>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500 Gbps </a:t>
                      </a:r>
                      <a:endParaRPr lang="it-IT" sz="1200">
                        <a:latin typeface="Arial"/>
                        <a:cs typeface="Arial"/>
                      </a:endParaRPr>
                    </a:p>
                  </a:txBody>
                  <a:tcPr marL="50635" marR="50635" marT="25317" marB="25317" anchor="ctr">
                    <a:lnL w="6350" cap="flat" cmpd="sng" algn="ctr">
                      <a:solidFill>
                        <a:srgbClr val="000000"/>
                      </a:solidFill>
                      <a:prstDash val="solid"/>
                      <a:miter lim="800000"/>
                      <a:headEnd type="none" w="med" len="med"/>
                      <a:tailEnd type="none" w="med" len="med"/>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14.2 km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1.95 kbps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tc>
                  <a:txBody>
                    <a:bodyPr/>
                    <a:lstStyle/>
                    <a:p>
                      <a:pPr>
                        <a:defRPr/>
                      </a:pPr>
                      <a:r>
                        <a:rPr lang="it-IT" sz="1000" b="0" i="0">
                          <a:solidFill>
                            <a:srgbClr val="000000"/>
                          </a:solidFill>
                          <a:latin typeface="Arial"/>
                          <a:cs typeface="Arial"/>
                        </a:rPr>
                        <a:t>DV </a:t>
                      </a:r>
                      <a:endParaRPr lang="it-IT" sz="1200">
                        <a:latin typeface="Arial"/>
                        <a:cs typeface="Arial"/>
                      </a:endParaRPr>
                    </a:p>
                  </a:txBody>
                  <a:tcPr marL="50635" marR="50635" marT="25317" marB="25317" anchor="ctr">
                    <a:lnL w="6350" algn="ctr">
                      <a:solidFill>
                        <a:srgbClr val="000000"/>
                      </a:solidFill>
                    </a:lnL>
                    <a:lnR w="6350" algn="ctr">
                      <a:solidFill>
                        <a:srgbClr val="000000"/>
                      </a:solidFill>
                    </a:lnR>
                    <a:lnT w="6350" algn="ctr">
                      <a:solidFill>
                        <a:srgbClr val="000000"/>
                      </a:solidFill>
                    </a:lnT>
                    <a:lnB w="6350" algn="ctr">
                      <a:solidFill>
                        <a:srgbClr val="000000"/>
                      </a:solidFill>
                    </a:lnB>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4"/>
          </p:nvPr>
        </p:nvSpPr>
        <p:spPr bwMode="auto"/>
        <p:txBody>
          <a:bodyPr/>
          <a:lstStyle/>
          <a:p>
            <a:pPr>
              <a:defRPr/>
            </a:pPr>
            <a:fld id="{9E7CA0F2-EE66-4F60-8C00-E0BE38E7AEC5}" type="slidenum">
              <a:rPr lang="en-GB"/>
              <a:t>13</a:t>
            </a:fld>
            <a:endParaRPr lang="en-GB"/>
          </a:p>
        </p:txBody>
      </p:sp>
      <p:sp>
        <p:nvSpPr>
          <p:cNvPr id="4" name="Title 3"/>
          <p:cNvSpPr>
            <a:spLocks noGrp="1"/>
          </p:cNvSpPr>
          <p:nvPr>
            <p:ph type="title"/>
          </p:nvPr>
        </p:nvSpPr>
        <p:spPr bwMode="auto"/>
        <p:txBody>
          <a:bodyPr/>
          <a:lstStyle/>
          <a:p>
            <a:pPr>
              <a:defRPr/>
            </a:pPr>
            <a:r>
              <a:rPr lang="en-GB"/>
              <a:t>State of the Art - Field Trials Muxing QKD and Classical Signals </a:t>
            </a:r>
            <a:endParaRPr/>
          </a:p>
        </p:txBody>
      </p:sp>
      <p:sp>
        <p:nvSpPr>
          <p:cNvPr id="6" name="Rectangle 1"/>
          <p:cNvSpPr>
            <a:spLocks noChangeArrowheads="1"/>
          </p:cNvSpPr>
          <p:nvPr/>
        </p:nvSpPr>
        <p:spPr bwMode="auto">
          <a:xfrm flipV="1">
            <a:off x="350838" y="1511350"/>
            <a:ext cx="9142786" cy="64633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br>
              <a:rPr lang="it-IT" sz="1800" b="0" i="0" u="none" strike="noStrike" cap="none">
                <a:ln>
                  <a:noFill/>
                </a:ln>
                <a:solidFill>
                  <a:schemeClr val="tx1"/>
                </a:solidFill>
                <a:latin typeface="Arial"/>
              </a:rPr>
            </a:br>
            <a:endParaRPr lang="it-IT" sz="1800" b="0" i="0" u="none" strike="noStrike" cap="none">
              <a:ln>
                <a:noFill/>
              </a:ln>
              <a:solidFill>
                <a:schemeClr val="tx1"/>
              </a:solidFill>
              <a:latin typeface="Arial"/>
            </a:endParaRPr>
          </a:p>
        </p:txBody>
      </p:sp>
      <p:sp>
        <p:nvSpPr>
          <p:cNvPr id="7" name="TextBox 6"/>
          <p:cNvSpPr txBox="1"/>
          <p:nvPr/>
        </p:nvSpPr>
        <p:spPr bwMode="auto">
          <a:xfrm>
            <a:off x="480906" y="3589242"/>
            <a:ext cx="8219485" cy="335639"/>
          </a:xfrm>
          <a:prstGeom prst="rect">
            <a:avLst/>
          </a:prstGeom>
          <a:noFill/>
        </p:spPr>
        <p:txBody>
          <a:bodyPr wrap="square">
            <a:spAutoFit/>
          </a:bodyPr>
          <a:lstStyle/>
          <a:p>
            <a:pPr>
              <a:defRPr/>
            </a:pPr>
            <a:r>
              <a:rPr lang="en-GB" sz="800">
                <a:solidFill>
                  <a:srgbClr val="414140"/>
                </a:solidFill>
                <a:latin typeface="Arial"/>
                <a:cs typeface="Arial"/>
              </a:rPr>
              <a:t>Y. Cao, Y. Zhao, Q. Wang, J. Zhang, S. X. Ng and L. Hanzo, "The Evolution of Quantum Key Distribution Networks: On the Road to the Qinternet," in IEEE Communications Surveys &amp; Tutorials, vol. 24, no. 2, pp. 839-894, Second quarter 2022, doi: 10.1109/COMST.2022.3144219.</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le 8"/>
          <p:cNvSpPr>
            <a:spLocks noGrp="1"/>
          </p:cNvSpPr>
          <p:nvPr>
            <p:ph type="title"/>
          </p:nvPr>
        </p:nvSpPr>
        <p:spPr/>
        <p:txBody>
          <a:bodyPr/>
          <a:lstStyle/>
          <a:p>
            <a:r>
              <a:rPr lang="en-GB"/>
              <a:t>QKD Devices</a:t>
            </a:r>
          </a:p>
        </p:txBody>
      </p:sp>
      <p:sp>
        <p:nvSpPr>
          <p:cNvPr id="4" name="Segnaposto contenuto 2"/>
          <p:cNvSpPr txBox="1"/>
          <p:nvPr/>
        </p:nvSpPr>
        <p:spPr bwMode="auto">
          <a:xfrm>
            <a:off x="350202" y="964417"/>
            <a:ext cx="3869374" cy="2866441"/>
          </a:xfrm>
          <a:prstGeom prst="rect">
            <a:avLst/>
          </a:prstGeom>
        </p:spPr>
        <p:txBody>
          <a:bodyPr vert="horz" lIns="91440" tIns="45720" rIns="91440" bIns="45720" rtlCol="0">
            <a:normAutofit fontScale="92500"/>
          </a:bodyPr>
          <a:lstStyle>
            <a:lvl1pPr marL="171450" indent="-171450" algn="l" defTabSz="685800">
              <a:lnSpc>
                <a:spcPct val="90000"/>
              </a:lnSpc>
              <a:spcBef>
                <a:spcPts val="750"/>
              </a:spcBef>
              <a:buFont typeface="Arial"/>
              <a:buChar char="•"/>
              <a:defRPr sz="1600">
                <a:solidFill>
                  <a:srgbClr val="414140"/>
                </a:solidFill>
                <a:latin typeface="Arial"/>
                <a:ea typeface="Verdana"/>
                <a:cs typeface="Arial"/>
              </a:defRPr>
            </a:lvl1pPr>
            <a:lvl2pPr marL="514350" indent="-171450" algn="l" defTabSz="685800">
              <a:lnSpc>
                <a:spcPct val="90000"/>
              </a:lnSpc>
              <a:spcBef>
                <a:spcPts val="375"/>
              </a:spcBef>
              <a:buFont typeface="Arial"/>
              <a:buChar char="•"/>
              <a:defRPr sz="1400">
                <a:solidFill>
                  <a:srgbClr val="414140"/>
                </a:solidFill>
                <a:latin typeface="Arial"/>
                <a:ea typeface="Verdana"/>
                <a:cs typeface="Arial"/>
              </a:defRPr>
            </a:lvl2pPr>
            <a:lvl3pPr marL="857250" indent="-171450" algn="l" defTabSz="685800">
              <a:lnSpc>
                <a:spcPct val="90000"/>
              </a:lnSpc>
              <a:spcBef>
                <a:spcPts val="375"/>
              </a:spcBef>
              <a:buFont typeface="Arial"/>
              <a:buChar char="•"/>
              <a:defRPr sz="1200">
                <a:solidFill>
                  <a:srgbClr val="414140"/>
                </a:solidFill>
                <a:latin typeface="Arial"/>
                <a:ea typeface="Verdana"/>
                <a:cs typeface="Arial"/>
              </a:defRPr>
            </a:lvl3pPr>
            <a:lvl4pPr marL="1200150" indent="-171450" algn="l" defTabSz="685800">
              <a:lnSpc>
                <a:spcPct val="90000"/>
              </a:lnSpc>
              <a:spcBef>
                <a:spcPts val="375"/>
              </a:spcBef>
              <a:buFont typeface="Arial"/>
              <a:buChar char="•"/>
              <a:defRPr sz="1200">
                <a:solidFill>
                  <a:srgbClr val="414140"/>
                </a:solidFill>
                <a:latin typeface="Arial"/>
                <a:ea typeface="Verdana"/>
                <a:cs typeface="Arial"/>
              </a:defRPr>
            </a:lvl4pPr>
            <a:lvl5pPr marL="1543050" indent="-171450" algn="l" defTabSz="685800">
              <a:lnSpc>
                <a:spcPct val="90000"/>
              </a:lnSpc>
              <a:spcBef>
                <a:spcPts val="375"/>
              </a:spcBef>
              <a:buFont typeface="Arial"/>
              <a:buChar char="•"/>
              <a:defRPr sz="1200">
                <a:solidFill>
                  <a:srgbClr val="414140"/>
                </a:solidFill>
                <a:latin typeface="Arial"/>
                <a:ea typeface="Verdan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pPr algn="just">
              <a:lnSpc>
                <a:spcPct val="100000"/>
              </a:lnSpc>
              <a:spcBef>
                <a:spcPts val="1200"/>
              </a:spcBef>
              <a:defRPr/>
            </a:pPr>
            <a:r>
              <a:rPr lang="en-US" dirty="0"/>
              <a:t>Portable and compact in size</a:t>
            </a:r>
            <a:endParaRPr dirty="0"/>
          </a:p>
          <a:p>
            <a:pPr algn="just">
              <a:lnSpc>
                <a:spcPct val="100000"/>
              </a:lnSpc>
              <a:spcBef>
                <a:spcPts val="1200"/>
              </a:spcBef>
              <a:defRPr/>
            </a:pPr>
            <a:r>
              <a:rPr lang="en-GB" dirty="0"/>
              <a:t>Telecom wavelength</a:t>
            </a:r>
            <a:endParaRPr dirty="0"/>
          </a:p>
          <a:p>
            <a:pPr algn="just">
              <a:lnSpc>
                <a:spcPct val="100000"/>
              </a:lnSpc>
              <a:spcBef>
                <a:spcPts val="1200"/>
              </a:spcBef>
              <a:defRPr/>
            </a:pPr>
            <a:r>
              <a:rPr lang="en-GB" dirty="0"/>
              <a:t>BB84 protocol</a:t>
            </a:r>
          </a:p>
          <a:p>
            <a:pPr algn="just">
              <a:lnSpc>
                <a:spcPct val="100000"/>
              </a:lnSpc>
              <a:spcBef>
                <a:spcPts val="1200"/>
              </a:spcBef>
              <a:defRPr/>
            </a:pPr>
            <a:r>
              <a:rPr lang="it-IT" dirty="0"/>
              <a:t>One-</a:t>
            </a:r>
            <a:r>
              <a:rPr lang="it-IT" dirty="0" err="1"/>
              <a:t>decoy</a:t>
            </a:r>
            <a:r>
              <a:rPr lang="it-IT"/>
              <a:t> state method</a:t>
            </a:r>
            <a:endParaRPr dirty="0"/>
          </a:p>
          <a:p>
            <a:pPr algn="just">
              <a:lnSpc>
                <a:spcPct val="100000"/>
              </a:lnSpc>
              <a:spcBef>
                <a:spcPts val="1200"/>
              </a:spcBef>
              <a:defRPr/>
            </a:pPr>
            <a:r>
              <a:rPr lang="en-GB" dirty="0"/>
              <a:t>Photon polarization</a:t>
            </a:r>
            <a:endParaRPr dirty="0"/>
          </a:p>
          <a:p>
            <a:pPr algn="just">
              <a:lnSpc>
                <a:spcPct val="100000"/>
              </a:lnSpc>
              <a:spcBef>
                <a:spcPts val="1200"/>
              </a:spcBef>
              <a:defRPr/>
            </a:pPr>
            <a:r>
              <a:rPr lang="en-GB" dirty="0"/>
              <a:t>Patented </a:t>
            </a:r>
            <a:r>
              <a:rPr lang="en-GB" dirty="0" err="1"/>
              <a:t>iPognac</a:t>
            </a:r>
            <a:r>
              <a:rPr lang="en-GB" dirty="0"/>
              <a:t> polarization encoder</a:t>
            </a:r>
            <a:endParaRPr dirty="0"/>
          </a:p>
          <a:p>
            <a:pPr algn="just">
              <a:lnSpc>
                <a:spcPct val="100000"/>
              </a:lnSpc>
              <a:spcBef>
                <a:spcPts val="1200"/>
              </a:spcBef>
              <a:defRPr/>
            </a:pPr>
            <a:r>
              <a:rPr lang="en-GB" dirty="0"/>
              <a:t>Time-multiplexing scheme at the receiver to use only one single photon detector</a:t>
            </a:r>
            <a:endParaRPr dirty="0"/>
          </a:p>
          <a:p>
            <a:pPr>
              <a:defRPr/>
            </a:pPr>
            <a:endParaRPr lang="en-GB" dirty="0"/>
          </a:p>
        </p:txBody>
      </p:sp>
      <p:pic>
        <p:nvPicPr>
          <p:cNvPr id="491080283" name="Immagine 491080282"/>
          <p:cNvPicPr>
            <a:picLocks noChangeAspect="1"/>
          </p:cNvPicPr>
          <p:nvPr/>
        </p:nvPicPr>
        <p:blipFill>
          <a:blip r:embed="rId3"/>
          <a:stretch/>
        </p:blipFill>
        <p:spPr bwMode="auto">
          <a:xfrm>
            <a:off x="3013464" y="964417"/>
            <a:ext cx="3821924" cy="2866443"/>
          </a:xfrm>
          <a:prstGeom prst="rect">
            <a:avLst/>
          </a:prstGeom>
          <a:ln>
            <a:solidFill>
              <a:schemeClr val="accent2"/>
            </a:solidFill>
          </a:ln>
        </p:spPr>
      </p:pic>
      <p:sp>
        <p:nvSpPr>
          <p:cNvPr id="6" name="Slide Number Placeholder 2">
            <a:extLst>
              <a:ext uri="{FF2B5EF4-FFF2-40B4-BE49-F238E27FC236}">
                <a16:creationId xmlns:a16="http://schemas.microsoft.com/office/drawing/2014/main" id="{D7A2AFBB-3FD0-2C45-3233-BA762173E050}"/>
              </a:ext>
            </a:extLst>
          </p:cNvPr>
          <p:cNvSpPr>
            <a:spLocks noGrp="1"/>
          </p:cNvSpPr>
          <p:nvPr>
            <p:ph type="sldNum" sz="quarter" idx="4"/>
          </p:nvPr>
        </p:nvSpPr>
        <p:spPr bwMode="auto">
          <a:xfrm>
            <a:off x="6732039" y="4749336"/>
            <a:ext cx="2057400" cy="274637"/>
          </a:xfrm>
        </p:spPr>
        <p:txBody>
          <a:bodyPr/>
          <a:lstStyle/>
          <a:p>
            <a:pPr>
              <a:defRPr/>
            </a:pPr>
            <a:fld id="{9E7CA0F2-EE66-4F60-8C00-E0BE38E7AEC5}" type="slidenum">
              <a:rPr lang="en-GB"/>
              <a:t>14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0.00093 L 0.18472 -0.00031 " pathEditMode="relative" rAng="0" ptsTypes="AA">
                                      <p:cBhvr>
                                        <p:cTn id="6" dur="1000" fill="hold"/>
                                        <p:tgtEl>
                                          <p:spTgt spid="491080283"/>
                                        </p:tgtEl>
                                        <p:attrNameLst>
                                          <p:attrName>ppt_x</p:attrName>
                                          <p:attrName>ppt_y</p:attrName>
                                        </p:attrNameLst>
                                      </p:cBhvr>
                                      <p:rCtr x="9236" y="31"/>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Segnaposto contenuto 5"/>
          <p:cNvPicPr>
            <a:picLocks noGrp="1" noChangeAspect="1"/>
          </p:cNvPicPr>
          <p:nvPr>
            <p:ph idx="1"/>
          </p:nvPr>
        </p:nvPicPr>
        <p:blipFill>
          <a:blip r:embed="rId3"/>
          <a:stretch/>
        </p:blipFill>
        <p:spPr bwMode="auto">
          <a:xfrm>
            <a:off x="350289" y="1333896"/>
            <a:ext cx="8439150" cy="1799920"/>
          </a:xfrm>
          <a:prstGeom prst="rect">
            <a:avLst/>
          </a:prstGeom>
        </p:spPr>
      </p:pic>
      <p:sp>
        <p:nvSpPr>
          <p:cNvPr id="3" name="Segnaposto numero diapositiva 2"/>
          <p:cNvSpPr>
            <a:spLocks noGrp="1"/>
          </p:cNvSpPr>
          <p:nvPr>
            <p:ph type="sldNum" sz="quarter" idx="4"/>
          </p:nvPr>
        </p:nvSpPr>
        <p:spPr bwMode="auto"/>
        <p:txBody>
          <a:bodyPr/>
          <a:lstStyle/>
          <a:p>
            <a:pPr>
              <a:defRPr/>
            </a:pPr>
            <a:fld id="{9E7CA0F2-EE66-4F60-8C00-E0BE38E7AEC5}" type="slidenum">
              <a:rPr lang="en-GB"/>
              <a:t>15</a:t>
            </a:fld>
            <a:endParaRPr lang="en-GB"/>
          </a:p>
        </p:txBody>
      </p:sp>
      <p:sp>
        <p:nvSpPr>
          <p:cNvPr id="4" name="Titolo 3"/>
          <p:cNvSpPr>
            <a:spLocks noGrp="1"/>
          </p:cNvSpPr>
          <p:nvPr>
            <p:ph type="title"/>
          </p:nvPr>
        </p:nvSpPr>
        <p:spPr bwMode="auto"/>
        <p:txBody>
          <a:bodyPr/>
          <a:lstStyle/>
          <a:p>
            <a:pPr>
              <a:defRPr/>
            </a:pPr>
            <a:r>
              <a:rPr lang="it-IT"/>
              <a:t>The iPognac</a:t>
            </a:r>
            <a:endParaRPr/>
          </a:p>
        </p:txBody>
      </p:sp>
      <p:sp>
        <p:nvSpPr>
          <p:cNvPr id="7" name="CasellaDiTesto 6"/>
          <p:cNvSpPr txBox="1"/>
          <p:nvPr/>
        </p:nvSpPr>
        <p:spPr bwMode="auto">
          <a:xfrm>
            <a:off x="1066297" y="3640328"/>
            <a:ext cx="7007046" cy="230832"/>
          </a:xfrm>
          <a:prstGeom prst="rect">
            <a:avLst/>
          </a:prstGeom>
          <a:noFill/>
        </p:spPr>
        <p:txBody>
          <a:bodyPr wrap="none" rtlCol="0">
            <a:spAutoFit/>
          </a:bodyPr>
          <a:lstStyle/>
          <a:p>
            <a:pPr>
              <a:defRPr/>
            </a:pPr>
            <a:r>
              <a:rPr lang="it-IT" sz="900"/>
              <a:t>M. Avesani et al., «</a:t>
            </a:r>
            <a:r>
              <a:rPr lang="en-US" sz="900"/>
              <a:t>Stable, low-error, and calibration-free polarization encoder for free-space quantum communication</a:t>
            </a:r>
            <a:r>
              <a:rPr lang="it-IT" sz="900"/>
              <a:t>», Opt. Lett. 45, 4706, 2020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Segnaposto contenuto 5" descr="Immagine che contiene schermata, linea, diagramma, Elementi grafici&#10;&#10;Descrizione generata automaticamente"/>
          <p:cNvPicPr>
            <a:picLocks noGrp="1" noChangeAspect="1"/>
          </p:cNvPicPr>
          <p:nvPr>
            <p:ph idx="1"/>
          </p:nvPr>
        </p:nvPicPr>
        <p:blipFill>
          <a:blip r:embed="rId3"/>
          <a:stretch/>
        </p:blipFill>
        <p:spPr bwMode="auto">
          <a:xfrm>
            <a:off x="903092" y="1258321"/>
            <a:ext cx="7333455" cy="2366691"/>
          </a:xfrm>
          <a:prstGeom prst="rect">
            <a:avLst/>
          </a:prstGeom>
        </p:spPr>
      </p:pic>
      <p:sp>
        <p:nvSpPr>
          <p:cNvPr id="3" name="Segnaposto numero diapositiva 2"/>
          <p:cNvSpPr>
            <a:spLocks noGrp="1"/>
          </p:cNvSpPr>
          <p:nvPr>
            <p:ph type="sldNum" sz="quarter" idx="4"/>
          </p:nvPr>
        </p:nvSpPr>
        <p:spPr bwMode="auto"/>
        <p:txBody>
          <a:bodyPr/>
          <a:lstStyle/>
          <a:p>
            <a:pPr>
              <a:defRPr/>
            </a:pPr>
            <a:fld id="{9E7CA0F2-EE66-4F60-8C00-E0BE38E7AEC5}" type="slidenum">
              <a:rPr lang="en-GB"/>
              <a:t>16</a:t>
            </a:fld>
            <a:endParaRPr lang="en-GB"/>
          </a:p>
        </p:txBody>
      </p:sp>
      <p:sp>
        <p:nvSpPr>
          <p:cNvPr id="4" name="Titolo 3"/>
          <p:cNvSpPr>
            <a:spLocks noGrp="1"/>
          </p:cNvSpPr>
          <p:nvPr>
            <p:ph type="title"/>
          </p:nvPr>
        </p:nvSpPr>
        <p:spPr bwMode="auto"/>
        <p:txBody>
          <a:bodyPr/>
          <a:lstStyle/>
          <a:p>
            <a:pPr>
              <a:defRPr/>
            </a:pPr>
            <a:r>
              <a:rPr lang="it-IT"/>
              <a:t>Time multiplexing at the receiver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le 8"/>
          <p:cNvSpPr>
            <a:spLocks noGrp="1"/>
          </p:cNvSpPr>
          <p:nvPr>
            <p:ph type="title"/>
          </p:nvPr>
        </p:nvSpPr>
        <p:spPr bwMode="auto"/>
        <p:txBody>
          <a:bodyPr/>
          <a:lstStyle/>
          <a:p>
            <a:pPr>
              <a:defRPr/>
            </a:pPr>
            <a:r>
              <a:rPr lang="en-GB"/>
              <a:t>Wavelength multiplexing with classical signals</a:t>
            </a:r>
            <a:endParaRPr/>
          </a:p>
        </p:txBody>
      </p:sp>
      <p:pic>
        <p:nvPicPr>
          <p:cNvPr id="443951247" name="Immagine 443951246"/>
          <p:cNvPicPr>
            <a:picLocks noChangeAspect="1"/>
          </p:cNvPicPr>
          <p:nvPr/>
        </p:nvPicPr>
        <p:blipFill>
          <a:blip r:embed="rId3"/>
          <a:stretch/>
        </p:blipFill>
        <p:spPr bwMode="auto">
          <a:xfrm>
            <a:off x="1365380" y="893788"/>
            <a:ext cx="6408880" cy="3355924"/>
          </a:xfrm>
          <a:prstGeom prst="rect">
            <a:avLst/>
          </a:prstGeom>
        </p:spPr>
      </p:pic>
      <p:sp>
        <p:nvSpPr>
          <p:cNvPr id="2" name="Slide Number Placeholder 2">
            <a:extLst>
              <a:ext uri="{FF2B5EF4-FFF2-40B4-BE49-F238E27FC236}">
                <a16:creationId xmlns:a16="http://schemas.microsoft.com/office/drawing/2014/main" id="{3E42C6C1-0DFC-36B1-965B-97D16E78F9A4}"/>
              </a:ext>
            </a:extLst>
          </p:cNvPr>
          <p:cNvSpPr>
            <a:spLocks noGrp="1"/>
          </p:cNvSpPr>
          <p:nvPr>
            <p:ph type="sldNum" sz="quarter" idx="4"/>
          </p:nvPr>
        </p:nvSpPr>
        <p:spPr bwMode="auto">
          <a:xfrm>
            <a:off x="6732039" y="4749336"/>
            <a:ext cx="2057400" cy="274637"/>
          </a:xfrm>
        </p:spPr>
        <p:txBody>
          <a:bodyPr/>
          <a:lstStyle/>
          <a:p>
            <a:pPr>
              <a:defRPr/>
            </a:pPr>
            <a:fld id="{9E7CA0F2-EE66-4F60-8C00-E0BE38E7AEC5}" type="slidenum">
              <a:rPr lang="en-GB"/>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defRPr/>
            </a:pPr>
            <a:r>
              <a:rPr lang="en-GB"/>
              <a:t>The Paduan QKD Network</a:t>
            </a:r>
            <a:endParaRPr/>
          </a:p>
        </p:txBody>
      </p:sp>
      <p:pic>
        <p:nvPicPr>
          <p:cNvPr id="1699771499" name="Immagine 1699771498"/>
          <p:cNvPicPr>
            <a:picLocks noChangeAspect="1"/>
          </p:cNvPicPr>
          <p:nvPr/>
        </p:nvPicPr>
        <p:blipFill>
          <a:blip r:embed="rId3"/>
          <a:stretch/>
        </p:blipFill>
        <p:spPr bwMode="auto">
          <a:xfrm>
            <a:off x="1240666" y="924822"/>
            <a:ext cx="6658308" cy="3174534"/>
          </a:xfrm>
          <a:prstGeom prst="rect">
            <a:avLst/>
          </a:prstGeom>
          <a:ln>
            <a:solidFill>
              <a:schemeClr val="accent2"/>
            </a:solidFill>
          </a:ln>
        </p:spPr>
      </p:pic>
      <p:sp>
        <p:nvSpPr>
          <p:cNvPr id="4" name="Slide Number Placeholder 2">
            <a:extLst>
              <a:ext uri="{FF2B5EF4-FFF2-40B4-BE49-F238E27FC236}">
                <a16:creationId xmlns:a16="http://schemas.microsoft.com/office/drawing/2014/main" id="{B22AF019-E322-5FBD-690A-DB65A76FFA82}"/>
              </a:ext>
            </a:extLst>
          </p:cNvPr>
          <p:cNvSpPr>
            <a:spLocks noGrp="1"/>
          </p:cNvSpPr>
          <p:nvPr>
            <p:ph type="sldNum" sz="quarter" idx="4"/>
          </p:nvPr>
        </p:nvSpPr>
        <p:spPr bwMode="auto">
          <a:xfrm>
            <a:off x="6732039" y="4749336"/>
            <a:ext cx="2057400" cy="274637"/>
          </a:xfrm>
        </p:spPr>
        <p:txBody>
          <a:bodyPr/>
          <a:lstStyle/>
          <a:p>
            <a:pPr>
              <a:defRPr/>
            </a:pPr>
            <a:fld id="{9E7CA0F2-EE66-4F60-8C00-E0BE38E7AEC5}" type="slidenum">
              <a:rPr lang="en-GB"/>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09680908" name="Title 2"/>
          <p:cNvSpPr>
            <a:spLocks noGrp="1"/>
          </p:cNvSpPr>
          <p:nvPr>
            <p:ph type="title"/>
          </p:nvPr>
        </p:nvSpPr>
        <p:spPr bwMode="auto"/>
        <p:txBody>
          <a:bodyPr/>
          <a:lstStyle/>
          <a:p>
            <a:pPr>
              <a:defRPr/>
            </a:pPr>
            <a:r>
              <a:rPr lang="en-GB"/>
              <a:t>The Paduan QKD Network</a:t>
            </a:r>
            <a:endParaRPr/>
          </a:p>
        </p:txBody>
      </p:sp>
      <p:pic>
        <p:nvPicPr>
          <p:cNvPr id="2037341268" name="Immagine 2037341267"/>
          <p:cNvPicPr>
            <a:picLocks noChangeAspect="1"/>
          </p:cNvPicPr>
          <p:nvPr/>
        </p:nvPicPr>
        <p:blipFill>
          <a:blip r:embed="rId3"/>
          <a:stretch/>
        </p:blipFill>
        <p:spPr bwMode="auto">
          <a:xfrm>
            <a:off x="1466723" y="732561"/>
            <a:ext cx="6206193" cy="3431996"/>
          </a:xfrm>
          <a:prstGeom prst="rect">
            <a:avLst/>
          </a:prstGeom>
          <a:ln>
            <a:solidFill>
              <a:schemeClr val="accent2"/>
            </a:solidFill>
          </a:ln>
        </p:spPr>
      </p:pic>
      <p:sp>
        <p:nvSpPr>
          <p:cNvPr id="3" name="TextBox 2"/>
          <p:cNvSpPr txBox="1"/>
          <p:nvPr/>
        </p:nvSpPr>
        <p:spPr bwMode="auto">
          <a:xfrm rot="685213">
            <a:off x="5542667" y="1593958"/>
            <a:ext cx="1733973" cy="615553"/>
          </a:xfrm>
          <a:prstGeom prst="rect">
            <a:avLst/>
          </a:prstGeom>
          <a:noFill/>
        </p:spPr>
        <p:txBody>
          <a:bodyPr wrap="square" rtlCol="0">
            <a:spAutoFit/>
          </a:bodyPr>
          <a:lstStyle/>
          <a:p>
            <a:pPr>
              <a:defRPr/>
            </a:pPr>
            <a:r>
              <a:rPr lang="en-GB" sz="1800" b="1" dirty="0">
                <a:solidFill>
                  <a:srgbClr val="9B0014"/>
                </a:solidFill>
                <a:latin typeface="Arial"/>
                <a:cs typeface="Arial"/>
              </a:rPr>
              <a:t>~13 km G.652</a:t>
            </a:r>
            <a:endParaRPr sz="1400" b="1" dirty="0">
              <a:solidFill>
                <a:srgbClr val="9B0014"/>
              </a:solidFill>
            </a:endParaRPr>
          </a:p>
          <a:p>
            <a:pPr>
              <a:defRPr/>
            </a:pPr>
            <a:endParaRPr lang="en-GB" sz="1600" dirty="0"/>
          </a:p>
        </p:txBody>
      </p:sp>
      <p:sp>
        <p:nvSpPr>
          <p:cNvPr id="4" name="Slide Number Placeholder 2">
            <a:extLst>
              <a:ext uri="{FF2B5EF4-FFF2-40B4-BE49-F238E27FC236}">
                <a16:creationId xmlns:a16="http://schemas.microsoft.com/office/drawing/2014/main" id="{00109FA0-0805-46F9-4726-EE829259C383}"/>
              </a:ext>
            </a:extLst>
          </p:cNvPr>
          <p:cNvSpPr>
            <a:spLocks noGrp="1"/>
          </p:cNvSpPr>
          <p:nvPr>
            <p:ph type="sldNum" sz="quarter" idx="4"/>
          </p:nvPr>
        </p:nvSpPr>
        <p:spPr bwMode="auto">
          <a:xfrm>
            <a:off x="6732039" y="4749336"/>
            <a:ext cx="2057400" cy="274637"/>
          </a:xfrm>
        </p:spPr>
        <p:txBody>
          <a:bodyPr/>
          <a:lstStyle/>
          <a:p>
            <a:pPr>
              <a:defRPr/>
            </a:pPr>
            <a:fld id="{9E7CA0F2-EE66-4F60-8C00-E0BE38E7AEC5}" type="slidenum">
              <a:rPr lang="en-GB"/>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 Placeholder 4"/>
          <p:cNvSpPr>
            <a:spLocks noGrp="1"/>
          </p:cNvSpPr>
          <p:nvPr>
            <p:ph type="body" sz="quarter" idx="11"/>
          </p:nvPr>
        </p:nvSpPr>
        <p:spPr bwMode="auto">
          <a:xfrm>
            <a:off x="656662" y="3468131"/>
            <a:ext cx="3915338" cy="265162"/>
          </a:xfrm>
        </p:spPr>
        <p:txBody>
          <a:bodyPr/>
          <a:lstStyle/>
          <a:p>
            <a:pPr>
              <a:defRPr/>
            </a:pPr>
            <a:r>
              <a:rPr lang="en-GB" dirty="0"/>
              <a:t>Matteo </a:t>
            </a:r>
            <a:r>
              <a:rPr lang="en-GB" dirty="0" err="1"/>
              <a:t>Colantonio</a:t>
            </a:r>
            <a:r>
              <a:rPr lang="en-GB" dirty="0"/>
              <a:t> – matteo.colantonio@garr.it</a:t>
            </a:r>
          </a:p>
        </p:txBody>
      </p:sp>
      <p:sp>
        <p:nvSpPr>
          <p:cNvPr id="3" name="Slide Number Placeholder 2"/>
          <p:cNvSpPr>
            <a:spLocks noGrp="1"/>
          </p:cNvSpPr>
          <p:nvPr>
            <p:ph type="sldNum" sz="quarter" idx="4294967295"/>
          </p:nvPr>
        </p:nvSpPr>
        <p:spPr bwMode="auto">
          <a:xfrm>
            <a:off x="7086600" y="4749800"/>
            <a:ext cx="2057400" cy="274638"/>
          </a:xfrm>
        </p:spPr>
        <p:txBody>
          <a:bodyPr/>
          <a:lstStyle/>
          <a:p>
            <a:pPr>
              <a:defRPr/>
            </a:pPr>
            <a:fld id="{9E7CA0F2-EE66-4F60-8C00-E0BE38E7AEC5}" type="slidenum">
              <a:rPr lang="en-GB"/>
              <a:t>2</a:t>
            </a:fld>
            <a:endParaRPr lang="en-GB"/>
          </a:p>
        </p:txBody>
      </p:sp>
      <p:sp>
        <p:nvSpPr>
          <p:cNvPr id="6" name="Text Placeholder 6"/>
          <p:cNvSpPr txBox="1"/>
          <p:nvPr/>
        </p:nvSpPr>
        <p:spPr bwMode="auto">
          <a:xfrm>
            <a:off x="642038" y="1852204"/>
            <a:ext cx="6298408" cy="765524"/>
          </a:xfrm>
          <a:prstGeom prst="rect">
            <a:avLst/>
          </a:prstGeom>
        </p:spPr>
        <p:txBody>
          <a:bodyPr/>
          <a:lstStyle>
            <a:lvl1pPr marL="0" indent="0" algn="l" defTabSz="685800">
              <a:lnSpc>
                <a:spcPct val="90000"/>
              </a:lnSpc>
              <a:spcBef>
                <a:spcPts val="750"/>
              </a:spcBef>
              <a:buFont typeface="Arial"/>
              <a:buNone/>
              <a:defRPr sz="1600">
                <a:solidFill>
                  <a:srgbClr val="414140"/>
                </a:solidFill>
                <a:latin typeface="Arial"/>
                <a:ea typeface="Verdana"/>
                <a:cs typeface="Arial"/>
              </a:defRPr>
            </a:lvl1pPr>
            <a:lvl2pPr marL="514350" indent="-171450" algn="l" defTabSz="685800">
              <a:lnSpc>
                <a:spcPct val="90000"/>
              </a:lnSpc>
              <a:spcBef>
                <a:spcPts val="375"/>
              </a:spcBef>
              <a:buFont typeface="Arial"/>
              <a:buChar char="•"/>
              <a:defRPr sz="1400">
                <a:solidFill>
                  <a:srgbClr val="414140"/>
                </a:solidFill>
                <a:latin typeface="Arial"/>
                <a:ea typeface="Verdana"/>
                <a:cs typeface="Arial"/>
              </a:defRPr>
            </a:lvl2pPr>
            <a:lvl3pPr marL="857250" indent="-171450" algn="l" defTabSz="685800">
              <a:lnSpc>
                <a:spcPct val="90000"/>
              </a:lnSpc>
              <a:spcBef>
                <a:spcPts val="375"/>
              </a:spcBef>
              <a:buFont typeface="Arial"/>
              <a:buChar char="•"/>
              <a:defRPr sz="1200">
                <a:solidFill>
                  <a:srgbClr val="414140"/>
                </a:solidFill>
                <a:latin typeface="Arial"/>
                <a:ea typeface="Verdana"/>
                <a:cs typeface="Arial"/>
              </a:defRPr>
            </a:lvl3pPr>
            <a:lvl4pPr marL="1200150" indent="-171450" algn="l" defTabSz="685800">
              <a:lnSpc>
                <a:spcPct val="90000"/>
              </a:lnSpc>
              <a:spcBef>
                <a:spcPts val="375"/>
              </a:spcBef>
              <a:buFont typeface="Arial"/>
              <a:buChar char="•"/>
              <a:defRPr sz="1200">
                <a:solidFill>
                  <a:srgbClr val="414140"/>
                </a:solidFill>
                <a:latin typeface="Arial"/>
                <a:ea typeface="Verdana"/>
                <a:cs typeface="Arial"/>
              </a:defRPr>
            </a:lvl4pPr>
            <a:lvl5pPr marL="1543050" indent="-171450" algn="l" defTabSz="685800">
              <a:lnSpc>
                <a:spcPct val="90000"/>
              </a:lnSpc>
              <a:spcBef>
                <a:spcPts val="375"/>
              </a:spcBef>
              <a:buFont typeface="Arial"/>
              <a:buChar char="•"/>
              <a:defRPr sz="1200">
                <a:solidFill>
                  <a:srgbClr val="414140"/>
                </a:solidFill>
                <a:latin typeface="Arial"/>
                <a:ea typeface="Verdan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pPr>
              <a:defRPr/>
            </a:pPr>
            <a:r>
              <a:rPr lang="en-US" sz="4000" dirty="0">
                <a:solidFill>
                  <a:srgbClr val="F6A500"/>
                </a:solidFill>
              </a:rPr>
              <a:t>Introduction to QKD and Quantum Networks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Immagine 5"/>
          <p:cNvPicPr>
            <a:picLocks noChangeAspect="1"/>
          </p:cNvPicPr>
          <p:nvPr/>
        </p:nvPicPr>
        <p:blipFill>
          <a:blip r:embed="rId3"/>
          <a:stretch/>
        </p:blipFill>
        <p:spPr bwMode="auto">
          <a:xfrm>
            <a:off x="350204" y="1470917"/>
            <a:ext cx="4101699" cy="3059997"/>
          </a:xfrm>
          <a:prstGeom prst="rect">
            <a:avLst/>
          </a:prstGeom>
        </p:spPr>
      </p:pic>
      <p:sp>
        <p:nvSpPr>
          <p:cNvPr id="3" name="Slide Number Placeholder 2"/>
          <p:cNvSpPr>
            <a:spLocks noGrp="1"/>
          </p:cNvSpPr>
          <p:nvPr>
            <p:ph type="sldNum" sz="quarter" idx="4"/>
          </p:nvPr>
        </p:nvSpPr>
        <p:spPr bwMode="auto"/>
        <p:txBody>
          <a:bodyPr/>
          <a:lstStyle/>
          <a:p>
            <a:pPr>
              <a:defRPr/>
            </a:pPr>
            <a:fld id="{9E7CA0F2-EE66-4F60-8C00-E0BE38E7AEC5}" type="slidenum">
              <a:rPr lang="en-GB"/>
              <a:t>20</a:t>
            </a:fld>
            <a:endParaRPr lang="en-GB"/>
          </a:p>
        </p:txBody>
      </p:sp>
      <p:sp>
        <p:nvSpPr>
          <p:cNvPr id="4" name="Title 3"/>
          <p:cNvSpPr>
            <a:spLocks noGrp="1"/>
          </p:cNvSpPr>
          <p:nvPr>
            <p:ph type="title"/>
          </p:nvPr>
        </p:nvSpPr>
        <p:spPr bwMode="auto"/>
        <p:txBody>
          <a:bodyPr/>
          <a:lstStyle/>
          <a:p>
            <a:pPr>
              <a:defRPr/>
            </a:pPr>
            <a:r>
              <a:rPr lang="en-GB"/>
              <a:t>Results: Quantum C-band + Classical O-band</a:t>
            </a:r>
            <a:endParaRPr/>
          </a:p>
        </p:txBody>
      </p:sp>
      <p:pic>
        <p:nvPicPr>
          <p:cNvPr id="8" name="Immagine 7"/>
          <p:cNvPicPr>
            <a:picLocks noChangeAspect="1"/>
          </p:cNvPicPr>
          <p:nvPr/>
        </p:nvPicPr>
        <p:blipFill>
          <a:blip r:embed="rId4"/>
          <a:stretch/>
        </p:blipFill>
        <p:spPr bwMode="auto">
          <a:xfrm>
            <a:off x="4569820" y="1470918"/>
            <a:ext cx="4101696" cy="3059995"/>
          </a:xfrm>
          <a:prstGeom prst="rect">
            <a:avLst/>
          </a:prstGeom>
        </p:spPr>
      </p:pic>
      <mc:AlternateContent xmlns:mc="http://schemas.openxmlformats.org/markup-compatibility/2006" xmlns:a14="http://schemas.microsoft.com/office/drawing/2010/main">
        <mc:Choice Requires="a14">
          <p:sp>
            <p:nvSpPr>
              <p:cNvPr id="9" name="Content Placeholder 1"/>
              <p:cNvSpPr>
                <a:spLocks noGrp="1"/>
              </p:cNvSpPr>
              <p:nvPr>
                <p:ph idx="1"/>
              </p:nvPr>
            </p:nvSpPr>
            <p:spPr bwMode="auto">
              <a:xfrm>
                <a:off x="615780" y="718116"/>
                <a:ext cx="8055736" cy="760538"/>
              </a:xfrm>
            </p:spPr>
            <p:txBody>
              <a:bodyPr/>
              <a:lstStyle/>
              <a:p>
                <a:pPr marL="0" indent="0">
                  <a:buNone/>
                  <a:defRPr/>
                </a:pPr>
                <a:r>
                  <a:rPr lang="en-GB"/>
                  <a:t>Classical signal:	10GBASE-LR transceivers		</a:t>
                </a:r>
                <a14:m>
                  <m:oMath xmlns:m="http://schemas.openxmlformats.org/officeDocument/2006/math">
                    <m:sSubSup>
                      <m:sSubSupPr>
                        <m:ctrlPr>
                          <a:rPr lang="en-GB" b="0" i="1">
                            <a:latin typeface="Cambria Math" panose="02040503050406030204" pitchFamily="18" charset="0"/>
                            <a:ea typeface="Cambria Math"/>
                            <a:cs typeface="Cambria Math"/>
                          </a:rPr>
                        </m:ctrlPr>
                      </m:sSubSupPr>
                      <m:e>
                        <m:r>
                          <m:rPr>
                            <m:sty m:val="p"/>
                          </m:rPr>
                          <a:rPr lang="en-GB" b="0" i="0">
                            <a:latin typeface="Cambria Math"/>
                          </a:rPr>
                          <m:t>P</m:t>
                        </m:r>
                      </m:e>
                      <m:sub>
                        <m:r>
                          <m:rPr>
                            <m:sty m:val="p"/>
                          </m:rPr>
                          <a:rPr lang="en-GB" b="0" i="0">
                            <a:latin typeface="Cambria Math"/>
                          </a:rPr>
                          <m:t>min</m:t>
                        </m:r>
                      </m:sub>
                      <m:sup>
                        <m:r>
                          <m:rPr>
                            <m:sty m:val="p"/>
                          </m:rPr>
                          <a:rPr lang="en-GB" b="0" i="0">
                            <a:latin typeface="Cambria Math"/>
                          </a:rPr>
                          <m:t>rx</m:t>
                        </m:r>
                      </m:sup>
                    </m:sSubSup>
                    <m:r>
                      <a:rPr lang="en-GB" b="0" i="0">
                        <a:latin typeface="Cambria Math"/>
                      </a:rPr>
                      <m:t>=</m:t>
                    </m:r>
                    <m:r>
                      <a:rPr lang="en-GB" i="1">
                        <a:latin typeface="Cambria Math"/>
                      </a:rPr>
                      <m:t>−</m:t>
                    </m:r>
                    <m:r>
                      <a:rPr lang="en-GB" i="1">
                        <a:latin typeface="Cambria Math"/>
                      </a:rPr>
                      <m:t>14</m:t>
                    </m:r>
                    <m:r>
                      <a:rPr lang="en-GB" b="0" i="1">
                        <a:latin typeface="Cambria Math"/>
                      </a:rPr>
                      <m:t>.</m:t>
                    </m:r>
                    <m:r>
                      <a:rPr lang="en-GB" b="0" i="1">
                        <a:latin typeface="Cambria Math"/>
                      </a:rPr>
                      <m:t>4</m:t>
                    </m:r>
                    <m:r>
                      <a:rPr lang="en-GB" i="1">
                        <a:latin typeface="Cambria Math"/>
                      </a:rPr>
                      <m:t> </m:t>
                    </m:r>
                    <m:r>
                      <a:rPr lang="en-GB" i="1">
                        <a:latin typeface="Cambria Math"/>
                      </a:rPr>
                      <m:t>𝑑𝐵𝑚</m:t>
                    </m:r>
                  </m:oMath>
                </a14:m>
                <a:endParaRPr lang="en-GB"/>
              </a:p>
              <a:p>
                <a:pPr marL="0" indent="0">
                  <a:buNone/>
                  <a:defRPr/>
                </a:pPr>
                <a:r>
                  <a:rPr lang="en-GB"/>
                  <a:t>			10Gbps error-free 			</a:t>
                </a:r>
                <a14:m>
                  <m:oMath xmlns:m="http://schemas.openxmlformats.org/officeDocument/2006/math">
                    <m:sSubSup>
                      <m:sSubSupPr>
                        <m:ctrlPr>
                          <a:rPr lang="en-GB" i="1">
                            <a:latin typeface="Cambria Math" panose="02040503050406030204" pitchFamily="18" charset="0"/>
                            <a:ea typeface="Cambria Math"/>
                            <a:cs typeface="Cambria Math"/>
                          </a:rPr>
                        </m:ctrlPr>
                      </m:sSubSupPr>
                      <m:e>
                        <m:r>
                          <m:rPr>
                            <m:sty m:val="p"/>
                          </m:rPr>
                          <a:rPr lang="en-GB">
                            <a:latin typeface="Cambria Math"/>
                          </a:rPr>
                          <m:t>P</m:t>
                        </m:r>
                      </m:e>
                      <m:sub/>
                      <m:sup>
                        <m:r>
                          <m:rPr>
                            <m:sty m:val="p"/>
                          </m:rPr>
                          <a:rPr lang="en-GB">
                            <a:latin typeface="Cambria Math"/>
                          </a:rPr>
                          <m:t>rx</m:t>
                        </m:r>
                      </m:sup>
                    </m:sSubSup>
                    <m:r>
                      <a:rPr lang="en-GB" b="0" i="0">
                        <a:latin typeface="Cambria Math"/>
                      </a:rPr>
                      <m:t>  </m:t>
                    </m:r>
                    <m:r>
                      <a:rPr lang="en-GB">
                        <a:latin typeface="Cambria Math"/>
                      </a:rPr>
                      <m:t>=</m:t>
                    </m:r>
                    <m:r>
                      <a:rPr lang="en-GB" i="1">
                        <a:latin typeface="Cambria Math"/>
                      </a:rPr>
                      <m:t>−</m:t>
                    </m:r>
                    <m:r>
                      <a:rPr lang="en-GB" i="1">
                        <a:latin typeface="Cambria Math"/>
                      </a:rPr>
                      <m:t>14</m:t>
                    </m:r>
                    <m:r>
                      <a:rPr lang="it-IT" b="0" i="1">
                        <a:latin typeface="Cambria Math"/>
                      </a:rPr>
                      <m:t>.</m:t>
                    </m:r>
                    <m:r>
                      <a:rPr lang="it-IT" b="0" i="1">
                        <a:latin typeface="Cambria Math"/>
                      </a:rPr>
                      <m:t>0</m:t>
                    </m:r>
                    <m:r>
                      <a:rPr lang="en-GB" i="1">
                        <a:latin typeface="Cambria Math"/>
                      </a:rPr>
                      <m:t> </m:t>
                    </m:r>
                    <m:r>
                      <a:rPr lang="en-GB" i="1">
                        <a:latin typeface="Cambria Math"/>
                      </a:rPr>
                      <m:t>𝑑𝐵𝑚</m:t>
                    </m:r>
                  </m:oMath>
                </a14:m>
                <a:endParaRPr lang="en-GB"/>
              </a:p>
            </p:txBody>
          </p:sp>
        </mc:Choice>
        <mc:Fallback xmlns="">
          <p:sp>
            <p:nvSpPr>
              <p:cNvPr id="9" name="Content Placeholder 1"/>
              <p:cNvSpPr>
                <a:spLocks noGrp="1" noRot="1" noChangeAspect="1" noMove="1" noResize="1" noEditPoints="1" noAdjustHandles="1" noChangeArrowheads="1" noChangeShapeType="1" noTextEdit="1"/>
              </p:cNvSpPr>
              <p:nvPr>
                <p:ph idx="1"/>
              </p:nvPr>
            </p:nvSpPr>
            <p:spPr bwMode="auto">
              <a:xfrm>
                <a:off x="615780" y="718116"/>
                <a:ext cx="8055736" cy="760538"/>
              </a:xfrm>
              <a:blipFill>
                <a:blip r:embed="rId5"/>
                <a:stretch>
                  <a:fillRect l="-379" t="-5600"/>
                </a:stretch>
              </a:blipFill>
            </p:spPr>
            <p:txBody>
              <a:bodyPr/>
              <a:lstStyle/>
              <a:p>
                <a:r>
                  <a:rPr lang="it-IT">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Immagine 5"/>
          <p:cNvPicPr>
            <a:picLocks noChangeAspect="1"/>
          </p:cNvPicPr>
          <p:nvPr/>
        </p:nvPicPr>
        <p:blipFill>
          <a:blip r:embed="rId3"/>
          <a:stretch/>
        </p:blipFill>
        <p:spPr bwMode="auto">
          <a:xfrm>
            <a:off x="350204" y="1470917"/>
            <a:ext cx="4101698" cy="3059997"/>
          </a:xfrm>
          <a:prstGeom prst="rect">
            <a:avLst/>
          </a:prstGeom>
        </p:spPr>
      </p:pic>
      <p:sp>
        <p:nvSpPr>
          <p:cNvPr id="3" name="Slide Number Placeholder 2"/>
          <p:cNvSpPr>
            <a:spLocks noGrp="1"/>
          </p:cNvSpPr>
          <p:nvPr>
            <p:ph type="sldNum" sz="quarter" idx="4"/>
          </p:nvPr>
        </p:nvSpPr>
        <p:spPr bwMode="auto"/>
        <p:txBody>
          <a:bodyPr/>
          <a:lstStyle/>
          <a:p>
            <a:pPr>
              <a:defRPr/>
            </a:pPr>
            <a:fld id="{9E7CA0F2-EE66-4F60-8C00-E0BE38E7AEC5}" type="slidenum">
              <a:rPr lang="en-GB"/>
              <a:t>21</a:t>
            </a:fld>
            <a:endParaRPr lang="en-GB"/>
          </a:p>
        </p:txBody>
      </p:sp>
      <p:sp>
        <p:nvSpPr>
          <p:cNvPr id="4" name="Title 3"/>
          <p:cNvSpPr>
            <a:spLocks noGrp="1"/>
          </p:cNvSpPr>
          <p:nvPr>
            <p:ph type="title"/>
          </p:nvPr>
        </p:nvSpPr>
        <p:spPr bwMode="auto"/>
        <p:txBody>
          <a:bodyPr/>
          <a:lstStyle/>
          <a:p>
            <a:pPr>
              <a:defRPr/>
            </a:pPr>
            <a:r>
              <a:rPr lang="en-GB"/>
              <a:t>Results: Quantum O-band + Classical C-band</a:t>
            </a:r>
            <a:endParaRPr/>
          </a:p>
        </p:txBody>
      </p:sp>
      <p:pic>
        <p:nvPicPr>
          <p:cNvPr id="8" name="Immagine 7"/>
          <p:cNvPicPr>
            <a:picLocks noChangeAspect="1"/>
          </p:cNvPicPr>
          <p:nvPr/>
        </p:nvPicPr>
        <p:blipFill>
          <a:blip r:embed="rId4"/>
          <a:stretch/>
        </p:blipFill>
        <p:spPr bwMode="auto">
          <a:xfrm>
            <a:off x="4569821" y="1470918"/>
            <a:ext cx="4101694" cy="3059995"/>
          </a:xfrm>
          <a:prstGeom prst="rect">
            <a:avLst/>
          </a:prstGeom>
        </p:spPr>
      </p:pic>
      <mc:AlternateContent xmlns:mc="http://schemas.openxmlformats.org/markup-compatibility/2006" xmlns:a14="http://schemas.microsoft.com/office/drawing/2010/main">
        <mc:Choice Requires="a14">
          <p:sp>
            <p:nvSpPr>
              <p:cNvPr id="9" name="Content Placeholder 1"/>
              <p:cNvSpPr>
                <a:spLocks noGrp="1"/>
              </p:cNvSpPr>
              <p:nvPr>
                <p:ph idx="1"/>
              </p:nvPr>
            </p:nvSpPr>
            <p:spPr bwMode="auto">
              <a:xfrm>
                <a:off x="615780" y="718116"/>
                <a:ext cx="8055736" cy="760538"/>
              </a:xfrm>
            </p:spPr>
            <p:txBody>
              <a:bodyPr/>
              <a:lstStyle/>
              <a:p>
                <a:pPr marL="0" indent="0">
                  <a:buNone/>
                  <a:defRPr/>
                </a:pPr>
                <a:r>
                  <a:rPr lang="en-GB"/>
                  <a:t>Classical signal:	10GBASE-Z transceivers		</a:t>
                </a:r>
                <a14:m>
                  <m:oMath xmlns:m="http://schemas.openxmlformats.org/officeDocument/2006/math">
                    <m:sSubSup>
                      <m:sSubSupPr>
                        <m:ctrlPr>
                          <a:rPr lang="en-GB" b="0" i="1">
                            <a:latin typeface="Cambria Math" panose="02040503050406030204" pitchFamily="18" charset="0"/>
                            <a:ea typeface="Cambria Math"/>
                            <a:cs typeface="Cambria Math"/>
                          </a:rPr>
                        </m:ctrlPr>
                      </m:sSubSupPr>
                      <m:e>
                        <m:r>
                          <m:rPr>
                            <m:sty m:val="p"/>
                          </m:rPr>
                          <a:rPr lang="en-GB" b="0" i="0">
                            <a:latin typeface="Cambria Math"/>
                          </a:rPr>
                          <m:t>P</m:t>
                        </m:r>
                      </m:e>
                      <m:sub>
                        <m:r>
                          <m:rPr>
                            <m:sty m:val="p"/>
                          </m:rPr>
                          <a:rPr lang="en-GB" b="0" i="0">
                            <a:latin typeface="Cambria Math"/>
                          </a:rPr>
                          <m:t>min</m:t>
                        </m:r>
                      </m:sub>
                      <m:sup>
                        <m:r>
                          <m:rPr>
                            <m:sty m:val="p"/>
                          </m:rPr>
                          <a:rPr lang="en-GB" b="0" i="0">
                            <a:latin typeface="Cambria Math"/>
                          </a:rPr>
                          <m:t>rx</m:t>
                        </m:r>
                      </m:sup>
                    </m:sSubSup>
                    <m:r>
                      <a:rPr lang="en-GB" b="0" i="0">
                        <a:latin typeface="Cambria Math"/>
                      </a:rPr>
                      <m:t>=</m:t>
                    </m:r>
                    <m:r>
                      <a:rPr lang="en-GB" i="1">
                        <a:latin typeface="Cambria Math"/>
                      </a:rPr>
                      <m:t>−</m:t>
                    </m:r>
                    <m:r>
                      <a:rPr lang="it-IT" i="1">
                        <a:latin typeface="Cambria Math"/>
                      </a:rPr>
                      <m:t>2</m:t>
                    </m:r>
                    <m:r>
                      <a:rPr lang="it-IT" b="0" i="1">
                        <a:latin typeface="Cambria Math"/>
                      </a:rPr>
                      <m:t>4</m:t>
                    </m:r>
                    <m:r>
                      <a:rPr lang="en-GB" i="1">
                        <a:latin typeface="Cambria Math"/>
                      </a:rPr>
                      <m:t> </m:t>
                    </m:r>
                    <m:r>
                      <a:rPr lang="en-GB" i="1">
                        <a:latin typeface="Cambria Math"/>
                      </a:rPr>
                      <m:t>𝑑𝐵𝑚</m:t>
                    </m:r>
                  </m:oMath>
                </a14:m>
                <a:endParaRPr lang="en-GB"/>
              </a:p>
              <a:p>
                <a:pPr marL="0" indent="0">
                  <a:buNone/>
                  <a:defRPr/>
                </a:pPr>
                <a:r>
                  <a:rPr lang="en-GB"/>
                  <a:t>			10Gbps error-free 			</a:t>
                </a:r>
                <a14:m>
                  <m:oMath xmlns:m="http://schemas.openxmlformats.org/officeDocument/2006/math">
                    <m:sSubSup>
                      <m:sSubSupPr>
                        <m:ctrlPr>
                          <a:rPr lang="en-GB" i="1">
                            <a:latin typeface="Cambria Math" panose="02040503050406030204" pitchFamily="18" charset="0"/>
                            <a:ea typeface="Cambria Math"/>
                            <a:cs typeface="Cambria Math"/>
                          </a:rPr>
                        </m:ctrlPr>
                      </m:sSubSupPr>
                      <m:e>
                        <m:r>
                          <m:rPr>
                            <m:sty m:val="p"/>
                          </m:rPr>
                          <a:rPr lang="en-GB">
                            <a:latin typeface="Cambria Math"/>
                          </a:rPr>
                          <m:t>P</m:t>
                        </m:r>
                      </m:e>
                      <m:sub/>
                      <m:sup>
                        <m:r>
                          <m:rPr>
                            <m:sty m:val="p"/>
                          </m:rPr>
                          <a:rPr lang="en-GB">
                            <a:latin typeface="Cambria Math"/>
                          </a:rPr>
                          <m:t>rx</m:t>
                        </m:r>
                      </m:sup>
                    </m:sSubSup>
                    <m:r>
                      <a:rPr lang="en-GB" b="0" i="0">
                        <a:latin typeface="Cambria Math"/>
                      </a:rPr>
                      <m:t>  </m:t>
                    </m:r>
                    <m:r>
                      <a:rPr lang="en-GB">
                        <a:latin typeface="Cambria Math"/>
                      </a:rPr>
                      <m:t>=</m:t>
                    </m:r>
                    <m:r>
                      <a:rPr lang="en-GB" i="1">
                        <a:latin typeface="Cambria Math"/>
                      </a:rPr>
                      <m:t>−</m:t>
                    </m:r>
                    <m:r>
                      <a:rPr lang="en-GB" i="1">
                        <a:latin typeface="Cambria Math"/>
                      </a:rPr>
                      <m:t>14</m:t>
                    </m:r>
                    <m:r>
                      <a:rPr lang="it-IT" b="0" i="1">
                        <a:latin typeface="Cambria Math"/>
                      </a:rPr>
                      <m:t>.</m:t>
                    </m:r>
                    <m:r>
                      <a:rPr lang="it-IT" b="0" i="1">
                        <a:latin typeface="Cambria Math"/>
                      </a:rPr>
                      <m:t>7</m:t>
                    </m:r>
                    <m:r>
                      <a:rPr lang="en-GB" i="1">
                        <a:latin typeface="Cambria Math"/>
                      </a:rPr>
                      <m:t> </m:t>
                    </m:r>
                    <m:r>
                      <a:rPr lang="en-GB" i="1">
                        <a:latin typeface="Cambria Math"/>
                      </a:rPr>
                      <m:t>𝑑𝐵𝑚</m:t>
                    </m:r>
                  </m:oMath>
                </a14:m>
                <a:endParaRPr lang="en-GB"/>
              </a:p>
            </p:txBody>
          </p:sp>
        </mc:Choice>
        <mc:Fallback xmlns="">
          <p:sp>
            <p:nvSpPr>
              <p:cNvPr id="9" name="Content Placeholder 1"/>
              <p:cNvSpPr>
                <a:spLocks noGrp="1" noRot="1" noChangeAspect="1" noMove="1" noResize="1" noEditPoints="1" noAdjustHandles="1" noChangeArrowheads="1" noChangeShapeType="1" noTextEdit="1"/>
              </p:cNvSpPr>
              <p:nvPr>
                <p:ph idx="1"/>
              </p:nvPr>
            </p:nvSpPr>
            <p:spPr bwMode="auto">
              <a:xfrm>
                <a:off x="615780" y="718116"/>
                <a:ext cx="8055736" cy="760538"/>
              </a:xfrm>
              <a:blipFill>
                <a:blip r:embed="rId5"/>
                <a:stretch>
                  <a:fillRect l="-379" t="-5600"/>
                </a:stretch>
              </a:blipFill>
            </p:spPr>
            <p:txBody>
              <a:bodyPr/>
              <a:lstStyle/>
              <a:p>
                <a:r>
                  <a:rPr lang="it-IT">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p:txBody>
          <a:bodyPr/>
          <a:lstStyle/>
          <a:p>
            <a:pPr>
              <a:lnSpc>
                <a:spcPct val="100000"/>
              </a:lnSpc>
              <a:spcBef>
                <a:spcPts val="600"/>
              </a:spcBef>
              <a:defRPr/>
            </a:pPr>
            <a:r>
              <a:rPr lang="en-GB" dirty="0"/>
              <a:t>QKD is a promising technology to provide </a:t>
            </a:r>
            <a:r>
              <a:rPr lang="en-GB" dirty="0">
                <a:solidFill>
                  <a:srgbClr val="F6A400"/>
                </a:solidFill>
              </a:rPr>
              <a:t>unconditional security</a:t>
            </a:r>
            <a:endParaRPr dirty="0"/>
          </a:p>
          <a:p>
            <a:pPr>
              <a:lnSpc>
                <a:spcPct val="100000"/>
              </a:lnSpc>
              <a:spcBef>
                <a:spcPts val="600"/>
              </a:spcBef>
              <a:defRPr/>
            </a:pPr>
            <a:r>
              <a:rPr lang="en-GB" dirty="0"/>
              <a:t>It protects only the </a:t>
            </a:r>
            <a:r>
              <a:rPr lang="en-GB" dirty="0">
                <a:solidFill>
                  <a:srgbClr val="F6A400"/>
                </a:solidFill>
              </a:rPr>
              <a:t>channel</a:t>
            </a:r>
            <a:r>
              <a:rPr lang="en-GB" dirty="0"/>
              <a:t> between the QKD devices</a:t>
            </a:r>
            <a:endParaRPr dirty="0"/>
          </a:p>
          <a:p>
            <a:pPr>
              <a:lnSpc>
                <a:spcPct val="100000"/>
              </a:lnSpc>
              <a:spcBef>
                <a:spcPts val="600"/>
              </a:spcBef>
              <a:defRPr/>
            </a:pPr>
            <a:r>
              <a:rPr lang="en-GB" dirty="0"/>
              <a:t>QKs must be securely delivered to the end application (</a:t>
            </a:r>
            <a:r>
              <a:rPr lang="en-GB" dirty="0">
                <a:solidFill>
                  <a:srgbClr val="F6A400"/>
                </a:solidFill>
              </a:rPr>
              <a:t>co-located</a:t>
            </a:r>
            <a:r>
              <a:rPr lang="en-GB" dirty="0"/>
              <a:t> devices)</a:t>
            </a:r>
            <a:endParaRPr dirty="0"/>
          </a:p>
          <a:p>
            <a:pPr>
              <a:lnSpc>
                <a:spcPct val="100000"/>
              </a:lnSpc>
              <a:spcBef>
                <a:spcPts val="600"/>
              </a:spcBef>
              <a:defRPr/>
            </a:pPr>
            <a:r>
              <a:rPr lang="en-GB" dirty="0"/>
              <a:t>Practical challenges still remain</a:t>
            </a:r>
            <a:endParaRPr dirty="0"/>
          </a:p>
          <a:p>
            <a:pPr>
              <a:lnSpc>
                <a:spcPct val="100000"/>
              </a:lnSpc>
              <a:spcBef>
                <a:spcPts val="600"/>
              </a:spcBef>
              <a:defRPr/>
            </a:pPr>
            <a:r>
              <a:rPr lang="en-GB" dirty="0"/>
              <a:t>To realize QKD links co-propagating with classical data with grey optics:</a:t>
            </a:r>
            <a:endParaRPr dirty="0"/>
          </a:p>
          <a:p>
            <a:pPr lvl="1">
              <a:lnSpc>
                <a:spcPct val="100000"/>
              </a:lnSpc>
              <a:spcBef>
                <a:spcPts val="600"/>
              </a:spcBef>
              <a:defRPr/>
            </a:pPr>
            <a:r>
              <a:rPr lang="en-GB" dirty="0"/>
              <a:t>Often necessary to attenuate classical signal</a:t>
            </a:r>
            <a:endParaRPr dirty="0"/>
          </a:p>
          <a:p>
            <a:pPr lvl="1">
              <a:lnSpc>
                <a:spcPct val="100000"/>
              </a:lnSpc>
              <a:spcBef>
                <a:spcPts val="600"/>
              </a:spcBef>
              <a:defRPr/>
            </a:pPr>
            <a:r>
              <a:rPr lang="en-GB" dirty="0"/>
              <a:t>Transceivers with </a:t>
            </a:r>
            <a:r>
              <a:rPr lang="en-GB" dirty="0">
                <a:solidFill>
                  <a:srgbClr val="F6A400"/>
                </a:solidFill>
              </a:rPr>
              <a:t>low sensitivity</a:t>
            </a:r>
            <a:r>
              <a:rPr lang="en-GB" dirty="0"/>
              <a:t> required</a:t>
            </a:r>
            <a:endParaRPr dirty="0"/>
          </a:p>
          <a:p>
            <a:pPr lvl="1">
              <a:lnSpc>
                <a:spcPct val="100000"/>
              </a:lnSpc>
              <a:spcBef>
                <a:spcPts val="600"/>
              </a:spcBef>
              <a:defRPr/>
            </a:pPr>
            <a:r>
              <a:rPr lang="en-GB" dirty="0"/>
              <a:t>Still less expensive to use ZR@10km than dedicated </a:t>
            </a:r>
            <a:r>
              <a:rPr lang="en-GB" dirty="0" err="1"/>
              <a:t>fiber</a:t>
            </a:r>
            <a:endParaRPr dirty="0"/>
          </a:p>
          <a:p>
            <a:pPr>
              <a:lnSpc>
                <a:spcPct val="100000"/>
              </a:lnSpc>
              <a:spcBef>
                <a:spcPts val="600"/>
              </a:spcBef>
              <a:defRPr/>
            </a:pPr>
            <a:r>
              <a:rPr lang="en-GB" dirty="0"/>
              <a:t>More advanced (time and wavelength) multiplexing can be investigated, also with DWDM</a:t>
            </a:r>
            <a:endParaRPr dirty="0"/>
          </a:p>
        </p:txBody>
      </p:sp>
      <p:sp>
        <p:nvSpPr>
          <p:cNvPr id="3" name="Slide Number Placeholder 2"/>
          <p:cNvSpPr>
            <a:spLocks noGrp="1"/>
          </p:cNvSpPr>
          <p:nvPr>
            <p:ph type="sldNum" sz="quarter" idx="4"/>
          </p:nvPr>
        </p:nvSpPr>
        <p:spPr bwMode="auto"/>
        <p:txBody>
          <a:bodyPr/>
          <a:lstStyle/>
          <a:p>
            <a:pPr>
              <a:defRPr/>
            </a:pPr>
            <a:fld id="{9E7CA0F2-EE66-4F60-8C00-E0BE38E7AEC5}" type="slidenum">
              <a:rPr lang="en-GB"/>
              <a:t>22</a:t>
            </a:fld>
            <a:endParaRPr lang="en-GB"/>
          </a:p>
        </p:txBody>
      </p:sp>
      <p:sp>
        <p:nvSpPr>
          <p:cNvPr id="4" name="Title 3"/>
          <p:cNvSpPr>
            <a:spLocks noGrp="1"/>
          </p:cNvSpPr>
          <p:nvPr>
            <p:ph type="title"/>
          </p:nvPr>
        </p:nvSpPr>
        <p:spPr bwMode="auto"/>
        <p:txBody>
          <a:bodyPr/>
          <a:lstStyle/>
          <a:p>
            <a:pPr>
              <a:defRPr/>
            </a:pPr>
            <a:r>
              <a:rPr lang="en-GB"/>
              <a:t>Conclusions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 Placeholder 4"/>
          <p:cNvSpPr>
            <a:spLocks noGrp="1"/>
          </p:cNvSpPr>
          <p:nvPr>
            <p:ph type="body" sz="quarter" idx="11"/>
          </p:nvPr>
        </p:nvSpPr>
        <p:spPr bwMode="auto">
          <a:xfrm>
            <a:off x="656662" y="3470165"/>
            <a:ext cx="3915338" cy="263127"/>
          </a:xfrm>
        </p:spPr>
        <p:txBody>
          <a:bodyPr/>
          <a:lstStyle/>
          <a:p>
            <a:pPr>
              <a:defRPr/>
            </a:pPr>
            <a:r>
              <a:rPr lang="en-US"/>
              <a:t>Giulio Foletto – foletto@dei.unipd.it</a:t>
            </a:r>
            <a:endParaRPr/>
          </a:p>
          <a:p>
            <a:pPr>
              <a:defRPr/>
            </a:pPr>
            <a:r>
              <a:rPr lang="en-US"/>
              <a:t>Matteo Colantonio – matteo.colantonio@garr.it</a:t>
            </a:r>
            <a:endParaRPr/>
          </a:p>
        </p:txBody>
      </p:sp>
      <p:sp>
        <p:nvSpPr>
          <p:cNvPr id="8" name="Text Placeholder 7"/>
          <p:cNvSpPr txBox="1"/>
          <p:nvPr/>
        </p:nvSpPr>
        <p:spPr bwMode="auto">
          <a:xfrm>
            <a:off x="697740" y="2447997"/>
            <a:ext cx="5793498" cy="426330"/>
          </a:xfrm>
          <a:prstGeom prst="rect">
            <a:avLst/>
          </a:prstGeom>
        </p:spPr>
        <p:txBody>
          <a:bodyPr anchor="ctr"/>
          <a:lstStyle>
            <a:lvl1pPr marL="0" indent="0" algn="l" defTabSz="685800">
              <a:lnSpc>
                <a:spcPct val="90000"/>
              </a:lnSpc>
              <a:spcBef>
                <a:spcPts val="750"/>
              </a:spcBef>
              <a:buFont typeface="Arial"/>
              <a:buNone/>
              <a:defRPr sz="1600">
                <a:solidFill>
                  <a:srgbClr val="414140"/>
                </a:solidFill>
                <a:latin typeface="Arial"/>
                <a:ea typeface="Verdana"/>
                <a:cs typeface="Arial"/>
              </a:defRPr>
            </a:lvl1pPr>
            <a:lvl2pPr marL="514350" indent="-171450" algn="l" defTabSz="685800">
              <a:lnSpc>
                <a:spcPct val="90000"/>
              </a:lnSpc>
              <a:spcBef>
                <a:spcPts val="375"/>
              </a:spcBef>
              <a:buFont typeface="Arial"/>
              <a:buChar char="•"/>
              <a:defRPr sz="1400">
                <a:solidFill>
                  <a:srgbClr val="414140"/>
                </a:solidFill>
                <a:latin typeface="Arial"/>
                <a:ea typeface="Verdana"/>
                <a:cs typeface="Arial"/>
              </a:defRPr>
            </a:lvl2pPr>
            <a:lvl3pPr marL="857250" indent="-171450" algn="l" defTabSz="685800">
              <a:lnSpc>
                <a:spcPct val="90000"/>
              </a:lnSpc>
              <a:spcBef>
                <a:spcPts val="375"/>
              </a:spcBef>
              <a:buFont typeface="Arial"/>
              <a:buChar char="•"/>
              <a:defRPr sz="1200">
                <a:solidFill>
                  <a:srgbClr val="414140"/>
                </a:solidFill>
                <a:latin typeface="Arial"/>
                <a:ea typeface="Verdana"/>
                <a:cs typeface="Arial"/>
              </a:defRPr>
            </a:lvl3pPr>
            <a:lvl4pPr marL="1200150" indent="-171450" algn="l" defTabSz="685800">
              <a:lnSpc>
                <a:spcPct val="90000"/>
              </a:lnSpc>
              <a:spcBef>
                <a:spcPts val="375"/>
              </a:spcBef>
              <a:buFont typeface="Arial"/>
              <a:buChar char="•"/>
              <a:defRPr sz="1200">
                <a:solidFill>
                  <a:srgbClr val="414140"/>
                </a:solidFill>
                <a:latin typeface="Arial"/>
                <a:ea typeface="Verdana"/>
                <a:cs typeface="Arial"/>
              </a:defRPr>
            </a:lvl4pPr>
            <a:lvl5pPr marL="1543050" indent="-171450" algn="l" defTabSz="685800">
              <a:lnSpc>
                <a:spcPct val="90000"/>
              </a:lnSpc>
              <a:spcBef>
                <a:spcPts val="375"/>
              </a:spcBef>
              <a:buFont typeface="Arial"/>
              <a:buChar char="•"/>
              <a:defRPr sz="1200">
                <a:solidFill>
                  <a:srgbClr val="414140"/>
                </a:solidFill>
                <a:latin typeface="Arial"/>
                <a:ea typeface="Verdan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pPr>
              <a:defRPr/>
            </a:pPr>
            <a:r>
              <a:rPr lang="en-US" sz="2400">
                <a:solidFill>
                  <a:schemeClr val="bg1"/>
                </a:solidFill>
              </a:rPr>
              <a:t>Any questions?</a:t>
            </a:r>
            <a:endParaRPr/>
          </a:p>
        </p:txBody>
      </p:sp>
      <p:sp>
        <p:nvSpPr>
          <p:cNvPr id="9" name="Text Placeholder 6"/>
          <p:cNvSpPr txBox="1"/>
          <p:nvPr/>
        </p:nvSpPr>
        <p:spPr bwMode="auto">
          <a:xfrm>
            <a:off x="642038" y="1852204"/>
            <a:ext cx="5981102" cy="765524"/>
          </a:xfrm>
          <a:prstGeom prst="rect">
            <a:avLst/>
          </a:prstGeom>
        </p:spPr>
        <p:txBody>
          <a:bodyPr/>
          <a:lstStyle>
            <a:lvl1pPr marL="0" indent="0" algn="l" defTabSz="685800">
              <a:lnSpc>
                <a:spcPct val="90000"/>
              </a:lnSpc>
              <a:spcBef>
                <a:spcPts val="750"/>
              </a:spcBef>
              <a:buFont typeface="Arial"/>
              <a:buNone/>
              <a:defRPr sz="1600">
                <a:solidFill>
                  <a:srgbClr val="414140"/>
                </a:solidFill>
                <a:latin typeface="Arial"/>
                <a:ea typeface="Verdana"/>
                <a:cs typeface="Arial"/>
              </a:defRPr>
            </a:lvl1pPr>
            <a:lvl2pPr marL="514350" indent="-171450" algn="l" defTabSz="685800">
              <a:lnSpc>
                <a:spcPct val="90000"/>
              </a:lnSpc>
              <a:spcBef>
                <a:spcPts val="375"/>
              </a:spcBef>
              <a:buFont typeface="Arial"/>
              <a:buChar char="•"/>
              <a:defRPr sz="1400">
                <a:solidFill>
                  <a:srgbClr val="414140"/>
                </a:solidFill>
                <a:latin typeface="Arial"/>
                <a:ea typeface="Verdana"/>
                <a:cs typeface="Arial"/>
              </a:defRPr>
            </a:lvl2pPr>
            <a:lvl3pPr marL="857250" indent="-171450" algn="l" defTabSz="685800">
              <a:lnSpc>
                <a:spcPct val="90000"/>
              </a:lnSpc>
              <a:spcBef>
                <a:spcPts val="375"/>
              </a:spcBef>
              <a:buFont typeface="Arial"/>
              <a:buChar char="•"/>
              <a:defRPr sz="1200">
                <a:solidFill>
                  <a:srgbClr val="414140"/>
                </a:solidFill>
                <a:latin typeface="Arial"/>
                <a:ea typeface="Verdana"/>
                <a:cs typeface="Arial"/>
              </a:defRPr>
            </a:lvl3pPr>
            <a:lvl4pPr marL="1200150" indent="-171450" algn="l" defTabSz="685800">
              <a:lnSpc>
                <a:spcPct val="90000"/>
              </a:lnSpc>
              <a:spcBef>
                <a:spcPts val="375"/>
              </a:spcBef>
              <a:buFont typeface="Arial"/>
              <a:buChar char="•"/>
              <a:defRPr sz="1200">
                <a:solidFill>
                  <a:srgbClr val="414140"/>
                </a:solidFill>
                <a:latin typeface="Arial"/>
                <a:ea typeface="Verdana"/>
                <a:cs typeface="Arial"/>
              </a:defRPr>
            </a:lvl4pPr>
            <a:lvl5pPr marL="1543050" indent="-171450" algn="l" defTabSz="685800">
              <a:lnSpc>
                <a:spcPct val="90000"/>
              </a:lnSpc>
              <a:spcBef>
                <a:spcPts val="375"/>
              </a:spcBef>
              <a:buFont typeface="Arial"/>
              <a:buChar char="•"/>
              <a:defRPr sz="1200">
                <a:solidFill>
                  <a:srgbClr val="414140"/>
                </a:solidFill>
                <a:latin typeface="Arial"/>
                <a:ea typeface="Verdan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pPr>
              <a:defRPr/>
            </a:pPr>
            <a:r>
              <a:rPr lang="en-US" sz="4000">
                <a:solidFill>
                  <a:srgbClr val="F6A500"/>
                </a:solidFill>
              </a:rPr>
              <a:t>Thank you</a:t>
            </a:r>
            <a:endParaRPr/>
          </a:p>
        </p:txBody>
      </p:sp>
      <p:sp>
        <p:nvSpPr>
          <p:cNvPr id="2" name="CasellaDiTesto 1"/>
          <p:cNvSpPr txBox="1"/>
          <p:nvPr/>
        </p:nvSpPr>
        <p:spPr bwMode="auto">
          <a:xfrm>
            <a:off x="656662" y="4105273"/>
            <a:ext cx="5924586" cy="29753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a:solidFill>
                  <a:schemeClr val="bg1"/>
                </a:solidFill>
              </a:rPr>
              <a:t>This work is partially funded by the Quantum Secure Networks Partnership (QSNP)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 Placeholder 4"/>
          <p:cNvSpPr>
            <a:spLocks noGrp="1"/>
          </p:cNvSpPr>
          <p:nvPr>
            <p:ph type="body" sz="quarter" idx="11"/>
          </p:nvPr>
        </p:nvSpPr>
        <p:spPr bwMode="auto"/>
        <p:txBody>
          <a:bodyPr/>
          <a:lstStyle/>
          <a:p>
            <a:pPr>
              <a:defRPr/>
            </a:pPr>
            <a:endParaRPr lang="en-GB"/>
          </a:p>
        </p:txBody>
      </p:sp>
      <p:sp>
        <p:nvSpPr>
          <p:cNvPr id="3" name="Slide Number Placeholder 2"/>
          <p:cNvSpPr>
            <a:spLocks noGrp="1"/>
          </p:cNvSpPr>
          <p:nvPr>
            <p:ph type="sldNum" sz="quarter" idx="4294967295"/>
          </p:nvPr>
        </p:nvSpPr>
        <p:spPr bwMode="auto">
          <a:xfrm>
            <a:off x="7086600" y="4749800"/>
            <a:ext cx="2057400" cy="274638"/>
          </a:xfrm>
        </p:spPr>
        <p:txBody>
          <a:bodyPr/>
          <a:lstStyle/>
          <a:p>
            <a:pPr>
              <a:defRPr/>
            </a:pPr>
            <a:fld id="{9E7CA0F2-EE66-4F60-8C00-E0BE38E7AEC5}" type="slidenum">
              <a:rPr lang="en-GB"/>
              <a:t>24</a:t>
            </a:fld>
            <a:endParaRPr lang="en-GB"/>
          </a:p>
        </p:txBody>
      </p:sp>
      <p:sp>
        <p:nvSpPr>
          <p:cNvPr id="6" name="Text Placeholder 6"/>
          <p:cNvSpPr txBox="1"/>
          <p:nvPr/>
        </p:nvSpPr>
        <p:spPr bwMode="auto">
          <a:xfrm>
            <a:off x="642038" y="1852204"/>
            <a:ext cx="6298408" cy="765524"/>
          </a:xfrm>
          <a:prstGeom prst="rect">
            <a:avLst/>
          </a:prstGeom>
        </p:spPr>
        <p:txBody>
          <a:bodyPr/>
          <a:lstStyle>
            <a:lvl1pPr marL="0" indent="0" algn="l" defTabSz="685800">
              <a:lnSpc>
                <a:spcPct val="90000"/>
              </a:lnSpc>
              <a:spcBef>
                <a:spcPts val="750"/>
              </a:spcBef>
              <a:buFont typeface="Arial"/>
              <a:buNone/>
              <a:defRPr sz="1600">
                <a:solidFill>
                  <a:srgbClr val="414140"/>
                </a:solidFill>
                <a:latin typeface="Arial"/>
                <a:ea typeface="Verdana"/>
                <a:cs typeface="Arial"/>
              </a:defRPr>
            </a:lvl1pPr>
            <a:lvl2pPr marL="514350" indent="-171450" algn="l" defTabSz="685800">
              <a:lnSpc>
                <a:spcPct val="90000"/>
              </a:lnSpc>
              <a:spcBef>
                <a:spcPts val="375"/>
              </a:spcBef>
              <a:buFont typeface="Arial"/>
              <a:buChar char="•"/>
              <a:defRPr sz="1400">
                <a:solidFill>
                  <a:srgbClr val="414140"/>
                </a:solidFill>
                <a:latin typeface="Arial"/>
                <a:ea typeface="Verdana"/>
                <a:cs typeface="Arial"/>
              </a:defRPr>
            </a:lvl2pPr>
            <a:lvl3pPr marL="857250" indent="-171450" algn="l" defTabSz="685800">
              <a:lnSpc>
                <a:spcPct val="90000"/>
              </a:lnSpc>
              <a:spcBef>
                <a:spcPts val="375"/>
              </a:spcBef>
              <a:buFont typeface="Arial"/>
              <a:buChar char="•"/>
              <a:defRPr sz="1200">
                <a:solidFill>
                  <a:srgbClr val="414140"/>
                </a:solidFill>
                <a:latin typeface="Arial"/>
                <a:ea typeface="Verdana"/>
                <a:cs typeface="Arial"/>
              </a:defRPr>
            </a:lvl3pPr>
            <a:lvl4pPr marL="1200150" indent="-171450" algn="l" defTabSz="685800">
              <a:lnSpc>
                <a:spcPct val="90000"/>
              </a:lnSpc>
              <a:spcBef>
                <a:spcPts val="375"/>
              </a:spcBef>
              <a:buFont typeface="Arial"/>
              <a:buChar char="•"/>
              <a:defRPr sz="1200">
                <a:solidFill>
                  <a:srgbClr val="414140"/>
                </a:solidFill>
                <a:latin typeface="Arial"/>
                <a:ea typeface="Verdana"/>
                <a:cs typeface="Arial"/>
              </a:defRPr>
            </a:lvl4pPr>
            <a:lvl5pPr marL="1543050" indent="-171450" algn="l" defTabSz="685800">
              <a:lnSpc>
                <a:spcPct val="90000"/>
              </a:lnSpc>
              <a:spcBef>
                <a:spcPts val="375"/>
              </a:spcBef>
              <a:buFont typeface="Arial"/>
              <a:buChar char="•"/>
              <a:defRPr sz="1200">
                <a:solidFill>
                  <a:srgbClr val="414140"/>
                </a:solidFill>
                <a:latin typeface="Arial"/>
                <a:ea typeface="Verdan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pPr>
              <a:defRPr/>
            </a:pPr>
            <a:r>
              <a:rPr lang="en-US" sz="4000">
                <a:solidFill>
                  <a:srgbClr val="F6A500"/>
                </a:solidFill>
              </a:rPr>
              <a:t>Backup slides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egnaposto numero diapositiva 2"/>
          <p:cNvSpPr>
            <a:spLocks noGrp="1"/>
          </p:cNvSpPr>
          <p:nvPr>
            <p:ph type="sldNum" sz="quarter" idx="4"/>
          </p:nvPr>
        </p:nvSpPr>
        <p:spPr bwMode="auto"/>
        <p:txBody>
          <a:bodyPr/>
          <a:lstStyle/>
          <a:p>
            <a:pPr>
              <a:defRPr/>
            </a:pPr>
            <a:fld id="{9E7CA0F2-EE66-4F60-8C00-E0BE38E7AEC5}" type="slidenum">
              <a:rPr lang="en-GB"/>
              <a:t>25</a:t>
            </a:fld>
            <a:endParaRPr lang="en-GB"/>
          </a:p>
        </p:txBody>
      </p:sp>
      <p:sp>
        <p:nvSpPr>
          <p:cNvPr id="4" name="Titolo 3"/>
          <p:cNvSpPr>
            <a:spLocks noGrp="1"/>
          </p:cNvSpPr>
          <p:nvPr>
            <p:ph type="title"/>
          </p:nvPr>
        </p:nvSpPr>
        <p:spPr bwMode="auto"/>
        <p:txBody>
          <a:bodyPr/>
          <a:lstStyle/>
          <a:p>
            <a:pPr>
              <a:defRPr/>
            </a:pPr>
            <a:r>
              <a:rPr lang="it-IT"/>
              <a:t>Power of SRS contribution</a:t>
            </a:r>
            <a:endParaRPr/>
          </a:p>
        </p:txBody>
      </p:sp>
      <mc:AlternateContent xmlns:mc="http://schemas.openxmlformats.org/markup-compatibility/2006" xmlns:a14="http://schemas.microsoft.com/office/drawing/2010/main">
        <mc:Choice Requires="a14">
          <p:sp>
            <p:nvSpPr>
              <p:cNvPr id="5" name="CasellaDiTesto 4"/>
              <p:cNvSpPr txBox="1"/>
              <p:nvPr/>
            </p:nvSpPr>
            <p:spPr bwMode="auto">
              <a:xfrm>
                <a:off x="2653875" y="1265392"/>
                <a:ext cx="3831883" cy="465384"/>
              </a:xfrm>
              <a:prstGeom prst="rect">
                <a:avLst/>
              </a:prstGeom>
              <a:noFill/>
            </p:spPr>
            <p:txBody>
              <a:bodyPr wrap="none" lIns="0" tIns="0" rIns="0" bIns="0" rtlCol="0">
                <a:spAutoFit/>
              </a:bodyPr>
              <a:lstStyle/>
              <a:p>
                <a:pPr>
                  <a:defRPr/>
                </a:pPr>
                <a14:m>
                  <m:oMathPara xmlns:m="http://schemas.openxmlformats.org/officeDocument/2006/math">
                    <m:oMathParaPr>
                      <m:jc m:val="center"/>
                    </m:oMathParaPr>
                    <m:oMath xmlns:m="http://schemas.openxmlformats.org/officeDocument/2006/math">
                      <m:sSub>
                        <m:sSubPr>
                          <m:ctrlPr>
                            <a:rPr lang="it-IT" sz="2800" b="0" i="1">
                              <a:latin typeface="Cambria Math" panose="02040503050406030204" pitchFamily="18" charset="0"/>
                              <a:ea typeface="Cambria Math"/>
                              <a:cs typeface="Cambria Math"/>
                            </a:rPr>
                          </m:ctrlPr>
                        </m:sSubPr>
                        <m:e>
                          <m:r>
                            <a:rPr lang="it-IT" sz="2800" b="0" i="1">
                              <a:latin typeface="Cambria Math"/>
                            </a:rPr>
                            <m:t>𝑃</m:t>
                          </m:r>
                        </m:e>
                        <m:sub>
                          <m:r>
                            <a:rPr lang="it-IT" sz="2800" b="0" i="1">
                              <a:latin typeface="Cambria Math"/>
                            </a:rPr>
                            <m:t>𝑓𝑤</m:t>
                          </m:r>
                        </m:sub>
                      </m:sSub>
                      <m:r>
                        <a:rPr lang="it-IT" sz="2800" b="0" i="1">
                          <a:latin typeface="Cambria Math"/>
                        </a:rPr>
                        <m:t>=</m:t>
                      </m:r>
                      <m:sSub>
                        <m:sSubPr>
                          <m:ctrlPr>
                            <a:rPr lang="it-IT" sz="2800" b="0" i="1">
                              <a:latin typeface="Cambria Math" panose="02040503050406030204" pitchFamily="18" charset="0"/>
                              <a:ea typeface="Cambria Math"/>
                              <a:cs typeface="Cambria Math"/>
                            </a:rPr>
                          </m:ctrlPr>
                        </m:sSubPr>
                        <m:e>
                          <m:r>
                            <a:rPr lang="it-IT" sz="2800" b="0" i="1">
                              <a:latin typeface="Cambria Math"/>
                            </a:rPr>
                            <m:t>𝑃</m:t>
                          </m:r>
                        </m:e>
                        <m:sub>
                          <m:r>
                            <a:rPr lang="it-IT" sz="2800" b="0" i="1">
                              <a:latin typeface="Cambria Math"/>
                            </a:rPr>
                            <m:t>𝑜𝑢𝑡</m:t>
                          </m:r>
                        </m:sub>
                      </m:sSub>
                      <m:r>
                        <a:rPr lang="it-IT" sz="2800" b="0" i="1">
                          <a:latin typeface="Cambria Math"/>
                        </a:rPr>
                        <m:t>⋅</m:t>
                      </m:r>
                      <m:r>
                        <a:rPr lang="it-IT" sz="2800" b="0" i="1">
                          <a:latin typeface="Cambria Math"/>
                        </a:rPr>
                        <m:t>𝐿</m:t>
                      </m:r>
                      <m:r>
                        <a:rPr lang="it-IT" sz="2800" b="0" i="1">
                          <a:latin typeface="Cambria Math"/>
                        </a:rPr>
                        <m:t>⋅</m:t>
                      </m:r>
                      <m:r>
                        <m:rPr>
                          <m:sty m:val="p"/>
                        </m:rPr>
                        <a:rPr lang="it-IT" sz="2800" b="0" i="0">
                          <a:latin typeface="Cambria Math"/>
                        </a:rPr>
                        <m:t>Δ</m:t>
                      </m:r>
                      <m:r>
                        <a:rPr lang="it-IT" sz="2800" b="0" i="1">
                          <a:latin typeface="Cambria Math"/>
                        </a:rPr>
                        <m:t>𝜆</m:t>
                      </m:r>
                      <m:r>
                        <a:rPr lang="it-IT" sz="2800" b="0" i="1">
                          <a:latin typeface="Cambria Math"/>
                        </a:rPr>
                        <m:t>⋅</m:t>
                      </m:r>
                      <m:r>
                        <a:rPr lang="it-IT" sz="2800" b="0" i="1">
                          <a:latin typeface="Cambria Math"/>
                        </a:rPr>
                        <m:t>𝜌</m:t>
                      </m:r>
                      <m:r>
                        <a:rPr lang="it-IT" sz="2800" b="0" i="1">
                          <a:latin typeface="Cambria Math"/>
                        </a:rPr>
                        <m:t>(</m:t>
                      </m:r>
                      <m:r>
                        <a:rPr lang="it-IT" sz="2800" b="0" i="1">
                          <a:latin typeface="Cambria Math"/>
                        </a:rPr>
                        <m:t>𝜆</m:t>
                      </m:r>
                      <m:r>
                        <a:rPr lang="it-IT" sz="2800" b="0" i="1">
                          <a:latin typeface="Cambria Math"/>
                        </a:rPr>
                        <m:t>)</m:t>
                      </m:r>
                    </m:oMath>
                  </m:oMathPara>
                </a14:m>
                <a:endParaRPr lang="it-IT" sz="2800"/>
              </a:p>
            </p:txBody>
          </p:sp>
        </mc:Choice>
        <mc:Fallback xmlns="">
          <p:sp>
            <p:nvSpPr>
              <p:cNvPr id="5" name="CasellaDiTesto 4"/>
              <p:cNvSpPr txBox="1">
                <a:spLocks noRot="1" noChangeAspect="1" noMove="1" noResize="1" noEditPoints="1" noAdjustHandles="1" noChangeArrowheads="1" noChangeShapeType="1" noTextEdit="1"/>
              </p:cNvSpPr>
              <p:nvPr/>
            </p:nvSpPr>
            <p:spPr bwMode="auto">
              <a:xfrm>
                <a:off x="2653875" y="1265392"/>
                <a:ext cx="3831883" cy="465384"/>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bwMode="auto">
              <a:xfrm>
                <a:off x="2060379" y="2230292"/>
                <a:ext cx="5018873" cy="836191"/>
              </a:xfrm>
              <a:prstGeom prst="rect">
                <a:avLst/>
              </a:prstGeom>
              <a:noFill/>
            </p:spPr>
            <p:txBody>
              <a:bodyPr wrap="none" lIns="0" tIns="0" rIns="0" bIns="0" rtlCol="0">
                <a:spAutoFit/>
              </a:bodyPr>
              <a:lstStyle/>
              <a:p>
                <a:pPr>
                  <a:defRPr/>
                </a:pPr>
                <a14:m>
                  <m:oMathPara xmlns:m="http://schemas.openxmlformats.org/officeDocument/2006/math">
                    <m:oMathParaPr>
                      <m:jc m:val="center"/>
                    </m:oMathParaPr>
                    <m:oMath xmlns:m="http://schemas.openxmlformats.org/officeDocument/2006/math">
                      <m:sSub>
                        <m:sSubPr>
                          <m:ctrlPr>
                            <a:rPr lang="it-IT" sz="2800" b="0" i="1">
                              <a:latin typeface="Cambria Math" panose="02040503050406030204" pitchFamily="18" charset="0"/>
                              <a:ea typeface="Cambria Math"/>
                              <a:cs typeface="Cambria Math"/>
                            </a:rPr>
                          </m:ctrlPr>
                        </m:sSubPr>
                        <m:e>
                          <m:r>
                            <a:rPr lang="it-IT" sz="2800" b="0" i="1">
                              <a:latin typeface="Cambria Math"/>
                            </a:rPr>
                            <m:t>𝑃</m:t>
                          </m:r>
                        </m:e>
                        <m:sub>
                          <m:r>
                            <a:rPr lang="it-IT" sz="2800" b="0" i="1">
                              <a:latin typeface="Cambria Math"/>
                            </a:rPr>
                            <m:t>𝑏𝑤</m:t>
                          </m:r>
                        </m:sub>
                      </m:sSub>
                      <m:r>
                        <a:rPr lang="it-IT" sz="2800" b="0" i="1">
                          <a:latin typeface="Cambria Math"/>
                        </a:rPr>
                        <m:t>=</m:t>
                      </m:r>
                      <m:sSub>
                        <m:sSubPr>
                          <m:ctrlPr>
                            <a:rPr lang="it-IT" sz="2800" b="0" i="1">
                              <a:latin typeface="Cambria Math" panose="02040503050406030204" pitchFamily="18" charset="0"/>
                              <a:ea typeface="Cambria Math"/>
                              <a:cs typeface="Cambria Math"/>
                            </a:rPr>
                          </m:ctrlPr>
                        </m:sSubPr>
                        <m:e>
                          <m:r>
                            <a:rPr lang="it-IT" sz="2800" b="0" i="1">
                              <a:latin typeface="Cambria Math"/>
                            </a:rPr>
                            <m:t>𝑃</m:t>
                          </m:r>
                        </m:e>
                        <m:sub>
                          <m:r>
                            <a:rPr lang="it-IT" sz="2800" b="0" i="1">
                              <a:latin typeface="Cambria Math"/>
                            </a:rPr>
                            <m:t>𝑜𝑢𝑡</m:t>
                          </m:r>
                        </m:sub>
                      </m:sSub>
                      <m:r>
                        <a:rPr lang="it-IT" sz="2800" b="0" i="1">
                          <a:latin typeface="Cambria Math"/>
                        </a:rPr>
                        <m:t>⋅</m:t>
                      </m:r>
                      <m:f>
                        <m:fPr>
                          <m:ctrlPr>
                            <a:rPr lang="it-IT" sz="2800" b="0" i="1">
                              <a:latin typeface="Cambria Math" panose="02040503050406030204" pitchFamily="18" charset="0"/>
                              <a:ea typeface="Cambria Math"/>
                              <a:cs typeface="Cambria Math"/>
                            </a:rPr>
                          </m:ctrlPr>
                        </m:fPr>
                        <m:num>
                          <m:func>
                            <m:funcPr>
                              <m:ctrlPr>
                                <a:rPr lang="it-IT" sz="2800" b="0" i="1">
                                  <a:latin typeface="Cambria Math" panose="02040503050406030204" pitchFamily="18" charset="0"/>
                                  <a:ea typeface="Cambria Math"/>
                                  <a:cs typeface="Cambria Math"/>
                                </a:rPr>
                              </m:ctrlPr>
                            </m:funcPr>
                            <m:fName>
                              <m:r>
                                <m:rPr>
                                  <m:sty m:val="p"/>
                                </m:rPr>
                                <a:rPr lang="it-IT" sz="2800" b="0" i="0">
                                  <a:latin typeface="Cambria Math"/>
                                </a:rPr>
                                <m:t>sinh</m:t>
                              </m:r>
                            </m:fName>
                            <m:e>
                              <m:d>
                                <m:dPr>
                                  <m:ctrlPr>
                                    <a:rPr lang="it-IT" sz="2800" b="0" i="1">
                                      <a:latin typeface="Cambria Math" panose="02040503050406030204" pitchFamily="18" charset="0"/>
                                      <a:ea typeface="Cambria Math"/>
                                      <a:cs typeface="Cambria Math"/>
                                    </a:rPr>
                                  </m:ctrlPr>
                                </m:dPr>
                                <m:e>
                                  <m:r>
                                    <a:rPr lang="it-IT" sz="2800" b="0" i="1">
                                      <a:latin typeface="Cambria Math"/>
                                    </a:rPr>
                                    <m:t>𝛼</m:t>
                                  </m:r>
                                  <m:r>
                                    <a:rPr lang="it-IT" sz="2800" b="0" i="1">
                                      <a:latin typeface="Cambria Math"/>
                                    </a:rPr>
                                    <m:t>𝐿</m:t>
                                  </m:r>
                                </m:e>
                              </m:d>
                            </m:e>
                          </m:func>
                        </m:num>
                        <m:den>
                          <m:r>
                            <a:rPr lang="it-IT" sz="2800" b="0" i="1">
                              <a:latin typeface="Cambria Math"/>
                            </a:rPr>
                            <m:t>𝛼</m:t>
                          </m:r>
                        </m:den>
                      </m:f>
                      <m:r>
                        <a:rPr lang="it-IT" sz="2800" b="0" i="1">
                          <a:latin typeface="Cambria Math"/>
                        </a:rPr>
                        <m:t>⋅</m:t>
                      </m:r>
                      <m:r>
                        <m:rPr>
                          <m:sty m:val="p"/>
                        </m:rPr>
                        <a:rPr lang="it-IT" sz="2800" b="0" i="0">
                          <a:latin typeface="Cambria Math"/>
                        </a:rPr>
                        <m:t>Δ</m:t>
                      </m:r>
                      <m:r>
                        <a:rPr lang="it-IT" sz="2800" b="0" i="1">
                          <a:latin typeface="Cambria Math"/>
                        </a:rPr>
                        <m:t>𝜆</m:t>
                      </m:r>
                      <m:r>
                        <a:rPr lang="it-IT" sz="2800" b="0" i="1">
                          <a:latin typeface="Cambria Math"/>
                        </a:rPr>
                        <m:t>⋅</m:t>
                      </m:r>
                      <m:r>
                        <a:rPr lang="it-IT" sz="2800" b="0" i="1">
                          <a:latin typeface="Cambria Math"/>
                        </a:rPr>
                        <m:t>𝜌</m:t>
                      </m:r>
                      <m:r>
                        <a:rPr lang="it-IT" sz="2800" b="0" i="1">
                          <a:latin typeface="Cambria Math"/>
                        </a:rPr>
                        <m:t>(</m:t>
                      </m:r>
                      <m:r>
                        <a:rPr lang="it-IT" sz="2800" b="0" i="1">
                          <a:latin typeface="Cambria Math"/>
                        </a:rPr>
                        <m:t>𝜆</m:t>
                      </m:r>
                      <m:r>
                        <a:rPr lang="it-IT" sz="2800" b="0" i="1">
                          <a:latin typeface="Cambria Math"/>
                        </a:rPr>
                        <m:t>)</m:t>
                      </m:r>
                    </m:oMath>
                  </m:oMathPara>
                </a14:m>
                <a:endParaRPr lang="it-IT" sz="2800"/>
              </a:p>
            </p:txBody>
          </p:sp>
        </mc:Choice>
        <mc:Fallback xmlns="">
          <p:sp>
            <p:nvSpPr>
              <p:cNvPr id="6" name="CasellaDiTesto 5"/>
              <p:cNvSpPr txBox="1">
                <a:spLocks noRot="1" noChangeAspect="1" noMove="1" noResize="1" noEditPoints="1" noAdjustHandles="1" noChangeArrowheads="1" noChangeShapeType="1" noTextEdit="1"/>
              </p:cNvSpPr>
              <p:nvPr/>
            </p:nvSpPr>
            <p:spPr bwMode="auto">
              <a:xfrm>
                <a:off x="2060379" y="2230292"/>
                <a:ext cx="5018873" cy="836191"/>
              </a:xfrm>
              <a:prstGeom prst="rect">
                <a:avLst/>
              </a:prstGeom>
              <a:blipFill>
                <a:blip r:embed="rId3"/>
                <a:stretch>
                  <a:fillRect/>
                </a:stretch>
              </a:blipFill>
            </p:spPr>
            <p:txBody>
              <a:bodyPr/>
              <a:lstStyle/>
              <a:p>
                <a:r>
                  <a:rPr lang="it-IT">
                    <a:noFill/>
                  </a:rPr>
                  <a:t> </a:t>
                </a:r>
              </a:p>
            </p:txBody>
          </p:sp>
        </mc:Fallback>
      </mc:AlternateContent>
      <p:sp>
        <p:nvSpPr>
          <p:cNvPr id="8" name="CasellaDiTesto 7"/>
          <p:cNvSpPr txBox="1"/>
          <p:nvPr/>
        </p:nvSpPr>
        <p:spPr bwMode="auto">
          <a:xfrm>
            <a:off x="2283817" y="3813757"/>
            <a:ext cx="4572000" cy="300082"/>
          </a:xfrm>
          <a:prstGeom prst="rect">
            <a:avLst/>
          </a:prstGeom>
          <a:noFill/>
        </p:spPr>
        <p:txBody>
          <a:bodyPr wrap="square">
            <a:spAutoFit/>
          </a:bodyPr>
          <a:lstStyle/>
          <a:p>
            <a:pPr algn="ctr">
              <a:defRPr/>
            </a:pPr>
            <a:r>
              <a:rPr lang="fr-FR" b="0" i="0">
                <a:solidFill>
                  <a:srgbClr val="333333"/>
                </a:solidFill>
                <a:latin typeface="-apple-system"/>
              </a:rPr>
              <a:t>P. Eraerds </a:t>
            </a:r>
            <a:r>
              <a:rPr lang="fr-FR" b="0" i="1">
                <a:solidFill>
                  <a:srgbClr val="333333"/>
                </a:solidFill>
                <a:latin typeface="-apple-system"/>
              </a:rPr>
              <a:t>et al</a:t>
            </a:r>
            <a:r>
              <a:rPr lang="fr-FR" b="0" i="0">
                <a:solidFill>
                  <a:srgbClr val="333333"/>
                </a:solidFill>
                <a:latin typeface="-apple-system"/>
              </a:rPr>
              <a:t> 2010 </a:t>
            </a:r>
            <a:r>
              <a:rPr lang="fr-FR" b="0" i="1">
                <a:solidFill>
                  <a:srgbClr val="333333"/>
                </a:solidFill>
                <a:latin typeface="-apple-system"/>
              </a:rPr>
              <a:t>New J. Phys.</a:t>
            </a:r>
            <a:r>
              <a:rPr lang="fr-FR" b="0" i="0">
                <a:solidFill>
                  <a:srgbClr val="333333"/>
                </a:solidFill>
                <a:latin typeface="-apple-system"/>
              </a:rPr>
              <a:t> </a:t>
            </a:r>
            <a:r>
              <a:rPr lang="fr-FR" b="1" i="0">
                <a:solidFill>
                  <a:srgbClr val="333333"/>
                </a:solidFill>
                <a:latin typeface="-apple-system"/>
              </a:rPr>
              <a:t>12</a:t>
            </a:r>
            <a:r>
              <a:rPr lang="fr-FR" b="0" i="0">
                <a:solidFill>
                  <a:srgbClr val="333333"/>
                </a:solidFill>
                <a:latin typeface="-apple-system"/>
              </a:rPr>
              <a:t> 063027</a:t>
            </a:r>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Content Placeholder 5"/>
          <p:cNvSpPr>
            <a:spLocks noGrp="1"/>
          </p:cNvSpPr>
          <p:nvPr>
            <p:ph idx="1"/>
          </p:nvPr>
        </p:nvSpPr>
        <p:spPr bwMode="auto">
          <a:xfrm>
            <a:off x="350201" y="1768083"/>
            <a:ext cx="3323875" cy="1607333"/>
          </a:xfrm>
        </p:spPr>
        <p:txBody>
          <a:bodyPr>
            <a:normAutofit/>
          </a:bodyPr>
          <a:lstStyle/>
          <a:p>
            <a:pPr marL="0" indent="0" algn="just">
              <a:lnSpc>
                <a:spcPct val="120000"/>
              </a:lnSpc>
              <a:buNone/>
              <a:defRPr/>
            </a:pPr>
            <a:r>
              <a:rPr lang="en-GB" sz="1400" dirty="0"/>
              <a:t>“This [large-scale quantum computer] would seriously </a:t>
            </a:r>
            <a:r>
              <a:rPr lang="en-GB" sz="1400" dirty="0">
                <a:solidFill>
                  <a:srgbClr val="F6A500"/>
                </a:solidFill>
              </a:rPr>
              <a:t>compromise</a:t>
            </a:r>
            <a:r>
              <a:rPr lang="en-GB" sz="1400" dirty="0"/>
              <a:t> the </a:t>
            </a:r>
            <a:r>
              <a:rPr lang="en-GB" sz="1400" dirty="0">
                <a:solidFill>
                  <a:srgbClr val="F6A500"/>
                </a:solidFill>
              </a:rPr>
              <a:t>confidentiality</a:t>
            </a:r>
            <a:r>
              <a:rPr lang="en-GB" sz="1400" dirty="0"/>
              <a:t> and </a:t>
            </a:r>
            <a:r>
              <a:rPr lang="en-GB" sz="1400" dirty="0">
                <a:solidFill>
                  <a:srgbClr val="F6A500"/>
                </a:solidFill>
              </a:rPr>
              <a:t>integrity</a:t>
            </a:r>
            <a:r>
              <a:rPr lang="en-GB" sz="1400" dirty="0"/>
              <a:t> of digital communications on the </a:t>
            </a:r>
            <a:r>
              <a:rPr lang="en-GB" sz="1400" dirty="0">
                <a:solidFill>
                  <a:srgbClr val="F6A500"/>
                </a:solidFill>
              </a:rPr>
              <a:t>Internet</a:t>
            </a:r>
            <a:r>
              <a:rPr lang="en-GB" sz="1400" dirty="0"/>
              <a:t> and elsewhere.”</a:t>
            </a:r>
            <a:endParaRPr sz="1400" dirty="0"/>
          </a:p>
          <a:p>
            <a:pPr marL="0" indent="0" algn="r">
              <a:buNone/>
              <a:defRPr/>
            </a:pPr>
            <a:r>
              <a:rPr lang="en-GB" sz="900" dirty="0"/>
              <a:t>NIST.IR.8105</a:t>
            </a:r>
            <a:endParaRPr lang="en-GB" dirty="0"/>
          </a:p>
        </p:txBody>
      </p:sp>
      <p:sp>
        <p:nvSpPr>
          <p:cNvPr id="3" name="Slide Number Placeholder 2"/>
          <p:cNvSpPr>
            <a:spLocks noGrp="1"/>
          </p:cNvSpPr>
          <p:nvPr>
            <p:ph type="sldNum" sz="quarter" idx="4"/>
          </p:nvPr>
        </p:nvSpPr>
        <p:spPr bwMode="auto"/>
        <p:txBody>
          <a:bodyPr/>
          <a:lstStyle/>
          <a:p>
            <a:pPr>
              <a:defRPr/>
            </a:pPr>
            <a:fld id="{9E7CA0F2-EE66-4F60-8C00-E0BE38E7AEC5}" type="slidenum">
              <a:rPr lang="en-GB"/>
              <a:t>3</a:t>
            </a:fld>
            <a:endParaRPr lang="en-GB"/>
          </a:p>
        </p:txBody>
      </p:sp>
      <p:sp>
        <p:nvSpPr>
          <p:cNvPr id="5" name="Title 4"/>
          <p:cNvSpPr>
            <a:spLocks noGrp="1"/>
          </p:cNvSpPr>
          <p:nvPr>
            <p:ph type="title"/>
          </p:nvPr>
        </p:nvSpPr>
        <p:spPr bwMode="auto"/>
        <p:txBody>
          <a:bodyPr/>
          <a:lstStyle/>
          <a:p>
            <a:pPr>
              <a:defRPr/>
            </a:pPr>
            <a:r>
              <a:rPr lang="en-GB"/>
              <a:t>The Impact of Quantum Computers</a:t>
            </a:r>
            <a:endParaRPr/>
          </a:p>
        </p:txBody>
      </p:sp>
      <p:pic>
        <p:nvPicPr>
          <p:cNvPr id="4" name="Picture 3"/>
          <p:cNvPicPr>
            <a:picLocks noChangeAspect="1"/>
          </p:cNvPicPr>
          <p:nvPr/>
        </p:nvPicPr>
        <p:blipFill>
          <a:blip r:embed="rId3"/>
          <a:stretch/>
        </p:blipFill>
        <p:spPr bwMode="auto">
          <a:xfrm>
            <a:off x="3900588" y="1124540"/>
            <a:ext cx="5084738" cy="25566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ontent Placeholder 3"/>
          <p:cNvSpPr>
            <a:spLocks noGrp="1"/>
          </p:cNvSpPr>
          <p:nvPr>
            <p:ph idx="1"/>
          </p:nvPr>
        </p:nvSpPr>
        <p:spPr bwMode="auto">
          <a:xfrm>
            <a:off x="350201" y="964417"/>
            <a:ext cx="3537598" cy="2983761"/>
          </a:xfrm>
        </p:spPr>
        <p:txBody>
          <a:bodyPr vertOverflow="overflow" horzOverflow="overflow" vert="horz" wrap="square" lIns="91440" tIns="45720" rIns="91440" bIns="45720" numCol="1" spcCol="0" rtlCol="0" fromWordArt="0" anchor="t" anchorCtr="0" forceAA="0" compatLnSpc="0">
            <a:normAutofit fontScale="95000" lnSpcReduction="1000"/>
          </a:bodyPr>
          <a:lstStyle/>
          <a:p>
            <a:pPr>
              <a:defRPr/>
            </a:pPr>
            <a:r>
              <a:rPr lang="en-GB"/>
              <a:t>Post-Quantum Cryptography</a:t>
            </a:r>
            <a:endParaRPr/>
          </a:p>
          <a:p>
            <a:pPr lvl="1">
              <a:defRPr/>
            </a:pPr>
            <a:r>
              <a:rPr lang="en-GB"/>
              <a:t>NIST selected </a:t>
            </a:r>
            <a:r>
              <a:rPr lang="en-GB">
                <a:solidFill>
                  <a:srgbClr val="F6A500"/>
                </a:solidFill>
              </a:rPr>
              <a:t>one</a:t>
            </a:r>
            <a:r>
              <a:rPr lang="en-GB"/>
              <a:t> </a:t>
            </a:r>
            <a:r>
              <a:rPr lang="en-GB">
                <a:solidFill>
                  <a:srgbClr val="F6A500"/>
                </a:solidFill>
              </a:rPr>
              <a:t>public-key</a:t>
            </a:r>
            <a:r>
              <a:rPr lang="en-GB"/>
              <a:t> </a:t>
            </a:r>
            <a:r>
              <a:rPr lang="en-GB">
                <a:solidFill>
                  <a:srgbClr val="F6A500"/>
                </a:solidFill>
              </a:rPr>
              <a:t>encryption algorithm</a:t>
            </a:r>
            <a:endParaRPr lang="en-GB"/>
          </a:p>
          <a:p>
            <a:pPr lvl="1">
              <a:defRPr/>
            </a:pPr>
            <a:r>
              <a:rPr lang="en-GB"/>
              <a:t>Might be vulnerable to future algorithms</a:t>
            </a:r>
            <a:endParaRPr/>
          </a:p>
          <a:p>
            <a:pPr lvl="1">
              <a:defRPr/>
            </a:pPr>
            <a:endParaRPr lang="en-GB"/>
          </a:p>
          <a:p>
            <a:pPr lvl="1">
              <a:defRPr/>
            </a:pPr>
            <a:endParaRPr lang="en-GB"/>
          </a:p>
          <a:p>
            <a:pPr>
              <a:defRPr/>
            </a:pPr>
            <a:r>
              <a:rPr lang="en-GB">
                <a:solidFill>
                  <a:schemeClr val="bg2">
                    <a:lumMod val="25000"/>
                  </a:schemeClr>
                </a:solidFill>
              </a:rPr>
              <a:t>Quantum</a:t>
            </a:r>
            <a:r>
              <a:rPr lang="en-GB"/>
              <a:t> Key </a:t>
            </a:r>
            <a:r>
              <a:rPr lang="en-GB">
                <a:solidFill>
                  <a:schemeClr val="bg2">
                    <a:lumMod val="25000"/>
                  </a:schemeClr>
                </a:solidFill>
              </a:rPr>
              <a:t>Distribution</a:t>
            </a:r>
            <a:endParaRPr>
              <a:solidFill>
                <a:schemeClr val="bg2">
                  <a:lumMod val="25000"/>
                </a:schemeClr>
              </a:solidFill>
            </a:endParaRPr>
          </a:p>
          <a:p>
            <a:pPr lvl="1">
              <a:defRPr/>
            </a:pPr>
            <a:r>
              <a:rPr lang="en-GB"/>
              <a:t> </a:t>
            </a:r>
            <a:r>
              <a:rPr lang="en-GB">
                <a:solidFill>
                  <a:srgbClr val="F6A500"/>
                </a:solidFill>
              </a:rPr>
              <a:t>Unconditional</a:t>
            </a:r>
            <a:r>
              <a:rPr lang="en-GB"/>
              <a:t> security</a:t>
            </a:r>
            <a:endParaRPr/>
          </a:p>
          <a:p>
            <a:pPr lvl="1">
              <a:defRPr/>
            </a:pPr>
            <a:r>
              <a:rPr lang="en-GB"/>
              <a:t> Composable with unconditionally secure authentication or encryption algorithms </a:t>
            </a:r>
            <a:endParaRPr/>
          </a:p>
          <a:p>
            <a:pPr lvl="1">
              <a:defRPr/>
            </a:pPr>
            <a:r>
              <a:rPr lang="en-GB"/>
              <a:t> </a:t>
            </a:r>
            <a:r>
              <a:rPr lang="en-GB">
                <a:solidFill>
                  <a:srgbClr val="F6A500"/>
                </a:solidFill>
              </a:rPr>
              <a:t>Future-proof</a:t>
            </a:r>
            <a:endParaRPr/>
          </a:p>
        </p:txBody>
      </p:sp>
      <p:sp>
        <p:nvSpPr>
          <p:cNvPr id="3" name="Slide Number Placeholder 2"/>
          <p:cNvSpPr>
            <a:spLocks noGrp="1"/>
          </p:cNvSpPr>
          <p:nvPr>
            <p:ph type="sldNum" sz="quarter" idx="4"/>
          </p:nvPr>
        </p:nvSpPr>
        <p:spPr bwMode="auto"/>
        <p:txBody>
          <a:bodyPr/>
          <a:lstStyle/>
          <a:p>
            <a:pPr>
              <a:defRPr/>
            </a:pPr>
            <a:fld id="{9E7CA0F2-EE66-4F60-8C00-E0BE38E7AEC5}" type="slidenum">
              <a:rPr lang="en-GB"/>
              <a:t>4</a:t>
            </a:fld>
            <a:endParaRPr lang="en-GB"/>
          </a:p>
        </p:txBody>
      </p:sp>
      <p:sp>
        <p:nvSpPr>
          <p:cNvPr id="2" name="Title 1"/>
          <p:cNvSpPr>
            <a:spLocks noGrp="1"/>
          </p:cNvSpPr>
          <p:nvPr>
            <p:ph type="title"/>
          </p:nvPr>
        </p:nvSpPr>
        <p:spPr bwMode="auto"/>
        <p:txBody>
          <a:bodyPr/>
          <a:lstStyle/>
          <a:p>
            <a:pPr>
              <a:defRPr/>
            </a:pPr>
            <a:r>
              <a:rPr lang="en-GB"/>
              <a:t>How to Keep Communications Safe</a:t>
            </a:r>
            <a:endParaRPr/>
          </a:p>
        </p:txBody>
      </p:sp>
      <p:graphicFrame>
        <p:nvGraphicFramePr>
          <p:cNvPr id="5" name="Table 5"/>
          <p:cNvGraphicFramePr>
            <a:graphicFrameLocks noGrp="1"/>
          </p:cNvGraphicFramePr>
          <p:nvPr/>
        </p:nvGraphicFramePr>
        <p:xfrm>
          <a:off x="4211579" y="779054"/>
          <a:ext cx="4522354" cy="1628905"/>
        </p:xfrm>
        <a:graphic>
          <a:graphicData uri="http://schemas.openxmlformats.org/drawingml/2006/table">
            <a:tbl>
              <a:tblPr firstRow="1" bandRow="1">
                <a:tableStyleId>{9D7B26C5-4107-4FEC-AEDC-1716B250A1EF}</a:tableStyleId>
              </a:tblPr>
              <a:tblGrid>
                <a:gridCol w="2261177">
                  <a:extLst>
                    <a:ext uri="{9D8B030D-6E8A-4147-A177-3AD203B41FA5}">
                      <a16:colId xmlns:a16="http://schemas.microsoft.com/office/drawing/2014/main" val="20000"/>
                    </a:ext>
                  </a:extLst>
                </a:gridCol>
                <a:gridCol w="2261177">
                  <a:extLst>
                    <a:ext uri="{9D8B030D-6E8A-4147-A177-3AD203B41FA5}">
                      <a16:colId xmlns:a16="http://schemas.microsoft.com/office/drawing/2014/main" val="20001"/>
                    </a:ext>
                  </a:extLst>
                </a:gridCol>
              </a:tblGrid>
              <a:tr h="325781">
                <a:tc>
                  <a:txBody>
                    <a:bodyPr/>
                    <a:lstStyle/>
                    <a:p>
                      <a:pPr algn="ctr">
                        <a:defRPr/>
                      </a:pPr>
                      <a:r>
                        <a:rPr lang="en-GB" sz="1100">
                          <a:solidFill>
                            <a:srgbClr val="414140"/>
                          </a:solidFill>
                          <a:latin typeface="Arial"/>
                          <a:cs typeface="Arial"/>
                        </a:rPr>
                        <a:t>Algorithm</a:t>
                      </a:r>
                      <a:endParaRPr/>
                    </a:p>
                  </a:txBody>
                  <a:tcPr/>
                </a:tc>
                <a:tc>
                  <a:txBody>
                    <a:bodyPr/>
                    <a:lstStyle/>
                    <a:p>
                      <a:pPr algn="ctr">
                        <a:defRPr/>
                      </a:pPr>
                      <a:r>
                        <a:rPr lang="it-IT" sz="1100">
                          <a:solidFill>
                            <a:srgbClr val="414140"/>
                          </a:solidFill>
                          <a:latin typeface="Arial"/>
                          <a:cs typeface="Arial"/>
                        </a:rPr>
                        <a:t>Application</a:t>
                      </a:r>
                      <a:endParaRPr lang="en-GB" sz="1100">
                        <a:solidFill>
                          <a:srgbClr val="414140"/>
                        </a:solidFill>
                        <a:latin typeface="Arial"/>
                        <a:cs typeface="Arial"/>
                      </a:endParaRPr>
                    </a:p>
                  </a:txBody>
                  <a:tcPr/>
                </a:tc>
                <a:extLst>
                  <a:ext uri="{0D108BD9-81ED-4DB2-BD59-A6C34878D82A}">
                    <a16:rowId xmlns:a16="http://schemas.microsoft.com/office/drawing/2014/main" val="10000"/>
                  </a:ext>
                </a:extLst>
              </a:tr>
              <a:tr h="325781">
                <a:tc>
                  <a:txBody>
                    <a:bodyPr/>
                    <a:lstStyle/>
                    <a:p>
                      <a:pPr>
                        <a:defRPr/>
                      </a:pPr>
                      <a:r>
                        <a:rPr lang="en-GB" sz="1100">
                          <a:solidFill>
                            <a:srgbClr val="414140"/>
                          </a:solidFill>
                          <a:latin typeface="Arial"/>
                          <a:cs typeface="Arial"/>
                        </a:rPr>
                        <a:t>CRYSTALS-KYBER</a:t>
                      </a:r>
                      <a:endParaRPr/>
                    </a:p>
                  </a:txBody>
                  <a:tcPr/>
                </a:tc>
                <a:tc>
                  <a:txBody>
                    <a:bodyPr/>
                    <a:lstStyle/>
                    <a:p>
                      <a:pPr>
                        <a:defRPr/>
                      </a:pPr>
                      <a:r>
                        <a:rPr lang="en-GB" sz="1100">
                          <a:solidFill>
                            <a:srgbClr val="414140"/>
                          </a:solidFill>
                          <a:latin typeface="Arial"/>
                          <a:cs typeface="Arial"/>
                        </a:rPr>
                        <a:t>Public-key Encryption</a:t>
                      </a:r>
                      <a:endParaRPr/>
                    </a:p>
                  </a:txBody>
                  <a:tcPr/>
                </a:tc>
                <a:extLst>
                  <a:ext uri="{0D108BD9-81ED-4DB2-BD59-A6C34878D82A}">
                    <a16:rowId xmlns:a16="http://schemas.microsoft.com/office/drawing/2014/main" val="10001"/>
                  </a:ext>
                </a:extLst>
              </a:tr>
              <a:tr h="325781">
                <a:tc>
                  <a:txBody>
                    <a:bodyPr/>
                    <a:lstStyle/>
                    <a:p>
                      <a:pPr>
                        <a:defRPr/>
                      </a:pPr>
                      <a:r>
                        <a:rPr lang="en-GB" sz="1100">
                          <a:solidFill>
                            <a:srgbClr val="414140"/>
                          </a:solidFill>
                          <a:latin typeface="Arial"/>
                          <a:cs typeface="Arial"/>
                        </a:rPr>
                        <a:t>CRYSTALS-DILITHIUM</a:t>
                      </a:r>
                      <a:endParaRPr/>
                    </a:p>
                  </a:txBody>
                  <a:tcPr/>
                </a:tc>
                <a:tc>
                  <a:txBody>
                    <a:bodyPr/>
                    <a:lstStyle/>
                    <a:p>
                      <a:pPr>
                        <a:defRPr/>
                      </a:pPr>
                      <a:r>
                        <a:rPr lang="en-GB" sz="1100">
                          <a:solidFill>
                            <a:srgbClr val="414140"/>
                          </a:solidFill>
                          <a:latin typeface="Arial"/>
                          <a:cs typeface="Arial"/>
                        </a:rPr>
                        <a:t>Digital Signature</a:t>
                      </a:r>
                      <a:endParaRPr/>
                    </a:p>
                  </a:txBody>
                  <a:tcPr/>
                </a:tc>
                <a:extLst>
                  <a:ext uri="{0D108BD9-81ED-4DB2-BD59-A6C34878D82A}">
                    <a16:rowId xmlns:a16="http://schemas.microsoft.com/office/drawing/2014/main" val="10002"/>
                  </a:ext>
                </a:extLst>
              </a:tr>
              <a:tr h="325781">
                <a:tc>
                  <a:txBody>
                    <a:bodyPr/>
                    <a:lstStyle/>
                    <a:p>
                      <a:pPr>
                        <a:defRPr/>
                      </a:pPr>
                      <a:r>
                        <a:rPr lang="en-GB" sz="1100">
                          <a:solidFill>
                            <a:srgbClr val="414140"/>
                          </a:solidFill>
                          <a:latin typeface="Arial"/>
                          <a:cs typeface="Arial"/>
                        </a:rPr>
                        <a:t>FALCON</a:t>
                      </a:r>
                      <a:endParaRPr/>
                    </a:p>
                  </a:txBody>
                  <a:tcPr/>
                </a:tc>
                <a:tc>
                  <a:txBody>
                    <a:bodyPr/>
                    <a:lstStyle/>
                    <a:p>
                      <a:pPr marL="0" marR="0" lvl="0" indent="0" algn="l" defTabSz="685800">
                        <a:lnSpc>
                          <a:spcPct val="100000"/>
                        </a:lnSpc>
                        <a:spcBef>
                          <a:spcPts val="0"/>
                        </a:spcBef>
                        <a:spcAft>
                          <a:spcPts val="0"/>
                        </a:spcAft>
                        <a:buClrTx/>
                        <a:buSzTx/>
                        <a:buFontTx/>
                        <a:buNone/>
                        <a:defRPr/>
                      </a:pPr>
                      <a:r>
                        <a:rPr lang="en-GB" sz="1100">
                          <a:solidFill>
                            <a:srgbClr val="414140"/>
                          </a:solidFill>
                          <a:latin typeface="Arial"/>
                          <a:cs typeface="Arial"/>
                        </a:rPr>
                        <a:t>Digital Signature</a:t>
                      </a:r>
                      <a:endParaRPr/>
                    </a:p>
                  </a:txBody>
                  <a:tcPr/>
                </a:tc>
                <a:extLst>
                  <a:ext uri="{0D108BD9-81ED-4DB2-BD59-A6C34878D82A}">
                    <a16:rowId xmlns:a16="http://schemas.microsoft.com/office/drawing/2014/main" val="10003"/>
                  </a:ext>
                </a:extLst>
              </a:tr>
              <a:tr h="325781">
                <a:tc>
                  <a:txBody>
                    <a:bodyPr/>
                    <a:lstStyle/>
                    <a:p>
                      <a:pPr>
                        <a:defRPr/>
                      </a:pPr>
                      <a:r>
                        <a:rPr lang="en-GB" sz="1100">
                          <a:solidFill>
                            <a:srgbClr val="414140"/>
                          </a:solidFill>
                          <a:latin typeface="Arial"/>
                          <a:cs typeface="Arial"/>
                        </a:rPr>
                        <a:t>SPHINCS+</a:t>
                      </a:r>
                      <a:endParaRPr/>
                    </a:p>
                  </a:txBody>
                  <a:tcPr/>
                </a:tc>
                <a:tc>
                  <a:txBody>
                    <a:bodyPr/>
                    <a:lstStyle/>
                    <a:p>
                      <a:pPr marL="0" marR="0" lvl="0" indent="0" algn="l" defTabSz="685800">
                        <a:lnSpc>
                          <a:spcPct val="100000"/>
                        </a:lnSpc>
                        <a:spcBef>
                          <a:spcPts val="0"/>
                        </a:spcBef>
                        <a:spcAft>
                          <a:spcPts val="0"/>
                        </a:spcAft>
                        <a:buClrTx/>
                        <a:buSzTx/>
                        <a:buFontTx/>
                        <a:buNone/>
                        <a:defRPr/>
                      </a:pPr>
                      <a:r>
                        <a:rPr lang="en-GB" sz="1100">
                          <a:solidFill>
                            <a:srgbClr val="414140"/>
                          </a:solidFill>
                          <a:latin typeface="Arial"/>
                          <a:cs typeface="Arial"/>
                        </a:rPr>
                        <a:t>Digital Signature</a:t>
                      </a:r>
                      <a:endParaRPr/>
                    </a:p>
                  </a:txBody>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a:blip r:embed="rId3"/>
          <a:stretch/>
        </p:blipFill>
        <p:spPr bwMode="auto">
          <a:xfrm>
            <a:off x="4338670" y="2631222"/>
            <a:ext cx="4338117" cy="18183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bwMode="auto">
              <a:xfrm>
                <a:off x="399834" y="830187"/>
                <a:ext cx="4716198" cy="3810393"/>
              </a:xfrm>
            </p:spPr>
            <p:txBody>
              <a:bodyPr>
                <a:noAutofit/>
              </a:bodyPr>
              <a:lstStyle/>
              <a:p>
                <a:pPr marL="0" indent="0">
                  <a:lnSpc>
                    <a:spcPct val="100000"/>
                  </a:lnSpc>
                  <a:spcBef>
                    <a:spcPts val="600"/>
                  </a:spcBef>
                  <a:spcAft>
                    <a:spcPts val="600"/>
                  </a:spcAft>
                  <a:buNone/>
                  <a:defRPr/>
                </a:pPr>
                <a:r>
                  <a:rPr lang="en-US" dirty="0">
                    <a:solidFill>
                      <a:srgbClr val="F6A400"/>
                    </a:solidFill>
                  </a:rPr>
                  <a:t>Qubit</a:t>
                </a:r>
                <a:endParaRPr lang="en-US" dirty="0"/>
              </a:p>
              <a:p>
                <a:pPr lvl="1">
                  <a:lnSpc>
                    <a:spcPct val="100000"/>
                  </a:lnSpc>
                  <a:spcBef>
                    <a:spcPts val="600"/>
                  </a:spcBef>
                  <a:spcAft>
                    <a:spcPts val="600"/>
                  </a:spcAft>
                  <a:defRPr/>
                </a:pPr>
                <a:r>
                  <a:rPr lang="en-US" dirty="0"/>
                  <a:t>State of a 2-level quantum system (e.g. photon polarization)</a:t>
                </a:r>
              </a:p>
              <a:p>
                <a:pPr lvl="1">
                  <a:lnSpc>
                    <a:spcPct val="100000"/>
                  </a:lnSpc>
                  <a:spcBef>
                    <a:spcPts val="599"/>
                  </a:spcBef>
                  <a:spcAft>
                    <a:spcPts val="599"/>
                  </a:spcAft>
                  <a:defRPr/>
                </a:pPr>
                <a:r>
                  <a:rPr lang="en-US" dirty="0"/>
                  <a:t>Two orthogonal states </a:t>
                </a:r>
                <a14:m>
                  <m:oMath xmlns:m="http://schemas.openxmlformats.org/officeDocument/2006/math">
                    <m:d>
                      <m:dPr>
                        <m:begChr m:val="|"/>
                        <m:endChr m:val="|"/>
                        <m:ctrlPr>
                          <a:rPr lang="ar-AE" i="1">
                            <a:latin typeface="Cambria Math" panose="02040503050406030204" pitchFamily="18" charset="0"/>
                            <a:ea typeface="Cambria Math"/>
                            <a:cs typeface="Cambria Math"/>
                          </a:rPr>
                        </m:ctrlPr>
                      </m:dPr>
                      <m:e>
                        <m:d>
                          <m:dPr>
                            <m:begChr m:val=""/>
                            <m:endChr m:val="⟩"/>
                            <m:ctrlPr>
                              <a:rPr lang="ar-AE" i="1">
                                <a:latin typeface="Cambria Math" panose="02040503050406030204" pitchFamily="18" charset="0"/>
                                <a:ea typeface="Cambria Math"/>
                                <a:cs typeface="Cambria Math"/>
                              </a:rPr>
                            </m:ctrlPr>
                          </m:dPr>
                          <m:e>
                            <m:r>
                              <a:rPr lang="ar-AE" i="1">
                                <a:latin typeface="Cambria Math"/>
                                <a:ea typeface="Cambria Math"/>
                                <a:cs typeface="Cambria Math"/>
                              </a:rPr>
                              <m:t>𝐻</m:t>
                            </m:r>
                          </m:e>
                        </m:d>
                        <m:r>
                          <a:rPr lang="ar-AE" i="1">
                            <a:latin typeface="Cambria Math"/>
                          </a:rPr>
                          <m:t>,</m:t>
                        </m:r>
                      </m:e>
                    </m:d>
                    <m:d>
                      <m:dPr>
                        <m:begChr m:val=""/>
                        <m:endChr m:val="⟩"/>
                        <m:ctrlPr>
                          <a:rPr lang="ar-AE" i="1">
                            <a:latin typeface="Cambria Math" panose="02040503050406030204" pitchFamily="18" charset="0"/>
                            <a:ea typeface="Cambria Math"/>
                            <a:cs typeface="Cambria Math"/>
                          </a:rPr>
                        </m:ctrlPr>
                      </m:dPr>
                      <m:e>
                        <m:r>
                          <a:rPr lang="ar-AE" i="1">
                            <a:latin typeface="Cambria Math"/>
                            <a:ea typeface="Cambria Math"/>
                            <a:cs typeface="Cambria Math"/>
                          </a:rPr>
                          <m:t>𝑉</m:t>
                        </m:r>
                      </m:e>
                    </m:d>
                  </m:oMath>
                </a14:m>
                <a:r>
                  <a:rPr lang="ar-AE" dirty="0"/>
                  <a:t> </a:t>
                </a:r>
                <a:r>
                  <a:rPr lang="en-US" dirty="0"/>
                  <a:t>form a basis</a:t>
                </a:r>
              </a:p>
              <a:p>
                <a:pPr lvl="1">
                  <a:lnSpc>
                    <a:spcPct val="100000"/>
                  </a:lnSpc>
                  <a:spcBef>
                    <a:spcPts val="600"/>
                  </a:spcBef>
                  <a:spcAft>
                    <a:spcPts val="600"/>
                  </a:spcAft>
                  <a:defRPr/>
                </a:pPr>
                <a:r>
                  <a:rPr lang="en-US" dirty="0"/>
                  <a:t>Superposition state</a:t>
                </a:r>
                <a14:m>
                  <m:oMath xmlns:m="http://schemas.openxmlformats.org/officeDocument/2006/math">
                    <m:r>
                      <a:rPr lang="en-US">
                        <a:latin typeface="Cambria Math"/>
                      </a:rPr>
                      <m:t> </m:t>
                    </m:r>
                    <m:r>
                      <a:rPr lang="en-US" i="1">
                        <a:latin typeface="Cambria Math"/>
                      </a:rPr>
                      <m:t>𝛼</m:t>
                    </m:r>
                    <m:d>
                      <m:dPr>
                        <m:begChr m:val="|"/>
                        <m:endChr m:val="|"/>
                        <m:ctrlPr>
                          <a:rPr lang="ar-AE" i="1">
                            <a:latin typeface="Cambria Math" panose="02040503050406030204" pitchFamily="18" charset="0"/>
                            <a:ea typeface="Cambria Math"/>
                            <a:cs typeface="Cambria Math"/>
                          </a:rPr>
                        </m:ctrlPr>
                      </m:dPr>
                      <m:e>
                        <m:d>
                          <m:dPr>
                            <m:begChr m:val=""/>
                            <m:endChr m:val="⟩"/>
                            <m:ctrlPr>
                              <a:rPr lang="ar-AE" i="1">
                                <a:latin typeface="Cambria Math" panose="02040503050406030204" pitchFamily="18" charset="0"/>
                                <a:ea typeface="Cambria Math"/>
                                <a:cs typeface="Cambria Math"/>
                              </a:rPr>
                            </m:ctrlPr>
                          </m:dPr>
                          <m:e>
                            <m:r>
                              <a:rPr lang="ar-AE" i="1">
                                <a:latin typeface="Cambria Math"/>
                                <a:ea typeface="Cambria Math"/>
                                <a:cs typeface="Cambria Math"/>
                              </a:rPr>
                              <m:t>𝐻</m:t>
                            </m:r>
                          </m:e>
                        </m:d>
                        <m:r>
                          <a:rPr lang="ar-AE" i="1">
                            <a:latin typeface="Cambria Math"/>
                          </a:rPr>
                          <m:t>+</m:t>
                        </m:r>
                        <m:r>
                          <a:rPr lang="ar-AE" i="1">
                            <a:latin typeface="Cambria Math"/>
                          </a:rPr>
                          <m:t>𝛽</m:t>
                        </m:r>
                      </m:e>
                    </m:d>
                    <m:d>
                      <m:dPr>
                        <m:begChr m:val=""/>
                        <m:endChr m:val="⟩"/>
                        <m:ctrlPr>
                          <a:rPr lang="ar-AE" i="1">
                            <a:latin typeface="Cambria Math" panose="02040503050406030204" pitchFamily="18" charset="0"/>
                            <a:ea typeface="Cambria Math"/>
                            <a:cs typeface="Cambria Math"/>
                          </a:rPr>
                        </m:ctrlPr>
                      </m:dPr>
                      <m:e>
                        <m:r>
                          <a:rPr lang="ar-AE" i="1">
                            <a:latin typeface="Cambria Math"/>
                            <a:ea typeface="Cambria Math"/>
                            <a:cs typeface="Cambria Math"/>
                          </a:rPr>
                          <m:t>𝑉</m:t>
                        </m:r>
                      </m:e>
                    </m:d>
                    <m:r>
                      <a:rPr lang="ar-AE" b="0" i="0" smtClean="0">
                        <a:latin typeface="Cambria Math" panose="02040503050406030204" pitchFamily="18" charset="0"/>
                        <a:ea typeface="Cambria Math"/>
                        <a:cs typeface="Cambria Math"/>
                      </a:rPr>
                      <m:t> </m:t>
                    </m:r>
                  </m:oMath>
                </a14:m>
                <a:r>
                  <a:rPr lang="en-US" dirty="0"/>
                  <a:t>(e.g. diagonal or circular polarization)</a:t>
                </a:r>
              </a:p>
              <a:p>
                <a:pPr marL="0" indent="0">
                  <a:lnSpc>
                    <a:spcPct val="100000"/>
                  </a:lnSpc>
                  <a:spcBef>
                    <a:spcPts val="600"/>
                  </a:spcBef>
                  <a:spcAft>
                    <a:spcPts val="600"/>
                  </a:spcAft>
                  <a:buNone/>
                  <a:defRPr/>
                </a:pPr>
                <a:r>
                  <a:rPr lang="en-US" dirty="0">
                    <a:solidFill>
                      <a:srgbClr val="F6A400"/>
                    </a:solidFill>
                  </a:rPr>
                  <a:t>No-go theorems and principles</a:t>
                </a:r>
                <a:endParaRPr lang="en-US" dirty="0"/>
              </a:p>
              <a:p>
                <a:pPr lvl="1">
                  <a:lnSpc>
                    <a:spcPct val="100000"/>
                  </a:lnSpc>
                  <a:spcBef>
                    <a:spcPts val="599"/>
                  </a:spcBef>
                  <a:spcAft>
                    <a:spcPts val="599"/>
                  </a:spcAft>
                  <a:defRPr/>
                </a:pPr>
                <a:r>
                  <a:rPr lang="en-US" dirty="0"/>
                  <a:t>Superposition principle</a:t>
                </a:r>
              </a:p>
              <a:p>
                <a:pPr lvl="1">
                  <a:lnSpc>
                    <a:spcPct val="100000"/>
                  </a:lnSpc>
                  <a:spcBef>
                    <a:spcPts val="600"/>
                  </a:spcBef>
                  <a:spcAft>
                    <a:spcPts val="600"/>
                  </a:spcAft>
                  <a:defRPr/>
                </a:pPr>
                <a:r>
                  <a:rPr lang="en-US" dirty="0"/>
                  <a:t>Measuring a qubit changes its state (“collapse”)</a:t>
                </a:r>
              </a:p>
              <a:p>
                <a:pPr lvl="1">
                  <a:lnSpc>
                    <a:spcPct val="100000"/>
                  </a:lnSpc>
                  <a:spcBef>
                    <a:spcPts val="600"/>
                  </a:spcBef>
                  <a:spcAft>
                    <a:spcPts val="600"/>
                  </a:spcAft>
                  <a:defRPr/>
                </a:pPr>
                <a:r>
                  <a:rPr lang="en-US" dirty="0"/>
                  <a:t>No-cloning theorem</a:t>
                </a:r>
              </a:p>
              <a:p>
                <a:pPr marL="0" indent="0">
                  <a:lnSpc>
                    <a:spcPct val="100000"/>
                  </a:lnSpc>
                  <a:spcBef>
                    <a:spcPts val="600"/>
                  </a:spcBef>
                  <a:spcAft>
                    <a:spcPts val="600"/>
                  </a:spcAft>
                  <a:buNone/>
                  <a:defRPr/>
                </a:pPr>
                <a:endParaRPr lang="en-US" dirty="0"/>
              </a:p>
              <a:p>
                <a:pPr>
                  <a:lnSpc>
                    <a:spcPct val="100000"/>
                  </a:lnSpc>
                  <a:spcBef>
                    <a:spcPts val="600"/>
                  </a:spcBef>
                  <a:spcAft>
                    <a:spcPts val="600"/>
                  </a:spcAft>
                  <a:defRPr/>
                </a:pPr>
                <a:endParaRPr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bwMode="auto">
              <a:xfrm>
                <a:off x="399834" y="830187"/>
                <a:ext cx="4716198" cy="3810393"/>
              </a:xfrm>
              <a:blipFill>
                <a:blip r:embed="rId3"/>
                <a:stretch>
                  <a:fillRect l="-776" t="-480"/>
                </a:stretch>
              </a:blipFill>
            </p:spPr>
            <p:txBody>
              <a:bodyPr/>
              <a:lstStyle/>
              <a:p>
                <a:r>
                  <a:rPr lang="en-GB">
                    <a:noFill/>
                  </a:rPr>
                  <a:t> </a:t>
                </a:r>
              </a:p>
            </p:txBody>
          </p:sp>
        </mc:Fallback>
      </mc:AlternateContent>
      <p:sp>
        <p:nvSpPr>
          <p:cNvPr id="3" name="Slide Number Placeholder 2"/>
          <p:cNvSpPr>
            <a:spLocks noGrp="1"/>
          </p:cNvSpPr>
          <p:nvPr>
            <p:ph type="sldNum" sz="quarter" idx="4"/>
          </p:nvPr>
        </p:nvSpPr>
        <p:spPr bwMode="auto"/>
        <p:txBody>
          <a:bodyPr/>
          <a:lstStyle/>
          <a:p>
            <a:pPr marL="0" marR="0" lvl="0" indent="0" algn="r" defTabSz="685800" eaLnBrk="1" fontAlgn="auto" latinLnBrk="0" hangingPunct="1">
              <a:lnSpc>
                <a:spcPct val="100000"/>
              </a:lnSpc>
              <a:spcBef>
                <a:spcPts val="0"/>
              </a:spcBef>
              <a:spcAft>
                <a:spcPts val="0"/>
              </a:spcAft>
              <a:buClrTx/>
              <a:buSzTx/>
              <a:buFontTx/>
              <a:buNone/>
              <a:tabLst/>
              <a:defRPr/>
            </a:pPr>
            <a:fld id="{9E7CA0F2-EE66-4F60-8C00-E0BE38E7AEC5}" type="slidenum">
              <a:rPr kumimoji="0" lang="en-GB" sz="1000" b="0" i="1" u="none" strike="noStrike" kern="0" cap="none" spc="0" normalizeH="0" baseline="0" noProof="0">
                <a:ln>
                  <a:noFill/>
                </a:ln>
                <a:solidFill>
                  <a:srgbClr val="B4E9E2"/>
                </a:solidFill>
                <a:effectLst/>
                <a:uLnTx/>
                <a:uFillTx/>
                <a:latin typeface="Calibri"/>
                <a:cs typeface="Arial"/>
              </a:rPr>
              <a:pPr marL="0" marR="0" lvl="0" indent="0" algn="r" defTabSz="685800" eaLnBrk="1" fontAlgn="auto" latinLnBrk="0" hangingPunct="1">
                <a:lnSpc>
                  <a:spcPct val="100000"/>
                </a:lnSpc>
                <a:spcBef>
                  <a:spcPts val="0"/>
                </a:spcBef>
                <a:spcAft>
                  <a:spcPts val="0"/>
                </a:spcAft>
                <a:buClrTx/>
                <a:buSzTx/>
                <a:buFontTx/>
                <a:buNone/>
                <a:tabLst/>
                <a:defRPr/>
              </a:pPr>
              <a:t>5</a:t>
            </a:fld>
            <a:endParaRPr kumimoji="0" lang="en-GB" sz="1000" b="0" i="1" u="none" strike="noStrike" kern="0" cap="none" spc="0" normalizeH="0" baseline="0" noProof="0">
              <a:ln>
                <a:noFill/>
              </a:ln>
              <a:solidFill>
                <a:srgbClr val="B4E9E2"/>
              </a:solidFill>
              <a:effectLst/>
              <a:uLnTx/>
              <a:uFillTx/>
              <a:latin typeface="Calibri"/>
              <a:cs typeface="Arial"/>
            </a:endParaRPr>
          </a:p>
        </p:txBody>
      </p:sp>
      <p:sp>
        <p:nvSpPr>
          <p:cNvPr id="4" name="Title 3"/>
          <p:cNvSpPr>
            <a:spLocks noGrp="1"/>
          </p:cNvSpPr>
          <p:nvPr>
            <p:ph type="title"/>
          </p:nvPr>
        </p:nvSpPr>
        <p:spPr bwMode="auto"/>
        <p:txBody>
          <a:bodyPr/>
          <a:lstStyle/>
          <a:p>
            <a:pPr>
              <a:defRPr/>
            </a:pPr>
            <a:r>
              <a:rPr lang="en-GB"/>
              <a:t>QKD Basics</a:t>
            </a:r>
            <a:endParaRPr/>
          </a:p>
        </p:txBody>
      </p:sp>
      <p:pic>
        <p:nvPicPr>
          <p:cNvPr id="1030" name="Picture 6"/>
          <p:cNvPicPr>
            <a:picLocks noChangeAspect="1" noChangeArrowheads="1"/>
          </p:cNvPicPr>
          <p:nvPr/>
        </p:nvPicPr>
        <p:blipFill>
          <a:blip r:embed="rId4"/>
          <a:stretch/>
        </p:blipFill>
        <p:spPr bwMode="auto">
          <a:xfrm>
            <a:off x="5271573" y="645564"/>
            <a:ext cx="3362324" cy="3190875"/>
          </a:xfrm>
          <a:prstGeom prst="rect">
            <a:avLst/>
          </a:prstGeom>
          <a:noFill/>
        </p:spPr>
      </p:pic>
      <p:grpSp>
        <p:nvGrpSpPr>
          <p:cNvPr id="15" name="Group 14"/>
          <p:cNvGrpSpPr/>
          <p:nvPr/>
        </p:nvGrpSpPr>
        <p:grpSpPr bwMode="auto">
          <a:xfrm>
            <a:off x="5417589" y="2069048"/>
            <a:ext cx="2805622" cy="2817606"/>
            <a:chOff x="2762561" y="275217"/>
            <a:chExt cx="4593066" cy="4593066"/>
          </a:xfrm>
        </p:grpSpPr>
        <p:pic>
          <p:nvPicPr>
            <p:cNvPr id="16" name="Picture 8"/>
            <p:cNvPicPr>
              <a:picLocks noChangeAspect="1" noChangeArrowheads="1"/>
            </p:cNvPicPr>
            <p:nvPr/>
          </p:nvPicPr>
          <p:blipFill>
            <a:blip r:embed="rId5"/>
            <a:stretch/>
          </p:blipFill>
          <p:spPr bwMode="auto">
            <a:xfrm>
              <a:off x="3987690" y="1078847"/>
              <a:ext cx="2142808" cy="2675413"/>
            </a:xfrm>
            <a:prstGeom prst="rect">
              <a:avLst/>
            </a:prstGeom>
            <a:noFill/>
          </p:spPr>
        </p:pic>
        <p:pic>
          <p:nvPicPr>
            <p:cNvPr id="17" name="Graphic 16" descr="No sign with solid fill"/>
            <p:cNvPicPr>
              <a:picLocks noChangeAspect="1"/>
            </p:cNvPicPr>
            <p:nvPr/>
          </p:nvPicPr>
          <p:blipFill>
            <a:blip r:embed="rId6"/>
            <a:stretch/>
          </p:blipFill>
          <p:spPr bwMode="auto">
            <a:xfrm>
              <a:off x="2762561" y="275217"/>
              <a:ext cx="4593066" cy="4593066"/>
            </a:xfrm>
            <a:prstGeom prst="rect">
              <a:avLst/>
            </a:prstGeom>
          </p:spPr>
        </p:pic>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a:stretch/>
        </p:blipFill>
        <p:spPr bwMode="auto">
          <a:xfrm>
            <a:off x="5417589" y="193495"/>
            <a:ext cx="2857500" cy="2095499"/>
          </a:xfrm>
          <a:prstGeom prst="rect">
            <a:avLst/>
          </a:prstGeom>
        </p:spPr>
      </p:pic>
      <p:sp>
        <p:nvSpPr>
          <p:cNvPr id="5" name="TextBox 4">
            <a:extLst>
              <a:ext uri="{FF2B5EF4-FFF2-40B4-BE49-F238E27FC236}">
                <a16:creationId xmlns:a16="http://schemas.microsoft.com/office/drawing/2014/main" id="{21042BF0-C1F0-4000-BDF6-C8029CF4C7E9}"/>
              </a:ext>
            </a:extLst>
          </p:cNvPr>
          <p:cNvSpPr txBox="1"/>
          <p:nvPr/>
        </p:nvSpPr>
        <p:spPr>
          <a:xfrm>
            <a:off x="5420826" y="1777915"/>
            <a:ext cx="1534747" cy="369332"/>
          </a:xfrm>
          <a:prstGeom prst="rect">
            <a:avLst/>
          </a:prstGeom>
          <a:noFill/>
        </p:spPr>
        <p:txBody>
          <a:bodyPr wrap="square" rtlCol="0">
            <a:spAutoFit/>
          </a:bodyPr>
          <a:lstStyle/>
          <a:p>
            <a:r>
              <a:rPr lang="en-US" sz="600" dirty="0">
                <a:solidFill>
                  <a:schemeClr val="bg2">
                    <a:lumMod val="25000"/>
                  </a:schemeClr>
                </a:solidFill>
                <a:latin typeface="Arial" panose="020B0604020202020204" pitchFamily="34" charset="0"/>
                <a:cs typeface="Arial" panose="020B0604020202020204" pitchFamily="34" charset="0"/>
              </a:rPr>
              <a:t>By user:Geek3 - Own work, CC BY 3.0, https://commons.wikimedia.org/w/index.php?curid=42554812</a:t>
            </a:r>
            <a:endParaRPr lang="en-GB" sz="600" dirty="0">
              <a:solidFill>
                <a:schemeClr val="bg2">
                  <a:lumMod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3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a:xfrm>
            <a:off x="399834" y="997390"/>
            <a:ext cx="8614626" cy="3483170"/>
          </a:xfrm>
        </p:spPr>
        <p:txBody>
          <a:bodyPr>
            <a:noAutofit/>
          </a:bodyPr>
          <a:lstStyle/>
          <a:p>
            <a:pPr marL="342900" indent="-342900">
              <a:lnSpc>
                <a:spcPct val="100000"/>
              </a:lnSpc>
              <a:spcBef>
                <a:spcPts val="600"/>
              </a:spcBef>
              <a:spcAft>
                <a:spcPts val="600"/>
              </a:spcAft>
              <a:buFont typeface="+mj-lt"/>
              <a:buAutoNum type="alphaUcPeriod"/>
              <a:defRPr/>
            </a:pPr>
            <a:r>
              <a:rPr lang="en-GB">
                <a:solidFill>
                  <a:schemeClr val="bg2">
                    <a:lumMod val="25000"/>
                  </a:schemeClr>
                </a:solidFill>
              </a:rPr>
              <a:t>Quantum transmission</a:t>
            </a:r>
            <a:endParaRPr/>
          </a:p>
          <a:p>
            <a:pPr marL="685800" lvl="1" indent="-342900">
              <a:lnSpc>
                <a:spcPct val="100000"/>
              </a:lnSpc>
              <a:spcBef>
                <a:spcPts val="600"/>
              </a:spcBef>
              <a:spcAft>
                <a:spcPts val="600"/>
              </a:spcAft>
              <a:buFont typeface="+mj-lt"/>
              <a:buAutoNum type="arabicPeriod"/>
              <a:defRPr/>
            </a:pPr>
            <a:r>
              <a:rPr lang="en-GB">
                <a:solidFill>
                  <a:schemeClr val="bg2">
                    <a:lumMod val="25000"/>
                  </a:schemeClr>
                </a:solidFill>
              </a:rPr>
              <a:t>Qubit preparation</a:t>
            </a:r>
            <a:endParaRPr>
              <a:solidFill>
                <a:schemeClr val="bg2">
                  <a:lumMod val="25000"/>
                </a:schemeClr>
              </a:solidFill>
            </a:endParaRPr>
          </a:p>
          <a:p>
            <a:pPr marL="685800" lvl="1" indent="-342900">
              <a:lnSpc>
                <a:spcPct val="100000"/>
              </a:lnSpc>
              <a:spcBef>
                <a:spcPts val="600"/>
              </a:spcBef>
              <a:spcAft>
                <a:spcPts val="600"/>
              </a:spcAft>
              <a:buFont typeface="+mj-lt"/>
              <a:buAutoNum type="arabicPeriod"/>
              <a:defRPr/>
            </a:pPr>
            <a:r>
              <a:rPr lang="en-GB">
                <a:solidFill>
                  <a:schemeClr val="bg2">
                    <a:lumMod val="25000"/>
                  </a:schemeClr>
                </a:solidFill>
              </a:rPr>
              <a:t>Qubit measurement</a:t>
            </a:r>
            <a:endParaRPr/>
          </a:p>
          <a:p>
            <a:pPr marL="342900" indent="-342900">
              <a:lnSpc>
                <a:spcPct val="100000"/>
              </a:lnSpc>
              <a:spcBef>
                <a:spcPts val="600"/>
              </a:spcBef>
              <a:spcAft>
                <a:spcPts val="600"/>
              </a:spcAft>
              <a:buFont typeface="+mj-lt"/>
              <a:buAutoNum type="alphaUcPeriod"/>
              <a:defRPr/>
            </a:pPr>
            <a:r>
              <a:rPr lang="en-GB">
                <a:solidFill>
                  <a:schemeClr val="bg2">
                    <a:lumMod val="25000"/>
                  </a:schemeClr>
                </a:solidFill>
              </a:rPr>
              <a:t>Classical post-processing</a:t>
            </a:r>
            <a:endParaRPr>
              <a:solidFill>
                <a:schemeClr val="bg2">
                  <a:lumMod val="25000"/>
                </a:schemeClr>
              </a:solidFill>
            </a:endParaRPr>
          </a:p>
          <a:p>
            <a:pPr marL="685800" lvl="1" indent="-342900">
              <a:lnSpc>
                <a:spcPct val="100000"/>
              </a:lnSpc>
              <a:spcBef>
                <a:spcPts val="600"/>
              </a:spcBef>
              <a:spcAft>
                <a:spcPts val="600"/>
              </a:spcAft>
              <a:buFont typeface="+mj-lt"/>
              <a:buAutoNum type="arabicPeriod" startAt="3"/>
              <a:defRPr/>
            </a:pPr>
            <a:r>
              <a:rPr lang="en-GB">
                <a:solidFill>
                  <a:schemeClr val="bg2">
                    <a:lumMod val="25000"/>
                  </a:schemeClr>
                </a:solidFill>
              </a:rPr>
              <a:t>Sifting</a:t>
            </a:r>
            <a:endParaRPr>
              <a:solidFill>
                <a:schemeClr val="bg2">
                  <a:lumMod val="25000"/>
                </a:schemeClr>
              </a:solidFill>
            </a:endParaRPr>
          </a:p>
          <a:p>
            <a:pPr marL="685800" lvl="1" indent="-342900">
              <a:lnSpc>
                <a:spcPct val="100000"/>
              </a:lnSpc>
              <a:spcBef>
                <a:spcPts val="600"/>
              </a:spcBef>
              <a:spcAft>
                <a:spcPts val="600"/>
              </a:spcAft>
              <a:buFont typeface="+mj-lt"/>
              <a:buAutoNum type="arabicPeriod" startAt="3"/>
              <a:defRPr/>
            </a:pPr>
            <a:r>
              <a:rPr lang="en-GB">
                <a:solidFill>
                  <a:schemeClr val="bg2">
                    <a:lumMod val="25000"/>
                  </a:schemeClr>
                </a:solidFill>
              </a:rPr>
              <a:t>Parameter estimation</a:t>
            </a:r>
            <a:endParaRPr>
              <a:solidFill>
                <a:schemeClr val="bg2">
                  <a:lumMod val="25000"/>
                </a:schemeClr>
              </a:solidFill>
            </a:endParaRPr>
          </a:p>
          <a:p>
            <a:pPr marL="685800" lvl="1" indent="-342900">
              <a:lnSpc>
                <a:spcPct val="100000"/>
              </a:lnSpc>
              <a:spcBef>
                <a:spcPts val="600"/>
              </a:spcBef>
              <a:spcAft>
                <a:spcPts val="600"/>
              </a:spcAft>
              <a:buFont typeface="+mj-lt"/>
              <a:buAutoNum type="arabicPeriod" startAt="3"/>
              <a:defRPr/>
            </a:pPr>
            <a:r>
              <a:rPr lang="en-GB">
                <a:solidFill>
                  <a:schemeClr val="bg2">
                    <a:lumMod val="25000"/>
                  </a:schemeClr>
                </a:solidFill>
              </a:rPr>
              <a:t>Error correction</a:t>
            </a:r>
            <a:endParaRPr>
              <a:solidFill>
                <a:schemeClr val="bg2">
                  <a:lumMod val="25000"/>
                </a:schemeClr>
              </a:solidFill>
            </a:endParaRPr>
          </a:p>
          <a:p>
            <a:pPr marL="685800" lvl="1" indent="-342900">
              <a:lnSpc>
                <a:spcPct val="100000"/>
              </a:lnSpc>
              <a:spcBef>
                <a:spcPts val="600"/>
              </a:spcBef>
              <a:spcAft>
                <a:spcPts val="600"/>
              </a:spcAft>
              <a:buFont typeface="+mj-lt"/>
              <a:buAutoNum type="arabicPeriod" startAt="3"/>
              <a:defRPr/>
            </a:pPr>
            <a:r>
              <a:rPr lang="en-GB">
                <a:solidFill>
                  <a:schemeClr val="bg2">
                    <a:lumMod val="25000"/>
                  </a:schemeClr>
                </a:solidFill>
              </a:rPr>
              <a:t>Privacy amplification</a:t>
            </a:r>
            <a:endParaRPr lang="en-US">
              <a:solidFill>
                <a:schemeClr val="bg2">
                  <a:lumMod val="25000"/>
                </a:schemeClr>
              </a:solidFill>
            </a:endParaRPr>
          </a:p>
        </p:txBody>
      </p:sp>
      <p:sp>
        <p:nvSpPr>
          <p:cNvPr id="3" name="Slide Number Placeholder 2"/>
          <p:cNvSpPr>
            <a:spLocks noGrp="1"/>
          </p:cNvSpPr>
          <p:nvPr>
            <p:ph type="sldNum" sz="quarter" idx="4"/>
          </p:nvPr>
        </p:nvSpPr>
        <p:spPr bwMode="auto"/>
        <p:txBody>
          <a:bodyPr/>
          <a:lstStyle/>
          <a:p>
            <a:pPr>
              <a:defRPr/>
            </a:pPr>
            <a:fld id="{9E7CA0F2-EE66-4F60-8C00-E0BE38E7AEC5}" type="slidenum">
              <a:rPr lang="en-GB"/>
              <a:t>6</a:t>
            </a:fld>
            <a:endParaRPr lang="en-GB"/>
          </a:p>
        </p:txBody>
      </p:sp>
      <p:sp>
        <p:nvSpPr>
          <p:cNvPr id="4" name="Title 3"/>
          <p:cNvSpPr>
            <a:spLocks noGrp="1"/>
          </p:cNvSpPr>
          <p:nvPr>
            <p:ph type="title"/>
          </p:nvPr>
        </p:nvSpPr>
        <p:spPr bwMode="auto"/>
        <p:txBody>
          <a:bodyPr/>
          <a:lstStyle/>
          <a:p>
            <a:pPr>
              <a:defRPr/>
            </a:pPr>
            <a:r>
              <a:rPr lang="en-GB"/>
              <a:t>BB84 Protocol</a:t>
            </a:r>
            <a:endParaRPr/>
          </a:p>
        </p:txBody>
      </p:sp>
      <p:pic>
        <p:nvPicPr>
          <p:cNvPr id="2050" name="Picture 2"/>
          <p:cNvPicPr>
            <a:picLocks noChangeAspect="1" noChangeArrowheads="1"/>
          </p:cNvPicPr>
          <p:nvPr/>
        </p:nvPicPr>
        <p:blipFill>
          <a:blip r:embed="rId3"/>
          <a:stretch/>
        </p:blipFill>
        <p:spPr bwMode="auto">
          <a:xfrm>
            <a:off x="4283972" y="773746"/>
            <a:ext cx="4804794" cy="33586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lide Number Placeholder 2"/>
          <p:cNvSpPr>
            <a:spLocks noGrp="1"/>
          </p:cNvSpPr>
          <p:nvPr>
            <p:ph type="sldNum" sz="quarter" idx="4"/>
          </p:nvPr>
        </p:nvSpPr>
        <p:spPr bwMode="auto"/>
        <p:txBody>
          <a:bodyPr/>
          <a:lstStyle/>
          <a:p>
            <a:pPr>
              <a:defRPr/>
            </a:pPr>
            <a:fld id="{9E7CA0F2-EE66-4F60-8C00-E0BE38E7AEC5}" type="slidenum">
              <a:rPr lang="en-GB"/>
              <a:t>7</a:t>
            </a:fld>
            <a:endParaRPr lang="en-GB"/>
          </a:p>
        </p:txBody>
      </p:sp>
      <p:sp>
        <p:nvSpPr>
          <p:cNvPr id="4" name="Title 3"/>
          <p:cNvSpPr>
            <a:spLocks noGrp="1"/>
          </p:cNvSpPr>
          <p:nvPr>
            <p:ph type="title"/>
          </p:nvPr>
        </p:nvSpPr>
        <p:spPr bwMode="auto"/>
        <p:txBody>
          <a:bodyPr/>
          <a:lstStyle/>
          <a:p>
            <a:pPr>
              <a:defRPr/>
            </a:pPr>
            <a:r>
              <a:rPr lang="en-GB"/>
              <a:t>QKD Performance Indicators</a:t>
            </a:r>
            <a:endParaRPr/>
          </a:p>
        </p:txBody>
      </p:sp>
      <p:pic>
        <p:nvPicPr>
          <p:cNvPr id="548557778" name="Immagine 548557777"/>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56046" y="1470915"/>
            <a:ext cx="3359999" cy="2520000"/>
          </a:xfrm>
          <a:prstGeom prst="rect">
            <a:avLst/>
          </a:prstGeom>
        </p:spPr>
      </p:pic>
      <p:pic>
        <p:nvPicPr>
          <p:cNvPr id="1191574261" name="Immagine 1191574260"/>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890338" y="1470915"/>
            <a:ext cx="3377500" cy="2520000"/>
          </a:xfrm>
          <a:prstGeom prst="rect">
            <a:avLst/>
          </a:prstGeom>
        </p:spPr>
      </p:pic>
      <p:sp>
        <p:nvSpPr>
          <p:cNvPr id="2" name="CasellaDiTesto 1"/>
          <p:cNvSpPr txBox="1"/>
          <p:nvPr/>
        </p:nvSpPr>
        <p:spPr bwMode="auto">
          <a:xfrm>
            <a:off x="1182711" y="1132362"/>
            <a:ext cx="2106667" cy="338554"/>
          </a:xfrm>
          <a:prstGeom prst="rect">
            <a:avLst/>
          </a:prstGeom>
          <a:noFill/>
        </p:spPr>
        <p:txBody>
          <a:bodyPr wrap="none" rtlCol="0">
            <a:spAutoFit/>
          </a:bodyPr>
          <a:lstStyle/>
          <a:p>
            <a:pPr algn="ctr">
              <a:defRPr/>
            </a:pPr>
            <a:r>
              <a:rPr lang="it-IT" sz="1600"/>
              <a:t>Quantum bit error rate</a:t>
            </a:r>
            <a:endParaRPr/>
          </a:p>
        </p:txBody>
      </p:sp>
      <p:sp>
        <p:nvSpPr>
          <p:cNvPr id="7" name="CasellaDiTesto 6"/>
          <p:cNvSpPr txBox="1"/>
          <p:nvPr/>
        </p:nvSpPr>
        <p:spPr bwMode="auto">
          <a:xfrm>
            <a:off x="5577716" y="1132362"/>
            <a:ext cx="2308645" cy="338554"/>
          </a:xfrm>
          <a:prstGeom prst="rect">
            <a:avLst/>
          </a:prstGeom>
          <a:noFill/>
        </p:spPr>
        <p:txBody>
          <a:bodyPr wrap="none" rtlCol="0">
            <a:spAutoFit/>
          </a:bodyPr>
          <a:lstStyle/>
          <a:p>
            <a:pPr algn="ctr">
              <a:defRPr/>
            </a:pPr>
            <a:r>
              <a:rPr lang="it-IT" sz="1600"/>
              <a:t>Sifted and secret key rate</a:t>
            </a:r>
            <a:endParaRPr/>
          </a:p>
        </p:txBody>
      </p:sp>
      <p:pic>
        <p:nvPicPr>
          <p:cNvPr id="2050" name="Picture 2"/>
          <p:cNvPicPr>
            <a:picLocks noChangeAspect="1" noChangeArrowheads="1"/>
          </p:cNvPicPr>
          <p:nvPr/>
        </p:nvPicPr>
        <p:blipFill>
          <a:blip r:embed="rId5"/>
          <a:stretch/>
        </p:blipFill>
        <p:spPr bwMode="auto">
          <a:xfrm>
            <a:off x="1256378" y="1546331"/>
            <a:ext cx="184188" cy="184188"/>
          </a:xfrm>
          <a:prstGeom prst="rect">
            <a:avLst/>
          </a:prstGeom>
          <a:noFill/>
        </p:spPr>
      </p:pic>
      <p:pic>
        <p:nvPicPr>
          <p:cNvPr id="2052" name="Picture 4"/>
          <p:cNvPicPr>
            <a:picLocks noChangeAspect="1" noChangeArrowheads="1"/>
          </p:cNvPicPr>
          <p:nvPr/>
        </p:nvPicPr>
        <p:blipFill>
          <a:blip r:embed="rId6"/>
          <a:stretch/>
        </p:blipFill>
        <p:spPr bwMode="auto">
          <a:xfrm>
            <a:off x="1253990" y="1683682"/>
            <a:ext cx="184189" cy="184189"/>
          </a:xfrm>
          <a:prstGeom prst="rect">
            <a:avLst/>
          </a:prstGeom>
          <a:noFill/>
        </p:spPr>
      </p:pic>
      <p:sp>
        <p:nvSpPr>
          <p:cNvPr id="5" name="CasellaDiTesto 4"/>
          <p:cNvSpPr txBox="1"/>
          <p:nvPr/>
        </p:nvSpPr>
        <p:spPr bwMode="auto">
          <a:xfrm>
            <a:off x="2217253" y="4175760"/>
            <a:ext cx="4705134" cy="300082"/>
          </a:xfrm>
          <a:prstGeom prst="rect">
            <a:avLst/>
          </a:prstGeom>
          <a:noFill/>
        </p:spPr>
        <p:txBody>
          <a:bodyPr wrap="none" rtlCol="0">
            <a:spAutoFit/>
          </a:bodyPr>
          <a:lstStyle/>
          <a:p>
            <a:pPr algn="ctr">
              <a:defRPr/>
            </a:pPr>
            <a:r>
              <a:rPr lang="it-IT"/>
              <a:t>Example of the generic behavior of key performance indicators</a:t>
            </a:r>
            <a:endParaRPr/>
          </a:p>
        </p:txBody>
      </p:sp>
      <p:cxnSp>
        <p:nvCxnSpPr>
          <p:cNvPr id="8" name="Connettore 2 7">
            <a:extLst>
              <a:ext uri="{FF2B5EF4-FFF2-40B4-BE49-F238E27FC236}">
                <a16:creationId xmlns:a16="http://schemas.microsoft.com/office/drawing/2014/main" id="{A50610AD-9A57-AB5E-F589-07ED05D3B521}"/>
              </a:ext>
            </a:extLst>
          </p:cNvPr>
          <p:cNvCxnSpPr/>
          <p:nvPr/>
        </p:nvCxnSpPr>
        <p:spPr>
          <a:xfrm flipV="1">
            <a:off x="5756223" y="2360951"/>
            <a:ext cx="307298" cy="6520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Connettore 2 8">
            <a:extLst>
              <a:ext uri="{FF2B5EF4-FFF2-40B4-BE49-F238E27FC236}">
                <a16:creationId xmlns:a16="http://schemas.microsoft.com/office/drawing/2014/main" id="{1B9C337D-DFB4-D653-DA3D-EC24396529B3}"/>
              </a:ext>
            </a:extLst>
          </p:cNvPr>
          <p:cNvCxnSpPr>
            <a:cxnSpLocks/>
          </p:cNvCxnSpPr>
          <p:nvPr/>
        </p:nvCxnSpPr>
        <p:spPr bwMode="auto">
          <a:xfrm flipV="1">
            <a:off x="5391462" y="1933731"/>
            <a:ext cx="72452" cy="7532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Connettore 2 10">
            <a:extLst>
              <a:ext uri="{FF2B5EF4-FFF2-40B4-BE49-F238E27FC236}">
                <a16:creationId xmlns:a16="http://schemas.microsoft.com/office/drawing/2014/main" id="{336166EA-5CCE-01F9-6294-88993C801357}"/>
              </a:ext>
            </a:extLst>
          </p:cNvPr>
          <p:cNvCxnSpPr>
            <a:cxnSpLocks/>
          </p:cNvCxnSpPr>
          <p:nvPr/>
        </p:nvCxnSpPr>
        <p:spPr bwMode="auto">
          <a:xfrm>
            <a:off x="5983573" y="3397770"/>
            <a:ext cx="5038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a:xfrm>
            <a:off x="350201" y="845462"/>
            <a:ext cx="8439238" cy="3421738"/>
          </a:xfrm>
        </p:spPr>
        <p:txBody>
          <a:bodyPr>
            <a:normAutofit/>
          </a:bodyPr>
          <a:lstStyle/>
          <a:p>
            <a:pPr>
              <a:defRPr/>
            </a:pPr>
            <a:r>
              <a:rPr lang="en-GB" dirty="0">
                <a:solidFill>
                  <a:schemeClr val="bg2">
                    <a:lumMod val="25000"/>
                  </a:schemeClr>
                </a:solidFill>
              </a:rPr>
              <a:t>How could GARR infrastructure potentially be used to provide QKD between user sites?</a:t>
            </a:r>
            <a:endParaRPr dirty="0"/>
          </a:p>
          <a:p>
            <a:pPr>
              <a:defRPr/>
            </a:pPr>
            <a:r>
              <a:rPr lang="en-GB" dirty="0">
                <a:solidFill>
                  <a:schemeClr val="bg2">
                    <a:lumMod val="25000"/>
                  </a:schemeClr>
                </a:solidFill>
              </a:rPr>
              <a:t>What would be the implications/consequences on already deployed packet services?</a:t>
            </a:r>
            <a:endParaRPr dirty="0"/>
          </a:p>
          <a:p>
            <a:pPr>
              <a:defRPr/>
            </a:pPr>
            <a:r>
              <a:rPr lang="en-GB" dirty="0">
                <a:solidFill>
                  <a:schemeClr val="bg2">
                    <a:lumMod val="25000"/>
                  </a:schemeClr>
                </a:solidFill>
              </a:rPr>
              <a:t>How could GARR build a QKD network? Are dedicated fibres a must?</a:t>
            </a:r>
            <a:endParaRPr dirty="0"/>
          </a:p>
          <a:p>
            <a:pPr>
              <a:defRPr/>
            </a:pPr>
            <a:r>
              <a:rPr lang="en-GB" dirty="0">
                <a:solidFill>
                  <a:schemeClr val="bg2">
                    <a:lumMod val="25000"/>
                  </a:schemeClr>
                </a:solidFill>
              </a:rPr>
              <a:t>What about exchanging quantum states?</a:t>
            </a:r>
            <a:endParaRPr dirty="0"/>
          </a:p>
          <a:p>
            <a:pPr marL="0" indent="0">
              <a:buNone/>
              <a:defRPr/>
            </a:pPr>
            <a:endParaRPr lang="en-GB" dirty="0">
              <a:solidFill>
                <a:schemeClr val="bg2">
                  <a:lumMod val="25000"/>
                </a:schemeClr>
              </a:solidFill>
            </a:endParaRPr>
          </a:p>
          <a:p>
            <a:pPr marL="0" indent="0">
              <a:buNone/>
              <a:defRPr/>
            </a:pPr>
            <a:endParaRPr lang="en-GB" dirty="0">
              <a:solidFill>
                <a:schemeClr val="bg2">
                  <a:lumMod val="25000"/>
                </a:schemeClr>
              </a:solidFill>
            </a:endParaRPr>
          </a:p>
          <a:p>
            <a:pPr marL="0" indent="0">
              <a:buNone/>
              <a:defRPr/>
            </a:pPr>
            <a:r>
              <a:rPr lang="en-GB" dirty="0">
                <a:solidFill>
                  <a:schemeClr val="bg2">
                    <a:lumMod val="25000"/>
                  </a:schemeClr>
                </a:solidFill>
              </a:rPr>
              <a:t>Field trials:</a:t>
            </a:r>
            <a:endParaRPr dirty="0"/>
          </a:p>
          <a:p>
            <a:pPr marL="342900" indent="-342900">
              <a:buFont typeface="+mj-lt"/>
              <a:buAutoNum type="arabicPeriod"/>
              <a:defRPr/>
            </a:pPr>
            <a:r>
              <a:rPr lang="en-GB" dirty="0">
                <a:solidFill>
                  <a:schemeClr val="bg2">
                    <a:lumMod val="25000"/>
                  </a:schemeClr>
                </a:solidFill>
              </a:rPr>
              <a:t>Access/Metro links</a:t>
            </a:r>
            <a:endParaRPr dirty="0"/>
          </a:p>
          <a:p>
            <a:pPr marL="342900" indent="-342900">
              <a:buFont typeface="+mj-lt"/>
              <a:buAutoNum type="arabicPeriod"/>
              <a:defRPr/>
            </a:pPr>
            <a:r>
              <a:rPr lang="en-GB" dirty="0">
                <a:solidFill>
                  <a:schemeClr val="bg2">
                    <a:lumMod val="25000"/>
                  </a:schemeClr>
                </a:solidFill>
              </a:rPr>
              <a:t>DWDM links</a:t>
            </a:r>
            <a:endParaRPr dirty="0"/>
          </a:p>
          <a:p>
            <a:pPr marL="342900" indent="-342900">
              <a:buFont typeface="+mj-lt"/>
              <a:buAutoNum type="arabicPeriod"/>
              <a:defRPr/>
            </a:pPr>
            <a:r>
              <a:rPr lang="en-GB" dirty="0">
                <a:solidFill>
                  <a:schemeClr val="bg2">
                    <a:lumMod val="25000"/>
                  </a:schemeClr>
                </a:solidFill>
              </a:rPr>
              <a:t>QKD networks</a:t>
            </a:r>
            <a:endParaRPr dirty="0"/>
          </a:p>
        </p:txBody>
      </p:sp>
      <p:sp>
        <p:nvSpPr>
          <p:cNvPr id="3" name="Slide Number Placeholder 2"/>
          <p:cNvSpPr>
            <a:spLocks noGrp="1"/>
          </p:cNvSpPr>
          <p:nvPr>
            <p:ph type="sldNum" sz="quarter" idx="4"/>
          </p:nvPr>
        </p:nvSpPr>
        <p:spPr bwMode="auto"/>
        <p:txBody>
          <a:bodyPr/>
          <a:lstStyle/>
          <a:p>
            <a:pPr>
              <a:defRPr/>
            </a:pPr>
            <a:fld id="{9E7CA0F2-EE66-4F60-8C00-E0BE38E7AEC5}" type="slidenum">
              <a:rPr lang="en-GB"/>
              <a:t>8</a:t>
            </a:fld>
            <a:endParaRPr lang="en-GB"/>
          </a:p>
        </p:txBody>
      </p:sp>
      <p:sp>
        <p:nvSpPr>
          <p:cNvPr id="4" name="Title 3"/>
          <p:cNvSpPr>
            <a:spLocks noGrp="1"/>
          </p:cNvSpPr>
          <p:nvPr>
            <p:ph type="title"/>
          </p:nvPr>
        </p:nvSpPr>
        <p:spPr bwMode="auto"/>
        <p:txBody>
          <a:bodyPr/>
          <a:lstStyle/>
          <a:p>
            <a:pPr>
              <a:defRPr/>
            </a:pPr>
            <a:r>
              <a:rPr lang="en-GB"/>
              <a:t>GARR and QKD</a:t>
            </a:r>
            <a:endParaRPr/>
          </a:p>
        </p:txBody>
      </p:sp>
      <p:grpSp>
        <p:nvGrpSpPr>
          <p:cNvPr id="46" name="Group 45"/>
          <p:cNvGrpSpPr/>
          <p:nvPr/>
        </p:nvGrpSpPr>
        <p:grpSpPr bwMode="auto">
          <a:xfrm>
            <a:off x="3900165" y="2626340"/>
            <a:ext cx="4325832" cy="1696833"/>
            <a:chOff x="3900165" y="2626340"/>
            <a:chExt cx="4325832" cy="1696833"/>
          </a:xfrm>
        </p:grpSpPr>
        <p:pic>
          <p:nvPicPr>
            <p:cNvPr id="1026" name="Picture 2"/>
            <p:cNvPicPr>
              <a:picLocks noChangeAspect="1" noChangeArrowheads="1"/>
            </p:cNvPicPr>
            <p:nvPr/>
          </p:nvPicPr>
          <p:blipFill>
            <a:blip r:embed="rId2"/>
            <a:stretch/>
          </p:blipFill>
          <p:spPr bwMode="auto">
            <a:xfrm>
              <a:off x="3900165" y="2626340"/>
              <a:ext cx="4325832" cy="1696833"/>
            </a:xfrm>
            <a:prstGeom prst="rect">
              <a:avLst/>
            </a:prstGeom>
            <a:noFill/>
          </p:spPr>
        </p:pic>
        <p:sp>
          <p:nvSpPr>
            <p:cNvPr id="43" name="CasellaDiTesto 10"/>
            <p:cNvSpPr txBox="1"/>
            <p:nvPr/>
          </p:nvSpPr>
          <p:spPr bwMode="auto">
            <a:xfrm>
              <a:off x="5014746" y="4015396"/>
              <a:ext cx="2156043" cy="307777"/>
            </a:xfrm>
            <a:prstGeom prst="rect">
              <a:avLst/>
            </a:prstGeom>
            <a:noFill/>
          </p:spPr>
          <p:txBody>
            <a:bodyPr wrap="square" rtlCol="0">
              <a:spAutoFit/>
            </a:bodyPr>
            <a:lstStyle/>
            <a:p>
              <a:pPr algn="ctr">
                <a:defRPr/>
              </a:pPr>
              <a:r>
                <a:rPr lang="en-US" sz="1400">
                  <a:solidFill>
                    <a:schemeClr val="bg2">
                      <a:lumMod val="25000"/>
                    </a:schemeClr>
                  </a:solidFill>
                  <a:latin typeface="Arial"/>
                  <a:cs typeface="Arial"/>
                </a:rPr>
                <a:t>Metro optical fibre</a:t>
              </a:r>
              <a:endParaRPr/>
            </a:p>
          </p:txBody>
        </p:sp>
      </p:grpSp>
      <p:sp>
        <p:nvSpPr>
          <p:cNvPr id="44" name="TextBox 43"/>
          <p:cNvSpPr txBox="1"/>
          <p:nvPr/>
        </p:nvSpPr>
        <p:spPr bwMode="auto">
          <a:xfrm flipH="1">
            <a:off x="4038561" y="2431267"/>
            <a:ext cx="793397" cy="280966"/>
          </a:xfrm>
          <a:prstGeom prst="rect">
            <a:avLst/>
          </a:prstGeom>
          <a:noFill/>
        </p:spPr>
        <p:txBody>
          <a:bodyPr wrap="square" rtlCol="0">
            <a:spAutoFit/>
          </a:bodyPr>
          <a:lstStyle/>
          <a:p>
            <a:pPr>
              <a:defRPr/>
            </a:pPr>
            <a:r>
              <a:rPr lang="it-IT">
                <a:solidFill>
                  <a:schemeClr val="bg2">
                    <a:lumMod val="25000"/>
                  </a:schemeClr>
                </a:solidFill>
                <a:latin typeface="Rubik"/>
                <a:cs typeface="Rubik"/>
              </a:rPr>
              <a:t>Bob</a:t>
            </a:r>
            <a:endParaRPr/>
          </a:p>
        </p:txBody>
      </p:sp>
      <p:sp>
        <p:nvSpPr>
          <p:cNvPr id="45" name="TextBox 44"/>
          <p:cNvSpPr txBox="1"/>
          <p:nvPr/>
        </p:nvSpPr>
        <p:spPr bwMode="auto">
          <a:xfrm flipH="1">
            <a:off x="7505078" y="2431267"/>
            <a:ext cx="793397" cy="280966"/>
          </a:xfrm>
          <a:prstGeom prst="rect">
            <a:avLst/>
          </a:prstGeom>
          <a:noFill/>
        </p:spPr>
        <p:txBody>
          <a:bodyPr wrap="square" rtlCol="0">
            <a:spAutoFit/>
          </a:bodyPr>
          <a:lstStyle/>
          <a:p>
            <a:pPr>
              <a:defRPr/>
            </a:pPr>
            <a:r>
              <a:rPr lang="it-IT">
                <a:solidFill>
                  <a:schemeClr val="bg2">
                    <a:lumMod val="25000"/>
                  </a:schemeClr>
                </a:solidFill>
                <a:latin typeface="Rubik"/>
                <a:cs typeface="Rubik"/>
              </a:rPr>
              <a:t>Alice</a:t>
            </a:r>
            <a:endParaRPr/>
          </a:p>
        </p:txBody>
      </p:sp>
      <p:pic>
        <p:nvPicPr>
          <p:cNvPr id="1028" name="Picture 4"/>
          <p:cNvPicPr>
            <a:picLocks noChangeAspect="1" noChangeArrowheads="1"/>
          </p:cNvPicPr>
          <p:nvPr/>
        </p:nvPicPr>
        <p:blipFill>
          <a:blip r:embed="rId3"/>
          <a:stretch/>
        </p:blipFill>
        <p:spPr bwMode="auto">
          <a:xfrm>
            <a:off x="3481493" y="2640003"/>
            <a:ext cx="5161279" cy="1552698"/>
          </a:xfrm>
          <a:prstGeom prst="rect">
            <a:avLst/>
          </a:prstGeom>
          <a:noFill/>
        </p:spPr>
      </p:pic>
      <p:pic>
        <p:nvPicPr>
          <p:cNvPr id="1030" name="Picture 6"/>
          <p:cNvPicPr>
            <a:picLocks noChangeAspect="1" noChangeArrowheads="1"/>
          </p:cNvPicPr>
          <p:nvPr/>
        </p:nvPicPr>
        <p:blipFill>
          <a:blip r:embed="rId4"/>
          <a:stretch/>
        </p:blipFill>
        <p:spPr bwMode="auto">
          <a:xfrm>
            <a:off x="3845727" y="2414247"/>
            <a:ext cx="4432811" cy="15921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0"/>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ontent Placeholder 1"/>
          <p:cNvSpPr>
            <a:spLocks noGrp="1"/>
          </p:cNvSpPr>
          <p:nvPr>
            <p:ph idx="1"/>
          </p:nvPr>
        </p:nvSpPr>
        <p:spPr bwMode="auto">
          <a:xfrm>
            <a:off x="461319" y="3860248"/>
            <a:ext cx="8439238" cy="889087"/>
          </a:xfrm>
        </p:spPr>
        <p:txBody>
          <a:bodyPr>
            <a:normAutofit/>
          </a:bodyPr>
          <a:lstStyle/>
          <a:p>
            <a:pPr marL="0" indent="0">
              <a:buNone/>
              <a:defRPr/>
            </a:pPr>
            <a:r>
              <a:rPr lang="en-GB">
                <a:solidFill>
                  <a:srgbClr val="F6A400"/>
                </a:solidFill>
              </a:rPr>
              <a:t>Standardization</a:t>
            </a:r>
            <a:r>
              <a:rPr lang="en-GB"/>
              <a:t> efforts by ETSI, ITU-T, ISO/IEC, IETF (Qinternet), IEEE (SDQC), CSA.</a:t>
            </a:r>
            <a:endParaRPr/>
          </a:p>
          <a:p>
            <a:pPr marL="0" indent="0" algn="r">
              <a:buNone/>
              <a:defRPr/>
            </a:pPr>
            <a:r>
              <a:rPr lang="en-US" sz="1200"/>
              <a:t>“Current Standardisation Landscape and existing Gaps in the Area of Quantum Key Distribution”, OpenQKD</a:t>
            </a:r>
            <a:endParaRPr lang="en-GB" sz="1200"/>
          </a:p>
        </p:txBody>
      </p:sp>
      <p:sp>
        <p:nvSpPr>
          <p:cNvPr id="3" name="Slide Number Placeholder 2"/>
          <p:cNvSpPr>
            <a:spLocks noGrp="1"/>
          </p:cNvSpPr>
          <p:nvPr>
            <p:ph type="sldNum" sz="quarter" idx="4"/>
          </p:nvPr>
        </p:nvSpPr>
        <p:spPr bwMode="auto"/>
        <p:txBody>
          <a:bodyPr/>
          <a:lstStyle/>
          <a:p>
            <a:pPr>
              <a:defRPr/>
            </a:pPr>
            <a:fld id="{9E7CA0F2-EE66-4F60-8C00-E0BE38E7AEC5}" type="slidenum">
              <a:rPr lang="en-GB"/>
              <a:t>9</a:t>
            </a:fld>
            <a:endParaRPr lang="en-GB"/>
          </a:p>
        </p:txBody>
      </p:sp>
      <p:sp>
        <p:nvSpPr>
          <p:cNvPr id="4" name="Title 3"/>
          <p:cNvSpPr>
            <a:spLocks noGrp="1"/>
          </p:cNvSpPr>
          <p:nvPr>
            <p:ph type="title"/>
          </p:nvPr>
        </p:nvSpPr>
        <p:spPr bwMode="auto"/>
        <p:txBody>
          <a:bodyPr/>
          <a:lstStyle/>
          <a:p>
            <a:pPr>
              <a:defRPr/>
            </a:pPr>
            <a:r>
              <a:rPr lang="en-GB"/>
              <a:t>QKD Networks</a:t>
            </a:r>
            <a:endParaRPr/>
          </a:p>
        </p:txBody>
      </p:sp>
      <p:graphicFrame>
        <p:nvGraphicFramePr>
          <p:cNvPr id="5" name="Table 5"/>
          <p:cNvGraphicFramePr>
            <a:graphicFrameLocks noGrp="1"/>
          </p:cNvGraphicFramePr>
          <p:nvPr/>
        </p:nvGraphicFramePr>
        <p:xfrm>
          <a:off x="461319" y="857571"/>
          <a:ext cx="8089555" cy="2784224"/>
        </p:xfrm>
        <a:graphic>
          <a:graphicData uri="http://schemas.openxmlformats.org/drawingml/2006/table">
            <a:tbl>
              <a:tblPr firstRow="1" bandRow="1">
                <a:tableStyleId>{9D7B26C5-4107-4FEC-AEDC-1716B250A1EF}</a:tableStyleId>
              </a:tblPr>
              <a:tblGrid>
                <a:gridCol w="1617911">
                  <a:extLst>
                    <a:ext uri="{9D8B030D-6E8A-4147-A177-3AD203B41FA5}">
                      <a16:colId xmlns:a16="http://schemas.microsoft.com/office/drawing/2014/main" val="20000"/>
                    </a:ext>
                  </a:extLst>
                </a:gridCol>
                <a:gridCol w="1617911">
                  <a:extLst>
                    <a:ext uri="{9D8B030D-6E8A-4147-A177-3AD203B41FA5}">
                      <a16:colId xmlns:a16="http://schemas.microsoft.com/office/drawing/2014/main" val="20001"/>
                    </a:ext>
                  </a:extLst>
                </a:gridCol>
                <a:gridCol w="1617911">
                  <a:extLst>
                    <a:ext uri="{9D8B030D-6E8A-4147-A177-3AD203B41FA5}">
                      <a16:colId xmlns:a16="http://schemas.microsoft.com/office/drawing/2014/main" val="20002"/>
                    </a:ext>
                  </a:extLst>
                </a:gridCol>
                <a:gridCol w="1617911">
                  <a:extLst>
                    <a:ext uri="{9D8B030D-6E8A-4147-A177-3AD203B41FA5}">
                      <a16:colId xmlns:a16="http://schemas.microsoft.com/office/drawing/2014/main" val="20003"/>
                    </a:ext>
                  </a:extLst>
                </a:gridCol>
                <a:gridCol w="1617911">
                  <a:extLst>
                    <a:ext uri="{9D8B030D-6E8A-4147-A177-3AD203B41FA5}">
                      <a16:colId xmlns:a16="http://schemas.microsoft.com/office/drawing/2014/main" val="20004"/>
                    </a:ext>
                  </a:extLst>
                </a:gridCol>
              </a:tblGrid>
              <a:tr h="551276">
                <a:tc>
                  <a:txBody>
                    <a:bodyPr/>
                    <a:lstStyle/>
                    <a:p>
                      <a:pPr algn="ctr">
                        <a:defRPr/>
                      </a:pPr>
                      <a:endParaRPr sz="1600">
                        <a:latin typeface="Arial"/>
                        <a:cs typeface="Arial"/>
                      </a:endParaRPr>
                    </a:p>
                  </a:txBody>
                  <a:tcPr/>
                </a:tc>
                <a:tc>
                  <a:txBody>
                    <a:bodyPr/>
                    <a:lstStyle/>
                    <a:p>
                      <a:pPr algn="ctr">
                        <a:defRPr/>
                      </a:pPr>
                      <a:r>
                        <a:rPr lang="it-IT" sz="1600">
                          <a:solidFill>
                            <a:srgbClr val="414140"/>
                          </a:solidFill>
                          <a:latin typeface="Arial"/>
                          <a:cs typeface="Arial"/>
                        </a:rPr>
                        <a:t>Optical Switching</a:t>
                      </a:r>
                      <a:endParaRPr lang="en-GB" sz="1600">
                        <a:solidFill>
                          <a:srgbClr val="414140"/>
                        </a:solidFill>
                        <a:latin typeface="Arial"/>
                        <a:cs typeface="Arial"/>
                      </a:endParaRPr>
                    </a:p>
                  </a:txBody>
                  <a:tcPr/>
                </a:tc>
                <a:tc>
                  <a:txBody>
                    <a:bodyPr/>
                    <a:lstStyle/>
                    <a:p>
                      <a:pPr algn="ctr">
                        <a:defRPr/>
                      </a:pPr>
                      <a:r>
                        <a:rPr lang="en-GB" sz="1600">
                          <a:solidFill>
                            <a:srgbClr val="414140"/>
                          </a:solidFill>
                          <a:latin typeface="Arial"/>
                          <a:cs typeface="Arial"/>
                        </a:rPr>
                        <a:t>Trusted Relay</a:t>
                      </a:r>
                      <a:endParaRPr/>
                    </a:p>
                  </a:txBody>
                  <a:tcPr/>
                </a:tc>
                <a:tc>
                  <a:txBody>
                    <a:bodyPr/>
                    <a:lstStyle/>
                    <a:p>
                      <a:pPr algn="ctr">
                        <a:defRPr/>
                      </a:pPr>
                      <a:r>
                        <a:rPr lang="en-GB" sz="1600">
                          <a:solidFill>
                            <a:srgbClr val="414140"/>
                          </a:solidFill>
                          <a:latin typeface="Arial"/>
                          <a:cs typeface="Arial"/>
                        </a:rPr>
                        <a:t>Untrusted Relay</a:t>
                      </a:r>
                      <a:endParaRPr/>
                    </a:p>
                  </a:txBody>
                  <a:tcPr/>
                </a:tc>
                <a:tc>
                  <a:txBody>
                    <a:bodyPr/>
                    <a:lstStyle/>
                    <a:p>
                      <a:pPr algn="ctr">
                        <a:defRPr/>
                      </a:pPr>
                      <a:r>
                        <a:rPr lang="en-GB" sz="1600">
                          <a:solidFill>
                            <a:srgbClr val="414140"/>
                          </a:solidFill>
                          <a:latin typeface="Arial"/>
                          <a:cs typeface="Arial"/>
                        </a:rPr>
                        <a:t>Quantum Repeater</a:t>
                      </a:r>
                      <a:endParaRPr/>
                    </a:p>
                  </a:txBody>
                  <a:tcPr/>
                </a:tc>
                <a:extLst>
                  <a:ext uri="{0D108BD9-81ED-4DB2-BD59-A6C34878D82A}">
                    <a16:rowId xmlns:a16="http://schemas.microsoft.com/office/drawing/2014/main" val="10000"/>
                  </a:ext>
                </a:extLst>
              </a:tr>
              <a:tr h="551276">
                <a:tc>
                  <a:txBody>
                    <a:bodyPr/>
                    <a:lstStyle/>
                    <a:p>
                      <a:pPr>
                        <a:defRPr/>
                      </a:pPr>
                      <a:r>
                        <a:rPr lang="en-GB" sz="1600">
                          <a:solidFill>
                            <a:srgbClr val="414140"/>
                          </a:solidFill>
                          <a:latin typeface="Arial"/>
                          <a:cs typeface="Arial"/>
                        </a:rPr>
                        <a:t>Reach</a:t>
                      </a:r>
                      <a:endParaRPr/>
                    </a:p>
                  </a:txBody>
                  <a:tcPr/>
                </a:tc>
                <a:tc>
                  <a:txBody>
                    <a:bodyPr/>
                    <a:lstStyle/>
                    <a:p>
                      <a:pPr algn="ctr">
                        <a:defRPr/>
                      </a:pPr>
                      <a:r>
                        <a:rPr lang="en-US" sz="1600">
                          <a:latin typeface="Tahoma"/>
                          <a:ea typeface="Tahoma"/>
                          <a:cs typeface="Tahoma"/>
                        </a:rPr>
                        <a:t>-</a:t>
                      </a:r>
                      <a:endParaRPr sz="1600">
                        <a:latin typeface="Tahoma"/>
                        <a:ea typeface="Tahoma"/>
                        <a:cs typeface="Tahoma"/>
                      </a:endParaRPr>
                    </a:p>
                  </a:txBody>
                  <a:tcPr/>
                </a:tc>
                <a:tc>
                  <a:txBody>
                    <a:bodyPr/>
                    <a:lstStyle/>
                    <a:p>
                      <a:pPr algn="ctr">
                        <a:defRPr/>
                      </a:pPr>
                      <a:r>
                        <a:rPr lang="en-US" sz="1600">
                          <a:latin typeface="Tahoma"/>
                          <a:ea typeface="Tahoma"/>
                          <a:cs typeface="Tahoma"/>
                        </a:rPr>
                        <a:t>++</a:t>
                      </a:r>
                      <a:endParaRPr sz="1600">
                        <a:latin typeface="Tahoma"/>
                        <a:ea typeface="Tahoma"/>
                        <a:cs typeface="Tahoma"/>
                      </a:endParaRPr>
                    </a:p>
                  </a:txBody>
                  <a:tcPr/>
                </a:tc>
                <a:tc>
                  <a:txBody>
                    <a:bodyPr/>
                    <a:lstStyle/>
                    <a:p>
                      <a:pPr algn="ctr">
                        <a:defRPr/>
                      </a:pPr>
                      <a:r>
                        <a:rPr lang="en-US" sz="1600">
                          <a:latin typeface="Tahoma"/>
                          <a:ea typeface="Tahoma"/>
                          <a:cs typeface="Tahoma"/>
                        </a:rPr>
                        <a:t>+</a:t>
                      </a:r>
                      <a:endParaRPr sz="1600">
                        <a:latin typeface="Tahoma"/>
                        <a:ea typeface="Tahoma"/>
                        <a:cs typeface="Tahoma"/>
                      </a:endParaRPr>
                    </a:p>
                  </a:txBody>
                  <a:tcPr/>
                </a:tc>
                <a:tc>
                  <a:txBody>
                    <a:bodyPr/>
                    <a:lstStyle/>
                    <a:p>
                      <a:pPr algn="ctr">
                        <a:defRPr/>
                      </a:pPr>
                      <a:r>
                        <a:rPr lang="en-US" sz="1600">
                          <a:latin typeface="Tahoma"/>
                          <a:ea typeface="Tahoma"/>
                          <a:cs typeface="Tahoma"/>
                        </a:rPr>
                        <a:t>++</a:t>
                      </a:r>
                      <a:endParaRPr sz="1600">
                        <a:latin typeface="Tahoma"/>
                        <a:ea typeface="Tahoma"/>
                        <a:cs typeface="Tahoma"/>
                      </a:endParaRPr>
                    </a:p>
                  </a:txBody>
                  <a:tcPr/>
                </a:tc>
                <a:extLst>
                  <a:ext uri="{0D108BD9-81ED-4DB2-BD59-A6C34878D82A}">
                    <a16:rowId xmlns:a16="http://schemas.microsoft.com/office/drawing/2014/main" val="10001"/>
                  </a:ext>
                </a:extLst>
              </a:tr>
              <a:tr h="551276">
                <a:tc>
                  <a:txBody>
                    <a:bodyPr/>
                    <a:lstStyle/>
                    <a:p>
                      <a:pPr>
                        <a:defRPr/>
                      </a:pPr>
                      <a:r>
                        <a:rPr lang="en-GB" sz="1600">
                          <a:solidFill>
                            <a:srgbClr val="414140"/>
                          </a:solidFill>
                          <a:latin typeface="Arial"/>
                          <a:cs typeface="Arial"/>
                        </a:rPr>
                        <a:t>Scalability</a:t>
                      </a:r>
                      <a:endParaRPr sz="1600">
                        <a:latin typeface="Arial"/>
                        <a:cs typeface="Arial"/>
                      </a:endParaRPr>
                    </a:p>
                  </a:txBody>
                  <a:tcPr/>
                </a:tc>
                <a:tc>
                  <a:txBody>
                    <a:bodyPr/>
                    <a:lstStyle/>
                    <a:p>
                      <a:pPr algn="ctr">
                        <a:defRPr/>
                      </a:pPr>
                      <a:r>
                        <a:rPr lang="en-US" sz="1600">
                          <a:latin typeface="Tahoma"/>
                          <a:ea typeface="Tahoma"/>
                          <a:cs typeface="Tahoma"/>
                        </a:rPr>
                        <a:t>-</a:t>
                      </a:r>
                      <a:endParaRPr sz="1600">
                        <a:latin typeface="Tahoma"/>
                        <a:ea typeface="Tahoma"/>
                        <a:cs typeface="Tahoma"/>
                      </a:endParaRPr>
                    </a:p>
                  </a:txBody>
                  <a:tcPr/>
                </a:tc>
                <a:tc>
                  <a:txBody>
                    <a:bodyPr/>
                    <a:lstStyle/>
                    <a:p>
                      <a:pPr algn="ctr">
                        <a:defRPr/>
                      </a:pPr>
                      <a:r>
                        <a:rPr lang="en-US" sz="1600">
                          <a:latin typeface="Tahoma"/>
                          <a:ea typeface="Tahoma"/>
                          <a:cs typeface="Tahoma"/>
                        </a:rPr>
                        <a:t>++</a:t>
                      </a:r>
                      <a:endParaRPr sz="1600">
                        <a:latin typeface="Tahoma"/>
                        <a:ea typeface="Tahoma"/>
                        <a:cs typeface="Tahoma"/>
                      </a:endParaRPr>
                    </a:p>
                  </a:txBody>
                  <a:tcPr/>
                </a:tc>
                <a:tc>
                  <a:txBody>
                    <a:bodyPr/>
                    <a:lstStyle/>
                    <a:p>
                      <a:pPr algn="ctr">
                        <a:defRPr/>
                      </a:pPr>
                      <a:r>
                        <a:rPr lang="en-US" sz="1600">
                          <a:latin typeface="Tahoma"/>
                          <a:ea typeface="Tahoma"/>
                          <a:cs typeface="Tahoma"/>
                        </a:rPr>
                        <a:t>-</a:t>
                      </a:r>
                      <a:endParaRPr sz="1600">
                        <a:latin typeface="Tahoma"/>
                        <a:ea typeface="Tahoma"/>
                        <a:cs typeface="Tahoma"/>
                      </a:endParaRPr>
                    </a:p>
                  </a:txBody>
                  <a:tcPr/>
                </a:tc>
                <a:tc>
                  <a:txBody>
                    <a:bodyPr/>
                    <a:lstStyle/>
                    <a:p>
                      <a:pPr algn="ctr">
                        <a:defRPr/>
                      </a:pPr>
                      <a:r>
                        <a:rPr lang="en-US" sz="1600">
                          <a:latin typeface="Tahoma"/>
                          <a:ea typeface="Tahoma"/>
                          <a:cs typeface="Tahoma"/>
                        </a:rPr>
                        <a:t>+</a:t>
                      </a:r>
                      <a:endParaRPr sz="1600">
                        <a:latin typeface="Tahoma"/>
                        <a:ea typeface="Tahoma"/>
                        <a:cs typeface="Tahoma"/>
                      </a:endParaRPr>
                    </a:p>
                  </a:txBody>
                  <a:tcPr/>
                </a:tc>
                <a:extLst>
                  <a:ext uri="{0D108BD9-81ED-4DB2-BD59-A6C34878D82A}">
                    <a16:rowId xmlns:a16="http://schemas.microsoft.com/office/drawing/2014/main" val="10002"/>
                  </a:ext>
                </a:extLst>
              </a:tr>
              <a:tr h="551276">
                <a:tc>
                  <a:txBody>
                    <a:bodyPr/>
                    <a:lstStyle/>
                    <a:p>
                      <a:pPr>
                        <a:defRPr/>
                      </a:pPr>
                      <a:r>
                        <a:rPr lang="en-GB" sz="1600">
                          <a:solidFill>
                            <a:srgbClr val="414140"/>
                          </a:solidFill>
                          <a:latin typeface="Arial"/>
                          <a:cs typeface="Arial"/>
                        </a:rPr>
                        <a:t>Security</a:t>
                      </a:r>
                      <a:endParaRPr sz="1600">
                        <a:latin typeface="Arial"/>
                        <a:cs typeface="Arial"/>
                      </a:endParaRPr>
                    </a:p>
                  </a:txBody>
                  <a:tcPr/>
                </a:tc>
                <a:tc>
                  <a:txBody>
                    <a:bodyPr/>
                    <a:lstStyle/>
                    <a:p>
                      <a:pPr marL="0" marR="0" lvl="0" indent="0" algn="ctr" defTabSz="685800">
                        <a:lnSpc>
                          <a:spcPct val="100000"/>
                        </a:lnSpc>
                        <a:spcBef>
                          <a:spcPts val="0"/>
                        </a:spcBef>
                        <a:spcAft>
                          <a:spcPts val="0"/>
                        </a:spcAft>
                        <a:buClrTx/>
                        <a:buSzTx/>
                        <a:buFontTx/>
                        <a:buNone/>
                        <a:defRPr/>
                      </a:pPr>
                      <a:r>
                        <a:rPr lang="en-US" sz="1600">
                          <a:latin typeface="Tahoma"/>
                          <a:ea typeface="Tahoma"/>
                          <a:cs typeface="Tahoma"/>
                        </a:rPr>
                        <a:t>++</a:t>
                      </a:r>
                      <a:endParaRPr sz="1600">
                        <a:latin typeface="Tahoma"/>
                        <a:ea typeface="Tahoma"/>
                        <a:cs typeface="Tahoma"/>
                      </a:endParaRPr>
                    </a:p>
                  </a:txBody>
                  <a:tcPr/>
                </a:tc>
                <a:tc>
                  <a:txBody>
                    <a:bodyPr/>
                    <a:lstStyle/>
                    <a:p>
                      <a:pPr marL="0" marR="0" lvl="0" indent="0" algn="ctr" defTabSz="685800">
                        <a:lnSpc>
                          <a:spcPct val="100000"/>
                        </a:lnSpc>
                        <a:spcBef>
                          <a:spcPts val="0"/>
                        </a:spcBef>
                        <a:spcAft>
                          <a:spcPts val="0"/>
                        </a:spcAft>
                        <a:buClrTx/>
                        <a:buSzTx/>
                        <a:buFontTx/>
                        <a:buNone/>
                        <a:defRPr/>
                      </a:pPr>
                      <a:r>
                        <a:rPr lang="en-US" sz="1600">
                          <a:latin typeface="Tahoma"/>
                          <a:ea typeface="Tahoma"/>
                          <a:cs typeface="Tahoma"/>
                        </a:rPr>
                        <a:t>-</a:t>
                      </a:r>
                      <a:endParaRPr sz="1600">
                        <a:latin typeface="Tahoma"/>
                        <a:ea typeface="Tahoma"/>
                        <a:cs typeface="Tahoma"/>
                      </a:endParaRPr>
                    </a:p>
                  </a:txBody>
                  <a:tcPr/>
                </a:tc>
                <a:tc>
                  <a:txBody>
                    <a:bodyPr/>
                    <a:lstStyle/>
                    <a:p>
                      <a:pPr marL="0" marR="0" lvl="0" indent="0" algn="ctr" defTabSz="685800">
                        <a:lnSpc>
                          <a:spcPct val="100000"/>
                        </a:lnSpc>
                        <a:spcBef>
                          <a:spcPts val="0"/>
                        </a:spcBef>
                        <a:spcAft>
                          <a:spcPts val="0"/>
                        </a:spcAft>
                        <a:buClrTx/>
                        <a:buSzTx/>
                        <a:buFontTx/>
                        <a:buNone/>
                        <a:defRPr/>
                      </a:pPr>
                      <a:r>
                        <a:rPr lang="en-US" sz="1600">
                          <a:latin typeface="Tahoma"/>
                          <a:ea typeface="Tahoma"/>
                          <a:cs typeface="Tahoma"/>
                        </a:rPr>
                        <a:t>++</a:t>
                      </a:r>
                      <a:endParaRPr sz="1600">
                        <a:latin typeface="Tahoma"/>
                        <a:ea typeface="Tahoma"/>
                        <a:cs typeface="Tahoma"/>
                      </a:endParaRPr>
                    </a:p>
                  </a:txBody>
                  <a:tcPr/>
                </a:tc>
                <a:tc>
                  <a:txBody>
                    <a:bodyPr/>
                    <a:lstStyle/>
                    <a:p>
                      <a:pPr marL="0" marR="0" lvl="0" indent="0" algn="ctr" defTabSz="685800">
                        <a:lnSpc>
                          <a:spcPct val="100000"/>
                        </a:lnSpc>
                        <a:spcBef>
                          <a:spcPts val="0"/>
                        </a:spcBef>
                        <a:spcAft>
                          <a:spcPts val="0"/>
                        </a:spcAft>
                        <a:buClrTx/>
                        <a:buSzTx/>
                        <a:buFontTx/>
                        <a:buNone/>
                        <a:defRPr/>
                      </a:pPr>
                      <a:r>
                        <a:rPr lang="en-US" sz="1600">
                          <a:latin typeface="Tahoma"/>
                          <a:ea typeface="Tahoma"/>
                          <a:cs typeface="Tahoma"/>
                        </a:rPr>
                        <a:t>++</a:t>
                      </a:r>
                      <a:endParaRPr sz="1600">
                        <a:latin typeface="Tahoma"/>
                        <a:ea typeface="Tahoma"/>
                        <a:cs typeface="Tahoma"/>
                      </a:endParaRPr>
                    </a:p>
                  </a:txBody>
                  <a:tcPr/>
                </a:tc>
                <a:extLst>
                  <a:ext uri="{0D108BD9-81ED-4DB2-BD59-A6C34878D82A}">
                    <a16:rowId xmlns:a16="http://schemas.microsoft.com/office/drawing/2014/main" val="10003"/>
                  </a:ext>
                </a:extLst>
              </a:tr>
              <a:tr h="551276">
                <a:tc>
                  <a:txBody>
                    <a:bodyPr/>
                    <a:lstStyle/>
                    <a:p>
                      <a:pPr>
                        <a:defRPr/>
                      </a:pPr>
                      <a:r>
                        <a:rPr lang="en-GB" sz="1600">
                          <a:solidFill>
                            <a:srgbClr val="414140"/>
                          </a:solidFill>
                          <a:latin typeface="Arial"/>
                          <a:cs typeface="Arial"/>
                        </a:rPr>
                        <a:t>Maturity</a:t>
                      </a:r>
                      <a:endParaRPr sz="1600">
                        <a:latin typeface="Arial"/>
                        <a:cs typeface="Arial"/>
                      </a:endParaRPr>
                    </a:p>
                  </a:txBody>
                  <a:tcPr/>
                </a:tc>
                <a:tc>
                  <a:txBody>
                    <a:bodyPr/>
                    <a:lstStyle/>
                    <a:p>
                      <a:pPr marL="0" marR="0" lvl="0" indent="0" algn="ctr" defTabSz="685800">
                        <a:lnSpc>
                          <a:spcPct val="100000"/>
                        </a:lnSpc>
                        <a:spcBef>
                          <a:spcPts val="0"/>
                        </a:spcBef>
                        <a:spcAft>
                          <a:spcPts val="0"/>
                        </a:spcAft>
                        <a:buClrTx/>
                        <a:buSzTx/>
                        <a:buFontTx/>
                        <a:buNone/>
                        <a:defRPr/>
                      </a:pPr>
                      <a:r>
                        <a:rPr lang="en-US" sz="1600">
                          <a:latin typeface="Tahoma"/>
                          <a:ea typeface="Tahoma"/>
                          <a:cs typeface="Tahoma"/>
                        </a:rPr>
                        <a:t>++</a:t>
                      </a:r>
                      <a:endParaRPr sz="1600">
                        <a:latin typeface="Tahoma"/>
                        <a:ea typeface="Tahoma"/>
                        <a:cs typeface="Tahoma"/>
                      </a:endParaRPr>
                    </a:p>
                  </a:txBody>
                  <a:tcPr/>
                </a:tc>
                <a:tc>
                  <a:txBody>
                    <a:bodyPr/>
                    <a:lstStyle/>
                    <a:p>
                      <a:pPr marL="0" marR="0" lvl="0" indent="0" algn="ctr" defTabSz="685800">
                        <a:lnSpc>
                          <a:spcPct val="100000"/>
                        </a:lnSpc>
                        <a:spcBef>
                          <a:spcPts val="0"/>
                        </a:spcBef>
                        <a:spcAft>
                          <a:spcPts val="0"/>
                        </a:spcAft>
                        <a:buClrTx/>
                        <a:buSzTx/>
                        <a:buFontTx/>
                        <a:buNone/>
                        <a:defRPr/>
                      </a:pPr>
                      <a:r>
                        <a:rPr lang="en-US" sz="1600">
                          <a:latin typeface="Tahoma"/>
                          <a:ea typeface="Tahoma"/>
                          <a:cs typeface="Tahoma"/>
                        </a:rPr>
                        <a:t>+</a:t>
                      </a:r>
                      <a:endParaRPr sz="1600">
                        <a:latin typeface="Tahoma"/>
                        <a:ea typeface="Tahoma"/>
                        <a:cs typeface="Tahoma"/>
                      </a:endParaRPr>
                    </a:p>
                  </a:txBody>
                  <a:tcPr/>
                </a:tc>
                <a:tc>
                  <a:txBody>
                    <a:bodyPr/>
                    <a:lstStyle/>
                    <a:p>
                      <a:pPr marL="0" marR="0" lvl="0" indent="0" algn="ctr" defTabSz="685800">
                        <a:lnSpc>
                          <a:spcPct val="100000"/>
                        </a:lnSpc>
                        <a:spcBef>
                          <a:spcPts val="0"/>
                        </a:spcBef>
                        <a:spcAft>
                          <a:spcPts val="0"/>
                        </a:spcAft>
                        <a:buClrTx/>
                        <a:buSzTx/>
                        <a:buFontTx/>
                        <a:buNone/>
                        <a:defRPr/>
                      </a:pPr>
                      <a:r>
                        <a:rPr lang="en-US" sz="1600">
                          <a:latin typeface="Tahoma"/>
                          <a:ea typeface="Tahoma"/>
                          <a:cs typeface="Tahoma"/>
                        </a:rPr>
                        <a:t>-</a:t>
                      </a:r>
                      <a:endParaRPr sz="1600">
                        <a:latin typeface="Tahoma"/>
                        <a:ea typeface="Tahoma"/>
                        <a:cs typeface="Tahoma"/>
                      </a:endParaRPr>
                    </a:p>
                  </a:txBody>
                  <a:tcPr/>
                </a:tc>
                <a:tc>
                  <a:txBody>
                    <a:bodyPr/>
                    <a:lstStyle/>
                    <a:p>
                      <a:pPr marL="0" marR="0" lvl="0" indent="0" algn="ctr" defTabSz="685800">
                        <a:lnSpc>
                          <a:spcPct val="100000"/>
                        </a:lnSpc>
                        <a:spcBef>
                          <a:spcPts val="0"/>
                        </a:spcBef>
                        <a:spcAft>
                          <a:spcPts val="0"/>
                        </a:spcAft>
                        <a:buClrTx/>
                        <a:buSzTx/>
                        <a:buFontTx/>
                        <a:buNone/>
                        <a:defRPr/>
                      </a:pPr>
                      <a:r>
                        <a:rPr lang="en-US" sz="1600">
                          <a:latin typeface="Tahoma"/>
                          <a:ea typeface="Tahoma"/>
                          <a:cs typeface="Tahoma"/>
                        </a:rPr>
                        <a:t>--</a:t>
                      </a:r>
                      <a:endParaRPr sz="1600">
                        <a:latin typeface="Tahoma"/>
                        <a:ea typeface="Tahoma"/>
                        <a:cs typeface="Tahoma"/>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 GEANT Association template 16 9 widescreen</Template>
  <TotalTime>368</TotalTime>
  <Words>3029</Words>
  <Application>Microsoft Office PowerPoint</Application>
  <DocSecurity>0</DocSecurity>
  <PresentationFormat>On-screen Show (16:9)</PresentationFormat>
  <Paragraphs>324</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-apple-system</vt:lpstr>
      <vt:lpstr>Arial</vt:lpstr>
      <vt:lpstr>Calibri</vt:lpstr>
      <vt:lpstr>Cambria Math</vt:lpstr>
      <vt:lpstr>Rubik</vt:lpstr>
      <vt:lpstr>Tahoma</vt:lpstr>
      <vt:lpstr>GEANT Association</vt:lpstr>
      <vt:lpstr>PowerPoint Presentation</vt:lpstr>
      <vt:lpstr>PowerPoint Presentation</vt:lpstr>
      <vt:lpstr>The Impact of Quantum Computers</vt:lpstr>
      <vt:lpstr>How to Keep Communications Safe</vt:lpstr>
      <vt:lpstr>QKD Basics</vt:lpstr>
      <vt:lpstr>BB84 Protocol</vt:lpstr>
      <vt:lpstr>QKD Performance Indicators</vt:lpstr>
      <vt:lpstr>GARR and QKD</vt:lpstr>
      <vt:lpstr>QKD Networks</vt:lpstr>
      <vt:lpstr>A QKD Network</vt:lpstr>
      <vt:lpstr>PowerPoint Presentation</vt:lpstr>
      <vt:lpstr>Multiplexing Quantum and Classical Signals</vt:lpstr>
      <vt:lpstr>State of the Art - Field Trials Muxing QKD and Classical Signals </vt:lpstr>
      <vt:lpstr>QKD Devices</vt:lpstr>
      <vt:lpstr>The iPognac</vt:lpstr>
      <vt:lpstr>Time multiplexing at the receiver</vt:lpstr>
      <vt:lpstr>Wavelength multiplexing with classical signals</vt:lpstr>
      <vt:lpstr>The Paduan QKD Network</vt:lpstr>
      <vt:lpstr>The Paduan QKD Network</vt:lpstr>
      <vt:lpstr>Results: Quantum C-band + Classical O-band</vt:lpstr>
      <vt:lpstr>Results: Quantum O-band + Classical C-band</vt:lpstr>
      <vt:lpstr>Conclusions</vt:lpstr>
      <vt:lpstr>PowerPoint Presentation</vt:lpstr>
      <vt:lpstr>PowerPoint Presentation</vt:lpstr>
      <vt:lpstr>Power of SRS contribution</vt:lpstr>
    </vt:vector>
  </TitlesOfParts>
  <Manager/>
  <Company>DANTE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Karl Meyer</dc:creator>
  <cp:keywords/>
  <dc:description>change to funding information Nov 2015</dc:description>
  <cp:lastModifiedBy>Matteo Colantonio</cp:lastModifiedBy>
  <cp:revision>252</cp:revision>
  <dcterms:created xsi:type="dcterms:W3CDTF">2015-04-29T14:13:57Z</dcterms:created>
  <dcterms:modified xsi:type="dcterms:W3CDTF">2023-06-06T12:29:55Z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