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2"/>
  </p:notesMasterIdLst>
  <p:sldIdLst>
    <p:sldId id="256" r:id="rId3"/>
    <p:sldId id="257" r:id="rId4"/>
    <p:sldId id="258" r:id="rId5"/>
    <p:sldId id="259" r:id="rId6"/>
    <p:sldId id="260" r:id="rId7"/>
    <p:sldId id="27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860072d4b_3_3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24860072d4b_3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4860072d4b_1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4860072d4b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a2a80b06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a2a80b06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a2a80b0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a2a80b0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a33d4c8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4a33d4c8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373f0ae28_7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e373f0ae28_7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373f0ae28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373f0ae2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860072d4b_3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4860072d4b_3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e373f0ae28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e373f0ae28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860072d4b_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4860072d4b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860072d4b_3_6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24860072d4b_3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a398a5e5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a398a5e5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a398a5e5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4a398a5e5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a398a5e5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a398a5e5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860072d4b_3_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010101"/>
              </a:buClr>
              <a:buSzPts val="1300"/>
              <a:buChar char="•"/>
            </a:pPr>
            <a:r>
              <a:rPr lang="en-GB" sz="1300">
                <a:solidFill>
                  <a:srgbClr val="010101"/>
                </a:solidFill>
              </a:rPr>
              <a:t>By detecting any eavesdropping attempts and exchanging the necessary information, QKD allows two parties to establish a shared secret key that can be used for secure communication, guaranteeing the confidentiality and integrity of their messages.</a:t>
            </a:r>
            <a:endParaRPr/>
          </a:p>
        </p:txBody>
      </p:sp>
      <p:sp>
        <p:nvSpPr>
          <p:cNvPr id="153" name="Google Shape;153;g24860072d4b_3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a398a5e5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4a398a5e5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4a398a5e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4a398a5e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4860072d4b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4860072d4b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90000"/>
              </a:lnSpc>
              <a:spcBef>
                <a:spcPts val="750"/>
              </a:spcBef>
              <a:spcAft>
                <a:spcPts val="0"/>
              </a:spcAft>
              <a:buClr>
                <a:srgbClr val="414140"/>
              </a:buClr>
              <a:buSzPts val="1600"/>
              <a:buChar char="•"/>
            </a:pPr>
            <a:r>
              <a:rPr lang="en-GB" sz="1600">
                <a:solidFill>
                  <a:srgbClr val="414140"/>
                </a:solidFill>
              </a:rPr>
              <a:t>QKD enables distant users to establish a secret key by sending photons through a communication line, but the scattering of photons limits key rate and transmission range.</a:t>
            </a:r>
            <a:endParaRPr sz="1600">
              <a:solidFill>
                <a:srgbClr val="414140"/>
              </a:solidFill>
            </a:endParaRPr>
          </a:p>
          <a:p>
            <a:pPr marL="457200" lvl="0" indent="-330200" algn="l" rtl="0">
              <a:lnSpc>
                <a:spcPct val="90000"/>
              </a:lnSpc>
              <a:spcBef>
                <a:spcPts val="0"/>
              </a:spcBef>
              <a:spcAft>
                <a:spcPts val="0"/>
              </a:spcAft>
              <a:buClr>
                <a:srgbClr val="414140"/>
              </a:buClr>
              <a:buSzPts val="1600"/>
              <a:buChar char="•"/>
            </a:pPr>
            <a:r>
              <a:rPr lang="en-GB" sz="1600">
                <a:solidFill>
                  <a:srgbClr val="414140"/>
                </a:solidFill>
              </a:rPr>
              <a:t>The PLOB bound, a theorem, sets a limit of 1.44η on the number of secure bits delivered by a point-to-point QKD link, with η as the channel transmission probability.</a:t>
            </a:r>
            <a:endParaRPr sz="1600">
              <a:solidFill>
                <a:srgbClr val="414140"/>
              </a:solidFill>
            </a:endParaRPr>
          </a:p>
          <a:p>
            <a:pPr marL="457200" lvl="0" indent="-330200" algn="l" rtl="0">
              <a:lnSpc>
                <a:spcPct val="90000"/>
              </a:lnSpc>
              <a:spcBef>
                <a:spcPts val="0"/>
              </a:spcBef>
              <a:spcAft>
                <a:spcPts val="0"/>
              </a:spcAft>
              <a:buClr>
                <a:srgbClr val="414140"/>
              </a:buClr>
              <a:buSzPts val="1600"/>
              <a:buChar char="•"/>
            </a:pPr>
            <a:r>
              <a:rPr lang="en-GB" sz="1600">
                <a:solidFill>
                  <a:srgbClr val="414140"/>
                </a:solidFill>
              </a:rPr>
              <a:t>The Twin-Field (TF) QKD protocol offers a solution by scaling the key rate proportionally to the square root of η, surpassing the PLOB bound and extending the range of QKD.</a:t>
            </a:r>
            <a:endParaRPr sz="1600">
              <a:solidFill>
                <a:srgbClr val="414140"/>
              </a:solidFill>
            </a:endParaRPr>
          </a:p>
          <a:p>
            <a:pPr marL="457200" lvl="0" indent="-330200" algn="l" rtl="0">
              <a:lnSpc>
                <a:spcPct val="90000"/>
              </a:lnSpc>
              <a:spcBef>
                <a:spcPts val="0"/>
              </a:spcBef>
              <a:spcAft>
                <a:spcPts val="0"/>
              </a:spcAft>
              <a:buClr>
                <a:srgbClr val="414140"/>
              </a:buClr>
              <a:buSzPts val="1600"/>
              <a:buChar char="•"/>
            </a:pPr>
            <a:r>
              <a:rPr lang="en-GB" sz="1600">
                <a:solidFill>
                  <a:srgbClr val="414140"/>
                </a:solidFill>
              </a:rPr>
              <a:t>Experimental implementations of TF-QKD demonstrate the first proof-of-principle demonstration, exceeding the PLOB bound over highly attenuated channels, and achieving long-distance communication over 600 km of fibre length.</a:t>
            </a:r>
            <a:endParaRPr sz="1600">
              <a:solidFill>
                <a:srgbClr val="414140"/>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4860072d4b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4860072d4b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52" name="Google Shape;52;p13" descr="Logo&#10;&#10;Description automatically generated"/>
          <p:cNvSpPr/>
          <p:nvPr/>
        </p:nvSpPr>
        <p:spPr>
          <a:xfrm>
            <a:off x="757471" y="407917"/>
            <a:ext cx="1875083" cy="974875"/>
          </a:xfrm>
          <a:prstGeom prst="rect">
            <a:avLst/>
          </a:prstGeom>
          <a:noFill/>
          <a:ln>
            <a:noFill/>
          </a:ln>
        </p:spPr>
      </p:sp>
      <p:sp>
        <p:nvSpPr>
          <p:cNvPr id="53" name="Google Shape;53;p13" descr="Background pattern&#10;&#10;Description automatically generated"/>
          <p:cNvSpPr/>
          <p:nvPr/>
        </p:nvSpPr>
        <p:spPr>
          <a:xfrm>
            <a:off x="5675870" y="14508"/>
            <a:ext cx="3468131" cy="5128990"/>
          </a:xfrm>
          <a:prstGeom prst="rect">
            <a:avLst/>
          </a:prstGeom>
          <a:noFill/>
          <a:ln>
            <a:noFill/>
          </a:ln>
        </p:spPr>
      </p:sp>
      <p:sp>
        <p:nvSpPr>
          <p:cNvPr id="54" name="Google Shape;54;p13" descr="A black and white logo&#10;&#10;Description automatically generated with low confidence"/>
          <p:cNvSpPr/>
          <p:nvPr/>
        </p:nvSpPr>
        <p:spPr>
          <a:xfrm>
            <a:off x="770170" y="4593289"/>
            <a:ext cx="582048" cy="253387"/>
          </a:xfrm>
          <a:prstGeom prst="rect">
            <a:avLst/>
          </a:prstGeom>
          <a:noFill/>
          <a:ln>
            <a:noFill/>
          </a:ln>
        </p:spPr>
      </p:sp>
      <p:sp>
        <p:nvSpPr>
          <p:cNvPr id="55" name="Google Shape;55;p13"/>
          <p:cNvSpPr txBox="1">
            <a:spLocks noGrp="1"/>
          </p:cNvSpPr>
          <p:nvPr>
            <p:ph type="body" idx="1"/>
          </p:nvPr>
        </p:nvSpPr>
        <p:spPr>
          <a:xfrm>
            <a:off x="662968" y="2952384"/>
            <a:ext cx="3822600" cy="281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400"/>
              <a:buNone/>
              <a:defRPr sz="1400" b="1">
                <a:solidFill>
                  <a:schemeClr val="lt1"/>
                </a:solidFill>
              </a:defRPr>
            </a:lvl1pPr>
            <a:lvl2pPr marL="914400" lvl="1" indent="-342900" algn="l" rtl="0">
              <a:lnSpc>
                <a:spcPct val="90000"/>
              </a:lnSpc>
              <a:spcBef>
                <a:spcPts val="1200"/>
              </a:spcBef>
              <a:spcAft>
                <a:spcPts val="0"/>
              </a:spcAft>
              <a:buClr>
                <a:srgbClr val="414140"/>
              </a:buClr>
              <a:buSzPts val="1800"/>
              <a:buChar char="○"/>
              <a:defRPr/>
            </a:lvl2pPr>
            <a:lvl3pPr marL="1371600" lvl="2" indent="-342900" algn="l" rtl="0">
              <a:lnSpc>
                <a:spcPct val="90000"/>
              </a:lnSpc>
              <a:spcBef>
                <a:spcPts val="1200"/>
              </a:spcBef>
              <a:spcAft>
                <a:spcPts val="0"/>
              </a:spcAft>
              <a:buClr>
                <a:srgbClr val="414140"/>
              </a:buClr>
              <a:buSzPts val="1800"/>
              <a:buChar char="■"/>
              <a:defRPr/>
            </a:lvl3pPr>
            <a:lvl4pPr marL="1828800" lvl="3" indent="-342900" algn="l" rtl="0">
              <a:lnSpc>
                <a:spcPct val="90000"/>
              </a:lnSpc>
              <a:spcBef>
                <a:spcPts val="1200"/>
              </a:spcBef>
              <a:spcAft>
                <a:spcPts val="0"/>
              </a:spcAft>
              <a:buClr>
                <a:srgbClr val="414140"/>
              </a:buClr>
              <a:buSzPts val="1800"/>
              <a:buChar char="●"/>
              <a:defRPr/>
            </a:lvl4pPr>
            <a:lvl5pPr marL="2286000" lvl="4" indent="-342900" algn="l" rtl="0">
              <a:lnSpc>
                <a:spcPct val="90000"/>
              </a:lnSpc>
              <a:spcBef>
                <a:spcPts val="1200"/>
              </a:spcBef>
              <a:spcAft>
                <a:spcPts val="0"/>
              </a:spcAft>
              <a:buClr>
                <a:srgbClr val="414140"/>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6" name="Google Shape;56;p13"/>
          <p:cNvSpPr txBox="1">
            <a:spLocks noGrp="1"/>
          </p:cNvSpPr>
          <p:nvPr>
            <p:ph type="body" idx="2"/>
          </p:nvPr>
        </p:nvSpPr>
        <p:spPr>
          <a:xfrm>
            <a:off x="662968" y="2278904"/>
            <a:ext cx="5793600" cy="376500"/>
          </a:xfrm>
          <a:prstGeom prst="rect">
            <a:avLst/>
          </a:prstGeom>
          <a:noFill/>
          <a:ln>
            <a:noFill/>
          </a:ln>
        </p:spPr>
        <p:txBody>
          <a:bodyPr spcFirstLastPara="1" wrap="square" lIns="91425" tIns="45700" rIns="91425" bIns="45700" anchor="t" anchorCtr="0">
            <a:noAutofit/>
          </a:bodyPr>
          <a:lstStyle>
            <a:lvl1pPr marL="457200" lvl="0" indent="-228600" algn="l" rtl="0">
              <a:lnSpc>
                <a:spcPct val="150000"/>
              </a:lnSpc>
              <a:spcBef>
                <a:spcPts val="750"/>
              </a:spcBef>
              <a:spcAft>
                <a:spcPts val="0"/>
              </a:spcAft>
              <a:buClr>
                <a:srgbClr val="F6A500"/>
              </a:buClr>
              <a:buSzPts val="1600"/>
              <a:buNone/>
              <a:defRPr sz="1600" b="0">
                <a:solidFill>
                  <a:srgbClr val="F6A500"/>
                </a:solidFill>
              </a:defRPr>
            </a:lvl1pPr>
            <a:lvl2pPr marL="914400" lvl="1" indent="-342900" algn="l" rtl="0">
              <a:lnSpc>
                <a:spcPct val="90000"/>
              </a:lnSpc>
              <a:spcBef>
                <a:spcPts val="1200"/>
              </a:spcBef>
              <a:spcAft>
                <a:spcPts val="0"/>
              </a:spcAft>
              <a:buClr>
                <a:srgbClr val="414140"/>
              </a:buClr>
              <a:buSzPts val="1800"/>
              <a:buChar char="○"/>
              <a:defRPr/>
            </a:lvl2pPr>
            <a:lvl3pPr marL="1371600" lvl="2" indent="-342900" algn="l" rtl="0">
              <a:lnSpc>
                <a:spcPct val="90000"/>
              </a:lnSpc>
              <a:spcBef>
                <a:spcPts val="1200"/>
              </a:spcBef>
              <a:spcAft>
                <a:spcPts val="0"/>
              </a:spcAft>
              <a:buClr>
                <a:srgbClr val="414140"/>
              </a:buClr>
              <a:buSzPts val="1800"/>
              <a:buChar char="■"/>
              <a:defRPr/>
            </a:lvl3pPr>
            <a:lvl4pPr marL="1828800" lvl="3" indent="-342900" algn="l" rtl="0">
              <a:lnSpc>
                <a:spcPct val="90000"/>
              </a:lnSpc>
              <a:spcBef>
                <a:spcPts val="1200"/>
              </a:spcBef>
              <a:spcAft>
                <a:spcPts val="0"/>
              </a:spcAft>
              <a:buClr>
                <a:srgbClr val="414140"/>
              </a:buClr>
              <a:buSzPts val="1800"/>
              <a:buChar char="●"/>
              <a:defRPr/>
            </a:lvl4pPr>
            <a:lvl5pPr marL="2286000" lvl="4" indent="-342900" algn="l" rtl="0">
              <a:lnSpc>
                <a:spcPct val="90000"/>
              </a:lnSpc>
              <a:spcBef>
                <a:spcPts val="1200"/>
              </a:spcBef>
              <a:spcAft>
                <a:spcPts val="0"/>
              </a:spcAft>
              <a:buClr>
                <a:srgbClr val="414140"/>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7" name="Google Shape;57;p13"/>
          <p:cNvSpPr txBox="1">
            <a:spLocks noGrp="1"/>
          </p:cNvSpPr>
          <p:nvPr>
            <p:ph type="body" idx="3"/>
          </p:nvPr>
        </p:nvSpPr>
        <p:spPr>
          <a:xfrm>
            <a:off x="669274" y="1568939"/>
            <a:ext cx="5793600" cy="4287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750"/>
              </a:spcBef>
              <a:spcAft>
                <a:spcPts val="0"/>
              </a:spcAft>
              <a:buClr>
                <a:srgbClr val="F6A500"/>
              </a:buClr>
              <a:buSzPts val="2400"/>
              <a:buNone/>
              <a:defRPr sz="2400" b="1">
                <a:solidFill>
                  <a:srgbClr val="F6A500"/>
                </a:solidFill>
              </a:defRPr>
            </a:lvl1pPr>
            <a:lvl2pPr marL="914400" lvl="1" indent="-342900" algn="l" rtl="0">
              <a:lnSpc>
                <a:spcPct val="90000"/>
              </a:lnSpc>
              <a:spcBef>
                <a:spcPts val="1200"/>
              </a:spcBef>
              <a:spcAft>
                <a:spcPts val="0"/>
              </a:spcAft>
              <a:buClr>
                <a:srgbClr val="414140"/>
              </a:buClr>
              <a:buSzPts val="1800"/>
              <a:buChar char="○"/>
              <a:defRPr/>
            </a:lvl2pPr>
            <a:lvl3pPr marL="1371600" lvl="2" indent="-342900" algn="l" rtl="0">
              <a:lnSpc>
                <a:spcPct val="90000"/>
              </a:lnSpc>
              <a:spcBef>
                <a:spcPts val="1200"/>
              </a:spcBef>
              <a:spcAft>
                <a:spcPts val="0"/>
              </a:spcAft>
              <a:buClr>
                <a:srgbClr val="414140"/>
              </a:buClr>
              <a:buSzPts val="1800"/>
              <a:buChar char="■"/>
              <a:defRPr/>
            </a:lvl3pPr>
            <a:lvl4pPr marL="1828800" lvl="3" indent="-342900" algn="l" rtl="0">
              <a:lnSpc>
                <a:spcPct val="90000"/>
              </a:lnSpc>
              <a:spcBef>
                <a:spcPts val="1200"/>
              </a:spcBef>
              <a:spcAft>
                <a:spcPts val="0"/>
              </a:spcAft>
              <a:buClr>
                <a:srgbClr val="414140"/>
              </a:buClr>
              <a:buSzPts val="1800"/>
              <a:buChar char="●"/>
              <a:defRPr/>
            </a:lvl4pPr>
            <a:lvl5pPr marL="2286000" lvl="4" indent="-342900" algn="l" rtl="0">
              <a:lnSpc>
                <a:spcPct val="90000"/>
              </a:lnSpc>
              <a:spcBef>
                <a:spcPts val="1200"/>
              </a:spcBef>
              <a:spcAft>
                <a:spcPts val="0"/>
              </a:spcAft>
              <a:buClr>
                <a:srgbClr val="414140"/>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8" name="Google Shape;58;p13"/>
          <p:cNvSpPr txBox="1">
            <a:spLocks noGrp="1"/>
          </p:cNvSpPr>
          <p:nvPr>
            <p:ph type="body" idx="4"/>
          </p:nvPr>
        </p:nvSpPr>
        <p:spPr>
          <a:xfrm>
            <a:off x="662968" y="3362132"/>
            <a:ext cx="3752400" cy="327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1200"/>
              <a:buNone/>
              <a:defRPr sz="1200">
                <a:solidFill>
                  <a:schemeClr val="lt1"/>
                </a:solidFill>
              </a:defRPr>
            </a:lvl1pPr>
            <a:lvl2pPr marL="914400" lvl="1" indent="-342900" algn="l" rtl="0">
              <a:lnSpc>
                <a:spcPct val="90000"/>
              </a:lnSpc>
              <a:spcBef>
                <a:spcPts val="1200"/>
              </a:spcBef>
              <a:spcAft>
                <a:spcPts val="0"/>
              </a:spcAft>
              <a:buClr>
                <a:srgbClr val="414140"/>
              </a:buClr>
              <a:buSzPts val="1800"/>
              <a:buChar char="○"/>
              <a:defRPr/>
            </a:lvl2pPr>
            <a:lvl3pPr marL="1371600" lvl="2" indent="-342900" algn="l" rtl="0">
              <a:lnSpc>
                <a:spcPct val="90000"/>
              </a:lnSpc>
              <a:spcBef>
                <a:spcPts val="1200"/>
              </a:spcBef>
              <a:spcAft>
                <a:spcPts val="0"/>
              </a:spcAft>
              <a:buClr>
                <a:srgbClr val="414140"/>
              </a:buClr>
              <a:buSzPts val="1800"/>
              <a:buChar char="■"/>
              <a:defRPr/>
            </a:lvl3pPr>
            <a:lvl4pPr marL="1828800" lvl="3" indent="-342900" algn="l" rtl="0">
              <a:lnSpc>
                <a:spcPct val="90000"/>
              </a:lnSpc>
              <a:spcBef>
                <a:spcPts val="1200"/>
              </a:spcBef>
              <a:spcAft>
                <a:spcPts val="0"/>
              </a:spcAft>
              <a:buClr>
                <a:srgbClr val="414140"/>
              </a:buClr>
              <a:buSzPts val="1800"/>
              <a:buChar char="●"/>
              <a:defRPr/>
            </a:lvl4pPr>
            <a:lvl5pPr marL="2286000" lvl="4" indent="-342900" algn="l" rtl="0">
              <a:lnSpc>
                <a:spcPct val="90000"/>
              </a:lnSpc>
              <a:spcBef>
                <a:spcPts val="1200"/>
              </a:spcBef>
              <a:spcAft>
                <a:spcPts val="0"/>
              </a:spcAft>
              <a:buClr>
                <a:srgbClr val="414140"/>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9" name="Google Shape;59;p13"/>
          <p:cNvSpPr txBox="1">
            <a:spLocks noGrp="1"/>
          </p:cNvSpPr>
          <p:nvPr>
            <p:ph type="body" idx="5"/>
          </p:nvPr>
        </p:nvSpPr>
        <p:spPr>
          <a:xfrm>
            <a:off x="662968" y="3656619"/>
            <a:ext cx="3752400" cy="321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1200"/>
              <a:buNone/>
              <a:defRPr sz="1200">
                <a:solidFill>
                  <a:schemeClr val="lt1"/>
                </a:solidFill>
              </a:defRPr>
            </a:lvl1pPr>
            <a:lvl2pPr marL="914400" lvl="1" indent="-342900" algn="l" rtl="0">
              <a:lnSpc>
                <a:spcPct val="90000"/>
              </a:lnSpc>
              <a:spcBef>
                <a:spcPts val="1200"/>
              </a:spcBef>
              <a:spcAft>
                <a:spcPts val="0"/>
              </a:spcAft>
              <a:buClr>
                <a:srgbClr val="414140"/>
              </a:buClr>
              <a:buSzPts val="1800"/>
              <a:buChar char="○"/>
              <a:defRPr/>
            </a:lvl2pPr>
            <a:lvl3pPr marL="1371600" lvl="2" indent="-342900" algn="l" rtl="0">
              <a:lnSpc>
                <a:spcPct val="90000"/>
              </a:lnSpc>
              <a:spcBef>
                <a:spcPts val="1200"/>
              </a:spcBef>
              <a:spcAft>
                <a:spcPts val="0"/>
              </a:spcAft>
              <a:buClr>
                <a:srgbClr val="414140"/>
              </a:buClr>
              <a:buSzPts val="1800"/>
              <a:buChar char="■"/>
              <a:defRPr/>
            </a:lvl3pPr>
            <a:lvl4pPr marL="1828800" lvl="3" indent="-342900" algn="l" rtl="0">
              <a:lnSpc>
                <a:spcPct val="90000"/>
              </a:lnSpc>
              <a:spcBef>
                <a:spcPts val="1200"/>
              </a:spcBef>
              <a:spcAft>
                <a:spcPts val="0"/>
              </a:spcAft>
              <a:buClr>
                <a:srgbClr val="414140"/>
              </a:buClr>
              <a:buSzPts val="1800"/>
              <a:buChar char="●"/>
              <a:defRPr/>
            </a:lvl4pPr>
            <a:lvl5pPr marL="2286000" lvl="4" indent="-342900" algn="l" rtl="0">
              <a:lnSpc>
                <a:spcPct val="90000"/>
              </a:lnSpc>
              <a:spcBef>
                <a:spcPts val="1200"/>
              </a:spcBef>
              <a:spcAft>
                <a:spcPts val="0"/>
              </a:spcAft>
              <a:buClr>
                <a:srgbClr val="414140"/>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0" name="Google Shape;60;p13" descr="Graphical user interface, text, email&#10;&#10;Description automatically generated"/>
          <p:cNvSpPr/>
          <p:nvPr/>
        </p:nvSpPr>
        <p:spPr>
          <a:xfrm>
            <a:off x="1578120" y="4613251"/>
            <a:ext cx="1263846" cy="26417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50201" y="964417"/>
            <a:ext cx="8439300" cy="2983800"/>
          </a:xfrm>
          <a:prstGeom prst="rect">
            <a:avLst/>
          </a:prstGeom>
          <a:noFill/>
          <a:ln>
            <a:noFill/>
          </a:ln>
        </p:spPr>
        <p:txBody>
          <a:bodyPr spcFirstLastPara="1" wrap="square" lIns="91425" tIns="45700" rIns="91425" bIns="45700" anchor="t" anchorCtr="0">
            <a:normAutofit/>
          </a:bodyPr>
          <a:lstStyle>
            <a:lvl1pPr marL="457200" lvl="0" indent="-330200" algn="l" rtl="0">
              <a:lnSpc>
                <a:spcPct val="90000"/>
              </a:lnSpc>
              <a:spcBef>
                <a:spcPts val="750"/>
              </a:spcBef>
              <a:spcAft>
                <a:spcPts val="0"/>
              </a:spcAft>
              <a:buClr>
                <a:srgbClr val="414140"/>
              </a:buClr>
              <a:buSzPts val="1600"/>
              <a:buChar char="●"/>
              <a:defRPr sz="1600">
                <a:solidFill>
                  <a:srgbClr val="414140"/>
                </a:solidFill>
                <a:latin typeface="Arial"/>
                <a:ea typeface="Arial"/>
                <a:cs typeface="Arial"/>
                <a:sym typeface="Arial"/>
              </a:defRPr>
            </a:lvl1pPr>
            <a:lvl2pPr marL="914400" lvl="1" indent="-317500" algn="l" rtl="0">
              <a:lnSpc>
                <a:spcPct val="90000"/>
              </a:lnSpc>
              <a:spcBef>
                <a:spcPts val="1200"/>
              </a:spcBef>
              <a:spcAft>
                <a:spcPts val="0"/>
              </a:spcAft>
              <a:buClr>
                <a:srgbClr val="414140"/>
              </a:buClr>
              <a:buSzPts val="1400"/>
              <a:buChar char="○"/>
              <a:defRPr sz="1400">
                <a:solidFill>
                  <a:srgbClr val="414140"/>
                </a:solidFill>
                <a:latin typeface="Arial"/>
                <a:ea typeface="Arial"/>
                <a:cs typeface="Arial"/>
                <a:sym typeface="Arial"/>
              </a:defRPr>
            </a:lvl2pPr>
            <a:lvl3pPr marL="1371600" lvl="2" indent="-304800" algn="l" rtl="0">
              <a:lnSpc>
                <a:spcPct val="90000"/>
              </a:lnSpc>
              <a:spcBef>
                <a:spcPts val="1200"/>
              </a:spcBef>
              <a:spcAft>
                <a:spcPts val="0"/>
              </a:spcAft>
              <a:buClr>
                <a:srgbClr val="414140"/>
              </a:buClr>
              <a:buSzPts val="1200"/>
              <a:buChar char="■"/>
              <a:defRPr sz="1200">
                <a:solidFill>
                  <a:srgbClr val="414140"/>
                </a:solidFill>
                <a:latin typeface="Arial"/>
                <a:ea typeface="Arial"/>
                <a:cs typeface="Arial"/>
                <a:sym typeface="Arial"/>
              </a:defRPr>
            </a:lvl3pPr>
            <a:lvl4pPr marL="1828800" lvl="3" indent="-304800" algn="l" rtl="0">
              <a:lnSpc>
                <a:spcPct val="90000"/>
              </a:lnSpc>
              <a:spcBef>
                <a:spcPts val="1200"/>
              </a:spcBef>
              <a:spcAft>
                <a:spcPts val="0"/>
              </a:spcAft>
              <a:buClr>
                <a:srgbClr val="414140"/>
              </a:buClr>
              <a:buSzPts val="1200"/>
              <a:buChar char="●"/>
              <a:defRPr>
                <a:solidFill>
                  <a:srgbClr val="414140"/>
                </a:solidFill>
                <a:latin typeface="Arial"/>
                <a:ea typeface="Arial"/>
                <a:cs typeface="Arial"/>
                <a:sym typeface="Arial"/>
              </a:defRPr>
            </a:lvl4pPr>
            <a:lvl5pPr marL="2286000" lvl="4" indent="-304800" algn="l" rtl="0">
              <a:lnSpc>
                <a:spcPct val="90000"/>
              </a:lnSpc>
              <a:spcBef>
                <a:spcPts val="1200"/>
              </a:spcBef>
              <a:spcAft>
                <a:spcPts val="0"/>
              </a:spcAft>
              <a:buClr>
                <a:srgbClr val="414140"/>
              </a:buClr>
              <a:buSzPts val="1200"/>
              <a:buChar char="○"/>
              <a:defRPr>
                <a:solidFill>
                  <a:srgbClr val="414140"/>
                </a:solidFill>
                <a:latin typeface="Arial"/>
                <a:ea typeface="Arial"/>
                <a:cs typeface="Arial"/>
                <a:sym typeface="Aria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3" name="Google Shape;63;p14"/>
          <p:cNvSpPr txBox="1">
            <a:spLocks noGrp="1"/>
          </p:cNvSpPr>
          <p:nvPr>
            <p:ph type="sldNum" idx="12"/>
          </p:nvPr>
        </p:nvSpPr>
        <p:spPr>
          <a:xfrm>
            <a:off x="6732039" y="4633780"/>
            <a:ext cx="2057400" cy="2745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000" b="0" i="1" u="none" strike="noStrike" cap="none">
                <a:solidFill>
                  <a:srgbClr val="B4E9E2"/>
                </a:solidFill>
                <a:latin typeface="Calibri"/>
                <a:ea typeface="Calibri"/>
                <a:cs typeface="Calibri"/>
                <a:sym typeface="Calibri"/>
              </a:defRPr>
            </a:lvl1pPr>
            <a:lvl2pPr marL="0" lvl="1" indent="0" algn="r" rtl="0">
              <a:spcBef>
                <a:spcPts val="0"/>
              </a:spcBef>
              <a:buNone/>
              <a:defRPr sz="1000" b="0" i="1" u="none" strike="noStrike" cap="none">
                <a:solidFill>
                  <a:srgbClr val="B4E9E2"/>
                </a:solidFill>
                <a:latin typeface="Calibri"/>
                <a:ea typeface="Calibri"/>
                <a:cs typeface="Calibri"/>
                <a:sym typeface="Calibri"/>
              </a:defRPr>
            </a:lvl2pPr>
            <a:lvl3pPr marL="0" lvl="2" indent="0" algn="r" rtl="0">
              <a:spcBef>
                <a:spcPts val="0"/>
              </a:spcBef>
              <a:buNone/>
              <a:defRPr sz="1000" b="0" i="1" u="none" strike="noStrike" cap="none">
                <a:solidFill>
                  <a:srgbClr val="B4E9E2"/>
                </a:solidFill>
                <a:latin typeface="Calibri"/>
                <a:ea typeface="Calibri"/>
                <a:cs typeface="Calibri"/>
                <a:sym typeface="Calibri"/>
              </a:defRPr>
            </a:lvl3pPr>
            <a:lvl4pPr marL="0" lvl="3" indent="0" algn="r" rtl="0">
              <a:spcBef>
                <a:spcPts val="0"/>
              </a:spcBef>
              <a:buNone/>
              <a:defRPr sz="1000" b="0" i="1" u="none" strike="noStrike" cap="none">
                <a:solidFill>
                  <a:srgbClr val="B4E9E2"/>
                </a:solidFill>
                <a:latin typeface="Calibri"/>
                <a:ea typeface="Calibri"/>
                <a:cs typeface="Calibri"/>
                <a:sym typeface="Calibri"/>
              </a:defRPr>
            </a:lvl4pPr>
            <a:lvl5pPr marL="0" lvl="4" indent="0" algn="r" rtl="0">
              <a:spcBef>
                <a:spcPts val="0"/>
              </a:spcBef>
              <a:buNone/>
              <a:defRPr sz="1000" b="0" i="1" u="none" strike="noStrike" cap="none">
                <a:solidFill>
                  <a:srgbClr val="B4E9E2"/>
                </a:solidFill>
                <a:latin typeface="Calibri"/>
                <a:ea typeface="Calibri"/>
                <a:cs typeface="Calibri"/>
                <a:sym typeface="Calibri"/>
              </a:defRPr>
            </a:lvl5pPr>
            <a:lvl6pPr marL="0" lvl="5" indent="0" algn="r" rtl="0">
              <a:spcBef>
                <a:spcPts val="0"/>
              </a:spcBef>
              <a:buNone/>
              <a:defRPr sz="1000" b="0" i="1" u="none" strike="noStrike" cap="none">
                <a:solidFill>
                  <a:srgbClr val="B4E9E2"/>
                </a:solidFill>
                <a:latin typeface="Calibri"/>
                <a:ea typeface="Calibri"/>
                <a:cs typeface="Calibri"/>
                <a:sym typeface="Calibri"/>
              </a:defRPr>
            </a:lvl6pPr>
            <a:lvl7pPr marL="0" lvl="6" indent="0" algn="r" rtl="0">
              <a:spcBef>
                <a:spcPts val="0"/>
              </a:spcBef>
              <a:buNone/>
              <a:defRPr sz="1000" b="0" i="1" u="none" strike="noStrike" cap="none">
                <a:solidFill>
                  <a:srgbClr val="B4E9E2"/>
                </a:solidFill>
                <a:latin typeface="Calibri"/>
                <a:ea typeface="Calibri"/>
                <a:cs typeface="Calibri"/>
                <a:sym typeface="Calibri"/>
              </a:defRPr>
            </a:lvl7pPr>
            <a:lvl8pPr marL="0" lvl="7" indent="0" algn="r" rtl="0">
              <a:spcBef>
                <a:spcPts val="0"/>
              </a:spcBef>
              <a:buNone/>
              <a:defRPr sz="1000" b="0" i="1" u="none" strike="noStrike" cap="none">
                <a:solidFill>
                  <a:srgbClr val="B4E9E2"/>
                </a:solidFill>
                <a:latin typeface="Calibri"/>
                <a:ea typeface="Calibri"/>
                <a:cs typeface="Calibri"/>
                <a:sym typeface="Calibri"/>
              </a:defRPr>
            </a:lvl8pPr>
            <a:lvl9pPr marL="0" lvl="8" indent="0" algn="r" rtl="0">
              <a:spcBef>
                <a:spcPts val="0"/>
              </a:spcBef>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14"/>
          <p:cNvSpPr txBox="1">
            <a:spLocks noGrp="1"/>
          </p:cNvSpPr>
          <p:nvPr>
            <p:ph type="title"/>
          </p:nvPr>
        </p:nvSpPr>
        <p:spPr>
          <a:xfrm>
            <a:off x="350201" y="131562"/>
            <a:ext cx="8439300" cy="69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A699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sp>
        <p:nvSpPr>
          <p:cNvPr id="66" name="Google Shape;66;p15"/>
          <p:cNvSpPr/>
          <p:nvPr/>
        </p:nvSpPr>
        <p:spPr>
          <a:xfrm>
            <a:off x="0" y="4313446"/>
            <a:ext cx="9144000" cy="83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67" name="Google Shape;67;p15"/>
          <p:cNvSpPr/>
          <p:nvPr/>
        </p:nvSpPr>
        <p:spPr>
          <a:xfrm>
            <a:off x="0" y="4629813"/>
            <a:ext cx="9144000" cy="5136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68" name="Google Shape;68;p15" descr="Logo&#10;&#10;Description automatically generated"/>
          <p:cNvSpPr/>
          <p:nvPr/>
        </p:nvSpPr>
        <p:spPr>
          <a:xfrm>
            <a:off x="350201" y="4752828"/>
            <a:ext cx="908859" cy="271145"/>
          </a:xfrm>
          <a:prstGeom prst="rect">
            <a:avLst/>
          </a:prstGeom>
          <a:noFill/>
          <a:ln>
            <a:noFill/>
          </a:ln>
        </p:spPr>
      </p:sp>
      <p:sp>
        <p:nvSpPr>
          <p:cNvPr id="69" name="Google Shape;69;p15" descr="Background pattern&#10;&#10;Description automatically generated"/>
          <p:cNvSpPr/>
          <p:nvPr/>
        </p:nvSpPr>
        <p:spPr>
          <a:xfrm>
            <a:off x="4839562" y="4629812"/>
            <a:ext cx="4127157" cy="513690"/>
          </a:xfrm>
          <a:prstGeom prst="rect">
            <a:avLst/>
          </a:prstGeom>
          <a:noFill/>
          <a:ln>
            <a:noFill/>
          </a:ln>
        </p:spPr>
      </p:sp>
      <p:sp>
        <p:nvSpPr>
          <p:cNvPr id="70" name="Google Shape;70;p15"/>
          <p:cNvSpPr txBox="1">
            <a:spLocks noGrp="1"/>
          </p:cNvSpPr>
          <p:nvPr>
            <p:ph type="body" idx="1"/>
          </p:nvPr>
        </p:nvSpPr>
        <p:spPr>
          <a:xfrm>
            <a:off x="350201" y="964417"/>
            <a:ext cx="8439300" cy="2983800"/>
          </a:xfrm>
          <a:prstGeom prst="rect">
            <a:avLst/>
          </a:prstGeom>
          <a:noFill/>
          <a:ln>
            <a:noFill/>
          </a:ln>
        </p:spPr>
        <p:txBody>
          <a:bodyPr spcFirstLastPara="1" wrap="square" lIns="91425" tIns="45700" rIns="91425" bIns="45700" anchor="t" anchorCtr="0">
            <a:normAutofit/>
          </a:bodyPr>
          <a:lstStyle>
            <a:lvl1pPr marL="457200" lvl="0" indent="-330200" algn="l" rtl="0">
              <a:lnSpc>
                <a:spcPct val="90000"/>
              </a:lnSpc>
              <a:spcBef>
                <a:spcPts val="750"/>
              </a:spcBef>
              <a:spcAft>
                <a:spcPts val="0"/>
              </a:spcAft>
              <a:buClr>
                <a:srgbClr val="414140"/>
              </a:buClr>
              <a:buSzPts val="1600"/>
              <a:buChar char="●"/>
              <a:defRPr sz="1600">
                <a:solidFill>
                  <a:srgbClr val="414140"/>
                </a:solidFill>
                <a:latin typeface="Arial"/>
                <a:ea typeface="Arial"/>
                <a:cs typeface="Arial"/>
                <a:sym typeface="Arial"/>
              </a:defRPr>
            </a:lvl1pPr>
            <a:lvl2pPr marL="914400" lvl="1" indent="-317500" algn="l" rtl="0">
              <a:lnSpc>
                <a:spcPct val="90000"/>
              </a:lnSpc>
              <a:spcBef>
                <a:spcPts val="1200"/>
              </a:spcBef>
              <a:spcAft>
                <a:spcPts val="0"/>
              </a:spcAft>
              <a:buClr>
                <a:srgbClr val="414140"/>
              </a:buClr>
              <a:buSzPts val="1400"/>
              <a:buChar char="○"/>
              <a:defRPr sz="1400">
                <a:solidFill>
                  <a:srgbClr val="414140"/>
                </a:solidFill>
                <a:latin typeface="Arial"/>
                <a:ea typeface="Arial"/>
                <a:cs typeface="Arial"/>
                <a:sym typeface="Arial"/>
              </a:defRPr>
            </a:lvl2pPr>
            <a:lvl3pPr marL="1371600" lvl="2" indent="-304800" algn="l" rtl="0">
              <a:lnSpc>
                <a:spcPct val="90000"/>
              </a:lnSpc>
              <a:spcBef>
                <a:spcPts val="1200"/>
              </a:spcBef>
              <a:spcAft>
                <a:spcPts val="0"/>
              </a:spcAft>
              <a:buClr>
                <a:srgbClr val="414140"/>
              </a:buClr>
              <a:buSzPts val="1200"/>
              <a:buChar char="■"/>
              <a:defRPr sz="1200">
                <a:solidFill>
                  <a:srgbClr val="414140"/>
                </a:solidFill>
                <a:latin typeface="Arial"/>
                <a:ea typeface="Arial"/>
                <a:cs typeface="Arial"/>
                <a:sym typeface="Arial"/>
              </a:defRPr>
            </a:lvl3pPr>
            <a:lvl4pPr marL="1828800" lvl="3" indent="-304800" algn="l" rtl="0">
              <a:lnSpc>
                <a:spcPct val="90000"/>
              </a:lnSpc>
              <a:spcBef>
                <a:spcPts val="1200"/>
              </a:spcBef>
              <a:spcAft>
                <a:spcPts val="0"/>
              </a:spcAft>
              <a:buClr>
                <a:srgbClr val="414140"/>
              </a:buClr>
              <a:buSzPts val="1200"/>
              <a:buChar char="●"/>
              <a:defRPr>
                <a:solidFill>
                  <a:srgbClr val="414140"/>
                </a:solidFill>
                <a:latin typeface="Arial"/>
                <a:ea typeface="Arial"/>
                <a:cs typeface="Arial"/>
                <a:sym typeface="Arial"/>
              </a:defRPr>
            </a:lvl4pPr>
            <a:lvl5pPr marL="2286000" lvl="4" indent="-304800" algn="l" rtl="0">
              <a:lnSpc>
                <a:spcPct val="90000"/>
              </a:lnSpc>
              <a:spcBef>
                <a:spcPts val="1200"/>
              </a:spcBef>
              <a:spcAft>
                <a:spcPts val="0"/>
              </a:spcAft>
              <a:buClr>
                <a:srgbClr val="414140"/>
              </a:buClr>
              <a:buSzPts val="1200"/>
              <a:buChar char="○"/>
              <a:defRPr>
                <a:solidFill>
                  <a:srgbClr val="414140"/>
                </a:solidFill>
                <a:latin typeface="Arial"/>
                <a:ea typeface="Arial"/>
                <a:cs typeface="Arial"/>
                <a:sym typeface="Arial"/>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71" name="Google Shape;71;p15"/>
          <p:cNvSpPr txBox="1">
            <a:spLocks noGrp="1"/>
          </p:cNvSpPr>
          <p:nvPr>
            <p:ph type="sldNum" idx="12"/>
          </p:nvPr>
        </p:nvSpPr>
        <p:spPr>
          <a:xfrm>
            <a:off x="6732039" y="4749336"/>
            <a:ext cx="2057400" cy="2745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000" b="0" i="1" u="none" strike="noStrike" cap="none">
                <a:solidFill>
                  <a:srgbClr val="B4E9E2"/>
                </a:solidFill>
                <a:latin typeface="Calibri"/>
                <a:ea typeface="Calibri"/>
                <a:cs typeface="Calibri"/>
                <a:sym typeface="Calibri"/>
              </a:defRPr>
            </a:lvl1pPr>
            <a:lvl2pPr marL="0" lvl="1" indent="0" algn="r" rtl="0">
              <a:spcBef>
                <a:spcPts val="0"/>
              </a:spcBef>
              <a:buNone/>
              <a:defRPr sz="1000" b="0" i="1" u="none" strike="noStrike" cap="none">
                <a:solidFill>
                  <a:srgbClr val="B4E9E2"/>
                </a:solidFill>
                <a:latin typeface="Calibri"/>
                <a:ea typeface="Calibri"/>
                <a:cs typeface="Calibri"/>
                <a:sym typeface="Calibri"/>
              </a:defRPr>
            </a:lvl2pPr>
            <a:lvl3pPr marL="0" lvl="2" indent="0" algn="r" rtl="0">
              <a:spcBef>
                <a:spcPts val="0"/>
              </a:spcBef>
              <a:buNone/>
              <a:defRPr sz="1000" b="0" i="1" u="none" strike="noStrike" cap="none">
                <a:solidFill>
                  <a:srgbClr val="B4E9E2"/>
                </a:solidFill>
                <a:latin typeface="Calibri"/>
                <a:ea typeface="Calibri"/>
                <a:cs typeface="Calibri"/>
                <a:sym typeface="Calibri"/>
              </a:defRPr>
            </a:lvl3pPr>
            <a:lvl4pPr marL="0" lvl="3" indent="0" algn="r" rtl="0">
              <a:spcBef>
                <a:spcPts val="0"/>
              </a:spcBef>
              <a:buNone/>
              <a:defRPr sz="1000" b="0" i="1" u="none" strike="noStrike" cap="none">
                <a:solidFill>
                  <a:srgbClr val="B4E9E2"/>
                </a:solidFill>
                <a:latin typeface="Calibri"/>
                <a:ea typeface="Calibri"/>
                <a:cs typeface="Calibri"/>
                <a:sym typeface="Calibri"/>
              </a:defRPr>
            </a:lvl4pPr>
            <a:lvl5pPr marL="0" lvl="4" indent="0" algn="r" rtl="0">
              <a:spcBef>
                <a:spcPts val="0"/>
              </a:spcBef>
              <a:buNone/>
              <a:defRPr sz="1000" b="0" i="1" u="none" strike="noStrike" cap="none">
                <a:solidFill>
                  <a:srgbClr val="B4E9E2"/>
                </a:solidFill>
                <a:latin typeface="Calibri"/>
                <a:ea typeface="Calibri"/>
                <a:cs typeface="Calibri"/>
                <a:sym typeface="Calibri"/>
              </a:defRPr>
            </a:lvl5pPr>
            <a:lvl6pPr marL="0" lvl="5" indent="0" algn="r" rtl="0">
              <a:spcBef>
                <a:spcPts val="0"/>
              </a:spcBef>
              <a:buNone/>
              <a:defRPr sz="1000" b="0" i="1" u="none" strike="noStrike" cap="none">
                <a:solidFill>
                  <a:srgbClr val="B4E9E2"/>
                </a:solidFill>
                <a:latin typeface="Calibri"/>
                <a:ea typeface="Calibri"/>
                <a:cs typeface="Calibri"/>
                <a:sym typeface="Calibri"/>
              </a:defRPr>
            </a:lvl6pPr>
            <a:lvl7pPr marL="0" lvl="6" indent="0" algn="r" rtl="0">
              <a:spcBef>
                <a:spcPts val="0"/>
              </a:spcBef>
              <a:buNone/>
              <a:defRPr sz="1000" b="0" i="1" u="none" strike="noStrike" cap="none">
                <a:solidFill>
                  <a:srgbClr val="B4E9E2"/>
                </a:solidFill>
                <a:latin typeface="Calibri"/>
                <a:ea typeface="Calibri"/>
                <a:cs typeface="Calibri"/>
                <a:sym typeface="Calibri"/>
              </a:defRPr>
            </a:lvl7pPr>
            <a:lvl8pPr marL="0" lvl="7" indent="0" algn="r" rtl="0">
              <a:spcBef>
                <a:spcPts val="0"/>
              </a:spcBef>
              <a:buNone/>
              <a:defRPr sz="1000" b="0" i="1" u="none" strike="noStrike" cap="none">
                <a:solidFill>
                  <a:srgbClr val="B4E9E2"/>
                </a:solidFill>
                <a:latin typeface="Calibri"/>
                <a:ea typeface="Calibri"/>
                <a:cs typeface="Calibri"/>
                <a:sym typeface="Calibri"/>
              </a:defRPr>
            </a:lvl8pPr>
            <a:lvl9pPr marL="0" lvl="8" indent="0" algn="r" rtl="0">
              <a:spcBef>
                <a:spcPts val="0"/>
              </a:spcBef>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72" name="Google Shape;72;p15"/>
          <p:cNvSpPr txBox="1">
            <a:spLocks noGrp="1"/>
          </p:cNvSpPr>
          <p:nvPr>
            <p:ph type="title"/>
          </p:nvPr>
        </p:nvSpPr>
        <p:spPr>
          <a:xfrm>
            <a:off x="350201" y="131562"/>
            <a:ext cx="8439300" cy="69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A699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73"/>
        <p:cNvGrpSpPr/>
        <p:nvPr/>
      </p:nvGrpSpPr>
      <p:grpSpPr>
        <a:xfrm>
          <a:off x="0" y="0"/>
          <a:ext cx="0" cy="0"/>
          <a:chOff x="0" y="0"/>
          <a:chExt cx="0" cy="0"/>
        </a:xfrm>
      </p:grpSpPr>
      <p:sp>
        <p:nvSpPr>
          <p:cNvPr id="74" name="Google Shape;74;p16"/>
          <p:cNvSpPr/>
          <p:nvPr/>
        </p:nvSpPr>
        <p:spPr>
          <a:xfrm>
            <a:off x="0" y="0"/>
            <a:ext cx="9144000" cy="51435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5" name="Google Shape;75;p16" descr="Background pattern&#10;&#10;Description automatically generated"/>
          <p:cNvSpPr/>
          <p:nvPr/>
        </p:nvSpPr>
        <p:spPr>
          <a:xfrm>
            <a:off x="5675870" y="14508"/>
            <a:ext cx="3468131" cy="5128990"/>
          </a:xfrm>
          <a:prstGeom prst="rect">
            <a:avLst/>
          </a:prstGeom>
          <a:noFill/>
          <a:ln>
            <a:noFill/>
          </a:ln>
        </p:spPr>
      </p:sp>
      <p:sp>
        <p:nvSpPr>
          <p:cNvPr id="76" name="Google Shape;76;p16"/>
          <p:cNvSpPr txBox="1">
            <a:spLocks noGrp="1"/>
          </p:cNvSpPr>
          <p:nvPr>
            <p:ph type="body" idx="1"/>
          </p:nvPr>
        </p:nvSpPr>
        <p:spPr>
          <a:xfrm>
            <a:off x="656662" y="3470165"/>
            <a:ext cx="3795900" cy="263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400"/>
              <a:buNone/>
              <a:defRPr sz="1400" b="0">
                <a:solidFill>
                  <a:schemeClr val="lt1"/>
                </a:solidFill>
              </a:defRPr>
            </a:lvl1pPr>
            <a:lvl2pPr marL="914400" lvl="1" indent="-342900" algn="l" rtl="0">
              <a:lnSpc>
                <a:spcPct val="90000"/>
              </a:lnSpc>
              <a:spcBef>
                <a:spcPts val="1200"/>
              </a:spcBef>
              <a:spcAft>
                <a:spcPts val="0"/>
              </a:spcAft>
              <a:buClr>
                <a:srgbClr val="414140"/>
              </a:buClr>
              <a:buSzPts val="1800"/>
              <a:buChar char="○"/>
              <a:defRPr/>
            </a:lvl2pPr>
            <a:lvl3pPr marL="1371600" lvl="2" indent="-342900" algn="l" rtl="0">
              <a:lnSpc>
                <a:spcPct val="90000"/>
              </a:lnSpc>
              <a:spcBef>
                <a:spcPts val="1200"/>
              </a:spcBef>
              <a:spcAft>
                <a:spcPts val="0"/>
              </a:spcAft>
              <a:buClr>
                <a:srgbClr val="414140"/>
              </a:buClr>
              <a:buSzPts val="1800"/>
              <a:buChar char="■"/>
              <a:defRPr/>
            </a:lvl3pPr>
            <a:lvl4pPr marL="1828800" lvl="3" indent="-342900" algn="l" rtl="0">
              <a:lnSpc>
                <a:spcPct val="90000"/>
              </a:lnSpc>
              <a:spcBef>
                <a:spcPts val="1200"/>
              </a:spcBef>
              <a:spcAft>
                <a:spcPts val="0"/>
              </a:spcAft>
              <a:buClr>
                <a:srgbClr val="414140"/>
              </a:buClr>
              <a:buSzPts val="1800"/>
              <a:buChar char="●"/>
              <a:defRPr/>
            </a:lvl4pPr>
            <a:lvl5pPr marL="2286000" lvl="4" indent="-342900" algn="l" rtl="0">
              <a:lnSpc>
                <a:spcPct val="90000"/>
              </a:lnSpc>
              <a:spcBef>
                <a:spcPts val="1200"/>
              </a:spcBef>
              <a:spcAft>
                <a:spcPts val="0"/>
              </a:spcAft>
              <a:buClr>
                <a:srgbClr val="414140"/>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77" name="Google Shape;77;p16" descr="A black and white logo&#10;&#10;Description automatically generated with low confidence"/>
          <p:cNvSpPr/>
          <p:nvPr/>
        </p:nvSpPr>
        <p:spPr>
          <a:xfrm>
            <a:off x="770170" y="4593289"/>
            <a:ext cx="582048" cy="253387"/>
          </a:xfrm>
          <a:prstGeom prst="rect">
            <a:avLst/>
          </a:prstGeom>
          <a:noFill/>
          <a:ln>
            <a:noFill/>
          </a:ln>
        </p:spPr>
      </p:sp>
      <p:sp>
        <p:nvSpPr>
          <p:cNvPr id="78" name="Google Shape;78;p16" descr="Graphical user interface, text, email&#10;&#10;Description automatically generated"/>
          <p:cNvSpPr/>
          <p:nvPr/>
        </p:nvSpPr>
        <p:spPr>
          <a:xfrm>
            <a:off x="1578120" y="4613251"/>
            <a:ext cx="1263846" cy="264179"/>
          </a:xfrm>
          <a:prstGeom prst="rect">
            <a:avLst/>
          </a:prstGeom>
          <a:noFill/>
          <a:ln>
            <a:noFill/>
          </a:ln>
        </p:spPr>
      </p:sp>
      <p:sp>
        <p:nvSpPr>
          <p:cNvPr id="79" name="Google Shape;79;p16" descr="Logo&#10;&#10;Description automatically generated"/>
          <p:cNvSpPr/>
          <p:nvPr/>
        </p:nvSpPr>
        <p:spPr>
          <a:xfrm>
            <a:off x="757471" y="407917"/>
            <a:ext cx="1875083" cy="974875"/>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0"/>
          </a:schemeClr>
        </a:solidFill>
        <a:effectLst/>
      </p:bgPr>
    </p:bg>
    <p:spTree>
      <p:nvGrpSpPr>
        <p:cNvPr id="1" name="Shape 87"/>
        <p:cNvGrpSpPr/>
        <p:nvPr/>
      </p:nvGrpSpPr>
      <p:grpSpPr>
        <a:xfrm>
          <a:off x="0" y="0"/>
          <a:ext cx="0" cy="0"/>
          <a:chOff x="0" y="0"/>
          <a:chExt cx="0" cy="0"/>
        </a:xfrm>
      </p:grpSpPr>
      <p:sp>
        <p:nvSpPr>
          <p:cNvPr id="88" name="Google Shape;88;p18"/>
          <p:cNvSpPr/>
          <p:nvPr/>
        </p:nvSpPr>
        <p:spPr>
          <a:xfrm>
            <a:off x="0" y="0"/>
            <a:ext cx="9144000" cy="51435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89" name="Google Shape;89;p18" descr="Logo&#10;&#10;Description automatically generated"/>
          <p:cNvPicPr preferRelativeResize="0"/>
          <p:nvPr/>
        </p:nvPicPr>
        <p:blipFill rotWithShape="1">
          <a:blip r:embed="rId2">
            <a:alphaModFix/>
          </a:blip>
          <a:srcRect b="-7536"/>
          <a:stretch/>
        </p:blipFill>
        <p:spPr>
          <a:xfrm>
            <a:off x="757471" y="407917"/>
            <a:ext cx="1875083" cy="974874"/>
          </a:xfrm>
          <a:prstGeom prst="rect">
            <a:avLst/>
          </a:prstGeom>
          <a:noFill/>
          <a:ln>
            <a:noFill/>
          </a:ln>
        </p:spPr>
      </p:pic>
      <p:pic>
        <p:nvPicPr>
          <p:cNvPr id="90" name="Google Shape;90;p18" descr="Background pattern&#10;&#10;Description automatically generated"/>
          <p:cNvPicPr preferRelativeResize="0"/>
          <p:nvPr/>
        </p:nvPicPr>
        <p:blipFill rotWithShape="1">
          <a:blip r:embed="rId3">
            <a:alphaModFix amt="69000"/>
          </a:blip>
          <a:srcRect l="-1464" t="5707" r="44597" b="17416"/>
          <a:stretch/>
        </p:blipFill>
        <p:spPr>
          <a:xfrm>
            <a:off x="5675870" y="14508"/>
            <a:ext cx="3468131" cy="5128992"/>
          </a:xfrm>
          <a:prstGeom prst="rect">
            <a:avLst/>
          </a:prstGeom>
          <a:noFill/>
          <a:ln>
            <a:noFill/>
          </a:ln>
        </p:spPr>
      </p:pic>
      <p:pic>
        <p:nvPicPr>
          <p:cNvPr id="91" name="Google Shape;91;p18" descr="A black and white logo&#10;&#10;Description automatically generated with low confidence"/>
          <p:cNvPicPr preferRelativeResize="0"/>
          <p:nvPr/>
        </p:nvPicPr>
        <p:blipFill rotWithShape="1">
          <a:blip r:embed="rId4">
            <a:alphaModFix/>
          </a:blip>
          <a:srcRect/>
          <a:stretch/>
        </p:blipFill>
        <p:spPr>
          <a:xfrm>
            <a:off x="770170" y="4593289"/>
            <a:ext cx="582049" cy="253387"/>
          </a:xfrm>
          <a:prstGeom prst="rect">
            <a:avLst/>
          </a:prstGeom>
          <a:noFill/>
          <a:ln>
            <a:noFill/>
          </a:ln>
        </p:spPr>
      </p:pic>
      <p:sp>
        <p:nvSpPr>
          <p:cNvPr id="92" name="Google Shape;92;p18"/>
          <p:cNvSpPr txBox="1">
            <a:spLocks noGrp="1"/>
          </p:cNvSpPr>
          <p:nvPr>
            <p:ph type="body" idx="1"/>
          </p:nvPr>
        </p:nvSpPr>
        <p:spPr>
          <a:xfrm>
            <a:off x="662968" y="2952384"/>
            <a:ext cx="3822700" cy="2814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400"/>
              <a:buNone/>
              <a:defRPr sz="1400" b="1">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18"/>
          <p:cNvSpPr txBox="1">
            <a:spLocks noGrp="1"/>
          </p:cNvSpPr>
          <p:nvPr>
            <p:ph type="body" idx="2"/>
          </p:nvPr>
        </p:nvSpPr>
        <p:spPr>
          <a:xfrm>
            <a:off x="662968" y="2278904"/>
            <a:ext cx="5793498" cy="37659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750"/>
              </a:spcBef>
              <a:spcAft>
                <a:spcPts val="0"/>
              </a:spcAft>
              <a:buClr>
                <a:srgbClr val="F6A500"/>
              </a:buClr>
              <a:buSzPts val="1600"/>
              <a:buNone/>
              <a:defRPr sz="1600" b="0">
                <a:solidFill>
                  <a:srgbClr val="F6A500"/>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18"/>
          <p:cNvSpPr txBox="1">
            <a:spLocks noGrp="1"/>
          </p:cNvSpPr>
          <p:nvPr>
            <p:ph type="body" idx="3"/>
          </p:nvPr>
        </p:nvSpPr>
        <p:spPr>
          <a:xfrm>
            <a:off x="669274" y="1568939"/>
            <a:ext cx="5793498" cy="4288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rgbClr val="F6A500"/>
              </a:buClr>
              <a:buSzPts val="2400"/>
              <a:buNone/>
              <a:defRPr sz="2400" b="1">
                <a:solidFill>
                  <a:srgbClr val="F6A500"/>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18"/>
          <p:cNvSpPr txBox="1">
            <a:spLocks noGrp="1"/>
          </p:cNvSpPr>
          <p:nvPr>
            <p:ph type="body" idx="4"/>
          </p:nvPr>
        </p:nvSpPr>
        <p:spPr>
          <a:xfrm>
            <a:off x="662968" y="3362132"/>
            <a:ext cx="3752453" cy="327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18"/>
          <p:cNvSpPr txBox="1">
            <a:spLocks noGrp="1"/>
          </p:cNvSpPr>
          <p:nvPr>
            <p:ph type="body" idx="5"/>
          </p:nvPr>
        </p:nvSpPr>
        <p:spPr>
          <a:xfrm>
            <a:off x="662968" y="3656619"/>
            <a:ext cx="3752453" cy="3212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97" name="Google Shape;97;p18" descr="Graphical user interface, text, email&#10;&#10;Description automatically generated"/>
          <p:cNvPicPr preferRelativeResize="0"/>
          <p:nvPr/>
        </p:nvPicPr>
        <p:blipFill rotWithShape="1">
          <a:blip r:embed="rId5">
            <a:alphaModFix/>
          </a:blip>
          <a:srcRect/>
          <a:stretch/>
        </p:blipFill>
        <p:spPr>
          <a:xfrm>
            <a:off x="1578120" y="4613251"/>
            <a:ext cx="1263846" cy="2641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50201" y="964417"/>
            <a:ext cx="8439238" cy="2983761"/>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0"/>
              </a:spcBef>
              <a:spcAft>
                <a:spcPts val="0"/>
              </a:spcAft>
              <a:buClr>
                <a:srgbClr val="414140"/>
              </a:buClr>
              <a:buSzPts val="1600"/>
              <a:buChar char="•"/>
              <a:defRPr sz="1600">
                <a:solidFill>
                  <a:srgbClr val="414140"/>
                </a:solidFill>
                <a:latin typeface="Arial"/>
                <a:ea typeface="Arial"/>
                <a:cs typeface="Arial"/>
                <a:sym typeface="Arial"/>
              </a:defRPr>
            </a:lvl1pPr>
            <a:lvl2pPr marL="914400" lvl="1" indent="-317500" algn="l">
              <a:lnSpc>
                <a:spcPct val="90000"/>
              </a:lnSpc>
              <a:spcBef>
                <a:spcPts val="375"/>
              </a:spcBef>
              <a:spcAft>
                <a:spcPts val="0"/>
              </a:spcAft>
              <a:buClr>
                <a:srgbClr val="414140"/>
              </a:buClr>
              <a:buSzPts val="1400"/>
              <a:buChar char="•"/>
              <a:defRPr sz="1400">
                <a:solidFill>
                  <a:srgbClr val="414140"/>
                </a:solidFill>
                <a:latin typeface="Arial"/>
                <a:ea typeface="Arial"/>
                <a:cs typeface="Arial"/>
                <a:sym typeface="Arial"/>
              </a:defRPr>
            </a:lvl2pPr>
            <a:lvl3pPr marL="1371600" lvl="2" indent="-304800" algn="l">
              <a:lnSpc>
                <a:spcPct val="90000"/>
              </a:lnSpc>
              <a:spcBef>
                <a:spcPts val="375"/>
              </a:spcBef>
              <a:spcAft>
                <a:spcPts val="0"/>
              </a:spcAft>
              <a:buClr>
                <a:srgbClr val="414140"/>
              </a:buClr>
              <a:buSzPts val="1200"/>
              <a:buChar char="•"/>
              <a:defRPr sz="1200">
                <a:solidFill>
                  <a:srgbClr val="414140"/>
                </a:solidFill>
                <a:latin typeface="Arial"/>
                <a:ea typeface="Arial"/>
                <a:cs typeface="Arial"/>
                <a:sym typeface="Arial"/>
              </a:defRPr>
            </a:lvl3pPr>
            <a:lvl4pPr marL="1828800" lvl="3"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4pPr>
            <a:lvl5pPr marL="2286000" lvl="4"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19"/>
          <p:cNvSpPr txBox="1">
            <a:spLocks noGrp="1"/>
          </p:cNvSpPr>
          <p:nvPr>
            <p:ph type="sldNum" idx="12"/>
          </p:nvPr>
        </p:nvSpPr>
        <p:spPr>
          <a:xfrm>
            <a:off x="6732039" y="4633780"/>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19"/>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A69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2"/>
        <p:cNvGrpSpPr/>
        <p:nvPr/>
      </p:nvGrpSpPr>
      <p:grpSpPr>
        <a:xfrm>
          <a:off x="0" y="0"/>
          <a:ext cx="0" cy="0"/>
          <a:chOff x="0" y="0"/>
          <a:chExt cx="0" cy="0"/>
        </a:xfrm>
      </p:grpSpPr>
      <p:sp>
        <p:nvSpPr>
          <p:cNvPr id="103" name="Google Shape;103;p20"/>
          <p:cNvSpPr/>
          <p:nvPr/>
        </p:nvSpPr>
        <p:spPr>
          <a:xfrm>
            <a:off x="0" y="4313446"/>
            <a:ext cx="9144000" cy="830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4" name="Google Shape;104;p20"/>
          <p:cNvSpPr/>
          <p:nvPr/>
        </p:nvSpPr>
        <p:spPr>
          <a:xfrm>
            <a:off x="0" y="4629813"/>
            <a:ext cx="9144000" cy="513687"/>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5" name="Google Shape;105;p20" descr="Logo&#10;&#10;Description automatically generated"/>
          <p:cNvPicPr preferRelativeResize="0"/>
          <p:nvPr/>
        </p:nvPicPr>
        <p:blipFill rotWithShape="1">
          <a:blip r:embed="rId2">
            <a:alphaModFix/>
          </a:blip>
          <a:srcRect t="1" b="38293"/>
          <a:stretch/>
        </p:blipFill>
        <p:spPr>
          <a:xfrm>
            <a:off x="350201" y="4752828"/>
            <a:ext cx="908858" cy="271145"/>
          </a:xfrm>
          <a:prstGeom prst="rect">
            <a:avLst/>
          </a:prstGeom>
          <a:noFill/>
          <a:ln>
            <a:noFill/>
          </a:ln>
        </p:spPr>
      </p:pic>
      <p:pic>
        <p:nvPicPr>
          <p:cNvPr id="106" name="Google Shape;106;p20" descr="Background pattern&#10;&#10;Description automatically generated"/>
          <p:cNvPicPr preferRelativeResize="0"/>
          <p:nvPr/>
        </p:nvPicPr>
        <p:blipFill rotWithShape="1">
          <a:blip r:embed="rId3">
            <a:alphaModFix amt="69000"/>
          </a:blip>
          <a:srcRect l="-2411" t="17028" r="21625" b="73781"/>
          <a:stretch/>
        </p:blipFill>
        <p:spPr>
          <a:xfrm>
            <a:off x="4839562" y="4629812"/>
            <a:ext cx="4127158" cy="513687"/>
          </a:xfrm>
          <a:prstGeom prst="rect">
            <a:avLst/>
          </a:prstGeom>
          <a:noFill/>
          <a:ln>
            <a:noFill/>
          </a:ln>
        </p:spPr>
      </p:pic>
      <p:sp>
        <p:nvSpPr>
          <p:cNvPr id="107" name="Google Shape;107;p20"/>
          <p:cNvSpPr txBox="1">
            <a:spLocks noGrp="1"/>
          </p:cNvSpPr>
          <p:nvPr>
            <p:ph type="body" idx="1"/>
          </p:nvPr>
        </p:nvSpPr>
        <p:spPr>
          <a:xfrm>
            <a:off x="350201" y="964417"/>
            <a:ext cx="8439238" cy="2983761"/>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750"/>
              </a:spcBef>
              <a:spcAft>
                <a:spcPts val="0"/>
              </a:spcAft>
              <a:buClr>
                <a:srgbClr val="414140"/>
              </a:buClr>
              <a:buSzPts val="1600"/>
              <a:buChar char="•"/>
              <a:defRPr sz="1600">
                <a:solidFill>
                  <a:srgbClr val="414140"/>
                </a:solidFill>
                <a:latin typeface="Arial"/>
                <a:ea typeface="Arial"/>
                <a:cs typeface="Arial"/>
                <a:sym typeface="Arial"/>
              </a:defRPr>
            </a:lvl1pPr>
            <a:lvl2pPr marL="914400" lvl="1" indent="-317500" algn="l">
              <a:lnSpc>
                <a:spcPct val="90000"/>
              </a:lnSpc>
              <a:spcBef>
                <a:spcPts val="375"/>
              </a:spcBef>
              <a:spcAft>
                <a:spcPts val="0"/>
              </a:spcAft>
              <a:buClr>
                <a:srgbClr val="414140"/>
              </a:buClr>
              <a:buSzPts val="1400"/>
              <a:buChar char="•"/>
              <a:defRPr sz="1400">
                <a:solidFill>
                  <a:srgbClr val="414140"/>
                </a:solidFill>
                <a:latin typeface="Arial"/>
                <a:ea typeface="Arial"/>
                <a:cs typeface="Arial"/>
                <a:sym typeface="Arial"/>
              </a:defRPr>
            </a:lvl2pPr>
            <a:lvl3pPr marL="1371600" lvl="2" indent="-304800" algn="l">
              <a:lnSpc>
                <a:spcPct val="90000"/>
              </a:lnSpc>
              <a:spcBef>
                <a:spcPts val="375"/>
              </a:spcBef>
              <a:spcAft>
                <a:spcPts val="0"/>
              </a:spcAft>
              <a:buClr>
                <a:srgbClr val="414140"/>
              </a:buClr>
              <a:buSzPts val="1200"/>
              <a:buChar char="•"/>
              <a:defRPr sz="1200">
                <a:solidFill>
                  <a:srgbClr val="414140"/>
                </a:solidFill>
                <a:latin typeface="Arial"/>
                <a:ea typeface="Arial"/>
                <a:cs typeface="Arial"/>
                <a:sym typeface="Arial"/>
              </a:defRPr>
            </a:lvl3pPr>
            <a:lvl4pPr marL="1828800" lvl="3"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4pPr>
            <a:lvl5pPr marL="2286000" lvl="4" indent="-304800" algn="l">
              <a:lnSpc>
                <a:spcPct val="90000"/>
              </a:lnSpc>
              <a:spcBef>
                <a:spcPts val="375"/>
              </a:spcBef>
              <a:spcAft>
                <a:spcPts val="0"/>
              </a:spcAft>
              <a:buClr>
                <a:srgbClr val="414140"/>
              </a:buClr>
              <a:buSzPts val="1200"/>
              <a:buChar char="•"/>
              <a:defRPr>
                <a:solidFill>
                  <a:srgbClr val="414140"/>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20"/>
          <p:cNvSpPr txBox="1">
            <a:spLocks noGrp="1"/>
          </p:cNvSpPr>
          <p:nvPr>
            <p:ph type="sldNum" idx="12"/>
          </p:nvPr>
        </p:nvSpPr>
        <p:spPr>
          <a:xfrm>
            <a:off x="6732039" y="4749336"/>
            <a:ext cx="20574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20"/>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A69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10"/>
        <p:cNvGrpSpPr/>
        <p:nvPr/>
      </p:nvGrpSpPr>
      <p:grpSpPr>
        <a:xfrm>
          <a:off x="0" y="0"/>
          <a:ext cx="0" cy="0"/>
          <a:chOff x="0" y="0"/>
          <a:chExt cx="0" cy="0"/>
        </a:xfrm>
      </p:grpSpPr>
      <p:sp>
        <p:nvSpPr>
          <p:cNvPr id="111" name="Google Shape;111;p21"/>
          <p:cNvSpPr/>
          <p:nvPr/>
        </p:nvSpPr>
        <p:spPr>
          <a:xfrm>
            <a:off x="0" y="0"/>
            <a:ext cx="9144000" cy="5143500"/>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2" name="Google Shape;112;p21" descr="Background pattern&#10;&#10;Description automatically generated"/>
          <p:cNvPicPr preferRelativeResize="0"/>
          <p:nvPr/>
        </p:nvPicPr>
        <p:blipFill rotWithShape="1">
          <a:blip r:embed="rId2">
            <a:alphaModFix amt="69000"/>
          </a:blip>
          <a:srcRect l="-1464" t="5707" r="44597" b="17416"/>
          <a:stretch/>
        </p:blipFill>
        <p:spPr>
          <a:xfrm>
            <a:off x="5675870" y="14508"/>
            <a:ext cx="3468131" cy="5128992"/>
          </a:xfrm>
          <a:prstGeom prst="rect">
            <a:avLst/>
          </a:prstGeom>
          <a:noFill/>
          <a:ln>
            <a:noFill/>
          </a:ln>
        </p:spPr>
      </p:pic>
      <p:sp>
        <p:nvSpPr>
          <p:cNvPr id="113" name="Google Shape;113;p21"/>
          <p:cNvSpPr txBox="1">
            <a:spLocks noGrp="1"/>
          </p:cNvSpPr>
          <p:nvPr>
            <p:ph type="body" idx="1"/>
          </p:nvPr>
        </p:nvSpPr>
        <p:spPr>
          <a:xfrm>
            <a:off x="656662" y="3470165"/>
            <a:ext cx="3795964" cy="2631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1400"/>
              <a:buNone/>
              <a:defRPr sz="1400" b="0">
                <a:solidFill>
                  <a:schemeClr val="lt1"/>
                </a:solidFill>
              </a:defRPr>
            </a:lvl1pPr>
            <a:lvl2pPr marL="914400" lvl="1" indent="-342900" algn="l">
              <a:lnSpc>
                <a:spcPct val="90000"/>
              </a:lnSpc>
              <a:spcBef>
                <a:spcPts val="375"/>
              </a:spcBef>
              <a:spcAft>
                <a:spcPts val="0"/>
              </a:spcAft>
              <a:buClr>
                <a:srgbClr val="414140"/>
              </a:buClr>
              <a:buSzPts val="1800"/>
              <a:buChar char="•"/>
              <a:defRPr/>
            </a:lvl2pPr>
            <a:lvl3pPr marL="1371600" lvl="2" indent="-342900" algn="l">
              <a:lnSpc>
                <a:spcPct val="90000"/>
              </a:lnSpc>
              <a:spcBef>
                <a:spcPts val="375"/>
              </a:spcBef>
              <a:spcAft>
                <a:spcPts val="0"/>
              </a:spcAft>
              <a:buClr>
                <a:srgbClr val="414140"/>
              </a:buClr>
              <a:buSzPts val="1800"/>
              <a:buChar char="•"/>
              <a:defRPr/>
            </a:lvl3pPr>
            <a:lvl4pPr marL="1828800" lvl="3" indent="-342900" algn="l">
              <a:lnSpc>
                <a:spcPct val="90000"/>
              </a:lnSpc>
              <a:spcBef>
                <a:spcPts val="375"/>
              </a:spcBef>
              <a:spcAft>
                <a:spcPts val="0"/>
              </a:spcAft>
              <a:buClr>
                <a:srgbClr val="414140"/>
              </a:buClr>
              <a:buSzPts val="1800"/>
              <a:buChar char="•"/>
              <a:defRPr/>
            </a:lvl4pPr>
            <a:lvl5pPr marL="2286000" lvl="4" indent="-342900" algn="l">
              <a:lnSpc>
                <a:spcPct val="90000"/>
              </a:lnSpc>
              <a:spcBef>
                <a:spcPts val="375"/>
              </a:spcBef>
              <a:spcAft>
                <a:spcPts val="0"/>
              </a:spcAft>
              <a:buClr>
                <a:srgbClr val="41414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14" name="Google Shape;114;p21" descr="A black and white logo&#10;&#10;Description automatically generated with low confidence"/>
          <p:cNvPicPr preferRelativeResize="0"/>
          <p:nvPr/>
        </p:nvPicPr>
        <p:blipFill rotWithShape="1">
          <a:blip r:embed="rId3">
            <a:alphaModFix/>
          </a:blip>
          <a:srcRect/>
          <a:stretch/>
        </p:blipFill>
        <p:spPr>
          <a:xfrm>
            <a:off x="770170" y="4593289"/>
            <a:ext cx="582049" cy="253387"/>
          </a:xfrm>
          <a:prstGeom prst="rect">
            <a:avLst/>
          </a:prstGeom>
          <a:noFill/>
          <a:ln>
            <a:noFill/>
          </a:ln>
        </p:spPr>
      </p:pic>
      <p:pic>
        <p:nvPicPr>
          <p:cNvPr id="115" name="Google Shape;115;p21" descr="Graphical user interface, text, email&#10;&#10;Description automatically generated"/>
          <p:cNvPicPr preferRelativeResize="0"/>
          <p:nvPr/>
        </p:nvPicPr>
        <p:blipFill rotWithShape="1">
          <a:blip r:embed="rId4">
            <a:alphaModFix/>
          </a:blip>
          <a:srcRect/>
          <a:stretch/>
        </p:blipFill>
        <p:spPr>
          <a:xfrm>
            <a:off x="1578120" y="4613251"/>
            <a:ext cx="1263846" cy="264179"/>
          </a:xfrm>
          <a:prstGeom prst="rect">
            <a:avLst/>
          </a:prstGeom>
          <a:noFill/>
          <a:ln>
            <a:noFill/>
          </a:ln>
        </p:spPr>
      </p:pic>
      <p:pic>
        <p:nvPicPr>
          <p:cNvPr id="116" name="Google Shape;116;p21" descr="Logo&#10;&#10;Description automatically generated"/>
          <p:cNvPicPr preferRelativeResize="0"/>
          <p:nvPr/>
        </p:nvPicPr>
        <p:blipFill rotWithShape="1">
          <a:blip r:embed="rId5">
            <a:alphaModFix/>
          </a:blip>
          <a:srcRect b="-7536"/>
          <a:stretch/>
        </p:blipFill>
        <p:spPr>
          <a:xfrm>
            <a:off x="757471" y="407917"/>
            <a:ext cx="1875083" cy="97487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7"/>
          <p:cNvSpPr/>
          <p:nvPr/>
        </p:nvSpPr>
        <p:spPr>
          <a:xfrm>
            <a:off x="0" y="4357816"/>
            <a:ext cx="9144000" cy="785684"/>
          </a:xfrm>
          <a:prstGeom prst="rect">
            <a:avLst/>
          </a:prstGeom>
          <a:solidFill>
            <a:srgbClr val="4141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82" name="Google Shape;82;p17" descr="Logo&#10;&#10;Description automatically generated"/>
          <p:cNvPicPr preferRelativeResize="0"/>
          <p:nvPr/>
        </p:nvPicPr>
        <p:blipFill rotWithShape="1">
          <a:blip r:embed="rId6">
            <a:alphaModFix/>
          </a:blip>
          <a:srcRect t="1" b="14788"/>
          <a:stretch/>
        </p:blipFill>
        <p:spPr>
          <a:xfrm>
            <a:off x="350200" y="4479156"/>
            <a:ext cx="1274549" cy="525087"/>
          </a:xfrm>
          <a:prstGeom prst="rect">
            <a:avLst/>
          </a:prstGeom>
          <a:noFill/>
          <a:ln>
            <a:noFill/>
          </a:ln>
        </p:spPr>
      </p:pic>
      <p:pic>
        <p:nvPicPr>
          <p:cNvPr id="83" name="Google Shape;83;p17" descr="Background pattern&#10;&#10;Description automatically generated"/>
          <p:cNvPicPr preferRelativeResize="0"/>
          <p:nvPr/>
        </p:nvPicPr>
        <p:blipFill rotWithShape="1">
          <a:blip r:embed="rId7">
            <a:alphaModFix amt="69000"/>
          </a:blip>
          <a:srcRect l="-2411" t="12161" r="21625" b="73781"/>
          <a:stretch/>
        </p:blipFill>
        <p:spPr>
          <a:xfrm>
            <a:off x="4839562" y="4357814"/>
            <a:ext cx="4127158" cy="785685"/>
          </a:xfrm>
          <a:prstGeom prst="rect">
            <a:avLst/>
          </a:prstGeom>
          <a:noFill/>
          <a:ln>
            <a:noFill/>
          </a:ln>
        </p:spPr>
      </p:pic>
      <p:sp>
        <p:nvSpPr>
          <p:cNvPr id="84" name="Google Shape;84;p17"/>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A6992"/>
              </a:buClr>
              <a:buSzPts val="2000"/>
              <a:buFont typeface="Arial"/>
              <a:buNone/>
              <a:defRPr sz="2000" b="1" i="0" u="none" strike="noStrike" cap="none">
                <a:solidFill>
                  <a:srgbClr val="1A699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7"/>
          <p:cNvSpPr txBox="1">
            <a:spLocks noGrp="1"/>
          </p:cNvSpPr>
          <p:nvPr>
            <p:ph type="body" idx="1"/>
          </p:nvPr>
        </p:nvSpPr>
        <p:spPr>
          <a:xfrm>
            <a:off x="350201" y="964414"/>
            <a:ext cx="8439238" cy="3189157"/>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750"/>
              </a:spcBef>
              <a:spcAft>
                <a:spcPts val="0"/>
              </a:spcAft>
              <a:buClr>
                <a:srgbClr val="414140"/>
              </a:buClr>
              <a:buSzPts val="1600"/>
              <a:buFont typeface="Arial"/>
              <a:buChar char="•"/>
              <a:defRPr sz="1600" b="0" i="0" u="none" strike="noStrike" cap="none">
                <a:solidFill>
                  <a:srgbClr val="414140"/>
                </a:solidFill>
                <a:latin typeface="Arial"/>
                <a:ea typeface="Arial"/>
                <a:cs typeface="Arial"/>
                <a:sym typeface="Arial"/>
              </a:defRPr>
            </a:lvl1pPr>
            <a:lvl2pPr marL="914400" marR="0" lvl="1" indent="-317500" algn="l" rtl="0">
              <a:lnSpc>
                <a:spcPct val="90000"/>
              </a:lnSpc>
              <a:spcBef>
                <a:spcPts val="375"/>
              </a:spcBef>
              <a:spcAft>
                <a:spcPts val="0"/>
              </a:spcAft>
              <a:buClr>
                <a:srgbClr val="414140"/>
              </a:buClr>
              <a:buSzPts val="1400"/>
              <a:buFont typeface="Arial"/>
              <a:buChar char="•"/>
              <a:defRPr sz="1400" b="0" i="0" u="none" strike="noStrike" cap="none">
                <a:solidFill>
                  <a:srgbClr val="414140"/>
                </a:solidFill>
                <a:latin typeface="Arial"/>
                <a:ea typeface="Arial"/>
                <a:cs typeface="Arial"/>
                <a:sym typeface="Arial"/>
              </a:defRPr>
            </a:lvl2pPr>
            <a:lvl3pPr marL="1371600" marR="0" lvl="2" indent="-304800" algn="l" rtl="0">
              <a:lnSpc>
                <a:spcPct val="90000"/>
              </a:lnSpc>
              <a:spcBef>
                <a:spcPts val="375"/>
              </a:spcBef>
              <a:spcAft>
                <a:spcPts val="0"/>
              </a:spcAft>
              <a:buClr>
                <a:srgbClr val="414140"/>
              </a:buClr>
              <a:buSzPts val="1200"/>
              <a:buFont typeface="Arial"/>
              <a:buChar char="•"/>
              <a:defRPr sz="1200" b="0" i="0" u="none" strike="noStrike" cap="none">
                <a:solidFill>
                  <a:srgbClr val="414140"/>
                </a:solidFill>
                <a:latin typeface="Arial"/>
                <a:ea typeface="Arial"/>
                <a:cs typeface="Arial"/>
                <a:sym typeface="Arial"/>
              </a:defRPr>
            </a:lvl3pPr>
            <a:lvl4pPr marL="1828800" marR="0" lvl="3" indent="-304800" algn="l" rtl="0">
              <a:lnSpc>
                <a:spcPct val="90000"/>
              </a:lnSpc>
              <a:spcBef>
                <a:spcPts val="375"/>
              </a:spcBef>
              <a:spcAft>
                <a:spcPts val="0"/>
              </a:spcAft>
              <a:buClr>
                <a:srgbClr val="414140"/>
              </a:buClr>
              <a:buSzPts val="1200"/>
              <a:buFont typeface="Arial"/>
              <a:buChar char="•"/>
              <a:defRPr sz="1200" b="0" i="0" u="none" strike="noStrike" cap="none">
                <a:solidFill>
                  <a:srgbClr val="414140"/>
                </a:solidFill>
                <a:latin typeface="Arial"/>
                <a:ea typeface="Arial"/>
                <a:cs typeface="Arial"/>
                <a:sym typeface="Arial"/>
              </a:defRPr>
            </a:lvl4pPr>
            <a:lvl5pPr marL="2286000" marR="0" lvl="4" indent="-304800" algn="l" rtl="0">
              <a:lnSpc>
                <a:spcPct val="90000"/>
              </a:lnSpc>
              <a:spcBef>
                <a:spcPts val="375"/>
              </a:spcBef>
              <a:spcAft>
                <a:spcPts val="0"/>
              </a:spcAft>
              <a:buClr>
                <a:srgbClr val="414140"/>
              </a:buClr>
              <a:buSzPts val="1200"/>
              <a:buFont typeface="Arial"/>
              <a:buChar char="•"/>
              <a:defRPr sz="1200" b="0" i="0" u="none" strike="noStrike" cap="none">
                <a:solidFill>
                  <a:srgbClr val="414140"/>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sldNum" idx="12"/>
          </p:nvPr>
        </p:nvSpPr>
        <p:spPr>
          <a:xfrm>
            <a:off x="6732039" y="462981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1" u="none" strike="noStrike" cap="none">
                <a:solidFill>
                  <a:srgbClr val="B4E9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662975" y="2952375"/>
            <a:ext cx="5071500" cy="28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None/>
            </a:pPr>
            <a:r>
              <a:rPr lang="en-GB"/>
              <a:t>D. Vicinanza (GÉANT), M. Pittaluga (Toshiba Europe Ltd.), </a:t>
            </a:r>
            <a:br>
              <a:rPr lang="en-GB"/>
            </a:br>
            <a:r>
              <a:rPr lang="en-GB"/>
              <a:t>G. Roberts (GÉANT), P. Rydlichowski (PSNC)</a:t>
            </a:r>
            <a:endParaRPr/>
          </a:p>
        </p:txBody>
      </p:sp>
      <p:sp>
        <p:nvSpPr>
          <p:cNvPr id="122" name="Google Shape;122;p22"/>
          <p:cNvSpPr txBox="1">
            <a:spLocks noGrp="1"/>
          </p:cNvSpPr>
          <p:nvPr>
            <p:ph type="body" idx="3"/>
          </p:nvPr>
        </p:nvSpPr>
        <p:spPr>
          <a:xfrm>
            <a:off x="669274" y="1568939"/>
            <a:ext cx="5793600" cy="42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GB"/>
              <a:t>First proof of concept for Long Distance QKD across the GÉANT Network</a:t>
            </a:r>
            <a:endParaRPr/>
          </a:p>
        </p:txBody>
      </p:sp>
      <p:sp>
        <p:nvSpPr>
          <p:cNvPr id="123" name="Google Shape;123;p22"/>
          <p:cNvSpPr txBox="1">
            <a:spLocks noGrp="1"/>
          </p:cNvSpPr>
          <p:nvPr>
            <p:ph type="body" idx="5"/>
          </p:nvPr>
        </p:nvSpPr>
        <p:spPr>
          <a:xfrm>
            <a:off x="662968" y="3656619"/>
            <a:ext cx="3752453" cy="3212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body" idx="1"/>
          </p:nvPr>
        </p:nvSpPr>
        <p:spPr>
          <a:xfrm>
            <a:off x="378050" y="1088100"/>
            <a:ext cx="5567700" cy="2967300"/>
          </a:xfrm>
          <a:prstGeom prst="rect">
            <a:avLst/>
          </a:prstGeom>
        </p:spPr>
        <p:txBody>
          <a:bodyPr spcFirstLastPara="1" wrap="square" lIns="91425" tIns="45700" rIns="91425" bIns="45700" anchor="t" anchorCtr="0">
            <a:normAutofit/>
          </a:bodyPr>
          <a:lstStyle/>
          <a:p>
            <a:pPr marL="457200" lvl="0" indent="-323850" algn="l" rtl="0">
              <a:lnSpc>
                <a:spcPct val="80000"/>
              </a:lnSpc>
              <a:spcBef>
                <a:spcPts val="750"/>
              </a:spcBef>
              <a:spcAft>
                <a:spcPts val="0"/>
              </a:spcAft>
              <a:buSzPts val="1500"/>
              <a:buChar char="•"/>
            </a:pPr>
            <a:r>
              <a:rPr lang="en-GB" sz="1500"/>
              <a:t>OPENQKD project focused on establishing European scale QKD testbeds and various types of use cases. </a:t>
            </a:r>
            <a:endParaRPr sz="1500"/>
          </a:p>
          <a:p>
            <a:pPr marL="457200" lvl="0" indent="-323850" algn="l" rtl="0">
              <a:lnSpc>
                <a:spcPct val="80000"/>
              </a:lnSpc>
              <a:spcBef>
                <a:spcPts val="1000"/>
              </a:spcBef>
              <a:spcAft>
                <a:spcPts val="0"/>
              </a:spcAft>
              <a:buSzPts val="1500"/>
              <a:buChar char="•"/>
            </a:pPr>
            <a:r>
              <a:rPr lang="en-GB" sz="1500"/>
              <a:t>Pilot project for EuroQCI</a:t>
            </a:r>
            <a:endParaRPr sz="1500"/>
          </a:p>
          <a:p>
            <a:pPr marL="457200" lvl="0" indent="-323850" algn="l" rtl="0">
              <a:lnSpc>
                <a:spcPct val="80000"/>
              </a:lnSpc>
              <a:spcBef>
                <a:spcPts val="1000"/>
              </a:spcBef>
              <a:spcAft>
                <a:spcPts val="0"/>
              </a:spcAft>
              <a:buSzPts val="1500"/>
              <a:buChar char="•"/>
            </a:pPr>
            <a:r>
              <a:rPr lang="en-GB" sz="1500"/>
              <a:t>In total over 40 use cases.</a:t>
            </a:r>
            <a:endParaRPr sz="1500"/>
          </a:p>
          <a:p>
            <a:pPr marL="457200" lvl="0" indent="-323850" algn="l" rtl="0">
              <a:lnSpc>
                <a:spcPct val="80000"/>
              </a:lnSpc>
              <a:spcBef>
                <a:spcPts val="1000"/>
              </a:spcBef>
              <a:spcAft>
                <a:spcPts val="0"/>
              </a:spcAft>
              <a:buSzPts val="1500"/>
              <a:buChar char="•"/>
            </a:pPr>
            <a:r>
              <a:rPr lang="en-GB" sz="1500"/>
              <a:t>Initial list of use cases from project partners was significantly extended through two round of use cases in 2020 and in 2021.</a:t>
            </a:r>
            <a:endParaRPr sz="1500"/>
          </a:p>
          <a:p>
            <a:pPr marL="457200" lvl="0" indent="-323850" algn="l" rtl="0">
              <a:lnSpc>
                <a:spcPct val="80000"/>
              </a:lnSpc>
              <a:spcBef>
                <a:spcPts val="1000"/>
              </a:spcBef>
              <a:spcAft>
                <a:spcPts val="1000"/>
              </a:spcAft>
              <a:buSzPts val="1500"/>
              <a:buChar char="•"/>
            </a:pPr>
            <a:r>
              <a:rPr lang="en-GB" sz="1500"/>
              <a:t>TOSHIBA GEANT use case was special as no funds from the OPENQKD project coordinator was requested and it was treated as collaboration between the project and GEANT.</a:t>
            </a:r>
            <a:endParaRPr sz="1500"/>
          </a:p>
        </p:txBody>
      </p:sp>
      <p:sp>
        <p:nvSpPr>
          <p:cNvPr id="191" name="Google Shape;191;p31"/>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OPENQKD Open Calls</a:t>
            </a:r>
            <a:endParaRPr/>
          </a:p>
        </p:txBody>
      </p:sp>
      <p:pic>
        <p:nvPicPr>
          <p:cNvPr id="192" name="Google Shape;192;p31"/>
          <p:cNvPicPr preferRelativeResize="0"/>
          <p:nvPr/>
        </p:nvPicPr>
        <p:blipFill>
          <a:blip r:embed="rId3">
            <a:alphaModFix/>
          </a:blip>
          <a:stretch>
            <a:fillRect/>
          </a:stretch>
        </p:blipFill>
        <p:spPr>
          <a:xfrm>
            <a:off x="6267075" y="208725"/>
            <a:ext cx="2743475" cy="1730750"/>
          </a:xfrm>
          <a:prstGeom prst="rect">
            <a:avLst/>
          </a:prstGeom>
          <a:noFill/>
          <a:ln>
            <a:noFill/>
          </a:ln>
        </p:spPr>
      </p:pic>
      <p:pic>
        <p:nvPicPr>
          <p:cNvPr id="193" name="Google Shape;193;p31"/>
          <p:cNvPicPr preferRelativeResize="0"/>
          <p:nvPr/>
        </p:nvPicPr>
        <p:blipFill>
          <a:blip r:embed="rId4">
            <a:alphaModFix/>
          </a:blip>
          <a:stretch>
            <a:fillRect/>
          </a:stretch>
        </p:blipFill>
        <p:spPr>
          <a:xfrm>
            <a:off x="6738650" y="2051225"/>
            <a:ext cx="1876199" cy="2418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body" idx="1"/>
          </p:nvPr>
        </p:nvSpPr>
        <p:spPr>
          <a:xfrm>
            <a:off x="367675" y="1048225"/>
            <a:ext cx="5567700" cy="3390900"/>
          </a:xfrm>
          <a:prstGeom prst="rect">
            <a:avLst/>
          </a:prstGeom>
        </p:spPr>
        <p:txBody>
          <a:bodyPr spcFirstLastPara="1" wrap="square" lIns="91425" tIns="45700" rIns="91425" bIns="45700" anchor="t" anchorCtr="0">
            <a:normAutofit lnSpcReduction="10000"/>
          </a:bodyPr>
          <a:lstStyle/>
          <a:p>
            <a:pPr marL="457200" lvl="0" indent="-323850" algn="l" rtl="0">
              <a:spcBef>
                <a:spcPts val="750"/>
              </a:spcBef>
              <a:spcAft>
                <a:spcPts val="0"/>
              </a:spcAft>
              <a:buSzPts val="1500"/>
              <a:buChar char="•"/>
            </a:pPr>
            <a:r>
              <a:rPr lang="en-GB" sz="1500"/>
              <a:t>Open Calls allowed to extend the range of different use cases and partners in the project.</a:t>
            </a:r>
            <a:endParaRPr sz="1500"/>
          </a:p>
          <a:p>
            <a:pPr marL="457200" lvl="0" indent="-323850" algn="l" rtl="0">
              <a:spcBef>
                <a:spcPts val="1000"/>
              </a:spcBef>
              <a:spcAft>
                <a:spcPts val="0"/>
              </a:spcAft>
              <a:buSzPts val="1500"/>
              <a:buChar char="•"/>
            </a:pPr>
            <a:r>
              <a:rPr lang="en-GB" sz="1500"/>
              <a:t>Results from Open Calls will be published and help in the EuroQCI activities.</a:t>
            </a:r>
            <a:endParaRPr sz="1500"/>
          </a:p>
          <a:p>
            <a:pPr marL="457200" lvl="0" indent="-323850" algn="l" rtl="0">
              <a:spcBef>
                <a:spcPts val="1000"/>
              </a:spcBef>
              <a:spcAft>
                <a:spcPts val="0"/>
              </a:spcAft>
              <a:buSzPts val="1500"/>
              <a:buChar char="•"/>
            </a:pPr>
            <a:r>
              <a:rPr lang="en-GB" sz="1500"/>
              <a:t>Achieved excellent geographical and thematic diversity from both industry and research stakeholders</a:t>
            </a:r>
            <a:endParaRPr sz="1500"/>
          </a:p>
          <a:p>
            <a:pPr marL="457200" lvl="0" indent="-323850" algn="l" rtl="0">
              <a:spcBef>
                <a:spcPts val="1000"/>
              </a:spcBef>
              <a:spcAft>
                <a:spcPts val="0"/>
              </a:spcAft>
              <a:buSzPts val="1500"/>
              <a:buChar char="•"/>
            </a:pPr>
            <a:r>
              <a:rPr lang="en-GB" sz="1500"/>
              <a:t>Scientific innovation: multicore, cross-country links</a:t>
            </a:r>
            <a:endParaRPr sz="1500"/>
          </a:p>
          <a:p>
            <a:pPr marL="457200" lvl="0" indent="-323850" algn="l" rtl="0">
              <a:spcBef>
                <a:spcPts val="1000"/>
              </a:spcBef>
              <a:spcAft>
                <a:spcPts val="0"/>
              </a:spcAft>
              <a:buSzPts val="1500"/>
              <a:buChar char="•"/>
            </a:pPr>
            <a:r>
              <a:rPr lang="en-GB" sz="1500"/>
              <a:t>High-performance deployment capabilities crucial asset for wider adoption of QKD technology</a:t>
            </a:r>
            <a:endParaRPr sz="1500"/>
          </a:p>
          <a:p>
            <a:pPr marL="457200" lvl="0" indent="-323850" algn="l" rtl="0">
              <a:spcBef>
                <a:spcPts val="1000"/>
              </a:spcBef>
              <a:spcAft>
                <a:spcPts val="1000"/>
              </a:spcAft>
              <a:buSzPts val="1500"/>
              <a:buChar char="•"/>
            </a:pPr>
            <a:r>
              <a:rPr lang="en-GB" sz="1500"/>
              <a:t>Valuable input from technical point of view: key management service, network integration, stability, deployment configurations</a:t>
            </a:r>
            <a:endParaRPr sz="1500"/>
          </a:p>
        </p:txBody>
      </p:sp>
      <p:sp>
        <p:nvSpPr>
          <p:cNvPr id="199" name="Google Shape;199;p32"/>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OPENQKD Open Calls</a:t>
            </a:r>
            <a:endParaRPr/>
          </a:p>
        </p:txBody>
      </p:sp>
      <p:pic>
        <p:nvPicPr>
          <p:cNvPr id="200" name="Google Shape;200;p32"/>
          <p:cNvPicPr preferRelativeResize="0"/>
          <p:nvPr/>
        </p:nvPicPr>
        <p:blipFill>
          <a:blip r:embed="rId3">
            <a:alphaModFix/>
          </a:blip>
          <a:stretch>
            <a:fillRect/>
          </a:stretch>
        </p:blipFill>
        <p:spPr>
          <a:xfrm>
            <a:off x="6227638" y="680099"/>
            <a:ext cx="2667749" cy="1891650"/>
          </a:xfrm>
          <a:prstGeom prst="rect">
            <a:avLst/>
          </a:prstGeom>
          <a:noFill/>
          <a:ln>
            <a:noFill/>
          </a:ln>
        </p:spPr>
      </p:pic>
      <p:pic>
        <p:nvPicPr>
          <p:cNvPr id="201" name="Google Shape;201;p32"/>
          <p:cNvPicPr preferRelativeResize="0"/>
          <p:nvPr/>
        </p:nvPicPr>
        <p:blipFill>
          <a:blip r:embed="rId4">
            <a:alphaModFix/>
          </a:blip>
          <a:stretch>
            <a:fillRect/>
          </a:stretch>
        </p:blipFill>
        <p:spPr>
          <a:xfrm>
            <a:off x="6441675" y="2781325"/>
            <a:ext cx="2453700" cy="14677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body" idx="1"/>
          </p:nvPr>
        </p:nvSpPr>
        <p:spPr>
          <a:xfrm>
            <a:off x="350200" y="964426"/>
            <a:ext cx="8439300" cy="3446400"/>
          </a:xfrm>
          <a:prstGeom prst="rect">
            <a:avLst/>
          </a:prstGeom>
        </p:spPr>
        <p:txBody>
          <a:bodyPr spcFirstLastPara="1" wrap="square" lIns="91425" tIns="45700" rIns="91425" bIns="45700" anchor="t" anchorCtr="0">
            <a:normAutofit lnSpcReduction="10000"/>
          </a:bodyPr>
          <a:lstStyle/>
          <a:p>
            <a:pPr marL="457200" lvl="0" indent="-330200" algn="l" rtl="0">
              <a:spcBef>
                <a:spcPts val="750"/>
              </a:spcBef>
              <a:spcAft>
                <a:spcPts val="0"/>
              </a:spcAft>
              <a:buSzPts val="1600"/>
              <a:buChar char="•"/>
            </a:pPr>
            <a:r>
              <a:rPr lang="en-GB"/>
              <a:t>Achieve quantum key distribution over 200+ km of real-world fibre. </a:t>
            </a:r>
            <a:endParaRPr/>
          </a:p>
          <a:p>
            <a:pPr marL="457200" lvl="0" indent="-330200" algn="l" rtl="0">
              <a:spcBef>
                <a:spcPts val="1000"/>
              </a:spcBef>
              <a:spcAft>
                <a:spcPts val="0"/>
              </a:spcAft>
              <a:buSzPts val="1600"/>
              <a:buChar char="•"/>
            </a:pPr>
            <a:r>
              <a:rPr lang="en-GB"/>
              <a:t>First commercially available product suitable for GÉANT backbone links.</a:t>
            </a:r>
            <a:endParaRPr/>
          </a:p>
          <a:p>
            <a:pPr marL="457200" lvl="0" indent="-330200" algn="l" rtl="0">
              <a:spcBef>
                <a:spcPts val="1000"/>
              </a:spcBef>
              <a:spcAft>
                <a:spcPts val="0"/>
              </a:spcAft>
              <a:buSzPts val="1600"/>
              <a:buChar char="•"/>
            </a:pPr>
            <a:r>
              <a:rPr lang="en-GB"/>
              <a:t>Pilot on the GEANT fibre network from Q4 2021 to Q2 2023.</a:t>
            </a:r>
            <a:endParaRPr/>
          </a:p>
          <a:p>
            <a:pPr marL="457200" lvl="0" indent="-330200" algn="l" rtl="0">
              <a:spcBef>
                <a:spcPts val="1000"/>
              </a:spcBef>
              <a:spcAft>
                <a:spcPts val="0"/>
              </a:spcAft>
              <a:buSzPts val="1600"/>
              <a:buChar char="•"/>
            </a:pPr>
            <a:r>
              <a:rPr lang="en-GB"/>
              <a:t>First step towards establishing a QKD network </a:t>
            </a:r>
            <a:endParaRPr/>
          </a:p>
          <a:p>
            <a:pPr marL="914400" lvl="1" indent="-317500" algn="l" rtl="0">
              <a:spcBef>
                <a:spcPts val="1000"/>
              </a:spcBef>
              <a:spcAft>
                <a:spcPts val="0"/>
              </a:spcAft>
              <a:buSzPts val="1400"/>
              <a:buChar char="•"/>
            </a:pPr>
            <a:r>
              <a:rPr lang="en-GB"/>
              <a:t>Making quantum-secure communication possible.</a:t>
            </a:r>
            <a:endParaRPr/>
          </a:p>
          <a:p>
            <a:pPr marL="914400" lvl="1" indent="-317500" algn="l" rtl="0">
              <a:spcBef>
                <a:spcPts val="1000"/>
              </a:spcBef>
              <a:spcAft>
                <a:spcPts val="0"/>
              </a:spcAft>
              <a:buClr>
                <a:schemeClr val="dk1"/>
              </a:buClr>
              <a:buSzPts val="1400"/>
              <a:buChar char="•"/>
            </a:pPr>
            <a:r>
              <a:rPr lang="en-GB">
                <a:solidFill>
                  <a:schemeClr val="dk1"/>
                </a:solidFill>
              </a:rPr>
              <a:t>Implementing untrusted node network </a:t>
            </a:r>
            <a:endParaRPr>
              <a:solidFill>
                <a:schemeClr val="dk1"/>
              </a:solidFill>
            </a:endParaRPr>
          </a:p>
          <a:p>
            <a:pPr marL="914400" lvl="1" indent="-317500" algn="l" rtl="0">
              <a:spcBef>
                <a:spcPts val="1000"/>
              </a:spcBef>
              <a:spcAft>
                <a:spcPts val="0"/>
              </a:spcAft>
              <a:buClr>
                <a:schemeClr val="dk1"/>
              </a:buClr>
              <a:buSzPts val="1400"/>
              <a:buChar char="•"/>
            </a:pPr>
            <a:r>
              <a:rPr lang="en-GB">
                <a:solidFill>
                  <a:schemeClr val="dk1"/>
                </a:solidFill>
              </a:rPr>
              <a:t>Increasing distance of practical QKD</a:t>
            </a:r>
            <a:endParaRPr>
              <a:solidFill>
                <a:schemeClr val="dk1"/>
              </a:solidFill>
            </a:endParaRPr>
          </a:p>
          <a:p>
            <a:pPr marL="457200" lvl="0" indent="-330200" algn="l" rtl="0">
              <a:spcBef>
                <a:spcPts val="1000"/>
              </a:spcBef>
              <a:spcAft>
                <a:spcPts val="0"/>
              </a:spcAft>
              <a:buSzPts val="1600"/>
              <a:buChar char="•"/>
            </a:pPr>
            <a:r>
              <a:rPr lang="en-GB"/>
              <a:t>Costs:</a:t>
            </a:r>
            <a:endParaRPr/>
          </a:p>
          <a:p>
            <a:pPr marL="914400" lvl="1" indent="-317500" algn="l" rtl="0">
              <a:spcBef>
                <a:spcPts val="1000"/>
              </a:spcBef>
              <a:spcAft>
                <a:spcPts val="0"/>
              </a:spcAft>
              <a:buSzPts val="1400"/>
              <a:buChar char="•"/>
            </a:pPr>
            <a:r>
              <a:rPr lang="en-GB"/>
              <a:t>GEANT: international dark-fibre</a:t>
            </a:r>
            <a:endParaRPr/>
          </a:p>
          <a:p>
            <a:pPr marL="914400" lvl="1" indent="-317500" algn="l" rtl="0">
              <a:spcBef>
                <a:spcPts val="1000"/>
              </a:spcBef>
              <a:spcAft>
                <a:spcPts val="1000"/>
              </a:spcAft>
              <a:buSzPts val="1400"/>
              <a:buChar char="•"/>
            </a:pPr>
            <a:r>
              <a:rPr lang="en-GB"/>
              <a:t>Toshiba/OpenQKD: QKD equipment.</a:t>
            </a:r>
            <a:endParaRPr/>
          </a:p>
        </p:txBody>
      </p:sp>
      <p:sp>
        <p:nvSpPr>
          <p:cNvPr id="207" name="Google Shape;207;p33"/>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The GÉANT-Toshiba Open Call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body" idx="1"/>
          </p:nvPr>
        </p:nvSpPr>
        <p:spPr>
          <a:xfrm>
            <a:off x="350200" y="964425"/>
            <a:ext cx="5562600" cy="1848600"/>
          </a:xfrm>
          <a:prstGeom prst="rect">
            <a:avLst/>
          </a:prstGeom>
        </p:spPr>
        <p:txBody>
          <a:bodyPr spcFirstLastPara="1" wrap="square" lIns="91425" tIns="45700" rIns="91425" bIns="45700"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Proof of concept uses GEANT fibre from Frankfurt to Kehl</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G655 fibre total distance is &gt; 200 km and &gt; 50 dB</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Intermediate site in Kirchfeld, Germany</a:t>
            </a:r>
            <a:endParaRPr sz="2000">
              <a:solidFill>
                <a:schemeClr val="dk1"/>
              </a:solidFill>
              <a:latin typeface="Calibri"/>
              <a:ea typeface="Calibri"/>
              <a:cs typeface="Calibri"/>
              <a:sym typeface="Calibri"/>
            </a:endParaRPr>
          </a:p>
          <a:p>
            <a:pPr marL="0" lvl="0" indent="0" algn="l" rtl="0">
              <a:spcBef>
                <a:spcPts val="750"/>
              </a:spcBef>
              <a:spcAft>
                <a:spcPts val="0"/>
              </a:spcAft>
              <a:buNone/>
            </a:pPr>
            <a:endParaRPr>
              <a:solidFill>
                <a:schemeClr val="dk1"/>
              </a:solidFill>
            </a:endParaRPr>
          </a:p>
        </p:txBody>
      </p:sp>
      <p:sp>
        <p:nvSpPr>
          <p:cNvPr id="213" name="Google Shape;213;p34"/>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sz="2400">
                <a:solidFill>
                  <a:srgbClr val="1A6992"/>
                </a:solidFill>
                <a:latin typeface="Calibri"/>
                <a:ea typeface="Calibri"/>
                <a:cs typeface="Calibri"/>
                <a:sym typeface="Calibri"/>
              </a:rPr>
              <a:t>Long-haul QKD proof-of-concept </a:t>
            </a:r>
            <a:endParaRPr>
              <a:solidFill>
                <a:srgbClr val="1A6992"/>
              </a:solidFill>
            </a:endParaRPr>
          </a:p>
        </p:txBody>
      </p:sp>
      <p:pic>
        <p:nvPicPr>
          <p:cNvPr id="214" name="Google Shape;214;p34"/>
          <p:cNvPicPr preferRelativeResize="0"/>
          <p:nvPr/>
        </p:nvPicPr>
        <p:blipFill>
          <a:blip r:embed="rId3">
            <a:alphaModFix/>
          </a:blip>
          <a:stretch>
            <a:fillRect/>
          </a:stretch>
        </p:blipFill>
        <p:spPr>
          <a:xfrm>
            <a:off x="6191045" y="0"/>
            <a:ext cx="295296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The Twin-Feld (TF) QKD protocol</a:t>
            </a:r>
            <a:endParaRPr/>
          </a:p>
        </p:txBody>
      </p:sp>
      <p:sp>
        <p:nvSpPr>
          <p:cNvPr id="220" name="Google Shape;220;p35"/>
          <p:cNvSpPr txBox="1"/>
          <p:nvPr/>
        </p:nvSpPr>
        <p:spPr>
          <a:xfrm>
            <a:off x="352350" y="3180275"/>
            <a:ext cx="8439300" cy="1508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b="1">
                <a:solidFill>
                  <a:schemeClr val="dk1"/>
                </a:solidFill>
                <a:latin typeface="Calibri"/>
                <a:ea typeface="Calibri"/>
                <a:cs typeface="Calibri"/>
                <a:sym typeface="Calibri"/>
              </a:rPr>
              <a:t>Encoding:</a:t>
            </a:r>
            <a:r>
              <a:rPr lang="en-GB">
                <a:solidFill>
                  <a:schemeClr val="dk1"/>
                </a:solidFill>
                <a:latin typeface="Calibri"/>
                <a:ea typeface="Calibri"/>
                <a:cs typeface="Calibri"/>
                <a:sym typeface="Calibri"/>
              </a:rPr>
              <a:t> information encoded in the phase of the optical fields</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GB" b="1">
                <a:solidFill>
                  <a:schemeClr val="dk1"/>
                </a:solidFill>
                <a:latin typeface="Calibri"/>
                <a:ea typeface="Calibri"/>
                <a:cs typeface="Calibri"/>
                <a:sym typeface="Calibri"/>
              </a:rPr>
              <a:t>Type of interference:</a:t>
            </a:r>
            <a:r>
              <a:rPr lang="en-GB">
                <a:solidFill>
                  <a:schemeClr val="dk1"/>
                </a:solidFill>
                <a:latin typeface="Calibri"/>
                <a:ea typeface="Calibri"/>
                <a:cs typeface="Calibri"/>
                <a:sym typeface="Calibri"/>
              </a:rPr>
              <a:t> 1</a:t>
            </a:r>
            <a:r>
              <a:rPr lang="en-GB" baseline="30000">
                <a:solidFill>
                  <a:schemeClr val="dk1"/>
                </a:solidFill>
                <a:latin typeface="Calibri"/>
                <a:ea typeface="Calibri"/>
                <a:cs typeface="Calibri"/>
                <a:sym typeface="Calibri"/>
              </a:rPr>
              <a:t>st</a:t>
            </a:r>
            <a:r>
              <a:rPr lang="en-GB">
                <a:solidFill>
                  <a:schemeClr val="dk1"/>
                </a:solidFill>
                <a:latin typeface="Calibri"/>
                <a:ea typeface="Calibri"/>
                <a:cs typeface="Calibri"/>
                <a:sym typeface="Calibri"/>
              </a:rPr>
              <a:t> order interference (optical field interference)</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GB" b="1">
                <a:solidFill>
                  <a:schemeClr val="dk1"/>
                </a:solidFill>
                <a:latin typeface="Calibri"/>
                <a:ea typeface="Calibri"/>
                <a:cs typeface="Calibri"/>
                <a:sym typeface="Calibri"/>
              </a:rPr>
              <a:t>Detection:</a:t>
            </a:r>
            <a:r>
              <a:rPr lang="en-GB">
                <a:solidFill>
                  <a:schemeClr val="dk1"/>
                </a:solidFill>
                <a:latin typeface="Calibri"/>
                <a:ea typeface="Calibri"/>
                <a:cs typeface="Calibri"/>
                <a:sym typeface="Calibri"/>
              </a:rPr>
              <a:t> Single photon detection</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GB" b="1">
                <a:solidFill>
                  <a:schemeClr val="dk1"/>
                </a:solidFill>
                <a:latin typeface="Calibri"/>
                <a:ea typeface="Calibri"/>
                <a:cs typeface="Calibri"/>
                <a:sym typeface="Calibri"/>
              </a:rPr>
              <a:t>Secret Key Rate (SKR) </a:t>
            </a:r>
            <a:r>
              <a:rPr lang="en-GB">
                <a:solidFill>
                  <a:schemeClr val="dk1"/>
                </a:solidFill>
                <a:latin typeface="Calibri"/>
                <a:ea typeface="Calibri"/>
                <a:cs typeface="Calibri"/>
                <a:sym typeface="Calibri"/>
              </a:rPr>
              <a:t>∝</a:t>
            </a:r>
            <a:r>
              <a:rPr lang="en-GB"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4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GB" b="1">
                <a:solidFill>
                  <a:schemeClr val="dk1"/>
                </a:solidFill>
                <a:latin typeface="Calibri"/>
                <a:ea typeface="Calibri"/>
                <a:cs typeface="Calibri"/>
                <a:sym typeface="Calibri"/>
              </a:rPr>
              <a:t>Untrusted node:</a:t>
            </a:r>
            <a:r>
              <a:rPr lang="en-GB">
                <a:solidFill>
                  <a:schemeClr val="dk1"/>
                </a:solidFill>
                <a:latin typeface="Calibri"/>
                <a:ea typeface="Calibri"/>
                <a:cs typeface="Calibri"/>
                <a:sym typeface="Calibri"/>
              </a:rPr>
              <a:t> Removes detectors side channels, detection made by an untrusted relay</a:t>
            </a:r>
            <a:endParaRPr/>
          </a:p>
        </p:txBody>
      </p:sp>
      <p:pic>
        <p:nvPicPr>
          <p:cNvPr id="221" name="Google Shape;221;p35" descr="{&quot;mathml&quot;:&quot;&lt;math style=\&quot;font-family:stix;font-size:16px;\&quot; xmlns=\&quot;http://www.w3.org/1998/Math/MathML\&quot;&gt;&lt;mstyle mathsize=\&quot;16px\&quot;&gt;&lt;msqrt&gt;&lt;mi&gt;&amp;#x3B7;&lt;/mi&gt;&lt;/msqrt&gt;&lt;/mstyle&gt;&lt;/math&gt;&quot;,&quot;truncated&quot;:false}" title="square root of eta"/>
          <p:cNvPicPr preferRelativeResize="0"/>
          <p:nvPr/>
        </p:nvPicPr>
        <p:blipFill>
          <a:blip r:embed="rId3">
            <a:alphaModFix/>
          </a:blip>
          <a:stretch>
            <a:fillRect/>
          </a:stretch>
        </p:blipFill>
        <p:spPr>
          <a:xfrm>
            <a:off x="2251727" y="4089473"/>
            <a:ext cx="277050" cy="235825"/>
          </a:xfrm>
          <a:prstGeom prst="rect">
            <a:avLst/>
          </a:prstGeom>
          <a:noFill/>
          <a:ln>
            <a:noFill/>
          </a:ln>
        </p:spPr>
      </p:pic>
      <p:pic>
        <p:nvPicPr>
          <p:cNvPr id="222" name="Google Shape;222;p35"/>
          <p:cNvPicPr preferRelativeResize="0"/>
          <p:nvPr/>
        </p:nvPicPr>
        <p:blipFill>
          <a:blip r:embed="rId4">
            <a:alphaModFix/>
          </a:blip>
          <a:stretch>
            <a:fillRect/>
          </a:stretch>
        </p:blipFill>
        <p:spPr>
          <a:xfrm>
            <a:off x="1866687" y="1018408"/>
            <a:ext cx="5410626" cy="1999575"/>
          </a:xfrm>
          <a:prstGeom prst="rect">
            <a:avLst/>
          </a:prstGeom>
          <a:noFill/>
          <a:ln>
            <a:noFill/>
          </a:ln>
        </p:spPr>
      </p:pic>
      <p:sp>
        <p:nvSpPr>
          <p:cNvPr id="223" name="Google Shape;223;p35"/>
          <p:cNvSpPr txBox="1"/>
          <p:nvPr/>
        </p:nvSpPr>
        <p:spPr>
          <a:xfrm>
            <a:off x="3995250" y="683058"/>
            <a:ext cx="1153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t>phase locking</a:t>
            </a:r>
            <a:endParaRPr sz="1200"/>
          </a:p>
        </p:txBody>
      </p:sp>
      <p:cxnSp>
        <p:nvCxnSpPr>
          <p:cNvPr id="224" name="Google Shape;224;p35"/>
          <p:cNvCxnSpPr>
            <a:stCxn id="223" idx="1"/>
          </p:cNvCxnSpPr>
          <p:nvPr/>
        </p:nvCxnSpPr>
        <p:spPr>
          <a:xfrm flipH="1">
            <a:off x="2857650" y="867708"/>
            <a:ext cx="1137600" cy="132900"/>
          </a:xfrm>
          <a:prstGeom prst="straightConnector1">
            <a:avLst/>
          </a:prstGeom>
          <a:noFill/>
          <a:ln w="9525" cap="flat" cmpd="sng">
            <a:solidFill>
              <a:schemeClr val="dk2"/>
            </a:solidFill>
            <a:prstDash val="solid"/>
            <a:round/>
            <a:headEnd type="none" w="med" len="med"/>
            <a:tailEnd type="triangle" w="med" len="med"/>
          </a:ln>
        </p:spPr>
      </p:cxnSp>
      <p:cxnSp>
        <p:nvCxnSpPr>
          <p:cNvPr id="225" name="Google Shape;225;p35"/>
          <p:cNvCxnSpPr>
            <a:stCxn id="223" idx="3"/>
          </p:cNvCxnSpPr>
          <p:nvPr/>
        </p:nvCxnSpPr>
        <p:spPr>
          <a:xfrm>
            <a:off x="5148750" y="867708"/>
            <a:ext cx="1188300" cy="114000"/>
          </a:xfrm>
          <a:prstGeom prst="straightConnector1">
            <a:avLst/>
          </a:prstGeom>
          <a:noFill/>
          <a:ln w="9525" cap="flat" cmpd="sng">
            <a:solidFill>
              <a:schemeClr val="dk2"/>
            </a:solidFill>
            <a:prstDash val="solid"/>
            <a:round/>
            <a:headEnd type="none" w="med" len="med"/>
            <a:tailEnd type="triangle" w="med" len="med"/>
          </a:ln>
        </p:spPr>
      </p:cxnSp>
      <p:pic>
        <p:nvPicPr>
          <p:cNvPr id="226" name="Google Shape;226;p35"/>
          <p:cNvPicPr preferRelativeResize="0"/>
          <p:nvPr/>
        </p:nvPicPr>
        <p:blipFill>
          <a:blip r:embed="rId5">
            <a:alphaModFix/>
          </a:blip>
          <a:stretch>
            <a:fillRect/>
          </a:stretch>
        </p:blipFill>
        <p:spPr>
          <a:xfrm>
            <a:off x="626325" y="1832758"/>
            <a:ext cx="1080450" cy="1261800"/>
          </a:xfrm>
          <a:prstGeom prst="rect">
            <a:avLst/>
          </a:prstGeom>
          <a:noFill/>
          <a:ln>
            <a:noFill/>
          </a:ln>
        </p:spPr>
      </p:pic>
      <p:pic>
        <p:nvPicPr>
          <p:cNvPr id="227" name="Google Shape;227;p35"/>
          <p:cNvPicPr preferRelativeResize="0"/>
          <p:nvPr/>
        </p:nvPicPr>
        <p:blipFill>
          <a:blip r:embed="rId5">
            <a:alphaModFix/>
          </a:blip>
          <a:stretch>
            <a:fillRect/>
          </a:stretch>
        </p:blipFill>
        <p:spPr>
          <a:xfrm>
            <a:off x="7437225" y="1832758"/>
            <a:ext cx="1080450" cy="126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Experimental schematic</a:t>
            </a:r>
            <a:endParaRPr/>
          </a:p>
        </p:txBody>
      </p:sp>
      <p:pic>
        <p:nvPicPr>
          <p:cNvPr id="233" name="Google Shape;233;p36"/>
          <p:cNvPicPr preferRelativeResize="0"/>
          <p:nvPr/>
        </p:nvPicPr>
        <p:blipFill>
          <a:blip r:embed="rId3">
            <a:alphaModFix/>
          </a:blip>
          <a:stretch>
            <a:fillRect/>
          </a:stretch>
        </p:blipFill>
        <p:spPr>
          <a:xfrm>
            <a:off x="502624" y="795174"/>
            <a:ext cx="8138752" cy="1915475"/>
          </a:xfrm>
          <a:prstGeom prst="rect">
            <a:avLst/>
          </a:prstGeom>
          <a:noFill/>
          <a:ln>
            <a:noFill/>
          </a:ln>
        </p:spPr>
      </p:pic>
      <p:grpSp>
        <p:nvGrpSpPr>
          <p:cNvPr id="234" name="Google Shape;234;p36"/>
          <p:cNvGrpSpPr/>
          <p:nvPr/>
        </p:nvGrpSpPr>
        <p:grpSpPr>
          <a:xfrm>
            <a:off x="350267" y="2980925"/>
            <a:ext cx="8439581" cy="1477500"/>
            <a:chOff x="502625" y="2980925"/>
            <a:chExt cx="8360988" cy="1477500"/>
          </a:xfrm>
        </p:grpSpPr>
        <p:sp>
          <p:nvSpPr>
            <p:cNvPr id="235" name="Google Shape;235;p36"/>
            <p:cNvSpPr txBox="1"/>
            <p:nvPr/>
          </p:nvSpPr>
          <p:spPr>
            <a:xfrm>
              <a:off x="502625" y="2980925"/>
              <a:ext cx="40275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GB"/>
                <a:t>Three node architecture with untrusted central node</a:t>
              </a:r>
              <a:endParaRPr/>
            </a:p>
            <a:p>
              <a:pPr marL="457200" lvl="0" indent="-317500" algn="l" rtl="0">
                <a:spcBef>
                  <a:spcPts val="0"/>
                </a:spcBef>
                <a:spcAft>
                  <a:spcPts val="0"/>
                </a:spcAft>
                <a:buSzPts val="1400"/>
                <a:buChar char="●"/>
              </a:pPr>
              <a:r>
                <a:rPr lang="en-GB"/>
                <a:t>Aiding optical signals multiplexed over service fibres</a:t>
              </a:r>
              <a:endParaRPr/>
            </a:p>
            <a:p>
              <a:pPr marL="457200" lvl="0" indent="-317500" algn="l" rtl="0">
                <a:spcBef>
                  <a:spcPts val="0"/>
                </a:spcBef>
                <a:spcAft>
                  <a:spcPts val="0"/>
                </a:spcAft>
                <a:buSzPts val="1400"/>
                <a:buChar char="●"/>
              </a:pPr>
              <a:r>
                <a:rPr lang="en-GB"/>
                <a:t>Protocol running on installed optical fibres</a:t>
              </a:r>
              <a:endParaRPr/>
            </a:p>
          </p:txBody>
        </p:sp>
        <p:sp>
          <p:nvSpPr>
            <p:cNvPr id="236" name="Google Shape;236;p36"/>
            <p:cNvSpPr txBox="1"/>
            <p:nvPr/>
          </p:nvSpPr>
          <p:spPr>
            <a:xfrm>
              <a:off x="4737413" y="2980925"/>
              <a:ext cx="41262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Char char="●"/>
              </a:pPr>
              <a:r>
                <a:rPr lang="en-GB">
                  <a:solidFill>
                    <a:schemeClr val="dk1"/>
                  </a:solidFill>
                </a:rPr>
                <a:t>Single photon detections at the central node</a:t>
              </a:r>
              <a:endParaRPr/>
            </a:p>
            <a:p>
              <a:pPr marL="457200" lvl="0" indent="-317500" algn="l" rtl="0">
                <a:spcBef>
                  <a:spcPts val="0"/>
                </a:spcBef>
                <a:spcAft>
                  <a:spcPts val="0"/>
                </a:spcAft>
                <a:buSzPts val="1400"/>
                <a:buChar char="●"/>
              </a:pPr>
              <a:r>
                <a:rPr lang="en-GB"/>
                <a:t>Dual-band phase stabilisation technique to support protocol execution</a:t>
              </a:r>
              <a:endParaRPr/>
            </a:p>
            <a:p>
              <a:pPr marL="457200" lvl="0" indent="-317500" algn="l" rtl="0">
                <a:spcBef>
                  <a:spcPts val="0"/>
                </a:spcBef>
                <a:spcAft>
                  <a:spcPts val="0"/>
                </a:spcAft>
                <a:buSzPts val="1400"/>
                <a:buChar char="●"/>
              </a:pPr>
              <a:r>
                <a:rPr lang="en-GB"/>
                <a:t>Continuously running feedbacks to align all relevant degrees of freedom for optimal single photon interference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350201" y="131562"/>
            <a:ext cx="8439300" cy="69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Reference functional diagram for quantum layer</a:t>
            </a:r>
            <a:endParaRPr/>
          </a:p>
        </p:txBody>
      </p:sp>
      <p:pic>
        <p:nvPicPr>
          <p:cNvPr id="242" name="Google Shape;242;p37"/>
          <p:cNvPicPr preferRelativeResize="0"/>
          <p:nvPr/>
        </p:nvPicPr>
        <p:blipFill>
          <a:blip r:embed="rId3">
            <a:alphaModFix/>
          </a:blip>
          <a:stretch>
            <a:fillRect/>
          </a:stretch>
        </p:blipFill>
        <p:spPr>
          <a:xfrm>
            <a:off x="1097100" y="1268125"/>
            <a:ext cx="6949801" cy="3200049"/>
          </a:xfrm>
          <a:prstGeom prst="rect">
            <a:avLst/>
          </a:prstGeom>
          <a:noFill/>
          <a:ln>
            <a:noFill/>
          </a:ln>
        </p:spPr>
      </p:pic>
      <p:sp>
        <p:nvSpPr>
          <p:cNvPr id="243" name="Google Shape;243;p37"/>
          <p:cNvSpPr txBox="1"/>
          <p:nvPr/>
        </p:nvSpPr>
        <p:spPr>
          <a:xfrm>
            <a:off x="350200" y="751050"/>
            <a:ext cx="4757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Diagram of 2021 Toshiba </a:t>
            </a:r>
            <a:r>
              <a:rPr lang="en-GB" sz="1200">
                <a:solidFill>
                  <a:schemeClr val="dk1"/>
                </a:solidFill>
              </a:rPr>
              <a:t>TF-QKD lab experiment over </a:t>
            </a:r>
            <a:r>
              <a:rPr lang="en-GB" sz="1200"/>
              <a:t>600 km </a:t>
            </a:r>
            <a:endParaRPr sz="1200"/>
          </a:p>
        </p:txBody>
      </p:sp>
      <p:sp>
        <p:nvSpPr>
          <p:cNvPr id="244" name="Google Shape;244;p37"/>
          <p:cNvSpPr txBox="1"/>
          <p:nvPr/>
        </p:nvSpPr>
        <p:spPr>
          <a:xfrm>
            <a:off x="5391600" y="969000"/>
            <a:ext cx="15381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000"/>
              <a:t>Single photon detection</a:t>
            </a:r>
            <a:endParaRPr sz="1000"/>
          </a:p>
        </p:txBody>
      </p:sp>
      <p:sp>
        <p:nvSpPr>
          <p:cNvPr id="245" name="Google Shape;245;p37"/>
          <p:cNvSpPr txBox="1"/>
          <p:nvPr/>
        </p:nvSpPr>
        <p:spPr>
          <a:xfrm>
            <a:off x="5656350" y="1915900"/>
            <a:ext cx="7689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000"/>
              <a:t>Fast feedback</a:t>
            </a:r>
            <a:endParaRPr sz="1000"/>
          </a:p>
        </p:txBody>
      </p:sp>
      <p:sp>
        <p:nvSpPr>
          <p:cNvPr id="246" name="Google Shape;246;p37"/>
          <p:cNvSpPr txBox="1"/>
          <p:nvPr/>
        </p:nvSpPr>
        <p:spPr>
          <a:xfrm>
            <a:off x="2430175" y="1595550"/>
            <a:ext cx="7689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000"/>
              <a:t>Slow feedback</a:t>
            </a:r>
            <a:endParaRPr sz="1000"/>
          </a:p>
        </p:txBody>
      </p:sp>
      <p:sp>
        <p:nvSpPr>
          <p:cNvPr id="247" name="Google Shape;247;p37"/>
          <p:cNvSpPr txBox="1"/>
          <p:nvPr/>
        </p:nvSpPr>
        <p:spPr>
          <a:xfrm>
            <a:off x="597050" y="1798550"/>
            <a:ext cx="10314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1000"/>
              <a:t>Encoder box</a:t>
            </a:r>
            <a:endParaRPr sz="1000"/>
          </a:p>
        </p:txBody>
      </p:sp>
      <p:sp>
        <p:nvSpPr>
          <p:cNvPr id="248" name="Google Shape;248;p37"/>
          <p:cNvSpPr txBox="1"/>
          <p:nvPr/>
        </p:nvSpPr>
        <p:spPr>
          <a:xfrm>
            <a:off x="3705750" y="4365675"/>
            <a:ext cx="1732500" cy="3387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1000"/>
              <a:t>Frequency dissemination</a:t>
            </a:r>
            <a:endParaRPr sz="1000"/>
          </a:p>
        </p:txBody>
      </p:sp>
      <p:cxnSp>
        <p:nvCxnSpPr>
          <p:cNvPr id="249" name="Google Shape;249;p37"/>
          <p:cNvCxnSpPr>
            <a:stCxn id="244" idx="2"/>
          </p:cNvCxnSpPr>
          <p:nvPr/>
        </p:nvCxnSpPr>
        <p:spPr>
          <a:xfrm flipH="1">
            <a:off x="5278050" y="1307700"/>
            <a:ext cx="882600" cy="329400"/>
          </a:xfrm>
          <a:prstGeom prst="straightConnector1">
            <a:avLst/>
          </a:prstGeom>
          <a:noFill/>
          <a:ln w="9525" cap="flat" cmpd="sng">
            <a:solidFill>
              <a:schemeClr val="dk2"/>
            </a:solidFill>
            <a:prstDash val="solid"/>
            <a:round/>
            <a:headEnd type="none" w="med" len="med"/>
            <a:tailEnd type="triangle" w="med" len="med"/>
          </a:ln>
        </p:spPr>
      </p:cxnSp>
      <p:cxnSp>
        <p:nvCxnSpPr>
          <p:cNvPr id="250" name="Google Shape;250;p37"/>
          <p:cNvCxnSpPr>
            <a:stCxn id="245" idx="1"/>
          </p:cNvCxnSpPr>
          <p:nvPr/>
        </p:nvCxnSpPr>
        <p:spPr>
          <a:xfrm flipH="1">
            <a:off x="5442150" y="2162200"/>
            <a:ext cx="214200" cy="4500"/>
          </a:xfrm>
          <a:prstGeom prst="straightConnector1">
            <a:avLst/>
          </a:prstGeom>
          <a:noFill/>
          <a:ln w="9525" cap="flat" cmpd="sng">
            <a:solidFill>
              <a:schemeClr val="dk2"/>
            </a:solidFill>
            <a:prstDash val="solid"/>
            <a:round/>
            <a:headEnd type="none" w="med" len="med"/>
            <a:tailEnd type="triangle" w="med" len="med"/>
          </a:ln>
        </p:spPr>
      </p:cxnSp>
      <p:cxnSp>
        <p:nvCxnSpPr>
          <p:cNvPr id="251" name="Google Shape;251;p37"/>
          <p:cNvCxnSpPr>
            <a:stCxn id="246" idx="3"/>
          </p:cNvCxnSpPr>
          <p:nvPr/>
        </p:nvCxnSpPr>
        <p:spPr>
          <a:xfrm>
            <a:off x="3199075" y="1841850"/>
            <a:ext cx="522300" cy="135600"/>
          </a:xfrm>
          <a:prstGeom prst="straightConnector1">
            <a:avLst/>
          </a:prstGeom>
          <a:noFill/>
          <a:ln w="9525" cap="flat" cmpd="sng">
            <a:solidFill>
              <a:schemeClr val="dk2"/>
            </a:solidFill>
            <a:prstDash val="solid"/>
            <a:round/>
            <a:headEnd type="none" w="med" len="med"/>
            <a:tailEnd type="triangle" w="med" len="med"/>
          </a:ln>
        </p:spPr>
      </p:cxnSp>
      <p:cxnSp>
        <p:nvCxnSpPr>
          <p:cNvPr id="252" name="Google Shape;252;p37"/>
          <p:cNvCxnSpPr>
            <a:stCxn id="247" idx="2"/>
          </p:cNvCxnSpPr>
          <p:nvPr/>
        </p:nvCxnSpPr>
        <p:spPr>
          <a:xfrm>
            <a:off x="1112750" y="2137250"/>
            <a:ext cx="452700" cy="174300"/>
          </a:xfrm>
          <a:prstGeom prst="straightConnector1">
            <a:avLst/>
          </a:prstGeom>
          <a:noFill/>
          <a:ln w="9525" cap="flat" cmpd="sng">
            <a:solidFill>
              <a:schemeClr val="dk2"/>
            </a:solidFill>
            <a:prstDash val="solid"/>
            <a:round/>
            <a:headEnd type="none" w="med" len="med"/>
            <a:tailEnd type="triangle" w="med" len="med"/>
          </a:ln>
        </p:spPr>
      </p:cxnSp>
      <p:cxnSp>
        <p:nvCxnSpPr>
          <p:cNvPr id="253" name="Google Shape;253;p37"/>
          <p:cNvCxnSpPr>
            <a:stCxn id="248" idx="0"/>
          </p:cNvCxnSpPr>
          <p:nvPr/>
        </p:nvCxnSpPr>
        <p:spPr>
          <a:xfrm rot="10800000">
            <a:off x="4420800" y="4202775"/>
            <a:ext cx="151200" cy="162900"/>
          </a:xfrm>
          <a:prstGeom prst="straightConnector1">
            <a:avLst/>
          </a:prstGeom>
          <a:noFill/>
          <a:ln w="9525" cap="flat" cmpd="sng">
            <a:solidFill>
              <a:schemeClr val="dk2"/>
            </a:solidFill>
            <a:prstDash val="solid"/>
            <a:round/>
            <a:headEnd type="none" w="med" len="med"/>
            <a:tailEnd type="triangle" w="med" len="med"/>
          </a:ln>
        </p:spPr>
      </p:cxnSp>
      <p:cxnSp>
        <p:nvCxnSpPr>
          <p:cNvPr id="254" name="Google Shape;254;p37"/>
          <p:cNvCxnSpPr>
            <a:stCxn id="248" idx="0"/>
          </p:cNvCxnSpPr>
          <p:nvPr/>
        </p:nvCxnSpPr>
        <p:spPr>
          <a:xfrm rot="10800000" flipH="1">
            <a:off x="4572000" y="4221675"/>
            <a:ext cx="201900" cy="144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Dual-band phase stabilisation</a:t>
            </a:r>
            <a:endParaRPr/>
          </a:p>
        </p:txBody>
      </p:sp>
      <p:pic>
        <p:nvPicPr>
          <p:cNvPr id="260" name="Google Shape;260;p38"/>
          <p:cNvPicPr preferRelativeResize="0"/>
          <p:nvPr/>
        </p:nvPicPr>
        <p:blipFill>
          <a:blip r:embed="rId3">
            <a:alphaModFix/>
          </a:blip>
          <a:stretch>
            <a:fillRect/>
          </a:stretch>
        </p:blipFill>
        <p:spPr>
          <a:xfrm>
            <a:off x="50975" y="864588"/>
            <a:ext cx="5489249" cy="3261925"/>
          </a:xfrm>
          <a:prstGeom prst="rect">
            <a:avLst/>
          </a:prstGeom>
          <a:noFill/>
          <a:ln>
            <a:noFill/>
          </a:ln>
        </p:spPr>
      </p:pic>
      <p:pic>
        <p:nvPicPr>
          <p:cNvPr id="261" name="Google Shape;261;p38"/>
          <p:cNvPicPr preferRelativeResize="0"/>
          <p:nvPr/>
        </p:nvPicPr>
        <p:blipFill>
          <a:blip r:embed="rId4">
            <a:alphaModFix/>
          </a:blip>
          <a:stretch>
            <a:fillRect/>
          </a:stretch>
        </p:blipFill>
        <p:spPr>
          <a:xfrm>
            <a:off x="5723777" y="2872649"/>
            <a:ext cx="3275249" cy="1540075"/>
          </a:xfrm>
          <a:prstGeom prst="rect">
            <a:avLst/>
          </a:prstGeom>
          <a:noFill/>
          <a:ln>
            <a:noFill/>
          </a:ln>
        </p:spPr>
      </p:pic>
      <p:sp>
        <p:nvSpPr>
          <p:cNvPr id="262" name="Google Shape;262;p38"/>
          <p:cNvSpPr txBox="1"/>
          <p:nvPr/>
        </p:nvSpPr>
        <p:spPr>
          <a:xfrm>
            <a:off x="5723775" y="2483500"/>
            <a:ext cx="3016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t>Block diagram of phase feedbacks:</a:t>
            </a:r>
            <a:endParaRPr sz="1100" b="1"/>
          </a:p>
        </p:txBody>
      </p:sp>
      <p:sp>
        <p:nvSpPr>
          <p:cNvPr id="263" name="Google Shape;263;p38"/>
          <p:cNvSpPr txBox="1"/>
          <p:nvPr/>
        </p:nvSpPr>
        <p:spPr>
          <a:xfrm>
            <a:off x="5620300" y="788400"/>
            <a:ext cx="3453600" cy="17085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Char char="●"/>
            </a:pPr>
            <a:r>
              <a:rPr lang="en-GB" sz="1100"/>
              <a:t>Complete optical phase stabilisation is required for successful protocol execution</a:t>
            </a:r>
            <a:endParaRPr sz="1100"/>
          </a:p>
          <a:p>
            <a:pPr marL="457200" lvl="0" indent="-298450" algn="l" rtl="0">
              <a:spcBef>
                <a:spcPts val="0"/>
              </a:spcBef>
              <a:spcAft>
                <a:spcPts val="0"/>
              </a:spcAft>
              <a:buSzPts val="1100"/>
              <a:buChar char="●"/>
            </a:pPr>
            <a:r>
              <a:rPr lang="en-GB" sz="1100"/>
              <a:t>Phase drift introduced by hundred km of optical fibers is in the order of ~10 rad/ms</a:t>
            </a:r>
            <a:endParaRPr sz="1100"/>
          </a:p>
          <a:p>
            <a:pPr marL="457200" lvl="0" indent="-298450" algn="l" rtl="0">
              <a:spcBef>
                <a:spcPts val="0"/>
              </a:spcBef>
              <a:spcAft>
                <a:spcPts val="0"/>
              </a:spcAft>
              <a:buSzPts val="1100"/>
              <a:buChar char="●"/>
            </a:pPr>
            <a:r>
              <a:rPr lang="en-GB" sz="1100"/>
              <a:t>Dual-band phase stabilisation reduces the optical noise introduced by the reference optical signal</a:t>
            </a:r>
            <a:endParaRPr sz="1100"/>
          </a:p>
          <a:p>
            <a:pPr marL="457200" lvl="0" indent="-298450" algn="l" rtl="0">
              <a:spcBef>
                <a:spcPts val="0"/>
              </a:spcBef>
              <a:spcAft>
                <a:spcPts val="0"/>
              </a:spcAft>
              <a:buSzPts val="1100"/>
              <a:buChar char="●"/>
            </a:pPr>
            <a:r>
              <a:rPr lang="en-GB" sz="1100"/>
              <a:t>Dual-band phase stabilisation allows full stabilisation of the optical channel</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body" idx="1"/>
          </p:nvPr>
        </p:nvSpPr>
        <p:spPr>
          <a:xfrm>
            <a:off x="405875" y="936601"/>
            <a:ext cx="8439300" cy="3171900"/>
          </a:xfrm>
          <a:prstGeom prst="rect">
            <a:avLst/>
          </a:prstGeom>
        </p:spPr>
        <p:txBody>
          <a:bodyPr spcFirstLastPara="1" wrap="square" lIns="91425" tIns="45700" rIns="91425" bIns="45700" anchor="t" anchorCtr="0">
            <a:spAutoFit/>
          </a:bodyPr>
          <a:lstStyle/>
          <a:p>
            <a:pPr marL="457200" lvl="0" indent="-330200" algn="l" rtl="0">
              <a:spcBef>
                <a:spcPts val="750"/>
              </a:spcBef>
              <a:spcAft>
                <a:spcPts val="0"/>
              </a:spcAft>
              <a:buSzPts val="1600"/>
              <a:buChar char="●"/>
            </a:pPr>
            <a:r>
              <a:rPr lang="en-GB"/>
              <a:t>Ground-breaking demonstration of quantum key distribution on long-haul transmission services.</a:t>
            </a:r>
            <a:endParaRPr/>
          </a:p>
          <a:p>
            <a:pPr marL="457200" lvl="0" indent="-330200" algn="l" rtl="0">
              <a:spcBef>
                <a:spcPts val="1000"/>
              </a:spcBef>
              <a:spcAft>
                <a:spcPts val="0"/>
              </a:spcAft>
              <a:buSzPts val="1600"/>
              <a:buChar char="●"/>
            </a:pPr>
            <a:r>
              <a:rPr lang="en-GB"/>
              <a:t>Bringing together the GEANT dark fibre and transmission network with the next generation of QKD equipment under development by Toshiba</a:t>
            </a:r>
            <a:endParaRPr/>
          </a:p>
          <a:p>
            <a:pPr marL="457200" lvl="0" indent="-330200" algn="l" rtl="0">
              <a:spcBef>
                <a:spcPts val="1000"/>
              </a:spcBef>
              <a:spcAft>
                <a:spcPts val="0"/>
              </a:spcAft>
              <a:buSzPts val="1600"/>
              <a:buChar char="●"/>
            </a:pPr>
            <a:r>
              <a:rPr lang="en-GB"/>
              <a:t>The OPENQKD funded advances aim to work extend the range of QKD of real-world fibre. </a:t>
            </a:r>
            <a:endParaRPr/>
          </a:p>
          <a:p>
            <a:pPr marL="457200" lvl="0" indent="-330200" algn="l" rtl="0">
              <a:spcBef>
                <a:spcPts val="1000"/>
              </a:spcBef>
              <a:spcAft>
                <a:spcPts val="0"/>
              </a:spcAft>
              <a:buSzPts val="1600"/>
              <a:buChar char="●"/>
            </a:pPr>
            <a:r>
              <a:rPr lang="en-GB"/>
              <a:t>GEANT &amp; Toshiba working on the first commercially available solution for GÉANT backbone links.</a:t>
            </a:r>
            <a:endParaRPr/>
          </a:p>
          <a:p>
            <a:pPr marL="457200" lvl="0" indent="-330200" algn="l" rtl="0">
              <a:spcBef>
                <a:spcPts val="1000"/>
              </a:spcBef>
              <a:spcAft>
                <a:spcPts val="0"/>
              </a:spcAft>
              <a:buSzPts val="1600"/>
              <a:buChar char="●"/>
            </a:pPr>
            <a:r>
              <a:rPr lang="en-GB"/>
              <a:t>Data communication would be done on the parallel fibre pair carrying up to 1 Terabit of data</a:t>
            </a:r>
            <a:endParaRPr/>
          </a:p>
          <a:p>
            <a:pPr marL="457200" lvl="0" indent="-330200" algn="l" rtl="0">
              <a:spcBef>
                <a:spcPts val="1000"/>
              </a:spcBef>
              <a:spcAft>
                <a:spcPts val="1000"/>
              </a:spcAft>
              <a:buSzPts val="1600"/>
              <a:buChar char="●"/>
            </a:pPr>
            <a:r>
              <a:rPr lang="en-GB"/>
              <a:t>Measurements starting next month (July 2023)</a:t>
            </a:r>
            <a:endParaRPr/>
          </a:p>
        </p:txBody>
      </p:sp>
      <p:sp>
        <p:nvSpPr>
          <p:cNvPr id="269" name="Google Shape;269;p39"/>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Conclusions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body" idx="1"/>
          </p:nvPr>
        </p:nvSpPr>
        <p:spPr>
          <a:xfrm>
            <a:off x="656662" y="3470165"/>
            <a:ext cx="3795964" cy="2631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
              <a:buNone/>
            </a:pPr>
            <a:endParaRPr/>
          </a:p>
        </p:txBody>
      </p:sp>
      <p:sp>
        <p:nvSpPr>
          <p:cNvPr id="275" name="Google Shape;275;p40"/>
          <p:cNvSpPr txBox="1"/>
          <p:nvPr/>
        </p:nvSpPr>
        <p:spPr>
          <a:xfrm>
            <a:off x="697740" y="2447997"/>
            <a:ext cx="5793498" cy="4263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0" i="0" u="none" strike="noStrike" cap="none">
                <a:solidFill>
                  <a:schemeClr val="lt1"/>
                </a:solidFill>
                <a:latin typeface="Arial"/>
                <a:ea typeface="Arial"/>
                <a:cs typeface="Arial"/>
                <a:sym typeface="Arial"/>
              </a:rPr>
              <a:t>Any questions?</a:t>
            </a:r>
            <a:endParaRPr sz="1400" b="0" i="0" u="none" strike="noStrike" cap="none">
              <a:solidFill>
                <a:srgbClr val="000000"/>
              </a:solidFill>
              <a:latin typeface="Arial"/>
              <a:ea typeface="Arial"/>
              <a:cs typeface="Arial"/>
              <a:sym typeface="Arial"/>
            </a:endParaRPr>
          </a:p>
        </p:txBody>
      </p:sp>
      <p:sp>
        <p:nvSpPr>
          <p:cNvPr id="276" name="Google Shape;276;p40"/>
          <p:cNvSpPr txBox="1"/>
          <p:nvPr/>
        </p:nvSpPr>
        <p:spPr>
          <a:xfrm>
            <a:off x="642038" y="1852204"/>
            <a:ext cx="5981102" cy="7655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6A500"/>
              </a:buClr>
              <a:buSzPts val="4000"/>
              <a:buFont typeface="Arial"/>
              <a:buNone/>
            </a:pPr>
            <a:r>
              <a:rPr lang="en-GB" sz="4000" b="0" i="0" u="none" strike="noStrike" cap="none">
                <a:solidFill>
                  <a:srgbClr val="F6A500"/>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a:off x="350200" y="827250"/>
            <a:ext cx="4354800" cy="3077400"/>
          </a:xfrm>
          <a:prstGeom prst="rect">
            <a:avLst/>
          </a:prstGeom>
        </p:spPr>
        <p:txBody>
          <a:bodyPr spcFirstLastPara="1" wrap="square" lIns="91425" tIns="45700" rIns="91425" bIns="45700" anchor="t" anchorCtr="0">
            <a:normAutofit/>
          </a:bodyPr>
          <a:lstStyle/>
          <a:p>
            <a:pPr marL="457200" lvl="0" indent="-330200" algn="l" rtl="0">
              <a:spcBef>
                <a:spcPts val="0"/>
              </a:spcBef>
              <a:spcAft>
                <a:spcPts val="0"/>
              </a:spcAft>
              <a:buSzPts val="1600"/>
              <a:buChar char="•"/>
            </a:pPr>
            <a:r>
              <a:rPr lang="en-GB"/>
              <a:t>Quantum states are best described using probability waveforms</a:t>
            </a:r>
            <a:endParaRPr/>
          </a:p>
          <a:p>
            <a:pPr marL="457200" lvl="0" indent="-330200" algn="l" rtl="0">
              <a:spcBef>
                <a:spcPts val="1000"/>
              </a:spcBef>
              <a:spcAft>
                <a:spcPts val="0"/>
              </a:spcAft>
              <a:buSzPts val="1600"/>
              <a:buChar char="•"/>
            </a:pPr>
            <a:r>
              <a:rPr lang="en-GB"/>
              <a:t>Attributes of a quantum objects ( e.g. position) are described by the Schrodinger wave function</a:t>
            </a:r>
            <a:endParaRPr/>
          </a:p>
          <a:p>
            <a:pPr marL="457200" lvl="0" indent="-330200" algn="l" rtl="0">
              <a:spcBef>
                <a:spcPts val="1000"/>
              </a:spcBef>
              <a:spcAft>
                <a:spcPts val="0"/>
              </a:spcAft>
              <a:buSzPts val="1600"/>
              <a:buChar char="•"/>
            </a:pPr>
            <a:r>
              <a:rPr lang="en-GB"/>
              <a:t>Under the Copenhagen interpretation the act of measuring a quantum object causes the wave function to ‘collapse’ resulting in a known position.</a:t>
            </a:r>
            <a:endParaRPr/>
          </a:p>
          <a:p>
            <a:pPr marL="457200" lvl="0" indent="-330200" algn="l" rtl="0">
              <a:spcBef>
                <a:spcPts val="1000"/>
              </a:spcBef>
              <a:spcAft>
                <a:spcPts val="1000"/>
              </a:spcAft>
              <a:buSzPts val="1600"/>
              <a:buChar char="•"/>
            </a:pPr>
            <a:r>
              <a:rPr lang="en-GB"/>
              <a:t>In the process information is lost, but certainty is gained</a:t>
            </a:r>
            <a:endParaRPr/>
          </a:p>
        </p:txBody>
      </p:sp>
      <p:sp>
        <p:nvSpPr>
          <p:cNvPr id="129" name="Google Shape;129;p23"/>
          <p:cNvSpPr txBox="1">
            <a:spLocks noGrp="1"/>
          </p:cNvSpPr>
          <p:nvPr>
            <p:ph type="title"/>
          </p:nvPr>
        </p:nvSpPr>
        <p:spPr>
          <a:xfrm>
            <a:off x="350200" y="131525"/>
            <a:ext cx="55380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Wave function and quantum measurement</a:t>
            </a:r>
            <a:endParaRPr/>
          </a:p>
        </p:txBody>
      </p:sp>
      <p:pic>
        <p:nvPicPr>
          <p:cNvPr id="130" name="Google Shape;130;p23"/>
          <p:cNvPicPr preferRelativeResize="0"/>
          <p:nvPr/>
        </p:nvPicPr>
        <p:blipFill>
          <a:blip r:embed="rId3">
            <a:alphaModFix/>
          </a:blip>
          <a:stretch>
            <a:fillRect/>
          </a:stretch>
        </p:blipFill>
        <p:spPr>
          <a:xfrm>
            <a:off x="4913825" y="1987175"/>
            <a:ext cx="4052824" cy="1803500"/>
          </a:xfrm>
          <a:prstGeom prst="rect">
            <a:avLst/>
          </a:prstGeom>
          <a:noFill/>
          <a:ln>
            <a:noFill/>
          </a:ln>
        </p:spPr>
      </p:pic>
      <p:pic>
        <p:nvPicPr>
          <p:cNvPr id="131" name="Google Shape;131;p23"/>
          <p:cNvPicPr preferRelativeResize="0"/>
          <p:nvPr/>
        </p:nvPicPr>
        <p:blipFill>
          <a:blip r:embed="rId4">
            <a:alphaModFix/>
          </a:blip>
          <a:stretch>
            <a:fillRect/>
          </a:stretch>
        </p:blipFill>
        <p:spPr>
          <a:xfrm>
            <a:off x="5449750" y="3790675"/>
            <a:ext cx="2398550" cy="565800"/>
          </a:xfrm>
          <a:prstGeom prst="rect">
            <a:avLst/>
          </a:prstGeom>
          <a:noFill/>
          <a:ln>
            <a:noFill/>
          </a:ln>
        </p:spPr>
      </p:pic>
      <p:pic>
        <p:nvPicPr>
          <p:cNvPr id="132" name="Google Shape;132;p23"/>
          <p:cNvPicPr preferRelativeResize="0"/>
          <p:nvPr/>
        </p:nvPicPr>
        <p:blipFill>
          <a:blip r:embed="rId5">
            <a:alphaModFix/>
          </a:blip>
          <a:stretch>
            <a:fillRect/>
          </a:stretch>
        </p:blipFill>
        <p:spPr>
          <a:xfrm>
            <a:off x="7461250" y="931947"/>
            <a:ext cx="1560700" cy="876300"/>
          </a:xfrm>
          <a:prstGeom prst="rect">
            <a:avLst/>
          </a:prstGeom>
          <a:noFill/>
          <a:ln>
            <a:noFill/>
          </a:ln>
        </p:spPr>
      </p:pic>
      <p:pic>
        <p:nvPicPr>
          <p:cNvPr id="133" name="Google Shape;133;p23"/>
          <p:cNvPicPr preferRelativeResize="0"/>
          <p:nvPr/>
        </p:nvPicPr>
        <p:blipFill>
          <a:blip r:embed="rId5">
            <a:alphaModFix/>
          </a:blip>
          <a:stretch>
            <a:fillRect/>
          </a:stretch>
        </p:blipFill>
        <p:spPr>
          <a:xfrm>
            <a:off x="5163700" y="969060"/>
            <a:ext cx="1560700" cy="876300"/>
          </a:xfrm>
          <a:prstGeom prst="rect">
            <a:avLst/>
          </a:prstGeom>
          <a:noFill/>
          <a:ln>
            <a:noFill/>
          </a:ln>
        </p:spPr>
      </p:pic>
      <p:pic>
        <p:nvPicPr>
          <p:cNvPr id="134" name="Google Shape;134;p23"/>
          <p:cNvPicPr preferRelativeResize="0"/>
          <p:nvPr/>
        </p:nvPicPr>
        <p:blipFill>
          <a:blip r:embed="rId6">
            <a:alphaModFix/>
          </a:blip>
          <a:stretch>
            <a:fillRect/>
          </a:stretch>
        </p:blipFill>
        <p:spPr>
          <a:xfrm>
            <a:off x="5597292" y="549817"/>
            <a:ext cx="857525" cy="770700"/>
          </a:xfrm>
          <a:prstGeom prst="rect">
            <a:avLst/>
          </a:prstGeom>
          <a:noFill/>
          <a:ln>
            <a:noFill/>
          </a:ln>
        </p:spPr>
      </p:pic>
      <p:pic>
        <p:nvPicPr>
          <p:cNvPr id="135" name="Google Shape;135;p23"/>
          <p:cNvPicPr preferRelativeResize="0"/>
          <p:nvPr/>
        </p:nvPicPr>
        <p:blipFill>
          <a:blip r:embed="rId7">
            <a:alphaModFix/>
          </a:blip>
          <a:stretch>
            <a:fillRect/>
          </a:stretch>
        </p:blipFill>
        <p:spPr>
          <a:xfrm>
            <a:off x="7778773" y="574674"/>
            <a:ext cx="857525" cy="7210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320175" y="980375"/>
            <a:ext cx="5595900" cy="2983800"/>
          </a:xfrm>
          <a:prstGeom prst="rect">
            <a:avLst/>
          </a:prstGeom>
        </p:spPr>
        <p:txBody>
          <a:bodyPr spcFirstLastPara="1" wrap="square" lIns="91425" tIns="45700" rIns="91425" bIns="45700" anchor="t" anchorCtr="0">
            <a:normAutofit/>
          </a:bodyPr>
          <a:lstStyle/>
          <a:p>
            <a:pPr marL="457200" lvl="0" indent="-323850" algn="l" rtl="0">
              <a:spcBef>
                <a:spcPts val="750"/>
              </a:spcBef>
              <a:spcAft>
                <a:spcPts val="0"/>
              </a:spcAft>
              <a:buSzPts val="1500"/>
              <a:buChar char="•"/>
            </a:pPr>
            <a:r>
              <a:rPr lang="en-GB" sz="1500"/>
              <a:t>A qubit is a basic unit of quantum information. Analogous to a ‘bit’ in classical computing</a:t>
            </a:r>
            <a:endParaRPr sz="1500"/>
          </a:p>
          <a:p>
            <a:pPr marL="457200" lvl="0" indent="-323850" algn="l" rtl="0">
              <a:spcBef>
                <a:spcPts val="1000"/>
              </a:spcBef>
              <a:spcAft>
                <a:spcPts val="0"/>
              </a:spcAft>
              <a:buSzPts val="1500"/>
              <a:buChar char="•"/>
            </a:pPr>
            <a:r>
              <a:rPr lang="en-GB" sz="1500"/>
              <a:t>The degrees of freedom of a quantum system can be used to encode information</a:t>
            </a:r>
            <a:endParaRPr sz="1500"/>
          </a:p>
          <a:p>
            <a:pPr marL="457200" lvl="0" indent="-323850" algn="l" rtl="0">
              <a:spcBef>
                <a:spcPts val="1000"/>
              </a:spcBef>
              <a:spcAft>
                <a:spcPts val="0"/>
              </a:spcAft>
              <a:buSzPts val="1500"/>
              <a:buChar char="•"/>
            </a:pPr>
            <a:r>
              <a:rPr lang="en-GB" sz="1500"/>
              <a:t>For example the polarization state of a photon can be used to represent 1 or 0</a:t>
            </a:r>
            <a:endParaRPr sz="1500"/>
          </a:p>
          <a:p>
            <a:pPr marL="457200" lvl="0" indent="-323850" algn="l" rtl="0">
              <a:spcBef>
                <a:spcPts val="1000"/>
              </a:spcBef>
              <a:spcAft>
                <a:spcPts val="0"/>
              </a:spcAft>
              <a:buSzPts val="1500"/>
              <a:buChar char="•"/>
            </a:pPr>
            <a:r>
              <a:rPr lang="en-GB" sz="1500"/>
              <a:t>During transmission down the fibre, both the 1 and 0 states can be encoded in a state of superposition i.e both present at the same time. (Schrodinger's cat)</a:t>
            </a:r>
            <a:endParaRPr sz="1500"/>
          </a:p>
          <a:p>
            <a:pPr marL="457200" lvl="0" indent="-323850" algn="l" rtl="0">
              <a:spcBef>
                <a:spcPts val="1000"/>
              </a:spcBef>
              <a:spcAft>
                <a:spcPts val="0"/>
              </a:spcAft>
              <a:buSzPts val="1500"/>
              <a:buChar char="•"/>
            </a:pPr>
            <a:r>
              <a:rPr lang="en-GB" sz="1500"/>
              <a:t>The act of observation of the photon collapses the wave function and we have a measurement.</a:t>
            </a:r>
            <a:endParaRPr sz="1500"/>
          </a:p>
          <a:p>
            <a:pPr marL="0" lvl="0" indent="0" algn="l" rtl="0">
              <a:spcBef>
                <a:spcPts val="1000"/>
              </a:spcBef>
              <a:spcAft>
                <a:spcPts val="1000"/>
              </a:spcAft>
              <a:buNone/>
            </a:pPr>
            <a:endParaRPr sz="1500"/>
          </a:p>
        </p:txBody>
      </p:sp>
      <p:sp>
        <p:nvSpPr>
          <p:cNvPr id="141" name="Google Shape;141;p24"/>
          <p:cNvSpPr txBox="1">
            <a:spLocks noGrp="1"/>
          </p:cNvSpPr>
          <p:nvPr>
            <p:ph type="title"/>
          </p:nvPr>
        </p:nvSpPr>
        <p:spPr>
          <a:xfrm>
            <a:off x="350201" y="131550"/>
            <a:ext cx="27330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Qubits</a:t>
            </a:r>
            <a:endParaRPr/>
          </a:p>
        </p:txBody>
      </p:sp>
      <p:pic>
        <p:nvPicPr>
          <p:cNvPr id="142" name="Google Shape;142;p24"/>
          <p:cNvPicPr preferRelativeResize="0"/>
          <p:nvPr/>
        </p:nvPicPr>
        <p:blipFill>
          <a:blip r:embed="rId3">
            <a:alphaModFix/>
          </a:blip>
          <a:stretch>
            <a:fillRect/>
          </a:stretch>
        </p:blipFill>
        <p:spPr>
          <a:xfrm>
            <a:off x="6215375" y="1903600"/>
            <a:ext cx="2623925" cy="2650150"/>
          </a:xfrm>
          <a:prstGeom prst="rect">
            <a:avLst/>
          </a:prstGeom>
          <a:noFill/>
          <a:ln>
            <a:noFill/>
          </a:ln>
        </p:spPr>
      </p:pic>
      <p:pic>
        <p:nvPicPr>
          <p:cNvPr id="143" name="Google Shape;143;p24"/>
          <p:cNvPicPr preferRelativeResize="0"/>
          <p:nvPr/>
        </p:nvPicPr>
        <p:blipFill>
          <a:blip r:embed="rId4">
            <a:alphaModFix/>
          </a:blip>
          <a:stretch>
            <a:fillRect/>
          </a:stretch>
        </p:blipFill>
        <p:spPr>
          <a:xfrm>
            <a:off x="6403250" y="174025"/>
            <a:ext cx="2328125" cy="1535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Google Shape;148;p25"/>
          <p:cNvSpPr txBox="1">
            <a:spLocks noGrp="1"/>
          </p:cNvSpPr>
          <p:nvPr>
            <p:ph type="body" idx="1"/>
          </p:nvPr>
        </p:nvSpPr>
        <p:spPr>
          <a:xfrm>
            <a:off x="127475" y="938100"/>
            <a:ext cx="4946400" cy="3267300"/>
          </a:xfrm>
          <a:prstGeom prst="rect">
            <a:avLst/>
          </a:prstGeom>
        </p:spPr>
        <p:txBody>
          <a:bodyPr spcFirstLastPara="1" wrap="square" lIns="91425" tIns="45700" rIns="91425" bIns="45700" anchor="t" anchorCtr="0">
            <a:normAutofit lnSpcReduction="10000"/>
          </a:bodyPr>
          <a:lstStyle/>
          <a:p>
            <a:pPr marL="457200" lvl="0" indent="-323850" algn="l" rtl="0">
              <a:spcBef>
                <a:spcPts val="750"/>
              </a:spcBef>
              <a:spcAft>
                <a:spcPts val="0"/>
              </a:spcAft>
              <a:buSzPts val="1500"/>
              <a:buChar char="•"/>
            </a:pPr>
            <a:r>
              <a:rPr lang="en-GB" sz="1500"/>
              <a:t>The No-Cloning Theorem is a fundamental principle in quantum mechanics that says it is impossible to create an identical copy of an arbitrary unknown quantum state. </a:t>
            </a:r>
            <a:endParaRPr sz="1500"/>
          </a:p>
          <a:p>
            <a:pPr marL="457200" lvl="0" indent="-323850" algn="l" rtl="0">
              <a:spcBef>
                <a:spcPts val="1000"/>
              </a:spcBef>
              <a:spcAft>
                <a:spcPts val="0"/>
              </a:spcAft>
              <a:buSzPts val="1500"/>
              <a:buChar char="•"/>
            </a:pPr>
            <a:r>
              <a:rPr lang="en-GB" sz="1500"/>
              <a:t>This is due to the fundamental behavior of quantum systems, which distinguishes them from classical systems.</a:t>
            </a:r>
            <a:endParaRPr sz="1500"/>
          </a:p>
          <a:p>
            <a:pPr marL="457200" lvl="0" indent="-323850" algn="l" rtl="0">
              <a:spcBef>
                <a:spcPts val="1000"/>
              </a:spcBef>
              <a:spcAft>
                <a:spcPts val="1000"/>
              </a:spcAft>
              <a:buSzPts val="1500"/>
              <a:buChar char="•"/>
            </a:pPr>
            <a:r>
              <a:rPr lang="en-GB" sz="1500"/>
              <a:t>If you have a quantum system in a specific state and you want to clone it, you would first need to measure its state. But when you do this, the state collapses to one of the possible states, and all the information about the superposition of states is lost. So you can't create a copy of the original superposition.</a:t>
            </a:r>
            <a:endParaRPr sz="1500"/>
          </a:p>
        </p:txBody>
      </p:sp>
      <p:sp>
        <p:nvSpPr>
          <p:cNvPr id="149" name="Google Shape;149;p25"/>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No-cloning theorem</a:t>
            </a:r>
            <a:endParaRPr/>
          </a:p>
        </p:txBody>
      </p:sp>
      <p:pic>
        <p:nvPicPr>
          <p:cNvPr id="150" name="Google Shape;150;p25"/>
          <p:cNvPicPr preferRelativeResize="0"/>
          <p:nvPr/>
        </p:nvPicPr>
        <p:blipFill>
          <a:blip r:embed="rId3">
            <a:alphaModFix/>
          </a:blip>
          <a:stretch>
            <a:fillRect/>
          </a:stretch>
        </p:blipFill>
        <p:spPr>
          <a:xfrm>
            <a:off x="5192201" y="1175275"/>
            <a:ext cx="3788001" cy="224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350201" y="964417"/>
            <a:ext cx="8439238" cy="2983761"/>
          </a:xfrm>
          <a:prstGeom prst="rect">
            <a:avLst/>
          </a:prstGeom>
          <a:noFill/>
          <a:ln>
            <a:noFill/>
          </a:ln>
        </p:spPr>
        <p:txBody>
          <a:bodyPr spcFirstLastPara="1" wrap="square" lIns="91425" tIns="45700" rIns="91425" bIns="45700" anchor="t" anchorCtr="0">
            <a:normAutofit fontScale="92500" lnSpcReduction="10000"/>
          </a:bodyPr>
          <a:lstStyle/>
          <a:p>
            <a:pPr marL="457200" lvl="0" indent="-311150" algn="l" rtl="0">
              <a:lnSpc>
                <a:spcPct val="115000"/>
              </a:lnSpc>
              <a:spcBef>
                <a:spcPts val="0"/>
              </a:spcBef>
              <a:spcAft>
                <a:spcPts val="0"/>
              </a:spcAft>
              <a:buClr>
                <a:srgbClr val="010101"/>
              </a:buClr>
              <a:buSzPts val="1300"/>
              <a:buChar char="•"/>
            </a:pPr>
            <a:r>
              <a:rPr lang="en-GB" sz="1500">
                <a:solidFill>
                  <a:srgbClr val="010101"/>
                </a:solidFill>
              </a:rPr>
              <a:t>QKD is a secure method of generating and sharing cryptographic keys for symmetric encryption based on the principles of quantum mechanics</a:t>
            </a:r>
            <a:r>
              <a:rPr lang="en-GB" sz="1300">
                <a:solidFill>
                  <a:srgbClr val="010101"/>
                </a:solidFill>
              </a:rPr>
              <a:t>.</a:t>
            </a:r>
            <a:endParaRPr sz="1300">
              <a:solidFill>
                <a:srgbClr val="010101"/>
              </a:solidFill>
            </a:endParaRPr>
          </a:p>
          <a:p>
            <a:pPr marL="457200" lvl="0" indent="-317500" algn="l" rtl="0">
              <a:lnSpc>
                <a:spcPct val="115000"/>
              </a:lnSpc>
              <a:spcBef>
                <a:spcPts val="1000"/>
              </a:spcBef>
              <a:spcAft>
                <a:spcPts val="0"/>
              </a:spcAft>
              <a:buClr>
                <a:srgbClr val="010101"/>
              </a:buClr>
              <a:buSzPts val="1400"/>
              <a:buChar char="•"/>
            </a:pPr>
            <a:r>
              <a:rPr lang="en-GB" sz="1400">
                <a:solidFill>
                  <a:srgbClr val="010101"/>
                </a:solidFill>
              </a:rPr>
              <a:t>QKD relies on the fundamental properties of quantum mechanics, such as the </a:t>
            </a:r>
            <a:r>
              <a:rPr lang="en-GB" sz="1400" i="1">
                <a:solidFill>
                  <a:srgbClr val="010101"/>
                </a:solidFill>
              </a:rPr>
              <a:t>superposition </a:t>
            </a:r>
            <a:r>
              <a:rPr lang="en-GB" sz="1400">
                <a:solidFill>
                  <a:srgbClr val="010101"/>
                </a:solidFill>
              </a:rPr>
              <a:t>and the </a:t>
            </a:r>
            <a:r>
              <a:rPr lang="en-GB" sz="1400" i="1">
                <a:solidFill>
                  <a:srgbClr val="010101"/>
                </a:solidFill>
              </a:rPr>
              <a:t>no-cloning theorem</a:t>
            </a:r>
            <a:r>
              <a:rPr lang="en-GB" sz="1400">
                <a:solidFill>
                  <a:srgbClr val="010101"/>
                </a:solidFill>
              </a:rPr>
              <a:t>, to ensure the security of the key distribution process.</a:t>
            </a:r>
            <a:endParaRPr sz="1400">
              <a:solidFill>
                <a:srgbClr val="010101"/>
              </a:solidFill>
            </a:endParaRPr>
          </a:p>
          <a:p>
            <a:pPr marL="457200" lvl="0" indent="-317500" algn="l" rtl="0">
              <a:lnSpc>
                <a:spcPct val="115000"/>
              </a:lnSpc>
              <a:spcBef>
                <a:spcPts val="1000"/>
              </a:spcBef>
              <a:spcAft>
                <a:spcPts val="0"/>
              </a:spcAft>
              <a:buClr>
                <a:srgbClr val="010101"/>
              </a:buClr>
              <a:buSzPts val="1400"/>
              <a:buChar char="•"/>
            </a:pPr>
            <a:r>
              <a:rPr lang="en-GB" sz="1400">
                <a:solidFill>
                  <a:srgbClr val="010101"/>
                </a:solidFill>
              </a:rPr>
              <a:t>Cryptographic keys are generated by encoding quantum information</a:t>
            </a:r>
            <a:endParaRPr sz="1400">
              <a:solidFill>
                <a:srgbClr val="010101"/>
              </a:solidFill>
            </a:endParaRPr>
          </a:p>
          <a:p>
            <a:pPr marL="914400" lvl="1" indent="-317500" algn="l" rtl="0">
              <a:lnSpc>
                <a:spcPct val="115000"/>
              </a:lnSpc>
              <a:spcBef>
                <a:spcPts val="1000"/>
              </a:spcBef>
              <a:spcAft>
                <a:spcPts val="0"/>
              </a:spcAft>
              <a:buClr>
                <a:srgbClr val="010101"/>
              </a:buClr>
              <a:buSzPts val="1400"/>
              <a:buChar char="•"/>
            </a:pPr>
            <a:r>
              <a:rPr lang="en-GB">
                <a:solidFill>
                  <a:srgbClr val="010101"/>
                </a:solidFill>
              </a:rPr>
              <a:t>such as the polarization of photons, into quantum states. </a:t>
            </a:r>
            <a:endParaRPr>
              <a:solidFill>
                <a:srgbClr val="010101"/>
              </a:solidFill>
            </a:endParaRPr>
          </a:p>
          <a:p>
            <a:pPr marL="914400" lvl="1" indent="-317500" algn="l" rtl="0">
              <a:lnSpc>
                <a:spcPct val="115000"/>
              </a:lnSpc>
              <a:spcBef>
                <a:spcPts val="1000"/>
              </a:spcBef>
              <a:spcAft>
                <a:spcPts val="0"/>
              </a:spcAft>
              <a:buClr>
                <a:srgbClr val="010101"/>
              </a:buClr>
              <a:buSzPts val="1400"/>
              <a:buChar char="•"/>
            </a:pPr>
            <a:r>
              <a:rPr lang="en-GB">
                <a:solidFill>
                  <a:srgbClr val="010101"/>
                </a:solidFill>
              </a:rPr>
              <a:t>These states are then transmitted over a communication channel.</a:t>
            </a:r>
            <a:endParaRPr>
              <a:solidFill>
                <a:srgbClr val="010101"/>
              </a:solidFill>
            </a:endParaRPr>
          </a:p>
          <a:p>
            <a:pPr marL="457200" lvl="0" indent="-317500" algn="l" rtl="0">
              <a:lnSpc>
                <a:spcPct val="115000"/>
              </a:lnSpc>
              <a:spcBef>
                <a:spcPts val="1000"/>
              </a:spcBef>
              <a:spcAft>
                <a:spcPts val="0"/>
              </a:spcAft>
              <a:buClr>
                <a:srgbClr val="010101"/>
              </a:buClr>
              <a:buSzPts val="1400"/>
              <a:buChar char="•"/>
            </a:pPr>
            <a:r>
              <a:rPr lang="en-GB" sz="1400">
                <a:solidFill>
                  <a:srgbClr val="010101"/>
                </a:solidFill>
              </a:rPr>
              <a:t>Any attempt to intercept quantum states would disrupt the transmission and be detectable </a:t>
            </a:r>
            <a:endParaRPr sz="1400">
              <a:solidFill>
                <a:srgbClr val="010101"/>
              </a:solidFill>
            </a:endParaRPr>
          </a:p>
          <a:p>
            <a:pPr marL="0" lvl="0" indent="457200" algn="l" rtl="0">
              <a:lnSpc>
                <a:spcPct val="115000"/>
              </a:lnSpc>
              <a:spcBef>
                <a:spcPts val="1000"/>
              </a:spcBef>
              <a:spcAft>
                <a:spcPts val="1000"/>
              </a:spcAft>
              <a:buNone/>
            </a:pPr>
            <a:r>
              <a:rPr lang="en-GB" sz="1400" b="1">
                <a:solidFill>
                  <a:srgbClr val="FF0000"/>
                </a:solidFill>
              </a:rPr>
              <a:t>–&gt; Information theoretic guaranteed confidentiality</a:t>
            </a:r>
            <a:endParaRPr sz="1400">
              <a:solidFill>
                <a:srgbClr val="010101"/>
              </a:solidFill>
            </a:endParaRPr>
          </a:p>
        </p:txBody>
      </p:sp>
      <p:sp>
        <p:nvSpPr>
          <p:cNvPr id="156" name="Google Shape;156;p26"/>
          <p:cNvSpPr txBox="1">
            <a:spLocks noGrp="1"/>
          </p:cNvSpPr>
          <p:nvPr>
            <p:ph type="sldNum" idx="12"/>
          </p:nvPr>
        </p:nvSpPr>
        <p:spPr>
          <a:xfrm>
            <a:off x="6732039" y="4633780"/>
            <a:ext cx="2057400" cy="27463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sp>
        <p:nvSpPr>
          <p:cNvPr id="157" name="Google Shape;157;p26"/>
          <p:cNvSpPr txBox="1">
            <a:spLocks noGrp="1"/>
          </p:cNvSpPr>
          <p:nvPr>
            <p:ph type="title"/>
          </p:nvPr>
        </p:nvSpPr>
        <p:spPr>
          <a:xfrm>
            <a:off x="350201" y="131562"/>
            <a:ext cx="8439238" cy="6958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6992"/>
              </a:buClr>
              <a:buSzPts val="2000"/>
              <a:buFont typeface="Arial"/>
              <a:buNone/>
            </a:pPr>
            <a:r>
              <a:rPr lang="en-GB"/>
              <a:t>Quantum Key Distribution (QKD)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body" idx="1"/>
          </p:nvPr>
        </p:nvSpPr>
        <p:spPr>
          <a:xfrm>
            <a:off x="350200" y="964425"/>
            <a:ext cx="3136800" cy="3239400"/>
          </a:xfrm>
          <a:prstGeom prst="rect">
            <a:avLst/>
          </a:prstGeom>
        </p:spPr>
        <p:txBody>
          <a:bodyPr spcFirstLastPara="1" wrap="square" lIns="91425" tIns="45700" rIns="91425" bIns="45700" anchor="t" anchorCtr="0">
            <a:normAutofit/>
          </a:bodyPr>
          <a:lstStyle/>
          <a:p>
            <a:pPr marL="457200" lvl="0" indent="-327025" algn="l" rtl="0">
              <a:lnSpc>
                <a:spcPct val="115000"/>
              </a:lnSpc>
              <a:spcBef>
                <a:spcPts val="1600"/>
              </a:spcBef>
              <a:spcAft>
                <a:spcPts val="0"/>
              </a:spcAft>
              <a:buClr>
                <a:srgbClr val="065081"/>
              </a:buClr>
              <a:buSzPct val="100000"/>
              <a:buFont typeface="Calibri"/>
              <a:buChar char="•"/>
            </a:pPr>
            <a:r>
              <a:rPr lang="en-GB" sz="1400" dirty="0">
                <a:solidFill>
                  <a:schemeClr val="tx1"/>
                </a:solidFill>
                <a:latin typeface="Arial" panose="020B0604020202020204" pitchFamily="34" charset="0"/>
                <a:ea typeface="Calibri"/>
                <a:cs typeface="Arial" panose="020B0604020202020204" pitchFamily="34" charset="0"/>
                <a:sym typeface="Calibri"/>
              </a:rPr>
              <a:t>Keys are distributed between Alice and Bob using a quantum channel.</a:t>
            </a:r>
            <a:endParaRPr sz="1400" dirty="0">
              <a:solidFill>
                <a:schemeClr val="tx1"/>
              </a:solidFill>
              <a:latin typeface="Arial" panose="020B0604020202020204" pitchFamily="34" charset="0"/>
              <a:ea typeface="Calibri"/>
              <a:cs typeface="Arial" panose="020B0604020202020204" pitchFamily="34" charset="0"/>
              <a:sym typeface="Calibri"/>
            </a:endParaRPr>
          </a:p>
          <a:p>
            <a:pPr marL="457200" lvl="0" indent="-327025" algn="l" rtl="0">
              <a:lnSpc>
                <a:spcPct val="115000"/>
              </a:lnSpc>
              <a:spcBef>
                <a:spcPts val="0"/>
              </a:spcBef>
              <a:spcAft>
                <a:spcPts val="0"/>
              </a:spcAft>
              <a:buClr>
                <a:srgbClr val="065081"/>
              </a:buClr>
              <a:buSzPct val="100000"/>
              <a:buFont typeface="Calibri"/>
              <a:buChar char="•"/>
            </a:pPr>
            <a:r>
              <a:rPr lang="en-GB" sz="1400" dirty="0">
                <a:solidFill>
                  <a:schemeClr val="tx1"/>
                </a:solidFill>
                <a:latin typeface="Arial" panose="020B0604020202020204" pitchFamily="34" charset="0"/>
                <a:ea typeface="Calibri"/>
                <a:cs typeface="Arial" panose="020B0604020202020204" pitchFamily="34" charset="0"/>
                <a:sym typeface="Calibri"/>
              </a:rPr>
              <a:t>A quantum key protocol such as BB84 is used for key transmission.</a:t>
            </a:r>
            <a:endParaRPr sz="1400" dirty="0">
              <a:solidFill>
                <a:schemeClr val="tx1"/>
              </a:solidFill>
              <a:latin typeface="Arial" panose="020B0604020202020204" pitchFamily="34" charset="0"/>
              <a:ea typeface="Calibri"/>
              <a:cs typeface="Arial" panose="020B0604020202020204" pitchFamily="34" charset="0"/>
              <a:sym typeface="Calibri"/>
            </a:endParaRPr>
          </a:p>
          <a:p>
            <a:pPr marL="457200" lvl="0" indent="-327025" algn="l" rtl="0">
              <a:lnSpc>
                <a:spcPct val="115000"/>
              </a:lnSpc>
              <a:spcBef>
                <a:spcPts val="0"/>
              </a:spcBef>
              <a:spcAft>
                <a:spcPts val="0"/>
              </a:spcAft>
              <a:buClr>
                <a:srgbClr val="065081"/>
              </a:buClr>
              <a:buSzPct val="100000"/>
              <a:buFont typeface="Calibri"/>
              <a:buChar char="•"/>
            </a:pPr>
            <a:r>
              <a:rPr lang="en-GB" sz="1400" dirty="0">
                <a:solidFill>
                  <a:schemeClr val="tx1"/>
                </a:solidFill>
                <a:latin typeface="Arial" panose="020B0604020202020204" pitchFamily="34" charset="0"/>
                <a:ea typeface="Calibri"/>
                <a:cs typeface="Arial" panose="020B0604020202020204" pitchFamily="34" charset="0"/>
                <a:sym typeface="Calibri"/>
              </a:rPr>
              <a:t>Data for transmission is encrypted using AES.</a:t>
            </a:r>
            <a:endParaRPr sz="1400" dirty="0">
              <a:solidFill>
                <a:schemeClr val="tx1"/>
              </a:solidFill>
              <a:latin typeface="Arial" panose="020B0604020202020204" pitchFamily="34" charset="0"/>
              <a:ea typeface="Calibri"/>
              <a:cs typeface="Arial" panose="020B0604020202020204" pitchFamily="34" charset="0"/>
              <a:sym typeface="Calibri"/>
            </a:endParaRPr>
          </a:p>
          <a:p>
            <a:pPr marL="457200" lvl="0" indent="-327025" algn="l" rtl="0">
              <a:lnSpc>
                <a:spcPct val="115000"/>
              </a:lnSpc>
              <a:spcBef>
                <a:spcPts val="0"/>
              </a:spcBef>
              <a:spcAft>
                <a:spcPts val="0"/>
              </a:spcAft>
              <a:buClr>
                <a:srgbClr val="065081"/>
              </a:buClr>
              <a:buSzPct val="100000"/>
              <a:buFont typeface="Calibri"/>
              <a:buChar char="•"/>
            </a:pPr>
            <a:r>
              <a:rPr lang="en-GB" sz="1400" dirty="0">
                <a:solidFill>
                  <a:schemeClr val="tx1"/>
                </a:solidFill>
                <a:latin typeface="Arial" panose="020B0604020202020204" pitchFamily="34" charset="0"/>
                <a:ea typeface="Calibri"/>
                <a:cs typeface="Arial" panose="020B0604020202020204" pitchFamily="34" charset="0"/>
                <a:sym typeface="Calibri"/>
              </a:rPr>
              <a:t>This allows a large volume of data to be sent with one short key that can be refreshed rapidly.</a:t>
            </a:r>
            <a:endParaRPr sz="1400" dirty="0">
              <a:solidFill>
                <a:schemeClr val="tx1"/>
              </a:solidFill>
              <a:latin typeface="Arial" panose="020B0604020202020204" pitchFamily="34" charset="0"/>
              <a:ea typeface="Calibri"/>
              <a:cs typeface="Arial" panose="020B0604020202020204" pitchFamily="34" charset="0"/>
              <a:sym typeface="Calibri"/>
            </a:endParaRPr>
          </a:p>
          <a:p>
            <a:pPr marL="0" lvl="0" indent="0" algn="l" rtl="0">
              <a:spcBef>
                <a:spcPts val="750"/>
              </a:spcBef>
              <a:spcAft>
                <a:spcPts val="0"/>
              </a:spcAft>
              <a:buNone/>
            </a:pPr>
            <a:endParaRPr sz="1100" dirty="0">
              <a:solidFill>
                <a:schemeClr val="tx1"/>
              </a:solidFill>
              <a:latin typeface="Arial" panose="020B0604020202020204" pitchFamily="34" charset="0"/>
              <a:cs typeface="Arial" panose="020B0604020202020204" pitchFamily="34" charset="0"/>
            </a:endParaRPr>
          </a:p>
        </p:txBody>
      </p:sp>
      <p:sp>
        <p:nvSpPr>
          <p:cNvPr id="157" name="Google Shape;157;p27"/>
          <p:cNvSpPr txBox="1">
            <a:spLocks noGrp="1"/>
          </p:cNvSpPr>
          <p:nvPr>
            <p:ph type="title"/>
          </p:nvPr>
        </p:nvSpPr>
        <p:spPr>
          <a:xfrm>
            <a:off x="350201" y="131550"/>
            <a:ext cx="34638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Single photon QKD</a:t>
            </a:r>
            <a:endParaRPr/>
          </a:p>
        </p:txBody>
      </p:sp>
      <p:pic>
        <p:nvPicPr>
          <p:cNvPr id="158" name="Google Shape;158;p27"/>
          <p:cNvPicPr preferRelativeResize="0"/>
          <p:nvPr/>
        </p:nvPicPr>
        <p:blipFill>
          <a:blip r:embed="rId3">
            <a:alphaModFix/>
          </a:blip>
          <a:stretch>
            <a:fillRect/>
          </a:stretch>
        </p:blipFill>
        <p:spPr>
          <a:xfrm>
            <a:off x="3639400" y="979650"/>
            <a:ext cx="5352200" cy="2912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body" idx="1"/>
          </p:nvPr>
        </p:nvSpPr>
        <p:spPr>
          <a:xfrm>
            <a:off x="350200" y="1028350"/>
            <a:ext cx="4856100" cy="3175500"/>
          </a:xfrm>
          <a:prstGeom prst="rect">
            <a:avLst/>
          </a:prstGeom>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GB"/>
              <a:t>Why is traditional QKD difficult to implement in the GEANT network?</a:t>
            </a:r>
            <a:endParaRPr/>
          </a:p>
          <a:p>
            <a:pPr marL="457200" lvl="0" indent="-330200" algn="l" rtl="0">
              <a:spcBef>
                <a:spcPts val="1000"/>
              </a:spcBef>
              <a:spcAft>
                <a:spcPts val="0"/>
              </a:spcAft>
              <a:buSzPts val="1600"/>
              <a:buChar char="•"/>
            </a:pPr>
            <a:r>
              <a:rPr lang="en-GB"/>
              <a:t>GEANT network spans are typically 300km to 900km in length.  </a:t>
            </a:r>
            <a:endParaRPr/>
          </a:p>
          <a:p>
            <a:pPr marL="457200" lvl="0" indent="-330200" algn="l" rtl="0">
              <a:spcBef>
                <a:spcPts val="1000"/>
              </a:spcBef>
              <a:spcAft>
                <a:spcPts val="0"/>
              </a:spcAft>
              <a:buSzPts val="1600"/>
              <a:buChar char="•"/>
            </a:pPr>
            <a:r>
              <a:rPr lang="en-GB"/>
              <a:t>The median span has 16dB of attenuation</a:t>
            </a:r>
            <a:endParaRPr/>
          </a:p>
          <a:p>
            <a:pPr marL="457200" lvl="0" indent="-330200" algn="l" rtl="0">
              <a:spcBef>
                <a:spcPts val="1000"/>
              </a:spcBef>
              <a:spcAft>
                <a:spcPts val="0"/>
              </a:spcAft>
              <a:buSzPts val="1600"/>
              <a:buChar char="•"/>
            </a:pPr>
            <a:r>
              <a:rPr lang="en-GB"/>
              <a:t>Single photon solutions will require around 6 trusted nodes on each link.</a:t>
            </a:r>
            <a:endParaRPr/>
          </a:p>
          <a:p>
            <a:pPr marL="457200" lvl="0" indent="-330200" algn="l" rtl="0">
              <a:spcBef>
                <a:spcPts val="1000"/>
              </a:spcBef>
              <a:spcAft>
                <a:spcPts val="0"/>
              </a:spcAft>
              <a:buSzPts val="1600"/>
              <a:buChar char="•"/>
            </a:pPr>
            <a:r>
              <a:rPr lang="en-GB"/>
              <a:t>To make QKD scale the number of trusted nodes needs to be reduced.</a:t>
            </a:r>
            <a:endParaRPr/>
          </a:p>
          <a:p>
            <a:pPr marL="457200" lvl="0" indent="-330200" algn="l" rtl="0">
              <a:spcBef>
                <a:spcPts val="1000"/>
              </a:spcBef>
              <a:spcAft>
                <a:spcPts val="1000"/>
              </a:spcAft>
              <a:buSzPts val="1600"/>
              <a:buChar char="•"/>
            </a:pPr>
            <a:r>
              <a:rPr lang="en-GB"/>
              <a:t>Ideally we would like to eliminate trusted nodes</a:t>
            </a:r>
            <a:endParaRPr/>
          </a:p>
        </p:txBody>
      </p:sp>
      <p:sp>
        <p:nvSpPr>
          <p:cNvPr id="170" name="Google Shape;170;p28"/>
          <p:cNvSpPr txBox="1">
            <a:spLocks noGrp="1"/>
          </p:cNvSpPr>
          <p:nvPr>
            <p:ph type="title"/>
          </p:nvPr>
        </p:nvSpPr>
        <p:spPr>
          <a:xfrm>
            <a:off x="350200" y="131550"/>
            <a:ext cx="48561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QKD in the GEANT network</a:t>
            </a:r>
            <a:endParaRPr/>
          </a:p>
        </p:txBody>
      </p:sp>
      <p:pic>
        <p:nvPicPr>
          <p:cNvPr id="171" name="Google Shape;171;p28"/>
          <p:cNvPicPr preferRelativeResize="0"/>
          <p:nvPr/>
        </p:nvPicPr>
        <p:blipFill>
          <a:blip r:embed="rId3">
            <a:alphaModFix/>
          </a:blip>
          <a:stretch>
            <a:fillRect/>
          </a:stretch>
        </p:blipFill>
        <p:spPr>
          <a:xfrm>
            <a:off x="5874300" y="131549"/>
            <a:ext cx="2734475" cy="2263225"/>
          </a:xfrm>
          <a:prstGeom prst="rect">
            <a:avLst/>
          </a:prstGeom>
          <a:noFill/>
          <a:ln>
            <a:noFill/>
          </a:ln>
        </p:spPr>
      </p:pic>
      <p:pic>
        <p:nvPicPr>
          <p:cNvPr id="172" name="Google Shape;172;p28"/>
          <p:cNvPicPr preferRelativeResize="0"/>
          <p:nvPr/>
        </p:nvPicPr>
        <p:blipFill>
          <a:blip r:embed="rId4">
            <a:alphaModFix/>
          </a:blip>
          <a:stretch>
            <a:fillRect/>
          </a:stretch>
        </p:blipFill>
        <p:spPr>
          <a:xfrm>
            <a:off x="5206301" y="2446451"/>
            <a:ext cx="1829450" cy="1829450"/>
          </a:xfrm>
          <a:prstGeom prst="rect">
            <a:avLst/>
          </a:prstGeom>
          <a:noFill/>
          <a:ln>
            <a:noFill/>
          </a:ln>
        </p:spPr>
      </p:pic>
      <p:sp>
        <p:nvSpPr>
          <p:cNvPr id="173" name="Google Shape;173;p28"/>
          <p:cNvSpPr txBox="1">
            <a:spLocks noGrp="1"/>
          </p:cNvSpPr>
          <p:nvPr>
            <p:ph type="body" idx="1"/>
          </p:nvPr>
        </p:nvSpPr>
        <p:spPr>
          <a:xfrm>
            <a:off x="7065725" y="2707450"/>
            <a:ext cx="1829400" cy="1169100"/>
          </a:xfrm>
          <a:prstGeom prst="rect">
            <a:avLst/>
          </a:prstGeom>
          <a:solidFill>
            <a:srgbClr val="9FC5E8"/>
          </a:solidFill>
        </p:spPr>
        <p:txBody>
          <a:bodyPr spcFirstLastPara="1" wrap="square" lIns="91425" tIns="45700" rIns="91425" bIns="45700" anchor="t" anchorCtr="0">
            <a:normAutofit fontScale="92500" lnSpcReduction="20000"/>
          </a:bodyPr>
          <a:lstStyle/>
          <a:p>
            <a:pPr marL="179999" lvl="0" indent="-159849" algn="l" rtl="0">
              <a:spcBef>
                <a:spcPts val="750"/>
              </a:spcBef>
              <a:spcAft>
                <a:spcPts val="0"/>
              </a:spcAft>
              <a:buSzPts val="1100"/>
              <a:buChar char="•"/>
            </a:pPr>
            <a:r>
              <a:rPr lang="en-GB" sz="1100"/>
              <a:t>Trusted nodes are a potential security risk.  </a:t>
            </a:r>
            <a:endParaRPr sz="1100"/>
          </a:p>
          <a:p>
            <a:pPr marL="179999" lvl="0" indent="-159849" algn="l" rtl="0">
              <a:spcBef>
                <a:spcPts val="1000"/>
              </a:spcBef>
              <a:spcAft>
                <a:spcPts val="0"/>
              </a:spcAft>
              <a:buSzPts val="1100"/>
              <a:buChar char="•"/>
            </a:pPr>
            <a:r>
              <a:rPr lang="en-GB" sz="1100"/>
              <a:t>No quantum security </a:t>
            </a:r>
            <a:endParaRPr sz="1100"/>
          </a:p>
          <a:p>
            <a:pPr marL="179999" lvl="0" indent="-159849" algn="l" rtl="0">
              <a:spcBef>
                <a:spcPts val="1000"/>
              </a:spcBef>
              <a:spcAft>
                <a:spcPts val="1000"/>
              </a:spcAft>
              <a:buSzPts val="1100"/>
              <a:buChar char="•"/>
            </a:pPr>
            <a:r>
              <a:rPr lang="en-GB" sz="1100"/>
              <a:t>Difficult to certify as secure</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a:off x="350200" y="812026"/>
            <a:ext cx="8439300" cy="33786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GB" sz="1200" b="1" dirty="0"/>
              <a:t>Limitations:</a:t>
            </a:r>
            <a:endParaRPr sz="1200" b="1" dirty="0"/>
          </a:p>
          <a:p>
            <a:pPr marL="457200" lvl="0" indent="-310832" algn="l" rtl="0">
              <a:spcBef>
                <a:spcPts val="1000"/>
              </a:spcBef>
              <a:spcAft>
                <a:spcPts val="0"/>
              </a:spcAft>
              <a:buSzPct val="100000"/>
              <a:buChar char="•"/>
            </a:pPr>
            <a:r>
              <a:rPr lang="en-GB" sz="1200" dirty="0"/>
              <a:t>Traditional single photon solutions such as BB84 have a typical span length of less than 100km. This is due to the scattering of photons in the fibre.</a:t>
            </a:r>
            <a:endParaRPr sz="1200" dirty="0"/>
          </a:p>
          <a:p>
            <a:pPr marL="457200" lvl="0" indent="-310832" algn="l" rtl="0">
              <a:spcBef>
                <a:spcPts val="1000"/>
              </a:spcBef>
              <a:spcAft>
                <a:spcPts val="0"/>
              </a:spcAft>
              <a:buSzPct val="100000"/>
              <a:buChar char="•"/>
            </a:pPr>
            <a:r>
              <a:rPr lang="en-GB" sz="1200" dirty="0"/>
              <a:t>Intermediate nodes require </a:t>
            </a:r>
            <a:r>
              <a:rPr lang="en-GB" sz="1200" dirty="0">
                <a:solidFill>
                  <a:schemeClr val="dk1"/>
                </a:solidFill>
              </a:rPr>
              <a:t>trusting intermediate </a:t>
            </a:r>
            <a:r>
              <a:rPr lang="en-GB" sz="1200" dirty="0"/>
              <a:t>nodes</a:t>
            </a:r>
            <a:endParaRPr sz="1200" dirty="0"/>
          </a:p>
          <a:p>
            <a:pPr marL="457200" lvl="0" indent="-310832" algn="l" rtl="0">
              <a:spcBef>
                <a:spcPts val="1000"/>
              </a:spcBef>
              <a:spcAft>
                <a:spcPts val="0"/>
              </a:spcAft>
              <a:buSzPct val="100000"/>
              <a:buChar char="•"/>
            </a:pPr>
            <a:r>
              <a:rPr lang="en-GB" sz="1200" dirty="0"/>
              <a:t>Number of secure bits delivered by a point-to-point QKD link is fundamentally limited to 1.44η, the Secret Key Capacity (SKC) of the channel, with </a:t>
            </a:r>
            <a:r>
              <a:rPr lang="en-GB" sz="1200" dirty="0" err="1"/>
              <a:t>η</a:t>
            </a:r>
            <a:r>
              <a:rPr lang="en-GB" sz="1200" dirty="0"/>
              <a:t> being the channel transmission probability</a:t>
            </a:r>
            <a:endParaRPr sz="1200" baseline="-25000" dirty="0"/>
          </a:p>
          <a:p>
            <a:pPr marL="0" lvl="0" indent="0" algn="l" rtl="0">
              <a:spcBef>
                <a:spcPts val="1000"/>
              </a:spcBef>
              <a:spcAft>
                <a:spcPts val="0"/>
              </a:spcAft>
              <a:buNone/>
            </a:pPr>
            <a:r>
              <a:rPr lang="en-GB" sz="1200" b="1" dirty="0"/>
              <a:t>Solution:</a:t>
            </a:r>
            <a:endParaRPr sz="1200" b="1" dirty="0"/>
          </a:p>
          <a:p>
            <a:pPr marL="457200" lvl="0" indent="-310832" algn="l" rtl="0">
              <a:spcBef>
                <a:spcPts val="1000"/>
              </a:spcBef>
              <a:spcAft>
                <a:spcPts val="0"/>
              </a:spcAft>
              <a:buSzPct val="100000"/>
              <a:buChar char="•"/>
            </a:pPr>
            <a:r>
              <a:rPr lang="en-GB" sz="1200" dirty="0"/>
              <a:t>Twin-Field (TF) QKD protocol</a:t>
            </a:r>
            <a:endParaRPr sz="1200" dirty="0"/>
          </a:p>
          <a:p>
            <a:pPr marL="457200" lvl="0" indent="-310832" algn="l" rtl="0">
              <a:spcBef>
                <a:spcPts val="1000"/>
              </a:spcBef>
              <a:spcAft>
                <a:spcPts val="0"/>
              </a:spcAft>
              <a:buSzPct val="100000"/>
              <a:buChar char="•"/>
            </a:pPr>
            <a:r>
              <a:rPr lang="en-GB" sz="1200" dirty="0"/>
              <a:t>Scaling the key rate proportionally to the square root of </a:t>
            </a:r>
            <a:r>
              <a:rPr lang="en-GB" sz="1200" dirty="0" err="1"/>
              <a:t>η</a:t>
            </a:r>
            <a:r>
              <a:rPr lang="en-GB" sz="1200" dirty="0"/>
              <a:t>, surpassing the PLOB bound and extending the range of QKD.</a:t>
            </a:r>
            <a:endParaRPr sz="1200" dirty="0"/>
          </a:p>
          <a:p>
            <a:pPr marL="457200" lvl="0" indent="-310832" algn="l" rtl="0">
              <a:spcBef>
                <a:spcPts val="1000"/>
              </a:spcBef>
              <a:spcAft>
                <a:spcPts val="0"/>
              </a:spcAft>
              <a:buSzPct val="100000"/>
              <a:buChar char="•"/>
            </a:pPr>
            <a:r>
              <a:rPr lang="en-GB" sz="1200" dirty="0"/>
              <a:t>Experimental laboratory implementations of TF-QKD have been demonstrated over up to 1000 km of fibre</a:t>
            </a:r>
            <a:endParaRPr sz="1200" dirty="0"/>
          </a:p>
          <a:p>
            <a:pPr marL="457200" lvl="0" indent="-310832" algn="l" rtl="0">
              <a:spcBef>
                <a:spcPts val="1000"/>
              </a:spcBef>
              <a:spcAft>
                <a:spcPts val="1000"/>
              </a:spcAft>
              <a:buSzPct val="100000"/>
              <a:buChar char="•"/>
            </a:pPr>
            <a:r>
              <a:rPr lang="en-GB" sz="1200" dirty="0"/>
              <a:t>TF-QKD across GEANT network will demonstrate the technology over operational telecommunication infrastructure and extend the range of practical QKD</a:t>
            </a:r>
            <a:endParaRPr sz="1200" dirty="0"/>
          </a:p>
        </p:txBody>
      </p:sp>
      <p:sp>
        <p:nvSpPr>
          <p:cNvPr id="179" name="Google Shape;179;p29"/>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Limitations of traditional QKD and TF-QKD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body" idx="1"/>
          </p:nvPr>
        </p:nvSpPr>
        <p:spPr>
          <a:xfrm>
            <a:off x="475500" y="827251"/>
            <a:ext cx="8439300" cy="3327900"/>
          </a:xfrm>
          <a:prstGeom prst="rect">
            <a:avLst/>
          </a:prstGeom>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GB" sz="1500" b="1"/>
              <a:t>The vision:</a:t>
            </a:r>
            <a:endParaRPr sz="1500" b="1"/>
          </a:p>
          <a:p>
            <a:pPr marL="457200" lvl="0" indent="-317500" algn="l" rtl="0">
              <a:spcBef>
                <a:spcPts val="1000"/>
              </a:spcBef>
              <a:spcAft>
                <a:spcPts val="0"/>
              </a:spcAft>
              <a:buSzPts val="1400"/>
              <a:buChar char="•"/>
            </a:pPr>
            <a:r>
              <a:rPr lang="en-GB" sz="1400"/>
              <a:t>Establish a European-wide quantum communication infrastructure (euroQCI). </a:t>
            </a:r>
            <a:endParaRPr sz="1400"/>
          </a:p>
          <a:p>
            <a:pPr marL="457200" lvl="0" indent="-317500" algn="l" rtl="0">
              <a:spcBef>
                <a:spcPts val="1000"/>
              </a:spcBef>
              <a:spcAft>
                <a:spcPts val="0"/>
              </a:spcAft>
              <a:buSzPts val="1400"/>
              <a:buChar char="•"/>
            </a:pPr>
            <a:r>
              <a:rPr lang="en-GB" sz="1400"/>
              <a:t>24 countries already signed the Declaration and have agreed to work towards the development of a QCI across Europe. </a:t>
            </a:r>
            <a:endParaRPr sz="1400"/>
          </a:p>
          <a:p>
            <a:pPr marL="457200" lvl="0" indent="-317500" algn="l" rtl="0">
              <a:spcBef>
                <a:spcPts val="1000"/>
              </a:spcBef>
              <a:spcAft>
                <a:spcPts val="0"/>
              </a:spcAft>
              <a:buSzPts val="1400"/>
              <a:buChar char="•"/>
            </a:pPr>
            <a:r>
              <a:rPr lang="en-GB" sz="1400"/>
              <a:t>Europe’s quantum industry has also expressed its strong support for a QCI for Europe</a:t>
            </a:r>
            <a:endParaRPr sz="1400"/>
          </a:p>
          <a:p>
            <a:pPr marL="457200" lvl="0" indent="-323850" algn="l" rtl="0">
              <a:spcBef>
                <a:spcPts val="1000"/>
              </a:spcBef>
              <a:spcAft>
                <a:spcPts val="0"/>
              </a:spcAft>
              <a:buSzPts val="1500"/>
              <a:buChar char="•"/>
            </a:pPr>
            <a:r>
              <a:rPr lang="en-GB" sz="1400"/>
              <a:t>Representatives of 24 major European companies that manufacture quantum technology products and systems.</a:t>
            </a:r>
            <a:r>
              <a:rPr lang="en-GB" sz="1500"/>
              <a:t>  </a:t>
            </a:r>
            <a:endParaRPr sz="1500"/>
          </a:p>
          <a:p>
            <a:pPr marL="0" lvl="0" indent="0" algn="l" rtl="0">
              <a:spcBef>
                <a:spcPts val="1000"/>
              </a:spcBef>
              <a:spcAft>
                <a:spcPts val="0"/>
              </a:spcAft>
              <a:buNone/>
            </a:pPr>
            <a:r>
              <a:rPr lang="en-GB" sz="1500" b="1"/>
              <a:t>Strategic research agenda:</a:t>
            </a:r>
            <a:endParaRPr sz="1500" b="1"/>
          </a:p>
          <a:p>
            <a:pPr marL="457200" lvl="0" indent="-323850" algn="l" rtl="0">
              <a:spcBef>
                <a:spcPts val="1000"/>
              </a:spcBef>
              <a:spcAft>
                <a:spcPts val="0"/>
              </a:spcAft>
              <a:buSzPts val="1500"/>
              <a:buChar char="•"/>
            </a:pPr>
            <a:r>
              <a:rPr lang="en-GB" sz="1500"/>
              <a:t>The Quantum Flagship agenda is to develop a Europe-wide quantum network </a:t>
            </a:r>
            <a:endParaRPr sz="1500"/>
          </a:p>
          <a:p>
            <a:pPr marL="914400" lvl="1" indent="-311150" algn="l" rtl="0">
              <a:spcBef>
                <a:spcPts val="1000"/>
              </a:spcBef>
              <a:spcAft>
                <a:spcPts val="0"/>
              </a:spcAft>
              <a:buSzPts val="1300"/>
              <a:buChar char="•"/>
            </a:pPr>
            <a:r>
              <a:rPr lang="en-GB" sz="1300"/>
              <a:t>that complements and expands the current digital infrastructure, </a:t>
            </a:r>
            <a:endParaRPr sz="1300"/>
          </a:p>
          <a:p>
            <a:pPr marL="914400" lvl="1" indent="-311150" algn="l" rtl="0">
              <a:spcBef>
                <a:spcPts val="1000"/>
              </a:spcBef>
              <a:spcAft>
                <a:spcPts val="1000"/>
              </a:spcAft>
              <a:buSzPts val="1300"/>
              <a:buChar char="•"/>
            </a:pPr>
            <a:r>
              <a:rPr lang="en-GB" sz="1300"/>
              <a:t>and lays the foundations for a quantum  internet.</a:t>
            </a:r>
            <a:endParaRPr sz="1300"/>
          </a:p>
        </p:txBody>
      </p:sp>
      <p:sp>
        <p:nvSpPr>
          <p:cNvPr id="185" name="Google Shape;185;p30"/>
          <p:cNvSpPr txBox="1">
            <a:spLocks noGrp="1"/>
          </p:cNvSpPr>
          <p:nvPr>
            <p:ph type="title"/>
          </p:nvPr>
        </p:nvSpPr>
        <p:spPr>
          <a:xfrm>
            <a:off x="350201" y="131562"/>
            <a:ext cx="8439300" cy="69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The European landmark</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ANT Associ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1528</Words>
  <Application>Microsoft Macintosh PowerPoint</Application>
  <PresentationFormat>On-screen Show (16:9)</PresentationFormat>
  <Paragraphs>134</Paragraphs>
  <Slides>19</Slides>
  <Notes>19</Notes>
  <HiddenSlides>3</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Simple Light</vt:lpstr>
      <vt:lpstr>GEANT Association</vt:lpstr>
      <vt:lpstr>PowerPoint Presentation</vt:lpstr>
      <vt:lpstr>Wave function and quantum measurement</vt:lpstr>
      <vt:lpstr>Qubits</vt:lpstr>
      <vt:lpstr>No-cloning theorem</vt:lpstr>
      <vt:lpstr>Quantum Key Distribution (QKD)</vt:lpstr>
      <vt:lpstr>Single photon QKD</vt:lpstr>
      <vt:lpstr>QKD in the GEANT network</vt:lpstr>
      <vt:lpstr>Limitations of traditional QKD and TF-QKD</vt:lpstr>
      <vt:lpstr>The European landmark</vt:lpstr>
      <vt:lpstr>OPENQKD Open Calls</vt:lpstr>
      <vt:lpstr>OPENQKD Open Calls</vt:lpstr>
      <vt:lpstr>The GÉANT-Toshiba Open Call</vt:lpstr>
      <vt:lpstr>Long-haul QKD proof-of-concept </vt:lpstr>
      <vt:lpstr>The Twin-Feld (TF) QKD protocol</vt:lpstr>
      <vt:lpstr>Experimental schematic</vt:lpstr>
      <vt:lpstr>Reference functional diagram for quantum layer</vt:lpstr>
      <vt:lpstr>Dual-band phase stabilisation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Domenico Vicinanza</cp:lastModifiedBy>
  <cp:revision>1</cp:revision>
  <dcterms:modified xsi:type="dcterms:W3CDTF">2023-06-03T00:15:21Z</dcterms:modified>
</cp:coreProperties>
</file>