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sldIdLst>
    <p:sldId id="296" r:id="rId6"/>
    <p:sldId id="297" r:id="rId7"/>
    <p:sldId id="316" r:id="rId8"/>
    <p:sldId id="319" r:id="rId9"/>
    <p:sldId id="298" r:id="rId10"/>
    <p:sldId id="318" r:id="rId11"/>
    <p:sldId id="317" r:id="rId12"/>
    <p:sldId id="322" r:id="rId13"/>
    <p:sldId id="323" r:id="rId14"/>
    <p:sldId id="325" r:id="rId15"/>
    <p:sldId id="324" r:id="rId16"/>
    <p:sldId id="310" r:id="rId17"/>
    <p:sldId id="326" r:id="rId18"/>
    <p:sldId id="327" r:id="rId19"/>
    <p:sldId id="321" r:id="rId20"/>
    <p:sldId id="295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, Context, Problem Stmt" id="{E589F3AE-1ED2-4681-9439-BAAC99E55DE1}">
          <p14:sldIdLst>
            <p14:sldId id="296"/>
            <p14:sldId id="297"/>
            <p14:sldId id="316"/>
            <p14:sldId id="319"/>
            <p14:sldId id="298"/>
          </p14:sldIdLst>
        </p14:section>
        <p14:section name="GARR Academy" id="{A8C0553C-26AE-434E-9BF5-680F02D6E0C1}">
          <p14:sldIdLst>
            <p14:sldId id="318"/>
            <p14:sldId id="317"/>
            <p14:sldId id="322"/>
            <p14:sldId id="323"/>
            <p14:sldId id="325"/>
            <p14:sldId id="324"/>
          </p14:sldIdLst>
        </p14:section>
        <p14:section name="Lessons and Future" id="{0C249902-9D04-4751-B132-86FE2932B0D7}">
          <p14:sldIdLst>
            <p14:sldId id="310"/>
            <p14:sldId id="326"/>
          </p14:sldIdLst>
        </p14:section>
        <p14:section name="Wrap-up" id="{4D310422-9805-48BE-9D68-9D76C20BEC96}">
          <p14:sldIdLst>
            <p14:sldId id="327"/>
            <p14:sldId id="321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500"/>
    <a:srgbClr val="E73D4A"/>
    <a:srgbClr val="414140"/>
    <a:srgbClr val="1A6992"/>
    <a:srgbClr val="008B96"/>
    <a:srgbClr val="34699A"/>
    <a:srgbClr val="2F9285"/>
    <a:srgbClr val="5B2D35"/>
    <a:srgbClr val="F59AA2"/>
    <a:srgbClr val="00A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 autoAdjust="0"/>
    <p:restoredTop sz="84046" autoAdjust="0"/>
  </p:normalViewPr>
  <p:slideViewPr>
    <p:cSldViewPr snapToGrid="0">
      <p:cViewPr varScale="1">
        <p:scale>
          <a:sx n="128" d="100"/>
          <a:sy n="128" d="100"/>
        </p:scale>
        <p:origin x="568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29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89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of GARR Workshop</a:t>
            </a:r>
          </a:p>
          <a:p>
            <a:r>
              <a:rPr lang="en-US" dirty="0"/>
              <a:t>Involvement in one of the GARR Community's yearly key events</a:t>
            </a:r>
          </a:p>
          <a:p>
            <a:r>
              <a:rPr lang="en-US" dirty="0"/>
              <a:t>Being confronted with the topics we really deal with, making contact with GARR users and understand GARR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68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YOLO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19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39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57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44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50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2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Space,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3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is implicit, are we still relevant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76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needle in the haystack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6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Purpose: Targeted selection and training of young talent to be trained and hired</a:t>
            </a:r>
          </a:p>
          <a:p>
            <a:r>
              <a:rPr lang="en-US" dirty="0"/>
              <a:t>Requirements for participation: possession of a bachelor's degree in technical and scientific disciplines not more than three years old or a high school or ITS diploma in technical and scientific subjects</a:t>
            </a:r>
          </a:p>
          <a:p>
            <a:r>
              <a:rPr lang="en-US" dirty="0"/>
              <a:t>No more than three years passed since graduation</a:t>
            </a:r>
          </a:p>
          <a:p>
            <a:r>
              <a:rPr lang="en-US" dirty="0"/>
              <a:t>Professional figure to be trained: DevOps Engineer</a:t>
            </a:r>
          </a:p>
          <a:p>
            <a:r>
              <a:rPr lang="en-US" dirty="0"/>
              <a:t>Number of trainees: max 12 chosen by GARR through selection</a:t>
            </a:r>
          </a:p>
          <a:p>
            <a:r>
              <a:rPr lang="en-US" dirty="0"/>
              <a:t>Training path entirely defined by GARR</a:t>
            </a:r>
          </a:p>
          <a:p>
            <a:r>
              <a:rPr lang="en-US" dirty="0"/>
              <a:t>Duration120 hours(15 days) total of which 8 hours mandatory safety training and 8 hours cross training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4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10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8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Collaborative docs and code versioning</a:t>
            </a:r>
          </a:p>
          <a:p>
            <a:r>
              <a:rPr lang="en-US" dirty="0"/>
              <a:t>Hands-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6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8FFCFB-A2D6-44FD-A6E8-9CC7383FC4B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6758D40-DF80-6D45-03ED-5AD8B9541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84CE6E-D02B-BABA-CCB1-07AD8907B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ECBA43A-EBD9-CD7B-77F7-156603046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2968" y="295238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2968" y="2278904"/>
            <a:ext cx="5793498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274" y="1568939"/>
            <a:ext cx="5793498" cy="42881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2968" y="3362132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62968" y="3656619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0FE09F2-B14B-F9A7-4513-8B2FF762A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13446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3B639B-8E32-541A-63CB-991F5D276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293"/>
          <a:stretch/>
        </p:blipFill>
        <p:spPr>
          <a:xfrm>
            <a:off x="350201" y="4752828"/>
            <a:ext cx="908858" cy="27114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410BC38-7C9D-15E4-84B6-ECCF5D1A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7028" r="21626" b="73781"/>
          <a:stretch/>
        </p:blipFill>
        <p:spPr>
          <a:xfrm>
            <a:off x="4839562" y="4629812"/>
            <a:ext cx="4127158" cy="5136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BFC2B1-B144-02BC-DE3C-6CE55245BC8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0472FF4-AC32-C1ED-F7EA-9B50E3B26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6662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4F466D7-686C-06C3-02E8-0BD011B30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pic>
        <p:nvPicPr>
          <p:cNvPr id="25" name="Picture 2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E551EE4-411B-283D-DCDC-7B23F637E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C670CD4-7DB7-994B-E77D-0D9FC750E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357816"/>
            <a:ext cx="9144000" cy="785684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9E720D-2634-290D-DB15-130A152F1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788"/>
          <a:stretch/>
        </p:blipFill>
        <p:spPr>
          <a:xfrm>
            <a:off x="350200" y="4479156"/>
            <a:ext cx="1274549" cy="525087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B68E06C-FB38-3501-E14C-8A908E707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2161" r="21626" b="73781"/>
          <a:stretch/>
        </p:blipFill>
        <p:spPr>
          <a:xfrm>
            <a:off x="4839562" y="4357814"/>
            <a:ext cx="4127158" cy="785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2981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1A699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29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Relationship Id="rId1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10.sv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006A-16F3-59F8-FD22-72F496522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Fabio Farina, Consortium GARR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F55B6C-DAEA-92B4-566C-BB543E712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356" y="2323345"/>
            <a:ext cx="5793498" cy="37659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6070B-413B-5CE1-E4B5-3863E325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Who will join us at TNC 2028?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86F00-9A62-CB98-4DEC-B9D59F398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TNC23, Tirana - Albania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A2B39-9BE5-C36B-61F8-FCFD9EDE05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8 June 2023</a:t>
            </a:r>
          </a:p>
        </p:txBody>
      </p:sp>
    </p:spTree>
    <p:extLst>
      <p:ext uri="{BB962C8B-B14F-4D97-AF65-F5344CB8AC3E}">
        <p14:creationId xmlns:p14="http://schemas.microsoft.com/office/powerpoint/2010/main" val="417822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66B8A444-FB97-492F-8877-6ACB9DE77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4937" y="2260448"/>
            <a:ext cx="5583125" cy="20614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0F23A8A-0153-4863-BEEE-6D1B92585A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841" y="1034902"/>
            <a:ext cx="1590359" cy="66017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E807D0-E7CD-4848-B144-18EEEE5F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41" y="1202314"/>
            <a:ext cx="1590359" cy="325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50 Applicants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0439A-0CB6-45E6-9FE1-C80CD6BD2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1B966B-402D-4D28-AF34-F27EEF23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/>
          <a:lstStyle/>
          <a:p>
            <a:r>
              <a:rPr lang="en-US" dirty="0"/>
              <a:t>Preparing the class roll call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B53D84-05FD-4A4F-94CA-E85B72CD45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03582" y="896140"/>
            <a:ext cx="1171575" cy="98107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39D1E0-569B-40BF-907A-415D8DD8F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4476" y="1394246"/>
            <a:ext cx="782149" cy="6016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5978A9A-6B47-47F2-BD9C-146BC30997E1}"/>
              </a:ext>
            </a:extLst>
          </p:cNvPr>
          <p:cNvGrpSpPr/>
          <p:nvPr/>
        </p:nvGrpSpPr>
        <p:grpSpPr>
          <a:xfrm>
            <a:off x="3311021" y="1002894"/>
            <a:ext cx="1923029" cy="767566"/>
            <a:chOff x="3890141" y="979803"/>
            <a:chExt cx="1923029" cy="76756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F67BFE1-CFD1-4120-8D7A-AF655E434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11030" y="979803"/>
              <a:ext cx="1881251" cy="767566"/>
            </a:xfrm>
            <a:prstGeom prst="rect">
              <a:avLst/>
            </a:prstGeom>
          </p:spPr>
        </p:pic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20FBB9B5-CCC5-4155-B3E2-8917FBF06251}"/>
                </a:ext>
              </a:extLst>
            </p:cNvPr>
            <p:cNvSpPr txBox="1">
              <a:spLocks/>
            </p:cNvSpPr>
            <p:nvPr/>
          </p:nvSpPr>
          <p:spPr>
            <a:xfrm>
              <a:off x="3890141" y="1045493"/>
              <a:ext cx="1923029" cy="69582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Selection on CVs</a:t>
              </a:r>
            </a:p>
            <a:p>
              <a:pPr marL="0" indent="0" algn="ctr">
                <a:buNone/>
              </a:pPr>
              <a:r>
                <a:rPr lang="en-US" dirty="0"/>
                <a:t>32 candidates</a:t>
              </a:r>
            </a:p>
          </p:txBody>
        </p:sp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49F39CA-2FC8-4459-A96E-2BD62147A9F2}"/>
              </a:ext>
            </a:extLst>
          </p:cNvPr>
          <p:cNvSpPr txBox="1">
            <a:spLocks/>
          </p:cNvSpPr>
          <p:nvPr/>
        </p:nvSpPr>
        <p:spPr>
          <a:xfrm>
            <a:off x="1356692" y="2446058"/>
            <a:ext cx="5411857" cy="1734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 winners </a:t>
            </a:r>
          </a:p>
          <a:p>
            <a:r>
              <a:rPr lang="en-US" dirty="0"/>
              <a:t>Physics and Computer Science B.Sc., some freshmen</a:t>
            </a:r>
          </a:p>
          <a:p>
            <a:r>
              <a:rPr lang="en-US" dirty="0"/>
              <a:t>~22yo (19yo high school graduate, 27yo astrophysicist) </a:t>
            </a:r>
          </a:p>
          <a:p>
            <a:r>
              <a:rPr lang="en-US" dirty="0"/>
              <a:t>From many Italian regions, but just one woman</a:t>
            </a:r>
          </a:p>
          <a:p>
            <a:r>
              <a:rPr lang="en-US" dirty="0"/>
              <a:t>1 drop-out due to logistical problems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6DD7E17-7DE9-484E-B6DB-2D5C527D63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0803" y="896140"/>
            <a:ext cx="1171575" cy="9810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3D4CB53-6DCD-4945-B310-FF00BD24ABD9}"/>
              </a:ext>
            </a:extLst>
          </p:cNvPr>
          <p:cNvGrpSpPr/>
          <p:nvPr/>
        </p:nvGrpSpPr>
        <p:grpSpPr>
          <a:xfrm>
            <a:off x="6540020" y="674565"/>
            <a:ext cx="2477240" cy="1380843"/>
            <a:chOff x="6540020" y="674565"/>
            <a:chExt cx="2477240" cy="1380843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0072EE3-70FD-42E9-B735-26F33DD4A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40020" y="674565"/>
              <a:ext cx="2477240" cy="1380843"/>
            </a:xfrm>
            <a:prstGeom prst="rect">
              <a:avLst/>
            </a:prstGeom>
          </p:spPr>
        </p:pic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B7452704-2E24-41B5-8016-3CE9ED2AB915}"/>
                </a:ext>
              </a:extLst>
            </p:cNvPr>
            <p:cNvSpPr txBox="1">
              <a:spLocks/>
            </p:cNvSpPr>
            <p:nvPr/>
          </p:nvSpPr>
          <p:spPr>
            <a:xfrm>
              <a:off x="6601400" y="936054"/>
              <a:ext cx="2354481" cy="857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Attitudinal interviews</a:t>
              </a:r>
            </a:p>
            <a:p>
              <a:pPr marL="0" indent="0">
                <a:buNone/>
              </a:pPr>
              <a:r>
                <a:rPr lang="en-US" dirty="0"/>
                <a:t>15 admitted to technical interview</a:t>
              </a: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D7EBDCF8-04C0-47AE-A155-25CF46368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425553">
            <a:off x="6682813" y="1865716"/>
            <a:ext cx="1171575" cy="98107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3C6DC26-3832-4BF3-873D-A26F2B0682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68549" y="3215309"/>
            <a:ext cx="726226" cy="10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6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77D041-2BD7-48A8-913A-1A4FCFC33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73" y="633477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88B0AF-9523-4490-9946-E6FCA05EE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9" y="827388"/>
            <a:ext cx="3240000" cy="2159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17A6D-C024-4496-A3EF-11D4DBEE59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94" y="784262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89B767-6F24-474E-BDE7-26CBF4985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3CD6F6-CB25-471D-96B7-10E05785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Showtime!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6BBC5-5B15-4284-AA3A-FDCE572620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98" y="2383103"/>
            <a:ext cx="3240000" cy="216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5912F8-683A-45E1-BB4D-5359631782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5" y="2383103"/>
            <a:ext cx="4377898" cy="1976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661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1F0A5D-F658-4047-AD75-9315A324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508501"/>
          </a:xfrm>
        </p:spPr>
        <p:txBody>
          <a:bodyPr>
            <a:normAutofit/>
          </a:bodyPr>
          <a:lstStyle/>
          <a:p>
            <a:r>
              <a:rPr lang="en-US" dirty="0"/>
              <a:t>Fixed-term employment for 5 Academy graduates, 4 now are permanent positions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we learned about 20-year-olds </a:t>
            </a:r>
          </a:p>
          <a:p>
            <a:pPr lvl="1"/>
            <a:r>
              <a:rPr lang="en-US" dirty="0"/>
              <a:t>Digital natives way of learning</a:t>
            </a:r>
          </a:p>
          <a:p>
            <a:pPr lvl="1"/>
            <a:r>
              <a:rPr lang="en-US" dirty="0"/>
              <a:t>Internationalization, work-life balance</a:t>
            </a:r>
          </a:p>
          <a:p>
            <a:pPr lvl="1"/>
            <a:r>
              <a:rPr lang="en-US" dirty="0"/>
              <a:t>Relevance of their contribution</a:t>
            </a:r>
          </a:p>
          <a:p>
            <a:pPr lvl="1"/>
            <a:r>
              <a:rPr lang="en-US" dirty="0"/>
              <a:t>Continuous learning and curiosity</a:t>
            </a:r>
            <a:endParaRPr lang="it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BED1F-39F0-497F-947E-C28D869D8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88FB76-597D-489B-B211-FF519EB2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to the Academy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FAC9E-B5C4-45B7-B0B9-7BFD569E5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45" y="1504481"/>
            <a:ext cx="4182366" cy="2788244"/>
          </a:xfrm>
          <a:prstGeom prst="roundRect">
            <a:avLst>
              <a:gd name="adj" fmla="val 9559"/>
            </a:avLst>
          </a:prstGeom>
        </p:spPr>
      </p:pic>
    </p:spTree>
    <p:extLst>
      <p:ext uri="{BB962C8B-B14F-4D97-AF65-F5344CB8AC3E}">
        <p14:creationId xmlns:p14="http://schemas.microsoft.com/office/powerpoint/2010/main" val="163037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6DD160D-7DD2-4990-8314-79A7A90A4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192" y="816796"/>
            <a:ext cx="7021997" cy="86727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7F439F-D7E6-4E75-A3DE-007BA3646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338" y="923311"/>
            <a:ext cx="6579706" cy="6426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Repeatable? YES, upcoming edition for all GARR technical roles</a:t>
            </a:r>
          </a:p>
          <a:p>
            <a:r>
              <a:rPr lang="en-US" dirty="0">
                <a:solidFill>
                  <a:schemeClr val="tx1"/>
                </a:solidFill>
              </a:rPr>
              <a:t>Agile methods, NetOps/DevOps for NOC, CERT, and other teams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5B3A7-7D83-4792-BF85-806FFCD8B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5977E6-9D49-49B9-81C5-2A3E98E2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Evolution, adoption and </a:t>
            </a:r>
            <a:r>
              <a:rPr lang="en-US" dirty="0"/>
              <a:t>wider horizons</a:t>
            </a:r>
            <a:r>
              <a:rPr lang="en-GB" dirty="0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4827A0-9B57-43E5-BA25-0D5443E0BD91}"/>
              </a:ext>
            </a:extLst>
          </p:cNvPr>
          <p:cNvGrpSpPr/>
          <p:nvPr/>
        </p:nvGrpSpPr>
        <p:grpSpPr>
          <a:xfrm>
            <a:off x="2768049" y="1857715"/>
            <a:ext cx="5967890" cy="1228384"/>
            <a:chOff x="3559771" y="1959822"/>
            <a:chExt cx="5176167" cy="1166303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8E73B5F-E6EE-48FD-9147-11E3308D2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59771" y="1959822"/>
              <a:ext cx="5176167" cy="1166303"/>
            </a:xfrm>
            <a:prstGeom prst="rect">
              <a:avLst/>
            </a:prstGeom>
          </p:spPr>
        </p:pic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42E74819-0686-45FE-A470-44DBC70CA050}"/>
                </a:ext>
              </a:extLst>
            </p:cNvPr>
            <p:cNvSpPr txBox="1">
              <a:spLocks/>
            </p:cNvSpPr>
            <p:nvPr/>
          </p:nvSpPr>
          <p:spPr>
            <a:xfrm>
              <a:off x="3713271" y="2077649"/>
              <a:ext cx="4869167" cy="9989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Exportable to other NRENs?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Narrow set of topics that your experts are very confident about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Hands-on trainings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Social media coverage was a booster</a:t>
              </a:r>
              <a:endParaRPr lang="en-GB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D9E20727-4916-4895-AC3D-926E3A9278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079" y="3259740"/>
            <a:ext cx="8258859" cy="1083365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B4F72317-8BF9-4AC8-825F-3B52D2CBF830}"/>
              </a:ext>
            </a:extLst>
          </p:cNvPr>
          <p:cNvSpPr txBox="1">
            <a:spLocks/>
          </p:cNvSpPr>
          <p:nvPr/>
        </p:nvSpPr>
        <p:spPr>
          <a:xfrm>
            <a:off x="704762" y="3490012"/>
            <a:ext cx="8439238" cy="6285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we imagine a Joint Academy involving more NRENs? </a:t>
            </a:r>
          </a:p>
          <a:p>
            <a:r>
              <a:rPr lang="en-US" dirty="0"/>
              <a:t>Like PhD schools, HPC exchange programs, CERN summer and technical students</a:t>
            </a:r>
          </a:p>
        </p:txBody>
      </p:sp>
    </p:spTree>
    <p:extLst>
      <p:ext uri="{BB962C8B-B14F-4D97-AF65-F5344CB8AC3E}">
        <p14:creationId xmlns:p14="http://schemas.microsoft.com/office/powerpoint/2010/main" val="20631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387C57C-D498-4A55-9449-4DEB0477B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461" y="785796"/>
            <a:ext cx="3782286" cy="86270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F13EAB-0054-4FB4-A8DA-365CE8A1E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22031"/>
            <a:ext cx="3711546" cy="590238"/>
          </a:xfrm>
        </p:spPr>
        <p:txBody>
          <a:bodyPr>
            <a:normAutofit/>
          </a:bodyPr>
          <a:lstStyle/>
          <a:p>
            <a:r>
              <a:rPr lang="en-US" dirty="0"/>
              <a:t>Cause analysis of difficulties in finding and retaining new employees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3C9E2-FEEF-4F57-A523-28AF29B2B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2AF364-5928-46D8-885F-E474AA1E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CD635C-C47A-445B-98EF-F196EEB609E1}"/>
              </a:ext>
            </a:extLst>
          </p:cNvPr>
          <p:cNvGrpSpPr/>
          <p:nvPr/>
        </p:nvGrpSpPr>
        <p:grpSpPr>
          <a:xfrm>
            <a:off x="3676253" y="1702397"/>
            <a:ext cx="5113186" cy="1216149"/>
            <a:chOff x="3676253" y="1702397"/>
            <a:chExt cx="5113186" cy="121614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CA6EEFF-2DE0-4176-AB80-982DEA6F6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6253" y="1702397"/>
              <a:ext cx="5113186" cy="1216149"/>
            </a:xfrm>
            <a:prstGeom prst="rect">
              <a:avLst/>
            </a:prstGeom>
          </p:spPr>
        </p:pic>
        <p:sp>
          <p:nvSpPr>
            <p:cNvPr id="5" name="Content Placeholder 1">
              <a:extLst>
                <a:ext uri="{FF2B5EF4-FFF2-40B4-BE49-F238E27FC236}">
                  <a16:creationId xmlns:a16="http://schemas.microsoft.com/office/drawing/2014/main" id="{56EACEC4-2694-4422-AED2-5371CEE29C82}"/>
                </a:ext>
              </a:extLst>
            </p:cNvPr>
            <p:cNvSpPr txBox="1">
              <a:spLocks/>
            </p:cNvSpPr>
            <p:nvPr/>
          </p:nvSpPr>
          <p:spPr>
            <a:xfrm>
              <a:off x="3735867" y="1829642"/>
              <a:ext cx="4993959" cy="9616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GARR Academy</a:t>
              </a:r>
            </a:p>
            <a:p>
              <a:r>
                <a:rPr lang="en-US" dirty="0"/>
                <a:t>4 new DevOps to work on the next GARR network</a:t>
              </a:r>
            </a:p>
            <a:p>
              <a:r>
                <a:rPr lang="en-US" dirty="0"/>
                <a:t>Internal expertise available to train new resources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B0EB04-4AE6-4A09-8761-41ECA3DD1852}"/>
              </a:ext>
            </a:extLst>
          </p:cNvPr>
          <p:cNvGrpSpPr/>
          <p:nvPr/>
        </p:nvGrpSpPr>
        <p:grpSpPr>
          <a:xfrm>
            <a:off x="505606" y="3139321"/>
            <a:ext cx="8361999" cy="1216149"/>
            <a:chOff x="505606" y="3139321"/>
            <a:chExt cx="8361999" cy="1216149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752C7D0-91EB-4357-BBEA-DE489DC2F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5606" y="3139321"/>
              <a:ext cx="8361999" cy="1216149"/>
            </a:xfrm>
            <a:prstGeom prst="rect">
              <a:avLst/>
            </a:prstGeom>
          </p:spPr>
        </p:pic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05F0A67F-0B93-4DAB-B286-00947AE592AB}"/>
                </a:ext>
              </a:extLst>
            </p:cNvPr>
            <p:cNvSpPr txBox="1">
              <a:spLocks/>
            </p:cNvSpPr>
            <p:nvPr/>
          </p:nvSpPr>
          <p:spPr>
            <a:xfrm>
              <a:off x="861818" y="3267697"/>
              <a:ext cx="7649575" cy="9593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41414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More Academy editions</a:t>
              </a:r>
            </a:p>
            <a:p>
              <a:r>
                <a:rPr lang="en-US" dirty="0"/>
                <a:t>Academies as tool for other NRENs, and maybe in Collaborations</a:t>
              </a:r>
            </a:p>
            <a:p>
              <a:r>
                <a:rPr lang="en-US" dirty="0"/>
                <a:t>The no-so-trivial becoming knowledge diffusers </a:t>
              </a:r>
              <a:r>
                <a:rPr lang="en-US" dirty="0">
                  <a:sym typeface="Wingdings" panose="05000000000000000000" pitchFamily="2" charset="2"/>
                </a:rPr>
                <a:t> planning is the key to success</a:t>
              </a:r>
              <a:endParaRPr lang="en-US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42DC28B-5189-4632-B2FF-C0B2AB2114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80894">
            <a:off x="2553104" y="1492817"/>
            <a:ext cx="1171575" cy="9810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316ED6A-F1CD-4F4B-90E0-BBA614DAB9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425553">
            <a:off x="5196912" y="2712971"/>
            <a:ext cx="11715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6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C7DA4D-C271-458E-9B19-48FA71B42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14743" r="6091" b="10965"/>
          <a:stretch/>
        </p:blipFill>
        <p:spPr>
          <a:xfrm>
            <a:off x="3535981" y="1325541"/>
            <a:ext cx="4851274" cy="2807817"/>
          </a:xfrm>
          <a:prstGeom prst="roundRect">
            <a:avLst>
              <a:gd name="adj" fmla="val 10731"/>
            </a:avLst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97A58-EEC3-4612-8098-70E865FFB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03" y="827389"/>
            <a:ext cx="3239278" cy="37401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Thanks to all the contributors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solidFill>
                  <a:schemeClr val="tx1"/>
                </a:solidFill>
              </a:rPr>
              <a:t>Patrizia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Landi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Ilaria </a:t>
            </a:r>
            <a:r>
              <a:rPr lang="en-US" dirty="0" err="1">
                <a:solidFill>
                  <a:schemeClr val="tx1"/>
                </a:solidFill>
              </a:rPr>
              <a:t>Pezzetta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Eleonora Napolitano</a:t>
            </a:r>
          </a:p>
          <a:p>
            <a:r>
              <a:rPr lang="en-US" dirty="0">
                <a:solidFill>
                  <a:schemeClr val="tx1"/>
                </a:solidFill>
              </a:rPr>
              <a:t>Pasquale </a:t>
            </a:r>
            <a:r>
              <a:rPr lang="en-US" dirty="0" err="1">
                <a:solidFill>
                  <a:schemeClr val="tx1"/>
                </a:solidFill>
              </a:rPr>
              <a:t>Mandato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Vincenzo </a:t>
            </a:r>
            <a:r>
              <a:rPr lang="en-US" dirty="0" err="1">
                <a:solidFill>
                  <a:schemeClr val="tx1"/>
                </a:solidFill>
              </a:rPr>
              <a:t>Caracciolo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Marco </a:t>
            </a:r>
            <a:r>
              <a:rPr lang="en-US" dirty="0" err="1">
                <a:solidFill>
                  <a:schemeClr val="tx1"/>
                </a:solidFill>
              </a:rPr>
              <a:t>Malavolti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Mario Di Lorenzo</a:t>
            </a:r>
          </a:p>
          <a:p>
            <a:r>
              <a:rPr lang="en-US" dirty="0">
                <a:solidFill>
                  <a:schemeClr val="tx1"/>
                </a:solidFill>
              </a:rPr>
              <a:t>Gianni Marzulli</a:t>
            </a:r>
          </a:p>
          <a:p>
            <a:r>
              <a:rPr lang="en-US" dirty="0">
                <a:solidFill>
                  <a:schemeClr val="tx1"/>
                </a:solidFill>
              </a:rPr>
              <a:t>Marco </a:t>
            </a:r>
            <a:r>
              <a:rPr lang="en-US" dirty="0" err="1">
                <a:solidFill>
                  <a:schemeClr val="tx1"/>
                </a:solidFill>
              </a:rPr>
              <a:t>Lorini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Francesco Lombardo</a:t>
            </a:r>
          </a:p>
          <a:p>
            <a:r>
              <a:rPr lang="en-US" dirty="0">
                <a:solidFill>
                  <a:schemeClr val="tx1"/>
                </a:solidFill>
              </a:rPr>
              <a:t>Stefano </a:t>
            </a:r>
            <a:r>
              <a:rPr lang="en-US" dirty="0" err="1">
                <a:solidFill>
                  <a:schemeClr val="tx1"/>
                </a:solidFill>
              </a:rPr>
              <a:t>Giardino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Giovanni </a:t>
            </a:r>
            <a:r>
              <a:rPr lang="en-US" dirty="0" err="1">
                <a:solidFill>
                  <a:schemeClr val="tx1"/>
                </a:solidFill>
              </a:rPr>
              <a:t>Cesaroni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Giancarlo Viola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ADD343-B774-4B56-87EA-219D0CEF4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ABF4A7-C640-40AA-B737-06342703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one is an island</a:t>
            </a:r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8BFBA7A-E845-48C1-B175-B4FB58D99D19}"/>
              </a:ext>
            </a:extLst>
          </p:cNvPr>
          <p:cNvSpPr txBox="1">
            <a:spLocks/>
          </p:cNvSpPr>
          <p:nvPr/>
        </p:nvSpPr>
        <p:spPr>
          <a:xfrm>
            <a:off x="4567640" y="1117332"/>
            <a:ext cx="4221799" cy="275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36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fabio.farina@garr.it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9774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64203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6A5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66604-2EE1-6ECB-3E54-2B3D039B9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it so difficult to find and retain young talent?</a:t>
            </a:r>
          </a:p>
          <a:p>
            <a:endParaRPr lang="en-US" dirty="0"/>
          </a:p>
          <a:p>
            <a:r>
              <a:rPr lang="en-US" dirty="0"/>
              <a:t>A new approach: the GARR Academy</a:t>
            </a:r>
          </a:p>
          <a:p>
            <a:endParaRPr lang="en-US" dirty="0"/>
          </a:p>
          <a:p>
            <a:r>
              <a:rPr lang="en-US" dirty="0"/>
              <a:t>What we learned, dos and don'ts to replicate and extend the Academy</a:t>
            </a:r>
          </a:p>
          <a:p>
            <a:endParaRPr lang="en-US" dirty="0"/>
          </a:p>
          <a:p>
            <a:r>
              <a:rPr lang="en-US" dirty="0"/>
              <a:t>What lies ahead, with some proposals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Outline, to quit a different kind of shortage</a:t>
            </a:r>
          </a:p>
        </p:txBody>
      </p:sp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24FBD75E-BD7A-4622-92C7-95B03DCCE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179" y="913483"/>
            <a:ext cx="6300007" cy="14063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403E5F-E5B0-4E2F-A5D0-D9B780ADA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1" y="1044024"/>
            <a:ext cx="5998584" cy="1145306"/>
          </a:xfrm>
        </p:spPr>
        <p:txBody>
          <a:bodyPr>
            <a:normAutofit/>
          </a:bodyPr>
          <a:lstStyle/>
          <a:p>
            <a:r>
              <a:rPr lang="en-US" dirty="0"/>
              <a:t>From where</a:t>
            </a:r>
          </a:p>
          <a:p>
            <a:pPr lvl="1"/>
            <a:r>
              <a:rPr lang="en-US" dirty="0"/>
              <a:t>EU and US need ~500/700k ICT experts</a:t>
            </a:r>
          </a:p>
          <a:p>
            <a:pPr lvl="1"/>
            <a:r>
              <a:rPr lang="en-US" dirty="0"/>
              <a:t>Competition with large corporations</a:t>
            </a:r>
          </a:p>
          <a:p>
            <a:pPr lvl="1"/>
            <a:r>
              <a:rPr lang="en-US" dirty="0"/>
              <a:t>EU Higher education paths to overcome national/regional factors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402-5114-4A11-A5D0-FA84E3CB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255C83-C056-49DD-BDEF-7FF00CE9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new collaborators for future challenges</a:t>
            </a:r>
            <a:endParaRPr lang="en-GB" dirty="0"/>
          </a:p>
        </p:txBody>
      </p:sp>
      <p:pic>
        <p:nvPicPr>
          <p:cNvPr id="6" name="Graphic 5" descr="World">
            <a:extLst>
              <a:ext uri="{FF2B5EF4-FFF2-40B4-BE49-F238E27FC236}">
                <a16:creationId xmlns:a16="http://schemas.microsoft.com/office/drawing/2014/main" id="{5B852406-B11C-4D86-90E3-6BBA0D3B0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4573" y="1161800"/>
            <a:ext cx="914400" cy="914400"/>
          </a:xfrm>
          <a:prstGeom prst="rect">
            <a:avLst/>
          </a:prstGeom>
        </p:spPr>
      </p:pic>
      <p:pic>
        <p:nvPicPr>
          <p:cNvPr id="8" name="Graphic 7" descr="Hourglass">
            <a:extLst>
              <a:ext uri="{FF2B5EF4-FFF2-40B4-BE49-F238E27FC236}">
                <a16:creationId xmlns:a16="http://schemas.microsoft.com/office/drawing/2014/main" id="{0674AF81-CEDE-491C-9FC1-4F8B2B634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2159" y="2909380"/>
            <a:ext cx="914400" cy="9144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D624542-5E00-40B9-B094-4614DC3C9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6559" y="2693088"/>
            <a:ext cx="6246069" cy="1406388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FB609AA-2B85-4BA2-9083-DFC34CFCD1FF}"/>
              </a:ext>
            </a:extLst>
          </p:cNvPr>
          <p:cNvSpPr txBox="1">
            <a:spLocks/>
          </p:cNvSpPr>
          <p:nvPr/>
        </p:nvSpPr>
        <p:spPr>
          <a:xfrm>
            <a:off x="2543370" y="2909380"/>
            <a:ext cx="6246069" cy="973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Keep them involved in a long-term strategy for NRENs?</a:t>
            </a:r>
          </a:p>
          <a:p>
            <a:pPr lvl="1"/>
            <a:r>
              <a:rPr lang="en-US" dirty="0"/>
              <a:t>ICT keeps renewing, 3-5 years window </a:t>
            </a:r>
          </a:p>
          <a:p>
            <a:pPr lvl="1"/>
            <a:r>
              <a:rPr lang="en-US" dirty="0"/>
              <a:t>Experts age &gt;35 years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6760F3-DF8A-4023-BBDA-28EC97372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6081" r="4637" b="8811"/>
          <a:stretch/>
        </p:blipFill>
        <p:spPr>
          <a:xfrm>
            <a:off x="1050331" y="827388"/>
            <a:ext cx="7043338" cy="373800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657AD-E103-4EFC-AAA6-1790C1157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4120D3-1A58-40AC-8956-FDF20C11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new careers, but networking is hidden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8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EF6DAE6-DCF7-474A-B8E8-C733E221B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9914" y="1411542"/>
            <a:ext cx="3729084" cy="138084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F40DC-C8BF-9A89-A35E-A084A5EA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8"/>
            <a:ext cx="8439238" cy="365588"/>
          </a:xfrm>
        </p:spPr>
        <p:txBody>
          <a:bodyPr>
            <a:normAutofit/>
          </a:bodyPr>
          <a:lstStyle/>
          <a:p>
            <a:r>
              <a:rPr lang="en-US" dirty="0"/>
              <a:t>Skilled, smart colleagues in recent years, but finding them was HARD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GARR traditional recruitment process is no longer enough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D2F60AF-90B3-4FC2-93D3-78CE87DCD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710" y="1411542"/>
            <a:ext cx="4140200" cy="13808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C97177-2428-4642-A70C-CC69FCB0E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920" y="3080439"/>
            <a:ext cx="6966159" cy="1380843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82B4AF5-F869-4492-8DB2-0F6AE76F06FA}"/>
              </a:ext>
            </a:extLst>
          </p:cNvPr>
          <p:cNvSpPr txBox="1">
            <a:spLocks/>
          </p:cNvSpPr>
          <p:nvPr/>
        </p:nvSpPr>
        <p:spPr>
          <a:xfrm>
            <a:off x="555002" y="1495908"/>
            <a:ext cx="3879838" cy="1296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Slow selection speed</a:t>
            </a:r>
          </a:p>
          <a:p>
            <a:pPr lvl="1"/>
            <a:r>
              <a:rPr lang="en-US" dirty="0"/>
              <a:t>Turnover, newcomers age, needed skills</a:t>
            </a:r>
          </a:p>
          <a:p>
            <a:pPr lvl="1"/>
            <a:r>
              <a:rPr lang="en-US" dirty="0"/>
              <a:t>Full remote vs back to the office</a:t>
            </a:r>
          </a:p>
          <a:p>
            <a:pPr lvl="1"/>
            <a:r>
              <a:rPr lang="en-US" dirty="0"/>
              <a:t>Awareness about GARR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3AE688A-A3C5-41F3-B49B-EF9715E94A1F}"/>
              </a:ext>
            </a:extLst>
          </p:cNvPr>
          <p:cNvSpPr txBox="1">
            <a:spLocks/>
          </p:cNvSpPr>
          <p:nvPr/>
        </p:nvSpPr>
        <p:spPr>
          <a:xfrm>
            <a:off x="4942056" y="1495909"/>
            <a:ext cx="3646943" cy="1296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Mitigations</a:t>
            </a:r>
          </a:p>
          <a:p>
            <a:pPr lvl="1"/>
            <a:r>
              <a:rPr lang="en-US" dirty="0"/>
              <a:t>Recruitment agencies</a:t>
            </a:r>
          </a:p>
          <a:p>
            <a:pPr lvl="1"/>
            <a:r>
              <a:rPr lang="en-US" dirty="0"/>
              <a:t>Team building, conflict management trainings, smart-working</a:t>
            </a:r>
          </a:p>
          <a:p>
            <a:pPr lvl="1"/>
            <a:r>
              <a:rPr lang="en-US" dirty="0"/>
              <a:t>GARR values and uniqueness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79C3221-0D74-4DEC-B727-A817AC394445}"/>
              </a:ext>
            </a:extLst>
          </p:cNvPr>
          <p:cNvSpPr txBox="1">
            <a:spLocks/>
          </p:cNvSpPr>
          <p:nvPr/>
        </p:nvSpPr>
        <p:spPr>
          <a:xfrm>
            <a:off x="1248217" y="3178974"/>
            <a:ext cx="6647565" cy="1183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Focus on the topic – Automation </a:t>
            </a:r>
          </a:p>
          <a:p>
            <a:r>
              <a:rPr lang="en-US" dirty="0"/>
              <a:t>Junior candidates, strong orientation to lifelong learning</a:t>
            </a:r>
          </a:p>
          <a:p>
            <a:r>
              <a:rPr lang="en-US" dirty="0"/>
              <a:t>Focus on the trainers – young GARR staffs to “reduce the distance” to learners and maximize their expertise</a:t>
            </a:r>
          </a:p>
        </p:txBody>
      </p:sp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AC8EB0-02E3-4455-9621-6153C9125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2221397"/>
            <a:ext cx="8439238" cy="21816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 – Select and train young talents as DevOps Engineers</a:t>
            </a:r>
          </a:p>
          <a:p>
            <a:r>
              <a:rPr lang="en-US" dirty="0"/>
              <a:t>Syllabus – defined by GARR, teachers from the staff</a:t>
            </a:r>
          </a:p>
          <a:p>
            <a:endParaRPr lang="en-US" dirty="0"/>
          </a:p>
          <a:p>
            <a:r>
              <a:rPr lang="en-US" dirty="0"/>
              <a:t>Number of trainees – no more than 10-12</a:t>
            </a:r>
          </a:p>
          <a:p>
            <a:r>
              <a:rPr lang="en-US" dirty="0"/>
              <a:t>Duration – 120 hours (15 days)</a:t>
            </a:r>
          </a:p>
          <a:p>
            <a:r>
              <a:rPr lang="en-US" dirty="0"/>
              <a:t>STEM bachelor degrees, high school diploma, post-high school technical education</a:t>
            </a:r>
          </a:p>
          <a:p>
            <a:r>
              <a:rPr lang="en-US" dirty="0"/>
              <a:t>Less than 3 years since graduation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94310-D462-4540-A5F3-D7A02863C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0B0D4-050D-4431-9C0D-ADF5DDCC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GARR Academy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765E3-8B12-4FBC-A4BD-0C0ED7E0B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55" y="827388"/>
            <a:ext cx="6335890" cy="11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6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DCEE6A-CAEA-4CDD-B26C-B7DACE0E3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5697760" cy="2983761"/>
          </a:xfrm>
        </p:spPr>
        <p:txBody>
          <a:bodyPr>
            <a:normAutofit/>
          </a:bodyPr>
          <a:lstStyle/>
          <a:p>
            <a:r>
              <a:rPr lang="en-US" dirty="0"/>
              <a:t>Observe the participants throughout the training</a:t>
            </a:r>
          </a:p>
          <a:p>
            <a:r>
              <a:rPr lang="en-US" dirty="0"/>
              <a:t>Technical, learning and reasoning skills </a:t>
            </a:r>
          </a:p>
          <a:p>
            <a:r>
              <a:rPr lang="en-US" dirty="0"/>
              <a:t>Soft skills – problem solving, public speaking, team working</a:t>
            </a:r>
          </a:p>
          <a:p>
            <a:endParaRPr lang="en-US" dirty="0"/>
          </a:p>
          <a:p>
            <a:r>
              <a:rPr lang="en-US" dirty="0"/>
              <a:t>Hire the most deserving students, operational by Day0</a:t>
            </a:r>
          </a:p>
          <a:p>
            <a:r>
              <a:rPr lang="en-US" dirty="0"/>
              <a:t>Developing a sense of belonging to GARR mission</a:t>
            </a:r>
          </a:p>
          <a:p>
            <a:endParaRPr lang="en-US" dirty="0"/>
          </a:p>
          <a:p>
            <a:r>
              <a:rPr lang="en-US" dirty="0"/>
              <a:t>Reduce the factors that could bring to resignations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3E298-BB9D-4617-9C18-593AD2AB3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49CAAD-4B4A-455D-9E7B-F6D8460A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GARR Academy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A569B-85CE-4FAB-B30A-00CBC056C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5"/>
          <a:stretch/>
        </p:blipFill>
        <p:spPr>
          <a:xfrm>
            <a:off x="6239603" y="1239054"/>
            <a:ext cx="2549836" cy="20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9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4869769-E510-430D-95D8-98EF6A4B5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201" y="1257003"/>
            <a:ext cx="7827065" cy="142724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6162B-ABE7-4A2D-A587-31EFA85D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07" y="1461302"/>
            <a:ext cx="7511651" cy="1013244"/>
          </a:xfrm>
        </p:spPr>
        <p:txBody>
          <a:bodyPr>
            <a:normAutofit/>
          </a:bodyPr>
          <a:lstStyle/>
          <a:p>
            <a:r>
              <a:rPr lang="en-US" dirty="0"/>
              <a:t>Autumn 2022</a:t>
            </a:r>
          </a:p>
          <a:p>
            <a:r>
              <a:rPr lang="en-US" dirty="0"/>
              <a:t>Sept. 12 – Oct. 3	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Call for candidates, social media campaign</a:t>
            </a:r>
          </a:p>
          <a:p>
            <a:r>
              <a:rPr lang="en-US" dirty="0"/>
              <a:t>Oct. 17 – Nov. 15	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Academy, overlap with GARR Workshop (26-18 Oct.)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781D1F-7F5B-4638-A51B-13B0241D6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34D213-8F24-420C-B31A-BC92E7A8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Academy preparation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6578C9-386D-463A-BC9B-A73185C55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11" y="532232"/>
            <a:ext cx="1479642" cy="1461597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7ABF2A2-9CD4-409A-8A6A-480726BB8246}"/>
              </a:ext>
            </a:extLst>
          </p:cNvPr>
          <p:cNvSpPr txBox="1">
            <a:spLocks/>
          </p:cNvSpPr>
          <p:nvPr/>
        </p:nvSpPr>
        <p:spPr>
          <a:xfrm>
            <a:off x="507907" y="3102820"/>
            <a:ext cx="8281532" cy="736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location – GARR headquarter in Rome</a:t>
            </a:r>
          </a:p>
          <a:p>
            <a:r>
              <a:rPr lang="en-US" dirty="0"/>
              <a:t>Train the trainers by the GARR Learning team – knowledge transfer, class management</a:t>
            </a:r>
          </a:p>
        </p:txBody>
      </p:sp>
    </p:spTree>
    <p:extLst>
      <p:ext uri="{BB962C8B-B14F-4D97-AF65-F5344CB8AC3E}">
        <p14:creationId xmlns:p14="http://schemas.microsoft.com/office/powerpoint/2010/main" val="231899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4336E4F-BF4C-45A7-990C-4CC17264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6449" y="1743103"/>
            <a:ext cx="4069853" cy="15034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82D35-C9A9-4376-9A81-A92659B1C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371B62-1CEB-4969-A1BA-B77D0B34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topics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2C749F-7D8F-4A30-BF9D-8579AD4C6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698" y="811556"/>
            <a:ext cx="4593062" cy="1503436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0C270DF-E03F-4AD8-A44A-7B87DCFD847D}"/>
              </a:ext>
            </a:extLst>
          </p:cNvPr>
          <p:cNvSpPr txBox="1">
            <a:spLocks/>
          </p:cNvSpPr>
          <p:nvPr/>
        </p:nvSpPr>
        <p:spPr>
          <a:xfrm>
            <a:off x="5008353" y="1970591"/>
            <a:ext cx="3781086" cy="12023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Soft skills – delegation, problem solving, communication, negotiation </a:t>
            </a:r>
          </a:p>
          <a:p>
            <a:r>
              <a:rPr lang="en-GB" dirty="0"/>
              <a:t>Cloud-native architectures – Docker, Kubernetes, Telemetry &amp; Alerting, CI/CD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73091-02C3-45A5-8E51-039A96AE3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4354302" cy="1240303"/>
          </a:xfrm>
        </p:spPr>
        <p:txBody>
          <a:bodyPr>
            <a:normAutofit/>
          </a:bodyPr>
          <a:lstStyle/>
          <a:p>
            <a:r>
              <a:rPr lang="en-GB" dirty="0"/>
              <a:t>GARR vision, values and mission</a:t>
            </a:r>
          </a:p>
          <a:p>
            <a:r>
              <a:rPr lang="en-GB" dirty="0"/>
              <a:t>Linux, Python, data formats (YAML), documentation and versioning (Git, GitLab)</a:t>
            </a:r>
          </a:p>
          <a:p>
            <a:r>
              <a:rPr lang="en-GB" dirty="0"/>
              <a:t>Ansible – base and intermediate level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6F1E8AE-350D-40A6-83DD-7A0E67154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698" y="2828508"/>
            <a:ext cx="4593062" cy="1503436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389D0B2-4F21-4340-B942-C18DCB8ACBA6}"/>
              </a:ext>
            </a:extLst>
          </p:cNvPr>
          <p:cNvSpPr txBox="1">
            <a:spLocks/>
          </p:cNvSpPr>
          <p:nvPr/>
        </p:nvSpPr>
        <p:spPr>
          <a:xfrm>
            <a:off x="350201" y="2994986"/>
            <a:ext cx="4221799" cy="124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DevOps – Agile software engineering and the GARR methodology</a:t>
            </a:r>
          </a:p>
          <a:p>
            <a:r>
              <a:rPr lang="en-US" dirty="0"/>
              <a:t>Many hands-on activities and finally, Hackathon on small, real use cases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E99F7-C6BF-415A-BFEA-1BA32FAF0173}"/>
              </a:ext>
            </a:extLst>
          </p:cNvPr>
          <p:cNvSpPr txBox="1"/>
          <p:nvPr/>
        </p:nvSpPr>
        <p:spPr>
          <a:xfrm>
            <a:off x="4100244" y="571597"/>
            <a:ext cx="710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1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E1CF39-43BE-4CC3-A993-CBF7A4B0F5D7}"/>
              </a:ext>
            </a:extLst>
          </p:cNvPr>
          <p:cNvSpPr txBox="1"/>
          <p:nvPr/>
        </p:nvSpPr>
        <p:spPr>
          <a:xfrm>
            <a:off x="8215786" y="1490966"/>
            <a:ext cx="710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2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A27AC6-2049-48E7-83E7-07D96259F5C8}"/>
              </a:ext>
            </a:extLst>
          </p:cNvPr>
          <p:cNvSpPr txBox="1"/>
          <p:nvPr/>
        </p:nvSpPr>
        <p:spPr>
          <a:xfrm>
            <a:off x="4751999" y="4031862"/>
            <a:ext cx="710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034176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http://purl.org/dc/dcmitype/"/>
    <ds:schemaRef ds:uri="e7019c98-23ef-46f8-8434-cfd3a3bc7393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10492</TotalTime>
  <Words>937</Words>
  <Application>Microsoft Office PowerPoint</Application>
  <PresentationFormat>On-screen Show (16:9)</PresentationFormat>
  <Paragraphs>173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GEANT Association</vt:lpstr>
      <vt:lpstr>PowerPoint Presentation</vt:lpstr>
      <vt:lpstr>Outline, to quit a different kind of shortage</vt:lpstr>
      <vt:lpstr>Getting new collaborators for future challenges</vt:lpstr>
      <vt:lpstr>Many new careers, but networking is hidden</vt:lpstr>
      <vt:lpstr>GARR traditional recruitment process is no longer enough</vt:lpstr>
      <vt:lpstr>The GARR Academy</vt:lpstr>
      <vt:lpstr>Why the GARR Academy</vt:lpstr>
      <vt:lpstr>Academy preparation</vt:lpstr>
      <vt:lpstr>The topics</vt:lpstr>
      <vt:lpstr>Preparing the class roll call</vt:lpstr>
      <vt:lpstr>Showtime!</vt:lpstr>
      <vt:lpstr>Follow-up to the Academy</vt:lpstr>
      <vt:lpstr>Evolution, adoption and wider horizons </vt:lpstr>
      <vt:lpstr>Conclusions</vt:lpstr>
      <vt:lpstr>No one is an island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Fabio Farina</cp:lastModifiedBy>
  <cp:revision>313</cp:revision>
  <dcterms:created xsi:type="dcterms:W3CDTF">2015-04-29T14:13:57Z</dcterms:created>
  <dcterms:modified xsi:type="dcterms:W3CDTF">2023-05-23T12:41:08Z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