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jXmzDaRYTHMDzfYmLbf0k53SLD8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ario Real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B3F736-0649-42D7-A4BA-F0ACD39F0CFA}">
  <a:tblStyle styleId="{0AB3F736-0649-42D7-A4BA-F0ACD39F0C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customschemas.google.com/relationships/presentationmetadata" Target="metadata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06T14:31:40.025">
    <p:pos x="76" y="254"/>
    <p:text>move edugain logo here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yj2AYE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a812a8558_0_3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4a812a8558_0_3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PRESENTED BY: ALEX [Visualize]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rgbClr val="1C4587"/>
                </a:solidFill>
              </a:rPr>
              <a:t>to enable their users to use their set of unique home credentials while accessing services provided by other institutions in the nation, and, through eduGAIN, worldwide</a:t>
            </a:r>
            <a:endParaRPr sz="2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4a812a8558_0_3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b52d365fb_0_4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4b52d365fb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4b52d365fb_0_4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b52d365fb_0_4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4b52d365fb_0_4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4b52d365fb_0_4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e37312c48f_2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e37312c48f_2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1C4587"/>
                </a:solidFill>
              </a:rPr>
              <a:t>We start by reaching out to the NREN team and provide them with the initial context, information, goals, orientation when needed</a:t>
            </a:r>
            <a:endParaRPr sz="1600">
              <a:solidFill>
                <a:srgbClr val="1C4587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1C4587"/>
                </a:solidFill>
              </a:rPr>
              <a:t>We usually meet on a weekly or biweekly  basis with the NREN team</a:t>
            </a:r>
            <a:endParaRPr sz="1600">
              <a:solidFill>
                <a:srgbClr val="1C4587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1C4587"/>
                </a:solidFill>
              </a:rPr>
              <a:t>Use SLACK chat to provide support on a daily basis when needed</a:t>
            </a:r>
            <a:endParaRPr sz="1600">
              <a:solidFill>
                <a:srgbClr val="1C4587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1C4587"/>
                </a:solidFill>
              </a:rPr>
              <a:t>Sometimes carry out joint debugging/support sessions from remote</a:t>
            </a:r>
            <a:endParaRPr sz="1600">
              <a:solidFill>
                <a:srgbClr val="1C4587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1C4587"/>
                </a:solidFill>
              </a:rPr>
              <a:t>Point the NREN team to all available documentation on the tools and the best practices (HowTos, REFEDS, tools documentation)</a:t>
            </a:r>
            <a:endParaRPr sz="1600">
              <a:solidFill>
                <a:srgbClr val="1C4587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1C4587"/>
                </a:solidFill>
              </a:rPr>
              <a:t>Escalate to additional community experts/developers when needed, organising joint NREN sessions with them</a:t>
            </a:r>
            <a:endParaRPr sz="1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e37312c48f_2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b52d365fb_0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4b52d365fb_0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 AND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24b52d365fb_0_2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9de7afd5c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9de7afd5c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49de7afd5c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b52d365fb_0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4b52d365fb_0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24b52d365fb_0_1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49de7afd5c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49de7afd5c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49de7afd5c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49de7afd5c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49de7afd5c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</a:t>
            </a:r>
            <a:endParaRPr/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1" lang="en-GB" sz="15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eduID.africa </a:t>
            </a: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is the </a:t>
            </a:r>
            <a:r>
              <a:rPr b="1"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Trust and Identity collaboration framework </a:t>
            </a: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established in the context of AfricaConnect3  by the three Regional Research and Education Networks of Africa: </a:t>
            </a:r>
            <a:endParaRPr sz="15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95000"/>
              </a:lnSpc>
              <a:spcBef>
                <a:spcPts val="3600"/>
              </a:spcBef>
              <a:spcAft>
                <a:spcPts val="0"/>
              </a:spcAft>
              <a:buClr>
                <a:srgbClr val="1C4587"/>
              </a:buClr>
              <a:buSzPts val="1500"/>
              <a:buChar char="●"/>
            </a:pP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Arab States Research and Education Network (ASREN)</a:t>
            </a:r>
            <a:endParaRPr sz="15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500"/>
              <a:buChar char="●"/>
            </a:pP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Ubuntunet Alliance for Research and Education Networking</a:t>
            </a:r>
            <a:endParaRPr sz="15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500"/>
              <a:buChar char="●"/>
            </a:pP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West and Central African Research and Education Network (WACREN) </a:t>
            </a:r>
            <a:endParaRPr sz="15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It is an </a:t>
            </a:r>
            <a:r>
              <a:rPr b="1"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established Identity Federation </a:t>
            </a: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inside the worldwide </a:t>
            </a:r>
            <a:r>
              <a:rPr b="1"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eduGAIN </a:t>
            </a: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interfederation service</a:t>
            </a:r>
            <a:endParaRPr sz="15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49de7afd5c_0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4f40c77f3c_5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4f40c77f3c_5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</a:t>
            </a:r>
            <a:endParaRPr/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1" lang="en-GB" sz="15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eduID.africa </a:t>
            </a: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is the </a:t>
            </a:r>
            <a:r>
              <a:rPr b="1"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Trust and Identity collaboration framework </a:t>
            </a: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established in the context of AfricaConnect3  by the three Regional Research and Education Networks of Africa: </a:t>
            </a:r>
            <a:endParaRPr sz="15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95000"/>
              </a:lnSpc>
              <a:spcBef>
                <a:spcPts val="3600"/>
              </a:spcBef>
              <a:spcAft>
                <a:spcPts val="0"/>
              </a:spcAft>
              <a:buClr>
                <a:srgbClr val="1C4587"/>
              </a:buClr>
              <a:buSzPts val="1500"/>
              <a:buChar char="●"/>
            </a:pP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Arab States Research and Education Network (ASREN)</a:t>
            </a:r>
            <a:endParaRPr sz="15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500"/>
              <a:buChar char="●"/>
            </a:pP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Ubuntunet Alliance for Research and Education Networking</a:t>
            </a:r>
            <a:endParaRPr sz="15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500"/>
              <a:buChar char="●"/>
            </a:pP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West and Central African Research and Education Network (WACREN) </a:t>
            </a:r>
            <a:endParaRPr sz="15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It is an </a:t>
            </a:r>
            <a:r>
              <a:rPr b="1"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established Identity Federation </a:t>
            </a: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inside the worldwide </a:t>
            </a:r>
            <a:r>
              <a:rPr b="1"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eduGAIN </a:t>
            </a:r>
            <a:r>
              <a:rPr lang="en-GB" sz="15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interfederation service</a:t>
            </a:r>
            <a:endParaRPr sz="15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24f40c77f3c_5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4c96abfcb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4c96abfcb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44c96abfcb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49de7afd5c_0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49de7afd5c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</a:t>
            </a:r>
            <a:br>
              <a:rPr lang="en-GB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400"/>
              <a:buChar char="●"/>
            </a:pPr>
            <a: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Many african countries are still </a:t>
            </a:r>
            <a:r>
              <a:rPr b="1"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green field regions</a:t>
            </a:r>
            <a: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with respect to federated Identity Management, Identity Federations, WebSSO and related technologies</a:t>
            </a:r>
            <a:endParaRPr sz="14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○"/>
            </a:pPr>
            <a: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It is difficult for many to understand the real benefits of Identity Federations without any infrastructure, or any IdP or SP in place</a:t>
            </a:r>
            <a:b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400"/>
              <a:buChar char="●"/>
            </a:pPr>
            <a:r>
              <a:rPr b="1"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A catch-all federation is there for all those countries who do not yet have their own federation</a:t>
            </a:r>
            <a: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, to experience the benefits of federated identity management, gain hands-on experience, promoting federations towards decision-makers, thus helping pushing towards the establishment of the national identity federation</a:t>
            </a:r>
            <a:endParaRPr sz="14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249de7afd5c_0_2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9de7afd5c_0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49de7afd5c_0_2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r>
              <a:rPr b="1" lang="en-GB" sz="14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Main goals of the eduID.Africa </a:t>
            </a:r>
            <a:endParaRPr b="1" sz="140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"/>
              <a:buChar char="●"/>
            </a:pPr>
            <a:r>
              <a:rPr b="1"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Facilitate and simplify introduction of shared services</a:t>
            </a:r>
            <a:r>
              <a:rPr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across the federation</a:t>
            </a:r>
            <a:endParaRPr sz="11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"/>
              <a:buChar char="●"/>
            </a:pPr>
            <a:r>
              <a:rPr b="1"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Fastrack the rollout</a:t>
            </a:r>
            <a:r>
              <a:rPr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of identity federations in Africa</a:t>
            </a:r>
            <a:endParaRPr sz="11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"/>
              <a:buChar char="●"/>
            </a:pPr>
            <a:r>
              <a:rPr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b="1"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guidelines/best practices t</a:t>
            </a:r>
            <a:r>
              <a:rPr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o constituent countries in establishing national federations</a:t>
            </a:r>
            <a:endParaRPr sz="11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"/>
              <a:buChar char="●"/>
            </a:pPr>
            <a:r>
              <a:rPr b="1"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Onboard institutions</a:t>
            </a:r>
            <a:r>
              <a:rPr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within the region and without a national federation in order to support collaboration</a:t>
            </a:r>
            <a:endParaRPr sz="11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Who can join eduID.Africa ?</a:t>
            </a:r>
            <a:endParaRPr b="1" sz="140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50"/>
              <a:buChar char="●"/>
            </a:pPr>
            <a:r>
              <a:rPr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Institutions formally registered in Africa and looking forward to collaborations within and/or outside Africa using federated identities</a:t>
            </a:r>
            <a:endParaRPr sz="11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"/>
              <a:buChar char="●"/>
            </a:pPr>
            <a:r>
              <a:rPr b="1"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Research and Education (R&amp;E) related Services and/or Identity Providers willing to promote the adoption of Federated Identity Management (FIM) in Africa</a:t>
            </a:r>
            <a:endParaRPr b="1" sz="11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Char char="○"/>
            </a:pPr>
            <a:r>
              <a:rPr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with the purpose of promoting identity federations and eduGAIN in the continent</a:t>
            </a:r>
            <a:endParaRPr sz="11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"/>
              <a:buChar char="●"/>
            </a:pPr>
            <a:r>
              <a:rPr lang="en-GB" sz="11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Services and/or identity providers who would benefit to join eduGAIN and FIM, and do not have a corresponding national identity federations</a:t>
            </a:r>
            <a:endParaRPr sz="11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333" name="Google Shape;333;g249de7afd5c_0_2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b52d365fb_0_5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4b52d365fb_0_5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24b52d365fb_0_5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49de7afd5c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49de7afd5c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249de7afd5c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4a812a8558_0_3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4a812a8558_0_3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24a812a8558_0_3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4b52d365fb_0_5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4b52d365fb_0_5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24b52d365fb_0_5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4b52d365fb_0_5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4b52d365fb_0_5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24b52d365fb_0_5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4b52d365fb_0_5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4b52d365fb_0_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24b52d365fb_0_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4b52d365fb_0_5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4b52d365fb_0_5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For emerging NRENs, usually equipped with small teams on Trust &amp; Identity services, if one staff member in a team leaves, this is often easily 30%, 50% or 100% of the available manpower </a:t>
            </a:r>
            <a:b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Generally speaking: pandemics do not help  :-)  </a:t>
            </a:r>
            <a:endParaRPr sz="14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○"/>
            </a:pPr>
            <a: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But nevertheless we provided a complete, successful training during COVID-19</a:t>
            </a:r>
            <a:endParaRPr sz="14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○"/>
            </a:pPr>
            <a: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Online it takes a bit of  extra time to get everyone onboard, focus, get attention </a:t>
            </a:r>
            <a:b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Linguistic barriers </a:t>
            </a:r>
            <a:endParaRPr sz="14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○"/>
            </a:pPr>
            <a:r>
              <a:rPr lang="en-GB" sz="14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In some countries, Portuguese and French would be totally beneficial, but there is general lack of training materials and trainers in those languages</a:t>
            </a:r>
            <a:endParaRPr sz="14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24b52d365fb_0_5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4b52d365fb_0_5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4b52d365fb_0_5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229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948"/>
              <a:buChar char="●"/>
            </a:pPr>
            <a:r>
              <a:rPr lang="en-GB" sz="154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Collaborations with initiatives aimed at the same goals (e.g. </a:t>
            </a:r>
            <a:r>
              <a:rPr lang="en-GB" sz="154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iFARE4xMAN)</a:t>
            </a:r>
            <a:endParaRPr sz="154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229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948"/>
              <a:buChar char="●"/>
            </a:pPr>
            <a:r>
              <a:rPr lang="en-GB" sz="154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Work on the next Identity Federations/Federation Operators training</a:t>
            </a:r>
            <a:endParaRPr sz="154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229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948"/>
              <a:buChar char="●"/>
            </a:pPr>
            <a:r>
              <a:rPr lang="en-GB" sz="154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Enhance the level of support and the effectiveness of the  tools we use to provide help to emerging NRENs:</a:t>
            </a:r>
            <a:endParaRPr sz="154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344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44"/>
              <a:buChar char="○"/>
            </a:pPr>
            <a:r>
              <a:rPr lang="en-GB" sz="137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Need to clarify about the sustainability and long term plans for JAGGER </a:t>
            </a:r>
            <a:endParaRPr sz="137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344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44"/>
              <a:buChar char="○"/>
            </a:pPr>
            <a:r>
              <a:rPr lang="en-GB" sz="137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Using an approach based on Containers / Kubernetes to ease the deployment of services and make them highly available</a:t>
            </a:r>
            <a:endParaRPr sz="137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229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948"/>
              <a:buChar char="●"/>
            </a:pPr>
            <a:r>
              <a:rPr lang="en-GB" sz="154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Federation as a Service (FaaS) aims at becoming a  full fledged, deployable solution (Docker based) to implement required federation services</a:t>
            </a:r>
            <a:endParaRPr sz="154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344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44"/>
              <a:buChar char="○"/>
            </a:pPr>
            <a:r>
              <a:rPr lang="en-GB" sz="137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We should try and help there, and push for adoption once ready</a:t>
            </a:r>
            <a:endParaRPr sz="137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229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948"/>
              <a:buChar char="●"/>
            </a:pPr>
            <a:r>
              <a:rPr lang="en-GB" sz="154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eduID.Africa will also be playing a key role for boosting collaboration around relevant initiatives as BonafID, PROFERE, R4L</a:t>
            </a:r>
            <a:endParaRPr sz="154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54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5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</p:txBody>
      </p:sp>
      <p:sp>
        <p:nvSpPr>
          <p:cNvPr id="464" name="Google Shape;464;g24b52d365fb_0_5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4c96abfcb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4c96abfcb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44c96abfcb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e37312c48f_2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e37312c48f_2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PRESENTED BY: ALEX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1e37312c48f_2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ALEX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8" name="Google Shape;4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9de7afd5c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9de7afd5c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PRESENTED BY: MARIO</a:t>
            </a:r>
            <a:endParaRPr/>
          </a:p>
        </p:txBody>
      </p:sp>
      <p:sp>
        <p:nvSpPr>
          <p:cNvPr id="120" name="Google Shape;120;g249de7afd5c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b52d365fb_0_4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b52d365fb_0_4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4b52d365fb_0_4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b52d365fb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b52d365fb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4b52d365fb_0_1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4b52d365fb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4b52d365fb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4b52d365fb_0_1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a812a8558_0_3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a812a8558_0_3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4a812a8558_0_3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b52d365fb_0_4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4b52d365fb_0_4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PRESENTED BY: MARIO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4b52d365fb_0_4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0" Type="http://schemas.openxmlformats.org/officeDocument/2006/relationships/image" Target="../media/image7.jpg"/><Relationship Id="rId9" Type="http://schemas.openxmlformats.org/officeDocument/2006/relationships/image" Target="../media/image10.jp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14.png"/><Relationship Id="rId8" Type="http://schemas.openxmlformats.org/officeDocument/2006/relationships/image" Target="../media/image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26.png"/><Relationship Id="rId8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Relationship Id="rId7" Type="http://schemas.openxmlformats.org/officeDocument/2006/relationships/image" Target="../media/image3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B">
  <p:cSld name="Opening slide B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/>
          <p:nvPr/>
        </p:nvSpPr>
        <p:spPr>
          <a:xfrm>
            <a:off x="-1" y="-1"/>
            <a:ext cx="12268863" cy="6941489"/>
          </a:xfrm>
          <a:prstGeom prst="rect">
            <a:avLst/>
          </a:prstGeom>
          <a:solidFill>
            <a:srgbClr val="3431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"/>
          <p:cNvSpPr/>
          <p:nvPr/>
        </p:nvSpPr>
        <p:spPr>
          <a:xfrm>
            <a:off x="-9859312" y="-10579411"/>
            <a:ext cx="19348703" cy="193487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0"/>
          <p:cNvSpPr/>
          <p:nvPr/>
        </p:nvSpPr>
        <p:spPr>
          <a:xfrm>
            <a:off x="-5292149" y="3213462"/>
            <a:ext cx="16132845" cy="16132845"/>
          </a:xfrm>
          <a:prstGeom prst="ellipse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9511" y="830163"/>
            <a:ext cx="1917684" cy="132494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0"/>
          <p:cNvSpPr/>
          <p:nvPr/>
        </p:nvSpPr>
        <p:spPr>
          <a:xfrm>
            <a:off x="9593937" y="3832614"/>
            <a:ext cx="2139860" cy="2139859"/>
          </a:xfrm>
          <a:prstGeom prst="ellipse">
            <a:avLst/>
          </a:prstGeom>
          <a:noFill/>
          <a:ln cap="flat" cmpd="sng" w="9525">
            <a:solidFill>
              <a:schemeClr val="lt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0"/>
          <p:cNvSpPr/>
          <p:nvPr/>
        </p:nvSpPr>
        <p:spPr>
          <a:xfrm flipH="1" rot="10800000">
            <a:off x="-10529236" y="-11052030"/>
            <a:ext cx="23132717" cy="109519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0"/>
          <p:cNvSpPr/>
          <p:nvPr/>
        </p:nvSpPr>
        <p:spPr>
          <a:xfrm>
            <a:off x="-6978315" y="7041591"/>
            <a:ext cx="19170314" cy="477235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0"/>
          <p:cNvSpPr/>
          <p:nvPr/>
        </p:nvSpPr>
        <p:spPr>
          <a:xfrm flipH="1">
            <a:off x="-11940467" y="-224124"/>
            <a:ext cx="11678653" cy="73838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1731" y="6100859"/>
            <a:ext cx="996436" cy="30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8797" y="6104795"/>
            <a:ext cx="580492" cy="4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0563" y="6183337"/>
            <a:ext cx="974813" cy="25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2" name="Google Shape;3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49158" y="6072576"/>
            <a:ext cx="775507" cy="33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5344" y="6130966"/>
            <a:ext cx="562309" cy="35612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" name="Google Shape;34;p10"/>
          <p:cNvSpPr txBox="1"/>
          <p:nvPr/>
        </p:nvSpPr>
        <p:spPr>
          <a:xfrm>
            <a:off x="1447074" y="6072577"/>
            <a:ext cx="21867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AfricaConnect3 project receives funding from the European Union under Grant Contracts DCI-PANAF/2019/411-583/584/585/586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0"/>
          <p:cNvSpPr/>
          <p:nvPr/>
        </p:nvSpPr>
        <p:spPr>
          <a:xfrm>
            <a:off x="8047081" y="3819833"/>
            <a:ext cx="2139860" cy="2139859"/>
          </a:xfrm>
          <a:prstGeom prst="ellipse">
            <a:avLst/>
          </a:prstGeom>
          <a:noFill/>
          <a:ln cap="flat" cmpd="sng" w="9525">
            <a:solidFill>
              <a:schemeClr val="lt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0"/>
          <p:cNvSpPr/>
          <p:nvPr/>
        </p:nvSpPr>
        <p:spPr>
          <a:xfrm>
            <a:off x="6448692" y="3834895"/>
            <a:ext cx="2139860" cy="2139859"/>
          </a:xfrm>
          <a:prstGeom prst="ellipse">
            <a:avLst/>
          </a:prstGeom>
          <a:noFill/>
          <a:ln cap="flat" cmpd="sng" w="9525">
            <a:solidFill>
              <a:schemeClr val="lt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0"/>
          <p:cNvSpPr/>
          <p:nvPr/>
        </p:nvSpPr>
        <p:spPr>
          <a:xfrm>
            <a:off x="9995579" y="4252211"/>
            <a:ext cx="1336576" cy="1336576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0"/>
          <p:cNvSpPr/>
          <p:nvPr/>
        </p:nvSpPr>
        <p:spPr>
          <a:xfrm>
            <a:off x="8448723" y="4238929"/>
            <a:ext cx="1336576" cy="1336576"/>
          </a:xfrm>
          <a:prstGeom prst="ellipse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0"/>
          <p:cNvSpPr/>
          <p:nvPr/>
        </p:nvSpPr>
        <p:spPr>
          <a:xfrm>
            <a:off x="6850334" y="4252211"/>
            <a:ext cx="1336576" cy="1336576"/>
          </a:xfrm>
          <a:prstGeom prst="ellipse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A">
  <p:cSld name="content slide 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-1158240" y="-1101089"/>
            <a:ext cx="13350240" cy="2397759"/>
          </a:xfrm>
          <a:prstGeom prst="roundRect">
            <a:avLst>
              <a:gd fmla="val 50000" name="adj"/>
            </a:avLst>
          </a:prstGeom>
          <a:blipFill rotWithShape="1">
            <a:blip r:embed="rId2">
              <a:alphaModFix/>
            </a:blip>
            <a:stretch>
              <a:fillRect b="0" l="-8993" r="-3995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657352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10871202" y="6356352"/>
            <a:ext cx="482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838200" y="1516158"/>
            <a:ext cx="10515600" cy="4638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80"/>
              <a:buChar char="•"/>
              <a:defRPr sz="2400">
                <a:solidFill>
                  <a:srgbClr val="343163"/>
                </a:solidFill>
              </a:defRPr>
            </a:lvl1pPr>
            <a:lvl2pPr indent="-3962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40"/>
              <a:buChar char="•"/>
              <a:defRPr sz="2200">
                <a:solidFill>
                  <a:srgbClr val="343163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rgbClr val="343163"/>
                </a:solidFill>
              </a:defRPr>
            </a:lvl3pPr>
            <a:lvl4pPr indent="-36576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60"/>
              <a:buChar char="•"/>
              <a:defRPr>
                <a:solidFill>
                  <a:srgbClr val="343163"/>
                </a:solidFill>
              </a:defRPr>
            </a:lvl4pPr>
            <a:lvl5pPr indent="-36576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60"/>
              <a:buChar char="•"/>
              <a:defRPr>
                <a:solidFill>
                  <a:srgbClr val="34316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5967" y="103477"/>
            <a:ext cx="1243427" cy="86106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136527"/>
            <a:ext cx="10515600" cy="861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  <a:defRPr b="0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B">
  <p:cSld name="content slide B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838200" y="555679"/>
            <a:ext cx="10515600" cy="113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  <a:defRPr b="0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1" type="ftr"/>
          </p:nvPr>
        </p:nvSpPr>
        <p:spPr>
          <a:xfrm>
            <a:off x="657352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10871202" y="6356352"/>
            <a:ext cx="482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838200" y="2017395"/>
            <a:ext cx="10515600" cy="4179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80"/>
              <a:buChar char="•"/>
              <a:defRPr sz="2400">
                <a:solidFill>
                  <a:srgbClr val="343163"/>
                </a:solidFill>
              </a:defRPr>
            </a:lvl1pPr>
            <a:lvl2pPr indent="-3962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40"/>
              <a:buChar char="•"/>
              <a:defRPr sz="2200">
                <a:solidFill>
                  <a:srgbClr val="343163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rgbClr val="343163"/>
                </a:solidFill>
              </a:defRPr>
            </a:lvl3pPr>
            <a:lvl4pPr indent="-36576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60"/>
              <a:buChar char="•"/>
              <a:defRPr>
                <a:solidFill>
                  <a:srgbClr val="343163"/>
                </a:solidFill>
              </a:defRPr>
            </a:lvl4pPr>
            <a:lvl5pPr indent="-36576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60"/>
              <a:buChar char="•"/>
              <a:defRPr>
                <a:solidFill>
                  <a:srgbClr val="34316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>
            <a:off x="6096001" y="-12327147"/>
            <a:ext cx="14177063" cy="141770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9889320" y="234656"/>
            <a:ext cx="1853581" cy="18535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70443" y="555677"/>
            <a:ext cx="1275140" cy="88302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-610480" y="-12709607"/>
            <a:ext cx="14923071" cy="1253304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12313921" y="-12803203"/>
            <a:ext cx="11538527" cy="2019084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C">
  <p:cSld name="content slide C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838192" y="136527"/>
            <a:ext cx="9321808" cy="113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  <a:defRPr b="0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657352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10871202" y="6356352"/>
            <a:ext cx="482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838193" y="1768706"/>
            <a:ext cx="10515601" cy="4273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80"/>
              <a:buChar char="•"/>
              <a:defRPr sz="2400">
                <a:solidFill>
                  <a:srgbClr val="343163"/>
                </a:solidFill>
              </a:defRPr>
            </a:lvl1pPr>
            <a:lvl2pPr indent="-3962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640"/>
              <a:buChar char="•"/>
              <a:defRPr sz="2200">
                <a:solidFill>
                  <a:srgbClr val="343163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rgbClr val="343163"/>
                </a:solidFill>
              </a:defRPr>
            </a:lvl3pPr>
            <a:lvl4pPr indent="-36576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60"/>
              <a:buChar char="•"/>
              <a:defRPr>
                <a:solidFill>
                  <a:srgbClr val="343163"/>
                </a:solidFill>
              </a:defRPr>
            </a:lvl4pPr>
            <a:lvl5pPr indent="-36576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60"/>
              <a:buChar char="•"/>
              <a:defRPr>
                <a:solidFill>
                  <a:srgbClr val="343163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49487" y="318339"/>
            <a:ext cx="1243427" cy="8610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3"/>
          <p:cNvGrpSpPr/>
          <p:nvPr/>
        </p:nvGrpSpPr>
        <p:grpSpPr>
          <a:xfrm>
            <a:off x="838194" y="1408965"/>
            <a:ext cx="10515607" cy="66088"/>
            <a:chOff x="838192" y="1408965"/>
            <a:chExt cx="10515607" cy="66088"/>
          </a:xfrm>
        </p:grpSpPr>
        <p:sp>
          <p:nvSpPr>
            <p:cNvPr id="64" name="Google Shape;64;p13"/>
            <p:cNvSpPr/>
            <p:nvPr/>
          </p:nvSpPr>
          <p:spPr>
            <a:xfrm>
              <a:off x="838192" y="1408965"/>
              <a:ext cx="3397997" cy="66088"/>
            </a:xfrm>
            <a:prstGeom prst="rect">
              <a:avLst/>
            </a:prstGeom>
            <a:solidFill>
              <a:srgbClr val="3431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4396997" y="1408965"/>
              <a:ext cx="3397997" cy="660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7955802" y="1408965"/>
              <a:ext cx="3397997" cy="6608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A">
  <p:cSld name="Opening slide A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tar filled sky&#10;&#10;Description automatically generated" id="68" name="Google Shape;6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2196" y="1189328"/>
            <a:ext cx="2049641" cy="1419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41731" y="6100859"/>
            <a:ext cx="996436" cy="30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8797" y="6104795"/>
            <a:ext cx="580492" cy="4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0563" y="6183337"/>
            <a:ext cx="974813" cy="25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73" name="Google Shape;7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49158" y="6072576"/>
            <a:ext cx="775507" cy="33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5344" y="6130966"/>
            <a:ext cx="562309" cy="35612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" name="Google Shape;75;p9"/>
          <p:cNvSpPr txBox="1"/>
          <p:nvPr/>
        </p:nvSpPr>
        <p:spPr>
          <a:xfrm>
            <a:off x="1447074" y="6072577"/>
            <a:ext cx="21867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AfricaConnect3 project receives funding from the European Union under Grant Contracts DCI-PANAF/2019/411-583/584/585/586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1" type="ftr"/>
          </p:nvPr>
        </p:nvSpPr>
        <p:spPr>
          <a:xfrm>
            <a:off x="4805755" y="6356352"/>
            <a:ext cx="5878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10849232" y="6356352"/>
            <a:ext cx="504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slide B" showMasterSp="0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g24a812a8558_0_339"/>
          <p:cNvCxnSpPr/>
          <p:nvPr/>
        </p:nvCxnSpPr>
        <p:spPr>
          <a:xfrm>
            <a:off x="10779759" y="6393824"/>
            <a:ext cx="0" cy="291900"/>
          </a:xfrm>
          <a:prstGeom prst="straightConnector1">
            <a:avLst/>
          </a:prstGeom>
          <a:noFill/>
          <a:ln cap="flat" cmpd="sng" w="12700">
            <a:solidFill>
              <a:srgbClr val="002060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Picture 13" id="81" name="Google Shape;81;g24a812a8558_0_3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1302" y="6436188"/>
            <a:ext cx="779256" cy="203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4" id="82" name="Google Shape;82;g24a812a8558_0_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0229" y="6354543"/>
            <a:ext cx="673262" cy="303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5" id="83" name="Google Shape;83;g24a812a8558_0_3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3032" y="6356351"/>
            <a:ext cx="586305" cy="254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6" id="84" name="Google Shape;84;g24a812a8558_0_3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0227" y="6356351"/>
            <a:ext cx="440461" cy="328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0" id="85" name="Google Shape;85;g24a812a8558_0_3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199" y="6387903"/>
            <a:ext cx="409809" cy="25954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4a812a8558_0_339"/>
          <p:cNvSpPr txBox="1"/>
          <p:nvPr>
            <p:ph type="title"/>
          </p:nvPr>
        </p:nvSpPr>
        <p:spPr>
          <a:xfrm>
            <a:off x="838200" y="555679"/>
            <a:ext cx="105156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  <a:defRPr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24a812a8558_0_339"/>
          <p:cNvSpPr txBox="1"/>
          <p:nvPr>
            <p:ph idx="12" type="sldNum"/>
          </p:nvPr>
        </p:nvSpPr>
        <p:spPr>
          <a:xfrm>
            <a:off x="10871202" y="6391594"/>
            <a:ext cx="2907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1400">
                <a:solidFill>
                  <a:srgbClr val="002060"/>
                </a:solidFill>
              </a:defRPr>
            </a:lvl1pPr>
            <a:lvl2pPr indent="0" lvl="1" marL="0" rtl="0" algn="l">
              <a:spcBef>
                <a:spcPts val="0"/>
              </a:spcBef>
              <a:buNone/>
              <a:defRPr sz="1400">
                <a:solidFill>
                  <a:srgbClr val="002060"/>
                </a:solidFill>
              </a:defRPr>
            </a:lvl2pPr>
            <a:lvl3pPr indent="0" lvl="2" marL="0" rtl="0" algn="l">
              <a:spcBef>
                <a:spcPts val="0"/>
              </a:spcBef>
              <a:buNone/>
              <a:defRPr sz="1400">
                <a:solidFill>
                  <a:srgbClr val="002060"/>
                </a:solidFill>
              </a:defRPr>
            </a:lvl3pPr>
            <a:lvl4pPr indent="0" lvl="3" marL="0" rtl="0" algn="l">
              <a:spcBef>
                <a:spcPts val="0"/>
              </a:spcBef>
              <a:buNone/>
              <a:defRPr sz="1400">
                <a:solidFill>
                  <a:srgbClr val="002060"/>
                </a:solidFill>
              </a:defRPr>
            </a:lvl4pPr>
            <a:lvl5pPr indent="0" lvl="4" marL="0" rtl="0" algn="l">
              <a:spcBef>
                <a:spcPts val="0"/>
              </a:spcBef>
              <a:buNone/>
              <a:defRPr sz="1400">
                <a:solidFill>
                  <a:srgbClr val="002060"/>
                </a:solidFill>
              </a:defRPr>
            </a:lvl5pPr>
            <a:lvl6pPr indent="0" lvl="5" marL="0" rtl="0" algn="l">
              <a:spcBef>
                <a:spcPts val="0"/>
              </a:spcBef>
              <a:buNone/>
              <a:defRPr sz="1400">
                <a:solidFill>
                  <a:srgbClr val="002060"/>
                </a:solidFill>
              </a:defRPr>
            </a:lvl6pPr>
            <a:lvl7pPr indent="0" lvl="6" marL="0" rtl="0" algn="l">
              <a:spcBef>
                <a:spcPts val="0"/>
              </a:spcBef>
              <a:buNone/>
              <a:defRPr sz="1400">
                <a:solidFill>
                  <a:srgbClr val="002060"/>
                </a:solidFill>
              </a:defRPr>
            </a:lvl7pPr>
            <a:lvl8pPr indent="0" lvl="7" marL="0" rtl="0" algn="l">
              <a:spcBef>
                <a:spcPts val="0"/>
              </a:spcBef>
              <a:buNone/>
              <a:defRPr sz="1400">
                <a:solidFill>
                  <a:srgbClr val="002060"/>
                </a:solidFill>
              </a:defRPr>
            </a:lvl8pPr>
            <a:lvl9pPr indent="0" lvl="8" marL="0" rtl="0" algn="l">
              <a:spcBef>
                <a:spcPts val="0"/>
              </a:spcBef>
              <a:buNone/>
              <a:defRPr sz="1400">
                <a:solidFill>
                  <a:srgbClr val="00206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g24a812a8558_0_339"/>
          <p:cNvSpPr txBox="1"/>
          <p:nvPr>
            <p:ph idx="1" type="body"/>
          </p:nvPr>
        </p:nvSpPr>
        <p:spPr>
          <a:xfrm>
            <a:off x="838200" y="2017395"/>
            <a:ext cx="10515600" cy="4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>
                <a:solidFill>
                  <a:srgbClr val="343163"/>
                </a:solidFill>
              </a:defRPr>
            </a:lvl1pPr>
            <a:lvl2pPr indent="-41148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>
                <a:solidFill>
                  <a:srgbClr val="343163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343163"/>
                </a:solidFill>
              </a:defRPr>
            </a:lvl3pPr>
            <a:lvl4pPr indent="-36576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>
                <a:solidFill>
                  <a:srgbClr val="343163"/>
                </a:solidFill>
              </a:defRPr>
            </a:lvl4pPr>
            <a:lvl5pPr indent="-36576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>
                <a:solidFill>
                  <a:srgbClr val="343163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g24a812a8558_0_339"/>
          <p:cNvSpPr/>
          <p:nvPr/>
        </p:nvSpPr>
        <p:spPr>
          <a:xfrm>
            <a:off x="6096000" y="-12327147"/>
            <a:ext cx="14177100" cy="1417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4a812a8558_0_339"/>
          <p:cNvSpPr/>
          <p:nvPr/>
        </p:nvSpPr>
        <p:spPr>
          <a:xfrm>
            <a:off x="9889319" y="234656"/>
            <a:ext cx="1853700" cy="1853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0" id="91" name="Google Shape;91;g24a812a8558_0_3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70442" y="555676"/>
            <a:ext cx="1275141" cy="88302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4a812a8558_0_339"/>
          <p:cNvSpPr/>
          <p:nvPr/>
        </p:nvSpPr>
        <p:spPr>
          <a:xfrm>
            <a:off x="-610480" y="-12709608"/>
            <a:ext cx="14923200" cy="125331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4a812a8558_0_339"/>
          <p:cNvSpPr/>
          <p:nvPr/>
        </p:nvSpPr>
        <p:spPr>
          <a:xfrm>
            <a:off x="12313921" y="-12803204"/>
            <a:ext cx="11538600" cy="201909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39.png"/><Relationship Id="rId9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Arial"/>
              <a:buChar char="•"/>
              <a:defRPr b="0" i="0" sz="2400" u="none" cap="none" strike="noStrike">
                <a:solidFill>
                  <a:srgbClr val="32326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148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Arial"/>
              <a:buChar char="•"/>
              <a:defRPr b="0" i="0" sz="2400" u="none" cap="none" strike="noStrike">
                <a:solidFill>
                  <a:srgbClr val="32326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000" u="none" cap="none" strike="noStrike">
                <a:solidFill>
                  <a:srgbClr val="32326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576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rgbClr val="32326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576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b="0" i="0" sz="1800" u="none" cap="none" strike="noStrike">
                <a:solidFill>
                  <a:srgbClr val="32326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1" type="ftr"/>
          </p:nvPr>
        </p:nvSpPr>
        <p:spPr>
          <a:xfrm>
            <a:off x="657352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2" type="sldNum"/>
          </p:nvPr>
        </p:nvSpPr>
        <p:spPr>
          <a:xfrm>
            <a:off x="10871202" y="6356352"/>
            <a:ext cx="482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4" name="Google Shape;14;p8"/>
          <p:cNvCxnSpPr/>
          <p:nvPr/>
        </p:nvCxnSpPr>
        <p:spPr>
          <a:xfrm>
            <a:off x="10779760" y="6393825"/>
            <a:ext cx="0" cy="291788"/>
          </a:xfrm>
          <a:prstGeom prst="straightConnector1">
            <a:avLst/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plate, drawing&#10;&#10;Description automatically generated" id="15" name="Google Shape;15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71302" y="6436188"/>
            <a:ext cx="779254" cy="203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bject, clock&#10;&#10;Description automatically generated" id="16" name="Google Shape;1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0230" y="6354543"/>
            <a:ext cx="673260" cy="303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7" name="Google Shape;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3032" y="6356352"/>
            <a:ext cx="586304" cy="254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8" name="Google Shape;1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0228" y="6356352"/>
            <a:ext cx="440460" cy="32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199" y="6387904"/>
            <a:ext cx="409808" cy="2595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0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Relationship Id="rId7" Type="http://schemas.openxmlformats.org/officeDocument/2006/relationships/image" Target="../media/image40.png"/><Relationship Id="rId8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jpg"/><Relationship Id="rId10" Type="http://schemas.openxmlformats.org/officeDocument/2006/relationships/image" Target="../media/image77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Relationship Id="rId4" Type="http://schemas.openxmlformats.org/officeDocument/2006/relationships/image" Target="../media/image46.png"/><Relationship Id="rId9" Type="http://schemas.openxmlformats.org/officeDocument/2006/relationships/image" Target="../media/image76.png"/><Relationship Id="rId5" Type="http://schemas.openxmlformats.org/officeDocument/2006/relationships/image" Target="../media/image45.png"/><Relationship Id="rId6" Type="http://schemas.openxmlformats.org/officeDocument/2006/relationships/image" Target="../media/image55.png"/><Relationship Id="rId7" Type="http://schemas.openxmlformats.org/officeDocument/2006/relationships/image" Target="../media/image62.png"/><Relationship Id="rId8" Type="http://schemas.openxmlformats.org/officeDocument/2006/relationships/image" Target="../media/image4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3.png"/><Relationship Id="rId4" Type="http://schemas.openxmlformats.org/officeDocument/2006/relationships/hyperlink" Target="https://wiki.geant.org/display/eduGAIN/Training+Materials" TargetMode="External"/><Relationship Id="rId5" Type="http://schemas.openxmlformats.org/officeDocument/2006/relationships/image" Target="../media/image47.png"/><Relationship Id="rId6" Type="http://schemas.openxmlformats.org/officeDocument/2006/relationships/image" Target="../media/image52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1.xml"/><Relationship Id="rId4" Type="http://schemas.openxmlformats.org/officeDocument/2006/relationships/image" Target="../media/image56.png"/><Relationship Id="rId5" Type="http://schemas.openxmlformats.org/officeDocument/2006/relationships/image" Target="../media/image6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asrenorg.net/?q=content/asren-ifare" TargetMode="External"/><Relationship Id="rId4" Type="http://schemas.openxmlformats.org/officeDocument/2006/relationships/image" Target="../media/image75.png"/><Relationship Id="rId5" Type="http://schemas.openxmlformats.org/officeDocument/2006/relationships/image" Target="../media/image5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9.png"/><Relationship Id="rId4" Type="http://schemas.openxmlformats.org/officeDocument/2006/relationships/image" Target="../media/image73.png"/><Relationship Id="rId5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6.png"/><Relationship Id="rId4" Type="http://schemas.openxmlformats.org/officeDocument/2006/relationships/image" Target="../media/image7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ifirexman.sifulan.my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8.png"/><Relationship Id="rId4" Type="http://schemas.openxmlformats.org/officeDocument/2006/relationships/image" Target="../media/image30.png"/><Relationship Id="rId5" Type="http://schemas.openxmlformats.org/officeDocument/2006/relationships/image" Target="../media/image69.png"/><Relationship Id="rId6" Type="http://schemas.openxmlformats.org/officeDocument/2006/relationships/image" Target="../media/image59.png"/><Relationship Id="rId7" Type="http://schemas.openxmlformats.org/officeDocument/2006/relationships/image" Target="../media/image6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7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hyperlink" Target="mailto:alex.mwotil@ubuntunet.net" TargetMode="External"/><Relationship Id="rId7" Type="http://schemas.openxmlformats.org/officeDocument/2006/relationships/hyperlink" Target="mailto:mario.reale@geant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37.png"/><Relationship Id="rId5" Type="http://schemas.openxmlformats.org/officeDocument/2006/relationships/image" Target="../media/image29.png"/><Relationship Id="rId6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jpg"/><Relationship Id="rId4" Type="http://schemas.openxmlformats.org/officeDocument/2006/relationships/image" Target="../media/image34.png"/><Relationship Id="rId5" Type="http://schemas.openxmlformats.org/officeDocument/2006/relationships/image" Target="../media/image31.png"/><Relationship Id="rId6" Type="http://schemas.openxmlformats.org/officeDocument/2006/relationships/image" Target="../media/image7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57550" y="364625"/>
            <a:ext cx="9528300" cy="14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Establishment of Identity Federations in Africa: Challenges and Opportunities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-63750" y="1917450"/>
            <a:ext cx="8998800" cy="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…OR…”WHY DO WE LIKE SO MUCH WHAT WE DO ?”</a:t>
            </a:r>
            <a:endParaRPr b="1" i="1"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59200" y="3198150"/>
            <a:ext cx="65919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Alex Mwotil</a:t>
            </a:r>
            <a:r>
              <a:rPr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/ UbuntuNet Alliance</a:t>
            </a:r>
            <a:br>
              <a:rPr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Mario Reale / GÉANT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746147" y="4500835"/>
            <a:ext cx="512329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June </a:t>
            </a:r>
            <a:r>
              <a:rPr lang="en-GB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i="0" lang="en-GB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202</a:t>
            </a:r>
            <a:r>
              <a:rPr lang="en-GB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 - TNC23 Tirana, Albania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a812a8558_0_376"/>
          <p:cNvSpPr txBox="1"/>
          <p:nvPr>
            <p:ph idx="12" type="sldNum"/>
          </p:nvPr>
        </p:nvSpPr>
        <p:spPr>
          <a:xfrm>
            <a:off x="10871197" y="6356350"/>
            <a:ext cx="1217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GB">
                <a:solidFill>
                  <a:srgbClr val="FF0000"/>
                </a:solidFill>
              </a:rPr>
              <a:t>‹#›</a:t>
            </a:fld>
            <a:r>
              <a:rPr b="1" lang="en-GB">
                <a:solidFill>
                  <a:srgbClr val="FF0000"/>
                </a:solidFill>
              </a:rPr>
              <a:t>       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04" name="Google Shape;204;g24a812a8558_0_376"/>
          <p:cNvSpPr txBox="1"/>
          <p:nvPr>
            <p:ph type="title"/>
          </p:nvPr>
        </p:nvSpPr>
        <p:spPr>
          <a:xfrm>
            <a:off x="2" y="103563"/>
            <a:ext cx="105156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b="1" lang="en-GB" sz="3200"/>
              <a:t>What National Identity Federations are </a:t>
            </a:r>
            <a:br>
              <a:rPr b="1" lang="en-GB" sz="3200"/>
            </a:br>
            <a:endParaRPr b="1" i="0" sz="32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4a812a8558_0_376"/>
          <p:cNvSpPr txBox="1"/>
          <p:nvPr/>
        </p:nvSpPr>
        <p:spPr>
          <a:xfrm>
            <a:off x="516450" y="1473675"/>
            <a:ext cx="109311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Calibri"/>
              <a:buChar char="●"/>
            </a:pPr>
            <a:r>
              <a:rPr b="1"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National Identity Federations are organisations managing Service Providers and Identities Providers (entities) </a:t>
            </a:r>
            <a:r>
              <a:rPr b="1"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within a country, </a:t>
            </a:r>
            <a:r>
              <a:rPr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acting as a trusted third party among them</a:t>
            </a:r>
            <a:endParaRPr sz="2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just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Calibri"/>
              <a:buChar char="○"/>
            </a:pPr>
            <a:r>
              <a:rPr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Their main goal is to </a:t>
            </a:r>
            <a:r>
              <a:rPr b="1"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provide users with web Single Sign On</a:t>
            </a:r>
            <a:r>
              <a:rPr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br>
              <a:rPr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Calibri"/>
              <a:buChar char="●"/>
            </a:pPr>
            <a:r>
              <a:rPr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They are </a:t>
            </a:r>
            <a:r>
              <a:rPr b="1"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collections of organisations that agree to interoperate under a certain rule set for the benefit of their users</a:t>
            </a:r>
            <a:br>
              <a:rPr b="1"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Calibri"/>
              <a:buChar char="●"/>
            </a:pPr>
            <a:r>
              <a:rPr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They are </a:t>
            </a:r>
            <a:r>
              <a:rPr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based on </a:t>
            </a:r>
            <a:r>
              <a:rPr b="1"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common, agreed standards, best practices, and policies, </a:t>
            </a:r>
            <a:r>
              <a:rPr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to build the </a:t>
            </a:r>
            <a:r>
              <a:rPr b="1" lang="en-GB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required trust across institutions </a:t>
            </a:r>
            <a:endParaRPr sz="2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b52d365fb_0_418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g24b52d365fb_0_418"/>
          <p:cNvSpPr txBox="1"/>
          <p:nvPr>
            <p:ph idx="1" type="body"/>
          </p:nvPr>
        </p:nvSpPr>
        <p:spPr>
          <a:xfrm>
            <a:off x="171325" y="1040850"/>
            <a:ext cx="5133300" cy="477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1480" lvl="0" marL="457200" rtl="0" algn="l">
              <a:spcBef>
                <a:spcPts val="800"/>
              </a:spcBef>
              <a:spcAft>
                <a:spcPts val="0"/>
              </a:spcAft>
              <a:buSzPts val="2880"/>
              <a:buChar char="•"/>
            </a:pPr>
            <a:r>
              <a:rPr lang="en-GB">
                <a:solidFill>
                  <a:srgbClr val="1F3864"/>
                </a:solidFill>
              </a:rPr>
              <a:t>Participating Entities </a:t>
            </a:r>
            <a:r>
              <a:rPr lang="en-GB">
                <a:solidFill>
                  <a:srgbClr val="EC0E51"/>
                </a:solidFill>
              </a:rPr>
              <a:t>register their metadata </a:t>
            </a:r>
            <a:r>
              <a:rPr lang="en-GB">
                <a:solidFill>
                  <a:srgbClr val="1F3864"/>
                </a:solidFill>
              </a:rPr>
              <a:t>into the Federation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1480" lvl="0" marL="457200" rtl="0" algn="l">
              <a:spcBef>
                <a:spcPts val="800"/>
              </a:spcBef>
              <a:spcAft>
                <a:spcPts val="0"/>
              </a:spcAft>
              <a:buSzPts val="2880"/>
              <a:buChar char="•"/>
            </a:pPr>
            <a:r>
              <a:rPr lang="en-GB">
                <a:solidFill>
                  <a:srgbClr val="1F3864"/>
                </a:solidFill>
              </a:rPr>
              <a:t>The Federation </a:t>
            </a:r>
            <a:r>
              <a:rPr b="1" lang="en-GB">
                <a:solidFill>
                  <a:srgbClr val="EC0E51"/>
                </a:solidFill>
              </a:rPr>
              <a:t>validates and aggregates all the entities metadata </a:t>
            </a:r>
            <a:r>
              <a:rPr b="1" lang="en-GB">
                <a:solidFill>
                  <a:srgbClr val="1F3864"/>
                </a:solidFill>
              </a:rPr>
              <a:t>creating the federation feed</a:t>
            </a:r>
            <a:endParaRPr b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1480" lvl="0" marL="457200" rtl="0" algn="l">
              <a:spcBef>
                <a:spcPts val="800"/>
              </a:spcBef>
              <a:spcAft>
                <a:spcPts val="0"/>
              </a:spcAft>
              <a:buSzPts val="2880"/>
              <a:buChar char="•"/>
            </a:pPr>
            <a:r>
              <a:rPr lang="en-GB">
                <a:solidFill>
                  <a:srgbClr val="EC0E51"/>
                </a:solidFill>
              </a:rPr>
              <a:t>The Federation feed is </a:t>
            </a:r>
            <a:r>
              <a:rPr b="1" lang="en-GB">
                <a:solidFill>
                  <a:srgbClr val="EC0E51"/>
                </a:solidFill>
              </a:rPr>
              <a:t>signed with the Federation key and distributed through an MDS</a:t>
            </a:r>
            <a:r>
              <a:rPr b="1" lang="en-GB">
                <a:solidFill>
                  <a:srgbClr val="1F3864"/>
                </a:solidFill>
              </a:rPr>
              <a:t> </a:t>
            </a:r>
            <a:br>
              <a:rPr b="1" lang="en-GB">
                <a:solidFill>
                  <a:srgbClr val="1F3864"/>
                </a:solidFill>
              </a:rPr>
            </a:br>
            <a:r>
              <a:rPr i="1" lang="en-GB">
                <a:solidFill>
                  <a:srgbClr val="1F3864"/>
                </a:solidFill>
              </a:rPr>
              <a:t>(Metadata Distribution System)</a:t>
            </a:r>
            <a:endParaRPr i="1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213" name="Google Shape;213;g24b52d365fb_0_418"/>
          <p:cNvSpPr txBox="1"/>
          <p:nvPr>
            <p:ph type="title"/>
          </p:nvPr>
        </p:nvSpPr>
        <p:spPr>
          <a:xfrm>
            <a:off x="433850" y="99777"/>
            <a:ext cx="10515600" cy="861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/>
              <a:t>The main tasks of an </a:t>
            </a:r>
            <a:r>
              <a:rPr b="1" lang="en-GB" sz="3400"/>
              <a:t>Identity Federation</a:t>
            </a:r>
            <a:endParaRPr b="1" sz="3400"/>
          </a:p>
        </p:txBody>
      </p:sp>
      <p:pic>
        <p:nvPicPr>
          <p:cNvPr id="214" name="Google Shape;214;g24b52d365fb_0_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075" y="1643650"/>
            <a:ext cx="6647951" cy="45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b52d365fb_0_426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g24b52d365fb_0_426"/>
          <p:cNvSpPr txBox="1"/>
          <p:nvPr>
            <p:ph type="title"/>
          </p:nvPr>
        </p:nvSpPr>
        <p:spPr>
          <a:xfrm>
            <a:off x="157625" y="136527"/>
            <a:ext cx="10515600" cy="861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Why are Identity Federations fundamental for R&amp;E ?</a:t>
            </a:r>
            <a:endParaRPr b="1" sz="3000"/>
          </a:p>
        </p:txBody>
      </p:sp>
      <p:pic>
        <p:nvPicPr>
          <p:cNvPr id="222" name="Google Shape;222;g24b52d365fb_0_4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165777"/>
            <a:ext cx="10109356" cy="555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e37312c48f_2_16"/>
          <p:cNvSpPr txBox="1"/>
          <p:nvPr>
            <p:ph idx="12" type="sldNum"/>
          </p:nvPr>
        </p:nvSpPr>
        <p:spPr>
          <a:xfrm>
            <a:off x="10871197" y="6356350"/>
            <a:ext cx="1320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GB">
                <a:solidFill>
                  <a:schemeClr val="dk1"/>
                </a:solidFill>
              </a:rPr>
              <a:t>‹#›</a:t>
            </a:fld>
            <a:r>
              <a:rPr b="1" lang="en-GB">
                <a:solidFill>
                  <a:schemeClr val="dk1"/>
                </a:solidFill>
              </a:rPr>
              <a:t>        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29" name="Google Shape;229;g1e37312c48f_2_16"/>
          <p:cNvSpPr txBox="1"/>
          <p:nvPr>
            <p:ph type="title"/>
          </p:nvPr>
        </p:nvSpPr>
        <p:spPr>
          <a:xfrm>
            <a:off x="2" y="103563"/>
            <a:ext cx="105156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b="1" lang="en-GB" sz="3200"/>
              <a:t>We jointly track with the NREN team  </a:t>
            </a:r>
            <a:br>
              <a:rPr b="1" lang="en-GB" sz="3200"/>
            </a:br>
            <a:r>
              <a:rPr b="1" lang="en-GB" sz="3200"/>
              <a:t>the very </a:t>
            </a:r>
            <a:r>
              <a:rPr b="1" lang="en-GB" sz="3200">
                <a:solidFill>
                  <a:schemeClr val="lt1"/>
                </a:solidFill>
              </a:rPr>
              <a:t>first steps</a:t>
            </a:r>
            <a:r>
              <a:rPr b="1" lang="en-GB" sz="3200">
                <a:solidFill>
                  <a:srgbClr val="FF0000"/>
                </a:solidFill>
              </a:rPr>
              <a:t> </a:t>
            </a:r>
            <a:endParaRPr b="1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1e37312c48f_2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5" y="1427900"/>
            <a:ext cx="4649400" cy="47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e37312c48f_2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1825" y="1485635"/>
            <a:ext cx="1434300" cy="137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e37312c48f_2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1200" y="2670699"/>
            <a:ext cx="2029900" cy="7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e37312c48f_2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5750" y="3746650"/>
            <a:ext cx="1385850" cy="12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1e37312c48f_2_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01675" y="4086274"/>
            <a:ext cx="1184775" cy="104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e37312c48f_2_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05350" y="5456454"/>
            <a:ext cx="1385850" cy="126499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1e37312c48f_2_16"/>
          <p:cNvSpPr/>
          <p:nvPr/>
        </p:nvSpPr>
        <p:spPr>
          <a:xfrm rot="1062832">
            <a:off x="7698465" y="2166507"/>
            <a:ext cx="829215" cy="64999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e37312c48f_2_16"/>
          <p:cNvSpPr/>
          <p:nvPr/>
        </p:nvSpPr>
        <p:spPr>
          <a:xfrm>
            <a:off x="8145875" y="4314875"/>
            <a:ext cx="829200" cy="65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e37312c48f_2_16"/>
          <p:cNvSpPr/>
          <p:nvPr/>
        </p:nvSpPr>
        <p:spPr>
          <a:xfrm rot="8444473">
            <a:off x="7690627" y="3374202"/>
            <a:ext cx="829141" cy="65006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1e37312c48f_2_16"/>
          <p:cNvSpPr/>
          <p:nvPr/>
        </p:nvSpPr>
        <p:spPr>
          <a:xfrm rot="8509938">
            <a:off x="8682369" y="5253299"/>
            <a:ext cx="829173" cy="6501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e37312c48f_2_16"/>
          <p:cNvSpPr txBox="1"/>
          <p:nvPr/>
        </p:nvSpPr>
        <p:spPr>
          <a:xfrm>
            <a:off x="7126325" y="133631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each out to the NREN team</a:t>
            </a:r>
            <a:endParaRPr/>
          </a:p>
        </p:txBody>
      </p:sp>
      <p:sp>
        <p:nvSpPr>
          <p:cNvPr id="241" name="Google Shape;241;g1e37312c48f_2_16"/>
          <p:cNvSpPr txBox="1"/>
          <p:nvPr/>
        </p:nvSpPr>
        <p:spPr>
          <a:xfrm>
            <a:off x="9192000" y="2111263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Start planned calls and slack support </a:t>
            </a:r>
            <a:endParaRPr/>
          </a:p>
        </p:txBody>
      </p:sp>
      <p:sp>
        <p:nvSpPr>
          <p:cNvPr id="242" name="Google Shape;242;g1e37312c48f_2_16"/>
          <p:cNvSpPr txBox="1"/>
          <p:nvPr/>
        </p:nvSpPr>
        <p:spPr>
          <a:xfrm>
            <a:off x="4714075" y="3185163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Organise support sessions online </a:t>
            </a:r>
            <a:endParaRPr/>
          </a:p>
        </p:txBody>
      </p:sp>
      <p:sp>
        <p:nvSpPr>
          <p:cNvPr id="243" name="Google Shape;243;g1e37312c48f_2_16"/>
          <p:cNvSpPr txBox="1"/>
          <p:nvPr/>
        </p:nvSpPr>
        <p:spPr>
          <a:xfrm>
            <a:off x="9192000" y="3536163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Escalate to community experts </a:t>
            </a:r>
            <a:endParaRPr/>
          </a:p>
        </p:txBody>
      </p:sp>
      <p:sp>
        <p:nvSpPr>
          <p:cNvPr id="244" name="Google Shape;244;g1e37312c48f_2_16"/>
          <p:cNvSpPr txBox="1"/>
          <p:nvPr/>
        </p:nvSpPr>
        <p:spPr>
          <a:xfrm>
            <a:off x="4939375" y="5413073"/>
            <a:ext cx="277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Community orientation, who is who</a:t>
            </a:r>
            <a:br>
              <a:rPr lang="en-GB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and documentation</a:t>
            </a:r>
            <a:endParaRPr/>
          </a:p>
        </p:txBody>
      </p:sp>
      <p:sp>
        <p:nvSpPr>
          <p:cNvPr id="245" name="Google Shape;245;g1e37312c48f_2_16"/>
          <p:cNvSpPr txBox="1"/>
          <p:nvPr/>
        </p:nvSpPr>
        <p:spPr>
          <a:xfrm>
            <a:off x="64675" y="6000950"/>
            <a:ext cx="523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600"/>
              <a:buFont typeface="Calibri"/>
              <a:buChar char="●"/>
            </a:pPr>
            <a:r>
              <a:rPr lang="en-GB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We use a simple spreadsheet to track the progress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b52d365fb_0_209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GB">
                <a:solidFill>
                  <a:srgbClr val="FF0000"/>
                </a:solidFill>
              </a:rPr>
              <a:t>‹#›</a:t>
            </a:fld>
            <a:endParaRPr b="1">
              <a:solidFill>
                <a:srgbClr val="FF0000"/>
              </a:solidFill>
            </a:endParaRPr>
          </a:p>
        </p:txBody>
      </p:sp>
      <p:sp>
        <p:nvSpPr>
          <p:cNvPr id="252" name="Google Shape;252;g24b52d365fb_0_209"/>
          <p:cNvSpPr txBox="1"/>
          <p:nvPr/>
        </p:nvSpPr>
        <p:spPr>
          <a:xfrm>
            <a:off x="77325" y="65450"/>
            <a:ext cx="9348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</a:pPr>
            <a:r>
              <a:rPr b="1" lang="en-GB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So….i</a:t>
            </a:r>
            <a:r>
              <a:rPr b="1" lang="en-GB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 2020  Alex and Mario met… virtually….. </a:t>
            </a:r>
            <a:br>
              <a:rPr b="1" lang="en-GB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to work for AC3 </a:t>
            </a:r>
            <a:r>
              <a:rPr b="1" lang="en-GB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..and in 2021….2022…. </a:t>
            </a:r>
            <a:endParaRPr b="1" sz="3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g24b52d365fb_0_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400" y="3494912"/>
            <a:ext cx="2708400" cy="287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4b52d365fb_0_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7350" y="3009450"/>
            <a:ext cx="4561251" cy="3848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g24b52d365fb_0_209"/>
          <p:cNvCxnSpPr>
            <a:stCxn id="256" idx="3"/>
            <a:endCxn id="254" idx="1"/>
          </p:cNvCxnSpPr>
          <p:nvPr/>
        </p:nvCxnSpPr>
        <p:spPr>
          <a:xfrm flipH="1" rot="10800000">
            <a:off x="2129041" y="4933693"/>
            <a:ext cx="1278300" cy="40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g24b52d365fb_0_209"/>
          <p:cNvCxnSpPr>
            <a:stCxn id="254" idx="3"/>
            <a:endCxn id="253" idx="1"/>
          </p:cNvCxnSpPr>
          <p:nvPr/>
        </p:nvCxnSpPr>
        <p:spPr>
          <a:xfrm>
            <a:off x="7968601" y="4933725"/>
            <a:ext cx="5589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8" name="Google Shape;258;g24b52d365fb_0_2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4675" y="1081250"/>
            <a:ext cx="5366000" cy="198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4b52d365fb_0_209"/>
          <p:cNvSpPr txBox="1"/>
          <p:nvPr/>
        </p:nvSpPr>
        <p:spPr>
          <a:xfrm>
            <a:off x="3696975" y="1715125"/>
            <a:ext cx="2109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How is it there ?</a:t>
            </a:r>
            <a:br>
              <a:rPr lang="en-GB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Can you go outside 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Do you need to wear </a:t>
            </a:r>
            <a:br>
              <a:rPr lang="en-GB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 a face mask 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4b52d365fb_0_209"/>
          <p:cNvSpPr txBox="1"/>
          <p:nvPr/>
        </p:nvSpPr>
        <p:spPr>
          <a:xfrm>
            <a:off x="5492250" y="1081250"/>
            <a:ext cx="2288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I don’t know, </a:t>
            </a:r>
            <a:br>
              <a:rPr lang="en-GB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Let me check out of</a:t>
            </a:r>
            <a:br>
              <a:rPr lang="en-GB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       the window.</a:t>
            </a:r>
            <a:br>
              <a:rPr lang="en-GB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             None is outside,</a:t>
            </a:r>
            <a:br>
              <a:rPr lang="en-GB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              only birds.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4b52d365fb_0_209"/>
          <p:cNvSpPr txBox="1"/>
          <p:nvPr/>
        </p:nvSpPr>
        <p:spPr>
          <a:xfrm rot="2068742">
            <a:off x="9553862" y="1722138"/>
            <a:ext cx="2912535" cy="4310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Nice memories from 2020…!</a:t>
            </a:r>
            <a:endParaRPr b="1"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4b52d365fb_0_209"/>
          <p:cNvSpPr txBox="1"/>
          <p:nvPr/>
        </p:nvSpPr>
        <p:spPr>
          <a:xfrm>
            <a:off x="4270350" y="4442350"/>
            <a:ext cx="333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but.…Internet was not in lock down :-) ….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g24b52d365fb_0_2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134732">
            <a:off x="410471" y="1899220"/>
            <a:ext cx="1881931" cy="11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4b52d365fb_0_2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2163" y="5457057"/>
            <a:ext cx="808612" cy="81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4b52d365fb_0_2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27499" y="3494900"/>
            <a:ext cx="1098325" cy="51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4b52d365fb_0_20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07536" y="1715125"/>
            <a:ext cx="1784399" cy="166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24b52d365fb_0_20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32925" y="2613800"/>
            <a:ext cx="1550500" cy="10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4b52d365fb_0_20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3820" y="3673705"/>
            <a:ext cx="1955221" cy="26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4b52d365fb_0_20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80025" y="3671314"/>
            <a:ext cx="1098322" cy="5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4b52d365fb_0_209"/>
          <p:cNvSpPr txBox="1"/>
          <p:nvPr/>
        </p:nvSpPr>
        <p:spPr>
          <a:xfrm>
            <a:off x="10641500" y="-126725"/>
            <a:ext cx="155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●"/>
            </a:pPr>
            <a:r>
              <a:rPr b="1"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Alex,Mario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9de7afd5c_0_137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6" name="Google Shape;276;g249de7afd5c_0_137"/>
          <p:cNvSpPr txBox="1"/>
          <p:nvPr/>
        </p:nvSpPr>
        <p:spPr>
          <a:xfrm>
            <a:off x="80650" y="1166175"/>
            <a:ext cx="69348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We organised - jointly with the</a:t>
            </a: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2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GÉANT eduGAIN training team</a:t>
            </a: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21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an online </a:t>
            </a:r>
            <a:r>
              <a:rPr b="1" lang="en-GB" sz="21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Training for Federation Operators</a:t>
            </a:r>
            <a:r>
              <a:rPr lang="en-GB" sz="21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for the</a:t>
            </a:r>
            <a:r>
              <a:rPr lang="en-GB" sz="2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2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UbuntuNet</a:t>
            </a:r>
            <a:r>
              <a:rPr lang="en-GB" sz="2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Alliance </a:t>
            </a:r>
            <a:r>
              <a:rPr lang="en-GB" sz="21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region, in September 2021</a:t>
            </a:r>
            <a:endParaRPr sz="21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100"/>
              <a:buFont typeface="Calibri"/>
              <a:buChar char="●"/>
            </a:pPr>
            <a:r>
              <a:rPr lang="en-GB" sz="21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Training IT infrastructure provided by </a:t>
            </a:r>
            <a:r>
              <a:rPr b="1" lang="en-GB" sz="2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GÉANT IT</a:t>
            </a:r>
            <a:endParaRPr b="1" sz="21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100"/>
              <a:buFont typeface="Calibri"/>
              <a:buChar char="●"/>
            </a:pPr>
            <a:r>
              <a:rPr lang="en-GB" sz="21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Attended by </a:t>
            </a:r>
            <a:r>
              <a:rPr b="1" lang="en-GB" sz="21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33</a:t>
            </a:r>
            <a:r>
              <a:rPr lang="en-GB" sz="21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trainees from </a:t>
            </a:r>
            <a:r>
              <a:rPr b="1" lang="en-GB" sz="21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GB" sz="21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countries</a:t>
            </a:r>
            <a:endParaRPr sz="21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249de7afd5c_0_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4950" y="1821250"/>
            <a:ext cx="4849550" cy="49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49de7afd5c_0_137"/>
          <p:cNvSpPr txBox="1"/>
          <p:nvPr>
            <p:ph type="title"/>
          </p:nvPr>
        </p:nvSpPr>
        <p:spPr>
          <a:xfrm>
            <a:off x="0" y="-72225"/>
            <a:ext cx="116568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b="1" lang="en-GB" sz="3200"/>
              <a:t>Training for Federation Operators </a:t>
            </a:r>
            <a:br>
              <a:rPr b="1" lang="en-GB" sz="3200"/>
            </a:br>
            <a:r>
              <a:rPr b="1" lang="en-GB" sz="3200"/>
              <a:t>in the Ubuntunet region (South-East Africa) </a:t>
            </a:r>
            <a:br>
              <a:rPr b="1" lang="en-GB" sz="3200"/>
            </a:br>
            <a:r>
              <a:rPr b="1" lang="en-GB" sz="3200">
                <a:solidFill>
                  <a:schemeClr val="lt1"/>
                </a:solidFill>
              </a:rPr>
              <a:t>September 2021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49de7afd5c_0_137"/>
          <p:cNvSpPr txBox="1"/>
          <p:nvPr/>
        </p:nvSpPr>
        <p:spPr>
          <a:xfrm>
            <a:off x="6843875" y="1495750"/>
            <a:ext cx="617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 AC3-GÉANT Ubuntunet FedOps  training Sept  1 to October 3   2021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0" name="Google Shape;280;g249de7afd5c_0_137"/>
          <p:cNvGraphicFramePr/>
          <p:nvPr/>
        </p:nvGraphicFramePr>
        <p:xfrm>
          <a:off x="781100" y="29983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{0AB3F736-0649-42D7-A4BA-F0ACD39F0CFA}</a:tableStyleId>
              </a:tblPr>
              <a:tblGrid>
                <a:gridCol w="1620325"/>
                <a:gridCol w="1058400"/>
                <a:gridCol w="1560725"/>
                <a:gridCol w="1075450"/>
              </a:tblGrid>
              <a:tr h="35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Country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# trainees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Country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# trainees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1155CC"/>
                    </a:solidFill>
                  </a:tcPr>
                </a:tc>
              </a:tr>
              <a:tr h="35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BOTSWANA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3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MOZAMBIQUE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2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BURUNDI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1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RWANDA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3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DRC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2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SOMALIA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2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ETHIOPIA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2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TANZANIA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4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KENYA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3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UGANDA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4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MADAGASCAR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1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ZAMBIA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2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MALAWI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2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ZIMBABWE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155CC"/>
                          </a:solidFill>
                        </a:rPr>
                        <a:t>2</a:t>
                      </a:r>
                      <a:endParaRPr b="1">
                        <a:solidFill>
                          <a:srgbClr val="1155CC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4b52d365fb_0_192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7" name="Google Shape;287;g24b52d365fb_0_192"/>
          <p:cNvSpPr txBox="1"/>
          <p:nvPr>
            <p:ph type="title"/>
          </p:nvPr>
        </p:nvSpPr>
        <p:spPr>
          <a:xfrm>
            <a:off x="0" y="-72225"/>
            <a:ext cx="116568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b="1" lang="en-GB" sz="3200"/>
              <a:t>T</a:t>
            </a:r>
            <a:r>
              <a:rPr b="1" lang="en-GB" sz="3200"/>
              <a:t>raining for Federation Operators </a:t>
            </a:r>
            <a:br>
              <a:rPr b="1" lang="en-GB" sz="3200"/>
            </a:br>
            <a:r>
              <a:rPr b="1" lang="en-GB" sz="3200"/>
              <a:t>in the Ubuntunet region (South-East Africa) </a:t>
            </a:r>
            <a:br>
              <a:rPr b="1" lang="en-GB" sz="3200"/>
            </a:br>
            <a:r>
              <a:rPr b="1" lang="en-GB" sz="3200">
                <a:solidFill>
                  <a:schemeClr val="lt1"/>
                </a:solidFill>
              </a:rPr>
              <a:t>Training program structure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24b52d365fb_0_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300" y="1849350"/>
            <a:ext cx="849630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24b52d365fb_0_192"/>
          <p:cNvSpPr/>
          <p:nvPr/>
        </p:nvSpPr>
        <p:spPr>
          <a:xfrm>
            <a:off x="1165250" y="1452775"/>
            <a:ext cx="9152400" cy="3082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4b52d365fb_0_192"/>
          <p:cNvSpPr txBox="1"/>
          <p:nvPr/>
        </p:nvSpPr>
        <p:spPr>
          <a:xfrm>
            <a:off x="5490625" y="4821575"/>
            <a:ext cx="663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>
                <a:solidFill>
                  <a:schemeClr val="hlink"/>
                </a:solidFill>
                <a:hlinkClick r:id="rId4"/>
              </a:rPr>
              <a:t>https://wiki.geant.org/display/eduGAIN/Training+Materials</a:t>
            </a:r>
            <a:r>
              <a:rPr b="1" lang="en-GB" sz="1700">
                <a:solidFill>
                  <a:srgbClr val="1155CC"/>
                </a:solidFill>
              </a:rPr>
              <a:t> </a:t>
            </a:r>
            <a:endParaRPr b="1" sz="1700">
              <a:solidFill>
                <a:srgbClr val="1155CC"/>
              </a:solidFill>
            </a:endParaRPr>
          </a:p>
        </p:txBody>
      </p:sp>
      <p:pic>
        <p:nvPicPr>
          <p:cNvPr id="291" name="Google Shape;291;g24b52d365fb_0_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3875" y="5288627"/>
            <a:ext cx="1364250" cy="60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24b52d365fb_0_1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8121" y="5298000"/>
            <a:ext cx="1364250" cy="4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4b52d365fb_0_1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2375" y="5288625"/>
            <a:ext cx="1364250" cy="6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4b52d365fb_0_1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7275" y="5256665"/>
            <a:ext cx="1416400" cy="6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9de7afd5c_0_162"/>
          <p:cNvSpPr txBox="1"/>
          <p:nvPr>
            <p:ph idx="12" type="sldNum"/>
          </p:nvPr>
        </p:nvSpPr>
        <p:spPr>
          <a:xfrm>
            <a:off x="10871197" y="6356350"/>
            <a:ext cx="1320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GB">
                <a:solidFill>
                  <a:srgbClr val="FF0000"/>
                </a:solidFill>
              </a:rPr>
              <a:t>‹#›</a:t>
            </a:fld>
            <a:r>
              <a:rPr b="1" lang="en-GB">
                <a:solidFill>
                  <a:srgbClr val="FF0000"/>
                </a:solidFill>
              </a:rPr>
              <a:t>         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01" name="Google Shape;301;g249de7afd5c_0_162"/>
          <p:cNvSpPr txBox="1"/>
          <p:nvPr/>
        </p:nvSpPr>
        <p:spPr>
          <a:xfrm>
            <a:off x="3428975" y="3115050"/>
            <a:ext cx="64161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ts val="3200"/>
              <a:buFont typeface="Calibri"/>
              <a:buAutoNum type="romanUcPeriod" startAt="3"/>
            </a:pPr>
            <a:r>
              <a:rPr b="1" lang="en-GB" sz="3200">
                <a:solidFill>
                  <a:srgbClr val="343163"/>
                </a:solidFill>
                <a:latin typeface="Calibri"/>
                <a:ea typeface="Calibri"/>
                <a:cs typeface="Calibri"/>
                <a:sym typeface="Calibri"/>
              </a:rPr>
              <a:t>GETTING EVERYONE ON BOARD !</a:t>
            </a:r>
            <a:endParaRPr b="1" sz="3200">
              <a:solidFill>
                <a:srgbClr val="3431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249de7afd5c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4441088"/>
            <a:ext cx="447675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49de7afd5c_0_197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9" name="Google Shape;309;g249de7afd5c_0_197"/>
          <p:cNvSpPr txBox="1"/>
          <p:nvPr>
            <p:ph idx="1" type="body"/>
          </p:nvPr>
        </p:nvSpPr>
        <p:spPr>
          <a:xfrm>
            <a:off x="121875" y="403801"/>
            <a:ext cx="11232000" cy="564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2900"/>
          </a:p>
          <a:p>
            <a:pPr indent="0" lvl="0" marL="0" rtl="0" algn="just">
              <a:lnSpc>
                <a:spcPct val="95000"/>
              </a:lnSpc>
              <a:spcBef>
                <a:spcPts val="3600"/>
              </a:spcBef>
              <a:spcAft>
                <a:spcPts val="0"/>
              </a:spcAft>
              <a:buSzPts val="523"/>
              <a:buNone/>
            </a:pPr>
            <a:r>
              <a:rPr lang="en-GB" sz="2900">
                <a:solidFill>
                  <a:srgbClr val="323262"/>
                </a:solidFill>
              </a:rPr>
              <a:t>As the three RRENs in Africa (ASREN,  UbuntuNet Alliance and WACREN)</a:t>
            </a:r>
            <a:endParaRPr sz="2900">
              <a:solidFill>
                <a:srgbClr val="323262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323262"/>
                </a:solidFill>
              </a:rPr>
              <a:t>We had identity federation needs:</a:t>
            </a:r>
            <a:endParaRPr sz="2900">
              <a:solidFill>
                <a:srgbClr val="323262"/>
              </a:solidFill>
            </a:endParaRPr>
          </a:p>
          <a:p>
            <a:pPr indent="-412750" lvl="0" marL="914400" rtl="0" algn="just">
              <a:lnSpc>
                <a:spcPct val="95000"/>
              </a:lnSpc>
              <a:spcBef>
                <a:spcPts val="3600"/>
              </a:spcBef>
              <a:spcAft>
                <a:spcPts val="0"/>
              </a:spcAft>
              <a:buClr>
                <a:srgbClr val="323262"/>
              </a:buClr>
              <a:buSzPts val="2900"/>
              <a:buChar char="●"/>
            </a:pPr>
            <a:r>
              <a:rPr lang="en-GB" sz="2900">
                <a:solidFill>
                  <a:srgbClr val="323262"/>
                </a:solidFill>
              </a:rPr>
              <a:t>Our operational requirements &amp; services</a:t>
            </a:r>
            <a:endParaRPr sz="2900">
              <a:solidFill>
                <a:srgbClr val="323262"/>
              </a:solidFill>
            </a:endParaRPr>
          </a:p>
          <a:p>
            <a:pPr indent="-412750" lvl="0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900"/>
              <a:buChar char="●"/>
            </a:pPr>
            <a:r>
              <a:rPr lang="en-GB" sz="2900">
                <a:solidFill>
                  <a:srgbClr val="323262"/>
                </a:solidFill>
              </a:rPr>
              <a:t>Catch-all needs in Africa</a:t>
            </a:r>
            <a:endParaRPr sz="2900">
              <a:solidFill>
                <a:srgbClr val="323262"/>
              </a:solidFill>
            </a:endParaRPr>
          </a:p>
          <a:p>
            <a:pPr indent="-412750" lvl="0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900"/>
              <a:buChar char="●"/>
            </a:pPr>
            <a:r>
              <a:rPr lang="en-GB" sz="2900">
                <a:solidFill>
                  <a:srgbClr val="323262"/>
                </a:solidFill>
              </a:rPr>
              <a:t>Support template</a:t>
            </a:r>
            <a:endParaRPr sz="2900">
              <a:solidFill>
                <a:srgbClr val="323262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3600"/>
              </a:spcBef>
              <a:spcAft>
                <a:spcPts val="3600"/>
              </a:spcAft>
              <a:buSzPts val="523"/>
              <a:buNone/>
            </a:pPr>
            <a:r>
              <a:rPr b="1" lang="en-GB" sz="2900">
                <a:solidFill>
                  <a:srgbClr val="9900FF"/>
                </a:solidFill>
              </a:rPr>
              <a:t>→ </a:t>
            </a:r>
            <a:r>
              <a:rPr b="1" lang="en-GB" sz="2900">
                <a:solidFill>
                  <a:srgbClr val="9900FF"/>
                </a:solidFill>
              </a:rPr>
              <a:t>eduID.africa</a:t>
            </a:r>
            <a:endParaRPr sz="2900">
              <a:solidFill>
                <a:srgbClr val="1C4587"/>
              </a:solidFill>
            </a:endParaRPr>
          </a:p>
        </p:txBody>
      </p:sp>
      <p:sp>
        <p:nvSpPr>
          <p:cNvPr id="310" name="Google Shape;310;g249de7afd5c_0_197"/>
          <p:cNvSpPr txBox="1"/>
          <p:nvPr>
            <p:ph type="title"/>
          </p:nvPr>
        </p:nvSpPr>
        <p:spPr>
          <a:xfrm>
            <a:off x="243850" y="-106673"/>
            <a:ext cx="10515600" cy="861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What is eduID.Africa  ?</a:t>
            </a:r>
            <a:endParaRPr b="1" sz="3500"/>
          </a:p>
        </p:txBody>
      </p:sp>
      <p:pic>
        <p:nvPicPr>
          <p:cNvPr id="311" name="Google Shape;311;g249de7afd5c_0_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550" y="-196112"/>
            <a:ext cx="447675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f40c77f3c_5_9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8" name="Google Shape;318;g24f40c77f3c_5_9"/>
          <p:cNvSpPr txBox="1"/>
          <p:nvPr>
            <p:ph idx="1" type="body"/>
          </p:nvPr>
        </p:nvSpPr>
        <p:spPr>
          <a:xfrm>
            <a:off x="121875" y="403801"/>
            <a:ext cx="11232000" cy="564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2900"/>
          </a:p>
          <a:p>
            <a:pPr indent="0" lvl="0" marL="0" rtl="0" algn="just">
              <a:lnSpc>
                <a:spcPct val="95000"/>
              </a:lnSpc>
              <a:spcBef>
                <a:spcPts val="3600"/>
              </a:spcBef>
              <a:spcAft>
                <a:spcPts val="0"/>
              </a:spcAft>
              <a:buSzPts val="523"/>
              <a:buNone/>
            </a:pPr>
            <a:r>
              <a:rPr b="1" lang="en-GB" sz="2900">
                <a:solidFill>
                  <a:srgbClr val="9900FF"/>
                </a:solidFill>
              </a:rPr>
              <a:t>eduID.africa  </a:t>
            </a:r>
            <a:r>
              <a:rPr lang="en-GB" sz="2900">
                <a:solidFill>
                  <a:srgbClr val="1C4587"/>
                </a:solidFill>
              </a:rPr>
              <a:t>is an </a:t>
            </a:r>
            <a:r>
              <a:rPr b="1" lang="en-GB" sz="2900">
                <a:solidFill>
                  <a:srgbClr val="1C4587"/>
                </a:solidFill>
              </a:rPr>
              <a:t>established Identity Federation </a:t>
            </a:r>
            <a:r>
              <a:rPr lang="en-GB" sz="2900">
                <a:solidFill>
                  <a:srgbClr val="1C4587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inside th</a:t>
            </a:r>
            <a:r>
              <a:rPr lang="en-GB" sz="2900">
                <a:solidFill>
                  <a:srgbClr val="1C4587"/>
                </a:solidFill>
              </a:rPr>
              <a:t>e worldwide </a:t>
            </a:r>
            <a:r>
              <a:rPr b="1" lang="en-GB" sz="2900">
                <a:solidFill>
                  <a:srgbClr val="1C4587"/>
                </a:solidFill>
              </a:rPr>
              <a:t>eduGAIN </a:t>
            </a:r>
            <a:r>
              <a:rPr lang="en-GB" sz="2900">
                <a:solidFill>
                  <a:srgbClr val="1C4587"/>
                </a:solidFill>
              </a:rPr>
              <a:t>interfederation service</a:t>
            </a:r>
            <a:endParaRPr sz="2900">
              <a:solidFill>
                <a:srgbClr val="1C4587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b="1" lang="en-GB" sz="2540"/>
              <a:t>Governance </a:t>
            </a:r>
            <a:r>
              <a:rPr lang="en-GB" sz="2540"/>
              <a:t>of the eduID.africa is delegated to the three RRENs in Africa</a:t>
            </a:r>
            <a:endParaRPr sz="2900">
              <a:solidFill>
                <a:srgbClr val="1C4587"/>
              </a:solidFill>
            </a:endParaRPr>
          </a:p>
          <a:p>
            <a:pPr indent="-412750" lvl="0" marL="457200" rtl="0" algn="just">
              <a:lnSpc>
                <a:spcPct val="95000"/>
              </a:lnSpc>
              <a:spcBef>
                <a:spcPts val="3600"/>
              </a:spcBef>
              <a:spcAft>
                <a:spcPts val="0"/>
              </a:spcAft>
              <a:buClr>
                <a:srgbClr val="1C4587"/>
              </a:buClr>
              <a:buSzPts val="2900"/>
              <a:buChar char="-"/>
            </a:pPr>
            <a:r>
              <a:rPr lang="en-GB" sz="2740"/>
              <a:t>A </a:t>
            </a:r>
            <a:r>
              <a:rPr b="1" lang="en-GB" sz="2740"/>
              <a:t>continental workspace for users, services and institutions</a:t>
            </a:r>
            <a:r>
              <a:rPr lang="en-GB" sz="2740"/>
              <a:t> </a:t>
            </a:r>
            <a:endParaRPr sz="2740"/>
          </a:p>
          <a:p>
            <a:pPr indent="-40259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40"/>
              <a:buChar char="-"/>
            </a:pPr>
            <a:r>
              <a:rPr lang="en-GB" sz="2740"/>
              <a:t>Ease introduction of new services for users </a:t>
            </a:r>
            <a:endParaRPr sz="2740"/>
          </a:p>
          <a:p>
            <a:pPr indent="-40259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40"/>
              <a:buChar char="-"/>
            </a:pPr>
            <a:r>
              <a:rPr lang="en-GB" sz="2540"/>
              <a:t>A </a:t>
            </a:r>
            <a:r>
              <a:rPr b="1" lang="en-GB" sz="2540"/>
              <a:t>framework for collaboration on education identity services</a:t>
            </a:r>
            <a:r>
              <a:rPr lang="en-GB" sz="2540"/>
              <a:t> between the regional research and education networks (RRENs)</a:t>
            </a:r>
            <a:endParaRPr sz="2540"/>
          </a:p>
          <a:p>
            <a:pPr indent="-38989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40"/>
              <a:buChar char="-"/>
            </a:pPr>
            <a:r>
              <a:rPr b="1" lang="en-GB" sz="2540"/>
              <a:t>A catch-all Federation for countries that have not established identity federations.</a:t>
            </a:r>
            <a:endParaRPr b="1" sz="2540"/>
          </a:p>
          <a:p>
            <a:pPr indent="0" lvl="0" marL="0" rtl="0" algn="just">
              <a:lnSpc>
                <a:spcPct val="95000"/>
              </a:lnSpc>
              <a:spcBef>
                <a:spcPts val="3600"/>
              </a:spcBef>
              <a:spcAft>
                <a:spcPts val="3600"/>
              </a:spcAft>
              <a:buSzPts val="523"/>
              <a:buNone/>
            </a:pPr>
            <a:r>
              <a:t/>
            </a:r>
            <a:endParaRPr sz="2900">
              <a:solidFill>
                <a:srgbClr val="1C4587"/>
              </a:solidFill>
            </a:endParaRPr>
          </a:p>
        </p:txBody>
      </p:sp>
      <p:sp>
        <p:nvSpPr>
          <p:cNvPr id="319" name="Google Shape;319;g24f40c77f3c_5_9"/>
          <p:cNvSpPr txBox="1"/>
          <p:nvPr>
            <p:ph type="title"/>
          </p:nvPr>
        </p:nvSpPr>
        <p:spPr>
          <a:xfrm>
            <a:off x="243850" y="-106673"/>
            <a:ext cx="10515600" cy="861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What is eduID.Africa  ?</a:t>
            </a:r>
            <a:endParaRPr b="1" sz="3500"/>
          </a:p>
        </p:txBody>
      </p:sp>
      <p:pic>
        <p:nvPicPr>
          <p:cNvPr id="320" name="Google Shape;320;g24f40c77f3c_5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550" y="-196112"/>
            <a:ext cx="447675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4f40c77f3c_5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6938" y="1859725"/>
            <a:ext cx="2813224" cy="7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4c96abfcb_0_21"/>
          <p:cNvSpPr txBox="1"/>
          <p:nvPr>
            <p:ph idx="12" type="sldNum"/>
          </p:nvPr>
        </p:nvSpPr>
        <p:spPr>
          <a:xfrm>
            <a:off x="10871198" y="6356350"/>
            <a:ext cx="910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   M</a:t>
            </a:r>
            <a:endParaRPr/>
          </a:p>
        </p:txBody>
      </p:sp>
      <p:sp>
        <p:nvSpPr>
          <p:cNvPr id="108" name="Google Shape;108;g244c96abfcb_0_21"/>
          <p:cNvSpPr txBox="1"/>
          <p:nvPr>
            <p:ph idx="1" type="body"/>
          </p:nvPr>
        </p:nvSpPr>
        <p:spPr>
          <a:xfrm>
            <a:off x="127000" y="1516150"/>
            <a:ext cx="11945700" cy="46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43230" lvl="0" marL="457200" rtl="0" algn="l">
              <a:spcBef>
                <a:spcPts val="1000"/>
              </a:spcBef>
              <a:spcAft>
                <a:spcPts val="0"/>
              </a:spcAft>
              <a:buSzPts val="3380"/>
              <a:buChar char="●"/>
            </a:pPr>
            <a:r>
              <a:rPr b="1" lang="en-GB" sz="2900"/>
              <a:t>I.    BEFORE WE STARTED  </a:t>
            </a:r>
            <a:r>
              <a:rPr lang="en-GB" sz="2200"/>
              <a:t> </a:t>
            </a:r>
            <a:endParaRPr sz="2200"/>
          </a:p>
          <a:p>
            <a:pPr indent="-443230" lvl="0" marL="457200" rtl="0" algn="l">
              <a:spcBef>
                <a:spcPts val="0"/>
              </a:spcBef>
              <a:spcAft>
                <a:spcPts val="0"/>
              </a:spcAft>
              <a:buSzPts val="3380"/>
              <a:buChar char="●"/>
            </a:pPr>
            <a:r>
              <a:rPr b="1" lang="en-GB" sz="2900"/>
              <a:t>II.   OUR DAILY WORK IN THE AC3 PROJECT   </a:t>
            </a:r>
            <a:endParaRPr b="1" sz="2200"/>
          </a:p>
          <a:p>
            <a:pPr indent="-443230" lvl="0" marL="457200" rtl="0" algn="l">
              <a:spcBef>
                <a:spcPts val="0"/>
              </a:spcBef>
              <a:spcAft>
                <a:spcPts val="0"/>
              </a:spcAft>
              <a:buSzPts val="3380"/>
              <a:buChar char="●"/>
            </a:pPr>
            <a:r>
              <a:rPr b="1" lang="en-GB" sz="2900"/>
              <a:t>III.  GETTING EVERYONE ONBOARD !   </a:t>
            </a:r>
            <a:endParaRPr b="1" sz="2100"/>
          </a:p>
          <a:p>
            <a:pPr indent="-443230" lvl="0" marL="457200" rtl="0" algn="l">
              <a:spcBef>
                <a:spcPts val="0"/>
              </a:spcBef>
              <a:spcAft>
                <a:spcPts val="0"/>
              </a:spcAft>
              <a:buSzPts val="3380"/>
              <a:buChar char="●"/>
            </a:pPr>
            <a:r>
              <a:rPr b="1" lang="en-GB" sz="2900"/>
              <a:t>IV.  ARE WE THERE YET ?  (OF COURSE NOT)   </a:t>
            </a:r>
            <a:endParaRPr b="1" sz="2200"/>
          </a:p>
          <a:p>
            <a:pPr indent="-443230" lvl="0" marL="457200" rtl="0" algn="l">
              <a:spcBef>
                <a:spcPts val="0"/>
              </a:spcBef>
              <a:spcAft>
                <a:spcPts val="0"/>
              </a:spcAft>
              <a:buSzPts val="3380"/>
              <a:buChar char="●"/>
            </a:pPr>
            <a:r>
              <a:rPr b="1" lang="en-GB" sz="2900"/>
              <a:t>V.   </a:t>
            </a:r>
            <a:r>
              <a:rPr b="1" lang="en-GB" sz="2900"/>
              <a:t>CHALLENGES AND </a:t>
            </a:r>
            <a:r>
              <a:rPr b="1" lang="en-GB" sz="2900"/>
              <a:t>IDEAS FOR THE FUTURE  </a:t>
            </a:r>
            <a:r>
              <a:rPr b="1" lang="en-GB" sz="2200"/>
              <a:t> </a:t>
            </a:r>
            <a:br>
              <a:rPr lang="en-GB" sz="2200"/>
            </a:b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09" name="Google Shape;109;g244c96abfcb_0_21"/>
          <p:cNvSpPr txBox="1"/>
          <p:nvPr>
            <p:ph type="title"/>
          </p:nvPr>
        </p:nvSpPr>
        <p:spPr>
          <a:xfrm>
            <a:off x="838200" y="136527"/>
            <a:ext cx="10515600" cy="861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/>
              <a:t>Establishing Identity Federations in Africa:</a:t>
            </a:r>
            <a:br>
              <a:rPr b="1" lang="en-GB" sz="3300"/>
            </a:br>
            <a:r>
              <a:rPr b="1" lang="en-GB" sz="3300">
                <a:solidFill>
                  <a:schemeClr val="lt1"/>
                </a:solidFill>
              </a:rPr>
              <a:t>A hands-on perspective</a:t>
            </a:r>
            <a:endParaRPr b="1" sz="3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9de7afd5c_0_219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8" name="Google Shape;328;g249de7afd5c_0_219"/>
          <p:cNvSpPr txBox="1"/>
          <p:nvPr>
            <p:ph idx="1" type="body"/>
          </p:nvPr>
        </p:nvSpPr>
        <p:spPr>
          <a:xfrm>
            <a:off x="267750" y="1465075"/>
            <a:ext cx="11583600" cy="46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rgbClr val="323262"/>
              </a:buClr>
              <a:buSzPts val="2700"/>
              <a:buChar char="●"/>
            </a:pPr>
            <a:r>
              <a:rPr lang="en-GB" sz="2700">
                <a:solidFill>
                  <a:srgbClr val="323262"/>
                </a:solidFill>
              </a:rPr>
              <a:t>Many countries in Africa are still </a:t>
            </a:r>
            <a:r>
              <a:rPr b="1" lang="en-GB" sz="2700">
                <a:solidFill>
                  <a:srgbClr val="323262"/>
                </a:solidFill>
              </a:rPr>
              <a:t>green field regions</a:t>
            </a:r>
            <a:r>
              <a:rPr lang="en-GB" sz="2700">
                <a:solidFill>
                  <a:srgbClr val="323262"/>
                </a:solidFill>
              </a:rPr>
              <a:t> </a:t>
            </a:r>
            <a:endParaRPr sz="2700">
              <a:solidFill>
                <a:srgbClr val="323262"/>
              </a:solidFill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700"/>
              <a:buChar char="○"/>
            </a:pPr>
            <a:r>
              <a:rPr lang="en-GB" sz="2700">
                <a:solidFill>
                  <a:srgbClr val="323262"/>
                </a:solidFill>
              </a:rPr>
              <a:t>It is difficult for many to understand the real benefits of Identity Federations without any infrastructure, or any IdP or SP in place	</a:t>
            </a:r>
            <a:br>
              <a:rPr lang="en-GB" sz="2700">
                <a:solidFill>
                  <a:srgbClr val="323262"/>
                </a:solidFill>
              </a:rPr>
            </a:br>
            <a:endParaRPr sz="2700">
              <a:solidFill>
                <a:srgbClr val="323262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700"/>
              <a:buChar char="●"/>
            </a:pPr>
            <a:r>
              <a:rPr b="1" lang="en-GB" sz="2700">
                <a:solidFill>
                  <a:srgbClr val="323262"/>
                </a:solidFill>
              </a:rPr>
              <a:t>A catch-all federation is there for all those countries who do not yet have their own federation</a:t>
            </a:r>
            <a:r>
              <a:rPr lang="en-GB" sz="2700">
                <a:solidFill>
                  <a:srgbClr val="323262"/>
                </a:solidFill>
              </a:rPr>
              <a:t>, to experience the benefits of federated identity management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329" name="Google Shape;329;g249de7afd5c_0_219"/>
          <p:cNvSpPr txBox="1"/>
          <p:nvPr>
            <p:ph type="title"/>
          </p:nvPr>
        </p:nvSpPr>
        <p:spPr>
          <a:xfrm>
            <a:off x="838200" y="136527"/>
            <a:ext cx="10515600" cy="861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Why setting up an African catch-all federation ?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9de7afd5c_0_212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6" name="Google Shape;336;g249de7afd5c_0_212"/>
          <p:cNvSpPr txBox="1"/>
          <p:nvPr>
            <p:ph idx="1" type="body"/>
          </p:nvPr>
        </p:nvSpPr>
        <p:spPr>
          <a:xfrm>
            <a:off x="408550" y="1103799"/>
            <a:ext cx="11496000" cy="494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9900FF"/>
                </a:solidFill>
              </a:rPr>
              <a:t>Who can join eduID.Africa ?</a:t>
            </a:r>
            <a:endParaRPr b="1" sz="2700">
              <a:solidFill>
                <a:srgbClr val="9900FF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23262"/>
              </a:buClr>
              <a:buSzPts val="2700"/>
              <a:buChar char="●"/>
            </a:pPr>
            <a:r>
              <a:rPr lang="en-GB" sz="2700">
                <a:solidFill>
                  <a:srgbClr val="323262"/>
                </a:solidFill>
              </a:rPr>
              <a:t>The three RRENs are defacto members of eduID.africa</a:t>
            </a:r>
            <a:endParaRPr sz="2700">
              <a:solidFill>
                <a:srgbClr val="323262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700"/>
              <a:buChar char="●"/>
            </a:pPr>
            <a:r>
              <a:rPr lang="en-GB" sz="2700">
                <a:solidFill>
                  <a:srgbClr val="323262"/>
                </a:solidFill>
              </a:rPr>
              <a:t>Institutions formally registered in Africa - Collaborations</a:t>
            </a:r>
            <a:endParaRPr sz="2700">
              <a:solidFill>
                <a:srgbClr val="323262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700"/>
              <a:buChar char="•"/>
            </a:pPr>
            <a:r>
              <a:rPr lang="en-GB" sz="2700">
                <a:solidFill>
                  <a:srgbClr val="323262"/>
                </a:solidFill>
              </a:rPr>
              <a:t>No national identity federation</a:t>
            </a:r>
            <a:endParaRPr sz="2700">
              <a:solidFill>
                <a:srgbClr val="323262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700"/>
              <a:buChar char="●"/>
            </a:pPr>
            <a:r>
              <a:rPr b="1" lang="en-GB" sz="2700">
                <a:solidFill>
                  <a:srgbClr val="323262"/>
                </a:solidFill>
              </a:rPr>
              <a:t>R&amp;E related Services and/or Identity Providers:</a:t>
            </a:r>
            <a:endParaRPr b="1" sz="2700">
              <a:solidFill>
                <a:srgbClr val="323262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700"/>
              <a:buChar char="•"/>
            </a:pPr>
            <a:r>
              <a:rPr b="1" lang="en-GB" sz="2700">
                <a:solidFill>
                  <a:srgbClr val="323262"/>
                </a:solidFill>
              </a:rPr>
              <a:t>willing to promote the adoption of Federated Identity Management (FIM) in Africa</a:t>
            </a:r>
            <a:endParaRPr b="1" sz="2700">
              <a:solidFill>
                <a:srgbClr val="323262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700"/>
              <a:buChar char="•"/>
            </a:pPr>
            <a:r>
              <a:rPr lang="en-GB" sz="2700">
                <a:solidFill>
                  <a:srgbClr val="323262"/>
                </a:solidFill>
              </a:rPr>
              <a:t>who would benefit </a:t>
            </a:r>
            <a:r>
              <a:rPr lang="en-GB" sz="2700">
                <a:solidFill>
                  <a:srgbClr val="323262"/>
                </a:solidFill>
              </a:rPr>
              <a:t>institutions in Africa through</a:t>
            </a:r>
            <a:r>
              <a:rPr lang="en-GB" sz="2700">
                <a:solidFill>
                  <a:srgbClr val="323262"/>
                </a:solidFill>
              </a:rPr>
              <a:t> eduGAIN and generally FIM</a:t>
            </a:r>
            <a:endParaRPr b="1" sz="2700">
              <a:solidFill>
                <a:srgbClr val="1C4587"/>
              </a:solidFill>
            </a:endParaRPr>
          </a:p>
        </p:txBody>
      </p:sp>
      <p:sp>
        <p:nvSpPr>
          <p:cNvPr id="337" name="Google Shape;337;g249de7afd5c_0_212"/>
          <p:cNvSpPr txBox="1"/>
          <p:nvPr>
            <p:ph type="title"/>
          </p:nvPr>
        </p:nvSpPr>
        <p:spPr>
          <a:xfrm>
            <a:off x="625350" y="68402"/>
            <a:ext cx="10515600" cy="861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Joining eduID.africa</a:t>
            </a:r>
            <a:r>
              <a:rPr b="1" lang="en-GB" sz="3000"/>
              <a:t> </a:t>
            </a:r>
            <a:endParaRPr b="1"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4b52d365fb_0_503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4" name="Google Shape;344;g24b52d365fb_0_503"/>
          <p:cNvSpPr txBox="1"/>
          <p:nvPr>
            <p:ph type="title"/>
          </p:nvPr>
        </p:nvSpPr>
        <p:spPr>
          <a:xfrm>
            <a:off x="232425" y="181729"/>
            <a:ext cx="10515600" cy="113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Currently ongoing work in our AC3 task</a:t>
            </a:r>
            <a:endParaRPr b="1"/>
          </a:p>
        </p:txBody>
      </p:sp>
      <p:sp>
        <p:nvSpPr>
          <p:cNvPr id="345" name="Google Shape;345;g24b52d365fb_0_503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6" name="Google Shape;346;g24b52d365fb_0_503"/>
          <p:cNvSpPr txBox="1"/>
          <p:nvPr>
            <p:ph idx="1" type="body"/>
          </p:nvPr>
        </p:nvSpPr>
        <p:spPr>
          <a:xfrm>
            <a:off x="591275" y="1446975"/>
            <a:ext cx="10987800" cy="417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rgbClr val="323262"/>
              </a:buClr>
              <a:buSzPts val="2700"/>
              <a:buChar char="●"/>
            </a:pPr>
            <a:r>
              <a:rPr lang="en-GB" sz="2700">
                <a:solidFill>
                  <a:srgbClr val="323262"/>
                </a:solidFill>
              </a:rPr>
              <a:t>We are planning/organising  forthcoming trainings for federation operators </a:t>
            </a:r>
            <a:endParaRPr sz="2700">
              <a:solidFill>
                <a:srgbClr val="323262"/>
              </a:solidFill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700"/>
              <a:buChar char="○"/>
            </a:pPr>
            <a:r>
              <a:rPr lang="en-GB" sz="2700">
                <a:solidFill>
                  <a:srgbClr val="323262"/>
                </a:solidFill>
              </a:rPr>
              <a:t> in close collaboration with colleagues with established federations in Africa and  GÉANT eduGAIN Training Team</a:t>
            </a:r>
            <a:br>
              <a:rPr lang="en-GB" sz="2700">
                <a:solidFill>
                  <a:srgbClr val="323262"/>
                </a:solidFill>
              </a:rPr>
            </a:br>
            <a:endParaRPr sz="2700">
              <a:solidFill>
                <a:srgbClr val="323262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700"/>
              <a:buChar char="●"/>
            </a:pPr>
            <a:r>
              <a:rPr lang="en-GB" sz="2700">
                <a:solidFill>
                  <a:srgbClr val="323262"/>
                </a:solidFill>
              </a:rPr>
              <a:t>We’re further planning ahead for the on-going activities with Tanzania, Ethiopia, Malawi, Mozambique, Ghana and Togo.</a:t>
            </a:r>
            <a:endParaRPr sz="2700">
              <a:solidFill>
                <a:srgbClr val="323262"/>
              </a:solidFill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700"/>
              <a:buChar char="○"/>
            </a:pPr>
            <a:r>
              <a:rPr lang="en-GB" sz="2700">
                <a:solidFill>
                  <a:srgbClr val="323262"/>
                </a:solidFill>
              </a:rPr>
              <a:t>Cote d’Ivoire , Benin and Burkina Faso are also in the pipeline.</a:t>
            </a:r>
            <a:endParaRPr sz="2700">
              <a:solidFill>
                <a:srgbClr val="32326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49de7afd5c_0_100"/>
          <p:cNvSpPr txBox="1"/>
          <p:nvPr>
            <p:ph idx="12" type="sldNum"/>
          </p:nvPr>
        </p:nvSpPr>
        <p:spPr>
          <a:xfrm>
            <a:off x="10871197" y="6356350"/>
            <a:ext cx="1230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GB">
                <a:solidFill>
                  <a:srgbClr val="FF0000"/>
                </a:solidFill>
              </a:rPr>
              <a:t>‹#›</a:t>
            </a:fld>
            <a:r>
              <a:rPr b="1" lang="en-GB">
                <a:solidFill>
                  <a:srgbClr val="FF0000"/>
                </a:solidFill>
              </a:rPr>
              <a:t>       M 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53" name="Google Shape;353;g249de7afd5c_0_100"/>
          <p:cNvSpPr txBox="1"/>
          <p:nvPr>
            <p:ph idx="1" type="body"/>
          </p:nvPr>
        </p:nvSpPr>
        <p:spPr>
          <a:xfrm>
            <a:off x="2939925" y="3166950"/>
            <a:ext cx="7233300" cy="73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AutoNum type="romanUcPeriod" startAt="4"/>
            </a:pPr>
            <a:r>
              <a:rPr b="1" lang="en-GB" sz="3200"/>
              <a:t>ARE WE THERE YET ? (OF COURSE NOT)</a:t>
            </a:r>
            <a:endParaRPr b="1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4a812a8558_0_381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0" name="Google Shape;360;g24a812a8558_0_381"/>
          <p:cNvSpPr txBox="1"/>
          <p:nvPr>
            <p:ph type="title"/>
          </p:nvPr>
        </p:nvSpPr>
        <p:spPr>
          <a:xfrm>
            <a:off x="198552" y="243163"/>
            <a:ext cx="105156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b="1" lang="en-GB" sz="3200"/>
              <a:t>What did AC3 achieve, overall, </a:t>
            </a:r>
            <a:br>
              <a:rPr b="1" lang="en-GB" sz="3200"/>
            </a:br>
            <a:r>
              <a:rPr b="1" lang="en-GB" sz="3200"/>
              <a:t>about Identity Federations  ?</a:t>
            </a:r>
            <a:endParaRPr b="1" i="0" sz="32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24a812a8558_0_381"/>
          <p:cNvSpPr txBox="1"/>
          <p:nvPr/>
        </p:nvSpPr>
        <p:spPr>
          <a:xfrm>
            <a:off x="-474050" y="1420650"/>
            <a:ext cx="126660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libri"/>
              <a:buChar char="○"/>
            </a:pP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AC3 Ubuntunet</a:t>
            </a: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provided training for the region and direct assistance to set up the national federation to the NRENs of the following countries:</a:t>
            </a:r>
            <a:endParaRPr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libri"/>
              <a:buChar char="■"/>
            </a:pP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Somalia, Ethiopia, Kenya </a:t>
            </a:r>
            <a:endParaRPr b="1"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libri"/>
              <a:buChar char="○"/>
            </a:pP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AC3  set up the eduID.Africa African Catch-all federation </a:t>
            </a:r>
            <a:endParaRPr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libri"/>
              <a:buChar char="■"/>
            </a:pP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And got it included in the worldwide eduGAIN interfering service </a:t>
            </a:r>
            <a:endParaRPr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libri"/>
              <a:buChar char="○"/>
            </a:pP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AC3 WACREN team set up the Nigerian Identity federation </a:t>
            </a: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is currently working with</a:t>
            </a: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Togo, Ghana,  - </a:t>
            </a: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we are about to start with</a:t>
            </a: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Burkina Faso, Côte d’Ivoire, Benin </a:t>
            </a: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eduID</a:t>
            </a: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identity federation platform has been provided</a:t>
            </a:r>
            <a:b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libri"/>
              <a:buChar char="○"/>
            </a:pP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AC3 ASREN team </a:t>
            </a: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has set up the </a:t>
            </a: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iFARE</a:t>
            </a: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federation, to promote federations and eduGAIN within the Arab region ( </a:t>
            </a:r>
            <a:r>
              <a:rPr lang="en-GB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https://asrenorg.net/?q=content/asren-ifare</a:t>
            </a: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Calibri"/>
              <a:buChar char="■"/>
            </a:pP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 successful FedOps training </a:t>
            </a: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was </a:t>
            </a: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provided </a:t>
            </a: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in 2020, </a:t>
            </a:r>
            <a:b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In collaboration with the </a:t>
            </a:r>
            <a:r>
              <a:rPr b="1" lang="en-GB" sz="24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GÉANT GN4-3 project eduGAIN training team</a:t>
            </a:r>
            <a:endParaRPr b="1"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g24a812a8558_0_3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2175" y="5579875"/>
            <a:ext cx="2129824" cy="120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24a812a8558_0_3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95825" y="4054750"/>
            <a:ext cx="1853525" cy="9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4b52d365fb_0_538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0" name="Google Shape;370;g24b52d365fb_0_5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750" y="-194437"/>
            <a:ext cx="7246500" cy="70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24b52d365fb_0_538"/>
          <p:cNvSpPr txBox="1"/>
          <p:nvPr>
            <p:ph type="title"/>
          </p:nvPr>
        </p:nvSpPr>
        <p:spPr>
          <a:xfrm>
            <a:off x="-51450" y="65325"/>
            <a:ext cx="2524200" cy="113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820"/>
              <a:t>Identity </a:t>
            </a:r>
            <a:r>
              <a:rPr b="1" lang="en-GB" sz="2820"/>
              <a:t>Federations in Africa in 2023</a:t>
            </a:r>
            <a:endParaRPr b="1" sz="2820"/>
          </a:p>
        </p:txBody>
      </p:sp>
      <p:sp>
        <p:nvSpPr>
          <p:cNvPr id="372" name="Google Shape;372;g24b52d365fb_0_538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3" name="Google Shape;373;g24b52d365fb_0_538"/>
          <p:cNvSpPr txBox="1"/>
          <p:nvPr/>
        </p:nvSpPr>
        <p:spPr>
          <a:xfrm>
            <a:off x="4712525" y="890050"/>
            <a:ext cx="80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Algeria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24b52d365fb_0_538"/>
          <p:cNvSpPr txBox="1"/>
          <p:nvPr/>
        </p:nvSpPr>
        <p:spPr>
          <a:xfrm>
            <a:off x="3497075" y="701750"/>
            <a:ext cx="96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Morocco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24b52d365fb_0_538"/>
          <p:cNvSpPr txBox="1"/>
          <p:nvPr/>
        </p:nvSpPr>
        <p:spPr>
          <a:xfrm>
            <a:off x="5162075" y="2459650"/>
            <a:ext cx="80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Nigeria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4b52d365fb_0_538"/>
          <p:cNvSpPr txBox="1"/>
          <p:nvPr/>
        </p:nvSpPr>
        <p:spPr>
          <a:xfrm>
            <a:off x="4459475" y="2949475"/>
            <a:ext cx="7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Ghana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24b52d365fb_0_538"/>
          <p:cNvSpPr txBox="1"/>
          <p:nvPr/>
        </p:nvSpPr>
        <p:spPr>
          <a:xfrm>
            <a:off x="8144025" y="2949475"/>
            <a:ext cx="80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malia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24b52d365fb_0_538"/>
          <p:cNvSpPr txBox="1"/>
          <p:nvPr/>
        </p:nvSpPr>
        <p:spPr>
          <a:xfrm>
            <a:off x="7478875" y="2520800"/>
            <a:ext cx="90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Ethiopia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4b52d365fb_0_538"/>
          <p:cNvSpPr txBox="1"/>
          <p:nvPr/>
        </p:nvSpPr>
        <p:spPr>
          <a:xfrm>
            <a:off x="6319600" y="5740750"/>
            <a:ext cx="90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South </a:t>
            </a:r>
            <a:b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Africa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24b52d365fb_0_538"/>
          <p:cNvSpPr txBox="1"/>
          <p:nvPr/>
        </p:nvSpPr>
        <p:spPr>
          <a:xfrm>
            <a:off x="7478875" y="3156475"/>
            <a:ext cx="80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Kenya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24b52d365fb_0_538"/>
          <p:cNvSpPr txBox="1"/>
          <p:nvPr/>
        </p:nvSpPr>
        <p:spPr>
          <a:xfrm>
            <a:off x="7225900" y="4184125"/>
            <a:ext cx="96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Malawi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24b52d365fb_0_538"/>
          <p:cNvSpPr txBox="1"/>
          <p:nvPr/>
        </p:nvSpPr>
        <p:spPr>
          <a:xfrm>
            <a:off x="6572550" y="4425375"/>
            <a:ext cx="80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Zambia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24b52d365fb_0_538"/>
          <p:cNvSpPr txBox="1"/>
          <p:nvPr/>
        </p:nvSpPr>
        <p:spPr>
          <a:xfrm>
            <a:off x="7104075" y="3783925"/>
            <a:ext cx="90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Tanzania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24b52d365fb_0_538"/>
          <p:cNvSpPr txBox="1"/>
          <p:nvPr/>
        </p:nvSpPr>
        <p:spPr>
          <a:xfrm>
            <a:off x="6766800" y="3142475"/>
            <a:ext cx="96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Ugan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24b52d365fb_0_538"/>
          <p:cNvSpPr txBox="1"/>
          <p:nvPr/>
        </p:nvSpPr>
        <p:spPr>
          <a:xfrm>
            <a:off x="7378350" y="4831650"/>
            <a:ext cx="11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Mozambique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g24b52d365fb_0_5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83925"/>
            <a:ext cx="3077931" cy="307407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24b52d365fb_0_538"/>
          <p:cNvSpPr txBox="1"/>
          <p:nvPr/>
        </p:nvSpPr>
        <p:spPr>
          <a:xfrm>
            <a:off x="4594975" y="2189725"/>
            <a:ext cx="7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Togo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g24b52d365fb_0_5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68875" y="3948838"/>
            <a:ext cx="2167951" cy="216583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24b52d365fb_0_538"/>
          <p:cNvSpPr txBox="1"/>
          <p:nvPr/>
        </p:nvSpPr>
        <p:spPr>
          <a:xfrm>
            <a:off x="10537525" y="3642150"/>
            <a:ext cx="127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4 years ago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24b52d365fb_0_538"/>
          <p:cNvSpPr txBox="1"/>
          <p:nvPr/>
        </p:nvSpPr>
        <p:spPr>
          <a:xfrm>
            <a:off x="7837700" y="443650"/>
            <a:ext cx="680700" cy="446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2023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4b52d365fb_0_543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7" name="Google Shape;397;g24b52d365fb_0_543"/>
          <p:cNvSpPr txBox="1"/>
          <p:nvPr>
            <p:ph type="title"/>
          </p:nvPr>
        </p:nvSpPr>
        <p:spPr>
          <a:xfrm>
            <a:off x="97575" y="126129"/>
            <a:ext cx="10515600" cy="113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/>
              <a:t>eduGAIN in Africa</a:t>
            </a:r>
            <a:endParaRPr b="1" sz="3100"/>
          </a:p>
        </p:txBody>
      </p:sp>
      <p:sp>
        <p:nvSpPr>
          <p:cNvPr id="398" name="Google Shape;398;g24b52d365fb_0_543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99" name="Google Shape;399;g24b52d365fb_0_543"/>
          <p:cNvCxnSpPr/>
          <p:nvPr/>
        </p:nvCxnSpPr>
        <p:spPr>
          <a:xfrm flipH="1" rot="10800000">
            <a:off x="493675" y="2690350"/>
            <a:ext cx="11545200" cy="2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0" name="Google Shape;400;g24b52d365fb_0_543"/>
          <p:cNvCxnSpPr/>
          <p:nvPr/>
        </p:nvCxnSpPr>
        <p:spPr>
          <a:xfrm>
            <a:off x="508500" y="2188825"/>
            <a:ext cx="0" cy="93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g24b52d365fb_0_543"/>
          <p:cNvCxnSpPr/>
          <p:nvPr/>
        </p:nvCxnSpPr>
        <p:spPr>
          <a:xfrm>
            <a:off x="2298350" y="2188825"/>
            <a:ext cx="0" cy="93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Google Shape;402;g24b52d365fb_0_543"/>
          <p:cNvCxnSpPr/>
          <p:nvPr/>
        </p:nvCxnSpPr>
        <p:spPr>
          <a:xfrm>
            <a:off x="1367300" y="2188825"/>
            <a:ext cx="0" cy="93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3" name="Google Shape;403;g24b52d365fb_0_543"/>
          <p:cNvCxnSpPr/>
          <p:nvPr/>
        </p:nvCxnSpPr>
        <p:spPr>
          <a:xfrm>
            <a:off x="3229625" y="2188825"/>
            <a:ext cx="0" cy="93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4" name="Google Shape;404;g24b52d365fb_0_543"/>
          <p:cNvCxnSpPr/>
          <p:nvPr/>
        </p:nvCxnSpPr>
        <p:spPr>
          <a:xfrm>
            <a:off x="4154875" y="2188825"/>
            <a:ext cx="0" cy="93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g24b52d365fb_0_543"/>
          <p:cNvCxnSpPr/>
          <p:nvPr/>
        </p:nvCxnSpPr>
        <p:spPr>
          <a:xfrm>
            <a:off x="7870000" y="2224150"/>
            <a:ext cx="0" cy="93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6" name="Google Shape;406;g24b52d365fb_0_543"/>
          <p:cNvCxnSpPr/>
          <p:nvPr/>
        </p:nvCxnSpPr>
        <p:spPr>
          <a:xfrm>
            <a:off x="8853400" y="2188825"/>
            <a:ext cx="0" cy="93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7" name="Google Shape;407;g24b52d365fb_0_543"/>
          <p:cNvCxnSpPr/>
          <p:nvPr/>
        </p:nvCxnSpPr>
        <p:spPr>
          <a:xfrm>
            <a:off x="10868500" y="2181400"/>
            <a:ext cx="0" cy="93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8" name="Google Shape;408;g24b52d365fb_0_543"/>
          <p:cNvSpPr txBox="1"/>
          <p:nvPr/>
        </p:nvSpPr>
        <p:spPr>
          <a:xfrm>
            <a:off x="0" y="1305100"/>
            <a:ext cx="954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South</a:t>
            </a:r>
            <a:br>
              <a:rPr b="1" lang="en-GB" sz="17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Africa</a:t>
            </a:r>
            <a:br>
              <a:rPr b="1" lang="en-GB" sz="17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SAFIRE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24b52d365fb_0_543"/>
          <p:cNvSpPr txBox="1"/>
          <p:nvPr/>
        </p:nvSpPr>
        <p:spPr>
          <a:xfrm>
            <a:off x="1833025" y="1483375"/>
            <a:ext cx="1340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Morocco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eduIDM.ma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24b52d365fb_0_543"/>
          <p:cNvSpPr txBox="1"/>
          <p:nvPr/>
        </p:nvSpPr>
        <p:spPr>
          <a:xfrm>
            <a:off x="999925" y="1431325"/>
            <a:ext cx="102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Algeria</a:t>
            </a:r>
            <a:br>
              <a:rPr b="1" lang="en-GB" sz="17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ARNaai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24b52d365fb_0_543"/>
          <p:cNvSpPr txBox="1"/>
          <p:nvPr/>
        </p:nvSpPr>
        <p:spPr>
          <a:xfrm>
            <a:off x="3020575" y="1492225"/>
            <a:ext cx="102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Uganda</a:t>
            </a:r>
            <a:br>
              <a:rPr b="1" lang="en-GB" sz="17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RIF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24b52d365fb_0_543"/>
          <p:cNvSpPr txBox="1"/>
          <p:nvPr/>
        </p:nvSpPr>
        <p:spPr>
          <a:xfrm>
            <a:off x="3826476" y="1483375"/>
            <a:ext cx="1534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700">
                <a:latin typeface="Calibri"/>
                <a:ea typeface="Calibri"/>
                <a:cs typeface="Calibri"/>
                <a:sym typeface="Calibri"/>
              </a:rPr>
              <a:t>Mozambique</a:t>
            </a:r>
            <a:br>
              <a:rPr b="1" i="1" lang="en-GB" sz="1700"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GB" sz="1700">
                <a:latin typeface="Calibri"/>
                <a:ea typeface="Calibri"/>
                <a:cs typeface="Calibri"/>
                <a:sym typeface="Calibri"/>
              </a:rPr>
              <a:t>CAFmoz</a:t>
            </a:r>
            <a:endParaRPr b="1" i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24b52d365fb_0_543"/>
          <p:cNvSpPr txBox="1"/>
          <p:nvPr/>
        </p:nvSpPr>
        <p:spPr>
          <a:xfrm>
            <a:off x="7271750" y="1483375"/>
            <a:ext cx="102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Nigeria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eduID.ng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24b52d365fb_0_543"/>
          <p:cNvSpPr txBox="1"/>
          <p:nvPr/>
        </p:nvSpPr>
        <p:spPr>
          <a:xfrm>
            <a:off x="8298350" y="1483375"/>
            <a:ext cx="813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Kenya</a:t>
            </a:r>
            <a:br>
              <a:rPr b="1" lang="en-GB" sz="17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RAFIKI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24b52d365fb_0_543"/>
          <p:cNvSpPr txBox="1"/>
          <p:nvPr/>
        </p:nvSpPr>
        <p:spPr>
          <a:xfrm>
            <a:off x="10544000" y="1492225"/>
            <a:ext cx="102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Somalia</a:t>
            </a:r>
            <a:br>
              <a:rPr b="1" lang="en-GB" sz="17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SIF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4b52d365fb_0_543"/>
          <p:cNvSpPr txBox="1"/>
          <p:nvPr/>
        </p:nvSpPr>
        <p:spPr>
          <a:xfrm>
            <a:off x="212250" y="3255300"/>
            <a:ext cx="70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2017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24b52d365fb_0_543"/>
          <p:cNvSpPr txBox="1"/>
          <p:nvPr/>
        </p:nvSpPr>
        <p:spPr>
          <a:xfrm>
            <a:off x="1086225" y="3242275"/>
            <a:ext cx="70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2017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24b52d365fb_0_543"/>
          <p:cNvSpPr txBox="1"/>
          <p:nvPr/>
        </p:nvSpPr>
        <p:spPr>
          <a:xfrm>
            <a:off x="1895575" y="3242275"/>
            <a:ext cx="70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b="1" sz="1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24b52d365fb_0_543"/>
          <p:cNvSpPr txBox="1"/>
          <p:nvPr/>
        </p:nvSpPr>
        <p:spPr>
          <a:xfrm>
            <a:off x="2933375" y="3242275"/>
            <a:ext cx="813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b="1" sz="1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0" name="Google Shape;420;g24b52d365fb_0_543"/>
          <p:cNvCxnSpPr/>
          <p:nvPr/>
        </p:nvCxnSpPr>
        <p:spPr>
          <a:xfrm>
            <a:off x="5188250" y="2224150"/>
            <a:ext cx="0" cy="93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1" name="Google Shape;421;g24b52d365fb_0_543"/>
          <p:cNvSpPr txBox="1"/>
          <p:nvPr/>
        </p:nvSpPr>
        <p:spPr>
          <a:xfrm>
            <a:off x="5086188" y="1483375"/>
            <a:ext cx="102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Zambia</a:t>
            </a:r>
            <a:br>
              <a:rPr b="1" lang="en-GB" sz="17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FIDERN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24b52d365fb_0_543"/>
          <p:cNvSpPr txBox="1"/>
          <p:nvPr/>
        </p:nvSpPr>
        <p:spPr>
          <a:xfrm>
            <a:off x="4892125" y="3238075"/>
            <a:ext cx="70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b="1" sz="1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24b52d365fb_0_543"/>
          <p:cNvSpPr txBox="1"/>
          <p:nvPr/>
        </p:nvSpPr>
        <p:spPr>
          <a:xfrm>
            <a:off x="3826478" y="3255300"/>
            <a:ext cx="70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b="1" sz="1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24b52d365fb_0_543"/>
          <p:cNvSpPr txBox="1"/>
          <p:nvPr/>
        </p:nvSpPr>
        <p:spPr>
          <a:xfrm>
            <a:off x="7574675" y="3190225"/>
            <a:ext cx="70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b="1" sz="16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24b52d365fb_0_543"/>
          <p:cNvSpPr txBox="1"/>
          <p:nvPr/>
        </p:nvSpPr>
        <p:spPr>
          <a:xfrm>
            <a:off x="8597500" y="3190225"/>
            <a:ext cx="67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b="1" sz="16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24b52d365fb_0_543"/>
          <p:cNvSpPr txBox="1"/>
          <p:nvPr/>
        </p:nvSpPr>
        <p:spPr>
          <a:xfrm>
            <a:off x="10654000" y="3181375"/>
            <a:ext cx="67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b="1" sz="16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7" name="Google Shape;427;g24b52d365fb_0_543"/>
          <p:cNvCxnSpPr/>
          <p:nvPr/>
        </p:nvCxnSpPr>
        <p:spPr>
          <a:xfrm>
            <a:off x="9804800" y="2181400"/>
            <a:ext cx="0" cy="93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8" name="Google Shape;428;g24b52d365fb_0_543"/>
          <p:cNvSpPr txBox="1"/>
          <p:nvPr/>
        </p:nvSpPr>
        <p:spPr>
          <a:xfrm>
            <a:off x="9190000" y="1562125"/>
            <a:ext cx="1340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eduID.Africa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24b52d365fb_0_543"/>
          <p:cNvSpPr txBox="1"/>
          <p:nvPr/>
        </p:nvSpPr>
        <p:spPr>
          <a:xfrm>
            <a:off x="9620325" y="3181375"/>
            <a:ext cx="67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b="1" sz="16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0" name="Google Shape;430;g24b52d365fb_0_543"/>
          <p:cNvCxnSpPr/>
          <p:nvPr/>
        </p:nvCxnSpPr>
        <p:spPr>
          <a:xfrm flipH="1" rot="10800000">
            <a:off x="6172625" y="425700"/>
            <a:ext cx="34200" cy="34737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1" name="Google Shape;431;g24b52d365fb_0_543"/>
          <p:cNvSpPr txBox="1"/>
          <p:nvPr/>
        </p:nvSpPr>
        <p:spPr>
          <a:xfrm>
            <a:off x="6320500" y="499925"/>
            <a:ext cx="253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AfricaConnect3</a:t>
            </a:r>
            <a:b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Started </a:t>
            </a: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 2019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24b52d365fb_0_543"/>
          <p:cNvSpPr/>
          <p:nvPr/>
        </p:nvSpPr>
        <p:spPr>
          <a:xfrm>
            <a:off x="6366525" y="2374225"/>
            <a:ext cx="213600" cy="70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24b52d365fb_0_543"/>
          <p:cNvSpPr/>
          <p:nvPr/>
        </p:nvSpPr>
        <p:spPr>
          <a:xfrm>
            <a:off x="6918513" y="2374225"/>
            <a:ext cx="213600" cy="70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24b52d365fb_0_543"/>
          <p:cNvSpPr txBox="1"/>
          <p:nvPr/>
        </p:nvSpPr>
        <p:spPr>
          <a:xfrm>
            <a:off x="3863975" y="4195425"/>
            <a:ext cx="5116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African entities in eduGAIN  </a:t>
            </a:r>
            <a:r>
              <a:rPr b="1" lang="en-GB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(June 2022)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Total of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19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African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SPs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in eduGAIN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Total of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53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African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IdPs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in eduGAIN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Total of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National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Identity Federations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in eduGAIN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24b52d365fb_0_543"/>
          <p:cNvSpPr txBox="1"/>
          <p:nvPr/>
        </p:nvSpPr>
        <p:spPr>
          <a:xfrm>
            <a:off x="3863975" y="5237588"/>
            <a:ext cx="5116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Africa entities in eduGAIN  </a:t>
            </a:r>
            <a:r>
              <a:rPr b="1" lang="en-GB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(June 2023):</a:t>
            </a:r>
            <a:endParaRPr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Total of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32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African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SPs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in eduGAIN         </a:t>
            </a:r>
            <a:r>
              <a:rPr b="1" lang="en-GB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+68%</a:t>
            </a:r>
            <a:endParaRPr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Total of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61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African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IdPs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in eduGAIN       </a:t>
            </a:r>
            <a:r>
              <a:rPr b="1" lang="en-GB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+15%</a:t>
            </a:r>
            <a:endParaRPr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Total of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National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Identity Federations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in eduGAIN  </a:t>
            </a:r>
            <a:r>
              <a:rPr b="1" lang="en-GB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+42%</a:t>
            </a:r>
            <a:endParaRPr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24b52d365fb_0_543"/>
          <p:cNvSpPr/>
          <p:nvPr/>
        </p:nvSpPr>
        <p:spPr>
          <a:xfrm>
            <a:off x="3783825" y="4119100"/>
            <a:ext cx="5598600" cy="2197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7" name="Google Shape;437;g24b52d365fb_0_543"/>
          <p:cNvCxnSpPr/>
          <p:nvPr/>
        </p:nvCxnSpPr>
        <p:spPr>
          <a:xfrm flipH="1" rot="10800000">
            <a:off x="8403275" y="2792625"/>
            <a:ext cx="8400" cy="130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8" name="Google Shape;438;g24b52d365fb_0_543"/>
          <p:cNvCxnSpPr/>
          <p:nvPr/>
        </p:nvCxnSpPr>
        <p:spPr>
          <a:xfrm flipH="1" rot="10800000">
            <a:off x="11272500" y="2777850"/>
            <a:ext cx="24600" cy="2926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9" name="Google Shape;439;g24b52d365fb_0_543"/>
          <p:cNvCxnSpPr/>
          <p:nvPr/>
        </p:nvCxnSpPr>
        <p:spPr>
          <a:xfrm rot="10800000">
            <a:off x="9382425" y="5696075"/>
            <a:ext cx="1907100" cy="16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40" name="Google Shape;440;g24b52d365fb_0_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10" y="4049927"/>
            <a:ext cx="3295538" cy="889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4b52d365fb_0_520"/>
          <p:cNvSpPr txBox="1"/>
          <p:nvPr>
            <p:ph idx="12" type="sldNum"/>
          </p:nvPr>
        </p:nvSpPr>
        <p:spPr>
          <a:xfrm>
            <a:off x="10871197" y="6356350"/>
            <a:ext cx="1192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GB">
                <a:solidFill>
                  <a:srgbClr val="FF0000"/>
                </a:solidFill>
              </a:rPr>
              <a:t>‹#›</a:t>
            </a:fld>
            <a:r>
              <a:rPr b="1" lang="en-GB">
                <a:solidFill>
                  <a:srgbClr val="FF0000"/>
                </a:solidFill>
              </a:rPr>
              <a:t>         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47" name="Google Shape;447;g24b52d365fb_0_520"/>
          <p:cNvSpPr txBox="1"/>
          <p:nvPr>
            <p:ph idx="1" type="body"/>
          </p:nvPr>
        </p:nvSpPr>
        <p:spPr>
          <a:xfrm>
            <a:off x="2939925" y="3166950"/>
            <a:ext cx="7233300" cy="73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416560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romanUcPeriod" startAt="5"/>
            </a:pPr>
            <a:r>
              <a:rPr b="1" lang="en-GB" sz="3200"/>
              <a:t>CHALLENGES AND IDEAS FOR THE FUTURE</a:t>
            </a:r>
            <a:endParaRPr b="1" sz="3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4b52d365fb_0_533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4" name="Google Shape;454;g24b52d365fb_0_533"/>
          <p:cNvSpPr txBox="1"/>
          <p:nvPr>
            <p:ph type="title"/>
          </p:nvPr>
        </p:nvSpPr>
        <p:spPr>
          <a:xfrm>
            <a:off x="838192" y="136527"/>
            <a:ext cx="9321900" cy="113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/>
              <a:t>Challenges in our task</a:t>
            </a:r>
            <a:endParaRPr b="1" sz="3100"/>
          </a:p>
        </p:txBody>
      </p:sp>
      <p:sp>
        <p:nvSpPr>
          <p:cNvPr id="455" name="Google Shape;455;g24b52d365fb_0_533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6" name="Google Shape;456;g24b52d365fb_0_533"/>
          <p:cNvSpPr txBox="1"/>
          <p:nvPr>
            <p:ph idx="1" type="body"/>
          </p:nvPr>
        </p:nvSpPr>
        <p:spPr>
          <a:xfrm>
            <a:off x="135343" y="1483656"/>
            <a:ext cx="10515600" cy="42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1480" lvl="0" marL="457200" rtl="0" algn="l"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ts val="2880"/>
              <a:buChar char="●"/>
            </a:pPr>
            <a:r>
              <a:rPr lang="en-GB">
                <a:solidFill>
                  <a:srgbClr val="1C4587"/>
                </a:solidFill>
              </a:rPr>
              <a:t>Manpower and Human Resources retention</a:t>
            </a:r>
            <a:br>
              <a:rPr lang="en-GB">
                <a:solidFill>
                  <a:srgbClr val="1C4587"/>
                </a:solidFill>
              </a:rPr>
            </a:br>
            <a:endParaRPr>
              <a:solidFill>
                <a:srgbClr val="1C4587"/>
              </a:solidFill>
            </a:endParaRPr>
          </a:p>
          <a:p>
            <a:pPr indent="-411480" lvl="0" marL="457200" rtl="0" algn="l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880"/>
              <a:buChar char="●"/>
            </a:pPr>
            <a:r>
              <a:rPr lang="en-GB">
                <a:solidFill>
                  <a:srgbClr val="1C4587"/>
                </a:solidFill>
              </a:rPr>
              <a:t>Generally speaking: pandemics do not help  :-)  </a:t>
            </a:r>
            <a:br>
              <a:rPr lang="en-GB">
                <a:solidFill>
                  <a:srgbClr val="1C4587"/>
                </a:solidFill>
              </a:rPr>
            </a:br>
            <a:endParaRPr>
              <a:solidFill>
                <a:srgbClr val="1C4587"/>
              </a:solidFill>
            </a:endParaRPr>
          </a:p>
          <a:p>
            <a:pPr indent="-411480" lvl="0" marL="457200" rtl="0" algn="l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880"/>
              <a:buChar char="●"/>
            </a:pPr>
            <a:r>
              <a:rPr lang="en-GB">
                <a:solidFill>
                  <a:srgbClr val="1C4587"/>
                </a:solidFill>
              </a:rPr>
              <a:t>Online-only  trainings more challenging  than in-person ones</a:t>
            </a:r>
            <a:br>
              <a:rPr lang="en-GB">
                <a:solidFill>
                  <a:srgbClr val="1C4587"/>
                </a:solidFill>
              </a:rPr>
            </a:br>
            <a:endParaRPr>
              <a:solidFill>
                <a:srgbClr val="1C4587"/>
              </a:solidFill>
            </a:endParaRPr>
          </a:p>
          <a:p>
            <a:pPr indent="-411480" lvl="0" marL="457200" rtl="0" algn="l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880"/>
              <a:buChar char="●"/>
            </a:pPr>
            <a:r>
              <a:rPr lang="en-GB">
                <a:solidFill>
                  <a:srgbClr val="1C4587"/>
                </a:solidFill>
              </a:rPr>
              <a:t>Linguistic barriers in 'diverse' Africa</a:t>
            </a:r>
            <a:endParaRPr>
              <a:solidFill>
                <a:srgbClr val="1C4587"/>
              </a:solidFill>
            </a:endParaRPr>
          </a:p>
          <a:p>
            <a:pPr indent="-39624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40"/>
              <a:buChar char="○"/>
            </a:pPr>
            <a:r>
              <a:rPr lang="en-GB">
                <a:solidFill>
                  <a:srgbClr val="1C4587"/>
                </a:solidFill>
              </a:rPr>
              <a:t>English, Arabic, Portuguese, French 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457" name="Google Shape;457;g24b52d365fb_0_5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9375" y="3147347"/>
            <a:ext cx="659101" cy="61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24b52d365fb_0_5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9375" y="2499475"/>
            <a:ext cx="659099" cy="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24b52d365fb_0_533"/>
          <p:cNvSpPr txBox="1"/>
          <p:nvPr/>
        </p:nvSpPr>
        <p:spPr>
          <a:xfrm>
            <a:off x="10802075" y="2162550"/>
            <a:ext cx="95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Welcome!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24b52d365fb_0_533"/>
          <p:cNvSpPr txBox="1"/>
          <p:nvPr/>
        </p:nvSpPr>
        <p:spPr>
          <a:xfrm>
            <a:off x="10871200" y="3719750"/>
            <a:ext cx="95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Thanks but </a:t>
            </a: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NO THANKS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4b52d365fb_0_528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7" name="Google Shape;467;g24b52d365fb_0_528"/>
          <p:cNvSpPr txBox="1"/>
          <p:nvPr>
            <p:ph type="title"/>
          </p:nvPr>
        </p:nvSpPr>
        <p:spPr>
          <a:xfrm>
            <a:off x="838192" y="136527"/>
            <a:ext cx="93219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</a:pPr>
            <a:r>
              <a:rPr b="1" lang="en-GB" sz="3800"/>
              <a:t>Future </a:t>
            </a:r>
            <a:endParaRPr b="1" sz="3800"/>
          </a:p>
        </p:txBody>
      </p:sp>
      <p:sp>
        <p:nvSpPr>
          <p:cNvPr id="468" name="Google Shape;468;g24b52d365fb_0_528"/>
          <p:cNvSpPr txBox="1"/>
          <p:nvPr>
            <p:ph idx="11" type="ftr"/>
          </p:nvPr>
        </p:nvSpPr>
        <p:spPr>
          <a:xfrm>
            <a:off x="657352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africaconnect3.net</a:t>
            </a:r>
            <a:endParaRPr/>
          </a:p>
        </p:txBody>
      </p:sp>
      <p:sp>
        <p:nvSpPr>
          <p:cNvPr id="469" name="Google Shape;469;g24b52d365fb_0_528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0" name="Google Shape;470;g24b52d365fb_0_528"/>
          <p:cNvSpPr txBox="1"/>
          <p:nvPr>
            <p:ph idx="1" type="body"/>
          </p:nvPr>
        </p:nvSpPr>
        <p:spPr>
          <a:xfrm>
            <a:off x="273400" y="1783574"/>
            <a:ext cx="11080500" cy="47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484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248"/>
              <a:buChar char="●"/>
            </a:pPr>
            <a:r>
              <a:rPr lang="en-GB" sz="2840">
                <a:solidFill>
                  <a:srgbClr val="1C4587"/>
                </a:solidFill>
              </a:rPr>
              <a:t>Collaborations with initiatives aimed at adoption and use of FIM:</a:t>
            </a:r>
            <a:endParaRPr sz="2840">
              <a:solidFill>
                <a:srgbClr val="1C4587"/>
              </a:solidFill>
            </a:endParaRPr>
          </a:p>
          <a:p>
            <a:pPr indent="-408939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840"/>
              <a:buChar char="○"/>
            </a:pPr>
            <a:r>
              <a:rPr lang="en-GB" sz="2840">
                <a:solidFill>
                  <a:srgbClr val="1C4587"/>
                </a:solidFill>
              </a:rPr>
              <a:t>BonafID</a:t>
            </a:r>
            <a:endParaRPr sz="2840">
              <a:solidFill>
                <a:srgbClr val="1C4587"/>
              </a:solidFill>
            </a:endParaRPr>
          </a:p>
          <a:p>
            <a:pPr indent="-408939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840"/>
              <a:buChar char="○"/>
            </a:pPr>
            <a:r>
              <a:rPr lang="en-GB" sz="2840">
                <a:solidFill>
                  <a:srgbClr val="1C4587"/>
                </a:solidFill>
              </a:rPr>
              <a:t>PROFERE</a:t>
            </a:r>
            <a:endParaRPr sz="2840">
              <a:solidFill>
                <a:srgbClr val="1C4587"/>
              </a:solidFill>
            </a:endParaRPr>
          </a:p>
          <a:p>
            <a:pPr indent="-408939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2840"/>
              <a:buChar char="○"/>
            </a:pPr>
            <a:r>
              <a:rPr lang="en-GB" sz="2840">
                <a:solidFill>
                  <a:srgbClr val="1C4587"/>
                </a:solidFill>
              </a:rPr>
              <a:t>R4L</a:t>
            </a:r>
            <a:endParaRPr sz="2840">
              <a:solidFill>
                <a:srgbClr val="1C4587"/>
              </a:solidFill>
            </a:endParaRPr>
          </a:p>
          <a:p>
            <a:pPr indent="-408939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840"/>
              <a:buChar char="○"/>
            </a:pPr>
            <a:r>
              <a:rPr lang="en-GB" sz="2840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iFIRExMAN</a:t>
            </a:r>
            <a:endParaRPr sz="2840">
              <a:solidFill>
                <a:srgbClr val="1C4587"/>
              </a:solidFill>
            </a:endParaRPr>
          </a:p>
          <a:p>
            <a:pPr indent="-43484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248"/>
              <a:buChar char="●"/>
            </a:pPr>
            <a:r>
              <a:rPr lang="en-GB" sz="2840">
                <a:solidFill>
                  <a:srgbClr val="1C4587"/>
                </a:solidFill>
              </a:rPr>
              <a:t>Work on the next FedOps training</a:t>
            </a:r>
            <a:endParaRPr sz="2840">
              <a:solidFill>
                <a:srgbClr val="1C4587"/>
              </a:solidFill>
            </a:endParaRPr>
          </a:p>
          <a:p>
            <a:pPr indent="-43484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248"/>
              <a:buChar char="●"/>
            </a:pPr>
            <a:r>
              <a:rPr lang="en-GB" sz="2840">
                <a:solidFill>
                  <a:srgbClr val="1C4587"/>
                </a:solidFill>
              </a:rPr>
              <a:t>Enhance and ensure sustainability of the tools:</a:t>
            </a:r>
            <a:endParaRPr sz="2840">
              <a:solidFill>
                <a:srgbClr val="1C4587"/>
              </a:solidFill>
            </a:endParaRPr>
          </a:p>
          <a:p>
            <a:pPr indent="-434847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3248"/>
              <a:buChar char="○"/>
            </a:pPr>
            <a:r>
              <a:rPr lang="en-GB" sz="2670">
                <a:solidFill>
                  <a:srgbClr val="1C4587"/>
                </a:solidFill>
              </a:rPr>
              <a:t>Jagger</a:t>
            </a:r>
            <a:endParaRPr sz="2670">
              <a:solidFill>
                <a:srgbClr val="1C4587"/>
              </a:solidFill>
            </a:endParaRPr>
          </a:p>
          <a:p>
            <a:pPr indent="-421894" lvl="1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23262"/>
              </a:buClr>
              <a:buSzPts val="3044"/>
              <a:buChar char="○"/>
            </a:pPr>
            <a:r>
              <a:rPr lang="en-GB" sz="2670">
                <a:solidFill>
                  <a:srgbClr val="1C4587"/>
                </a:solidFill>
              </a:rPr>
              <a:t>Containers/Kubernetes</a:t>
            </a:r>
            <a:endParaRPr sz="234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4c96abfcb_0_28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g244c96abfcb_0_28"/>
          <p:cNvSpPr txBox="1"/>
          <p:nvPr>
            <p:ph idx="1" type="body"/>
          </p:nvPr>
        </p:nvSpPr>
        <p:spPr>
          <a:xfrm>
            <a:off x="3702175" y="3244350"/>
            <a:ext cx="4499400" cy="78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SzPts val="3200"/>
              <a:buAutoNum type="romanUcPeriod"/>
            </a:pPr>
            <a:r>
              <a:rPr b="1" lang="en-GB" sz="3200"/>
              <a:t>  </a:t>
            </a:r>
            <a:r>
              <a:rPr b="1" lang="en-GB" sz="3200"/>
              <a:t>BEFORE WE STARTED </a:t>
            </a:r>
            <a:endParaRPr b="1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e37312c48f_2_42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7" name="Google Shape;477;g1e37312c48f_2_42"/>
          <p:cNvSpPr txBox="1"/>
          <p:nvPr>
            <p:ph type="title"/>
          </p:nvPr>
        </p:nvSpPr>
        <p:spPr>
          <a:xfrm>
            <a:off x="838192" y="203752"/>
            <a:ext cx="93219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</a:pPr>
            <a:r>
              <a:rPr b="1" lang="en-GB" sz="3800"/>
              <a:t>So is it clear now, </a:t>
            </a:r>
            <a:br>
              <a:rPr b="1" lang="en-GB" sz="3800"/>
            </a:br>
            <a:r>
              <a:rPr b="1" lang="en-GB" sz="3800"/>
              <a:t>why we like what we do ?</a:t>
            </a:r>
            <a:r>
              <a:rPr b="1" lang="en-GB" sz="3800"/>
              <a:t> </a:t>
            </a:r>
            <a:endParaRPr b="1" sz="3800"/>
          </a:p>
        </p:txBody>
      </p:sp>
      <p:sp>
        <p:nvSpPr>
          <p:cNvPr id="478" name="Google Shape;478;g1e37312c48f_2_42"/>
          <p:cNvSpPr txBox="1"/>
          <p:nvPr>
            <p:ph idx="11" type="ftr"/>
          </p:nvPr>
        </p:nvSpPr>
        <p:spPr>
          <a:xfrm>
            <a:off x="657352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africaconnect3.net</a:t>
            </a:r>
            <a:endParaRPr/>
          </a:p>
        </p:txBody>
      </p:sp>
      <p:sp>
        <p:nvSpPr>
          <p:cNvPr id="479" name="Google Shape;479;g1e37312c48f_2_42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0" name="Google Shape;480;g1e37312c48f_2_42"/>
          <p:cNvSpPr txBox="1"/>
          <p:nvPr>
            <p:ph idx="1" type="body"/>
          </p:nvPr>
        </p:nvSpPr>
        <p:spPr>
          <a:xfrm>
            <a:off x="241343" y="1338656"/>
            <a:ext cx="105156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053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180"/>
              <a:buChar char="●"/>
            </a:pPr>
            <a:r>
              <a:rPr lang="en-GB" sz="2700">
                <a:solidFill>
                  <a:srgbClr val="1C4587"/>
                </a:solidFill>
              </a:rPr>
              <a:t>It is exciting and rewarding helping the community to take the first steps in the world of Identity Federations </a:t>
            </a:r>
            <a:endParaRPr sz="2700">
              <a:solidFill>
                <a:srgbClr val="1C4587"/>
              </a:solidFill>
            </a:endParaRPr>
          </a:p>
          <a:p>
            <a:pPr indent="-43053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180"/>
              <a:buChar char="●"/>
            </a:pPr>
            <a:r>
              <a:rPr lang="en-GB" sz="2700">
                <a:solidFill>
                  <a:srgbClr val="1C4587"/>
                </a:solidFill>
              </a:rPr>
              <a:t>Wonderful to see the progress and the community response !</a:t>
            </a:r>
            <a:endParaRPr sz="2700">
              <a:solidFill>
                <a:srgbClr val="1C4587"/>
              </a:solidFill>
            </a:endParaRPr>
          </a:p>
          <a:p>
            <a:pPr indent="-43053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180"/>
              <a:buChar char="●"/>
            </a:pPr>
            <a:r>
              <a:rPr lang="en-GB" sz="2700">
                <a:solidFill>
                  <a:srgbClr val="1C4587"/>
                </a:solidFill>
              </a:rPr>
              <a:t>There is a lot to do, still, and the next months/years</a:t>
            </a:r>
            <a:br>
              <a:rPr lang="en-GB" sz="2700">
                <a:solidFill>
                  <a:srgbClr val="1C4587"/>
                </a:solidFill>
              </a:rPr>
            </a:br>
            <a:r>
              <a:rPr lang="en-GB" sz="2700">
                <a:solidFill>
                  <a:srgbClr val="1C4587"/>
                </a:solidFill>
              </a:rPr>
              <a:t> to come will be at least as interesting and exciting as the past ones </a:t>
            </a:r>
            <a:endParaRPr sz="2700">
              <a:solidFill>
                <a:srgbClr val="1C4587"/>
              </a:solidFill>
            </a:endParaRPr>
          </a:p>
        </p:txBody>
      </p:sp>
      <p:pic>
        <p:nvPicPr>
          <p:cNvPr id="481" name="Google Shape;481;g1e37312c48f_2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8800" y="3721311"/>
            <a:ext cx="3213199" cy="321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1e37312c48f_2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6250" y="3647921"/>
            <a:ext cx="3213199" cy="321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1e37312c48f_2_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5" y="3721301"/>
            <a:ext cx="3213194" cy="313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g1e37312c48f_2_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643177"/>
            <a:ext cx="3213199" cy="3210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g1e37312c48f_2_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36056" y="4690350"/>
            <a:ext cx="1646044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"/>
          <p:cNvSpPr txBox="1"/>
          <p:nvPr/>
        </p:nvSpPr>
        <p:spPr>
          <a:xfrm>
            <a:off x="746148" y="2409050"/>
            <a:ext cx="6144377" cy="503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b="0" i="0" lang="en-GB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br>
              <a:rPr b="0" i="0" lang="en-GB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6"/>
          <p:cNvSpPr txBox="1"/>
          <p:nvPr/>
        </p:nvSpPr>
        <p:spPr>
          <a:xfrm>
            <a:off x="746147" y="1567028"/>
            <a:ext cx="6144377" cy="832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8983" y="3698635"/>
            <a:ext cx="363699" cy="36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6"/>
          <p:cNvSpPr txBox="1"/>
          <p:nvPr/>
        </p:nvSpPr>
        <p:spPr>
          <a:xfrm>
            <a:off x="1216607" y="3746699"/>
            <a:ext cx="1005422" cy="39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@AC3_News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6"/>
          <p:cNvSpPr txBox="1"/>
          <p:nvPr/>
        </p:nvSpPr>
        <p:spPr>
          <a:xfrm>
            <a:off x="2716182" y="3746699"/>
            <a:ext cx="1222784" cy="33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AC3-Community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6"/>
          <p:cNvSpPr txBox="1"/>
          <p:nvPr/>
        </p:nvSpPr>
        <p:spPr>
          <a:xfrm>
            <a:off x="4492682" y="3746699"/>
            <a:ext cx="1469831" cy="402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africaconnect3.net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96" name="Google Shape;4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5299" y="3670622"/>
            <a:ext cx="414139" cy="396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97" name="Google Shape;49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943" y="3640295"/>
            <a:ext cx="414139" cy="3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"/>
          <p:cNvSpPr txBox="1"/>
          <p:nvPr/>
        </p:nvSpPr>
        <p:spPr>
          <a:xfrm>
            <a:off x="532498" y="4556100"/>
            <a:ext cx="61443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GB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Alex Mwotil  </a:t>
            </a:r>
            <a:r>
              <a:rPr lang="en-GB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alex.mwotil@ubuntunet.net</a:t>
            </a:r>
            <a:r>
              <a:rPr lang="en-GB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Mario Reale  </a:t>
            </a:r>
            <a:r>
              <a:rPr lang="en-GB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mario.reale@geant.org</a:t>
            </a:r>
            <a:r>
              <a:rPr lang="en-GB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9de7afd5c_0_106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g249de7afd5c_0_106"/>
          <p:cNvSpPr txBox="1"/>
          <p:nvPr>
            <p:ph type="title"/>
          </p:nvPr>
        </p:nvSpPr>
        <p:spPr>
          <a:xfrm>
            <a:off x="0" y="4"/>
            <a:ext cx="10515600" cy="113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Before AfricaConnect3 started</a:t>
            </a:r>
            <a:endParaRPr/>
          </a:p>
        </p:txBody>
      </p:sp>
      <p:sp>
        <p:nvSpPr>
          <p:cNvPr id="124" name="Google Shape;124;g249de7afd5c_0_106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g249de7afd5c_0_106"/>
          <p:cNvSpPr txBox="1"/>
          <p:nvPr>
            <p:ph idx="1" type="body"/>
          </p:nvPr>
        </p:nvSpPr>
        <p:spPr>
          <a:xfrm>
            <a:off x="0" y="1736950"/>
            <a:ext cx="6597300" cy="461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</a:rPr>
              <a:t>Four years ago,</a:t>
            </a:r>
            <a:endParaRPr sz="2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</a:rPr>
              <a:t>s</a:t>
            </a:r>
            <a:r>
              <a:rPr lang="en-GB" sz="2800">
                <a:solidFill>
                  <a:srgbClr val="1C4587"/>
                </a:solidFill>
              </a:rPr>
              <a:t>ix federations from Africa were in operation/eduGAIN:</a:t>
            </a:r>
            <a:endParaRPr sz="2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</a:rPr>
              <a:t> </a:t>
            </a:r>
            <a:br>
              <a:rPr lang="en-GB" sz="2800">
                <a:solidFill>
                  <a:srgbClr val="1C4587"/>
                </a:solidFill>
              </a:rPr>
            </a:br>
            <a:r>
              <a:rPr lang="en-GB" sz="2800">
                <a:solidFill>
                  <a:srgbClr val="1C4587"/>
                </a:solidFill>
              </a:rPr>
              <a:t>South Africa, Morocco, Uganda, Algeria, Mozambique, Zambia </a:t>
            </a:r>
            <a:endParaRPr sz="2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</a:rPr>
              <a:t>On Nov 16, 2019,  </a:t>
            </a:r>
            <a:endParaRPr sz="2800">
              <a:solidFill>
                <a:srgbClr val="1C4587"/>
              </a:solidFill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 The </a:t>
            </a:r>
            <a:r>
              <a:rPr b="1" lang="en-GB" sz="2800"/>
              <a:t>AfricaConnect3 </a:t>
            </a:r>
            <a:r>
              <a:rPr lang="en-GB" sz="2800"/>
              <a:t>project started</a:t>
            </a:r>
            <a:endParaRPr sz="2800"/>
          </a:p>
        </p:txBody>
      </p:sp>
      <p:pic>
        <p:nvPicPr>
          <p:cNvPr id="126" name="Google Shape;126;g249de7afd5c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7300" y="1268771"/>
            <a:ext cx="5594701" cy="5589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49de7afd5c_0_106"/>
          <p:cNvSpPr txBox="1"/>
          <p:nvPr/>
        </p:nvSpPr>
        <p:spPr>
          <a:xfrm>
            <a:off x="10597000" y="1287300"/>
            <a:ext cx="680700" cy="446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latin typeface="Calibri"/>
                <a:ea typeface="Calibri"/>
                <a:cs typeface="Calibri"/>
                <a:sym typeface="Calibri"/>
              </a:rPr>
              <a:t>2019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b52d365fb_0_446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g24b52d365fb_0_446"/>
          <p:cNvSpPr txBox="1"/>
          <p:nvPr>
            <p:ph idx="1" type="body"/>
          </p:nvPr>
        </p:nvSpPr>
        <p:spPr>
          <a:xfrm>
            <a:off x="2582675" y="3280925"/>
            <a:ext cx="7276800" cy="78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AutoNum type="romanUcPeriod" startAt="2"/>
            </a:pPr>
            <a:r>
              <a:rPr b="1" lang="en-GB" sz="3200"/>
              <a:t>OUR DAILY WORK IN THE AC3 PROJECT</a:t>
            </a:r>
            <a:endParaRPr b="1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b52d365fb_0_144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g24b52d365fb_0_144"/>
          <p:cNvSpPr txBox="1"/>
          <p:nvPr/>
        </p:nvSpPr>
        <p:spPr>
          <a:xfrm>
            <a:off x="6619240" y="6390660"/>
            <a:ext cx="402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www.africaconnect3.net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4b52d365fb_0_144"/>
          <p:cNvSpPr txBox="1"/>
          <p:nvPr>
            <p:ph type="title"/>
          </p:nvPr>
        </p:nvSpPr>
        <p:spPr>
          <a:xfrm>
            <a:off x="1" y="4"/>
            <a:ext cx="105156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b="1" lang="en-GB" sz="3800"/>
              <a:t>The </a:t>
            </a:r>
            <a:r>
              <a:rPr b="1" i="0" lang="en-GB" sz="3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AfricaConnect3 project</a:t>
            </a:r>
            <a:endParaRPr sz="3400"/>
          </a:p>
        </p:txBody>
      </p:sp>
      <p:sp>
        <p:nvSpPr>
          <p:cNvPr id="143" name="Google Shape;143;g24b52d365fb_0_144"/>
          <p:cNvSpPr txBox="1"/>
          <p:nvPr>
            <p:ph idx="12" type="sldNum"/>
          </p:nvPr>
        </p:nvSpPr>
        <p:spPr>
          <a:xfrm>
            <a:off x="10871202" y="6391594"/>
            <a:ext cx="2907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002060"/>
                </a:solidFill>
              </a:rPr>
              <a:t>‹#›</a:t>
            </a:fld>
            <a:endParaRPr/>
          </a:p>
        </p:txBody>
      </p:sp>
      <p:sp>
        <p:nvSpPr>
          <p:cNvPr id="144" name="Google Shape;144;g24b52d365fb_0_144"/>
          <p:cNvSpPr txBox="1"/>
          <p:nvPr>
            <p:ph idx="1" type="body"/>
          </p:nvPr>
        </p:nvSpPr>
        <p:spPr>
          <a:xfrm>
            <a:off x="187650" y="1239550"/>
            <a:ext cx="11816700" cy="53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2418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80"/>
              <a:buChar char="•"/>
            </a:pPr>
            <a:r>
              <a:rPr b="1" lang="en-GB" sz="2600"/>
              <a:t>S</a:t>
            </a:r>
            <a:r>
              <a:rPr b="1" lang="en-GB" sz="2500"/>
              <a:t>tart date</a:t>
            </a:r>
            <a:r>
              <a:rPr lang="en-GB" sz="2500"/>
              <a:t>: </a:t>
            </a:r>
            <a:r>
              <a:rPr b="1" lang="en-GB" sz="2500"/>
              <a:t>16 November 2019</a:t>
            </a:r>
            <a:endParaRPr b="1" sz="2500"/>
          </a:p>
          <a:p>
            <a:pPr indent="-41783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80"/>
              <a:buChar char="•"/>
            </a:pPr>
            <a:r>
              <a:rPr b="1" lang="en-GB" sz="2500"/>
              <a:t>Duration</a:t>
            </a:r>
            <a:r>
              <a:rPr lang="en-GB" sz="2500"/>
              <a:t>: </a:t>
            </a:r>
            <a:r>
              <a:rPr b="1" lang="en-GB" sz="2500"/>
              <a:t>48 months </a:t>
            </a:r>
            <a:endParaRPr b="1" sz="2500"/>
          </a:p>
          <a:p>
            <a:pPr indent="-41148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GB" sz="2500"/>
              <a:t>Funds: </a:t>
            </a:r>
            <a:br>
              <a:rPr lang="en-GB" sz="2500"/>
            </a:br>
            <a:r>
              <a:rPr b="0" lang="en-GB" sz="2800"/>
              <a:t>European Union Grant Contract</a:t>
            </a:r>
            <a:r>
              <a:rPr lang="en-GB" sz="2800"/>
              <a:t>  </a:t>
            </a:r>
            <a:r>
              <a:rPr b="0" lang="en-GB" sz="2300"/>
              <a:t>DCI-PANAF/2019/411-583/584/585/585</a:t>
            </a:r>
            <a:endParaRPr sz="2300"/>
          </a:p>
          <a:p>
            <a:pPr indent="-41783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80"/>
              <a:buChar char="•"/>
            </a:pPr>
            <a:r>
              <a:rPr b="1" lang="en-GB" sz="2500"/>
              <a:t>Budget: 37.5M EUR</a:t>
            </a:r>
            <a:r>
              <a:rPr lang="en-GB" sz="2500"/>
              <a:t> (80% EU funding, 30M EUR)</a:t>
            </a:r>
            <a:br>
              <a:rPr lang="en-GB" sz="2500"/>
            </a:br>
            <a:r>
              <a:rPr lang="en-GB" sz="2500"/>
              <a:t> </a:t>
            </a:r>
            <a:endParaRPr sz="2500"/>
          </a:p>
          <a:p>
            <a:pPr indent="-424180" lvl="1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80"/>
              <a:buChar char="•"/>
            </a:pPr>
            <a:r>
              <a:rPr lang="en-GB" sz="2600"/>
              <a:t>Funding for connectivity, equipment and cloud: </a:t>
            </a:r>
            <a:r>
              <a:rPr b="1" lang="en-GB" sz="2600"/>
              <a:t>23.2M EUR</a:t>
            </a:r>
            <a:br>
              <a:rPr b="1" lang="en-GB" sz="2600"/>
            </a:br>
            <a:br>
              <a:rPr b="1" lang="en-GB" sz="2600"/>
            </a:br>
            <a:r>
              <a:rPr lang="en-GB" sz="2500">
                <a:solidFill>
                  <a:srgbClr val="9900FF"/>
                </a:solidFill>
              </a:rPr>
              <a:t>I</a:t>
            </a:r>
            <a:r>
              <a:rPr lang="en-GB" sz="2700">
                <a:solidFill>
                  <a:srgbClr val="9900FF"/>
                </a:solidFill>
              </a:rPr>
              <a:t>t builds on the success of its predecessor projects, AfricaConnect and AfricaConnect2,  in </a:t>
            </a:r>
            <a:r>
              <a:rPr b="1" lang="en-GB" sz="2700" u="sng">
                <a:solidFill>
                  <a:srgbClr val="9900FF"/>
                </a:solidFill>
              </a:rPr>
              <a:t>supporting the creation, development and use of advanced connectivity and services for R&amp;E communities in Africa</a:t>
            </a:r>
            <a:endParaRPr b="1" sz="2700" u="sng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</p:txBody>
      </p:sp>
      <p:pic>
        <p:nvPicPr>
          <p:cNvPr id="145" name="Google Shape;145;g24b52d365fb_0_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8925" y="1487900"/>
            <a:ext cx="1854750" cy="10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b52d365fb_0_150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g24b52d365fb_0_150"/>
          <p:cNvSpPr txBox="1"/>
          <p:nvPr/>
        </p:nvSpPr>
        <p:spPr>
          <a:xfrm>
            <a:off x="6619240" y="6390660"/>
            <a:ext cx="402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www.africaconnect3.net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4b52d365fb_0_150"/>
          <p:cNvSpPr txBox="1"/>
          <p:nvPr>
            <p:ph type="title"/>
          </p:nvPr>
        </p:nvSpPr>
        <p:spPr>
          <a:xfrm>
            <a:off x="646301" y="204276"/>
            <a:ext cx="105156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b="1" i="0" lang="en-GB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AC3 Objectives and Outputs</a:t>
            </a:r>
            <a:endParaRPr b="1" i="0" sz="32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4b52d365fb_0_150"/>
          <p:cNvSpPr txBox="1"/>
          <p:nvPr>
            <p:ph idx="12" type="sldNum"/>
          </p:nvPr>
        </p:nvSpPr>
        <p:spPr>
          <a:xfrm>
            <a:off x="10871202" y="6391594"/>
            <a:ext cx="2907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002060"/>
                </a:solidFill>
              </a:rPr>
              <a:t>‹#›</a:t>
            </a:fld>
            <a:endParaRPr/>
          </a:p>
        </p:txBody>
      </p:sp>
      <p:pic>
        <p:nvPicPr>
          <p:cNvPr descr="Graphic 103" id="155" name="Google Shape;155;g24b52d365fb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9038" y="4142069"/>
            <a:ext cx="91440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 104" id="156" name="Google Shape;156;g24b52d365fb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8740" y="535388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 106" id="157" name="Google Shape;157;g24b52d365fb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3848" y="1609568"/>
            <a:ext cx="851425" cy="85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 107" id="158" name="Google Shape;158;g24b52d365fb_0_1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2029" y="2889321"/>
            <a:ext cx="914401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4b52d365fb_0_150"/>
          <p:cNvSpPr txBox="1"/>
          <p:nvPr/>
        </p:nvSpPr>
        <p:spPr>
          <a:xfrm>
            <a:off x="7102927" y="1598950"/>
            <a:ext cx="4023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Output 1</a:t>
            </a:r>
            <a:r>
              <a:rPr b="0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: Access to </a:t>
            </a:r>
            <a:r>
              <a:rPr b="1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affordable and adequate e-infrastructures</a:t>
            </a:r>
            <a:r>
              <a:rPr b="0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is increased</a:t>
            </a:r>
            <a:endParaRPr sz="2000">
              <a:solidFill>
                <a:srgbClr val="1C4587"/>
              </a:solidFill>
            </a:endParaRPr>
          </a:p>
        </p:txBody>
      </p:sp>
      <p:sp>
        <p:nvSpPr>
          <p:cNvPr id="160" name="Google Shape;160;g24b52d365fb_0_150"/>
          <p:cNvSpPr txBox="1"/>
          <p:nvPr/>
        </p:nvSpPr>
        <p:spPr>
          <a:xfrm>
            <a:off x="7073800" y="2816825"/>
            <a:ext cx="3568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Output 2</a:t>
            </a:r>
            <a:r>
              <a:rPr b="0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: Dedicated R&amp;E services and applications are </a:t>
            </a:r>
            <a:r>
              <a:rPr b="1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developed</a:t>
            </a:r>
            <a:endParaRPr b="1" sz="2000">
              <a:solidFill>
                <a:srgbClr val="1C4587"/>
              </a:solidFill>
            </a:endParaRPr>
          </a:p>
        </p:txBody>
      </p:sp>
      <p:sp>
        <p:nvSpPr>
          <p:cNvPr id="161" name="Google Shape;161;g24b52d365fb_0_150"/>
          <p:cNvSpPr txBox="1"/>
          <p:nvPr/>
        </p:nvSpPr>
        <p:spPr>
          <a:xfrm>
            <a:off x="7081025" y="4139200"/>
            <a:ext cx="428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Output 3</a:t>
            </a:r>
            <a:r>
              <a:rPr b="0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: Adequate </a:t>
            </a:r>
            <a:r>
              <a:rPr b="1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human resource capacity </a:t>
            </a:r>
            <a:r>
              <a:rPr b="0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and expertise is built</a:t>
            </a:r>
            <a:endParaRPr sz="2000">
              <a:solidFill>
                <a:srgbClr val="1C4587"/>
              </a:solidFill>
            </a:endParaRPr>
          </a:p>
        </p:txBody>
      </p:sp>
      <p:sp>
        <p:nvSpPr>
          <p:cNvPr id="162" name="Google Shape;162;g24b52d365fb_0_150"/>
          <p:cNvSpPr txBox="1"/>
          <p:nvPr/>
        </p:nvSpPr>
        <p:spPr>
          <a:xfrm>
            <a:off x="7081029" y="5356475"/>
            <a:ext cx="4067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Output 4</a:t>
            </a:r>
            <a:r>
              <a:rPr b="0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en-GB" sz="2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Digital transformation in research and education is raised</a:t>
            </a:r>
            <a:endParaRPr b="1" sz="2000">
              <a:solidFill>
                <a:srgbClr val="1C4587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g24b52d365fb_0_150"/>
          <p:cNvCxnSpPr/>
          <p:nvPr/>
        </p:nvCxnSpPr>
        <p:spPr>
          <a:xfrm flipH="1">
            <a:off x="5318824" y="1598941"/>
            <a:ext cx="5100" cy="4409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g24b52d365fb_0_150"/>
          <p:cNvSpPr txBox="1"/>
          <p:nvPr/>
        </p:nvSpPr>
        <p:spPr>
          <a:xfrm>
            <a:off x="495871" y="1598955"/>
            <a:ext cx="40671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0480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700"/>
              <a:buFont typeface="Arial"/>
              <a:buChar char="•"/>
            </a:pPr>
            <a:r>
              <a:rPr lang="en-GB" sz="2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Enhance </a:t>
            </a:r>
            <a:r>
              <a:rPr b="1" lang="en-GB" sz="2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human capital </a:t>
            </a:r>
            <a:r>
              <a:rPr lang="en-GB" sz="2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development in Africa.</a:t>
            </a:r>
            <a:endParaRPr sz="1700">
              <a:solidFill>
                <a:srgbClr val="1C4587"/>
              </a:solidFill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7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700"/>
              <a:buFont typeface="Arial"/>
              <a:buChar char="•"/>
            </a:pPr>
            <a:r>
              <a:rPr lang="en-GB" sz="2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Unlock the potential of education and research through </a:t>
            </a:r>
            <a:r>
              <a:rPr b="1" lang="en-GB" sz="2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increased access of African R&amp;E institutions</a:t>
            </a:r>
            <a:r>
              <a:rPr lang="en-GB" sz="2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to digital infrastructures and technologies. </a:t>
            </a:r>
            <a:endParaRPr sz="17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a812a8558_0_354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g24a812a8558_0_354"/>
          <p:cNvSpPr txBox="1"/>
          <p:nvPr/>
        </p:nvSpPr>
        <p:spPr>
          <a:xfrm>
            <a:off x="6619240" y="6385026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africaconnect3.net</a:t>
            </a:r>
            <a:endParaRPr/>
          </a:p>
        </p:txBody>
      </p:sp>
      <p:sp>
        <p:nvSpPr>
          <p:cNvPr id="172" name="Google Shape;172;g24a812a8558_0_354"/>
          <p:cNvSpPr txBox="1"/>
          <p:nvPr>
            <p:ph type="title"/>
          </p:nvPr>
        </p:nvSpPr>
        <p:spPr>
          <a:xfrm>
            <a:off x="70400" y="-154267"/>
            <a:ext cx="105156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b="1" i="0" lang="en-GB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National Research and Education Networks in Africa</a:t>
            </a:r>
            <a:endParaRPr b="1" i="0" sz="32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4a812a8558_0_354"/>
          <p:cNvSpPr txBox="1"/>
          <p:nvPr>
            <p:ph idx="12" type="sldNum"/>
          </p:nvPr>
        </p:nvSpPr>
        <p:spPr>
          <a:xfrm>
            <a:off x="10871202" y="6391594"/>
            <a:ext cx="1974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Logo&#10;&#10;Description automatically generated" id="174" name="Google Shape;174;g24a812a8558_0_3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921" y="2255978"/>
            <a:ext cx="878850" cy="62765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4a812a8558_0_354"/>
          <p:cNvSpPr txBox="1"/>
          <p:nvPr/>
        </p:nvSpPr>
        <p:spPr>
          <a:xfrm>
            <a:off x="6619240" y="6385026"/>
            <a:ext cx="402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www.africaconnect3.net</a:t>
            </a:r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4a812a8558_0_354"/>
          <p:cNvSpPr txBox="1"/>
          <p:nvPr/>
        </p:nvSpPr>
        <p:spPr>
          <a:xfrm>
            <a:off x="10871202" y="6391594"/>
            <a:ext cx="1974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p&#10;&#10;Description automatically generated with medium confidence" id="177" name="Google Shape;177;g24a812a8558_0_3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3643" y="1697704"/>
            <a:ext cx="7094436" cy="4374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&#10;&#10;Description automatically generated with medium confidence" id="178" name="Google Shape;178;g24a812a8558_0_3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2675" y="628775"/>
            <a:ext cx="9880951" cy="6092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4a812a8558_0_354"/>
          <p:cNvSpPr txBox="1"/>
          <p:nvPr/>
        </p:nvSpPr>
        <p:spPr>
          <a:xfrm>
            <a:off x="1611913" y="1697704"/>
            <a:ext cx="602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AfricaConnect (2011-2015) – E&amp;S Africa</a:t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180" name="Google Shape;180;g24a812a8558_0_3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306" y="1425400"/>
            <a:ext cx="748223" cy="74822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4a812a8558_0_354"/>
          <p:cNvSpPr txBox="1"/>
          <p:nvPr/>
        </p:nvSpPr>
        <p:spPr>
          <a:xfrm>
            <a:off x="1611911" y="3095514"/>
            <a:ext cx="6023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AfricaConnect3 (2019-2024) – pan-African</a:t>
            </a:r>
            <a:endParaRPr b="1" sz="22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4a812a8558_0_354"/>
          <p:cNvSpPr txBox="1"/>
          <p:nvPr/>
        </p:nvSpPr>
        <p:spPr>
          <a:xfrm>
            <a:off x="1611911" y="2435560"/>
            <a:ext cx="602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AfricaConnect2 (2015-2021) – pan-African</a:t>
            </a:r>
            <a:endParaRPr b="1" sz="18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, food&#10;&#10;Description automatically generated" id="183" name="Google Shape;183;g24a812a8558_0_3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920" y="2988894"/>
            <a:ext cx="906992" cy="62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4a812a8558_0_354"/>
          <p:cNvSpPr txBox="1"/>
          <p:nvPr>
            <p:ph idx="1" type="body"/>
          </p:nvPr>
        </p:nvSpPr>
        <p:spPr>
          <a:xfrm>
            <a:off x="232300" y="4873800"/>
            <a:ext cx="3714900" cy="16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18312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90000"/>
              <a:buChar char="•"/>
            </a:pPr>
            <a:r>
              <a:rPr lang="en-GB">
                <a:solidFill>
                  <a:srgbClr val="1C4587"/>
                </a:solidFill>
              </a:rPr>
              <a:t>Since AfricaConnect </a:t>
            </a:r>
            <a:r>
              <a:rPr b="1" lang="en-GB">
                <a:solidFill>
                  <a:srgbClr val="1C4587"/>
                </a:solidFill>
              </a:rPr>
              <a:t>started in 2011</a:t>
            </a:r>
            <a:r>
              <a:rPr lang="en-GB">
                <a:solidFill>
                  <a:srgbClr val="1C4587"/>
                </a:solidFill>
              </a:rPr>
              <a:t>, </a:t>
            </a:r>
            <a:r>
              <a:rPr b="1" lang="en-GB">
                <a:solidFill>
                  <a:srgbClr val="1C4587"/>
                </a:solidFill>
              </a:rPr>
              <a:t>22 out of 38 African </a:t>
            </a:r>
            <a:r>
              <a:rPr lang="en-GB">
                <a:solidFill>
                  <a:srgbClr val="1C4587"/>
                </a:solidFill>
              </a:rPr>
              <a:t>NRENs are connected to their regional network</a:t>
            </a:r>
            <a:endParaRPr>
              <a:solidFill>
                <a:srgbClr val="1C4587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b52d365fb_0_434"/>
          <p:cNvSpPr txBox="1"/>
          <p:nvPr>
            <p:ph idx="12" type="sldNum"/>
          </p:nvPr>
        </p:nvSpPr>
        <p:spPr>
          <a:xfrm>
            <a:off x="10871202" y="6356352"/>
            <a:ext cx="482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g24b52d365fb_0_434"/>
          <p:cNvSpPr txBox="1"/>
          <p:nvPr/>
        </p:nvSpPr>
        <p:spPr>
          <a:xfrm>
            <a:off x="6631835" y="6390660"/>
            <a:ext cx="402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www.africaconnect3.net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4b52d365fb_0_434"/>
          <p:cNvSpPr txBox="1"/>
          <p:nvPr>
            <p:ph type="title"/>
          </p:nvPr>
        </p:nvSpPr>
        <p:spPr>
          <a:xfrm>
            <a:off x="350940" y="-4"/>
            <a:ext cx="95541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b="1" lang="en-GB" sz="3200"/>
              <a:t>AC3 Work Package 2: </a:t>
            </a:r>
            <a:r>
              <a:rPr b="1" i="0" lang="en-GB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Developing R&amp;E Services  </a:t>
            </a:r>
            <a:endParaRPr/>
          </a:p>
        </p:txBody>
      </p:sp>
      <p:sp>
        <p:nvSpPr>
          <p:cNvPr id="193" name="Google Shape;193;g24b52d365fb_0_434"/>
          <p:cNvSpPr txBox="1"/>
          <p:nvPr>
            <p:ph idx="12" type="sldNum"/>
          </p:nvPr>
        </p:nvSpPr>
        <p:spPr>
          <a:xfrm>
            <a:off x="10871202" y="6391594"/>
            <a:ext cx="2907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002060"/>
                </a:solidFill>
              </a:rPr>
              <a:t>‹#›</a:t>
            </a:fld>
            <a:endParaRPr/>
          </a:p>
        </p:txBody>
      </p:sp>
      <p:sp>
        <p:nvSpPr>
          <p:cNvPr id="194" name="Google Shape;194;g24b52d365fb_0_434"/>
          <p:cNvSpPr txBox="1"/>
          <p:nvPr/>
        </p:nvSpPr>
        <p:spPr>
          <a:xfrm>
            <a:off x="143425" y="1379200"/>
            <a:ext cx="6488400" cy="5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667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480"/>
              <a:buFont typeface="Arial"/>
              <a:buChar char="•"/>
            </a:pPr>
            <a:r>
              <a:rPr lang="en-GB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Service outreach to science communities</a:t>
            </a:r>
            <a:endParaRPr sz="30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480"/>
              <a:buFont typeface="Arial"/>
              <a:buChar char="•"/>
            </a:pPr>
            <a:r>
              <a:rPr lang="en-GB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Deployment of R&amp;E applications and access to  repositories</a:t>
            </a:r>
            <a:endParaRPr sz="2000">
              <a:solidFill>
                <a:srgbClr val="1C4587"/>
              </a:solidFill>
            </a:endParaRPr>
          </a:p>
          <a:p>
            <a:pPr indent="-266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3480"/>
              <a:buFont typeface="Arial"/>
              <a:buChar char="•"/>
            </a:pPr>
            <a:r>
              <a:rPr b="1" lang="en-GB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Trust and Identity</a:t>
            </a:r>
            <a:r>
              <a:rPr lang="en-GB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sz="2000">
              <a:solidFill>
                <a:srgbClr val="1C4587"/>
              </a:solidFill>
            </a:endParaRPr>
          </a:p>
          <a:p>
            <a:pPr indent="-266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3480"/>
              <a:buFont typeface="Arial"/>
              <a:buChar char="•"/>
            </a:pPr>
            <a:r>
              <a:rPr lang="en-GB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Proactive Cybersecurity for NRENs and their Digital Assets</a:t>
            </a:r>
            <a:endParaRPr sz="2000">
              <a:solidFill>
                <a:srgbClr val="1C4587"/>
              </a:solidFill>
            </a:endParaRPr>
          </a:p>
          <a:p>
            <a:pPr indent="-2667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3480"/>
              <a:buFont typeface="Arial"/>
              <a:buChar char="•"/>
            </a:pPr>
            <a:r>
              <a:rPr lang="en-GB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Federated Identity Management</a:t>
            </a:r>
            <a:br>
              <a:rPr lang="en-GB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for Libraries </a:t>
            </a:r>
            <a:endParaRPr sz="2000">
              <a:solidFill>
                <a:srgbClr val="1C4587"/>
              </a:solidFill>
            </a:endParaRPr>
          </a:p>
        </p:txBody>
      </p:sp>
      <p:pic>
        <p:nvPicPr>
          <p:cNvPr descr="Picture 12" id="195" name="Google Shape;195;g24b52d365fb_0_434"/>
          <p:cNvPicPr preferRelativeResize="0"/>
          <p:nvPr/>
        </p:nvPicPr>
        <p:blipFill rotWithShape="1">
          <a:blip r:embed="rId3">
            <a:alphaModFix/>
          </a:blip>
          <a:srcRect b="5303" l="7179" r="10671" t="1169"/>
          <a:stretch/>
        </p:blipFill>
        <p:spPr>
          <a:xfrm>
            <a:off x="7138601" y="777402"/>
            <a:ext cx="4023302" cy="4216800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0"/>
              </a:srgbClr>
            </a:outerShdw>
          </a:effectLst>
        </p:spPr>
      </p:pic>
      <p:sp>
        <p:nvSpPr>
          <p:cNvPr id="196" name="Google Shape;196;g24b52d365fb_0_434"/>
          <p:cNvSpPr txBox="1"/>
          <p:nvPr/>
        </p:nvSpPr>
        <p:spPr>
          <a:xfrm>
            <a:off x="5674975" y="5060100"/>
            <a:ext cx="6548400" cy="1754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Calibri"/>
              <a:buChar char="●"/>
            </a:pPr>
            <a:r>
              <a:rPr b="1" lang="en-GB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WP2: Development of R&amp;E Services and Applications</a:t>
            </a:r>
            <a:endParaRPr b="1" sz="17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/>
              <a:buChar char="○"/>
            </a:pPr>
            <a:r>
              <a:rPr b="1" lang="en-GB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WP2.1  Services Outreach and Deployment Support</a:t>
            </a:r>
            <a:endParaRPr b="1" sz="17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/>
              <a:buChar char="○"/>
            </a:pPr>
            <a:r>
              <a:rPr b="1" lang="en-GB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WP2.2  Trust and Identity Services, </a:t>
            </a:r>
            <a:r>
              <a:rPr b="1" lang="en-GB" sz="17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eduGAIN,</a:t>
            </a:r>
            <a:r>
              <a:rPr b="1" lang="en-GB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eduroam,..</a:t>
            </a:r>
            <a:endParaRPr b="1" sz="17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/>
              <a:buChar char="○"/>
            </a:pPr>
            <a:r>
              <a:rPr b="1" lang="en-GB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WP2.3  Proactive Cybersecurity for NRENs and their Digital Assets</a:t>
            </a:r>
            <a:endParaRPr b="1" sz="17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Calibri"/>
              <a:buChar char="○"/>
            </a:pPr>
            <a:r>
              <a:rPr b="1" lang="en-GB" sz="17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WP2.4  Federated Identity Management for Libraries</a:t>
            </a:r>
            <a:endParaRPr b="1" sz="17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4b52d365fb_0_434"/>
          <p:cNvSpPr/>
          <p:nvPr/>
        </p:nvSpPr>
        <p:spPr>
          <a:xfrm>
            <a:off x="5404150" y="5681075"/>
            <a:ext cx="6795600" cy="28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2020-02-10T15:52:08Z</dcterms:created>
  <dc:creator>Paul Hasleham</dc:creator>
</cp:coreProperties>
</file>