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90" r:id="rId5"/>
    <p:sldId id="1097" r:id="rId6"/>
    <p:sldId id="292" r:id="rId7"/>
    <p:sldId id="293" r:id="rId8"/>
    <p:sldId id="1105" r:id="rId9"/>
    <p:sldId id="315" r:id="rId10"/>
    <p:sldId id="1093" r:id="rId11"/>
    <p:sldId id="1095" r:id="rId12"/>
    <p:sldId id="1103" r:id="rId13"/>
    <p:sldId id="1088" r:id="rId14"/>
    <p:sldId id="1085" r:id="rId15"/>
    <p:sldId id="319" r:id="rId16"/>
    <p:sldId id="286" r:id="rId17"/>
    <p:sldId id="267" r:id="rId18"/>
    <p:sldId id="1100" r:id="rId19"/>
    <p:sldId id="1104" r:id="rId20"/>
    <p:sldId id="322" r:id="rId21"/>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397978-D17B-067B-6CCD-D95CAE66C6FD}" name="Jan Meijer" initials="JM" userId="S::meijer@uninett.no::72f4cb63-ca24-46b3-a958-625178638ca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1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09006B-941F-224C-B1FA-3400D135EF38}" v="77" dt="2023-06-07T14:47:41.8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614"/>
    <p:restoredTop sz="74171"/>
  </p:normalViewPr>
  <p:slideViewPr>
    <p:cSldViewPr snapToGrid="0" snapToObjects="1">
      <p:cViewPr varScale="1">
        <p:scale>
          <a:sx n="92" d="100"/>
          <a:sy n="92" d="100"/>
        </p:scale>
        <p:origin x="53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Meijer" userId="29692c05-e53d-47a6-a4cf-58441243f9f9" providerId="ADAL" clId="{549F3AFD-CD6F-3248-9062-E08B57E00D12}"/>
    <pc:docChg chg="sldOrd">
      <pc:chgData name="Jan Meijer" userId="29692c05-e53d-47a6-a4cf-58441243f9f9" providerId="ADAL" clId="{549F3AFD-CD6F-3248-9062-E08B57E00D12}" dt="2023-06-08T05:40:16.158" v="0" actId="20578"/>
      <pc:docMkLst>
        <pc:docMk/>
      </pc:docMkLst>
      <pc:sldChg chg="ord">
        <pc:chgData name="Jan Meijer" userId="29692c05-e53d-47a6-a4cf-58441243f9f9" providerId="ADAL" clId="{549F3AFD-CD6F-3248-9062-E08B57E00D12}" dt="2023-06-08T05:40:16.158" v="0" actId="20578"/>
        <pc:sldMkLst>
          <pc:docMk/>
          <pc:sldMk cId="3022189817" sldId="31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Users/david.heyns/Google%20Drive/Documents/OCRE/Funding/Summary%20-%20All%20calls/All%20projec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david.heyns/Google%20Drive/Documents/OCRE/Funding/Summary%20-%20All%20calls/All%20project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85-034F-BE88-143E211A643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C85-034F-BE88-143E211A643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C85-034F-BE88-143E211A643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C85-034F-BE88-143E211A643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C85-034F-BE88-143E211A643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C85-034F-BE88-143E211A643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EC85-034F-BE88-143E211A6430}"/>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EC85-034F-BE88-143E211A6430}"/>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EC85-034F-BE88-143E211A6430}"/>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EC85-034F-BE88-143E211A6430}"/>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EC85-034F-BE88-143E211A6430}"/>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EC85-034F-BE88-143E211A6430}"/>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EC85-034F-BE88-143E211A6430}"/>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EC85-034F-BE88-143E211A6430}"/>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EC85-034F-BE88-143E211A6430}"/>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EC85-034F-BE88-143E211A6430}"/>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EC85-034F-BE88-143E211A6430}"/>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EC85-034F-BE88-143E211A6430}"/>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EC85-034F-BE88-143E211A6430}"/>
              </c:ext>
            </c:extLst>
          </c:dPt>
          <c:dPt>
            <c:idx val="1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27-EC85-034F-BE88-143E211A6430}"/>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29-EC85-034F-BE88-143E211A6430}"/>
              </c:ext>
            </c:extLst>
          </c:dPt>
          <c:dPt>
            <c:idx val="21"/>
            <c:bubble3D val="0"/>
            <c:spPr>
              <a:solidFill>
                <a:schemeClr val="accent4">
                  <a:lumMod val="80000"/>
                </a:schemeClr>
              </a:solidFill>
              <a:ln w="19050">
                <a:solidFill>
                  <a:schemeClr val="lt1"/>
                </a:solidFill>
              </a:ln>
              <a:effectLst/>
            </c:spPr>
            <c:extLst>
              <c:ext xmlns:c16="http://schemas.microsoft.com/office/drawing/2014/chart" uri="{C3380CC4-5D6E-409C-BE32-E72D297353CC}">
                <c16:uniqueId val="{0000002B-EC85-034F-BE88-143E211A6430}"/>
              </c:ext>
            </c:extLst>
          </c:dPt>
          <c:dLbls>
            <c:dLbl>
              <c:idx val="0"/>
              <c:layout>
                <c:manualLayout>
                  <c:x val="-1.7777777777778429E-3"/>
                  <c:y val="-5.4166666666666669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C85-034F-BE88-143E211A6430}"/>
                </c:ext>
              </c:extLst>
            </c:dLbl>
            <c:dLbl>
              <c:idx val="1"/>
              <c:layout>
                <c:manualLayout>
                  <c:x val="0"/>
                  <c:y val="-2.0833333333333332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C85-034F-BE88-143E211A6430}"/>
                </c:ext>
              </c:extLst>
            </c:dLbl>
            <c:dLbl>
              <c:idx val="3"/>
              <c:layout>
                <c:manualLayout>
                  <c:x val="-1.0666666666666602E-2"/>
                  <c:y val="3.125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C85-034F-BE88-143E211A6430}"/>
                </c:ext>
              </c:extLst>
            </c:dLbl>
            <c:dLbl>
              <c:idx val="4"/>
              <c:spPr>
                <a:no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NO"/>
                </a:p>
              </c:txPr>
              <c:showLegendKey val="0"/>
              <c:showVal val="0"/>
              <c:showCatName val="1"/>
              <c:showSerName val="0"/>
              <c:showPercent val="0"/>
              <c:showBubbleSize val="0"/>
              <c:extLst>
                <c:ext xmlns:c16="http://schemas.microsoft.com/office/drawing/2014/chart" uri="{C3380CC4-5D6E-409C-BE32-E72D297353CC}">
                  <c16:uniqueId val="{00000009-EC85-034F-BE88-143E211A6430}"/>
                </c:ext>
              </c:extLst>
            </c:dLbl>
            <c:dLbl>
              <c:idx val="8"/>
              <c:layout>
                <c:manualLayout>
                  <c:x val="1.9555555555555427E-2"/>
                  <c:y val="2.2916666666666512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C85-034F-BE88-143E211A6430}"/>
                </c:ext>
              </c:extLst>
            </c:dLbl>
            <c:dLbl>
              <c:idx val="10"/>
              <c:layout>
                <c:manualLayout>
                  <c:x val="1.0666666666666602E-2"/>
                  <c:y val="1.6666666666666666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5-EC85-034F-BE88-143E211A6430}"/>
                </c:ext>
              </c:extLst>
            </c:dLbl>
            <c:dLbl>
              <c:idx val="11"/>
              <c:layout>
                <c:manualLayout>
                  <c:x val="-8.8888888888888889E-3"/>
                  <c:y val="7.0833333333333179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7-EC85-034F-BE88-143E211A643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NO"/>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Sheet1!$A$1:$A$22</c:f>
              <c:strCache>
                <c:ptCount val="22"/>
                <c:pt idx="0">
                  <c:v>Austria</c:v>
                </c:pt>
                <c:pt idx="1">
                  <c:v>Belgium</c:v>
                </c:pt>
                <c:pt idx="2">
                  <c:v>Denmark</c:v>
                </c:pt>
                <c:pt idx="3">
                  <c:v>France</c:v>
                </c:pt>
                <c:pt idx="4">
                  <c:v>Germany</c:v>
                </c:pt>
                <c:pt idx="5">
                  <c:v>Greece</c:v>
                </c:pt>
                <c:pt idx="6">
                  <c:v>Hungary</c:v>
                </c:pt>
                <c:pt idx="7">
                  <c:v>Ireland</c:v>
                </c:pt>
                <c:pt idx="8">
                  <c:v>Israel</c:v>
                </c:pt>
                <c:pt idx="9">
                  <c:v>Italy</c:v>
                </c:pt>
                <c:pt idx="10">
                  <c:v>Latvia</c:v>
                </c:pt>
                <c:pt idx="11">
                  <c:v>Moldova</c:v>
                </c:pt>
                <c:pt idx="12">
                  <c:v>Netherlands</c:v>
                </c:pt>
                <c:pt idx="13">
                  <c:v>Norway</c:v>
                </c:pt>
                <c:pt idx="14">
                  <c:v>Poland</c:v>
                </c:pt>
                <c:pt idx="15">
                  <c:v>Portugal</c:v>
                </c:pt>
                <c:pt idx="16">
                  <c:v>Serbia</c:v>
                </c:pt>
                <c:pt idx="17">
                  <c:v>Spain</c:v>
                </c:pt>
                <c:pt idx="18">
                  <c:v>Sweden</c:v>
                </c:pt>
                <c:pt idx="19">
                  <c:v>Switzerland</c:v>
                </c:pt>
                <c:pt idx="20">
                  <c:v>UK</c:v>
                </c:pt>
                <c:pt idx="21">
                  <c:v>United Kingdom</c:v>
                </c:pt>
              </c:strCache>
            </c:strRef>
          </c:cat>
          <c:val>
            <c:numRef>
              <c:f>Sheet1!$B$1:$B$22</c:f>
              <c:numCache>
                <c:formatCode>General</c:formatCode>
                <c:ptCount val="22"/>
                <c:pt idx="0">
                  <c:v>1</c:v>
                </c:pt>
                <c:pt idx="1">
                  <c:v>5</c:v>
                </c:pt>
                <c:pt idx="2">
                  <c:v>2</c:v>
                </c:pt>
                <c:pt idx="3">
                  <c:v>2</c:v>
                </c:pt>
                <c:pt idx="4">
                  <c:v>10</c:v>
                </c:pt>
                <c:pt idx="5">
                  <c:v>4</c:v>
                </c:pt>
                <c:pt idx="6">
                  <c:v>8</c:v>
                </c:pt>
                <c:pt idx="7">
                  <c:v>4</c:v>
                </c:pt>
                <c:pt idx="8">
                  <c:v>1</c:v>
                </c:pt>
                <c:pt idx="9">
                  <c:v>18</c:v>
                </c:pt>
                <c:pt idx="10">
                  <c:v>2</c:v>
                </c:pt>
                <c:pt idx="11">
                  <c:v>1</c:v>
                </c:pt>
                <c:pt idx="12">
                  <c:v>9</c:v>
                </c:pt>
                <c:pt idx="13">
                  <c:v>4</c:v>
                </c:pt>
                <c:pt idx="14">
                  <c:v>3</c:v>
                </c:pt>
                <c:pt idx="15">
                  <c:v>5</c:v>
                </c:pt>
                <c:pt idx="16">
                  <c:v>1</c:v>
                </c:pt>
                <c:pt idx="17">
                  <c:v>8</c:v>
                </c:pt>
                <c:pt idx="18">
                  <c:v>1</c:v>
                </c:pt>
                <c:pt idx="19">
                  <c:v>6</c:v>
                </c:pt>
                <c:pt idx="20">
                  <c:v>5</c:v>
                </c:pt>
                <c:pt idx="21">
                  <c:v>10</c:v>
                </c:pt>
              </c:numCache>
            </c:numRef>
          </c:val>
          <c:extLst>
            <c:ext xmlns:c16="http://schemas.microsoft.com/office/drawing/2014/chart" uri="{C3380CC4-5D6E-409C-BE32-E72D297353CC}">
              <c16:uniqueId val="{0000002C-EC85-034F-BE88-143E211A6430}"/>
            </c:ext>
          </c:extLst>
        </c:ser>
        <c:dLbls>
          <c:showLegendKey val="0"/>
          <c:showVal val="0"/>
          <c:showCatName val="1"/>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99897284491337"/>
          <c:y val="8.7070938456592042E-2"/>
          <c:w val="0.76649761651227932"/>
          <c:h val="0.8012870527168181"/>
        </c:manualLayout>
      </c:layout>
      <c:doughnut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BC3A-EC42-80C2-2F48890ED398}"/>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BC3A-EC42-80C2-2F48890ED398}"/>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BC3A-EC42-80C2-2F48890ED398}"/>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BC3A-EC42-80C2-2F48890ED398}"/>
              </c:ext>
            </c:extLst>
          </c:dPt>
          <c:dPt>
            <c:idx val="4"/>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9-BC3A-EC42-80C2-2F48890ED398}"/>
              </c:ext>
            </c:extLst>
          </c:dPt>
          <c:dPt>
            <c:idx val="5"/>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B-BC3A-EC42-80C2-2F48890ED398}"/>
              </c:ext>
            </c:extLst>
          </c:dPt>
          <c:dPt>
            <c:idx val="6"/>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0D-BC3A-EC42-80C2-2F48890ED398}"/>
              </c:ext>
            </c:extLst>
          </c:dPt>
          <c:dLbls>
            <c:dLbl>
              <c:idx val="0"/>
              <c:layout>
                <c:manualLayout>
                  <c:x val="8.5470063899806808E-3"/>
                  <c:y val="-4.5356371490280781E-2"/>
                </c:manualLayout>
              </c:layout>
              <c:tx>
                <c:rich>
                  <a:bodyPr/>
                  <a:lstStyle/>
                  <a:p>
                    <a:fld id="{A66EF757-4D92-3249-B12C-C3994A2217C2}" type="CATEGORYNAME">
                      <a:rPr lang="en-US"/>
                      <a:pPr/>
                      <a:t>[CATEGORY NAME]</a:t>
                    </a:fld>
                    <a:endParaRPr lang="en-NO"/>
                  </a:p>
                </c:rich>
              </c:tx>
              <c:showLegendKey val="0"/>
              <c:showVal val="1"/>
              <c:showCatName val="1"/>
              <c:showSerName val="0"/>
              <c:showPercent val="0"/>
              <c:showBubbleSize val="0"/>
              <c:extLst>
                <c:ext xmlns:c15="http://schemas.microsoft.com/office/drawing/2012/chart" uri="{CE6537A1-D6FC-4f65-9D91-7224C49458BB}">
                  <c15:layout>
                    <c:manualLayout>
                      <c:w val="0.21522423863916837"/>
                      <c:h val="8.3027880513892413E-2"/>
                    </c:manualLayout>
                  </c15:layout>
                  <c15:dlblFieldTable/>
                  <c15:showDataLabelsRange val="0"/>
                </c:ext>
                <c:ext xmlns:c16="http://schemas.microsoft.com/office/drawing/2014/chart" uri="{C3380CC4-5D6E-409C-BE32-E72D297353CC}">
                  <c16:uniqueId val="{00000001-BC3A-EC42-80C2-2F48890ED398}"/>
                </c:ext>
              </c:extLst>
            </c:dLbl>
            <c:dLbl>
              <c:idx val="1"/>
              <c:layout>
                <c:manualLayout>
                  <c:x val="-4.2735035544949939E-3"/>
                  <c:y val="1.4207953217526261E-3"/>
                </c:manualLayout>
              </c:layout>
              <c:tx>
                <c:rich>
                  <a:bodyPr/>
                  <a:lstStyle/>
                  <a:p>
                    <a:fld id="{41D1A62E-9F5E-B140-B0D5-58F98A58B6CB}" type="CATEGORYNAME">
                      <a:rPr lang="en-US"/>
                      <a:pPr/>
                      <a:t>[CATEGORY NAME]</a:t>
                    </a:fld>
                    <a:endParaRPr lang="en-NO"/>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C3A-EC42-80C2-2F48890ED398}"/>
                </c:ext>
              </c:extLst>
            </c:dLbl>
            <c:dLbl>
              <c:idx val="2"/>
              <c:tx>
                <c:rich>
                  <a:bodyPr/>
                  <a:lstStyle/>
                  <a:p>
                    <a:fld id="{EEC57A50-3DB5-CF43-870B-8F5C837BD343}" type="CATEGORYNAME">
                      <a:rPr lang="en-US"/>
                      <a:pPr/>
                      <a:t>[CATEGORY NAME]</a:t>
                    </a:fld>
                    <a:endParaRPr lang="en-NO"/>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C3A-EC42-80C2-2F48890ED398}"/>
                </c:ext>
              </c:extLst>
            </c:dLbl>
            <c:dLbl>
              <c:idx val="3"/>
              <c:tx>
                <c:rich>
                  <a:bodyPr/>
                  <a:lstStyle/>
                  <a:p>
                    <a:fld id="{52928163-B0DE-DD4C-8949-0E81F9B9DD0A}" type="CATEGORYNAME">
                      <a:rPr lang="en-US"/>
                      <a:pPr/>
                      <a:t>[CATEGORY NAME]</a:t>
                    </a:fld>
                    <a:endParaRPr lang="en-NO"/>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C3A-EC42-80C2-2F48890ED398}"/>
                </c:ext>
              </c:extLst>
            </c:dLbl>
            <c:dLbl>
              <c:idx val="4"/>
              <c:tx>
                <c:rich>
                  <a:bodyPr/>
                  <a:lstStyle/>
                  <a:p>
                    <a:fld id="{9C62064A-1B95-004C-9B63-B791815B949B}" type="CATEGORYNAME">
                      <a:rPr lang="en-US"/>
                      <a:pPr/>
                      <a:t>[CATEGORY NAME]</a:t>
                    </a:fld>
                    <a:endParaRPr lang="en-NO"/>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BC3A-EC42-80C2-2F48890ED398}"/>
                </c:ext>
              </c:extLst>
            </c:dLbl>
            <c:dLbl>
              <c:idx val="5"/>
              <c:tx>
                <c:rich>
                  <a:bodyPr/>
                  <a:lstStyle/>
                  <a:p>
                    <a:fld id="{83F6D265-CC37-B64C-9EF7-EF81CBECDBA8}" type="CATEGORYNAME">
                      <a:rPr lang="en-US"/>
                      <a:pPr/>
                      <a:t>[CATEGORY NAME]</a:t>
                    </a:fld>
                    <a:endParaRPr lang="en-NO"/>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BC3A-EC42-80C2-2F48890ED398}"/>
                </c:ext>
              </c:extLst>
            </c:dLbl>
            <c:dLbl>
              <c:idx val="6"/>
              <c:tx>
                <c:rich>
                  <a:bodyPr/>
                  <a:lstStyle/>
                  <a:p>
                    <a:fld id="{AD2A7E59-33AA-1348-A590-76FEEFED728A}" type="CATEGORYNAME">
                      <a:rPr lang="en-US"/>
                      <a:pPr/>
                      <a:t>[CATEGORY NAME]</a:t>
                    </a:fld>
                    <a:endParaRPr lang="en-NO"/>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BC3A-EC42-80C2-2F48890ED398}"/>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NO"/>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Sheet2!$A$1:$A$7</c:f>
              <c:strCache>
                <c:ptCount val="7"/>
                <c:pt idx="0">
                  <c:v>AGRICULTURAL</c:v>
                </c:pt>
                <c:pt idx="1">
                  <c:v>ALL</c:v>
                </c:pt>
                <c:pt idx="2">
                  <c:v>ENGINEERING AND TECHNOLOGY</c:v>
                </c:pt>
                <c:pt idx="3">
                  <c:v>HEALTH SCIENCES</c:v>
                </c:pt>
                <c:pt idx="4">
                  <c:v>HUMANITIES</c:v>
                </c:pt>
                <c:pt idx="5">
                  <c:v>NATURAL SCIENCES</c:v>
                </c:pt>
                <c:pt idx="6">
                  <c:v>SOCIAL SCIENCES</c:v>
                </c:pt>
              </c:strCache>
            </c:strRef>
          </c:cat>
          <c:val>
            <c:numRef>
              <c:f>Sheet2!$B$1:$B$7</c:f>
              <c:numCache>
                <c:formatCode>General</c:formatCode>
                <c:ptCount val="7"/>
                <c:pt idx="0">
                  <c:v>5</c:v>
                </c:pt>
                <c:pt idx="1">
                  <c:v>3</c:v>
                </c:pt>
                <c:pt idx="2">
                  <c:v>21</c:v>
                </c:pt>
                <c:pt idx="3">
                  <c:v>15</c:v>
                </c:pt>
                <c:pt idx="4">
                  <c:v>4</c:v>
                </c:pt>
                <c:pt idx="5">
                  <c:v>31</c:v>
                </c:pt>
                <c:pt idx="6">
                  <c:v>10</c:v>
                </c:pt>
              </c:numCache>
            </c:numRef>
          </c:val>
          <c:extLst>
            <c:ext xmlns:c16="http://schemas.microsoft.com/office/drawing/2014/chart" uri="{C3380CC4-5D6E-409C-BE32-E72D297353CC}">
              <c16:uniqueId val="{0000000E-BC3A-EC42-80C2-2F48890ED398}"/>
            </c:ext>
          </c:extLst>
        </c:ser>
        <c:dLbls>
          <c:showLegendKey val="0"/>
          <c:showVal val="1"/>
          <c:showCatName val="1"/>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1"/>
          </a:solidFill>
        </a:defRPr>
      </a:pPr>
      <a:endParaRPr lang="en-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10BEA3-BD97-1E4B-8F44-9F3ADF13E537}"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GB"/>
        </a:p>
      </dgm:t>
    </dgm:pt>
    <dgm:pt modelId="{05174D37-FFB9-944E-9065-91E8EF192243}">
      <dgm:prSet/>
      <dgm:spPr/>
      <dgm:t>
        <a:bodyPr/>
        <a:lstStyle/>
        <a:p>
          <a:r>
            <a:rPr lang="en-GB" dirty="0"/>
            <a:t>Assess demand</a:t>
          </a:r>
          <a:endParaRPr lang="en-NO" dirty="0"/>
        </a:p>
      </dgm:t>
    </dgm:pt>
    <dgm:pt modelId="{348FED8B-34B5-0A4C-AE4D-3F4EE6DD52A6}" type="parTrans" cxnId="{5496B653-6707-D840-8A27-2BE3B2923A64}">
      <dgm:prSet/>
      <dgm:spPr/>
      <dgm:t>
        <a:bodyPr/>
        <a:lstStyle/>
        <a:p>
          <a:endParaRPr lang="en-GB"/>
        </a:p>
      </dgm:t>
    </dgm:pt>
    <dgm:pt modelId="{B47C2135-9E1E-5046-AC34-94EF6E9E6032}" type="sibTrans" cxnId="{5496B653-6707-D840-8A27-2BE3B2923A64}">
      <dgm:prSet/>
      <dgm:spPr/>
      <dgm:t>
        <a:bodyPr/>
        <a:lstStyle/>
        <a:p>
          <a:endParaRPr lang="en-GB"/>
        </a:p>
      </dgm:t>
    </dgm:pt>
    <dgm:pt modelId="{80680100-B95B-CA4D-8CAB-825ED5E9A464}">
      <dgm:prSet/>
      <dgm:spPr/>
      <dgm:t>
        <a:bodyPr/>
        <a:lstStyle/>
        <a:p>
          <a:r>
            <a:rPr lang="en-GB" dirty="0"/>
            <a:t>Aggregate demand</a:t>
          </a:r>
          <a:endParaRPr lang="en-NO" dirty="0"/>
        </a:p>
      </dgm:t>
    </dgm:pt>
    <dgm:pt modelId="{22B8E8A8-5292-784C-BC21-2CB48B4C590F}" type="parTrans" cxnId="{6ED5CCA4-CFE7-1B4A-BD68-A3C96B57CE2C}">
      <dgm:prSet/>
      <dgm:spPr/>
      <dgm:t>
        <a:bodyPr/>
        <a:lstStyle/>
        <a:p>
          <a:endParaRPr lang="en-GB"/>
        </a:p>
      </dgm:t>
    </dgm:pt>
    <dgm:pt modelId="{DB5A743D-F9E5-7845-997C-8F8B638259FF}" type="sibTrans" cxnId="{6ED5CCA4-CFE7-1B4A-BD68-A3C96B57CE2C}">
      <dgm:prSet/>
      <dgm:spPr/>
      <dgm:t>
        <a:bodyPr/>
        <a:lstStyle/>
        <a:p>
          <a:endParaRPr lang="en-GB"/>
        </a:p>
      </dgm:t>
    </dgm:pt>
    <dgm:pt modelId="{38D56840-264F-CC4C-9767-B7D1752648CE}">
      <dgm:prSet/>
      <dgm:spPr/>
      <dgm:t>
        <a:bodyPr/>
        <a:lstStyle/>
        <a:p>
          <a:r>
            <a:rPr lang="en-GB" dirty="0"/>
            <a:t>P</a:t>
          </a:r>
          <a:r>
            <a:rPr lang="en-NO" dirty="0"/>
            <a:t>rocure</a:t>
          </a:r>
        </a:p>
      </dgm:t>
    </dgm:pt>
    <dgm:pt modelId="{39286B28-4ACF-5741-AFAB-E221D357D34B}" type="parTrans" cxnId="{79B37839-1361-594C-8F1E-BB9B25A77A3C}">
      <dgm:prSet/>
      <dgm:spPr/>
      <dgm:t>
        <a:bodyPr/>
        <a:lstStyle/>
        <a:p>
          <a:endParaRPr lang="en-GB"/>
        </a:p>
      </dgm:t>
    </dgm:pt>
    <dgm:pt modelId="{870D46F4-5A27-1F4C-80DF-54935CCAAF37}" type="sibTrans" cxnId="{79B37839-1361-594C-8F1E-BB9B25A77A3C}">
      <dgm:prSet/>
      <dgm:spPr/>
      <dgm:t>
        <a:bodyPr/>
        <a:lstStyle/>
        <a:p>
          <a:endParaRPr lang="en-GB"/>
        </a:p>
      </dgm:t>
    </dgm:pt>
    <dgm:pt modelId="{7C4D030D-3F09-DA45-9B41-8E104FE4969D}">
      <dgm:prSet custT="1"/>
      <dgm:spPr/>
      <dgm:t>
        <a:bodyPr/>
        <a:lstStyle/>
        <a:p>
          <a:r>
            <a:rPr lang="en-NO" sz="2000" dirty="0"/>
            <a:t>Deliver Contracts</a:t>
          </a:r>
        </a:p>
      </dgm:t>
    </dgm:pt>
    <dgm:pt modelId="{65222789-E8F3-D749-B2EC-41190B9200BA}" type="parTrans" cxnId="{6F1796C5-50B8-9545-A089-5F6F9F4B2B85}">
      <dgm:prSet/>
      <dgm:spPr/>
      <dgm:t>
        <a:bodyPr/>
        <a:lstStyle/>
        <a:p>
          <a:endParaRPr lang="en-GB"/>
        </a:p>
      </dgm:t>
    </dgm:pt>
    <dgm:pt modelId="{176595E0-3A63-E740-8697-A458278DAB4B}" type="sibTrans" cxnId="{6F1796C5-50B8-9545-A089-5F6F9F4B2B85}">
      <dgm:prSet/>
      <dgm:spPr/>
      <dgm:t>
        <a:bodyPr/>
        <a:lstStyle/>
        <a:p>
          <a:endParaRPr lang="en-GB"/>
        </a:p>
      </dgm:t>
    </dgm:pt>
    <dgm:pt modelId="{317BF3EB-C6FD-BA4C-8BF2-8EE5AF195925}" type="pres">
      <dgm:prSet presAssocID="{B910BEA3-BD97-1E4B-8F44-9F3ADF13E537}" presName="Name0" presStyleCnt="0">
        <dgm:presLayoutVars>
          <dgm:dir/>
          <dgm:resizeHandles val="exact"/>
        </dgm:presLayoutVars>
      </dgm:prSet>
      <dgm:spPr/>
    </dgm:pt>
    <dgm:pt modelId="{82A3F12D-EECC-F345-996C-D33CA812A153}" type="pres">
      <dgm:prSet presAssocID="{B910BEA3-BD97-1E4B-8F44-9F3ADF13E537}" presName="cycle" presStyleCnt="0"/>
      <dgm:spPr/>
    </dgm:pt>
    <dgm:pt modelId="{135A6F3A-204E-444F-9245-676D297F9DB6}" type="pres">
      <dgm:prSet presAssocID="{05174D37-FFB9-944E-9065-91E8EF192243}" presName="nodeFirstNode" presStyleLbl="node1" presStyleIdx="0" presStyleCnt="4">
        <dgm:presLayoutVars>
          <dgm:bulletEnabled val="1"/>
        </dgm:presLayoutVars>
      </dgm:prSet>
      <dgm:spPr/>
    </dgm:pt>
    <dgm:pt modelId="{3AEE441D-4DA5-6E4F-B553-ACE03E352318}" type="pres">
      <dgm:prSet presAssocID="{B47C2135-9E1E-5046-AC34-94EF6E9E6032}" presName="sibTransFirstNode" presStyleLbl="bgShp" presStyleIdx="0" presStyleCnt="1"/>
      <dgm:spPr/>
    </dgm:pt>
    <dgm:pt modelId="{A3BB6C65-7E34-6945-AC59-11C377A8E60D}" type="pres">
      <dgm:prSet presAssocID="{80680100-B95B-CA4D-8CAB-825ED5E9A464}" presName="nodeFollowingNodes" presStyleLbl="node1" presStyleIdx="1" presStyleCnt="4">
        <dgm:presLayoutVars>
          <dgm:bulletEnabled val="1"/>
        </dgm:presLayoutVars>
      </dgm:prSet>
      <dgm:spPr/>
    </dgm:pt>
    <dgm:pt modelId="{89B3EA2F-CE2F-7941-A49C-87BA0A668763}" type="pres">
      <dgm:prSet presAssocID="{38D56840-264F-CC4C-9767-B7D1752648CE}" presName="nodeFollowingNodes" presStyleLbl="node1" presStyleIdx="2" presStyleCnt="4">
        <dgm:presLayoutVars>
          <dgm:bulletEnabled val="1"/>
        </dgm:presLayoutVars>
      </dgm:prSet>
      <dgm:spPr/>
    </dgm:pt>
    <dgm:pt modelId="{AC9360AB-DFA1-3C45-8FD0-2F8E150798D5}" type="pres">
      <dgm:prSet presAssocID="{7C4D030D-3F09-DA45-9B41-8E104FE4969D}" presName="nodeFollowingNodes" presStyleLbl="node1" presStyleIdx="3" presStyleCnt="4">
        <dgm:presLayoutVars>
          <dgm:bulletEnabled val="1"/>
        </dgm:presLayoutVars>
      </dgm:prSet>
      <dgm:spPr/>
    </dgm:pt>
  </dgm:ptLst>
  <dgm:cxnLst>
    <dgm:cxn modelId="{66F64011-5ECC-3244-85AE-97C7419E7C19}" type="presOf" srcId="{B910BEA3-BD97-1E4B-8F44-9F3ADF13E537}" destId="{317BF3EB-C6FD-BA4C-8BF2-8EE5AF195925}" srcOrd="0" destOrd="0" presId="urn:microsoft.com/office/officeart/2005/8/layout/cycle3"/>
    <dgm:cxn modelId="{DC150425-C690-BB49-AB92-AA76D462A98B}" type="presOf" srcId="{B47C2135-9E1E-5046-AC34-94EF6E9E6032}" destId="{3AEE441D-4DA5-6E4F-B553-ACE03E352318}" srcOrd="0" destOrd="0" presId="urn:microsoft.com/office/officeart/2005/8/layout/cycle3"/>
    <dgm:cxn modelId="{79B37839-1361-594C-8F1E-BB9B25A77A3C}" srcId="{B910BEA3-BD97-1E4B-8F44-9F3ADF13E537}" destId="{38D56840-264F-CC4C-9767-B7D1752648CE}" srcOrd="2" destOrd="0" parTransId="{39286B28-4ACF-5741-AFAB-E221D357D34B}" sibTransId="{870D46F4-5A27-1F4C-80DF-54935CCAAF37}"/>
    <dgm:cxn modelId="{60462546-0FB1-7647-B33D-6BAC48D66702}" type="presOf" srcId="{38D56840-264F-CC4C-9767-B7D1752648CE}" destId="{89B3EA2F-CE2F-7941-A49C-87BA0A668763}" srcOrd="0" destOrd="0" presId="urn:microsoft.com/office/officeart/2005/8/layout/cycle3"/>
    <dgm:cxn modelId="{5393374E-2E48-B842-9FCE-EBE4673DC6EF}" type="presOf" srcId="{7C4D030D-3F09-DA45-9B41-8E104FE4969D}" destId="{AC9360AB-DFA1-3C45-8FD0-2F8E150798D5}" srcOrd="0" destOrd="0" presId="urn:microsoft.com/office/officeart/2005/8/layout/cycle3"/>
    <dgm:cxn modelId="{5496B653-6707-D840-8A27-2BE3B2923A64}" srcId="{B910BEA3-BD97-1E4B-8F44-9F3ADF13E537}" destId="{05174D37-FFB9-944E-9065-91E8EF192243}" srcOrd="0" destOrd="0" parTransId="{348FED8B-34B5-0A4C-AE4D-3F4EE6DD52A6}" sibTransId="{B47C2135-9E1E-5046-AC34-94EF6E9E6032}"/>
    <dgm:cxn modelId="{458BF753-0149-4C40-9E5D-378F0AA44ED0}" type="presOf" srcId="{80680100-B95B-CA4D-8CAB-825ED5E9A464}" destId="{A3BB6C65-7E34-6945-AC59-11C377A8E60D}" srcOrd="0" destOrd="0" presId="urn:microsoft.com/office/officeart/2005/8/layout/cycle3"/>
    <dgm:cxn modelId="{6ED5CCA4-CFE7-1B4A-BD68-A3C96B57CE2C}" srcId="{B910BEA3-BD97-1E4B-8F44-9F3ADF13E537}" destId="{80680100-B95B-CA4D-8CAB-825ED5E9A464}" srcOrd="1" destOrd="0" parTransId="{22B8E8A8-5292-784C-BC21-2CB48B4C590F}" sibTransId="{DB5A743D-F9E5-7845-997C-8F8B638259FF}"/>
    <dgm:cxn modelId="{6F1796C5-50B8-9545-A089-5F6F9F4B2B85}" srcId="{B910BEA3-BD97-1E4B-8F44-9F3ADF13E537}" destId="{7C4D030D-3F09-DA45-9B41-8E104FE4969D}" srcOrd="3" destOrd="0" parTransId="{65222789-E8F3-D749-B2EC-41190B9200BA}" sibTransId="{176595E0-3A63-E740-8697-A458278DAB4B}"/>
    <dgm:cxn modelId="{DBECD9F6-ED99-0E40-A870-E5D1E83C5762}" type="presOf" srcId="{05174D37-FFB9-944E-9065-91E8EF192243}" destId="{135A6F3A-204E-444F-9245-676D297F9DB6}" srcOrd="0" destOrd="0" presId="urn:microsoft.com/office/officeart/2005/8/layout/cycle3"/>
    <dgm:cxn modelId="{899A2315-542B-A54B-AB4B-887459B2F367}" type="presParOf" srcId="{317BF3EB-C6FD-BA4C-8BF2-8EE5AF195925}" destId="{82A3F12D-EECC-F345-996C-D33CA812A153}" srcOrd="0" destOrd="0" presId="urn:microsoft.com/office/officeart/2005/8/layout/cycle3"/>
    <dgm:cxn modelId="{CF13DEAD-342B-D94F-998C-F19835B44C6D}" type="presParOf" srcId="{82A3F12D-EECC-F345-996C-D33CA812A153}" destId="{135A6F3A-204E-444F-9245-676D297F9DB6}" srcOrd="0" destOrd="0" presId="urn:microsoft.com/office/officeart/2005/8/layout/cycle3"/>
    <dgm:cxn modelId="{A8A3A502-640A-C045-AC33-1EF83D747F9E}" type="presParOf" srcId="{82A3F12D-EECC-F345-996C-D33CA812A153}" destId="{3AEE441D-4DA5-6E4F-B553-ACE03E352318}" srcOrd="1" destOrd="0" presId="urn:microsoft.com/office/officeart/2005/8/layout/cycle3"/>
    <dgm:cxn modelId="{68EAA0CE-4103-4644-9D74-15B783B4D67E}" type="presParOf" srcId="{82A3F12D-EECC-F345-996C-D33CA812A153}" destId="{A3BB6C65-7E34-6945-AC59-11C377A8E60D}" srcOrd="2" destOrd="0" presId="urn:microsoft.com/office/officeart/2005/8/layout/cycle3"/>
    <dgm:cxn modelId="{CFE4E457-B298-9B4B-AEB5-EE69B0A43E9F}" type="presParOf" srcId="{82A3F12D-EECC-F345-996C-D33CA812A153}" destId="{89B3EA2F-CE2F-7941-A49C-87BA0A668763}" srcOrd="3" destOrd="0" presId="urn:microsoft.com/office/officeart/2005/8/layout/cycle3"/>
    <dgm:cxn modelId="{8AB6DD62-A5B6-964E-BDC9-6EC5E3E80A11}" type="presParOf" srcId="{82A3F12D-EECC-F345-996C-D33CA812A153}" destId="{AC9360AB-DFA1-3C45-8FD0-2F8E150798D5}" srcOrd="4"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E441D-4DA5-6E4F-B553-ACE03E352318}">
      <dsp:nvSpPr>
        <dsp:cNvPr id="0" name=""/>
        <dsp:cNvSpPr/>
      </dsp:nvSpPr>
      <dsp:spPr>
        <a:xfrm>
          <a:off x="524945" y="-28120"/>
          <a:ext cx="2701871" cy="2701871"/>
        </a:xfrm>
        <a:prstGeom prst="circularArrow">
          <a:avLst>
            <a:gd name="adj1" fmla="val 4668"/>
            <a:gd name="adj2" fmla="val 272909"/>
            <a:gd name="adj3" fmla="val 13225165"/>
            <a:gd name="adj4" fmla="val 17768503"/>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5A6F3A-204E-444F-9245-676D297F9DB6}">
      <dsp:nvSpPr>
        <dsp:cNvPr id="0" name=""/>
        <dsp:cNvSpPr/>
      </dsp:nvSpPr>
      <dsp:spPr>
        <a:xfrm>
          <a:off x="1069838" y="808"/>
          <a:ext cx="1612085" cy="8060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Assess demand</a:t>
          </a:r>
          <a:endParaRPr lang="en-NO" sz="2000" kern="1200" dirty="0"/>
        </a:p>
      </dsp:txBody>
      <dsp:txXfrm>
        <a:off x="1109186" y="40156"/>
        <a:ext cx="1533389" cy="727346"/>
      </dsp:txXfrm>
    </dsp:sp>
    <dsp:sp modelId="{A3BB6C65-7E34-6945-AC59-11C377A8E60D}">
      <dsp:nvSpPr>
        <dsp:cNvPr id="0" name=""/>
        <dsp:cNvSpPr/>
      </dsp:nvSpPr>
      <dsp:spPr>
        <a:xfrm>
          <a:off x="2039989" y="970960"/>
          <a:ext cx="1612085" cy="8060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Aggregate demand</a:t>
          </a:r>
          <a:endParaRPr lang="en-NO" sz="2000" kern="1200" dirty="0"/>
        </a:p>
      </dsp:txBody>
      <dsp:txXfrm>
        <a:off x="2079337" y="1010308"/>
        <a:ext cx="1533389" cy="727346"/>
      </dsp:txXfrm>
    </dsp:sp>
    <dsp:sp modelId="{89B3EA2F-CE2F-7941-A49C-87BA0A668763}">
      <dsp:nvSpPr>
        <dsp:cNvPr id="0" name=""/>
        <dsp:cNvSpPr/>
      </dsp:nvSpPr>
      <dsp:spPr>
        <a:xfrm>
          <a:off x="1069838" y="1941111"/>
          <a:ext cx="1612085" cy="8060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P</a:t>
          </a:r>
          <a:r>
            <a:rPr lang="en-NO" sz="2000" kern="1200" dirty="0"/>
            <a:t>rocure</a:t>
          </a:r>
        </a:p>
      </dsp:txBody>
      <dsp:txXfrm>
        <a:off x="1109186" y="1980459"/>
        <a:ext cx="1533389" cy="727346"/>
      </dsp:txXfrm>
    </dsp:sp>
    <dsp:sp modelId="{AC9360AB-DFA1-3C45-8FD0-2F8E150798D5}">
      <dsp:nvSpPr>
        <dsp:cNvPr id="0" name=""/>
        <dsp:cNvSpPr/>
      </dsp:nvSpPr>
      <dsp:spPr>
        <a:xfrm>
          <a:off x="99687" y="970960"/>
          <a:ext cx="1612085" cy="8060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NO" sz="2000" kern="1200" dirty="0"/>
            <a:t>Deliver Contracts</a:t>
          </a:r>
        </a:p>
      </dsp:txBody>
      <dsp:txXfrm>
        <a:off x="139035" y="1010308"/>
        <a:ext cx="1533389" cy="72734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44FD3F-7B6D-4249-9E2B-7920214662F8}" type="datetimeFigureOut">
              <a:rPr lang="en-US" smtClean="0"/>
              <a:t>6/8/23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FE3C89-FE75-9248-8DE8-ED6518AB2C8E}" type="slidenum">
              <a:rPr lang="en-US" smtClean="0"/>
              <a:t>‹#›</a:t>
            </a:fld>
            <a:endParaRPr lang="en-US"/>
          </a:p>
        </p:txBody>
      </p:sp>
    </p:spTree>
    <p:extLst>
      <p:ext uri="{BB962C8B-B14F-4D97-AF65-F5344CB8AC3E}">
        <p14:creationId xmlns:p14="http://schemas.microsoft.com/office/powerpoint/2010/main" val="660449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c.europa.eu/eurostat/statistics-explained/index.php?title=Glossary:Gross_domestic_expenditure_on_R_%26_D_(GERD)"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ec.europa.eu/eurostat/statistics-explained/index.php?title=Glossary:EU_enlargements" TargetMode="External"/><Relationship Id="rId4" Type="http://schemas.openxmlformats.org/officeDocument/2006/relationships/hyperlink" Target="https://ec.europa.eu/eurostat/statistics-explained/index.php?title=Glossary:Billion"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c.europa.eu/eurostat/statistics-explained/index.php?title=Glossary:Gross_domestic_expenditure_on_R_%26_D_(GERD)"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ec.europa.eu/eurostat/statistics-explained/index.php?title=Glossary:EU_enlargements" TargetMode="External"/><Relationship Id="rId4" Type="http://schemas.openxmlformats.org/officeDocument/2006/relationships/hyperlink" Target="https://ec.europa.eu/eurostat/statistics-explained/index.php?title=Glossary:Billio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c.europa.eu/eurostat/statistics-explained/index.php?title=Glossary:Gross_domestic_expenditure_on_R_%26_D_(GERD)"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ec.europa.eu/eurostat/statistics-explained/index.php?title=Glossary:EU_enlargements" TargetMode="External"/><Relationship Id="rId4" Type="http://schemas.openxmlformats.org/officeDocument/2006/relationships/hyperlink" Target="https://ec.europa.eu/eurostat/statistics-explained/index.php?title=Glossary:Billion"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c.europa.eu/eurostat/statistics-explained/index.php?title=Glossary:Gross_domestic_expenditure_on_R_%26_D_(GERD)"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ec.europa.eu/eurostat/statistics-explained/index.php?title=Glossary:EU_enlargements" TargetMode="External"/><Relationship Id="rId4" Type="http://schemas.openxmlformats.org/officeDocument/2006/relationships/hyperlink" Target="https://ec.europa.eu/eurostat/statistics-explained/index.php?title=Glossary:Billion"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O" dirty="0"/>
              <a:t>Want to present a concept, have a serious discussion</a:t>
            </a:r>
          </a:p>
          <a:p>
            <a:endParaRPr lang="en-NO" dirty="0"/>
          </a:p>
          <a:p>
            <a:r>
              <a:rPr lang="en-NO" dirty="0"/>
              <a:t>A story about the lessons learned through our collective efforts of engaging with commercial cloud solutions since 2013 and the opportunity </a:t>
            </a:r>
            <a:r>
              <a:rPr lang="en-GB" dirty="0"/>
              <a:t>it created for us</a:t>
            </a:r>
          </a:p>
          <a:p>
            <a:endParaRPr lang="en-GB" dirty="0"/>
          </a:p>
          <a:p>
            <a:r>
              <a:rPr lang="en-GB" dirty="0"/>
              <a:t>My creds:</a:t>
            </a:r>
          </a:p>
          <a:p>
            <a:pPr marL="171450" indent="-171450">
              <a:buFontTx/>
              <a:buChar char="-"/>
            </a:pPr>
            <a:r>
              <a:rPr lang="en-GB" dirty="0" err="1"/>
              <a:t>Sikt</a:t>
            </a:r>
            <a:r>
              <a:rPr lang="en-GB" dirty="0"/>
              <a:t> – EOSC member, I’m delegate to the GA</a:t>
            </a:r>
          </a:p>
          <a:p>
            <a:pPr marL="171450" indent="-171450">
              <a:buFontTx/>
              <a:buChar char="-"/>
            </a:pPr>
            <a:r>
              <a:rPr lang="en-GB" dirty="0"/>
              <a:t>EOSC-A co-chair financial sustainability</a:t>
            </a:r>
          </a:p>
          <a:p>
            <a:pPr marL="171450" indent="-171450">
              <a:buFontTx/>
              <a:buChar char="-"/>
            </a:pPr>
            <a:r>
              <a:rPr lang="en-GB" dirty="0"/>
              <a:t>Participated in OCRE and EOSC-Future INFRA-EOSC projects in last 4 years, </a:t>
            </a:r>
            <a:r>
              <a:rPr lang="en-GB" dirty="0" err="1"/>
              <a:t>Geant</a:t>
            </a:r>
            <a:r>
              <a:rPr lang="en-GB" dirty="0"/>
              <a:t> cloud effort since 2016</a:t>
            </a:r>
          </a:p>
          <a:p>
            <a:pPr marL="171450" indent="-171450">
              <a:buFontTx/>
              <a:buChar char="-"/>
            </a:pPr>
            <a:endParaRPr lang="en-GB" dirty="0"/>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58FE3C89-FE75-9248-8DE8-ED6518AB2C8E}" type="slidenum">
              <a:rPr lang="en-US" smtClean="0"/>
              <a:t>1</a:t>
            </a:fld>
            <a:endParaRPr lang="en-US"/>
          </a:p>
        </p:txBody>
      </p:sp>
    </p:spTree>
    <p:extLst>
      <p:ext uri="{BB962C8B-B14F-4D97-AF65-F5344CB8AC3E}">
        <p14:creationId xmlns:p14="http://schemas.microsoft.com/office/powerpoint/2010/main" val="3410544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O" dirty="0"/>
              <a:t>GEANT has built its capability over the past 10 years</a:t>
            </a:r>
          </a:p>
          <a:p>
            <a:r>
              <a:rPr lang="en-NO" dirty="0"/>
              <a:t>- </a:t>
            </a:r>
            <a:r>
              <a:rPr lang="en-GB" dirty="0"/>
              <a:t>J</a:t>
            </a:r>
            <a:r>
              <a:rPr lang="en-NO" dirty="0"/>
              <a:t>oint IaaS procurement – 26 platforms</a:t>
            </a:r>
          </a:p>
          <a:p>
            <a:endParaRPr lang="en-NO" dirty="0"/>
          </a:p>
          <a:p>
            <a:r>
              <a:rPr lang="en-NO" dirty="0"/>
              <a:t>Slide with table of aggregated revenue going through FWs, and countries consuming</a:t>
            </a:r>
          </a:p>
          <a:p>
            <a:endParaRPr lang="en-NO" dirty="0"/>
          </a:p>
        </p:txBody>
      </p:sp>
      <p:sp>
        <p:nvSpPr>
          <p:cNvPr id="4" name="Slide Number Placeholder 3"/>
          <p:cNvSpPr>
            <a:spLocks noGrp="1"/>
          </p:cNvSpPr>
          <p:nvPr>
            <p:ph type="sldNum" sz="quarter" idx="5"/>
          </p:nvPr>
        </p:nvSpPr>
        <p:spPr/>
        <p:txBody>
          <a:bodyPr/>
          <a:lstStyle/>
          <a:p>
            <a:fld id="{58FE3C89-FE75-9248-8DE8-ED6518AB2C8E}" type="slidenum">
              <a:rPr lang="en-US" smtClean="0"/>
              <a:t>12</a:t>
            </a:fld>
            <a:endParaRPr lang="en-US"/>
          </a:p>
        </p:txBody>
      </p:sp>
    </p:spTree>
    <p:extLst>
      <p:ext uri="{BB962C8B-B14F-4D97-AF65-F5344CB8AC3E}">
        <p14:creationId xmlns:p14="http://schemas.microsoft.com/office/powerpoint/2010/main" val="2516103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O" dirty="0"/>
              <a:t>30 projects</a:t>
            </a:r>
          </a:p>
        </p:txBody>
      </p:sp>
      <p:sp>
        <p:nvSpPr>
          <p:cNvPr id="4" name="Slide Number Placeholder 3"/>
          <p:cNvSpPr>
            <a:spLocks noGrp="1"/>
          </p:cNvSpPr>
          <p:nvPr>
            <p:ph type="sldNum" sz="quarter" idx="5"/>
          </p:nvPr>
        </p:nvSpPr>
        <p:spPr/>
        <p:txBody>
          <a:bodyPr/>
          <a:lstStyle/>
          <a:p>
            <a:fld id="{58FE3C89-FE75-9248-8DE8-ED6518AB2C8E}" type="slidenum">
              <a:rPr lang="en-US" smtClean="0"/>
              <a:t>13</a:t>
            </a:fld>
            <a:endParaRPr lang="en-US"/>
          </a:p>
        </p:txBody>
      </p:sp>
    </p:spTree>
    <p:extLst>
      <p:ext uri="{BB962C8B-B14F-4D97-AF65-F5344CB8AC3E}">
        <p14:creationId xmlns:p14="http://schemas.microsoft.com/office/powerpoint/2010/main" val="2909632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O" dirty="0"/>
              <a:t>Survey – meh</a:t>
            </a:r>
          </a:p>
          <a:p>
            <a:r>
              <a:rPr lang="en-NO" dirty="0"/>
              <a:t>More labour-intensive approach through NRENs – tsja</a:t>
            </a:r>
          </a:p>
          <a:p>
            <a:r>
              <a:rPr lang="en-NO" dirty="0"/>
              <a:t>Whom do you ask?</a:t>
            </a:r>
          </a:p>
          <a:p>
            <a:r>
              <a:rPr lang="en-NO" dirty="0"/>
              <a:t>Not solved yet</a:t>
            </a:r>
          </a:p>
          <a:p>
            <a:endParaRPr lang="en-NO" dirty="0"/>
          </a:p>
          <a:p>
            <a:r>
              <a:rPr lang="en-NO" dirty="0"/>
              <a:t>Delivery channels: include projects (pictures?)</a:t>
            </a:r>
          </a:p>
          <a:p>
            <a:endParaRPr lang="en-NO" dirty="0"/>
          </a:p>
          <a:p>
            <a:r>
              <a:rPr lang="en-NO" dirty="0"/>
              <a:t>5 projects awarded, aggregators making services available. Fewer aggregators than </a:t>
            </a:r>
          </a:p>
        </p:txBody>
      </p:sp>
      <p:sp>
        <p:nvSpPr>
          <p:cNvPr id="4" name="Slide Number Placeholder 3"/>
          <p:cNvSpPr>
            <a:spLocks noGrp="1"/>
          </p:cNvSpPr>
          <p:nvPr>
            <p:ph type="sldNum" sz="quarter" idx="5"/>
          </p:nvPr>
        </p:nvSpPr>
        <p:spPr/>
        <p:txBody>
          <a:bodyPr/>
          <a:lstStyle/>
          <a:p>
            <a:fld id="{58FE3C89-FE75-9248-8DE8-ED6518AB2C8E}" type="slidenum">
              <a:rPr lang="en-US" smtClean="0"/>
              <a:t>15</a:t>
            </a:fld>
            <a:endParaRPr lang="en-US"/>
          </a:p>
        </p:txBody>
      </p:sp>
    </p:spTree>
    <p:extLst>
      <p:ext uri="{BB962C8B-B14F-4D97-AF65-F5344CB8AC3E}">
        <p14:creationId xmlns:p14="http://schemas.microsoft.com/office/powerpoint/2010/main" val="738210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O" dirty="0"/>
              <a:t>EOSC data federation needs services to do something with that data or to produce data. </a:t>
            </a:r>
          </a:p>
          <a:p>
            <a:endParaRPr lang="en-NO" dirty="0"/>
          </a:p>
          <a:p>
            <a:r>
              <a:rPr lang="en-GB" dirty="0"/>
              <a:t>M</a:t>
            </a:r>
            <a:r>
              <a:rPr lang="en-NO" dirty="0"/>
              <a:t>any services come from within the community. Now typically organised on national level, but within European research infrastructures already organised pan-European as well. Hope to establish a good mechanism for cross-border service delivery, which would offer a great opportunity for the Geant communty, but that’s another story at another time. Talk to me in the break </a:t>
            </a:r>
            <a:r>
              <a:rPr lang="en-NO" dirty="0">
                <a:sym typeface="Wingdings" pitchFamily="2" charset="2"/>
              </a:rPr>
              <a:t></a:t>
            </a:r>
            <a:endParaRPr lang="en-NO" dirty="0"/>
          </a:p>
          <a:p>
            <a:endParaRPr lang="en-NO" dirty="0"/>
          </a:p>
          <a:p>
            <a:r>
              <a:rPr lang="en-NO" dirty="0"/>
              <a:t>Commercial services: </a:t>
            </a:r>
          </a:p>
          <a:p>
            <a:pPr marL="171450" indent="-171450">
              <a:buFontTx/>
              <a:buChar char="-"/>
            </a:pPr>
            <a:r>
              <a:rPr lang="en-GB" dirty="0"/>
              <a:t>E</a:t>
            </a:r>
            <a:r>
              <a:rPr lang="en-NO" dirty="0"/>
              <a:t>ndless market of services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dirty="0">
                <a:solidFill>
                  <a:schemeClr val="bg1"/>
                </a:solidFill>
              </a:rPr>
              <a:t>C</a:t>
            </a:r>
            <a:r>
              <a:rPr lang="en-NO" sz="1200" dirty="0">
                <a:solidFill>
                  <a:schemeClr val="bg1"/>
                </a:solidFill>
              </a:rPr>
              <a:t>ommodity – specialised – pre-commercial</a:t>
            </a:r>
            <a:endParaRPr lang="en-NO" dirty="0"/>
          </a:p>
          <a:p>
            <a:pPr marL="171450" indent="-171450">
              <a:buFontTx/>
              <a:buChar char="-"/>
            </a:pPr>
            <a:r>
              <a:rPr lang="en-GB" dirty="0"/>
              <a:t>L</a:t>
            </a:r>
            <a:r>
              <a:rPr lang="en-NO" dirty="0"/>
              <a:t>aw says: they require a special gating process before they can actually be used by the public sector researcher: the dreaded 2Ps; Public Procurement. </a:t>
            </a:r>
          </a:p>
          <a:p>
            <a:pPr marL="171450" indent="-171450">
              <a:buFontTx/>
              <a:buChar char="-"/>
            </a:pPr>
            <a:r>
              <a:rPr lang="en-GB" dirty="0"/>
              <a:t>and that should be the entry requirement for EOSC portfolio of commercial services, otherwise what is the added value; as demonstrated in GN4-2</a:t>
            </a:r>
            <a:endParaRPr lang="en-NO" dirty="0"/>
          </a:p>
          <a:p>
            <a:r>
              <a:rPr lang="en-NO" dirty="0"/>
              <a:t>- </a:t>
            </a:r>
            <a:r>
              <a:rPr lang="en-GB" dirty="0"/>
              <a:t>T</a:t>
            </a:r>
            <a:r>
              <a:rPr lang="en-NO" dirty="0"/>
              <a:t>he other question is whether you’d let each institution and project do their own process, or whether you sort this collectively</a:t>
            </a:r>
          </a:p>
          <a:p>
            <a:endParaRPr lang="en-NO" dirty="0"/>
          </a:p>
          <a:p>
            <a:r>
              <a:rPr lang="en-NO" dirty="0"/>
              <a:t>KEY POINT: the rationale behind EOSC, and why we should care</a:t>
            </a:r>
          </a:p>
          <a:p>
            <a:endParaRPr lang="en-NO" dirty="0"/>
          </a:p>
          <a:p>
            <a:r>
              <a:rPr lang="en-GB" dirty="0"/>
              <a:t>B</a:t>
            </a:r>
            <a:r>
              <a:rPr lang="en-NO" dirty="0"/>
              <a:t>oth public sector and HE: FAIR data</a:t>
            </a:r>
          </a:p>
          <a:p>
            <a:endParaRPr lang="en-NO" dirty="0"/>
          </a:p>
          <a:p>
            <a:r>
              <a:rPr lang="en-NO" dirty="0"/>
              <a:t>HE timeline 2021-2027</a:t>
            </a:r>
          </a:p>
          <a:p>
            <a:endParaRPr lang="en-NO" dirty="0"/>
          </a:p>
          <a:p>
            <a:r>
              <a:rPr lang="en-GB" dirty="0"/>
              <a:t>Hypothesis: data reuse enables answers to big questions</a:t>
            </a:r>
          </a:p>
          <a:p>
            <a:endParaRPr lang="en-GB" dirty="0"/>
          </a:p>
          <a:p>
            <a:r>
              <a:rPr lang="en-GB" dirty="0"/>
              <a:t>HE Europe 95.5 billion (https://research-and-</a:t>
            </a:r>
            <a:r>
              <a:rPr lang="en-GB" dirty="0" err="1"/>
              <a:t>innovation.ec.europa.eu</a:t>
            </a:r>
            <a:r>
              <a:rPr lang="en-GB" dirty="0"/>
              <a:t>/funding/funding-opportunities/funding-programmes-and-open-calls/horizon-</a:t>
            </a:r>
            <a:r>
              <a:rPr lang="en-GB" dirty="0" err="1"/>
              <a:t>europe_en</a:t>
            </a:r>
            <a:r>
              <a:rPr lang="en-GB" dirty="0"/>
              <a:t>)</a:t>
            </a:r>
            <a:endParaRPr lang="en-NO" dirty="0"/>
          </a:p>
          <a:p>
            <a:endParaRPr lang="en-NO" dirty="0"/>
          </a:p>
          <a:p>
            <a:r>
              <a:rPr lang="en-GB" b="0" i="0" u="none" strike="noStrike" dirty="0">
                <a:solidFill>
                  <a:srgbClr val="0651C1"/>
                </a:solidFill>
                <a:effectLst/>
                <a:latin typeface="open_sansregular"/>
                <a:hlinkClick r:id="rId3"/>
              </a:rPr>
              <a:t>Gross domestic expenditure on R&amp;D (GERD)</a:t>
            </a:r>
            <a:r>
              <a:rPr lang="en-GB" b="0" i="0" u="none" strike="noStrike" dirty="0">
                <a:solidFill>
                  <a:srgbClr val="333333"/>
                </a:solidFill>
                <a:effectLst/>
                <a:latin typeface="open_sansregular"/>
              </a:rPr>
              <a:t> stood at €328 </a:t>
            </a:r>
            <a:r>
              <a:rPr lang="en-GB" b="0" i="0" u="none" strike="noStrike" dirty="0">
                <a:solidFill>
                  <a:srgbClr val="0651C1"/>
                </a:solidFill>
                <a:effectLst/>
                <a:latin typeface="open_sansregular"/>
                <a:hlinkClick r:id="rId4"/>
              </a:rPr>
              <a:t>billion</a:t>
            </a:r>
            <a:r>
              <a:rPr lang="en-GB" b="0" i="0" u="none" strike="noStrike" dirty="0">
                <a:solidFill>
                  <a:srgbClr val="333333"/>
                </a:solidFill>
                <a:effectLst/>
                <a:latin typeface="open_sansregular"/>
              </a:rPr>
              <a:t> in the </a:t>
            </a:r>
            <a:r>
              <a:rPr lang="en-GB" b="0" i="0" u="none" strike="noStrike" dirty="0">
                <a:solidFill>
                  <a:srgbClr val="0651C1"/>
                </a:solidFill>
                <a:effectLst/>
                <a:latin typeface="open_sansregular"/>
                <a:hlinkClick r:id="rId5"/>
              </a:rPr>
              <a:t>EU</a:t>
            </a:r>
            <a:r>
              <a:rPr lang="en-GB" b="0" i="0" u="none" strike="noStrike" dirty="0">
                <a:solidFill>
                  <a:srgbClr val="333333"/>
                </a:solidFill>
                <a:effectLst/>
                <a:latin typeface="open_sansregular"/>
              </a:rPr>
              <a:t> in 2021</a:t>
            </a:r>
            <a:r>
              <a:rPr lang="en-NO" b="0" i="0" u="none" strike="noStrike" dirty="0">
                <a:solidFill>
                  <a:srgbClr val="333333"/>
                </a:solidFill>
                <a:effectLst/>
                <a:latin typeface="open_sansregular"/>
              </a:rPr>
              <a:t> (</a:t>
            </a:r>
            <a:r>
              <a:rPr lang="en-GB" b="0" i="0" u="none" strike="noStrike" dirty="0">
                <a:solidFill>
                  <a:srgbClr val="333333"/>
                </a:solidFill>
                <a:effectLst/>
                <a:latin typeface="open_sansregular"/>
              </a:rPr>
              <a:t>https://</a:t>
            </a:r>
            <a:r>
              <a:rPr lang="en-GB" b="0" i="0" u="none" strike="noStrike" dirty="0" err="1">
                <a:solidFill>
                  <a:srgbClr val="333333"/>
                </a:solidFill>
                <a:effectLst/>
                <a:latin typeface="open_sansregular"/>
              </a:rPr>
              <a:t>ec.europa.eu</a:t>
            </a:r>
            <a:r>
              <a:rPr lang="en-GB" b="0" i="0" u="none" strike="noStrike" dirty="0">
                <a:solidFill>
                  <a:srgbClr val="333333"/>
                </a:solidFill>
                <a:effectLst/>
                <a:latin typeface="open_sansregular"/>
              </a:rPr>
              <a:t>/</a:t>
            </a:r>
            <a:r>
              <a:rPr lang="en-GB" b="0" i="0" u="none" strike="noStrike" dirty="0" err="1">
                <a:solidFill>
                  <a:srgbClr val="333333"/>
                </a:solidFill>
                <a:effectLst/>
                <a:latin typeface="open_sansregular"/>
              </a:rPr>
              <a:t>eurostat</a:t>
            </a:r>
            <a:r>
              <a:rPr lang="en-GB" b="0" i="0" u="none" strike="noStrike" dirty="0">
                <a:solidFill>
                  <a:srgbClr val="333333"/>
                </a:solidFill>
                <a:effectLst/>
                <a:latin typeface="open_sansregular"/>
              </a:rPr>
              <a:t>/statistics-explained/</a:t>
            </a:r>
            <a:r>
              <a:rPr lang="en-GB" b="0" i="0" u="none" strike="noStrike" dirty="0" err="1">
                <a:solidFill>
                  <a:srgbClr val="333333"/>
                </a:solidFill>
                <a:effectLst/>
                <a:latin typeface="open_sansregular"/>
              </a:rPr>
              <a:t>index.php?title</a:t>
            </a:r>
            <a:r>
              <a:rPr lang="en-GB" b="0" i="0" u="none" strike="noStrike" dirty="0">
                <a:solidFill>
                  <a:srgbClr val="333333"/>
                </a:solidFill>
                <a:effectLst/>
                <a:latin typeface="open_sansregular"/>
              </a:rPr>
              <a:t>=R%26D_expenditure&amp;oldid=551418</a:t>
            </a:r>
            <a:r>
              <a:rPr lang="en-NO" b="0" i="0" u="none" strike="noStrike" dirty="0">
                <a:solidFill>
                  <a:srgbClr val="333333"/>
                </a:solidFill>
                <a:effectLst/>
                <a:latin typeface="open_sansregular"/>
              </a:rPr>
              <a:t>)</a:t>
            </a:r>
            <a:endParaRPr lang="en-NO" dirty="0"/>
          </a:p>
        </p:txBody>
      </p:sp>
      <p:sp>
        <p:nvSpPr>
          <p:cNvPr id="4" name="Slide Number Placeholder 3"/>
          <p:cNvSpPr>
            <a:spLocks noGrp="1"/>
          </p:cNvSpPr>
          <p:nvPr>
            <p:ph type="sldNum" sz="quarter" idx="5"/>
          </p:nvPr>
        </p:nvSpPr>
        <p:spPr/>
        <p:txBody>
          <a:bodyPr/>
          <a:lstStyle/>
          <a:p>
            <a:fld id="{58FE3C89-FE75-9248-8DE8-ED6518AB2C8E}" type="slidenum">
              <a:rPr lang="en-US" smtClean="0"/>
              <a:t>16</a:t>
            </a:fld>
            <a:endParaRPr lang="en-US"/>
          </a:p>
        </p:txBody>
      </p:sp>
    </p:spTree>
    <p:extLst>
      <p:ext uri="{BB962C8B-B14F-4D97-AF65-F5344CB8AC3E}">
        <p14:creationId xmlns:p14="http://schemas.microsoft.com/office/powerpoint/2010/main" val="1078685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O" dirty="0"/>
              <a:t>Want to remember</a:t>
            </a:r>
          </a:p>
          <a:p>
            <a:endParaRPr lang="en-NO" dirty="0"/>
          </a:p>
          <a:p>
            <a:pPr marL="171450" indent="-171450">
              <a:buFontTx/>
              <a:buChar char="-"/>
            </a:pPr>
            <a:r>
              <a:rPr lang="en-GB" dirty="0"/>
              <a:t>G</a:t>
            </a:r>
            <a:r>
              <a:rPr lang="en-NO" dirty="0"/>
              <a:t>eant is only one that has been doing that</a:t>
            </a:r>
          </a:p>
          <a:p>
            <a:pPr marL="171450" indent="-171450">
              <a:buFontTx/>
              <a:buChar char="-"/>
            </a:pPr>
            <a:r>
              <a:rPr lang="en-GB" dirty="0"/>
              <a:t>I</a:t>
            </a:r>
            <a:r>
              <a:rPr lang="en-NO" dirty="0"/>
              <a:t>s opportunity to expand beyond infra-cloud</a:t>
            </a:r>
          </a:p>
          <a:p>
            <a:pPr marL="171450" indent="-171450">
              <a:buFontTx/>
              <a:buChar char="-"/>
            </a:pPr>
            <a:r>
              <a:rPr lang="en-GB" dirty="0"/>
              <a:t>V</a:t>
            </a:r>
            <a:r>
              <a:rPr lang="en-NO" dirty="0"/>
              <a:t>ery similar to AAI, which is a success story for Geant, maybe new AAI success!</a:t>
            </a:r>
          </a:p>
          <a:p>
            <a:endParaRPr lang="en-NO" dirty="0"/>
          </a:p>
          <a:p>
            <a:r>
              <a:rPr lang="en-NO" dirty="0"/>
              <a:t>So, what do we do now?</a:t>
            </a:r>
          </a:p>
          <a:p>
            <a:endParaRPr lang="en-NO" dirty="0"/>
          </a:p>
          <a:p>
            <a:r>
              <a:rPr lang="en-NO" dirty="0"/>
              <a:t>We’ve built a capability and we have mechanisms to make it a financially sustainable one, either through project funding or cost sharing. There’s a good hook for joint procurement in the EOSC future, but the project funding for the time being is gone. </a:t>
            </a:r>
          </a:p>
          <a:p>
            <a:endParaRPr lang="en-NO" dirty="0"/>
          </a:p>
          <a:p>
            <a:r>
              <a:rPr lang="en-NO" dirty="0"/>
              <a:t>It was a nice experience, the EOSC projects we’ve done through OCRE and EOSC-Future. Now the funding is gone and we retreat in the Geant bubble. </a:t>
            </a:r>
          </a:p>
          <a:p>
            <a:endParaRPr lang="en-NO" dirty="0"/>
          </a:p>
          <a:p>
            <a:r>
              <a:rPr lang="en-NO" dirty="0"/>
              <a:t>Another option is to explicitly contribute this to EOSC. The sustainability rests in the notion that a wide community with self-interest needs to keep the engine going, and uses that existing capability to contribute to EOSC’s portfolioo of procurement-compliant agreements</a:t>
            </a:r>
          </a:p>
          <a:p>
            <a:endParaRPr lang="en-NO" dirty="0"/>
          </a:p>
          <a:p>
            <a:pPr marL="171450" indent="-171450">
              <a:buFontTx/>
              <a:buChar char="-"/>
            </a:pPr>
            <a:r>
              <a:rPr lang="en-GB" dirty="0"/>
              <a:t>We </a:t>
            </a:r>
            <a:r>
              <a:rPr lang="en-GB" dirty="0" err="1"/>
              <a:t>enlargen</a:t>
            </a:r>
            <a:r>
              <a:rPr lang="en-GB" dirty="0"/>
              <a:t> the reach of an activity we already care deeply about, and get better engaged with the research world</a:t>
            </a:r>
          </a:p>
          <a:p>
            <a:pPr marL="171450" indent="-171450">
              <a:buFontTx/>
              <a:buChar char="-"/>
            </a:pPr>
            <a:r>
              <a:rPr lang="en-GB" dirty="0"/>
              <a:t>W</a:t>
            </a:r>
            <a:r>
              <a:rPr lang="en-NO" dirty="0"/>
              <a:t>e deliver tangible value to EOSC</a:t>
            </a:r>
          </a:p>
          <a:p>
            <a:pPr marL="171450" indent="-171450">
              <a:buFontTx/>
              <a:buChar char="-"/>
            </a:pPr>
            <a:r>
              <a:rPr lang="en-NO" dirty="0"/>
              <a:t>We’re the only ones who can do this </a:t>
            </a:r>
          </a:p>
          <a:p>
            <a:pPr marL="171450" indent="-171450">
              <a:buFontTx/>
              <a:buChar char="-"/>
            </a:pPr>
            <a:endParaRPr lang="en-NO" dirty="0"/>
          </a:p>
          <a:p>
            <a:pPr marL="171450" indent="-171450">
              <a:buFontTx/>
              <a:buChar char="-"/>
            </a:pPr>
            <a:r>
              <a:rPr lang="en-NO" dirty="0"/>
              <a:t>Alternatively, we don’t do this, and an additional capability needs to be built up in EOSC</a:t>
            </a:r>
          </a:p>
          <a:p>
            <a:pPr marL="171450" indent="-171450">
              <a:buFontTx/>
              <a:buChar char="-"/>
            </a:pPr>
            <a:endParaRPr lang="en-NO" dirty="0"/>
          </a:p>
          <a:p>
            <a:r>
              <a:rPr lang="en-NO" dirty="0"/>
              <a:t>Portfolio of contracts with commercial services in proposal for sustainable EOSC</a:t>
            </a:r>
          </a:p>
          <a:p>
            <a:r>
              <a:rPr lang="en-GB" dirty="0"/>
              <a:t>Collective process to advance collective requirements</a:t>
            </a:r>
          </a:p>
          <a:p>
            <a:pPr lvl="1"/>
            <a:r>
              <a:rPr lang="en-GB" dirty="0"/>
              <a:t>D</a:t>
            </a:r>
            <a:r>
              <a:rPr lang="en-NO" dirty="0"/>
              <a:t>o together that which is hard to do alone</a:t>
            </a:r>
          </a:p>
          <a:p>
            <a:pPr lvl="1"/>
            <a:r>
              <a:rPr lang="en-GB" dirty="0"/>
              <a:t>D</a:t>
            </a:r>
            <a:r>
              <a:rPr lang="en-NO" dirty="0"/>
              <a:t>o once what otherwise has to be done 1000s of times</a:t>
            </a:r>
          </a:p>
          <a:p>
            <a:r>
              <a:rPr lang="en-NO" dirty="0"/>
              <a:t>Geant community has expertise, channel to user, and trust</a:t>
            </a:r>
          </a:p>
          <a:p>
            <a:r>
              <a:rPr lang="en-NO" dirty="0"/>
              <a:t>We can deliver tangible value to researchers, to building up EOSC as a research data &amp; services commons, thanks to our long-term legal ties to deliver network, T&amp;I and security</a:t>
            </a:r>
          </a:p>
          <a:p>
            <a:endParaRPr lang="en-NO" dirty="0"/>
          </a:p>
          <a:p>
            <a:r>
              <a:rPr lang="en-NO" dirty="0"/>
              <a:t>We are uniquely positioned to organise one conversation with suppliers of services</a:t>
            </a:r>
          </a:p>
          <a:p>
            <a:r>
              <a:rPr lang="en-NO" dirty="0"/>
              <a:t>Do we accept the opportunity, we should tell “them” about it</a:t>
            </a:r>
          </a:p>
          <a:p>
            <a:pPr lvl="1"/>
            <a:r>
              <a:rPr lang="en-GB" dirty="0"/>
              <a:t>A</a:t>
            </a:r>
            <a:r>
              <a:rPr lang="en-NO" dirty="0"/>
              <a:t>nd work on the demand assessment</a:t>
            </a:r>
          </a:p>
          <a:p>
            <a:r>
              <a:rPr lang="en-NO" dirty="0"/>
              <a:t>We are currently doing iteration 3 of IaaS+, but no other servivces</a:t>
            </a:r>
          </a:p>
          <a:p>
            <a:pPr lvl="1"/>
            <a:r>
              <a:rPr lang="en-GB" dirty="0"/>
              <a:t>If the conversation is not done jointly, it will be thousands of individual conversations or non-R&amp;E specific deals and many benefits of EOSC will be lost</a:t>
            </a:r>
          </a:p>
          <a:p>
            <a:pPr lvl="2"/>
            <a:endParaRPr lang="en-GB" dirty="0"/>
          </a:p>
          <a:p>
            <a:pPr lvl="1"/>
            <a:r>
              <a:rPr lang="en-GB" dirty="0"/>
              <a:t>I</a:t>
            </a:r>
            <a:r>
              <a:rPr lang="en-NO" dirty="0"/>
              <a:t>f we don’t do it, no-one else will</a:t>
            </a:r>
          </a:p>
          <a:p>
            <a:pPr marL="171450" indent="-171450">
              <a:buFontTx/>
              <a:buChar char="-"/>
            </a:pPr>
            <a:endParaRPr lang="en-NO" dirty="0"/>
          </a:p>
        </p:txBody>
      </p:sp>
      <p:sp>
        <p:nvSpPr>
          <p:cNvPr id="4" name="Slide Number Placeholder 3"/>
          <p:cNvSpPr>
            <a:spLocks noGrp="1"/>
          </p:cNvSpPr>
          <p:nvPr>
            <p:ph type="sldNum" sz="quarter" idx="5"/>
          </p:nvPr>
        </p:nvSpPr>
        <p:spPr/>
        <p:txBody>
          <a:bodyPr/>
          <a:lstStyle/>
          <a:p>
            <a:fld id="{58FE3C89-FE75-9248-8DE8-ED6518AB2C8E}" type="slidenum">
              <a:rPr lang="en-US" smtClean="0"/>
              <a:t>17</a:t>
            </a:fld>
            <a:endParaRPr lang="en-US"/>
          </a:p>
        </p:txBody>
      </p:sp>
    </p:spTree>
    <p:extLst>
      <p:ext uri="{BB962C8B-B14F-4D97-AF65-F5344CB8AC3E}">
        <p14:creationId xmlns:p14="http://schemas.microsoft.com/office/powerpoint/2010/main" val="3072593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O" dirty="0"/>
              <a:t>Story developed during 10 years of projects</a:t>
            </a:r>
          </a:p>
          <a:p>
            <a:endParaRPr lang="en-NO" dirty="0"/>
          </a:p>
          <a:p>
            <a:pPr algn="l"/>
            <a:r>
              <a:rPr lang="en-US" sz="1800" b="0" i="0" u="none" strike="noStrike" dirty="0">
                <a:solidFill>
                  <a:srgbClr val="212121"/>
                </a:solidFill>
                <a:effectLst/>
                <a:latin typeface="Calibri" panose="020F0502020204030204" pitchFamily="34" charset="0"/>
              </a:rPr>
              <a:t>This is what I’m trying to get the </a:t>
            </a:r>
            <a:r>
              <a:rPr lang="en-US" sz="1800" b="0" i="0" u="none" strike="noStrike" dirty="0" err="1">
                <a:solidFill>
                  <a:srgbClr val="212121"/>
                </a:solidFill>
                <a:effectLst/>
                <a:latin typeface="Calibri" panose="020F0502020204030204" pitchFamily="34" charset="0"/>
              </a:rPr>
              <a:t>Geant</a:t>
            </a:r>
            <a:r>
              <a:rPr lang="en-US" sz="1800" b="0" i="0" u="none" strike="noStrike" dirty="0">
                <a:solidFill>
                  <a:srgbClr val="212121"/>
                </a:solidFill>
                <a:effectLst/>
                <a:latin typeface="Calibri" panose="020F0502020204030204" pitchFamily="34" charset="0"/>
              </a:rPr>
              <a:t> community in on: rather than retreating on their own turf now EOSC-INFRA funding for activities around “providing access to commercial services through EOSC” has run out, I want to convince them to actively engage and take responsibility for that part of EOSC. Because who else will do that, not at the scale we can do this.</a:t>
            </a:r>
          </a:p>
          <a:p>
            <a:pPr algn="l"/>
            <a:r>
              <a:rPr lang="en-US" sz="1800" b="0" i="0" u="none" strike="noStrike" dirty="0">
                <a:solidFill>
                  <a:srgbClr val="212121"/>
                </a:solidFill>
                <a:effectLst/>
                <a:latin typeface="Calibri" panose="020F0502020204030204" pitchFamily="34" charset="0"/>
              </a:rPr>
              <a:t> </a:t>
            </a:r>
          </a:p>
          <a:p>
            <a:pPr algn="l"/>
            <a:r>
              <a:rPr lang="en-US" sz="1800" b="0" i="0" u="none" strike="noStrike" dirty="0">
                <a:solidFill>
                  <a:srgbClr val="212121"/>
                </a:solidFill>
                <a:effectLst/>
                <a:latin typeface="Calibri" panose="020F0502020204030204" pitchFamily="34" charset="0"/>
              </a:rPr>
              <a:t>Potential benefit: rather than letting all institutions be eaten alive by steadily bigger commercial actors, organize our collective buying power and get good deals &amp; relevant influence there where we wish to use commercial services.</a:t>
            </a:r>
          </a:p>
          <a:p>
            <a:endParaRPr lang="en-NO" dirty="0"/>
          </a:p>
        </p:txBody>
      </p:sp>
      <p:sp>
        <p:nvSpPr>
          <p:cNvPr id="4" name="Slide Number Placeholder 3"/>
          <p:cNvSpPr>
            <a:spLocks noGrp="1"/>
          </p:cNvSpPr>
          <p:nvPr>
            <p:ph type="sldNum" sz="quarter" idx="5"/>
          </p:nvPr>
        </p:nvSpPr>
        <p:spPr/>
        <p:txBody>
          <a:bodyPr/>
          <a:lstStyle/>
          <a:p>
            <a:fld id="{58FE3C89-FE75-9248-8DE8-ED6518AB2C8E}" type="slidenum">
              <a:rPr lang="en-US" smtClean="0"/>
              <a:t>2</a:t>
            </a:fld>
            <a:endParaRPr lang="en-US"/>
          </a:p>
        </p:txBody>
      </p:sp>
    </p:spTree>
    <p:extLst>
      <p:ext uri="{BB962C8B-B14F-4D97-AF65-F5344CB8AC3E}">
        <p14:creationId xmlns:p14="http://schemas.microsoft.com/office/powerpoint/2010/main" val="1589972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O" dirty="0"/>
              <a:t>To start, I promised that at the very least you’d leave with a slightly better understanding of EOSC, so here’s an attempt to simplify something rather complicated in about 5 minutes and 4 slides. </a:t>
            </a:r>
          </a:p>
          <a:p>
            <a:endParaRPr lang="en-NO" dirty="0"/>
          </a:p>
          <a:p>
            <a:r>
              <a:rPr lang="en-NO" dirty="0"/>
              <a:t>What is EOSC and why should you care? Lets take a step back. The EU27 invest more than 100 billion in 2022 in public sector research. </a:t>
            </a:r>
          </a:p>
          <a:p>
            <a:endParaRPr lang="en-NO" dirty="0"/>
          </a:p>
          <a:p>
            <a:r>
              <a:rPr lang="en-NO" dirty="0"/>
              <a:t>KEY POINT: the rationale behind EOSC, and why we should care</a:t>
            </a:r>
          </a:p>
          <a:p>
            <a:endParaRPr lang="en-NO" dirty="0"/>
          </a:p>
          <a:p>
            <a:r>
              <a:rPr lang="en-GB" dirty="0"/>
              <a:t>A</a:t>
            </a:r>
            <a:r>
              <a:rPr lang="en-NO" dirty="0"/>
              <a:t>nd because research builds on past research, we’d like to keep the research data around. FAIR is a concept that came about because of that desire, to do this systematically. And that again triggered the open science agenda, the notion that public funding should lead to open results, which would greatly benefit society</a:t>
            </a:r>
          </a:p>
          <a:p>
            <a:endParaRPr lang="en-NO" dirty="0"/>
          </a:p>
          <a:p>
            <a:r>
              <a:rPr lang="en-GB" dirty="0"/>
              <a:t>B</a:t>
            </a:r>
            <a:r>
              <a:rPr lang="en-NO" dirty="0"/>
              <a:t>oth public sector and HE: FAIR data</a:t>
            </a:r>
          </a:p>
          <a:p>
            <a:endParaRPr lang="en-NO" dirty="0"/>
          </a:p>
          <a:p>
            <a:r>
              <a:rPr lang="en-NO" dirty="0"/>
              <a:t>HE timeline 2021-2027</a:t>
            </a:r>
          </a:p>
          <a:p>
            <a:endParaRPr lang="en-NO" dirty="0"/>
          </a:p>
          <a:p>
            <a:r>
              <a:rPr lang="en-GB" dirty="0"/>
              <a:t>Hypothesis: data reuse enables answers to big questions</a:t>
            </a:r>
          </a:p>
          <a:p>
            <a:endParaRPr lang="en-GB" dirty="0"/>
          </a:p>
          <a:p>
            <a:r>
              <a:rPr lang="en-GB" dirty="0"/>
              <a:t>HE Europe 95.5 billion (https://research-and-</a:t>
            </a:r>
            <a:r>
              <a:rPr lang="en-GB" dirty="0" err="1"/>
              <a:t>innovation.ec.europa.eu</a:t>
            </a:r>
            <a:r>
              <a:rPr lang="en-GB" dirty="0"/>
              <a:t>/funding/funding-opportunities/funding-programmes-and-open-calls/horizon-</a:t>
            </a:r>
            <a:r>
              <a:rPr lang="en-GB" dirty="0" err="1"/>
              <a:t>europe_en</a:t>
            </a:r>
            <a:r>
              <a:rPr lang="en-GB" dirty="0"/>
              <a:t>)</a:t>
            </a:r>
            <a:endParaRPr lang="en-NO" dirty="0"/>
          </a:p>
          <a:p>
            <a:endParaRPr lang="en-NO" dirty="0"/>
          </a:p>
          <a:p>
            <a:r>
              <a:rPr lang="en-GB" b="0" i="0" u="none" strike="noStrike" dirty="0">
                <a:solidFill>
                  <a:srgbClr val="0651C1"/>
                </a:solidFill>
                <a:effectLst/>
                <a:latin typeface="open_sansregular"/>
                <a:hlinkClick r:id="rId3"/>
              </a:rPr>
              <a:t>Gross domestic expenditure on R&amp;D (GERD)</a:t>
            </a:r>
            <a:r>
              <a:rPr lang="en-GB" b="0" i="0" u="none" strike="noStrike" dirty="0">
                <a:solidFill>
                  <a:srgbClr val="333333"/>
                </a:solidFill>
                <a:effectLst/>
                <a:latin typeface="open_sansregular"/>
              </a:rPr>
              <a:t> stood at €328 </a:t>
            </a:r>
            <a:r>
              <a:rPr lang="en-GB" b="0" i="0" u="none" strike="noStrike" dirty="0">
                <a:solidFill>
                  <a:srgbClr val="0651C1"/>
                </a:solidFill>
                <a:effectLst/>
                <a:latin typeface="open_sansregular"/>
                <a:hlinkClick r:id="rId4"/>
              </a:rPr>
              <a:t>billion</a:t>
            </a:r>
            <a:r>
              <a:rPr lang="en-GB" b="0" i="0" u="none" strike="noStrike" dirty="0">
                <a:solidFill>
                  <a:srgbClr val="333333"/>
                </a:solidFill>
                <a:effectLst/>
                <a:latin typeface="open_sansregular"/>
              </a:rPr>
              <a:t> in the </a:t>
            </a:r>
            <a:r>
              <a:rPr lang="en-GB" b="0" i="0" u="none" strike="noStrike" dirty="0">
                <a:solidFill>
                  <a:srgbClr val="0651C1"/>
                </a:solidFill>
                <a:effectLst/>
                <a:latin typeface="open_sansregular"/>
                <a:hlinkClick r:id="rId5"/>
              </a:rPr>
              <a:t>EU</a:t>
            </a:r>
            <a:r>
              <a:rPr lang="en-GB" b="0" i="0" u="none" strike="noStrike" dirty="0">
                <a:solidFill>
                  <a:srgbClr val="333333"/>
                </a:solidFill>
                <a:effectLst/>
                <a:latin typeface="open_sansregular"/>
              </a:rPr>
              <a:t> in 2021</a:t>
            </a:r>
            <a:r>
              <a:rPr lang="en-NO" b="0" i="0" u="none" strike="noStrike" dirty="0">
                <a:solidFill>
                  <a:srgbClr val="333333"/>
                </a:solidFill>
                <a:effectLst/>
                <a:latin typeface="open_sansregular"/>
              </a:rPr>
              <a:t> (</a:t>
            </a:r>
            <a:r>
              <a:rPr lang="en-GB" b="0" i="0" u="none" strike="noStrike" dirty="0">
                <a:solidFill>
                  <a:srgbClr val="333333"/>
                </a:solidFill>
                <a:effectLst/>
                <a:latin typeface="open_sansregular"/>
              </a:rPr>
              <a:t>https://</a:t>
            </a:r>
            <a:r>
              <a:rPr lang="en-GB" b="0" i="0" u="none" strike="noStrike" dirty="0" err="1">
                <a:solidFill>
                  <a:srgbClr val="333333"/>
                </a:solidFill>
                <a:effectLst/>
                <a:latin typeface="open_sansregular"/>
              </a:rPr>
              <a:t>ec.europa.eu</a:t>
            </a:r>
            <a:r>
              <a:rPr lang="en-GB" b="0" i="0" u="none" strike="noStrike" dirty="0">
                <a:solidFill>
                  <a:srgbClr val="333333"/>
                </a:solidFill>
                <a:effectLst/>
                <a:latin typeface="open_sansregular"/>
              </a:rPr>
              <a:t>/</a:t>
            </a:r>
            <a:r>
              <a:rPr lang="en-GB" b="0" i="0" u="none" strike="noStrike" dirty="0" err="1">
                <a:solidFill>
                  <a:srgbClr val="333333"/>
                </a:solidFill>
                <a:effectLst/>
                <a:latin typeface="open_sansregular"/>
              </a:rPr>
              <a:t>eurostat</a:t>
            </a:r>
            <a:r>
              <a:rPr lang="en-GB" b="0" i="0" u="none" strike="noStrike" dirty="0">
                <a:solidFill>
                  <a:srgbClr val="333333"/>
                </a:solidFill>
                <a:effectLst/>
                <a:latin typeface="open_sansregular"/>
              </a:rPr>
              <a:t>/statistics-explained/</a:t>
            </a:r>
            <a:r>
              <a:rPr lang="en-GB" b="0" i="0" u="none" strike="noStrike" dirty="0" err="1">
                <a:solidFill>
                  <a:srgbClr val="333333"/>
                </a:solidFill>
                <a:effectLst/>
                <a:latin typeface="open_sansregular"/>
              </a:rPr>
              <a:t>index.php?title</a:t>
            </a:r>
            <a:r>
              <a:rPr lang="en-GB" b="0" i="0" u="none" strike="noStrike" dirty="0">
                <a:solidFill>
                  <a:srgbClr val="333333"/>
                </a:solidFill>
                <a:effectLst/>
                <a:latin typeface="open_sansregular"/>
              </a:rPr>
              <a:t>=R%26D_expenditure&amp;oldid=551418</a:t>
            </a:r>
            <a:r>
              <a:rPr lang="en-NO" b="0" i="0" u="none" strike="noStrike" dirty="0">
                <a:solidFill>
                  <a:srgbClr val="333333"/>
                </a:solidFill>
                <a:effectLst/>
                <a:latin typeface="open_sansregular"/>
              </a:rPr>
              <a:t>)</a:t>
            </a:r>
            <a:endParaRPr lang="en-NO" dirty="0"/>
          </a:p>
        </p:txBody>
      </p:sp>
      <p:sp>
        <p:nvSpPr>
          <p:cNvPr id="4" name="Slide Number Placeholder 3"/>
          <p:cNvSpPr>
            <a:spLocks noGrp="1"/>
          </p:cNvSpPr>
          <p:nvPr>
            <p:ph type="sldNum" sz="quarter" idx="5"/>
          </p:nvPr>
        </p:nvSpPr>
        <p:spPr/>
        <p:txBody>
          <a:bodyPr/>
          <a:lstStyle/>
          <a:p>
            <a:fld id="{58FE3C89-FE75-9248-8DE8-ED6518AB2C8E}" type="slidenum">
              <a:rPr lang="en-US" smtClean="0"/>
              <a:t>3</a:t>
            </a:fld>
            <a:endParaRPr lang="en-US"/>
          </a:p>
        </p:txBody>
      </p:sp>
    </p:spTree>
    <p:extLst>
      <p:ext uri="{BB962C8B-B14F-4D97-AF65-F5344CB8AC3E}">
        <p14:creationId xmlns:p14="http://schemas.microsoft.com/office/powerpoint/2010/main" val="2924745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O" dirty="0"/>
              <a:t>KEY POINT: rationale of EOSC, in terms that come closer to home: data federation. That’s the key component</a:t>
            </a:r>
          </a:p>
          <a:p>
            <a:endParaRPr lang="en-NO" dirty="0"/>
          </a:p>
          <a:p>
            <a:r>
              <a:rPr lang="en-NO" dirty="0"/>
              <a:t>Not only generic data legislation are changing. </a:t>
            </a:r>
          </a:p>
          <a:p>
            <a:endParaRPr lang="en-NO" dirty="0"/>
          </a:p>
          <a:p>
            <a:r>
              <a:rPr lang="en-NO" dirty="0"/>
              <a:t>Thematic regulations Health data space, new regulation</a:t>
            </a:r>
          </a:p>
          <a:p>
            <a:endParaRPr lang="en-NO" dirty="0"/>
          </a:p>
          <a:p>
            <a:r>
              <a:rPr lang="en-NO" dirty="0"/>
              <a:t>And that needs to be supported by services, most are envisioned to come from within the community but…</a:t>
            </a:r>
          </a:p>
          <a:p>
            <a:endParaRPr lang="en-NO" dirty="0"/>
          </a:p>
          <a:p>
            <a:r>
              <a:rPr lang="en-NO" dirty="0"/>
              <a:t>access to commercial services is also required (check nordunet slides + symposium slides)</a:t>
            </a:r>
          </a:p>
        </p:txBody>
      </p:sp>
      <p:sp>
        <p:nvSpPr>
          <p:cNvPr id="4" name="Slide Number Placeholder 3"/>
          <p:cNvSpPr>
            <a:spLocks noGrp="1"/>
          </p:cNvSpPr>
          <p:nvPr>
            <p:ph type="sldNum" sz="quarter" idx="5"/>
          </p:nvPr>
        </p:nvSpPr>
        <p:spPr/>
        <p:txBody>
          <a:bodyPr/>
          <a:lstStyle/>
          <a:p>
            <a:fld id="{58FE3C89-FE75-9248-8DE8-ED6518AB2C8E}" type="slidenum">
              <a:rPr lang="en-US" smtClean="0"/>
              <a:t>4</a:t>
            </a:fld>
            <a:endParaRPr lang="en-US"/>
          </a:p>
        </p:txBody>
      </p:sp>
    </p:spTree>
    <p:extLst>
      <p:ext uri="{BB962C8B-B14F-4D97-AF65-F5344CB8AC3E}">
        <p14:creationId xmlns:p14="http://schemas.microsoft.com/office/powerpoint/2010/main" val="4081764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0" i="0" u="none" strike="noStrike" dirty="0">
                <a:solidFill>
                  <a:srgbClr val="202124"/>
                </a:solidFill>
                <a:effectLst/>
                <a:latin typeface="Google Sans"/>
              </a:rPr>
              <a:t>2021-2027</a:t>
            </a:r>
          </a:p>
          <a:p>
            <a:pPr marL="0" indent="0">
              <a:buNone/>
            </a:pPr>
            <a:endParaRPr lang="en-GB" b="0" i="0" u="none" strike="noStrike" dirty="0">
              <a:solidFill>
                <a:srgbClr val="202124"/>
              </a:solidFill>
              <a:effectLst/>
              <a:latin typeface="Google Sans"/>
            </a:endParaRPr>
          </a:p>
          <a:p>
            <a:pPr marL="0" indent="0">
              <a:buNone/>
            </a:pPr>
            <a:r>
              <a:rPr lang="en-GB" b="0" i="0" u="none" strike="noStrike" dirty="0">
                <a:solidFill>
                  <a:srgbClr val="202124"/>
                </a:solidFill>
                <a:effectLst/>
                <a:latin typeface="Google Sans"/>
              </a:rPr>
              <a:t>KEY MESSAGE: this is stuff that matters at highest policy levels, and it won’t go away. But that’s good! </a:t>
            </a:r>
          </a:p>
          <a:p>
            <a:pPr marL="0" indent="0">
              <a:buNone/>
            </a:pPr>
            <a:endParaRPr lang="en-GB" b="0" i="0" u="none" strike="noStrike" dirty="0">
              <a:solidFill>
                <a:srgbClr val="202124"/>
              </a:solidFill>
              <a:effectLst/>
              <a:latin typeface="Google Sans"/>
            </a:endParaRPr>
          </a:p>
          <a:p>
            <a:pPr marL="0" indent="0">
              <a:buNone/>
            </a:pPr>
            <a:r>
              <a:rPr lang="en-GB" b="0" i="0" u="none" strike="noStrike" dirty="0">
                <a:solidFill>
                  <a:srgbClr val="202124"/>
                </a:solidFill>
                <a:effectLst/>
                <a:latin typeface="Google Sans"/>
              </a:rPr>
              <a:t>Policy support at EC and member state level.  Example, Council of Europe (the people that can commit member states to policies)</a:t>
            </a:r>
          </a:p>
          <a:p>
            <a:pPr marL="0" indent="0">
              <a:buNone/>
            </a:pPr>
            <a:endParaRPr lang="en-GB" b="0" i="0" u="none" strike="noStrike" dirty="0">
              <a:solidFill>
                <a:srgbClr val="202124"/>
              </a:solidFill>
              <a:effectLst/>
              <a:latin typeface="Google Sans"/>
            </a:endParaRPr>
          </a:p>
          <a:p>
            <a:pPr marL="0" indent="0">
              <a:buNone/>
            </a:pPr>
            <a:r>
              <a:rPr lang="en-GB" b="0" i="0" u="none" strike="noStrike" dirty="0">
                <a:solidFill>
                  <a:srgbClr val="202124"/>
                </a:solidFill>
                <a:effectLst/>
                <a:latin typeface="Google Sans"/>
              </a:rPr>
              <a:t>The implication: this is stuff that matters, and it won’t go away</a:t>
            </a:r>
          </a:p>
          <a:p>
            <a:pPr marL="0" indent="0">
              <a:buNone/>
            </a:pPr>
            <a:endParaRPr lang="en-GB" b="0" i="0" u="none" strike="noStrike" dirty="0">
              <a:solidFill>
                <a:srgbClr val="202124"/>
              </a:solidFill>
              <a:effectLst/>
              <a:latin typeface="Google Sans"/>
            </a:endParaRPr>
          </a:p>
          <a:p>
            <a:pPr marL="0" indent="0">
              <a:buNone/>
            </a:pPr>
            <a:r>
              <a:rPr lang="en-GB" b="0" i="0" u="none" strike="noStrike" dirty="0">
                <a:solidFill>
                  <a:srgbClr val="202124"/>
                </a:solidFill>
                <a:effectLst/>
                <a:latin typeface="Google Sans"/>
              </a:rPr>
              <a:t>25/27 MS and 3 </a:t>
            </a:r>
            <a:r>
              <a:rPr lang="en-GB" b="0" i="0" u="none" strike="noStrike" dirty="0" err="1">
                <a:solidFill>
                  <a:srgbClr val="202124"/>
                </a:solidFill>
                <a:effectLst/>
                <a:latin typeface="Google Sans"/>
              </a:rPr>
              <a:t>Acs</a:t>
            </a:r>
            <a:r>
              <a:rPr lang="en-GB" b="0" i="0" u="none" strike="noStrike" dirty="0">
                <a:solidFill>
                  <a:srgbClr val="202124"/>
                </a:solidFill>
                <a:effectLst/>
                <a:latin typeface="Google Sans"/>
              </a:rPr>
              <a:t> have committed to supporting ERA action #1,including EOSC</a:t>
            </a:r>
          </a:p>
          <a:p>
            <a:pPr marL="0" indent="0">
              <a:buNone/>
            </a:pPr>
            <a:endParaRPr lang="en-GB" b="0" i="0" u="none" strike="noStrike" dirty="0">
              <a:solidFill>
                <a:srgbClr val="202124"/>
              </a:solidFill>
              <a:effectLst/>
              <a:latin typeface="Google Sans"/>
            </a:endParaRPr>
          </a:p>
          <a:p>
            <a:pPr marL="0" indent="0">
              <a:buNone/>
            </a:pPr>
            <a:r>
              <a:rPr lang="en-GB" b="0" i="0" u="none" strike="noStrike" dirty="0">
                <a:solidFill>
                  <a:srgbClr val="202124"/>
                </a:solidFill>
                <a:effectLst/>
                <a:latin typeface="Google Sans"/>
              </a:rPr>
              <a:t>Don’t say: Over 20 have committed to others: research careers, research assessment</a:t>
            </a:r>
          </a:p>
          <a:p>
            <a:pPr marL="0" indent="0">
              <a:buNone/>
            </a:pPr>
            <a:endParaRPr lang="en-GB" b="0" i="0" u="none" strike="noStrike" dirty="0">
              <a:solidFill>
                <a:srgbClr val="202124"/>
              </a:solidFill>
              <a:effectLst/>
              <a:latin typeface="Google Sans"/>
            </a:endParaRPr>
          </a:p>
          <a:p>
            <a:pPr marL="0" indent="0">
              <a:buNone/>
            </a:pPr>
            <a:endParaRPr lang="en-GB" b="0" i="0" u="none" strike="noStrike" dirty="0">
              <a:solidFill>
                <a:srgbClr val="202124"/>
              </a:solidFill>
              <a:effectLst/>
              <a:latin typeface="Google Sans"/>
            </a:endParaRPr>
          </a:p>
          <a:p>
            <a:pPr marL="0" indent="0">
              <a:buNone/>
            </a:pPr>
            <a:r>
              <a:rPr lang="en-GB" b="0" i="0" u="none" strike="noStrike" dirty="0">
                <a:solidFill>
                  <a:srgbClr val="202124"/>
                </a:solidFill>
                <a:effectLst/>
                <a:latin typeface="Google Sans"/>
              </a:rPr>
              <a:t>https://research-and-</a:t>
            </a:r>
            <a:r>
              <a:rPr lang="en-GB" b="0" i="0" u="none" strike="noStrike" dirty="0" err="1">
                <a:solidFill>
                  <a:srgbClr val="202124"/>
                </a:solidFill>
                <a:effectLst/>
                <a:latin typeface="Google Sans"/>
              </a:rPr>
              <a:t>innovation.ec.europa.eu</a:t>
            </a:r>
            <a:r>
              <a:rPr lang="en-GB" b="0" i="0" u="none" strike="noStrike" dirty="0">
                <a:solidFill>
                  <a:srgbClr val="202124"/>
                </a:solidFill>
                <a:effectLst/>
                <a:latin typeface="Google Sans"/>
              </a:rPr>
              <a:t>/system/files/2021-11/ec_rtd_era-policy-agenda-2021.pdf</a:t>
            </a:r>
          </a:p>
          <a:p>
            <a:pPr marL="0" indent="0">
              <a:buNone/>
            </a:pPr>
            <a:endParaRPr lang="en-GB" b="0" i="0" u="none" strike="noStrike" dirty="0">
              <a:solidFill>
                <a:srgbClr val="202124"/>
              </a:solidFill>
              <a:effectLst/>
              <a:latin typeface="Google Sans"/>
            </a:endParaRPr>
          </a:p>
          <a:p>
            <a:pPr marL="0" indent="0">
              <a:buNone/>
            </a:pPr>
            <a:r>
              <a:rPr lang="en-GB" b="0" i="0" u="none" strike="noStrike" dirty="0">
                <a:solidFill>
                  <a:srgbClr val="202124"/>
                </a:solidFill>
                <a:effectLst/>
                <a:latin typeface="Google Sans"/>
              </a:rPr>
              <a:t>Overview. In the Council of the EU, informally also known as the Council, government ministers from each EU country meet to </a:t>
            </a:r>
            <a:r>
              <a:rPr lang="en-GB" b="0" i="0" u="none" strike="noStrike" dirty="0">
                <a:solidFill>
                  <a:srgbClr val="040C28"/>
                </a:solidFill>
                <a:effectLst/>
                <a:latin typeface="Google Sans"/>
              </a:rPr>
              <a:t>discuss, amend and adopt laws, and coordinate policies</a:t>
            </a:r>
            <a:r>
              <a:rPr lang="en-GB" b="0" i="0" u="none" strike="noStrike" dirty="0">
                <a:solidFill>
                  <a:srgbClr val="202124"/>
                </a:solidFill>
                <a:effectLst/>
                <a:latin typeface="Google Sans"/>
              </a:rPr>
              <a:t>. The ministers have the authority to commit their governments to the actions agreed on in the meetings.</a:t>
            </a:r>
          </a:p>
          <a:p>
            <a:pPr marL="0" indent="0">
              <a:buNone/>
            </a:pPr>
            <a:endParaRPr lang="en-GB" dirty="0"/>
          </a:p>
          <a:p>
            <a:pPr marL="0" indent="0">
              <a:buNone/>
            </a:pPr>
            <a:r>
              <a:rPr lang="en-GB" dirty="0"/>
              <a:t>Support from highest level -&gt; complicated landscape but it’s moving to </a:t>
            </a:r>
            <a:r>
              <a:rPr lang="en-GB" dirty="0" err="1"/>
              <a:t>somewhare</a:t>
            </a:r>
            <a:endParaRPr lang="en-GB" dirty="0"/>
          </a:p>
          <a:p>
            <a:pPr marL="0" indent="0">
              <a:buNone/>
            </a:pPr>
            <a:endParaRPr lang="en-GB" dirty="0"/>
          </a:p>
          <a:p>
            <a:pPr marL="0" indent="0">
              <a:buNone/>
            </a:pPr>
            <a:r>
              <a:rPr lang="en-GB" dirty="0"/>
              <a:t>High level policies are set, but landscape is complicated. Lets see if we can simplify it a bit. </a:t>
            </a:r>
          </a:p>
          <a:p>
            <a:pPr marL="0" indent="0">
              <a:buNone/>
            </a:pPr>
            <a:endParaRPr lang="en-GB" dirty="0"/>
          </a:p>
          <a:p>
            <a:pPr marL="0" indent="0">
              <a:buNone/>
            </a:pPr>
            <a:endParaRPr lang="en-GB" dirty="0"/>
          </a:p>
          <a:p>
            <a:pPr marL="0" indent="0">
              <a:buNone/>
            </a:pPr>
            <a:r>
              <a:rPr lang="en-GB" dirty="0"/>
              <a:t>A</a:t>
            </a:r>
            <a:r>
              <a:rPr lang="en-NO" dirty="0"/>
              <a:t> key tool to implement the Open Science agenda</a:t>
            </a:r>
          </a:p>
          <a:p>
            <a:pPr marL="0" indent="0">
              <a:buNone/>
            </a:pPr>
            <a:r>
              <a:rPr lang="en-GB" dirty="0"/>
              <a:t>T</a:t>
            </a:r>
            <a:r>
              <a:rPr lang="en-NO" dirty="0"/>
              <a:t>hat will enable a web of FAIR data</a:t>
            </a:r>
          </a:p>
          <a:p>
            <a:pPr marL="457200" indent="-457200">
              <a:buFontTx/>
              <a:buChar char="-"/>
            </a:pPr>
            <a:r>
              <a:rPr lang="en-GB" dirty="0"/>
              <a:t>X</a:t>
            </a:r>
            <a:r>
              <a:rPr lang="en-NO" dirty="0"/>
              <a:t> countries signed up to ERA action 1</a:t>
            </a:r>
          </a:p>
          <a:p>
            <a:pPr marL="457200" indent="-457200">
              <a:buFontTx/>
              <a:buChar char="-"/>
            </a:pPr>
            <a:r>
              <a:rPr lang="en-NO" dirty="0"/>
              <a:t>€500 million EC investment</a:t>
            </a:r>
          </a:p>
          <a:p>
            <a:pPr marL="457200" indent="-457200">
              <a:buFontTx/>
              <a:buChar char="-"/>
            </a:pPr>
            <a:r>
              <a:rPr lang="en-GB" dirty="0"/>
              <a:t>A</a:t>
            </a:r>
            <a:r>
              <a:rPr lang="en-NO" dirty="0"/>
              <a:t>ccording to European values and priorities</a:t>
            </a:r>
          </a:p>
          <a:p>
            <a:pPr marL="457200" indent="-457200">
              <a:buFontTx/>
              <a:buChar char="-"/>
            </a:pPr>
            <a:endParaRPr lang="en-NO" dirty="0"/>
          </a:p>
          <a:p>
            <a:pPr marL="457200" indent="-457200">
              <a:buFontTx/>
              <a:buChar char="-"/>
            </a:pPr>
            <a:endParaRPr lang="en-NO" dirty="0"/>
          </a:p>
          <a:p>
            <a:pPr marL="0" indent="0">
              <a:buNone/>
            </a:pPr>
            <a:r>
              <a:rPr lang="en-GB" dirty="0"/>
              <a:t>F</a:t>
            </a:r>
            <a:r>
              <a:rPr lang="en-NO" dirty="0"/>
              <a:t>or our purposes: a research data &amp; services commons that WILL become quite real, if not called EOSC then called something else</a:t>
            </a:r>
          </a:p>
          <a:p>
            <a:endParaRPr lang="en-NO" dirty="0"/>
          </a:p>
        </p:txBody>
      </p:sp>
      <p:sp>
        <p:nvSpPr>
          <p:cNvPr id="4" name="Slide Number Placeholder 3"/>
          <p:cNvSpPr>
            <a:spLocks noGrp="1"/>
          </p:cNvSpPr>
          <p:nvPr>
            <p:ph type="sldNum" sz="quarter" idx="5"/>
          </p:nvPr>
        </p:nvSpPr>
        <p:spPr/>
        <p:txBody>
          <a:bodyPr/>
          <a:lstStyle/>
          <a:p>
            <a:fld id="{58FE3C89-FE75-9248-8DE8-ED6518AB2C8E}" type="slidenum">
              <a:rPr lang="en-US" smtClean="0"/>
              <a:t>6</a:t>
            </a:fld>
            <a:endParaRPr lang="en-US"/>
          </a:p>
        </p:txBody>
      </p:sp>
    </p:spTree>
    <p:extLst>
      <p:ext uri="{BB962C8B-B14F-4D97-AF65-F5344CB8AC3E}">
        <p14:creationId xmlns:p14="http://schemas.microsoft.com/office/powerpoint/2010/main" val="391979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O" dirty="0"/>
              <a:t>EOSC data federation needs services to do something with that data or to produce data. </a:t>
            </a:r>
          </a:p>
          <a:p>
            <a:endParaRPr lang="en-NO" dirty="0"/>
          </a:p>
          <a:p>
            <a:r>
              <a:rPr lang="en-GB" dirty="0"/>
              <a:t>M</a:t>
            </a:r>
            <a:r>
              <a:rPr lang="en-NO" dirty="0"/>
              <a:t>any services come from within the community. Now typically organised on national level, but within European research infrastructures already organised pan-European as well. Hope to establish a good mechanism for cross-border service delivery, which would offer a great opportunity for the Geant communty, but that’s another story at another time. Talk to me in the break </a:t>
            </a:r>
            <a:r>
              <a:rPr lang="en-NO" dirty="0">
                <a:sym typeface="Wingdings" pitchFamily="2" charset="2"/>
              </a:rPr>
              <a:t></a:t>
            </a:r>
            <a:endParaRPr lang="en-NO" dirty="0"/>
          </a:p>
          <a:p>
            <a:endParaRPr lang="en-NO" dirty="0"/>
          </a:p>
          <a:p>
            <a:r>
              <a:rPr lang="en-NO" dirty="0"/>
              <a:t>KEY POINT: the rationale behind EOSC, and why we should care</a:t>
            </a:r>
          </a:p>
          <a:p>
            <a:endParaRPr lang="en-NO" dirty="0"/>
          </a:p>
          <a:p>
            <a:r>
              <a:rPr lang="en-GB" dirty="0"/>
              <a:t>B</a:t>
            </a:r>
            <a:r>
              <a:rPr lang="en-NO" dirty="0"/>
              <a:t>oth public sector and HE: FAIR data</a:t>
            </a:r>
          </a:p>
          <a:p>
            <a:endParaRPr lang="en-NO" dirty="0"/>
          </a:p>
          <a:p>
            <a:r>
              <a:rPr lang="en-NO" dirty="0"/>
              <a:t>HE timeline 2021-2027</a:t>
            </a:r>
          </a:p>
          <a:p>
            <a:endParaRPr lang="en-NO" dirty="0"/>
          </a:p>
          <a:p>
            <a:r>
              <a:rPr lang="en-GB" dirty="0"/>
              <a:t>Hypothesis: data reuse enables answers to big questions</a:t>
            </a:r>
          </a:p>
          <a:p>
            <a:endParaRPr lang="en-GB" dirty="0"/>
          </a:p>
          <a:p>
            <a:r>
              <a:rPr lang="en-GB" dirty="0"/>
              <a:t>HE Europe 95.5 billion (https://research-and-</a:t>
            </a:r>
            <a:r>
              <a:rPr lang="en-GB" dirty="0" err="1"/>
              <a:t>innovation.ec.europa.eu</a:t>
            </a:r>
            <a:r>
              <a:rPr lang="en-GB" dirty="0"/>
              <a:t>/funding/funding-opportunities/funding-programmes-and-open-calls/horizon-</a:t>
            </a:r>
            <a:r>
              <a:rPr lang="en-GB" dirty="0" err="1"/>
              <a:t>europe_en</a:t>
            </a:r>
            <a:r>
              <a:rPr lang="en-GB" dirty="0"/>
              <a:t>)</a:t>
            </a:r>
            <a:endParaRPr lang="en-NO" dirty="0"/>
          </a:p>
          <a:p>
            <a:endParaRPr lang="en-NO" dirty="0"/>
          </a:p>
          <a:p>
            <a:r>
              <a:rPr lang="en-GB" b="0" i="0" u="none" strike="noStrike" dirty="0">
                <a:solidFill>
                  <a:srgbClr val="0651C1"/>
                </a:solidFill>
                <a:effectLst/>
                <a:latin typeface="open_sansregular"/>
                <a:hlinkClick r:id="rId3"/>
              </a:rPr>
              <a:t>Gross domestic expenditure on R&amp;D (GERD)</a:t>
            </a:r>
            <a:r>
              <a:rPr lang="en-GB" b="0" i="0" u="none" strike="noStrike" dirty="0">
                <a:solidFill>
                  <a:srgbClr val="333333"/>
                </a:solidFill>
                <a:effectLst/>
                <a:latin typeface="open_sansregular"/>
              </a:rPr>
              <a:t> stood at €328 </a:t>
            </a:r>
            <a:r>
              <a:rPr lang="en-GB" b="0" i="0" u="none" strike="noStrike" dirty="0">
                <a:solidFill>
                  <a:srgbClr val="0651C1"/>
                </a:solidFill>
                <a:effectLst/>
                <a:latin typeface="open_sansregular"/>
                <a:hlinkClick r:id="rId4"/>
              </a:rPr>
              <a:t>billion</a:t>
            </a:r>
            <a:r>
              <a:rPr lang="en-GB" b="0" i="0" u="none" strike="noStrike" dirty="0">
                <a:solidFill>
                  <a:srgbClr val="333333"/>
                </a:solidFill>
                <a:effectLst/>
                <a:latin typeface="open_sansregular"/>
              </a:rPr>
              <a:t> in the </a:t>
            </a:r>
            <a:r>
              <a:rPr lang="en-GB" b="0" i="0" u="none" strike="noStrike" dirty="0">
                <a:solidFill>
                  <a:srgbClr val="0651C1"/>
                </a:solidFill>
                <a:effectLst/>
                <a:latin typeface="open_sansregular"/>
                <a:hlinkClick r:id="rId5"/>
              </a:rPr>
              <a:t>EU</a:t>
            </a:r>
            <a:r>
              <a:rPr lang="en-GB" b="0" i="0" u="none" strike="noStrike" dirty="0">
                <a:solidFill>
                  <a:srgbClr val="333333"/>
                </a:solidFill>
                <a:effectLst/>
                <a:latin typeface="open_sansregular"/>
              </a:rPr>
              <a:t> in 2021</a:t>
            </a:r>
            <a:r>
              <a:rPr lang="en-NO" b="0" i="0" u="none" strike="noStrike" dirty="0">
                <a:solidFill>
                  <a:srgbClr val="333333"/>
                </a:solidFill>
                <a:effectLst/>
                <a:latin typeface="open_sansregular"/>
              </a:rPr>
              <a:t> (</a:t>
            </a:r>
            <a:r>
              <a:rPr lang="en-GB" b="0" i="0" u="none" strike="noStrike" dirty="0">
                <a:solidFill>
                  <a:srgbClr val="333333"/>
                </a:solidFill>
                <a:effectLst/>
                <a:latin typeface="open_sansregular"/>
              </a:rPr>
              <a:t>https://</a:t>
            </a:r>
            <a:r>
              <a:rPr lang="en-GB" b="0" i="0" u="none" strike="noStrike" dirty="0" err="1">
                <a:solidFill>
                  <a:srgbClr val="333333"/>
                </a:solidFill>
                <a:effectLst/>
                <a:latin typeface="open_sansregular"/>
              </a:rPr>
              <a:t>ec.europa.eu</a:t>
            </a:r>
            <a:r>
              <a:rPr lang="en-GB" b="0" i="0" u="none" strike="noStrike" dirty="0">
                <a:solidFill>
                  <a:srgbClr val="333333"/>
                </a:solidFill>
                <a:effectLst/>
                <a:latin typeface="open_sansregular"/>
              </a:rPr>
              <a:t>/</a:t>
            </a:r>
            <a:r>
              <a:rPr lang="en-GB" b="0" i="0" u="none" strike="noStrike" dirty="0" err="1">
                <a:solidFill>
                  <a:srgbClr val="333333"/>
                </a:solidFill>
                <a:effectLst/>
                <a:latin typeface="open_sansregular"/>
              </a:rPr>
              <a:t>eurostat</a:t>
            </a:r>
            <a:r>
              <a:rPr lang="en-GB" b="0" i="0" u="none" strike="noStrike" dirty="0">
                <a:solidFill>
                  <a:srgbClr val="333333"/>
                </a:solidFill>
                <a:effectLst/>
                <a:latin typeface="open_sansregular"/>
              </a:rPr>
              <a:t>/statistics-explained/</a:t>
            </a:r>
            <a:r>
              <a:rPr lang="en-GB" b="0" i="0" u="none" strike="noStrike" dirty="0" err="1">
                <a:solidFill>
                  <a:srgbClr val="333333"/>
                </a:solidFill>
                <a:effectLst/>
                <a:latin typeface="open_sansregular"/>
              </a:rPr>
              <a:t>index.php?title</a:t>
            </a:r>
            <a:r>
              <a:rPr lang="en-GB" b="0" i="0" u="none" strike="noStrike" dirty="0">
                <a:solidFill>
                  <a:srgbClr val="333333"/>
                </a:solidFill>
                <a:effectLst/>
                <a:latin typeface="open_sansregular"/>
              </a:rPr>
              <a:t>=R%26D_expenditure&amp;oldid=551418</a:t>
            </a:r>
            <a:r>
              <a:rPr lang="en-NO" b="0" i="0" u="none" strike="noStrike" dirty="0">
                <a:solidFill>
                  <a:srgbClr val="333333"/>
                </a:solidFill>
                <a:effectLst/>
                <a:latin typeface="open_sansregular"/>
              </a:rPr>
              <a:t>)</a:t>
            </a:r>
            <a:endParaRPr lang="en-NO" dirty="0"/>
          </a:p>
        </p:txBody>
      </p:sp>
      <p:sp>
        <p:nvSpPr>
          <p:cNvPr id="4" name="Slide Number Placeholder 3"/>
          <p:cNvSpPr>
            <a:spLocks noGrp="1"/>
          </p:cNvSpPr>
          <p:nvPr>
            <p:ph type="sldNum" sz="quarter" idx="5"/>
          </p:nvPr>
        </p:nvSpPr>
        <p:spPr/>
        <p:txBody>
          <a:bodyPr/>
          <a:lstStyle/>
          <a:p>
            <a:fld id="{58FE3C89-FE75-9248-8DE8-ED6518AB2C8E}" type="slidenum">
              <a:rPr lang="en-US" smtClean="0"/>
              <a:t>7</a:t>
            </a:fld>
            <a:endParaRPr lang="en-US"/>
          </a:p>
        </p:txBody>
      </p:sp>
    </p:spTree>
    <p:extLst>
      <p:ext uri="{BB962C8B-B14F-4D97-AF65-F5344CB8AC3E}">
        <p14:creationId xmlns:p14="http://schemas.microsoft.com/office/powerpoint/2010/main" val="3865293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O" dirty="0"/>
              <a:t>EOSC data federation needs services to do something with that data or to produce data. </a:t>
            </a:r>
          </a:p>
          <a:p>
            <a:endParaRPr lang="en-NO" dirty="0"/>
          </a:p>
          <a:p>
            <a:r>
              <a:rPr lang="en-GB" dirty="0"/>
              <a:t>M</a:t>
            </a:r>
            <a:r>
              <a:rPr lang="en-NO" dirty="0"/>
              <a:t>any services come from within the community. Now typically organised on national level, but within European research infrastructures already organised pan-European as well. Hope to establish a good mechanism for cross-border service delivery, which would offer a great opportunity for the Geant communty, but that’s another story at another time. Talk to me in the break </a:t>
            </a:r>
            <a:r>
              <a:rPr lang="en-NO" dirty="0">
                <a:sym typeface="Wingdings" pitchFamily="2" charset="2"/>
              </a:rPr>
              <a:t></a:t>
            </a:r>
            <a:endParaRPr lang="en-NO" dirty="0"/>
          </a:p>
          <a:p>
            <a:endParaRPr lang="en-NO" dirty="0"/>
          </a:p>
          <a:p>
            <a:r>
              <a:rPr lang="en-NO" dirty="0"/>
              <a:t>Commercial services: </a:t>
            </a:r>
          </a:p>
          <a:p>
            <a:pPr marL="171450" indent="-171450">
              <a:buFontTx/>
              <a:buChar char="-"/>
            </a:pPr>
            <a:r>
              <a:rPr lang="en-GB" dirty="0"/>
              <a:t>E</a:t>
            </a:r>
            <a:r>
              <a:rPr lang="en-NO" dirty="0"/>
              <a:t>ndless market of services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dirty="0">
                <a:solidFill>
                  <a:schemeClr val="bg1"/>
                </a:solidFill>
              </a:rPr>
              <a:t>C</a:t>
            </a:r>
            <a:r>
              <a:rPr lang="en-NO" sz="1200" dirty="0">
                <a:solidFill>
                  <a:schemeClr val="bg1"/>
                </a:solidFill>
              </a:rPr>
              <a:t>ommodity – specialised – pre-commercial</a:t>
            </a:r>
            <a:endParaRPr lang="en-NO" dirty="0"/>
          </a:p>
          <a:p>
            <a:pPr marL="171450" indent="-171450">
              <a:buFontTx/>
              <a:buChar char="-"/>
            </a:pPr>
            <a:r>
              <a:rPr lang="en-GB" dirty="0"/>
              <a:t>L</a:t>
            </a:r>
            <a:r>
              <a:rPr lang="en-NO" dirty="0"/>
              <a:t>aw says: they require a special gating process before they can actually be used by the public sector researcher: the dreaded 2Ps; Public Procurement. </a:t>
            </a:r>
          </a:p>
          <a:p>
            <a:pPr marL="171450" indent="-171450">
              <a:buFontTx/>
              <a:buChar char="-"/>
            </a:pPr>
            <a:r>
              <a:rPr lang="en-GB" dirty="0"/>
              <a:t>and that should be the entry requirement for EOSC portfolio of commercial services, otherwise what is the added value; as demonstrated in GN4-2</a:t>
            </a:r>
            <a:endParaRPr lang="en-NO" dirty="0"/>
          </a:p>
          <a:p>
            <a:r>
              <a:rPr lang="en-NO" dirty="0"/>
              <a:t>- </a:t>
            </a:r>
            <a:r>
              <a:rPr lang="en-GB" dirty="0"/>
              <a:t>T</a:t>
            </a:r>
            <a:r>
              <a:rPr lang="en-NO" dirty="0"/>
              <a:t>he other question is whether you’d let each institution and project do their own process, or whether you sort this collectively</a:t>
            </a:r>
          </a:p>
          <a:p>
            <a:endParaRPr lang="en-NO" dirty="0"/>
          </a:p>
          <a:p>
            <a:r>
              <a:rPr lang="en-NO" dirty="0"/>
              <a:t>KEY POINT: the rationale behind EOSC, and why we should care</a:t>
            </a:r>
          </a:p>
          <a:p>
            <a:endParaRPr lang="en-NO" dirty="0"/>
          </a:p>
          <a:p>
            <a:r>
              <a:rPr lang="en-GB" dirty="0"/>
              <a:t>B</a:t>
            </a:r>
            <a:r>
              <a:rPr lang="en-NO" dirty="0"/>
              <a:t>oth public sector and HE: FAIR data</a:t>
            </a:r>
          </a:p>
          <a:p>
            <a:endParaRPr lang="en-NO" dirty="0"/>
          </a:p>
          <a:p>
            <a:r>
              <a:rPr lang="en-NO" dirty="0"/>
              <a:t>HE timeline 2021-2027</a:t>
            </a:r>
          </a:p>
          <a:p>
            <a:endParaRPr lang="en-NO" dirty="0"/>
          </a:p>
          <a:p>
            <a:r>
              <a:rPr lang="en-GB" dirty="0"/>
              <a:t>Hypothesis: data reuse enables answers to big questions</a:t>
            </a:r>
          </a:p>
          <a:p>
            <a:endParaRPr lang="en-GB" dirty="0"/>
          </a:p>
          <a:p>
            <a:r>
              <a:rPr lang="en-GB" dirty="0"/>
              <a:t>HE Europe 95.5 billion (https://research-and-</a:t>
            </a:r>
            <a:r>
              <a:rPr lang="en-GB" dirty="0" err="1"/>
              <a:t>innovation.ec.europa.eu</a:t>
            </a:r>
            <a:r>
              <a:rPr lang="en-GB" dirty="0"/>
              <a:t>/funding/funding-opportunities/funding-programmes-and-open-calls/horizon-</a:t>
            </a:r>
            <a:r>
              <a:rPr lang="en-GB" dirty="0" err="1"/>
              <a:t>europe_en</a:t>
            </a:r>
            <a:r>
              <a:rPr lang="en-GB" dirty="0"/>
              <a:t>)</a:t>
            </a:r>
            <a:endParaRPr lang="en-NO" dirty="0"/>
          </a:p>
          <a:p>
            <a:endParaRPr lang="en-NO" dirty="0"/>
          </a:p>
          <a:p>
            <a:r>
              <a:rPr lang="en-GB" b="0" i="0" u="none" strike="noStrike" dirty="0">
                <a:solidFill>
                  <a:srgbClr val="0651C1"/>
                </a:solidFill>
                <a:effectLst/>
                <a:latin typeface="open_sansregular"/>
                <a:hlinkClick r:id="rId3"/>
              </a:rPr>
              <a:t>Gross domestic expenditure on R&amp;D (GERD)</a:t>
            </a:r>
            <a:r>
              <a:rPr lang="en-GB" b="0" i="0" u="none" strike="noStrike" dirty="0">
                <a:solidFill>
                  <a:srgbClr val="333333"/>
                </a:solidFill>
                <a:effectLst/>
                <a:latin typeface="open_sansregular"/>
              </a:rPr>
              <a:t> stood at €328 </a:t>
            </a:r>
            <a:r>
              <a:rPr lang="en-GB" b="0" i="0" u="none" strike="noStrike" dirty="0">
                <a:solidFill>
                  <a:srgbClr val="0651C1"/>
                </a:solidFill>
                <a:effectLst/>
                <a:latin typeface="open_sansregular"/>
                <a:hlinkClick r:id="rId4"/>
              </a:rPr>
              <a:t>billion</a:t>
            </a:r>
            <a:r>
              <a:rPr lang="en-GB" b="0" i="0" u="none" strike="noStrike" dirty="0">
                <a:solidFill>
                  <a:srgbClr val="333333"/>
                </a:solidFill>
                <a:effectLst/>
                <a:latin typeface="open_sansregular"/>
              </a:rPr>
              <a:t> in the </a:t>
            </a:r>
            <a:r>
              <a:rPr lang="en-GB" b="0" i="0" u="none" strike="noStrike" dirty="0">
                <a:solidFill>
                  <a:srgbClr val="0651C1"/>
                </a:solidFill>
                <a:effectLst/>
                <a:latin typeface="open_sansregular"/>
                <a:hlinkClick r:id="rId5"/>
              </a:rPr>
              <a:t>EU</a:t>
            </a:r>
            <a:r>
              <a:rPr lang="en-GB" b="0" i="0" u="none" strike="noStrike" dirty="0">
                <a:solidFill>
                  <a:srgbClr val="333333"/>
                </a:solidFill>
                <a:effectLst/>
                <a:latin typeface="open_sansregular"/>
              </a:rPr>
              <a:t> in 2021</a:t>
            </a:r>
            <a:r>
              <a:rPr lang="en-NO" b="0" i="0" u="none" strike="noStrike" dirty="0">
                <a:solidFill>
                  <a:srgbClr val="333333"/>
                </a:solidFill>
                <a:effectLst/>
                <a:latin typeface="open_sansregular"/>
              </a:rPr>
              <a:t> (</a:t>
            </a:r>
            <a:r>
              <a:rPr lang="en-GB" b="0" i="0" u="none" strike="noStrike" dirty="0">
                <a:solidFill>
                  <a:srgbClr val="333333"/>
                </a:solidFill>
                <a:effectLst/>
                <a:latin typeface="open_sansregular"/>
              </a:rPr>
              <a:t>https://</a:t>
            </a:r>
            <a:r>
              <a:rPr lang="en-GB" b="0" i="0" u="none" strike="noStrike" dirty="0" err="1">
                <a:solidFill>
                  <a:srgbClr val="333333"/>
                </a:solidFill>
                <a:effectLst/>
                <a:latin typeface="open_sansregular"/>
              </a:rPr>
              <a:t>ec.europa.eu</a:t>
            </a:r>
            <a:r>
              <a:rPr lang="en-GB" b="0" i="0" u="none" strike="noStrike" dirty="0">
                <a:solidFill>
                  <a:srgbClr val="333333"/>
                </a:solidFill>
                <a:effectLst/>
                <a:latin typeface="open_sansregular"/>
              </a:rPr>
              <a:t>/</a:t>
            </a:r>
            <a:r>
              <a:rPr lang="en-GB" b="0" i="0" u="none" strike="noStrike" dirty="0" err="1">
                <a:solidFill>
                  <a:srgbClr val="333333"/>
                </a:solidFill>
                <a:effectLst/>
                <a:latin typeface="open_sansregular"/>
              </a:rPr>
              <a:t>eurostat</a:t>
            </a:r>
            <a:r>
              <a:rPr lang="en-GB" b="0" i="0" u="none" strike="noStrike" dirty="0">
                <a:solidFill>
                  <a:srgbClr val="333333"/>
                </a:solidFill>
                <a:effectLst/>
                <a:latin typeface="open_sansregular"/>
              </a:rPr>
              <a:t>/statistics-explained/</a:t>
            </a:r>
            <a:r>
              <a:rPr lang="en-GB" b="0" i="0" u="none" strike="noStrike" dirty="0" err="1">
                <a:solidFill>
                  <a:srgbClr val="333333"/>
                </a:solidFill>
                <a:effectLst/>
                <a:latin typeface="open_sansregular"/>
              </a:rPr>
              <a:t>index.php?title</a:t>
            </a:r>
            <a:r>
              <a:rPr lang="en-GB" b="0" i="0" u="none" strike="noStrike" dirty="0">
                <a:solidFill>
                  <a:srgbClr val="333333"/>
                </a:solidFill>
                <a:effectLst/>
                <a:latin typeface="open_sansregular"/>
              </a:rPr>
              <a:t>=R%26D_expenditure&amp;oldid=551418</a:t>
            </a:r>
            <a:r>
              <a:rPr lang="en-NO" b="0" i="0" u="none" strike="noStrike" dirty="0">
                <a:solidFill>
                  <a:srgbClr val="333333"/>
                </a:solidFill>
                <a:effectLst/>
                <a:latin typeface="open_sansregular"/>
              </a:rPr>
              <a:t>)</a:t>
            </a:r>
            <a:endParaRPr lang="en-NO" dirty="0"/>
          </a:p>
        </p:txBody>
      </p:sp>
      <p:sp>
        <p:nvSpPr>
          <p:cNvPr id="4" name="Slide Number Placeholder 3"/>
          <p:cNvSpPr>
            <a:spLocks noGrp="1"/>
          </p:cNvSpPr>
          <p:nvPr>
            <p:ph type="sldNum" sz="quarter" idx="5"/>
          </p:nvPr>
        </p:nvSpPr>
        <p:spPr/>
        <p:txBody>
          <a:bodyPr/>
          <a:lstStyle/>
          <a:p>
            <a:fld id="{58FE3C89-FE75-9248-8DE8-ED6518AB2C8E}" type="slidenum">
              <a:rPr lang="en-US" smtClean="0"/>
              <a:t>8</a:t>
            </a:fld>
            <a:endParaRPr lang="en-US"/>
          </a:p>
        </p:txBody>
      </p:sp>
    </p:spTree>
    <p:extLst>
      <p:ext uri="{BB962C8B-B14F-4D97-AF65-F5344CB8AC3E}">
        <p14:creationId xmlns:p14="http://schemas.microsoft.com/office/powerpoint/2010/main" val="4122180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a:t>
            </a:r>
            <a:r>
              <a:rPr lang="en-NO" dirty="0"/>
              <a:t>nce demand has been aggregated, it can also be directed to other places</a:t>
            </a:r>
          </a:p>
          <a:p>
            <a:endParaRPr lang="en-NO" dirty="0"/>
          </a:p>
          <a:p>
            <a:r>
              <a:rPr lang="en-NO" dirty="0"/>
              <a:t>Once demand has been aggregated, our collective voice to the suppliers is stronger. Remember Mathlab’s annoying pricing? Want discounts? Want integration with community-specific infrastructure and data?</a:t>
            </a:r>
          </a:p>
          <a:p>
            <a:endParaRPr lang="en-NO" dirty="0"/>
          </a:p>
          <a:p>
            <a:endParaRPr lang="en-NO" dirty="0"/>
          </a:p>
        </p:txBody>
      </p:sp>
      <p:sp>
        <p:nvSpPr>
          <p:cNvPr id="4" name="Slide Number Placeholder 3"/>
          <p:cNvSpPr>
            <a:spLocks noGrp="1"/>
          </p:cNvSpPr>
          <p:nvPr>
            <p:ph type="sldNum" sz="quarter" idx="5"/>
          </p:nvPr>
        </p:nvSpPr>
        <p:spPr/>
        <p:txBody>
          <a:bodyPr/>
          <a:lstStyle/>
          <a:p>
            <a:fld id="{5D525D9D-275F-AF40-94D7-C497ACE10615}" type="slidenum">
              <a:rPr lang="nb-NO" smtClean="0"/>
              <a:t>10</a:t>
            </a:fld>
            <a:endParaRPr lang="nb-NO"/>
          </a:p>
        </p:txBody>
      </p:sp>
    </p:spTree>
    <p:extLst>
      <p:ext uri="{BB962C8B-B14F-4D97-AF65-F5344CB8AC3E}">
        <p14:creationId xmlns:p14="http://schemas.microsoft.com/office/powerpoint/2010/main" val="3604105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O" dirty="0"/>
              <a:t>Need to assess demand, pick right type of procurement vehicle, procure for a mixture of legislative environments, have delivery channels in place for timely access (i.e. useless if it takes new contracts 4 years to percolate through to the all end users), and financing of process and consumption </a:t>
            </a:r>
          </a:p>
          <a:p>
            <a:endParaRPr lang="en-NO" dirty="0"/>
          </a:p>
          <a:p>
            <a:r>
              <a:rPr lang="en-NO" dirty="0"/>
              <a:t>Which services to procure?</a:t>
            </a:r>
          </a:p>
          <a:p>
            <a:r>
              <a:rPr lang="en-NO" dirty="0"/>
              <a:t>How to assess demand and requirements, at scale?</a:t>
            </a:r>
          </a:p>
          <a:p>
            <a:r>
              <a:rPr lang="en-NO" dirty="0"/>
              <a:t>What type of procurement vehicle to use?</a:t>
            </a:r>
          </a:p>
          <a:p>
            <a:pPr lvl="1"/>
            <a:r>
              <a:rPr lang="en-GB" dirty="0"/>
              <a:t>F</a:t>
            </a:r>
            <a:r>
              <a:rPr lang="en-NO" dirty="0"/>
              <a:t>ramework agreements</a:t>
            </a:r>
          </a:p>
          <a:p>
            <a:pPr lvl="1"/>
            <a:r>
              <a:rPr lang="en-NO" dirty="0"/>
              <a:t>Dynamic purchasing system: more flexibility, harder to scale</a:t>
            </a:r>
          </a:p>
          <a:p>
            <a:pPr lvl="1"/>
            <a:r>
              <a:rPr lang="en-NO" dirty="0"/>
              <a:t>Pre-commercial procurements, stimulate new service development</a:t>
            </a:r>
          </a:p>
          <a:p>
            <a:r>
              <a:rPr lang="en-NO" dirty="0"/>
              <a:t>Central Procurement Bureau for joint procurement on behalf of 5000+ institutions</a:t>
            </a:r>
          </a:p>
          <a:p>
            <a:r>
              <a:rPr lang="en-NO" dirty="0"/>
              <a:t>Procuring for EU + Associated Countries</a:t>
            </a:r>
          </a:p>
          <a:p>
            <a:r>
              <a:rPr lang="en-NO" dirty="0"/>
              <a:t>How to get the services to the researchers who need them?</a:t>
            </a:r>
          </a:p>
          <a:p>
            <a:pPr lvl="1"/>
            <a:r>
              <a:rPr lang="en-NO" dirty="0"/>
              <a:t>Channel to the user, channel to the bill-paying customer</a:t>
            </a:r>
          </a:p>
          <a:p>
            <a:r>
              <a:rPr lang="en-NO" dirty="0"/>
              <a:t>Financing</a:t>
            </a:r>
          </a:p>
          <a:p>
            <a:pPr lvl="1"/>
            <a:r>
              <a:rPr lang="en-GB" dirty="0"/>
              <a:t>Assess &amp; aggregate demand, procure, deliver </a:t>
            </a:r>
            <a:r>
              <a:rPr lang="en-GB" dirty="0" err="1"/>
              <a:t>contrats</a:t>
            </a:r>
            <a:r>
              <a:rPr lang="en-GB" dirty="0"/>
              <a:t>, repeat</a:t>
            </a:r>
          </a:p>
          <a:p>
            <a:pPr lvl="1"/>
            <a:r>
              <a:rPr lang="en-GB" dirty="0"/>
              <a:t>Process needs to be financed, preferably sustainably, by an actor that has a cost-sharing model</a:t>
            </a:r>
          </a:p>
          <a:p>
            <a:pPr lvl="1"/>
            <a:endParaRPr lang="en-GB" dirty="0"/>
          </a:p>
          <a:p>
            <a:pPr lvl="1"/>
            <a:endParaRPr lang="en-NO" dirty="0"/>
          </a:p>
          <a:p>
            <a:pPr lvl="1"/>
            <a:r>
              <a:rPr lang="en-NO" dirty="0"/>
              <a:t>Service consumption by researchers: self-financed (bill), pre-paid ?</a:t>
            </a:r>
          </a:p>
          <a:p>
            <a:pPr lvl="1"/>
            <a:endParaRPr lang="en-NO" dirty="0"/>
          </a:p>
        </p:txBody>
      </p:sp>
      <p:sp>
        <p:nvSpPr>
          <p:cNvPr id="4" name="Slide Number Placeholder 3"/>
          <p:cNvSpPr>
            <a:spLocks noGrp="1"/>
          </p:cNvSpPr>
          <p:nvPr>
            <p:ph type="sldNum" sz="quarter" idx="5"/>
          </p:nvPr>
        </p:nvSpPr>
        <p:spPr/>
        <p:txBody>
          <a:bodyPr/>
          <a:lstStyle/>
          <a:p>
            <a:fld id="{5D525D9D-275F-AF40-94D7-C497ACE10615}" type="slidenum">
              <a:rPr lang="nb-NO" smtClean="0"/>
              <a:t>11</a:t>
            </a:fld>
            <a:endParaRPr lang="nb-NO"/>
          </a:p>
        </p:txBody>
      </p:sp>
    </p:spTree>
    <p:extLst>
      <p:ext uri="{BB962C8B-B14F-4D97-AF65-F5344CB8AC3E}">
        <p14:creationId xmlns:p14="http://schemas.microsoft.com/office/powerpoint/2010/main" val="21010180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9.tiff"/><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9.tiff"/><Relationship Id="rId7" Type="http://schemas.openxmlformats.org/officeDocument/2006/relationships/image" Target="../media/image5.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7.emf"/></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9.tiff"/><Relationship Id="rId7" Type="http://schemas.openxmlformats.org/officeDocument/2006/relationships/image" Target="../media/image5.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7.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pic>
        <p:nvPicPr>
          <p:cNvPr id="5" name="Picture 4" descr="Polygon&#10;&#10;Description automatically generated">
            <a:extLst>
              <a:ext uri="{FF2B5EF4-FFF2-40B4-BE49-F238E27FC236}">
                <a16:creationId xmlns:a16="http://schemas.microsoft.com/office/drawing/2014/main" id="{1538F63B-B6A8-234A-8C9F-8E1CCCCFC05A}"/>
              </a:ext>
            </a:extLst>
          </p:cNvPr>
          <p:cNvPicPr>
            <a:picLocks noChangeAspect="1"/>
          </p:cNvPicPr>
          <p:nvPr userDrawn="1"/>
        </p:nvPicPr>
        <p:blipFill rotWithShape="1">
          <a:blip r:embed="rId2"/>
          <a:srcRect l="-1" r="-209" b="17705"/>
          <a:stretch/>
        </p:blipFill>
        <p:spPr>
          <a:xfrm>
            <a:off x="0" y="-4684"/>
            <a:ext cx="12217588" cy="5760331"/>
          </a:xfrm>
          <a:prstGeom prst="rect">
            <a:avLst/>
          </a:prstGeom>
        </p:spPr>
      </p:pic>
      <p:sp>
        <p:nvSpPr>
          <p:cNvPr id="2" name="Title 1">
            <a:extLst>
              <a:ext uri="{FF2B5EF4-FFF2-40B4-BE49-F238E27FC236}">
                <a16:creationId xmlns:a16="http://schemas.microsoft.com/office/drawing/2014/main" id="{F70A8895-D3FD-8F44-AB8C-BAB30B9BBAEA}"/>
              </a:ext>
            </a:extLst>
          </p:cNvPr>
          <p:cNvSpPr>
            <a:spLocks noGrp="1"/>
          </p:cNvSpPr>
          <p:nvPr>
            <p:ph type="ctrTitle" hasCustomPrompt="1"/>
          </p:nvPr>
        </p:nvSpPr>
        <p:spPr>
          <a:xfrm>
            <a:off x="820958" y="1878583"/>
            <a:ext cx="10550084" cy="1890273"/>
          </a:xfrm>
        </p:spPr>
        <p:txBody>
          <a:bodyPr anchor="b"/>
          <a:lstStyle>
            <a:lvl1pPr algn="r">
              <a:defRPr sz="6000">
                <a:solidFill>
                  <a:schemeClr val="bg1"/>
                </a:solidFill>
              </a:defRPr>
            </a:lvl1pPr>
          </a:lstStyle>
          <a:p>
            <a:r>
              <a:rPr lang="en-GB" dirty="0"/>
              <a:t>Click to add presentation title</a:t>
            </a:r>
            <a:endParaRPr lang="en-BE" dirty="0"/>
          </a:p>
        </p:txBody>
      </p:sp>
      <p:sp>
        <p:nvSpPr>
          <p:cNvPr id="3" name="Subtitle 2">
            <a:extLst>
              <a:ext uri="{FF2B5EF4-FFF2-40B4-BE49-F238E27FC236}">
                <a16:creationId xmlns:a16="http://schemas.microsoft.com/office/drawing/2014/main" id="{72967AC0-563E-F349-B4CB-9786D3F08773}"/>
              </a:ext>
            </a:extLst>
          </p:cNvPr>
          <p:cNvSpPr>
            <a:spLocks noGrp="1"/>
          </p:cNvSpPr>
          <p:nvPr>
            <p:ph type="subTitle" idx="1" hasCustomPrompt="1"/>
          </p:nvPr>
        </p:nvSpPr>
        <p:spPr>
          <a:xfrm>
            <a:off x="820958" y="3787827"/>
            <a:ext cx="10550084" cy="875613"/>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pic>
        <p:nvPicPr>
          <p:cNvPr id="7" name="Picture 6">
            <a:extLst>
              <a:ext uri="{FF2B5EF4-FFF2-40B4-BE49-F238E27FC236}">
                <a16:creationId xmlns:a16="http://schemas.microsoft.com/office/drawing/2014/main" id="{F090F96F-049E-E843-9CAB-C4B7A8D79510}"/>
              </a:ext>
            </a:extLst>
          </p:cNvPr>
          <p:cNvPicPr>
            <a:picLocks noChangeAspect="1"/>
          </p:cNvPicPr>
          <p:nvPr userDrawn="1"/>
        </p:nvPicPr>
        <p:blipFill>
          <a:blip r:embed="rId3"/>
          <a:stretch>
            <a:fillRect/>
          </a:stretch>
        </p:blipFill>
        <p:spPr>
          <a:xfrm>
            <a:off x="7881719" y="6077389"/>
            <a:ext cx="921538" cy="616961"/>
          </a:xfrm>
          <a:prstGeom prst="rect">
            <a:avLst/>
          </a:prstGeom>
          <a:ln>
            <a:solidFill>
              <a:schemeClr val="bg1"/>
            </a:solidFill>
          </a:ln>
        </p:spPr>
      </p:pic>
      <p:sp>
        <p:nvSpPr>
          <p:cNvPr id="9" name="TextBox 8">
            <a:extLst>
              <a:ext uri="{FF2B5EF4-FFF2-40B4-BE49-F238E27FC236}">
                <a16:creationId xmlns:a16="http://schemas.microsoft.com/office/drawing/2014/main" id="{E534765C-3717-B34A-9A32-8F28C1153607}"/>
              </a:ext>
            </a:extLst>
          </p:cNvPr>
          <p:cNvSpPr txBox="1"/>
          <p:nvPr userDrawn="1"/>
        </p:nvSpPr>
        <p:spPr>
          <a:xfrm>
            <a:off x="3523165" y="6070211"/>
            <a:ext cx="4347266" cy="64633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The EOSC Future project is co-funded by the</a:t>
            </a:r>
            <a:br>
              <a:rPr lang="en-GB" sz="1200" dirty="0">
                <a:solidFill>
                  <a:schemeClr val="tx1"/>
                </a:solidFill>
              </a:rPr>
            </a:br>
            <a:r>
              <a:rPr lang="en-GB" sz="1200" dirty="0">
                <a:solidFill>
                  <a:schemeClr val="tx1"/>
                </a:solidFill>
              </a:rPr>
              <a:t> European Union Horizon Programme call </a:t>
            </a:r>
            <a:br>
              <a:rPr lang="en-GB" sz="1200" dirty="0">
                <a:solidFill>
                  <a:schemeClr val="tx1"/>
                </a:solidFill>
              </a:rPr>
            </a:br>
            <a:r>
              <a:rPr lang="en-GB" sz="1200" dirty="0">
                <a:solidFill>
                  <a:schemeClr val="tx1"/>
                </a:solidFill>
              </a:rPr>
              <a:t>INFRAEOSC-03-2020, Grant Agreement 101017536</a:t>
            </a:r>
            <a:endParaRPr lang="en-GB" sz="1200" dirty="0">
              <a:solidFill>
                <a:schemeClr val="bg1"/>
              </a:solidFill>
              <a:highlight>
                <a:srgbClr val="FFFF00"/>
              </a:highlight>
            </a:endParaRPr>
          </a:p>
        </p:txBody>
      </p:sp>
      <p:pic>
        <p:nvPicPr>
          <p:cNvPr id="12" name="Graphic 11">
            <a:extLst>
              <a:ext uri="{FF2B5EF4-FFF2-40B4-BE49-F238E27FC236}">
                <a16:creationId xmlns:a16="http://schemas.microsoft.com/office/drawing/2014/main" id="{3F19134D-9A02-9349-9558-417AA8E744C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539633" y="6071847"/>
            <a:ext cx="1807266" cy="622503"/>
          </a:xfrm>
          <a:prstGeom prst="rect">
            <a:avLst/>
          </a:prstGeom>
        </p:spPr>
      </p:pic>
      <p:pic>
        <p:nvPicPr>
          <p:cNvPr id="15" name="Graphic 14">
            <a:extLst>
              <a:ext uri="{FF2B5EF4-FFF2-40B4-BE49-F238E27FC236}">
                <a16:creationId xmlns:a16="http://schemas.microsoft.com/office/drawing/2014/main" id="{9F9BEC3E-C388-DB4F-972F-E1B7FBB37C0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195733" y="149364"/>
            <a:ext cx="3175309" cy="1711139"/>
          </a:xfrm>
          <a:prstGeom prst="rect">
            <a:avLst/>
          </a:prstGeom>
        </p:spPr>
      </p:pic>
      <p:sp>
        <p:nvSpPr>
          <p:cNvPr id="10" name="Subtitle 2">
            <a:extLst>
              <a:ext uri="{FF2B5EF4-FFF2-40B4-BE49-F238E27FC236}">
                <a16:creationId xmlns:a16="http://schemas.microsoft.com/office/drawing/2014/main" id="{E356E33F-E88B-C443-B5D6-B43FE3A93D1E}"/>
              </a:ext>
            </a:extLst>
          </p:cNvPr>
          <p:cNvSpPr txBox="1">
            <a:spLocks/>
          </p:cNvSpPr>
          <p:nvPr userDrawn="1"/>
        </p:nvSpPr>
        <p:spPr>
          <a:xfrm>
            <a:off x="820958" y="4822141"/>
            <a:ext cx="10550084" cy="311726"/>
          </a:xfrm>
          <a:prstGeom prst="rect">
            <a:avLst/>
          </a:prstGeom>
        </p:spPr>
        <p:txBody>
          <a:bodyPr vert="horz" lIns="91440" tIns="45720" rIns="91440" bIns="45720" rtlCol="0">
            <a:normAutofit fontScale="77500" lnSpcReduction="20000"/>
          </a:bodyPr>
          <a:lstStyle>
            <a:lvl1pPr marL="0" indent="0" algn="r" defTabSz="914400" rtl="0" eaLnBrk="1" latinLnBrk="0" hangingPunct="1">
              <a:lnSpc>
                <a:spcPct val="90000"/>
              </a:lnSpc>
              <a:spcBef>
                <a:spcPts val="1000"/>
              </a:spcBef>
              <a:buClr>
                <a:schemeClr val="accent2"/>
              </a:buClr>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Clr>
                <a:schemeClr val="accent3"/>
              </a:buClr>
              <a:buSzPct val="75000"/>
              <a:buFont typeface="Courier New" panose="02070309020205020404" pitchFamily="49"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4"/>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2"/>
              </a:buClr>
              <a:buSzPct val="90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3"/>
              </a:buClr>
              <a:buSzPct val="50000"/>
              <a:buFont typeface="Courier New" panose="02070309020205020404" pitchFamily="49"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BE" dirty="0"/>
          </a:p>
        </p:txBody>
      </p:sp>
      <p:sp>
        <p:nvSpPr>
          <p:cNvPr id="17" name="Text Placeholder 16">
            <a:extLst>
              <a:ext uri="{FF2B5EF4-FFF2-40B4-BE49-F238E27FC236}">
                <a16:creationId xmlns:a16="http://schemas.microsoft.com/office/drawing/2014/main" id="{821539EF-AFB7-9044-B324-8265B8578266}"/>
              </a:ext>
            </a:extLst>
          </p:cNvPr>
          <p:cNvSpPr>
            <a:spLocks noGrp="1"/>
          </p:cNvSpPr>
          <p:nvPr>
            <p:ph type="body" sz="quarter" idx="10" hasCustomPrompt="1"/>
          </p:nvPr>
        </p:nvSpPr>
        <p:spPr>
          <a:xfrm>
            <a:off x="820959" y="4663679"/>
            <a:ext cx="10550084" cy="344805"/>
          </a:xfrm>
        </p:spPr>
        <p:txBody>
          <a:bodyPr>
            <a:normAutofit/>
          </a:bodyPr>
          <a:lstStyle>
            <a:lvl1pPr marL="0" marR="0" indent="0" algn="r" defTabSz="914400" rtl="0" eaLnBrk="1" fontAlgn="auto" latinLnBrk="0" hangingPunct="1">
              <a:lnSpc>
                <a:spcPct val="100000"/>
              </a:lnSpc>
              <a:spcBef>
                <a:spcPts val="1000"/>
              </a:spcBef>
              <a:spcAft>
                <a:spcPts val="0"/>
              </a:spcAft>
              <a:buClr>
                <a:schemeClr val="tx2"/>
              </a:buClr>
              <a:buSzTx/>
              <a:buFontTx/>
              <a:buNone/>
              <a:tabLst/>
              <a:defRPr sz="1900">
                <a:solidFill>
                  <a:schemeClr val="bg1"/>
                </a:solidFill>
              </a:defRPr>
            </a:lvl1pPr>
          </a:lstStyle>
          <a:p>
            <a:pPr marL="0" marR="0" lvl="0" indent="0" algn="r" defTabSz="914400" rtl="0" eaLnBrk="1" fontAlgn="auto" latinLnBrk="0" hangingPunct="1">
              <a:lnSpc>
                <a:spcPct val="100000"/>
              </a:lnSpc>
              <a:spcBef>
                <a:spcPts val="1000"/>
              </a:spcBef>
              <a:spcAft>
                <a:spcPts val="0"/>
              </a:spcAft>
              <a:buClr>
                <a:schemeClr val="tx2"/>
              </a:buClr>
              <a:buSzTx/>
              <a:buFontTx/>
              <a:buNone/>
              <a:tabLst/>
              <a:defRPr/>
            </a:pPr>
            <a:r>
              <a:rPr lang="en-GB" sz="1800" dirty="0"/>
              <a:t>Click to add presenter, organisation</a:t>
            </a:r>
            <a:endParaRPr lang="en-BE" dirty="0"/>
          </a:p>
          <a:p>
            <a:pPr lvl="0"/>
            <a:endParaRPr lang="en-GB" dirty="0"/>
          </a:p>
        </p:txBody>
      </p:sp>
      <p:sp>
        <p:nvSpPr>
          <p:cNvPr id="19" name="Text Placeholder 18">
            <a:extLst>
              <a:ext uri="{FF2B5EF4-FFF2-40B4-BE49-F238E27FC236}">
                <a16:creationId xmlns:a16="http://schemas.microsoft.com/office/drawing/2014/main" id="{4ECC8D0D-50EB-8F44-B71C-EF68EF108FC1}"/>
              </a:ext>
            </a:extLst>
          </p:cNvPr>
          <p:cNvSpPr>
            <a:spLocks noGrp="1"/>
          </p:cNvSpPr>
          <p:nvPr>
            <p:ph type="body" sz="quarter" idx="11" hasCustomPrompt="1"/>
          </p:nvPr>
        </p:nvSpPr>
        <p:spPr>
          <a:xfrm>
            <a:off x="820958" y="5038158"/>
            <a:ext cx="10550084" cy="417451"/>
          </a:xfrm>
        </p:spPr>
        <p:txBody>
          <a:bodyPr>
            <a:noAutofit/>
          </a:bodyPr>
          <a:lstStyle>
            <a:lvl1pPr marL="0" marR="0" indent="0" algn="r" defTabSz="914400" rtl="0" eaLnBrk="1" fontAlgn="auto" latinLnBrk="0" hangingPunct="1">
              <a:lnSpc>
                <a:spcPct val="100000"/>
              </a:lnSpc>
              <a:spcBef>
                <a:spcPts val="1000"/>
              </a:spcBef>
              <a:spcAft>
                <a:spcPts val="0"/>
              </a:spcAft>
              <a:buClr>
                <a:schemeClr val="tx2"/>
              </a:buClr>
              <a:buSzTx/>
              <a:buFontTx/>
              <a:buNone/>
              <a:tabLst/>
              <a:defRPr sz="1900">
                <a:solidFill>
                  <a:schemeClr val="bg1"/>
                </a:solidFill>
              </a:defRPr>
            </a:lvl1pPr>
            <a:lvl2pPr marL="457200" indent="0" algn="r">
              <a:buFontTx/>
              <a:buNone/>
              <a:defRPr sz="1900">
                <a:solidFill>
                  <a:schemeClr val="bg1"/>
                </a:solidFill>
              </a:defRPr>
            </a:lvl2pPr>
            <a:lvl3pPr marL="914400" indent="0" algn="r">
              <a:buFontTx/>
              <a:buNone/>
              <a:defRPr sz="1900">
                <a:solidFill>
                  <a:schemeClr val="bg1"/>
                </a:solidFill>
              </a:defRPr>
            </a:lvl3pPr>
            <a:lvl4pPr marL="1371600" indent="0" algn="r">
              <a:buFontTx/>
              <a:buNone/>
              <a:defRPr sz="1900">
                <a:solidFill>
                  <a:schemeClr val="bg1"/>
                </a:solidFill>
              </a:defRPr>
            </a:lvl4pPr>
            <a:lvl5pPr algn="r">
              <a:buFontTx/>
              <a:buNone/>
              <a:defRPr sz="1900">
                <a:solidFill>
                  <a:schemeClr val="bg1"/>
                </a:solidFill>
              </a:defRPr>
            </a:lvl5pPr>
          </a:lstStyle>
          <a:p>
            <a:pPr marL="0" marR="0" lvl="0" indent="0" algn="r" defTabSz="914400" rtl="0" eaLnBrk="1" fontAlgn="auto" latinLnBrk="0" hangingPunct="1">
              <a:lnSpc>
                <a:spcPct val="100000"/>
              </a:lnSpc>
              <a:spcBef>
                <a:spcPts val="1000"/>
              </a:spcBef>
              <a:spcAft>
                <a:spcPts val="0"/>
              </a:spcAft>
              <a:buClr>
                <a:schemeClr val="tx2"/>
              </a:buClr>
              <a:buSzTx/>
              <a:buFontTx/>
              <a:buNone/>
              <a:tabLst/>
              <a:defRPr/>
            </a:pPr>
            <a:r>
              <a:rPr lang="en-GB" sz="1800" dirty="0"/>
              <a:t>Click to add event/occasion, DD Month YYYY</a:t>
            </a:r>
            <a:endParaRPr lang="en-BE" dirty="0"/>
          </a:p>
          <a:p>
            <a:pPr lvl="0"/>
            <a:endParaRPr lang="en-GB" dirty="0"/>
          </a:p>
        </p:txBody>
      </p:sp>
    </p:spTree>
    <p:extLst>
      <p:ext uri="{BB962C8B-B14F-4D97-AF65-F5344CB8AC3E}">
        <p14:creationId xmlns:p14="http://schemas.microsoft.com/office/powerpoint/2010/main" val="245777120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D9C4C-9F69-234C-ABCA-3382A3C9F37A}"/>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B9870A2E-BB0D-224F-AD85-2B645D86E67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dirty="0"/>
          </a:p>
        </p:txBody>
      </p:sp>
      <p:sp>
        <p:nvSpPr>
          <p:cNvPr id="4" name="Date Placeholder 3">
            <a:extLst>
              <a:ext uri="{FF2B5EF4-FFF2-40B4-BE49-F238E27FC236}">
                <a16:creationId xmlns:a16="http://schemas.microsoft.com/office/drawing/2014/main" id="{DD8B8331-36D6-FF47-8824-83692C012A26}"/>
              </a:ext>
            </a:extLst>
          </p:cNvPr>
          <p:cNvSpPr>
            <a:spLocks noGrp="1"/>
          </p:cNvSpPr>
          <p:nvPr>
            <p:ph type="dt" sz="half" idx="10"/>
          </p:nvPr>
        </p:nvSpPr>
        <p:spPr/>
        <p:txBody>
          <a:bodyPr/>
          <a:lstStyle/>
          <a:p>
            <a:fld id="{36C9DE11-BC5C-BA47-B6E6-4FE0BF1C0208}" type="datetimeFigureOut">
              <a:rPr lang="en-BE" smtClean="0"/>
              <a:t>6/8/23</a:t>
            </a:fld>
            <a:endParaRPr lang="en-BE"/>
          </a:p>
        </p:txBody>
      </p:sp>
      <p:sp>
        <p:nvSpPr>
          <p:cNvPr id="6" name="Slide Number Placeholder 5">
            <a:extLst>
              <a:ext uri="{FF2B5EF4-FFF2-40B4-BE49-F238E27FC236}">
                <a16:creationId xmlns:a16="http://schemas.microsoft.com/office/drawing/2014/main" id="{CEE25DAE-D595-D449-9D47-E93ABE9DEC23}"/>
              </a:ext>
            </a:extLst>
          </p:cNvPr>
          <p:cNvSpPr>
            <a:spLocks noGrp="1"/>
          </p:cNvSpPr>
          <p:nvPr>
            <p:ph type="sldNum" sz="quarter" idx="12"/>
          </p:nvPr>
        </p:nvSpPr>
        <p:spPr/>
        <p:txBody>
          <a:bodyPr/>
          <a:lstStyle/>
          <a:p>
            <a:fld id="{20C41AFF-2840-3B42-8A8C-4483F13236C2}" type="slidenum">
              <a:rPr lang="en-BE" smtClean="0"/>
              <a:t>‹#›</a:t>
            </a:fld>
            <a:endParaRPr lang="en-BE"/>
          </a:p>
        </p:txBody>
      </p:sp>
    </p:spTree>
    <p:extLst>
      <p:ext uri="{BB962C8B-B14F-4D97-AF65-F5344CB8AC3E}">
        <p14:creationId xmlns:p14="http://schemas.microsoft.com/office/powerpoint/2010/main" val="511713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0B9180-AC8B-A94B-9639-CBB68C83E4E6}"/>
              </a:ext>
            </a:extLst>
          </p:cNvPr>
          <p:cNvSpPr>
            <a:spLocks noGrp="1"/>
          </p:cNvSpPr>
          <p:nvPr>
            <p:ph type="title" orient="vert"/>
          </p:nvPr>
        </p:nvSpPr>
        <p:spPr>
          <a:xfrm>
            <a:off x="11013440" y="172721"/>
            <a:ext cx="970232" cy="5923280"/>
          </a:xfrm>
        </p:spPr>
        <p:txBody>
          <a:bodyPr vert="eaVert"/>
          <a:lstStyle/>
          <a:p>
            <a:r>
              <a:rPr lang="en-GB"/>
              <a:t>Click to edit Master title style</a:t>
            </a:r>
            <a:endParaRPr lang="en-BE" dirty="0"/>
          </a:p>
        </p:txBody>
      </p:sp>
      <p:sp>
        <p:nvSpPr>
          <p:cNvPr id="3" name="Vertical Text Placeholder 2">
            <a:extLst>
              <a:ext uri="{FF2B5EF4-FFF2-40B4-BE49-F238E27FC236}">
                <a16:creationId xmlns:a16="http://schemas.microsoft.com/office/drawing/2014/main" id="{42D1ACE7-0666-744D-A944-D16A22BC30CE}"/>
              </a:ext>
            </a:extLst>
          </p:cNvPr>
          <p:cNvSpPr>
            <a:spLocks noGrp="1"/>
          </p:cNvSpPr>
          <p:nvPr>
            <p:ph type="body" orient="vert" idx="1"/>
          </p:nvPr>
        </p:nvSpPr>
        <p:spPr>
          <a:xfrm>
            <a:off x="208329" y="172721"/>
            <a:ext cx="10789916" cy="600456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Tree>
    <p:extLst>
      <p:ext uri="{BB962C8B-B14F-4D97-AF65-F5344CB8AC3E}">
        <p14:creationId xmlns:p14="http://schemas.microsoft.com/office/powerpoint/2010/main" val="3209485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1401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13" name="Picture 12" descr="Polygon&#10;&#10;Description automatically generated">
            <a:extLst>
              <a:ext uri="{FF2B5EF4-FFF2-40B4-BE49-F238E27FC236}">
                <a16:creationId xmlns:a16="http://schemas.microsoft.com/office/drawing/2014/main" id="{7768388F-B974-1443-8895-0E1B1B9B37AA}"/>
              </a:ext>
            </a:extLst>
          </p:cNvPr>
          <p:cNvPicPr>
            <a:picLocks noChangeAspect="1"/>
          </p:cNvPicPr>
          <p:nvPr userDrawn="1"/>
        </p:nvPicPr>
        <p:blipFill rotWithShape="1">
          <a:blip r:embed="rId2"/>
          <a:srcRect l="-1" r="-209" b="17705"/>
          <a:stretch/>
        </p:blipFill>
        <p:spPr>
          <a:xfrm>
            <a:off x="0" y="-4684"/>
            <a:ext cx="12217588" cy="5760331"/>
          </a:xfrm>
          <a:prstGeom prst="rect">
            <a:avLst/>
          </a:prstGeom>
        </p:spPr>
      </p:pic>
      <p:pic>
        <p:nvPicPr>
          <p:cNvPr id="16" name="Picture 15">
            <a:extLst>
              <a:ext uri="{FF2B5EF4-FFF2-40B4-BE49-F238E27FC236}">
                <a16:creationId xmlns:a16="http://schemas.microsoft.com/office/drawing/2014/main" id="{3582467B-C32A-E946-AF7D-C372B878494B}"/>
              </a:ext>
            </a:extLst>
          </p:cNvPr>
          <p:cNvPicPr>
            <a:picLocks noChangeAspect="1"/>
          </p:cNvPicPr>
          <p:nvPr userDrawn="1"/>
        </p:nvPicPr>
        <p:blipFill>
          <a:blip r:embed="rId3"/>
          <a:stretch>
            <a:fillRect/>
          </a:stretch>
        </p:blipFill>
        <p:spPr>
          <a:xfrm>
            <a:off x="10449504" y="6099581"/>
            <a:ext cx="921538" cy="616961"/>
          </a:xfrm>
          <a:prstGeom prst="rect">
            <a:avLst/>
          </a:prstGeom>
          <a:ln>
            <a:solidFill>
              <a:schemeClr val="bg1"/>
            </a:solidFill>
          </a:ln>
        </p:spPr>
      </p:pic>
      <p:sp>
        <p:nvSpPr>
          <p:cNvPr id="17" name="TextBox 16">
            <a:extLst>
              <a:ext uri="{FF2B5EF4-FFF2-40B4-BE49-F238E27FC236}">
                <a16:creationId xmlns:a16="http://schemas.microsoft.com/office/drawing/2014/main" id="{4B580058-3F2F-F246-BCEA-F3F2900DB9B2}"/>
              </a:ext>
            </a:extLst>
          </p:cNvPr>
          <p:cNvSpPr txBox="1"/>
          <p:nvPr userDrawn="1"/>
        </p:nvSpPr>
        <p:spPr>
          <a:xfrm>
            <a:off x="6012365" y="6070211"/>
            <a:ext cx="4347266" cy="64633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The EOSC Future project is co-funded by the</a:t>
            </a:r>
            <a:br>
              <a:rPr lang="en-GB" sz="1200" dirty="0">
                <a:solidFill>
                  <a:schemeClr val="tx1"/>
                </a:solidFill>
              </a:rPr>
            </a:br>
            <a:r>
              <a:rPr lang="en-GB" sz="1200" dirty="0">
                <a:solidFill>
                  <a:schemeClr val="tx1"/>
                </a:solidFill>
              </a:rPr>
              <a:t> European Union Horizon Programme call </a:t>
            </a:r>
            <a:br>
              <a:rPr lang="en-GB" sz="1200" dirty="0">
                <a:solidFill>
                  <a:schemeClr val="tx1"/>
                </a:solidFill>
              </a:rPr>
            </a:br>
            <a:r>
              <a:rPr lang="en-GB" sz="1200" dirty="0">
                <a:solidFill>
                  <a:schemeClr val="tx1"/>
                </a:solidFill>
              </a:rPr>
              <a:t>INFRAEOSC-03-2020, Grant Agreement 101017536</a:t>
            </a:r>
            <a:endParaRPr lang="en-GB" sz="1200" dirty="0">
              <a:solidFill>
                <a:schemeClr val="bg1"/>
              </a:solidFill>
              <a:highlight>
                <a:srgbClr val="FFFF00"/>
              </a:highlight>
            </a:endParaRPr>
          </a:p>
        </p:txBody>
      </p:sp>
      <p:pic>
        <p:nvPicPr>
          <p:cNvPr id="19" name="Graphic 18">
            <a:extLst>
              <a:ext uri="{FF2B5EF4-FFF2-40B4-BE49-F238E27FC236}">
                <a16:creationId xmlns:a16="http://schemas.microsoft.com/office/drawing/2014/main" id="{F692AA10-0A29-B54C-83EC-26E8AC7F3D7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195733" y="149364"/>
            <a:ext cx="3175309" cy="1711139"/>
          </a:xfrm>
          <a:prstGeom prst="rect">
            <a:avLst/>
          </a:prstGeom>
        </p:spPr>
      </p:pic>
      <p:sp>
        <p:nvSpPr>
          <p:cNvPr id="30" name="TextBox 29">
            <a:extLst>
              <a:ext uri="{FF2B5EF4-FFF2-40B4-BE49-F238E27FC236}">
                <a16:creationId xmlns:a16="http://schemas.microsoft.com/office/drawing/2014/main" id="{08D69347-EE60-BF43-BAC8-B84218E2A3F9}"/>
              </a:ext>
            </a:extLst>
          </p:cNvPr>
          <p:cNvSpPr txBox="1"/>
          <p:nvPr userDrawn="1"/>
        </p:nvSpPr>
        <p:spPr>
          <a:xfrm>
            <a:off x="1595120" y="1893854"/>
            <a:ext cx="9775922" cy="2677656"/>
          </a:xfrm>
          <a:prstGeom prst="rect">
            <a:avLst/>
          </a:prstGeom>
          <a:noFill/>
        </p:spPr>
        <p:txBody>
          <a:bodyPr wrap="square" rtlCol="0">
            <a:spAutoFit/>
          </a:bodyPr>
          <a:lstStyle/>
          <a:p>
            <a:pPr algn="r"/>
            <a:r>
              <a:rPr lang="en-GB" sz="8400" b="1" dirty="0">
                <a:solidFill>
                  <a:schemeClr val="bg1"/>
                </a:solidFill>
              </a:rPr>
              <a:t>Thank you for </a:t>
            </a:r>
          </a:p>
          <a:p>
            <a:pPr algn="r"/>
            <a:r>
              <a:rPr lang="en-GB" sz="8400" b="1" dirty="0">
                <a:solidFill>
                  <a:schemeClr val="bg1"/>
                </a:solidFill>
              </a:rPr>
              <a:t>your attention</a:t>
            </a:r>
          </a:p>
        </p:txBody>
      </p:sp>
    </p:spTree>
    <p:extLst>
      <p:ext uri="{BB962C8B-B14F-4D97-AF65-F5344CB8AC3E}">
        <p14:creationId xmlns:p14="http://schemas.microsoft.com/office/powerpoint/2010/main" val="3388239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act - 1p">
    <p:spTree>
      <p:nvGrpSpPr>
        <p:cNvPr id="1" name=""/>
        <p:cNvGrpSpPr/>
        <p:nvPr/>
      </p:nvGrpSpPr>
      <p:grpSpPr>
        <a:xfrm>
          <a:off x="0" y="0"/>
          <a:ext cx="0" cy="0"/>
          <a:chOff x="0" y="0"/>
          <a:chExt cx="0" cy="0"/>
        </a:xfrm>
      </p:grpSpPr>
      <p:pic>
        <p:nvPicPr>
          <p:cNvPr id="13" name="Picture 12" descr="Polygon&#10;&#10;Description automatically generated">
            <a:extLst>
              <a:ext uri="{FF2B5EF4-FFF2-40B4-BE49-F238E27FC236}">
                <a16:creationId xmlns:a16="http://schemas.microsoft.com/office/drawing/2014/main" id="{7768388F-B974-1443-8895-0E1B1B9B37AA}"/>
              </a:ext>
            </a:extLst>
          </p:cNvPr>
          <p:cNvPicPr>
            <a:picLocks noChangeAspect="1"/>
          </p:cNvPicPr>
          <p:nvPr userDrawn="1"/>
        </p:nvPicPr>
        <p:blipFill rotWithShape="1">
          <a:blip r:embed="rId2"/>
          <a:srcRect l="-1" r="-209" b="17705"/>
          <a:stretch/>
        </p:blipFill>
        <p:spPr>
          <a:xfrm>
            <a:off x="0" y="-4684"/>
            <a:ext cx="12217588" cy="5760331"/>
          </a:xfrm>
          <a:prstGeom prst="rect">
            <a:avLst/>
          </a:prstGeom>
        </p:spPr>
      </p:pic>
      <p:pic>
        <p:nvPicPr>
          <p:cNvPr id="16" name="Picture 15">
            <a:extLst>
              <a:ext uri="{FF2B5EF4-FFF2-40B4-BE49-F238E27FC236}">
                <a16:creationId xmlns:a16="http://schemas.microsoft.com/office/drawing/2014/main" id="{3582467B-C32A-E946-AF7D-C372B878494B}"/>
              </a:ext>
            </a:extLst>
          </p:cNvPr>
          <p:cNvPicPr>
            <a:picLocks noChangeAspect="1"/>
          </p:cNvPicPr>
          <p:nvPr userDrawn="1"/>
        </p:nvPicPr>
        <p:blipFill>
          <a:blip r:embed="rId3"/>
          <a:stretch>
            <a:fillRect/>
          </a:stretch>
        </p:blipFill>
        <p:spPr>
          <a:xfrm>
            <a:off x="10449504" y="6099581"/>
            <a:ext cx="921538" cy="616961"/>
          </a:xfrm>
          <a:prstGeom prst="rect">
            <a:avLst/>
          </a:prstGeom>
          <a:ln>
            <a:solidFill>
              <a:schemeClr val="bg1"/>
            </a:solidFill>
          </a:ln>
        </p:spPr>
      </p:pic>
      <p:sp>
        <p:nvSpPr>
          <p:cNvPr id="17" name="TextBox 16">
            <a:extLst>
              <a:ext uri="{FF2B5EF4-FFF2-40B4-BE49-F238E27FC236}">
                <a16:creationId xmlns:a16="http://schemas.microsoft.com/office/drawing/2014/main" id="{4B580058-3F2F-F246-BCEA-F3F2900DB9B2}"/>
              </a:ext>
            </a:extLst>
          </p:cNvPr>
          <p:cNvSpPr txBox="1"/>
          <p:nvPr userDrawn="1"/>
        </p:nvSpPr>
        <p:spPr>
          <a:xfrm>
            <a:off x="6012365" y="6070211"/>
            <a:ext cx="4347266" cy="64633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The EOSC Future project is co-funded by the</a:t>
            </a:r>
            <a:br>
              <a:rPr lang="en-GB" sz="1200" dirty="0">
                <a:solidFill>
                  <a:schemeClr val="tx1"/>
                </a:solidFill>
              </a:rPr>
            </a:br>
            <a:r>
              <a:rPr lang="en-GB" sz="1200" dirty="0">
                <a:solidFill>
                  <a:schemeClr val="tx1"/>
                </a:solidFill>
              </a:rPr>
              <a:t> European Union Horizon Programme call </a:t>
            </a:r>
            <a:br>
              <a:rPr lang="en-GB" sz="1200" dirty="0">
                <a:solidFill>
                  <a:schemeClr val="tx1"/>
                </a:solidFill>
              </a:rPr>
            </a:br>
            <a:r>
              <a:rPr lang="en-GB" sz="1200" dirty="0">
                <a:solidFill>
                  <a:schemeClr val="tx1"/>
                </a:solidFill>
              </a:rPr>
              <a:t>INFRAEOSC-03-2020, Grant Agreement 101017536</a:t>
            </a:r>
            <a:endParaRPr lang="en-GB" sz="1200" dirty="0">
              <a:solidFill>
                <a:schemeClr val="bg1"/>
              </a:solidFill>
              <a:highlight>
                <a:srgbClr val="FFFF00"/>
              </a:highlight>
            </a:endParaRPr>
          </a:p>
        </p:txBody>
      </p:sp>
      <p:pic>
        <p:nvPicPr>
          <p:cNvPr id="19" name="Graphic 18">
            <a:extLst>
              <a:ext uri="{FF2B5EF4-FFF2-40B4-BE49-F238E27FC236}">
                <a16:creationId xmlns:a16="http://schemas.microsoft.com/office/drawing/2014/main" id="{F692AA10-0A29-B54C-83EC-26E8AC7F3D7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195733" y="149364"/>
            <a:ext cx="3175309" cy="1711139"/>
          </a:xfrm>
          <a:prstGeom prst="rect">
            <a:avLst/>
          </a:prstGeom>
        </p:spPr>
      </p:pic>
      <p:sp>
        <p:nvSpPr>
          <p:cNvPr id="30" name="TextBox 29">
            <a:extLst>
              <a:ext uri="{FF2B5EF4-FFF2-40B4-BE49-F238E27FC236}">
                <a16:creationId xmlns:a16="http://schemas.microsoft.com/office/drawing/2014/main" id="{08D69347-EE60-BF43-BAC8-B84218E2A3F9}"/>
              </a:ext>
            </a:extLst>
          </p:cNvPr>
          <p:cNvSpPr txBox="1"/>
          <p:nvPr userDrawn="1"/>
        </p:nvSpPr>
        <p:spPr>
          <a:xfrm>
            <a:off x="599440" y="2645694"/>
            <a:ext cx="4655282" cy="1107996"/>
          </a:xfrm>
          <a:prstGeom prst="rect">
            <a:avLst/>
          </a:prstGeom>
          <a:noFill/>
        </p:spPr>
        <p:txBody>
          <a:bodyPr wrap="square" rtlCol="0">
            <a:spAutoFit/>
          </a:bodyPr>
          <a:lstStyle/>
          <a:p>
            <a:pPr algn="r"/>
            <a:r>
              <a:rPr lang="en-GB" sz="6600" b="1" dirty="0">
                <a:solidFill>
                  <a:schemeClr val="bg1"/>
                </a:solidFill>
              </a:rPr>
              <a:t>Get in touch</a:t>
            </a:r>
          </a:p>
        </p:txBody>
      </p:sp>
      <p:sp>
        <p:nvSpPr>
          <p:cNvPr id="10" name="Espace réservé du texte 3">
            <a:extLst>
              <a:ext uri="{FF2B5EF4-FFF2-40B4-BE49-F238E27FC236}">
                <a16:creationId xmlns:a16="http://schemas.microsoft.com/office/drawing/2014/main" id="{FFF22816-EB15-974D-9B24-F812CE6B52BA}"/>
              </a:ext>
            </a:extLst>
          </p:cNvPr>
          <p:cNvSpPr>
            <a:spLocks noGrp="1"/>
          </p:cNvSpPr>
          <p:nvPr>
            <p:ph type="body" sz="quarter" idx="14" hasCustomPrompt="1"/>
          </p:nvPr>
        </p:nvSpPr>
        <p:spPr>
          <a:xfrm>
            <a:off x="7559040" y="2550445"/>
            <a:ext cx="4033520" cy="436597"/>
          </a:xfrm>
          <a:prstGeom prst="rect">
            <a:avLst/>
          </a:prstGeom>
        </p:spPr>
        <p:txBody>
          <a:bodyPr>
            <a:noAutofit/>
          </a:bodyPr>
          <a:lstStyle>
            <a:lvl1pPr marL="0" indent="0" algn="r">
              <a:buNone/>
              <a:defRPr sz="2000" b="1">
                <a:solidFill>
                  <a:schemeClr val="bg1"/>
                </a:solidFill>
              </a:defRPr>
            </a:lvl1pPr>
          </a:lstStyle>
          <a:p>
            <a:pPr lvl="0"/>
            <a:r>
              <a:rPr lang="en-GB" noProof="0" dirty="0"/>
              <a:t>First name last name</a:t>
            </a:r>
          </a:p>
        </p:txBody>
      </p:sp>
      <p:sp>
        <p:nvSpPr>
          <p:cNvPr id="11" name="Text Placeholder 7">
            <a:extLst>
              <a:ext uri="{FF2B5EF4-FFF2-40B4-BE49-F238E27FC236}">
                <a16:creationId xmlns:a16="http://schemas.microsoft.com/office/drawing/2014/main" id="{D14780AC-669E-6846-B81B-54C259DC1B8A}"/>
              </a:ext>
            </a:extLst>
          </p:cNvPr>
          <p:cNvSpPr>
            <a:spLocks noGrp="1"/>
          </p:cNvSpPr>
          <p:nvPr>
            <p:ph type="body" sz="quarter" idx="15" hasCustomPrompt="1"/>
          </p:nvPr>
        </p:nvSpPr>
        <p:spPr>
          <a:xfrm>
            <a:off x="7558927" y="2992403"/>
            <a:ext cx="4033633" cy="436597"/>
          </a:xfrm>
          <a:prstGeom prst="rect">
            <a:avLst/>
          </a:prstGeom>
        </p:spPr>
        <p:txBody>
          <a:bodyPr>
            <a:noAutofit/>
          </a:bodyPr>
          <a:lstStyle>
            <a:lvl1pPr marL="0" indent="0" algn="r">
              <a:buNone/>
              <a:defRPr sz="1800">
                <a:solidFill>
                  <a:schemeClr val="bg1"/>
                </a:solidFill>
              </a:defRPr>
            </a:lvl1pPr>
          </a:lstStyle>
          <a:p>
            <a:pPr lvl="0"/>
            <a:r>
              <a:rPr lang="en-GB" noProof="0" dirty="0"/>
              <a:t>Organisation</a:t>
            </a:r>
          </a:p>
        </p:txBody>
      </p:sp>
      <p:sp>
        <p:nvSpPr>
          <p:cNvPr id="12" name="Text Placeholder 7">
            <a:extLst>
              <a:ext uri="{FF2B5EF4-FFF2-40B4-BE49-F238E27FC236}">
                <a16:creationId xmlns:a16="http://schemas.microsoft.com/office/drawing/2014/main" id="{A9CAF180-2FE6-6B4C-85D6-A4D6B79903C6}"/>
              </a:ext>
            </a:extLst>
          </p:cNvPr>
          <p:cNvSpPr>
            <a:spLocks noGrp="1"/>
          </p:cNvSpPr>
          <p:nvPr>
            <p:ph type="body" sz="quarter" idx="16" hasCustomPrompt="1"/>
          </p:nvPr>
        </p:nvSpPr>
        <p:spPr>
          <a:xfrm>
            <a:off x="7558926" y="3443168"/>
            <a:ext cx="4033633" cy="436597"/>
          </a:xfrm>
          <a:prstGeom prst="rect">
            <a:avLst/>
          </a:prstGeom>
        </p:spPr>
        <p:txBody>
          <a:bodyPr>
            <a:noAutofit/>
          </a:bodyPr>
          <a:lstStyle>
            <a:lvl1pPr marL="0" indent="0" algn="r">
              <a:buNone/>
              <a:defRPr sz="1800">
                <a:solidFill>
                  <a:schemeClr val="bg1"/>
                </a:solidFill>
              </a:defRPr>
            </a:lvl1pPr>
          </a:lstStyle>
          <a:p>
            <a:pPr lvl="0"/>
            <a:r>
              <a:rPr lang="en-GB" noProof="0" dirty="0"/>
              <a:t>Email address</a:t>
            </a:r>
          </a:p>
        </p:txBody>
      </p:sp>
      <p:grpSp>
        <p:nvGrpSpPr>
          <p:cNvPr id="14" name="Group 13">
            <a:extLst>
              <a:ext uri="{FF2B5EF4-FFF2-40B4-BE49-F238E27FC236}">
                <a16:creationId xmlns:a16="http://schemas.microsoft.com/office/drawing/2014/main" id="{CE564AB6-A6FD-B544-85E6-4A4234DB2239}"/>
              </a:ext>
            </a:extLst>
          </p:cNvPr>
          <p:cNvGrpSpPr/>
          <p:nvPr userDrawn="1"/>
        </p:nvGrpSpPr>
        <p:grpSpPr>
          <a:xfrm>
            <a:off x="599440" y="6237301"/>
            <a:ext cx="4095961" cy="312150"/>
            <a:chOff x="4811175" y="6372860"/>
            <a:chExt cx="4095961" cy="312150"/>
          </a:xfrm>
        </p:grpSpPr>
        <p:grpSp>
          <p:nvGrpSpPr>
            <p:cNvPr id="15" name="Group 14">
              <a:extLst>
                <a:ext uri="{FF2B5EF4-FFF2-40B4-BE49-F238E27FC236}">
                  <a16:creationId xmlns:a16="http://schemas.microsoft.com/office/drawing/2014/main" id="{A4EB1AD7-E413-BA42-B4D5-0696EE67094E}"/>
                </a:ext>
              </a:extLst>
            </p:cNvPr>
            <p:cNvGrpSpPr/>
            <p:nvPr userDrawn="1"/>
          </p:nvGrpSpPr>
          <p:grpSpPr>
            <a:xfrm>
              <a:off x="4811175" y="6372860"/>
              <a:ext cx="4095961" cy="307389"/>
              <a:chOff x="5737553" y="6318930"/>
              <a:chExt cx="4095961" cy="307389"/>
            </a:xfrm>
          </p:grpSpPr>
          <p:sp>
            <p:nvSpPr>
              <p:cNvPr id="20" name="TextBox 19">
                <a:extLst>
                  <a:ext uri="{FF2B5EF4-FFF2-40B4-BE49-F238E27FC236}">
                    <a16:creationId xmlns:a16="http://schemas.microsoft.com/office/drawing/2014/main" id="{675E0E3E-477D-204D-B5A6-D53585E41E49}"/>
                  </a:ext>
                </a:extLst>
              </p:cNvPr>
              <p:cNvSpPr txBox="1"/>
              <p:nvPr userDrawn="1"/>
            </p:nvSpPr>
            <p:spPr>
              <a:xfrm>
                <a:off x="5980566" y="6334125"/>
                <a:ext cx="3852948" cy="276999"/>
              </a:xfrm>
              <a:prstGeom prst="rect">
                <a:avLst/>
              </a:prstGeom>
              <a:noFill/>
            </p:spPr>
            <p:txBody>
              <a:bodyPr wrap="square" rtlCol="0">
                <a:spAutoFit/>
              </a:bodyPr>
              <a:lstStyle/>
              <a:p>
                <a:r>
                  <a:rPr lang="en-GB" sz="1200" dirty="0">
                    <a:solidFill>
                      <a:schemeClr val="tx2"/>
                    </a:solidFill>
                  </a:rPr>
                  <a:t>e</a:t>
                </a:r>
                <a:r>
                  <a:rPr lang="en-BE" sz="1200" dirty="0">
                    <a:solidFill>
                      <a:schemeClr val="tx2"/>
                    </a:solidFill>
                  </a:rPr>
                  <a:t>oscfuture</a:t>
                </a:r>
                <a:r>
                  <a:rPr lang="en-BE" sz="1200" dirty="0">
                    <a:solidFill>
                      <a:schemeClr val="accent2"/>
                    </a:solidFill>
                  </a:rPr>
                  <a:t>.</a:t>
                </a:r>
                <a:r>
                  <a:rPr lang="en-BE" sz="1200" dirty="0">
                    <a:solidFill>
                      <a:schemeClr val="tx2"/>
                    </a:solidFill>
                  </a:rPr>
                  <a:t>eu                 @EOSCFuture	   EOSCfuture</a:t>
                </a:r>
              </a:p>
            </p:txBody>
          </p:sp>
          <p:pic>
            <p:nvPicPr>
              <p:cNvPr id="21" name="Graphic 20" descr="World with solid fill">
                <a:extLst>
                  <a:ext uri="{FF2B5EF4-FFF2-40B4-BE49-F238E27FC236}">
                    <a16:creationId xmlns:a16="http://schemas.microsoft.com/office/drawing/2014/main" id="{E9A93725-F694-2C47-9C10-285224D24E0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37553" y="6318930"/>
                <a:ext cx="307389" cy="307389"/>
              </a:xfrm>
              <a:prstGeom prst="rect">
                <a:avLst/>
              </a:prstGeom>
            </p:spPr>
          </p:pic>
          <p:pic>
            <p:nvPicPr>
              <p:cNvPr id="22" name="Picture 21">
                <a:extLst>
                  <a:ext uri="{FF2B5EF4-FFF2-40B4-BE49-F238E27FC236}">
                    <a16:creationId xmlns:a16="http://schemas.microsoft.com/office/drawing/2014/main" id="{4179ECFF-6BB4-B44C-AFCC-54DA5CFA800E}"/>
                  </a:ext>
                </a:extLst>
              </p:cNvPr>
              <p:cNvPicPr>
                <a:picLocks noChangeAspect="1"/>
              </p:cNvPicPr>
              <p:nvPr userDrawn="1"/>
            </p:nvPicPr>
            <p:blipFill>
              <a:blip r:embed="rId8"/>
              <a:stretch>
                <a:fillRect/>
              </a:stretch>
            </p:blipFill>
            <p:spPr>
              <a:xfrm>
                <a:off x="7128669" y="6318930"/>
                <a:ext cx="307389" cy="307389"/>
              </a:xfrm>
              <a:prstGeom prst="rect">
                <a:avLst/>
              </a:prstGeom>
            </p:spPr>
          </p:pic>
        </p:grpSp>
        <p:pic>
          <p:nvPicPr>
            <p:cNvPr id="18" name="Picture 17">
              <a:extLst>
                <a:ext uri="{FF2B5EF4-FFF2-40B4-BE49-F238E27FC236}">
                  <a16:creationId xmlns:a16="http://schemas.microsoft.com/office/drawing/2014/main" id="{F9D1106E-A564-E14A-9934-717B96D96DA7}"/>
                </a:ext>
              </a:extLst>
            </p:cNvPr>
            <p:cNvPicPr>
              <a:picLocks noChangeAspect="1"/>
            </p:cNvPicPr>
            <p:nvPr userDrawn="1"/>
          </p:nvPicPr>
          <p:blipFill>
            <a:blip r:embed="rId9"/>
            <a:stretch>
              <a:fillRect/>
            </a:stretch>
          </p:blipFill>
          <p:spPr>
            <a:xfrm>
              <a:off x="7624691" y="6377621"/>
              <a:ext cx="307389" cy="307389"/>
            </a:xfrm>
            <a:prstGeom prst="rect">
              <a:avLst/>
            </a:prstGeom>
          </p:spPr>
        </p:pic>
      </p:grpSp>
    </p:spTree>
    <p:extLst>
      <p:ext uri="{BB962C8B-B14F-4D97-AF65-F5344CB8AC3E}">
        <p14:creationId xmlns:p14="http://schemas.microsoft.com/office/powerpoint/2010/main" val="956581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act - 2p">
    <p:spTree>
      <p:nvGrpSpPr>
        <p:cNvPr id="1" name=""/>
        <p:cNvGrpSpPr/>
        <p:nvPr/>
      </p:nvGrpSpPr>
      <p:grpSpPr>
        <a:xfrm>
          <a:off x="0" y="0"/>
          <a:ext cx="0" cy="0"/>
          <a:chOff x="0" y="0"/>
          <a:chExt cx="0" cy="0"/>
        </a:xfrm>
      </p:grpSpPr>
      <p:pic>
        <p:nvPicPr>
          <p:cNvPr id="13" name="Picture 12" descr="Polygon&#10;&#10;Description automatically generated">
            <a:extLst>
              <a:ext uri="{FF2B5EF4-FFF2-40B4-BE49-F238E27FC236}">
                <a16:creationId xmlns:a16="http://schemas.microsoft.com/office/drawing/2014/main" id="{7768388F-B974-1443-8895-0E1B1B9B37AA}"/>
              </a:ext>
            </a:extLst>
          </p:cNvPr>
          <p:cNvPicPr>
            <a:picLocks noChangeAspect="1"/>
          </p:cNvPicPr>
          <p:nvPr userDrawn="1"/>
        </p:nvPicPr>
        <p:blipFill rotWithShape="1">
          <a:blip r:embed="rId2"/>
          <a:srcRect l="-1" r="-209" b="17705"/>
          <a:stretch/>
        </p:blipFill>
        <p:spPr>
          <a:xfrm>
            <a:off x="0" y="-4684"/>
            <a:ext cx="12217588" cy="5760331"/>
          </a:xfrm>
          <a:prstGeom prst="rect">
            <a:avLst/>
          </a:prstGeom>
        </p:spPr>
      </p:pic>
      <p:pic>
        <p:nvPicPr>
          <p:cNvPr id="16" name="Picture 15">
            <a:extLst>
              <a:ext uri="{FF2B5EF4-FFF2-40B4-BE49-F238E27FC236}">
                <a16:creationId xmlns:a16="http://schemas.microsoft.com/office/drawing/2014/main" id="{3582467B-C32A-E946-AF7D-C372B878494B}"/>
              </a:ext>
            </a:extLst>
          </p:cNvPr>
          <p:cNvPicPr>
            <a:picLocks noChangeAspect="1"/>
          </p:cNvPicPr>
          <p:nvPr userDrawn="1"/>
        </p:nvPicPr>
        <p:blipFill>
          <a:blip r:embed="rId3"/>
          <a:stretch>
            <a:fillRect/>
          </a:stretch>
        </p:blipFill>
        <p:spPr>
          <a:xfrm>
            <a:off x="10449504" y="6099581"/>
            <a:ext cx="921538" cy="616961"/>
          </a:xfrm>
          <a:prstGeom prst="rect">
            <a:avLst/>
          </a:prstGeom>
          <a:ln>
            <a:solidFill>
              <a:schemeClr val="bg1"/>
            </a:solidFill>
          </a:ln>
        </p:spPr>
      </p:pic>
      <p:sp>
        <p:nvSpPr>
          <p:cNvPr id="17" name="TextBox 16">
            <a:extLst>
              <a:ext uri="{FF2B5EF4-FFF2-40B4-BE49-F238E27FC236}">
                <a16:creationId xmlns:a16="http://schemas.microsoft.com/office/drawing/2014/main" id="{4B580058-3F2F-F246-BCEA-F3F2900DB9B2}"/>
              </a:ext>
            </a:extLst>
          </p:cNvPr>
          <p:cNvSpPr txBox="1"/>
          <p:nvPr userDrawn="1"/>
        </p:nvSpPr>
        <p:spPr>
          <a:xfrm>
            <a:off x="6012365" y="6070211"/>
            <a:ext cx="4347266" cy="64633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The EOSC Future project is co-funded by the</a:t>
            </a:r>
            <a:br>
              <a:rPr lang="en-GB" sz="1200" dirty="0">
                <a:solidFill>
                  <a:schemeClr val="tx1"/>
                </a:solidFill>
              </a:rPr>
            </a:br>
            <a:r>
              <a:rPr lang="en-GB" sz="1200" dirty="0">
                <a:solidFill>
                  <a:schemeClr val="tx1"/>
                </a:solidFill>
              </a:rPr>
              <a:t> European Union Horizon Programme call </a:t>
            </a:r>
            <a:br>
              <a:rPr lang="en-GB" sz="1200" dirty="0">
                <a:solidFill>
                  <a:schemeClr val="tx1"/>
                </a:solidFill>
              </a:rPr>
            </a:br>
            <a:r>
              <a:rPr lang="en-GB" sz="1200" dirty="0">
                <a:solidFill>
                  <a:schemeClr val="tx1"/>
                </a:solidFill>
              </a:rPr>
              <a:t>INFRAEOSC-03-2020, Grant Agreement 101017536</a:t>
            </a:r>
            <a:endParaRPr lang="en-GB" sz="1200" dirty="0">
              <a:solidFill>
                <a:schemeClr val="bg1"/>
              </a:solidFill>
              <a:highlight>
                <a:srgbClr val="FFFF00"/>
              </a:highlight>
            </a:endParaRPr>
          </a:p>
        </p:txBody>
      </p:sp>
      <p:pic>
        <p:nvPicPr>
          <p:cNvPr id="19" name="Graphic 18">
            <a:extLst>
              <a:ext uri="{FF2B5EF4-FFF2-40B4-BE49-F238E27FC236}">
                <a16:creationId xmlns:a16="http://schemas.microsoft.com/office/drawing/2014/main" id="{F692AA10-0A29-B54C-83EC-26E8AC7F3D7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195733" y="149364"/>
            <a:ext cx="3175309" cy="1711139"/>
          </a:xfrm>
          <a:prstGeom prst="rect">
            <a:avLst/>
          </a:prstGeom>
        </p:spPr>
      </p:pic>
      <p:sp>
        <p:nvSpPr>
          <p:cNvPr id="30" name="TextBox 29">
            <a:extLst>
              <a:ext uri="{FF2B5EF4-FFF2-40B4-BE49-F238E27FC236}">
                <a16:creationId xmlns:a16="http://schemas.microsoft.com/office/drawing/2014/main" id="{08D69347-EE60-BF43-BAC8-B84218E2A3F9}"/>
              </a:ext>
            </a:extLst>
          </p:cNvPr>
          <p:cNvSpPr txBox="1"/>
          <p:nvPr userDrawn="1"/>
        </p:nvSpPr>
        <p:spPr>
          <a:xfrm>
            <a:off x="575947" y="2091696"/>
            <a:ext cx="4655282" cy="1107996"/>
          </a:xfrm>
          <a:prstGeom prst="rect">
            <a:avLst/>
          </a:prstGeom>
          <a:noFill/>
        </p:spPr>
        <p:txBody>
          <a:bodyPr wrap="square" rtlCol="0">
            <a:spAutoFit/>
          </a:bodyPr>
          <a:lstStyle/>
          <a:p>
            <a:pPr algn="r"/>
            <a:r>
              <a:rPr lang="en-GB" sz="6600" b="1" dirty="0">
                <a:solidFill>
                  <a:schemeClr val="bg1"/>
                </a:solidFill>
              </a:rPr>
              <a:t>Get in touch</a:t>
            </a:r>
          </a:p>
        </p:txBody>
      </p:sp>
      <p:sp>
        <p:nvSpPr>
          <p:cNvPr id="10" name="Espace réservé du texte 3">
            <a:extLst>
              <a:ext uri="{FF2B5EF4-FFF2-40B4-BE49-F238E27FC236}">
                <a16:creationId xmlns:a16="http://schemas.microsoft.com/office/drawing/2014/main" id="{FFF22816-EB15-974D-9B24-F812CE6B52BA}"/>
              </a:ext>
            </a:extLst>
          </p:cNvPr>
          <p:cNvSpPr>
            <a:spLocks noGrp="1"/>
          </p:cNvSpPr>
          <p:nvPr>
            <p:ph type="body" sz="quarter" idx="14" hasCustomPrompt="1"/>
          </p:nvPr>
        </p:nvSpPr>
        <p:spPr>
          <a:xfrm>
            <a:off x="7559040" y="2209097"/>
            <a:ext cx="4033520" cy="436597"/>
          </a:xfrm>
          <a:prstGeom prst="rect">
            <a:avLst/>
          </a:prstGeom>
        </p:spPr>
        <p:txBody>
          <a:bodyPr>
            <a:noAutofit/>
          </a:bodyPr>
          <a:lstStyle>
            <a:lvl1pPr marL="0" indent="0" algn="r">
              <a:buNone/>
              <a:defRPr sz="2000" b="1">
                <a:solidFill>
                  <a:schemeClr val="bg1"/>
                </a:solidFill>
              </a:defRPr>
            </a:lvl1pPr>
          </a:lstStyle>
          <a:p>
            <a:pPr lvl="0"/>
            <a:r>
              <a:rPr lang="en-GB" noProof="0" dirty="0"/>
              <a:t>First name last name</a:t>
            </a:r>
          </a:p>
        </p:txBody>
      </p:sp>
      <p:sp>
        <p:nvSpPr>
          <p:cNvPr id="11" name="Text Placeholder 7">
            <a:extLst>
              <a:ext uri="{FF2B5EF4-FFF2-40B4-BE49-F238E27FC236}">
                <a16:creationId xmlns:a16="http://schemas.microsoft.com/office/drawing/2014/main" id="{D14780AC-669E-6846-B81B-54C259DC1B8A}"/>
              </a:ext>
            </a:extLst>
          </p:cNvPr>
          <p:cNvSpPr>
            <a:spLocks noGrp="1"/>
          </p:cNvSpPr>
          <p:nvPr>
            <p:ph type="body" sz="quarter" idx="15" hasCustomPrompt="1"/>
          </p:nvPr>
        </p:nvSpPr>
        <p:spPr>
          <a:xfrm>
            <a:off x="7558927" y="2651055"/>
            <a:ext cx="4033633" cy="436597"/>
          </a:xfrm>
          <a:prstGeom prst="rect">
            <a:avLst/>
          </a:prstGeom>
        </p:spPr>
        <p:txBody>
          <a:bodyPr>
            <a:noAutofit/>
          </a:bodyPr>
          <a:lstStyle>
            <a:lvl1pPr marL="0" indent="0" algn="r">
              <a:buNone/>
              <a:defRPr sz="1800">
                <a:solidFill>
                  <a:schemeClr val="bg1"/>
                </a:solidFill>
              </a:defRPr>
            </a:lvl1pPr>
          </a:lstStyle>
          <a:p>
            <a:pPr lvl="0"/>
            <a:r>
              <a:rPr lang="en-GB" noProof="0" dirty="0"/>
              <a:t>Organisation</a:t>
            </a:r>
          </a:p>
        </p:txBody>
      </p:sp>
      <p:sp>
        <p:nvSpPr>
          <p:cNvPr id="12" name="Text Placeholder 7">
            <a:extLst>
              <a:ext uri="{FF2B5EF4-FFF2-40B4-BE49-F238E27FC236}">
                <a16:creationId xmlns:a16="http://schemas.microsoft.com/office/drawing/2014/main" id="{A9CAF180-2FE6-6B4C-85D6-A4D6B79903C6}"/>
              </a:ext>
            </a:extLst>
          </p:cNvPr>
          <p:cNvSpPr>
            <a:spLocks noGrp="1"/>
          </p:cNvSpPr>
          <p:nvPr>
            <p:ph type="body" sz="quarter" idx="16" hasCustomPrompt="1"/>
          </p:nvPr>
        </p:nvSpPr>
        <p:spPr>
          <a:xfrm>
            <a:off x="7558926" y="3101820"/>
            <a:ext cx="4033633" cy="436597"/>
          </a:xfrm>
          <a:prstGeom prst="rect">
            <a:avLst/>
          </a:prstGeom>
        </p:spPr>
        <p:txBody>
          <a:bodyPr>
            <a:noAutofit/>
          </a:bodyPr>
          <a:lstStyle>
            <a:lvl1pPr marL="0" indent="0" algn="r">
              <a:buNone/>
              <a:defRPr sz="1800">
                <a:solidFill>
                  <a:schemeClr val="bg1"/>
                </a:solidFill>
              </a:defRPr>
            </a:lvl1pPr>
          </a:lstStyle>
          <a:p>
            <a:pPr lvl="0"/>
            <a:r>
              <a:rPr lang="en-GB" noProof="0" dirty="0"/>
              <a:t>Email address</a:t>
            </a:r>
          </a:p>
        </p:txBody>
      </p:sp>
      <p:grpSp>
        <p:nvGrpSpPr>
          <p:cNvPr id="14" name="Group 13">
            <a:extLst>
              <a:ext uri="{FF2B5EF4-FFF2-40B4-BE49-F238E27FC236}">
                <a16:creationId xmlns:a16="http://schemas.microsoft.com/office/drawing/2014/main" id="{CE564AB6-A6FD-B544-85E6-4A4234DB2239}"/>
              </a:ext>
            </a:extLst>
          </p:cNvPr>
          <p:cNvGrpSpPr/>
          <p:nvPr userDrawn="1"/>
        </p:nvGrpSpPr>
        <p:grpSpPr>
          <a:xfrm>
            <a:off x="599440" y="6237301"/>
            <a:ext cx="4095961" cy="312150"/>
            <a:chOff x="4811175" y="6372860"/>
            <a:chExt cx="4095961" cy="312150"/>
          </a:xfrm>
        </p:grpSpPr>
        <p:grpSp>
          <p:nvGrpSpPr>
            <p:cNvPr id="15" name="Group 14">
              <a:extLst>
                <a:ext uri="{FF2B5EF4-FFF2-40B4-BE49-F238E27FC236}">
                  <a16:creationId xmlns:a16="http://schemas.microsoft.com/office/drawing/2014/main" id="{A4EB1AD7-E413-BA42-B4D5-0696EE67094E}"/>
                </a:ext>
              </a:extLst>
            </p:cNvPr>
            <p:cNvGrpSpPr/>
            <p:nvPr userDrawn="1"/>
          </p:nvGrpSpPr>
          <p:grpSpPr>
            <a:xfrm>
              <a:off x="4811175" y="6372860"/>
              <a:ext cx="4095961" cy="307389"/>
              <a:chOff x="5737553" y="6318930"/>
              <a:chExt cx="4095961" cy="307389"/>
            </a:xfrm>
          </p:grpSpPr>
          <p:sp>
            <p:nvSpPr>
              <p:cNvPr id="20" name="TextBox 19">
                <a:extLst>
                  <a:ext uri="{FF2B5EF4-FFF2-40B4-BE49-F238E27FC236}">
                    <a16:creationId xmlns:a16="http://schemas.microsoft.com/office/drawing/2014/main" id="{675E0E3E-477D-204D-B5A6-D53585E41E49}"/>
                  </a:ext>
                </a:extLst>
              </p:cNvPr>
              <p:cNvSpPr txBox="1"/>
              <p:nvPr userDrawn="1"/>
            </p:nvSpPr>
            <p:spPr>
              <a:xfrm>
                <a:off x="5980566" y="6334125"/>
                <a:ext cx="3852948" cy="276999"/>
              </a:xfrm>
              <a:prstGeom prst="rect">
                <a:avLst/>
              </a:prstGeom>
              <a:noFill/>
            </p:spPr>
            <p:txBody>
              <a:bodyPr wrap="square" rtlCol="0">
                <a:spAutoFit/>
              </a:bodyPr>
              <a:lstStyle/>
              <a:p>
                <a:r>
                  <a:rPr lang="en-GB" sz="1200" dirty="0">
                    <a:solidFill>
                      <a:schemeClr val="tx2"/>
                    </a:solidFill>
                  </a:rPr>
                  <a:t>e</a:t>
                </a:r>
                <a:r>
                  <a:rPr lang="en-BE" sz="1200" dirty="0">
                    <a:solidFill>
                      <a:schemeClr val="tx2"/>
                    </a:solidFill>
                  </a:rPr>
                  <a:t>oscfuture</a:t>
                </a:r>
                <a:r>
                  <a:rPr lang="en-BE" sz="1200" dirty="0">
                    <a:solidFill>
                      <a:schemeClr val="accent2"/>
                    </a:solidFill>
                  </a:rPr>
                  <a:t>.</a:t>
                </a:r>
                <a:r>
                  <a:rPr lang="en-BE" sz="1200" dirty="0">
                    <a:solidFill>
                      <a:schemeClr val="tx2"/>
                    </a:solidFill>
                  </a:rPr>
                  <a:t>eu                 @EOSCFuture	   EOSCfuture</a:t>
                </a:r>
              </a:p>
            </p:txBody>
          </p:sp>
          <p:pic>
            <p:nvPicPr>
              <p:cNvPr id="21" name="Graphic 20" descr="World with solid fill">
                <a:extLst>
                  <a:ext uri="{FF2B5EF4-FFF2-40B4-BE49-F238E27FC236}">
                    <a16:creationId xmlns:a16="http://schemas.microsoft.com/office/drawing/2014/main" id="{E9A93725-F694-2C47-9C10-285224D24E0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37553" y="6318930"/>
                <a:ext cx="307389" cy="307389"/>
              </a:xfrm>
              <a:prstGeom prst="rect">
                <a:avLst/>
              </a:prstGeom>
            </p:spPr>
          </p:pic>
          <p:pic>
            <p:nvPicPr>
              <p:cNvPr id="22" name="Picture 21">
                <a:extLst>
                  <a:ext uri="{FF2B5EF4-FFF2-40B4-BE49-F238E27FC236}">
                    <a16:creationId xmlns:a16="http://schemas.microsoft.com/office/drawing/2014/main" id="{4179ECFF-6BB4-B44C-AFCC-54DA5CFA800E}"/>
                  </a:ext>
                </a:extLst>
              </p:cNvPr>
              <p:cNvPicPr>
                <a:picLocks noChangeAspect="1"/>
              </p:cNvPicPr>
              <p:nvPr userDrawn="1"/>
            </p:nvPicPr>
            <p:blipFill>
              <a:blip r:embed="rId8"/>
              <a:stretch>
                <a:fillRect/>
              </a:stretch>
            </p:blipFill>
            <p:spPr>
              <a:xfrm>
                <a:off x="7128669" y="6318930"/>
                <a:ext cx="307389" cy="307389"/>
              </a:xfrm>
              <a:prstGeom prst="rect">
                <a:avLst/>
              </a:prstGeom>
            </p:spPr>
          </p:pic>
        </p:grpSp>
        <p:pic>
          <p:nvPicPr>
            <p:cNvPr id="18" name="Picture 17">
              <a:extLst>
                <a:ext uri="{FF2B5EF4-FFF2-40B4-BE49-F238E27FC236}">
                  <a16:creationId xmlns:a16="http://schemas.microsoft.com/office/drawing/2014/main" id="{F9D1106E-A564-E14A-9934-717B96D96DA7}"/>
                </a:ext>
              </a:extLst>
            </p:cNvPr>
            <p:cNvPicPr>
              <a:picLocks noChangeAspect="1"/>
            </p:cNvPicPr>
            <p:nvPr userDrawn="1"/>
          </p:nvPicPr>
          <p:blipFill>
            <a:blip r:embed="rId9"/>
            <a:stretch>
              <a:fillRect/>
            </a:stretch>
          </p:blipFill>
          <p:spPr>
            <a:xfrm>
              <a:off x="7624691" y="6377621"/>
              <a:ext cx="307389" cy="307389"/>
            </a:xfrm>
            <a:prstGeom prst="rect">
              <a:avLst/>
            </a:prstGeom>
          </p:spPr>
        </p:pic>
      </p:grpSp>
      <p:sp>
        <p:nvSpPr>
          <p:cNvPr id="23" name="Espace réservé du texte 3">
            <a:extLst>
              <a:ext uri="{FF2B5EF4-FFF2-40B4-BE49-F238E27FC236}">
                <a16:creationId xmlns:a16="http://schemas.microsoft.com/office/drawing/2014/main" id="{8661F111-10C9-E748-9F82-9D9018C4CC86}"/>
              </a:ext>
            </a:extLst>
          </p:cNvPr>
          <p:cNvSpPr>
            <a:spLocks noGrp="1"/>
          </p:cNvSpPr>
          <p:nvPr>
            <p:ph type="body" sz="quarter" idx="17" hasCustomPrompt="1"/>
          </p:nvPr>
        </p:nvSpPr>
        <p:spPr>
          <a:xfrm>
            <a:off x="7559040" y="4010092"/>
            <a:ext cx="4033520" cy="436597"/>
          </a:xfrm>
          <a:prstGeom prst="rect">
            <a:avLst/>
          </a:prstGeom>
        </p:spPr>
        <p:txBody>
          <a:bodyPr>
            <a:noAutofit/>
          </a:bodyPr>
          <a:lstStyle>
            <a:lvl1pPr marL="0" indent="0" algn="r">
              <a:buNone/>
              <a:defRPr sz="2000" b="1">
                <a:solidFill>
                  <a:schemeClr val="bg1"/>
                </a:solidFill>
              </a:defRPr>
            </a:lvl1pPr>
          </a:lstStyle>
          <a:p>
            <a:pPr lvl="0"/>
            <a:r>
              <a:rPr lang="en-GB" noProof="0" dirty="0"/>
              <a:t>First name last name</a:t>
            </a:r>
          </a:p>
        </p:txBody>
      </p:sp>
      <p:sp>
        <p:nvSpPr>
          <p:cNvPr id="24" name="Text Placeholder 7">
            <a:extLst>
              <a:ext uri="{FF2B5EF4-FFF2-40B4-BE49-F238E27FC236}">
                <a16:creationId xmlns:a16="http://schemas.microsoft.com/office/drawing/2014/main" id="{D1E2C3AF-92AD-9145-8C7B-13D8FD51B972}"/>
              </a:ext>
            </a:extLst>
          </p:cNvPr>
          <p:cNvSpPr>
            <a:spLocks noGrp="1"/>
          </p:cNvSpPr>
          <p:nvPr>
            <p:ph type="body" sz="quarter" idx="18" hasCustomPrompt="1"/>
          </p:nvPr>
        </p:nvSpPr>
        <p:spPr>
          <a:xfrm>
            <a:off x="7558927" y="4452050"/>
            <a:ext cx="4033633" cy="436597"/>
          </a:xfrm>
          <a:prstGeom prst="rect">
            <a:avLst/>
          </a:prstGeom>
        </p:spPr>
        <p:txBody>
          <a:bodyPr>
            <a:noAutofit/>
          </a:bodyPr>
          <a:lstStyle>
            <a:lvl1pPr marL="0" indent="0" algn="r">
              <a:buNone/>
              <a:defRPr sz="1800">
                <a:solidFill>
                  <a:schemeClr val="bg1"/>
                </a:solidFill>
              </a:defRPr>
            </a:lvl1pPr>
          </a:lstStyle>
          <a:p>
            <a:pPr lvl="0"/>
            <a:r>
              <a:rPr lang="en-GB" noProof="0" dirty="0"/>
              <a:t>Organisation</a:t>
            </a:r>
          </a:p>
        </p:txBody>
      </p:sp>
      <p:sp>
        <p:nvSpPr>
          <p:cNvPr id="25" name="Text Placeholder 7">
            <a:extLst>
              <a:ext uri="{FF2B5EF4-FFF2-40B4-BE49-F238E27FC236}">
                <a16:creationId xmlns:a16="http://schemas.microsoft.com/office/drawing/2014/main" id="{5BF1F386-66E6-324A-A0F3-963622FACFC8}"/>
              </a:ext>
            </a:extLst>
          </p:cNvPr>
          <p:cNvSpPr>
            <a:spLocks noGrp="1"/>
          </p:cNvSpPr>
          <p:nvPr>
            <p:ph type="body" sz="quarter" idx="19" hasCustomPrompt="1"/>
          </p:nvPr>
        </p:nvSpPr>
        <p:spPr>
          <a:xfrm>
            <a:off x="7558926" y="4902815"/>
            <a:ext cx="4033633" cy="436597"/>
          </a:xfrm>
          <a:prstGeom prst="rect">
            <a:avLst/>
          </a:prstGeom>
        </p:spPr>
        <p:txBody>
          <a:bodyPr>
            <a:noAutofit/>
          </a:bodyPr>
          <a:lstStyle>
            <a:lvl1pPr marL="0" indent="0" algn="r">
              <a:buNone/>
              <a:defRPr sz="1800">
                <a:solidFill>
                  <a:schemeClr val="bg1"/>
                </a:solidFill>
              </a:defRPr>
            </a:lvl1pPr>
          </a:lstStyle>
          <a:p>
            <a:pPr lvl="0"/>
            <a:r>
              <a:rPr lang="en-GB" noProof="0" dirty="0"/>
              <a:t>Email address</a:t>
            </a:r>
          </a:p>
        </p:txBody>
      </p:sp>
    </p:spTree>
    <p:extLst>
      <p:ext uri="{BB962C8B-B14F-4D97-AF65-F5344CB8AC3E}">
        <p14:creationId xmlns:p14="http://schemas.microsoft.com/office/powerpoint/2010/main" val="2877640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0D379-F622-6B48-A449-520E25741981}"/>
              </a:ext>
            </a:extLst>
          </p:cNvPr>
          <p:cNvSpPr>
            <a:spLocks noGrp="1"/>
          </p:cNvSpPr>
          <p:nvPr>
            <p:ph type="title"/>
          </p:nvPr>
        </p:nvSpPr>
        <p:spPr/>
        <p:txBody>
          <a:bodyPr/>
          <a:lstStyle/>
          <a:p>
            <a:r>
              <a:rPr lang="en-GB"/>
              <a:t>Click to edit Master title style</a:t>
            </a:r>
            <a:endParaRPr lang="en-BE" dirty="0"/>
          </a:p>
        </p:txBody>
      </p:sp>
      <p:sp>
        <p:nvSpPr>
          <p:cNvPr id="3" name="Content Placeholder 2">
            <a:extLst>
              <a:ext uri="{FF2B5EF4-FFF2-40B4-BE49-F238E27FC236}">
                <a16:creationId xmlns:a16="http://schemas.microsoft.com/office/drawing/2014/main" id="{3C89035B-EF99-4540-A2CF-25ACE14B62F3}"/>
              </a:ext>
            </a:extLst>
          </p:cNvPr>
          <p:cNvSpPr>
            <a:spLocks noGrp="1"/>
          </p:cNvSpPr>
          <p:nvPr>
            <p:ph idx="1"/>
          </p:nvPr>
        </p:nvSpPr>
        <p:spPr/>
        <p:txBody>
          <a:bodyPr/>
          <a:lstStyle>
            <a:lvl1pPr marL="514350" indent="-514350">
              <a:buClr>
                <a:schemeClr val="tx2"/>
              </a:buClr>
              <a:buFont typeface="+mj-lt"/>
              <a:buAutoNum type="arabicPeriod"/>
              <a:defRPr/>
            </a:lvl1pPr>
            <a:lvl2pPr marL="914400" indent="-457200">
              <a:buClr>
                <a:schemeClr val="accent2"/>
              </a:buClr>
              <a:buFont typeface="+mj-lt"/>
              <a:buAutoNum type="alphaLcPeriod"/>
              <a:defRPr/>
            </a:lvl2pPr>
            <a:lvl3pPr marL="1371600" indent="-457200">
              <a:buClr>
                <a:schemeClr val="accent3"/>
              </a:buClr>
              <a:buFont typeface="+mj-lt"/>
              <a:buAutoNum type="romanLcPeriod"/>
              <a:defRPr/>
            </a:lvl3pPr>
            <a:lvl4pPr marL="1714500" indent="-342900">
              <a:buClr>
                <a:schemeClr val="tx2"/>
              </a:buClr>
              <a:buFont typeface="+mj-lt"/>
              <a:buAutoNum type="arabicPeriod"/>
              <a:defRPr/>
            </a:lvl4pPr>
            <a:lvl5pPr marL="2171700" indent="-342900">
              <a:buClr>
                <a:schemeClr val="accent2"/>
              </a:buClr>
              <a:buFont typeface="+mj-lt"/>
              <a:buAutoNum type="alphaLcPeriod"/>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dirty="0"/>
          </a:p>
        </p:txBody>
      </p:sp>
      <p:sp>
        <p:nvSpPr>
          <p:cNvPr id="4" name="Date Placeholder 3">
            <a:extLst>
              <a:ext uri="{FF2B5EF4-FFF2-40B4-BE49-F238E27FC236}">
                <a16:creationId xmlns:a16="http://schemas.microsoft.com/office/drawing/2014/main" id="{5CAF820E-8A70-524D-94C1-779DAC575338}"/>
              </a:ext>
            </a:extLst>
          </p:cNvPr>
          <p:cNvSpPr>
            <a:spLocks noGrp="1"/>
          </p:cNvSpPr>
          <p:nvPr>
            <p:ph type="dt" sz="half" idx="10"/>
          </p:nvPr>
        </p:nvSpPr>
        <p:spPr/>
        <p:txBody>
          <a:bodyPr/>
          <a:lstStyle/>
          <a:p>
            <a:fld id="{36C9DE11-BC5C-BA47-B6E6-4FE0BF1C0208}" type="datetimeFigureOut">
              <a:rPr lang="en-BE" smtClean="0"/>
              <a:t>6/8/23</a:t>
            </a:fld>
            <a:endParaRPr lang="en-BE"/>
          </a:p>
        </p:txBody>
      </p:sp>
      <p:sp>
        <p:nvSpPr>
          <p:cNvPr id="6" name="Slide Number Placeholder 5">
            <a:extLst>
              <a:ext uri="{FF2B5EF4-FFF2-40B4-BE49-F238E27FC236}">
                <a16:creationId xmlns:a16="http://schemas.microsoft.com/office/drawing/2014/main" id="{40A6060A-0FDB-1848-8141-F5CB1F0232B6}"/>
              </a:ext>
            </a:extLst>
          </p:cNvPr>
          <p:cNvSpPr>
            <a:spLocks noGrp="1"/>
          </p:cNvSpPr>
          <p:nvPr>
            <p:ph type="sldNum" sz="quarter" idx="12"/>
          </p:nvPr>
        </p:nvSpPr>
        <p:spPr/>
        <p:txBody>
          <a:bodyPr/>
          <a:lstStyle/>
          <a:p>
            <a:fld id="{20C41AFF-2840-3B42-8A8C-4483F13236C2}" type="slidenum">
              <a:rPr lang="en-BE" smtClean="0"/>
              <a:t>‹#›</a:t>
            </a:fld>
            <a:endParaRPr lang="en-BE" dirty="0"/>
          </a:p>
        </p:txBody>
      </p:sp>
    </p:spTree>
    <p:extLst>
      <p:ext uri="{BB962C8B-B14F-4D97-AF65-F5344CB8AC3E}">
        <p14:creationId xmlns:p14="http://schemas.microsoft.com/office/powerpoint/2010/main" val="3731528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E3BDC-C669-D941-BF9A-8D757DFE0F68}"/>
              </a:ext>
            </a:extLst>
          </p:cNvPr>
          <p:cNvSpPr>
            <a:spLocks noGrp="1"/>
          </p:cNvSpPr>
          <p:nvPr>
            <p:ph type="title" hasCustomPrompt="1"/>
          </p:nvPr>
        </p:nvSpPr>
        <p:spPr>
          <a:xfrm>
            <a:off x="831850" y="2445189"/>
            <a:ext cx="10515600" cy="2010924"/>
          </a:xfrm>
        </p:spPr>
        <p:txBody>
          <a:bodyPr anchor="b"/>
          <a:lstStyle>
            <a:lvl1pPr algn="l">
              <a:defRPr sz="6000">
                <a:solidFill>
                  <a:schemeClr val="accent3"/>
                </a:solidFill>
              </a:defRPr>
            </a:lvl1pPr>
          </a:lstStyle>
          <a:p>
            <a:r>
              <a:rPr lang="en-GB" dirty="0"/>
              <a:t>Click to add section title</a:t>
            </a:r>
            <a:endParaRPr lang="en-BE" dirty="0"/>
          </a:p>
        </p:txBody>
      </p:sp>
      <p:sp>
        <p:nvSpPr>
          <p:cNvPr id="3" name="Text Placeholder 2">
            <a:extLst>
              <a:ext uri="{FF2B5EF4-FFF2-40B4-BE49-F238E27FC236}">
                <a16:creationId xmlns:a16="http://schemas.microsoft.com/office/drawing/2014/main" id="{CD55AAA6-6E7B-AD4D-972F-1C6D1B5FE25D}"/>
              </a:ext>
            </a:extLst>
          </p:cNvPr>
          <p:cNvSpPr>
            <a:spLocks noGrp="1"/>
          </p:cNvSpPr>
          <p:nvPr>
            <p:ph type="body" idx="1" hasCustomPrompt="1"/>
          </p:nvPr>
        </p:nvSpPr>
        <p:spPr>
          <a:xfrm>
            <a:off x="831850" y="4589463"/>
            <a:ext cx="10515600" cy="1500187"/>
          </a:xfrm>
        </p:spPr>
        <p:txBody>
          <a:bodyPr/>
          <a:lstStyle>
            <a:lvl1pPr marL="0" indent="0" algn="l">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add section subtitle</a:t>
            </a:r>
          </a:p>
        </p:txBody>
      </p:sp>
      <p:sp>
        <p:nvSpPr>
          <p:cNvPr id="4" name="Date Placeholder 3">
            <a:extLst>
              <a:ext uri="{FF2B5EF4-FFF2-40B4-BE49-F238E27FC236}">
                <a16:creationId xmlns:a16="http://schemas.microsoft.com/office/drawing/2014/main" id="{8771C50B-6091-C345-A262-871442E97EE0}"/>
              </a:ext>
            </a:extLst>
          </p:cNvPr>
          <p:cNvSpPr>
            <a:spLocks noGrp="1"/>
          </p:cNvSpPr>
          <p:nvPr>
            <p:ph type="dt" sz="half" idx="10"/>
          </p:nvPr>
        </p:nvSpPr>
        <p:spPr/>
        <p:txBody>
          <a:bodyPr/>
          <a:lstStyle>
            <a:lvl1pPr>
              <a:defRPr>
                <a:solidFill>
                  <a:schemeClr val="tx2"/>
                </a:solidFill>
              </a:defRPr>
            </a:lvl1pPr>
          </a:lstStyle>
          <a:p>
            <a:fld id="{36C9DE11-BC5C-BA47-B6E6-4FE0BF1C0208}" type="datetimeFigureOut">
              <a:rPr lang="en-BE" smtClean="0"/>
              <a:pPr/>
              <a:t>6/8/23</a:t>
            </a:fld>
            <a:endParaRPr lang="en-BE"/>
          </a:p>
        </p:txBody>
      </p:sp>
      <p:sp>
        <p:nvSpPr>
          <p:cNvPr id="6" name="Slide Number Placeholder 5">
            <a:extLst>
              <a:ext uri="{FF2B5EF4-FFF2-40B4-BE49-F238E27FC236}">
                <a16:creationId xmlns:a16="http://schemas.microsoft.com/office/drawing/2014/main" id="{24339EBD-0A4E-7344-9F8D-B5EC03CD1A79}"/>
              </a:ext>
            </a:extLst>
          </p:cNvPr>
          <p:cNvSpPr>
            <a:spLocks noGrp="1"/>
          </p:cNvSpPr>
          <p:nvPr>
            <p:ph type="sldNum" sz="quarter" idx="12"/>
          </p:nvPr>
        </p:nvSpPr>
        <p:spPr/>
        <p:txBody>
          <a:bodyPr/>
          <a:lstStyle>
            <a:lvl1pPr>
              <a:defRPr>
                <a:solidFill>
                  <a:schemeClr val="tx2"/>
                </a:solidFill>
              </a:defRPr>
            </a:lvl1pPr>
          </a:lstStyle>
          <a:p>
            <a:fld id="{20C41AFF-2840-3B42-8A8C-4483F13236C2}" type="slidenum">
              <a:rPr lang="en-BE" smtClean="0"/>
              <a:pPr/>
              <a:t>‹#›</a:t>
            </a:fld>
            <a:endParaRPr lang="en-BE" dirty="0"/>
          </a:p>
        </p:txBody>
      </p:sp>
      <p:sp>
        <p:nvSpPr>
          <p:cNvPr id="21" name="TextBox 20">
            <a:extLst>
              <a:ext uri="{FF2B5EF4-FFF2-40B4-BE49-F238E27FC236}">
                <a16:creationId xmlns:a16="http://schemas.microsoft.com/office/drawing/2014/main" id="{004A8375-8E05-874B-B7AD-AC184333B56A}"/>
              </a:ext>
            </a:extLst>
          </p:cNvPr>
          <p:cNvSpPr txBox="1"/>
          <p:nvPr userDrawn="1"/>
        </p:nvSpPr>
        <p:spPr>
          <a:xfrm>
            <a:off x="3271234" y="3296992"/>
            <a:ext cx="184731" cy="369332"/>
          </a:xfrm>
          <a:prstGeom prst="rect">
            <a:avLst/>
          </a:prstGeom>
          <a:noFill/>
        </p:spPr>
        <p:txBody>
          <a:bodyPr wrap="none" rtlCol="0">
            <a:spAutoFit/>
          </a:bodyPr>
          <a:lstStyle/>
          <a:p>
            <a:endParaRPr lang="en-GB" dirty="0"/>
          </a:p>
        </p:txBody>
      </p:sp>
      <p:pic>
        <p:nvPicPr>
          <p:cNvPr id="24" name="Picture 23">
            <a:extLst>
              <a:ext uri="{FF2B5EF4-FFF2-40B4-BE49-F238E27FC236}">
                <a16:creationId xmlns:a16="http://schemas.microsoft.com/office/drawing/2014/main" id="{DCAD2E6F-9C37-D844-B90C-567528E9CCD3}"/>
              </a:ext>
            </a:extLst>
          </p:cNvPr>
          <p:cNvPicPr>
            <a:picLocks noChangeAspect="1"/>
          </p:cNvPicPr>
          <p:nvPr userDrawn="1"/>
        </p:nvPicPr>
        <p:blipFill rotWithShape="1">
          <a:blip r:embed="rId2"/>
          <a:srcRect l="36942" t="-37981" r="-36942" b="37981"/>
          <a:stretch/>
        </p:blipFill>
        <p:spPr>
          <a:xfrm rot="5400000">
            <a:off x="-474518" y="474519"/>
            <a:ext cx="6089651" cy="5140615"/>
          </a:xfrm>
          <a:prstGeom prst="rtTriangle">
            <a:avLst/>
          </a:prstGeom>
        </p:spPr>
      </p:pic>
      <p:pic>
        <p:nvPicPr>
          <p:cNvPr id="26" name="Graphic 25">
            <a:extLst>
              <a:ext uri="{FF2B5EF4-FFF2-40B4-BE49-F238E27FC236}">
                <a16:creationId xmlns:a16="http://schemas.microsoft.com/office/drawing/2014/main" id="{25C40009-4F50-5D4F-834F-E2799B76708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554720" y="222689"/>
            <a:ext cx="2667000" cy="1437217"/>
          </a:xfrm>
          <a:prstGeom prst="rect">
            <a:avLst/>
          </a:prstGeom>
        </p:spPr>
      </p:pic>
    </p:spTree>
    <p:extLst>
      <p:ext uri="{BB962C8B-B14F-4D97-AF65-F5344CB8AC3E}">
        <p14:creationId xmlns:p14="http://schemas.microsoft.com/office/powerpoint/2010/main" val="148556087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DD6F1-BA0D-DA46-B073-AA416707F45E}"/>
              </a:ext>
            </a:extLst>
          </p:cNvPr>
          <p:cNvSpPr>
            <a:spLocks noGrp="1"/>
          </p:cNvSpPr>
          <p:nvPr>
            <p:ph type="title"/>
          </p:nvPr>
        </p:nvSpPr>
        <p:spPr/>
        <p:txBody>
          <a:bodyPr/>
          <a:lstStyle/>
          <a:p>
            <a:r>
              <a:rPr lang="en-GB"/>
              <a:t>Click to edit Master title style</a:t>
            </a:r>
            <a:endParaRPr lang="en-BE" dirty="0"/>
          </a:p>
        </p:txBody>
      </p:sp>
      <p:sp>
        <p:nvSpPr>
          <p:cNvPr id="3" name="Content Placeholder 2">
            <a:extLst>
              <a:ext uri="{FF2B5EF4-FFF2-40B4-BE49-F238E27FC236}">
                <a16:creationId xmlns:a16="http://schemas.microsoft.com/office/drawing/2014/main" id="{8585E34C-5BE7-0541-9017-94966C09307C}"/>
              </a:ext>
            </a:extLst>
          </p:cNvPr>
          <p:cNvSpPr>
            <a:spLocks noGrp="1"/>
          </p:cNvSpPr>
          <p:nvPr>
            <p:ph sz="half" idx="1"/>
          </p:nvPr>
        </p:nvSpPr>
        <p:spPr>
          <a:xfrm>
            <a:off x="838200" y="1240812"/>
            <a:ext cx="5181600" cy="493615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dirty="0"/>
          </a:p>
        </p:txBody>
      </p:sp>
      <p:sp>
        <p:nvSpPr>
          <p:cNvPr id="4" name="Content Placeholder 3">
            <a:extLst>
              <a:ext uri="{FF2B5EF4-FFF2-40B4-BE49-F238E27FC236}">
                <a16:creationId xmlns:a16="http://schemas.microsoft.com/office/drawing/2014/main" id="{EC49A148-AD8A-CF46-8FCE-DE3FA2BF767C}"/>
              </a:ext>
            </a:extLst>
          </p:cNvPr>
          <p:cNvSpPr>
            <a:spLocks noGrp="1"/>
          </p:cNvSpPr>
          <p:nvPr>
            <p:ph sz="half" idx="2"/>
          </p:nvPr>
        </p:nvSpPr>
        <p:spPr>
          <a:xfrm>
            <a:off x="6172200" y="1240812"/>
            <a:ext cx="5857240" cy="493615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dirty="0"/>
          </a:p>
        </p:txBody>
      </p:sp>
      <p:sp>
        <p:nvSpPr>
          <p:cNvPr id="5" name="Date Placeholder 4">
            <a:extLst>
              <a:ext uri="{FF2B5EF4-FFF2-40B4-BE49-F238E27FC236}">
                <a16:creationId xmlns:a16="http://schemas.microsoft.com/office/drawing/2014/main" id="{6D5506D9-4E97-1C42-A9A9-5E62E0633468}"/>
              </a:ext>
            </a:extLst>
          </p:cNvPr>
          <p:cNvSpPr>
            <a:spLocks noGrp="1"/>
          </p:cNvSpPr>
          <p:nvPr>
            <p:ph type="dt" sz="half" idx="10"/>
          </p:nvPr>
        </p:nvSpPr>
        <p:spPr/>
        <p:txBody>
          <a:bodyPr/>
          <a:lstStyle/>
          <a:p>
            <a:fld id="{36C9DE11-BC5C-BA47-B6E6-4FE0BF1C0208}" type="datetimeFigureOut">
              <a:rPr lang="en-BE" smtClean="0"/>
              <a:t>6/8/23</a:t>
            </a:fld>
            <a:endParaRPr lang="en-BE"/>
          </a:p>
        </p:txBody>
      </p:sp>
      <p:sp>
        <p:nvSpPr>
          <p:cNvPr id="7" name="Slide Number Placeholder 6">
            <a:extLst>
              <a:ext uri="{FF2B5EF4-FFF2-40B4-BE49-F238E27FC236}">
                <a16:creationId xmlns:a16="http://schemas.microsoft.com/office/drawing/2014/main" id="{3A143935-61D2-B845-B16C-2641BD9F0B38}"/>
              </a:ext>
            </a:extLst>
          </p:cNvPr>
          <p:cNvSpPr>
            <a:spLocks noGrp="1"/>
          </p:cNvSpPr>
          <p:nvPr>
            <p:ph type="sldNum" sz="quarter" idx="12"/>
          </p:nvPr>
        </p:nvSpPr>
        <p:spPr>
          <a:xfrm>
            <a:off x="5855804" y="6370569"/>
            <a:ext cx="480391" cy="365125"/>
          </a:xfrm>
        </p:spPr>
        <p:txBody>
          <a:bodyPr/>
          <a:lstStyle/>
          <a:p>
            <a:fld id="{20C41AFF-2840-3B42-8A8C-4483F13236C2}" type="slidenum">
              <a:rPr lang="en-BE" smtClean="0"/>
              <a:t>‹#›</a:t>
            </a:fld>
            <a:endParaRPr lang="en-BE"/>
          </a:p>
        </p:txBody>
      </p:sp>
    </p:spTree>
    <p:extLst>
      <p:ext uri="{BB962C8B-B14F-4D97-AF65-F5344CB8AC3E}">
        <p14:creationId xmlns:p14="http://schemas.microsoft.com/office/powerpoint/2010/main" val="1767807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247CD-9BD9-6D45-9746-EC228038177B}"/>
              </a:ext>
            </a:extLst>
          </p:cNvPr>
          <p:cNvSpPr>
            <a:spLocks noGrp="1"/>
          </p:cNvSpPr>
          <p:nvPr>
            <p:ph type="title"/>
          </p:nvPr>
        </p:nvSpPr>
        <p:spPr>
          <a:xfrm>
            <a:off x="839788" y="136525"/>
            <a:ext cx="10515600" cy="1149351"/>
          </a:xfrm>
        </p:spPr>
        <p:txBody>
          <a:bodyPr/>
          <a:lstStyle/>
          <a:p>
            <a:r>
              <a:rPr lang="en-GB"/>
              <a:t>Click to edit Master title style</a:t>
            </a:r>
            <a:endParaRPr lang="en-BE" dirty="0"/>
          </a:p>
        </p:txBody>
      </p:sp>
      <p:sp>
        <p:nvSpPr>
          <p:cNvPr id="3" name="Text Placeholder 2">
            <a:extLst>
              <a:ext uri="{FF2B5EF4-FFF2-40B4-BE49-F238E27FC236}">
                <a16:creationId xmlns:a16="http://schemas.microsoft.com/office/drawing/2014/main" id="{372177E3-A75A-BE49-B972-9D8F7A44314A}"/>
              </a:ext>
            </a:extLst>
          </p:cNvPr>
          <p:cNvSpPr>
            <a:spLocks noGrp="1"/>
          </p:cNvSpPr>
          <p:nvPr>
            <p:ph type="body" idx="1"/>
          </p:nvPr>
        </p:nvSpPr>
        <p:spPr>
          <a:xfrm>
            <a:off x="839788" y="1285877"/>
            <a:ext cx="5157787" cy="888364"/>
          </a:xfrm>
        </p:spPr>
        <p:txBody>
          <a:bodyPr anchor="ctr"/>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EAC9CE6-0458-A545-9EE5-0C551271434F}"/>
              </a:ext>
            </a:extLst>
          </p:cNvPr>
          <p:cNvSpPr>
            <a:spLocks noGrp="1"/>
          </p:cNvSpPr>
          <p:nvPr>
            <p:ph sz="half" idx="2"/>
          </p:nvPr>
        </p:nvSpPr>
        <p:spPr>
          <a:xfrm>
            <a:off x="839788" y="2174241"/>
            <a:ext cx="5157787" cy="40154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dirty="0"/>
          </a:p>
        </p:txBody>
      </p:sp>
      <p:sp>
        <p:nvSpPr>
          <p:cNvPr id="5" name="Text Placeholder 4">
            <a:extLst>
              <a:ext uri="{FF2B5EF4-FFF2-40B4-BE49-F238E27FC236}">
                <a16:creationId xmlns:a16="http://schemas.microsoft.com/office/drawing/2014/main" id="{52F36BBE-47C0-334D-AB3F-4F87844065A2}"/>
              </a:ext>
            </a:extLst>
          </p:cNvPr>
          <p:cNvSpPr>
            <a:spLocks noGrp="1"/>
          </p:cNvSpPr>
          <p:nvPr>
            <p:ph type="body" sz="quarter" idx="3"/>
          </p:nvPr>
        </p:nvSpPr>
        <p:spPr>
          <a:xfrm>
            <a:off x="6172200" y="1285876"/>
            <a:ext cx="5183188" cy="888365"/>
          </a:xfrm>
        </p:spPr>
        <p:txBody>
          <a:bodyPr anchor="ctr"/>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7B71F16-9D30-2943-8FC9-C377C6BCAE0F}"/>
              </a:ext>
            </a:extLst>
          </p:cNvPr>
          <p:cNvSpPr>
            <a:spLocks noGrp="1"/>
          </p:cNvSpPr>
          <p:nvPr>
            <p:ph sz="quarter" idx="4"/>
          </p:nvPr>
        </p:nvSpPr>
        <p:spPr>
          <a:xfrm>
            <a:off x="6172200" y="2174241"/>
            <a:ext cx="5183188" cy="40154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dirty="0"/>
          </a:p>
        </p:txBody>
      </p:sp>
      <p:sp>
        <p:nvSpPr>
          <p:cNvPr id="7" name="Date Placeholder 6">
            <a:extLst>
              <a:ext uri="{FF2B5EF4-FFF2-40B4-BE49-F238E27FC236}">
                <a16:creationId xmlns:a16="http://schemas.microsoft.com/office/drawing/2014/main" id="{7A1B45C9-57E2-3A42-A0E4-4FF6D29192CA}"/>
              </a:ext>
            </a:extLst>
          </p:cNvPr>
          <p:cNvSpPr>
            <a:spLocks noGrp="1"/>
          </p:cNvSpPr>
          <p:nvPr>
            <p:ph type="dt" sz="half" idx="10"/>
          </p:nvPr>
        </p:nvSpPr>
        <p:spPr/>
        <p:txBody>
          <a:bodyPr/>
          <a:lstStyle/>
          <a:p>
            <a:fld id="{36C9DE11-BC5C-BA47-B6E6-4FE0BF1C0208}" type="datetimeFigureOut">
              <a:rPr lang="en-BE" smtClean="0"/>
              <a:t>6/8/23</a:t>
            </a:fld>
            <a:endParaRPr lang="en-BE"/>
          </a:p>
        </p:txBody>
      </p:sp>
      <p:sp>
        <p:nvSpPr>
          <p:cNvPr id="9" name="Slide Number Placeholder 8">
            <a:extLst>
              <a:ext uri="{FF2B5EF4-FFF2-40B4-BE49-F238E27FC236}">
                <a16:creationId xmlns:a16="http://schemas.microsoft.com/office/drawing/2014/main" id="{36E5D4DC-F0DA-5541-AA27-EF5732DA42B4}"/>
              </a:ext>
            </a:extLst>
          </p:cNvPr>
          <p:cNvSpPr>
            <a:spLocks noGrp="1"/>
          </p:cNvSpPr>
          <p:nvPr>
            <p:ph type="sldNum" sz="quarter" idx="12"/>
          </p:nvPr>
        </p:nvSpPr>
        <p:spPr/>
        <p:txBody>
          <a:bodyPr/>
          <a:lstStyle/>
          <a:p>
            <a:fld id="{20C41AFF-2840-3B42-8A8C-4483F13236C2}" type="slidenum">
              <a:rPr lang="en-BE" smtClean="0"/>
              <a:t>‹#›</a:t>
            </a:fld>
            <a:endParaRPr lang="en-BE"/>
          </a:p>
        </p:txBody>
      </p:sp>
    </p:spTree>
    <p:extLst>
      <p:ext uri="{BB962C8B-B14F-4D97-AF65-F5344CB8AC3E}">
        <p14:creationId xmlns:p14="http://schemas.microsoft.com/office/powerpoint/2010/main" val="3333585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7D7D9-E576-D54C-98F3-CA1FAC8F3022}"/>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0C63C633-EC6F-AA4E-9099-84A4CDC9626B}"/>
              </a:ext>
            </a:extLst>
          </p:cNvPr>
          <p:cNvSpPr>
            <a:spLocks noGrp="1"/>
          </p:cNvSpPr>
          <p:nvPr>
            <p:ph type="dt" sz="half" idx="10"/>
          </p:nvPr>
        </p:nvSpPr>
        <p:spPr/>
        <p:txBody>
          <a:bodyPr/>
          <a:lstStyle/>
          <a:p>
            <a:fld id="{36C9DE11-BC5C-BA47-B6E6-4FE0BF1C0208}" type="datetimeFigureOut">
              <a:rPr lang="en-BE" smtClean="0"/>
              <a:t>6/8/23</a:t>
            </a:fld>
            <a:endParaRPr lang="en-BE"/>
          </a:p>
        </p:txBody>
      </p:sp>
      <p:sp>
        <p:nvSpPr>
          <p:cNvPr id="5" name="Slide Number Placeholder 4">
            <a:extLst>
              <a:ext uri="{FF2B5EF4-FFF2-40B4-BE49-F238E27FC236}">
                <a16:creationId xmlns:a16="http://schemas.microsoft.com/office/drawing/2014/main" id="{1A586FC5-7F06-F24F-9C21-6CB194845DC7}"/>
              </a:ext>
            </a:extLst>
          </p:cNvPr>
          <p:cNvSpPr>
            <a:spLocks noGrp="1"/>
          </p:cNvSpPr>
          <p:nvPr>
            <p:ph type="sldNum" sz="quarter" idx="12"/>
          </p:nvPr>
        </p:nvSpPr>
        <p:spPr/>
        <p:txBody>
          <a:bodyPr/>
          <a:lstStyle/>
          <a:p>
            <a:fld id="{20C41AFF-2840-3B42-8A8C-4483F13236C2}" type="slidenum">
              <a:rPr lang="en-BE" smtClean="0"/>
              <a:t>‹#›</a:t>
            </a:fld>
            <a:endParaRPr lang="en-BE"/>
          </a:p>
        </p:txBody>
      </p:sp>
    </p:spTree>
    <p:extLst>
      <p:ext uri="{BB962C8B-B14F-4D97-AF65-F5344CB8AC3E}">
        <p14:creationId xmlns:p14="http://schemas.microsoft.com/office/powerpoint/2010/main" val="2312956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F9D33B-FC14-5E4F-B117-D91F34F2CF1F}"/>
              </a:ext>
            </a:extLst>
          </p:cNvPr>
          <p:cNvSpPr>
            <a:spLocks noGrp="1"/>
          </p:cNvSpPr>
          <p:nvPr>
            <p:ph type="dt" sz="half" idx="10"/>
          </p:nvPr>
        </p:nvSpPr>
        <p:spPr/>
        <p:txBody>
          <a:bodyPr/>
          <a:lstStyle/>
          <a:p>
            <a:fld id="{36C9DE11-BC5C-BA47-B6E6-4FE0BF1C0208}" type="datetimeFigureOut">
              <a:rPr lang="en-BE" smtClean="0"/>
              <a:t>6/8/23</a:t>
            </a:fld>
            <a:endParaRPr lang="en-BE"/>
          </a:p>
        </p:txBody>
      </p:sp>
      <p:sp>
        <p:nvSpPr>
          <p:cNvPr id="4" name="Slide Number Placeholder 3">
            <a:extLst>
              <a:ext uri="{FF2B5EF4-FFF2-40B4-BE49-F238E27FC236}">
                <a16:creationId xmlns:a16="http://schemas.microsoft.com/office/drawing/2014/main" id="{86F5E66B-A871-144D-9470-876B7E0D58FA}"/>
              </a:ext>
            </a:extLst>
          </p:cNvPr>
          <p:cNvSpPr>
            <a:spLocks noGrp="1"/>
          </p:cNvSpPr>
          <p:nvPr>
            <p:ph type="sldNum" sz="quarter" idx="12"/>
          </p:nvPr>
        </p:nvSpPr>
        <p:spPr/>
        <p:txBody>
          <a:bodyPr/>
          <a:lstStyle/>
          <a:p>
            <a:fld id="{20C41AFF-2840-3B42-8A8C-4483F13236C2}" type="slidenum">
              <a:rPr lang="en-BE" smtClean="0"/>
              <a:t>‹#›</a:t>
            </a:fld>
            <a:endParaRPr lang="en-BE"/>
          </a:p>
        </p:txBody>
      </p:sp>
    </p:spTree>
    <p:extLst>
      <p:ext uri="{BB962C8B-B14F-4D97-AF65-F5344CB8AC3E}">
        <p14:creationId xmlns:p14="http://schemas.microsoft.com/office/powerpoint/2010/main" val="3157972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61D82-82CC-4B4A-AE5C-11F5FC0427E5}"/>
              </a:ext>
            </a:extLst>
          </p:cNvPr>
          <p:cNvSpPr>
            <a:spLocks noGrp="1"/>
          </p:cNvSpPr>
          <p:nvPr>
            <p:ph type="title"/>
          </p:nvPr>
        </p:nvSpPr>
        <p:spPr>
          <a:xfrm>
            <a:off x="839788" y="136525"/>
            <a:ext cx="3932237" cy="1336675"/>
          </a:xfrm>
        </p:spPr>
        <p:txBody>
          <a:bodyPr anchor="ctr"/>
          <a:lstStyle>
            <a:lvl1pPr>
              <a:defRPr sz="3200"/>
            </a:lvl1pPr>
          </a:lstStyle>
          <a:p>
            <a:r>
              <a:rPr lang="en-GB"/>
              <a:t>Click to edit Master title style</a:t>
            </a:r>
            <a:endParaRPr lang="en-BE" dirty="0"/>
          </a:p>
        </p:txBody>
      </p:sp>
      <p:sp>
        <p:nvSpPr>
          <p:cNvPr id="3" name="Content Placeholder 2">
            <a:extLst>
              <a:ext uri="{FF2B5EF4-FFF2-40B4-BE49-F238E27FC236}">
                <a16:creationId xmlns:a16="http://schemas.microsoft.com/office/drawing/2014/main" id="{DAC0782F-962B-C44E-904B-5CE95E4A5FC1}"/>
              </a:ext>
            </a:extLst>
          </p:cNvPr>
          <p:cNvSpPr>
            <a:spLocks noGrp="1"/>
          </p:cNvSpPr>
          <p:nvPr>
            <p:ph idx="1"/>
          </p:nvPr>
        </p:nvSpPr>
        <p:spPr>
          <a:xfrm>
            <a:off x="5183188" y="136525"/>
            <a:ext cx="6856412" cy="60813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dirty="0"/>
          </a:p>
        </p:txBody>
      </p:sp>
      <p:sp>
        <p:nvSpPr>
          <p:cNvPr id="4" name="Text Placeholder 3">
            <a:extLst>
              <a:ext uri="{FF2B5EF4-FFF2-40B4-BE49-F238E27FC236}">
                <a16:creationId xmlns:a16="http://schemas.microsoft.com/office/drawing/2014/main" id="{5040A3AA-FF28-1B43-8AFA-F326423273BE}"/>
              </a:ext>
            </a:extLst>
          </p:cNvPr>
          <p:cNvSpPr>
            <a:spLocks noGrp="1"/>
          </p:cNvSpPr>
          <p:nvPr>
            <p:ph type="body" sz="half" idx="2"/>
          </p:nvPr>
        </p:nvSpPr>
        <p:spPr>
          <a:xfrm>
            <a:off x="839788" y="1473200"/>
            <a:ext cx="3932237" cy="47447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C06A14-FCBC-4E43-9B9D-6EACDE5072F4}"/>
              </a:ext>
            </a:extLst>
          </p:cNvPr>
          <p:cNvSpPr>
            <a:spLocks noGrp="1"/>
          </p:cNvSpPr>
          <p:nvPr>
            <p:ph type="dt" sz="half" idx="10"/>
          </p:nvPr>
        </p:nvSpPr>
        <p:spPr/>
        <p:txBody>
          <a:bodyPr/>
          <a:lstStyle/>
          <a:p>
            <a:fld id="{36C9DE11-BC5C-BA47-B6E6-4FE0BF1C0208}" type="datetimeFigureOut">
              <a:rPr lang="en-BE" smtClean="0"/>
              <a:t>6/8/23</a:t>
            </a:fld>
            <a:endParaRPr lang="en-BE"/>
          </a:p>
        </p:txBody>
      </p:sp>
      <p:sp>
        <p:nvSpPr>
          <p:cNvPr id="7" name="Slide Number Placeholder 6">
            <a:extLst>
              <a:ext uri="{FF2B5EF4-FFF2-40B4-BE49-F238E27FC236}">
                <a16:creationId xmlns:a16="http://schemas.microsoft.com/office/drawing/2014/main" id="{9D31954F-42A9-654E-B18C-85044F430BC5}"/>
              </a:ext>
            </a:extLst>
          </p:cNvPr>
          <p:cNvSpPr>
            <a:spLocks noGrp="1"/>
          </p:cNvSpPr>
          <p:nvPr>
            <p:ph type="sldNum" sz="quarter" idx="12"/>
          </p:nvPr>
        </p:nvSpPr>
        <p:spPr/>
        <p:txBody>
          <a:bodyPr/>
          <a:lstStyle/>
          <a:p>
            <a:fld id="{20C41AFF-2840-3B42-8A8C-4483F13236C2}" type="slidenum">
              <a:rPr lang="en-BE" smtClean="0"/>
              <a:t>‹#›</a:t>
            </a:fld>
            <a:endParaRPr lang="en-BE"/>
          </a:p>
        </p:txBody>
      </p:sp>
    </p:spTree>
    <p:extLst>
      <p:ext uri="{BB962C8B-B14F-4D97-AF65-F5344CB8AC3E}">
        <p14:creationId xmlns:p14="http://schemas.microsoft.com/office/powerpoint/2010/main" val="1459018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98FA9-6C3A-604F-835F-C8261023E83F}"/>
              </a:ext>
            </a:extLst>
          </p:cNvPr>
          <p:cNvSpPr>
            <a:spLocks noGrp="1"/>
          </p:cNvSpPr>
          <p:nvPr>
            <p:ph type="title"/>
          </p:nvPr>
        </p:nvSpPr>
        <p:spPr>
          <a:xfrm>
            <a:off x="839788" y="136525"/>
            <a:ext cx="3932237" cy="1433513"/>
          </a:xfrm>
        </p:spPr>
        <p:txBody>
          <a:bodyPr anchor="ctr"/>
          <a:lstStyle>
            <a:lvl1pPr>
              <a:defRPr sz="3200"/>
            </a:lvl1pPr>
          </a:lstStyle>
          <a:p>
            <a:r>
              <a:rPr lang="en-GB"/>
              <a:t>Click to edit Master title style</a:t>
            </a:r>
            <a:endParaRPr lang="en-BE" dirty="0"/>
          </a:p>
        </p:txBody>
      </p:sp>
      <p:sp>
        <p:nvSpPr>
          <p:cNvPr id="3" name="Picture Placeholder 2">
            <a:extLst>
              <a:ext uri="{FF2B5EF4-FFF2-40B4-BE49-F238E27FC236}">
                <a16:creationId xmlns:a16="http://schemas.microsoft.com/office/drawing/2014/main" id="{D8C5F64A-CA07-754C-8C57-C60D75CFBC40}"/>
              </a:ext>
            </a:extLst>
          </p:cNvPr>
          <p:cNvSpPr>
            <a:spLocks noGrp="1"/>
          </p:cNvSpPr>
          <p:nvPr>
            <p:ph type="pic" idx="1"/>
          </p:nvPr>
        </p:nvSpPr>
        <p:spPr>
          <a:xfrm>
            <a:off x="5183188" y="136525"/>
            <a:ext cx="6846252" cy="60407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BE" dirty="0"/>
          </a:p>
        </p:txBody>
      </p:sp>
      <p:sp>
        <p:nvSpPr>
          <p:cNvPr id="4" name="Text Placeholder 3">
            <a:extLst>
              <a:ext uri="{FF2B5EF4-FFF2-40B4-BE49-F238E27FC236}">
                <a16:creationId xmlns:a16="http://schemas.microsoft.com/office/drawing/2014/main" id="{F50E75F5-E5DE-5249-BAF6-892C88F49DC9}"/>
              </a:ext>
            </a:extLst>
          </p:cNvPr>
          <p:cNvSpPr>
            <a:spLocks noGrp="1"/>
          </p:cNvSpPr>
          <p:nvPr>
            <p:ph type="body" sz="half" idx="2"/>
          </p:nvPr>
        </p:nvSpPr>
        <p:spPr>
          <a:xfrm>
            <a:off x="839788" y="1570038"/>
            <a:ext cx="3932237" cy="46072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9EB359B-1EA5-7541-910C-CC6731D87727}"/>
              </a:ext>
            </a:extLst>
          </p:cNvPr>
          <p:cNvSpPr>
            <a:spLocks noGrp="1"/>
          </p:cNvSpPr>
          <p:nvPr>
            <p:ph type="dt" sz="half" idx="10"/>
          </p:nvPr>
        </p:nvSpPr>
        <p:spPr/>
        <p:txBody>
          <a:bodyPr/>
          <a:lstStyle/>
          <a:p>
            <a:fld id="{36C9DE11-BC5C-BA47-B6E6-4FE0BF1C0208}" type="datetimeFigureOut">
              <a:rPr lang="en-BE" smtClean="0"/>
              <a:t>6/8/23</a:t>
            </a:fld>
            <a:endParaRPr lang="en-BE"/>
          </a:p>
        </p:txBody>
      </p:sp>
      <p:sp>
        <p:nvSpPr>
          <p:cNvPr id="7" name="Slide Number Placeholder 6">
            <a:extLst>
              <a:ext uri="{FF2B5EF4-FFF2-40B4-BE49-F238E27FC236}">
                <a16:creationId xmlns:a16="http://schemas.microsoft.com/office/drawing/2014/main" id="{6CCD9024-9D7F-E944-B3D9-E8A61A1D1CC3}"/>
              </a:ext>
            </a:extLst>
          </p:cNvPr>
          <p:cNvSpPr>
            <a:spLocks noGrp="1"/>
          </p:cNvSpPr>
          <p:nvPr>
            <p:ph type="sldNum" sz="quarter" idx="12"/>
          </p:nvPr>
        </p:nvSpPr>
        <p:spPr/>
        <p:txBody>
          <a:bodyPr/>
          <a:lstStyle/>
          <a:p>
            <a:fld id="{20C41AFF-2840-3B42-8A8C-4483F13236C2}" type="slidenum">
              <a:rPr lang="en-BE" smtClean="0"/>
              <a:t>‹#›</a:t>
            </a:fld>
            <a:endParaRPr lang="en-BE"/>
          </a:p>
        </p:txBody>
      </p:sp>
    </p:spTree>
    <p:extLst>
      <p:ext uri="{BB962C8B-B14F-4D97-AF65-F5344CB8AC3E}">
        <p14:creationId xmlns:p14="http://schemas.microsoft.com/office/powerpoint/2010/main" val="896891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image" Target="../media/image5.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emf"/><Relationship Id="rId10" Type="http://schemas.openxmlformats.org/officeDocument/2006/relationships/slideLayout" Target="../slideLayouts/slideLayout10.xml"/><Relationship Id="rId19" Type="http://schemas.openxmlformats.org/officeDocument/2006/relationships/image" Target="../media/image3.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BC5A1E0-0BE5-8045-B6CC-3697D1949300}"/>
              </a:ext>
            </a:extLst>
          </p:cNvPr>
          <p:cNvPicPr>
            <a:picLocks noChangeAspect="1"/>
          </p:cNvPicPr>
          <p:nvPr userDrawn="1"/>
        </p:nvPicPr>
        <p:blipFill rotWithShape="1">
          <a:blip r:embed="rId17">
            <a:alphaModFix amt="85000"/>
          </a:blip>
          <a:srcRect l="43019" t="-27059" r="-43019" b="27059"/>
          <a:stretch/>
        </p:blipFill>
        <p:spPr>
          <a:xfrm rot="5400000">
            <a:off x="-298605" y="278603"/>
            <a:ext cx="1635443" cy="1038232"/>
          </a:xfrm>
          <a:prstGeom prst="rtTriangle">
            <a:avLst/>
          </a:prstGeom>
        </p:spPr>
      </p:pic>
      <p:sp>
        <p:nvSpPr>
          <p:cNvPr id="2" name="Title Placeholder 1">
            <a:extLst>
              <a:ext uri="{FF2B5EF4-FFF2-40B4-BE49-F238E27FC236}">
                <a16:creationId xmlns:a16="http://schemas.microsoft.com/office/drawing/2014/main" id="{647A3D27-9A62-C444-8AA4-6213C322A61A}"/>
              </a:ext>
            </a:extLst>
          </p:cNvPr>
          <p:cNvSpPr>
            <a:spLocks noGrp="1"/>
          </p:cNvSpPr>
          <p:nvPr>
            <p:ph type="title"/>
          </p:nvPr>
        </p:nvSpPr>
        <p:spPr>
          <a:xfrm>
            <a:off x="838200" y="156481"/>
            <a:ext cx="11191240" cy="1084331"/>
          </a:xfrm>
          <a:prstGeom prst="rect">
            <a:avLst/>
          </a:prstGeom>
        </p:spPr>
        <p:txBody>
          <a:bodyPr vert="horz" lIns="91440" tIns="45720" rIns="91440" bIns="45720" rtlCol="0" anchor="ctr">
            <a:normAutofit/>
          </a:bodyPr>
          <a:lstStyle/>
          <a:p>
            <a:r>
              <a:rPr lang="en-GB"/>
              <a:t>Click to edit Master title style</a:t>
            </a:r>
            <a:endParaRPr lang="en-BE" dirty="0"/>
          </a:p>
        </p:txBody>
      </p:sp>
      <p:sp>
        <p:nvSpPr>
          <p:cNvPr id="3" name="Text Placeholder 2">
            <a:extLst>
              <a:ext uri="{FF2B5EF4-FFF2-40B4-BE49-F238E27FC236}">
                <a16:creationId xmlns:a16="http://schemas.microsoft.com/office/drawing/2014/main" id="{97587B51-2125-B14F-BDB0-507734DB7A48}"/>
              </a:ext>
            </a:extLst>
          </p:cNvPr>
          <p:cNvSpPr>
            <a:spLocks noGrp="1"/>
          </p:cNvSpPr>
          <p:nvPr>
            <p:ph type="body" idx="1"/>
          </p:nvPr>
        </p:nvSpPr>
        <p:spPr>
          <a:xfrm>
            <a:off x="838200" y="1251246"/>
            <a:ext cx="11191240" cy="50041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EFA901CC-DD7C-D74D-A256-DCF98DB9EA85}"/>
              </a:ext>
            </a:extLst>
          </p:cNvPr>
          <p:cNvSpPr>
            <a:spLocks noGrp="1"/>
          </p:cNvSpPr>
          <p:nvPr>
            <p:ph type="dt" sz="half" idx="2"/>
          </p:nvPr>
        </p:nvSpPr>
        <p:spPr>
          <a:xfrm>
            <a:off x="838200" y="6356350"/>
            <a:ext cx="939800" cy="365125"/>
          </a:xfrm>
          <a:prstGeom prst="rect">
            <a:avLst/>
          </a:prstGeom>
        </p:spPr>
        <p:txBody>
          <a:bodyPr vert="horz" lIns="91440" tIns="45720" rIns="91440" bIns="45720" rtlCol="0" anchor="ctr"/>
          <a:lstStyle>
            <a:lvl1pPr algn="l">
              <a:defRPr sz="1200">
                <a:solidFill>
                  <a:schemeClr val="accent2"/>
                </a:solidFill>
              </a:defRPr>
            </a:lvl1pPr>
          </a:lstStyle>
          <a:p>
            <a:fld id="{36C9DE11-BC5C-BA47-B6E6-4FE0BF1C0208}" type="datetimeFigureOut">
              <a:rPr lang="en-BE" smtClean="0"/>
              <a:pPr/>
              <a:t>6/8/23</a:t>
            </a:fld>
            <a:endParaRPr lang="en-BE" dirty="0"/>
          </a:p>
        </p:txBody>
      </p:sp>
      <p:sp>
        <p:nvSpPr>
          <p:cNvPr id="6" name="Slide Number Placeholder 5">
            <a:extLst>
              <a:ext uri="{FF2B5EF4-FFF2-40B4-BE49-F238E27FC236}">
                <a16:creationId xmlns:a16="http://schemas.microsoft.com/office/drawing/2014/main" id="{6EF6C84D-C5E7-DC49-8322-FB10FE2728BF}"/>
              </a:ext>
            </a:extLst>
          </p:cNvPr>
          <p:cNvSpPr>
            <a:spLocks noGrp="1"/>
          </p:cNvSpPr>
          <p:nvPr>
            <p:ph type="sldNum" sz="quarter" idx="4"/>
          </p:nvPr>
        </p:nvSpPr>
        <p:spPr>
          <a:xfrm>
            <a:off x="5851880" y="6356350"/>
            <a:ext cx="480391" cy="365125"/>
          </a:xfrm>
          <a:prstGeom prst="rect">
            <a:avLst/>
          </a:prstGeom>
        </p:spPr>
        <p:txBody>
          <a:bodyPr vert="horz" lIns="91440" tIns="45720" rIns="91440" bIns="45720" rtlCol="0" anchor="ctr"/>
          <a:lstStyle>
            <a:lvl1pPr algn="ctr">
              <a:defRPr sz="1200">
                <a:solidFill>
                  <a:schemeClr val="accent2"/>
                </a:solidFill>
              </a:defRPr>
            </a:lvl1pPr>
          </a:lstStyle>
          <a:p>
            <a:fld id="{20C41AFF-2840-3B42-8A8C-4483F13236C2}" type="slidenum">
              <a:rPr lang="en-BE" smtClean="0"/>
              <a:pPr/>
              <a:t>‹#›</a:t>
            </a:fld>
            <a:endParaRPr lang="en-BE" dirty="0"/>
          </a:p>
        </p:txBody>
      </p:sp>
      <p:pic>
        <p:nvPicPr>
          <p:cNvPr id="8" name="Graphic 7">
            <a:extLst>
              <a:ext uri="{FF2B5EF4-FFF2-40B4-BE49-F238E27FC236}">
                <a16:creationId xmlns:a16="http://schemas.microsoft.com/office/drawing/2014/main" id="{F507F252-8962-B549-B227-5FE5E95614CA}"/>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10708354" y="6107162"/>
            <a:ext cx="1328652" cy="715996"/>
          </a:xfrm>
          <a:prstGeom prst="rect">
            <a:avLst/>
          </a:prstGeom>
        </p:spPr>
      </p:pic>
      <p:grpSp>
        <p:nvGrpSpPr>
          <p:cNvPr id="7" name="Group 6">
            <a:extLst>
              <a:ext uri="{FF2B5EF4-FFF2-40B4-BE49-F238E27FC236}">
                <a16:creationId xmlns:a16="http://schemas.microsoft.com/office/drawing/2014/main" id="{29D7539B-FD03-B544-AE61-E91438718200}"/>
              </a:ext>
            </a:extLst>
          </p:cNvPr>
          <p:cNvGrpSpPr/>
          <p:nvPr userDrawn="1"/>
        </p:nvGrpSpPr>
        <p:grpSpPr>
          <a:xfrm>
            <a:off x="6802535" y="6429645"/>
            <a:ext cx="4095961" cy="312150"/>
            <a:chOff x="4811175" y="6372860"/>
            <a:chExt cx="4095961" cy="312150"/>
          </a:xfrm>
        </p:grpSpPr>
        <p:grpSp>
          <p:nvGrpSpPr>
            <p:cNvPr id="12" name="Group 11">
              <a:extLst>
                <a:ext uri="{FF2B5EF4-FFF2-40B4-BE49-F238E27FC236}">
                  <a16:creationId xmlns:a16="http://schemas.microsoft.com/office/drawing/2014/main" id="{94336D95-E9DD-B649-A897-0AEEF420865F}"/>
                </a:ext>
              </a:extLst>
            </p:cNvPr>
            <p:cNvGrpSpPr/>
            <p:nvPr userDrawn="1"/>
          </p:nvGrpSpPr>
          <p:grpSpPr>
            <a:xfrm>
              <a:off x="4811175" y="6372860"/>
              <a:ext cx="4095961" cy="307389"/>
              <a:chOff x="5737553" y="6318930"/>
              <a:chExt cx="4095961" cy="307389"/>
            </a:xfrm>
          </p:grpSpPr>
          <p:sp>
            <p:nvSpPr>
              <p:cNvPr id="13" name="TextBox 12">
                <a:extLst>
                  <a:ext uri="{FF2B5EF4-FFF2-40B4-BE49-F238E27FC236}">
                    <a16:creationId xmlns:a16="http://schemas.microsoft.com/office/drawing/2014/main" id="{6476CCFB-75D5-6242-8BBE-654E4764CCD2}"/>
                  </a:ext>
                </a:extLst>
              </p:cNvPr>
              <p:cNvSpPr txBox="1"/>
              <p:nvPr userDrawn="1"/>
            </p:nvSpPr>
            <p:spPr>
              <a:xfrm>
                <a:off x="5980566" y="6334125"/>
                <a:ext cx="3852948" cy="276999"/>
              </a:xfrm>
              <a:prstGeom prst="rect">
                <a:avLst/>
              </a:prstGeom>
              <a:noFill/>
            </p:spPr>
            <p:txBody>
              <a:bodyPr wrap="square" rtlCol="0">
                <a:spAutoFit/>
              </a:bodyPr>
              <a:lstStyle/>
              <a:p>
                <a:r>
                  <a:rPr lang="en-GB" sz="1200" dirty="0">
                    <a:solidFill>
                      <a:schemeClr val="tx2"/>
                    </a:solidFill>
                  </a:rPr>
                  <a:t>e</a:t>
                </a:r>
                <a:r>
                  <a:rPr lang="en-BE" sz="1200" dirty="0">
                    <a:solidFill>
                      <a:schemeClr val="tx2"/>
                    </a:solidFill>
                  </a:rPr>
                  <a:t>oscfuture</a:t>
                </a:r>
                <a:r>
                  <a:rPr lang="en-BE" sz="1200" dirty="0">
                    <a:solidFill>
                      <a:schemeClr val="accent2"/>
                    </a:solidFill>
                  </a:rPr>
                  <a:t>.</a:t>
                </a:r>
                <a:r>
                  <a:rPr lang="en-BE" sz="1200" dirty="0">
                    <a:solidFill>
                      <a:schemeClr val="tx2"/>
                    </a:solidFill>
                  </a:rPr>
                  <a:t>eu                 @EOSCFuture	   EOSCfuture</a:t>
                </a:r>
              </a:p>
            </p:txBody>
          </p:sp>
          <p:pic>
            <p:nvPicPr>
              <p:cNvPr id="14" name="Graphic 13" descr="World with solid fill">
                <a:extLst>
                  <a:ext uri="{FF2B5EF4-FFF2-40B4-BE49-F238E27FC236}">
                    <a16:creationId xmlns:a16="http://schemas.microsoft.com/office/drawing/2014/main" id="{3277FF41-60B4-7840-A91B-F906B4050860}"/>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5737553" y="6318930"/>
                <a:ext cx="307389" cy="307389"/>
              </a:xfrm>
              <a:prstGeom prst="rect">
                <a:avLst/>
              </a:prstGeom>
            </p:spPr>
          </p:pic>
          <p:pic>
            <p:nvPicPr>
              <p:cNvPr id="15" name="Picture 14">
                <a:extLst>
                  <a:ext uri="{FF2B5EF4-FFF2-40B4-BE49-F238E27FC236}">
                    <a16:creationId xmlns:a16="http://schemas.microsoft.com/office/drawing/2014/main" id="{657C73CB-557E-F144-B7D8-8945D699A19F}"/>
                  </a:ext>
                </a:extLst>
              </p:cNvPr>
              <p:cNvPicPr>
                <a:picLocks noChangeAspect="1"/>
              </p:cNvPicPr>
              <p:nvPr userDrawn="1"/>
            </p:nvPicPr>
            <p:blipFill>
              <a:blip r:embed="rId22"/>
              <a:stretch>
                <a:fillRect/>
              </a:stretch>
            </p:blipFill>
            <p:spPr>
              <a:xfrm>
                <a:off x="7128669" y="6318930"/>
                <a:ext cx="307389" cy="307389"/>
              </a:xfrm>
              <a:prstGeom prst="rect">
                <a:avLst/>
              </a:prstGeom>
            </p:spPr>
          </p:pic>
        </p:grpSp>
        <p:pic>
          <p:nvPicPr>
            <p:cNvPr id="5" name="Picture 4">
              <a:extLst>
                <a:ext uri="{FF2B5EF4-FFF2-40B4-BE49-F238E27FC236}">
                  <a16:creationId xmlns:a16="http://schemas.microsoft.com/office/drawing/2014/main" id="{B5FA8102-E388-504E-8ED5-3D07A204A7AC}"/>
                </a:ext>
              </a:extLst>
            </p:cNvPr>
            <p:cNvPicPr>
              <a:picLocks noChangeAspect="1"/>
            </p:cNvPicPr>
            <p:nvPr userDrawn="1"/>
          </p:nvPicPr>
          <p:blipFill>
            <a:blip r:embed="rId23"/>
            <a:stretch>
              <a:fillRect/>
            </a:stretch>
          </p:blipFill>
          <p:spPr>
            <a:xfrm>
              <a:off x="7624691" y="6377621"/>
              <a:ext cx="307389" cy="307389"/>
            </a:xfrm>
            <a:prstGeom prst="rect">
              <a:avLst/>
            </a:prstGeom>
          </p:spPr>
        </p:pic>
      </p:grpSp>
    </p:spTree>
    <p:extLst>
      <p:ext uri="{BB962C8B-B14F-4D97-AF65-F5344CB8AC3E}">
        <p14:creationId xmlns:p14="http://schemas.microsoft.com/office/powerpoint/2010/main" val="968752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3600" b="1" kern="1200">
          <a:solidFill>
            <a:schemeClr val="tx2"/>
          </a:solidFill>
          <a:latin typeface="Corbel" panose="020B0503020204020204" pitchFamily="34" charset="0"/>
          <a:ea typeface="+mj-ea"/>
          <a:cs typeface="+mj-cs"/>
        </a:defRPr>
      </a:lvl1pPr>
    </p:titleStyle>
    <p:body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2"/>
        </a:buClr>
        <a:buSzPct val="75000"/>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3"/>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tx2"/>
        </a:buClr>
        <a:buSzPct val="90000"/>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accent2"/>
        </a:buClr>
        <a:buSzPct val="50000"/>
        <a:buFont typeface="Courier New" panose="02070309020205020404" pitchFamily="49"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9.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8" Type="http://schemas.openxmlformats.org/officeDocument/2006/relationships/image" Target="../media/image35.jpg"/><Relationship Id="rId13" Type="http://schemas.openxmlformats.org/officeDocument/2006/relationships/image" Target="../media/image40.png"/><Relationship Id="rId18" Type="http://schemas.openxmlformats.org/officeDocument/2006/relationships/image" Target="../media/image45.png"/><Relationship Id="rId26" Type="http://schemas.openxmlformats.org/officeDocument/2006/relationships/image" Target="../media/image53.png"/><Relationship Id="rId3" Type="http://schemas.openxmlformats.org/officeDocument/2006/relationships/image" Target="../media/image30.png"/><Relationship Id="rId21" Type="http://schemas.openxmlformats.org/officeDocument/2006/relationships/image" Target="../media/image48.jpg"/><Relationship Id="rId7" Type="http://schemas.openxmlformats.org/officeDocument/2006/relationships/image" Target="../media/image34.jpg"/><Relationship Id="rId12" Type="http://schemas.openxmlformats.org/officeDocument/2006/relationships/image" Target="../media/image39.jpg"/><Relationship Id="rId17" Type="http://schemas.openxmlformats.org/officeDocument/2006/relationships/image" Target="../media/image44.png"/><Relationship Id="rId25" Type="http://schemas.openxmlformats.org/officeDocument/2006/relationships/image" Target="../media/image52.png"/><Relationship Id="rId2" Type="http://schemas.openxmlformats.org/officeDocument/2006/relationships/notesSlide" Target="../notesSlides/notesSlide10.xml"/><Relationship Id="rId16" Type="http://schemas.openxmlformats.org/officeDocument/2006/relationships/image" Target="../media/image43.jpg"/><Relationship Id="rId20" Type="http://schemas.openxmlformats.org/officeDocument/2006/relationships/image" Target="../media/image47.png"/><Relationship Id="rId29"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24" Type="http://schemas.openxmlformats.org/officeDocument/2006/relationships/image" Target="../media/image51.png"/><Relationship Id="rId5" Type="http://schemas.openxmlformats.org/officeDocument/2006/relationships/image" Target="../media/image32.png"/><Relationship Id="rId15" Type="http://schemas.openxmlformats.org/officeDocument/2006/relationships/image" Target="../media/image42.png"/><Relationship Id="rId23" Type="http://schemas.openxmlformats.org/officeDocument/2006/relationships/image" Target="../media/image50.png"/><Relationship Id="rId28" Type="http://schemas.openxmlformats.org/officeDocument/2006/relationships/image" Target="../media/image55.png"/><Relationship Id="rId10" Type="http://schemas.openxmlformats.org/officeDocument/2006/relationships/image" Target="../media/image37.png"/><Relationship Id="rId19" Type="http://schemas.openxmlformats.org/officeDocument/2006/relationships/image" Target="../media/image46.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 Id="rId22" Type="http://schemas.openxmlformats.org/officeDocument/2006/relationships/image" Target="../media/image49.png"/><Relationship Id="rId27" Type="http://schemas.openxmlformats.org/officeDocument/2006/relationships/image" Target="../media/image54.png"/></Relationships>
</file>

<file path=ppt/slides/_rels/slide1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58.png"/></Relationships>
</file>

<file path=ppt/slides/_rels/slide14.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jpe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jpe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67.jpeg"/><Relationship Id="rId5" Type="http://schemas.openxmlformats.org/officeDocument/2006/relationships/image" Target="../media/image61.gif"/><Relationship Id="rId15" Type="http://schemas.openxmlformats.org/officeDocument/2006/relationships/image" Target="../media/image7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png"/><Relationship Id="rId7" Type="http://schemas.openxmlformats.org/officeDocument/2006/relationships/image" Target="../media/image22.sv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6.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16398-2B61-C3D8-DF50-A03D809078B9}"/>
              </a:ext>
            </a:extLst>
          </p:cNvPr>
          <p:cNvSpPr>
            <a:spLocks noGrp="1"/>
          </p:cNvSpPr>
          <p:nvPr>
            <p:ph type="ctrTitle"/>
          </p:nvPr>
        </p:nvSpPr>
        <p:spPr/>
        <p:txBody>
          <a:bodyPr>
            <a:normAutofit fontScale="90000"/>
          </a:bodyPr>
          <a:lstStyle/>
          <a:p>
            <a:r>
              <a:rPr lang="en-GB" b="1" i="0" dirty="0">
                <a:solidFill>
                  <a:srgbClr val="010101"/>
                </a:solidFill>
                <a:effectLst/>
                <a:latin typeface="aktiv-grotesk"/>
              </a:rPr>
              <a:t>Future sustainable access to commercial services through EOSC</a:t>
            </a:r>
            <a:endParaRPr lang="en-NO" dirty="0"/>
          </a:p>
        </p:txBody>
      </p:sp>
      <p:sp>
        <p:nvSpPr>
          <p:cNvPr id="3" name="Subtitle 2">
            <a:extLst>
              <a:ext uri="{FF2B5EF4-FFF2-40B4-BE49-F238E27FC236}">
                <a16:creationId xmlns:a16="http://schemas.microsoft.com/office/drawing/2014/main" id="{735E0883-C0E8-B842-CBFB-384F744752A5}"/>
              </a:ext>
            </a:extLst>
          </p:cNvPr>
          <p:cNvSpPr>
            <a:spLocks noGrp="1"/>
          </p:cNvSpPr>
          <p:nvPr>
            <p:ph type="subTitle" idx="1"/>
          </p:nvPr>
        </p:nvSpPr>
        <p:spPr/>
        <p:txBody>
          <a:bodyPr/>
          <a:lstStyle/>
          <a:p>
            <a:r>
              <a:rPr lang="en-GB" b="1" i="0" dirty="0">
                <a:solidFill>
                  <a:srgbClr val="010101"/>
                </a:solidFill>
                <a:effectLst/>
                <a:latin typeface="aktiv-grotesk"/>
              </a:rPr>
              <a:t>an opportunity for the GÉANT community!</a:t>
            </a:r>
            <a:endParaRPr lang="en-NO" dirty="0"/>
          </a:p>
        </p:txBody>
      </p:sp>
      <p:sp>
        <p:nvSpPr>
          <p:cNvPr id="4" name="Text Placeholder 3">
            <a:extLst>
              <a:ext uri="{FF2B5EF4-FFF2-40B4-BE49-F238E27FC236}">
                <a16:creationId xmlns:a16="http://schemas.microsoft.com/office/drawing/2014/main" id="{9D48D1EA-41A8-9997-C659-1EC6A35D9FA3}"/>
              </a:ext>
            </a:extLst>
          </p:cNvPr>
          <p:cNvSpPr>
            <a:spLocks noGrp="1"/>
          </p:cNvSpPr>
          <p:nvPr>
            <p:ph type="body" sz="quarter" idx="10"/>
          </p:nvPr>
        </p:nvSpPr>
        <p:spPr/>
        <p:txBody>
          <a:bodyPr>
            <a:normAutofit fontScale="92500" lnSpcReduction="10000"/>
          </a:bodyPr>
          <a:lstStyle/>
          <a:p>
            <a:r>
              <a:rPr lang="en-NO" dirty="0"/>
              <a:t>Jan Meijer, Sikt – Norwegian Agency for Shared Services in Education and Research</a:t>
            </a:r>
          </a:p>
        </p:txBody>
      </p:sp>
      <p:sp>
        <p:nvSpPr>
          <p:cNvPr id="5" name="Text Placeholder 4">
            <a:extLst>
              <a:ext uri="{FF2B5EF4-FFF2-40B4-BE49-F238E27FC236}">
                <a16:creationId xmlns:a16="http://schemas.microsoft.com/office/drawing/2014/main" id="{09120553-80ED-4AE7-9E5A-8849BA56168E}"/>
              </a:ext>
            </a:extLst>
          </p:cNvPr>
          <p:cNvSpPr>
            <a:spLocks noGrp="1"/>
          </p:cNvSpPr>
          <p:nvPr>
            <p:ph type="body" sz="quarter" idx="11"/>
          </p:nvPr>
        </p:nvSpPr>
        <p:spPr/>
        <p:txBody>
          <a:bodyPr/>
          <a:lstStyle/>
          <a:p>
            <a:r>
              <a:rPr lang="en-NO" dirty="0"/>
              <a:t>TNC 2023, 8 June 2023</a:t>
            </a:r>
          </a:p>
        </p:txBody>
      </p:sp>
      <p:pic>
        <p:nvPicPr>
          <p:cNvPr id="8" name="Picture 7" descr="A black text on a white background&#10;&#10;Description automatically generated with low confidence">
            <a:extLst>
              <a:ext uri="{FF2B5EF4-FFF2-40B4-BE49-F238E27FC236}">
                <a16:creationId xmlns:a16="http://schemas.microsoft.com/office/drawing/2014/main" id="{AF755DCD-A1D4-562B-0D30-3509CB23C18B}"/>
              </a:ext>
            </a:extLst>
          </p:cNvPr>
          <p:cNvPicPr>
            <a:picLocks noChangeAspect="1"/>
          </p:cNvPicPr>
          <p:nvPr/>
        </p:nvPicPr>
        <p:blipFill>
          <a:blip r:embed="rId3"/>
          <a:stretch>
            <a:fillRect/>
          </a:stretch>
        </p:blipFill>
        <p:spPr>
          <a:xfrm>
            <a:off x="4512372" y="5043968"/>
            <a:ext cx="2044545" cy="404098"/>
          </a:xfrm>
          <a:prstGeom prst="rect">
            <a:avLst/>
          </a:prstGeom>
        </p:spPr>
      </p:pic>
    </p:spTree>
    <p:extLst>
      <p:ext uri="{BB962C8B-B14F-4D97-AF65-F5344CB8AC3E}">
        <p14:creationId xmlns:p14="http://schemas.microsoft.com/office/powerpoint/2010/main" val="3859800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B5B17CAF-1489-DEDF-D137-9233F1A317EF}"/>
              </a:ext>
            </a:extLst>
          </p:cNvPr>
          <p:cNvSpPr/>
          <p:nvPr/>
        </p:nvSpPr>
        <p:spPr>
          <a:xfrm>
            <a:off x="0" y="496"/>
            <a:ext cx="12192000" cy="1575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NO" sz="2400" dirty="0"/>
          </a:p>
        </p:txBody>
      </p:sp>
      <p:sp>
        <p:nvSpPr>
          <p:cNvPr id="7" name="Rounded Rectangle 6">
            <a:extLst>
              <a:ext uri="{FF2B5EF4-FFF2-40B4-BE49-F238E27FC236}">
                <a16:creationId xmlns:a16="http://schemas.microsoft.com/office/drawing/2014/main" id="{5062A70B-00D2-7A24-F058-F5EE34399451}"/>
              </a:ext>
            </a:extLst>
          </p:cNvPr>
          <p:cNvSpPr/>
          <p:nvPr/>
        </p:nvSpPr>
        <p:spPr>
          <a:xfrm>
            <a:off x="-38966" y="1575576"/>
            <a:ext cx="12192000" cy="52414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NO" sz="2400" dirty="0"/>
          </a:p>
        </p:txBody>
      </p:sp>
      <p:sp>
        <p:nvSpPr>
          <p:cNvPr id="2" name="Title 1">
            <a:extLst>
              <a:ext uri="{FF2B5EF4-FFF2-40B4-BE49-F238E27FC236}">
                <a16:creationId xmlns:a16="http://schemas.microsoft.com/office/drawing/2014/main" id="{8C58BD73-4F3A-7687-9FD2-9889A7A14B3A}"/>
              </a:ext>
            </a:extLst>
          </p:cNvPr>
          <p:cNvSpPr>
            <a:spLocks noGrp="1"/>
          </p:cNvSpPr>
          <p:nvPr>
            <p:ph type="title"/>
          </p:nvPr>
        </p:nvSpPr>
        <p:spPr>
          <a:xfrm>
            <a:off x="500380" y="132242"/>
            <a:ext cx="11191240" cy="1508269"/>
          </a:xfrm>
        </p:spPr>
        <p:txBody>
          <a:bodyPr>
            <a:normAutofit/>
          </a:bodyPr>
          <a:lstStyle/>
          <a:p>
            <a:pPr algn="ctr"/>
            <a:r>
              <a:rPr lang="en-NO" dirty="0">
                <a:solidFill>
                  <a:schemeClr val="accent4"/>
                </a:solidFill>
              </a:rPr>
              <a:t>collective</a:t>
            </a:r>
            <a:r>
              <a:rPr lang="en-NO" sz="2400" b="0" dirty="0"/>
              <a:t> </a:t>
            </a:r>
            <a:r>
              <a:rPr lang="en-NO" b="0" dirty="0">
                <a:solidFill>
                  <a:schemeClr val="bg1"/>
                </a:solidFill>
              </a:rPr>
              <a:t>portfolio </a:t>
            </a:r>
            <a:br>
              <a:rPr lang="en-NO" dirty="0"/>
            </a:br>
            <a:r>
              <a:rPr lang="en-NO" dirty="0">
                <a:solidFill>
                  <a:schemeClr val="accent4"/>
                </a:solidFill>
              </a:rPr>
              <a:t>procurement compliant agreements</a:t>
            </a:r>
            <a:br>
              <a:rPr lang="en-NO" dirty="0"/>
            </a:br>
            <a:r>
              <a:rPr lang="en-NO" sz="2400" dirty="0"/>
              <a:t>commercial services</a:t>
            </a:r>
          </a:p>
        </p:txBody>
      </p:sp>
      <p:sp>
        <p:nvSpPr>
          <p:cNvPr id="4" name="Rounded Rectangle 3">
            <a:extLst>
              <a:ext uri="{FF2B5EF4-FFF2-40B4-BE49-F238E27FC236}">
                <a16:creationId xmlns:a16="http://schemas.microsoft.com/office/drawing/2014/main" id="{6958D07B-BCC0-FFB2-4729-ED778FA7C3BB}"/>
              </a:ext>
            </a:extLst>
          </p:cNvPr>
          <p:cNvSpPr/>
          <p:nvPr/>
        </p:nvSpPr>
        <p:spPr>
          <a:xfrm>
            <a:off x="838200" y="1812734"/>
            <a:ext cx="5024077" cy="176578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u="sng" dirty="0"/>
              <a:t>INSTITUTION</a:t>
            </a:r>
          </a:p>
          <a:p>
            <a:pPr algn="ctr"/>
            <a:r>
              <a:rPr lang="nb-NO" sz="2400" dirty="0" err="1"/>
              <a:t>Check</a:t>
            </a:r>
            <a:r>
              <a:rPr lang="nb-NO" sz="2400" dirty="0"/>
              <a:t> EOSC </a:t>
            </a:r>
            <a:r>
              <a:rPr lang="nb-NO" sz="2400" dirty="0" err="1"/>
              <a:t>portfolio</a:t>
            </a:r>
            <a:endParaRPr lang="nb-NO" sz="2400" dirty="0"/>
          </a:p>
          <a:p>
            <a:pPr algn="ctr"/>
            <a:r>
              <a:rPr lang="nb-NO" sz="2400" dirty="0" err="1"/>
              <a:t>good</a:t>
            </a:r>
            <a:r>
              <a:rPr lang="nb-NO" sz="2400" dirty="0"/>
              <a:t> to </a:t>
            </a:r>
            <a:r>
              <a:rPr lang="nb-NO" sz="2400" dirty="0" err="1"/>
              <a:t>go</a:t>
            </a:r>
            <a:r>
              <a:rPr lang="nb-NO" sz="2400" dirty="0"/>
              <a:t> - </a:t>
            </a:r>
            <a:r>
              <a:rPr lang="nb-NO" sz="2400" dirty="0" err="1"/>
              <a:t>good</a:t>
            </a:r>
            <a:r>
              <a:rPr lang="nb-NO" sz="2400" dirty="0"/>
              <a:t> </a:t>
            </a:r>
            <a:r>
              <a:rPr lang="nb-NO" sz="2400" dirty="0" err="1"/>
              <a:t>conditions</a:t>
            </a:r>
            <a:endParaRPr lang="nb-NO" sz="2400" dirty="0"/>
          </a:p>
        </p:txBody>
      </p:sp>
      <p:sp>
        <p:nvSpPr>
          <p:cNvPr id="5" name="Rounded Rectangle 4">
            <a:extLst>
              <a:ext uri="{FF2B5EF4-FFF2-40B4-BE49-F238E27FC236}">
                <a16:creationId xmlns:a16="http://schemas.microsoft.com/office/drawing/2014/main" id="{C747BF3F-3573-6D80-E080-D4C67E65E412}"/>
              </a:ext>
            </a:extLst>
          </p:cNvPr>
          <p:cNvSpPr/>
          <p:nvPr/>
        </p:nvSpPr>
        <p:spPr>
          <a:xfrm>
            <a:off x="6528227" y="1812734"/>
            <a:ext cx="4997823" cy="176578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u="sng" dirty="0"/>
              <a:t>RESEARCHER</a:t>
            </a:r>
          </a:p>
          <a:p>
            <a:pPr algn="ctr"/>
            <a:r>
              <a:rPr lang="nb-NO" sz="2400" dirty="0" err="1"/>
              <a:t>Check</a:t>
            </a:r>
            <a:r>
              <a:rPr lang="nb-NO" sz="2400" dirty="0"/>
              <a:t> EOSC </a:t>
            </a:r>
            <a:r>
              <a:rPr lang="nb-NO" sz="2400" dirty="0" err="1"/>
              <a:t>portfolio</a:t>
            </a:r>
            <a:endParaRPr lang="nb-NO" sz="2400" dirty="0"/>
          </a:p>
          <a:p>
            <a:pPr algn="ctr"/>
            <a:r>
              <a:rPr lang="nb-NO" sz="2400" dirty="0" err="1"/>
              <a:t>good</a:t>
            </a:r>
            <a:r>
              <a:rPr lang="nb-NO" sz="2400" dirty="0"/>
              <a:t> to </a:t>
            </a:r>
            <a:r>
              <a:rPr lang="nb-NO" sz="2400" dirty="0" err="1"/>
              <a:t>go</a:t>
            </a:r>
            <a:r>
              <a:rPr lang="nb-NO" sz="2400" dirty="0"/>
              <a:t> – </a:t>
            </a:r>
            <a:r>
              <a:rPr lang="nb-NO" sz="2400" dirty="0" err="1"/>
              <a:t>good</a:t>
            </a:r>
            <a:r>
              <a:rPr lang="nb-NO" sz="2400" dirty="0"/>
              <a:t> </a:t>
            </a:r>
            <a:r>
              <a:rPr lang="nb-NO" sz="2400" dirty="0" err="1"/>
              <a:t>conditions</a:t>
            </a:r>
            <a:endParaRPr lang="nb-NO" sz="2400" dirty="0"/>
          </a:p>
        </p:txBody>
      </p:sp>
      <p:sp>
        <p:nvSpPr>
          <p:cNvPr id="6" name="Rounded Rectangle 5">
            <a:extLst>
              <a:ext uri="{FF2B5EF4-FFF2-40B4-BE49-F238E27FC236}">
                <a16:creationId xmlns:a16="http://schemas.microsoft.com/office/drawing/2014/main" id="{B40F0FAF-399A-2F36-6DB5-85F290DB772F}"/>
              </a:ext>
            </a:extLst>
          </p:cNvPr>
          <p:cNvSpPr/>
          <p:nvPr/>
        </p:nvSpPr>
        <p:spPr>
          <a:xfrm>
            <a:off x="3654936" y="4052665"/>
            <a:ext cx="4997823" cy="176578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u="sng" dirty="0"/>
              <a:t>INTERMEDIARY AGGREGATORS</a:t>
            </a:r>
          </a:p>
          <a:p>
            <a:pPr algn="ctr"/>
            <a:r>
              <a:rPr lang="nb-NO" sz="2400" dirty="0" err="1"/>
              <a:t>need</a:t>
            </a:r>
            <a:r>
              <a:rPr lang="nb-NO" sz="2400" dirty="0"/>
              <a:t> </a:t>
            </a:r>
            <a:r>
              <a:rPr lang="nb-NO" sz="2400" dirty="0" err="1"/>
              <a:t>commercial</a:t>
            </a:r>
            <a:r>
              <a:rPr lang="nb-NO" sz="2400" dirty="0"/>
              <a:t> service?</a:t>
            </a:r>
          </a:p>
          <a:p>
            <a:pPr algn="ctr"/>
            <a:r>
              <a:rPr lang="nb-NO" sz="2400" dirty="0" err="1"/>
              <a:t>no-complexity</a:t>
            </a:r>
            <a:r>
              <a:rPr lang="nb-NO" sz="2400" dirty="0"/>
              <a:t> </a:t>
            </a:r>
            <a:r>
              <a:rPr lang="nb-NO" sz="2400" dirty="0" err="1"/>
              <a:t>access</a:t>
            </a:r>
            <a:r>
              <a:rPr lang="nb-NO" sz="2400" dirty="0"/>
              <a:t> </a:t>
            </a:r>
            <a:r>
              <a:rPr lang="nb-NO" sz="2400" dirty="0" err="1"/>
              <a:t>through</a:t>
            </a:r>
            <a:r>
              <a:rPr lang="nb-NO" sz="2400" dirty="0"/>
              <a:t> </a:t>
            </a:r>
            <a:r>
              <a:rPr lang="nb-NO" sz="2400" dirty="0" err="1"/>
              <a:t>us</a:t>
            </a:r>
            <a:endParaRPr lang="nb-NO" sz="2400" dirty="0"/>
          </a:p>
        </p:txBody>
      </p:sp>
      <p:sp>
        <p:nvSpPr>
          <p:cNvPr id="8" name="Rounded Rectangle 7">
            <a:extLst>
              <a:ext uri="{FF2B5EF4-FFF2-40B4-BE49-F238E27FC236}">
                <a16:creationId xmlns:a16="http://schemas.microsoft.com/office/drawing/2014/main" id="{AA114E5C-532B-3CA0-B7DA-F69D223F7CB9}"/>
              </a:ext>
            </a:extLst>
          </p:cNvPr>
          <p:cNvSpPr/>
          <p:nvPr/>
        </p:nvSpPr>
        <p:spPr>
          <a:xfrm>
            <a:off x="872082" y="3747800"/>
            <a:ext cx="2478156" cy="83203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dirty="0"/>
              <a:t>Integrated</a:t>
            </a:r>
          </a:p>
        </p:txBody>
      </p:sp>
      <p:sp>
        <p:nvSpPr>
          <p:cNvPr id="9" name="Rounded Rectangle 8">
            <a:extLst>
              <a:ext uri="{FF2B5EF4-FFF2-40B4-BE49-F238E27FC236}">
                <a16:creationId xmlns:a16="http://schemas.microsoft.com/office/drawing/2014/main" id="{633B5467-5507-7DC1-4DAC-88441D48891B}"/>
              </a:ext>
            </a:extLst>
          </p:cNvPr>
          <p:cNvSpPr/>
          <p:nvPr/>
        </p:nvSpPr>
        <p:spPr>
          <a:xfrm>
            <a:off x="838200" y="4866406"/>
            <a:ext cx="2478156" cy="83203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dirty="0"/>
              <a:t>Good </a:t>
            </a:r>
            <a:r>
              <a:rPr lang="nb-NO" sz="2400" b="1" dirty="0" err="1"/>
              <a:t>T&amp;Cs</a:t>
            </a:r>
            <a:endParaRPr lang="nb-NO" sz="2400" b="1" dirty="0"/>
          </a:p>
        </p:txBody>
      </p:sp>
      <p:sp>
        <p:nvSpPr>
          <p:cNvPr id="10" name="Rounded Rectangle 9">
            <a:extLst>
              <a:ext uri="{FF2B5EF4-FFF2-40B4-BE49-F238E27FC236}">
                <a16:creationId xmlns:a16="http://schemas.microsoft.com/office/drawing/2014/main" id="{B187B744-7BB5-5CFE-0A99-C73CF6DC470C}"/>
              </a:ext>
            </a:extLst>
          </p:cNvPr>
          <p:cNvSpPr/>
          <p:nvPr/>
        </p:nvSpPr>
        <p:spPr>
          <a:xfrm>
            <a:off x="9047894" y="4935556"/>
            <a:ext cx="2478156" cy="83203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dirty="0"/>
              <a:t>Digital </a:t>
            </a:r>
            <a:r>
              <a:rPr lang="nb-NO" sz="2400" b="1" dirty="0" err="1"/>
              <a:t>Sovereignty</a:t>
            </a:r>
            <a:endParaRPr lang="nb-NO" sz="2400" b="1" dirty="0"/>
          </a:p>
        </p:txBody>
      </p:sp>
      <p:sp>
        <p:nvSpPr>
          <p:cNvPr id="11" name="Rounded Rectangle 10">
            <a:extLst>
              <a:ext uri="{FF2B5EF4-FFF2-40B4-BE49-F238E27FC236}">
                <a16:creationId xmlns:a16="http://schemas.microsoft.com/office/drawing/2014/main" id="{F2C116C2-B269-629E-6811-3D88D011B863}"/>
              </a:ext>
            </a:extLst>
          </p:cNvPr>
          <p:cNvSpPr/>
          <p:nvPr/>
        </p:nvSpPr>
        <p:spPr>
          <a:xfrm>
            <a:off x="9027138" y="3779361"/>
            <a:ext cx="2478156" cy="83203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dirty="0" err="1"/>
              <a:t>Collective</a:t>
            </a:r>
            <a:r>
              <a:rPr lang="nb-NO" sz="2400" b="1" dirty="0"/>
              <a:t> </a:t>
            </a:r>
            <a:r>
              <a:rPr lang="nb-NO" sz="2400" b="1" dirty="0" err="1"/>
              <a:t>power</a:t>
            </a:r>
            <a:endParaRPr lang="nb-NO" sz="2400" b="1" dirty="0"/>
          </a:p>
        </p:txBody>
      </p:sp>
    </p:spTree>
    <p:extLst>
      <p:ext uri="{BB962C8B-B14F-4D97-AF65-F5344CB8AC3E}">
        <p14:creationId xmlns:p14="http://schemas.microsoft.com/office/powerpoint/2010/main" val="200490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4" grpId="0" animBg="1"/>
      <p:bldP spid="5" grpId="0" animBg="1"/>
      <p:bldP spid="6" grpId="0" animBg="1"/>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0DE5FA-BB26-E54A-5783-3845B90CB1DE}"/>
              </a:ext>
            </a:extLst>
          </p:cNvPr>
          <p:cNvPicPr>
            <a:picLocks noChangeAspect="1"/>
          </p:cNvPicPr>
          <p:nvPr/>
        </p:nvPicPr>
        <p:blipFill>
          <a:blip r:embed="rId3"/>
          <a:stretch>
            <a:fillRect/>
          </a:stretch>
        </p:blipFill>
        <p:spPr>
          <a:xfrm>
            <a:off x="8582734" y="5271803"/>
            <a:ext cx="3173837" cy="1457234"/>
          </a:xfrm>
          <a:prstGeom prst="rect">
            <a:avLst/>
          </a:prstGeom>
        </p:spPr>
      </p:pic>
      <p:sp>
        <p:nvSpPr>
          <p:cNvPr id="2" name="Title 1">
            <a:extLst>
              <a:ext uri="{FF2B5EF4-FFF2-40B4-BE49-F238E27FC236}">
                <a16:creationId xmlns:a16="http://schemas.microsoft.com/office/drawing/2014/main" id="{0C8F068B-6DA1-4A76-6D16-8CD5B0C278D3}"/>
              </a:ext>
            </a:extLst>
          </p:cNvPr>
          <p:cNvSpPr>
            <a:spLocks noGrp="1"/>
          </p:cNvSpPr>
          <p:nvPr>
            <p:ph type="title"/>
          </p:nvPr>
        </p:nvSpPr>
        <p:spPr/>
        <p:txBody>
          <a:bodyPr/>
          <a:lstStyle/>
          <a:p>
            <a:r>
              <a:rPr lang="en-NO" dirty="0"/>
              <a:t>EOSC is big: 1000s institutions, 1 million researchers</a:t>
            </a:r>
          </a:p>
        </p:txBody>
      </p:sp>
      <p:sp>
        <p:nvSpPr>
          <p:cNvPr id="3" name="Content Placeholder 2">
            <a:extLst>
              <a:ext uri="{FF2B5EF4-FFF2-40B4-BE49-F238E27FC236}">
                <a16:creationId xmlns:a16="http://schemas.microsoft.com/office/drawing/2014/main" id="{B4B493E9-EE0A-5D37-EA3A-BA0167887653}"/>
              </a:ext>
            </a:extLst>
          </p:cNvPr>
          <p:cNvSpPr>
            <a:spLocks noGrp="1"/>
          </p:cNvSpPr>
          <p:nvPr>
            <p:ph idx="1"/>
          </p:nvPr>
        </p:nvSpPr>
        <p:spPr>
          <a:xfrm>
            <a:off x="838200" y="1521573"/>
            <a:ext cx="8169985" cy="4727565"/>
          </a:xfrm>
        </p:spPr>
        <p:txBody>
          <a:bodyPr>
            <a:normAutofit/>
          </a:bodyPr>
          <a:lstStyle/>
          <a:p>
            <a:r>
              <a:rPr lang="en-NO" dirty="0"/>
              <a:t>Assess demand and requirements, at scale?</a:t>
            </a:r>
          </a:p>
          <a:p>
            <a:r>
              <a:rPr lang="en-NO" dirty="0"/>
              <a:t>What type of procurement vehicle to use?</a:t>
            </a:r>
          </a:p>
          <a:p>
            <a:r>
              <a:rPr lang="en-NO" dirty="0"/>
              <a:t>Central Purchasing Body for joint procurement on behalf of 5000+ institutions</a:t>
            </a:r>
          </a:p>
          <a:p>
            <a:r>
              <a:rPr lang="en-NO" dirty="0"/>
              <a:t>Legislative compatibility EU + Associated Countries</a:t>
            </a:r>
          </a:p>
          <a:p>
            <a:r>
              <a:rPr lang="en-NO" dirty="0"/>
              <a:t>How to get the services to the researchers who need them?</a:t>
            </a:r>
          </a:p>
          <a:p>
            <a:r>
              <a:rPr lang="en-NO" dirty="0"/>
              <a:t>Financing of process</a:t>
            </a:r>
          </a:p>
          <a:p>
            <a:pPr lvl="1"/>
            <a:endParaRPr lang="en-NO" dirty="0"/>
          </a:p>
        </p:txBody>
      </p:sp>
      <p:sp>
        <p:nvSpPr>
          <p:cNvPr id="4" name="Rounded Rectangle 3">
            <a:extLst>
              <a:ext uri="{FF2B5EF4-FFF2-40B4-BE49-F238E27FC236}">
                <a16:creationId xmlns:a16="http://schemas.microsoft.com/office/drawing/2014/main" id="{226DCB95-1767-24FA-7BE3-E5513550E2C7}"/>
              </a:ext>
            </a:extLst>
          </p:cNvPr>
          <p:cNvSpPr/>
          <p:nvPr/>
        </p:nvSpPr>
        <p:spPr>
          <a:xfrm>
            <a:off x="9006597" y="1521573"/>
            <a:ext cx="2714566" cy="11445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2400" b="1" dirty="0" err="1"/>
              <a:t>each</a:t>
            </a:r>
            <a:r>
              <a:rPr lang="nb-NO" sz="2400" b="1" dirty="0"/>
              <a:t> service area:</a:t>
            </a:r>
          </a:p>
          <a:p>
            <a:pPr marL="342900" indent="-342900">
              <a:buFont typeface="Arial" panose="020B0604020202020204" pitchFamily="34" charset="0"/>
              <a:buChar char="•"/>
            </a:pPr>
            <a:r>
              <a:rPr lang="nb-NO" sz="2400" b="1" dirty="0"/>
              <a:t>1-2 </a:t>
            </a:r>
            <a:r>
              <a:rPr lang="nb-NO" sz="2400" b="1" dirty="0" err="1"/>
              <a:t>years</a:t>
            </a:r>
            <a:endParaRPr lang="nb-NO" sz="2400" b="1" dirty="0"/>
          </a:p>
          <a:p>
            <a:pPr marL="342900" indent="-342900">
              <a:buFont typeface="Arial" panose="020B0604020202020204" pitchFamily="34" charset="0"/>
              <a:buChar char="•"/>
            </a:pPr>
            <a:r>
              <a:rPr lang="nb-NO" sz="2400" b="1" dirty="0"/>
              <a:t>€ 1 million/</a:t>
            </a:r>
            <a:r>
              <a:rPr lang="nb-NO" sz="2400" b="1" dirty="0" err="1"/>
              <a:t>year</a:t>
            </a:r>
            <a:endParaRPr lang="nb-NO" sz="2400" b="1" dirty="0"/>
          </a:p>
        </p:txBody>
      </p:sp>
      <p:graphicFrame>
        <p:nvGraphicFramePr>
          <p:cNvPr id="23" name="Diagram 22">
            <a:extLst>
              <a:ext uri="{FF2B5EF4-FFF2-40B4-BE49-F238E27FC236}">
                <a16:creationId xmlns:a16="http://schemas.microsoft.com/office/drawing/2014/main" id="{C9384799-250A-2796-3DE4-DCFA71B3B861}"/>
              </a:ext>
            </a:extLst>
          </p:cNvPr>
          <p:cNvGraphicFramePr/>
          <p:nvPr/>
        </p:nvGraphicFramePr>
        <p:xfrm>
          <a:off x="8487999" y="3153174"/>
          <a:ext cx="3751762" cy="2747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FC43AE1B-67BC-57F3-5678-F2D47550AC60}"/>
              </a:ext>
            </a:extLst>
          </p:cNvPr>
          <p:cNvPicPr>
            <a:picLocks noChangeAspect="1"/>
          </p:cNvPicPr>
          <p:nvPr/>
        </p:nvPicPr>
        <p:blipFill>
          <a:blip r:embed="rId3"/>
          <a:stretch>
            <a:fillRect/>
          </a:stretch>
        </p:blipFill>
        <p:spPr>
          <a:xfrm>
            <a:off x="6342354" y="6284536"/>
            <a:ext cx="2240380" cy="488707"/>
          </a:xfrm>
          <a:prstGeom prst="rect">
            <a:avLst/>
          </a:prstGeom>
        </p:spPr>
      </p:pic>
      <p:sp>
        <p:nvSpPr>
          <p:cNvPr id="7" name="Rounded Rectangle 6">
            <a:extLst>
              <a:ext uri="{FF2B5EF4-FFF2-40B4-BE49-F238E27FC236}">
                <a16:creationId xmlns:a16="http://schemas.microsoft.com/office/drawing/2014/main" id="{1623F736-EB8E-2813-FC68-BF92D26CA9CF}"/>
              </a:ext>
            </a:extLst>
          </p:cNvPr>
          <p:cNvSpPr/>
          <p:nvPr/>
        </p:nvSpPr>
        <p:spPr>
          <a:xfrm>
            <a:off x="2324388" y="1737291"/>
            <a:ext cx="5864069" cy="2831766"/>
          </a:xfrm>
          <a:prstGeom prst="roundRect">
            <a:avLst/>
          </a:prstGeom>
          <a:solidFill>
            <a:schemeClr val="accent1">
              <a:alpha val="45759"/>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W</a:t>
            </a:r>
            <a:r>
              <a:rPr lang="en-NO" sz="4000" dirty="0"/>
              <a:t>ho?</a:t>
            </a:r>
          </a:p>
        </p:txBody>
      </p:sp>
    </p:spTree>
    <p:extLst>
      <p:ext uri="{BB962C8B-B14F-4D97-AF65-F5344CB8AC3E}">
        <p14:creationId xmlns:p14="http://schemas.microsoft.com/office/powerpoint/2010/main" val="106171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C9E40-0C5F-43AF-71E6-D9AAF901A657}"/>
              </a:ext>
            </a:extLst>
          </p:cNvPr>
          <p:cNvSpPr>
            <a:spLocks noGrp="1"/>
          </p:cNvSpPr>
          <p:nvPr>
            <p:ph type="title"/>
          </p:nvPr>
        </p:nvSpPr>
        <p:spPr>
          <a:xfrm>
            <a:off x="234043" y="22765"/>
            <a:ext cx="6901543" cy="1084331"/>
          </a:xfrm>
        </p:spPr>
        <p:txBody>
          <a:bodyPr/>
          <a:lstStyle/>
          <a:p>
            <a:r>
              <a:rPr lang="en-GB" dirty="0"/>
              <a:t>GEANT</a:t>
            </a:r>
            <a:r>
              <a:rPr lang="en-NO" dirty="0"/>
              <a:t> capability built 2013-2023</a:t>
            </a:r>
          </a:p>
        </p:txBody>
      </p:sp>
      <p:pic>
        <p:nvPicPr>
          <p:cNvPr id="7" name="Picture 6" descr="A picture containing map, text&#10;&#10;Description automatically generated">
            <a:extLst>
              <a:ext uri="{FF2B5EF4-FFF2-40B4-BE49-F238E27FC236}">
                <a16:creationId xmlns:a16="http://schemas.microsoft.com/office/drawing/2014/main" id="{EE08DAC9-356D-4614-D1CE-E9CB44B63F0C}"/>
              </a:ext>
            </a:extLst>
          </p:cNvPr>
          <p:cNvPicPr>
            <a:picLocks noChangeAspect="1"/>
          </p:cNvPicPr>
          <p:nvPr/>
        </p:nvPicPr>
        <p:blipFill>
          <a:blip r:embed="rId3"/>
          <a:stretch>
            <a:fillRect/>
          </a:stretch>
        </p:blipFill>
        <p:spPr>
          <a:xfrm>
            <a:off x="7105553" y="3309936"/>
            <a:ext cx="5086447" cy="3548064"/>
          </a:xfrm>
          <a:prstGeom prst="rect">
            <a:avLst/>
          </a:prstGeom>
        </p:spPr>
      </p:pic>
      <p:pic>
        <p:nvPicPr>
          <p:cNvPr id="5" name="Content Placeholder 4" descr="A picture containing text, screenshot, number, plot&#10;&#10;Description automatically generated">
            <a:extLst>
              <a:ext uri="{FF2B5EF4-FFF2-40B4-BE49-F238E27FC236}">
                <a16:creationId xmlns:a16="http://schemas.microsoft.com/office/drawing/2014/main" id="{99446588-9C9A-7787-DD40-BB98BA4D3903}"/>
              </a:ext>
            </a:extLst>
          </p:cNvPr>
          <p:cNvPicPr>
            <a:picLocks noGrp="1" noChangeAspect="1"/>
          </p:cNvPicPr>
          <p:nvPr>
            <p:ph idx="1"/>
          </p:nvPr>
        </p:nvPicPr>
        <p:blipFill>
          <a:blip r:embed="rId4"/>
          <a:stretch>
            <a:fillRect/>
          </a:stretch>
        </p:blipFill>
        <p:spPr>
          <a:xfrm>
            <a:off x="0" y="3337654"/>
            <a:ext cx="5453743" cy="3520346"/>
          </a:xfrm>
        </p:spPr>
      </p:pic>
      <p:pic>
        <p:nvPicPr>
          <p:cNvPr id="3" name="Picture 2">
            <a:extLst>
              <a:ext uri="{FF2B5EF4-FFF2-40B4-BE49-F238E27FC236}">
                <a16:creationId xmlns:a16="http://schemas.microsoft.com/office/drawing/2014/main" id="{B2F79970-2BBB-DA9F-29B2-DDA6E18773C9}"/>
              </a:ext>
            </a:extLst>
          </p:cNvPr>
          <p:cNvPicPr>
            <a:picLocks noChangeAspect="1"/>
          </p:cNvPicPr>
          <p:nvPr/>
        </p:nvPicPr>
        <p:blipFill>
          <a:blip r:embed="rId5"/>
          <a:stretch>
            <a:fillRect/>
          </a:stretch>
        </p:blipFill>
        <p:spPr>
          <a:xfrm>
            <a:off x="7100568" y="1"/>
            <a:ext cx="5091432" cy="3309936"/>
          </a:xfrm>
          <a:prstGeom prst="rect">
            <a:avLst/>
          </a:prstGeom>
        </p:spPr>
      </p:pic>
      <p:sp>
        <p:nvSpPr>
          <p:cNvPr id="6" name="Rounded Rectangle 5">
            <a:extLst>
              <a:ext uri="{FF2B5EF4-FFF2-40B4-BE49-F238E27FC236}">
                <a16:creationId xmlns:a16="http://schemas.microsoft.com/office/drawing/2014/main" id="{410CD008-545E-F1C0-7C6D-754F75DC7840}"/>
              </a:ext>
            </a:extLst>
          </p:cNvPr>
          <p:cNvSpPr/>
          <p:nvPr/>
        </p:nvSpPr>
        <p:spPr>
          <a:xfrm>
            <a:off x="5536870" y="2445656"/>
            <a:ext cx="1350968" cy="196668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400" dirty="0"/>
              <a:t>2020 IAAS+ FW (gen2)</a:t>
            </a:r>
          </a:p>
        </p:txBody>
      </p:sp>
      <p:sp>
        <p:nvSpPr>
          <p:cNvPr id="9" name="Rounded Rectangle 8">
            <a:extLst>
              <a:ext uri="{FF2B5EF4-FFF2-40B4-BE49-F238E27FC236}">
                <a16:creationId xmlns:a16="http://schemas.microsoft.com/office/drawing/2014/main" id="{E936DBA7-C596-A682-8AE3-2CEE52767C25}"/>
              </a:ext>
            </a:extLst>
          </p:cNvPr>
          <p:cNvSpPr/>
          <p:nvPr/>
        </p:nvSpPr>
        <p:spPr>
          <a:xfrm>
            <a:off x="5453743" y="4536097"/>
            <a:ext cx="1646825" cy="232190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400" dirty="0"/>
              <a:t>GN3+</a:t>
            </a:r>
          </a:p>
          <a:p>
            <a:pPr algn="ctr"/>
            <a:r>
              <a:rPr lang="nb-NO" sz="2400" dirty="0"/>
              <a:t>GN4</a:t>
            </a:r>
          </a:p>
          <a:p>
            <a:pPr algn="ctr"/>
            <a:r>
              <a:rPr lang="nb-NO" sz="2400" dirty="0"/>
              <a:t>GN4</a:t>
            </a:r>
          </a:p>
          <a:p>
            <a:pPr algn="ctr"/>
            <a:r>
              <a:rPr lang="nb-NO" sz="2400" dirty="0"/>
              <a:t>OCRE</a:t>
            </a:r>
          </a:p>
          <a:p>
            <a:pPr algn="ctr"/>
            <a:r>
              <a:rPr lang="nb-NO" sz="2400" dirty="0"/>
              <a:t>EOSC-</a:t>
            </a:r>
            <a:r>
              <a:rPr lang="nb-NO" sz="2400" dirty="0" err="1"/>
              <a:t>Ftr</a:t>
            </a:r>
            <a:endParaRPr lang="nb-NO" sz="2400" dirty="0"/>
          </a:p>
          <a:p>
            <a:pPr algn="ctr"/>
            <a:r>
              <a:rPr lang="nb-NO" sz="2400" dirty="0"/>
              <a:t>GN5</a:t>
            </a:r>
          </a:p>
        </p:txBody>
      </p:sp>
      <p:pic>
        <p:nvPicPr>
          <p:cNvPr id="10" name="Content Placeholder 4">
            <a:extLst>
              <a:ext uri="{FF2B5EF4-FFF2-40B4-BE49-F238E27FC236}">
                <a16:creationId xmlns:a16="http://schemas.microsoft.com/office/drawing/2014/main" id="{1FAAE0D5-5582-3408-B19C-0B304B2D1332}"/>
              </a:ext>
            </a:extLst>
          </p:cNvPr>
          <p:cNvPicPr>
            <a:picLocks noChangeAspect="1"/>
          </p:cNvPicPr>
          <p:nvPr/>
        </p:nvPicPr>
        <p:blipFill>
          <a:blip r:embed="rId6"/>
          <a:stretch>
            <a:fillRect/>
          </a:stretch>
        </p:blipFill>
        <p:spPr>
          <a:xfrm>
            <a:off x="3775252" y="1506517"/>
            <a:ext cx="914400" cy="508000"/>
          </a:xfrm>
          <a:prstGeom prst="rect">
            <a:avLst/>
          </a:prstGeom>
        </p:spPr>
      </p:pic>
      <p:pic>
        <p:nvPicPr>
          <p:cNvPr id="11" name="Picture 10">
            <a:extLst>
              <a:ext uri="{FF2B5EF4-FFF2-40B4-BE49-F238E27FC236}">
                <a16:creationId xmlns:a16="http://schemas.microsoft.com/office/drawing/2014/main" id="{41A2C7C2-E282-1045-C010-3AF4EE7E85E0}"/>
              </a:ext>
            </a:extLst>
          </p:cNvPr>
          <p:cNvPicPr>
            <a:picLocks noChangeAspect="1"/>
          </p:cNvPicPr>
          <p:nvPr/>
        </p:nvPicPr>
        <p:blipFill>
          <a:blip r:embed="rId7"/>
          <a:stretch>
            <a:fillRect/>
          </a:stretch>
        </p:blipFill>
        <p:spPr>
          <a:xfrm>
            <a:off x="3075687" y="1085761"/>
            <a:ext cx="860079" cy="483555"/>
          </a:xfrm>
          <a:prstGeom prst="rect">
            <a:avLst/>
          </a:prstGeom>
        </p:spPr>
      </p:pic>
      <p:pic>
        <p:nvPicPr>
          <p:cNvPr id="12" name="Picture 11">
            <a:extLst>
              <a:ext uri="{FF2B5EF4-FFF2-40B4-BE49-F238E27FC236}">
                <a16:creationId xmlns:a16="http://schemas.microsoft.com/office/drawing/2014/main" id="{E7B0A9E3-C595-23A8-DB69-D34C5AA64506}"/>
              </a:ext>
            </a:extLst>
          </p:cNvPr>
          <p:cNvPicPr>
            <a:picLocks noChangeAspect="1"/>
          </p:cNvPicPr>
          <p:nvPr/>
        </p:nvPicPr>
        <p:blipFill>
          <a:blip r:embed="rId8"/>
          <a:stretch>
            <a:fillRect/>
          </a:stretch>
        </p:blipFill>
        <p:spPr>
          <a:xfrm>
            <a:off x="3107667" y="2333728"/>
            <a:ext cx="777685" cy="328759"/>
          </a:xfrm>
          <a:prstGeom prst="rect">
            <a:avLst/>
          </a:prstGeom>
        </p:spPr>
      </p:pic>
      <p:pic>
        <p:nvPicPr>
          <p:cNvPr id="13" name="Picture 12">
            <a:extLst>
              <a:ext uri="{FF2B5EF4-FFF2-40B4-BE49-F238E27FC236}">
                <a16:creationId xmlns:a16="http://schemas.microsoft.com/office/drawing/2014/main" id="{2AE76E23-402A-7F5C-DF78-CC38C20870D6}"/>
              </a:ext>
            </a:extLst>
          </p:cNvPr>
          <p:cNvPicPr>
            <a:picLocks noChangeAspect="1"/>
          </p:cNvPicPr>
          <p:nvPr/>
        </p:nvPicPr>
        <p:blipFill>
          <a:blip r:embed="rId9"/>
          <a:stretch>
            <a:fillRect/>
          </a:stretch>
        </p:blipFill>
        <p:spPr>
          <a:xfrm>
            <a:off x="3876419" y="2126569"/>
            <a:ext cx="956996" cy="535918"/>
          </a:xfrm>
          <a:prstGeom prst="rect">
            <a:avLst/>
          </a:prstGeom>
        </p:spPr>
      </p:pic>
      <p:pic>
        <p:nvPicPr>
          <p:cNvPr id="14" name="Picture 13">
            <a:extLst>
              <a:ext uri="{FF2B5EF4-FFF2-40B4-BE49-F238E27FC236}">
                <a16:creationId xmlns:a16="http://schemas.microsoft.com/office/drawing/2014/main" id="{EB0BEB32-CE7E-3D2C-F417-DF282E9F2D23}"/>
              </a:ext>
            </a:extLst>
          </p:cNvPr>
          <p:cNvPicPr>
            <a:picLocks noChangeAspect="1"/>
          </p:cNvPicPr>
          <p:nvPr/>
        </p:nvPicPr>
        <p:blipFill>
          <a:blip r:embed="rId10"/>
          <a:stretch>
            <a:fillRect/>
          </a:stretch>
        </p:blipFill>
        <p:spPr>
          <a:xfrm>
            <a:off x="412372" y="929672"/>
            <a:ext cx="914400" cy="512064"/>
          </a:xfrm>
          <a:prstGeom prst="rect">
            <a:avLst/>
          </a:prstGeom>
        </p:spPr>
      </p:pic>
      <p:pic>
        <p:nvPicPr>
          <p:cNvPr id="15" name="Picture 14">
            <a:extLst>
              <a:ext uri="{FF2B5EF4-FFF2-40B4-BE49-F238E27FC236}">
                <a16:creationId xmlns:a16="http://schemas.microsoft.com/office/drawing/2014/main" id="{FAF62936-5C86-E1BD-552E-402F6A809282}"/>
              </a:ext>
            </a:extLst>
          </p:cNvPr>
          <p:cNvPicPr>
            <a:picLocks noChangeAspect="1"/>
          </p:cNvPicPr>
          <p:nvPr/>
        </p:nvPicPr>
        <p:blipFill>
          <a:blip r:embed="rId11"/>
          <a:stretch>
            <a:fillRect/>
          </a:stretch>
        </p:blipFill>
        <p:spPr>
          <a:xfrm>
            <a:off x="3921372" y="1801795"/>
            <a:ext cx="817756" cy="459988"/>
          </a:xfrm>
          <a:prstGeom prst="rect">
            <a:avLst/>
          </a:prstGeom>
        </p:spPr>
      </p:pic>
      <p:pic>
        <p:nvPicPr>
          <p:cNvPr id="16" name="Picture 15">
            <a:extLst>
              <a:ext uri="{FF2B5EF4-FFF2-40B4-BE49-F238E27FC236}">
                <a16:creationId xmlns:a16="http://schemas.microsoft.com/office/drawing/2014/main" id="{A848188A-7874-5D60-BE66-091001725F74}"/>
              </a:ext>
            </a:extLst>
          </p:cNvPr>
          <p:cNvPicPr>
            <a:picLocks noChangeAspect="1"/>
          </p:cNvPicPr>
          <p:nvPr/>
        </p:nvPicPr>
        <p:blipFill>
          <a:blip r:embed="rId12"/>
          <a:stretch>
            <a:fillRect/>
          </a:stretch>
        </p:blipFill>
        <p:spPr>
          <a:xfrm>
            <a:off x="2996716" y="1599343"/>
            <a:ext cx="663718" cy="371682"/>
          </a:xfrm>
          <a:prstGeom prst="rect">
            <a:avLst/>
          </a:prstGeom>
        </p:spPr>
      </p:pic>
      <p:pic>
        <p:nvPicPr>
          <p:cNvPr id="17" name="Picture 16">
            <a:extLst>
              <a:ext uri="{FF2B5EF4-FFF2-40B4-BE49-F238E27FC236}">
                <a16:creationId xmlns:a16="http://schemas.microsoft.com/office/drawing/2014/main" id="{3510D385-027F-3687-02F2-5C993A460B9A}"/>
              </a:ext>
            </a:extLst>
          </p:cNvPr>
          <p:cNvPicPr>
            <a:picLocks noChangeAspect="1"/>
          </p:cNvPicPr>
          <p:nvPr/>
        </p:nvPicPr>
        <p:blipFill>
          <a:blip r:embed="rId13"/>
          <a:stretch>
            <a:fillRect/>
          </a:stretch>
        </p:blipFill>
        <p:spPr>
          <a:xfrm>
            <a:off x="3898850" y="1044011"/>
            <a:ext cx="1109082" cy="555332"/>
          </a:xfrm>
          <a:prstGeom prst="rect">
            <a:avLst/>
          </a:prstGeom>
        </p:spPr>
      </p:pic>
      <p:pic>
        <p:nvPicPr>
          <p:cNvPr id="18" name="Picture 17">
            <a:extLst>
              <a:ext uri="{FF2B5EF4-FFF2-40B4-BE49-F238E27FC236}">
                <a16:creationId xmlns:a16="http://schemas.microsoft.com/office/drawing/2014/main" id="{9D70EDB7-5FB5-EEB5-49C9-053A54296E4F}"/>
              </a:ext>
            </a:extLst>
          </p:cNvPr>
          <p:cNvPicPr>
            <a:picLocks noChangeAspect="1"/>
          </p:cNvPicPr>
          <p:nvPr/>
        </p:nvPicPr>
        <p:blipFill>
          <a:blip r:embed="rId14"/>
          <a:stretch>
            <a:fillRect/>
          </a:stretch>
        </p:blipFill>
        <p:spPr>
          <a:xfrm>
            <a:off x="2099581" y="1081195"/>
            <a:ext cx="903111" cy="508000"/>
          </a:xfrm>
          <a:prstGeom prst="rect">
            <a:avLst/>
          </a:prstGeom>
        </p:spPr>
      </p:pic>
      <p:pic>
        <p:nvPicPr>
          <p:cNvPr id="19" name="Picture 18">
            <a:extLst>
              <a:ext uri="{FF2B5EF4-FFF2-40B4-BE49-F238E27FC236}">
                <a16:creationId xmlns:a16="http://schemas.microsoft.com/office/drawing/2014/main" id="{B9E8AC36-A6E1-A22B-A8DD-72A11BE3161D}"/>
              </a:ext>
            </a:extLst>
          </p:cNvPr>
          <p:cNvPicPr>
            <a:picLocks noChangeAspect="1"/>
          </p:cNvPicPr>
          <p:nvPr/>
        </p:nvPicPr>
        <p:blipFill>
          <a:blip r:embed="rId15"/>
          <a:stretch>
            <a:fillRect/>
          </a:stretch>
        </p:blipFill>
        <p:spPr>
          <a:xfrm>
            <a:off x="2196272" y="1648029"/>
            <a:ext cx="860079" cy="482600"/>
          </a:xfrm>
          <a:prstGeom prst="rect">
            <a:avLst/>
          </a:prstGeom>
        </p:spPr>
      </p:pic>
      <p:pic>
        <p:nvPicPr>
          <p:cNvPr id="20" name="Picture 19">
            <a:extLst>
              <a:ext uri="{FF2B5EF4-FFF2-40B4-BE49-F238E27FC236}">
                <a16:creationId xmlns:a16="http://schemas.microsoft.com/office/drawing/2014/main" id="{47851FB1-C9B1-5D16-050F-F0C6BDE18992}"/>
              </a:ext>
            </a:extLst>
          </p:cNvPr>
          <p:cNvPicPr>
            <a:picLocks noChangeAspect="1"/>
          </p:cNvPicPr>
          <p:nvPr/>
        </p:nvPicPr>
        <p:blipFill>
          <a:blip r:embed="rId16"/>
          <a:stretch>
            <a:fillRect/>
          </a:stretch>
        </p:blipFill>
        <p:spPr>
          <a:xfrm>
            <a:off x="2229605" y="2046603"/>
            <a:ext cx="778598" cy="437961"/>
          </a:xfrm>
          <a:prstGeom prst="rect">
            <a:avLst/>
          </a:prstGeom>
        </p:spPr>
      </p:pic>
      <p:pic>
        <p:nvPicPr>
          <p:cNvPr id="21" name="Picture 20">
            <a:extLst>
              <a:ext uri="{FF2B5EF4-FFF2-40B4-BE49-F238E27FC236}">
                <a16:creationId xmlns:a16="http://schemas.microsoft.com/office/drawing/2014/main" id="{714EE8CB-B3A5-A080-F994-14E0DDDA2994}"/>
              </a:ext>
            </a:extLst>
          </p:cNvPr>
          <p:cNvPicPr>
            <a:picLocks noChangeAspect="1"/>
          </p:cNvPicPr>
          <p:nvPr/>
        </p:nvPicPr>
        <p:blipFill>
          <a:blip r:embed="rId17"/>
          <a:stretch>
            <a:fillRect/>
          </a:stretch>
        </p:blipFill>
        <p:spPr>
          <a:xfrm>
            <a:off x="1452013" y="1680534"/>
            <a:ext cx="720183" cy="404102"/>
          </a:xfrm>
          <a:prstGeom prst="rect">
            <a:avLst/>
          </a:prstGeom>
        </p:spPr>
      </p:pic>
      <p:pic>
        <p:nvPicPr>
          <p:cNvPr id="22" name="Picture 21">
            <a:extLst>
              <a:ext uri="{FF2B5EF4-FFF2-40B4-BE49-F238E27FC236}">
                <a16:creationId xmlns:a16="http://schemas.microsoft.com/office/drawing/2014/main" id="{C80989D8-ED7E-ED40-3572-F54B20DD95D5}"/>
              </a:ext>
            </a:extLst>
          </p:cNvPr>
          <p:cNvPicPr>
            <a:picLocks noChangeAspect="1"/>
          </p:cNvPicPr>
          <p:nvPr/>
        </p:nvPicPr>
        <p:blipFill>
          <a:blip r:embed="rId18"/>
          <a:stretch>
            <a:fillRect/>
          </a:stretch>
        </p:blipFill>
        <p:spPr>
          <a:xfrm>
            <a:off x="3088460" y="1926761"/>
            <a:ext cx="931722" cy="522799"/>
          </a:xfrm>
          <a:prstGeom prst="rect">
            <a:avLst/>
          </a:prstGeom>
        </p:spPr>
      </p:pic>
      <p:pic>
        <p:nvPicPr>
          <p:cNvPr id="23" name="Picture 22">
            <a:extLst>
              <a:ext uri="{FF2B5EF4-FFF2-40B4-BE49-F238E27FC236}">
                <a16:creationId xmlns:a16="http://schemas.microsoft.com/office/drawing/2014/main" id="{E5500660-CA25-5E61-3916-1A31A73D8D57}"/>
              </a:ext>
            </a:extLst>
          </p:cNvPr>
          <p:cNvPicPr>
            <a:picLocks noChangeAspect="1"/>
          </p:cNvPicPr>
          <p:nvPr/>
        </p:nvPicPr>
        <p:blipFill>
          <a:blip r:embed="rId19"/>
          <a:stretch>
            <a:fillRect/>
          </a:stretch>
        </p:blipFill>
        <p:spPr>
          <a:xfrm>
            <a:off x="1403865" y="2004995"/>
            <a:ext cx="745483" cy="418299"/>
          </a:xfrm>
          <a:prstGeom prst="rect">
            <a:avLst/>
          </a:prstGeom>
        </p:spPr>
      </p:pic>
      <p:pic>
        <p:nvPicPr>
          <p:cNvPr id="24" name="Picture 23">
            <a:extLst>
              <a:ext uri="{FF2B5EF4-FFF2-40B4-BE49-F238E27FC236}">
                <a16:creationId xmlns:a16="http://schemas.microsoft.com/office/drawing/2014/main" id="{BCDF69AB-A522-AC0D-FC87-2692EF8F8AF6}"/>
              </a:ext>
            </a:extLst>
          </p:cNvPr>
          <p:cNvPicPr>
            <a:picLocks noChangeAspect="1"/>
          </p:cNvPicPr>
          <p:nvPr/>
        </p:nvPicPr>
        <p:blipFill>
          <a:blip r:embed="rId20"/>
          <a:stretch>
            <a:fillRect/>
          </a:stretch>
        </p:blipFill>
        <p:spPr>
          <a:xfrm>
            <a:off x="1468363" y="1343333"/>
            <a:ext cx="720183" cy="404103"/>
          </a:xfrm>
          <a:prstGeom prst="rect">
            <a:avLst/>
          </a:prstGeom>
        </p:spPr>
      </p:pic>
      <p:pic>
        <p:nvPicPr>
          <p:cNvPr id="25" name="Picture 24">
            <a:extLst>
              <a:ext uri="{FF2B5EF4-FFF2-40B4-BE49-F238E27FC236}">
                <a16:creationId xmlns:a16="http://schemas.microsoft.com/office/drawing/2014/main" id="{74C7B481-9083-D069-C1D7-8F22C6736B9B}"/>
              </a:ext>
            </a:extLst>
          </p:cNvPr>
          <p:cNvPicPr>
            <a:picLocks noChangeAspect="1"/>
          </p:cNvPicPr>
          <p:nvPr/>
        </p:nvPicPr>
        <p:blipFill>
          <a:blip r:embed="rId21"/>
          <a:stretch>
            <a:fillRect/>
          </a:stretch>
        </p:blipFill>
        <p:spPr>
          <a:xfrm>
            <a:off x="654338" y="1342637"/>
            <a:ext cx="713946" cy="401595"/>
          </a:xfrm>
          <a:prstGeom prst="rect">
            <a:avLst/>
          </a:prstGeom>
        </p:spPr>
      </p:pic>
      <p:pic>
        <p:nvPicPr>
          <p:cNvPr id="26" name="Picture 25">
            <a:extLst>
              <a:ext uri="{FF2B5EF4-FFF2-40B4-BE49-F238E27FC236}">
                <a16:creationId xmlns:a16="http://schemas.microsoft.com/office/drawing/2014/main" id="{C44D4E50-BEC7-A4BD-F02D-721246500A42}"/>
              </a:ext>
            </a:extLst>
          </p:cNvPr>
          <p:cNvPicPr>
            <a:picLocks noChangeAspect="1"/>
          </p:cNvPicPr>
          <p:nvPr/>
        </p:nvPicPr>
        <p:blipFill>
          <a:blip r:embed="rId22"/>
          <a:stretch>
            <a:fillRect/>
          </a:stretch>
        </p:blipFill>
        <p:spPr>
          <a:xfrm>
            <a:off x="1369526" y="952358"/>
            <a:ext cx="860079" cy="483794"/>
          </a:xfrm>
          <a:prstGeom prst="rect">
            <a:avLst/>
          </a:prstGeom>
        </p:spPr>
      </p:pic>
      <p:pic>
        <p:nvPicPr>
          <p:cNvPr id="27" name="Picture 26">
            <a:extLst>
              <a:ext uri="{FF2B5EF4-FFF2-40B4-BE49-F238E27FC236}">
                <a16:creationId xmlns:a16="http://schemas.microsoft.com/office/drawing/2014/main" id="{B746581B-9094-8F22-620E-36FD17B6416E}"/>
              </a:ext>
            </a:extLst>
          </p:cNvPr>
          <p:cNvPicPr>
            <a:picLocks noChangeAspect="1"/>
          </p:cNvPicPr>
          <p:nvPr/>
        </p:nvPicPr>
        <p:blipFill>
          <a:blip r:embed="rId23"/>
          <a:stretch>
            <a:fillRect/>
          </a:stretch>
        </p:blipFill>
        <p:spPr>
          <a:xfrm>
            <a:off x="681590" y="1744232"/>
            <a:ext cx="778598" cy="436880"/>
          </a:xfrm>
          <a:prstGeom prst="rect">
            <a:avLst/>
          </a:prstGeom>
        </p:spPr>
      </p:pic>
      <p:pic>
        <p:nvPicPr>
          <p:cNvPr id="28" name="Picture 27" descr="A blue and black logo&#10;&#10;Description automatically generated with low confidence">
            <a:extLst>
              <a:ext uri="{FF2B5EF4-FFF2-40B4-BE49-F238E27FC236}">
                <a16:creationId xmlns:a16="http://schemas.microsoft.com/office/drawing/2014/main" id="{3ADE54C5-328B-33E5-16BC-79C253614BEE}"/>
              </a:ext>
            </a:extLst>
          </p:cNvPr>
          <p:cNvPicPr>
            <a:picLocks noChangeAspect="1"/>
          </p:cNvPicPr>
          <p:nvPr/>
        </p:nvPicPr>
        <p:blipFill>
          <a:blip r:embed="rId24"/>
          <a:stretch>
            <a:fillRect/>
          </a:stretch>
        </p:blipFill>
        <p:spPr>
          <a:xfrm>
            <a:off x="4020182" y="2517136"/>
            <a:ext cx="704150" cy="396207"/>
          </a:xfrm>
          <a:prstGeom prst="rect">
            <a:avLst/>
          </a:prstGeom>
        </p:spPr>
      </p:pic>
      <p:pic>
        <p:nvPicPr>
          <p:cNvPr id="29" name="Picture 28" descr="A picture containing logo, font, graphics, text&#10;&#10;Description automatically generated">
            <a:extLst>
              <a:ext uri="{FF2B5EF4-FFF2-40B4-BE49-F238E27FC236}">
                <a16:creationId xmlns:a16="http://schemas.microsoft.com/office/drawing/2014/main" id="{77419057-98E2-6D12-18EF-7691A3EB071D}"/>
              </a:ext>
            </a:extLst>
          </p:cNvPr>
          <p:cNvPicPr>
            <a:picLocks noChangeAspect="1"/>
          </p:cNvPicPr>
          <p:nvPr/>
        </p:nvPicPr>
        <p:blipFill>
          <a:blip r:embed="rId25"/>
          <a:stretch>
            <a:fillRect/>
          </a:stretch>
        </p:blipFill>
        <p:spPr>
          <a:xfrm>
            <a:off x="2405509" y="2322697"/>
            <a:ext cx="575525" cy="323733"/>
          </a:xfrm>
          <a:prstGeom prst="rect">
            <a:avLst/>
          </a:prstGeom>
        </p:spPr>
      </p:pic>
      <p:pic>
        <p:nvPicPr>
          <p:cNvPr id="30" name="Picture 29" descr="A black text on a white background&#10;&#10;Description automatically generated with medium confidence">
            <a:extLst>
              <a:ext uri="{FF2B5EF4-FFF2-40B4-BE49-F238E27FC236}">
                <a16:creationId xmlns:a16="http://schemas.microsoft.com/office/drawing/2014/main" id="{2187D3AB-8D6A-9EDD-5FA6-041316A4D688}"/>
              </a:ext>
            </a:extLst>
          </p:cNvPr>
          <p:cNvPicPr>
            <a:picLocks noChangeAspect="1"/>
          </p:cNvPicPr>
          <p:nvPr/>
        </p:nvPicPr>
        <p:blipFill>
          <a:blip r:embed="rId26"/>
          <a:stretch>
            <a:fillRect/>
          </a:stretch>
        </p:blipFill>
        <p:spPr>
          <a:xfrm>
            <a:off x="1520397" y="2620574"/>
            <a:ext cx="649490" cy="365338"/>
          </a:xfrm>
          <a:prstGeom prst="rect">
            <a:avLst/>
          </a:prstGeom>
        </p:spPr>
      </p:pic>
      <p:pic>
        <p:nvPicPr>
          <p:cNvPr id="31" name="Picture 30" descr="A logo of a cloud&#10;&#10;Description automatically generated with low confidence">
            <a:extLst>
              <a:ext uri="{FF2B5EF4-FFF2-40B4-BE49-F238E27FC236}">
                <a16:creationId xmlns:a16="http://schemas.microsoft.com/office/drawing/2014/main" id="{42C02C39-5826-7DC1-5D2D-7A27E6783BFA}"/>
              </a:ext>
            </a:extLst>
          </p:cNvPr>
          <p:cNvPicPr>
            <a:picLocks noChangeAspect="1"/>
          </p:cNvPicPr>
          <p:nvPr/>
        </p:nvPicPr>
        <p:blipFill>
          <a:blip r:embed="rId27"/>
          <a:stretch>
            <a:fillRect/>
          </a:stretch>
        </p:blipFill>
        <p:spPr>
          <a:xfrm>
            <a:off x="1706355" y="2357596"/>
            <a:ext cx="513483" cy="288834"/>
          </a:xfrm>
          <a:prstGeom prst="rect">
            <a:avLst/>
          </a:prstGeom>
        </p:spPr>
      </p:pic>
      <p:pic>
        <p:nvPicPr>
          <p:cNvPr id="32" name="Picture 31" descr="A picture containing font, text, graphics, logo&#10;&#10;Description automatically generated">
            <a:extLst>
              <a:ext uri="{FF2B5EF4-FFF2-40B4-BE49-F238E27FC236}">
                <a16:creationId xmlns:a16="http://schemas.microsoft.com/office/drawing/2014/main" id="{BA165513-D8F8-EE73-A952-205D78A3626D}"/>
              </a:ext>
            </a:extLst>
          </p:cNvPr>
          <p:cNvPicPr>
            <a:picLocks noChangeAspect="1"/>
          </p:cNvPicPr>
          <p:nvPr/>
        </p:nvPicPr>
        <p:blipFill>
          <a:blip r:embed="rId28"/>
          <a:stretch>
            <a:fillRect/>
          </a:stretch>
        </p:blipFill>
        <p:spPr>
          <a:xfrm>
            <a:off x="658382" y="2565510"/>
            <a:ext cx="745483" cy="419334"/>
          </a:xfrm>
          <a:prstGeom prst="rect">
            <a:avLst/>
          </a:prstGeom>
        </p:spPr>
      </p:pic>
      <p:pic>
        <p:nvPicPr>
          <p:cNvPr id="33" name="Picture 32" descr="A picture containing font, logo, graphics, symbol&#10;&#10;Description automatically generated">
            <a:extLst>
              <a:ext uri="{FF2B5EF4-FFF2-40B4-BE49-F238E27FC236}">
                <a16:creationId xmlns:a16="http://schemas.microsoft.com/office/drawing/2014/main" id="{FF00F64E-72AC-F7AA-7812-C6BBF7A62274}"/>
              </a:ext>
            </a:extLst>
          </p:cNvPr>
          <p:cNvPicPr>
            <a:picLocks noChangeAspect="1"/>
          </p:cNvPicPr>
          <p:nvPr/>
        </p:nvPicPr>
        <p:blipFill>
          <a:blip r:embed="rId29"/>
          <a:stretch>
            <a:fillRect/>
          </a:stretch>
        </p:blipFill>
        <p:spPr>
          <a:xfrm>
            <a:off x="663716" y="2244810"/>
            <a:ext cx="618463" cy="347885"/>
          </a:xfrm>
          <a:prstGeom prst="rect">
            <a:avLst/>
          </a:prstGeom>
        </p:spPr>
      </p:pic>
      <p:sp>
        <p:nvSpPr>
          <p:cNvPr id="34" name="Rectangle 33">
            <a:extLst>
              <a:ext uri="{FF2B5EF4-FFF2-40B4-BE49-F238E27FC236}">
                <a16:creationId xmlns:a16="http://schemas.microsoft.com/office/drawing/2014/main" id="{42EFF825-AC9E-385E-79FA-17DA4794DB54}"/>
              </a:ext>
            </a:extLst>
          </p:cNvPr>
          <p:cNvSpPr/>
          <p:nvPr/>
        </p:nvSpPr>
        <p:spPr>
          <a:xfrm>
            <a:off x="0" y="748256"/>
            <a:ext cx="5453743" cy="2589398"/>
          </a:xfrm>
          <a:prstGeom prst="rect">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Tree>
    <p:extLst>
      <p:ext uri="{BB962C8B-B14F-4D97-AF65-F5344CB8AC3E}">
        <p14:creationId xmlns:p14="http://schemas.microsoft.com/office/powerpoint/2010/main" val="4252035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0E1FC6ED-3284-A351-2D9C-8655247FF01B}"/>
              </a:ext>
            </a:extLst>
          </p:cNvPr>
          <p:cNvPicPr>
            <a:picLocks noChangeAspect="1"/>
          </p:cNvPicPr>
          <p:nvPr/>
        </p:nvPicPr>
        <p:blipFill>
          <a:blip r:embed="rId3"/>
          <a:stretch>
            <a:fillRect/>
          </a:stretch>
        </p:blipFill>
        <p:spPr>
          <a:xfrm>
            <a:off x="4441925" y="1108046"/>
            <a:ext cx="3064009" cy="678852"/>
          </a:xfrm>
          <a:prstGeom prst="rect">
            <a:avLst/>
          </a:prstGeom>
        </p:spPr>
      </p:pic>
      <p:pic>
        <p:nvPicPr>
          <p:cNvPr id="6" name="Content Placeholder 5" descr="Logo&#10;&#10;Description automatically generated">
            <a:extLst>
              <a:ext uri="{FF2B5EF4-FFF2-40B4-BE49-F238E27FC236}">
                <a16:creationId xmlns:a16="http://schemas.microsoft.com/office/drawing/2014/main" id="{FA3E04C6-283E-9E5C-D0D5-1B5EB7C9AB11}"/>
              </a:ext>
            </a:extLst>
          </p:cNvPr>
          <p:cNvPicPr>
            <a:picLocks noGrp="1" noChangeAspect="1"/>
          </p:cNvPicPr>
          <p:nvPr>
            <p:ph idx="1"/>
          </p:nvPr>
        </p:nvPicPr>
        <p:blipFill>
          <a:blip r:embed="rId4"/>
          <a:stretch>
            <a:fillRect/>
          </a:stretch>
        </p:blipFill>
        <p:spPr>
          <a:xfrm>
            <a:off x="4813300" y="3571249"/>
            <a:ext cx="2565400" cy="2616200"/>
          </a:xfrm>
        </p:spPr>
      </p:pic>
      <p:sp>
        <p:nvSpPr>
          <p:cNvPr id="4" name="Segnaposto piè di pagina 3">
            <a:extLst>
              <a:ext uri="{FF2B5EF4-FFF2-40B4-BE49-F238E27FC236}">
                <a16:creationId xmlns:a16="http://schemas.microsoft.com/office/drawing/2014/main" id="{6F8E276E-27A8-E699-6DD0-74908165AD2A}"/>
              </a:ext>
            </a:extLst>
          </p:cNvPr>
          <p:cNvSpPr>
            <a:spLocks noGrp="1"/>
          </p:cNvSpPr>
          <p:nvPr>
            <p:ph type="ftr" sz="quarter" idx="11"/>
          </p:nvPr>
        </p:nvSpPr>
        <p:spPr>
          <a:xfrm>
            <a:off x="10887" y="6607796"/>
            <a:ext cx="2145167" cy="250204"/>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solidFill>
                  <a:schemeClr val="tx1"/>
                </a:solidFill>
              </a:rPr>
              <a:t>Slide </a:t>
            </a:r>
            <a:r>
              <a:rPr lang="it-IT" dirty="0" err="1">
                <a:solidFill>
                  <a:schemeClr val="tx1"/>
                </a:solidFill>
              </a:rPr>
              <a:t>courtesy</a:t>
            </a:r>
            <a:r>
              <a:rPr lang="it-IT" dirty="0">
                <a:solidFill>
                  <a:schemeClr val="tx1"/>
                </a:solidFill>
              </a:rPr>
              <a:t> </a:t>
            </a:r>
            <a:r>
              <a:rPr lang="it-IT" dirty="0" err="1">
                <a:solidFill>
                  <a:schemeClr val="tx1"/>
                </a:solidFill>
              </a:rPr>
              <a:t>Dave</a:t>
            </a:r>
            <a:r>
              <a:rPr lang="it-IT" dirty="0">
                <a:solidFill>
                  <a:schemeClr val="tx1"/>
                </a:solidFill>
              </a:rPr>
              <a:t> </a:t>
            </a:r>
            <a:r>
              <a:rPr lang="it-IT" dirty="0" err="1">
                <a:solidFill>
                  <a:schemeClr val="tx1"/>
                </a:solidFill>
              </a:rPr>
              <a:t>Heyns</a:t>
            </a:r>
            <a:endParaRPr lang="it-IT" dirty="0">
              <a:solidFill>
                <a:schemeClr val="tx1"/>
              </a:solidFill>
            </a:endParaRPr>
          </a:p>
        </p:txBody>
      </p:sp>
      <p:sp>
        <p:nvSpPr>
          <p:cNvPr id="5" name="Segnaposto numero diapositiva 4">
            <a:extLst>
              <a:ext uri="{FF2B5EF4-FFF2-40B4-BE49-F238E27FC236}">
                <a16:creationId xmlns:a16="http://schemas.microsoft.com/office/drawing/2014/main" id="{568F2C01-2E3A-84CC-D14A-0B2A85A960C7}"/>
              </a:ext>
            </a:extLst>
          </p:cNvPr>
          <p:cNvSpPr>
            <a:spLocks noGrp="1"/>
          </p:cNvSpPr>
          <p:nvPr>
            <p:ph type="sldNum" sz="quarter" idx="12"/>
          </p:nvPr>
        </p:nvSpPr>
        <p:spPr/>
        <p:txBody>
          <a:bodyPr/>
          <a:lstStyle/>
          <a:p>
            <a:fld id="{2142E07A-D544-5D47-8EE2-FB691007F03E}" type="slidenum">
              <a:rPr lang="it-IT" smtClean="0"/>
              <a:t>13</a:t>
            </a:fld>
            <a:endParaRPr lang="it-IT"/>
          </a:p>
        </p:txBody>
      </p:sp>
      <p:graphicFrame>
        <p:nvGraphicFramePr>
          <p:cNvPr id="11" name="Chart 10">
            <a:extLst>
              <a:ext uri="{FF2B5EF4-FFF2-40B4-BE49-F238E27FC236}">
                <a16:creationId xmlns:a16="http://schemas.microsoft.com/office/drawing/2014/main" id="{671CE42B-852A-FB7C-D54C-3A88ADC2BA9E}"/>
              </a:ext>
            </a:extLst>
          </p:cNvPr>
          <p:cNvGraphicFramePr>
            <a:graphicFrameLocks/>
          </p:cNvGraphicFramePr>
          <p:nvPr/>
        </p:nvGraphicFramePr>
        <p:xfrm>
          <a:off x="-498206" y="589825"/>
          <a:ext cx="6942864" cy="60179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a:extLst>
              <a:ext uri="{FF2B5EF4-FFF2-40B4-BE49-F238E27FC236}">
                <a16:creationId xmlns:a16="http://schemas.microsoft.com/office/drawing/2014/main" id="{C86E0AFE-B828-7080-FBAC-CA0C9B98B6CA}"/>
              </a:ext>
            </a:extLst>
          </p:cNvPr>
          <p:cNvGraphicFramePr>
            <a:graphicFrameLocks/>
          </p:cNvGraphicFramePr>
          <p:nvPr>
            <p:extLst>
              <p:ext uri="{D42A27DB-BD31-4B8C-83A1-F6EECF244321}">
                <p14:modId xmlns:p14="http://schemas.microsoft.com/office/powerpoint/2010/main" val="106654029"/>
              </p:ext>
            </p:extLst>
          </p:nvPr>
        </p:nvGraphicFramePr>
        <p:xfrm>
          <a:off x="6033013" y="465659"/>
          <a:ext cx="6433771" cy="6392341"/>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2">
            <a:extLst>
              <a:ext uri="{FF2B5EF4-FFF2-40B4-BE49-F238E27FC236}">
                <a16:creationId xmlns:a16="http://schemas.microsoft.com/office/drawing/2014/main" id="{F25C75BB-00F8-CBDC-6064-646839783A11}"/>
              </a:ext>
            </a:extLst>
          </p:cNvPr>
          <p:cNvSpPr txBox="1"/>
          <p:nvPr/>
        </p:nvSpPr>
        <p:spPr>
          <a:xfrm>
            <a:off x="1900643" y="2814843"/>
            <a:ext cx="2145166" cy="1400383"/>
          </a:xfrm>
          <a:prstGeom prst="rect">
            <a:avLst/>
          </a:prstGeom>
          <a:noFill/>
        </p:spPr>
        <p:txBody>
          <a:bodyPr wrap="square" rtlCol="0">
            <a:spAutoFit/>
          </a:bodyPr>
          <a:lstStyle/>
          <a:p>
            <a:pPr algn="ctr"/>
            <a:r>
              <a:rPr lang="en-US" sz="3200" b="1" dirty="0">
                <a:solidFill>
                  <a:schemeClr val="accent5">
                    <a:lumMod val="75000"/>
                  </a:schemeClr>
                </a:solidFill>
                <a:latin typeface="Merriweather" pitchFamily="2" charset="77"/>
              </a:rPr>
              <a:t>22</a:t>
            </a:r>
          </a:p>
          <a:p>
            <a:pPr algn="ctr"/>
            <a:r>
              <a:rPr lang="en-US" sz="2800" b="1" dirty="0">
                <a:solidFill>
                  <a:schemeClr val="accent5">
                    <a:lumMod val="75000"/>
                  </a:schemeClr>
                </a:solidFill>
                <a:latin typeface="Merriweather" pitchFamily="2" charset="77"/>
              </a:rPr>
              <a:t> </a:t>
            </a:r>
            <a:r>
              <a:rPr lang="en-US" sz="2500" dirty="0">
                <a:solidFill>
                  <a:schemeClr val="accent5">
                    <a:lumMod val="75000"/>
                  </a:schemeClr>
                </a:solidFill>
                <a:latin typeface="Merriweather" pitchFamily="2" charset="77"/>
              </a:rPr>
              <a:t>Countries represented</a:t>
            </a:r>
          </a:p>
        </p:txBody>
      </p:sp>
      <p:sp>
        <p:nvSpPr>
          <p:cNvPr id="14" name="TextBox 13">
            <a:extLst>
              <a:ext uri="{FF2B5EF4-FFF2-40B4-BE49-F238E27FC236}">
                <a16:creationId xmlns:a16="http://schemas.microsoft.com/office/drawing/2014/main" id="{7E03CE77-BD04-3D48-E70C-92C39480EE69}"/>
              </a:ext>
            </a:extLst>
          </p:cNvPr>
          <p:cNvSpPr txBox="1"/>
          <p:nvPr/>
        </p:nvSpPr>
        <p:spPr>
          <a:xfrm>
            <a:off x="8078986" y="3088189"/>
            <a:ext cx="2188606" cy="1015663"/>
          </a:xfrm>
          <a:prstGeom prst="rect">
            <a:avLst/>
          </a:prstGeom>
          <a:noFill/>
        </p:spPr>
        <p:txBody>
          <a:bodyPr wrap="square" rtlCol="0">
            <a:spAutoFit/>
          </a:bodyPr>
          <a:lstStyle/>
          <a:p>
            <a:pPr algn="ctr"/>
            <a:r>
              <a:rPr lang="en-US" sz="3200" b="1" dirty="0">
                <a:solidFill>
                  <a:schemeClr val="accent2">
                    <a:lumMod val="75000"/>
                  </a:schemeClr>
                </a:solidFill>
                <a:latin typeface="Merriweather" pitchFamily="2" charset="77"/>
              </a:rPr>
              <a:t>All</a:t>
            </a:r>
            <a:r>
              <a:rPr lang="en-US" sz="2800" b="1" dirty="0">
                <a:solidFill>
                  <a:schemeClr val="accent2">
                    <a:lumMod val="75000"/>
                  </a:schemeClr>
                </a:solidFill>
                <a:latin typeface="Merriweather" pitchFamily="2" charset="77"/>
              </a:rPr>
              <a:t> </a:t>
            </a:r>
            <a:r>
              <a:rPr lang="en-US" sz="2800" dirty="0">
                <a:solidFill>
                  <a:schemeClr val="accent2">
                    <a:lumMod val="75000"/>
                  </a:schemeClr>
                </a:solidFill>
                <a:latin typeface="Merriweather" pitchFamily="2" charset="77"/>
              </a:rPr>
              <a:t>OECD disciplines </a:t>
            </a:r>
          </a:p>
        </p:txBody>
      </p:sp>
      <p:sp>
        <p:nvSpPr>
          <p:cNvPr id="7" name="TextBox 6">
            <a:extLst>
              <a:ext uri="{FF2B5EF4-FFF2-40B4-BE49-F238E27FC236}">
                <a16:creationId xmlns:a16="http://schemas.microsoft.com/office/drawing/2014/main" id="{A7743E51-9FAE-C654-ADE3-8CC7008FDE93}"/>
              </a:ext>
            </a:extLst>
          </p:cNvPr>
          <p:cNvSpPr txBox="1"/>
          <p:nvPr/>
        </p:nvSpPr>
        <p:spPr>
          <a:xfrm>
            <a:off x="4971737" y="4200236"/>
            <a:ext cx="2248525" cy="1384995"/>
          </a:xfrm>
          <a:prstGeom prst="rect">
            <a:avLst/>
          </a:prstGeom>
          <a:noFill/>
        </p:spPr>
        <p:txBody>
          <a:bodyPr wrap="square" rtlCol="0">
            <a:spAutoFit/>
          </a:bodyPr>
          <a:lstStyle/>
          <a:p>
            <a:pPr algn="ctr"/>
            <a:r>
              <a:rPr lang="en-US" sz="2800" b="1" dirty="0">
                <a:solidFill>
                  <a:schemeClr val="bg1"/>
                </a:solidFill>
                <a:latin typeface="Merriweather" pitchFamily="2" charset="77"/>
              </a:rPr>
              <a:t>120 </a:t>
            </a:r>
          </a:p>
          <a:p>
            <a:pPr algn="ctr"/>
            <a:r>
              <a:rPr lang="en-US" sz="2800" b="1" dirty="0">
                <a:solidFill>
                  <a:schemeClr val="bg1"/>
                </a:solidFill>
                <a:latin typeface="Merriweather" pitchFamily="2" charset="77"/>
              </a:rPr>
              <a:t>Project proposals</a:t>
            </a:r>
          </a:p>
        </p:txBody>
      </p:sp>
      <p:sp>
        <p:nvSpPr>
          <p:cNvPr id="2" name="Title 1">
            <a:extLst>
              <a:ext uri="{FF2B5EF4-FFF2-40B4-BE49-F238E27FC236}">
                <a16:creationId xmlns:a16="http://schemas.microsoft.com/office/drawing/2014/main" id="{0E7D60F8-80CB-D6B1-9B1D-D06321D80B50}"/>
              </a:ext>
            </a:extLst>
          </p:cNvPr>
          <p:cNvSpPr>
            <a:spLocks noGrp="1"/>
          </p:cNvSpPr>
          <p:nvPr>
            <p:ph type="title"/>
          </p:nvPr>
        </p:nvSpPr>
        <p:spPr>
          <a:xfrm>
            <a:off x="496455" y="4199"/>
            <a:ext cx="11191240" cy="1084331"/>
          </a:xfrm>
        </p:spPr>
        <p:txBody>
          <a:bodyPr/>
          <a:lstStyle/>
          <a:p>
            <a:pPr algn="ctr"/>
            <a:r>
              <a:rPr lang="en-NO" dirty="0"/>
              <a:t>2019 – 2022 working research</a:t>
            </a:r>
            <a:br>
              <a:rPr lang="en-NO" dirty="0"/>
            </a:br>
            <a:r>
              <a:rPr lang="en-NO" dirty="0"/>
              <a:t>adoption funding IaaS &amp; Earth Observation services</a:t>
            </a:r>
          </a:p>
        </p:txBody>
      </p:sp>
    </p:spTree>
    <p:extLst>
      <p:ext uri="{BB962C8B-B14F-4D97-AF65-F5344CB8AC3E}">
        <p14:creationId xmlns:p14="http://schemas.microsoft.com/office/powerpoint/2010/main" val="1266466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3C989457-A70D-50B7-BCC9-03648848658B}"/>
              </a:ext>
            </a:extLst>
          </p:cNvPr>
          <p:cNvPicPr>
            <a:picLocks noChangeAspect="1"/>
          </p:cNvPicPr>
          <p:nvPr/>
        </p:nvPicPr>
        <p:blipFill>
          <a:blip r:embed="rId2"/>
          <a:stretch>
            <a:fillRect/>
          </a:stretch>
        </p:blipFill>
        <p:spPr>
          <a:xfrm>
            <a:off x="3840709" y="1099366"/>
            <a:ext cx="4480602" cy="4569327"/>
          </a:xfrm>
          <a:prstGeom prst="rect">
            <a:avLst/>
          </a:prstGeom>
        </p:spPr>
      </p:pic>
      <p:sp>
        <p:nvSpPr>
          <p:cNvPr id="3" name="Rectangle 2">
            <a:extLst>
              <a:ext uri="{FF2B5EF4-FFF2-40B4-BE49-F238E27FC236}">
                <a16:creationId xmlns:a16="http://schemas.microsoft.com/office/drawing/2014/main" id="{8001B89A-2B79-7285-6F97-D9CD44F2892C}"/>
              </a:ext>
            </a:extLst>
          </p:cNvPr>
          <p:cNvSpPr/>
          <p:nvPr/>
        </p:nvSpPr>
        <p:spPr>
          <a:xfrm>
            <a:off x="692740" y="3545999"/>
            <a:ext cx="5193792" cy="2743200"/>
          </a:xfrm>
          <a:prstGeom prst="rect">
            <a:avLst/>
          </a:prstGeom>
          <a:solidFill>
            <a:schemeClr val="bg1"/>
          </a:solidFill>
          <a:ln w="1111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16" descr="Who We Are | Micromail">
            <a:extLst>
              <a:ext uri="{FF2B5EF4-FFF2-40B4-BE49-F238E27FC236}">
                <a16:creationId xmlns:a16="http://schemas.microsoft.com/office/drawing/2014/main" id="{AB0DE8F7-FB7F-C6E8-7A37-19F6DFD911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912" y="2591251"/>
            <a:ext cx="1323586" cy="85087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A19D298-096D-96F2-08D6-98D09E73E8AF}"/>
              </a:ext>
            </a:extLst>
          </p:cNvPr>
          <p:cNvSpPr/>
          <p:nvPr/>
        </p:nvSpPr>
        <p:spPr>
          <a:xfrm>
            <a:off x="6267241" y="3545999"/>
            <a:ext cx="5193792" cy="2743200"/>
          </a:xfrm>
          <a:prstGeom prst="rect">
            <a:avLst/>
          </a:prstGeom>
          <a:solidFill>
            <a:schemeClr val="bg1"/>
          </a:solidFill>
          <a:ln w="1111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23F819C-2D0D-8A3B-A7E1-A9D1862C5206}"/>
              </a:ext>
            </a:extLst>
          </p:cNvPr>
          <p:cNvSpPr/>
          <p:nvPr/>
        </p:nvSpPr>
        <p:spPr>
          <a:xfrm>
            <a:off x="692740" y="639333"/>
            <a:ext cx="5193792" cy="2743200"/>
          </a:xfrm>
          <a:prstGeom prst="rect">
            <a:avLst/>
          </a:prstGeom>
          <a:solidFill>
            <a:schemeClr val="bg1"/>
          </a:solidFill>
          <a:ln w="1111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Modelling of Drug Deposition with Realistic Dosages in Patient-Specific Lung Airways</a:t>
            </a:r>
          </a:p>
        </p:txBody>
      </p:sp>
      <p:sp>
        <p:nvSpPr>
          <p:cNvPr id="7" name="TextBox 6">
            <a:extLst>
              <a:ext uri="{FF2B5EF4-FFF2-40B4-BE49-F238E27FC236}">
                <a16:creationId xmlns:a16="http://schemas.microsoft.com/office/drawing/2014/main" id="{26989EAC-038A-B6C8-D067-705035776A86}"/>
              </a:ext>
            </a:extLst>
          </p:cNvPr>
          <p:cNvSpPr txBox="1"/>
          <p:nvPr/>
        </p:nvSpPr>
        <p:spPr>
          <a:xfrm>
            <a:off x="1133165" y="1498519"/>
            <a:ext cx="4662894" cy="1200329"/>
          </a:xfrm>
          <a:prstGeom prst="rect">
            <a:avLst/>
          </a:prstGeom>
          <a:noFill/>
        </p:spPr>
        <p:txBody>
          <a:bodyPr wrap="square" rtlCol="0">
            <a:spAutoFit/>
          </a:bodyPr>
          <a:lstStyle/>
          <a:p>
            <a:r>
              <a:rPr lang="en-US" sz="2400" dirty="0">
                <a:latin typeface="Calibri" panose="020F0502020204030204" pitchFamily="34" charset="0"/>
                <a:ea typeface="Calibri" panose="020F0502020204030204" pitchFamily="34" charset="0"/>
              </a:rPr>
              <a:t>Agile Response To High performance computing needs for Undergraduate Research</a:t>
            </a:r>
            <a:endParaRPr lang="en-US" sz="2400" dirty="0"/>
          </a:p>
        </p:txBody>
      </p:sp>
      <p:sp>
        <p:nvSpPr>
          <p:cNvPr id="10" name="TextBox 9">
            <a:extLst>
              <a:ext uri="{FF2B5EF4-FFF2-40B4-BE49-F238E27FC236}">
                <a16:creationId xmlns:a16="http://schemas.microsoft.com/office/drawing/2014/main" id="{F023F261-659E-A976-CA11-683E208AC206}"/>
              </a:ext>
            </a:extLst>
          </p:cNvPr>
          <p:cNvSpPr txBox="1"/>
          <p:nvPr/>
        </p:nvSpPr>
        <p:spPr>
          <a:xfrm>
            <a:off x="6688412" y="4495127"/>
            <a:ext cx="4662894" cy="830997"/>
          </a:xfrm>
          <a:prstGeom prst="rect">
            <a:avLst/>
          </a:prstGeom>
          <a:noFill/>
        </p:spPr>
        <p:txBody>
          <a:bodyPr wrap="square" rtlCol="0">
            <a:spAutoFit/>
          </a:bodyPr>
          <a:lstStyle/>
          <a:p>
            <a:r>
              <a:rPr lang="en-GB" sz="2400" b="0" i="0" dirty="0">
                <a:solidFill>
                  <a:srgbClr val="4D5156"/>
                </a:solidFill>
                <a:effectLst/>
                <a:latin typeface="arial" panose="020B0604020202020204" pitchFamily="34" charset="0"/>
              </a:rPr>
              <a:t>High Availability OpenStack </a:t>
            </a:r>
            <a:r>
              <a:rPr lang="en-GB" sz="2400" b="1" i="0" dirty="0">
                <a:solidFill>
                  <a:srgbClr val="5F6368"/>
                </a:solidFill>
                <a:effectLst/>
                <a:latin typeface="arial" panose="020B0604020202020204" pitchFamily="34" charset="0"/>
              </a:rPr>
              <a:t>Cloud</a:t>
            </a:r>
            <a:r>
              <a:rPr lang="en-GB" sz="2400" b="0" i="0" dirty="0">
                <a:solidFill>
                  <a:srgbClr val="4D5156"/>
                </a:solidFill>
                <a:effectLst/>
                <a:latin typeface="arial" panose="020B0604020202020204" pitchFamily="34" charset="0"/>
              </a:rPr>
              <a:t> IaaS platform</a:t>
            </a:r>
            <a:endParaRPr lang="en-US" sz="2400" dirty="0"/>
          </a:p>
        </p:txBody>
      </p:sp>
      <p:sp>
        <p:nvSpPr>
          <p:cNvPr id="11" name="TextBox 10">
            <a:extLst>
              <a:ext uri="{FF2B5EF4-FFF2-40B4-BE49-F238E27FC236}">
                <a16:creationId xmlns:a16="http://schemas.microsoft.com/office/drawing/2014/main" id="{25BC0265-184A-4813-06A6-B4ACF1B45DCB}"/>
              </a:ext>
            </a:extLst>
          </p:cNvPr>
          <p:cNvSpPr txBox="1"/>
          <p:nvPr/>
        </p:nvSpPr>
        <p:spPr>
          <a:xfrm>
            <a:off x="1138293" y="4446821"/>
            <a:ext cx="4662894" cy="830997"/>
          </a:xfrm>
          <a:prstGeom prst="rect">
            <a:avLst/>
          </a:prstGeom>
          <a:noFill/>
        </p:spPr>
        <p:txBody>
          <a:bodyPr wrap="square" rtlCol="0">
            <a:spAutoFit/>
          </a:bodyPr>
          <a:lstStyle/>
          <a:p>
            <a:r>
              <a:rPr lang="en-US" sz="2400" dirty="0">
                <a:effectLst/>
                <a:latin typeface="Calibri" panose="020F0502020204030204" pitchFamily="34" charset="0"/>
                <a:ea typeface="Calibri" panose="020F0502020204030204" pitchFamily="34" charset="0"/>
              </a:rPr>
              <a:t>Stimulate practical application of forestry impact results by industry</a:t>
            </a:r>
            <a:endParaRPr lang="en-US" sz="2400" dirty="0"/>
          </a:p>
        </p:txBody>
      </p:sp>
      <p:pic>
        <p:nvPicPr>
          <p:cNvPr id="12" name="Picture 10" descr="Flag of the United Kingdom - Wikipedia">
            <a:extLst>
              <a:ext uri="{FF2B5EF4-FFF2-40B4-BE49-F238E27FC236}">
                <a16:creationId xmlns:a16="http://schemas.microsoft.com/office/drawing/2014/main" id="{0CA2EB33-02D6-6043-EA80-9B98E258FA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4771405" y="721252"/>
            <a:ext cx="1034485" cy="7924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ndex of /mtc47/img/Bath Logo">
            <a:extLst>
              <a:ext uri="{FF2B5EF4-FFF2-40B4-BE49-F238E27FC236}">
                <a16:creationId xmlns:a16="http://schemas.microsoft.com/office/drawing/2014/main" id="{877D9D5B-C8F8-15EB-6AC5-15E2AC00BF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373" y="695105"/>
            <a:ext cx="2121113" cy="87109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ome - Phoenix Software">
            <a:extLst>
              <a:ext uri="{FF2B5EF4-FFF2-40B4-BE49-F238E27FC236}">
                <a16:creationId xmlns:a16="http://schemas.microsoft.com/office/drawing/2014/main" id="{F3FA12AD-C09A-73ED-910B-D97883D58D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9044" y="2611688"/>
            <a:ext cx="1703292" cy="60750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Microsoft Azure | Microsoft Wiki | Fandom">
            <a:extLst>
              <a:ext uri="{FF2B5EF4-FFF2-40B4-BE49-F238E27FC236}">
                <a16:creationId xmlns:a16="http://schemas.microsoft.com/office/drawing/2014/main" id="{E685AF69-B133-5DEC-5BF7-24DD39998B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2766" y="2806254"/>
            <a:ext cx="2563577" cy="4272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Flag of the Netherlands - Wikipedia">
            <a:extLst>
              <a:ext uri="{FF2B5EF4-FFF2-40B4-BE49-F238E27FC236}">
                <a16:creationId xmlns:a16="http://schemas.microsoft.com/office/drawing/2014/main" id="{10F6495E-9949-E1FA-083C-8D87F3C403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28923" y="3620900"/>
            <a:ext cx="1046765" cy="6978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Templates and downloads: UT logo, powerpoint, posters, etc (Sjablonen in UT  huisstijl) | Service Portal | University of Twente">
            <a:extLst>
              <a:ext uri="{FF2B5EF4-FFF2-40B4-BE49-F238E27FC236}">
                <a16:creationId xmlns:a16="http://schemas.microsoft.com/office/drawing/2014/main" id="{7FE7638A-148F-F405-02AD-0AF99EA81B7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05732" y="3382398"/>
            <a:ext cx="2350006" cy="117500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CloudFerro – Impressive Project">
            <a:extLst>
              <a:ext uri="{FF2B5EF4-FFF2-40B4-BE49-F238E27FC236}">
                <a16:creationId xmlns:a16="http://schemas.microsoft.com/office/drawing/2014/main" id="{3509B7EA-7B93-1A59-ACE0-46F4C1F3153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90095" y="5318958"/>
            <a:ext cx="2651812" cy="92553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About EDI – Elektronikas un datorzinātņu institūts">
            <a:extLst>
              <a:ext uri="{FF2B5EF4-FFF2-40B4-BE49-F238E27FC236}">
                <a16:creationId xmlns:a16="http://schemas.microsoft.com/office/drawing/2014/main" id="{47B478F8-3846-0F66-81B9-1B49DCAA87C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0894" y="3595184"/>
            <a:ext cx="3438596" cy="86953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flag of Latvia | Britannica">
            <a:extLst>
              <a:ext uri="{FF2B5EF4-FFF2-40B4-BE49-F238E27FC236}">
                <a16:creationId xmlns:a16="http://schemas.microsoft.com/office/drawing/2014/main" id="{A7E4D558-013D-EA56-426A-138B0478773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98436" y="3632474"/>
            <a:ext cx="1307454" cy="65372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8" descr="Sabiedrība ar ierobežotu atbildību &quot;Baltic Satellite Service&quot; |  business.gov.lv - Valsts platforma biznesa attīstībai">
            <a:extLst>
              <a:ext uri="{FF2B5EF4-FFF2-40B4-BE49-F238E27FC236}">
                <a16:creationId xmlns:a16="http://schemas.microsoft.com/office/drawing/2014/main" id="{9D49A124-B3B8-B81D-9278-2E01480C762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07622" y="5283891"/>
            <a:ext cx="2178950" cy="914421"/>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804A32C7-450B-D4B5-3E72-19B2D22F207D}"/>
              </a:ext>
            </a:extLst>
          </p:cNvPr>
          <p:cNvSpPr/>
          <p:nvPr/>
        </p:nvSpPr>
        <p:spPr>
          <a:xfrm>
            <a:off x="6267241" y="640614"/>
            <a:ext cx="5193792" cy="2743200"/>
          </a:xfrm>
          <a:prstGeom prst="rect">
            <a:avLst/>
          </a:prstGeom>
          <a:solidFill>
            <a:schemeClr val="bg1"/>
          </a:solidFill>
          <a:ln w="1111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45C28A8-5F6C-4035-55B7-EB7F41DAA849}"/>
              </a:ext>
            </a:extLst>
          </p:cNvPr>
          <p:cNvSpPr txBox="1"/>
          <p:nvPr/>
        </p:nvSpPr>
        <p:spPr>
          <a:xfrm>
            <a:off x="6712794" y="1476295"/>
            <a:ext cx="4561250" cy="1200329"/>
          </a:xfrm>
          <a:prstGeom prst="rect">
            <a:avLst/>
          </a:prstGeom>
          <a:noFill/>
        </p:spPr>
        <p:txBody>
          <a:bodyPr wrap="square" rtlCol="0">
            <a:spAutoFit/>
          </a:bodyPr>
          <a:lstStyle/>
          <a:p>
            <a:r>
              <a:rPr lang="en-US" sz="2400" dirty="0"/>
              <a:t>Quantifying war damage in Ukraine based on EO data (impact to global food production)</a:t>
            </a:r>
          </a:p>
        </p:txBody>
      </p:sp>
      <p:pic>
        <p:nvPicPr>
          <p:cNvPr id="31" name="Picture 30" descr="Graphical user interface, text&#10;&#10;Description automatically generated with medium confidence">
            <a:extLst>
              <a:ext uri="{FF2B5EF4-FFF2-40B4-BE49-F238E27FC236}">
                <a16:creationId xmlns:a16="http://schemas.microsoft.com/office/drawing/2014/main" id="{91F41D0C-F026-EFDD-7F1E-EFA9D6A1DBD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320904" y="331347"/>
            <a:ext cx="2647351" cy="1546173"/>
          </a:xfrm>
          <a:prstGeom prst="rect">
            <a:avLst/>
          </a:prstGeom>
        </p:spPr>
      </p:pic>
      <p:pic>
        <p:nvPicPr>
          <p:cNvPr id="32" name="Picture 22">
            <a:extLst>
              <a:ext uri="{FF2B5EF4-FFF2-40B4-BE49-F238E27FC236}">
                <a16:creationId xmlns:a16="http://schemas.microsoft.com/office/drawing/2014/main" id="{72F2FF5A-53F3-8E5A-4CA8-EE0D43A3152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328924" y="717357"/>
            <a:ext cx="1046765" cy="72714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CloudFerro – Impressive Project">
            <a:extLst>
              <a:ext uri="{FF2B5EF4-FFF2-40B4-BE49-F238E27FC236}">
                <a16:creationId xmlns:a16="http://schemas.microsoft.com/office/drawing/2014/main" id="{67A6E6E3-DEB9-77C9-E463-53CB608AA12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49356" y="2585575"/>
            <a:ext cx="1981279" cy="691505"/>
          </a:xfrm>
          <a:prstGeom prst="rect">
            <a:avLst/>
          </a:prstGeom>
          <a:noFill/>
          <a:extLst>
            <a:ext uri="{909E8E84-426E-40DD-AFC4-6F175D3DCCD1}">
              <a14:hiddenFill xmlns:a14="http://schemas.microsoft.com/office/drawing/2010/main">
                <a:solidFill>
                  <a:srgbClr val="FFFFFF"/>
                </a:solidFill>
              </a14:hiddenFill>
            </a:ext>
          </a:extLst>
        </p:spPr>
      </p:pic>
      <p:sp>
        <p:nvSpPr>
          <p:cNvPr id="34" name="Segnaposto piè di pagina 3">
            <a:extLst>
              <a:ext uri="{FF2B5EF4-FFF2-40B4-BE49-F238E27FC236}">
                <a16:creationId xmlns:a16="http://schemas.microsoft.com/office/drawing/2014/main" id="{5D631031-B644-ECC2-E7ED-DA7F72CCDD89}"/>
              </a:ext>
            </a:extLst>
          </p:cNvPr>
          <p:cNvSpPr txBox="1">
            <a:spLocks/>
          </p:cNvSpPr>
          <p:nvPr/>
        </p:nvSpPr>
        <p:spPr>
          <a:xfrm>
            <a:off x="10887" y="6607796"/>
            <a:ext cx="2145167" cy="250204"/>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solidFill>
                  <a:schemeClr val="tx1"/>
                </a:solidFill>
              </a:rPr>
              <a:t>Slide courtesy Dave Heyns</a:t>
            </a:r>
            <a:endParaRPr lang="it-IT" dirty="0">
              <a:solidFill>
                <a:schemeClr val="tx1"/>
              </a:solidFill>
            </a:endParaRPr>
          </a:p>
        </p:txBody>
      </p:sp>
    </p:spTree>
    <p:extLst>
      <p:ext uri="{BB962C8B-B14F-4D97-AF65-F5344CB8AC3E}">
        <p14:creationId xmlns:p14="http://schemas.microsoft.com/office/powerpoint/2010/main" val="1113438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65092-9F3C-B8F9-6AB2-D353D25A5303}"/>
              </a:ext>
            </a:extLst>
          </p:cNvPr>
          <p:cNvSpPr>
            <a:spLocks noGrp="1"/>
          </p:cNvSpPr>
          <p:nvPr>
            <p:ph type="title"/>
          </p:nvPr>
        </p:nvSpPr>
        <p:spPr/>
        <p:txBody>
          <a:bodyPr/>
          <a:lstStyle/>
          <a:p>
            <a:r>
              <a:rPr lang="en-NO" dirty="0"/>
              <a:t>EOSC-Future project - April 2020 – September 2023</a:t>
            </a:r>
          </a:p>
        </p:txBody>
      </p:sp>
      <p:sp>
        <p:nvSpPr>
          <p:cNvPr id="3" name="Content Placeholder 2">
            <a:extLst>
              <a:ext uri="{FF2B5EF4-FFF2-40B4-BE49-F238E27FC236}">
                <a16:creationId xmlns:a16="http://schemas.microsoft.com/office/drawing/2014/main" id="{12C4BDDB-AA7C-733A-2EF0-4A7D7DE00C65}"/>
              </a:ext>
            </a:extLst>
          </p:cNvPr>
          <p:cNvSpPr>
            <a:spLocks noGrp="1"/>
          </p:cNvSpPr>
          <p:nvPr>
            <p:ph idx="1"/>
          </p:nvPr>
        </p:nvSpPr>
        <p:spPr>
          <a:xfrm>
            <a:off x="838200" y="1204574"/>
            <a:ext cx="11191240" cy="5004100"/>
          </a:xfrm>
        </p:spPr>
        <p:txBody>
          <a:bodyPr/>
          <a:lstStyle/>
          <a:p>
            <a:pPr marL="0" indent="0">
              <a:buNone/>
            </a:pPr>
            <a:endParaRPr lang="en-GB" dirty="0"/>
          </a:p>
          <a:p>
            <a:pPr marL="0" indent="0">
              <a:buNone/>
            </a:pPr>
            <a:r>
              <a:rPr lang="en-GB" dirty="0"/>
              <a:t>D</a:t>
            </a:r>
            <a:r>
              <a:rPr lang="en-NO" dirty="0"/>
              <a:t>emand assessment</a:t>
            </a:r>
          </a:p>
          <a:p>
            <a:pPr marL="0" indent="0">
              <a:buNone/>
            </a:pPr>
            <a:endParaRPr lang="en-NO" dirty="0"/>
          </a:p>
          <a:p>
            <a:pPr marL="0" indent="0">
              <a:buNone/>
            </a:pPr>
            <a:r>
              <a:rPr lang="en-NO" dirty="0"/>
              <a:t>Delivery channels </a:t>
            </a:r>
          </a:p>
          <a:p>
            <a:pPr marL="0" indent="0">
              <a:buNone/>
            </a:pPr>
            <a:endParaRPr lang="en-NO" dirty="0"/>
          </a:p>
          <a:p>
            <a:pPr marL="0" indent="0">
              <a:buNone/>
            </a:pPr>
            <a:r>
              <a:rPr lang="en-NO" dirty="0"/>
              <a:t>Buying data</a:t>
            </a:r>
          </a:p>
          <a:p>
            <a:pPr marL="0" indent="0">
              <a:buNone/>
            </a:pPr>
            <a:endParaRPr lang="en-NO" dirty="0"/>
          </a:p>
          <a:p>
            <a:pPr marL="0" indent="0">
              <a:buNone/>
            </a:pPr>
            <a:r>
              <a:rPr lang="en-NO" dirty="0"/>
              <a:t>Service sustainability – EOSC Association TF sustainable financing</a:t>
            </a:r>
          </a:p>
          <a:p>
            <a:pPr marL="0" indent="0">
              <a:buNone/>
            </a:pPr>
            <a:endParaRPr lang="en-NO" dirty="0"/>
          </a:p>
          <a:p>
            <a:endParaRPr lang="en-NO" dirty="0"/>
          </a:p>
        </p:txBody>
      </p:sp>
      <p:sp>
        <p:nvSpPr>
          <p:cNvPr id="4" name="Title 1">
            <a:extLst>
              <a:ext uri="{FF2B5EF4-FFF2-40B4-BE49-F238E27FC236}">
                <a16:creationId xmlns:a16="http://schemas.microsoft.com/office/drawing/2014/main" id="{C87A90F3-5E19-FC96-77D2-8BDD1BF406AC}"/>
              </a:ext>
            </a:extLst>
          </p:cNvPr>
          <p:cNvSpPr txBox="1">
            <a:spLocks/>
          </p:cNvSpPr>
          <p:nvPr/>
        </p:nvSpPr>
        <p:spPr>
          <a:xfrm>
            <a:off x="838200" y="1204574"/>
            <a:ext cx="11191240" cy="10843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2"/>
                </a:solidFill>
                <a:latin typeface="Corbel" panose="020B0503020204020204" pitchFamily="34" charset="0"/>
                <a:ea typeface="+mj-ea"/>
                <a:cs typeface="+mj-cs"/>
              </a:defRPr>
            </a:lvl1pPr>
          </a:lstStyle>
          <a:p>
            <a:endParaRPr lang="en-NO" dirty="0"/>
          </a:p>
        </p:txBody>
      </p:sp>
      <p:cxnSp>
        <p:nvCxnSpPr>
          <p:cNvPr id="9" name="Straight Arrow Connector 8">
            <a:extLst>
              <a:ext uri="{FF2B5EF4-FFF2-40B4-BE49-F238E27FC236}">
                <a16:creationId xmlns:a16="http://schemas.microsoft.com/office/drawing/2014/main" id="{C4D33F32-EDE9-1F45-D942-4CDA55AE442D}"/>
              </a:ext>
            </a:extLst>
          </p:cNvPr>
          <p:cNvCxnSpPr>
            <a:cxnSpLocks/>
          </p:cNvCxnSpPr>
          <p:nvPr/>
        </p:nvCxnSpPr>
        <p:spPr>
          <a:xfrm>
            <a:off x="3631776" y="3152570"/>
            <a:ext cx="1052519"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Table 10">
            <a:extLst>
              <a:ext uri="{FF2B5EF4-FFF2-40B4-BE49-F238E27FC236}">
                <a16:creationId xmlns:a16="http://schemas.microsoft.com/office/drawing/2014/main" id="{BE686275-98F4-27B2-E19E-D01BBD3811A9}"/>
              </a:ext>
            </a:extLst>
          </p:cNvPr>
          <p:cNvGraphicFramePr>
            <a:graphicFrameLocks noGrp="1"/>
          </p:cNvGraphicFramePr>
          <p:nvPr>
            <p:extLst>
              <p:ext uri="{D42A27DB-BD31-4B8C-83A1-F6EECF244321}">
                <p14:modId xmlns:p14="http://schemas.microsoft.com/office/powerpoint/2010/main" val="3518042853"/>
              </p:ext>
            </p:extLst>
          </p:nvPr>
        </p:nvGraphicFramePr>
        <p:xfrm>
          <a:off x="4876801" y="1321742"/>
          <a:ext cx="7152639" cy="3302000"/>
        </p:xfrm>
        <a:graphic>
          <a:graphicData uri="http://schemas.openxmlformats.org/drawingml/2006/table">
            <a:tbl>
              <a:tblPr firstRow="1" bandRow="1">
                <a:tableStyleId>{5C22544A-7EE6-4342-B048-85BDC9FD1C3A}</a:tableStyleId>
              </a:tblPr>
              <a:tblGrid>
                <a:gridCol w="2839096">
                  <a:extLst>
                    <a:ext uri="{9D8B030D-6E8A-4147-A177-3AD203B41FA5}">
                      <a16:colId xmlns:a16="http://schemas.microsoft.com/office/drawing/2014/main" val="2792131269"/>
                    </a:ext>
                  </a:extLst>
                </a:gridCol>
                <a:gridCol w="3064399">
                  <a:extLst>
                    <a:ext uri="{9D8B030D-6E8A-4147-A177-3AD203B41FA5}">
                      <a16:colId xmlns:a16="http://schemas.microsoft.com/office/drawing/2014/main" val="1735399229"/>
                    </a:ext>
                  </a:extLst>
                </a:gridCol>
                <a:gridCol w="1249144">
                  <a:extLst>
                    <a:ext uri="{9D8B030D-6E8A-4147-A177-3AD203B41FA5}">
                      <a16:colId xmlns:a16="http://schemas.microsoft.com/office/drawing/2014/main" val="887009649"/>
                    </a:ext>
                  </a:extLst>
                </a:gridCol>
              </a:tblGrid>
              <a:tr h="370840">
                <a:tc>
                  <a:txBody>
                    <a:bodyPr/>
                    <a:lstStyle/>
                    <a:p>
                      <a:r>
                        <a:rPr lang="en-NO" dirty="0"/>
                        <a:t>Aggregator</a:t>
                      </a:r>
                    </a:p>
                  </a:txBody>
                  <a:tcPr/>
                </a:tc>
                <a:tc>
                  <a:txBody>
                    <a:bodyPr/>
                    <a:lstStyle/>
                    <a:p>
                      <a:r>
                        <a:rPr lang="en-NO" dirty="0"/>
                        <a:t>Solution</a:t>
                      </a:r>
                    </a:p>
                  </a:txBody>
                  <a:tcPr/>
                </a:tc>
                <a:tc>
                  <a:txBody>
                    <a:bodyPr/>
                    <a:lstStyle/>
                    <a:p>
                      <a:r>
                        <a:rPr lang="en-NO" dirty="0"/>
                        <a:t>Platform</a:t>
                      </a:r>
                    </a:p>
                  </a:txBody>
                  <a:tcPr/>
                </a:tc>
                <a:extLst>
                  <a:ext uri="{0D108BD9-81ED-4DB2-BD59-A6C34878D82A}">
                    <a16:rowId xmlns:a16="http://schemas.microsoft.com/office/drawing/2014/main" val="1425721964"/>
                  </a:ext>
                </a:extLst>
              </a:tr>
              <a:tr h="370840">
                <a:tc>
                  <a:txBody>
                    <a:bodyPr/>
                    <a:lstStyle/>
                    <a:p>
                      <a:r>
                        <a:rPr lang="en-NO" dirty="0"/>
                        <a:t>GWDG Germany</a:t>
                      </a:r>
                    </a:p>
                  </a:txBody>
                  <a:tcPr/>
                </a:tc>
                <a:tc>
                  <a:txBody>
                    <a:bodyPr/>
                    <a:lstStyle/>
                    <a:p>
                      <a:r>
                        <a:rPr lang="en-NO" dirty="0"/>
                        <a:t>AWS Trusted Research Environment</a:t>
                      </a:r>
                    </a:p>
                  </a:txBody>
                  <a:tcPr/>
                </a:tc>
                <a:tc>
                  <a:txBody>
                    <a:bodyPr/>
                    <a:lstStyle/>
                    <a:p>
                      <a:r>
                        <a:rPr lang="en-NO" dirty="0"/>
                        <a:t>AWS</a:t>
                      </a:r>
                    </a:p>
                  </a:txBody>
                  <a:tcPr/>
                </a:tc>
                <a:extLst>
                  <a:ext uri="{0D108BD9-81ED-4DB2-BD59-A6C34878D82A}">
                    <a16:rowId xmlns:a16="http://schemas.microsoft.com/office/drawing/2014/main" val="2819049139"/>
                  </a:ext>
                </a:extLst>
              </a:tr>
              <a:tr h="370840">
                <a:tc>
                  <a:txBody>
                    <a:bodyPr/>
                    <a:lstStyle/>
                    <a:p>
                      <a:r>
                        <a:rPr lang="en-NO" dirty="0"/>
                        <a:t>Portugese national computing infrastructure</a:t>
                      </a:r>
                    </a:p>
                  </a:txBody>
                  <a:tcPr/>
                </a:tc>
                <a:tc>
                  <a:txBody>
                    <a:bodyPr/>
                    <a:lstStyle/>
                    <a:p>
                      <a:r>
                        <a:rPr lang="en-NO" dirty="0"/>
                        <a:t>Commodity Google Cloud</a:t>
                      </a:r>
                    </a:p>
                  </a:txBody>
                  <a:tcPr/>
                </a:tc>
                <a:tc>
                  <a:txBody>
                    <a:bodyPr/>
                    <a:lstStyle/>
                    <a:p>
                      <a:r>
                        <a:rPr lang="en-NO" dirty="0"/>
                        <a:t>Google</a:t>
                      </a:r>
                    </a:p>
                  </a:txBody>
                  <a:tcPr/>
                </a:tc>
                <a:extLst>
                  <a:ext uri="{0D108BD9-81ED-4DB2-BD59-A6C34878D82A}">
                    <a16:rowId xmlns:a16="http://schemas.microsoft.com/office/drawing/2014/main" val="632978946"/>
                  </a:ext>
                </a:extLst>
              </a:tr>
              <a:tr h="370840">
                <a:tc>
                  <a:txBody>
                    <a:bodyPr/>
                    <a:lstStyle/>
                    <a:p>
                      <a:r>
                        <a:rPr lang="en-NO" dirty="0"/>
                        <a:t>SURF</a:t>
                      </a:r>
                    </a:p>
                  </a:txBody>
                  <a:tcPr/>
                </a:tc>
                <a:tc>
                  <a:txBody>
                    <a:bodyPr/>
                    <a:lstStyle/>
                    <a:p>
                      <a:r>
                        <a:rPr lang="en-NO" dirty="0"/>
                        <a:t>European Environment for Scientific Software Installation</a:t>
                      </a:r>
                    </a:p>
                  </a:txBody>
                  <a:tcPr/>
                </a:tc>
                <a:tc>
                  <a:txBody>
                    <a:bodyPr/>
                    <a:lstStyle/>
                    <a:p>
                      <a:r>
                        <a:rPr lang="en-NO" dirty="0"/>
                        <a:t>Microsoft</a:t>
                      </a:r>
                    </a:p>
                  </a:txBody>
                  <a:tcPr/>
                </a:tc>
                <a:extLst>
                  <a:ext uri="{0D108BD9-81ED-4DB2-BD59-A6C34878D82A}">
                    <a16:rowId xmlns:a16="http://schemas.microsoft.com/office/drawing/2014/main" val="736380009"/>
                  </a:ext>
                </a:extLst>
              </a:tr>
              <a:tr h="370840">
                <a:tc>
                  <a:txBody>
                    <a:bodyPr/>
                    <a:lstStyle/>
                    <a:p>
                      <a:r>
                        <a:rPr lang="en-NO" dirty="0"/>
                        <a:t>University of Sussex Applied Language Modelling Facility</a:t>
                      </a:r>
                    </a:p>
                  </a:txBody>
                  <a:tcPr/>
                </a:tc>
                <a:tc>
                  <a:txBody>
                    <a:bodyPr/>
                    <a:lstStyle/>
                    <a:p>
                      <a:r>
                        <a:rPr lang="en-NO" dirty="0"/>
                        <a:t>Hate Classifier service</a:t>
                      </a:r>
                    </a:p>
                  </a:txBody>
                  <a:tcPr/>
                </a:tc>
                <a:tc>
                  <a:txBody>
                    <a:bodyPr/>
                    <a:lstStyle/>
                    <a:p>
                      <a:r>
                        <a:rPr lang="en-NO" dirty="0"/>
                        <a:t>Oracle</a:t>
                      </a:r>
                    </a:p>
                  </a:txBody>
                  <a:tcPr/>
                </a:tc>
                <a:extLst>
                  <a:ext uri="{0D108BD9-81ED-4DB2-BD59-A6C34878D82A}">
                    <a16:rowId xmlns:a16="http://schemas.microsoft.com/office/drawing/2014/main" val="668446671"/>
                  </a:ext>
                </a:extLst>
              </a:tr>
              <a:tr h="370840">
                <a:tc>
                  <a:txBody>
                    <a:bodyPr/>
                    <a:lstStyle/>
                    <a:p>
                      <a:r>
                        <a:rPr lang="en-NO" dirty="0"/>
                        <a:t>Vienna Scientific Cluster</a:t>
                      </a:r>
                    </a:p>
                  </a:txBody>
                  <a:tcPr/>
                </a:tc>
                <a:tc>
                  <a:txBody>
                    <a:bodyPr/>
                    <a:lstStyle/>
                    <a:p>
                      <a:r>
                        <a:rPr lang="en-NO" dirty="0"/>
                        <a:t>OpenScienceLabs for HPC</a:t>
                      </a:r>
                    </a:p>
                  </a:txBody>
                  <a:tcPr/>
                </a:tc>
                <a:tc>
                  <a:txBody>
                    <a:bodyPr/>
                    <a:lstStyle/>
                    <a:p>
                      <a:r>
                        <a:rPr lang="en-NO" dirty="0"/>
                        <a:t>Google</a:t>
                      </a:r>
                    </a:p>
                  </a:txBody>
                  <a:tcPr/>
                </a:tc>
                <a:extLst>
                  <a:ext uri="{0D108BD9-81ED-4DB2-BD59-A6C34878D82A}">
                    <a16:rowId xmlns:a16="http://schemas.microsoft.com/office/drawing/2014/main" val="3637988302"/>
                  </a:ext>
                </a:extLst>
              </a:tr>
            </a:tbl>
          </a:graphicData>
        </a:graphic>
      </p:graphicFrame>
    </p:spTree>
    <p:extLst>
      <p:ext uri="{BB962C8B-B14F-4D97-AF65-F5344CB8AC3E}">
        <p14:creationId xmlns:p14="http://schemas.microsoft.com/office/powerpoint/2010/main" val="279027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9E8A69-6593-33C2-D711-FBA736AA6316}"/>
              </a:ext>
            </a:extLst>
          </p:cNvPr>
          <p:cNvPicPr>
            <a:picLocks noChangeAspect="1"/>
          </p:cNvPicPr>
          <p:nvPr/>
        </p:nvPicPr>
        <p:blipFill>
          <a:blip r:embed="rId3"/>
          <a:stretch>
            <a:fillRect/>
          </a:stretch>
        </p:blipFill>
        <p:spPr>
          <a:xfrm>
            <a:off x="6679152" y="6395359"/>
            <a:ext cx="4063951" cy="396537"/>
          </a:xfrm>
          <a:prstGeom prst="rect">
            <a:avLst/>
          </a:prstGeom>
        </p:spPr>
      </p:pic>
      <p:pic>
        <p:nvPicPr>
          <p:cNvPr id="5" name="Picture 4">
            <a:extLst>
              <a:ext uri="{FF2B5EF4-FFF2-40B4-BE49-F238E27FC236}">
                <a16:creationId xmlns:a16="http://schemas.microsoft.com/office/drawing/2014/main" id="{5A5F9A45-4EBE-ECC6-219F-5C69D7FBD5CA}"/>
              </a:ext>
            </a:extLst>
          </p:cNvPr>
          <p:cNvPicPr>
            <a:picLocks noChangeAspect="1"/>
          </p:cNvPicPr>
          <p:nvPr/>
        </p:nvPicPr>
        <p:blipFill>
          <a:blip r:embed="rId3"/>
          <a:stretch>
            <a:fillRect/>
          </a:stretch>
        </p:blipFill>
        <p:spPr>
          <a:xfrm>
            <a:off x="6096000" y="5998822"/>
            <a:ext cx="4063951" cy="396537"/>
          </a:xfrm>
          <a:prstGeom prst="rect">
            <a:avLst/>
          </a:prstGeom>
        </p:spPr>
      </p:pic>
      <p:sp>
        <p:nvSpPr>
          <p:cNvPr id="2" name="Rectangle 1">
            <a:extLst>
              <a:ext uri="{FF2B5EF4-FFF2-40B4-BE49-F238E27FC236}">
                <a16:creationId xmlns:a16="http://schemas.microsoft.com/office/drawing/2014/main" id="{7F0F12AF-4785-DF29-D7DC-CB7914A84F77}"/>
              </a:ext>
            </a:extLst>
          </p:cNvPr>
          <p:cNvSpPr/>
          <p:nvPr/>
        </p:nvSpPr>
        <p:spPr>
          <a:xfrm>
            <a:off x="6648321" y="4352635"/>
            <a:ext cx="2652590" cy="2017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O" sz="2400" dirty="0"/>
              <a:t>EOSC Exchange</a:t>
            </a:r>
          </a:p>
        </p:txBody>
      </p:sp>
      <p:sp>
        <p:nvSpPr>
          <p:cNvPr id="3" name="Rounded Rectangle 2">
            <a:extLst>
              <a:ext uri="{FF2B5EF4-FFF2-40B4-BE49-F238E27FC236}">
                <a16:creationId xmlns:a16="http://schemas.microsoft.com/office/drawing/2014/main" id="{58A82F47-2B8A-A2BA-6D03-9DC5ADAE22B4}"/>
              </a:ext>
            </a:extLst>
          </p:cNvPr>
          <p:cNvSpPr/>
          <p:nvPr/>
        </p:nvSpPr>
        <p:spPr>
          <a:xfrm>
            <a:off x="6648321" y="464424"/>
            <a:ext cx="5543679" cy="1530521"/>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dirty="0"/>
              <a:t>1 million </a:t>
            </a:r>
            <a:r>
              <a:rPr lang="nb-NO" sz="2400" dirty="0" err="1"/>
              <a:t>researchers</a:t>
            </a:r>
            <a:r>
              <a:rPr lang="nb-NO" sz="2400" dirty="0"/>
              <a:t> </a:t>
            </a:r>
          </a:p>
          <a:p>
            <a:pPr algn="ctr"/>
            <a:r>
              <a:rPr lang="nb-NO" sz="2400" dirty="0"/>
              <a:t>5000+ </a:t>
            </a:r>
            <a:r>
              <a:rPr lang="nb-NO" sz="2400" dirty="0" err="1"/>
              <a:t>institutions</a:t>
            </a:r>
            <a:r>
              <a:rPr lang="nb-NO" sz="2400" dirty="0"/>
              <a:t> 40+ </a:t>
            </a:r>
            <a:r>
              <a:rPr lang="nb-NO" sz="2400" dirty="0" err="1"/>
              <a:t>countries</a:t>
            </a:r>
            <a:endParaRPr lang="en-NO" sz="2400" dirty="0"/>
          </a:p>
        </p:txBody>
      </p:sp>
      <p:sp>
        <p:nvSpPr>
          <p:cNvPr id="6" name="Rectangle 5">
            <a:extLst>
              <a:ext uri="{FF2B5EF4-FFF2-40B4-BE49-F238E27FC236}">
                <a16:creationId xmlns:a16="http://schemas.microsoft.com/office/drawing/2014/main" id="{DD250421-633A-58B5-6444-34750FF23781}"/>
              </a:ext>
            </a:extLst>
          </p:cNvPr>
          <p:cNvSpPr/>
          <p:nvPr/>
        </p:nvSpPr>
        <p:spPr>
          <a:xfrm>
            <a:off x="6648320" y="2973102"/>
            <a:ext cx="5543679" cy="117271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delivery channels:</a:t>
            </a:r>
          </a:p>
          <a:p>
            <a:pPr algn="ctr"/>
            <a:r>
              <a:rPr lang="en-GB" sz="2400" dirty="0" err="1"/>
              <a:t>i</a:t>
            </a:r>
            <a:r>
              <a:rPr lang="en-NO" sz="2400" dirty="0"/>
              <a:t>nstitutions, research infrastructures, eInfrastructures</a:t>
            </a:r>
          </a:p>
        </p:txBody>
      </p:sp>
      <p:sp>
        <p:nvSpPr>
          <p:cNvPr id="8" name="Up Arrow 7">
            <a:extLst>
              <a:ext uri="{FF2B5EF4-FFF2-40B4-BE49-F238E27FC236}">
                <a16:creationId xmlns:a16="http://schemas.microsoft.com/office/drawing/2014/main" id="{66BFC772-3E86-FB50-E2F6-560CA1470599}"/>
              </a:ext>
            </a:extLst>
          </p:cNvPr>
          <p:cNvSpPr/>
          <p:nvPr/>
        </p:nvSpPr>
        <p:spPr>
          <a:xfrm>
            <a:off x="7718266" y="2236469"/>
            <a:ext cx="512699" cy="524069"/>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9" name="Up Arrow 8">
            <a:extLst>
              <a:ext uri="{FF2B5EF4-FFF2-40B4-BE49-F238E27FC236}">
                <a16:creationId xmlns:a16="http://schemas.microsoft.com/office/drawing/2014/main" id="{DBAD849F-1D35-80F5-090C-5F39985C9173}"/>
              </a:ext>
            </a:extLst>
          </p:cNvPr>
          <p:cNvSpPr/>
          <p:nvPr/>
        </p:nvSpPr>
        <p:spPr>
          <a:xfrm>
            <a:off x="10373168" y="2207509"/>
            <a:ext cx="512699" cy="524069"/>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3" name="Rectangle 12">
            <a:extLst>
              <a:ext uri="{FF2B5EF4-FFF2-40B4-BE49-F238E27FC236}">
                <a16:creationId xmlns:a16="http://schemas.microsoft.com/office/drawing/2014/main" id="{E38C0D7D-5598-0418-181E-986DEC59FAB4}"/>
              </a:ext>
            </a:extLst>
          </p:cNvPr>
          <p:cNvSpPr/>
          <p:nvPr/>
        </p:nvSpPr>
        <p:spPr>
          <a:xfrm>
            <a:off x="6648321" y="5643213"/>
            <a:ext cx="1878616" cy="72847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dirty="0" err="1"/>
              <a:t>commercial</a:t>
            </a:r>
            <a:r>
              <a:rPr lang="nb-NO" sz="2400" dirty="0"/>
              <a:t> services</a:t>
            </a:r>
            <a:endParaRPr lang="en-NO" sz="2400" dirty="0"/>
          </a:p>
        </p:txBody>
      </p:sp>
      <p:sp>
        <p:nvSpPr>
          <p:cNvPr id="14" name="Rectangle 13">
            <a:extLst>
              <a:ext uri="{FF2B5EF4-FFF2-40B4-BE49-F238E27FC236}">
                <a16:creationId xmlns:a16="http://schemas.microsoft.com/office/drawing/2014/main" id="{6383D1B1-45BC-E777-D00A-92FFEE8FF8B2}"/>
              </a:ext>
            </a:extLst>
          </p:cNvPr>
          <p:cNvSpPr/>
          <p:nvPr/>
        </p:nvSpPr>
        <p:spPr>
          <a:xfrm>
            <a:off x="9559573" y="4358376"/>
            <a:ext cx="2652589" cy="2017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dirty="0"/>
              <a:t>Data </a:t>
            </a:r>
            <a:r>
              <a:rPr lang="nb-NO" sz="2400" dirty="0" err="1"/>
              <a:t>Federation</a:t>
            </a:r>
            <a:endParaRPr lang="en-NO" sz="2400" dirty="0"/>
          </a:p>
        </p:txBody>
      </p:sp>
      <p:pic>
        <p:nvPicPr>
          <p:cNvPr id="2050" name="Picture 2">
            <a:extLst>
              <a:ext uri="{FF2B5EF4-FFF2-40B4-BE49-F238E27FC236}">
                <a16:creationId xmlns:a16="http://schemas.microsoft.com/office/drawing/2014/main" id="{D0B3F9EC-005F-E6A1-AF23-E9E20BC0AA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03" y="4440803"/>
            <a:ext cx="2781824" cy="1322453"/>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a:extLst>
              <a:ext uri="{FF2B5EF4-FFF2-40B4-BE49-F238E27FC236}">
                <a16:creationId xmlns:a16="http://schemas.microsoft.com/office/drawing/2014/main" id="{E21585EE-D19C-275D-6CFA-85001376AA32}"/>
              </a:ext>
            </a:extLst>
          </p:cNvPr>
          <p:cNvSpPr>
            <a:spLocks noGrp="1"/>
          </p:cNvSpPr>
          <p:nvPr>
            <p:ph type="title"/>
          </p:nvPr>
        </p:nvSpPr>
        <p:spPr>
          <a:xfrm>
            <a:off x="838200" y="-125296"/>
            <a:ext cx="5257800" cy="2224687"/>
          </a:xfrm>
        </p:spPr>
        <p:txBody>
          <a:bodyPr>
            <a:normAutofit/>
          </a:bodyPr>
          <a:lstStyle/>
          <a:p>
            <a:r>
              <a:rPr lang="en-NO" dirty="0"/>
              <a:t>2028: EOSC exists as an infrastructure</a:t>
            </a:r>
          </a:p>
        </p:txBody>
      </p:sp>
      <p:sp>
        <p:nvSpPr>
          <p:cNvPr id="21" name="Right Arrow 20">
            <a:extLst>
              <a:ext uri="{FF2B5EF4-FFF2-40B4-BE49-F238E27FC236}">
                <a16:creationId xmlns:a16="http://schemas.microsoft.com/office/drawing/2014/main" id="{BB6B6EBE-7131-D9FA-79A1-A8665E9FB7D6}"/>
              </a:ext>
            </a:extLst>
          </p:cNvPr>
          <p:cNvSpPr/>
          <p:nvPr/>
        </p:nvSpPr>
        <p:spPr>
          <a:xfrm>
            <a:off x="2960079" y="3802294"/>
            <a:ext cx="3384680" cy="14779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sz="2400" dirty="0"/>
              <a:t>Network, T&amp;I</a:t>
            </a:r>
          </a:p>
        </p:txBody>
      </p:sp>
      <p:sp>
        <p:nvSpPr>
          <p:cNvPr id="22" name="Right Arrow 21">
            <a:extLst>
              <a:ext uri="{FF2B5EF4-FFF2-40B4-BE49-F238E27FC236}">
                <a16:creationId xmlns:a16="http://schemas.microsoft.com/office/drawing/2014/main" id="{8774589D-7DFA-A134-863F-CE283D310F10}"/>
              </a:ext>
            </a:extLst>
          </p:cNvPr>
          <p:cNvSpPr/>
          <p:nvPr/>
        </p:nvSpPr>
        <p:spPr>
          <a:xfrm>
            <a:off x="2928608" y="5349849"/>
            <a:ext cx="3396666" cy="1477954"/>
          </a:xfrm>
          <a:prstGeom prst="rightArrow">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2400" dirty="0"/>
              <a:t>A</a:t>
            </a:r>
            <a:r>
              <a:rPr lang="en-NO" sz="2400" dirty="0"/>
              <a:t>ccess to commercial services?</a:t>
            </a:r>
          </a:p>
        </p:txBody>
      </p:sp>
    </p:spTree>
    <p:extLst>
      <p:ext uri="{BB962C8B-B14F-4D97-AF65-F5344CB8AC3E}">
        <p14:creationId xmlns:p14="http://schemas.microsoft.com/office/powerpoint/2010/main" val="54540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27AB6-6147-BDDF-5F10-83DF1674A47F}"/>
              </a:ext>
            </a:extLst>
          </p:cNvPr>
          <p:cNvSpPr>
            <a:spLocks noGrp="1"/>
          </p:cNvSpPr>
          <p:nvPr>
            <p:ph type="title"/>
          </p:nvPr>
        </p:nvSpPr>
        <p:spPr/>
        <p:txBody>
          <a:bodyPr/>
          <a:lstStyle/>
          <a:p>
            <a:r>
              <a:rPr lang="en-NO" dirty="0"/>
              <a:t>Opportunity</a:t>
            </a:r>
            <a:br>
              <a:rPr lang="en-NO" dirty="0"/>
            </a:br>
            <a:r>
              <a:rPr lang="en-NO" dirty="0"/>
              <a:t>&amp; choice!</a:t>
            </a:r>
          </a:p>
        </p:txBody>
      </p:sp>
      <p:sp>
        <p:nvSpPr>
          <p:cNvPr id="4" name="Oval 3">
            <a:extLst>
              <a:ext uri="{FF2B5EF4-FFF2-40B4-BE49-F238E27FC236}">
                <a16:creationId xmlns:a16="http://schemas.microsoft.com/office/drawing/2014/main" id="{80037904-E80F-CF5A-D62D-D4CE7E17A2A3}"/>
              </a:ext>
            </a:extLst>
          </p:cNvPr>
          <p:cNvSpPr/>
          <p:nvPr/>
        </p:nvSpPr>
        <p:spPr>
          <a:xfrm>
            <a:off x="524513" y="1710813"/>
            <a:ext cx="3937820" cy="3436374"/>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GÉANT (engine for) </a:t>
            </a:r>
            <a:r>
              <a:rPr lang="en-NO" sz="2400" dirty="0"/>
              <a:t>procurement-compliant agreements</a:t>
            </a:r>
          </a:p>
        </p:txBody>
      </p:sp>
      <p:sp>
        <p:nvSpPr>
          <p:cNvPr id="6" name="Rounded Rectangle 5">
            <a:extLst>
              <a:ext uri="{FF2B5EF4-FFF2-40B4-BE49-F238E27FC236}">
                <a16:creationId xmlns:a16="http://schemas.microsoft.com/office/drawing/2014/main" id="{48560FCC-4AB0-4F2E-4380-F6922F9235B8}"/>
              </a:ext>
            </a:extLst>
          </p:cNvPr>
          <p:cNvSpPr/>
          <p:nvPr/>
        </p:nvSpPr>
        <p:spPr>
          <a:xfrm>
            <a:off x="8745794" y="2051824"/>
            <a:ext cx="3283646" cy="328003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EOSC</a:t>
            </a:r>
          </a:p>
          <a:p>
            <a:pPr algn="ctr"/>
            <a:r>
              <a:rPr lang="en-GB" sz="2400" dirty="0"/>
              <a:t>P</a:t>
            </a:r>
            <a:r>
              <a:rPr lang="en-NO" sz="2400" dirty="0"/>
              <a:t>ortfolio procurement compliant agreements</a:t>
            </a:r>
          </a:p>
        </p:txBody>
      </p:sp>
      <p:sp>
        <p:nvSpPr>
          <p:cNvPr id="7" name="TextBox 6">
            <a:extLst>
              <a:ext uri="{FF2B5EF4-FFF2-40B4-BE49-F238E27FC236}">
                <a16:creationId xmlns:a16="http://schemas.microsoft.com/office/drawing/2014/main" id="{08513616-5019-3C24-E135-08D2885D0CAF}"/>
              </a:ext>
            </a:extLst>
          </p:cNvPr>
          <p:cNvSpPr txBox="1"/>
          <p:nvPr/>
        </p:nvSpPr>
        <p:spPr>
          <a:xfrm>
            <a:off x="6174374" y="3244334"/>
            <a:ext cx="1423788" cy="369332"/>
          </a:xfrm>
          <a:prstGeom prst="rect">
            <a:avLst/>
          </a:prstGeom>
          <a:noFill/>
        </p:spPr>
        <p:txBody>
          <a:bodyPr wrap="none" rtlCol="0">
            <a:spAutoFit/>
          </a:bodyPr>
          <a:lstStyle/>
          <a:p>
            <a:r>
              <a:rPr lang="en-GB" dirty="0">
                <a:solidFill>
                  <a:schemeClr val="bg1"/>
                </a:solidFill>
              </a:rPr>
              <a:t>O</a:t>
            </a:r>
            <a:r>
              <a:rPr lang="en-NO" dirty="0">
                <a:solidFill>
                  <a:schemeClr val="bg1"/>
                </a:solidFill>
              </a:rPr>
              <a:t>pportunity!</a:t>
            </a:r>
          </a:p>
        </p:txBody>
      </p:sp>
      <p:sp>
        <p:nvSpPr>
          <p:cNvPr id="3" name="Right Arrow 2">
            <a:extLst>
              <a:ext uri="{FF2B5EF4-FFF2-40B4-BE49-F238E27FC236}">
                <a16:creationId xmlns:a16="http://schemas.microsoft.com/office/drawing/2014/main" id="{6D4311AA-ABB4-0E26-F966-E784696377BC}"/>
              </a:ext>
            </a:extLst>
          </p:cNvPr>
          <p:cNvSpPr/>
          <p:nvPr/>
        </p:nvSpPr>
        <p:spPr>
          <a:xfrm>
            <a:off x="4304371" y="2902527"/>
            <a:ext cx="4817327" cy="1052946"/>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sz="2400" dirty="0"/>
              <a:t>2028</a:t>
            </a:r>
          </a:p>
        </p:txBody>
      </p:sp>
      <p:sp>
        <p:nvSpPr>
          <p:cNvPr id="5" name="Rounded Rectangle 4">
            <a:extLst>
              <a:ext uri="{FF2B5EF4-FFF2-40B4-BE49-F238E27FC236}">
                <a16:creationId xmlns:a16="http://schemas.microsoft.com/office/drawing/2014/main" id="{3AE5FD35-1EBA-4308-1FA6-CB85F45953E2}"/>
              </a:ext>
            </a:extLst>
          </p:cNvPr>
          <p:cNvSpPr/>
          <p:nvPr/>
        </p:nvSpPr>
        <p:spPr>
          <a:xfrm>
            <a:off x="4785313" y="2461051"/>
            <a:ext cx="3456878" cy="538627"/>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Practical</a:t>
            </a:r>
            <a:r>
              <a:rPr lang="en-NO" sz="2400" dirty="0"/>
              <a:t> value to EOSC</a:t>
            </a:r>
          </a:p>
        </p:txBody>
      </p:sp>
      <p:sp>
        <p:nvSpPr>
          <p:cNvPr id="9" name="Rounded Rectangle 8">
            <a:extLst>
              <a:ext uri="{FF2B5EF4-FFF2-40B4-BE49-F238E27FC236}">
                <a16:creationId xmlns:a16="http://schemas.microsoft.com/office/drawing/2014/main" id="{656D36E0-87D1-6577-C199-F8240CDE28D3}"/>
              </a:ext>
            </a:extLst>
          </p:cNvPr>
          <p:cNvSpPr/>
          <p:nvPr/>
        </p:nvSpPr>
        <p:spPr>
          <a:xfrm>
            <a:off x="4785313" y="1770087"/>
            <a:ext cx="3456878" cy="550574"/>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400" dirty="0" err="1"/>
              <a:t>Uniquely</a:t>
            </a:r>
            <a:r>
              <a:rPr lang="nb-NO" sz="2400" dirty="0"/>
              <a:t> </a:t>
            </a:r>
            <a:r>
              <a:rPr lang="nb-NO" sz="2400" dirty="0" err="1"/>
              <a:t>positioned</a:t>
            </a:r>
            <a:endParaRPr lang="en-NO" sz="2400" dirty="0"/>
          </a:p>
        </p:txBody>
      </p:sp>
      <p:sp>
        <p:nvSpPr>
          <p:cNvPr id="10" name="Rounded Rectangle 9">
            <a:extLst>
              <a:ext uri="{FF2B5EF4-FFF2-40B4-BE49-F238E27FC236}">
                <a16:creationId xmlns:a16="http://schemas.microsoft.com/office/drawing/2014/main" id="{CC400314-EE92-5D63-EFF7-9ED8F46A7B9E}"/>
              </a:ext>
            </a:extLst>
          </p:cNvPr>
          <p:cNvSpPr/>
          <p:nvPr/>
        </p:nvSpPr>
        <p:spPr>
          <a:xfrm>
            <a:off x="4785313" y="1093827"/>
            <a:ext cx="3456878" cy="538627"/>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400" dirty="0" err="1"/>
              <a:t>Enhances</a:t>
            </a:r>
            <a:r>
              <a:rPr lang="nb-NO" sz="2400" dirty="0"/>
              <a:t> </a:t>
            </a:r>
            <a:r>
              <a:rPr lang="nb-NO" sz="2400" dirty="0" err="1"/>
              <a:t>our</a:t>
            </a:r>
            <a:r>
              <a:rPr lang="nb-NO" sz="2400" dirty="0"/>
              <a:t> </a:t>
            </a:r>
            <a:r>
              <a:rPr lang="nb-NO" sz="2400" dirty="0" err="1"/>
              <a:t>capability</a:t>
            </a:r>
            <a:endParaRPr lang="en-NO" sz="2400" dirty="0"/>
          </a:p>
        </p:txBody>
      </p:sp>
      <p:sp>
        <p:nvSpPr>
          <p:cNvPr id="11" name="Rounded Rectangle 10">
            <a:extLst>
              <a:ext uri="{FF2B5EF4-FFF2-40B4-BE49-F238E27FC236}">
                <a16:creationId xmlns:a16="http://schemas.microsoft.com/office/drawing/2014/main" id="{E98FC3A7-875C-C483-75CC-C89C43307BFA}"/>
              </a:ext>
            </a:extLst>
          </p:cNvPr>
          <p:cNvSpPr/>
          <p:nvPr/>
        </p:nvSpPr>
        <p:spPr>
          <a:xfrm>
            <a:off x="4785313" y="422622"/>
            <a:ext cx="3456878" cy="538627"/>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400" dirty="0"/>
              <a:t>Who </a:t>
            </a:r>
            <a:r>
              <a:rPr lang="nb-NO" sz="2400" dirty="0" err="1"/>
              <a:t>else</a:t>
            </a:r>
            <a:r>
              <a:rPr lang="nb-NO" sz="2400" dirty="0"/>
              <a:t>?</a:t>
            </a:r>
            <a:endParaRPr lang="en-NO" sz="2400" dirty="0"/>
          </a:p>
        </p:txBody>
      </p:sp>
      <p:sp>
        <p:nvSpPr>
          <p:cNvPr id="14" name="Rounded Rectangle 13">
            <a:extLst>
              <a:ext uri="{FF2B5EF4-FFF2-40B4-BE49-F238E27FC236}">
                <a16:creationId xmlns:a16="http://schemas.microsoft.com/office/drawing/2014/main" id="{BD48AC82-F19F-8876-CCBB-B45E5BE3F2F8}"/>
              </a:ext>
            </a:extLst>
          </p:cNvPr>
          <p:cNvSpPr/>
          <p:nvPr/>
        </p:nvSpPr>
        <p:spPr>
          <a:xfrm>
            <a:off x="8745794" y="464424"/>
            <a:ext cx="3283646" cy="1530521"/>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dirty="0"/>
              <a:t>1 million </a:t>
            </a:r>
            <a:r>
              <a:rPr lang="nb-NO" sz="2400" dirty="0" err="1"/>
              <a:t>researchers</a:t>
            </a:r>
            <a:r>
              <a:rPr lang="nb-NO" sz="2400" dirty="0"/>
              <a:t> </a:t>
            </a:r>
          </a:p>
          <a:p>
            <a:pPr algn="ctr"/>
            <a:r>
              <a:rPr lang="nb-NO" sz="2400" dirty="0"/>
              <a:t>5000+ </a:t>
            </a:r>
            <a:r>
              <a:rPr lang="nb-NO" sz="2400" dirty="0" err="1"/>
              <a:t>institutions</a:t>
            </a:r>
            <a:r>
              <a:rPr lang="nb-NO" sz="2400" dirty="0"/>
              <a:t> </a:t>
            </a:r>
          </a:p>
          <a:p>
            <a:pPr algn="ctr"/>
            <a:r>
              <a:rPr lang="nb-NO" sz="2400" dirty="0"/>
              <a:t>40+ </a:t>
            </a:r>
            <a:r>
              <a:rPr lang="nb-NO" sz="2400" dirty="0" err="1"/>
              <a:t>countries</a:t>
            </a:r>
            <a:endParaRPr lang="en-NO" sz="2400" dirty="0"/>
          </a:p>
        </p:txBody>
      </p:sp>
      <p:sp>
        <p:nvSpPr>
          <p:cNvPr id="15" name="Rounded Rectangle 14">
            <a:extLst>
              <a:ext uri="{FF2B5EF4-FFF2-40B4-BE49-F238E27FC236}">
                <a16:creationId xmlns:a16="http://schemas.microsoft.com/office/drawing/2014/main" id="{604F6B00-6430-C9F2-0624-4C56069F6ABD}"/>
              </a:ext>
            </a:extLst>
          </p:cNvPr>
          <p:cNvSpPr/>
          <p:nvPr/>
        </p:nvSpPr>
        <p:spPr>
          <a:xfrm>
            <a:off x="4785313" y="4640732"/>
            <a:ext cx="3456878" cy="646929"/>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400" dirty="0"/>
              <a:t>stake </a:t>
            </a:r>
            <a:r>
              <a:rPr lang="nb-NO" sz="2400" dirty="0" err="1"/>
              <a:t>claim</a:t>
            </a:r>
            <a:endParaRPr lang="en-NO" sz="2400" dirty="0"/>
          </a:p>
        </p:txBody>
      </p:sp>
      <p:sp>
        <p:nvSpPr>
          <p:cNvPr id="16" name="Rounded Rectangle 15">
            <a:extLst>
              <a:ext uri="{FF2B5EF4-FFF2-40B4-BE49-F238E27FC236}">
                <a16:creationId xmlns:a16="http://schemas.microsoft.com/office/drawing/2014/main" id="{2A5724EC-49E0-D106-A235-ACC7FCDFE84C}"/>
              </a:ext>
            </a:extLst>
          </p:cNvPr>
          <p:cNvSpPr/>
          <p:nvPr/>
        </p:nvSpPr>
        <p:spPr>
          <a:xfrm>
            <a:off x="4791409" y="3858322"/>
            <a:ext cx="3456878" cy="646929"/>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400" dirty="0"/>
              <a:t>make </a:t>
            </a:r>
            <a:r>
              <a:rPr lang="nb-NO" sz="2400" dirty="0" err="1"/>
              <a:t>strategic</a:t>
            </a:r>
            <a:r>
              <a:rPr lang="nb-NO" sz="2400" dirty="0"/>
              <a:t> </a:t>
            </a:r>
            <a:r>
              <a:rPr lang="nb-NO" sz="2400" dirty="0" err="1"/>
              <a:t>objective</a:t>
            </a:r>
            <a:endParaRPr lang="en-NO" sz="2400" dirty="0"/>
          </a:p>
        </p:txBody>
      </p:sp>
      <p:sp>
        <p:nvSpPr>
          <p:cNvPr id="17" name="Rounded Rectangle 16">
            <a:extLst>
              <a:ext uri="{FF2B5EF4-FFF2-40B4-BE49-F238E27FC236}">
                <a16:creationId xmlns:a16="http://schemas.microsoft.com/office/drawing/2014/main" id="{A54EE323-3772-CF1A-C82A-030038262FCA}"/>
              </a:ext>
            </a:extLst>
          </p:cNvPr>
          <p:cNvSpPr/>
          <p:nvPr/>
        </p:nvSpPr>
        <p:spPr>
          <a:xfrm>
            <a:off x="1" y="6278827"/>
            <a:ext cx="3255263" cy="555503"/>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t>Questions? </a:t>
            </a:r>
            <a:r>
              <a:rPr lang="nb-NO" dirty="0" err="1"/>
              <a:t>jan.meijer@sikt.no</a:t>
            </a:r>
            <a:endParaRPr lang="en-NO" dirty="0"/>
          </a:p>
        </p:txBody>
      </p:sp>
      <p:sp>
        <p:nvSpPr>
          <p:cNvPr id="8" name="Rounded Rectangle 7">
            <a:extLst>
              <a:ext uri="{FF2B5EF4-FFF2-40B4-BE49-F238E27FC236}">
                <a16:creationId xmlns:a16="http://schemas.microsoft.com/office/drawing/2014/main" id="{EF71D92B-D3CA-7050-F76D-B7B934DC6F47}"/>
              </a:ext>
            </a:extLst>
          </p:cNvPr>
          <p:cNvSpPr/>
          <p:nvPr/>
        </p:nvSpPr>
        <p:spPr>
          <a:xfrm>
            <a:off x="4785313" y="5364627"/>
            <a:ext cx="3456878" cy="646929"/>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400" dirty="0" err="1"/>
              <a:t>Act</a:t>
            </a:r>
            <a:r>
              <a:rPr lang="nb-NO" sz="2400" dirty="0"/>
              <a:t>!</a:t>
            </a:r>
            <a:endParaRPr lang="en-NO" sz="2400" dirty="0"/>
          </a:p>
        </p:txBody>
      </p:sp>
    </p:spTree>
    <p:extLst>
      <p:ext uri="{BB962C8B-B14F-4D97-AF65-F5344CB8AC3E}">
        <p14:creationId xmlns:p14="http://schemas.microsoft.com/office/powerpoint/2010/main" val="379519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9" grpId="0" animBg="1"/>
      <p:bldP spid="10" grpId="0" animBg="1"/>
      <p:bldP spid="11" grpId="0" animBg="1"/>
      <p:bldP spid="15" grpId="0" animBg="1"/>
      <p:bldP spid="16" grpId="0" animBg="1"/>
      <p:bldP spid="1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155B6-19F2-8C88-0DF0-01867D8EEA30}"/>
              </a:ext>
            </a:extLst>
          </p:cNvPr>
          <p:cNvSpPr>
            <a:spLocks noGrp="1"/>
          </p:cNvSpPr>
          <p:nvPr>
            <p:ph type="title"/>
          </p:nvPr>
        </p:nvSpPr>
        <p:spPr>
          <a:xfrm>
            <a:off x="3028948" y="1328895"/>
            <a:ext cx="8613320" cy="1084331"/>
          </a:xfrm>
        </p:spPr>
        <p:txBody>
          <a:bodyPr>
            <a:normAutofit/>
          </a:bodyPr>
          <a:lstStyle/>
          <a:p>
            <a:r>
              <a:rPr lang="en-NO" dirty="0"/>
              <a:t>1. About European Open Science Cloud</a:t>
            </a:r>
          </a:p>
        </p:txBody>
      </p:sp>
      <p:sp>
        <p:nvSpPr>
          <p:cNvPr id="4" name="Title 1">
            <a:extLst>
              <a:ext uri="{FF2B5EF4-FFF2-40B4-BE49-F238E27FC236}">
                <a16:creationId xmlns:a16="http://schemas.microsoft.com/office/drawing/2014/main" id="{58976EB1-9386-1DA3-5875-6577569C43CA}"/>
              </a:ext>
            </a:extLst>
          </p:cNvPr>
          <p:cNvSpPr txBox="1">
            <a:spLocks/>
          </p:cNvSpPr>
          <p:nvPr/>
        </p:nvSpPr>
        <p:spPr>
          <a:xfrm>
            <a:off x="3028948" y="2413226"/>
            <a:ext cx="8613321" cy="10843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2"/>
                </a:solidFill>
                <a:latin typeface="Corbel" panose="020B0503020204020204" pitchFamily="34" charset="0"/>
                <a:ea typeface="+mj-ea"/>
                <a:cs typeface="+mj-cs"/>
              </a:defRPr>
            </a:lvl1pPr>
          </a:lstStyle>
          <a:p>
            <a:r>
              <a:rPr lang="en-NO" dirty="0"/>
              <a:t>2. Access to commercial services </a:t>
            </a:r>
          </a:p>
        </p:txBody>
      </p:sp>
      <p:sp>
        <p:nvSpPr>
          <p:cNvPr id="5" name="Title 1">
            <a:extLst>
              <a:ext uri="{FF2B5EF4-FFF2-40B4-BE49-F238E27FC236}">
                <a16:creationId xmlns:a16="http://schemas.microsoft.com/office/drawing/2014/main" id="{4DDB606F-BB76-4837-D443-DC7F836280D3}"/>
              </a:ext>
            </a:extLst>
          </p:cNvPr>
          <p:cNvSpPr txBox="1">
            <a:spLocks/>
          </p:cNvSpPr>
          <p:nvPr/>
        </p:nvSpPr>
        <p:spPr>
          <a:xfrm>
            <a:off x="3028948" y="3497557"/>
            <a:ext cx="8613321" cy="10843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2"/>
                </a:solidFill>
                <a:latin typeface="Corbel" panose="020B0503020204020204" pitchFamily="34" charset="0"/>
                <a:ea typeface="+mj-ea"/>
                <a:cs typeface="+mj-cs"/>
              </a:defRPr>
            </a:lvl1pPr>
          </a:lstStyle>
          <a:p>
            <a:r>
              <a:rPr lang="en-NO" dirty="0"/>
              <a:t>3. GÉANT’s capability</a:t>
            </a:r>
          </a:p>
        </p:txBody>
      </p:sp>
      <p:sp>
        <p:nvSpPr>
          <p:cNvPr id="6" name="Title 1">
            <a:extLst>
              <a:ext uri="{FF2B5EF4-FFF2-40B4-BE49-F238E27FC236}">
                <a16:creationId xmlns:a16="http://schemas.microsoft.com/office/drawing/2014/main" id="{7CDE813C-E841-6648-9B0E-BADA1386FB7B}"/>
              </a:ext>
            </a:extLst>
          </p:cNvPr>
          <p:cNvSpPr txBox="1">
            <a:spLocks/>
          </p:cNvSpPr>
          <p:nvPr/>
        </p:nvSpPr>
        <p:spPr>
          <a:xfrm>
            <a:off x="3028948" y="4444774"/>
            <a:ext cx="8613321" cy="10843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2"/>
                </a:solidFill>
                <a:latin typeface="Corbel" panose="020B0503020204020204" pitchFamily="34" charset="0"/>
                <a:ea typeface="+mj-ea"/>
                <a:cs typeface="+mj-cs"/>
              </a:defRPr>
            </a:lvl1pPr>
          </a:lstStyle>
          <a:p>
            <a:r>
              <a:rPr lang="en-NO" dirty="0"/>
              <a:t>4. Our opportunity</a:t>
            </a:r>
          </a:p>
        </p:txBody>
      </p:sp>
    </p:spTree>
    <p:extLst>
      <p:ext uri="{BB962C8B-B14F-4D97-AF65-F5344CB8AC3E}">
        <p14:creationId xmlns:p14="http://schemas.microsoft.com/office/powerpoint/2010/main" val="1950367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A561CDE-D127-68A8-62E6-20EA8F31EAFF}"/>
              </a:ext>
            </a:extLst>
          </p:cNvPr>
          <p:cNvSpPr txBox="1">
            <a:spLocks/>
          </p:cNvSpPr>
          <p:nvPr/>
        </p:nvSpPr>
        <p:spPr>
          <a:xfrm>
            <a:off x="3882475" y="4852528"/>
            <a:ext cx="4161561" cy="1084331"/>
          </a:xfrm>
          <a:prstGeom prst="rect">
            <a:avLst/>
          </a:prstGeom>
          <a:solidFill>
            <a:schemeClr val="accent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b="1" kern="1200">
                <a:solidFill>
                  <a:schemeClr val="tx2"/>
                </a:solidFill>
                <a:latin typeface="Corbel" panose="020B0503020204020204" pitchFamily="34" charset="0"/>
                <a:ea typeface="+mj-ea"/>
                <a:cs typeface="+mj-cs"/>
              </a:defRPr>
            </a:lvl1pPr>
          </a:lstStyle>
          <a:p>
            <a:pPr algn="ctr"/>
            <a:r>
              <a:rPr lang="en-GB" dirty="0">
                <a:solidFill>
                  <a:schemeClr val="bg1"/>
                </a:solidFill>
              </a:rPr>
              <a:t>r</a:t>
            </a:r>
            <a:r>
              <a:rPr lang="en-NO" dirty="0">
                <a:solidFill>
                  <a:schemeClr val="bg1"/>
                </a:solidFill>
              </a:rPr>
              <a:t>esearch data</a:t>
            </a:r>
          </a:p>
        </p:txBody>
      </p:sp>
      <p:sp>
        <p:nvSpPr>
          <p:cNvPr id="12" name="Down Arrow Callout 11">
            <a:extLst>
              <a:ext uri="{FF2B5EF4-FFF2-40B4-BE49-F238E27FC236}">
                <a16:creationId xmlns:a16="http://schemas.microsoft.com/office/drawing/2014/main" id="{4A424E02-1B85-EEFB-A8B3-3D07464C5ABC}"/>
              </a:ext>
            </a:extLst>
          </p:cNvPr>
          <p:cNvSpPr/>
          <p:nvPr/>
        </p:nvSpPr>
        <p:spPr>
          <a:xfrm>
            <a:off x="3043075" y="360841"/>
            <a:ext cx="5840359" cy="2940982"/>
          </a:xfrm>
          <a:prstGeom prst="downArrow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pic>
        <p:nvPicPr>
          <p:cNvPr id="4" name="Picture 3">
            <a:extLst>
              <a:ext uri="{FF2B5EF4-FFF2-40B4-BE49-F238E27FC236}">
                <a16:creationId xmlns:a16="http://schemas.microsoft.com/office/drawing/2014/main" id="{639E8A69-6593-33C2-D711-FBA736AA6316}"/>
              </a:ext>
            </a:extLst>
          </p:cNvPr>
          <p:cNvPicPr>
            <a:picLocks noChangeAspect="1"/>
          </p:cNvPicPr>
          <p:nvPr/>
        </p:nvPicPr>
        <p:blipFill>
          <a:blip r:embed="rId3"/>
          <a:stretch>
            <a:fillRect/>
          </a:stretch>
        </p:blipFill>
        <p:spPr>
          <a:xfrm>
            <a:off x="6666271" y="6461463"/>
            <a:ext cx="4063951" cy="396537"/>
          </a:xfrm>
          <a:prstGeom prst="rect">
            <a:avLst/>
          </a:prstGeom>
        </p:spPr>
      </p:pic>
      <p:pic>
        <p:nvPicPr>
          <p:cNvPr id="5" name="Picture 4">
            <a:extLst>
              <a:ext uri="{FF2B5EF4-FFF2-40B4-BE49-F238E27FC236}">
                <a16:creationId xmlns:a16="http://schemas.microsoft.com/office/drawing/2014/main" id="{5A5F9A45-4EBE-ECC6-219F-5C69D7FBD5CA}"/>
              </a:ext>
            </a:extLst>
          </p:cNvPr>
          <p:cNvPicPr>
            <a:picLocks noChangeAspect="1"/>
          </p:cNvPicPr>
          <p:nvPr/>
        </p:nvPicPr>
        <p:blipFill>
          <a:blip r:embed="rId3"/>
          <a:stretch>
            <a:fillRect/>
          </a:stretch>
        </p:blipFill>
        <p:spPr>
          <a:xfrm>
            <a:off x="5963265" y="6071512"/>
            <a:ext cx="4063951" cy="396537"/>
          </a:xfrm>
          <a:prstGeom prst="rect">
            <a:avLst/>
          </a:prstGeom>
        </p:spPr>
      </p:pic>
      <p:sp>
        <p:nvSpPr>
          <p:cNvPr id="6" name="Title 1">
            <a:extLst>
              <a:ext uri="{FF2B5EF4-FFF2-40B4-BE49-F238E27FC236}">
                <a16:creationId xmlns:a16="http://schemas.microsoft.com/office/drawing/2014/main" id="{A6BCD7B0-16FB-7EDA-5939-5B6D8706B2EE}"/>
              </a:ext>
            </a:extLst>
          </p:cNvPr>
          <p:cNvSpPr txBox="1">
            <a:spLocks/>
          </p:cNvSpPr>
          <p:nvPr/>
        </p:nvSpPr>
        <p:spPr>
          <a:xfrm>
            <a:off x="3043078" y="1177040"/>
            <a:ext cx="5840358" cy="1084331"/>
          </a:xfrm>
          <a:prstGeom prst="rect">
            <a:avLst/>
          </a:prstGeom>
          <a:solidFill>
            <a:schemeClr val="accent1"/>
          </a:solidFill>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2"/>
                </a:solidFill>
                <a:latin typeface="Corbel" panose="020B0503020204020204" pitchFamily="34" charset="0"/>
                <a:ea typeface="+mj-ea"/>
                <a:cs typeface="+mj-cs"/>
              </a:defRPr>
            </a:lvl1pPr>
          </a:lstStyle>
          <a:p>
            <a:pPr algn="ctr"/>
            <a:r>
              <a:rPr lang="en-NO" sz="5400" dirty="0">
                <a:solidFill>
                  <a:schemeClr val="bg1"/>
                </a:solidFill>
              </a:rPr>
              <a:t>€100+ billion 2021</a:t>
            </a:r>
          </a:p>
        </p:txBody>
      </p:sp>
      <p:sp>
        <p:nvSpPr>
          <p:cNvPr id="7" name="Title 1">
            <a:extLst>
              <a:ext uri="{FF2B5EF4-FFF2-40B4-BE49-F238E27FC236}">
                <a16:creationId xmlns:a16="http://schemas.microsoft.com/office/drawing/2014/main" id="{483BDFDC-C928-CA13-588C-9AD5569F0361}"/>
              </a:ext>
            </a:extLst>
          </p:cNvPr>
          <p:cNvSpPr txBox="1">
            <a:spLocks/>
          </p:cNvSpPr>
          <p:nvPr/>
        </p:nvSpPr>
        <p:spPr>
          <a:xfrm>
            <a:off x="3043077" y="360841"/>
            <a:ext cx="5840359" cy="858263"/>
          </a:xfrm>
          <a:prstGeom prst="rect">
            <a:avLst/>
          </a:prstGeom>
          <a:solidFill>
            <a:schemeClr val="accent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b="1" kern="1200">
                <a:solidFill>
                  <a:schemeClr val="tx2"/>
                </a:solidFill>
                <a:latin typeface="Corbel" panose="020B0503020204020204" pitchFamily="34" charset="0"/>
                <a:ea typeface="+mj-ea"/>
                <a:cs typeface="+mj-cs"/>
              </a:defRPr>
            </a:lvl1pPr>
          </a:lstStyle>
          <a:p>
            <a:pPr algn="ctr"/>
            <a:r>
              <a:rPr lang="en-NO" dirty="0">
                <a:solidFill>
                  <a:schemeClr val="bg1"/>
                </a:solidFill>
              </a:rPr>
              <a:t>€95.5 billion 2021-2027</a:t>
            </a:r>
          </a:p>
        </p:txBody>
      </p:sp>
      <p:sp>
        <p:nvSpPr>
          <p:cNvPr id="16" name="Title 1">
            <a:extLst>
              <a:ext uri="{FF2B5EF4-FFF2-40B4-BE49-F238E27FC236}">
                <a16:creationId xmlns:a16="http://schemas.microsoft.com/office/drawing/2014/main" id="{E40C0FC7-B7CF-BB1D-3FCF-FE53FA083133}"/>
              </a:ext>
            </a:extLst>
          </p:cNvPr>
          <p:cNvSpPr txBox="1">
            <a:spLocks/>
          </p:cNvSpPr>
          <p:nvPr/>
        </p:nvSpPr>
        <p:spPr>
          <a:xfrm>
            <a:off x="1000423" y="5591151"/>
            <a:ext cx="9925664" cy="1084331"/>
          </a:xfrm>
          <a:prstGeom prst="rect">
            <a:avLst/>
          </a:prstGeom>
          <a:solidFill>
            <a:schemeClr val="accent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b="1" kern="1200">
                <a:solidFill>
                  <a:schemeClr val="tx2"/>
                </a:solidFill>
                <a:latin typeface="Corbel" panose="020B0503020204020204" pitchFamily="34" charset="0"/>
                <a:ea typeface="+mj-ea"/>
                <a:cs typeface="+mj-cs"/>
              </a:defRPr>
            </a:lvl1pPr>
          </a:lstStyle>
          <a:p>
            <a:pPr algn="ctr"/>
            <a:r>
              <a:rPr lang="en-NO" dirty="0">
                <a:solidFill>
                  <a:schemeClr val="bg1"/>
                </a:solidFill>
              </a:rPr>
              <a:t>Findable, Accessible, Interoperable, Reusable</a:t>
            </a:r>
          </a:p>
        </p:txBody>
      </p:sp>
      <p:pic>
        <p:nvPicPr>
          <p:cNvPr id="18" name="Picture 17" descr="A blue flag with yellow stars in the center&#10;&#10;Description automatically generated with low confidence">
            <a:extLst>
              <a:ext uri="{FF2B5EF4-FFF2-40B4-BE49-F238E27FC236}">
                <a16:creationId xmlns:a16="http://schemas.microsoft.com/office/drawing/2014/main" id="{42423A98-FE9C-399E-40C8-D14D118428BE}"/>
              </a:ext>
            </a:extLst>
          </p:cNvPr>
          <p:cNvPicPr>
            <a:picLocks noChangeAspect="1"/>
          </p:cNvPicPr>
          <p:nvPr/>
        </p:nvPicPr>
        <p:blipFill>
          <a:blip r:embed="rId4"/>
          <a:stretch>
            <a:fillRect/>
          </a:stretch>
        </p:blipFill>
        <p:spPr>
          <a:xfrm>
            <a:off x="3043077" y="559270"/>
            <a:ext cx="692106" cy="461404"/>
          </a:xfrm>
          <a:prstGeom prst="rect">
            <a:avLst/>
          </a:prstGeom>
        </p:spPr>
      </p:pic>
      <p:sp>
        <p:nvSpPr>
          <p:cNvPr id="22" name="Down Arrow Callout 21">
            <a:extLst>
              <a:ext uri="{FF2B5EF4-FFF2-40B4-BE49-F238E27FC236}">
                <a16:creationId xmlns:a16="http://schemas.microsoft.com/office/drawing/2014/main" id="{978135C2-84AB-8320-BAC2-E0550792DE44}"/>
              </a:ext>
            </a:extLst>
          </p:cNvPr>
          <p:cNvSpPr/>
          <p:nvPr/>
        </p:nvSpPr>
        <p:spPr>
          <a:xfrm>
            <a:off x="848893" y="3362685"/>
            <a:ext cx="10228733" cy="1488026"/>
          </a:xfrm>
          <a:prstGeom prst="downArrow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6" name="Title 1">
            <a:extLst>
              <a:ext uri="{FF2B5EF4-FFF2-40B4-BE49-F238E27FC236}">
                <a16:creationId xmlns:a16="http://schemas.microsoft.com/office/drawing/2014/main" id="{D8AC301B-FD2F-749B-697A-0CFD57C5952D}"/>
              </a:ext>
            </a:extLst>
          </p:cNvPr>
          <p:cNvSpPr txBox="1">
            <a:spLocks/>
          </p:cNvSpPr>
          <p:nvPr/>
        </p:nvSpPr>
        <p:spPr>
          <a:xfrm>
            <a:off x="786888" y="3303640"/>
            <a:ext cx="10352740" cy="1084331"/>
          </a:xfrm>
          <a:prstGeom prst="rect">
            <a:avLst/>
          </a:prstGeom>
          <a:solidFill>
            <a:schemeClr val="accent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b="1" kern="1200">
                <a:solidFill>
                  <a:schemeClr val="tx2"/>
                </a:solidFill>
                <a:latin typeface="Corbel" panose="020B0503020204020204" pitchFamily="34" charset="0"/>
                <a:ea typeface="+mj-ea"/>
                <a:cs typeface="+mj-cs"/>
              </a:defRPr>
            </a:lvl1pPr>
          </a:lstStyle>
          <a:p>
            <a:pPr algn="ctr"/>
            <a:r>
              <a:rPr lang="en-GB" dirty="0">
                <a:solidFill>
                  <a:schemeClr val="bg1"/>
                </a:solidFill>
              </a:rPr>
              <a:t>1M researchers – 5000 organisations – 40+ countries</a:t>
            </a:r>
            <a:endParaRPr lang="en-NO" dirty="0">
              <a:solidFill>
                <a:schemeClr val="bg1"/>
              </a:solidFill>
            </a:endParaRPr>
          </a:p>
        </p:txBody>
      </p:sp>
    </p:spTree>
    <p:extLst>
      <p:ext uri="{BB962C8B-B14F-4D97-AF65-F5344CB8AC3E}">
        <p14:creationId xmlns:p14="http://schemas.microsoft.com/office/powerpoint/2010/main" val="79949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P spid="6" grpId="0" animBg="1"/>
      <p:bldP spid="16" grpId="0" animBg="1"/>
      <p:bldP spid="22"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a:extLst>
              <a:ext uri="{FF2B5EF4-FFF2-40B4-BE49-F238E27FC236}">
                <a16:creationId xmlns:a16="http://schemas.microsoft.com/office/drawing/2014/main" id="{06868D64-4828-B5D6-F424-61FC5069EA44}"/>
              </a:ext>
            </a:extLst>
          </p:cNvPr>
          <p:cNvSpPr/>
          <p:nvPr/>
        </p:nvSpPr>
        <p:spPr>
          <a:xfrm>
            <a:off x="589620" y="2118350"/>
            <a:ext cx="7818400" cy="3928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NO" sz="4000" dirty="0"/>
          </a:p>
        </p:txBody>
      </p:sp>
      <p:sp>
        <p:nvSpPr>
          <p:cNvPr id="4" name="Rounded Rectangle 3">
            <a:extLst>
              <a:ext uri="{FF2B5EF4-FFF2-40B4-BE49-F238E27FC236}">
                <a16:creationId xmlns:a16="http://schemas.microsoft.com/office/drawing/2014/main" id="{AB9A1E30-2682-9630-D189-DD301821B295}"/>
              </a:ext>
            </a:extLst>
          </p:cNvPr>
          <p:cNvSpPr/>
          <p:nvPr/>
        </p:nvSpPr>
        <p:spPr>
          <a:xfrm>
            <a:off x="5818206" y="2614435"/>
            <a:ext cx="2404533" cy="1146665"/>
          </a:xfrm>
          <a:prstGeom prst="roundRect">
            <a:avLst/>
          </a:prstGeom>
          <a:solidFill>
            <a:srgbClr val="00B0F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d</a:t>
            </a:r>
            <a:r>
              <a:rPr lang="en-NO" sz="3200" dirty="0"/>
              <a:t>ata </a:t>
            </a:r>
          </a:p>
          <a:p>
            <a:pPr algn="ctr"/>
            <a:r>
              <a:rPr lang="en-NO" sz="3200" dirty="0"/>
              <a:t>consumer</a:t>
            </a:r>
          </a:p>
        </p:txBody>
      </p:sp>
      <p:sp>
        <p:nvSpPr>
          <p:cNvPr id="5" name="Rounded Rectangle 4">
            <a:extLst>
              <a:ext uri="{FF2B5EF4-FFF2-40B4-BE49-F238E27FC236}">
                <a16:creationId xmlns:a16="http://schemas.microsoft.com/office/drawing/2014/main" id="{A693EDD7-D29A-BA45-128B-D2A75B9CDCB9}"/>
              </a:ext>
            </a:extLst>
          </p:cNvPr>
          <p:cNvSpPr/>
          <p:nvPr/>
        </p:nvSpPr>
        <p:spPr>
          <a:xfrm>
            <a:off x="260532" y="587855"/>
            <a:ext cx="8358189" cy="55082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NO" sz="4000" dirty="0"/>
              <a:t>EOSC</a:t>
            </a:r>
          </a:p>
          <a:p>
            <a:pPr algn="ctr"/>
            <a:r>
              <a:rPr lang="en-NO" sz="4000" dirty="0"/>
              <a:t>Data Federation</a:t>
            </a:r>
          </a:p>
        </p:txBody>
      </p:sp>
      <p:sp>
        <p:nvSpPr>
          <p:cNvPr id="6" name="Title 2">
            <a:extLst>
              <a:ext uri="{FF2B5EF4-FFF2-40B4-BE49-F238E27FC236}">
                <a16:creationId xmlns:a16="http://schemas.microsoft.com/office/drawing/2014/main" id="{78814680-54AF-16B9-9377-39663BE4FCAA}"/>
              </a:ext>
            </a:extLst>
          </p:cNvPr>
          <p:cNvSpPr txBox="1">
            <a:spLocks/>
          </p:cNvSpPr>
          <p:nvPr/>
        </p:nvSpPr>
        <p:spPr>
          <a:xfrm>
            <a:off x="3264271" y="2376054"/>
            <a:ext cx="2082800" cy="10256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bg1"/>
                </a:solidFill>
                <a:latin typeface="Haffer" pitchFamily="2" charset="77"/>
                <a:ea typeface="+mj-ea"/>
                <a:cs typeface="Haffer" pitchFamily="2" charset="77"/>
              </a:defRPr>
            </a:lvl1pPr>
          </a:lstStyle>
          <a:p>
            <a:pPr algn="ctr"/>
            <a:r>
              <a:rPr lang="nb-NO" dirty="0"/>
              <a:t>FAIR data</a:t>
            </a:r>
            <a:endParaRPr lang="en-NO" dirty="0"/>
          </a:p>
        </p:txBody>
      </p:sp>
      <p:sp>
        <p:nvSpPr>
          <p:cNvPr id="7" name="Rounded Rectangle 6">
            <a:extLst>
              <a:ext uri="{FF2B5EF4-FFF2-40B4-BE49-F238E27FC236}">
                <a16:creationId xmlns:a16="http://schemas.microsoft.com/office/drawing/2014/main" id="{C63C11D2-4B9E-C5AC-F61C-8EC814C3560A}"/>
              </a:ext>
            </a:extLst>
          </p:cNvPr>
          <p:cNvSpPr/>
          <p:nvPr/>
        </p:nvSpPr>
        <p:spPr>
          <a:xfrm>
            <a:off x="5821998" y="2617920"/>
            <a:ext cx="2404533" cy="1146665"/>
          </a:xfrm>
          <a:prstGeom prst="roundRect">
            <a:avLst/>
          </a:prstGeom>
          <a:solidFill>
            <a:srgbClr val="00B0F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5.000 d</a:t>
            </a:r>
            <a:r>
              <a:rPr lang="en-NO" sz="3200" dirty="0"/>
              <a:t>ata </a:t>
            </a:r>
          </a:p>
          <a:p>
            <a:pPr algn="ctr"/>
            <a:r>
              <a:rPr lang="en-NO" sz="3200" dirty="0"/>
              <a:t>consumers</a:t>
            </a:r>
          </a:p>
        </p:txBody>
      </p:sp>
      <p:sp>
        <p:nvSpPr>
          <p:cNvPr id="8" name="Rounded Rectangle 7">
            <a:extLst>
              <a:ext uri="{FF2B5EF4-FFF2-40B4-BE49-F238E27FC236}">
                <a16:creationId xmlns:a16="http://schemas.microsoft.com/office/drawing/2014/main" id="{48CA4705-B303-58FC-45B6-1C406F2433EA}"/>
              </a:ext>
            </a:extLst>
          </p:cNvPr>
          <p:cNvSpPr/>
          <p:nvPr/>
        </p:nvSpPr>
        <p:spPr>
          <a:xfrm>
            <a:off x="698872" y="2617920"/>
            <a:ext cx="2404533" cy="1146665"/>
          </a:xfrm>
          <a:prstGeom prst="roundRect">
            <a:avLst/>
          </a:prstGeom>
          <a:solidFill>
            <a:srgbClr val="00B0F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d</a:t>
            </a:r>
            <a:r>
              <a:rPr lang="en-NO" sz="3200" dirty="0"/>
              <a:t>ata producer</a:t>
            </a:r>
          </a:p>
        </p:txBody>
      </p:sp>
      <p:cxnSp>
        <p:nvCxnSpPr>
          <p:cNvPr id="9" name="Straight Arrow Connector 8">
            <a:extLst>
              <a:ext uri="{FF2B5EF4-FFF2-40B4-BE49-F238E27FC236}">
                <a16:creationId xmlns:a16="http://schemas.microsoft.com/office/drawing/2014/main" id="{B4214387-ED7D-8634-0238-3048B2EF5D97}"/>
              </a:ext>
            </a:extLst>
          </p:cNvPr>
          <p:cNvCxnSpPr>
            <a:stCxn id="8" idx="3"/>
            <a:endCxn id="7" idx="1"/>
          </p:cNvCxnSpPr>
          <p:nvPr/>
        </p:nvCxnSpPr>
        <p:spPr>
          <a:xfrm>
            <a:off x="3103405" y="3191253"/>
            <a:ext cx="2718593"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FD15CF4-3B85-62A5-EF05-D25461259376}"/>
              </a:ext>
            </a:extLst>
          </p:cNvPr>
          <p:cNvSpPr/>
          <p:nvPr/>
        </p:nvSpPr>
        <p:spPr>
          <a:xfrm>
            <a:off x="5043066" y="2177659"/>
            <a:ext cx="356087" cy="158692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1" name="Rectangle 10">
            <a:extLst>
              <a:ext uri="{FF2B5EF4-FFF2-40B4-BE49-F238E27FC236}">
                <a16:creationId xmlns:a16="http://schemas.microsoft.com/office/drawing/2014/main" id="{59F88FC8-3B0E-45CE-CC82-134F4162BF1D}"/>
              </a:ext>
            </a:extLst>
          </p:cNvPr>
          <p:cNvSpPr/>
          <p:nvPr/>
        </p:nvSpPr>
        <p:spPr>
          <a:xfrm rot="5400000">
            <a:off x="4275729" y="2193025"/>
            <a:ext cx="421041" cy="271859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2" name="TextBox 11">
            <a:extLst>
              <a:ext uri="{FF2B5EF4-FFF2-40B4-BE49-F238E27FC236}">
                <a16:creationId xmlns:a16="http://schemas.microsoft.com/office/drawing/2014/main" id="{AA8E7094-3F7C-195E-DDB0-A3C9B00A3010}"/>
              </a:ext>
            </a:extLst>
          </p:cNvPr>
          <p:cNvSpPr txBox="1"/>
          <p:nvPr/>
        </p:nvSpPr>
        <p:spPr>
          <a:xfrm>
            <a:off x="3355035" y="5351394"/>
            <a:ext cx="2169184" cy="584775"/>
          </a:xfrm>
          <a:prstGeom prst="rect">
            <a:avLst/>
          </a:prstGeom>
          <a:noFill/>
        </p:spPr>
        <p:txBody>
          <a:bodyPr wrap="none" rtlCol="0">
            <a:spAutoFit/>
          </a:bodyPr>
          <a:lstStyle/>
          <a:p>
            <a:r>
              <a:rPr lang="en-NO" sz="3200" dirty="0">
                <a:solidFill>
                  <a:schemeClr val="bg1"/>
                </a:solidFill>
              </a:rPr>
              <a:t>governance</a:t>
            </a:r>
          </a:p>
        </p:txBody>
      </p:sp>
      <p:sp>
        <p:nvSpPr>
          <p:cNvPr id="13" name="TextBox 12">
            <a:extLst>
              <a:ext uri="{FF2B5EF4-FFF2-40B4-BE49-F238E27FC236}">
                <a16:creationId xmlns:a16="http://schemas.microsoft.com/office/drawing/2014/main" id="{EC9B48CB-FE5B-D1E8-6684-2F59CDD562A4}"/>
              </a:ext>
            </a:extLst>
          </p:cNvPr>
          <p:cNvSpPr txBox="1"/>
          <p:nvPr/>
        </p:nvSpPr>
        <p:spPr>
          <a:xfrm>
            <a:off x="4923491" y="4877959"/>
            <a:ext cx="1713931" cy="584775"/>
          </a:xfrm>
          <a:prstGeom prst="rect">
            <a:avLst/>
          </a:prstGeom>
          <a:noFill/>
        </p:spPr>
        <p:txBody>
          <a:bodyPr wrap="none" rtlCol="0">
            <a:spAutoFit/>
          </a:bodyPr>
          <a:lstStyle/>
          <a:p>
            <a:r>
              <a:rPr lang="en-NO" sz="3200" dirty="0">
                <a:solidFill>
                  <a:schemeClr val="bg1"/>
                </a:solidFill>
              </a:rPr>
              <a:t>technical</a:t>
            </a:r>
          </a:p>
        </p:txBody>
      </p:sp>
      <p:sp>
        <p:nvSpPr>
          <p:cNvPr id="14" name="TextBox 13">
            <a:extLst>
              <a:ext uri="{FF2B5EF4-FFF2-40B4-BE49-F238E27FC236}">
                <a16:creationId xmlns:a16="http://schemas.microsoft.com/office/drawing/2014/main" id="{29750E4F-6C09-A244-61C2-DFC1DF270E9D}"/>
              </a:ext>
            </a:extLst>
          </p:cNvPr>
          <p:cNvSpPr txBox="1"/>
          <p:nvPr/>
        </p:nvSpPr>
        <p:spPr>
          <a:xfrm>
            <a:off x="1058545" y="4877960"/>
            <a:ext cx="1632178" cy="584775"/>
          </a:xfrm>
          <a:prstGeom prst="rect">
            <a:avLst/>
          </a:prstGeom>
          <a:noFill/>
        </p:spPr>
        <p:txBody>
          <a:bodyPr wrap="none" rtlCol="0">
            <a:spAutoFit/>
          </a:bodyPr>
          <a:lstStyle/>
          <a:p>
            <a:r>
              <a:rPr lang="en-NO" sz="3200" dirty="0">
                <a:solidFill>
                  <a:schemeClr val="bg1"/>
                </a:solidFill>
              </a:rPr>
              <a:t>business</a:t>
            </a:r>
          </a:p>
        </p:txBody>
      </p:sp>
      <p:sp>
        <p:nvSpPr>
          <p:cNvPr id="15" name="TextBox 14">
            <a:extLst>
              <a:ext uri="{FF2B5EF4-FFF2-40B4-BE49-F238E27FC236}">
                <a16:creationId xmlns:a16="http://schemas.microsoft.com/office/drawing/2014/main" id="{A19A27A1-B7DA-478B-35D9-1DB51FF03056}"/>
              </a:ext>
            </a:extLst>
          </p:cNvPr>
          <p:cNvSpPr txBox="1"/>
          <p:nvPr/>
        </p:nvSpPr>
        <p:spPr>
          <a:xfrm>
            <a:off x="2644878" y="4877960"/>
            <a:ext cx="2132315" cy="584775"/>
          </a:xfrm>
          <a:prstGeom prst="rect">
            <a:avLst/>
          </a:prstGeom>
          <a:noFill/>
        </p:spPr>
        <p:txBody>
          <a:bodyPr wrap="none" rtlCol="0">
            <a:spAutoFit/>
          </a:bodyPr>
          <a:lstStyle/>
          <a:p>
            <a:pPr algn="r"/>
            <a:r>
              <a:rPr lang="en-NO" sz="3200" dirty="0">
                <a:solidFill>
                  <a:schemeClr val="bg1"/>
                </a:solidFill>
              </a:rPr>
              <a:t>operational</a:t>
            </a:r>
          </a:p>
        </p:txBody>
      </p:sp>
      <p:sp>
        <p:nvSpPr>
          <p:cNvPr id="16" name="TextBox 15">
            <a:extLst>
              <a:ext uri="{FF2B5EF4-FFF2-40B4-BE49-F238E27FC236}">
                <a16:creationId xmlns:a16="http://schemas.microsoft.com/office/drawing/2014/main" id="{68B15B7F-F9E8-4F00-D067-CCC52B65B043}"/>
              </a:ext>
            </a:extLst>
          </p:cNvPr>
          <p:cNvSpPr txBox="1"/>
          <p:nvPr/>
        </p:nvSpPr>
        <p:spPr>
          <a:xfrm>
            <a:off x="6663571" y="4877880"/>
            <a:ext cx="995785" cy="584775"/>
          </a:xfrm>
          <a:prstGeom prst="rect">
            <a:avLst/>
          </a:prstGeom>
          <a:noFill/>
        </p:spPr>
        <p:txBody>
          <a:bodyPr wrap="none" rtlCol="0">
            <a:spAutoFit/>
          </a:bodyPr>
          <a:lstStyle/>
          <a:p>
            <a:r>
              <a:rPr lang="en-NO" sz="3200" dirty="0">
                <a:solidFill>
                  <a:schemeClr val="bg1"/>
                </a:solidFill>
              </a:rPr>
              <a:t>legal</a:t>
            </a:r>
          </a:p>
        </p:txBody>
      </p:sp>
      <p:sp>
        <p:nvSpPr>
          <p:cNvPr id="17" name="TextBox 16">
            <a:extLst>
              <a:ext uri="{FF2B5EF4-FFF2-40B4-BE49-F238E27FC236}">
                <a16:creationId xmlns:a16="http://schemas.microsoft.com/office/drawing/2014/main" id="{DA165AD1-963F-DAA5-5618-4F0BB1732E1D}"/>
              </a:ext>
            </a:extLst>
          </p:cNvPr>
          <p:cNvSpPr txBox="1"/>
          <p:nvPr/>
        </p:nvSpPr>
        <p:spPr>
          <a:xfrm>
            <a:off x="732828" y="3847228"/>
            <a:ext cx="8088730" cy="523220"/>
          </a:xfrm>
          <a:prstGeom prst="rect">
            <a:avLst/>
          </a:prstGeom>
          <a:noFill/>
        </p:spPr>
        <p:txBody>
          <a:bodyPr wrap="square" rtlCol="0">
            <a:spAutoFit/>
          </a:bodyPr>
          <a:lstStyle/>
          <a:p>
            <a:r>
              <a:rPr lang="en-NO" sz="2800" dirty="0">
                <a:solidFill>
                  <a:schemeClr val="bg1"/>
                </a:solidFill>
              </a:rPr>
              <a:t>1M researchers – 5.000 organisations - 40 countries</a:t>
            </a:r>
          </a:p>
        </p:txBody>
      </p:sp>
      <p:sp>
        <p:nvSpPr>
          <p:cNvPr id="18" name="Rounded Rectangle 17">
            <a:extLst>
              <a:ext uri="{FF2B5EF4-FFF2-40B4-BE49-F238E27FC236}">
                <a16:creationId xmlns:a16="http://schemas.microsoft.com/office/drawing/2014/main" id="{BA9C1A60-4860-88D7-BBAF-07A13B5A6FCE}"/>
              </a:ext>
            </a:extLst>
          </p:cNvPr>
          <p:cNvSpPr/>
          <p:nvPr/>
        </p:nvSpPr>
        <p:spPr>
          <a:xfrm>
            <a:off x="702661" y="2614434"/>
            <a:ext cx="2404533" cy="1146665"/>
          </a:xfrm>
          <a:prstGeom prst="roundRect">
            <a:avLst/>
          </a:prstGeom>
          <a:solidFill>
            <a:srgbClr val="00B0F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5.000 d</a:t>
            </a:r>
            <a:r>
              <a:rPr lang="en-NO" sz="3200" dirty="0"/>
              <a:t>ata producers</a:t>
            </a:r>
          </a:p>
        </p:txBody>
      </p:sp>
      <p:sp>
        <p:nvSpPr>
          <p:cNvPr id="20" name="Rounded Rectangle 19">
            <a:extLst>
              <a:ext uri="{FF2B5EF4-FFF2-40B4-BE49-F238E27FC236}">
                <a16:creationId xmlns:a16="http://schemas.microsoft.com/office/drawing/2014/main" id="{F1C70A05-3EA3-A8F2-1C32-7E5009FBB46D}"/>
              </a:ext>
            </a:extLst>
          </p:cNvPr>
          <p:cNvSpPr/>
          <p:nvPr/>
        </p:nvSpPr>
        <p:spPr>
          <a:xfrm>
            <a:off x="9120368" y="3640750"/>
            <a:ext cx="2683032" cy="902274"/>
          </a:xfrm>
          <a:prstGeom prst="roundRect">
            <a:avLst/>
          </a:prstGeom>
          <a:solidFill>
            <a:srgbClr val="0070C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d</a:t>
            </a:r>
            <a:r>
              <a:rPr lang="en-NO" sz="3200" dirty="0"/>
              <a:t>ata space X</a:t>
            </a:r>
          </a:p>
        </p:txBody>
      </p:sp>
      <p:sp>
        <p:nvSpPr>
          <p:cNvPr id="21" name="Rounded Rectangle 20">
            <a:extLst>
              <a:ext uri="{FF2B5EF4-FFF2-40B4-BE49-F238E27FC236}">
                <a16:creationId xmlns:a16="http://schemas.microsoft.com/office/drawing/2014/main" id="{4BD4AC32-267B-E0F0-BF63-5EC289110614}"/>
              </a:ext>
            </a:extLst>
          </p:cNvPr>
          <p:cNvSpPr/>
          <p:nvPr/>
        </p:nvSpPr>
        <p:spPr>
          <a:xfrm>
            <a:off x="9120368" y="4391361"/>
            <a:ext cx="2683032" cy="902274"/>
          </a:xfrm>
          <a:prstGeom prst="roundRect">
            <a:avLst/>
          </a:prstGeom>
          <a:solidFill>
            <a:srgbClr val="0070C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d</a:t>
            </a:r>
            <a:r>
              <a:rPr lang="en-NO" sz="3200" dirty="0"/>
              <a:t>ata space Y</a:t>
            </a:r>
          </a:p>
        </p:txBody>
      </p:sp>
      <p:sp>
        <p:nvSpPr>
          <p:cNvPr id="22" name="Rounded Rectangle 21">
            <a:extLst>
              <a:ext uri="{FF2B5EF4-FFF2-40B4-BE49-F238E27FC236}">
                <a16:creationId xmlns:a16="http://schemas.microsoft.com/office/drawing/2014/main" id="{85AE7519-DE35-D312-6FC5-08A8CF2FBF55}"/>
              </a:ext>
            </a:extLst>
          </p:cNvPr>
          <p:cNvSpPr/>
          <p:nvPr/>
        </p:nvSpPr>
        <p:spPr>
          <a:xfrm>
            <a:off x="9120368" y="5134311"/>
            <a:ext cx="2683032" cy="902274"/>
          </a:xfrm>
          <a:prstGeom prst="roundRect">
            <a:avLst/>
          </a:prstGeom>
          <a:solidFill>
            <a:srgbClr val="0070C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Health data </a:t>
            </a:r>
            <a:r>
              <a:rPr lang="nb-NO" sz="3200" dirty="0" err="1"/>
              <a:t>space</a:t>
            </a:r>
            <a:endParaRPr lang="en-NO" sz="3200" dirty="0"/>
          </a:p>
        </p:txBody>
      </p:sp>
      <p:sp>
        <p:nvSpPr>
          <p:cNvPr id="23" name="Rounded Rectangle 22">
            <a:extLst>
              <a:ext uri="{FF2B5EF4-FFF2-40B4-BE49-F238E27FC236}">
                <a16:creationId xmlns:a16="http://schemas.microsoft.com/office/drawing/2014/main" id="{933F247A-14B6-620F-C655-2B19F03A5ED9}"/>
              </a:ext>
            </a:extLst>
          </p:cNvPr>
          <p:cNvSpPr/>
          <p:nvPr/>
        </p:nvSpPr>
        <p:spPr>
          <a:xfrm>
            <a:off x="9183803" y="538709"/>
            <a:ext cx="2556161" cy="15796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a:t>
            </a:r>
            <a:r>
              <a:rPr lang="en-NO" dirty="0"/>
              <a:t>ata Governance </a:t>
            </a:r>
            <a:r>
              <a:rPr lang="en-GB" dirty="0"/>
              <a:t>Act</a:t>
            </a:r>
            <a:r>
              <a:rPr lang="en-NO" dirty="0"/>
              <a:t> Data Act</a:t>
            </a:r>
          </a:p>
          <a:p>
            <a:pPr algn="ctr"/>
            <a:r>
              <a:rPr lang="en-NO" dirty="0"/>
              <a:t>Open Science policy</a:t>
            </a:r>
          </a:p>
        </p:txBody>
      </p:sp>
      <p:pic>
        <p:nvPicPr>
          <p:cNvPr id="24" name="Picture 23">
            <a:extLst>
              <a:ext uri="{FF2B5EF4-FFF2-40B4-BE49-F238E27FC236}">
                <a16:creationId xmlns:a16="http://schemas.microsoft.com/office/drawing/2014/main" id="{1A01D75C-46B4-A5D9-8CDC-3ECBBA0E94B5}"/>
              </a:ext>
            </a:extLst>
          </p:cNvPr>
          <p:cNvPicPr>
            <a:picLocks noChangeAspect="1"/>
          </p:cNvPicPr>
          <p:nvPr/>
        </p:nvPicPr>
        <p:blipFill>
          <a:blip r:embed="rId3"/>
          <a:stretch>
            <a:fillRect/>
          </a:stretch>
        </p:blipFill>
        <p:spPr>
          <a:xfrm>
            <a:off x="6663571" y="6155633"/>
            <a:ext cx="8162122" cy="796413"/>
          </a:xfrm>
          <a:prstGeom prst="rect">
            <a:avLst/>
          </a:prstGeom>
        </p:spPr>
      </p:pic>
      <p:sp>
        <p:nvSpPr>
          <p:cNvPr id="2" name="Rounded Rectangle 1">
            <a:extLst>
              <a:ext uri="{FF2B5EF4-FFF2-40B4-BE49-F238E27FC236}">
                <a16:creationId xmlns:a16="http://schemas.microsoft.com/office/drawing/2014/main" id="{319C9920-C41D-6577-EA37-79B14D2FBCF8}"/>
              </a:ext>
            </a:extLst>
          </p:cNvPr>
          <p:cNvSpPr/>
          <p:nvPr/>
        </p:nvSpPr>
        <p:spPr>
          <a:xfrm>
            <a:off x="9120367" y="2460336"/>
            <a:ext cx="2683032" cy="1061365"/>
          </a:xfrm>
          <a:prstGeom prst="roundRect">
            <a:avLst/>
          </a:prstGeom>
          <a:solidFill>
            <a:srgbClr val="0070C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err="1"/>
              <a:t>commercial</a:t>
            </a:r>
            <a:r>
              <a:rPr lang="nb-NO" sz="3200" dirty="0"/>
              <a:t> </a:t>
            </a:r>
            <a:r>
              <a:rPr lang="nb-NO" sz="3200" dirty="0" err="1"/>
              <a:t>research</a:t>
            </a:r>
            <a:endParaRPr lang="en-NO" sz="3200" dirty="0"/>
          </a:p>
        </p:txBody>
      </p:sp>
    </p:spTree>
    <p:extLst>
      <p:ext uri="{BB962C8B-B14F-4D97-AF65-F5344CB8AC3E}">
        <p14:creationId xmlns:p14="http://schemas.microsoft.com/office/powerpoint/2010/main" val="75022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0"/>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10" grpId="1" animBg="1"/>
      <p:bldP spid="11" grpId="0" animBg="1"/>
      <p:bldP spid="12" grpId="0"/>
      <p:bldP spid="13" grpId="0"/>
      <p:bldP spid="14" grpId="0"/>
      <p:bldP spid="15" grpId="0"/>
      <p:bldP spid="16" grpId="0"/>
      <p:bldP spid="17" grpId="0"/>
      <p:bldP spid="18" grpId="0" animBg="1"/>
      <p:bldP spid="20" grpId="0" animBg="1"/>
      <p:bldP spid="21" grpId="0" animBg="1"/>
      <p:bldP spid="22" grpId="0" animBg="1"/>
      <p:bldP spid="23"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4DF28-F484-9047-2AF7-57435DA2A529}"/>
              </a:ext>
            </a:extLst>
          </p:cNvPr>
          <p:cNvSpPr>
            <a:spLocks noGrp="1"/>
          </p:cNvSpPr>
          <p:nvPr>
            <p:ph type="title"/>
          </p:nvPr>
        </p:nvSpPr>
        <p:spPr>
          <a:xfrm>
            <a:off x="2175122" y="595159"/>
            <a:ext cx="7841746" cy="1084331"/>
          </a:xfrm>
        </p:spPr>
        <p:txBody>
          <a:bodyPr/>
          <a:lstStyle/>
          <a:p>
            <a:pPr algn="ctr"/>
            <a:r>
              <a:rPr lang="en-NO" dirty="0"/>
              <a:t>European Open Science Cloud</a:t>
            </a:r>
          </a:p>
        </p:txBody>
      </p:sp>
      <p:sp>
        <p:nvSpPr>
          <p:cNvPr id="4" name="Title 1">
            <a:extLst>
              <a:ext uri="{FF2B5EF4-FFF2-40B4-BE49-F238E27FC236}">
                <a16:creationId xmlns:a16="http://schemas.microsoft.com/office/drawing/2014/main" id="{62CD54E0-6506-22DD-62ED-774139E74FD3}"/>
              </a:ext>
            </a:extLst>
          </p:cNvPr>
          <p:cNvSpPr txBox="1">
            <a:spLocks/>
          </p:cNvSpPr>
          <p:nvPr/>
        </p:nvSpPr>
        <p:spPr>
          <a:xfrm>
            <a:off x="996522" y="1042988"/>
            <a:ext cx="10198949" cy="100647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b="1" kern="1200">
                <a:solidFill>
                  <a:schemeClr val="tx2"/>
                </a:solidFill>
                <a:latin typeface="Corbel" panose="020B0503020204020204" pitchFamily="34" charset="0"/>
                <a:ea typeface="+mj-ea"/>
                <a:cs typeface="+mj-cs"/>
              </a:defRPr>
            </a:lvl1pPr>
          </a:lstStyle>
          <a:p>
            <a:pPr algn="ctr"/>
            <a:endParaRPr lang="en-NO" dirty="0"/>
          </a:p>
        </p:txBody>
      </p:sp>
      <p:sp>
        <p:nvSpPr>
          <p:cNvPr id="8" name="Title 1">
            <a:extLst>
              <a:ext uri="{FF2B5EF4-FFF2-40B4-BE49-F238E27FC236}">
                <a16:creationId xmlns:a16="http://schemas.microsoft.com/office/drawing/2014/main" id="{80226E25-F2A3-F212-3609-A6A6361B5D0B}"/>
              </a:ext>
            </a:extLst>
          </p:cNvPr>
          <p:cNvSpPr txBox="1">
            <a:spLocks/>
          </p:cNvSpPr>
          <p:nvPr/>
        </p:nvSpPr>
        <p:spPr>
          <a:xfrm>
            <a:off x="500375" y="1811642"/>
            <a:ext cx="11191240" cy="10843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2"/>
                </a:solidFill>
                <a:latin typeface="Corbel" panose="020B0503020204020204" pitchFamily="34" charset="0"/>
                <a:ea typeface="+mj-ea"/>
                <a:cs typeface="+mj-cs"/>
              </a:defRPr>
            </a:lvl1pPr>
          </a:lstStyle>
          <a:p>
            <a:pPr algn="ctr"/>
            <a:r>
              <a:rPr lang="en-NO" dirty="0"/>
              <a:t>sharing FAIR data without friction, at scale</a:t>
            </a:r>
          </a:p>
        </p:txBody>
      </p:sp>
      <p:sp>
        <p:nvSpPr>
          <p:cNvPr id="9" name="Title 1">
            <a:extLst>
              <a:ext uri="{FF2B5EF4-FFF2-40B4-BE49-F238E27FC236}">
                <a16:creationId xmlns:a16="http://schemas.microsoft.com/office/drawing/2014/main" id="{E3C5CD1D-60A4-B246-3089-E673247862D2}"/>
              </a:ext>
            </a:extLst>
          </p:cNvPr>
          <p:cNvSpPr txBox="1">
            <a:spLocks/>
          </p:cNvSpPr>
          <p:nvPr/>
        </p:nvSpPr>
        <p:spPr>
          <a:xfrm>
            <a:off x="500375" y="3247668"/>
            <a:ext cx="11191240" cy="10843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2"/>
                </a:solidFill>
                <a:latin typeface="Corbel" panose="020B0503020204020204" pitchFamily="34" charset="0"/>
                <a:ea typeface="+mj-ea"/>
                <a:cs typeface="+mj-cs"/>
              </a:defRPr>
            </a:lvl1pPr>
          </a:lstStyle>
          <a:p>
            <a:pPr algn="ctr"/>
            <a:r>
              <a:rPr lang="en-GB" dirty="0"/>
              <a:t>b</a:t>
            </a:r>
            <a:r>
              <a:rPr lang="en-NO" dirty="0"/>
              <a:t>ecause research = data</a:t>
            </a:r>
          </a:p>
        </p:txBody>
      </p:sp>
      <p:sp>
        <p:nvSpPr>
          <p:cNvPr id="10" name="Title 1">
            <a:extLst>
              <a:ext uri="{FF2B5EF4-FFF2-40B4-BE49-F238E27FC236}">
                <a16:creationId xmlns:a16="http://schemas.microsoft.com/office/drawing/2014/main" id="{FA67FB5F-6D36-5209-757F-C13A4AF97F04}"/>
              </a:ext>
            </a:extLst>
          </p:cNvPr>
          <p:cNvSpPr txBox="1">
            <a:spLocks/>
          </p:cNvSpPr>
          <p:nvPr/>
        </p:nvSpPr>
        <p:spPr>
          <a:xfrm>
            <a:off x="3353722" y="4421391"/>
            <a:ext cx="5484545" cy="10843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2"/>
                </a:solidFill>
                <a:latin typeface="Corbel" panose="020B0503020204020204" pitchFamily="34" charset="0"/>
                <a:ea typeface="+mj-ea"/>
                <a:cs typeface="+mj-cs"/>
              </a:defRPr>
            </a:lvl1pPr>
          </a:lstStyle>
          <a:p>
            <a:pPr algn="ctr"/>
            <a:r>
              <a:rPr lang="nb-NO" dirty="0"/>
              <a:t>&gt; €100.000.000.000 / </a:t>
            </a:r>
            <a:r>
              <a:rPr lang="nb-NO" dirty="0" err="1"/>
              <a:t>year</a:t>
            </a:r>
            <a:endParaRPr lang="en-NO" dirty="0"/>
          </a:p>
        </p:txBody>
      </p:sp>
    </p:spTree>
    <p:extLst>
      <p:ext uri="{BB962C8B-B14F-4D97-AF65-F5344CB8AC3E}">
        <p14:creationId xmlns:p14="http://schemas.microsoft.com/office/powerpoint/2010/main" val="899207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ouncil of EU logo">
            <a:extLst>
              <a:ext uri="{FF2B5EF4-FFF2-40B4-BE49-F238E27FC236}">
                <a16:creationId xmlns:a16="http://schemas.microsoft.com/office/drawing/2014/main" id="{3E39F418-236A-B49D-9AA7-93E154B692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771" y="3209047"/>
            <a:ext cx="4887246" cy="217089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F20D1AC4-21EB-73E2-FED4-66D995BF3C31}"/>
              </a:ext>
            </a:extLst>
          </p:cNvPr>
          <p:cNvSpPr txBox="1">
            <a:spLocks/>
          </p:cNvSpPr>
          <p:nvPr/>
        </p:nvSpPr>
        <p:spPr>
          <a:xfrm>
            <a:off x="4913542" y="1045539"/>
            <a:ext cx="11191240" cy="1084331"/>
          </a:xfrm>
          <a:prstGeom prst="rect">
            <a:avLst/>
          </a:prstGeom>
        </p:spPr>
        <p:txBody>
          <a:bodyPr/>
          <a:lstStyle>
            <a:lvl1pPr algn="l" defTabSz="914400" rtl="0" eaLnBrk="1" latinLnBrk="0" hangingPunct="1">
              <a:lnSpc>
                <a:spcPct val="90000"/>
              </a:lnSpc>
              <a:spcBef>
                <a:spcPct val="0"/>
              </a:spcBef>
              <a:buNone/>
              <a:defRPr sz="3600" b="1" kern="1200">
                <a:solidFill>
                  <a:schemeClr val="tx2"/>
                </a:solidFill>
                <a:latin typeface="Corbel" panose="020B0503020204020204" pitchFamily="34" charset="0"/>
                <a:ea typeface="+mj-ea"/>
                <a:cs typeface="+mj-cs"/>
              </a:defRPr>
            </a:lvl1pPr>
          </a:lstStyle>
          <a:p>
            <a:endParaRPr lang="en-NO" dirty="0"/>
          </a:p>
        </p:txBody>
      </p:sp>
      <p:sp>
        <p:nvSpPr>
          <p:cNvPr id="9" name="Rounded Rectangular Callout 8">
            <a:extLst>
              <a:ext uri="{FF2B5EF4-FFF2-40B4-BE49-F238E27FC236}">
                <a16:creationId xmlns:a16="http://schemas.microsoft.com/office/drawing/2014/main" id="{B404E83C-85DB-2630-60BA-F0B6E84AFA97}"/>
              </a:ext>
            </a:extLst>
          </p:cNvPr>
          <p:cNvSpPr/>
          <p:nvPr/>
        </p:nvSpPr>
        <p:spPr>
          <a:xfrm>
            <a:off x="4387646" y="303615"/>
            <a:ext cx="7359445" cy="2905432"/>
          </a:xfrm>
          <a:prstGeom prst="wedgeRoundRectCallout">
            <a:avLst>
              <a:gd name="adj1" fmla="val -47486"/>
              <a:gd name="adj2" fmla="val 86358"/>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O" sz="2400" dirty="0"/>
              <a:t>European Research Area </a:t>
            </a:r>
          </a:p>
          <a:p>
            <a:pPr algn="ctr"/>
            <a:r>
              <a:rPr lang="en-NO" sz="2400" dirty="0"/>
              <a:t>voluntary policy actions 2022 - 2024</a:t>
            </a:r>
          </a:p>
          <a:p>
            <a:pPr algn="ctr"/>
            <a:r>
              <a:rPr lang="en-NO" sz="2400" dirty="0"/>
              <a:t>Action 1</a:t>
            </a:r>
          </a:p>
          <a:p>
            <a:pPr algn="ctr"/>
            <a:endParaRPr lang="en-NO" sz="2400" dirty="0"/>
          </a:p>
          <a:p>
            <a:pPr algn="ctr"/>
            <a:r>
              <a:rPr lang="en-NO" sz="2400" dirty="0">
                <a:solidFill>
                  <a:schemeClr val="bg1"/>
                </a:solidFill>
              </a:rPr>
              <a:t>“</a:t>
            </a:r>
            <a:r>
              <a:rPr lang="en-GB" sz="2400" dirty="0">
                <a:solidFill>
                  <a:schemeClr val="bg1"/>
                </a:solidFill>
                <a:effectLst/>
                <a:latin typeface="ECSquareSansProMedium"/>
              </a:rPr>
              <a:t>Enable the open sharing of knowledge and the re-use of research outputs, including through the development of the European Open Science Cloud (EOSC)”</a:t>
            </a:r>
            <a:endParaRPr lang="en-NO" sz="2400" dirty="0">
              <a:solidFill>
                <a:schemeClr val="bg1"/>
              </a:solidFill>
            </a:endParaRPr>
          </a:p>
        </p:txBody>
      </p:sp>
      <p:pic>
        <p:nvPicPr>
          <p:cNvPr id="11" name="Graphic 10" descr="Thumbs up sign outline">
            <a:extLst>
              <a:ext uri="{FF2B5EF4-FFF2-40B4-BE49-F238E27FC236}">
                <a16:creationId xmlns:a16="http://schemas.microsoft.com/office/drawing/2014/main" id="{E17E135F-77FE-03BA-CFD5-FE497E23EE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55995" y="3316766"/>
            <a:ext cx="708833" cy="708833"/>
          </a:xfrm>
          <a:prstGeom prst="rect">
            <a:avLst/>
          </a:prstGeom>
        </p:spPr>
      </p:pic>
      <p:sp>
        <p:nvSpPr>
          <p:cNvPr id="12" name="Rounded Rectangle 11">
            <a:extLst>
              <a:ext uri="{FF2B5EF4-FFF2-40B4-BE49-F238E27FC236}">
                <a16:creationId xmlns:a16="http://schemas.microsoft.com/office/drawing/2014/main" id="{F4BA70ED-C8D2-5EFD-A546-16D74C4516E1}"/>
              </a:ext>
            </a:extLst>
          </p:cNvPr>
          <p:cNvSpPr/>
          <p:nvPr/>
        </p:nvSpPr>
        <p:spPr>
          <a:xfrm>
            <a:off x="9817767" y="3219441"/>
            <a:ext cx="1796717" cy="9138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NO" sz="2400" dirty="0">
                <a:solidFill>
                  <a:schemeClr val="tx1"/>
                </a:solidFill>
              </a:rPr>
              <a:t>25/27</a:t>
            </a:r>
          </a:p>
        </p:txBody>
      </p:sp>
      <p:sp>
        <p:nvSpPr>
          <p:cNvPr id="15" name="Rounded Rectangle 14">
            <a:extLst>
              <a:ext uri="{FF2B5EF4-FFF2-40B4-BE49-F238E27FC236}">
                <a16:creationId xmlns:a16="http://schemas.microsoft.com/office/drawing/2014/main" id="{B0D42B9C-8345-7EF8-170D-B08689E7518B}"/>
              </a:ext>
            </a:extLst>
          </p:cNvPr>
          <p:cNvSpPr/>
          <p:nvPr/>
        </p:nvSpPr>
        <p:spPr>
          <a:xfrm>
            <a:off x="7136122" y="4532709"/>
            <a:ext cx="3287279" cy="17109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tri-partite process:</a:t>
            </a:r>
          </a:p>
          <a:p>
            <a:pPr algn="ctr"/>
            <a:r>
              <a:rPr lang="en-GB" sz="2400" dirty="0"/>
              <a:t>p</a:t>
            </a:r>
            <a:r>
              <a:rPr lang="en-NO" sz="2400" dirty="0"/>
              <a:t>ost 2027 </a:t>
            </a:r>
          </a:p>
          <a:p>
            <a:pPr algn="ctr"/>
            <a:r>
              <a:rPr lang="en-NO" sz="2400" dirty="0"/>
              <a:t>governance &amp; financing</a:t>
            </a:r>
          </a:p>
        </p:txBody>
      </p:sp>
      <p:pic>
        <p:nvPicPr>
          <p:cNvPr id="5" name="Graphic 4">
            <a:extLst>
              <a:ext uri="{FF2B5EF4-FFF2-40B4-BE49-F238E27FC236}">
                <a16:creationId xmlns:a16="http://schemas.microsoft.com/office/drawing/2014/main" id="{DE61F56C-2736-BA43-2CB5-E0F029ED34F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4909" y="1180594"/>
            <a:ext cx="1151473" cy="1151473"/>
          </a:xfrm>
          <a:prstGeom prst="rect">
            <a:avLst/>
          </a:prstGeom>
        </p:spPr>
      </p:pic>
      <p:sp>
        <p:nvSpPr>
          <p:cNvPr id="6" name="Oval Callout 5">
            <a:extLst>
              <a:ext uri="{FF2B5EF4-FFF2-40B4-BE49-F238E27FC236}">
                <a16:creationId xmlns:a16="http://schemas.microsoft.com/office/drawing/2014/main" id="{DAA85FCA-7458-36BA-5A2C-C0756FA0B628}"/>
              </a:ext>
            </a:extLst>
          </p:cNvPr>
          <p:cNvSpPr/>
          <p:nvPr/>
        </p:nvSpPr>
        <p:spPr>
          <a:xfrm>
            <a:off x="1768240" y="303615"/>
            <a:ext cx="1896193" cy="578043"/>
          </a:xfrm>
          <a:prstGeom prst="wedgeEllipseCallout">
            <a:avLst>
              <a:gd name="adj1" fmla="val -60940"/>
              <a:gd name="adj2" fmla="val 122492"/>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S</a:t>
            </a:r>
            <a:r>
              <a:rPr lang="en-NO" sz="2800" dirty="0">
                <a:solidFill>
                  <a:schemeClr val="tx1"/>
                </a:solidFill>
              </a:rPr>
              <a:t>o?</a:t>
            </a:r>
          </a:p>
        </p:txBody>
      </p:sp>
      <p:sp>
        <p:nvSpPr>
          <p:cNvPr id="7" name="Rounded Rectangle 6">
            <a:extLst>
              <a:ext uri="{FF2B5EF4-FFF2-40B4-BE49-F238E27FC236}">
                <a16:creationId xmlns:a16="http://schemas.microsoft.com/office/drawing/2014/main" id="{47F519C9-6138-C46A-5DD8-DAD84245973E}"/>
              </a:ext>
            </a:extLst>
          </p:cNvPr>
          <p:cNvSpPr/>
          <p:nvPr/>
        </p:nvSpPr>
        <p:spPr>
          <a:xfrm>
            <a:off x="287533" y="5597176"/>
            <a:ext cx="2617698" cy="8554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dirty="0"/>
              <a:t>EC €500M</a:t>
            </a:r>
          </a:p>
          <a:p>
            <a:pPr algn="ctr"/>
            <a:r>
              <a:rPr lang="nb-NO" sz="2400" dirty="0"/>
              <a:t>2021-2027</a:t>
            </a:r>
            <a:endParaRPr lang="en-NO" sz="2400" dirty="0"/>
          </a:p>
        </p:txBody>
      </p:sp>
      <p:pic>
        <p:nvPicPr>
          <p:cNvPr id="13" name="Picture 12" descr="A picture containing font, graphics, logo, symbol&#10;&#10;Description automatically generated">
            <a:extLst>
              <a:ext uri="{FF2B5EF4-FFF2-40B4-BE49-F238E27FC236}">
                <a16:creationId xmlns:a16="http://schemas.microsoft.com/office/drawing/2014/main" id="{2D14EAD7-538D-11C3-1800-AB42CE27B753}"/>
              </a:ext>
            </a:extLst>
          </p:cNvPr>
          <p:cNvPicPr>
            <a:picLocks noChangeAspect="1"/>
          </p:cNvPicPr>
          <p:nvPr/>
        </p:nvPicPr>
        <p:blipFill>
          <a:blip r:embed="rId8"/>
          <a:stretch>
            <a:fillRect/>
          </a:stretch>
        </p:blipFill>
        <p:spPr>
          <a:xfrm>
            <a:off x="3488336" y="5772272"/>
            <a:ext cx="2850411" cy="641342"/>
          </a:xfrm>
          <a:prstGeom prst="rect">
            <a:avLst/>
          </a:prstGeom>
        </p:spPr>
      </p:pic>
      <p:sp>
        <p:nvSpPr>
          <p:cNvPr id="16" name="Right Brace 15">
            <a:extLst>
              <a:ext uri="{FF2B5EF4-FFF2-40B4-BE49-F238E27FC236}">
                <a16:creationId xmlns:a16="http://schemas.microsoft.com/office/drawing/2014/main" id="{60EEF6F2-FF92-A2C9-6C1F-AB6F4BF83C59}"/>
              </a:ext>
            </a:extLst>
          </p:cNvPr>
          <p:cNvSpPr/>
          <p:nvPr/>
        </p:nvSpPr>
        <p:spPr>
          <a:xfrm>
            <a:off x="6338747" y="4294496"/>
            <a:ext cx="559358" cy="2187330"/>
          </a:xfrm>
          <a:prstGeom prst="rightBrace">
            <a:avLst>
              <a:gd name="adj1" fmla="val 8333"/>
              <a:gd name="adj2" fmla="val 50733"/>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O"/>
          </a:p>
        </p:txBody>
      </p:sp>
    </p:spTree>
    <p:extLst>
      <p:ext uri="{BB962C8B-B14F-4D97-AF65-F5344CB8AC3E}">
        <p14:creationId xmlns:p14="http://schemas.microsoft.com/office/powerpoint/2010/main" val="302218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5" grpId="0" animBg="1"/>
      <p:bldP spid="7"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9E8A69-6593-33C2-D711-FBA736AA6316}"/>
              </a:ext>
            </a:extLst>
          </p:cNvPr>
          <p:cNvPicPr>
            <a:picLocks noChangeAspect="1"/>
          </p:cNvPicPr>
          <p:nvPr/>
        </p:nvPicPr>
        <p:blipFill>
          <a:blip r:embed="rId3"/>
          <a:stretch>
            <a:fillRect/>
          </a:stretch>
        </p:blipFill>
        <p:spPr>
          <a:xfrm>
            <a:off x="6679152" y="6395359"/>
            <a:ext cx="4063951" cy="396537"/>
          </a:xfrm>
          <a:prstGeom prst="rect">
            <a:avLst/>
          </a:prstGeom>
        </p:spPr>
      </p:pic>
      <p:pic>
        <p:nvPicPr>
          <p:cNvPr id="5" name="Picture 4">
            <a:extLst>
              <a:ext uri="{FF2B5EF4-FFF2-40B4-BE49-F238E27FC236}">
                <a16:creationId xmlns:a16="http://schemas.microsoft.com/office/drawing/2014/main" id="{5A5F9A45-4EBE-ECC6-219F-5C69D7FBD5CA}"/>
              </a:ext>
            </a:extLst>
          </p:cNvPr>
          <p:cNvPicPr>
            <a:picLocks noChangeAspect="1"/>
          </p:cNvPicPr>
          <p:nvPr/>
        </p:nvPicPr>
        <p:blipFill>
          <a:blip r:embed="rId3"/>
          <a:stretch>
            <a:fillRect/>
          </a:stretch>
        </p:blipFill>
        <p:spPr>
          <a:xfrm>
            <a:off x="6096000" y="5998822"/>
            <a:ext cx="4063951" cy="396537"/>
          </a:xfrm>
          <a:prstGeom prst="rect">
            <a:avLst/>
          </a:prstGeom>
        </p:spPr>
      </p:pic>
      <p:sp>
        <p:nvSpPr>
          <p:cNvPr id="2" name="Rectangle 1">
            <a:extLst>
              <a:ext uri="{FF2B5EF4-FFF2-40B4-BE49-F238E27FC236}">
                <a16:creationId xmlns:a16="http://schemas.microsoft.com/office/drawing/2014/main" id="{7F0F12AF-4785-DF29-D7DC-CB7914A84F77}"/>
              </a:ext>
            </a:extLst>
          </p:cNvPr>
          <p:cNvSpPr/>
          <p:nvPr/>
        </p:nvSpPr>
        <p:spPr>
          <a:xfrm>
            <a:off x="6202923" y="4412972"/>
            <a:ext cx="4605012" cy="1585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O" sz="3200" dirty="0"/>
              <a:t>EOSC Exchange</a:t>
            </a:r>
          </a:p>
          <a:p>
            <a:pPr algn="ctr"/>
            <a:r>
              <a:rPr lang="en-GB" sz="2400" dirty="0"/>
              <a:t>e</a:t>
            </a:r>
            <a:r>
              <a:rPr lang="en-NO" sz="2400" dirty="0"/>
              <a:t>uropean marketplace</a:t>
            </a:r>
          </a:p>
          <a:p>
            <a:pPr algn="ctr"/>
            <a:r>
              <a:rPr lang="en-NO" sz="2400" dirty="0"/>
              <a:t>digital research services</a:t>
            </a:r>
          </a:p>
        </p:txBody>
      </p:sp>
      <p:sp>
        <p:nvSpPr>
          <p:cNvPr id="3" name="Rounded Rectangle 2">
            <a:extLst>
              <a:ext uri="{FF2B5EF4-FFF2-40B4-BE49-F238E27FC236}">
                <a16:creationId xmlns:a16="http://schemas.microsoft.com/office/drawing/2014/main" id="{58A82F47-2B8A-A2BA-6D03-9DC5ADAE22B4}"/>
              </a:ext>
            </a:extLst>
          </p:cNvPr>
          <p:cNvSpPr/>
          <p:nvPr/>
        </p:nvSpPr>
        <p:spPr>
          <a:xfrm>
            <a:off x="1384065" y="562252"/>
            <a:ext cx="9423870" cy="15305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dirty="0"/>
              <a:t>1 million </a:t>
            </a:r>
            <a:r>
              <a:rPr lang="nb-NO" sz="2400" dirty="0" err="1"/>
              <a:t>researchers</a:t>
            </a:r>
            <a:endParaRPr lang="nb-NO" sz="2400" dirty="0"/>
          </a:p>
          <a:p>
            <a:pPr algn="ctr"/>
            <a:r>
              <a:rPr lang="nb-NO" sz="2400" dirty="0"/>
              <a:t>5000+ </a:t>
            </a:r>
            <a:r>
              <a:rPr lang="nb-NO" sz="2400" dirty="0" err="1"/>
              <a:t>institutions</a:t>
            </a:r>
            <a:endParaRPr lang="nb-NO" sz="2400" dirty="0"/>
          </a:p>
          <a:p>
            <a:pPr algn="ctr"/>
            <a:r>
              <a:rPr lang="nb-NO" sz="2400" dirty="0"/>
              <a:t>40+ </a:t>
            </a:r>
            <a:r>
              <a:rPr lang="nb-NO" sz="2400" dirty="0" err="1"/>
              <a:t>countries</a:t>
            </a:r>
            <a:endParaRPr lang="en-NO" sz="2400" dirty="0"/>
          </a:p>
        </p:txBody>
      </p:sp>
      <p:sp>
        <p:nvSpPr>
          <p:cNvPr id="6" name="Rectangle 5">
            <a:extLst>
              <a:ext uri="{FF2B5EF4-FFF2-40B4-BE49-F238E27FC236}">
                <a16:creationId xmlns:a16="http://schemas.microsoft.com/office/drawing/2014/main" id="{DD250421-633A-58B5-6444-34750FF23781}"/>
              </a:ext>
            </a:extLst>
          </p:cNvPr>
          <p:cNvSpPr/>
          <p:nvPr/>
        </p:nvSpPr>
        <p:spPr>
          <a:xfrm>
            <a:off x="1384065" y="2950771"/>
            <a:ext cx="9423870" cy="121615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delivery c</a:t>
            </a:r>
            <a:r>
              <a:rPr lang="en-NO" sz="3200" b="1" dirty="0"/>
              <a:t>hannels to researchers</a:t>
            </a:r>
          </a:p>
          <a:p>
            <a:pPr algn="ctr"/>
            <a:r>
              <a:rPr lang="en-NO" sz="2400" dirty="0"/>
              <a:t>institutions, research infrastructures, eInfrastructures, NRENs</a:t>
            </a:r>
          </a:p>
        </p:txBody>
      </p:sp>
      <p:sp>
        <p:nvSpPr>
          <p:cNvPr id="7" name="Up Arrow 6">
            <a:extLst>
              <a:ext uri="{FF2B5EF4-FFF2-40B4-BE49-F238E27FC236}">
                <a16:creationId xmlns:a16="http://schemas.microsoft.com/office/drawing/2014/main" id="{B5119A47-B17B-C5D8-EFB0-D3EF60107C47}"/>
              </a:ext>
            </a:extLst>
          </p:cNvPr>
          <p:cNvSpPr/>
          <p:nvPr/>
        </p:nvSpPr>
        <p:spPr>
          <a:xfrm>
            <a:off x="3430221" y="2258986"/>
            <a:ext cx="512699" cy="524069"/>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8" name="Up Arrow 7">
            <a:extLst>
              <a:ext uri="{FF2B5EF4-FFF2-40B4-BE49-F238E27FC236}">
                <a16:creationId xmlns:a16="http://schemas.microsoft.com/office/drawing/2014/main" id="{66BFC772-3E86-FB50-E2F6-560CA1470599}"/>
              </a:ext>
            </a:extLst>
          </p:cNvPr>
          <p:cNvSpPr/>
          <p:nvPr/>
        </p:nvSpPr>
        <p:spPr>
          <a:xfrm>
            <a:off x="5929206" y="2258986"/>
            <a:ext cx="512699" cy="524069"/>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9" name="Up Arrow 8">
            <a:extLst>
              <a:ext uri="{FF2B5EF4-FFF2-40B4-BE49-F238E27FC236}">
                <a16:creationId xmlns:a16="http://schemas.microsoft.com/office/drawing/2014/main" id="{DBAD849F-1D35-80F5-090C-5F39985C9173}"/>
              </a:ext>
            </a:extLst>
          </p:cNvPr>
          <p:cNvSpPr/>
          <p:nvPr/>
        </p:nvSpPr>
        <p:spPr>
          <a:xfrm>
            <a:off x="8018124" y="2257700"/>
            <a:ext cx="512699" cy="524069"/>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 name="TextBox 9">
            <a:extLst>
              <a:ext uri="{FF2B5EF4-FFF2-40B4-BE49-F238E27FC236}">
                <a16:creationId xmlns:a16="http://schemas.microsoft.com/office/drawing/2014/main" id="{4473FF1F-E8A0-A8A0-CBA5-6EB59D9EE59C}"/>
              </a:ext>
            </a:extLst>
          </p:cNvPr>
          <p:cNvSpPr txBox="1"/>
          <p:nvPr/>
        </p:nvSpPr>
        <p:spPr>
          <a:xfrm rot="19578656">
            <a:off x="1268043" y="854607"/>
            <a:ext cx="1393330" cy="369332"/>
          </a:xfrm>
          <a:prstGeom prst="rect">
            <a:avLst/>
          </a:prstGeom>
          <a:noFill/>
        </p:spPr>
        <p:txBody>
          <a:bodyPr wrap="none" rtlCol="0">
            <a:spAutoFit/>
          </a:bodyPr>
          <a:lstStyle/>
          <a:p>
            <a:r>
              <a:rPr lang="en-GB" sz="1800" dirty="0">
                <a:solidFill>
                  <a:schemeClr val="bg1"/>
                </a:solidFill>
              </a:rPr>
              <a:t>p</a:t>
            </a:r>
            <a:r>
              <a:rPr lang="en-NO" sz="1800" dirty="0">
                <a:solidFill>
                  <a:schemeClr val="bg1"/>
                </a:solidFill>
              </a:rPr>
              <a:t>ublic sector</a:t>
            </a:r>
          </a:p>
        </p:txBody>
      </p:sp>
      <p:pic>
        <p:nvPicPr>
          <p:cNvPr id="11" name="Picture 10">
            <a:extLst>
              <a:ext uri="{FF2B5EF4-FFF2-40B4-BE49-F238E27FC236}">
                <a16:creationId xmlns:a16="http://schemas.microsoft.com/office/drawing/2014/main" id="{2835E856-42F3-4F56-2D5C-013FA32262AB}"/>
              </a:ext>
            </a:extLst>
          </p:cNvPr>
          <p:cNvPicPr>
            <a:picLocks noChangeAspect="1"/>
          </p:cNvPicPr>
          <p:nvPr/>
        </p:nvPicPr>
        <p:blipFill>
          <a:blip r:embed="rId4"/>
          <a:stretch>
            <a:fillRect/>
          </a:stretch>
        </p:blipFill>
        <p:spPr>
          <a:xfrm>
            <a:off x="9532964" y="700456"/>
            <a:ext cx="894388" cy="596258"/>
          </a:xfrm>
          <a:prstGeom prst="rect">
            <a:avLst/>
          </a:prstGeom>
        </p:spPr>
      </p:pic>
      <p:sp>
        <p:nvSpPr>
          <p:cNvPr id="12" name="TextBox 11">
            <a:extLst>
              <a:ext uri="{FF2B5EF4-FFF2-40B4-BE49-F238E27FC236}">
                <a16:creationId xmlns:a16="http://schemas.microsoft.com/office/drawing/2014/main" id="{68C9E539-759F-E37B-BA17-99326D6FEA6E}"/>
              </a:ext>
            </a:extLst>
          </p:cNvPr>
          <p:cNvSpPr txBox="1"/>
          <p:nvPr/>
        </p:nvSpPr>
        <p:spPr>
          <a:xfrm>
            <a:off x="9253837" y="1319508"/>
            <a:ext cx="1452642" cy="646331"/>
          </a:xfrm>
          <a:prstGeom prst="rect">
            <a:avLst/>
          </a:prstGeom>
          <a:noFill/>
        </p:spPr>
        <p:txBody>
          <a:bodyPr wrap="none" rtlCol="0">
            <a:spAutoFit/>
          </a:bodyPr>
          <a:lstStyle/>
          <a:p>
            <a:pPr algn="ctr"/>
            <a:r>
              <a:rPr lang="nb-NO" dirty="0">
                <a:solidFill>
                  <a:schemeClr val="bg1"/>
                </a:solidFill>
              </a:rPr>
              <a:t> + </a:t>
            </a:r>
            <a:r>
              <a:rPr lang="nb-NO" dirty="0" err="1">
                <a:solidFill>
                  <a:schemeClr val="bg1"/>
                </a:solidFill>
              </a:rPr>
              <a:t>associated</a:t>
            </a:r>
            <a:r>
              <a:rPr lang="nb-NO" dirty="0">
                <a:solidFill>
                  <a:schemeClr val="bg1"/>
                </a:solidFill>
              </a:rPr>
              <a:t> </a:t>
            </a:r>
          </a:p>
          <a:p>
            <a:pPr algn="ctr"/>
            <a:r>
              <a:rPr lang="nb-NO" dirty="0" err="1">
                <a:solidFill>
                  <a:schemeClr val="bg1"/>
                </a:solidFill>
              </a:rPr>
              <a:t>countries</a:t>
            </a:r>
            <a:endParaRPr lang="en-NO" dirty="0">
              <a:solidFill>
                <a:schemeClr val="bg1"/>
              </a:solidFill>
            </a:endParaRPr>
          </a:p>
        </p:txBody>
      </p:sp>
      <p:sp>
        <p:nvSpPr>
          <p:cNvPr id="14" name="Rectangle 13">
            <a:extLst>
              <a:ext uri="{FF2B5EF4-FFF2-40B4-BE49-F238E27FC236}">
                <a16:creationId xmlns:a16="http://schemas.microsoft.com/office/drawing/2014/main" id="{6383D1B1-45BC-E777-D00A-92FFEE8FF8B2}"/>
              </a:ext>
            </a:extLst>
          </p:cNvPr>
          <p:cNvSpPr/>
          <p:nvPr/>
        </p:nvSpPr>
        <p:spPr>
          <a:xfrm>
            <a:off x="1384065" y="4408897"/>
            <a:ext cx="4605012" cy="1585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EOSC Data </a:t>
            </a:r>
            <a:r>
              <a:rPr lang="nb-NO" sz="3200" dirty="0" err="1"/>
              <a:t>Federation</a:t>
            </a:r>
            <a:endParaRPr lang="en-NO" sz="3200" dirty="0"/>
          </a:p>
        </p:txBody>
      </p:sp>
      <p:sp>
        <p:nvSpPr>
          <p:cNvPr id="13" name="TextBox 12">
            <a:extLst>
              <a:ext uri="{FF2B5EF4-FFF2-40B4-BE49-F238E27FC236}">
                <a16:creationId xmlns:a16="http://schemas.microsoft.com/office/drawing/2014/main" id="{AAF39937-BB56-C0C3-6791-E70D4DBAF918}"/>
              </a:ext>
            </a:extLst>
          </p:cNvPr>
          <p:cNvSpPr txBox="1"/>
          <p:nvPr/>
        </p:nvSpPr>
        <p:spPr>
          <a:xfrm rot="19578656">
            <a:off x="6205630" y="4554925"/>
            <a:ext cx="829158" cy="646331"/>
          </a:xfrm>
          <a:prstGeom prst="rect">
            <a:avLst/>
          </a:prstGeom>
          <a:noFill/>
        </p:spPr>
        <p:txBody>
          <a:bodyPr wrap="square" rtlCol="0">
            <a:spAutoFit/>
          </a:bodyPr>
          <a:lstStyle/>
          <a:p>
            <a:r>
              <a:rPr lang="en-GB" dirty="0">
                <a:solidFill>
                  <a:schemeClr val="bg1"/>
                </a:solidFill>
              </a:rPr>
              <a:t>p</a:t>
            </a:r>
            <a:r>
              <a:rPr lang="en-NO" sz="1800" dirty="0">
                <a:solidFill>
                  <a:schemeClr val="bg1"/>
                </a:solidFill>
              </a:rPr>
              <a:t>ublic</a:t>
            </a:r>
          </a:p>
          <a:p>
            <a:r>
              <a:rPr lang="en-NO" sz="1800" dirty="0">
                <a:solidFill>
                  <a:schemeClr val="bg1"/>
                </a:solidFill>
              </a:rPr>
              <a:t> sector</a:t>
            </a:r>
          </a:p>
        </p:txBody>
      </p:sp>
    </p:spTree>
    <p:extLst>
      <p:ext uri="{BB962C8B-B14F-4D97-AF65-F5344CB8AC3E}">
        <p14:creationId xmlns:p14="http://schemas.microsoft.com/office/powerpoint/2010/main" val="128864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9E8A69-6593-33C2-D711-FBA736AA6316}"/>
              </a:ext>
            </a:extLst>
          </p:cNvPr>
          <p:cNvPicPr>
            <a:picLocks noChangeAspect="1"/>
          </p:cNvPicPr>
          <p:nvPr/>
        </p:nvPicPr>
        <p:blipFill>
          <a:blip r:embed="rId3"/>
          <a:stretch>
            <a:fillRect/>
          </a:stretch>
        </p:blipFill>
        <p:spPr>
          <a:xfrm>
            <a:off x="6679152" y="6395359"/>
            <a:ext cx="4063951" cy="396537"/>
          </a:xfrm>
          <a:prstGeom prst="rect">
            <a:avLst/>
          </a:prstGeom>
        </p:spPr>
      </p:pic>
      <p:pic>
        <p:nvPicPr>
          <p:cNvPr id="5" name="Picture 4">
            <a:extLst>
              <a:ext uri="{FF2B5EF4-FFF2-40B4-BE49-F238E27FC236}">
                <a16:creationId xmlns:a16="http://schemas.microsoft.com/office/drawing/2014/main" id="{5A5F9A45-4EBE-ECC6-219F-5C69D7FBD5CA}"/>
              </a:ext>
            </a:extLst>
          </p:cNvPr>
          <p:cNvPicPr>
            <a:picLocks noChangeAspect="1"/>
          </p:cNvPicPr>
          <p:nvPr/>
        </p:nvPicPr>
        <p:blipFill>
          <a:blip r:embed="rId3"/>
          <a:stretch>
            <a:fillRect/>
          </a:stretch>
        </p:blipFill>
        <p:spPr>
          <a:xfrm>
            <a:off x="6096000" y="5998822"/>
            <a:ext cx="4063951" cy="396537"/>
          </a:xfrm>
          <a:prstGeom prst="rect">
            <a:avLst/>
          </a:prstGeom>
        </p:spPr>
      </p:pic>
      <p:sp>
        <p:nvSpPr>
          <p:cNvPr id="2" name="Rectangle 1">
            <a:extLst>
              <a:ext uri="{FF2B5EF4-FFF2-40B4-BE49-F238E27FC236}">
                <a16:creationId xmlns:a16="http://schemas.microsoft.com/office/drawing/2014/main" id="{7F0F12AF-4785-DF29-D7DC-CB7914A84F77}"/>
              </a:ext>
            </a:extLst>
          </p:cNvPr>
          <p:cNvSpPr/>
          <p:nvPr/>
        </p:nvSpPr>
        <p:spPr>
          <a:xfrm>
            <a:off x="4724009" y="4227154"/>
            <a:ext cx="3463574" cy="20103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O" sz="2400" dirty="0"/>
              <a:t>EOSC Exchange</a:t>
            </a:r>
          </a:p>
        </p:txBody>
      </p:sp>
      <p:sp>
        <p:nvSpPr>
          <p:cNvPr id="3" name="Rounded Rectangle 2">
            <a:extLst>
              <a:ext uri="{FF2B5EF4-FFF2-40B4-BE49-F238E27FC236}">
                <a16:creationId xmlns:a16="http://schemas.microsoft.com/office/drawing/2014/main" id="{58A82F47-2B8A-A2BA-6D03-9DC5ADAE22B4}"/>
              </a:ext>
            </a:extLst>
          </p:cNvPr>
          <p:cNvSpPr/>
          <p:nvPr/>
        </p:nvSpPr>
        <p:spPr>
          <a:xfrm>
            <a:off x="1160382" y="307400"/>
            <a:ext cx="7027202" cy="15305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dirty="0"/>
              <a:t>1 million </a:t>
            </a:r>
            <a:r>
              <a:rPr lang="nb-NO" sz="2400" dirty="0" err="1"/>
              <a:t>researchers</a:t>
            </a:r>
            <a:endParaRPr lang="nb-NO" sz="2400" dirty="0"/>
          </a:p>
          <a:p>
            <a:pPr algn="ctr"/>
            <a:r>
              <a:rPr lang="nb-NO" sz="2400" dirty="0"/>
              <a:t>5000+ </a:t>
            </a:r>
            <a:r>
              <a:rPr lang="nb-NO" sz="2400" dirty="0" err="1"/>
              <a:t>institutions</a:t>
            </a:r>
            <a:endParaRPr lang="nb-NO" sz="2400" dirty="0"/>
          </a:p>
          <a:p>
            <a:pPr algn="ctr"/>
            <a:r>
              <a:rPr lang="nb-NO" sz="2400" dirty="0"/>
              <a:t>40+ </a:t>
            </a:r>
            <a:r>
              <a:rPr lang="nb-NO" sz="2400" dirty="0" err="1"/>
              <a:t>countries</a:t>
            </a:r>
            <a:endParaRPr lang="en-NO" sz="2400" dirty="0"/>
          </a:p>
        </p:txBody>
      </p:sp>
      <p:sp>
        <p:nvSpPr>
          <p:cNvPr id="6" name="Rectangle 5">
            <a:extLst>
              <a:ext uri="{FF2B5EF4-FFF2-40B4-BE49-F238E27FC236}">
                <a16:creationId xmlns:a16="http://schemas.microsoft.com/office/drawing/2014/main" id="{DD250421-633A-58B5-6444-34750FF23781}"/>
              </a:ext>
            </a:extLst>
          </p:cNvPr>
          <p:cNvSpPr/>
          <p:nvPr/>
        </p:nvSpPr>
        <p:spPr>
          <a:xfrm>
            <a:off x="1160380" y="2816078"/>
            <a:ext cx="7027203" cy="121615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delivery c</a:t>
            </a:r>
            <a:r>
              <a:rPr lang="en-NO" sz="2400" b="1" dirty="0"/>
              <a:t>hannels to researchers</a:t>
            </a:r>
          </a:p>
          <a:p>
            <a:pPr algn="ctr"/>
            <a:r>
              <a:rPr lang="en-GB" sz="2400" dirty="0"/>
              <a:t>i</a:t>
            </a:r>
            <a:r>
              <a:rPr lang="en-NO" sz="2400" dirty="0"/>
              <a:t>nstitutions, research infrastructures, eInfrastructures</a:t>
            </a:r>
          </a:p>
        </p:txBody>
      </p:sp>
      <p:sp>
        <p:nvSpPr>
          <p:cNvPr id="7" name="Up Arrow 6">
            <a:extLst>
              <a:ext uri="{FF2B5EF4-FFF2-40B4-BE49-F238E27FC236}">
                <a16:creationId xmlns:a16="http://schemas.microsoft.com/office/drawing/2014/main" id="{B5119A47-B17B-C5D8-EFB0-D3EF60107C47}"/>
              </a:ext>
            </a:extLst>
          </p:cNvPr>
          <p:cNvSpPr/>
          <p:nvPr/>
        </p:nvSpPr>
        <p:spPr>
          <a:xfrm>
            <a:off x="2214928" y="2031096"/>
            <a:ext cx="512699" cy="524069"/>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8" name="Up Arrow 7">
            <a:extLst>
              <a:ext uri="{FF2B5EF4-FFF2-40B4-BE49-F238E27FC236}">
                <a16:creationId xmlns:a16="http://schemas.microsoft.com/office/drawing/2014/main" id="{66BFC772-3E86-FB50-E2F6-560CA1470599}"/>
              </a:ext>
            </a:extLst>
          </p:cNvPr>
          <p:cNvSpPr/>
          <p:nvPr/>
        </p:nvSpPr>
        <p:spPr>
          <a:xfrm>
            <a:off x="4417631" y="2031096"/>
            <a:ext cx="512699" cy="524069"/>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9" name="Up Arrow 8">
            <a:extLst>
              <a:ext uri="{FF2B5EF4-FFF2-40B4-BE49-F238E27FC236}">
                <a16:creationId xmlns:a16="http://schemas.microsoft.com/office/drawing/2014/main" id="{DBAD849F-1D35-80F5-090C-5F39985C9173}"/>
              </a:ext>
            </a:extLst>
          </p:cNvPr>
          <p:cNvSpPr/>
          <p:nvPr/>
        </p:nvSpPr>
        <p:spPr>
          <a:xfrm>
            <a:off x="6945931" y="2025537"/>
            <a:ext cx="512699" cy="524069"/>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 name="TextBox 9">
            <a:extLst>
              <a:ext uri="{FF2B5EF4-FFF2-40B4-BE49-F238E27FC236}">
                <a16:creationId xmlns:a16="http://schemas.microsoft.com/office/drawing/2014/main" id="{4473FF1F-E8A0-A8A0-CBA5-6EB59D9EE59C}"/>
              </a:ext>
            </a:extLst>
          </p:cNvPr>
          <p:cNvSpPr txBox="1"/>
          <p:nvPr/>
        </p:nvSpPr>
        <p:spPr>
          <a:xfrm rot="19578656">
            <a:off x="1145816" y="712574"/>
            <a:ext cx="1393330" cy="369332"/>
          </a:xfrm>
          <a:prstGeom prst="rect">
            <a:avLst/>
          </a:prstGeom>
          <a:noFill/>
        </p:spPr>
        <p:txBody>
          <a:bodyPr wrap="none" rtlCol="0">
            <a:spAutoFit/>
          </a:bodyPr>
          <a:lstStyle/>
          <a:p>
            <a:r>
              <a:rPr lang="en-GB" sz="1800" dirty="0">
                <a:solidFill>
                  <a:schemeClr val="bg1"/>
                </a:solidFill>
              </a:rPr>
              <a:t>p</a:t>
            </a:r>
            <a:r>
              <a:rPr lang="en-NO" sz="1800" dirty="0">
                <a:solidFill>
                  <a:schemeClr val="bg1"/>
                </a:solidFill>
              </a:rPr>
              <a:t>ublic sector</a:t>
            </a:r>
          </a:p>
        </p:txBody>
      </p:sp>
      <p:pic>
        <p:nvPicPr>
          <p:cNvPr id="11" name="Picture 10">
            <a:extLst>
              <a:ext uri="{FF2B5EF4-FFF2-40B4-BE49-F238E27FC236}">
                <a16:creationId xmlns:a16="http://schemas.microsoft.com/office/drawing/2014/main" id="{2835E856-42F3-4F56-2D5C-013FA32262AB}"/>
              </a:ext>
            </a:extLst>
          </p:cNvPr>
          <p:cNvPicPr>
            <a:picLocks noChangeAspect="1"/>
          </p:cNvPicPr>
          <p:nvPr/>
        </p:nvPicPr>
        <p:blipFill>
          <a:blip r:embed="rId4"/>
          <a:stretch>
            <a:fillRect/>
          </a:stretch>
        </p:blipFill>
        <p:spPr>
          <a:xfrm>
            <a:off x="6755087" y="476402"/>
            <a:ext cx="894388" cy="596258"/>
          </a:xfrm>
          <a:prstGeom prst="rect">
            <a:avLst/>
          </a:prstGeom>
        </p:spPr>
      </p:pic>
      <p:sp>
        <p:nvSpPr>
          <p:cNvPr id="12" name="TextBox 11">
            <a:extLst>
              <a:ext uri="{FF2B5EF4-FFF2-40B4-BE49-F238E27FC236}">
                <a16:creationId xmlns:a16="http://schemas.microsoft.com/office/drawing/2014/main" id="{68C9E539-759F-E37B-BA17-99326D6FEA6E}"/>
              </a:ext>
            </a:extLst>
          </p:cNvPr>
          <p:cNvSpPr txBox="1"/>
          <p:nvPr/>
        </p:nvSpPr>
        <p:spPr>
          <a:xfrm>
            <a:off x="6475960" y="1154805"/>
            <a:ext cx="1452642" cy="646331"/>
          </a:xfrm>
          <a:prstGeom prst="rect">
            <a:avLst/>
          </a:prstGeom>
          <a:noFill/>
        </p:spPr>
        <p:txBody>
          <a:bodyPr wrap="none" rtlCol="0">
            <a:spAutoFit/>
          </a:bodyPr>
          <a:lstStyle/>
          <a:p>
            <a:pPr algn="ctr"/>
            <a:r>
              <a:rPr lang="nb-NO" dirty="0">
                <a:solidFill>
                  <a:schemeClr val="bg1"/>
                </a:solidFill>
              </a:rPr>
              <a:t> + </a:t>
            </a:r>
            <a:r>
              <a:rPr lang="nb-NO" dirty="0" err="1">
                <a:solidFill>
                  <a:schemeClr val="bg1"/>
                </a:solidFill>
              </a:rPr>
              <a:t>associated</a:t>
            </a:r>
            <a:r>
              <a:rPr lang="nb-NO" dirty="0">
                <a:solidFill>
                  <a:schemeClr val="bg1"/>
                </a:solidFill>
              </a:rPr>
              <a:t> </a:t>
            </a:r>
          </a:p>
          <a:p>
            <a:pPr algn="ctr"/>
            <a:r>
              <a:rPr lang="nb-NO" dirty="0" err="1">
                <a:solidFill>
                  <a:schemeClr val="bg1"/>
                </a:solidFill>
              </a:rPr>
              <a:t>countries</a:t>
            </a:r>
            <a:endParaRPr lang="en-NO" dirty="0">
              <a:solidFill>
                <a:schemeClr val="bg1"/>
              </a:solidFill>
            </a:endParaRPr>
          </a:p>
        </p:txBody>
      </p:sp>
      <p:sp>
        <p:nvSpPr>
          <p:cNvPr id="13" name="Rectangle 12">
            <a:extLst>
              <a:ext uri="{FF2B5EF4-FFF2-40B4-BE49-F238E27FC236}">
                <a16:creationId xmlns:a16="http://schemas.microsoft.com/office/drawing/2014/main" id="{E38C0D7D-5598-0418-181E-986DEC59FAB4}"/>
              </a:ext>
            </a:extLst>
          </p:cNvPr>
          <p:cNvSpPr/>
          <p:nvPr/>
        </p:nvSpPr>
        <p:spPr>
          <a:xfrm>
            <a:off x="6308967" y="5515318"/>
            <a:ext cx="1878616" cy="72847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dirty="0" err="1"/>
              <a:t>commercial</a:t>
            </a:r>
            <a:r>
              <a:rPr lang="nb-NO" sz="2400" dirty="0"/>
              <a:t> services</a:t>
            </a:r>
            <a:endParaRPr lang="en-NO" sz="2400" dirty="0"/>
          </a:p>
        </p:txBody>
      </p:sp>
      <p:sp>
        <p:nvSpPr>
          <p:cNvPr id="14" name="Rectangle 13">
            <a:extLst>
              <a:ext uri="{FF2B5EF4-FFF2-40B4-BE49-F238E27FC236}">
                <a16:creationId xmlns:a16="http://schemas.microsoft.com/office/drawing/2014/main" id="{6383D1B1-45BC-E777-D00A-92FFEE8FF8B2}"/>
              </a:ext>
            </a:extLst>
          </p:cNvPr>
          <p:cNvSpPr/>
          <p:nvPr/>
        </p:nvSpPr>
        <p:spPr>
          <a:xfrm>
            <a:off x="1160380" y="4217461"/>
            <a:ext cx="3463575" cy="20200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dirty="0"/>
              <a:t>EOSC Data </a:t>
            </a:r>
            <a:r>
              <a:rPr lang="nb-NO" sz="2400" dirty="0" err="1"/>
              <a:t>Federation</a:t>
            </a:r>
            <a:endParaRPr lang="en-NO" sz="2400" dirty="0"/>
          </a:p>
        </p:txBody>
      </p:sp>
      <p:pic>
        <p:nvPicPr>
          <p:cNvPr id="16" name="Graphic 15" descr="Cloud with solid fill">
            <a:extLst>
              <a:ext uri="{FF2B5EF4-FFF2-40B4-BE49-F238E27FC236}">
                <a16:creationId xmlns:a16="http://schemas.microsoft.com/office/drawing/2014/main" id="{8C9E6FD3-02C7-C852-22B2-07E24CA2CF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87583" y="-737771"/>
            <a:ext cx="4218305" cy="3463576"/>
          </a:xfrm>
          <a:prstGeom prst="rect">
            <a:avLst/>
          </a:prstGeom>
        </p:spPr>
      </p:pic>
      <p:sp>
        <p:nvSpPr>
          <p:cNvPr id="18" name="Rectangle 17">
            <a:extLst>
              <a:ext uri="{FF2B5EF4-FFF2-40B4-BE49-F238E27FC236}">
                <a16:creationId xmlns:a16="http://schemas.microsoft.com/office/drawing/2014/main" id="{28264A75-0342-1A08-5A36-8E809DCF5F8D}"/>
              </a:ext>
            </a:extLst>
          </p:cNvPr>
          <p:cNvSpPr/>
          <p:nvPr/>
        </p:nvSpPr>
        <p:spPr>
          <a:xfrm>
            <a:off x="9471239" y="4236870"/>
            <a:ext cx="2200954" cy="156644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dirty="0" err="1"/>
              <a:t>gating</a:t>
            </a:r>
            <a:r>
              <a:rPr lang="nb-NO" sz="2400" dirty="0"/>
              <a:t> </a:t>
            </a:r>
            <a:r>
              <a:rPr lang="nb-NO" sz="2400" dirty="0" err="1"/>
              <a:t>process</a:t>
            </a:r>
            <a:r>
              <a:rPr lang="nb-NO" sz="2400" dirty="0"/>
              <a:t>: </a:t>
            </a:r>
          </a:p>
          <a:p>
            <a:pPr algn="ctr"/>
            <a:r>
              <a:rPr lang="nb-NO" sz="2400" dirty="0" err="1"/>
              <a:t>public</a:t>
            </a:r>
            <a:endParaRPr lang="nb-NO" sz="2400" dirty="0"/>
          </a:p>
          <a:p>
            <a:pPr algn="ctr"/>
            <a:r>
              <a:rPr lang="nb-NO" sz="2400" dirty="0" err="1"/>
              <a:t>procurement</a:t>
            </a:r>
            <a:endParaRPr lang="en-NO" sz="2400" dirty="0"/>
          </a:p>
        </p:txBody>
      </p:sp>
      <p:cxnSp>
        <p:nvCxnSpPr>
          <p:cNvPr id="19" name="Straight Arrow Connector 18">
            <a:extLst>
              <a:ext uri="{FF2B5EF4-FFF2-40B4-BE49-F238E27FC236}">
                <a16:creationId xmlns:a16="http://schemas.microsoft.com/office/drawing/2014/main" id="{5672C752-3103-0F9F-0924-A0311DADE1BF}"/>
              </a:ext>
            </a:extLst>
          </p:cNvPr>
          <p:cNvCxnSpPr>
            <a:cxnSpLocks/>
            <a:endCxn id="18" idx="0"/>
          </p:cNvCxnSpPr>
          <p:nvPr/>
        </p:nvCxnSpPr>
        <p:spPr>
          <a:xfrm>
            <a:off x="10571716" y="1837921"/>
            <a:ext cx="0" cy="2398949"/>
          </a:xfrm>
          <a:prstGeom prst="straightConnector1">
            <a:avLst/>
          </a:prstGeom>
          <a:ln w="635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B64F6E3-A6B7-D7F2-7A7C-85D33BB7DD25}"/>
              </a:ext>
            </a:extLst>
          </p:cNvPr>
          <p:cNvCxnSpPr>
            <a:cxnSpLocks/>
            <a:endCxn id="13" idx="3"/>
          </p:cNvCxnSpPr>
          <p:nvPr/>
        </p:nvCxnSpPr>
        <p:spPr>
          <a:xfrm flipH="1">
            <a:off x="8187583" y="5131343"/>
            <a:ext cx="1283656" cy="748213"/>
          </a:xfrm>
          <a:prstGeom prst="straightConnector1">
            <a:avLst/>
          </a:prstGeom>
          <a:ln w="635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82F7DBB-3960-66DB-85EE-9A9B65FAB0DA}"/>
              </a:ext>
            </a:extLst>
          </p:cNvPr>
          <p:cNvSpPr txBox="1"/>
          <p:nvPr/>
        </p:nvSpPr>
        <p:spPr>
          <a:xfrm>
            <a:off x="8525474" y="1117624"/>
            <a:ext cx="3613490" cy="461665"/>
          </a:xfrm>
          <a:prstGeom prst="rect">
            <a:avLst/>
          </a:prstGeom>
          <a:noFill/>
        </p:spPr>
        <p:txBody>
          <a:bodyPr wrap="none" rtlCol="0">
            <a:spAutoFit/>
          </a:bodyPr>
          <a:lstStyle/>
          <a:p>
            <a:r>
              <a:rPr lang="en-GB" sz="2400" dirty="0">
                <a:solidFill>
                  <a:schemeClr val="bg1"/>
                </a:solidFill>
              </a:rPr>
              <a:t>commercial </a:t>
            </a:r>
            <a:r>
              <a:rPr lang="nb-NO" sz="2400" dirty="0">
                <a:solidFill>
                  <a:schemeClr val="bg1"/>
                </a:solidFill>
              </a:rPr>
              <a:t>digital </a:t>
            </a:r>
            <a:r>
              <a:rPr lang="en-NO" sz="2400" dirty="0">
                <a:solidFill>
                  <a:schemeClr val="bg1"/>
                </a:solidFill>
              </a:rPr>
              <a:t>services</a:t>
            </a:r>
          </a:p>
        </p:txBody>
      </p:sp>
      <p:cxnSp>
        <p:nvCxnSpPr>
          <p:cNvPr id="30" name="Straight Arrow Connector 29">
            <a:extLst>
              <a:ext uri="{FF2B5EF4-FFF2-40B4-BE49-F238E27FC236}">
                <a16:creationId xmlns:a16="http://schemas.microsoft.com/office/drawing/2014/main" id="{B9C6166A-1685-2C99-4158-46DD05C98A2B}"/>
              </a:ext>
            </a:extLst>
          </p:cNvPr>
          <p:cNvCxnSpPr>
            <a:cxnSpLocks/>
          </p:cNvCxnSpPr>
          <p:nvPr/>
        </p:nvCxnSpPr>
        <p:spPr>
          <a:xfrm flipH="1">
            <a:off x="8187583" y="1837921"/>
            <a:ext cx="1283656" cy="3902455"/>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2A7759F-E121-DD48-A782-99F1BE41EFCF}"/>
              </a:ext>
            </a:extLst>
          </p:cNvPr>
          <p:cNvSpPr txBox="1"/>
          <p:nvPr/>
        </p:nvSpPr>
        <p:spPr>
          <a:xfrm rot="19578656">
            <a:off x="4671350" y="4298192"/>
            <a:ext cx="829158" cy="646331"/>
          </a:xfrm>
          <a:prstGeom prst="rect">
            <a:avLst/>
          </a:prstGeom>
          <a:noFill/>
        </p:spPr>
        <p:txBody>
          <a:bodyPr wrap="square" rtlCol="0">
            <a:spAutoFit/>
          </a:bodyPr>
          <a:lstStyle/>
          <a:p>
            <a:r>
              <a:rPr lang="en-GB" dirty="0">
                <a:solidFill>
                  <a:schemeClr val="bg1"/>
                </a:solidFill>
              </a:rPr>
              <a:t>p</a:t>
            </a:r>
            <a:r>
              <a:rPr lang="en-NO" sz="1800" dirty="0">
                <a:solidFill>
                  <a:schemeClr val="bg1"/>
                </a:solidFill>
              </a:rPr>
              <a:t>ublic</a:t>
            </a:r>
          </a:p>
          <a:p>
            <a:r>
              <a:rPr lang="en-NO" sz="1800" dirty="0">
                <a:solidFill>
                  <a:schemeClr val="bg1"/>
                </a:solidFill>
              </a:rPr>
              <a:t> sector</a:t>
            </a:r>
          </a:p>
        </p:txBody>
      </p:sp>
      <p:pic>
        <p:nvPicPr>
          <p:cNvPr id="37" name="Graphic 36" descr="No sign with solid fill">
            <a:extLst>
              <a:ext uri="{FF2B5EF4-FFF2-40B4-BE49-F238E27FC236}">
                <a16:creationId xmlns:a16="http://schemas.microsoft.com/office/drawing/2014/main" id="{0B9E0224-195A-5559-6277-AD5FF952D9D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47468" y="2459939"/>
            <a:ext cx="914400" cy="914400"/>
          </a:xfrm>
          <a:prstGeom prst="rect">
            <a:avLst/>
          </a:prstGeom>
        </p:spPr>
      </p:pic>
    </p:spTree>
    <p:extLst>
      <p:ext uri="{BB962C8B-B14F-4D97-AF65-F5344CB8AC3E}">
        <p14:creationId xmlns:p14="http://schemas.microsoft.com/office/powerpoint/2010/main" val="34706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3AB05-3FB3-CFE2-8D44-06E55F0FB6DC}"/>
              </a:ext>
            </a:extLst>
          </p:cNvPr>
          <p:cNvSpPr>
            <a:spLocks noGrp="1"/>
          </p:cNvSpPr>
          <p:nvPr>
            <p:ph type="title"/>
          </p:nvPr>
        </p:nvSpPr>
        <p:spPr/>
        <p:txBody>
          <a:bodyPr>
            <a:normAutofit/>
          </a:bodyPr>
          <a:lstStyle/>
          <a:p>
            <a:r>
              <a:rPr lang="en-NO" dirty="0"/>
              <a:t>Collective approach to commercial services?</a:t>
            </a:r>
          </a:p>
        </p:txBody>
      </p:sp>
      <p:sp>
        <p:nvSpPr>
          <p:cNvPr id="4" name="Title 1">
            <a:extLst>
              <a:ext uri="{FF2B5EF4-FFF2-40B4-BE49-F238E27FC236}">
                <a16:creationId xmlns:a16="http://schemas.microsoft.com/office/drawing/2014/main" id="{E2C3054D-9C09-1506-E7CB-6B0FDAAB2347}"/>
              </a:ext>
            </a:extLst>
          </p:cNvPr>
          <p:cNvSpPr txBox="1">
            <a:spLocks/>
          </p:cNvSpPr>
          <p:nvPr/>
        </p:nvSpPr>
        <p:spPr>
          <a:xfrm>
            <a:off x="1000760" y="2715345"/>
            <a:ext cx="11191240" cy="10843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2"/>
                </a:solidFill>
                <a:latin typeface="Corbel" panose="020B0503020204020204" pitchFamily="34" charset="0"/>
                <a:ea typeface="+mj-ea"/>
                <a:cs typeface="+mj-cs"/>
              </a:defRPr>
            </a:lvl1pPr>
          </a:lstStyle>
          <a:p>
            <a:r>
              <a:rPr lang="en-GB" dirty="0"/>
              <a:t>d</a:t>
            </a:r>
            <a:r>
              <a:rPr lang="en-NO" dirty="0"/>
              <a:t>o together what is hard to do alone</a:t>
            </a:r>
          </a:p>
        </p:txBody>
      </p:sp>
      <p:sp>
        <p:nvSpPr>
          <p:cNvPr id="5" name="Title 1">
            <a:extLst>
              <a:ext uri="{FF2B5EF4-FFF2-40B4-BE49-F238E27FC236}">
                <a16:creationId xmlns:a16="http://schemas.microsoft.com/office/drawing/2014/main" id="{11CB43F1-D955-938C-28A6-9BEFE62CCA1E}"/>
              </a:ext>
            </a:extLst>
          </p:cNvPr>
          <p:cNvSpPr txBox="1">
            <a:spLocks/>
          </p:cNvSpPr>
          <p:nvPr/>
        </p:nvSpPr>
        <p:spPr>
          <a:xfrm>
            <a:off x="1000760" y="3813415"/>
            <a:ext cx="11191240" cy="10843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2"/>
                </a:solidFill>
                <a:latin typeface="Corbel" panose="020B0503020204020204" pitchFamily="34" charset="0"/>
                <a:ea typeface="+mj-ea"/>
                <a:cs typeface="+mj-cs"/>
              </a:defRPr>
            </a:lvl1pPr>
          </a:lstStyle>
          <a:p>
            <a:r>
              <a:rPr lang="nb-NO" dirty="0"/>
              <a:t>do </a:t>
            </a:r>
            <a:r>
              <a:rPr lang="nb-NO" dirty="0" err="1"/>
              <a:t>once</a:t>
            </a:r>
            <a:r>
              <a:rPr lang="nb-NO" dirty="0"/>
              <a:t> </a:t>
            </a:r>
            <a:r>
              <a:rPr lang="nb-NO" dirty="0" err="1"/>
              <a:t>what</a:t>
            </a:r>
            <a:r>
              <a:rPr lang="nb-NO" dirty="0"/>
              <a:t> 1000s </a:t>
            </a:r>
            <a:r>
              <a:rPr lang="nb-NO" dirty="0" err="1"/>
              <a:t>need</a:t>
            </a:r>
            <a:r>
              <a:rPr lang="nb-NO" dirty="0"/>
              <a:t> to do</a:t>
            </a:r>
            <a:endParaRPr lang="en-NO" dirty="0"/>
          </a:p>
        </p:txBody>
      </p:sp>
      <p:sp>
        <p:nvSpPr>
          <p:cNvPr id="9" name="Title 1">
            <a:extLst>
              <a:ext uri="{FF2B5EF4-FFF2-40B4-BE49-F238E27FC236}">
                <a16:creationId xmlns:a16="http://schemas.microsoft.com/office/drawing/2014/main" id="{F1587C69-A8B1-704B-C102-FDEB25E9F858}"/>
              </a:ext>
            </a:extLst>
          </p:cNvPr>
          <p:cNvSpPr txBox="1">
            <a:spLocks/>
          </p:cNvSpPr>
          <p:nvPr/>
        </p:nvSpPr>
        <p:spPr>
          <a:xfrm>
            <a:off x="1000760" y="1631014"/>
            <a:ext cx="11191240" cy="10843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2"/>
                </a:solidFill>
                <a:latin typeface="Corbel" panose="020B0503020204020204" pitchFamily="34" charset="0"/>
                <a:ea typeface="+mj-ea"/>
                <a:cs typeface="+mj-cs"/>
              </a:defRPr>
            </a:lvl1pPr>
          </a:lstStyle>
          <a:p>
            <a:r>
              <a:rPr lang="nb-NO" dirty="0"/>
              <a:t>&lt;</a:t>
            </a:r>
            <a:r>
              <a:rPr lang="nb-NO" dirty="0" err="1"/>
              <a:t>stuff</a:t>
            </a:r>
            <a:r>
              <a:rPr lang="nb-NO" dirty="0"/>
              <a:t>&gt;as-a-Service – same for </a:t>
            </a:r>
            <a:r>
              <a:rPr lang="nb-NO" dirty="0" err="1"/>
              <a:t>you</a:t>
            </a:r>
            <a:r>
              <a:rPr lang="nb-NO" dirty="0"/>
              <a:t> &amp; </a:t>
            </a:r>
            <a:r>
              <a:rPr lang="nb-NO" dirty="0" err="1"/>
              <a:t>me</a:t>
            </a:r>
            <a:endParaRPr lang="en-NO" dirty="0"/>
          </a:p>
        </p:txBody>
      </p:sp>
    </p:spTree>
    <p:extLst>
      <p:ext uri="{BB962C8B-B14F-4D97-AF65-F5344CB8AC3E}">
        <p14:creationId xmlns:p14="http://schemas.microsoft.com/office/powerpoint/2010/main" val="505047618"/>
      </p:ext>
    </p:extLst>
  </p:cSld>
  <p:clrMapOvr>
    <a:masterClrMapping/>
  </p:clrMapOvr>
</p:sld>
</file>

<file path=ppt/theme/theme1.xml><?xml version="1.0" encoding="utf-8"?>
<a:theme xmlns:a="http://schemas.openxmlformats.org/drawingml/2006/main" name="Office Theme">
  <a:themeElements>
    <a:clrScheme name="EOSC Future">
      <a:dk1>
        <a:srgbClr val="000000"/>
      </a:dk1>
      <a:lt1>
        <a:srgbClr val="FFFFFF"/>
      </a:lt1>
      <a:dk2>
        <a:srgbClr val="0C2AD5"/>
      </a:dk2>
      <a:lt2>
        <a:srgbClr val="E7E6E6"/>
      </a:lt2>
      <a:accent1>
        <a:srgbClr val="0C2AD5"/>
      </a:accent1>
      <a:accent2>
        <a:srgbClr val="08C8E9"/>
      </a:accent2>
      <a:accent3>
        <a:srgbClr val="FE6F5B"/>
      </a:accent3>
      <a:accent4>
        <a:srgbClr val="FFCC00"/>
      </a:accent4>
      <a:accent5>
        <a:srgbClr val="0CA88B"/>
      </a:accent5>
      <a:accent6>
        <a:srgbClr val="8A3FFF"/>
      </a:accent6>
      <a:hlink>
        <a:srgbClr val="08C8E9"/>
      </a:hlink>
      <a:folHlink>
        <a:srgbClr val="8A3FFF"/>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7A447A30-5253-2B45-A840-13B17270248B}" vid="{285E6556-BBB3-AB4F-BFE5-2EA5062C72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92ECF2C30F744D9B9686E2A04B0D7F" ma:contentTypeVersion="12" ma:contentTypeDescription="Create a new document." ma:contentTypeScope="" ma:versionID="a3aa03337a2cd69db72676c8f4e929d4">
  <xsd:schema xmlns:xsd="http://www.w3.org/2001/XMLSchema" xmlns:xs="http://www.w3.org/2001/XMLSchema" xmlns:p="http://schemas.microsoft.com/office/2006/metadata/properties" xmlns:ns2="1ebe8a59-6c31-4b59-8b84-b6b679da562d" xmlns:ns3="b3344c2a-0865-4ba5-b568-a06b4c7472fa" targetNamespace="http://schemas.microsoft.com/office/2006/metadata/properties" ma:root="true" ma:fieldsID="16904a15cecea91c3fe7d6f8c4e1f469" ns2:_="" ns3:_="">
    <xsd:import namespace="1ebe8a59-6c31-4b59-8b84-b6b679da562d"/>
    <xsd:import namespace="b3344c2a-0865-4ba5-b568-a06b4c7472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be8a59-6c31-4b59-8b84-b6b679da56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3344c2a-0865-4ba5-b568-a06b4c7472f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F013D46-9798-4D8C-A535-7EDCD789FB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be8a59-6c31-4b59-8b84-b6b679da562d"/>
    <ds:schemaRef ds:uri="b3344c2a-0865-4ba5-b568-a06b4c7472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AB5CEB-5C50-4953-925D-25F40B0CC268}">
  <ds:schemaRefs>
    <ds:schemaRef ds:uri="http://schemas.microsoft.com/sharepoint/v3/contenttype/forms"/>
  </ds:schemaRefs>
</ds:datastoreItem>
</file>

<file path=customXml/itemProps3.xml><?xml version="1.0" encoding="utf-8"?>
<ds:datastoreItem xmlns:ds="http://schemas.openxmlformats.org/officeDocument/2006/customXml" ds:itemID="{FED6969B-8CFB-410E-9FE6-FC2281601B29}">
  <ds:schemaRefs>
    <ds:schemaRef ds:uri="http://www.w3.org/XML/1998/namespace"/>
    <ds:schemaRef ds:uri="http://schemas.microsoft.com/office/2006/documentManagement/types"/>
    <ds:schemaRef ds:uri="1ebe8a59-6c31-4b59-8b84-b6b679da562d"/>
    <ds:schemaRef ds:uri="http://purl.org/dc/dcmitype/"/>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b3344c2a-0865-4ba5-b568-a06b4c7472fa"/>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13899</TotalTime>
  <Words>2952</Words>
  <Application>Microsoft Macintosh PowerPoint</Application>
  <PresentationFormat>Widescreen</PresentationFormat>
  <Paragraphs>407</Paragraphs>
  <Slides>17</Slides>
  <Notes>14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aktiv-grotesk</vt:lpstr>
      <vt:lpstr>arial</vt:lpstr>
      <vt:lpstr>arial</vt:lpstr>
      <vt:lpstr>Calibri</vt:lpstr>
      <vt:lpstr>Corbel</vt:lpstr>
      <vt:lpstr>Courier New</vt:lpstr>
      <vt:lpstr>ECSquareSansProMedium</vt:lpstr>
      <vt:lpstr>Google Sans</vt:lpstr>
      <vt:lpstr>Haffer</vt:lpstr>
      <vt:lpstr>Merriweather</vt:lpstr>
      <vt:lpstr>open_sansregular</vt:lpstr>
      <vt:lpstr>Wingdings</vt:lpstr>
      <vt:lpstr>Office Theme</vt:lpstr>
      <vt:lpstr>Future sustainable access to commercial services through EOSC</vt:lpstr>
      <vt:lpstr>1. About European Open Science Cloud</vt:lpstr>
      <vt:lpstr>PowerPoint Presentation</vt:lpstr>
      <vt:lpstr>PowerPoint Presentation</vt:lpstr>
      <vt:lpstr>European Open Science Cloud</vt:lpstr>
      <vt:lpstr>PowerPoint Presentation</vt:lpstr>
      <vt:lpstr>PowerPoint Presentation</vt:lpstr>
      <vt:lpstr>PowerPoint Presentation</vt:lpstr>
      <vt:lpstr>Collective approach to commercial services?</vt:lpstr>
      <vt:lpstr>collective portfolio  procurement compliant agreements commercial services</vt:lpstr>
      <vt:lpstr>EOSC is big: 1000s institutions, 1 million researchers</vt:lpstr>
      <vt:lpstr>GEANT capability built 2013-2023</vt:lpstr>
      <vt:lpstr>2019 – 2022 working research adoption funding IaaS &amp; Earth Observation services</vt:lpstr>
      <vt:lpstr>PowerPoint Presentation</vt:lpstr>
      <vt:lpstr>EOSC-Future project - April 2020 – September 2023</vt:lpstr>
      <vt:lpstr>2028: EOSC exists as an infrastructure</vt:lpstr>
      <vt:lpstr>Opportunity &amp; choice!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EOSC Future</dc:title>
  <dc:creator>Veronica Bertacchini</dc:creator>
  <cp:lastModifiedBy>Jan Meijer</cp:lastModifiedBy>
  <cp:revision>184</cp:revision>
  <dcterms:created xsi:type="dcterms:W3CDTF">2021-10-08T08:42:15Z</dcterms:created>
  <dcterms:modified xsi:type="dcterms:W3CDTF">2023-06-08T05:40:24Z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0x0101000192ECF2C30F744D9B9686E2A04B0D7F</vt:lpwstr>
  </property>
</Properties>
</file>