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5"/>
  </p:sldMasterIdLst>
  <p:notesMasterIdLst>
    <p:notesMasterId r:id="rId15"/>
  </p:notesMasterIdLst>
  <p:sldIdLst>
    <p:sldId id="296" r:id="rId6"/>
    <p:sldId id="307" r:id="rId7"/>
    <p:sldId id="306" r:id="rId8"/>
    <p:sldId id="308" r:id="rId9"/>
    <p:sldId id="305" r:id="rId10"/>
    <p:sldId id="309" r:id="rId11"/>
    <p:sldId id="303" r:id="rId12"/>
    <p:sldId id="302" r:id="rId13"/>
    <p:sldId id="295" r:id="rId14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500"/>
    <a:srgbClr val="414140"/>
    <a:srgbClr val="1A6992"/>
    <a:srgbClr val="008B96"/>
    <a:srgbClr val="34699A"/>
    <a:srgbClr val="2F9285"/>
    <a:srgbClr val="5B2D35"/>
    <a:srgbClr val="F59AA2"/>
    <a:srgbClr val="00A8B5"/>
    <a:srgbClr val="B4E9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243" autoAdjust="0"/>
    <p:restoredTop sz="94660"/>
  </p:normalViewPr>
  <p:slideViewPr>
    <p:cSldViewPr snapToGrid="0">
      <p:cViewPr varScale="1">
        <p:scale>
          <a:sx n="190" d="100"/>
          <a:sy n="190" d="100"/>
        </p:scale>
        <p:origin x="1032" y="19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31/05/2023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C8FFCFB-A2D6-44FD-A6E8-9CC7383FC4B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6758D40-DF80-6D45-03ED-5AD8B9541D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9284CE6E-D02B-BABA-CCB1-07AD8907BB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pic>
        <p:nvPicPr>
          <p:cNvPr id="8" name="Picture 7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1ECBA43A-EBD9-CD7B-77F7-1566030460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62968" y="2952384"/>
            <a:ext cx="3822700" cy="281467"/>
          </a:xfrm>
        </p:spPr>
        <p:txBody>
          <a:bodyPr>
            <a:noAutofit/>
          </a:bodyPr>
          <a:lstStyle>
            <a:lvl1pPr marL="0" indent="0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Presenter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662968" y="2278904"/>
            <a:ext cx="5793498" cy="376599"/>
          </a:xfrm>
        </p:spPr>
        <p:txBody>
          <a:bodyPr wrap="square">
            <a:noAutofit/>
          </a:bodyPr>
          <a:lstStyle>
            <a:lvl1pPr marL="0" indent="0">
              <a:lnSpc>
                <a:spcPct val="150000"/>
              </a:lnSpc>
              <a:buNone/>
              <a:defRPr sz="1600" b="0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669274" y="1568939"/>
            <a:ext cx="5793498" cy="428813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None/>
              <a:defRPr sz="2400" b="1">
                <a:solidFill>
                  <a:srgbClr val="F6A500"/>
                </a:solidFill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662968" y="3362132"/>
            <a:ext cx="3752453" cy="327255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</a:t>
            </a:r>
            <a:endParaRPr lang="en-GB" dirty="0"/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2968" y="3656619"/>
            <a:ext cx="3752453" cy="321239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  <a:endParaRPr lang="en-GB" dirty="0"/>
          </a:p>
        </p:txBody>
      </p:sp>
      <p:pic>
        <p:nvPicPr>
          <p:cNvPr id="9" name="Picture 8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B0FE09F2-B14B-F9A7-4513-8B2FF762A4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33780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60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78242A-115F-FAAB-3C19-C8B609AB6C4B}"/>
              </a:ext>
            </a:extLst>
          </p:cNvPr>
          <p:cNvSpPr/>
          <p:nvPr userDrawn="1"/>
        </p:nvSpPr>
        <p:spPr>
          <a:xfrm>
            <a:off x="0" y="4313446"/>
            <a:ext cx="9144000" cy="830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8EEC4-48DE-2CF0-6FA5-9139A172AF30}"/>
              </a:ext>
            </a:extLst>
          </p:cNvPr>
          <p:cNvSpPr/>
          <p:nvPr userDrawn="1"/>
        </p:nvSpPr>
        <p:spPr>
          <a:xfrm>
            <a:off x="0" y="4629813"/>
            <a:ext cx="9144000" cy="513687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43B639B-8E32-541A-63CB-991F5D2764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8293"/>
          <a:stretch/>
        </p:blipFill>
        <p:spPr>
          <a:xfrm>
            <a:off x="350201" y="4752828"/>
            <a:ext cx="908858" cy="271145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B410BC38-7C9D-15E4-84B6-ECCF5D1A9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7028" r="21626" b="73781"/>
          <a:stretch/>
        </p:blipFill>
        <p:spPr>
          <a:xfrm>
            <a:off x="4839562" y="4629812"/>
            <a:ext cx="4127158" cy="5136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201" y="964417"/>
            <a:ext cx="8439238" cy="2983761"/>
          </a:xfrm>
        </p:spPr>
        <p:txBody>
          <a:bodyPr/>
          <a:lstStyle>
            <a:lvl1pPr>
              <a:defRPr sz="16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4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4141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6A8FE16-D059-EE45-A0EF-28AC780580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749336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D09B77-3BA4-BCF3-6CA1-68C8CEC66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267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FBFC2B1-B144-02BC-DE3C-6CE55245BC8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20472FF4-AC32-C1ED-F7EA-9B50E3B26C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64" t="5707" r="44597" b="17416"/>
          <a:stretch/>
        </p:blipFill>
        <p:spPr>
          <a:xfrm>
            <a:off x="5675870" y="14508"/>
            <a:ext cx="3468131" cy="5128992"/>
          </a:xfrm>
          <a:prstGeom prst="rect">
            <a:avLst/>
          </a:prstGeom>
        </p:spPr>
      </p:pic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56662" y="3470165"/>
            <a:ext cx="3795964" cy="263127"/>
          </a:xfrm>
        </p:spPr>
        <p:txBody>
          <a:bodyPr>
            <a:noAutofit/>
          </a:bodyPr>
          <a:lstStyle>
            <a:lvl1pPr marL="0" indent="0" algn="l">
              <a:buNone/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Presenter email</a:t>
            </a:r>
          </a:p>
        </p:txBody>
      </p:sp>
      <p:pic>
        <p:nvPicPr>
          <p:cNvPr id="15" name="Picture 14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4F466D7-686C-06C3-02E8-0BD011B30C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0" y="4593289"/>
            <a:ext cx="582049" cy="253387"/>
          </a:xfrm>
          <a:prstGeom prst="rect">
            <a:avLst/>
          </a:prstGeom>
        </p:spPr>
      </p:pic>
      <p:pic>
        <p:nvPicPr>
          <p:cNvPr id="25" name="Picture 24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3E551EE4-411B-283D-DCDC-7B23F637EFD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120" y="4613251"/>
            <a:ext cx="1263846" cy="264179"/>
          </a:xfrm>
          <a:prstGeom prst="rect">
            <a:avLst/>
          </a:prstGeom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C670CD4-7DB7-994B-E77D-0D9FC750E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7536"/>
          <a:stretch/>
        </p:blipFill>
        <p:spPr>
          <a:xfrm>
            <a:off x="757471" y="407917"/>
            <a:ext cx="1875083" cy="97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5160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476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A01DBE-0E20-C2F7-4178-D776813E3B61}"/>
              </a:ext>
            </a:extLst>
          </p:cNvPr>
          <p:cNvSpPr/>
          <p:nvPr userDrawn="1"/>
        </p:nvSpPr>
        <p:spPr>
          <a:xfrm>
            <a:off x="0" y="4357816"/>
            <a:ext cx="9144000" cy="785684"/>
          </a:xfrm>
          <a:prstGeom prst="rect">
            <a:avLst/>
          </a:prstGeom>
          <a:solidFill>
            <a:srgbClr val="4141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E9E720D-2634-290D-DB15-130A152F1B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788"/>
          <a:stretch/>
        </p:blipFill>
        <p:spPr>
          <a:xfrm>
            <a:off x="350200" y="4479156"/>
            <a:ext cx="1274549" cy="525087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EB68E06C-FB38-3501-E14C-8A908E7075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alphaModFix amt="6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11" t="12161" r="21626" b="73781"/>
          <a:stretch/>
        </p:blipFill>
        <p:spPr>
          <a:xfrm>
            <a:off x="4839562" y="4357814"/>
            <a:ext cx="4127158" cy="78568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0201" y="131562"/>
            <a:ext cx="8439238" cy="6958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0201" y="964414"/>
            <a:ext cx="8439238" cy="3189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271CF10B-5905-E541-B922-641440E09C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732039" y="462981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i="1">
                <a:solidFill>
                  <a:srgbClr val="B4E9E2"/>
                </a:solidFill>
              </a:defRPr>
            </a:lvl1pPr>
          </a:lstStyle>
          <a:p>
            <a:fld id="{9E7CA0F2-EE66-4F60-8C00-E0BE38E7AEC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63" r:id="rId3"/>
    <p:sldLayoutId id="2147483661" r:id="rId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000" b="1" kern="1200">
          <a:solidFill>
            <a:srgbClr val="1A6992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rgbClr val="414140"/>
          </a:solidFill>
          <a:latin typeface="Arial" panose="020B0604020202020204" pitchFamily="34" charset="0"/>
          <a:ea typeface="Verdana" panose="020B0604030504040204" pitchFamily="34" charset="0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4B006A-16F3-59F8-FD22-72F4965228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Karel van Klink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3F55B6C-DAEA-92B4-566C-BB543E712BC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0356" y="2323345"/>
            <a:ext cx="5793498" cy="376599"/>
          </a:xfrm>
        </p:spPr>
        <p:txBody>
          <a:bodyPr/>
          <a:lstStyle/>
          <a:p>
            <a:r>
              <a:rPr lang="en-US" dirty="0"/>
              <a:t>Is it Possible?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56070B-413B-5CE1-E4B5-3863E3256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QKD in the GÉANT Network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586F00-9A62-CB98-4DEC-B9D59F3986D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Tirana, Albania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50A2B39-9BE5-C36B-61F8-FCFD9EDE054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6/6/2023</a:t>
            </a:r>
          </a:p>
        </p:txBody>
      </p:sp>
    </p:spTree>
    <p:extLst>
      <p:ext uri="{BB962C8B-B14F-4D97-AF65-F5344CB8AC3E}">
        <p14:creationId xmlns:p14="http://schemas.microsoft.com/office/powerpoint/2010/main" val="4178225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49593E-3338-19BE-3DFF-7B429A372B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5645C35-FF77-A3B1-45CD-FD495AC94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Quantum Secure Cryptography</a:t>
            </a:r>
          </a:p>
        </p:txBody>
      </p:sp>
      <p:pic>
        <p:nvPicPr>
          <p:cNvPr id="5" name="Content Placeholder 5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1671DD3B-4ED6-C8FE-982E-0D2E1F10D7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986" y="1075538"/>
            <a:ext cx="4899673" cy="326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021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AC88-8198-07ED-7BCC-BD68A3EA9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B0D0AC-2641-5C28-4416-77F0E4D3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Spectrum Bands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031BD-FCCB-16FF-078B-1A6470AA6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8" y="1008188"/>
            <a:ext cx="5748363" cy="289621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4AC7A99-5DB4-5AF5-6171-E86B613401CA}"/>
              </a:ext>
            </a:extLst>
          </p:cNvPr>
          <p:cNvSpPr/>
          <p:nvPr/>
        </p:nvSpPr>
        <p:spPr>
          <a:xfrm>
            <a:off x="5957316" y="1513332"/>
            <a:ext cx="413004" cy="1961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10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D8AC88-8198-07ED-7BCC-BD68A3EA96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B0D0AC-2641-5C28-4416-77F0E4D3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Optical Spectrum Bands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D031BD-FCCB-16FF-078B-1A6470AA6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638" y="1008188"/>
            <a:ext cx="5748363" cy="28962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CEE710-0F49-9103-FDA9-A3605C72296B}"/>
              </a:ext>
            </a:extLst>
          </p:cNvPr>
          <p:cNvSpPr/>
          <p:nvPr/>
        </p:nvSpPr>
        <p:spPr>
          <a:xfrm>
            <a:off x="3131820" y="1513332"/>
            <a:ext cx="1033272" cy="1961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AC7A99-5DB4-5AF5-6171-E86B613401CA}"/>
              </a:ext>
            </a:extLst>
          </p:cNvPr>
          <p:cNvSpPr/>
          <p:nvPr/>
        </p:nvSpPr>
        <p:spPr>
          <a:xfrm>
            <a:off x="5957316" y="1513332"/>
            <a:ext cx="413004" cy="1961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84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63847B-AD67-5FB8-D875-4A9193EDA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38" y="1117753"/>
            <a:ext cx="8439150" cy="2677807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Setup</a:t>
            </a:r>
          </a:p>
        </p:txBody>
      </p:sp>
    </p:spTree>
    <p:extLst>
      <p:ext uri="{BB962C8B-B14F-4D97-AF65-F5344CB8AC3E}">
        <p14:creationId xmlns:p14="http://schemas.microsoft.com/office/powerpoint/2010/main" val="142698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24DCF2-D4C5-07C2-499F-0ABBD3329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E7CA0F2-EE66-4F60-8C00-E0BE38E7AEC5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1AFA63-E4FE-3082-6629-09450A640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Setup in the 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075D56-7111-42E2-4B3A-71AD76F180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29" t="30174" b="5194"/>
          <a:stretch/>
        </p:blipFill>
        <p:spPr>
          <a:xfrm>
            <a:off x="1552397" y="1008585"/>
            <a:ext cx="6034846" cy="31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13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11CE6C-5A13-06DB-76FE-A32F25EC3C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49" y="1250950"/>
            <a:ext cx="2971800" cy="26416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927" y="4749336"/>
            <a:ext cx="273512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Results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08BDB6-82C8-D663-E048-D9AA4C53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939" y="1241136"/>
            <a:ext cx="2870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6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3BB961C-A9A8-C1FD-1F79-08B5CE7C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55" y="1080293"/>
            <a:ext cx="5064659" cy="298291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4DC7249-20CD-F8CD-AB6A-84A2A873E5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15927" y="4749336"/>
            <a:ext cx="273512" cy="274637"/>
          </a:xfrm>
        </p:spPr>
        <p:txBody>
          <a:bodyPr/>
          <a:lstStyle/>
          <a:p>
            <a:fld id="{9E7CA0F2-EE66-4F60-8C00-E0BE38E7AEC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3C7EF5-31FB-E58B-F17D-668635F59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Deployment of QKD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6105CF-20BF-BE44-7194-94DD5B74698B}"/>
              </a:ext>
            </a:extLst>
          </p:cNvPr>
          <p:cNvSpPr txBox="1"/>
          <p:nvPr/>
        </p:nvSpPr>
        <p:spPr>
          <a:xfrm>
            <a:off x="5649463" y="1910029"/>
            <a:ext cx="24337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6"/>
                </a:solidFill>
              </a:rPr>
              <a:t>Multiplexing possible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accent4"/>
                </a:solidFill>
              </a:rPr>
              <a:t>Dark fibre 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C00000"/>
                </a:solidFill>
              </a:rPr>
              <a:t>Alternative solutions</a:t>
            </a:r>
          </a:p>
        </p:txBody>
      </p:sp>
    </p:spTree>
    <p:extLst>
      <p:ext uri="{BB962C8B-B14F-4D97-AF65-F5344CB8AC3E}">
        <p14:creationId xmlns:p14="http://schemas.microsoft.com/office/powerpoint/2010/main" val="23242380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4EECD4-3F1F-662A-1342-8DF3765FE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b="0" i="0" dirty="0">
                <a:solidFill>
                  <a:schemeClr val="bg2"/>
                </a:solidFill>
                <a:effectLst/>
                <a:latin typeface="Univers Next W02"/>
              </a:rPr>
              <a:t>https://purl.utwente.nl/essays/93637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A348D8F-4883-F698-E8B7-38962B0631B6}"/>
              </a:ext>
            </a:extLst>
          </p:cNvPr>
          <p:cNvSpPr txBox="1">
            <a:spLocks/>
          </p:cNvSpPr>
          <p:nvPr/>
        </p:nvSpPr>
        <p:spPr>
          <a:xfrm>
            <a:off x="697740" y="2447997"/>
            <a:ext cx="5793498" cy="426330"/>
          </a:xfrm>
          <a:prstGeom prst="rect">
            <a:avLst/>
          </a:prstGeom>
        </p:spPr>
        <p:txBody>
          <a:bodyPr anchor="ctr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karel.vanklink@geant.org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3C39C7EC-1AC8-7BAD-8633-820FEC8D5523}"/>
              </a:ext>
            </a:extLst>
          </p:cNvPr>
          <p:cNvSpPr txBox="1">
            <a:spLocks/>
          </p:cNvSpPr>
          <p:nvPr/>
        </p:nvSpPr>
        <p:spPr>
          <a:xfrm>
            <a:off x="642038" y="1852204"/>
            <a:ext cx="5981102" cy="59579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6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rgbClr val="41414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F6A500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705628693"/>
      </p:ext>
    </p:extLst>
  </p:cSld>
  <p:clrMapOvr>
    <a:masterClrMapping/>
  </p:clrMapOvr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C14C35B6BD02428EFDFCF6B38DCCFF" ma:contentTypeVersion="3" ma:contentTypeDescription="Create a new document." ma:contentTypeScope="" ma:versionID="cb80918fe4a605eb18370ba55c5d957b">
  <xsd:schema xmlns:xsd="http://www.w3.org/2001/XMLSchema" xmlns:xs="http://www.w3.org/2001/XMLSchema" xmlns:p="http://schemas.microsoft.com/office/2006/metadata/properties" xmlns:ns1="http://schemas.microsoft.com/sharepoint/v3" xmlns:ns2="e7019c98-23ef-46f8-8434-cfd3a3bc7393" targetNamespace="http://schemas.microsoft.com/office/2006/metadata/properties" ma:root="true" ma:fieldsID="19d4d48c21c094bbdb8e7cf95f595ca6" ns1:_="" ns2:_="">
    <xsd:import namespace="http://schemas.microsoft.com/sharepoint/v3"/>
    <xsd:import namespace="e7019c98-23ef-46f8-8434-cfd3a3bc739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019c98-23ef-46f8-8434-cfd3a3bc7393" elementFormDefault="qualified">
    <xsd:import namespace="http://schemas.microsoft.com/office/2006/documentManagement/types"/>
    <xsd:import namespace="http://schemas.microsoft.com/office/infopath/2007/PartnerControls"/>
    <xsd:element name="_dlc_DocId" ma:index="1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10" ma:displayName="Comments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e7019c98-23ef-46f8-8434-cfd3a3bc7393">GN4PROJ-13-16</_dlc_DocId>
    <_dlc_DocIdUrl xmlns="e7019c98-23ef-46f8-8434-cfd3a3bc7393">
      <Url>https://intranet.geant.org/help-and-support/_layouts/15/DocIdRedir.aspx?ID=GN4PROJ-13-16</Url>
      <Description>GN4PROJ-13-16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F2E35BE0-4019-4082-B1C6-2E4ACDDEA2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7019c98-23ef-46f8-8434-cfd3a3bc739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AA3960-760A-4B61-8C8B-DBF90F37C8C8}">
  <ds:schemaRefs>
    <ds:schemaRef ds:uri="e7019c98-23ef-46f8-8434-cfd3a3bc7393"/>
    <ds:schemaRef ds:uri="http://purl.org/dc/terms/"/>
    <ds:schemaRef ds:uri="http://purl.org/dc/dcmitype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54E8D75-8AF6-4906-9862-16846F3CF792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12590</TotalTime>
  <Words>71</Words>
  <Application>Microsoft Macintosh PowerPoint</Application>
  <PresentationFormat>On-screen Show (16:9)</PresentationFormat>
  <Paragraphs>27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Univers Next W02</vt:lpstr>
      <vt:lpstr>GEANT Association</vt:lpstr>
      <vt:lpstr>PowerPoint Presentation</vt:lpstr>
      <vt:lpstr>Quantum Secure Cryptography</vt:lpstr>
      <vt:lpstr>Optical Spectrum Bands</vt:lpstr>
      <vt:lpstr>Optical Spectrum Bands</vt:lpstr>
      <vt:lpstr>Experimental Setup</vt:lpstr>
      <vt:lpstr>Setup in the Lab</vt:lpstr>
      <vt:lpstr>Experimental Results</vt:lpstr>
      <vt:lpstr>Potential Deployment of QKD</vt:lpstr>
      <vt:lpstr>PowerPoint Presentation</vt:lpstr>
    </vt:vector>
  </TitlesOfParts>
  <Company>DANTE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keywords/>
  <dc:description>change to funding information Nov 2015</dc:description>
  <cp:lastModifiedBy>Karel van Klink</cp:lastModifiedBy>
  <cp:revision>163</cp:revision>
  <dcterms:created xsi:type="dcterms:W3CDTF">2015-04-29T14:13:57Z</dcterms:created>
  <dcterms:modified xsi:type="dcterms:W3CDTF">2023-05-31T11:01:05Z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0x010100EFC14C35B6BD02428EFDFCF6B38DCCFF</vt:lpwstr>
  </property>
  <property fmtid="{D5CDD505-2E9C-101B-9397-08002B2CF9AE}" pid="3" name="_dlc_DocIdItemGuid">
    <vt:lpwstr>44859268-e552-4f71-81b4-ca39bd175d99</vt:lpwstr>
  </property>
</Properties>
</file>