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296" r:id="rId6"/>
    <p:sldId id="303" r:id="rId7"/>
    <p:sldId id="300" r:id="rId8"/>
    <p:sldId id="298" r:id="rId9"/>
    <p:sldId id="307" r:id="rId10"/>
    <p:sldId id="306" r:id="rId11"/>
    <p:sldId id="308" r:id="rId12"/>
    <p:sldId id="29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08"/>
    <a:srgbClr val="086992"/>
    <a:srgbClr val="414140"/>
    <a:srgbClr val="086A94"/>
    <a:srgbClr val="E73D4A"/>
    <a:srgbClr val="F6A400"/>
    <a:srgbClr val="FDA900"/>
    <a:srgbClr val="0A8BBE"/>
    <a:srgbClr val="B20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002" y="120"/>
      </p:cViewPr>
      <p:guideLst>
        <p:guide orient="horz" pos="16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Gloria Vuagnin  - GARR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2323345"/>
            <a:ext cx="5793498" cy="376599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274" y="1568939"/>
            <a:ext cx="6570512" cy="376599"/>
          </a:xfrm>
        </p:spPr>
        <p:txBody>
          <a:bodyPr/>
          <a:lstStyle/>
          <a:p>
            <a:r>
              <a:rPr lang="en-US" dirty="0"/>
              <a:t>Deploying a Pilot Spectrum Connection Service over GARR/GÉANT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TNC23 – Lightning talk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Tirana, June 7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F989E5-9C03-457C-991B-9B3CC5E7C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27" y="4460875"/>
            <a:ext cx="1488594" cy="4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2167665-97C3-4012-99FE-60822DD35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F93BD76-A982-4352-A3C5-BF0A6C1A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Ultra-high capacity connection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736457F4-1FF4-44FA-AE92-7D856459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010" y="2014274"/>
            <a:ext cx="2996711" cy="571319"/>
          </a:xfr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1.6 </a:t>
            </a:r>
            <a:r>
              <a:rPr lang="en-US" sz="3600" b="1" dirty="0" err="1">
                <a:solidFill>
                  <a:srgbClr val="C00000"/>
                </a:solidFill>
              </a:rPr>
              <a:t>Tbp</a:t>
            </a:r>
            <a:r>
              <a:rPr lang="en-US" sz="3600" b="1" dirty="0">
                <a:solidFill>
                  <a:srgbClr val="C00000"/>
                </a:solidFill>
              </a:rPr>
              <a:t>/s</a:t>
            </a:r>
          </a:p>
        </p:txBody>
      </p:sp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981AA637-22C8-414E-A921-12849277F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3" y="741638"/>
            <a:ext cx="1637357" cy="1228019"/>
          </a:xfrm>
          <a:prstGeom prst="rect">
            <a:avLst/>
          </a:prstGeom>
        </p:spPr>
      </p:pic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CFE8E4D3-72E2-43C8-BFD0-EBE26A05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365" y="825453"/>
            <a:ext cx="1189674" cy="1189674"/>
          </a:xfrm>
          <a:prstGeom prst="rect">
            <a:avLst/>
          </a:prstGeom>
        </p:spPr>
      </p:pic>
      <p:pic>
        <p:nvPicPr>
          <p:cNvPr id="10" name="Segnaposto contenuto 1">
            <a:extLst>
              <a:ext uri="{FF2B5EF4-FFF2-40B4-BE49-F238E27FC236}">
                <a16:creationId xmlns:a16="http://schemas.microsoft.com/office/drawing/2014/main" id="{95CD13FF-CA62-40FE-8CE9-8B753AB0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0" y="1832456"/>
            <a:ext cx="1496989" cy="995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1F4EAA-F44F-4E52-AF15-0AF2B1E53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33" y="709201"/>
            <a:ext cx="2042408" cy="27232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24BD662-B9D8-4461-8AD2-5390FF06FC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>
          <a:xfrm>
            <a:off x="1930372" y="1012416"/>
            <a:ext cx="782030" cy="756313"/>
          </a:xfrm>
          <a:prstGeom prst="rect">
            <a:avLst/>
          </a:prstGeom>
        </p:spPr>
      </p:pic>
      <p:sp>
        <p:nvSpPr>
          <p:cNvPr id="15" name="Segnaposto contenuto 6">
            <a:extLst>
              <a:ext uri="{FF2B5EF4-FFF2-40B4-BE49-F238E27FC236}">
                <a16:creationId xmlns:a16="http://schemas.microsoft.com/office/drawing/2014/main" id="{F7AC5DC9-DE21-4CDD-82ED-9A9391324A0A}"/>
              </a:ext>
            </a:extLst>
          </p:cNvPr>
          <p:cNvSpPr txBox="1">
            <a:spLocks/>
          </p:cNvSpPr>
          <p:nvPr/>
        </p:nvSpPr>
        <p:spPr>
          <a:xfrm>
            <a:off x="136480" y="1983616"/>
            <a:ext cx="1351128" cy="9943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High Energy Physics Tier0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D2AFF7E1-DB00-464A-8182-B44FA69AB715}"/>
              </a:ext>
            </a:extLst>
          </p:cNvPr>
          <p:cNvSpPr txBox="1">
            <a:spLocks/>
          </p:cNvSpPr>
          <p:nvPr/>
        </p:nvSpPr>
        <p:spPr>
          <a:xfrm>
            <a:off x="7983939" y="3432819"/>
            <a:ext cx="883032" cy="11391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HEP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Italian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 Tier1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E5D52A6A-0EFF-4A4C-A8F6-F0D0061327D7}"/>
              </a:ext>
            </a:extLst>
          </p:cNvPr>
          <p:cNvSpPr txBox="1">
            <a:spLocks/>
          </p:cNvSpPr>
          <p:nvPr/>
        </p:nvSpPr>
        <p:spPr>
          <a:xfrm>
            <a:off x="736982" y="3119773"/>
            <a:ext cx="6441743" cy="1533645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aseline="30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‘‘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LHC requirements for Run4 (2029) […] Larger Tier1s are supposed to get connected to CERN and to their Tier2s at 1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</a:rPr>
              <a:t>Tbps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’’</a:t>
            </a:r>
          </a:p>
          <a:p>
            <a:pPr algn="r"/>
            <a:r>
              <a:rPr lang="en-GB" sz="900" dirty="0" err="1">
                <a:solidFill>
                  <a:schemeClr val="bg2">
                    <a:lumMod val="25000"/>
                  </a:schemeClr>
                </a:solidFill>
              </a:rPr>
              <a:t>Martelli</a:t>
            </a:r>
            <a:r>
              <a:rPr lang="en-GB" sz="9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2">
                    <a:lumMod val="25000"/>
                  </a:schemeClr>
                </a:solidFill>
              </a:rPr>
              <a:t>Edoardo</a:t>
            </a:r>
            <a:r>
              <a:rPr lang="en-GB" sz="900" dirty="0">
                <a:solidFill>
                  <a:schemeClr val="bg2">
                    <a:lumMod val="25000"/>
                  </a:schemeClr>
                </a:solidFill>
              </a:rPr>
              <a:t>, “Networks for High Energy Physics: LHCOPN and LHCONE”, </a:t>
            </a:r>
            <a:r>
              <a:rPr lang="en-GB" sz="900" dirty="0" err="1">
                <a:solidFill>
                  <a:schemeClr val="bg2">
                    <a:lumMod val="25000"/>
                  </a:schemeClr>
                </a:solidFill>
              </a:rPr>
              <a:t>AmRP</a:t>
            </a:r>
            <a:r>
              <a:rPr lang="en-GB" sz="900" dirty="0">
                <a:solidFill>
                  <a:schemeClr val="bg2">
                    <a:lumMod val="25000"/>
                  </a:schemeClr>
                </a:solidFill>
              </a:rPr>
              <a:t> Working Group Meeting (11 Oct 2022)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EF890A55-10DF-417B-A47A-58D2FE205EAD}"/>
              </a:ext>
            </a:extLst>
          </p:cNvPr>
          <p:cNvSpPr/>
          <p:nvPr/>
        </p:nvSpPr>
        <p:spPr>
          <a:xfrm>
            <a:off x="6203721" y="2070806"/>
            <a:ext cx="605288" cy="500944"/>
          </a:xfrm>
          <a:prstGeom prst="rightArrow">
            <a:avLst/>
          </a:prstGeom>
          <a:solidFill>
            <a:srgbClr val="FDA900"/>
          </a:solidFill>
          <a:ln>
            <a:solidFill>
              <a:srgbClr val="FD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AD107B2-217C-4364-AA03-D8D11FF9A9FA}"/>
              </a:ext>
            </a:extLst>
          </p:cNvPr>
          <p:cNvSpPr/>
          <p:nvPr/>
        </p:nvSpPr>
        <p:spPr>
          <a:xfrm rot="10800000">
            <a:off x="2601721" y="2110356"/>
            <a:ext cx="598464" cy="475237"/>
          </a:xfrm>
          <a:prstGeom prst="rightArrow">
            <a:avLst/>
          </a:prstGeom>
          <a:solidFill>
            <a:srgbClr val="086992"/>
          </a:solidFill>
          <a:ln>
            <a:solidFill>
              <a:srgbClr val="08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34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0FBCA2A-7C07-4FAC-A3BB-09E964C5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98" y="941697"/>
            <a:ext cx="3351286" cy="2622461"/>
          </a:xfrm>
          <a:noFill/>
          <a:ln w="12700">
            <a:solidFill>
              <a:srgbClr val="0869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b="1" dirty="0">
                <a:solidFill>
                  <a:srgbClr val="C00000"/>
                </a:solidFill>
              </a:rPr>
              <a:t>SCS Users </a:t>
            </a:r>
            <a:r>
              <a:rPr lang="en-GB" sz="1200" dirty="0">
                <a:solidFill>
                  <a:srgbClr val="C00000"/>
                </a:solidFill>
              </a:rPr>
              <a:t>(huge capacity consumers) 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own the coherent transponder or</a:t>
            </a:r>
            <a:br>
              <a:rPr lang="en-GB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 transceiver</a:t>
            </a:r>
          </a:p>
          <a:p>
            <a:pPr marL="0" indent="0">
              <a:buNone/>
            </a:pPr>
            <a:r>
              <a:rPr lang="en-GB" sz="1200" b="1" dirty="0">
                <a:solidFill>
                  <a:srgbClr val="F6A500"/>
                </a:solidFill>
              </a:rPr>
              <a:t>SCS Providers 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own and operate their Open Line  System giving access to an empty slice (</a:t>
            </a:r>
            <a:r>
              <a:rPr lang="en-GB" sz="1200" dirty="0" err="1">
                <a:solidFill>
                  <a:srgbClr val="FFC000"/>
                </a:solidFill>
              </a:rPr>
              <a:t>e.g</a:t>
            </a:r>
            <a:r>
              <a:rPr lang="en-GB" sz="1200" dirty="0">
                <a:solidFill>
                  <a:srgbClr val="FFC000"/>
                </a:solidFill>
              </a:rPr>
              <a:t> 100-400GHz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) of their available spectrum (the </a:t>
            </a:r>
            <a:r>
              <a:rPr lang="en-GB" sz="1200" dirty="0"/>
              <a:t>extended C-band has </a:t>
            </a:r>
            <a:r>
              <a:rPr lang="en-GB" sz="1200" dirty="0">
                <a:solidFill>
                  <a:srgbClr val="FFC000"/>
                </a:solidFill>
              </a:rPr>
              <a:t>4.8THz </a:t>
            </a:r>
            <a:r>
              <a:rPr lang="en-GB" sz="1200" dirty="0"/>
              <a:t>of spectrum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E9E464E-25FF-49EF-86F5-2CAE5E4F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3C3EFCC-F10F-4D6D-85C9-2E807D5A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0" y="131562"/>
            <a:ext cx="5016757" cy="695826"/>
          </a:xfrm>
        </p:spPr>
        <p:txBody>
          <a:bodyPr/>
          <a:lstStyle/>
          <a:p>
            <a:pPr algn="r"/>
            <a:r>
              <a:rPr lang="en-US" dirty="0"/>
              <a:t>Spectrum connection service (SCS) </a:t>
            </a:r>
            <a:br>
              <a:rPr lang="en-US" dirty="0"/>
            </a:br>
            <a:r>
              <a:rPr lang="en-GB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WP7-T2 of GN4-3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120C4582-AB8A-4133-ADE6-4B9766B15785}"/>
              </a:ext>
            </a:extLst>
          </p:cNvPr>
          <p:cNvSpPr txBox="1">
            <a:spLocks/>
          </p:cNvSpPr>
          <p:nvPr/>
        </p:nvSpPr>
        <p:spPr>
          <a:xfrm>
            <a:off x="373764" y="3985727"/>
            <a:ext cx="8730186" cy="70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User-to-Network Interface (</a:t>
            </a:r>
            <a:r>
              <a:rPr lang="en-GB" sz="1200" b="1" dirty="0">
                <a:solidFill>
                  <a:srgbClr val="92D050"/>
                </a:solidFill>
              </a:rPr>
              <a:t>SCS-UNI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) defines the boundaries between users and providers </a:t>
            </a:r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(e.g. a LC port on a patch panel).</a:t>
            </a:r>
          </a:p>
          <a:p>
            <a:pPr marL="342900" indent="-342900"/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Network-to-Network Interface (</a:t>
            </a:r>
            <a:r>
              <a:rPr lang="en-GB" sz="1200" b="1" dirty="0">
                <a:solidFill>
                  <a:srgbClr val="FFC000"/>
                </a:solidFill>
              </a:rPr>
              <a:t>UNI-NNI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) defines the demarcation point between providers </a:t>
            </a:r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(e.g. a patch cord between ROADMs).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94278-1CFD-4D38-84C9-57129371C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0"/>
          <a:stretch/>
        </p:blipFill>
        <p:spPr bwMode="auto">
          <a:xfrm>
            <a:off x="3370598" y="1235600"/>
            <a:ext cx="5641814" cy="2055238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85DE8A9-AC69-4576-8E8D-ACCF2F00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409" y="223867"/>
            <a:ext cx="451479" cy="3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4625F5-192C-4108-B712-6FD13647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58" y="92512"/>
            <a:ext cx="658431" cy="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F626B59B-ADBB-4B0A-8831-9C28BC42C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2963" y="110115"/>
            <a:ext cx="747841" cy="24179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14BA819-1814-4A3F-96D6-8791D723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57" y="91786"/>
            <a:ext cx="564979" cy="2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1E57850-C3CA-4493-BF64-685D44C9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96" y="59292"/>
            <a:ext cx="747841" cy="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F9DC36D-5AF6-452F-86D6-2AE67A203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/>
          <a:stretch/>
        </p:blipFill>
        <p:spPr bwMode="auto">
          <a:xfrm>
            <a:off x="7909159" y="443168"/>
            <a:ext cx="722630" cy="2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DC1D508-924C-4B47-AB9B-0928D35B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69" y="387076"/>
            <a:ext cx="693086" cy="3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B555E2-DF28-42B2-AC51-BBF4B016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17" y="464996"/>
            <a:ext cx="637987" cy="1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F141C50-0D54-4C31-937D-06511730E171}"/>
              </a:ext>
            </a:extLst>
          </p:cNvPr>
          <p:cNvCxnSpPr>
            <a:cxnSpLocks/>
          </p:cNvCxnSpPr>
          <p:nvPr/>
        </p:nvCxnSpPr>
        <p:spPr>
          <a:xfrm>
            <a:off x="3954780" y="713234"/>
            <a:ext cx="50871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85A8D001-4558-4201-87DC-E6864A913AA3}"/>
              </a:ext>
            </a:extLst>
          </p:cNvPr>
          <p:cNvSpPr/>
          <p:nvPr/>
        </p:nvSpPr>
        <p:spPr>
          <a:xfrm>
            <a:off x="453861" y="3070846"/>
            <a:ext cx="2923409" cy="33313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3000">
                <a:srgbClr val="FFFF00"/>
              </a:gs>
              <a:gs pos="7200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b="1" dirty="0"/>
              <a:t>Traditional C-Band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A638580-816D-462F-B466-53B5A741A98F}"/>
              </a:ext>
            </a:extLst>
          </p:cNvPr>
          <p:cNvCxnSpPr/>
          <p:nvPr/>
        </p:nvCxnSpPr>
        <p:spPr>
          <a:xfrm>
            <a:off x="240283" y="2843324"/>
            <a:ext cx="315772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492FA3F-FD6C-47F7-8866-601C7EDD2925}"/>
              </a:ext>
            </a:extLst>
          </p:cNvPr>
          <p:cNvSpPr txBox="1"/>
          <p:nvPr/>
        </p:nvSpPr>
        <p:spPr>
          <a:xfrm>
            <a:off x="2235944" y="2609731"/>
            <a:ext cx="1164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THz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85405F8-09A6-41C3-BD24-FC522F356238}"/>
              </a:ext>
            </a:extLst>
          </p:cNvPr>
          <p:cNvSpPr/>
          <p:nvPr/>
        </p:nvSpPr>
        <p:spPr>
          <a:xfrm>
            <a:off x="1054565" y="3070844"/>
            <a:ext cx="2322700" cy="3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147FFE2-D1F8-406B-A436-4BC4192603E8}"/>
              </a:ext>
            </a:extLst>
          </p:cNvPr>
          <p:cNvSpPr txBox="1"/>
          <p:nvPr/>
        </p:nvSpPr>
        <p:spPr>
          <a:xfrm>
            <a:off x="420487" y="3060507"/>
            <a:ext cx="71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Extended </a:t>
            </a:r>
          </a:p>
          <a:p>
            <a:r>
              <a:rPr lang="en-US" sz="1000" b="1" dirty="0"/>
              <a:t>C-Band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318FA1-85B5-4287-B336-41F70DBFF43D}"/>
              </a:ext>
            </a:extLst>
          </p:cNvPr>
          <p:cNvSpPr txBox="1"/>
          <p:nvPr/>
        </p:nvSpPr>
        <p:spPr>
          <a:xfrm>
            <a:off x="233610" y="280935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191.3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786D652-F284-4B9A-A020-6EB20E6AB84C}"/>
              </a:ext>
            </a:extLst>
          </p:cNvPr>
          <p:cNvSpPr txBox="1"/>
          <p:nvPr/>
        </p:nvSpPr>
        <p:spPr>
          <a:xfrm>
            <a:off x="993376" y="280825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192.1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4C7192-803F-42DD-A04D-D89619CC16AE}"/>
              </a:ext>
            </a:extLst>
          </p:cNvPr>
          <p:cNvSpPr txBox="1"/>
          <p:nvPr/>
        </p:nvSpPr>
        <p:spPr>
          <a:xfrm>
            <a:off x="3081359" y="2813819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196.1</a:t>
            </a:r>
          </a:p>
        </p:txBody>
      </p:sp>
    </p:spTree>
    <p:extLst>
      <p:ext uri="{BB962C8B-B14F-4D97-AF65-F5344CB8AC3E}">
        <p14:creationId xmlns:p14="http://schemas.microsoft.com/office/powerpoint/2010/main" val="361843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F87BB0-4C1A-4949-9402-B930975BE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14914"/>
          <a:stretch/>
        </p:blipFill>
        <p:spPr>
          <a:xfrm>
            <a:off x="1828375" y="-106415"/>
            <a:ext cx="7317974" cy="472265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96000">
                <a:schemeClr val="accent1">
                  <a:lumMod val="45000"/>
                  <a:lumOff val="55000"/>
                  <a:alpha val="26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Segnaposto contenuto 1">
            <a:extLst>
              <a:ext uri="{FF2B5EF4-FFF2-40B4-BE49-F238E27FC236}">
                <a16:creationId xmlns:a16="http://schemas.microsoft.com/office/drawing/2014/main" id="{5BC51A21-5819-4BFC-98A4-6143D876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16" y="1974434"/>
            <a:ext cx="502377" cy="3339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F1C717-7826-41F7-8A01-C0D642584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60" y="2629217"/>
            <a:ext cx="453487" cy="302010"/>
          </a:xfrm>
          <a:prstGeom prst="rect">
            <a:avLst/>
          </a:prstGeom>
        </p:spPr>
      </p:pic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251E88FE-45E8-4DA5-90AB-08371113CE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31" b="25522"/>
          <a:stretch/>
        </p:blipFill>
        <p:spPr>
          <a:xfrm>
            <a:off x="5825657" y="2807438"/>
            <a:ext cx="393120" cy="2081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54200C-C434-4E1C-B870-DB54E3D979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>
          <a:xfrm>
            <a:off x="4390305" y="2161139"/>
            <a:ext cx="358965" cy="347160"/>
          </a:xfrm>
          <a:prstGeom prst="rect">
            <a:avLst/>
          </a:prstGeom>
        </p:spPr>
      </p:pic>
      <p:sp>
        <p:nvSpPr>
          <p:cNvPr id="10" name="Titolo 3">
            <a:extLst>
              <a:ext uri="{FF2B5EF4-FFF2-40B4-BE49-F238E27FC236}">
                <a16:creationId xmlns:a16="http://schemas.microsoft.com/office/drawing/2014/main" id="{B9272D00-41A9-4FCF-A5D4-651C9B66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10" y="71496"/>
            <a:ext cx="5802662" cy="695826"/>
          </a:xfrm>
          <a:gradFill>
            <a:gsLst>
              <a:gs pos="16000">
                <a:schemeClr val="accent6">
                  <a:lumMod val="20000"/>
                  <a:lumOff val="80000"/>
                  <a:alpha val="0"/>
                </a:schemeClr>
              </a:gs>
              <a:gs pos="96000">
                <a:schemeClr val="accent1">
                  <a:lumMod val="45000"/>
                  <a:lumOff val="55000"/>
                  <a:alpha val="26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r"/>
            <a:r>
              <a:rPr lang="en-US" dirty="0">
                <a:solidFill>
                  <a:srgbClr val="086992"/>
                </a:solidFill>
              </a:rPr>
              <a:t>CERN-CNAF/INFN datacenter interconnection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455E40-4A45-4C65-B128-5B0A8B613AD0}"/>
              </a:ext>
            </a:extLst>
          </p:cNvPr>
          <p:cNvSpPr txBox="1"/>
          <p:nvPr/>
        </p:nvSpPr>
        <p:spPr>
          <a:xfrm rot="1570109">
            <a:off x="4363114" y="2833645"/>
            <a:ext cx="178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~ 1000 km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8992F29-8338-466B-BB94-EEC1CE129CF3}"/>
              </a:ext>
            </a:extLst>
          </p:cNvPr>
          <p:cNvSpPr/>
          <p:nvPr/>
        </p:nvSpPr>
        <p:spPr>
          <a:xfrm rot="4355891">
            <a:off x="5964746" y="726287"/>
            <a:ext cx="1052596" cy="232842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41000">
                <a:schemeClr val="accent6">
                  <a:lumMod val="20000"/>
                  <a:lumOff val="80000"/>
                  <a:alpha val="6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F3F0B2-CC5C-4782-9C34-4319DD77477A}"/>
              </a:ext>
            </a:extLst>
          </p:cNvPr>
          <p:cNvSpPr txBox="1"/>
          <p:nvPr/>
        </p:nvSpPr>
        <p:spPr>
          <a:xfrm rot="20555891">
            <a:off x="5465291" y="1588256"/>
            <a:ext cx="23467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Demarcation Point between GÉANT and GARR in </a:t>
            </a:r>
            <a:r>
              <a:rPr lang="en-US" b="1" dirty="0">
                <a:solidFill>
                  <a:srgbClr val="C00000"/>
                </a:solidFill>
              </a:rPr>
              <a:t>Milan</a:t>
            </a:r>
            <a:r>
              <a:rPr lang="en-US" dirty="0"/>
              <a:t> </a:t>
            </a:r>
            <a:r>
              <a:rPr lang="en-US" dirty="0" err="1"/>
              <a:t>PoP</a:t>
            </a:r>
            <a:endParaRPr lang="en-US" dirty="0"/>
          </a:p>
        </p:txBody>
      </p:sp>
      <p:sp>
        <p:nvSpPr>
          <p:cNvPr id="15" name="Segnaposto contenuto 1">
            <a:extLst>
              <a:ext uri="{FF2B5EF4-FFF2-40B4-BE49-F238E27FC236}">
                <a16:creationId xmlns:a16="http://schemas.microsoft.com/office/drawing/2014/main" id="{AD4C6C67-1D09-42F2-A041-E9AAE083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1" y="73419"/>
            <a:ext cx="1660528" cy="4542825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solidFill>
                  <a:srgbClr val="086992"/>
                </a:solidFill>
              </a:rPr>
              <a:t>Pilot of the Spectrum Connection Service (</a:t>
            </a:r>
            <a:r>
              <a:rPr lang="en-US" sz="1500" b="1" dirty="0">
                <a:solidFill>
                  <a:srgbClr val="086992"/>
                </a:solidFill>
              </a:rPr>
              <a:t>SCS</a:t>
            </a:r>
            <a:r>
              <a:rPr lang="en-US" sz="1500" dirty="0">
                <a:solidFill>
                  <a:srgbClr val="086992"/>
                </a:solidFill>
              </a:rPr>
              <a:t>)</a:t>
            </a:r>
          </a:p>
          <a:p>
            <a:pPr marL="0" indent="0">
              <a:buNone/>
            </a:pPr>
            <a:endParaRPr lang="en-US" sz="1500" dirty="0">
              <a:solidFill>
                <a:srgbClr val="086992"/>
              </a:solidFill>
            </a:endParaRPr>
          </a:p>
          <a:p>
            <a:r>
              <a:rPr lang="en-US" sz="1500" dirty="0">
                <a:solidFill>
                  <a:srgbClr val="E73D4A"/>
                </a:solidFill>
              </a:rPr>
              <a:t>GARR and GÉANT optical network have a partially disaggregated architecture</a:t>
            </a:r>
          </a:p>
          <a:p>
            <a:endParaRPr lang="en-US" sz="1500" dirty="0">
              <a:solidFill>
                <a:srgbClr val="E73D4A"/>
              </a:solidFill>
            </a:endParaRPr>
          </a:p>
          <a:p>
            <a:r>
              <a:rPr lang="en-US" sz="1500" dirty="0">
                <a:solidFill>
                  <a:srgbClr val="F6A400"/>
                </a:solidFill>
              </a:rPr>
              <a:t>Co-located </a:t>
            </a:r>
            <a:r>
              <a:rPr lang="en-US" sz="1500" dirty="0" err="1">
                <a:solidFill>
                  <a:srgbClr val="F6A400"/>
                </a:solidFill>
              </a:rPr>
              <a:t>PoP</a:t>
            </a:r>
            <a:r>
              <a:rPr lang="en-US" sz="1500" dirty="0">
                <a:solidFill>
                  <a:srgbClr val="F6A400"/>
                </a:solidFill>
              </a:rPr>
              <a:t> in Milan</a:t>
            </a:r>
          </a:p>
          <a:p>
            <a:endParaRPr lang="en-US" sz="1500" dirty="0">
              <a:solidFill>
                <a:srgbClr val="F6A400"/>
              </a:solidFill>
            </a:endParaRPr>
          </a:p>
          <a:p>
            <a:r>
              <a:rPr lang="en-US" sz="1500" dirty="0">
                <a:solidFill>
                  <a:srgbClr val="086992"/>
                </a:solidFill>
              </a:rPr>
              <a:t>Use of DCI/Transponders boxes @ end-points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44BAF9-C0CB-4B54-A2F9-CC1734B12003}"/>
              </a:ext>
            </a:extLst>
          </p:cNvPr>
          <p:cNvSpPr/>
          <p:nvPr/>
        </p:nvSpPr>
        <p:spPr>
          <a:xfrm>
            <a:off x="3784414" y="694932"/>
            <a:ext cx="5358433" cy="584775"/>
          </a:xfrm>
          <a:prstGeom prst="rect">
            <a:avLst/>
          </a:prstGeom>
          <a:gradFill>
            <a:gsLst>
              <a:gs pos="42000">
                <a:schemeClr val="accent6">
                  <a:lumMod val="20000"/>
                  <a:lumOff val="80000"/>
                  <a:alpha val="52000"/>
                </a:schemeClr>
              </a:gs>
              <a:gs pos="96000">
                <a:schemeClr val="accent1">
                  <a:lumMod val="45000"/>
                  <a:lumOff val="55000"/>
                  <a:alpha val="26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Pure </a:t>
            </a:r>
            <a:r>
              <a:rPr lang="en-US" sz="1600" b="1" dirty="0">
                <a:solidFill>
                  <a:srgbClr val="C00000"/>
                </a:solidFill>
              </a:rPr>
              <a:t>optical</a:t>
            </a:r>
            <a:r>
              <a:rPr lang="en-US" sz="1600" dirty="0">
                <a:solidFill>
                  <a:srgbClr val="C00000"/>
                </a:solidFill>
              </a:rPr>
              <a:t> connection that uses an empty slice of the optical spectrum available on GÉANT and GARR </a:t>
            </a:r>
            <a:r>
              <a:rPr lang="en-US" sz="1600" dirty="0" err="1">
                <a:solidFill>
                  <a:srgbClr val="C00000"/>
                </a:solidFill>
              </a:rPr>
              <a:t>fibre</a:t>
            </a:r>
            <a:r>
              <a:rPr lang="en-US" sz="1600" dirty="0">
                <a:solidFill>
                  <a:srgbClr val="C00000"/>
                </a:solidFill>
              </a:rPr>
              <a:t>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BE53677-C312-455A-9662-9AEC83A9DC91}"/>
              </a:ext>
            </a:extLst>
          </p:cNvPr>
          <p:cNvSpPr/>
          <p:nvPr/>
        </p:nvSpPr>
        <p:spPr>
          <a:xfrm>
            <a:off x="433837" y="686035"/>
            <a:ext cx="1319981" cy="1366855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2900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4DE635CD-AFEC-45CA-87FD-245CA090708F}"/>
              </a:ext>
            </a:extLst>
          </p:cNvPr>
          <p:cNvSpPr/>
          <p:nvPr/>
        </p:nvSpPr>
        <p:spPr>
          <a:xfrm>
            <a:off x="7554631" y="227879"/>
            <a:ext cx="1319981" cy="1366855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0C36B10-1650-4030-8F16-A19749BB89C2}"/>
              </a:ext>
            </a:extLst>
          </p:cNvPr>
          <p:cNvSpPr/>
          <p:nvPr/>
        </p:nvSpPr>
        <p:spPr>
          <a:xfrm rot="5400000">
            <a:off x="6273140" y="2425961"/>
            <a:ext cx="3505494" cy="62845"/>
          </a:xfrm>
          <a:prstGeom prst="rect">
            <a:avLst/>
          </a:prstGeom>
          <a:gradFill>
            <a:gsLst>
              <a:gs pos="0">
                <a:srgbClr val="7030A0">
                  <a:lumMod val="50000"/>
                  <a:lumOff val="50000"/>
                </a:srgbClr>
              </a:gs>
              <a:gs pos="25000">
                <a:srgbClr val="0070C0">
                  <a:lumMod val="50000"/>
                  <a:lumOff val="50000"/>
                </a:srgbClr>
              </a:gs>
              <a:gs pos="75000">
                <a:srgbClr val="FFFF00">
                  <a:lumMod val="50000"/>
                  <a:lumOff val="50000"/>
                </a:srgbClr>
              </a:gs>
              <a:gs pos="50000">
                <a:srgbClr val="00B050">
                  <a:lumMod val="50000"/>
                  <a:lumOff val="50000"/>
                </a:srgbClr>
              </a:gs>
              <a:gs pos="38000">
                <a:srgbClr val="00B0F0">
                  <a:lumMod val="50000"/>
                  <a:lumOff val="50000"/>
                </a:srgbClr>
              </a:gs>
              <a:gs pos="100000">
                <a:srgbClr val="FF0000">
                  <a:lumMod val="50000"/>
                  <a:lumOff val="50000"/>
                </a:srgbClr>
              </a:gs>
            </a:gsLst>
            <a:lin ang="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FDBDC00-8AB8-44D8-862A-613D19A38D29}"/>
              </a:ext>
            </a:extLst>
          </p:cNvPr>
          <p:cNvSpPr/>
          <p:nvPr/>
        </p:nvSpPr>
        <p:spPr>
          <a:xfrm rot="5400000" flipV="1">
            <a:off x="-410740" y="2516639"/>
            <a:ext cx="2997672" cy="71108"/>
          </a:xfrm>
          <a:prstGeom prst="rect">
            <a:avLst/>
          </a:prstGeom>
          <a:gradFill>
            <a:gsLst>
              <a:gs pos="0">
                <a:srgbClr val="7030A0">
                  <a:lumMod val="50000"/>
                  <a:lumOff val="50000"/>
                </a:srgbClr>
              </a:gs>
              <a:gs pos="25000">
                <a:srgbClr val="0070C0">
                  <a:lumMod val="50000"/>
                  <a:lumOff val="50000"/>
                </a:srgbClr>
              </a:gs>
              <a:gs pos="75000">
                <a:srgbClr val="FFFF00">
                  <a:lumMod val="50000"/>
                  <a:lumOff val="50000"/>
                </a:srgbClr>
              </a:gs>
              <a:gs pos="50000">
                <a:srgbClr val="00B050">
                  <a:lumMod val="50000"/>
                  <a:lumOff val="50000"/>
                </a:srgbClr>
              </a:gs>
              <a:gs pos="38000">
                <a:srgbClr val="00B0F0">
                  <a:lumMod val="50000"/>
                  <a:lumOff val="50000"/>
                </a:srgbClr>
              </a:gs>
              <a:gs pos="100000">
                <a:srgbClr val="FF0000">
                  <a:lumMod val="50000"/>
                  <a:lumOff val="50000"/>
                </a:srgbClr>
              </a:gs>
            </a:gsLst>
            <a:lin ang="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8D4F745-11F7-410C-90FC-07F979DA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17CD2B-F226-486F-BFD6-41155030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68" y="9708"/>
            <a:ext cx="4462077" cy="695826"/>
          </a:xfrm>
        </p:spPr>
        <p:txBody>
          <a:bodyPr/>
          <a:lstStyle/>
          <a:p>
            <a:r>
              <a:rPr lang="en-US" dirty="0"/>
              <a:t>The multi-domain open line system</a:t>
            </a:r>
          </a:p>
        </p:txBody>
      </p:sp>
      <p:sp>
        <p:nvSpPr>
          <p:cNvPr id="5" name="CasellaDiTesto 23">
            <a:extLst>
              <a:ext uri="{FF2B5EF4-FFF2-40B4-BE49-F238E27FC236}">
                <a16:creationId xmlns:a16="http://schemas.microsoft.com/office/drawing/2014/main" id="{E7F5A3CA-8387-4270-8015-D391E107A2FC}"/>
              </a:ext>
            </a:extLst>
          </p:cNvPr>
          <p:cNvSpPr txBox="1"/>
          <p:nvPr/>
        </p:nvSpPr>
        <p:spPr>
          <a:xfrm>
            <a:off x="8070308" y="2112466"/>
            <a:ext cx="7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GARR OLS</a:t>
            </a:r>
          </a:p>
        </p:txBody>
      </p:sp>
      <p:sp>
        <p:nvSpPr>
          <p:cNvPr id="6" name="CasellaDiTesto 23">
            <a:extLst>
              <a:ext uri="{FF2B5EF4-FFF2-40B4-BE49-F238E27FC236}">
                <a16:creationId xmlns:a16="http://schemas.microsoft.com/office/drawing/2014/main" id="{1F238841-276A-4CDA-9626-CD7808744D31}"/>
              </a:ext>
            </a:extLst>
          </p:cNvPr>
          <p:cNvSpPr txBox="1"/>
          <p:nvPr/>
        </p:nvSpPr>
        <p:spPr>
          <a:xfrm>
            <a:off x="333530" y="2732973"/>
            <a:ext cx="86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GÉANT OLS</a:t>
            </a:r>
          </a:p>
        </p:txBody>
      </p:sp>
      <p:sp>
        <p:nvSpPr>
          <p:cNvPr id="9" name="CasellaDiTesto 111">
            <a:extLst>
              <a:ext uri="{FF2B5EF4-FFF2-40B4-BE49-F238E27FC236}">
                <a16:creationId xmlns:a16="http://schemas.microsoft.com/office/drawing/2014/main" id="{2254D97B-5C81-4B45-85E9-57305669DA63}"/>
              </a:ext>
            </a:extLst>
          </p:cNvPr>
          <p:cNvSpPr txBox="1"/>
          <p:nvPr/>
        </p:nvSpPr>
        <p:spPr>
          <a:xfrm>
            <a:off x="8145827" y="609176"/>
            <a:ext cx="8002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Add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/Drop</a:t>
            </a:r>
          </a:p>
        </p:txBody>
      </p:sp>
      <p:sp>
        <p:nvSpPr>
          <p:cNvPr id="10" name="CasellaDiTesto 109">
            <a:extLst>
              <a:ext uri="{FF2B5EF4-FFF2-40B4-BE49-F238E27FC236}">
                <a16:creationId xmlns:a16="http://schemas.microsoft.com/office/drawing/2014/main" id="{158D9AD7-69ED-4A5F-A47A-20B9A6B1DE56}"/>
              </a:ext>
            </a:extLst>
          </p:cNvPr>
          <p:cNvSpPr txBox="1"/>
          <p:nvPr/>
        </p:nvSpPr>
        <p:spPr>
          <a:xfrm rot="21546716">
            <a:off x="8289773" y="1203241"/>
            <a:ext cx="6543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ROADM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1" name="CasellaDiTesto 110">
            <a:extLst>
              <a:ext uri="{FF2B5EF4-FFF2-40B4-BE49-F238E27FC236}">
                <a16:creationId xmlns:a16="http://schemas.microsoft.com/office/drawing/2014/main" id="{758CA9F9-9471-4C8B-B6F3-462D26C3016A}"/>
              </a:ext>
            </a:extLst>
          </p:cNvPr>
          <p:cNvSpPr txBox="1"/>
          <p:nvPr/>
        </p:nvSpPr>
        <p:spPr>
          <a:xfrm rot="16200000">
            <a:off x="7826168" y="285626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3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x AMP</a:t>
            </a:r>
          </a:p>
        </p:txBody>
      </p:sp>
      <p:sp>
        <p:nvSpPr>
          <p:cNvPr id="8" name="Flowchart: Manual Operation 136">
            <a:extLst>
              <a:ext uri="{FF2B5EF4-FFF2-40B4-BE49-F238E27FC236}">
                <a16:creationId xmlns:a16="http://schemas.microsoft.com/office/drawing/2014/main" id="{C8C51727-62D7-4216-A487-126457D5A6DB}"/>
              </a:ext>
            </a:extLst>
          </p:cNvPr>
          <p:cNvSpPr/>
          <p:nvPr/>
        </p:nvSpPr>
        <p:spPr>
          <a:xfrm rot="4809">
            <a:off x="7788691" y="625890"/>
            <a:ext cx="481629" cy="80247"/>
          </a:xfrm>
          <a:prstGeom prst="flowChartManualOperation">
            <a:avLst/>
          </a:prstGeom>
          <a:solidFill>
            <a:srgbClr val="3763AF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2" name="Flowchart: Manual Operation 133">
            <a:extLst>
              <a:ext uri="{FF2B5EF4-FFF2-40B4-BE49-F238E27FC236}">
                <a16:creationId xmlns:a16="http://schemas.microsoft.com/office/drawing/2014/main" id="{68F1493E-FEEC-48FC-B1BC-30CBE35A3831}"/>
              </a:ext>
            </a:extLst>
          </p:cNvPr>
          <p:cNvSpPr/>
          <p:nvPr/>
        </p:nvSpPr>
        <p:spPr>
          <a:xfrm rot="4809">
            <a:off x="7653360" y="429688"/>
            <a:ext cx="752291" cy="160253"/>
          </a:xfrm>
          <a:prstGeom prst="flowChartManualOperation">
            <a:avLst/>
          </a:prstGeom>
          <a:solidFill>
            <a:srgbClr val="87A1D3"/>
          </a:solidFill>
          <a:ln w="31750" cap="flat" cmpd="sng" algn="ctr">
            <a:solidFill>
              <a:srgbClr val="3763AF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13" name="Picture 131" descr="ROADM.emf">
            <a:extLst>
              <a:ext uri="{FF2B5EF4-FFF2-40B4-BE49-F238E27FC236}">
                <a16:creationId xmlns:a16="http://schemas.microsoft.com/office/drawing/2014/main" id="{A0B5BFA4-FFBB-4F51-A0A5-BCCB8258F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7913426" y="3387990"/>
            <a:ext cx="232158" cy="347289"/>
          </a:xfrm>
          <a:prstGeom prst="rect">
            <a:avLst/>
          </a:prstGeom>
        </p:spPr>
      </p:pic>
      <p:pic>
        <p:nvPicPr>
          <p:cNvPr id="14" name="Picture 132" descr="DTN-M_2.emf">
            <a:extLst>
              <a:ext uri="{FF2B5EF4-FFF2-40B4-BE49-F238E27FC236}">
                <a16:creationId xmlns:a16="http://schemas.microsoft.com/office/drawing/2014/main" id="{F026FCA2-E785-4E36-9396-BD62E47D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7820439" y="979391"/>
            <a:ext cx="418133" cy="337456"/>
          </a:xfrm>
          <a:prstGeom prst="rect">
            <a:avLst/>
          </a:prstGeom>
        </p:spPr>
      </p:pic>
      <p:pic>
        <p:nvPicPr>
          <p:cNvPr id="15" name="Picture 137" descr="DTN-M_2.emf">
            <a:extLst>
              <a:ext uri="{FF2B5EF4-FFF2-40B4-BE49-F238E27FC236}">
                <a16:creationId xmlns:a16="http://schemas.microsoft.com/office/drawing/2014/main" id="{02CC3CA4-479F-48B2-9287-DF622A3BF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7820439" y="3891147"/>
            <a:ext cx="418133" cy="337456"/>
          </a:xfrm>
          <a:prstGeom prst="rect">
            <a:avLst/>
          </a:prstGeom>
        </p:spPr>
      </p:pic>
      <p:sp>
        <p:nvSpPr>
          <p:cNvPr id="17" name="Flowchart: Manual Operation 136">
            <a:extLst>
              <a:ext uri="{FF2B5EF4-FFF2-40B4-BE49-F238E27FC236}">
                <a16:creationId xmlns:a16="http://schemas.microsoft.com/office/drawing/2014/main" id="{73B0F23C-07E7-4368-9C7B-E4EF949731E9}"/>
              </a:ext>
            </a:extLst>
          </p:cNvPr>
          <p:cNvSpPr/>
          <p:nvPr/>
        </p:nvSpPr>
        <p:spPr>
          <a:xfrm rot="4809">
            <a:off x="870190" y="1004797"/>
            <a:ext cx="481629" cy="80247"/>
          </a:xfrm>
          <a:prstGeom prst="flowChartManualOperation">
            <a:avLst/>
          </a:prstGeom>
          <a:solidFill>
            <a:srgbClr val="3763AF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20" name="Flowchart: Manual Operation 133">
            <a:extLst>
              <a:ext uri="{FF2B5EF4-FFF2-40B4-BE49-F238E27FC236}">
                <a16:creationId xmlns:a16="http://schemas.microsoft.com/office/drawing/2014/main" id="{5F352873-EF68-46AC-A2A6-942C2D03C307}"/>
              </a:ext>
            </a:extLst>
          </p:cNvPr>
          <p:cNvSpPr/>
          <p:nvPr/>
        </p:nvSpPr>
        <p:spPr>
          <a:xfrm rot="4809">
            <a:off x="734859" y="808595"/>
            <a:ext cx="752291" cy="160253"/>
          </a:xfrm>
          <a:prstGeom prst="flowChartManualOperation">
            <a:avLst/>
          </a:prstGeom>
          <a:solidFill>
            <a:srgbClr val="87A1D3"/>
          </a:solidFill>
          <a:ln w="31750" cap="flat" cmpd="sng" algn="ctr">
            <a:solidFill>
              <a:srgbClr val="3763AF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21" name="Picture 131" descr="ROADM.emf">
            <a:extLst>
              <a:ext uri="{FF2B5EF4-FFF2-40B4-BE49-F238E27FC236}">
                <a16:creationId xmlns:a16="http://schemas.microsoft.com/office/drawing/2014/main" id="{B071F5D8-FACE-48B2-B2BE-64AFFC94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994925" y="3412930"/>
            <a:ext cx="232158" cy="347289"/>
          </a:xfrm>
          <a:prstGeom prst="rect">
            <a:avLst/>
          </a:prstGeom>
        </p:spPr>
      </p:pic>
      <p:pic>
        <p:nvPicPr>
          <p:cNvPr id="22" name="Picture 132" descr="DTN-M_2.emf">
            <a:extLst>
              <a:ext uri="{FF2B5EF4-FFF2-40B4-BE49-F238E27FC236}">
                <a16:creationId xmlns:a16="http://schemas.microsoft.com/office/drawing/2014/main" id="{39AE3D16-2D1B-477E-B11F-F3DB568C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901938" y="1358298"/>
            <a:ext cx="418133" cy="337456"/>
          </a:xfrm>
          <a:prstGeom prst="rect">
            <a:avLst/>
          </a:prstGeom>
        </p:spPr>
      </p:pic>
      <p:pic>
        <p:nvPicPr>
          <p:cNvPr id="23" name="Picture 137" descr="DTN-M_2.emf">
            <a:extLst>
              <a:ext uri="{FF2B5EF4-FFF2-40B4-BE49-F238E27FC236}">
                <a16:creationId xmlns:a16="http://schemas.microsoft.com/office/drawing/2014/main" id="{C8D86C7A-3907-4B26-929A-93F79D81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901938" y="3916087"/>
            <a:ext cx="418133" cy="337456"/>
          </a:xfrm>
          <a:prstGeom prst="rect">
            <a:avLst/>
          </a:prstGeom>
        </p:spPr>
      </p:pic>
      <p:sp>
        <p:nvSpPr>
          <p:cNvPr id="26" name="CasellaDiTesto 111">
            <a:extLst>
              <a:ext uri="{FF2B5EF4-FFF2-40B4-BE49-F238E27FC236}">
                <a16:creationId xmlns:a16="http://schemas.microsoft.com/office/drawing/2014/main" id="{E6FDE45E-BDAB-4F96-A7CB-B9713205EF19}"/>
              </a:ext>
            </a:extLst>
          </p:cNvPr>
          <p:cNvSpPr txBox="1"/>
          <p:nvPr/>
        </p:nvSpPr>
        <p:spPr>
          <a:xfrm>
            <a:off x="369776" y="1049870"/>
            <a:ext cx="8002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Add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/Drop</a:t>
            </a:r>
          </a:p>
        </p:txBody>
      </p:sp>
      <p:sp>
        <p:nvSpPr>
          <p:cNvPr id="27" name="CasellaDiTesto 109">
            <a:extLst>
              <a:ext uri="{FF2B5EF4-FFF2-40B4-BE49-F238E27FC236}">
                <a16:creationId xmlns:a16="http://schemas.microsoft.com/office/drawing/2014/main" id="{ED397E31-5352-4001-80B7-BEC14CB1E3A1}"/>
              </a:ext>
            </a:extLst>
          </p:cNvPr>
          <p:cNvSpPr txBox="1"/>
          <p:nvPr/>
        </p:nvSpPr>
        <p:spPr>
          <a:xfrm>
            <a:off x="369776" y="1657404"/>
            <a:ext cx="6543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ROADM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28" name="CasellaDiTesto 110">
            <a:extLst>
              <a:ext uri="{FF2B5EF4-FFF2-40B4-BE49-F238E27FC236}">
                <a16:creationId xmlns:a16="http://schemas.microsoft.com/office/drawing/2014/main" id="{06FF7DAA-EBF8-4C85-B294-3A9B1945BFFA}"/>
              </a:ext>
            </a:extLst>
          </p:cNvPr>
          <p:cNvSpPr txBox="1"/>
          <p:nvPr/>
        </p:nvSpPr>
        <p:spPr>
          <a:xfrm rot="16200000">
            <a:off x="847326" y="2771644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8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x AMP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91211D99-050B-4918-B123-A8AEDD010080}"/>
              </a:ext>
            </a:extLst>
          </p:cNvPr>
          <p:cNvSpPr/>
          <p:nvPr/>
        </p:nvSpPr>
        <p:spPr>
          <a:xfrm>
            <a:off x="647421" y="3835907"/>
            <a:ext cx="7758341" cy="52111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  <a:alpha val="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GÉANT and GARR </a:t>
            </a:r>
            <a:r>
              <a:rPr lang="en-US" b="1" dirty="0" err="1">
                <a:solidFill>
                  <a:srgbClr val="002060"/>
                </a:solidFill>
              </a:rPr>
              <a:t>PoPs</a:t>
            </a:r>
            <a:r>
              <a:rPr lang="en-US" b="1" dirty="0">
                <a:solidFill>
                  <a:srgbClr val="002060"/>
                </a:solidFill>
              </a:rPr>
              <a:t> in Milan are 10m apart</a:t>
            </a:r>
          </a:p>
        </p:txBody>
      </p:sp>
      <p:pic>
        <p:nvPicPr>
          <p:cNvPr id="29" name="Picture 131" descr="ROADM.emf">
            <a:extLst>
              <a:ext uri="{FF2B5EF4-FFF2-40B4-BE49-F238E27FC236}">
                <a16:creationId xmlns:a16="http://schemas.microsoft.com/office/drawing/2014/main" id="{41CCD9C2-8F34-4BF3-B529-9922953C2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992700" y="2128897"/>
            <a:ext cx="232158" cy="347289"/>
          </a:xfrm>
          <a:prstGeom prst="rect">
            <a:avLst/>
          </a:prstGeom>
        </p:spPr>
      </p:pic>
      <p:pic>
        <p:nvPicPr>
          <p:cNvPr id="32" name="Picture 131" descr="ROADM.emf">
            <a:extLst>
              <a:ext uri="{FF2B5EF4-FFF2-40B4-BE49-F238E27FC236}">
                <a16:creationId xmlns:a16="http://schemas.microsoft.com/office/drawing/2014/main" id="{B3586B86-EC77-4074-8258-259C5CF5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9">
            <a:off x="7910972" y="2227778"/>
            <a:ext cx="232158" cy="347289"/>
          </a:xfrm>
          <a:prstGeom prst="rect">
            <a:avLst/>
          </a:prstGeom>
        </p:spPr>
      </p:pic>
      <p:sp>
        <p:nvSpPr>
          <p:cNvPr id="35" name="CasellaDiTesto 23">
            <a:extLst>
              <a:ext uri="{FF2B5EF4-FFF2-40B4-BE49-F238E27FC236}">
                <a16:creationId xmlns:a16="http://schemas.microsoft.com/office/drawing/2014/main" id="{F2761B57-9449-46BB-9471-976D913F8540}"/>
              </a:ext>
            </a:extLst>
          </p:cNvPr>
          <p:cNvSpPr txBox="1"/>
          <p:nvPr/>
        </p:nvSpPr>
        <p:spPr>
          <a:xfrm>
            <a:off x="1057097" y="837226"/>
            <a:ext cx="86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 Geneva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PoP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39" name="CasellaDiTesto 23">
            <a:extLst>
              <a:ext uri="{FF2B5EF4-FFF2-40B4-BE49-F238E27FC236}">
                <a16:creationId xmlns:a16="http://schemas.microsoft.com/office/drawing/2014/main" id="{EBC2E546-D58C-4F36-83C8-E3807310D5D0}"/>
              </a:ext>
            </a:extLst>
          </p:cNvPr>
          <p:cNvSpPr txBox="1"/>
          <p:nvPr/>
        </p:nvSpPr>
        <p:spPr>
          <a:xfrm>
            <a:off x="7096167" y="898182"/>
            <a:ext cx="10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 Bologna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PoP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23D8C01-60DC-41F8-BC16-51D875CB1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r="37007"/>
          <a:stretch/>
        </p:blipFill>
        <p:spPr>
          <a:xfrm>
            <a:off x="2470399" y="664690"/>
            <a:ext cx="3559563" cy="251182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37" name="CasellaDiTesto 23">
            <a:extLst>
              <a:ext uri="{FF2B5EF4-FFF2-40B4-BE49-F238E27FC236}">
                <a16:creationId xmlns:a16="http://schemas.microsoft.com/office/drawing/2014/main" id="{12233A23-65F2-4F77-B07B-0521E6EA5BC6}"/>
              </a:ext>
            </a:extLst>
          </p:cNvPr>
          <p:cNvSpPr txBox="1"/>
          <p:nvPr/>
        </p:nvSpPr>
        <p:spPr>
          <a:xfrm>
            <a:off x="3851157" y="3245778"/>
            <a:ext cx="14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GÉANT-GARR NNI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F5137E7-6099-4E4A-85AE-EF59D84CE052}"/>
              </a:ext>
            </a:extLst>
          </p:cNvPr>
          <p:cNvGrpSpPr/>
          <p:nvPr/>
        </p:nvGrpSpPr>
        <p:grpSpPr>
          <a:xfrm>
            <a:off x="6074221" y="2772101"/>
            <a:ext cx="1751832" cy="1119877"/>
            <a:chOff x="6074221" y="2772101"/>
            <a:chExt cx="1751832" cy="1119877"/>
          </a:xfrm>
        </p:grpSpPr>
        <p:pic>
          <p:nvPicPr>
            <p:cNvPr id="38" name="Picture 20" descr="image of Infinera flexils">
              <a:extLst>
                <a:ext uri="{FF2B5EF4-FFF2-40B4-BE49-F238E27FC236}">
                  <a16:creationId xmlns:a16="http://schemas.microsoft.com/office/drawing/2014/main" id="{866B3C64-1E28-4BDE-B2D9-AD4FF1EDD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221" y="2884675"/>
              <a:ext cx="1751832" cy="1007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asellaDiTesto 23">
              <a:extLst>
                <a:ext uri="{FF2B5EF4-FFF2-40B4-BE49-F238E27FC236}">
                  <a16:creationId xmlns:a16="http://schemas.microsoft.com/office/drawing/2014/main" id="{E67BEAA8-6E4D-484A-817C-FE5CED12B75E}"/>
                </a:ext>
              </a:extLst>
            </p:cNvPr>
            <p:cNvSpPr txBox="1"/>
            <p:nvPr/>
          </p:nvSpPr>
          <p:spPr>
            <a:xfrm>
              <a:off x="6278309" y="2772101"/>
              <a:ext cx="13568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25000"/>
                    </a:schemeClr>
                  </a:solidFill>
                  <a:latin typeface="Rubik" pitchFamily="2" charset="-79"/>
                  <a:cs typeface="Rubik" pitchFamily="2" charset="-79"/>
                </a:rPr>
                <a:t>Infinera </a:t>
              </a:r>
              <a:r>
                <a:rPr lang="en-US" sz="1100" b="1" dirty="0" err="1">
                  <a:solidFill>
                    <a:schemeClr val="bg2">
                      <a:lumMod val="25000"/>
                    </a:schemeClr>
                  </a:solidFill>
                  <a:latin typeface="Rubik" pitchFamily="2" charset="-79"/>
                  <a:cs typeface="Rubik" pitchFamily="2" charset="-79"/>
                </a:rPr>
                <a:t>FlexILS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endParaRPr>
            </a:p>
          </p:txBody>
        </p:sp>
      </p:grpSp>
      <p:sp>
        <p:nvSpPr>
          <p:cNvPr id="24" name="Rettangolo 23">
            <a:extLst>
              <a:ext uri="{FF2B5EF4-FFF2-40B4-BE49-F238E27FC236}">
                <a16:creationId xmlns:a16="http://schemas.microsoft.com/office/drawing/2014/main" id="{6556D9DA-B7AF-4FA7-BAE0-EF5FFF2D0F51}"/>
              </a:ext>
            </a:extLst>
          </p:cNvPr>
          <p:cNvSpPr/>
          <p:nvPr/>
        </p:nvSpPr>
        <p:spPr>
          <a:xfrm>
            <a:off x="2219671" y="4380441"/>
            <a:ext cx="5173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Route&amp;Select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 ROADM: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Pravicy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 and spectrum policing and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shilding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17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8D4F745-11F7-410C-90FC-07F979DA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817CD2B-F226-486F-BFD6-41155030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1" y="29499"/>
            <a:ext cx="7447935" cy="6679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User-Network Interfaces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6664F07C-019F-4B49-8F98-6242781C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6" y="488120"/>
            <a:ext cx="2820903" cy="2600520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6105CEA9-B1D0-41E8-8FC8-72348D17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21" y="393895"/>
            <a:ext cx="2915761" cy="2687967"/>
          </a:xfrm>
          <a:prstGeom prst="rect">
            <a:avLst/>
          </a:prstGeom>
        </p:spPr>
      </p:pic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7B7F07D7-7647-47F2-AA04-31A3BB3FF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80" y="2882972"/>
            <a:ext cx="2618768" cy="735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11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1"/>
                </a:solidFill>
              </a:rPr>
              <a:t>CERN – GÉANT UNI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1"/>
                </a:solidFill>
              </a:rPr>
              <a:t> in Geneva</a:t>
            </a:r>
          </a:p>
        </p:txBody>
      </p:sp>
      <p:sp>
        <p:nvSpPr>
          <p:cNvPr id="38" name="Segnaposto contenuto 1">
            <a:extLst>
              <a:ext uri="{FF2B5EF4-FFF2-40B4-BE49-F238E27FC236}">
                <a16:creationId xmlns:a16="http://schemas.microsoft.com/office/drawing/2014/main" id="{B5CA81D7-6CE5-4F3C-AF68-3E427F4B1736}"/>
              </a:ext>
            </a:extLst>
          </p:cNvPr>
          <p:cNvSpPr txBox="1">
            <a:spLocks/>
          </p:cNvSpPr>
          <p:nvPr/>
        </p:nvSpPr>
        <p:spPr>
          <a:xfrm>
            <a:off x="497961" y="4003445"/>
            <a:ext cx="8386732" cy="6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FFC000"/>
                </a:solidFill>
              </a:rPr>
              <a:t>Privacy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is guarantee by a dedicated power splitter/combiner add/drop card in Geneva,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 by a add/drop optical switch card in Bologna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F5E1FC6E-3443-417B-AB0C-A930B84A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83" y="1745246"/>
            <a:ext cx="761006" cy="4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881056F7-7719-4EB0-96E0-6E2FB262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86" y="1549558"/>
            <a:ext cx="2314758" cy="5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F5D327B-CCA4-4E3D-986A-143F88A83C08}"/>
              </a:ext>
            </a:extLst>
          </p:cNvPr>
          <p:cNvSpPr txBox="1">
            <a:spLocks/>
          </p:cNvSpPr>
          <p:nvPr/>
        </p:nvSpPr>
        <p:spPr>
          <a:xfrm>
            <a:off x="6953534" y="2813929"/>
            <a:ext cx="1655445" cy="80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100" b="1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b="1" dirty="0">
                <a:solidFill>
                  <a:schemeClr val="tx1"/>
                </a:solidFill>
              </a:rPr>
              <a:t>CNAF – GARR UNI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 b="1" dirty="0">
                <a:solidFill>
                  <a:schemeClr val="tx1"/>
                </a:solidFill>
              </a:rPr>
              <a:t> in Bologna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3892144-DCEF-4749-B8ED-8EE29D42B17A}"/>
              </a:ext>
            </a:extLst>
          </p:cNvPr>
          <p:cNvSpPr/>
          <p:nvPr/>
        </p:nvSpPr>
        <p:spPr>
          <a:xfrm>
            <a:off x="3146925" y="2139540"/>
            <a:ext cx="2852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86A94"/>
                </a:solidFill>
              </a:rPr>
              <a:t>1.6Tbps </a:t>
            </a:r>
            <a:r>
              <a:rPr lang="en-GB" sz="1800" dirty="0">
                <a:solidFill>
                  <a:srgbClr val="086A94"/>
                </a:solidFill>
              </a:rPr>
              <a:t>on  4 carriers each of them:</a:t>
            </a:r>
          </a:p>
          <a:p>
            <a:pPr algn="ctr"/>
            <a:r>
              <a:rPr lang="en-GB" sz="1800" dirty="0">
                <a:solidFill>
                  <a:srgbClr val="C00000"/>
                </a:solidFill>
              </a:rPr>
              <a:t>DP-16QAM- 400Gbps</a:t>
            </a:r>
          </a:p>
          <a:p>
            <a:pPr algn="ctr"/>
            <a:r>
              <a:rPr lang="en-GB" sz="1800" dirty="0">
                <a:solidFill>
                  <a:srgbClr val="C00000"/>
                </a:solidFill>
              </a:rPr>
              <a:t>100GHz</a:t>
            </a:r>
          </a:p>
          <a:p>
            <a:pPr algn="ctr"/>
            <a:r>
              <a:rPr lang="en-GB" sz="1800" dirty="0">
                <a:solidFill>
                  <a:srgbClr val="C00000"/>
                </a:solidFill>
              </a:rPr>
              <a:t>27% SD FEC</a:t>
            </a:r>
          </a:p>
          <a:p>
            <a:pPr algn="ctr"/>
            <a:r>
              <a:rPr lang="en-GB" sz="1800" dirty="0">
                <a:solidFill>
                  <a:srgbClr val="C00000"/>
                </a:solidFill>
              </a:rPr>
              <a:t>69Gbaud</a:t>
            </a: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DAAF84D-A6AB-4354-AD49-D4312B1B2493}"/>
              </a:ext>
            </a:extLst>
          </p:cNvPr>
          <p:cNvSpPr/>
          <p:nvPr/>
        </p:nvSpPr>
        <p:spPr>
          <a:xfrm>
            <a:off x="3415786" y="590423"/>
            <a:ext cx="23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Infinera G30 - CHM2T</a:t>
            </a:r>
          </a:p>
          <a:p>
            <a:pPr algn="ctr"/>
            <a:r>
              <a:rPr lang="en-GB" sz="1600" i="1" dirty="0">
                <a:solidFill>
                  <a:srgbClr val="C00000"/>
                </a:solidFill>
              </a:rPr>
              <a:t>100-600Gbps wavelength</a:t>
            </a:r>
          </a:p>
          <a:p>
            <a:pPr algn="ctr"/>
            <a:r>
              <a:rPr lang="en-GB" sz="1600" i="1" dirty="0">
                <a:solidFill>
                  <a:srgbClr val="C00000"/>
                </a:solidFill>
              </a:rPr>
              <a:t>4x100/1x400 </a:t>
            </a:r>
            <a:r>
              <a:rPr lang="en-GB" sz="1600" i="1" dirty="0" err="1">
                <a:solidFill>
                  <a:srgbClr val="C00000"/>
                </a:solidFill>
              </a:rPr>
              <a:t>GbE</a:t>
            </a:r>
            <a:r>
              <a:rPr lang="en-GB" sz="1600" i="1" dirty="0">
                <a:solidFill>
                  <a:srgbClr val="C00000"/>
                </a:solidFill>
              </a:rPr>
              <a:t> clients </a:t>
            </a:r>
          </a:p>
        </p:txBody>
      </p:sp>
    </p:spTree>
    <p:extLst>
      <p:ext uri="{BB962C8B-B14F-4D97-AF65-F5344CB8AC3E}">
        <p14:creationId xmlns:p14="http://schemas.microsoft.com/office/powerpoint/2010/main" val="338329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1DF9848-54DA-43F7-9CE0-77CD49CE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5920A57-193C-48DD-9EF8-50F917E6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12" y="138335"/>
            <a:ext cx="8439238" cy="689053"/>
          </a:xfrm>
        </p:spPr>
        <p:txBody>
          <a:bodyPr/>
          <a:lstStyle/>
          <a:p>
            <a:pPr algn="ctr"/>
            <a:r>
              <a:rPr lang="en-US" dirty="0"/>
              <a:t>Telemetry data from G30 through </a:t>
            </a:r>
            <a:r>
              <a:rPr lang="en-US" dirty="0" err="1"/>
              <a:t>gRPC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503E98-44AE-4D9C-B1B3-AFD8E273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2" y="827388"/>
            <a:ext cx="8439238" cy="37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662" y="3803883"/>
            <a:ext cx="3795964" cy="263127"/>
          </a:xfrm>
        </p:spPr>
        <p:txBody>
          <a:bodyPr/>
          <a:lstStyle/>
          <a:p>
            <a:r>
              <a:rPr lang="en-US" dirty="0"/>
              <a:t>gloria.vuagnin@garr.it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42038" y="3409448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6A400"/>
                </a:solidFill>
              </a:rPr>
              <a:t>Any questions? </a:t>
            </a:r>
            <a:r>
              <a:rPr lang="en-US" sz="1400" dirty="0">
                <a:solidFill>
                  <a:srgbClr val="F6A400"/>
                </a:solidFill>
              </a:rPr>
              <a:t> Please, send me an e-mail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2659803"/>
            <a:ext cx="5992368" cy="7195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E73D4A"/>
                </a:solidFill>
              </a:rPr>
              <a:t>Thank you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677C1FE-CE5D-4811-828A-7AA5F8FF69C6}"/>
              </a:ext>
            </a:extLst>
          </p:cNvPr>
          <p:cNvSpPr txBox="1">
            <a:spLocks/>
          </p:cNvSpPr>
          <p:nvPr/>
        </p:nvSpPr>
        <p:spPr>
          <a:xfrm>
            <a:off x="667629" y="1350516"/>
            <a:ext cx="7521923" cy="13146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A8BBE"/>
                </a:solidFill>
              </a:rPr>
              <a:t>The SCS pilot is successfully showing its great potential. Be tuned to the </a:t>
            </a:r>
            <a:r>
              <a:rPr lang="en-US" sz="2800">
                <a:solidFill>
                  <a:srgbClr val="0A8BBE"/>
                </a:solidFill>
              </a:rPr>
              <a:t>upcoming GÉANT </a:t>
            </a:r>
            <a:r>
              <a:rPr lang="en-US" sz="2800" dirty="0">
                <a:solidFill>
                  <a:srgbClr val="0A8BBE"/>
                </a:solidFill>
              </a:rPr>
              <a:t>SCS service launch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8885</TotalTime>
  <Words>444</Words>
  <Application>Microsoft Office PowerPoint</Application>
  <PresentationFormat>Presentazione su schermo (16:9)</PresentationFormat>
  <Paragraphs>83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Rubik</vt:lpstr>
      <vt:lpstr>Tahoma</vt:lpstr>
      <vt:lpstr>Verdana</vt:lpstr>
      <vt:lpstr>GEANT Association</vt:lpstr>
      <vt:lpstr>Presentazione standard di PowerPoint</vt:lpstr>
      <vt:lpstr>Ultra-high capacity connection</vt:lpstr>
      <vt:lpstr>Spectrum connection service (SCS)  WP7-T2 of GN4-3 </vt:lpstr>
      <vt:lpstr>CERN-CNAF/INFN datacenter interconnection</vt:lpstr>
      <vt:lpstr>The multi-domain open line system</vt:lpstr>
      <vt:lpstr>User-Network Interfaces</vt:lpstr>
      <vt:lpstr>Telemetry data from G30 through gRPC</vt:lpstr>
      <vt:lpstr>Presentazione standard di PowerPoint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gloria</cp:lastModifiedBy>
  <cp:revision>229</cp:revision>
  <dcterms:created xsi:type="dcterms:W3CDTF">2015-04-29T14:13:57Z</dcterms:created>
  <dcterms:modified xsi:type="dcterms:W3CDTF">2023-05-25T13:33:40Z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