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6"/>
  </p:notesMasterIdLst>
  <p:sldIdLst>
    <p:sldId id="296" r:id="rId6"/>
    <p:sldId id="309" r:id="rId7"/>
    <p:sldId id="297" r:id="rId8"/>
    <p:sldId id="299" r:id="rId9"/>
    <p:sldId id="298" r:id="rId10"/>
    <p:sldId id="306" r:id="rId11"/>
    <p:sldId id="301" r:id="rId12"/>
    <p:sldId id="304" r:id="rId13"/>
    <p:sldId id="302" r:id="rId14"/>
    <p:sldId id="295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A1C07E-FEB4-9FF9-1BC4-A2FA204A2C89}" name="John Dyer" initials="JD" userId="55d5a26ee1415ff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0"/>
    <a:srgbClr val="1A6992"/>
    <a:srgbClr val="F6A500"/>
    <a:srgbClr val="008B96"/>
    <a:srgbClr val="34699A"/>
    <a:srgbClr val="2F9285"/>
    <a:srgbClr val="5B2D35"/>
    <a:srgbClr val="F59AA2"/>
    <a:srgbClr val="00A8B5"/>
    <a:srgbClr val="B4E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6327"/>
  </p:normalViewPr>
  <p:slideViewPr>
    <p:cSldViewPr snapToGrid="0">
      <p:cViewPr varScale="1">
        <p:scale>
          <a:sx n="164" d="100"/>
          <a:sy n="164" d="100"/>
        </p:scale>
        <p:origin x="744" y="1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55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68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21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4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8FFCFB-A2D6-44FD-A6E8-9CC7383FC4B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758D40-DF80-6D45-03ED-5AD8B9541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284CE6E-D02B-BABA-CCB1-07AD8907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ECBA43A-EBD9-CD7B-77F7-1566030460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2968" y="2952384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2968" y="2278904"/>
            <a:ext cx="5793498" cy="3765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69274" y="1568939"/>
            <a:ext cx="5793498" cy="428813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62968" y="3362132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62968" y="3656619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FE09F2-B14B-F9A7-4513-8B2FF762A4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8FFCFB-A2D6-44FD-A6E8-9CC7383FC4B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284CE6E-D02B-BABA-CCB1-07AD8907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ECBA43A-EBD9-CD7B-77F7-1566030460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17296" y="490564"/>
            <a:ext cx="1769854" cy="3765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DEADICATION</a:t>
            </a:r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FE09F2-B14B-F9A7-4513-8B2FF762A4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2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13446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B639B-8E32-541A-63CB-991F5D276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293"/>
          <a:stretch/>
        </p:blipFill>
        <p:spPr>
          <a:xfrm>
            <a:off x="350201" y="4752828"/>
            <a:ext cx="908858" cy="27114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410BC38-7C9D-15E4-84B6-ECCF5D1A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7028" r="21626" b="73781"/>
          <a:stretch/>
        </p:blipFill>
        <p:spPr>
          <a:xfrm>
            <a:off x="4839562" y="4629812"/>
            <a:ext cx="4127158" cy="5136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49336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BFC2B1-B144-02BC-DE3C-6CE55245BC8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472FF4-AC32-C1ED-F7EA-9B50E3B26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6662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F466D7-686C-06C3-02E8-0BD011B30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pic>
        <p:nvPicPr>
          <p:cNvPr id="25" name="Picture 2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E551EE4-411B-283D-DCDC-7B23F637E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C670CD4-7DB7-994B-E77D-0D9FC750E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357816"/>
            <a:ext cx="9144000" cy="785684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9E720D-2634-290D-DB15-130A152F1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788"/>
          <a:stretch/>
        </p:blipFill>
        <p:spPr>
          <a:xfrm>
            <a:off x="350200" y="4479156"/>
            <a:ext cx="1274549" cy="52508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B68E06C-FB38-3501-E14C-8A908E707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2161" r="21626" b="73781"/>
          <a:stretch/>
        </p:blipFill>
        <p:spPr>
          <a:xfrm>
            <a:off x="4839562" y="4357814"/>
            <a:ext cx="4127158" cy="7856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298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50" r:id="rId3"/>
    <p:sldLayoutId id="2147483663" r:id="rId4"/>
    <p:sldLayoutId id="2147483661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1A699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static.vecteezy.com/system/resources/previews/000/424/425/original/vector-web-icon.jpg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vietsch-foundation.org" TargetMode="External"/><Relationship Id="rId2" Type="http://schemas.openxmlformats.org/officeDocument/2006/relationships/hyperlink" Target="http://www.vietsch-foundation.org/project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B006A-16F3-59F8-FD22-72F496522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John Dyer,  The Vietsch Foundation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6070B-413B-5CE1-E4B5-3863E3256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Collaboration Innovation Networking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0A2B39-9BE5-C36B-61F8-FCFD9EDE0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Tuesday 6</a:t>
            </a:r>
            <a:r>
              <a:rPr lang="en-US" baseline="30000" dirty="0"/>
              <a:t>th</a:t>
            </a:r>
            <a:r>
              <a:rPr lang="en-US" dirty="0"/>
              <a:t> June 2023</a:t>
            </a:r>
          </a:p>
        </p:txBody>
      </p:sp>
    </p:spTree>
    <p:extLst>
      <p:ext uri="{BB962C8B-B14F-4D97-AF65-F5344CB8AC3E}">
        <p14:creationId xmlns:p14="http://schemas.microsoft.com/office/powerpoint/2010/main" val="4178225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www.vietsch-foundation.org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642038" y="1852204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6A500"/>
                </a:solidFill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CA5A8-A1D2-A9A3-C8D2-29A9FD01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890" y="1314288"/>
            <a:ext cx="919224" cy="1314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BECCB-FF47-8C82-932D-51EDFF5A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0106">
            <a:off x="4928793" y="2011308"/>
            <a:ext cx="919224" cy="13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rew Cormack">
            <a:extLst>
              <a:ext uri="{FF2B5EF4-FFF2-40B4-BE49-F238E27FC236}">
                <a16:creationId xmlns:a16="http://schemas.microsoft.com/office/drawing/2014/main" id="{7F31DAD4-79A4-8DF4-43E7-A612A4FF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61" y="1194847"/>
            <a:ext cx="2734883" cy="17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73DC698-D7A2-CDC2-9D31-6C38C32C7DB2}"/>
              </a:ext>
            </a:extLst>
          </p:cNvPr>
          <p:cNvSpPr txBox="1">
            <a:spLocks/>
          </p:cNvSpPr>
          <p:nvPr/>
        </p:nvSpPr>
        <p:spPr>
          <a:xfrm>
            <a:off x="2298501" y="3144309"/>
            <a:ext cx="2281002" cy="3765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rgbClr val="F6A5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ANDREW CORMACK</a:t>
            </a:r>
          </a:p>
        </p:txBody>
      </p:sp>
    </p:spTree>
    <p:extLst>
      <p:ext uri="{BB962C8B-B14F-4D97-AF65-F5344CB8AC3E}">
        <p14:creationId xmlns:p14="http://schemas.microsoft.com/office/powerpoint/2010/main" val="125251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66604-2EE1-6ECB-3E54-2B3D039B9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2014 in memory Karel Vietsch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Vietsch Foundation Mission</a:t>
            </a:r>
          </a:p>
          <a:p>
            <a:pPr lvl="1"/>
            <a:r>
              <a:rPr lang="en-US" dirty="0"/>
              <a:t>Annual Medal of Honour</a:t>
            </a:r>
          </a:p>
          <a:p>
            <a:pPr lvl="1"/>
            <a:r>
              <a:rPr lang="en-US" dirty="0"/>
              <a:t>Small projects, initiatives, pilots . . . . .</a:t>
            </a:r>
          </a:p>
          <a:p>
            <a:pPr lvl="2"/>
            <a:r>
              <a:rPr lang="en-US" dirty="0"/>
              <a:t>Demonstrate innovation and lasting value</a:t>
            </a:r>
          </a:p>
          <a:p>
            <a:pPr lvl="2"/>
            <a:r>
              <a:rPr lang="en-US" dirty="0"/>
              <a:t>Focus: Research and Education Networking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E0CC39-75B0-B362-C53D-7940FF09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 Vietsch Foundation</a:t>
            </a:r>
          </a:p>
        </p:txBody>
      </p:sp>
      <p:pic>
        <p:nvPicPr>
          <p:cNvPr id="7" name="Picture 6" descr="A close-up of a person&#10;&#10;Description automatically generated">
            <a:extLst>
              <a:ext uri="{FF2B5EF4-FFF2-40B4-BE49-F238E27FC236}">
                <a16:creationId xmlns:a16="http://schemas.microsoft.com/office/drawing/2014/main" id="{D810511D-B58D-E114-9E3F-86775A3D4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27" y="374785"/>
            <a:ext cx="1239534" cy="1641073"/>
          </a:xfrm>
          <a:prstGeom prst="rect">
            <a:avLst/>
          </a:prstGeom>
        </p:spPr>
      </p:pic>
      <p:pic>
        <p:nvPicPr>
          <p:cNvPr id="9" name="Picture 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9BF21A3-11A4-8BEA-CD80-6388A1EB2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64" y="2775895"/>
            <a:ext cx="713608" cy="7034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40A8FD-E328-B9EE-8824-C2C14BF19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128" y="2256168"/>
            <a:ext cx="559363" cy="799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94D50-D20E-8705-FF11-911C0B14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0106">
            <a:off x="7558364" y="2711738"/>
            <a:ext cx="581786" cy="831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5B8EC-2480-A0B1-702C-F70EC6E1C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5351">
            <a:off x="7696679" y="2912351"/>
            <a:ext cx="581786" cy="8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76F303-026A-8718-3ABE-D6677648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475" y="1234135"/>
            <a:ext cx="7944963" cy="27140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GB" dirty="0"/>
              <a:t>Concept of  IP &amp; TCP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Emergence of NRENs</a:t>
            </a:r>
          </a:p>
          <a:p>
            <a:endParaRPr lang="en-US" dirty="0"/>
          </a:p>
          <a:p>
            <a:r>
              <a:rPr lang="en-US" dirty="0"/>
              <a:t>Connectivity, limited 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Emergence of New Technology &amp; Services</a:t>
            </a:r>
          </a:p>
          <a:p>
            <a:pPr marL="0" indent="0">
              <a:buNone/>
            </a:pPr>
            <a:endParaRPr lang="en-GB" dirty="0">
              <a:hlinkClick r:id="rId3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            </a:t>
            </a:r>
            <a:r>
              <a:rPr lang="en-US" dirty="0">
                <a:solidFill>
                  <a:srgbClr val="FF0000"/>
                </a:solidFill>
              </a:rPr>
              <a:t> 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EF12D-B43F-CC19-CF51-050F57143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75AAFE-C1A2-F80E-95E2-8FCC0E0E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 (</a:t>
            </a:r>
            <a:r>
              <a:rPr lang="en-US"/>
              <a:t>how the Internet </a:t>
            </a:r>
            <a:r>
              <a:rPr lang="en-US" dirty="0"/>
              <a:t>got to here)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17598-D311-FCBE-D778-3C8F2F17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052" y="1551521"/>
            <a:ext cx="1452506" cy="408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498CA-1EF9-99EF-A88D-C9469F608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265" y="1211715"/>
            <a:ext cx="1462008" cy="674983"/>
          </a:xfrm>
          <a:prstGeom prst="rect">
            <a:avLst/>
          </a:prstGeom>
        </p:spPr>
      </p:pic>
      <p:pic>
        <p:nvPicPr>
          <p:cNvPr id="1026" name="Picture 2" descr="Vector Web Icon 424425 Vector Art at Vecteezy">
            <a:extLst>
              <a:ext uri="{FF2B5EF4-FFF2-40B4-BE49-F238E27FC236}">
                <a16:creationId xmlns:a16="http://schemas.microsoft.com/office/drawing/2014/main" id="{F2D6807D-BA1D-E52A-A7F6-51C962DC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6" y="3219836"/>
            <a:ext cx="639290" cy="6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56BE0-24CB-D80A-CA91-18E5A7272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052" y="2176168"/>
            <a:ext cx="660092" cy="635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BF7CFD-3243-17A6-9739-8284D6CCB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500" y="2229357"/>
            <a:ext cx="436835" cy="436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E655A4-DE60-080F-655A-FD8DB70A9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586346" y="3391650"/>
            <a:ext cx="625393" cy="3120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8700EC-255F-11FA-AC7A-21DFAE9A23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4486" y="3202120"/>
            <a:ext cx="811082" cy="8184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01FA1C-E92E-2D58-9A8E-BAB5BE5C8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939372" y="3200396"/>
            <a:ext cx="885967" cy="658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0B5D1-505D-FB31-EB8E-C1984B1736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58" y="2229357"/>
            <a:ext cx="707553" cy="52934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EF9D4E5-08EB-E72A-7F75-87289664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04" y="3136931"/>
            <a:ext cx="805100" cy="8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30AC3-0BF9-8B32-4F80-64A97AE814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2242" y="3238327"/>
            <a:ext cx="1072364" cy="582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1DF6E6-29F1-5AA0-6C98-F16FA1ACAF67}"/>
              </a:ext>
            </a:extLst>
          </p:cNvPr>
          <p:cNvSpPr txBox="1"/>
          <p:nvPr/>
        </p:nvSpPr>
        <p:spPr>
          <a:xfrm>
            <a:off x="6587548" y="2291074"/>
            <a:ext cx="9008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oper Black" panose="0208090404030B020404" pitchFamily="18" charset="77"/>
              </a:rPr>
              <a:t>JTMP</a:t>
            </a:r>
          </a:p>
        </p:txBody>
      </p:sp>
      <p:pic>
        <p:nvPicPr>
          <p:cNvPr id="13" name="Picture 12" descr="A picture containing font, logo, graphics, design&#10;&#10;Description automatically generated">
            <a:extLst>
              <a:ext uri="{FF2B5EF4-FFF2-40B4-BE49-F238E27FC236}">
                <a16:creationId xmlns:a16="http://schemas.microsoft.com/office/drawing/2014/main" id="{E97180B1-9768-7045-FD0E-86916836A3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7" y="3365310"/>
            <a:ext cx="776919" cy="3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A4C463-6568-34A7-58A1-21DD0B37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17" y="1643738"/>
            <a:ext cx="2984500" cy="2387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F40DC-C8BF-9A89-A35E-A084A5EA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5120701" cy="3337248"/>
          </a:xfrm>
        </p:spPr>
        <p:txBody>
          <a:bodyPr/>
          <a:lstStyle/>
          <a:p>
            <a:r>
              <a:rPr lang="en-US" dirty="0"/>
              <a:t>European Framework Programmes</a:t>
            </a:r>
          </a:p>
          <a:p>
            <a:r>
              <a:rPr lang="en-US" dirty="0"/>
              <a:t>Big Science, Advanced Services &amp; Applications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EF5-31FB-E58B-F17D-668635F5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of Big Projects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FC28E88-1284-4009-A2FF-8FD91DAB7717}"/>
              </a:ext>
            </a:extLst>
          </p:cNvPr>
          <p:cNvSpPr txBox="1">
            <a:spLocks/>
          </p:cNvSpPr>
          <p:nvPr/>
        </p:nvSpPr>
        <p:spPr>
          <a:xfrm>
            <a:off x="2751925" y="2539714"/>
            <a:ext cx="8143037" cy="2697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Strong Oversight</a:t>
            </a:r>
          </a:p>
          <a:p>
            <a:pPr lvl="1"/>
            <a:r>
              <a:rPr lang="en-US" dirty="0"/>
              <a:t>Detailed Reporting</a:t>
            </a:r>
          </a:p>
          <a:p>
            <a:pPr lvl="1"/>
            <a:r>
              <a:rPr lang="en-US" dirty="0"/>
              <a:t>Milestones, Deliverables</a:t>
            </a:r>
          </a:p>
          <a:p>
            <a:pPr lvl="1"/>
            <a:r>
              <a:rPr lang="en-US" dirty="0"/>
              <a:t>KPIs</a:t>
            </a:r>
          </a:p>
          <a:p>
            <a:pPr lvl="1"/>
            <a:r>
              <a:rPr lang="en-US" dirty="0"/>
              <a:t>Reviews</a:t>
            </a:r>
          </a:p>
          <a:p>
            <a:r>
              <a:rPr lang="en-US" dirty="0"/>
              <a:t>Significant overhead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448B47D-7D9B-95E0-D7C7-889FB3D5D276}"/>
              </a:ext>
            </a:extLst>
          </p:cNvPr>
          <p:cNvSpPr txBox="1">
            <a:spLocks/>
          </p:cNvSpPr>
          <p:nvPr/>
        </p:nvSpPr>
        <p:spPr>
          <a:xfrm>
            <a:off x="5950504" y="3273053"/>
            <a:ext cx="2838935" cy="1516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9E5865-8D71-3A68-A466-46B4EE52BA32}"/>
              </a:ext>
            </a:extLst>
          </p:cNvPr>
          <p:cNvSpPr txBox="1">
            <a:spLocks/>
          </p:cNvSpPr>
          <p:nvPr/>
        </p:nvSpPr>
        <p:spPr>
          <a:xfrm>
            <a:off x="5950504" y="1280633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1A69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3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A4C463-6568-34A7-58A1-21DD0B37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17" y="1643738"/>
            <a:ext cx="2984500" cy="2387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F40DC-C8BF-9A89-A35E-A084A5EA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5120701" cy="3337248"/>
          </a:xfrm>
        </p:spPr>
        <p:txBody>
          <a:bodyPr/>
          <a:lstStyle/>
          <a:p>
            <a:r>
              <a:rPr lang="en-US" dirty="0"/>
              <a:t>European Framework Programmes</a:t>
            </a:r>
          </a:p>
          <a:p>
            <a:r>
              <a:rPr lang="en-US" dirty="0"/>
              <a:t>Big Science, Advanced Services &amp; Applications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EF5-31FB-E58B-F17D-668635F5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of Big Projects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FC28E88-1284-4009-A2FF-8FD91DAB7717}"/>
              </a:ext>
            </a:extLst>
          </p:cNvPr>
          <p:cNvSpPr txBox="1">
            <a:spLocks/>
          </p:cNvSpPr>
          <p:nvPr/>
        </p:nvSpPr>
        <p:spPr>
          <a:xfrm>
            <a:off x="2751925" y="2539714"/>
            <a:ext cx="8143037" cy="2697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Strong Oversight</a:t>
            </a:r>
          </a:p>
          <a:p>
            <a:pPr lvl="1"/>
            <a:r>
              <a:rPr lang="en-US" dirty="0"/>
              <a:t>Detailed Reporting</a:t>
            </a:r>
          </a:p>
          <a:p>
            <a:pPr lvl="1"/>
            <a:r>
              <a:rPr lang="en-US" dirty="0"/>
              <a:t>Milestones, Deliverables</a:t>
            </a:r>
          </a:p>
          <a:p>
            <a:pPr lvl="1"/>
            <a:r>
              <a:rPr lang="en-US" dirty="0"/>
              <a:t>KPIs</a:t>
            </a:r>
          </a:p>
          <a:p>
            <a:pPr lvl="1"/>
            <a:r>
              <a:rPr lang="en-US" dirty="0"/>
              <a:t>Reviews</a:t>
            </a:r>
          </a:p>
          <a:p>
            <a:r>
              <a:rPr lang="en-US" dirty="0"/>
              <a:t>Significant overhead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9E5865-8D71-3A68-A466-46B4EE52BA32}"/>
              </a:ext>
            </a:extLst>
          </p:cNvPr>
          <p:cNvSpPr txBox="1">
            <a:spLocks/>
          </p:cNvSpPr>
          <p:nvPr/>
        </p:nvSpPr>
        <p:spPr>
          <a:xfrm>
            <a:off x="5950504" y="1280633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1A69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AE997A-FC55-34C2-81AF-E0B39F1FB5F8}"/>
              </a:ext>
            </a:extLst>
          </p:cNvPr>
          <p:cNvGrpSpPr/>
          <p:nvPr/>
        </p:nvGrpSpPr>
        <p:grpSpPr>
          <a:xfrm>
            <a:off x="5368550" y="136819"/>
            <a:ext cx="3268443" cy="4259430"/>
            <a:chOff x="5368550" y="136819"/>
            <a:chExt cx="3268443" cy="42594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229737-405F-BFF0-DB5E-9C98AD4AFE76}"/>
                </a:ext>
              </a:extLst>
            </p:cNvPr>
            <p:cNvSpPr/>
            <p:nvPr/>
          </p:nvSpPr>
          <p:spPr>
            <a:xfrm>
              <a:off x="5594225" y="1103719"/>
              <a:ext cx="2762296" cy="32925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3FB4286-F319-A28E-8EA9-C808D219D8A6}"/>
                </a:ext>
              </a:extLst>
            </p:cNvPr>
            <p:cNvSpPr txBox="1">
              <a:spLocks/>
            </p:cNvSpPr>
            <p:nvPr/>
          </p:nvSpPr>
          <p:spPr>
            <a:xfrm>
              <a:off x="5368550" y="136819"/>
              <a:ext cx="3268443" cy="6958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rgbClr val="1A6992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Small Innovative Projects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C7E91D-5567-0792-8DCF-BDEC89FB2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297" y="1288313"/>
              <a:ext cx="1534950" cy="1085814"/>
            </a:xfrm>
            <a:prstGeom prst="rect">
              <a:avLst/>
            </a:prstGeom>
          </p:spPr>
        </p:pic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218906FA-574B-3DF0-9155-D8ABC4CE08C2}"/>
                </a:ext>
              </a:extLst>
            </p:cNvPr>
            <p:cNvSpPr txBox="1">
              <a:spLocks/>
            </p:cNvSpPr>
            <p:nvPr/>
          </p:nvSpPr>
          <p:spPr>
            <a:xfrm>
              <a:off x="5935192" y="2785093"/>
              <a:ext cx="2185920" cy="15165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41414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41414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rgbClr val="41414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rgbClr val="41414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rgbClr val="41414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Proof of Concept</a:t>
              </a:r>
            </a:p>
            <a:p>
              <a:r>
                <a:rPr lang="en-US" dirty="0"/>
                <a:t>Develop ideas</a:t>
              </a:r>
            </a:p>
            <a:p>
              <a:r>
                <a:rPr lang="en-US" dirty="0"/>
                <a:t>Pilot Projects</a:t>
              </a:r>
            </a:p>
            <a:p>
              <a:r>
                <a:rPr lang="en-US" dirty="0"/>
                <a:t>Lightweight Admin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58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8A4A97-FE2D-17C2-9722-785843E91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785" y="1149056"/>
            <a:ext cx="5662246" cy="1128818"/>
          </a:xfrm>
        </p:spPr>
        <p:txBody>
          <a:bodyPr/>
          <a:lstStyle/>
          <a:p>
            <a:r>
              <a:rPr lang="en-US" dirty="0"/>
              <a:t>GÉANT Innovation Programme</a:t>
            </a:r>
          </a:p>
          <a:p>
            <a:r>
              <a:rPr lang="en-US" dirty="0"/>
              <a:t>10 projects in 2022</a:t>
            </a:r>
          </a:p>
          <a:p>
            <a:r>
              <a:rPr lang="en-US" dirty="0"/>
              <a:t>Vietsch Foundation works collaboratively with GIP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255CF-5E14-57CD-AAA7-A97714554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E406CC-DD5E-4F1F-8572-3FE5BA03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 Smaller INNOVATIVE IDEAS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5793B5-E1D4-2FD0-3E90-3039777C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5" y="1149055"/>
            <a:ext cx="2011612" cy="112881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B293C2C-A676-2867-5BE9-1DFD1BF6A4D1}"/>
              </a:ext>
            </a:extLst>
          </p:cNvPr>
          <p:cNvSpPr txBox="1">
            <a:spLocks/>
          </p:cNvSpPr>
          <p:nvPr/>
        </p:nvSpPr>
        <p:spPr>
          <a:xfrm>
            <a:off x="2900349" y="2849440"/>
            <a:ext cx="5232536" cy="74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Vietsch Foundation</a:t>
            </a:r>
          </a:p>
          <a:p>
            <a:r>
              <a:rPr lang="en-US" dirty="0"/>
              <a:t>Continuously Open Project Call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13D62-4766-D5BA-1139-8774BA0E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03" y="2768304"/>
            <a:ext cx="1872407" cy="11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A54929-45EE-26DB-04C3-BC699DF5B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551867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ArialMT"/>
              </a:rPr>
              <a:t>I</a:t>
            </a:r>
            <a:r>
              <a:rPr lang="en-GB" sz="1800" dirty="0">
                <a:effectLst/>
                <a:latin typeface="ArialMT"/>
              </a:rPr>
              <a:t>nnovative technologies</a:t>
            </a:r>
            <a:r>
              <a:rPr lang="en-GB" sz="1800" dirty="0">
                <a:latin typeface="ArialMT"/>
              </a:rPr>
              <a:t> or</a:t>
            </a:r>
            <a:r>
              <a:rPr lang="en-GB" sz="1800" dirty="0">
                <a:effectLst/>
                <a:latin typeface="ArialMT"/>
              </a:rPr>
              <a:t> services</a:t>
            </a:r>
          </a:p>
          <a:p>
            <a:r>
              <a:rPr lang="en-GB" sz="1800" dirty="0">
                <a:effectLst/>
                <a:latin typeface="ArialMT"/>
              </a:rPr>
              <a:t>Original studies and reports</a:t>
            </a:r>
            <a:endParaRPr lang="en-GB" dirty="0">
              <a:effectLst/>
            </a:endParaRPr>
          </a:p>
          <a:p>
            <a:r>
              <a:rPr lang="en-GB" sz="1800" dirty="0">
                <a:effectLst/>
                <a:latin typeface="ArialMT"/>
              </a:rPr>
              <a:t>Assistance in the preparation of bids to other funding bodies </a:t>
            </a:r>
          </a:p>
          <a:p>
            <a:endParaRPr lang="en-GB" sz="1800" dirty="0">
              <a:latin typeface="ArialMT"/>
            </a:endParaRPr>
          </a:p>
          <a:p>
            <a:r>
              <a:rPr lang="en-GB" sz="1800" dirty="0">
                <a:effectLst/>
                <a:latin typeface="ArialMT"/>
              </a:rPr>
              <a:t>Project duration small lasting few months</a:t>
            </a:r>
          </a:p>
          <a:p>
            <a:r>
              <a:rPr lang="en-GB" sz="1800" dirty="0">
                <a:latin typeface="ArialMT"/>
              </a:rPr>
              <a:t>Few tens of thousand euros</a:t>
            </a:r>
          </a:p>
          <a:p>
            <a:r>
              <a:rPr lang="en-GB" sz="1800" dirty="0">
                <a:effectLst/>
                <a:latin typeface="ArialMT"/>
              </a:rPr>
              <a:t>Co-funding encouraged</a:t>
            </a:r>
            <a:endParaRPr lang="en-GB" sz="1800" dirty="0">
              <a:latin typeface="ArialMT"/>
            </a:endParaRPr>
          </a:p>
          <a:p>
            <a:endParaRPr lang="en-GB" dirty="0">
              <a:effectLst/>
            </a:endParaRPr>
          </a:p>
          <a:p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90A63-C6AE-7C38-441E-7AC1D99CC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139D7E-596B-1D91-D5C1-56B66818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Vietsch Foundation Grant Selection Criteria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832EE-00F9-3981-A90B-DE89FF57092B}"/>
              </a:ext>
            </a:extLst>
          </p:cNvPr>
          <p:cNvSpPr txBox="1"/>
          <p:nvPr/>
        </p:nvSpPr>
        <p:spPr>
          <a:xfrm>
            <a:off x="3018580" y="3705876"/>
            <a:ext cx="324196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MT"/>
                <a:hlinkClick r:id="rId2"/>
              </a:rPr>
              <a:t>www.vietsch-foundation.org/projects</a:t>
            </a:r>
            <a:endParaRPr lang="en-GB" sz="1400" dirty="0">
              <a:latin typeface="ArialMT"/>
            </a:endParaRPr>
          </a:p>
          <a:p>
            <a:pPr algn="ctr"/>
            <a:endParaRPr lang="en-GB" sz="1400" dirty="0">
              <a:effectLst/>
              <a:latin typeface="ArialMT"/>
            </a:endParaRPr>
          </a:p>
          <a:p>
            <a:pPr algn="ctr"/>
            <a:r>
              <a:rPr lang="en-GB" sz="1400" dirty="0" err="1">
                <a:latin typeface="ArialMT"/>
                <a:hlinkClick r:id="rId3"/>
              </a:rPr>
              <a:t>contact@vietsch-foundation.org</a:t>
            </a:r>
            <a:endParaRPr lang="en-GB" sz="1400" dirty="0">
              <a:effectLst/>
              <a:latin typeface="ArialMT"/>
            </a:endParaRPr>
          </a:p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F1762F-B8F7-9322-DE06-FF335C69AFF9}"/>
              </a:ext>
            </a:extLst>
          </p:cNvPr>
          <p:cNvGrpSpPr/>
          <p:nvPr/>
        </p:nvGrpSpPr>
        <p:grpSpPr>
          <a:xfrm>
            <a:off x="6732039" y="2270007"/>
            <a:ext cx="1668220" cy="1640722"/>
            <a:chOff x="5980371" y="2270007"/>
            <a:chExt cx="1668220" cy="16407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66B596-CD3B-AC83-DF5C-D3CFB68AC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0371" y="2270007"/>
              <a:ext cx="1668220" cy="16407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D142D-32BF-1680-06F5-25553D87DE8A}"/>
                </a:ext>
              </a:extLst>
            </p:cNvPr>
            <p:cNvSpPr txBox="1"/>
            <p:nvPr/>
          </p:nvSpPr>
          <p:spPr>
            <a:xfrm rot="804372">
              <a:off x="6479240" y="2988835"/>
              <a:ext cx="945396" cy="30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SUBMIT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B51B07-3331-61F6-F8F5-3EF48F9C7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8035">
            <a:off x="7385333" y="394330"/>
            <a:ext cx="1188250" cy="16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0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B938F-B025-93E3-31DF-C3737D3DF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AA542B-1908-0974-20E6-41794DCB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DB024-0FD7-C433-F4A0-26AAD1C3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77" y="3041313"/>
            <a:ext cx="957047" cy="863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03B31-B506-CAED-A46A-F89A50B7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82" y="508229"/>
            <a:ext cx="1292726" cy="903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539BB-9F21-71F2-17DC-467EC3B6D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2" y="3146797"/>
            <a:ext cx="661787" cy="854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DB0977-1D88-07DA-8C9A-C1F51E836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86" y="920736"/>
            <a:ext cx="1407688" cy="802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5D6927-D6B8-2F6F-9520-916525DBB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86" y="2011826"/>
            <a:ext cx="1300421" cy="846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92DFA5-080B-67BB-9917-E8F51FCF0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148" y="1742136"/>
            <a:ext cx="732393" cy="1074177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12472EE-BD26-29E4-AB17-54535C02F2FF}"/>
              </a:ext>
            </a:extLst>
          </p:cNvPr>
          <p:cNvSpPr txBox="1">
            <a:spLocks/>
          </p:cNvSpPr>
          <p:nvPr/>
        </p:nvSpPr>
        <p:spPr>
          <a:xfrm>
            <a:off x="6037100" y="661134"/>
            <a:ext cx="3165089" cy="298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975C0-310D-AB15-7EB5-F3E5425F6180}"/>
              </a:ext>
            </a:extLst>
          </p:cNvPr>
          <p:cNvSpPr txBox="1"/>
          <p:nvPr/>
        </p:nvSpPr>
        <p:spPr>
          <a:xfrm>
            <a:off x="6317267" y="479475"/>
            <a:ext cx="23113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Science Checker</a:t>
            </a:r>
          </a:p>
          <a:p>
            <a:pPr marL="0" indent="0">
              <a:buNone/>
            </a:pPr>
            <a:r>
              <a:rPr lang="en-US" sz="1200" i="1" dirty="0"/>
              <a:t>Novel AI system &amp; database to verify scientific claims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BEE18-7EA7-B886-A0B9-C3F04D2BB344}"/>
              </a:ext>
            </a:extLst>
          </p:cNvPr>
          <p:cNvSpPr txBox="1"/>
          <p:nvPr/>
        </p:nvSpPr>
        <p:spPr>
          <a:xfrm>
            <a:off x="6276328" y="1672048"/>
            <a:ext cx="2048831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Open Source Law Policy </a:t>
            </a:r>
          </a:p>
          <a:p>
            <a:pPr marL="0" indent="0">
              <a:buNone/>
            </a:pPr>
            <a:r>
              <a:rPr lang="en-US" b="1" dirty="0"/>
              <a:t>&amp; Practice</a:t>
            </a:r>
          </a:p>
          <a:p>
            <a:pPr marL="0" indent="0">
              <a:buNone/>
            </a:pPr>
            <a:r>
              <a:rPr lang="en-US" sz="1400" i="1" dirty="0"/>
              <a:t>Open Access to OUP Book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5EA9D-7A06-2DDE-E001-E8AF0CCDEA7E}"/>
              </a:ext>
            </a:extLst>
          </p:cNvPr>
          <p:cNvSpPr txBox="1"/>
          <p:nvPr/>
        </p:nvSpPr>
        <p:spPr>
          <a:xfrm>
            <a:off x="6334360" y="2992599"/>
            <a:ext cx="23113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Community Support for URAN, UKRAINE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E02CD-7D6D-7F14-0D64-F89CD7BB593C}"/>
              </a:ext>
            </a:extLst>
          </p:cNvPr>
          <p:cNvSpPr txBox="1"/>
          <p:nvPr/>
        </p:nvSpPr>
        <p:spPr>
          <a:xfrm>
            <a:off x="2263556" y="944009"/>
            <a:ext cx="23113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eduDNS</a:t>
            </a:r>
          </a:p>
          <a:p>
            <a:pPr marL="0" indent="0">
              <a:buNone/>
            </a:pPr>
            <a:r>
              <a:rPr lang="en-US" sz="1200" i="1" dirty="0"/>
              <a:t>Dynamic DNS </a:t>
            </a:r>
          </a:p>
          <a:p>
            <a:pPr marL="0" indent="0">
              <a:buNone/>
            </a:pPr>
            <a:r>
              <a:rPr lang="en-US" sz="1200" i="1" dirty="0"/>
              <a:t>Deployment of Cloud Services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FC834-12FF-EE66-7D8B-3BB70D334356}"/>
              </a:ext>
            </a:extLst>
          </p:cNvPr>
          <p:cNvSpPr txBox="1"/>
          <p:nvPr/>
        </p:nvSpPr>
        <p:spPr>
          <a:xfrm>
            <a:off x="2258476" y="1944833"/>
            <a:ext cx="23113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ADDITIONAL</a:t>
            </a:r>
          </a:p>
          <a:p>
            <a:pPr marL="0" indent="0">
              <a:buNone/>
            </a:pPr>
            <a:r>
              <a:rPr lang="en-US" sz="1200" i="1" dirty="0"/>
              <a:t>Uses Deep Learning for analysis of traffic from collaborative applications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78D32C-7FFB-CC20-33D7-12F30E52EA51}"/>
              </a:ext>
            </a:extLst>
          </p:cNvPr>
          <p:cNvSpPr txBox="1"/>
          <p:nvPr/>
        </p:nvSpPr>
        <p:spPr>
          <a:xfrm>
            <a:off x="2190426" y="3113431"/>
            <a:ext cx="23113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MARLIN</a:t>
            </a:r>
          </a:p>
          <a:p>
            <a:pPr marL="0" indent="0">
              <a:buNone/>
            </a:pPr>
            <a:r>
              <a:rPr lang="en-US" sz="1200" i="1" dirty="0"/>
              <a:t>Reliable authentication for booking remote physical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54691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12724</TotalTime>
  <Words>290</Words>
  <Application>Microsoft Macintosh PowerPoint</Application>
  <PresentationFormat>On-screen Show (16:9)</PresentationFormat>
  <Paragraphs>99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ArialMT</vt:lpstr>
      <vt:lpstr>Calibri</vt:lpstr>
      <vt:lpstr>Cooper Black</vt:lpstr>
      <vt:lpstr>GEANT Association</vt:lpstr>
      <vt:lpstr>PowerPoint Presentation</vt:lpstr>
      <vt:lpstr>PowerPoint Presentation</vt:lpstr>
      <vt:lpstr>The Vietsch Foundation</vt:lpstr>
      <vt:lpstr>Innovation (how the Internet got to here)</vt:lpstr>
      <vt:lpstr>Funding of Big Projects</vt:lpstr>
      <vt:lpstr>Funding of Big Projects</vt:lpstr>
      <vt:lpstr>Supporting Smaller INNOVATIVE IDEAS</vt:lpstr>
      <vt:lpstr>Vietsch Foundation Grant Selection Criteria</vt:lpstr>
      <vt:lpstr>Recent Projects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John Dyer</cp:lastModifiedBy>
  <cp:revision>169</cp:revision>
  <dcterms:created xsi:type="dcterms:W3CDTF">2015-04-29T14:13:57Z</dcterms:created>
  <dcterms:modified xsi:type="dcterms:W3CDTF">2023-05-31T10:37:58Z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