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0080625" cy="5670550"/>
  <p:notesSz cx="10691812" cy="75596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A4A8E8A-3834-4FA8-9CA7-31CB0CD2997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3454560" y="574560"/>
            <a:ext cx="3774240" cy="282996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068120" y="3590640"/>
            <a:ext cx="8548200" cy="3398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200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Slide 1: Company Logo Full Page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Before you start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 editing the slides of your talk change to the 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Master Slide view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: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Microsoft Office :Menu: </a:t>
            </a:r>
            <a:r>
              <a:rPr b="0" i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View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 &gt; </a:t>
            </a:r>
            <a:r>
              <a:rPr b="0" i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Slide Master;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Macintosh – </a:t>
            </a:r>
            <a:r>
              <a:rPr b="0" i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View &gt; Master &gt; Slide Master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Edit the following items: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On the Slide Master (first master slide) – lower area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a) On the left Delete the text and write the title of the event/Conference, Location 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b) On the right delete the text and write the name and surname of the speaker and the date (day, month , year)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Close Master View</a:t>
            </a: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6051600" y="7182000"/>
            <a:ext cx="4633200" cy="37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fld id="{C33B4B32-D009-4D3F-A8F8-4460F590D4B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3454560" y="574560"/>
            <a:ext cx="3774240" cy="282996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1068120" y="3590640"/>
            <a:ext cx="8548200" cy="3398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200">
              <a:lnSpc>
                <a:spcPct val="100000"/>
              </a:lnSpc>
              <a:spcBef>
                <a:spcPts val="448"/>
              </a:spcBef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Last Slide 2: Aerial Photo of Elettra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6051600" y="7182000"/>
            <a:ext cx="4633200" cy="37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fld id="{685B5A65-2F79-49BC-AC52-FC636F76615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3454560" y="574560"/>
            <a:ext cx="3774240" cy="282996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068120" y="3590640"/>
            <a:ext cx="8548200" cy="3398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Slide 2: Title of the Presentation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Before you start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 editing the slides of your talk change to the 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Master Slide view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: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Microsoft Office :Menu: </a:t>
            </a:r>
            <a:r>
              <a:rPr b="0" i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View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 &gt; </a:t>
            </a:r>
            <a:r>
              <a:rPr b="0" i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Slide Master;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Macintosh – </a:t>
            </a:r>
            <a:r>
              <a:rPr b="0" i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View &gt; Master &gt; Slide Master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Edit the following items: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On the Slide Master (first master slide) – lower area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a) On the left Delete the text and write the title of the event/Conference, Location 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b) On the right delete the text and write the name and surname of the speaker and the date (day, month , year)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Close Master View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90000"/>
              </a:lnSpc>
              <a:spcAft>
                <a:spcPts val="298"/>
              </a:spcAft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To start adding slides </a:t>
            </a: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insert a new slide and </a:t>
            </a:r>
            <a:r>
              <a:rPr b="1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select a Layout: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For Title &amp; Subtitle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For text with bullet points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For Text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For Picture, graphs, visuals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Two columns </a:t>
            </a:r>
            <a:endParaRPr b="0" lang="en-US" sz="1200" spc="-1" strike="noStrike">
              <a:latin typeface="Arial"/>
            </a:endParaRPr>
          </a:p>
          <a:p>
            <a:pPr marL="228600" indent="-226440">
              <a:lnSpc>
                <a:spcPct val="90000"/>
              </a:lnSpc>
              <a:spcAft>
                <a:spcPts val="298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MS PGothic"/>
              </a:rPr>
              <a:t>Blank</a:t>
            </a:r>
            <a:endParaRPr b="0" lang="en-US" sz="1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Aft>
                <a:spcPts val="298"/>
              </a:spcAft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6051600" y="7182000"/>
            <a:ext cx="4633200" cy="37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fld id="{5B411E1D-8567-4ADB-8D15-8F910DF5739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8560" cy="56635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27000"/>
            <a:ext cx="10078560" cy="56667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98440" y="166680"/>
            <a:ext cx="2160000" cy="80604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5684760" y="5235480"/>
            <a:ext cx="3310920" cy="23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6520" bIns="45000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Iztok Gregori, 7</a:t>
            </a:r>
            <a:r>
              <a:rPr b="0" lang="en-GB" sz="11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th</a:t>
            </a: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 June 2023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081080" y="5229360"/>
            <a:ext cx="4893840" cy="26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652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Arial"/>
                <a:ea typeface="DejaVu Sans"/>
              </a:rPr>
              <a:t>TNC 2023, Tirana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4"/>
          <a:stretch/>
        </p:blipFill>
        <p:spPr>
          <a:xfrm>
            <a:off x="422280" y="5116680"/>
            <a:ext cx="504360" cy="469080"/>
          </a:xfrm>
          <a:prstGeom prst="rect">
            <a:avLst/>
          </a:prstGeom>
          <a:ln>
            <a:noFill/>
          </a:ln>
        </p:spPr>
      </p:pic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0" y="27000"/>
            <a:ext cx="10078560" cy="56667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98440" y="166680"/>
            <a:ext cx="2160000" cy="8060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5684760" y="5235480"/>
            <a:ext cx="3310920" cy="234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6520" bIns="45000">
            <a:noAutofit/>
          </a:bodyPr>
          <a:p>
            <a:pPr algn="r"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Iztok Gregori, 7</a:t>
            </a:r>
            <a:r>
              <a:rPr b="0" lang="en-GB" sz="11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th</a:t>
            </a:r>
            <a:r>
              <a:rPr b="0" lang="en-GB" sz="1100" spc="-1" strike="noStrike">
                <a:solidFill>
                  <a:srgbClr val="000000"/>
                </a:solidFill>
                <a:latin typeface="Arial"/>
                <a:ea typeface="DejaVu Sans"/>
              </a:rPr>
              <a:t> June 2023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081080" y="5229360"/>
            <a:ext cx="4893840" cy="26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6520" bIns="4500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6040"/>
                <a:tab algn="l" pos="895320"/>
                <a:tab algn="l" pos="1344600"/>
                <a:tab algn="l" pos="1793520"/>
                <a:tab algn="l" pos="2242800"/>
                <a:tab algn="l" pos="2692080"/>
                <a:tab algn="l" pos="3141360"/>
                <a:tab algn="l" pos="3590640"/>
                <a:tab algn="l" pos="4039920"/>
                <a:tab algn="l" pos="4489200"/>
                <a:tab algn="l" pos="4938480"/>
                <a:tab algn="l" pos="5387760"/>
                <a:tab algn="l" pos="5837040"/>
                <a:tab algn="l" pos="6286320"/>
                <a:tab algn="l" pos="6735600"/>
                <a:tab algn="l" pos="7184880"/>
                <a:tab algn="l" pos="7634160"/>
                <a:tab algn="l" pos="8083440"/>
                <a:tab algn="l" pos="8532720"/>
                <a:tab algn="l" pos="89820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r>
              <a:rPr b="0" lang="it-IT" sz="1100" spc="-1" strike="noStrike">
                <a:solidFill>
                  <a:srgbClr val="000000"/>
                </a:solidFill>
                <a:latin typeface="Arial"/>
                <a:ea typeface="DejaVu Sans"/>
              </a:rPr>
              <a:t>TNC 2023, Tirana</a:t>
            </a:r>
            <a:endParaRPr b="0" lang="en-US" sz="1100" spc="-1" strike="noStrike"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4"/>
          <a:stretch/>
        </p:blipFill>
        <p:spPr>
          <a:xfrm>
            <a:off x="422280" y="5116680"/>
            <a:ext cx="504360" cy="46908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5"/>
          <a:stretch/>
        </p:blipFill>
        <p:spPr>
          <a:xfrm>
            <a:off x="2735280" y="81000"/>
            <a:ext cx="273960" cy="818640"/>
          </a:xfrm>
          <a:prstGeom prst="rect">
            <a:avLst/>
          </a:prstGeom>
          <a:ln>
            <a:noFill/>
          </a:ln>
        </p:spPr>
      </p:pic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8560" cy="566352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Getting our storage equipment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6000"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What about Ceph?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Obvious choice for us</a:t>
            </a:r>
            <a:endParaRPr b="0" lang="en-US" sz="3200" spc="-1" strike="noStrike">
              <a:latin typeface="Arial"/>
            </a:endParaRPr>
          </a:p>
          <a:p>
            <a:pPr lvl="3" marL="864000" indent="-21456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Already running in the company (in a dedicated cluster)</a:t>
            </a:r>
            <a:endParaRPr b="0" lang="en-US" sz="3200" spc="-1" strike="noStrike">
              <a:latin typeface="Arial"/>
            </a:endParaRPr>
          </a:p>
          <a:p>
            <a:pPr lvl="3" marL="864000" indent="-21456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Supported and Integrated in Proxmox</a:t>
            </a:r>
            <a:endParaRPr b="0" lang="en-US" sz="3200" spc="-1" strike="noStrike">
              <a:latin typeface="Arial"/>
            </a:endParaRPr>
          </a:p>
          <a:p>
            <a:pPr lvl="3" marL="864000" indent="-21456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Multiple usage possibility (block storage, filesystem, S3 object storage)</a:t>
            </a:r>
            <a:endParaRPr b="0" lang="en-US" sz="32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Noto Sans CJK SC"/>
              </a:rPr>
              <a:t>Our journey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begins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6000"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We started our journey with:</a:t>
            </a:r>
            <a:endParaRPr b="0" lang="en-US" sz="3200" spc="-1" strike="noStrike">
              <a:latin typeface="Arial"/>
            </a:endParaRPr>
          </a:p>
          <a:p>
            <a:pPr lvl="2"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8 nodes, 40 CPUs and 6 HDDs per node</a:t>
            </a:r>
            <a:endParaRPr b="0" lang="en-US" sz="3200" spc="-1" strike="noStrike">
              <a:latin typeface="Arial"/>
            </a:endParaRPr>
          </a:p>
          <a:p>
            <a:pPr lvl="2"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Two 10 Gb/s network switches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Then we (hyper)converged:</a:t>
            </a:r>
            <a:endParaRPr b="0" lang="en-US" sz="3200" spc="-1" strike="noStrike">
              <a:latin typeface="Arial"/>
            </a:endParaRPr>
          </a:p>
          <a:p>
            <a:pPr lvl="2"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Proxmox and Ceph installed on each node</a:t>
            </a:r>
            <a:endParaRPr b="0" lang="en-US" sz="3200" spc="-1" strike="noStrike">
              <a:latin typeface="Arial"/>
            </a:endParaRPr>
          </a:p>
          <a:p>
            <a:pPr lvl="2"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Creating virtual machines with Ceph as storage backend (block device)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32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Secrets of happy (hyper)convergence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9000"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You have to wisely manage the resources (CPU/RAM)</a:t>
            </a:r>
            <a:endParaRPr b="0" lang="en-US" sz="32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Don’t allocate all the resources to the virtual machines, leave some for the storage subsystem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This works way better if you have the total control of what will run on the cluster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Don’t overload the cluster</a:t>
            </a:r>
            <a:endParaRPr b="0" lang="en-US" sz="28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Destination reached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4000"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Hyper-convergence works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Painless installation and configuration with Proxmox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Day 2 operations requires more knowledge, but there is a vibrant community where to ask for help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journey never ends (updates at TNC 24)...</a:t>
            </a:r>
            <a:endParaRPr b="0" lang="en-US" sz="32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04000" y="226080"/>
            <a:ext cx="9070560" cy="438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DejaVu Sans"/>
              </a:rPr>
              <a:t>THANK YOU!</a:t>
            </a:r>
            <a:endParaRPr b="0" lang="en-US" sz="40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9796320" y="5308560"/>
            <a:ext cx="210600" cy="17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4240"/>
                <a:tab algn="l" pos="893520"/>
                <a:tab algn="l" pos="1342800"/>
                <a:tab algn="l" pos="1792080"/>
                <a:tab algn="l" pos="2241360"/>
                <a:tab algn="l" pos="2690640"/>
                <a:tab algn="l" pos="3139920"/>
                <a:tab algn="l" pos="3589200"/>
                <a:tab algn="l" pos="4038480"/>
                <a:tab algn="l" pos="4487760"/>
                <a:tab algn="l" pos="4937040"/>
                <a:tab algn="l" pos="5386320"/>
                <a:tab algn="l" pos="5835600"/>
                <a:tab algn="l" pos="6284880"/>
                <a:tab algn="l" pos="6734160"/>
                <a:tab algn="l" pos="7183080"/>
                <a:tab algn="l" pos="7632360"/>
                <a:tab algn="l" pos="8081640"/>
                <a:tab algn="l" pos="8530920"/>
                <a:tab algn="l" pos="8980200"/>
                <a:tab algn="l" pos="9399240"/>
                <a:tab algn="l" pos="9847080"/>
                <a:tab algn="l" pos="10294920"/>
                <a:tab algn="l" pos="10744200"/>
                <a:tab algn="l" pos="10782000"/>
              </a:tabLst>
            </a:pPr>
            <a:fld id="{C7E56042-7F7A-4CAC-891B-B475D452BC40}" type="slidenum">
              <a:rPr b="0" lang="en-US" sz="13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Aft>
                <a:spcPts val="1412"/>
              </a:spcAft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Arial"/>
                <a:ea typeface="DejaVu Sans"/>
              </a:rPr>
              <a:t>The joys of open source (hyper)convergence</a:t>
            </a:r>
            <a:endParaRPr b="0" lang="en-US" sz="29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Who we are?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What is Elettra?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Multidisciplinary Research Center located in Trieste, Italy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Running 2 particle accelerators 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Producing synchrotron light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350 people + 1000 visiting scientists</a:t>
            </a: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Our journey starts at dawn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Situation overview: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Multiple VMware and bare metal servers</a:t>
            </a:r>
            <a:endParaRPr b="0" lang="en-US" sz="2800" spc="-1" strike="noStrike">
              <a:latin typeface="Arial"/>
            </a:endParaRPr>
          </a:p>
          <a:p>
            <a:pPr lvl="1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Some (but not all) on a dedicated SAN</a:t>
            </a:r>
            <a:endParaRPr b="0" lang="en-US" sz="2400" spc="-1" strike="noStrike">
              <a:latin typeface="Arial"/>
            </a:endParaRPr>
          </a:p>
          <a:p>
            <a:pPr lvl="1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Running Corporate Services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New mail server is needed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Our journey starts at dawn (2)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  <a:ea typeface="DejaVu Sans"/>
              </a:rPr>
              <a:t>Our requirements:</a:t>
            </a:r>
            <a:endParaRPr b="0" lang="en-US" sz="32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vendor lock-in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Commodity hardware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Virtualization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Scalable storage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Limited budget and rack space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Preparing the itinerary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Where to go?</a:t>
            </a:r>
            <a:endParaRPr b="0" lang="en-US" sz="32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Hyper-convergence: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Virtualization and storage capabilities hosted on the same node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Preparing the itinerary (2)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Virtualization: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Proxmox Virtual Environment</a:t>
            </a:r>
            <a:endParaRPr b="0" lang="en-US" sz="2800" spc="-1" strike="noStrike">
              <a:latin typeface="Arial"/>
            </a:endParaRPr>
          </a:p>
          <a:p>
            <a:pPr lvl="5" marL="1296000" indent="-21456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Already running in the company for scientific applications</a:t>
            </a:r>
            <a:endParaRPr b="0" lang="en-US" sz="2800" spc="-1" strike="noStrike">
              <a:latin typeface="Arial"/>
            </a:endParaRPr>
          </a:p>
          <a:p>
            <a:pPr lvl="5" marL="1296000" indent="-21456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Open source</a:t>
            </a:r>
            <a:endParaRPr b="0" lang="en-US" sz="2800" spc="-1" strike="noStrike">
              <a:latin typeface="Arial"/>
            </a:endParaRPr>
          </a:p>
          <a:p>
            <a:pPr lvl="5" marL="1296000" indent="-21456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Runs on commodity hardware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Preparing the itinerary (3)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6000"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Storage: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What are the alternatives for a Proxmox hyper-converged cluster?</a:t>
            </a:r>
            <a:endParaRPr b="0" lang="en-US" sz="3200" spc="-1" strike="noStrike">
              <a:latin typeface="Arial"/>
            </a:endParaRPr>
          </a:p>
          <a:p>
            <a:pPr lvl="2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ZFS replication:</a:t>
            </a:r>
            <a:endParaRPr b="0" lang="en-US" sz="2800" spc="-1" strike="noStrike">
              <a:latin typeface="Arial"/>
            </a:endParaRPr>
          </a:p>
          <a:p>
            <a:pPr lvl="5" marL="1296000" indent="-21456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Data is replicated between nodes, but uses a lot of space and doesn’t scale at all</a:t>
            </a:r>
            <a:endParaRPr b="0" lang="en-US" sz="2800" spc="-1" strike="noStrike">
              <a:latin typeface="Arial"/>
            </a:endParaRPr>
          </a:p>
          <a:p>
            <a:pPr lvl="2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Software defined storage:</a:t>
            </a:r>
            <a:endParaRPr b="0" lang="en-US" sz="2800" spc="-1" strike="noStrike">
              <a:latin typeface="Arial"/>
            </a:endParaRPr>
          </a:p>
          <a:p>
            <a:pPr lvl="4" marL="1080000" indent="-21456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Let’s see what are the options...</a:t>
            </a:r>
            <a:endParaRPr b="0" lang="en-US" sz="2800" spc="-1" strike="noStrike">
              <a:latin typeface="Arial"/>
            </a:endParaRPr>
          </a:p>
          <a:p>
            <a:pPr marL="738000" indent="-278640">
              <a:lnSpc>
                <a:spcPct val="100000"/>
              </a:lnSpc>
              <a:spcAft>
                <a:spcPts val="1137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024360" y="225360"/>
            <a:ext cx="654912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6040"/>
                <a:tab algn="l" pos="893520"/>
                <a:tab algn="l" pos="1341360"/>
                <a:tab algn="l" pos="1788840"/>
                <a:tab algn="l" pos="2236680"/>
                <a:tab algn="l" pos="2684160"/>
                <a:tab algn="l" pos="3132000"/>
                <a:tab algn="l" pos="3579480"/>
                <a:tab algn="l" pos="4027320"/>
                <a:tab algn="l" pos="4475160"/>
                <a:tab algn="l" pos="4922640"/>
                <a:tab algn="l" pos="5370480"/>
                <a:tab algn="l" pos="5817960"/>
                <a:tab algn="l" pos="6265800"/>
                <a:tab algn="l" pos="6713280"/>
                <a:tab algn="l" pos="7161120"/>
                <a:tab algn="l" pos="7608600"/>
                <a:tab algn="l" pos="8056440"/>
                <a:tab algn="l" pos="8503920"/>
                <a:tab algn="l" pos="89517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Choosing our storage equipment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02920" y="1325160"/>
            <a:ext cx="9068760" cy="32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5000"/>
          </a:bodyPr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Some software defined storage we evaluated:</a:t>
            </a:r>
            <a:endParaRPr b="0" lang="en-US" sz="32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GlusterFS</a:t>
            </a:r>
            <a:endParaRPr b="0" lang="en-US" sz="3200" spc="-1" strike="noStrike">
              <a:latin typeface="Arial"/>
            </a:endParaRPr>
          </a:p>
          <a:p>
            <a:pPr lvl="1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 already used it, but we had issues with it</a:t>
            </a:r>
            <a:endParaRPr b="0" lang="en-US" sz="28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BeeGFS</a:t>
            </a:r>
            <a:endParaRPr b="0" lang="en-US" sz="3200" spc="-1" strike="noStrike">
              <a:latin typeface="Arial"/>
            </a:endParaRPr>
          </a:p>
          <a:p>
            <a:pPr lvl="1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Good for HPC, but not as storage for general purpose applications</a:t>
            </a:r>
            <a:endParaRPr b="0" lang="en-US" sz="2800" spc="-1" strike="noStrike">
              <a:latin typeface="Arial"/>
            </a:endParaRPr>
          </a:p>
          <a:p>
            <a:pPr marL="339480" indent="-335880">
              <a:lnSpc>
                <a:spcPct val="100000"/>
              </a:lnSpc>
              <a:spcAft>
                <a:spcPts val="1412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LizardFS</a:t>
            </a:r>
            <a:endParaRPr b="0" lang="en-US" sz="3200" spc="-1" strike="noStrike">
              <a:latin typeface="Arial"/>
            </a:endParaRPr>
          </a:p>
          <a:p>
            <a:pPr lvl="1" marL="738000" indent="-278640">
              <a:lnSpc>
                <a:spcPct val="100000"/>
              </a:lnSpc>
              <a:spcAft>
                <a:spcPts val="11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It seemed good, but lack of community and niche status made us drop it</a:t>
            </a: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2015-12-09T13:23:36Z</dcterms:created>
  <dc:creator>nicoletta guidi</dc:creator>
  <dc:description/>
  <dc:language>it-IT</dc:language>
  <cp:lastModifiedBy/>
  <cp:lastPrinted>2015-12-09T15:35:49Z</cp:lastPrinted>
  <dcterms:modified xsi:type="dcterms:W3CDTF">2023-05-24T16:17:08Z</dcterms:modified>
  <cp:revision>110</cp:revision>
  <dc:subject/>
  <dc:title>Presentazione standard di PowerPoint</dc:title>
</cp:coreProperties>
</file>