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sldIdLst>
    <p:sldId id="266" r:id="rId2"/>
    <p:sldId id="267" r:id="rId3"/>
    <p:sldId id="268" r:id="rId4"/>
    <p:sldId id="270" r:id="rId5"/>
    <p:sldId id="264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9DCE"/>
    <a:srgbClr val="5376AE"/>
    <a:srgbClr val="769CD0"/>
    <a:srgbClr val="508EC9"/>
    <a:srgbClr val="85A5D0"/>
    <a:srgbClr val="E3E3E3"/>
    <a:srgbClr val="F4F5F8"/>
    <a:srgbClr val="188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2"/>
    <p:restoredTop sz="88419"/>
  </p:normalViewPr>
  <p:slideViewPr>
    <p:cSldViewPr snapToGrid="0">
      <p:cViewPr varScale="1">
        <p:scale>
          <a:sx n="92" d="100"/>
          <a:sy n="92" d="100"/>
        </p:scale>
        <p:origin x="27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2384E-B7C6-2849-B058-68C51EECAB3A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8E004-7D64-374D-B499-8B88384465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7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8E004-7D64-374D-B499-8B883844654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11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8E004-7D64-374D-B499-8B883844654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7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8E004-7D64-374D-B499-8B883844654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38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8E004-7D64-374D-B499-8B883844654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895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8E004-7D64-374D-B499-8B883844654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43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AB888-93D2-F7A6-2798-C601BAB81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3978A32-D192-078F-56FC-58E5BFF12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12731C-E80A-EFD8-7D17-3E562D80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8A0D54-595F-0F6D-3211-5A4C8AD3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B0CEE2-2CD6-AEF7-C3DA-4D9D3DCF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142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5F235-A6A8-669D-73DC-DEF72618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6FA3819-0CA9-1A26-76F8-60281DCA0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D585EB-504B-B4E8-7986-B29CB221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FC041A-5E9A-CCCC-E783-2A1D136A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4DDDEC-178C-B45B-2D99-48B778C2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2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B8EF492-F675-8FA1-6525-C54E948CB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D0C3CFA-82B6-6898-FE12-8CA63FDCC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EE93F4-8D18-826F-426D-F2740FD19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EE41D1-8E3A-646F-AE49-5C86A536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DFCC2E-B9A2-3EC5-85BE-9970C4F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02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2F8ED-F7E2-E88A-B84F-0CA7B5BC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F9FBC-A86C-55E6-78CA-29A3135F9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9F596F-8D04-A7C6-3E20-E666B49B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71C05F-F188-3E03-7756-57C3695B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B53CAD-A3E8-0E75-F7D6-8212462B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00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3BC06-ECFF-22A4-2ED2-9ADE6DDB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A2083C-7E89-4A36-DBE5-276A36AE6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F553AC-529E-37ED-D7BC-A7FA2DA4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4E78FB-3B37-C927-19A2-BD64C4ED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1B7C33-5115-D882-829D-461577C8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6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5E450-014D-7B42-67E1-EB413E2A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891037-DB7E-1F10-DD44-8756BC519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809DB5-3BC7-DEB4-CC5D-8FAFC74B0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154A64-551B-C0F7-E6F1-7B523714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AE3963-78DC-80ED-C688-C553C5E3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9FE77A-53FF-0EB8-3CDD-38084D64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53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EAECF-241F-4440-5580-EEA4FC5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405B86-BF10-A3CB-3663-D46042378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B72D77-9CE8-D7B2-3577-773257EAA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EECCF0D-193F-02C9-0692-2327E6AD3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F5F90C-BC88-6F57-F1C0-03925FECE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8EC5E39-459C-DB03-42C0-E43A5014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BBE505B-10D2-53A2-E5EC-DE2DDAA2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D39CC66-10FA-31B7-145B-2D0262E5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87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852D7-1E37-6812-5C5F-D0A38D56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B06F8D-60EB-CD81-603D-FEEC9301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D307791-7BF7-C419-BC99-89889140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CBD57E-188E-B09B-F2CF-2F6F7CC17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161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295FA5B-A1DD-B45F-C5C2-5F5C10E89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EA2E601-2465-83D6-E1EB-9DEEC02B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D3C930-6B40-D676-DC36-CCC8A5C5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31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522A2-6B2D-9D88-CABA-6D998A133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A8219C-6BA5-F3FD-8E95-E7D49D294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92AECFB-CF8F-609D-F4B7-FF20AC543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3BF012-84A7-77F8-A52C-F080A1E6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70236A-DD0E-672A-A3E9-FC65F1B1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63C146-31C2-5991-668C-2B785E23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0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CCBEC-167A-D5E7-3150-A81513BA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E658C7-CEC8-F360-276D-A333033DA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7D72B2-513F-1FDC-656B-E018C8D43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301CC0-2FBF-BF1D-C4AD-11E6B6E3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1FD47A-7A9A-E2E7-13AD-8667CA5D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F7AC13-1454-E3BC-0285-E0E732BD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44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CFCEE2-8419-B0DA-52CF-E888E625C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B89F74-39A7-E016-9697-77D1A1218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CC17C7-D174-4B73-543D-CB4F2BEBC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7DD2B-4166-324F-8113-C5293DAF1FCC}" type="datetimeFigureOut">
              <a:rPr lang="nl-NL" smtClean="0"/>
              <a:t>31-05-2023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6BFC3C-855E-DD78-4707-D3440C6AC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DDEC6B-EA67-691F-42A8-24BFFE24A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3EF2-7E2E-C74D-99CB-CBEFB42ABE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5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17/06/relationships/model3d" Target="../media/model3d1.glb"/><Relationship Id="rId5" Type="http://schemas.openxmlformats.org/officeDocument/2006/relationships/image" Target="../media/image3.jpg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hyperlink" Target="mailto:sandy.janssen@surf.nl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offiebeker, Stillevenfotografie, koffie, kop&#10;&#10;Automatisch gegenereerde beschrijving">
            <a:extLst>
              <a:ext uri="{FF2B5EF4-FFF2-40B4-BE49-F238E27FC236}">
                <a16:creationId xmlns:a16="http://schemas.microsoft.com/office/drawing/2014/main" id="{1F084069-0D3D-884F-9347-6C113535E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46"/>
          <a:stretch/>
        </p:blipFill>
        <p:spPr>
          <a:xfrm>
            <a:off x="0" y="213"/>
            <a:ext cx="6094520" cy="6857787"/>
          </a:xfrm>
          <a:prstGeom prst="rect">
            <a:avLst/>
          </a:prstGeom>
        </p:spPr>
      </p:pic>
      <p:grpSp>
        <p:nvGrpSpPr>
          <p:cNvPr id="42" name="Groep 41">
            <a:extLst>
              <a:ext uri="{FF2B5EF4-FFF2-40B4-BE49-F238E27FC236}">
                <a16:creationId xmlns:a16="http://schemas.microsoft.com/office/drawing/2014/main" id="{F93D0A62-279D-69E3-9270-D50A4CE0C2A6}"/>
              </a:ext>
            </a:extLst>
          </p:cNvPr>
          <p:cNvGrpSpPr/>
          <p:nvPr/>
        </p:nvGrpSpPr>
        <p:grpSpPr>
          <a:xfrm>
            <a:off x="-228393" y="0"/>
            <a:ext cx="6402144" cy="6858000"/>
            <a:chOff x="-228393" y="0"/>
            <a:chExt cx="6402144" cy="6858000"/>
          </a:xfrm>
        </p:grpSpPr>
        <p:pic>
          <p:nvPicPr>
            <p:cNvPr id="43" name="Afbeelding 42" descr="Afbeelding met koffiebeker, Stillevenfotografie, koffie, kop&#10;&#10;Automatisch gegenereerde beschrijving">
              <a:extLst>
                <a:ext uri="{FF2B5EF4-FFF2-40B4-BE49-F238E27FC236}">
                  <a16:creationId xmlns:a16="http://schemas.microsoft.com/office/drawing/2014/main" id="{A1E70C76-8DD9-448B-BA0C-C5C95906A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66"/>
            <a:stretch/>
          </p:blipFill>
          <p:spPr>
            <a:xfrm>
              <a:off x="-4287" y="0"/>
              <a:ext cx="6178038" cy="6858000"/>
            </a:xfrm>
            <a:prstGeom prst="rect">
              <a:avLst/>
            </a:prstGeom>
          </p:spPr>
        </p:pic>
        <p:pic>
          <p:nvPicPr>
            <p:cNvPr id="44" name="Afbeelding 43" descr="Afbeelding met tekst, schermopname, Merk, logo&#10;&#10;Automatisch gegenereerde beschrijving">
              <a:extLst>
                <a:ext uri="{FF2B5EF4-FFF2-40B4-BE49-F238E27FC236}">
                  <a16:creationId xmlns:a16="http://schemas.microsoft.com/office/drawing/2014/main" id="{6F2327E0-5A4E-6052-E0EB-8DEA30709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64" t="2273" r="5168"/>
            <a:stretch/>
          </p:blipFill>
          <p:spPr>
            <a:xfrm>
              <a:off x="-228393" y="17782"/>
              <a:ext cx="6185166" cy="6840218"/>
            </a:xfrm>
            <a:prstGeom prst="rect">
              <a:avLst/>
            </a:prstGeom>
          </p:spPr>
        </p:pic>
      </p:grpSp>
      <p:sp>
        <p:nvSpPr>
          <p:cNvPr id="38" name="Rechthoek 37">
            <a:extLst>
              <a:ext uri="{FF2B5EF4-FFF2-40B4-BE49-F238E27FC236}">
                <a16:creationId xmlns:a16="http://schemas.microsoft.com/office/drawing/2014/main" id="{E3171CF5-8B00-1CEA-8E12-2BCB709504F4}"/>
              </a:ext>
            </a:extLst>
          </p:cNvPr>
          <p:cNvSpPr/>
          <p:nvPr/>
        </p:nvSpPr>
        <p:spPr>
          <a:xfrm>
            <a:off x="5637950" y="-2382"/>
            <a:ext cx="6548118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100000">
                <a:schemeClr val="accent1">
                  <a:lumMod val="50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3A33947C-B112-CDEE-1F3C-0FF42313DA96}"/>
              </a:ext>
            </a:extLst>
          </p:cNvPr>
          <p:cNvGrpSpPr/>
          <p:nvPr/>
        </p:nvGrpSpPr>
        <p:grpSpPr>
          <a:xfrm>
            <a:off x="5962481" y="-2"/>
            <a:ext cx="6229519" cy="6858002"/>
            <a:chOff x="5961001" y="121918"/>
            <a:chExt cx="6229519" cy="6858002"/>
          </a:xfrm>
          <a:effectLst/>
        </p:grpSpPr>
        <p:sp>
          <p:nvSpPr>
            <p:cNvPr id="12" name="Rechthoek met aan één zijde afgeronde hoeken 11">
              <a:extLst>
                <a:ext uri="{FF2B5EF4-FFF2-40B4-BE49-F238E27FC236}">
                  <a16:creationId xmlns:a16="http://schemas.microsoft.com/office/drawing/2014/main" id="{256254C8-EB39-D9A2-D846-6D8DAB1B8740}"/>
                </a:ext>
              </a:extLst>
            </p:cNvPr>
            <p:cNvSpPr/>
            <p:nvPr/>
          </p:nvSpPr>
          <p:spPr>
            <a:xfrm>
              <a:off x="6090068" y="121919"/>
              <a:ext cx="6096000" cy="6858000"/>
            </a:xfrm>
            <a:prstGeom prst="round2SameRect">
              <a:avLst>
                <a:gd name="adj1" fmla="val 0"/>
                <a:gd name="adj2" fmla="val 0"/>
              </a:avLst>
            </a:prstGeom>
            <a:blipFill dpi="0" rotWithShape="1">
              <a:blip r:embed="rId5">
                <a:alphaModFix amt="69889"/>
              </a:blip>
              <a:srcRect/>
              <a:stretch>
                <a:fillRect/>
              </a:stretch>
            </a:blip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DC2CDE5-5FBE-DE45-1E88-87FD9C7CEAF0}"/>
                </a:ext>
              </a:extLst>
            </p:cNvPr>
            <p:cNvSpPr/>
            <p:nvPr/>
          </p:nvSpPr>
          <p:spPr>
            <a:xfrm>
              <a:off x="6093035" y="121918"/>
              <a:ext cx="6097485" cy="685800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50000"/>
                  </a:schemeClr>
                </a:gs>
                <a:gs pos="100000">
                  <a:schemeClr val="accent1">
                    <a:lumMod val="75000"/>
                    <a:alpha val="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A8F290C-7E32-7F8C-6A0F-53D1F3BEA837}"/>
                </a:ext>
              </a:extLst>
            </p:cNvPr>
            <p:cNvSpPr/>
            <p:nvPr/>
          </p:nvSpPr>
          <p:spPr>
            <a:xfrm>
              <a:off x="6093035" y="121919"/>
              <a:ext cx="532833" cy="6858001"/>
            </a:xfrm>
            <a:prstGeom prst="rect">
              <a:avLst/>
            </a:prstGeom>
            <a:gradFill flip="none" rotWithShape="1">
              <a:gsLst>
                <a:gs pos="12000">
                  <a:schemeClr val="accent1">
                    <a:lumMod val="50000"/>
                    <a:alpha val="0"/>
                  </a:schemeClr>
                </a:gs>
                <a:gs pos="50000">
                  <a:schemeClr val="accent1">
                    <a:lumMod val="50000"/>
                    <a:alpha val="60000"/>
                  </a:schemeClr>
                </a:gs>
                <a:gs pos="31000">
                  <a:schemeClr val="accent1">
                    <a:lumMod val="50000"/>
                    <a:alpha val="80000"/>
                  </a:schemeClr>
                </a:gs>
                <a:gs pos="80000">
                  <a:schemeClr val="accent1">
                    <a:lumMod val="5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met aan één zijde afgeronde hoeken 35">
              <a:extLst>
                <a:ext uri="{FF2B5EF4-FFF2-40B4-BE49-F238E27FC236}">
                  <a16:creationId xmlns:a16="http://schemas.microsoft.com/office/drawing/2014/main" id="{78BE12B5-CCAB-BFBB-5196-51A9DCD03806}"/>
                </a:ext>
              </a:extLst>
            </p:cNvPr>
            <p:cNvSpPr/>
            <p:nvPr/>
          </p:nvSpPr>
          <p:spPr>
            <a:xfrm rot="16200000">
              <a:off x="2599208" y="3486095"/>
              <a:ext cx="6855617" cy="13203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" name="Tekstvak 21">
            <a:extLst>
              <a:ext uri="{FF2B5EF4-FFF2-40B4-BE49-F238E27FC236}">
                <a16:creationId xmlns:a16="http://schemas.microsoft.com/office/drawing/2014/main" id="{82D3EA60-600C-E62D-C7A3-8A192FF2FD76}"/>
              </a:ext>
            </a:extLst>
          </p:cNvPr>
          <p:cNvSpPr txBox="1"/>
          <p:nvPr/>
        </p:nvSpPr>
        <p:spPr>
          <a:xfrm>
            <a:off x="6856520" y="3077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chemeClr val="bg1"/>
                </a:solidFill>
              </a:rPr>
              <a:t>SURF</a:t>
            </a:r>
          </a:p>
        </p:txBody>
      </p:sp>
      <p:sp>
        <p:nvSpPr>
          <p:cNvPr id="23" name="Google Shape;51;p11">
            <a:extLst>
              <a:ext uri="{FF2B5EF4-FFF2-40B4-BE49-F238E27FC236}">
                <a16:creationId xmlns:a16="http://schemas.microsoft.com/office/drawing/2014/main" id="{EC97E8F8-9288-04F5-25B5-D5D25DAD4749}"/>
              </a:ext>
            </a:extLst>
          </p:cNvPr>
          <p:cNvSpPr txBox="1">
            <a:spLocks noGrp="1"/>
          </p:cNvSpPr>
          <p:nvPr/>
        </p:nvSpPr>
        <p:spPr>
          <a:xfrm>
            <a:off x="6876957" y="887249"/>
            <a:ext cx="452517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Font typeface="Cinzel"/>
              <a:buNone/>
              <a:defRPr sz="3600" b="0" i="0" u="none" strike="noStrike" cap="none">
                <a:solidFill>
                  <a:srgbClr val="403228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bg1"/>
                </a:solidFill>
              </a:rPr>
              <a:t>How to deal </a:t>
            </a: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chemeClr val="bg1"/>
                </a:solidFill>
              </a:rPr>
              <a:t>with Big Tech</a:t>
            </a:r>
            <a:endParaRPr sz="4500" b="1" dirty="0">
              <a:solidFill>
                <a:schemeClr val="bg1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65727CF-6AB0-570E-4E5E-66A69C94B955}"/>
              </a:ext>
            </a:extLst>
          </p:cNvPr>
          <p:cNvSpPr txBox="1"/>
          <p:nvPr/>
        </p:nvSpPr>
        <p:spPr>
          <a:xfrm>
            <a:off x="7688049" y="2135304"/>
            <a:ext cx="2902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nzel"/>
                <a:sym typeface="Cinzel"/>
              </a:rPr>
              <a:t>S</a:t>
            </a:r>
            <a:r>
              <a:rPr lang="en" sz="2000" b="1" kern="0" dirty="0" err="1">
                <a:solidFill>
                  <a:schemeClr val="bg1"/>
                </a:solidFill>
                <a:latin typeface="Cinzel"/>
                <a:sym typeface="Cinzel"/>
              </a:rPr>
              <a:t>andy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nzel"/>
                <a:sym typeface="Cinzel"/>
              </a:rPr>
              <a:t> Janssen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A8EA63A-E429-9159-98C2-76BC1BAB3FE5}"/>
              </a:ext>
            </a:extLst>
          </p:cNvPr>
          <p:cNvSpPr txBox="1"/>
          <p:nvPr/>
        </p:nvSpPr>
        <p:spPr>
          <a:xfrm>
            <a:off x="7415038" y="3258847"/>
            <a:ext cx="345495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000" b="1" dirty="0">
                <a:solidFill>
                  <a:schemeClr val="bg1"/>
                </a:solidFill>
              </a:rPr>
              <a:t>How </a:t>
            </a:r>
            <a:r>
              <a:rPr lang="nl-NL" sz="2000" b="1" dirty="0" err="1">
                <a:solidFill>
                  <a:schemeClr val="bg1"/>
                </a:solidFill>
              </a:rPr>
              <a:t>to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engage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with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tech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suppliers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and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collaborate</a:t>
            </a:r>
            <a:r>
              <a:rPr lang="nl-NL" sz="2000" b="1" dirty="0">
                <a:solidFill>
                  <a:schemeClr val="bg1"/>
                </a:solidFill>
              </a:rPr>
              <a:t> in a </a:t>
            </a:r>
            <a:r>
              <a:rPr lang="nl-NL" sz="2000" b="1" dirty="0" err="1">
                <a:solidFill>
                  <a:schemeClr val="bg1"/>
                </a:solidFill>
              </a:rPr>
              <a:t>succesful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compliancy</a:t>
            </a:r>
            <a:r>
              <a:rPr lang="nl-NL" sz="2000" b="1" dirty="0">
                <a:solidFill>
                  <a:schemeClr val="bg1"/>
                </a:solidFill>
              </a:rPr>
              <a:t> story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-NL" b="1" dirty="0">
              <a:solidFill>
                <a:schemeClr val="bg1"/>
              </a:solidFill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59653EE0-70C2-2B09-E15F-26310DA3576B}"/>
              </a:ext>
            </a:extLst>
          </p:cNvPr>
          <p:cNvGrpSpPr>
            <a:grpSpLocks noChangeAspect="1"/>
          </p:cNvGrpSpPr>
          <p:nvPr/>
        </p:nvGrpSpPr>
        <p:grpSpPr>
          <a:xfrm>
            <a:off x="9257105" y="5001797"/>
            <a:ext cx="1080000" cy="1080000"/>
            <a:chOff x="6661611" y="3741480"/>
            <a:chExt cx="1440000" cy="1440000"/>
          </a:xfrm>
        </p:grpSpPr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078BC59-DDD1-72C6-4C25-6E7C63BA4F03}"/>
                </a:ext>
              </a:extLst>
            </p:cNvPr>
            <p:cNvSpPr/>
            <p:nvPr/>
          </p:nvSpPr>
          <p:spPr>
            <a:xfrm>
              <a:off x="6661611" y="3741480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7" name="Picture 2" descr="zoom png logo download transparent #41643">
              <a:extLst>
                <a:ext uri="{FF2B5EF4-FFF2-40B4-BE49-F238E27FC236}">
                  <a16:creationId xmlns:a16="http://schemas.microsoft.com/office/drawing/2014/main" id="{B58EE710-BAF2-5455-1C70-9525798D1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485" y="3921480"/>
              <a:ext cx="1136251" cy="108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BB0CA21-DFD2-19F9-A571-E3EE062A86BE}"/>
              </a:ext>
            </a:extLst>
          </p:cNvPr>
          <p:cNvGrpSpPr>
            <a:grpSpLocks noChangeAspect="1"/>
          </p:cNvGrpSpPr>
          <p:nvPr/>
        </p:nvGrpSpPr>
        <p:grpSpPr>
          <a:xfrm>
            <a:off x="7947934" y="5001371"/>
            <a:ext cx="1080000" cy="1080000"/>
            <a:chOff x="8299632" y="1400628"/>
            <a:chExt cx="1440000" cy="1440000"/>
          </a:xfrm>
        </p:grpSpPr>
        <p:sp>
          <p:nvSpPr>
            <p:cNvPr id="4" name="Ovaal 3">
              <a:extLst>
                <a:ext uri="{FF2B5EF4-FFF2-40B4-BE49-F238E27FC236}">
                  <a16:creationId xmlns:a16="http://schemas.microsoft.com/office/drawing/2014/main" id="{246956B7-7CE5-E538-ABCB-D78D6EC5D04C}"/>
                </a:ext>
              </a:extLst>
            </p:cNvPr>
            <p:cNvSpPr/>
            <p:nvPr/>
          </p:nvSpPr>
          <p:spPr>
            <a:xfrm>
              <a:off x="8299632" y="1400628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Tijdelijke aanduiding voor inhoud 14" descr="Afbeelding met Graphics, logo, symbool, cirkel&#10;&#10;Automatisch gegenereerde beschrijving">
              <a:extLst>
                <a:ext uri="{FF2B5EF4-FFF2-40B4-BE49-F238E27FC236}">
                  <a16:creationId xmlns:a16="http://schemas.microsoft.com/office/drawing/2014/main" id="{94FEC341-A962-D1C9-C3FF-1C1EC0E43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420" t="14225" r="16664" b="16028"/>
            <a:stretch/>
          </p:blipFill>
          <p:spPr>
            <a:xfrm>
              <a:off x="8561907" y="1640587"/>
              <a:ext cx="900000" cy="955948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7BC58A76-86C7-A74E-2A17-E36B8D7B576C}"/>
              </a:ext>
            </a:extLst>
          </p:cNvPr>
          <p:cNvGrpSpPr>
            <a:grpSpLocks noChangeAspect="1"/>
          </p:cNvGrpSpPr>
          <p:nvPr/>
        </p:nvGrpSpPr>
        <p:grpSpPr>
          <a:xfrm>
            <a:off x="6638763" y="4998726"/>
            <a:ext cx="1080000" cy="1080000"/>
            <a:chOff x="6489664" y="1156535"/>
            <a:chExt cx="1440000" cy="1440000"/>
          </a:xfrm>
        </p:grpSpPr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10C6FA06-052A-1FBA-10D7-D1D9D87037CD}"/>
                </a:ext>
              </a:extLst>
            </p:cNvPr>
            <p:cNvSpPr/>
            <p:nvPr/>
          </p:nvSpPr>
          <p:spPr>
            <a:xfrm>
              <a:off x="6489664" y="1156535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9A25891-8ADA-9D67-D81C-86360508C2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1445" y1="32031" x2="31445" y2="32031"/>
                          <a14:foregroundMark x1="32813" y1="68164" x2="32813" y2="68164"/>
                          <a14:foregroundMark x1="64844" y1="61914" x2="64844" y2="61914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6583155" y="1225008"/>
              <a:ext cx="1253017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72A4738E-369F-A8D9-9F72-7929E43EA569}"/>
              </a:ext>
            </a:extLst>
          </p:cNvPr>
          <p:cNvGrpSpPr>
            <a:grpSpLocks noChangeAspect="1"/>
          </p:cNvGrpSpPr>
          <p:nvPr/>
        </p:nvGrpSpPr>
        <p:grpSpPr>
          <a:xfrm>
            <a:off x="10566277" y="4998726"/>
            <a:ext cx="1080000" cy="1080000"/>
            <a:chOff x="6661611" y="5463929"/>
            <a:chExt cx="1440000" cy="1440000"/>
          </a:xfrm>
        </p:grpSpPr>
        <p:sp>
          <p:nvSpPr>
            <p:cNvPr id="2" name="Ovaal 1">
              <a:extLst>
                <a:ext uri="{FF2B5EF4-FFF2-40B4-BE49-F238E27FC236}">
                  <a16:creationId xmlns:a16="http://schemas.microsoft.com/office/drawing/2014/main" id="{582EB2DA-359B-3125-0A2A-1DEDE02FB7A5}"/>
                </a:ext>
              </a:extLst>
            </p:cNvPr>
            <p:cNvSpPr/>
            <p:nvPr/>
          </p:nvSpPr>
          <p:spPr>
            <a:xfrm>
              <a:off x="6661611" y="5463929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BE46768-AC67-4B6B-593E-EB4295ECD5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/>
            <a:srcRect l="10346" r="10806"/>
            <a:stretch/>
          </p:blipFill>
          <p:spPr bwMode="auto">
            <a:xfrm>
              <a:off x="6887625" y="5751929"/>
              <a:ext cx="987969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 6" descr="Cup of Coffee">
                <a:extLst>
                  <a:ext uri="{FF2B5EF4-FFF2-40B4-BE49-F238E27FC236}">
                    <a16:creationId xmlns:a16="http://schemas.microsoft.com/office/drawing/2014/main" id="{58D58DA9-C701-EC36-0F88-C87B3408C8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2897368"/>
                  </p:ext>
                </p:extLst>
              </p:nvPr>
            </p:nvGraphicFramePr>
            <p:xfrm>
              <a:off x="1543372" y="3426618"/>
              <a:ext cx="2245615" cy="2194866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245615" cy="2194866"/>
                    </a:xfrm>
                    <a:prstGeom prst="rect">
                      <a:avLst/>
                    </a:prstGeom>
                    <a:effectLst>
                      <a:outerShdw blurRad="571500" sx="101000" sy="101000" algn="ctr" rotWithShape="0">
                        <a:schemeClr val="accent1">
                          <a:lumMod val="50000"/>
                          <a:alpha val="50000"/>
                        </a:schemeClr>
                      </a:outerShdw>
                    </a:effectLst>
                  </am3d:spPr>
                  <am3d:camera>
                    <am3d:pos x="0" y="0" z="6976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75295" d="1000000"/>
                    <am3d:preTrans dx="-4026" dy="-8052338" dz="-138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6158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 6" descr="Cup of Coffee">
                <a:extLst>
                  <a:ext uri="{FF2B5EF4-FFF2-40B4-BE49-F238E27FC236}">
                    <a16:creationId xmlns:a16="http://schemas.microsoft.com/office/drawing/2014/main" id="{58D58DA9-C701-EC36-0F88-C87B3408C8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43372" y="3426618"/>
                <a:ext cx="2245615" cy="2194866"/>
              </a:xfrm>
              <a:prstGeom prst="rect">
                <a:avLst/>
              </a:prstGeom>
              <a:effectLst>
                <a:outerShdw blurRad="571500" sx="101000" sy="101000" algn="ctr" rotWithShape="0">
                  <a:schemeClr val="accent1">
                    <a:lumMod val="50000"/>
                    <a:alpha val="50000"/>
                  </a:schemeClr>
                </a:outerShdw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720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fbeelding 32" descr="Afbeelding met boek, zwart-wit, ontwerp&#10;&#10;Automatisch gegenereerde beschrijving">
            <a:extLst>
              <a:ext uri="{FF2B5EF4-FFF2-40B4-BE49-F238E27FC236}">
                <a16:creationId xmlns:a16="http://schemas.microsoft.com/office/drawing/2014/main" id="{BCC5CFBC-B9D9-3AE6-2D5F-3CE8C8D2F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22060" r="18630" b="28836"/>
          <a:stretch/>
        </p:blipFill>
        <p:spPr>
          <a:xfrm>
            <a:off x="-13411" y="0"/>
            <a:ext cx="12205410" cy="6858002"/>
          </a:xfrm>
          <a:prstGeom prst="rect">
            <a:avLst/>
          </a:prstGeom>
        </p:spPr>
      </p:pic>
      <p:sp>
        <p:nvSpPr>
          <p:cNvPr id="6" name="Rechthoekige driehoek 5">
            <a:extLst>
              <a:ext uri="{FF2B5EF4-FFF2-40B4-BE49-F238E27FC236}">
                <a16:creationId xmlns:a16="http://schemas.microsoft.com/office/drawing/2014/main" id="{C73020E4-8E72-B1B4-7078-A00E88A92E33}"/>
              </a:ext>
            </a:extLst>
          </p:cNvPr>
          <p:cNvSpPr/>
          <p:nvPr/>
        </p:nvSpPr>
        <p:spPr>
          <a:xfrm flipH="1">
            <a:off x="11623040" y="6176962"/>
            <a:ext cx="568960" cy="681037"/>
          </a:xfrm>
          <a:prstGeom prst="rtTriangle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76000">
                <a:schemeClr val="tx1">
                  <a:lumMod val="85000"/>
                  <a:lumOff val="15000"/>
                  <a:tint val="23500"/>
                  <a:satMod val="160000"/>
                </a:schemeClr>
              </a:gs>
            </a:gsLst>
            <a:lin ang="9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ige driehoek 6">
            <a:extLst>
              <a:ext uri="{FF2B5EF4-FFF2-40B4-BE49-F238E27FC236}">
                <a16:creationId xmlns:a16="http://schemas.microsoft.com/office/drawing/2014/main" id="{022DFE98-E4CD-D72E-B770-A6C72F2BBCD4}"/>
              </a:ext>
            </a:extLst>
          </p:cNvPr>
          <p:cNvSpPr/>
          <p:nvPr/>
        </p:nvSpPr>
        <p:spPr>
          <a:xfrm flipV="1">
            <a:off x="11623040" y="6176962"/>
            <a:ext cx="568960" cy="681038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6B4E4CC5-8D97-E937-F355-7136A217C2CF}"/>
              </a:ext>
            </a:extLst>
          </p:cNvPr>
          <p:cNvGrpSpPr/>
          <p:nvPr/>
        </p:nvGrpSpPr>
        <p:grpSpPr>
          <a:xfrm rot="21182178">
            <a:off x="6746240" y="422295"/>
            <a:ext cx="2245360" cy="2646342"/>
            <a:chOff x="6746240" y="422295"/>
            <a:chExt cx="2245360" cy="2646342"/>
          </a:xfrm>
        </p:grpSpPr>
        <p:sp>
          <p:nvSpPr>
            <p:cNvPr id="10" name="Ezelsoor 9">
              <a:extLst>
                <a:ext uri="{FF2B5EF4-FFF2-40B4-BE49-F238E27FC236}">
                  <a16:creationId xmlns:a16="http://schemas.microsoft.com/office/drawing/2014/main" id="{18A5BC43-C4A0-26B2-4C4C-37281A06C342}"/>
                </a:ext>
              </a:extLst>
            </p:cNvPr>
            <p:cNvSpPr/>
            <p:nvPr/>
          </p:nvSpPr>
          <p:spPr>
            <a:xfrm>
              <a:off x="6746240" y="681037"/>
              <a:ext cx="2245360" cy="2387600"/>
            </a:xfrm>
            <a:prstGeom prst="foldedCorner">
              <a:avLst>
                <a:gd name="adj" fmla="val 1259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13954" dist="381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3CD2F6A1-0185-65F0-22DB-99B1777E9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15268" r="15268"/>
            <a:stretch/>
          </p:blipFill>
          <p:spPr bwMode="auto">
            <a:xfrm>
              <a:off x="6852712" y="783837"/>
              <a:ext cx="2032415" cy="194864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78036D9-4EA3-44A7-B707-6F637EDFB696}"/>
                </a:ext>
              </a:extLst>
            </p:cNvPr>
            <p:cNvSpPr/>
            <p:nvPr/>
          </p:nvSpPr>
          <p:spPr>
            <a:xfrm rot="20953973">
              <a:off x="7702780" y="422295"/>
              <a:ext cx="332277" cy="67426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C1F51A62-06FC-B9A1-1492-7D4B035F3F89}"/>
              </a:ext>
            </a:extLst>
          </p:cNvPr>
          <p:cNvGrpSpPr/>
          <p:nvPr/>
        </p:nvGrpSpPr>
        <p:grpSpPr>
          <a:xfrm rot="486484">
            <a:off x="9577228" y="1970306"/>
            <a:ext cx="2245360" cy="2733284"/>
            <a:chOff x="6746240" y="335353"/>
            <a:chExt cx="2245360" cy="2733284"/>
          </a:xfrm>
        </p:grpSpPr>
        <p:sp>
          <p:nvSpPr>
            <p:cNvPr id="16" name="Ezelsoor 15">
              <a:extLst>
                <a:ext uri="{FF2B5EF4-FFF2-40B4-BE49-F238E27FC236}">
                  <a16:creationId xmlns:a16="http://schemas.microsoft.com/office/drawing/2014/main" id="{6163B9CD-D74A-7FFF-9CEA-E1447C34E75F}"/>
                </a:ext>
              </a:extLst>
            </p:cNvPr>
            <p:cNvSpPr/>
            <p:nvPr/>
          </p:nvSpPr>
          <p:spPr>
            <a:xfrm>
              <a:off x="6746240" y="681037"/>
              <a:ext cx="2245360" cy="2387600"/>
            </a:xfrm>
            <a:prstGeom prst="foldedCorner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13954" dist="381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255492A7-E528-39F9-9515-C2C9DC8DF3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81" r="81"/>
            <a:stretch/>
          </p:blipFill>
          <p:spPr bwMode="auto">
            <a:xfrm>
              <a:off x="6852712" y="783837"/>
              <a:ext cx="2032415" cy="194864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C5AF32C-1009-9E6F-AEEF-9B3F2A9872EA}"/>
                </a:ext>
              </a:extLst>
            </p:cNvPr>
            <p:cNvSpPr/>
            <p:nvPr/>
          </p:nvSpPr>
          <p:spPr>
            <a:xfrm rot="908383">
              <a:off x="8159406" y="335353"/>
              <a:ext cx="332277" cy="67426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6893A3AF-28E5-D301-AB39-E86A1C4454B9}"/>
              </a:ext>
            </a:extLst>
          </p:cNvPr>
          <p:cNvGrpSpPr/>
          <p:nvPr/>
        </p:nvGrpSpPr>
        <p:grpSpPr>
          <a:xfrm rot="174382">
            <a:off x="6832735" y="3610336"/>
            <a:ext cx="2245360" cy="2646342"/>
            <a:chOff x="6746240" y="422295"/>
            <a:chExt cx="2245360" cy="2646342"/>
          </a:xfrm>
        </p:grpSpPr>
        <p:sp>
          <p:nvSpPr>
            <p:cNvPr id="20" name="Ezelsoor 19">
              <a:extLst>
                <a:ext uri="{FF2B5EF4-FFF2-40B4-BE49-F238E27FC236}">
                  <a16:creationId xmlns:a16="http://schemas.microsoft.com/office/drawing/2014/main" id="{12E9F690-3412-B4EA-1AB0-8CACD64A82E3}"/>
                </a:ext>
              </a:extLst>
            </p:cNvPr>
            <p:cNvSpPr/>
            <p:nvPr/>
          </p:nvSpPr>
          <p:spPr>
            <a:xfrm>
              <a:off x="6746240" y="681037"/>
              <a:ext cx="2245360" cy="2387600"/>
            </a:xfrm>
            <a:prstGeom prst="foldedCorner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13954" dist="381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DEE4A99A-6544-6684-F04D-7F1A226C2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186" b="186"/>
            <a:stretch/>
          </p:blipFill>
          <p:spPr bwMode="auto">
            <a:xfrm>
              <a:off x="6852712" y="783837"/>
              <a:ext cx="2032415" cy="194864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4D8508D-6B6B-8154-2C70-854DCA4DE918}"/>
                </a:ext>
              </a:extLst>
            </p:cNvPr>
            <p:cNvSpPr/>
            <p:nvPr/>
          </p:nvSpPr>
          <p:spPr>
            <a:xfrm rot="562754">
              <a:off x="7702780" y="422295"/>
              <a:ext cx="332277" cy="67426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8F3B876-9F58-5A3A-DEAF-EDD56C462697}"/>
              </a:ext>
            </a:extLst>
          </p:cNvPr>
          <p:cNvSpPr txBox="1"/>
          <p:nvPr/>
        </p:nvSpPr>
        <p:spPr>
          <a:xfrm>
            <a:off x="356073" y="1895904"/>
            <a:ext cx="4097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Once upon a time suppliers;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Where hard to reach and the right person in the organization unfindable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Didn’t understand the purpose and their role </a:t>
            </a:r>
          </a:p>
          <a:p>
            <a:pPr marL="285750" indent="-285750">
              <a:buFont typeface="Wingdings" pitchFamily="2" charset="2"/>
              <a:buChar char="§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Saw us as the ‘auditor’ which they didn’t want to talk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3E2E95-F33D-2819-329D-B2839DA1396A}"/>
              </a:ext>
            </a:extLst>
          </p:cNvPr>
          <p:cNvSpPr txBox="1"/>
          <p:nvPr/>
        </p:nvSpPr>
        <p:spPr>
          <a:xfrm>
            <a:off x="418454" y="404421"/>
            <a:ext cx="494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Chapter</a:t>
            </a:r>
            <a:r>
              <a:rPr lang="nl-N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1</a:t>
            </a:r>
          </a:p>
          <a:p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Hard </a:t>
            </a:r>
            <a:r>
              <a:rPr lang="nl-NL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work</a:t>
            </a:r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40" name="Tijdelijke aanduiding voor dianummer 12">
            <a:extLst>
              <a:ext uri="{FF2B5EF4-FFF2-40B4-BE49-F238E27FC236}">
                <a16:creationId xmlns:a16="http://schemas.microsoft.com/office/drawing/2014/main" id="{DFDBF197-22D7-830B-9CE8-F432D8C9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454" y="6348170"/>
            <a:ext cx="2680818" cy="365125"/>
          </a:xfrm>
        </p:spPr>
        <p:txBody>
          <a:bodyPr lIns="0" tIns="0" rIns="0" bIns="0"/>
          <a:lstStyle/>
          <a:p>
            <a:pPr algn="l"/>
            <a:fld id="{98EC3EF2-7E2E-C74D-99CB-CBEFB42ABECC}" type="slidenum">
              <a:rPr lang="nl-NL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pPr algn="l"/>
              <a:t>2</a:t>
            </a:fld>
            <a:endParaRPr lang="nl-NL" dirty="0">
              <a:solidFill>
                <a:schemeClr val="tx1">
                  <a:lumMod val="50000"/>
                  <a:lumOff val="50000"/>
                </a:schemeClr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584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 descr="Afbeelding met boek, zwart-wit, ontwerp&#10;&#10;Automatisch gegenereerde beschrijving">
            <a:extLst>
              <a:ext uri="{FF2B5EF4-FFF2-40B4-BE49-F238E27FC236}">
                <a16:creationId xmlns:a16="http://schemas.microsoft.com/office/drawing/2014/main" id="{2D03D274-D377-120C-8CE1-111587A3A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22060" r="18630" b="28836"/>
          <a:stretch/>
        </p:blipFill>
        <p:spPr>
          <a:xfrm>
            <a:off x="-13411" y="0"/>
            <a:ext cx="12205410" cy="685800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8F3B876-9F58-5A3A-DEAF-EDD56C462697}"/>
              </a:ext>
            </a:extLst>
          </p:cNvPr>
          <p:cNvSpPr txBox="1"/>
          <p:nvPr/>
        </p:nvSpPr>
        <p:spPr>
          <a:xfrm>
            <a:off x="377273" y="1638525"/>
            <a:ext cx="5190051" cy="45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But when SURF compliance’s team arrived.</a:t>
            </a: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We: 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Had tough discussions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Put deadlines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Promised to disclose the outcomes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Involved the Dutch Data Protection Authority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Stayed friendly but clear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Showed the benefits of working together</a:t>
            </a:r>
          </a:p>
          <a:p>
            <a:pPr marL="285750" indent="-285750">
              <a:lnSpc>
                <a:spcPct val="135000"/>
              </a:lnSpc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Showed we wanted to help think about measures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3E2E95-F33D-2819-329D-B2839DA1396A}"/>
              </a:ext>
            </a:extLst>
          </p:cNvPr>
          <p:cNvSpPr txBox="1"/>
          <p:nvPr/>
        </p:nvSpPr>
        <p:spPr>
          <a:xfrm>
            <a:off x="418454" y="404421"/>
            <a:ext cx="5220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Chapter</a:t>
            </a:r>
            <a:r>
              <a:rPr lang="nl-N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2</a:t>
            </a:r>
          </a:p>
          <a:p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Trust </a:t>
            </a:r>
            <a:r>
              <a:rPr lang="nl-NL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nl-NL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collaboration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FB048C4-12DE-6DD3-8066-AE85844F002C}"/>
              </a:ext>
            </a:extLst>
          </p:cNvPr>
          <p:cNvSpPr txBox="1"/>
          <p:nvPr/>
        </p:nvSpPr>
        <p:spPr>
          <a:xfrm>
            <a:off x="6399345" y="1767214"/>
            <a:ext cx="5474851" cy="4288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After the big battle a new relation started to grow… </a:t>
            </a: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and we had many meals together online.</a:t>
            </a:r>
          </a:p>
        </p:txBody>
      </p:sp>
      <p:pic>
        <p:nvPicPr>
          <p:cNvPr id="34" name="Afbeelding 33" descr="Afbeelding met duisternis, Graphics, kunst&#10;&#10;Automatisch gegenereerde beschrijving">
            <a:extLst>
              <a:ext uri="{FF2B5EF4-FFF2-40B4-BE49-F238E27FC236}">
                <a16:creationId xmlns:a16="http://schemas.microsoft.com/office/drawing/2014/main" id="{0B640445-80AC-78ED-E792-7E12F1C187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44248" t="31700" r="10398" b="11131"/>
          <a:stretch/>
        </p:blipFill>
        <p:spPr>
          <a:xfrm>
            <a:off x="8778664" y="513917"/>
            <a:ext cx="3525048" cy="2961552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03B61DB8-D36D-7154-0B9E-9AF4428E5EA6}"/>
              </a:ext>
            </a:extLst>
          </p:cNvPr>
          <p:cNvGrpSpPr>
            <a:grpSpLocks noChangeAspect="1"/>
          </p:cNvGrpSpPr>
          <p:nvPr/>
        </p:nvGrpSpPr>
        <p:grpSpPr>
          <a:xfrm rot="174382">
            <a:off x="7665291" y="2453646"/>
            <a:ext cx="2474157" cy="2916000"/>
            <a:chOff x="6746240" y="422295"/>
            <a:chExt cx="2245360" cy="2646342"/>
          </a:xfrm>
        </p:grpSpPr>
        <p:sp>
          <p:nvSpPr>
            <p:cNvPr id="28" name="Ezelsoor 27">
              <a:extLst>
                <a:ext uri="{FF2B5EF4-FFF2-40B4-BE49-F238E27FC236}">
                  <a16:creationId xmlns:a16="http://schemas.microsoft.com/office/drawing/2014/main" id="{742BDF54-23C8-203D-38CC-6A1118F5CFC1}"/>
                </a:ext>
              </a:extLst>
            </p:cNvPr>
            <p:cNvSpPr/>
            <p:nvPr/>
          </p:nvSpPr>
          <p:spPr>
            <a:xfrm>
              <a:off x="6746240" y="681037"/>
              <a:ext cx="2245360" cy="2387600"/>
            </a:xfrm>
            <a:prstGeom prst="foldedCorner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13954" dist="381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551AEA43-0E02-CBE1-CC85-983C942C8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t="292" b="292"/>
            <a:stretch/>
          </p:blipFill>
          <p:spPr bwMode="auto">
            <a:xfrm>
              <a:off x="6852712" y="783837"/>
              <a:ext cx="2032415" cy="194864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0BFE9E5-D0F8-D65B-19F1-5E173B78A420}"/>
                </a:ext>
              </a:extLst>
            </p:cNvPr>
            <p:cNvSpPr/>
            <p:nvPr/>
          </p:nvSpPr>
          <p:spPr>
            <a:xfrm rot="562754">
              <a:off x="7702780" y="422295"/>
              <a:ext cx="332277" cy="67426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6" name="Tijdelijke aanduiding voor dianummer 12">
            <a:extLst>
              <a:ext uri="{FF2B5EF4-FFF2-40B4-BE49-F238E27FC236}">
                <a16:creationId xmlns:a16="http://schemas.microsoft.com/office/drawing/2014/main" id="{81A0E3A6-E59C-DD10-3ADF-F63ED3AE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454" y="6348170"/>
            <a:ext cx="2680818" cy="365125"/>
          </a:xfrm>
        </p:spPr>
        <p:txBody>
          <a:bodyPr lIns="0" tIns="0" rIns="0" bIns="0"/>
          <a:lstStyle/>
          <a:p>
            <a:pPr algn="l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4</a:t>
            </a:r>
          </a:p>
        </p:txBody>
      </p:sp>
      <p:sp>
        <p:nvSpPr>
          <p:cNvPr id="37" name="Tijdelijke aanduiding voor dianummer 12">
            <a:extLst>
              <a:ext uri="{FF2B5EF4-FFF2-40B4-BE49-F238E27FC236}">
                <a16:creationId xmlns:a16="http://schemas.microsoft.com/office/drawing/2014/main" id="{226831DB-C3B3-E49C-FEF0-C5DDAFA48B7D}"/>
              </a:ext>
            </a:extLst>
          </p:cNvPr>
          <p:cNvSpPr txBox="1">
            <a:spLocks/>
          </p:cNvSpPr>
          <p:nvPr/>
        </p:nvSpPr>
        <p:spPr>
          <a:xfrm>
            <a:off x="9090908" y="6348170"/>
            <a:ext cx="268081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1374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ek, zwart-wit, ontwerp&#10;&#10;Automatisch gegenereerde beschrijving">
            <a:extLst>
              <a:ext uri="{FF2B5EF4-FFF2-40B4-BE49-F238E27FC236}">
                <a16:creationId xmlns:a16="http://schemas.microsoft.com/office/drawing/2014/main" id="{CABF7420-C56E-C50D-607D-DA9105C20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22060" r="18630" b="28836"/>
          <a:stretch/>
        </p:blipFill>
        <p:spPr>
          <a:xfrm>
            <a:off x="-13411" y="0"/>
            <a:ext cx="12205410" cy="6858002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1055D37-70ED-C0D5-FD25-476B2799511B}"/>
              </a:ext>
            </a:extLst>
          </p:cNvPr>
          <p:cNvGrpSpPr/>
          <p:nvPr/>
        </p:nvGrpSpPr>
        <p:grpSpPr>
          <a:xfrm rot="16200000">
            <a:off x="11793226" y="-36699"/>
            <a:ext cx="377274" cy="420273"/>
            <a:chOff x="11814726" y="6437726"/>
            <a:chExt cx="377274" cy="420273"/>
          </a:xfrm>
        </p:grpSpPr>
        <p:sp>
          <p:nvSpPr>
            <p:cNvPr id="6" name="Rechthoekige driehoek 5">
              <a:extLst>
                <a:ext uri="{FF2B5EF4-FFF2-40B4-BE49-F238E27FC236}">
                  <a16:creationId xmlns:a16="http://schemas.microsoft.com/office/drawing/2014/main" id="{C73020E4-8E72-B1B4-7078-A00E88A92E33}"/>
                </a:ext>
              </a:extLst>
            </p:cNvPr>
            <p:cNvSpPr/>
            <p:nvPr/>
          </p:nvSpPr>
          <p:spPr>
            <a:xfrm flipH="1">
              <a:off x="11814726" y="6437726"/>
              <a:ext cx="377274" cy="420273"/>
            </a:xfrm>
            <a:prstGeom prst="rtTriangle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76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9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 6">
              <a:extLst>
                <a:ext uri="{FF2B5EF4-FFF2-40B4-BE49-F238E27FC236}">
                  <a16:creationId xmlns:a16="http://schemas.microsoft.com/office/drawing/2014/main" id="{022DFE98-E4CD-D72E-B770-A6C72F2BBCD4}"/>
                </a:ext>
              </a:extLst>
            </p:cNvPr>
            <p:cNvSpPr/>
            <p:nvPr/>
          </p:nvSpPr>
          <p:spPr>
            <a:xfrm flipV="1">
              <a:off x="11814726" y="6437726"/>
              <a:ext cx="377273" cy="420273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8F3B876-9F58-5A3A-DEAF-EDD56C462697}"/>
              </a:ext>
            </a:extLst>
          </p:cNvPr>
          <p:cNvSpPr txBox="1"/>
          <p:nvPr/>
        </p:nvSpPr>
        <p:spPr>
          <a:xfrm>
            <a:off x="356072" y="1895904"/>
            <a:ext cx="521691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Miracles started to happen...</a:t>
            </a: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We collaborated on finding the best technical and legal solutions</a:t>
            </a: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Had sessions with many people from different teams, legal, security, privacy, development </a:t>
            </a: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They started to trust us and asked for advice</a:t>
            </a:r>
          </a:p>
          <a:p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Together we built a safe and privacy friendly tool for all research and education in Europe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3E2E95-F33D-2819-329D-B2839DA1396A}"/>
              </a:ext>
            </a:extLst>
          </p:cNvPr>
          <p:cNvSpPr txBox="1"/>
          <p:nvPr/>
        </p:nvSpPr>
        <p:spPr>
          <a:xfrm>
            <a:off x="418454" y="404421"/>
            <a:ext cx="48986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Chapter</a:t>
            </a:r>
            <a:r>
              <a:rPr lang="nl-NL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3</a:t>
            </a:r>
          </a:p>
          <a:p>
            <a:r>
              <a:rPr lang="nl-NL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Together</a:t>
            </a:r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we </a:t>
            </a:r>
            <a:r>
              <a:rPr lang="nl-NL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create</a:t>
            </a:r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data </a:t>
            </a:r>
            <a:r>
              <a:rPr lang="nl-NL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protection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FB048C4-12DE-6DD3-8066-AE85844F002C}"/>
              </a:ext>
            </a:extLst>
          </p:cNvPr>
          <p:cNvSpPr txBox="1"/>
          <p:nvPr/>
        </p:nvSpPr>
        <p:spPr>
          <a:xfrm>
            <a:off x="6394488" y="404421"/>
            <a:ext cx="5474851" cy="603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The End…. </a:t>
            </a:r>
          </a:p>
          <a:p>
            <a:pPr algn="ctr"/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Or </a:t>
            </a:r>
            <a:r>
              <a:rPr lang="nl-N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just</a:t>
            </a:r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nl-N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the</a:t>
            </a:r>
            <a:r>
              <a:rPr lang="nl-N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nl-N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Beginning</a:t>
            </a:r>
            <a:endParaRPr lang="nl-NL" b="1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nl-NL" sz="1800" b="1" dirty="0">
              <a:solidFill>
                <a:schemeClr val="tx1">
                  <a:lumMod val="75000"/>
                  <a:lumOff val="25000"/>
                </a:schemeClr>
              </a:solidFill>
              <a:latin typeface="Harrington" pitchFamily="82" charset="77"/>
            </a:endParaRPr>
          </a:p>
          <a:p>
            <a:pPr algn="ctr"/>
            <a:endParaRPr lang="nl-NL" b="1" dirty="0">
              <a:solidFill>
                <a:schemeClr val="tx1">
                  <a:lumMod val="75000"/>
                  <a:lumOff val="25000"/>
                </a:schemeClr>
              </a:solidFill>
              <a:latin typeface="Harrington" pitchFamily="82" charset="77"/>
            </a:endParaRPr>
          </a:p>
          <a:p>
            <a:pPr algn="ctr"/>
            <a:endParaRPr lang="nl-NL" sz="1800" b="1" dirty="0">
              <a:solidFill>
                <a:schemeClr val="tx1">
                  <a:lumMod val="75000"/>
                  <a:lumOff val="25000"/>
                </a:schemeClr>
              </a:solidFill>
              <a:latin typeface="Harrington" pitchFamily="82" charset="77"/>
            </a:endParaRPr>
          </a:p>
          <a:p>
            <a:pPr algn="ctr"/>
            <a:r>
              <a:rPr lang="nl-N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rrington" pitchFamily="82" charset="77"/>
              </a:rPr>
              <a:t> </a:t>
            </a: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135000"/>
              </a:lnSpc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nl-NL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nl-N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Coming</a:t>
            </a: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up -  </a:t>
            </a:r>
            <a:r>
              <a:rPr lang="nl-N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Many</a:t>
            </a: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more compliance </a:t>
            </a:r>
            <a:r>
              <a:rPr lang="nl-N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stories</a:t>
            </a: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 </a:t>
            </a:r>
          </a:p>
          <a:p>
            <a:pPr algn="ctr"/>
            <a:endParaRPr lang="nl-NL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‘</a:t>
            </a: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The G Files’</a:t>
            </a:r>
          </a:p>
          <a:p>
            <a:pPr algn="ctr"/>
            <a:r>
              <a:rPr lang="nl-N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planned</a:t>
            </a:r>
            <a:r>
              <a:rPr lang="nl-N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 next </a:t>
            </a:r>
            <a:r>
              <a:rPr lang="nl-N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anose="02090604020004020304" pitchFamily="18" charset="77"/>
              </a:rPr>
              <a:t>fall</a:t>
            </a:r>
            <a:endParaRPr lang="nl-NL" sz="18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anose="02090604020004020304" pitchFamily="18" charset="77"/>
            </a:endParaRP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03B61DB8-D36D-7154-0B9E-9AF4428E5EA6}"/>
              </a:ext>
            </a:extLst>
          </p:cNvPr>
          <p:cNvGrpSpPr>
            <a:grpSpLocks noChangeAspect="1"/>
          </p:cNvGrpSpPr>
          <p:nvPr/>
        </p:nvGrpSpPr>
        <p:grpSpPr>
          <a:xfrm rot="412875" flipH="1">
            <a:off x="7612773" y="964386"/>
            <a:ext cx="3268327" cy="3970897"/>
            <a:chOff x="6746240" y="340613"/>
            <a:chExt cx="2245360" cy="2728024"/>
          </a:xfrm>
        </p:grpSpPr>
        <p:sp>
          <p:nvSpPr>
            <p:cNvPr id="28" name="Ezelsoor 27">
              <a:extLst>
                <a:ext uri="{FF2B5EF4-FFF2-40B4-BE49-F238E27FC236}">
                  <a16:creationId xmlns:a16="http://schemas.microsoft.com/office/drawing/2014/main" id="{742BDF54-23C8-203D-38CC-6A1118F5CFC1}"/>
                </a:ext>
              </a:extLst>
            </p:cNvPr>
            <p:cNvSpPr/>
            <p:nvPr/>
          </p:nvSpPr>
          <p:spPr>
            <a:xfrm>
              <a:off x="6746240" y="681037"/>
              <a:ext cx="2245360" cy="2387600"/>
            </a:xfrm>
            <a:prstGeom prst="foldedCorner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213954" dist="38100" dir="5400000" algn="t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551AEA43-0E02-CBE1-CC85-983C942C8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278" b="278"/>
            <a:stretch/>
          </p:blipFill>
          <p:spPr bwMode="auto">
            <a:xfrm>
              <a:off x="6852712" y="783837"/>
              <a:ext cx="2032415" cy="194864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0BFE9E5-D0F8-D65B-19F1-5E173B78A420}"/>
                </a:ext>
              </a:extLst>
            </p:cNvPr>
            <p:cNvSpPr/>
            <p:nvPr/>
          </p:nvSpPr>
          <p:spPr>
            <a:xfrm rot="20840080">
              <a:off x="7130366" y="340613"/>
              <a:ext cx="332277" cy="67426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Tijdelijke aanduiding voor dianummer 12">
            <a:extLst>
              <a:ext uri="{FF2B5EF4-FFF2-40B4-BE49-F238E27FC236}">
                <a16:creationId xmlns:a16="http://schemas.microsoft.com/office/drawing/2014/main" id="{A61C752C-12F1-5CA0-0E2E-4FB790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8454" y="6348170"/>
            <a:ext cx="2680818" cy="365125"/>
          </a:xfrm>
        </p:spPr>
        <p:txBody>
          <a:bodyPr lIns="0" tIns="0" rIns="0" bIns="0"/>
          <a:lstStyle/>
          <a:p>
            <a:pPr algn="l"/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6</a:t>
            </a:r>
          </a:p>
        </p:txBody>
      </p:sp>
      <p:sp>
        <p:nvSpPr>
          <p:cNvPr id="14" name="Tijdelijke aanduiding voor dianummer 12">
            <a:extLst>
              <a:ext uri="{FF2B5EF4-FFF2-40B4-BE49-F238E27FC236}">
                <a16:creationId xmlns:a16="http://schemas.microsoft.com/office/drawing/2014/main" id="{4FC060C9-308A-63A6-C4B9-5CEE8684B96B}"/>
              </a:ext>
            </a:extLst>
          </p:cNvPr>
          <p:cNvSpPr txBox="1">
            <a:spLocks/>
          </p:cNvSpPr>
          <p:nvPr/>
        </p:nvSpPr>
        <p:spPr>
          <a:xfrm>
            <a:off x="9090908" y="6348170"/>
            <a:ext cx="268081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 panose="02090604020004020304" pitchFamily="18" charset="77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32859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koffiebeker, Stillevenfotografie, koffie, kop&#10;&#10;Automatisch gegenereerde beschrijving">
            <a:extLst>
              <a:ext uri="{FF2B5EF4-FFF2-40B4-BE49-F238E27FC236}">
                <a16:creationId xmlns:a16="http://schemas.microsoft.com/office/drawing/2014/main" id="{0709530E-66DE-6A98-6C5D-49F1BD4C1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66"/>
          <a:stretch/>
        </p:blipFill>
        <p:spPr>
          <a:xfrm>
            <a:off x="6096000" y="213"/>
            <a:ext cx="6178038" cy="6860984"/>
          </a:xfrm>
          <a:prstGeom prst="rect">
            <a:avLst/>
          </a:prstGeom>
        </p:spPr>
      </p:pic>
      <p:sp>
        <p:nvSpPr>
          <p:cNvPr id="55" name="Rechthoek 54">
            <a:extLst>
              <a:ext uri="{FF2B5EF4-FFF2-40B4-BE49-F238E27FC236}">
                <a16:creationId xmlns:a16="http://schemas.microsoft.com/office/drawing/2014/main" id="{83002F83-D713-D3E0-B98B-95B3C4AFD3DA}"/>
              </a:ext>
            </a:extLst>
          </p:cNvPr>
          <p:cNvSpPr/>
          <p:nvPr/>
        </p:nvSpPr>
        <p:spPr>
          <a:xfrm>
            <a:off x="-7814" y="5581"/>
            <a:ext cx="6096000" cy="6858817"/>
          </a:xfrm>
          <a:prstGeom prst="rect">
            <a:avLst/>
          </a:prstGeom>
          <a:solidFill>
            <a:srgbClr val="5376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4D9BC344-FF39-03AB-5B86-A75E76A213F7}"/>
              </a:ext>
            </a:extLst>
          </p:cNvPr>
          <p:cNvGrpSpPr/>
          <p:nvPr/>
        </p:nvGrpSpPr>
        <p:grpSpPr>
          <a:xfrm flipH="1">
            <a:off x="-17112" y="0"/>
            <a:ext cx="6217142" cy="6864399"/>
            <a:chOff x="5973382" y="121916"/>
            <a:chExt cx="6217142" cy="6864399"/>
          </a:xfrm>
          <a:effectLst/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944DA830-99F0-3889-D441-44E8F96CF679}"/>
                </a:ext>
              </a:extLst>
            </p:cNvPr>
            <p:cNvSpPr/>
            <p:nvPr/>
          </p:nvSpPr>
          <p:spPr>
            <a:xfrm>
              <a:off x="6093039" y="121918"/>
              <a:ext cx="6097485" cy="685881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50000"/>
                  </a:schemeClr>
                </a:gs>
                <a:gs pos="100000">
                  <a:schemeClr val="accent1">
                    <a:lumMod val="75000"/>
                    <a:alpha val="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08DD855-FE87-88DC-E7BC-67CC1FE2268C}"/>
                </a:ext>
              </a:extLst>
            </p:cNvPr>
            <p:cNvSpPr/>
            <p:nvPr/>
          </p:nvSpPr>
          <p:spPr>
            <a:xfrm>
              <a:off x="6093035" y="121919"/>
              <a:ext cx="532833" cy="6858001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lumMod val="50000"/>
                    <a:alpha val="0"/>
                  </a:schemeClr>
                </a:gs>
                <a:gs pos="50000">
                  <a:schemeClr val="accent1">
                    <a:lumMod val="50000"/>
                    <a:alpha val="60000"/>
                  </a:schemeClr>
                </a:gs>
                <a:gs pos="31000">
                  <a:schemeClr val="accent1">
                    <a:lumMod val="50000"/>
                    <a:alpha val="80000"/>
                  </a:schemeClr>
                </a:gs>
                <a:gs pos="80000">
                  <a:schemeClr val="accent1">
                    <a:lumMod val="5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Rechthoek met aan één zijde afgeronde hoeken 41">
              <a:extLst>
                <a:ext uri="{FF2B5EF4-FFF2-40B4-BE49-F238E27FC236}">
                  <a16:creationId xmlns:a16="http://schemas.microsoft.com/office/drawing/2014/main" id="{82854277-6C70-91CD-BEC1-57D59B5C3704}"/>
                </a:ext>
              </a:extLst>
            </p:cNvPr>
            <p:cNvSpPr/>
            <p:nvPr/>
          </p:nvSpPr>
          <p:spPr>
            <a:xfrm rot="16200000">
              <a:off x="2614793" y="3480505"/>
              <a:ext cx="6864399" cy="1472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8E75B73F-B61D-C728-B3FA-17F3F6023E30}"/>
              </a:ext>
            </a:extLst>
          </p:cNvPr>
          <p:cNvSpPr txBox="1"/>
          <p:nvPr/>
        </p:nvSpPr>
        <p:spPr>
          <a:xfrm>
            <a:off x="338017" y="340124"/>
            <a:ext cx="5222183" cy="83099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0" indent="0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breaking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story on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big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of </a:t>
            </a: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223D6B-8333-B33F-EA23-F7FD4D06F113}"/>
              </a:ext>
            </a:extLst>
          </p:cNvPr>
          <p:cNvSpPr txBox="1"/>
          <p:nvPr/>
        </p:nvSpPr>
        <p:spPr>
          <a:xfrm>
            <a:off x="2266062" y="1400119"/>
            <a:ext cx="3325434" cy="202888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0" indent="0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00" dirty="0">
                <a:solidFill>
                  <a:schemeClr val="bg1"/>
                </a:solidFill>
              </a:rPr>
              <a:t>How </a:t>
            </a:r>
            <a:r>
              <a:rPr lang="nl-NL" sz="1400" dirty="0" err="1">
                <a:solidFill>
                  <a:schemeClr val="bg1"/>
                </a:solidFill>
              </a:rPr>
              <a:t>to</a:t>
            </a:r>
            <a:r>
              <a:rPr lang="nl-NL" sz="1400" dirty="0">
                <a:solidFill>
                  <a:schemeClr val="bg1"/>
                </a:solidFill>
              </a:rPr>
              <a:t> deal </a:t>
            </a:r>
            <a:r>
              <a:rPr lang="nl-NL" sz="1400" dirty="0" err="1">
                <a:solidFill>
                  <a:schemeClr val="bg1"/>
                </a:solidFill>
              </a:rPr>
              <a:t>with</a:t>
            </a:r>
            <a:r>
              <a:rPr lang="nl-NL" sz="1400" dirty="0">
                <a:solidFill>
                  <a:schemeClr val="bg1"/>
                </a:solidFill>
              </a:rPr>
              <a:t> big Tech is </a:t>
            </a:r>
            <a:r>
              <a:rPr lang="nl-NL" sz="1400" dirty="0" err="1">
                <a:solidFill>
                  <a:schemeClr val="bg1"/>
                </a:solidFill>
              </a:rPr>
              <a:t>written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by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expert team of SURF </a:t>
            </a:r>
            <a:r>
              <a:rPr lang="nl-NL" sz="1400" dirty="0" err="1">
                <a:solidFill>
                  <a:schemeClr val="bg1"/>
                </a:solidFill>
              </a:rPr>
              <a:t>who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not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only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knows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how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to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tell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story but </a:t>
            </a:r>
            <a:r>
              <a:rPr lang="nl-NL" sz="1400" dirty="0" err="1">
                <a:solidFill>
                  <a:schemeClr val="bg1"/>
                </a:solidFill>
              </a:rPr>
              <a:t>also</a:t>
            </a:r>
            <a:r>
              <a:rPr lang="nl-NL" sz="1400" dirty="0">
                <a:solidFill>
                  <a:schemeClr val="bg1"/>
                </a:solidFill>
              </a:rPr>
              <a:t> have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ability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to</a:t>
            </a:r>
            <a:r>
              <a:rPr lang="nl-NL" sz="1400" dirty="0">
                <a:solidFill>
                  <a:schemeClr val="bg1"/>
                </a:solidFill>
              </a:rPr>
              <a:t> draw </a:t>
            </a:r>
            <a:r>
              <a:rPr lang="nl-NL" sz="1400" dirty="0" err="1">
                <a:solidFill>
                  <a:schemeClr val="bg1"/>
                </a:solidFill>
              </a:rPr>
              <a:t>lessons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from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their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own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experiences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explicitly</a:t>
            </a:r>
            <a:r>
              <a:rPr lang="nl-NL" sz="1400" dirty="0">
                <a:solidFill>
                  <a:schemeClr val="bg1"/>
                </a:solidFill>
              </a:rPr>
              <a:t> focus on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“</a:t>
            </a:r>
            <a:r>
              <a:rPr lang="nl-NL" sz="1400" dirty="0" err="1">
                <a:solidFill>
                  <a:schemeClr val="bg1"/>
                </a:solidFill>
              </a:rPr>
              <a:t>what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works</a:t>
            </a:r>
            <a:r>
              <a:rPr lang="nl-NL" sz="1400" dirty="0">
                <a:solidFill>
                  <a:schemeClr val="bg1"/>
                </a:solidFill>
              </a:rPr>
              <a:t>” in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engagement </a:t>
            </a:r>
            <a:r>
              <a:rPr lang="nl-NL" sz="1400" dirty="0" err="1">
                <a:solidFill>
                  <a:schemeClr val="bg1"/>
                </a:solidFill>
              </a:rPr>
              <a:t>with</a:t>
            </a:r>
            <a:r>
              <a:rPr lang="nl-NL" sz="1400" dirty="0">
                <a:solidFill>
                  <a:schemeClr val="bg1"/>
                </a:solidFill>
              </a:rPr>
              <a:t> big </a:t>
            </a:r>
            <a:r>
              <a:rPr lang="nl-NL" sz="1400" dirty="0" err="1">
                <a:solidFill>
                  <a:schemeClr val="bg1"/>
                </a:solidFill>
              </a:rPr>
              <a:t>tech</a:t>
            </a:r>
            <a:r>
              <a:rPr lang="nl-NL" sz="1400" dirty="0">
                <a:solidFill>
                  <a:schemeClr val="bg1"/>
                </a:solidFill>
              </a:rPr>
              <a:t>. It is a </a:t>
            </a:r>
            <a:r>
              <a:rPr lang="nl-NL" sz="1400" dirty="0" err="1">
                <a:solidFill>
                  <a:schemeClr val="bg1"/>
                </a:solidFill>
              </a:rPr>
              <a:t>refreshing</a:t>
            </a:r>
            <a:r>
              <a:rPr lang="nl-NL" sz="1400" dirty="0">
                <a:solidFill>
                  <a:schemeClr val="bg1"/>
                </a:solidFill>
              </a:rPr>
              <a:t> new way of </a:t>
            </a:r>
            <a:r>
              <a:rPr lang="nl-NL" sz="1400" dirty="0" err="1">
                <a:solidFill>
                  <a:schemeClr val="bg1"/>
                </a:solidFill>
              </a:rPr>
              <a:t>focusing</a:t>
            </a:r>
            <a:r>
              <a:rPr lang="nl-NL" sz="1400" dirty="0">
                <a:solidFill>
                  <a:schemeClr val="bg1"/>
                </a:solidFill>
              </a:rPr>
              <a:t> on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positive</a:t>
            </a:r>
            <a:r>
              <a:rPr lang="nl-NL" sz="1400" dirty="0">
                <a:solidFill>
                  <a:schemeClr val="bg1"/>
                </a:solidFill>
              </a:rPr>
              <a:t> side of </a:t>
            </a:r>
            <a:r>
              <a:rPr lang="nl-NL" sz="1400" dirty="0" err="1">
                <a:solidFill>
                  <a:schemeClr val="bg1"/>
                </a:solidFill>
              </a:rPr>
              <a:t>working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with</a:t>
            </a:r>
            <a:r>
              <a:rPr lang="nl-NL" sz="1400" dirty="0">
                <a:solidFill>
                  <a:schemeClr val="bg1"/>
                </a:solidFill>
              </a:rPr>
              <a:t> big </a:t>
            </a:r>
            <a:r>
              <a:rPr lang="nl-NL" sz="1400" dirty="0" err="1">
                <a:solidFill>
                  <a:schemeClr val="bg1"/>
                </a:solidFill>
              </a:rPr>
              <a:t>tech</a:t>
            </a:r>
            <a:r>
              <a:rPr lang="nl-NL" sz="1400" dirty="0">
                <a:solidFill>
                  <a:schemeClr val="bg1"/>
                </a:solidFill>
              </a:rPr>
              <a:t>. </a:t>
            </a:r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0B5C742-A6E2-2B76-9369-54809047091E}"/>
              </a:ext>
            </a:extLst>
          </p:cNvPr>
          <p:cNvSpPr txBox="1"/>
          <p:nvPr/>
        </p:nvSpPr>
        <p:spPr>
          <a:xfrm>
            <a:off x="328236" y="4822156"/>
            <a:ext cx="5253478" cy="95410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‘’A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truly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magnificent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story of hope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big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awesome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of </a:t>
            </a:r>
            <a:r>
              <a:rPr lang="nl-NL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users’’  </a:t>
            </a:r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de </a:t>
            </a:r>
            <a:r>
              <a:rPr lang="nl-NL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Ranitz</a:t>
            </a:r>
            <a:r>
              <a:rPr lang="nl-NL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CEO SURF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D226C83-C578-AC05-D5FD-26C75C87AEEA}"/>
              </a:ext>
            </a:extLst>
          </p:cNvPr>
          <p:cNvSpPr txBox="1"/>
          <p:nvPr/>
        </p:nvSpPr>
        <p:spPr>
          <a:xfrm>
            <a:off x="5034844" y="8308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5B8D66E5-B6B3-6A1B-BC7A-5717CCC83502}"/>
              </a:ext>
            </a:extLst>
          </p:cNvPr>
          <p:cNvSpPr txBox="1"/>
          <p:nvPr/>
        </p:nvSpPr>
        <p:spPr>
          <a:xfrm>
            <a:off x="6631800" y="5299209"/>
            <a:ext cx="362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latin typeface="American Typewriter" panose="02090604020004020304" pitchFamily="18" charset="77"/>
              </a:rPr>
              <a:t>Interested</a:t>
            </a:r>
            <a:r>
              <a:rPr lang="nl-NL" dirty="0">
                <a:latin typeface="American Typewriter" panose="02090604020004020304" pitchFamily="18" charset="77"/>
              </a:rPr>
              <a:t> in more: </a:t>
            </a:r>
          </a:p>
          <a:p>
            <a:endParaRPr lang="nl-NL" dirty="0">
              <a:latin typeface="American Typewriter" panose="02090604020004020304" pitchFamily="18" charset="77"/>
            </a:endParaRPr>
          </a:p>
          <a:p>
            <a:r>
              <a:rPr lang="nl-NL" dirty="0">
                <a:latin typeface="American Typewriter" panose="02090604020004020304" pitchFamily="18" charset="77"/>
              </a:rPr>
              <a:t>contact </a:t>
            </a:r>
            <a:r>
              <a:rPr lang="nl-NL" dirty="0" err="1">
                <a:latin typeface="American Typewriter" panose="02090604020004020304" pitchFamily="18" charset="77"/>
              </a:rPr>
              <a:t>us</a:t>
            </a:r>
            <a:r>
              <a:rPr lang="nl-NL" dirty="0">
                <a:latin typeface="American Typewriter" panose="02090604020004020304" pitchFamily="18" charset="77"/>
              </a:rPr>
              <a:t> at</a:t>
            </a:r>
          </a:p>
          <a:p>
            <a:r>
              <a:rPr lang="nl-NL" dirty="0">
                <a:latin typeface="American Typewriter" panose="02090604020004020304" pitchFamily="18" charset="77"/>
                <a:hlinkClick r:id="rId4"/>
              </a:rPr>
              <a:t>sandy.janssen@surf.nl</a:t>
            </a:r>
            <a:r>
              <a:rPr lang="nl-NL" dirty="0"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53585FC-4C11-98B9-5AC7-AFBED5923756}"/>
              </a:ext>
            </a:extLst>
          </p:cNvPr>
          <p:cNvSpPr txBox="1"/>
          <p:nvPr/>
        </p:nvSpPr>
        <p:spPr>
          <a:xfrm>
            <a:off x="2266062" y="3582738"/>
            <a:ext cx="3294138" cy="9541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Their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ground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breaking</a:t>
            </a:r>
            <a:r>
              <a:rPr lang="nl-NL" sz="1400" dirty="0">
                <a:solidFill>
                  <a:schemeClr val="bg1"/>
                </a:solidFill>
              </a:rPr>
              <a:t> way of </a:t>
            </a:r>
            <a:r>
              <a:rPr lang="nl-NL" sz="1400" dirty="0" err="1">
                <a:solidFill>
                  <a:schemeClr val="bg1"/>
                </a:solidFill>
              </a:rPr>
              <a:t>dealing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with</a:t>
            </a:r>
            <a:r>
              <a:rPr lang="nl-NL" sz="1400" dirty="0">
                <a:solidFill>
                  <a:schemeClr val="bg1"/>
                </a:solidFill>
              </a:rPr>
              <a:t> big </a:t>
            </a:r>
            <a:r>
              <a:rPr lang="nl-NL" sz="1400" dirty="0" err="1">
                <a:solidFill>
                  <a:schemeClr val="bg1"/>
                </a:solidFill>
              </a:rPr>
              <a:t>tech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could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be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future</a:t>
            </a:r>
            <a:r>
              <a:rPr lang="nl-NL" sz="1400" dirty="0">
                <a:solidFill>
                  <a:schemeClr val="bg1"/>
                </a:solidFill>
              </a:rPr>
              <a:t> in </a:t>
            </a:r>
            <a:r>
              <a:rPr lang="nl-NL" sz="1400" dirty="0" err="1">
                <a:solidFill>
                  <a:schemeClr val="bg1"/>
                </a:solidFill>
              </a:rPr>
              <a:t>which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dialog</a:t>
            </a:r>
            <a:r>
              <a:rPr lang="nl-NL" sz="1400" dirty="0">
                <a:solidFill>
                  <a:schemeClr val="bg1"/>
                </a:solidFill>
              </a:rPr>
              <a:t> is </a:t>
            </a:r>
            <a:r>
              <a:rPr lang="nl-NL" sz="1400" dirty="0" err="1">
                <a:solidFill>
                  <a:schemeClr val="bg1"/>
                </a:solidFill>
              </a:rPr>
              <a:t>the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method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to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actually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influence</a:t>
            </a:r>
            <a:r>
              <a:rPr lang="nl-NL" sz="1400" dirty="0">
                <a:solidFill>
                  <a:schemeClr val="bg1"/>
                </a:solidFill>
              </a:rPr>
              <a:t> big </a:t>
            </a:r>
            <a:r>
              <a:rPr lang="nl-NL" sz="1400" dirty="0" err="1">
                <a:solidFill>
                  <a:schemeClr val="bg1"/>
                </a:solidFill>
              </a:rPr>
              <a:t>tech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to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protect</a:t>
            </a:r>
            <a:r>
              <a:rPr lang="nl-NL" sz="1400" dirty="0">
                <a:solidFill>
                  <a:schemeClr val="bg1"/>
                </a:solidFill>
              </a:rPr>
              <a:t> </a:t>
            </a:r>
            <a:r>
              <a:rPr lang="nl-NL" sz="1400" dirty="0" err="1">
                <a:solidFill>
                  <a:schemeClr val="bg1"/>
                </a:solidFill>
              </a:rPr>
              <a:t>our</a:t>
            </a:r>
            <a:r>
              <a:rPr lang="nl-NL" sz="1400" dirty="0">
                <a:solidFill>
                  <a:schemeClr val="bg1"/>
                </a:solidFill>
              </a:rPr>
              <a:t> privacy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security.   </a:t>
            </a:r>
          </a:p>
          <a:p>
            <a:pPr>
              <a:lnSpc>
                <a:spcPct val="125000"/>
              </a:lnSpc>
            </a:pPr>
            <a:endParaRPr lang="nl-NL" sz="1400" dirty="0"/>
          </a:p>
        </p:txBody>
      </p:sp>
      <p:pic>
        <p:nvPicPr>
          <p:cNvPr id="10" name="Picture 6" descr="Portable Network Graphics Silhouette Vector graphics Illustration Clip art  - people sitting at a table png download - 1300*919 - Free Transparent  Silhouette png Download. - Clip Art Library">
            <a:extLst>
              <a:ext uri="{FF2B5EF4-FFF2-40B4-BE49-F238E27FC236}">
                <a16:creationId xmlns:a16="http://schemas.microsoft.com/office/drawing/2014/main" id="{A9FE8AD4-0EAE-2E94-68DD-42B077E15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88" b="90476" l="2632" r="95489">
                        <a14:foregroundMark x1="36466" y1="64550" x2="36466" y2="64550"/>
                        <a14:foregroundMark x1="6767" y1="65608" x2="6767" y2="65608"/>
                        <a14:foregroundMark x1="2632" y1="60317" x2="2632" y2="60317"/>
                        <a14:foregroundMark x1="92857" y1="52910" x2="92857" y2="52910"/>
                        <a14:foregroundMark x1="95489" y1="75661" x2="95489" y2="75661"/>
                        <a14:backgroundMark x1="33459" y1="57672" x2="33459" y2="57672"/>
                        <a14:backgroundMark x1="26316" y1="84127" x2="26316" y2="84127"/>
                        <a14:backgroundMark x1="53008" y1="64550" x2="53008" y2="64550"/>
                        <a14:backgroundMark x1="60902" y1="60317" x2="60902" y2="60317"/>
                        <a14:backgroundMark x1="72932" y1="60317" x2="72932" y2="60317"/>
                        <a14:backgroundMark x1="80075" y1="64550" x2="80075" y2="64550"/>
                        <a14:backgroundMark x1="74060" y1="73016" x2="74060" y2="73016"/>
                        <a14:backgroundMark x1="77444" y1="74603" x2="77444" y2="74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57" t="23274"/>
          <a:stretch/>
        </p:blipFill>
        <p:spPr bwMode="auto">
          <a:xfrm>
            <a:off x="4362014" y="5307705"/>
            <a:ext cx="1345660" cy="136502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hthoek met aan één zijde afgeronde hoeken 32">
            <a:extLst>
              <a:ext uri="{FF2B5EF4-FFF2-40B4-BE49-F238E27FC236}">
                <a16:creationId xmlns:a16="http://schemas.microsoft.com/office/drawing/2014/main" id="{64BFBD11-737C-3082-3841-0063FABC2DF0}"/>
              </a:ext>
            </a:extLst>
          </p:cNvPr>
          <p:cNvSpPr/>
          <p:nvPr/>
        </p:nvSpPr>
        <p:spPr>
          <a:xfrm>
            <a:off x="338017" y="1451233"/>
            <a:ext cx="1604318" cy="70709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Menselijk gezicht, glimlach, persoon, Voorhoofd&#10;&#10;Automatisch gegenereerde beschrijving">
            <a:extLst>
              <a:ext uri="{FF2B5EF4-FFF2-40B4-BE49-F238E27FC236}">
                <a16:creationId xmlns:a16="http://schemas.microsoft.com/office/drawing/2014/main" id="{A4CF4160-8F66-9B5A-C01C-F02E2CD7C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017" y="1698308"/>
            <a:ext cx="1604318" cy="1604318"/>
          </a:xfrm>
          <a:prstGeom prst="roundRect">
            <a:avLst>
              <a:gd name="adj" fmla="val 7668"/>
            </a:avLst>
          </a:prstGeom>
        </p:spPr>
      </p:pic>
      <p:sp>
        <p:nvSpPr>
          <p:cNvPr id="34" name="Afgeronde rechthoek 33">
            <a:extLst>
              <a:ext uri="{FF2B5EF4-FFF2-40B4-BE49-F238E27FC236}">
                <a16:creationId xmlns:a16="http://schemas.microsoft.com/office/drawing/2014/main" id="{A56A33A6-1FE8-A7D4-C2EA-1F96B0D83BA2}"/>
              </a:ext>
            </a:extLst>
          </p:cNvPr>
          <p:cNvSpPr/>
          <p:nvPr/>
        </p:nvSpPr>
        <p:spPr>
          <a:xfrm>
            <a:off x="338017" y="5946797"/>
            <a:ext cx="1604318" cy="6500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5" name="Picture 2" descr="Barcode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5E25DF08-DA34-AF76-2AE7-F319F6F26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23139" r="11428" b="23138"/>
          <a:stretch/>
        </p:blipFill>
        <p:spPr bwMode="auto">
          <a:xfrm>
            <a:off x="446663" y="6007567"/>
            <a:ext cx="1393160" cy="5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Afbeelding 36" descr="Afbeelding met tekst, schermopname, Merk, logo&#10;&#10;Automatisch gegenereerde beschrijving">
            <a:extLst>
              <a:ext uri="{FF2B5EF4-FFF2-40B4-BE49-F238E27FC236}">
                <a16:creationId xmlns:a16="http://schemas.microsoft.com/office/drawing/2014/main" id="{A53E174A-9648-B12A-9F83-6679BC4DD0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0030" y="-153464"/>
            <a:ext cx="5925422" cy="59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1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11078</TotalTime>
  <Words>406</Words>
  <Application>Microsoft Macintosh PowerPoint</Application>
  <PresentationFormat>Breedbeeld</PresentationFormat>
  <Paragraphs>88</Paragraphs>
  <Slides>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3" baseType="lpstr">
      <vt:lpstr>American Typewriter</vt:lpstr>
      <vt:lpstr>Arial</vt:lpstr>
      <vt:lpstr>Calibri</vt:lpstr>
      <vt:lpstr>Calibri Light</vt:lpstr>
      <vt:lpstr>Cinzel</vt:lpstr>
      <vt:lpstr>Harrington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Sandy Janssen</dc:creator>
  <cp:lastModifiedBy>Sandy Janssen</cp:lastModifiedBy>
  <cp:revision>21</cp:revision>
  <dcterms:created xsi:type="dcterms:W3CDTF">2023-05-17T14:45:09Z</dcterms:created>
  <dcterms:modified xsi:type="dcterms:W3CDTF">2023-05-31T17:10:36Z</dcterms:modified>
</cp:coreProperties>
</file>