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14"/>
  </p:notesMasterIdLst>
  <p:sldIdLst>
    <p:sldId id="296" r:id="rId6"/>
    <p:sldId id="302" r:id="rId7"/>
    <p:sldId id="303" r:id="rId8"/>
    <p:sldId id="308" r:id="rId9"/>
    <p:sldId id="304" r:id="rId10"/>
    <p:sldId id="305" r:id="rId11"/>
    <p:sldId id="307" r:id="rId12"/>
    <p:sldId id="295" r:id="rId13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140"/>
    <a:srgbClr val="1A6992"/>
    <a:srgbClr val="F6A500"/>
    <a:srgbClr val="008B96"/>
    <a:srgbClr val="34699A"/>
    <a:srgbClr val="2F9285"/>
    <a:srgbClr val="5B2D35"/>
    <a:srgbClr val="F59AA2"/>
    <a:srgbClr val="00A8B5"/>
    <a:srgbClr val="B4E9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47" autoAdjust="0"/>
    <p:restoredTop sz="94660"/>
  </p:normalViewPr>
  <p:slideViewPr>
    <p:cSldViewPr snapToGrid="0">
      <p:cViewPr>
        <p:scale>
          <a:sx n="185" d="100"/>
          <a:sy n="185" d="100"/>
        </p:scale>
        <p:origin x="576" y="74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D8A83-A817-41E3-A602-3B517E18334E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C110B-1C27-4A5B-8007-E6BF4BB6C5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2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8FFCFB-A2D6-44FD-A6E8-9CC7383FC4B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14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6758D40-DF80-6D45-03ED-5AD8B9541D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536"/>
          <a:stretch/>
        </p:blipFill>
        <p:spPr>
          <a:xfrm>
            <a:off x="757471" y="407917"/>
            <a:ext cx="1875083" cy="974874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9284CE6E-D02B-BABA-CCB1-07AD8907BB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4" t="5707" r="44597" b="17416"/>
          <a:stretch/>
        </p:blipFill>
        <p:spPr>
          <a:xfrm>
            <a:off x="5675870" y="14508"/>
            <a:ext cx="3468131" cy="5128992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ECBA43A-EBD9-CD7B-77F7-1566030460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0" y="4593289"/>
            <a:ext cx="582049" cy="253387"/>
          </a:xfrm>
          <a:prstGeom prst="rect">
            <a:avLst/>
          </a:prstGeom>
        </p:spPr>
      </p:pic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62968" y="2952384"/>
            <a:ext cx="3822700" cy="281467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2968" y="2278904"/>
            <a:ext cx="5793498" cy="376599"/>
          </a:xfrm>
        </p:spPr>
        <p:txBody>
          <a:bodyPr wrap="square">
            <a:no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rgbClr val="F6A500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69274" y="1568939"/>
            <a:ext cx="5793498" cy="428813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F6A500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62968" y="3362132"/>
            <a:ext cx="3752453" cy="32725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</a:t>
            </a:r>
            <a:endParaRPr lang="en-GB" dirty="0"/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62968" y="3656619"/>
            <a:ext cx="3752453" cy="32123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pic>
        <p:nvPicPr>
          <p:cNvPr id="9" name="Picture 8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B0FE09F2-B14B-F9A7-4513-8B2FF762A4C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20" y="4613251"/>
            <a:ext cx="1263846" cy="26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2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7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2983761"/>
          </a:xfrm>
        </p:spPr>
        <p:txBody>
          <a:bodyPr/>
          <a:lstStyle>
            <a:lvl1pPr>
              <a:defRPr sz="1600"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A8FE16-D059-EE45-A0EF-28AC7805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09B77-3BA4-BCF3-6CA1-68C8CEC6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99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60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78242A-115F-FAAB-3C19-C8B609AB6C4B}"/>
              </a:ext>
            </a:extLst>
          </p:cNvPr>
          <p:cNvSpPr/>
          <p:nvPr userDrawn="1"/>
        </p:nvSpPr>
        <p:spPr>
          <a:xfrm>
            <a:off x="0" y="4313446"/>
            <a:ext cx="9144000" cy="830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A8EEC4-48DE-2CF0-6FA5-9139A172AF30}"/>
              </a:ext>
            </a:extLst>
          </p:cNvPr>
          <p:cNvSpPr/>
          <p:nvPr userDrawn="1"/>
        </p:nvSpPr>
        <p:spPr>
          <a:xfrm>
            <a:off x="0" y="4629813"/>
            <a:ext cx="9144000" cy="513687"/>
          </a:xfrm>
          <a:prstGeom prst="rect">
            <a:avLst/>
          </a:prstGeom>
          <a:solidFill>
            <a:srgbClr val="414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43B639B-8E32-541A-63CB-991F5D2764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8293"/>
          <a:stretch/>
        </p:blipFill>
        <p:spPr>
          <a:xfrm>
            <a:off x="350201" y="4752828"/>
            <a:ext cx="908858" cy="271145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B410BC38-7C9D-15E4-84B6-ECCF5D1A97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1" t="17028" r="21626" b="73781"/>
          <a:stretch/>
        </p:blipFill>
        <p:spPr>
          <a:xfrm>
            <a:off x="4839562" y="4629812"/>
            <a:ext cx="4127158" cy="51368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2983761"/>
          </a:xfrm>
        </p:spPr>
        <p:txBody>
          <a:bodyPr/>
          <a:lstStyle>
            <a:lvl1pPr>
              <a:defRPr sz="1600"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A8FE16-D059-EE45-A0EF-28AC7805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749336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09B77-3BA4-BCF3-6CA1-68C8CEC6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26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FBFC2B1-B144-02BC-DE3C-6CE55245BC8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14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20472FF4-AC32-C1ED-F7EA-9B50E3B26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4" t="5707" r="44597" b="17416"/>
          <a:stretch/>
        </p:blipFill>
        <p:spPr>
          <a:xfrm>
            <a:off x="5675870" y="14508"/>
            <a:ext cx="3468131" cy="5128992"/>
          </a:xfrm>
          <a:prstGeom prst="rect">
            <a:avLst/>
          </a:prstGeom>
        </p:spPr>
      </p:pic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56662" y="3470165"/>
            <a:ext cx="3795964" cy="263127"/>
          </a:xfrm>
        </p:spPr>
        <p:txBody>
          <a:bodyPr>
            <a:noAutofit/>
          </a:bodyPr>
          <a:lstStyle>
            <a:lvl1pPr marL="0" indent="0" algn="l">
              <a:buNone/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Presenter email</a:t>
            </a:r>
          </a:p>
        </p:txBody>
      </p:sp>
      <p:pic>
        <p:nvPicPr>
          <p:cNvPr id="15" name="Picture 1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F4F466D7-686C-06C3-02E8-0BD011B30C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0" y="4593289"/>
            <a:ext cx="582049" cy="253387"/>
          </a:xfrm>
          <a:prstGeom prst="rect">
            <a:avLst/>
          </a:prstGeom>
        </p:spPr>
      </p:pic>
      <p:pic>
        <p:nvPicPr>
          <p:cNvPr id="25" name="Picture 2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3E551EE4-411B-283D-DCDC-7B23F637EF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20" y="4613251"/>
            <a:ext cx="1263846" cy="264179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5C670CD4-7DB7-994B-E77D-0D9FC750E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536"/>
          <a:stretch/>
        </p:blipFill>
        <p:spPr>
          <a:xfrm>
            <a:off x="757471" y="407917"/>
            <a:ext cx="1875083" cy="97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16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7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A01DBE-0E20-C2F7-4178-D776813E3B61}"/>
              </a:ext>
            </a:extLst>
          </p:cNvPr>
          <p:cNvSpPr/>
          <p:nvPr userDrawn="1"/>
        </p:nvSpPr>
        <p:spPr>
          <a:xfrm>
            <a:off x="0" y="4357816"/>
            <a:ext cx="9144000" cy="785684"/>
          </a:xfrm>
          <a:prstGeom prst="rect">
            <a:avLst/>
          </a:prstGeom>
          <a:solidFill>
            <a:srgbClr val="414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E9E720D-2634-290D-DB15-130A152F1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4788"/>
          <a:stretch/>
        </p:blipFill>
        <p:spPr>
          <a:xfrm>
            <a:off x="350200" y="4479156"/>
            <a:ext cx="1274549" cy="525087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B68E06C-FB38-3501-E14C-8A908E7075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1" t="12161" r="21626" b="73781"/>
          <a:stretch/>
        </p:blipFill>
        <p:spPr>
          <a:xfrm>
            <a:off x="4839562" y="4357814"/>
            <a:ext cx="4127158" cy="78568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201" y="964414"/>
            <a:ext cx="8439238" cy="3189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271CF10B-5905-E541-B922-641440E09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6298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23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0" r:id="rId2"/>
    <p:sldLayoutId id="2147483663" r:id="rId3"/>
    <p:sldLayoutId id="2147483661" r:id="rId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1A6992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rgbClr val="414140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rgbClr val="414140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414140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414140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414140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B006A-16F3-59F8-FD22-72F4965228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John Dyer, Vietsch Foundation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56070B-413B-5CE1-E4B5-3863E3256C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Community Support for URAN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86F00-9A62-CB98-4DEC-B9D59F3986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TIRANA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0A2B39-9BE5-C36B-61F8-FCFD9EDE05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8 June 2023</a:t>
            </a:r>
          </a:p>
        </p:txBody>
      </p:sp>
    </p:spTree>
    <p:extLst>
      <p:ext uri="{BB962C8B-B14F-4D97-AF65-F5344CB8AC3E}">
        <p14:creationId xmlns:p14="http://schemas.microsoft.com/office/powerpoint/2010/main" val="4178225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BB8187-1473-38A1-2069-76305436D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8" name="Picture 7" descr="A picture containing map, text, atlas, world&#10;&#10;Description automatically generated">
            <a:extLst>
              <a:ext uri="{FF2B5EF4-FFF2-40B4-BE49-F238E27FC236}">
                <a16:creationId xmlns:a16="http://schemas.microsoft.com/office/drawing/2014/main" id="{CD9ACF06-8BE1-7D06-6BAD-97699B0B0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79" y="0"/>
            <a:ext cx="6112042" cy="436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31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563295-0CF2-65A0-7368-98CF51E7B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655" y="1222130"/>
            <a:ext cx="5391176" cy="3045070"/>
          </a:xfrm>
        </p:spPr>
        <p:txBody>
          <a:bodyPr>
            <a:normAutofit/>
          </a:bodyPr>
          <a:lstStyle/>
          <a:p>
            <a:r>
              <a:rPr lang="en-GB" sz="1800" b="0" i="0" u="none" strike="noStrike" dirty="0">
                <a:solidFill>
                  <a:srgbClr val="1A6992"/>
                </a:solidFill>
                <a:effectLst/>
                <a:latin typeface="-apple-system"/>
              </a:rPr>
              <a:t>National Technical University of Ukraine </a:t>
            </a:r>
          </a:p>
          <a:p>
            <a:pPr marL="0" indent="0">
              <a:buNone/>
            </a:pPr>
            <a:r>
              <a:rPr lang="en-GB" sz="1800" b="0" i="0" u="none" strike="noStrike" dirty="0">
                <a:solidFill>
                  <a:srgbClr val="1A6992"/>
                </a:solidFill>
                <a:effectLst/>
                <a:latin typeface="-apple-system"/>
              </a:rPr>
              <a:t>	“Igor Sikorsky Kyiv Polytechnic Institute”</a:t>
            </a:r>
            <a:endParaRPr lang="en-GB" sz="1800" b="0" i="0" dirty="0">
              <a:solidFill>
                <a:srgbClr val="1A6992"/>
              </a:solidFill>
              <a:effectLst/>
              <a:latin typeface="Open Sans" panose="020F0502020204030204" pitchFamily="34" charset="0"/>
            </a:endParaRPr>
          </a:p>
          <a:p>
            <a:r>
              <a:rPr lang="en-GB" b="0" i="0" dirty="0">
                <a:solidFill>
                  <a:srgbClr val="1A6992"/>
                </a:solidFill>
                <a:effectLst/>
                <a:latin typeface="Roboto" panose="020F0502020204030204" pitchFamily="34" charset="0"/>
              </a:rPr>
              <a:t>URAN established 1997</a:t>
            </a:r>
          </a:p>
          <a:p>
            <a:r>
              <a:rPr lang="en-US" dirty="0">
                <a:solidFill>
                  <a:srgbClr val="1A6992"/>
                </a:solidFill>
              </a:rPr>
              <a:t>ATTACK of UKRAINE - 24 February 2022</a:t>
            </a:r>
          </a:p>
          <a:p>
            <a:r>
              <a:rPr lang="en-GB" dirty="0">
                <a:solidFill>
                  <a:srgbClr val="1A6992"/>
                </a:solidFill>
                <a:effectLst/>
                <a:latin typeface="Helvetica" pitchFamily="2" charset="0"/>
              </a:rPr>
              <a:t>URAN Network repeatedly damaged by fierce fighting</a:t>
            </a:r>
          </a:p>
          <a:p>
            <a:r>
              <a:rPr lang="en-GB" dirty="0">
                <a:solidFill>
                  <a:srgbClr val="1A6992"/>
                </a:solidFill>
                <a:latin typeface="Helvetica" pitchFamily="2" charset="0"/>
              </a:rPr>
              <a:t>Issues</a:t>
            </a:r>
          </a:p>
          <a:p>
            <a:pPr lvl="1"/>
            <a:r>
              <a:rPr lang="en-GB" dirty="0">
                <a:solidFill>
                  <a:srgbClr val="1A6992"/>
                </a:solidFill>
                <a:effectLst/>
                <a:latin typeface="Helvetica" pitchFamily="2" charset="0"/>
              </a:rPr>
              <a:t>Safety of Team including relocation</a:t>
            </a:r>
          </a:p>
          <a:p>
            <a:pPr lvl="1"/>
            <a:r>
              <a:rPr lang="en-GB" dirty="0">
                <a:solidFill>
                  <a:srgbClr val="1A6992"/>
                </a:solidFill>
                <a:effectLst/>
                <a:latin typeface="Helvetica" pitchFamily="2" charset="0"/>
              </a:rPr>
              <a:t>Provision of Reliable Electrical Power</a:t>
            </a:r>
          </a:p>
          <a:p>
            <a:pPr lvl="1"/>
            <a:r>
              <a:rPr lang="en-GB" dirty="0">
                <a:solidFill>
                  <a:srgbClr val="1A6992"/>
                </a:solidFill>
                <a:latin typeface="Helvetica" pitchFamily="2" charset="0"/>
              </a:rPr>
              <a:t>Destruction of Network Infrastructure &amp; Connectivity</a:t>
            </a:r>
          </a:p>
          <a:p>
            <a:pPr lvl="1"/>
            <a:r>
              <a:rPr lang="en-GB" dirty="0">
                <a:solidFill>
                  <a:srgbClr val="1A6992"/>
                </a:solidFill>
                <a:latin typeface="Helvetica" pitchFamily="2" charset="0"/>
              </a:rPr>
              <a:t>Funding Operational &amp; Living Costs</a:t>
            </a:r>
          </a:p>
          <a:p>
            <a:pPr lvl="1"/>
            <a:endParaRPr lang="en-GB" dirty="0">
              <a:solidFill>
                <a:schemeClr val="tx2"/>
              </a:solidFill>
              <a:latin typeface="Helvetica" pitchFamily="2" charset="0"/>
            </a:endParaRPr>
          </a:p>
          <a:p>
            <a:pPr lvl="1"/>
            <a:endParaRPr lang="en-GB" dirty="0">
              <a:solidFill>
                <a:srgbClr val="18181A"/>
              </a:solidFill>
              <a:effectLst/>
              <a:latin typeface="Helvetica" pitchFamily="2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601CAF-D5D8-15FB-AF8F-71B38B05C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6FE221-448E-4DF3-4F2F-61220A2D6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UKRAINIAN RESEARCH &amp; ACADEMIC NETWORK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8BEE49-139A-1262-CBA6-1E8818A9C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231" y="37852"/>
            <a:ext cx="1471830" cy="98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57E4101-A06D-E8DD-7428-87D704296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551" y="1513689"/>
            <a:ext cx="3321888" cy="211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438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and person sitting at a desk with computers&#10;&#10;Description automatically generated with medium confidence">
            <a:extLst>
              <a:ext uri="{FF2B5EF4-FFF2-40B4-BE49-F238E27FC236}">
                <a16:creationId xmlns:a16="http://schemas.microsoft.com/office/drawing/2014/main" id="{C4EA0077-A3F2-4C74-18A6-CB99F46E9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2831757"/>
            <a:ext cx="2926080" cy="179249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8ADEC0-5776-81C7-9EB7-EF8ABD8E52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6" name="Picture 5" descr="A picture containing pollution, outdoor, disaster, building&#10;&#10;Description automatically generated">
            <a:extLst>
              <a:ext uri="{FF2B5EF4-FFF2-40B4-BE49-F238E27FC236}">
                <a16:creationId xmlns:a16="http://schemas.microsoft.com/office/drawing/2014/main" id="{90C8F866-9025-F2C6-7348-002A479F5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01141" cy="4624251"/>
          </a:xfrm>
          <a:prstGeom prst="rect">
            <a:avLst/>
          </a:prstGeom>
        </p:spPr>
      </p:pic>
      <p:pic>
        <p:nvPicPr>
          <p:cNvPr id="10" name="Picture 9" descr="A group of people standing together outside&#10;&#10;Description automatically generated with medium confidence">
            <a:extLst>
              <a:ext uri="{FF2B5EF4-FFF2-40B4-BE49-F238E27FC236}">
                <a16:creationId xmlns:a16="http://schemas.microsoft.com/office/drawing/2014/main" id="{1B015623-7AF0-0905-4D96-7FE130662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141" y="2207941"/>
            <a:ext cx="4239259" cy="2416311"/>
          </a:xfrm>
          <a:prstGeom prst="rect">
            <a:avLst/>
          </a:prstGeom>
        </p:spPr>
      </p:pic>
      <p:pic>
        <p:nvPicPr>
          <p:cNvPr id="12" name="Picture 11" descr="Two men standing next to a computer&#10;&#10;Description automatically generated with low confidence">
            <a:extLst>
              <a:ext uri="{FF2B5EF4-FFF2-40B4-BE49-F238E27FC236}">
                <a16:creationId xmlns:a16="http://schemas.microsoft.com/office/drawing/2014/main" id="{C4E7CB0A-2050-BD6E-C014-ECCD1D351B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334" y="0"/>
            <a:ext cx="2434666" cy="1583473"/>
          </a:xfrm>
          <a:prstGeom prst="rect">
            <a:avLst/>
          </a:prstGeom>
        </p:spPr>
      </p:pic>
      <p:pic>
        <p:nvPicPr>
          <p:cNvPr id="14" name="Picture 13" descr="A person sitting at a desk&#10;&#10;Description automatically generated">
            <a:extLst>
              <a:ext uri="{FF2B5EF4-FFF2-40B4-BE49-F238E27FC236}">
                <a16:creationId xmlns:a16="http://schemas.microsoft.com/office/drawing/2014/main" id="{05A60B63-0F82-A137-77BE-48D49D0CEE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103" y="1406171"/>
            <a:ext cx="2333897" cy="1540320"/>
          </a:xfrm>
          <a:prstGeom prst="rect">
            <a:avLst/>
          </a:prstGeom>
        </p:spPr>
      </p:pic>
      <p:pic>
        <p:nvPicPr>
          <p:cNvPr id="8" name="Picture 7" descr="A car on fire with black smoke coming out of it&#10;&#10;Description automatically generated with low confidence">
            <a:extLst>
              <a:ext uri="{FF2B5EF4-FFF2-40B4-BE49-F238E27FC236}">
                <a16:creationId xmlns:a16="http://schemas.microsoft.com/office/drawing/2014/main" id="{FB0F27DB-9F9B-3EFC-D378-800409E169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141" y="2"/>
            <a:ext cx="4239259" cy="2946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26FE62-F4F0-F038-5E35-859F1A34A2B5}"/>
              </a:ext>
            </a:extLst>
          </p:cNvPr>
          <p:cNvSpPr txBox="1"/>
          <p:nvPr/>
        </p:nvSpPr>
        <p:spPr>
          <a:xfrm>
            <a:off x="3729071" y="4723891"/>
            <a:ext cx="180193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One year under fire</a:t>
            </a:r>
          </a:p>
        </p:txBody>
      </p:sp>
    </p:spTree>
    <p:extLst>
      <p:ext uri="{BB962C8B-B14F-4D97-AF65-F5344CB8AC3E}">
        <p14:creationId xmlns:p14="http://schemas.microsoft.com/office/powerpoint/2010/main" val="1160949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C01C55-B5D3-9477-6B19-D7A64269E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01" y="964417"/>
            <a:ext cx="3389901" cy="2983761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tx2"/>
                </a:solidFill>
              </a:rPr>
              <a:t>NRENs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C3A71F-B8DA-DB14-B1DA-9E53B0A224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D8EA2B-5E25-313C-5337-AA5A31A1C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 SOLIDARITY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9CFD8C-EA93-96C8-D508-5D69923F6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068" y="964417"/>
            <a:ext cx="2326625" cy="1437590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2AF7F5D-FDF1-0AC1-E409-18C71563E09E}"/>
              </a:ext>
            </a:extLst>
          </p:cNvPr>
          <p:cNvSpPr txBox="1">
            <a:spLocks/>
          </p:cNvSpPr>
          <p:nvPr/>
        </p:nvSpPr>
        <p:spPr>
          <a:xfrm>
            <a:off x="4370838" y="910126"/>
            <a:ext cx="3389901" cy="2983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tx2"/>
                </a:solidFill>
              </a:rPr>
              <a:t>EaPConnect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400" dirty="0"/>
              <a:t>EU4Digital project</a:t>
            </a:r>
          </a:p>
          <a:p>
            <a:pPr marL="0" indent="0">
              <a:buNone/>
            </a:pPr>
            <a:r>
              <a:rPr lang="en-US" sz="1400" dirty="0"/>
              <a:t>Digital Infrastructure</a:t>
            </a:r>
          </a:p>
          <a:p>
            <a:pPr marL="0" indent="0">
              <a:buNone/>
            </a:pPr>
            <a:r>
              <a:rPr lang="en-US" sz="1400" dirty="0"/>
              <a:t>Eastern Partnership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A map of europe with red and white text&#10;&#10;Description automatically generated with low confidence">
            <a:extLst>
              <a:ext uri="{FF2B5EF4-FFF2-40B4-BE49-F238E27FC236}">
                <a16:creationId xmlns:a16="http://schemas.microsoft.com/office/drawing/2014/main" id="{89D32ED5-36ED-4ECE-606A-1B2DCE0E8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72" y="964416"/>
            <a:ext cx="2014430" cy="1437591"/>
          </a:xfrm>
          <a:prstGeom prst="rect">
            <a:avLst/>
          </a:prstGeom>
        </p:spPr>
      </p:pic>
      <p:pic>
        <p:nvPicPr>
          <p:cNvPr id="2050" name="Picture 2" descr="ABOUT - TNC23">
            <a:extLst>
              <a:ext uri="{FF2B5EF4-FFF2-40B4-BE49-F238E27FC236}">
                <a16:creationId xmlns:a16="http://schemas.microsoft.com/office/drawing/2014/main" id="{3A6FF5FF-D907-554C-3C3A-4D3DBC119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11" y="2741494"/>
            <a:ext cx="2504543" cy="108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0C5A7E-66E9-7CBA-E5BC-E0682BFA1C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0141" y="3007719"/>
            <a:ext cx="2716873" cy="88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69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E03C0E-1343-7708-CEA8-F49946235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911507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Helvetica Neue" panose="02000503000000020004" pitchFamily="2" charset="0"/>
              </a:rPr>
              <a:t>2022		10 donations totaling		             €80k+</a:t>
            </a:r>
          </a:p>
          <a:p>
            <a:r>
              <a:rPr lang="en-US" sz="1800" dirty="0">
                <a:latin typeface="Helvetica Neue" panose="02000503000000020004" pitchFamily="2" charset="0"/>
              </a:rPr>
              <a:t>2023		  6 donations totaling		             €69k+ (to date)</a:t>
            </a:r>
          </a:p>
          <a:p>
            <a:pPr marL="0" indent="0">
              <a:buNone/>
            </a:pPr>
            <a:endParaRPr lang="en-US" sz="1800" dirty="0">
              <a:latin typeface="Helvetica Neue" panose="02000503000000020004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645449-393F-516D-AC0C-F3BF096A9A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7C1758-C020-6A0B-D129-F31735A51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Donations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498674B-545E-0168-BBD6-DD724813763B}"/>
              </a:ext>
            </a:extLst>
          </p:cNvPr>
          <p:cNvSpPr txBox="1">
            <a:spLocks/>
          </p:cNvSpPr>
          <p:nvPr/>
        </p:nvSpPr>
        <p:spPr>
          <a:xfrm>
            <a:off x="350201" y="2012953"/>
            <a:ext cx="8439238" cy="695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1A699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Allocation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1D057D7-1F80-8DFA-E232-A720D2FA39A3}"/>
              </a:ext>
            </a:extLst>
          </p:cNvPr>
          <p:cNvSpPr txBox="1">
            <a:spLocks/>
          </p:cNvSpPr>
          <p:nvPr/>
        </p:nvSpPr>
        <p:spPr>
          <a:xfrm>
            <a:off x="432263" y="2787431"/>
            <a:ext cx="8439238" cy="9115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>
                <a:latin typeface="Helvetica Neue" panose="02000503000000020004" pitchFamily="2" charset="0"/>
              </a:rPr>
              <a:t>2022		Operation Costs &amp; Living Expenses	 €36k</a:t>
            </a:r>
          </a:p>
          <a:p>
            <a:r>
              <a:rPr lang="en-US" sz="1900" dirty="0">
                <a:latin typeface="Helvetica Neue" panose="02000503000000020004" pitchFamily="2" charset="0"/>
              </a:rPr>
              <a:t>2023		Generator                                                  €12k</a:t>
            </a:r>
          </a:p>
          <a:p>
            <a:pPr marL="0" indent="0">
              <a:buNone/>
            </a:pPr>
            <a:r>
              <a:rPr lang="en-US" sz="1900" dirty="0">
                <a:latin typeface="Helvetica Neue" panose="02000503000000020004" pitchFamily="2" charset="0"/>
              </a:rPr>
              <a:t>                      Operation Costs &amp; Living Expenses         €20k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096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2781E0-94FC-1952-A62B-A49B2F3C9A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0F5B1D-329B-DBAA-60B2-830F0EF7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997" y="534393"/>
            <a:ext cx="8439238" cy="695826"/>
          </a:xfrm>
        </p:spPr>
        <p:txBody>
          <a:bodyPr/>
          <a:lstStyle/>
          <a:p>
            <a:r>
              <a:rPr lang="en-US" dirty="0"/>
              <a:t>In conclusion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118568-0B38-695A-9826-B22513E80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443" y="516882"/>
            <a:ext cx="5094599" cy="339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828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4EECD4-3F1F-662A-1342-8DF3765FEE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6379" y="3477599"/>
            <a:ext cx="3795964" cy="263127"/>
          </a:xfrm>
        </p:spPr>
        <p:txBody>
          <a:bodyPr/>
          <a:lstStyle/>
          <a:p>
            <a:r>
              <a:rPr lang="en-US" dirty="0"/>
              <a:t>contact@vietsch-foundation.org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C39C7EC-1AC8-7BAD-8633-820FEC8D5523}"/>
              </a:ext>
            </a:extLst>
          </p:cNvPr>
          <p:cNvSpPr txBox="1">
            <a:spLocks/>
          </p:cNvSpPr>
          <p:nvPr/>
        </p:nvSpPr>
        <p:spPr>
          <a:xfrm>
            <a:off x="642038" y="1852204"/>
            <a:ext cx="5981102" cy="765524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6A500"/>
                </a:solidFill>
              </a:rPr>
              <a:t>Thank you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6965916-DEC2-664F-7C1D-50398317FCA5}"/>
              </a:ext>
            </a:extLst>
          </p:cNvPr>
          <p:cNvSpPr txBox="1">
            <a:spLocks/>
          </p:cNvSpPr>
          <p:nvPr/>
        </p:nvSpPr>
        <p:spPr>
          <a:xfrm>
            <a:off x="716379" y="2849414"/>
            <a:ext cx="3795964" cy="263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kern="1200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www.uran.ua</a:t>
            </a:r>
          </a:p>
        </p:txBody>
      </p:sp>
    </p:spTree>
    <p:extLst>
      <p:ext uri="{BB962C8B-B14F-4D97-AF65-F5344CB8AC3E}">
        <p14:creationId xmlns:p14="http://schemas.microsoft.com/office/powerpoint/2010/main" val="705628693"/>
      </p:ext>
    </p:extLst>
  </p:cSld>
  <p:clrMapOvr>
    <a:masterClrMapping/>
  </p:clrMapOvr>
</p:sld>
</file>

<file path=ppt/theme/theme1.xml><?xml version="1.0" encoding="utf-8"?>
<a:theme xmlns:a="http://schemas.openxmlformats.org/drawingml/2006/main" name="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D0992E-CCCF-45DB-AB26-A4F50B75E4D6}" vid="{C2252C9B-28CB-4431-8278-C26B15A769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C14C35B6BD02428EFDFCF6B38DCCFF" ma:contentTypeVersion="3" ma:contentTypeDescription="Create a new document." ma:contentTypeScope="" ma:versionID="cb80918fe4a605eb18370ba55c5d957b">
  <xsd:schema xmlns:xsd="http://www.w3.org/2001/XMLSchema" xmlns:xs="http://www.w3.org/2001/XMLSchema" xmlns:p="http://schemas.microsoft.com/office/2006/metadata/properties" xmlns:ns1="http://schemas.microsoft.com/sharepoint/v3" xmlns:ns2="e7019c98-23ef-46f8-8434-cfd3a3bc7393" targetNamespace="http://schemas.microsoft.com/office/2006/metadata/properties" ma:root="true" ma:fieldsID="19d4d48c21c094bbdb8e7cf95f595ca6" ns1:_="" ns2:_="">
    <xsd:import namespace="http://schemas.microsoft.com/sharepoint/v3"/>
    <xsd:import namespace="e7019c98-23ef-46f8-8434-cfd3a3bc739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019c98-23ef-46f8-8434-cfd3a3bc7393" elementFormDefault="qualified">
    <xsd:import namespace="http://schemas.microsoft.com/office/2006/documentManagement/types"/>
    <xsd:import namespace="http://schemas.microsoft.com/office/infopath/2007/PartnerControls"/>
    <xsd:element name="_dlc_DocId" ma:index="1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10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e7019c98-23ef-46f8-8434-cfd3a3bc7393">GN4PROJ-13-16</_dlc_DocId>
    <_dlc_DocIdUrl xmlns="e7019c98-23ef-46f8-8434-cfd3a3bc7393">
      <Url>https://intranet.geant.org/help-and-support/_layouts/15/DocIdRedir.aspx?ID=GN4PROJ-13-16</Url>
      <Description>GN4PROJ-13-16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4E8D75-8AF6-4906-9862-16846F3CF79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F2E35BE0-4019-4082-B1C6-2E4ACDDEA2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7019c98-23ef-46f8-8434-cfd3a3bc73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9AA3960-760A-4B61-8C8B-DBF90F37C8C8}">
  <ds:schemaRefs>
    <ds:schemaRef ds:uri="e7019c98-23ef-46f8-8434-cfd3a3bc7393"/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sharepoint/v3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22C07721-32FF-48B6-9D36-E09F4CC3A6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Final GEANT Association template 16 9 widescreen</Template>
  <TotalTime>8889</TotalTime>
  <Words>161</Words>
  <Application>Microsoft Macintosh PowerPoint</Application>
  <PresentationFormat>On-screen Show (16:9)</PresentationFormat>
  <Paragraphs>48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-apple-system</vt:lpstr>
      <vt:lpstr>Arial</vt:lpstr>
      <vt:lpstr>Calibri</vt:lpstr>
      <vt:lpstr>Helvetica</vt:lpstr>
      <vt:lpstr>Helvetica Neue</vt:lpstr>
      <vt:lpstr>Open Sans</vt:lpstr>
      <vt:lpstr>Roboto</vt:lpstr>
      <vt:lpstr>GEANT Association</vt:lpstr>
      <vt:lpstr>PowerPoint Presentation</vt:lpstr>
      <vt:lpstr>PowerPoint Presentation</vt:lpstr>
      <vt:lpstr>UKRAINIAN RESEARCH &amp; ACADEMIC NETWORK</vt:lpstr>
      <vt:lpstr>PowerPoint Presentation</vt:lpstr>
      <vt:lpstr>Community SOLIDARITY</vt:lpstr>
      <vt:lpstr>Donations</vt:lpstr>
      <vt:lpstr>In conclusion</vt:lpstr>
      <vt:lpstr>PowerPoint Presentation</vt:lpstr>
    </vt:vector>
  </TitlesOfParts>
  <Company>DANTE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 Meyer</dc:creator>
  <cp:keywords/>
  <dc:description>change to funding information Nov 2015</dc:description>
  <cp:lastModifiedBy>John Dyer</cp:lastModifiedBy>
  <cp:revision>168</cp:revision>
  <dcterms:created xsi:type="dcterms:W3CDTF">2015-04-29T14:13:57Z</dcterms:created>
  <dcterms:modified xsi:type="dcterms:W3CDTF">2023-05-31T12:02:53Z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0x010100EFC14C35B6BD02428EFDFCF6B38DCCFF</vt:lpwstr>
  </property>
  <property fmtid="{D5CDD505-2E9C-101B-9397-08002B2CF9AE}" pid="3" name="_dlc_DocIdItemGuid">
    <vt:lpwstr>44859268-e552-4f71-81b4-ca39bd175d99</vt:lpwstr>
  </property>
</Properties>
</file>