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5"/>
  </p:sldMasterIdLst>
  <p:notesMasterIdLst>
    <p:notesMasterId r:id="rId22"/>
  </p:notesMasterIdLst>
  <p:sldIdLst>
    <p:sldId id="299" r:id="rId6"/>
    <p:sldId id="572" r:id="rId7"/>
    <p:sldId id="297" r:id="rId8"/>
    <p:sldId id="4105" r:id="rId9"/>
    <p:sldId id="4102" r:id="rId10"/>
    <p:sldId id="573" r:id="rId11"/>
    <p:sldId id="4106" r:id="rId12"/>
    <p:sldId id="4107" r:id="rId13"/>
    <p:sldId id="4108" r:id="rId14"/>
    <p:sldId id="4109" r:id="rId15"/>
    <p:sldId id="4110" r:id="rId16"/>
    <p:sldId id="4126" r:id="rId17"/>
    <p:sldId id="4122" r:id="rId18"/>
    <p:sldId id="277" r:id="rId19"/>
    <p:sldId id="4124" r:id="rId20"/>
    <p:sldId id="295" r:id="rId21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B96"/>
    <a:srgbClr val="0499C8"/>
    <a:srgbClr val="037193"/>
    <a:srgbClr val="D7E9F4"/>
    <a:srgbClr val="1C2C4F"/>
    <a:srgbClr val="285D93"/>
    <a:srgbClr val="F0D39F"/>
    <a:srgbClr val="6396BA"/>
    <a:srgbClr val="E3B400"/>
    <a:srgbClr val="4141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44" d="100"/>
          <a:sy n="144" d="100"/>
        </p:scale>
        <p:origin x="132" y="150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emf"/><Relationship Id="rId1" Type="http://schemas.openxmlformats.org/officeDocument/2006/relationships/image" Target="../media/image15.emf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emf"/><Relationship Id="rId1" Type="http://schemas.openxmlformats.org/officeDocument/2006/relationships/image" Target="../media/image15.em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EF356A-A6C0-504F-9D1D-AE056FF371EF}" type="doc">
      <dgm:prSet loTypeId="urn:microsoft.com/office/officeart/2008/layout/AlternatingPictureBlocks" loCatId="list" qsTypeId="urn:microsoft.com/office/officeart/2005/8/quickstyle/simple4" qsCatId="simple" csTypeId="urn:microsoft.com/office/officeart/2005/8/colors/colorful3" csCatId="colorful" phldr="1"/>
      <dgm:spPr/>
    </dgm:pt>
    <dgm:pt modelId="{3A785248-42A9-3244-917E-1DDE2B9D9BD5}">
      <dgm:prSet phldrT="[Texto]" custT="1"/>
      <dgm:spPr>
        <a:solidFill>
          <a:srgbClr val="02938E"/>
        </a:solidFill>
      </dgm:spPr>
      <dgm:t>
        <a:bodyPr/>
        <a:lstStyle/>
        <a:p>
          <a:pPr>
            <a:buClr>
              <a:srgbClr val="000000"/>
            </a:buClr>
            <a:buSzPts val="3500"/>
            <a:buFont typeface="Arial"/>
            <a:buNone/>
          </a:pPr>
          <a:r>
            <a:rPr lang="en-US" sz="1800" b="0" i="0" u="none" strike="noStrike" cap="none" dirty="0">
              <a:latin typeface="Tenorite" panose="00000500000000000000" pitchFamily="2" charset="0"/>
              <a:ea typeface="Calibri"/>
              <a:cs typeface="Calibri"/>
              <a:sym typeface="Calibri"/>
            </a:rPr>
            <a:t>Build the “</a:t>
          </a:r>
          <a:r>
            <a:rPr lang="en-US" sz="1800" b="0" i="0" u="none" strike="noStrike" cap="none" dirty="0" err="1">
              <a:latin typeface="Tenorite" panose="00000500000000000000" pitchFamily="2" charset="0"/>
              <a:ea typeface="Calibri"/>
              <a:cs typeface="Calibri"/>
              <a:sym typeface="Calibri"/>
            </a:rPr>
            <a:t>Diital</a:t>
          </a:r>
          <a:r>
            <a:rPr lang="en-US" sz="1800" b="0" i="0" u="none" strike="noStrike" cap="none" dirty="0">
              <a:latin typeface="Tenorite" panose="00000500000000000000" pitchFamily="2" charset="0"/>
              <a:ea typeface="Calibri"/>
              <a:cs typeface="Calibri"/>
              <a:sym typeface="Calibri"/>
            </a:rPr>
            <a:t> e </a:t>
          </a:r>
          <a:r>
            <a:rPr lang="en-US" sz="1600" b="0" i="0" u="none" strike="noStrike" cap="none" dirty="0">
              <a:latin typeface="Tenorite" panose="00000500000000000000" pitchFamily="2" charset="0"/>
              <a:ea typeface="Calibri"/>
              <a:cs typeface="Calibri"/>
              <a:sym typeface="Calibri"/>
            </a:rPr>
            <a:t>Be a “bridge” that unites all the R&amp;E institutions of the Southern Macrozone </a:t>
          </a:r>
          <a:r>
            <a:rPr lang="en-US" sz="1800" b="0" i="0" u="none" strike="noStrike" cap="none" dirty="0">
              <a:latin typeface="Tenorite" panose="00000500000000000000" pitchFamily="2" charset="0"/>
              <a:ea typeface="Calibri"/>
              <a:cs typeface="Calibri"/>
              <a:sym typeface="Calibri"/>
            </a:rPr>
            <a:t>Macrozone</a:t>
          </a:r>
          <a:endParaRPr lang="es-MX" sz="1800" b="0" dirty="0">
            <a:latin typeface="Tenorite" panose="00000500000000000000" pitchFamily="2" charset="0"/>
          </a:endParaRPr>
        </a:p>
      </dgm:t>
    </dgm:pt>
    <dgm:pt modelId="{83531A26-847D-9445-9061-973F206A8EB6}" type="parTrans" cxnId="{D95FFDDB-4280-1646-BD3E-D1311B8FF7C0}">
      <dgm:prSet/>
      <dgm:spPr/>
      <dgm:t>
        <a:bodyPr/>
        <a:lstStyle/>
        <a:p>
          <a:endParaRPr lang="es-MX" sz="1400">
            <a:latin typeface="Tenorite" panose="00000500000000000000" pitchFamily="2" charset="0"/>
          </a:endParaRPr>
        </a:p>
      </dgm:t>
    </dgm:pt>
    <dgm:pt modelId="{A1D3792F-84B1-654B-89AA-BB0C0D615BC6}" type="sibTrans" cxnId="{D95FFDDB-4280-1646-BD3E-D1311B8FF7C0}">
      <dgm:prSet/>
      <dgm:spPr/>
      <dgm:t>
        <a:bodyPr/>
        <a:lstStyle/>
        <a:p>
          <a:endParaRPr lang="es-MX" sz="1400">
            <a:latin typeface="Tenorite" panose="00000500000000000000" pitchFamily="2" charset="0"/>
          </a:endParaRPr>
        </a:p>
      </dgm:t>
    </dgm:pt>
    <dgm:pt modelId="{8C256AAE-E968-834D-BF29-91E8B778CC1C}">
      <dgm:prSet phldrT="[Texto]" custT="1"/>
      <dgm:spPr>
        <a:solidFill>
          <a:srgbClr val="8F5DB1"/>
        </a:solidFill>
      </dgm:spPr>
      <dgm:t>
        <a:bodyPr/>
        <a:lstStyle/>
        <a:p>
          <a:pPr>
            <a:buClr>
              <a:srgbClr val="000000"/>
            </a:buClr>
            <a:buSzPts val="3500"/>
            <a:buFont typeface="Arial"/>
            <a:buNone/>
          </a:pPr>
          <a:r>
            <a:rPr lang="en-US" sz="1800" b="0" i="0" u="none" strike="noStrike" cap="none" dirty="0">
              <a:latin typeface="Tenorite" panose="00000500000000000000" pitchFamily="2" charset="0"/>
              <a:ea typeface="Calibri"/>
              <a:cs typeface="Calibri"/>
              <a:sym typeface="Calibri"/>
            </a:rPr>
            <a:t>Strength the national Research and Education system</a:t>
          </a:r>
          <a:endParaRPr lang="es-CL" sz="1800" b="0" i="0" u="none" strike="noStrike" cap="none" dirty="0">
            <a:latin typeface="Tenorite" panose="00000500000000000000" pitchFamily="2" charset="0"/>
            <a:ea typeface="Calibri"/>
            <a:cs typeface="Calibri"/>
            <a:sym typeface="Calibri"/>
          </a:endParaRPr>
        </a:p>
      </dgm:t>
    </dgm:pt>
    <dgm:pt modelId="{C509B663-303C-BC46-8DEB-10ADEF95EB37}" type="parTrans" cxnId="{75937B0B-7AB5-BB48-8F65-540EAE1FE9BC}">
      <dgm:prSet/>
      <dgm:spPr/>
      <dgm:t>
        <a:bodyPr/>
        <a:lstStyle/>
        <a:p>
          <a:endParaRPr lang="es-MX" sz="1400">
            <a:latin typeface="Tenorite" panose="00000500000000000000" pitchFamily="2" charset="0"/>
          </a:endParaRPr>
        </a:p>
      </dgm:t>
    </dgm:pt>
    <dgm:pt modelId="{C903941F-2245-C346-8463-62D21E2E0B5E}" type="sibTrans" cxnId="{75937B0B-7AB5-BB48-8F65-540EAE1FE9BC}">
      <dgm:prSet/>
      <dgm:spPr/>
      <dgm:t>
        <a:bodyPr/>
        <a:lstStyle/>
        <a:p>
          <a:endParaRPr lang="es-MX" sz="1400">
            <a:latin typeface="Tenorite" panose="00000500000000000000" pitchFamily="2" charset="0"/>
          </a:endParaRPr>
        </a:p>
      </dgm:t>
    </dgm:pt>
    <dgm:pt modelId="{C5517844-36FD-5C4D-A355-2940BA173BE3}">
      <dgm:prSet phldrT="[Texto]" custT="1"/>
      <dgm:spPr>
        <a:solidFill>
          <a:srgbClr val="DE541D"/>
        </a:solidFill>
      </dgm:spPr>
      <dgm:t>
        <a:bodyPr/>
        <a:lstStyle/>
        <a:p>
          <a:pPr>
            <a:buClr>
              <a:srgbClr val="000000"/>
            </a:buClr>
            <a:buSzPts val="3500"/>
            <a:buFont typeface="Arial"/>
            <a:buNone/>
          </a:pPr>
          <a:r>
            <a:rPr lang="en-US" sz="1800" b="0" i="0" u="none" strike="noStrike" cap="none" dirty="0">
              <a:latin typeface="Tenorite" panose="00000500000000000000" pitchFamily="2" charset="0"/>
              <a:ea typeface="Calibri"/>
              <a:cs typeface="Calibri"/>
              <a:sym typeface="Calibri"/>
            </a:rPr>
            <a:t>Join efforts to provide viability and sustainability</a:t>
          </a:r>
          <a:endParaRPr lang="es-CL" sz="1800" b="0" i="0" u="none" strike="noStrike" cap="none" dirty="0">
            <a:latin typeface="Tenorite" panose="00000500000000000000" pitchFamily="2" charset="0"/>
            <a:ea typeface="Calibri"/>
            <a:cs typeface="Calibri"/>
            <a:sym typeface="Calibri"/>
          </a:endParaRPr>
        </a:p>
      </dgm:t>
    </dgm:pt>
    <dgm:pt modelId="{6D07B057-8FE3-7D41-94B4-8AFC1EC82215}" type="parTrans" cxnId="{5BA45780-04ED-704B-9AE5-F602DF5C02F6}">
      <dgm:prSet/>
      <dgm:spPr/>
      <dgm:t>
        <a:bodyPr/>
        <a:lstStyle/>
        <a:p>
          <a:endParaRPr lang="es-MX" sz="1400">
            <a:latin typeface="Tenorite" panose="00000500000000000000" pitchFamily="2" charset="0"/>
          </a:endParaRPr>
        </a:p>
      </dgm:t>
    </dgm:pt>
    <dgm:pt modelId="{46E065BA-733D-E94F-8D33-7ECFFDDC9FFB}" type="sibTrans" cxnId="{5BA45780-04ED-704B-9AE5-F602DF5C02F6}">
      <dgm:prSet/>
      <dgm:spPr/>
      <dgm:t>
        <a:bodyPr/>
        <a:lstStyle/>
        <a:p>
          <a:endParaRPr lang="es-MX" sz="1400">
            <a:latin typeface="Tenorite" panose="00000500000000000000" pitchFamily="2" charset="0"/>
          </a:endParaRPr>
        </a:p>
      </dgm:t>
    </dgm:pt>
    <dgm:pt modelId="{1892C391-AEF6-4EAB-B865-0196FD811F6C}" type="pres">
      <dgm:prSet presAssocID="{4CEF356A-A6C0-504F-9D1D-AE056FF371EF}" presName="linearFlow" presStyleCnt="0">
        <dgm:presLayoutVars>
          <dgm:dir/>
          <dgm:resizeHandles val="exact"/>
        </dgm:presLayoutVars>
      </dgm:prSet>
      <dgm:spPr/>
    </dgm:pt>
    <dgm:pt modelId="{A05C1965-3420-41B9-898F-4CF79D1771EE}" type="pres">
      <dgm:prSet presAssocID="{3A785248-42A9-3244-917E-1DDE2B9D9BD5}" presName="comp" presStyleCnt="0"/>
      <dgm:spPr/>
    </dgm:pt>
    <dgm:pt modelId="{F7C6C0E3-076F-4DB8-B40E-C787503A8791}" type="pres">
      <dgm:prSet presAssocID="{3A785248-42A9-3244-917E-1DDE2B9D9BD5}" presName="rect2" presStyleLbl="node1" presStyleIdx="0" presStyleCnt="3">
        <dgm:presLayoutVars>
          <dgm:bulletEnabled val="1"/>
        </dgm:presLayoutVars>
      </dgm:prSet>
      <dgm:spPr/>
    </dgm:pt>
    <dgm:pt modelId="{4B235182-F957-4AC6-88D2-21F378A046C2}" type="pres">
      <dgm:prSet presAssocID="{3A785248-42A9-3244-917E-1DDE2B9D9BD5}" presName="rect1" presStyleLbl="ln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</dgm:spPr>
    </dgm:pt>
    <dgm:pt modelId="{3AB93DCA-BC16-4CAB-BEC8-8FCCF6ED1B80}" type="pres">
      <dgm:prSet presAssocID="{A1D3792F-84B1-654B-89AA-BB0C0D615BC6}" presName="sibTrans" presStyleCnt="0"/>
      <dgm:spPr/>
    </dgm:pt>
    <dgm:pt modelId="{04EF58D4-6192-49FF-BC50-65954BA2EF69}" type="pres">
      <dgm:prSet presAssocID="{8C256AAE-E968-834D-BF29-91E8B778CC1C}" presName="comp" presStyleCnt="0"/>
      <dgm:spPr/>
    </dgm:pt>
    <dgm:pt modelId="{3EA544C7-A470-42F6-BF0E-D2C286B2DBF9}" type="pres">
      <dgm:prSet presAssocID="{8C256AAE-E968-834D-BF29-91E8B778CC1C}" presName="rect2" presStyleLbl="node1" presStyleIdx="1" presStyleCnt="3">
        <dgm:presLayoutVars>
          <dgm:bulletEnabled val="1"/>
        </dgm:presLayoutVars>
      </dgm:prSet>
      <dgm:spPr/>
    </dgm:pt>
    <dgm:pt modelId="{C6FDA5EF-5E76-4DE2-AA02-94C8CD775906}" type="pres">
      <dgm:prSet presAssocID="{8C256AAE-E968-834D-BF29-91E8B778CC1C}" presName="rect1" presStyleLbl="ln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CA3D5FFC-69ED-4F19-AD41-550A5CA9A50E}" type="pres">
      <dgm:prSet presAssocID="{C903941F-2245-C346-8463-62D21E2E0B5E}" presName="sibTrans" presStyleCnt="0"/>
      <dgm:spPr/>
    </dgm:pt>
    <dgm:pt modelId="{33CD7AC0-FF2C-40EF-A405-0547387C8E8D}" type="pres">
      <dgm:prSet presAssocID="{C5517844-36FD-5C4D-A355-2940BA173BE3}" presName="comp" presStyleCnt="0"/>
      <dgm:spPr/>
    </dgm:pt>
    <dgm:pt modelId="{C0D08BB0-C9B4-4E7F-8934-4BA2DF7D9B51}" type="pres">
      <dgm:prSet presAssocID="{C5517844-36FD-5C4D-A355-2940BA173BE3}" presName="rect2" presStyleLbl="node1" presStyleIdx="2" presStyleCnt="3" custLinFactNeighborY="3518">
        <dgm:presLayoutVars>
          <dgm:bulletEnabled val="1"/>
        </dgm:presLayoutVars>
      </dgm:prSet>
      <dgm:spPr/>
    </dgm:pt>
    <dgm:pt modelId="{ECC208CE-4170-4758-92BE-0197DAA24F17}" type="pres">
      <dgm:prSet presAssocID="{C5517844-36FD-5C4D-A355-2940BA173BE3}" presName="rect1" presStyleLbl="lnNode1" presStyleIdx="2" presStyleCnt="3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</dgm:ptLst>
  <dgm:cxnLst>
    <dgm:cxn modelId="{75937B0B-7AB5-BB48-8F65-540EAE1FE9BC}" srcId="{4CEF356A-A6C0-504F-9D1D-AE056FF371EF}" destId="{8C256AAE-E968-834D-BF29-91E8B778CC1C}" srcOrd="1" destOrd="0" parTransId="{C509B663-303C-BC46-8DEB-10ADEF95EB37}" sibTransId="{C903941F-2245-C346-8463-62D21E2E0B5E}"/>
    <dgm:cxn modelId="{628B8263-2FF1-4F21-93D5-34FEC2C2D60F}" type="presOf" srcId="{C5517844-36FD-5C4D-A355-2940BA173BE3}" destId="{C0D08BB0-C9B4-4E7F-8934-4BA2DF7D9B51}" srcOrd="0" destOrd="0" presId="urn:microsoft.com/office/officeart/2008/layout/AlternatingPictureBlocks"/>
    <dgm:cxn modelId="{5BA45780-04ED-704B-9AE5-F602DF5C02F6}" srcId="{4CEF356A-A6C0-504F-9D1D-AE056FF371EF}" destId="{C5517844-36FD-5C4D-A355-2940BA173BE3}" srcOrd="2" destOrd="0" parTransId="{6D07B057-8FE3-7D41-94B4-8AFC1EC82215}" sibTransId="{46E065BA-733D-E94F-8D33-7ECFFDDC9FFB}"/>
    <dgm:cxn modelId="{F90A6D9E-7614-4208-94E7-AE34E9439751}" type="presOf" srcId="{4CEF356A-A6C0-504F-9D1D-AE056FF371EF}" destId="{1892C391-AEF6-4EAB-B865-0196FD811F6C}" srcOrd="0" destOrd="0" presId="urn:microsoft.com/office/officeart/2008/layout/AlternatingPictureBlocks"/>
    <dgm:cxn modelId="{3E7AE4BA-2059-49C8-929D-606E446F6E59}" type="presOf" srcId="{8C256AAE-E968-834D-BF29-91E8B778CC1C}" destId="{3EA544C7-A470-42F6-BF0E-D2C286B2DBF9}" srcOrd="0" destOrd="0" presId="urn:microsoft.com/office/officeart/2008/layout/AlternatingPictureBlocks"/>
    <dgm:cxn modelId="{FE18EAD7-3FB0-4894-8AB1-9BB610A051FC}" type="presOf" srcId="{3A785248-42A9-3244-917E-1DDE2B9D9BD5}" destId="{F7C6C0E3-076F-4DB8-B40E-C787503A8791}" srcOrd="0" destOrd="0" presId="urn:microsoft.com/office/officeart/2008/layout/AlternatingPictureBlocks"/>
    <dgm:cxn modelId="{D95FFDDB-4280-1646-BD3E-D1311B8FF7C0}" srcId="{4CEF356A-A6C0-504F-9D1D-AE056FF371EF}" destId="{3A785248-42A9-3244-917E-1DDE2B9D9BD5}" srcOrd="0" destOrd="0" parTransId="{83531A26-847D-9445-9061-973F206A8EB6}" sibTransId="{A1D3792F-84B1-654B-89AA-BB0C0D615BC6}"/>
    <dgm:cxn modelId="{0A5CAF97-3862-4EDF-8B1C-F14BBD58F3CC}" type="presParOf" srcId="{1892C391-AEF6-4EAB-B865-0196FD811F6C}" destId="{A05C1965-3420-41B9-898F-4CF79D1771EE}" srcOrd="0" destOrd="0" presId="urn:microsoft.com/office/officeart/2008/layout/AlternatingPictureBlocks"/>
    <dgm:cxn modelId="{D73FB81D-7FBD-4389-AD0C-86F2C4AEDC93}" type="presParOf" srcId="{A05C1965-3420-41B9-898F-4CF79D1771EE}" destId="{F7C6C0E3-076F-4DB8-B40E-C787503A8791}" srcOrd="0" destOrd="0" presId="urn:microsoft.com/office/officeart/2008/layout/AlternatingPictureBlocks"/>
    <dgm:cxn modelId="{CC73A9EC-82FF-4F54-905D-004946E86D6C}" type="presParOf" srcId="{A05C1965-3420-41B9-898F-4CF79D1771EE}" destId="{4B235182-F957-4AC6-88D2-21F378A046C2}" srcOrd="1" destOrd="0" presId="urn:microsoft.com/office/officeart/2008/layout/AlternatingPictureBlocks"/>
    <dgm:cxn modelId="{85C3FEB8-ED48-439F-B648-CE3A2047C695}" type="presParOf" srcId="{1892C391-AEF6-4EAB-B865-0196FD811F6C}" destId="{3AB93DCA-BC16-4CAB-BEC8-8FCCF6ED1B80}" srcOrd="1" destOrd="0" presId="urn:microsoft.com/office/officeart/2008/layout/AlternatingPictureBlocks"/>
    <dgm:cxn modelId="{06F29684-0526-4F68-B49C-915527E80B5B}" type="presParOf" srcId="{1892C391-AEF6-4EAB-B865-0196FD811F6C}" destId="{04EF58D4-6192-49FF-BC50-65954BA2EF69}" srcOrd="2" destOrd="0" presId="urn:microsoft.com/office/officeart/2008/layout/AlternatingPictureBlocks"/>
    <dgm:cxn modelId="{0DD9EE4C-E2F2-4086-AD35-FDC7AA2F511A}" type="presParOf" srcId="{04EF58D4-6192-49FF-BC50-65954BA2EF69}" destId="{3EA544C7-A470-42F6-BF0E-D2C286B2DBF9}" srcOrd="0" destOrd="0" presId="urn:microsoft.com/office/officeart/2008/layout/AlternatingPictureBlocks"/>
    <dgm:cxn modelId="{80C1345D-B5FB-4425-9BAC-57844EC1F4DB}" type="presParOf" srcId="{04EF58D4-6192-49FF-BC50-65954BA2EF69}" destId="{C6FDA5EF-5E76-4DE2-AA02-94C8CD775906}" srcOrd="1" destOrd="0" presId="urn:microsoft.com/office/officeart/2008/layout/AlternatingPictureBlocks"/>
    <dgm:cxn modelId="{9ADAF4A2-56AE-480E-B1B6-5F2BFC13C2D5}" type="presParOf" srcId="{1892C391-AEF6-4EAB-B865-0196FD811F6C}" destId="{CA3D5FFC-69ED-4F19-AD41-550A5CA9A50E}" srcOrd="3" destOrd="0" presId="urn:microsoft.com/office/officeart/2008/layout/AlternatingPictureBlocks"/>
    <dgm:cxn modelId="{9CC977F4-17D0-4F5F-96DA-82DBF08009C4}" type="presParOf" srcId="{1892C391-AEF6-4EAB-B865-0196FD811F6C}" destId="{33CD7AC0-FF2C-40EF-A405-0547387C8E8D}" srcOrd="4" destOrd="0" presId="urn:microsoft.com/office/officeart/2008/layout/AlternatingPictureBlocks"/>
    <dgm:cxn modelId="{F36390AE-63A0-498B-B430-DCCD244ADF11}" type="presParOf" srcId="{33CD7AC0-FF2C-40EF-A405-0547387C8E8D}" destId="{C0D08BB0-C9B4-4E7F-8934-4BA2DF7D9B51}" srcOrd="0" destOrd="0" presId="urn:microsoft.com/office/officeart/2008/layout/AlternatingPictureBlocks"/>
    <dgm:cxn modelId="{AAC19260-D89A-4FAB-90B7-DCC5736D0A8F}" type="presParOf" srcId="{33CD7AC0-FF2C-40EF-A405-0547387C8E8D}" destId="{ECC208CE-4170-4758-92BE-0197DAA24F17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C6C0E3-076F-4DB8-B40E-C787503A8791}">
      <dsp:nvSpPr>
        <dsp:cNvPr id="0" name=""/>
        <dsp:cNvSpPr/>
      </dsp:nvSpPr>
      <dsp:spPr>
        <a:xfrm>
          <a:off x="2886715" y="1611"/>
          <a:ext cx="2119671" cy="958693"/>
        </a:xfrm>
        <a:prstGeom prst="rect">
          <a:avLst/>
        </a:prstGeom>
        <a:solidFill>
          <a:srgbClr val="02938E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SzPts val="3500"/>
            <a:buFont typeface="Arial"/>
            <a:buNone/>
          </a:pPr>
          <a:r>
            <a:rPr lang="en-US" sz="1800" b="0" i="0" u="none" strike="noStrike" kern="1200" cap="none" dirty="0">
              <a:latin typeface="Tenorite" panose="00000500000000000000" pitchFamily="2" charset="0"/>
              <a:ea typeface="Calibri"/>
              <a:cs typeface="Calibri"/>
              <a:sym typeface="Calibri"/>
            </a:rPr>
            <a:t>Build the “</a:t>
          </a:r>
          <a:r>
            <a:rPr lang="en-US" sz="1800" b="0" i="0" u="none" strike="noStrike" kern="1200" cap="none" dirty="0" err="1">
              <a:latin typeface="Tenorite" panose="00000500000000000000" pitchFamily="2" charset="0"/>
              <a:ea typeface="Calibri"/>
              <a:cs typeface="Calibri"/>
              <a:sym typeface="Calibri"/>
            </a:rPr>
            <a:t>Diital</a:t>
          </a:r>
          <a:r>
            <a:rPr lang="en-US" sz="1800" b="0" i="0" u="none" strike="noStrike" kern="1200" cap="none" dirty="0">
              <a:latin typeface="Tenorite" panose="00000500000000000000" pitchFamily="2" charset="0"/>
              <a:ea typeface="Calibri"/>
              <a:cs typeface="Calibri"/>
              <a:sym typeface="Calibri"/>
            </a:rPr>
            <a:t> e </a:t>
          </a:r>
          <a:r>
            <a:rPr lang="en-US" sz="1600" b="0" i="0" u="none" strike="noStrike" kern="1200" cap="none" dirty="0">
              <a:latin typeface="Tenorite" panose="00000500000000000000" pitchFamily="2" charset="0"/>
              <a:ea typeface="Calibri"/>
              <a:cs typeface="Calibri"/>
              <a:sym typeface="Calibri"/>
            </a:rPr>
            <a:t>Be a “bridge” that unites all the R&amp;E institutions of the Southern Macrozone </a:t>
          </a:r>
          <a:r>
            <a:rPr lang="en-US" sz="1800" b="0" i="0" u="none" strike="noStrike" kern="1200" cap="none" dirty="0">
              <a:latin typeface="Tenorite" panose="00000500000000000000" pitchFamily="2" charset="0"/>
              <a:ea typeface="Calibri"/>
              <a:cs typeface="Calibri"/>
              <a:sym typeface="Calibri"/>
            </a:rPr>
            <a:t>Macrozone</a:t>
          </a:r>
          <a:endParaRPr lang="es-MX" sz="1800" b="0" kern="1200" dirty="0">
            <a:latin typeface="Tenorite" panose="00000500000000000000" pitchFamily="2" charset="0"/>
          </a:endParaRPr>
        </a:p>
      </dsp:txBody>
      <dsp:txXfrm>
        <a:off x="2886715" y="1611"/>
        <a:ext cx="2119671" cy="958693"/>
      </dsp:txXfrm>
    </dsp:sp>
    <dsp:sp modelId="{4B235182-F957-4AC6-88D2-21F378A046C2}">
      <dsp:nvSpPr>
        <dsp:cNvPr id="0" name=""/>
        <dsp:cNvSpPr/>
      </dsp:nvSpPr>
      <dsp:spPr>
        <a:xfrm>
          <a:off x="1842697" y="1611"/>
          <a:ext cx="949106" cy="95869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EA544C7-A470-42F6-BF0E-D2C286B2DBF9}">
      <dsp:nvSpPr>
        <dsp:cNvPr id="0" name=""/>
        <dsp:cNvSpPr/>
      </dsp:nvSpPr>
      <dsp:spPr>
        <a:xfrm>
          <a:off x="1842697" y="1118489"/>
          <a:ext cx="2119671" cy="958693"/>
        </a:xfrm>
        <a:prstGeom prst="rect">
          <a:avLst/>
        </a:prstGeom>
        <a:solidFill>
          <a:srgbClr val="8F5DB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SzPts val="3500"/>
            <a:buFont typeface="Arial"/>
            <a:buNone/>
          </a:pPr>
          <a:r>
            <a:rPr lang="en-US" sz="1800" b="0" i="0" u="none" strike="noStrike" kern="1200" cap="none" dirty="0">
              <a:latin typeface="Tenorite" panose="00000500000000000000" pitchFamily="2" charset="0"/>
              <a:ea typeface="Calibri"/>
              <a:cs typeface="Calibri"/>
              <a:sym typeface="Calibri"/>
            </a:rPr>
            <a:t>Strength the national Research and Education system</a:t>
          </a:r>
          <a:endParaRPr lang="es-CL" sz="1800" b="0" i="0" u="none" strike="noStrike" kern="1200" cap="none" dirty="0">
            <a:latin typeface="Tenorite" panose="00000500000000000000" pitchFamily="2" charset="0"/>
            <a:ea typeface="Calibri"/>
            <a:cs typeface="Calibri"/>
            <a:sym typeface="Calibri"/>
          </a:endParaRPr>
        </a:p>
      </dsp:txBody>
      <dsp:txXfrm>
        <a:off x="1842697" y="1118489"/>
        <a:ext cx="2119671" cy="958693"/>
      </dsp:txXfrm>
    </dsp:sp>
    <dsp:sp modelId="{C6FDA5EF-5E76-4DE2-AA02-94C8CD775906}">
      <dsp:nvSpPr>
        <dsp:cNvPr id="0" name=""/>
        <dsp:cNvSpPr/>
      </dsp:nvSpPr>
      <dsp:spPr>
        <a:xfrm>
          <a:off x="4057279" y="1118489"/>
          <a:ext cx="949106" cy="958693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0D08BB0-C9B4-4E7F-8934-4BA2DF7D9B51}">
      <dsp:nvSpPr>
        <dsp:cNvPr id="0" name=""/>
        <dsp:cNvSpPr/>
      </dsp:nvSpPr>
      <dsp:spPr>
        <a:xfrm>
          <a:off x="2886715" y="2236979"/>
          <a:ext cx="2119671" cy="958693"/>
        </a:xfrm>
        <a:prstGeom prst="rect">
          <a:avLst/>
        </a:prstGeom>
        <a:solidFill>
          <a:srgbClr val="DE541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SzPts val="3500"/>
            <a:buFont typeface="Arial"/>
            <a:buNone/>
          </a:pPr>
          <a:r>
            <a:rPr lang="en-US" sz="1800" b="0" i="0" u="none" strike="noStrike" kern="1200" cap="none" dirty="0">
              <a:latin typeface="Tenorite" panose="00000500000000000000" pitchFamily="2" charset="0"/>
              <a:ea typeface="Calibri"/>
              <a:cs typeface="Calibri"/>
              <a:sym typeface="Calibri"/>
            </a:rPr>
            <a:t>Join efforts to provide viability and sustainability</a:t>
          </a:r>
          <a:endParaRPr lang="es-CL" sz="1800" b="0" i="0" u="none" strike="noStrike" kern="1200" cap="none" dirty="0">
            <a:latin typeface="Tenorite" panose="00000500000000000000" pitchFamily="2" charset="0"/>
            <a:ea typeface="Calibri"/>
            <a:cs typeface="Calibri"/>
            <a:sym typeface="Calibri"/>
          </a:endParaRPr>
        </a:p>
      </dsp:txBody>
      <dsp:txXfrm>
        <a:off x="2886715" y="2236979"/>
        <a:ext cx="2119671" cy="958693"/>
      </dsp:txXfrm>
    </dsp:sp>
    <dsp:sp modelId="{ECC208CE-4170-4758-92BE-0197DAA24F17}">
      <dsp:nvSpPr>
        <dsp:cNvPr id="0" name=""/>
        <dsp:cNvSpPr/>
      </dsp:nvSpPr>
      <dsp:spPr>
        <a:xfrm>
          <a:off x="1842697" y="2235367"/>
          <a:ext cx="949106" cy="958693"/>
        </a:xfrm>
        <a:prstGeom prst="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1D8A83-A817-41E3-A602-3B517E18334E}" type="datetimeFigureOut">
              <a:rPr lang="en-GB" smtClean="0"/>
              <a:t>06/06/2024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BC110B-1C27-4A5B-8007-E6BF4BB6C5F7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1726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9CDFB-1C4C-4F7C-B590-331C3A05EB2F}" type="slidenum">
              <a:rPr lang="es-CL" smtClean="0"/>
              <a:pPr/>
              <a:t>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78679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Important messages:</a:t>
            </a:r>
          </a:p>
          <a:p>
            <a:r>
              <a:rPr lang="en-US" dirty="0"/>
              <a:t>- Punta Arenas is a gateway city to Antarctica, being the main science route to the White Continent.</a:t>
            </a:r>
          </a:p>
          <a:p>
            <a:r>
              <a:rPr lang="en-US" dirty="0"/>
              <a:t>- It is Chilean State interest: it has been discussed with RedCLARA.</a:t>
            </a:r>
          </a:p>
          <a:p>
            <a:r>
              <a:rPr lang="en-US" dirty="0"/>
              <a:t>- It is envisioned not only the connection of the Chilean peninsula but also to enter other research bases on the peninsula.</a:t>
            </a:r>
          </a:p>
          <a:p>
            <a:r>
              <a:rPr lang="en-US" dirty="0"/>
              <a:t>- There is the commitment of Desarrollo País (Country Development), REUNA and RedCLARA to carry out the feasibility study.</a:t>
            </a:r>
          </a:p>
          <a:p>
            <a:r>
              <a:rPr lang="en-US" dirty="0"/>
              <a:t>- Punta Arenas is the main gateway to Antarctica.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205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During March and April, </a:t>
            </a:r>
            <a:r>
              <a:rPr lang="en-US" dirty="0" err="1"/>
              <a:t>Subtel</a:t>
            </a:r>
            <a:r>
              <a:rPr lang="en-US" dirty="0"/>
              <a:t> will call on companies to carry out the technical and economic feasibility study of segment 1 of connection via optic fiber to Antarctica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0980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During March and April, </a:t>
            </a:r>
            <a:r>
              <a:rPr lang="en-US" dirty="0" err="1"/>
              <a:t>Subtel</a:t>
            </a:r>
            <a:r>
              <a:rPr lang="en-US" dirty="0"/>
              <a:t> will call on companies to carry out the technical and economic feasibility study of segment 1 of connection via optic fiber to Antarctica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9093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6038435-1C4D-D361-683E-F7B5656A4D49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11000">
                <a:srgbClr val="D7E9F4"/>
              </a:gs>
              <a:gs pos="100000">
                <a:schemeClr val="bg1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0601" y="2919018"/>
            <a:ext cx="3822700" cy="281467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460601" y="1619337"/>
            <a:ext cx="4276291" cy="545199"/>
          </a:xfrm>
        </p:spPr>
        <p:txBody>
          <a:bodyPr wrap="square">
            <a:noAutofit/>
          </a:bodyPr>
          <a:lstStyle>
            <a:lvl1pPr marL="0" indent="0">
              <a:lnSpc>
                <a:spcPct val="150000"/>
              </a:lnSpc>
              <a:buNone/>
              <a:defRPr sz="1600" b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66907" y="909372"/>
            <a:ext cx="4562293" cy="709965"/>
          </a:xfr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60601" y="3328766"/>
            <a:ext cx="3752453" cy="327255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Location</a:t>
            </a:r>
            <a:endParaRPr lang="en-GB" dirty="0"/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60601" y="3623253"/>
            <a:ext cx="3752453" cy="321239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Date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093AE0-6C5D-DF1E-E4C1-1FD73BFF39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5229" y="4525833"/>
            <a:ext cx="1687197" cy="3594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A30560-C97D-61E4-B112-A75B61DCE7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99102" y="4478391"/>
            <a:ext cx="762023" cy="331583"/>
          </a:xfrm>
          <a:prstGeom prst="rect">
            <a:avLst/>
          </a:prstGeom>
        </p:spPr>
      </p:pic>
      <p:pic>
        <p:nvPicPr>
          <p:cNvPr id="4" name="Picture 3" descr="A colorful arrows on a black background&#10;&#10;Description automatically generated">
            <a:extLst>
              <a:ext uri="{FF2B5EF4-FFF2-40B4-BE49-F238E27FC236}">
                <a16:creationId xmlns:a16="http://schemas.microsoft.com/office/drawing/2014/main" id="{D0DCF837-1CC0-D41A-9A45-40F9EFCC4A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42" t="28150" r="26971" b="-3797"/>
          <a:stretch/>
        </p:blipFill>
        <p:spPr>
          <a:xfrm>
            <a:off x="2748053" y="0"/>
            <a:ext cx="639594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22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47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201" y="964417"/>
            <a:ext cx="8439238" cy="2983761"/>
          </a:xfrm>
        </p:spPr>
        <p:txBody>
          <a:bodyPr/>
          <a:lstStyle>
            <a:lvl1pPr>
              <a:defRPr sz="1600">
                <a:solidFill>
                  <a:srgbClr val="1C2C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solidFill>
                  <a:srgbClr val="1C2C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1C2C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1C2C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1C2C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D09B77-3BA4-BCF3-6CA1-68C8CEC66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4" name="Picture 3" descr="A colorful arrows on a black background&#10;&#10;Description automatically generated">
            <a:extLst>
              <a:ext uri="{FF2B5EF4-FFF2-40B4-BE49-F238E27FC236}">
                <a16:creationId xmlns:a16="http://schemas.microsoft.com/office/drawing/2014/main" id="{AFABDAEB-5718-BD19-6677-55F9043522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37" t="63885" r="24367" b="25890"/>
          <a:stretch/>
        </p:blipFill>
        <p:spPr>
          <a:xfrm>
            <a:off x="2748053" y="4448247"/>
            <a:ext cx="6395947" cy="695254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6A8FE16-D059-EE45-A0EF-28AC780580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81473" y="4737301"/>
            <a:ext cx="60796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1">
                <a:solidFill>
                  <a:srgbClr val="B4E9E2"/>
                </a:solidFill>
              </a:defRPr>
            </a:lvl1pPr>
          </a:lstStyle>
          <a:p>
            <a:fld id="{9E7CA0F2-EE66-4F60-8C00-E0BE38E7AEC5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13993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60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478242A-115F-FAAB-3C19-C8B609AB6C4B}"/>
              </a:ext>
            </a:extLst>
          </p:cNvPr>
          <p:cNvSpPr/>
          <p:nvPr userDrawn="1"/>
        </p:nvSpPr>
        <p:spPr>
          <a:xfrm>
            <a:off x="0" y="4304555"/>
            <a:ext cx="9144000" cy="830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A8EEC4-48DE-2CF0-6FA5-9139A172AF30}"/>
              </a:ext>
            </a:extLst>
          </p:cNvPr>
          <p:cNvSpPr/>
          <p:nvPr userDrawn="1"/>
        </p:nvSpPr>
        <p:spPr>
          <a:xfrm>
            <a:off x="0" y="4629813"/>
            <a:ext cx="9144000" cy="513687"/>
          </a:xfrm>
          <a:prstGeom prst="rect">
            <a:avLst/>
          </a:prstGeom>
          <a:solidFill>
            <a:srgbClr val="1C2C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201" y="964417"/>
            <a:ext cx="8439238" cy="2983761"/>
          </a:xfrm>
        </p:spPr>
        <p:txBody>
          <a:bodyPr/>
          <a:lstStyle>
            <a:lvl1pPr>
              <a:defRPr sz="1600">
                <a:solidFill>
                  <a:srgbClr val="1C2C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solidFill>
                  <a:srgbClr val="1C2C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1C2C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1C2C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1C2C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D09B77-3BA4-BCF3-6CA1-68C8CEC66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396BA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9" name="Picture 8" descr="A white and red text on a black background&#10;&#10;Description automatically generated">
            <a:extLst>
              <a:ext uri="{FF2B5EF4-FFF2-40B4-BE49-F238E27FC236}">
                <a16:creationId xmlns:a16="http://schemas.microsoft.com/office/drawing/2014/main" id="{73FBB5DD-F23D-BFD9-C754-1058CD38CF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89"/>
          <a:stretch/>
        </p:blipFill>
        <p:spPr>
          <a:xfrm>
            <a:off x="350201" y="4737300"/>
            <a:ext cx="1016655" cy="274638"/>
          </a:xfrm>
          <a:prstGeom prst="rect">
            <a:avLst/>
          </a:prstGeom>
        </p:spPr>
      </p:pic>
      <p:pic>
        <p:nvPicPr>
          <p:cNvPr id="10" name="Picture 9" descr="A colorful arrows on a black background&#10;&#10;Description automatically generated">
            <a:extLst>
              <a:ext uri="{FF2B5EF4-FFF2-40B4-BE49-F238E27FC236}">
                <a16:creationId xmlns:a16="http://schemas.microsoft.com/office/drawing/2014/main" id="{0F23D177-D40B-05F1-482A-B8DF181457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18" t="63623" r="25148" b="28822"/>
          <a:stretch/>
        </p:blipFill>
        <p:spPr>
          <a:xfrm>
            <a:off x="2748053" y="4629813"/>
            <a:ext cx="6395947" cy="513688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6A8FE16-D059-EE45-A0EF-28AC780580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92716" y="4751034"/>
            <a:ext cx="980944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1">
                <a:solidFill>
                  <a:srgbClr val="B4E9E2"/>
                </a:solidFill>
              </a:defRPr>
            </a:lvl1pPr>
          </a:lstStyle>
          <a:p>
            <a:fld id="{9E7CA0F2-EE66-4F60-8C00-E0BE38E7AEC5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5126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EF1DA8E-61B8-6DA4-81A2-2DD487D64049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11000">
                <a:srgbClr val="D7E9F4"/>
              </a:gs>
              <a:gs pos="100000">
                <a:schemeClr val="bg1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82946" y="3470165"/>
            <a:ext cx="3795964" cy="263127"/>
          </a:xfrm>
        </p:spPr>
        <p:txBody>
          <a:bodyPr>
            <a:noAutofit/>
          </a:bodyPr>
          <a:lstStyle>
            <a:lvl1pPr marL="0" indent="0" algn="l">
              <a:buNone/>
              <a:defRPr sz="1400" b="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 dirty="0"/>
              <a:t>Presenter email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63B183-FA2B-0B15-9915-FD43F149DC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5229" y="4525833"/>
            <a:ext cx="1687197" cy="3594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9B8568-755C-C2E7-C717-739E35CF30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99102" y="4478391"/>
            <a:ext cx="762023" cy="331583"/>
          </a:xfrm>
          <a:prstGeom prst="rect">
            <a:avLst/>
          </a:prstGeom>
        </p:spPr>
      </p:pic>
      <p:pic>
        <p:nvPicPr>
          <p:cNvPr id="7" name="Picture 6" descr="A colorful arrows on a black background&#10;&#10;Description automatically generated">
            <a:extLst>
              <a:ext uri="{FF2B5EF4-FFF2-40B4-BE49-F238E27FC236}">
                <a16:creationId xmlns:a16="http://schemas.microsoft.com/office/drawing/2014/main" id="{A7669FC1-0416-8323-3841-A1DAB03141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42" t="28150" r="26971" b="-3797"/>
          <a:stretch/>
        </p:blipFill>
        <p:spPr>
          <a:xfrm>
            <a:off x="2748053" y="0"/>
            <a:ext cx="639594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16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47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contenido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176646"/>
            <a:ext cx="8380640" cy="840230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2700" spc="-45" dirty="0"/>
            </a:lvl1pPr>
          </a:lstStyle>
          <a:p>
            <a:pPr lvl="0"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contenido 2">
            <a:extLst>
              <a:ext uri="{FF2B5EF4-FFF2-40B4-BE49-F238E27FC236}">
                <a16:creationId xmlns:a16="http://schemas.microsoft.com/office/drawing/2014/main" id="{72618346-1C0B-46DB-AAA6-71C865DE85F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4737" y="1097280"/>
            <a:ext cx="6023201" cy="3577574"/>
          </a:xfrm>
        </p:spPr>
        <p:txBody>
          <a:bodyPr rtlCol="0">
            <a:noAutofit/>
          </a:bodyPr>
          <a:lstStyle>
            <a:lvl1pPr>
              <a:lnSpc>
                <a:spcPct val="100000"/>
              </a:lnSpc>
              <a:spcBef>
                <a:spcPts val="450"/>
              </a:spcBef>
              <a:spcAft>
                <a:spcPts val="900"/>
              </a:spcAft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450"/>
              </a:spcBef>
              <a:spcAft>
                <a:spcPts val="900"/>
              </a:spcAft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450"/>
              </a:spcBef>
              <a:spcAft>
                <a:spcPts val="900"/>
              </a:spcAft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050"/>
            </a:lvl4pPr>
            <a:lvl5pPr>
              <a:defRPr sz="1050"/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334736" y="-1"/>
            <a:ext cx="891540" cy="960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s-ES" sz="1013" noProof="0">
              <a:solidFill>
                <a:schemeClr val="tx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B0675FE-339E-4205-8C05-B2D119B662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84686" y="64359"/>
            <a:ext cx="953575" cy="95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367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Lámina interior_op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81A2E76-457B-7287-B7E9-E9E0C0329F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3888" y="467309"/>
            <a:ext cx="7886700" cy="388791"/>
          </a:xfrm>
        </p:spPr>
        <p:txBody>
          <a:bodyPr>
            <a:normAutofit/>
          </a:bodyPr>
          <a:lstStyle>
            <a:lvl1pPr marL="0" indent="0">
              <a:buNone/>
              <a:defRPr sz="3000" b="1" i="0">
                <a:solidFill>
                  <a:srgbClr val="0B458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 dirty="0"/>
              <a:t>Título de lámina</a:t>
            </a:r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98520361-BD56-4E8E-9CB5-6FC8EDEDDB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65835" y="1493744"/>
            <a:ext cx="5676900" cy="2688431"/>
          </a:xfrm>
        </p:spPr>
        <p:txBody>
          <a:bodyPr/>
          <a:lstStyle>
            <a:lvl1pPr marL="0" indent="0">
              <a:buNone/>
              <a:defRPr sz="1500">
                <a:solidFill>
                  <a:srgbClr val="0C4581"/>
                </a:solidFill>
              </a:defRPr>
            </a:lvl1pPr>
          </a:lstStyle>
          <a:p>
            <a:pPr lvl="0"/>
            <a:r>
              <a:rPr lang="es-MX" dirty="0"/>
              <a:t>Texto de lámina. Lorem ipsum dolor sit amet.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581993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AA01DBE-0E20-C2F7-4178-D776813E3B61}"/>
              </a:ext>
            </a:extLst>
          </p:cNvPr>
          <p:cNvSpPr/>
          <p:nvPr userDrawn="1"/>
        </p:nvSpPr>
        <p:spPr>
          <a:xfrm>
            <a:off x="0" y="4447674"/>
            <a:ext cx="9144000" cy="695826"/>
          </a:xfrm>
          <a:prstGeom prst="rect">
            <a:avLst/>
          </a:prstGeom>
          <a:solidFill>
            <a:srgbClr val="1C2C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0201" y="131562"/>
            <a:ext cx="8439238" cy="695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0201" y="964414"/>
            <a:ext cx="8439238" cy="31891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271CF10B-5905-E541-B922-641440E09C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9757" y="4737301"/>
            <a:ext cx="499681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1">
                <a:solidFill>
                  <a:srgbClr val="B4E9E2"/>
                </a:solidFill>
              </a:defRPr>
            </a:lvl1pPr>
          </a:lstStyle>
          <a:p>
            <a:fld id="{9E7CA0F2-EE66-4F60-8C00-E0BE38E7AEC5}" type="slidenum">
              <a:rPr lang="en-GB" smtClean="0"/>
              <a:pPr/>
              <a:t>‹Nº›</a:t>
            </a:fld>
            <a:endParaRPr lang="en-GB" dirty="0"/>
          </a:p>
        </p:txBody>
      </p:sp>
      <p:pic>
        <p:nvPicPr>
          <p:cNvPr id="7" name="Picture 6" descr="A white and red text on a black background&#10;&#10;Description automatically generated">
            <a:extLst>
              <a:ext uri="{FF2B5EF4-FFF2-40B4-BE49-F238E27FC236}">
                <a16:creationId xmlns:a16="http://schemas.microsoft.com/office/drawing/2014/main" id="{71761730-9440-4A84-CB34-A27DF096EFE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01" y="4572146"/>
            <a:ext cx="1243983" cy="43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33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0" r:id="rId2"/>
    <p:sldLayoutId id="2147483663" r:id="rId3"/>
    <p:sldLayoutId id="2147483661" r:id="rId4"/>
    <p:sldLayoutId id="2147483664" r:id="rId5"/>
    <p:sldLayoutId id="2147483665" r:id="rId6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rgbClr val="6396BA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600" kern="1200">
          <a:solidFill>
            <a:srgbClr val="1C2C4F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rgbClr val="1C2C4F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rgbClr val="1C2C4F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rgbClr val="1C2C4F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rgbClr val="1C2C4F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8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541B41-0771-ADBC-7CF1-ED2A0CA0AD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Albert Astudillo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54B7778-A9AA-698F-92B1-938416076B1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010101"/>
                </a:solidFill>
                <a:effectLst/>
                <a:latin typeface="aktiv-grotesk"/>
              </a:rPr>
              <a:t>Forging a Digital Connection to Finis Terrae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C1A6BFC-C12E-173A-47DB-3D4DFC7E10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Patagonia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7E323A3-4D3A-3748-4DFA-FA4ED959F1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REUNA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5139ADB-1ACA-13FB-180C-ACCCBD27169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June 11th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7917F9-2C12-1A99-DAEA-F1CF89F8650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86600" y="4633913"/>
            <a:ext cx="2057400" cy="274637"/>
          </a:xfrm>
        </p:spPr>
        <p:txBody>
          <a:bodyPr/>
          <a:lstStyle/>
          <a:p>
            <a:fld id="{9E7CA0F2-EE66-4F60-8C00-E0BE38E7AEC5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6911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DEE5B96-5583-F4EC-5018-A6D261FF29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E8E514D-1B77-5C31-B3BF-58A96F5685E6}"/>
              </a:ext>
            </a:extLst>
          </p:cNvPr>
          <p:cNvSpPr txBox="1"/>
          <p:nvPr/>
        </p:nvSpPr>
        <p:spPr>
          <a:xfrm>
            <a:off x="529176" y="131287"/>
            <a:ext cx="6647268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rgbClr val="6396B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The region poses important challenges, which has led REUNA to integrate different solutions</a:t>
            </a:r>
            <a:endParaRPr lang="es-CL" dirty="0"/>
          </a:p>
        </p:txBody>
      </p:sp>
      <p:pic>
        <p:nvPicPr>
          <p:cNvPr id="3" name="Picture 4" descr="Cómo hacer un enlace WiFi de varios kilómetros con antenas direccionales">
            <a:extLst>
              <a:ext uri="{FF2B5EF4-FFF2-40B4-BE49-F238E27FC236}">
                <a16:creationId xmlns:a16="http://schemas.microsoft.com/office/drawing/2014/main" id="{6E213F8C-5C75-33C7-6505-11C8C4187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332" y="1231936"/>
            <a:ext cx="2157960" cy="160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Internet satelital: el avance de la tecnología espacial - MagazIEEE Ecuador">
            <a:extLst>
              <a:ext uri="{FF2B5EF4-FFF2-40B4-BE49-F238E27FC236}">
                <a16:creationId xmlns:a16="http://schemas.microsoft.com/office/drawing/2014/main" id="{276DA8F5-7838-1CD5-6020-925278F4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628" y="1105807"/>
            <a:ext cx="2643188" cy="187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Red FTTx | Fabricante de cables Ethernet RJ45 y Cat6 cruzados | CRXCONEC">
            <a:extLst>
              <a:ext uri="{FF2B5EF4-FFF2-40B4-BE49-F238E27FC236}">
                <a16:creationId xmlns:a16="http://schemas.microsoft.com/office/drawing/2014/main" id="{CD170C66-180D-CFBE-A5F1-AC8C4518CB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6"/>
          <a:stretch/>
        </p:blipFill>
        <p:spPr bwMode="auto">
          <a:xfrm>
            <a:off x="286012" y="1358065"/>
            <a:ext cx="2709100" cy="160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arcador de texto 37">
            <a:extLst>
              <a:ext uri="{FF2B5EF4-FFF2-40B4-BE49-F238E27FC236}">
                <a16:creationId xmlns:a16="http://schemas.microsoft.com/office/drawing/2014/main" id="{10D8664B-7571-0321-0E2D-07435EFD7109}"/>
              </a:ext>
            </a:extLst>
          </p:cNvPr>
          <p:cNvSpPr txBox="1">
            <a:spLocks/>
          </p:cNvSpPr>
          <p:nvPr/>
        </p:nvSpPr>
        <p:spPr>
          <a:xfrm>
            <a:off x="283419" y="3353079"/>
            <a:ext cx="2514680" cy="250881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500" b="1" noProof="1">
                <a:solidFill>
                  <a:srgbClr val="DE541D"/>
                </a:solidFill>
                <a:latin typeface="Tenorite" panose="00000500000000000000" pitchFamily="2" charset="0"/>
              </a:rPr>
              <a:t>Connection via Fiber, 2022</a:t>
            </a:r>
          </a:p>
        </p:txBody>
      </p:sp>
      <p:sp>
        <p:nvSpPr>
          <p:cNvPr id="8" name="Marcador de texto 38">
            <a:extLst>
              <a:ext uri="{FF2B5EF4-FFF2-40B4-BE49-F238E27FC236}">
                <a16:creationId xmlns:a16="http://schemas.microsoft.com/office/drawing/2014/main" id="{9676EC90-48AC-73EA-E68D-29B76A708588}"/>
              </a:ext>
            </a:extLst>
          </p:cNvPr>
          <p:cNvSpPr txBox="1">
            <a:spLocks/>
          </p:cNvSpPr>
          <p:nvPr/>
        </p:nvSpPr>
        <p:spPr>
          <a:xfrm>
            <a:off x="3199258" y="3353079"/>
            <a:ext cx="2514680" cy="250881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500" b="1" noProof="1">
                <a:solidFill>
                  <a:srgbClr val="6A5395"/>
                </a:solidFill>
                <a:latin typeface="Tenorite" panose="00000500000000000000" pitchFamily="2" charset="0"/>
              </a:rPr>
              <a:t>Satellite Connection, 2023</a:t>
            </a:r>
          </a:p>
        </p:txBody>
      </p:sp>
      <p:sp>
        <p:nvSpPr>
          <p:cNvPr id="9" name="Marcador de texto 39">
            <a:extLst>
              <a:ext uri="{FF2B5EF4-FFF2-40B4-BE49-F238E27FC236}">
                <a16:creationId xmlns:a16="http://schemas.microsoft.com/office/drawing/2014/main" id="{F6EC93B0-DE01-6DC7-3D14-D157A0F8CE02}"/>
              </a:ext>
            </a:extLst>
          </p:cNvPr>
          <p:cNvSpPr txBox="1">
            <a:spLocks/>
          </p:cNvSpPr>
          <p:nvPr/>
        </p:nvSpPr>
        <p:spPr>
          <a:xfrm>
            <a:off x="6017880" y="3353079"/>
            <a:ext cx="3236461" cy="250881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500" b="1" noProof="1">
                <a:solidFill>
                  <a:srgbClr val="02938E"/>
                </a:solidFill>
                <a:latin typeface="Tenorite" panose="00000500000000000000" pitchFamily="2" charset="0"/>
              </a:rPr>
              <a:t>Wireless Connection, 2023</a:t>
            </a:r>
          </a:p>
        </p:txBody>
      </p:sp>
      <p:pic>
        <p:nvPicPr>
          <p:cNvPr id="15" name="Picture 10" descr="Centro de Investigación en Ecosistemas de la Patagonia">
            <a:extLst>
              <a:ext uri="{FF2B5EF4-FFF2-40B4-BE49-F238E27FC236}">
                <a16:creationId xmlns:a16="http://schemas.microsoft.com/office/drawing/2014/main" id="{060BA118-5D75-C10E-0CC3-F46258E39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973" y="3697197"/>
            <a:ext cx="1506679" cy="75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INIA Tamel Aike - Convenio de colaboración con la Municipalidad de  Coyhaique - YouTube">
            <a:extLst>
              <a:ext uri="{FF2B5EF4-FFF2-40B4-BE49-F238E27FC236}">
                <a16:creationId xmlns:a16="http://schemas.microsoft.com/office/drawing/2014/main" id="{A6741A7F-27B3-7303-E938-A2373096D4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30" b="22647"/>
          <a:stretch/>
        </p:blipFill>
        <p:spPr bwMode="auto">
          <a:xfrm>
            <a:off x="3769372" y="3848110"/>
            <a:ext cx="1422356" cy="59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Universidad de Aysén – EducaLT">
            <a:extLst>
              <a:ext uri="{FF2B5EF4-FFF2-40B4-BE49-F238E27FC236}">
                <a16:creationId xmlns:a16="http://schemas.microsoft.com/office/drawing/2014/main" id="{21697ECE-6F04-3814-8A42-C34B06ECD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71" y="3845403"/>
            <a:ext cx="1729258" cy="65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477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DEE5B96-5583-F4EC-5018-A6D261FF29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A1925AE-55A6-DD5B-FED0-E360C93990C7}"/>
              </a:ext>
            </a:extLst>
          </p:cNvPr>
          <p:cNvSpPr txBox="1"/>
          <p:nvPr/>
        </p:nvSpPr>
        <p:spPr>
          <a:xfrm>
            <a:off x="193216" y="1013859"/>
            <a:ext cx="4083750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100" dirty="0">
                <a:solidFill>
                  <a:schemeClr val="accent1">
                    <a:lumMod val="50000"/>
                  </a:schemeClr>
                </a:solidFill>
                <a:latin typeface="Tenorite" panose="00000500000000000000" pitchFamily="2" charset="0"/>
              </a:rPr>
              <a:t>REUNA and Regional Government signed the alliance for the installation and operation of the Magallanes and Chilean Antarctica Node.</a:t>
            </a:r>
          </a:p>
          <a:p>
            <a:pPr algn="ctr"/>
            <a:r>
              <a:rPr lang="en-US" sz="2100" b="1" dirty="0">
                <a:solidFill>
                  <a:schemeClr val="accent1">
                    <a:lumMod val="50000"/>
                  </a:schemeClr>
                </a:solidFill>
                <a:latin typeface="Tenorite" panose="00000500000000000000" pitchFamily="2" charset="0"/>
              </a:rPr>
              <a:t>Thanks to this alliance the node was installed in May 2024.</a:t>
            </a:r>
            <a:endParaRPr lang="es-ES" sz="2400" b="1" dirty="0">
              <a:solidFill>
                <a:schemeClr val="accent1">
                  <a:lumMod val="50000"/>
                </a:schemeClr>
              </a:solidFill>
              <a:latin typeface="Tenorite" panose="00000500000000000000" pitchFamily="2" charset="0"/>
            </a:endParaRPr>
          </a:p>
          <a:p>
            <a:pPr algn="ctr"/>
            <a:r>
              <a:rPr lang="en-US" sz="2100" dirty="0">
                <a:solidFill>
                  <a:schemeClr val="accent2"/>
                </a:solidFill>
                <a:latin typeface="Tenorite" panose="00000500000000000000" pitchFamily="2" charset="0"/>
              </a:rPr>
              <a:t>Demonstrating that collaboration is key to moving forward!</a:t>
            </a:r>
            <a:endParaRPr lang="es-CL" sz="2100" dirty="0">
              <a:solidFill>
                <a:schemeClr val="accent4"/>
              </a:solidFill>
              <a:latin typeface="Tenorite" panose="00000500000000000000" pitchFamily="2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DBC501C-2290-A0F2-3BF5-B1CA78CA4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7447" y="813700"/>
            <a:ext cx="4868966" cy="363377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6C43D26-9E89-0053-5B5D-DE868F54C0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073" y="1218060"/>
            <a:ext cx="408099" cy="48971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B7A0E817-83E5-3845-0EB1-2DD2F04E8D53}"/>
              </a:ext>
            </a:extLst>
          </p:cNvPr>
          <p:cNvSpPr txBox="1"/>
          <p:nvPr/>
        </p:nvSpPr>
        <p:spPr>
          <a:xfrm>
            <a:off x="193216" y="167369"/>
            <a:ext cx="6460626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rgbClr val="6396B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Punta Arenas connectivity is ready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589658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DEE5B96-5583-F4EC-5018-A6D261FF29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E8E514D-1B77-5C31-B3BF-58A96F5685E6}"/>
              </a:ext>
            </a:extLst>
          </p:cNvPr>
          <p:cNvSpPr txBox="1"/>
          <p:nvPr/>
        </p:nvSpPr>
        <p:spPr>
          <a:xfrm>
            <a:off x="194680" y="346438"/>
            <a:ext cx="5575788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rgbClr val="6396B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FOA cable to strength the connectivity</a:t>
            </a:r>
            <a:endParaRPr lang="es-CL" sz="2400" dirty="0"/>
          </a:p>
        </p:txBody>
      </p:sp>
      <p:pic>
        <p:nvPicPr>
          <p:cNvPr id="1026" name="Picture 2" descr="Esquema Ruta Proyecto FOA - Fibra Óptica Austral">
            <a:extLst>
              <a:ext uri="{FF2B5EF4-FFF2-40B4-BE49-F238E27FC236}">
                <a16:creationId xmlns:a16="http://schemas.microsoft.com/office/drawing/2014/main" id="{5FDFD473-D2E1-67BF-3261-BB1BB5D06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694" y="547967"/>
            <a:ext cx="2258641" cy="404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BDEFF704-F937-B402-3F6E-4C505E99CF55}"/>
              </a:ext>
            </a:extLst>
          </p:cNvPr>
          <p:cNvSpPr/>
          <p:nvPr/>
        </p:nvSpPr>
        <p:spPr>
          <a:xfrm>
            <a:off x="451855" y="1117657"/>
            <a:ext cx="481939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Tenorite" panose="00000500000000000000" pitchFamily="2" charset="0"/>
              </a:rPr>
              <a:t>Project funded by the Chilean Government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Tenorite" panose="00000500000000000000" pitchFamily="2" charset="0"/>
              </a:rPr>
              <a:t>One Submarine cable with three landings points and an extension of 2870 km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Tenorite" panose="00000500000000000000" pitchFamily="2" charset="0"/>
              </a:rPr>
              <a:t>Three terrestrial cables to connect regions of Los Lagos,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Tenorite" panose="00000500000000000000" pitchFamily="2" charset="0"/>
              </a:rPr>
              <a:t>Aysen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Tenorite" panose="00000500000000000000" pitchFamily="2" charset="0"/>
              </a:rPr>
              <a:t> and Magallanes.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Tenorite" panose="00000500000000000000" pitchFamily="2" charset="0"/>
              </a:rPr>
              <a:t>6 Terabits of capacity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s-ES" sz="2000" dirty="0">
              <a:solidFill>
                <a:schemeClr val="tx2">
                  <a:lumMod val="75000"/>
                </a:schemeClr>
              </a:solidFill>
              <a:latin typeface="Tenorite" panose="00000500000000000000" pitchFamily="2" charset="0"/>
            </a:endParaRPr>
          </a:p>
          <a:p>
            <a:pPr algn="ctr"/>
            <a:endParaRPr lang="es-ES" sz="2000" b="1" dirty="0">
              <a:solidFill>
                <a:schemeClr val="accent4"/>
              </a:solidFill>
              <a:latin typeface="Tenorit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780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9F1A3ECF-CBEB-4F7E-A10E-3E47DB2428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Proyecto Conexión </a:t>
            </a:r>
            <a:r>
              <a:rPr lang="es-CL" dirty="0" err="1"/>
              <a:t>Antartica</a:t>
            </a:r>
            <a:r>
              <a:rPr lang="es-CL" dirty="0"/>
              <a:t>.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5BA6FFEF-8094-47BB-8ECF-0BAF1E6874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71806B9-63C5-4B43-86B6-BD9DA37471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750" y="-38214"/>
            <a:ext cx="9195750" cy="51922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9D302BB-ED8C-400E-9C64-F6F2D384C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0750" y="-195750"/>
            <a:ext cx="4927500" cy="1086162"/>
          </a:xfrm>
        </p:spPr>
        <p:txBody>
          <a:bodyPr>
            <a:normAutofit/>
          </a:bodyPr>
          <a:lstStyle/>
          <a:p>
            <a:pPr algn="ctr"/>
            <a:r>
              <a:rPr lang="es-CL" dirty="0">
                <a:solidFill>
                  <a:schemeClr val="bg1"/>
                </a:solidFill>
              </a:rPr>
              <a:t>Next </a:t>
            </a:r>
            <a:r>
              <a:rPr lang="es-CL" dirty="0" err="1">
                <a:solidFill>
                  <a:schemeClr val="bg1"/>
                </a:solidFill>
              </a:rPr>
              <a:t>Challenge</a:t>
            </a:r>
            <a:r>
              <a:rPr lang="es-CL" dirty="0">
                <a:solidFill>
                  <a:schemeClr val="bg1"/>
                </a:solidFill>
              </a:rPr>
              <a:t>:</a:t>
            </a:r>
            <a:br>
              <a:rPr lang="es-CL" dirty="0">
                <a:solidFill>
                  <a:schemeClr val="bg1"/>
                </a:solidFill>
              </a:rPr>
            </a:br>
            <a:r>
              <a:rPr lang="es-CL" dirty="0" err="1">
                <a:solidFill>
                  <a:schemeClr val="bg1"/>
                </a:solidFill>
              </a:rPr>
              <a:t>Connecting</a:t>
            </a:r>
            <a:r>
              <a:rPr lang="es-CL" dirty="0">
                <a:solidFill>
                  <a:schemeClr val="bg1"/>
                </a:solidFill>
              </a:rPr>
              <a:t> </a:t>
            </a:r>
            <a:r>
              <a:rPr lang="es-CL" dirty="0" err="1">
                <a:solidFill>
                  <a:schemeClr val="bg1"/>
                </a:solidFill>
              </a:rPr>
              <a:t>Antarctica</a:t>
            </a:r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00D8F8A-1294-D88B-A39C-6640CB533B04}"/>
              </a:ext>
            </a:extLst>
          </p:cNvPr>
          <p:cNvSpPr txBox="1"/>
          <p:nvPr/>
        </p:nvSpPr>
        <p:spPr>
          <a:xfrm>
            <a:off x="522000" y="3032374"/>
            <a:ext cx="160300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More than 20 countries use Punta Arenas as a gateway city to Antarctica</a:t>
            </a:r>
            <a:endParaRPr lang="es-ES" sz="1000" b="1" dirty="0">
              <a:solidFill>
                <a:schemeClr val="bg1"/>
              </a:solidFill>
            </a:endParaRPr>
          </a:p>
        </p:txBody>
      </p:sp>
      <p:sp>
        <p:nvSpPr>
          <p:cNvPr id="11" name="Título 3">
            <a:extLst>
              <a:ext uri="{FF2B5EF4-FFF2-40B4-BE49-F238E27FC236}">
                <a16:creationId xmlns:a16="http://schemas.microsoft.com/office/drawing/2014/main" id="{8CECFBF8-C31A-4537-A040-2E0D641A1B78}"/>
              </a:ext>
            </a:extLst>
          </p:cNvPr>
          <p:cNvSpPr txBox="1">
            <a:spLocks/>
          </p:cNvSpPr>
          <p:nvPr/>
        </p:nvSpPr>
        <p:spPr>
          <a:xfrm>
            <a:off x="6799501" y="4689964"/>
            <a:ext cx="3178442" cy="445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rgbClr val="1A699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cs typeface="FrankRuehl" panose="020E0503060101010101" pitchFamily="34" charset="-79"/>
              </a:rPr>
              <a:t>Image Credits: Desarrollo País</a:t>
            </a:r>
          </a:p>
        </p:txBody>
      </p:sp>
    </p:spTree>
    <p:extLst>
      <p:ext uri="{BB962C8B-B14F-4D97-AF65-F5344CB8AC3E}">
        <p14:creationId xmlns:p14="http://schemas.microsoft.com/office/powerpoint/2010/main" val="37067647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F5415F1C-57B7-8929-4E66-5BB60B2DE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500" y="294293"/>
            <a:ext cx="8439238" cy="695826"/>
          </a:xfrm>
        </p:spPr>
        <p:txBody>
          <a:bodyPr/>
          <a:lstStyle/>
          <a:p>
            <a:r>
              <a:rPr lang="en-US" sz="2000" dirty="0">
                <a:solidFill>
                  <a:srgbClr val="6396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Antarctica: A WORLD POLE FOR SCIENCE</a:t>
            </a:r>
            <a:endParaRPr lang="es-CL" dirty="0"/>
          </a:p>
        </p:txBody>
      </p:sp>
      <p:sp>
        <p:nvSpPr>
          <p:cNvPr id="31" name="Marcador de texto 2">
            <a:extLst>
              <a:ext uri="{FF2B5EF4-FFF2-40B4-BE49-F238E27FC236}">
                <a16:creationId xmlns:a16="http://schemas.microsoft.com/office/drawing/2014/main" id="{2AA2708C-70E5-A663-EF59-9E2914D662A8}"/>
              </a:ext>
            </a:extLst>
          </p:cNvPr>
          <p:cNvSpPr txBox="1">
            <a:spLocks/>
          </p:cNvSpPr>
          <p:nvPr/>
        </p:nvSpPr>
        <p:spPr>
          <a:xfrm>
            <a:off x="430063" y="4067503"/>
            <a:ext cx="6243145" cy="80404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0C458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endParaRPr lang="es-CL" sz="1500" dirty="0"/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1F14FDF0-CA31-4D97-A635-0414068EE27F}"/>
              </a:ext>
            </a:extLst>
          </p:cNvPr>
          <p:cNvGrpSpPr/>
          <p:nvPr/>
        </p:nvGrpSpPr>
        <p:grpSpPr>
          <a:xfrm>
            <a:off x="4200750" y="1112264"/>
            <a:ext cx="4943250" cy="2565051"/>
            <a:chOff x="4396487" y="1530189"/>
            <a:chExt cx="7325915" cy="3420068"/>
          </a:xfrm>
        </p:grpSpPr>
        <p:pic>
          <p:nvPicPr>
            <p:cNvPr id="30" name="Imagen 29">
              <a:extLst>
                <a:ext uri="{FF2B5EF4-FFF2-40B4-BE49-F238E27FC236}">
                  <a16:creationId xmlns:a16="http://schemas.microsoft.com/office/drawing/2014/main" id="{ADC5D66A-7EA5-BE19-42DE-A52B8B7071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96487" y="1530189"/>
              <a:ext cx="7325915" cy="3420068"/>
            </a:xfrm>
            <a:prstGeom prst="rect">
              <a:avLst/>
            </a:prstGeom>
          </p:spPr>
        </p:pic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6DC2D447-BDB7-4CE6-8CCF-73D5640603A9}"/>
                </a:ext>
              </a:extLst>
            </p:cNvPr>
            <p:cNvSpPr/>
            <p:nvPr/>
          </p:nvSpPr>
          <p:spPr>
            <a:xfrm>
              <a:off x="7491000" y="2754000"/>
              <a:ext cx="1212061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25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~1,000 km </a:t>
              </a:r>
              <a:endParaRPr lang="es-CL" sz="825" dirty="0">
                <a:solidFill>
                  <a:schemeClr val="bg1"/>
                </a:solidFill>
              </a:endParaRPr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E23C1908-89E7-45F2-A2D1-CFED3463ECF8}"/>
                </a:ext>
              </a:extLst>
            </p:cNvPr>
            <p:cNvSpPr/>
            <p:nvPr/>
          </p:nvSpPr>
          <p:spPr>
            <a:xfrm>
              <a:off x="9426002" y="3298196"/>
              <a:ext cx="1055267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25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~120 km </a:t>
              </a:r>
              <a:endParaRPr lang="es-CL" sz="825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Rectángulo 10">
            <a:extLst>
              <a:ext uri="{FF2B5EF4-FFF2-40B4-BE49-F238E27FC236}">
                <a16:creationId xmlns:a16="http://schemas.microsoft.com/office/drawing/2014/main" id="{21144289-426F-4315-AF8C-7ED630DDFF1E}"/>
              </a:ext>
            </a:extLst>
          </p:cNvPr>
          <p:cNvSpPr/>
          <p:nvPr/>
        </p:nvSpPr>
        <p:spPr>
          <a:xfrm>
            <a:off x="184500" y="1270713"/>
            <a:ext cx="4016250" cy="2040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90000"/>
              </a:lnSpc>
              <a:spcBef>
                <a:spcPts val="45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27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Antarctica holds important research centers and facilities given its unique characteristics for earth sciences and research.</a:t>
            </a:r>
          </a:p>
          <a:p>
            <a:pPr marL="171450" indent="-171450">
              <a:lnSpc>
                <a:spcPct val="90000"/>
              </a:lnSpc>
              <a:spcBef>
                <a:spcPts val="45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27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Global phenomena are studied there, including climate change, evolutionary and ecological processes, pollution, fishing activity, among others.</a:t>
            </a:r>
          </a:p>
          <a:p>
            <a:pPr marL="171450" indent="-171450">
              <a:lnSpc>
                <a:spcPct val="90000"/>
              </a:lnSpc>
              <a:spcBef>
                <a:spcPts val="45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27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Currently available digital connectivity is limited: limited number of satellites, reduced bandwidth and high costs.</a:t>
            </a:r>
          </a:p>
        </p:txBody>
      </p:sp>
      <p:pic>
        <p:nvPicPr>
          <p:cNvPr id="1026" name="Picture 2" descr="v3_Subsecretaria-de-Telecomunicaciones_RGB | Subsecretaría de  Telecomunicaciones de Chile">
            <a:extLst>
              <a:ext uri="{FF2B5EF4-FFF2-40B4-BE49-F238E27FC236}">
                <a16:creationId xmlns:a16="http://schemas.microsoft.com/office/drawing/2014/main" id="{AD817D55-0015-49B7-8647-2A2811E5F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544" y="3317688"/>
            <a:ext cx="1384181" cy="128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8650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Marcador de texto 2">
            <a:extLst>
              <a:ext uri="{FF2B5EF4-FFF2-40B4-BE49-F238E27FC236}">
                <a16:creationId xmlns:a16="http://schemas.microsoft.com/office/drawing/2014/main" id="{2AA2708C-70E5-A663-EF59-9E2914D662A8}"/>
              </a:ext>
            </a:extLst>
          </p:cNvPr>
          <p:cNvSpPr txBox="1">
            <a:spLocks/>
          </p:cNvSpPr>
          <p:nvPr/>
        </p:nvSpPr>
        <p:spPr>
          <a:xfrm>
            <a:off x="430063" y="4067503"/>
            <a:ext cx="6243145" cy="80404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0C458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endParaRPr lang="es-CL" sz="150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662DAE7-86D0-3F47-1864-48C9329917B6}"/>
              </a:ext>
            </a:extLst>
          </p:cNvPr>
          <p:cNvSpPr txBox="1"/>
          <p:nvPr/>
        </p:nvSpPr>
        <p:spPr>
          <a:xfrm>
            <a:off x="355148" y="356161"/>
            <a:ext cx="8433704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rgbClr val="6396B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REUNA wants to collaborate and promote new initiatives of regional and international importance</a:t>
            </a:r>
            <a:endParaRPr lang="es-CL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0994E5C-E407-9F86-68CA-86853E1C69E1}"/>
              </a:ext>
            </a:extLst>
          </p:cNvPr>
          <p:cNvSpPr txBox="1"/>
          <p:nvPr/>
        </p:nvSpPr>
        <p:spPr>
          <a:xfrm>
            <a:off x="355148" y="1296627"/>
            <a:ext cx="8433704" cy="17338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50"/>
              </a:spcAft>
            </a:pPr>
            <a:r>
              <a:rPr lang="es-ES" sz="1500" b="1" dirty="0" err="1">
                <a:solidFill>
                  <a:srgbClr val="067F9C"/>
                </a:solidFill>
                <a:latin typeface="Tenorite" panose="00000500000000000000" pitchFamily="2" charset="0"/>
              </a:rPr>
              <a:t>National</a:t>
            </a:r>
            <a:r>
              <a:rPr lang="es-ES" sz="1500" b="1" dirty="0">
                <a:solidFill>
                  <a:srgbClr val="067F9C"/>
                </a:solidFill>
                <a:latin typeface="Tenorite" panose="00000500000000000000" pitchFamily="2" charset="0"/>
              </a:rPr>
              <a:t> </a:t>
            </a:r>
            <a:r>
              <a:rPr lang="es-ES" sz="1500" b="1" dirty="0" err="1">
                <a:solidFill>
                  <a:srgbClr val="067F9C"/>
                </a:solidFill>
                <a:latin typeface="Tenorite" panose="00000500000000000000" pitchFamily="2" charset="0"/>
              </a:rPr>
              <a:t>Space</a:t>
            </a:r>
            <a:r>
              <a:rPr lang="es-ES" sz="1500" b="1" dirty="0">
                <a:solidFill>
                  <a:srgbClr val="067F9C"/>
                </a:solidFill>
                <a:latin typeface="Tenorite" panose="00000500000000000000" pitchFamily="2" charset="0"/>
              </a:rPr>
              <a:t> </a:t>
            </a:r>
            <a:r>
              <a:rPr lang="es-ES" sz="1500" b="1" dirty="0" err="1">
                <a:solidFill>
                  <a:srgbClr val="067F9C"/>
                </a:solidFill>
                <a:latin typeface="Tenorite" panose="00000500000000000000" pitchFamily="2" charset="0"/>
              </a:rPr>
              <a:t>System</a:t>
            </a:r>
            <a:r>
              <a:rPr lang="es-ES" sz="1500" b="1" dirty="0">
                <a:solidFill>
                  <a:srgbClr val="067F9C"/>
                </a:solidFill>
                <a:latin typeface="Tenorite" panose="00000500000000000000" pitchFamily="2" charset="0"/>
              </a:rPr>
              <a:t>:</a:t>
            </a:r>
          </a:p>
          <a:p>
            <a:pPr>
              <a:spcAft>
                <a:spcPts val="450"/>
              </a:spcAft>
            </a:pPr>
            <a:r>
              <a:rPr lang="en-US" sz="1500" dirty="0">
                <a:solidFill>
                  <a:schemeClr val="tx2">
                    <a:lumMod val="75000"/>
                  </a:schemeClr>
                </a:solidFill>
                <a:latin typeface="Tenorite" panose="00000500000000000000" pitchFamily="2" charset="0"/>
              </a:rPr>
              <a:t>Address the challenges put by the Chilean Airforce (FACH) team for the interconnection of the Data and Processing Centers with the network of institutions of the </a:t>
            </a:r>
            <a:r>
              <a:rPr lang="en-US" sz="1500" dirty="0" err="1">
                <a:solidFill>
                  <a:schemeClr val="tx2">
                    <a:lumMod val="75000"/>
                  </a:schemeClr>
                </a:solidFill>
                <a:latin typeface="Tenorite" panose="00000500000000000000" pitchFamily="2" charset="0"/>
              </a:rPr>
              <a:t>ScTKI</a:t>
            </a:r>
            <a:r>
              <a:rPr lang="en-US" sz="1500" dirty="0">
                <a:solidFill>
                  <a:schemeClr val="tx2">
                    <a:lumMod val="75000"/>
                  </a:schemeClr>
                </a:solidFill>
                <a:latin typeface="Tenorite" panose="00000500000000000000" pitchFamily="2" charset="0"/>
              </a:rPr>
              <a:t> system.</a:t>
            </a:r>
          </a:p>
          <a:p>
            <a:pPr lvl="1">
              <a:spcAft>
                <a:spcPts val="450"/>
              </a:spcAft>
            </a:pPr>
            <a:endParaRPr lang="en-US" sz="1500" dirty="0">
              <a:solidFill>
                <a:schemeClr val="tx2">
                  <a:lumMod val="75000"/>
                </a:schemeClr>
              </a:solidFill>
              <a:latin typeface="Tenorite" panose="00000500000000000000" pitchFamily="2" charset="0"/>
            </a:endParaRPr>
          </a:p>
          <a:p>
            <a:pPr marL="0" lvl="1">
              <a:spcAft>
                <a:spcPts val="450"/>
              </a:spcAft>
            </a:pPr>
            <a:r>
              <a:rPr lang="en-US" sz="1500" b="1" dirty="0">
                <a:solidFill>
                  <a:srgbClr val="067F9C"/>
                </a:solidFill>
                <a:latin typeface="Tenorite" panose="00000500000000000000" pitchFamily="2" charset="0"/>
              </a:rPr>
              <a:t>International Space System</a:t>
            </a:r>
          </a:p>
          <a:p>
            <a:pPr marL="85725" lvl="1">
              <a:spcAft>
                <a:spcPts val="450"/>
              </a:spcAft>
            </a:pPr>
            <a:r>
              <a:rPr lang="en-US" sz="1500" dirty="0">
                <a:solidFill>
                  <a:schemeClr val="tx2">
                    <a:lumMod val="75000"/>
                  </a:schemeClr>
                </a:solidFill>
                <a:latin typeface="Tenorite" panose="00000500000000000000" pitchFamily="2" charset="0"/>
              </a:rPr>
              <a:t>Punta Arenas is a strategic area for the installation of land bases for downloading satellite data.</a:t>
            </a:r>
            <a:endParaRPr lang="es-ES" sz="1500" dirty="0">
              <a:solidFill>
                <a:schemeClr val="tx2">
                  <a:lumMod val="75000"/>
                </a:schemeClr>
              </a:solidFill>
              <a:latin typeface="Tenorit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9286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4EECD4-3F1F-662A-1342-8DF3765FEE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aastudillo@reuna.cl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A348D8F-4883-F698-E8B7-38962B0631B6}"/>
              </a:ext>
            </a:extLst>
          </p:cNvPr>
          <p:cNvSpPr txBox="1">
            <a:spLocks/>
          </p:cNvSpPr>
          <p:nvPr/>
        </p:nvSpPr>
        <p:spPr>
          <a:xfrm>
            <a:off x="424121" y="1842932"/>
            <a:ext cx="5793498" cy="426330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Any questions?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C39C7EC-1AC8-7BAD-8633-820FEC8D5523}"/>
              </a:ext>
            </a:extLst>
          </p:cNvPr>
          <p:cNvSpPr txBox="1">
            <a:spLocks/>
          </p:cNvSpPr>
          <p:nvPr/>
        </p:nvSpPr>
        <p:spPr>
          <a:xfrm>
            <a:off x="374475" y="1290573"/>
            <a:ext cx="5981102" cy="765524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705628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B72EC5C2-3CC8-48C3-B802-B33A829E4956}"/>
              </a:ext>
            </a:extLst>
          </p:cNvPr>
          <p:cNvSpPr/>
          <p:nvPr/>
        </p:nvSpPr>
        <p:spPr>
          <a:xfrm>
            <a:off x="-89361" y="0"/>
            <a:ext cx="3869227" cy="52365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013" dirty="0"/>
          </a:p>
        </p:txBody>
      </p:sp>
      <p:sp>
        <p:nvSpPr>
          <p:cNvPr id="2" name="AutoShape 4" descr="esultado de imagen para IoT transformation"/>
          <p:cNvSpPr>
            <a:spLocks noChangeAspect="1" noChangeArrowheads="1"/>
          </p:cNvSpPr>
          <p:nvPr/>
        </p:nvSpPr>
        <p:spPr bwMode="auto">
          <a:xfrm>
            <a:off x="0" y="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ES_tradnl" sz="1013"/>
          </a:p>
        </p:txBody>
      </p:sp>
      <p:pic>
        <p:nvPicPr>
          <p:cNvPr id="1028" name="Picture 4" descr="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151" y="88405"/>
            <a:ext cx="2598815" cy="259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9D23973-9D66-4722-8AEF-92C0D4B362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47" t="10101" r="60631" b="8001"/>
          <a:stretch/>
        </p:blipFill>
        <p:spPr>
          <a:xfrm>
            <a:off x="3461904" y="-14287"/>
            <a:ext cx="6646543" cy="521071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38691" y="2687220"/>
            <a:ext cx="4195979" cy="2100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23" indent="-214323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Manrope 1" panose="020B0604020202020204" charset="0"/>
              </a:rPr>
              <a:t>Population: ~19 million</a:t>
            </a:r>
          </a:p>
          <a:p>
            <a:pPr marL="214323" indent="-214323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Manrope 1" panose="020B0604020202020204" charset="0"/>
              </a:rPr>
              <a:t>Length: 4400 km (Continental)</a:t>
            </a:r>
          </a:p>
          <a:p>
            <a:pPr marL="214323" indent="-214323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Manrope 1" panose="020B0604020202020204" charset="0"/>
              </a:rPr>
              <a:t>Width: 445 km (max), 90 km (min), 177 km (average)</a:t>
            </a:r>
          </a:p>
          <a:p>
            <a:pPr marL="214323" indent="-214323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Manrope 1" panose="020B0604020202020204" charset="0"/>
              </a:rPr>
              <a:t>The population is highly concentrated towards the center of the country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-79218" y="348239"/>
            <a:ext cx="43847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enorite" panose="020F0502020204030204" pitchFamily="2" charset="0"/>
                <a:ea typeface="Century Gothic" charset="0"/>
                <a:cs typeface="Century Gothic" charset="0"/>
              </a:rPr>
              <a:t>Chile is a wonderful country, which poses enormous challenges and great opportunities.</a:t>
            </a:r>
            <a:endParaRPr lang="es-ES" sz="2400" dirty="0">
              <a:solidFill>
                <a:schemeClr val="accent2">
                  <a:lumMod val="75000"/>
                </a:schemeClr>
              </a:solidFill>
              <a:latin typeface="Tenorite" panose="020F0502020204030204" pitchFamily="2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070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41CF9D1-111E-460E-5EAE-19745CEB01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0A845-EBB4-C66F-A14A-FE4C7A6817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630EB9-8877-BC32-A102-71018EE60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100" y="-61394"/>
            <a:ext cx="8439238" cy="69582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CL" dirty="0" err="1"/>
              <a:t>Southern</a:t>
            </a:r>
            <a:r>
              <a:rPr lang="es-CL" dirty="0"/>
              <a:t> </a:t>
            </a:r>
            <a:r>
              <a:rPr lang="es-CL" dirty="0" err="1"/>
              <a:t>Macrozone</a:t>
            </a:r>
            <a:endParaRPr lang="en-US" dirty="0"/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4AA83507-4EC3-DAD0-45E6-4E91082616C2}"/>
              </a:ext>
            </a:extLst>
          </p:cNvPr>
          <p:cNvGrpSpPr/>
          <p:nvPr/>
        </p:nvGrpSpPr>
        <p:grpSpPr>
          <a:xfrm>
            <a:off x="0" y="0"/>
            <a:ext cx="9143999" cy="4460136"/>
            <a:chOff x="0" y="932966"/>
            <a:chExt cx="11798709" cy="5306290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D79838CF-B3EB-C9F6-59C7-FAC2644A3FEC}"/>
                </a:ext>
              </a:extLst>
            </p:cNvPr>
            <p:cNvSpPr/>
            <p:nvPr/>
          </p:nvSpPr>
          <p:spPr>
            <a:xfrm>
              <a:off x="0" y="932967"/>
              <a:ext cx="3626550" cy="5306289"/>
            </a:xfrm>
            <a:prstGeom prst="rect">
              <a:avLst/>
            </a:prstGeom>
            <a:solidFill>
              <a:srgbClr val="06040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9E3D5383-8FD8-7B36-4B58-B151FE7E61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996"/>
            <a:stretch/>
          </p:blipFill>
          <p:spPr>
            <a:xfrm>
              <a:off x="3233260" y="932966"/>
              <a:ext cx="8565449" cy="5306290"/>
            </a:xfrm>
            <a:prstGeom prst="rect">
              <a:avLst/>
            </a:prstGeom>
          </p:spPr>
        </p:pic>
      </p:grpSp>
      <p:sp>
        <p:nvSpPr>
          <p:cNvPr id="8" name="Título 1">
            <a:extLst>
              <a:ext uri="{FF2B5EF4-FFF2-40B4-BE49-F238E27FC236}">
                <a16:creationId xmlns:a16="http://schemas.microsoft.com/office/drawing/2014/main" id="{FC5535FD-DEBF-283C-B2A9-DEC263900F09}"/>
              </a:ext>
            </a:extLst>
          </p:cNvPr>
          <p:cNvSpPr txBox="1">
            <a:spLocks/>
          </p:cNvSpPr>
          <p:nvPr/>
        </p:nvSpPr>
        <p:spPr>
          <a:xfrm>
            <a:off x="1367160" y="1631483"/>
            <a:ext cx="8537776" cy="351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rgbClr val="6396B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endParaRPr lang="es-CL" sz="3600" dirty="0">
              <a:solidFill>
                <a:schemeClr val="bg1"/>
              </a:solidFill>
              <a:latin typeface="Tenorite" panose="00000500000000000000" pitchFamily="2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31A9C780-14E0-E726-41A5-D77500B41DB1}"/>
              </a:ext>
            </a:extLst>
          </p:cNvPr>
          <p:cNvSpPr txBox="1">
            <a:spLocks/>
          </p:cNvSpPr>
          <p:nvPr/>
        </p:nvSpPr>
        <p:spPr>
          <a:xfrm>
            <a:off x="579486" y="5875675"/>
            <a:ext cx="8537776" cy="351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sz="1200" dirty="0">
                <a:solidFill>
                  <a:schemeClr val="bg1"/>
                </a:solidFill>
                <a:latin typeface="Tenorite" panose="00000500000000000000" pitchFamily="2" charset="0"/>
              </a:rPr>
              <a:t>Fuente imagen: Presentación del Gobernador </a:t>
            </a:r>
            <a:r>
              <a:rPr lang="es-CL" sz="1200" dirty="0" err="1">
                <a:solidFill>
                  <a:schemeClr val="bg1"/>
                </a:solidFill>
                <a:latin typeface="Tenorite" panose="00000500000000000000" pitchFamily="2" charset="0"/>
              </a:rPr>
              <a:t>Flies</a:t>
            </a:r>
            <a:r>
              <a:rPr lang="es-CL" sz="1200" dirty="0">
                <a:solidFill>
                  <a:schemeClr val="bg1"/>
                </a:solidFill>
                <a:latin typeface="Tenorite" panose="00000500000000000000" pitchFamily="2" charset="0"/>
              </a:rPr>
              <a:t> en Charla Conectando los Polos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09F9000-A476-FD72-DA2D-54BC8B596C4F}"/>
              </a:ext>
            </a:extLst>
          </p:cNvPr>
          <p:cNvSpPr txBox="1"/>
          <p:nvPr/>
        </p:nvSpPr>
        <p:spPr>
          <a:xfrm>
            <a:off x="115038" y="1195322"/>
            <a:ext cx="496795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Tenorite" panose="00000500000000000000" pitchFamily="2" charset="0"/>
              </a:rPr>
              <a:t>It stands out for its vast geographical extension and its great scientific potential, recognized internationally. Its strategic location, covering Antarctic, sub-Antarctic and pristine areas, makes it a key place to address the climate crisis. Despite this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Tenorite" panose="00000500000000000000" pitchFamily="2" charset="0"/>
              </a:rPr>
              <a:t>,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enorite" panose="00000500000000000000" pitchFamily="2" charset="0"/>
              </a:rPr>
              <a:t> 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Tenorite" panose="00000500000000000000" pitchFamily="2" charset="0"/>
              </a:rPr>
              <a:t>it is one of the few regions in the world that lacked, until now, a digital infrastructure dedicated to supporting scientific development and the generation of knowledge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Tenorite" panose="00000500000000000000" pitchFamily="2" charset="0"/>
              </a:rPr>
              <a:t>.</a:t>
            </a:r>
            <a:endParaRPr lang="es-CL" sz="1600" b="1" dirty="0">
              <a:solidFill>
                <a:schemeClr val="accent2">
                  <a:lumMod val="75000"/>
                </a:schemeClr>
              </a:solidFill>
              <a:latin typeface="Tenorite" panose="00000500000000000000" pitchFamily="2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75AFE12-5A30-4FBB-4E7F-5401D2E4A364}"/>
              </a:ext>
            </a:extLst>
          </p:cNvPr>
          <p:cNvSpPr txBox="1"/>
          <p:nvPr/>
        </p:nvSpPr>
        <p:spPr>
          <a:xfrm>
            <a:off x="21801" y="610072"/>
            <a:ext cx="49679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enorite" panose="00000500000000000000" pitchFamily="2" charset="0"/>
              </a:rPr>
              <a:t>Southern Macrozone</a:t>
            </a:r>
            <a:endParaRPr lang="es-CL" sz="2800" b="1" dirty="0">
              <a:solidFill>
                <a:schemeClr val="accent2">
                  <a:lumMod val="75000"/>
                </a:schemeClr>
              </a:solidFill>
              <a:latin typeface="Tenorit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167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1E92D13-73CE-EE92-4BF4-7BB1509FC5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7" name="ROUND RECT A">
            <a:extLst>
              <a:ext uri="{FF2B5EF4-FFF2-40B4-BE49-F238E27FC236}">
                <a16:creationId xmlns:a16="http://schemas.microsoft.com/office/drawing/2014/main" id="{50608FFC-267D-8A64-210D-FB3DF3579F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6793" y="1790391"/>
            <a:ext cx="1165340" cy="205982"/>
          </a:xfrm>
          <a:prstGeom prst="roundRect">
            <a:avLst>
              <a:gd name="adj" fmla="val 50000"/>
            </a:avLst>
          </a:prstGeom>
          <a:solidFill>
            <a:srgbClr val="ED9F0D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450" dirty="0">
              <a:latin typeface="Montserrat" pitchFamily="2" charset="77"/>
            </a:endParaRPr>
          </a:p>
        </p:txBody>
      </p:sp>
      <p:sp>
        <p:nvSpPr>
          <p:cNvPr id="8" name="TITLE 01">
            <a:extLst>
              <a:ext uri="{FF2B5EF4-FFF2-40B4-BE49-F238E27FC236}">
                <a16:creationId xmlns:a16="http://schemas.microsoft.com/office/drawing/2014/main" id="{41A56850-927A-AAE7-8075-405938A30854}"/>
              </a:ext>
            </a:extLst>
          </p:cNvPr>
          <p:cNvSpPr txBox="1"/>
          <p:nvPr/>
        </p:nvSpPr>
        <p:spPr>
          <a:xfrm>
            <a:off x="982500" y="1751713"/>
            <a:ext cx="1394817" cy="2308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s-CL" sz="900" b="1" spc="-11" dirty="0">
                <a:solidFill>
                  <a:schemeClr val="bg1"/>
                </a:solidFill>
                <a:latin typeface="Tenorite" panose="00000500000000000000" pitchFamily="2" charset="0"/>
                <a:cs typeface="Poppins" pitchFamily="2" charset="77"/>
              </a:rPr>
              <a:t>50 </a:t>
            </a:r>
            <a:r>
              <a:rPr lang="es-CL" sz="900" b="1" spc="-11" dirty="0" err="1">
                <a:solidFill>
                  <a:schemeClr val="bg1"/>
                </a:solidFill>
                <a:latin typeface="Tenorite" panose="00000500000000000000" pitchFamily="2" charset="0"/>
                <a:cs typeface="Poppins" pitchFamily="2" charset="77"/>
              </a:rPr>
              <a:t>Institutions</a:t>
            </a:r>
            <a:endParaRPr lang="es-CL" sz="900" b="1" spc="-11" dirty="0">
              <a:solidFill>
                <a:schemeClr val="bg1"/>
              </a:solidFill>
              <a:latin typeface="Tenorite" panose="00000500000000000000" pitchFamily="2" charset="0"/>
              <a:cs typeface="Poppins" pitchFamily="2" charset="77"/>
            </a:endParaRPr>
          </a:p>
        </p:txBody>
      </p:sp>
      <p:sp>
        <p:nvSpPr>
          <p:cNvPr id="9" name="BODY 01">
            <a:extLst>
              <a:ext uri="{FF2B5EF4-FFF2-40B4-BE49-F238E27FC236}">
                <a16:creationId xmlns:a16="http://schemas.microsoft.com/office/drawing/2014/main" id="{A24A0F5B-268E-608A-3FF8-2B1680F872BA}"/>
              </a:ext>
            </a:extLst>
          </p:cNvPr>
          <p:cNvSpPr txBox="1"/>
          <p:nvPr/>
        </p:nvSpPr>
        <p:spPr>
          <a:xfrm>
            <a:off x="1088048" y="1972871"/>
            <a:ext cx="1284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535"/>
              </a:spcAft>
              <a:buClr>
                <a:srgbClr val="F79646"/>
              </a:buClr>
            </a:pPr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  <a:cs typeface="Arial" panose="020B0604020202020204" pitchFamily="34" charset="0"/>
              </a:rPr>
              <a:t>are part of </a:t>
            </a:r>
            <a:r>
              <a:rPr 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  <a:cs typeface="Arial" panose="020B0604020202020204" pitchFamily="34" charset="0"/>
              </a:rPr>
              <a:t>REUNA</a:t>
            </a:r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  <a:cs typeface="Arial" panose="020B0604020202020204" pitchFamily="34" charset="0"/>
              </a:rPr>
              <a:t> and we work to integrate the entire R&amp;E ecosystem.</a:t>
            </a:r>
            <a:endParaRPr lang="es-CL" sz="900" dirty="0">
              <a:solidFill>
                <a:schemeClr val="tx1">
                  <a:lumMod val="75000"/>
                  <a:lumOff val="25000"/>
                </a:schemeClr>
              </a:solidFill>
              <a:latin typeface="Tenorite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10" name="ROUND RECT B">
            <a:extLst>
              <a:ext uri="{FF2B5EF4-FFF2-40B4-BE49-F238E27FC236}">
                <a16:creationId xmlns:a16="http://schemas.microsoft.com/office/drawing/2014/main" id="{DE31D105-AC8C-F2E2-1E5F-556B5921EA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4461" y="1994989"/>
            <a:ext cx="1079908" cy="18247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450" dirty="0">
              <a:latin typeface="Montserrat" pitchFamily="2" charset="77"/>
            </a:endParaRPr>
          </a:p>
        </p:txBody>
      </p:sp>
      <p:sp>
        <p:nvSpPr>
          <p:cNvPr id="11" name="TITLE 02">
            <a:extLst>
              <a:ext uri="{FF2B5EF4-FFF2-40B4-BE49-F238E27FC236}">
                <a16:creationId xmlns:a16="http://schemas.microsoft.com/office/drawing/2014/main" id="{BC0C0FA9-88C8-5115-914B-4DBE17C9625E}"/>
              </a:ext>
            </a:extLst>
          </p:cNvPr>
          <p:cNvSpPr txBox="1"/>
          <p:nvPr/>
        </p:nvSpPr>
        <p:spPr>
          <a:xfrm>
            <a:off x="2526411" y="1946156"/>
            <a:ext cx="925407" cy="25391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1050" b="1" spc="-11" dirty="0">
                <a:solidFill>
                  <a:schemeClr val="bg1"/>
                </a:solidFill>
                <a:latin typeface="Tenorite" panose="00000500000000000000" pitchFamily="2" charset="0"/>
                <a:cs typeface="Poppins" pitchFamily="2" charset="77"/>
              </a:rPr>
              <a:t>+11.000 km</a:t>
            </a:r>
          </a:p>
        </p:txBody>
      </p:sp>
      <p:sp>
        <p:nvSpPr>
          <p:cNvPr id="12" name="BODY 02">
            <a:extLst>
              <a:ext uri="{FF2B5EF4-FFF2-40B4-BE49-F238E27FC236}">
                <a16:creationId xmlns:a16="http://schemas.microsoft.com/office/drawing/2014/main" id="{5EF185A2-3CFF-7D00-BAF9-21128F3F6D28}"/>
              </a:ext>
            </a:extLst>
          </p:cNvPr>
          <p:cNvSpPr txBox="1"/>
          <p:nvPr/>
        </p:nvSpPr>
        <p:spPr>
          <a:xfrm>
            <a:off x="2555670" y="2201733"/>
            <a:ext cx="99460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  <a:cs typeface="Arial" panose="020B0604020202020204" pitchFamily="34" charset="0"/>
              </a:rPr>
              <a:t>network and a great digital platform</a:t>
            </a:r>
            <a:endParaRPr lang="es-ES" sz="900" dirty="0">
              <a:solidFill>
                <a:schemeClr val="tx1">
                  <a:lumMod val="75000"/>
                  <a:lumOff val="25000"/>
                </a:schemeClr>
              </a:solidFill>
              <a:latin typeface="Tenorite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13" name="ROUND RECT C">
            <a:extLst>
              <a:ext uri="{FF2B5EF4-FFF2-40B4-BE49-F238E27FC236}">
                <a16:creationId xmlns:a16="http://schemas.microsoft.com/office/drawing/2014/main" id="{69E1F44A-9AB7-55D9-214A-30E4F4C1F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4459" y="1806980"/>
            <a:ext cx="1078200" cy="182479"/>
          </a:xfrm>
          <a:prstGeom prst="roundRect">
            <a:avLst>
              <a:gd name="adj" fmla="val 50000"/>
            </a:avLst>
          </a:prstGeom>
          <a:solidFill>
            <a:srgbClr val="8C549A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450" dirty="0">
              <a:latin typeface="Montserrat" pitchFamily="2" charset="77"/>
            </a:endParaRPr>
          </a:p>
        </p:txBody>
      </p:sp>
      <p:sp>
        <p:nvSpPr>
          <p:cNvPr id="14" name="TITLE 03">
            <a:extLst>
              <a:ext uri="{FF2B5EF4-FFF2-40B4-BE49-F238E27FC236}">
                <a16:creationId xmlns:a16="http://schemas.microsoft.com/office/drawing/2014/main" id="{2672DBE7-B6E5-4F6D-B447-1A59C6A580E5}"/>
              </a:ext>
            </a:extLst>
          </p:cNvPr>
          <p:cNvSpPr txBox="1"/>
          <p:nvPr/>
        </p:nvSpPr>
        <p:spPr>
          <a:xfrm>
            <a:off x="3994489" y="1582074"/>
            <a:ext cx="925407" cy="41549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1050" b="1" spc="-11" dirty="0">
                <a:solidFill>
                  <a:schemeClr val="bg1"/>
                </a:solidFill>
                <a:latin typeface="Tenorite" panose="00000500000000000000" pitchFamily="2" charset="0"/>
                <a:cs typeface="Poppins" pitchFamily="2" charset="77"/>
              </a:rPr>
              <a:t>+ </a:t>
            </a:r>
            <a:r>
              <a:rPr lang="es-CL" sz="1050" b="1" spc="-11" dirty="0" err="1">
                <a:solidFill>
                  <a:schemeClr val="bg1"/>
                </a:solidFill>
                <a:latin typeface="Tenorite" panose="00000500000000000000" pitchFamily="2" charset="0"/>
                <a:cs typeface="Poppins" pitchFamily="2" charset="77"/>
              </a:rPr>
              <a:t>Community</a:t>
            </a:r>
            <a:endParaRPr lang="es-CL" sz="1050" b="1" spc="-11" dirty="0">
              <a:solidFill>
                <a:schemeClr val="bg1"/>
              </a:solidFill>
              <a:latin typeface="Tenorite" panose="00000500000000000000" pitchFamily="2" charset="0"/>
              <a:cs typeface="Poppins" pitchFamily="2" charset="77"/>
            </a:endParaRPr>
          </a:p>
        </p:txBody>
      </p:sp>
      <p:sp>
        <p:nvSpPr>
          <p:cNvPr id="15" name="BODY 03">
            <a:extLst>
              <a:ext uri="{FF2B5EF4-FFF2-40B4-BE49-F238E27FC236}">
                <a16:creationId xmlns:a16="http://schemas.microsoft.com/office/drawing/2014/main" id="{93CA46FF-2EFF-D212-D2AD-A0FA91FC5B3A}"/>
              </a:ext>
            </a:extLst>
          </p:cNvPr>
          <p:cNvSpPr txBox="1"/>
          <p:nvPr/>
        </p:nvSpPr>
        <p:spPr>
          <a:xfrm>
            <a:off x="3898573" y="2049043"/>
            <a:ext cx="1210145" cy="614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350"/>
              </a:lnSpc>
            </a:pPr>
            <a:r>
              <a:rPr lang="es-CL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  <a:cs typeface="Arial" panose="020B0604020202020204" pitchFamily="34" charset="0"/>
              </a:rPr>
              <a:t>REUNA </a:t>
            </a:r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  <a:cs typeface="Arial" panose="020B0604020202020204" pitchFamily="34" charset="0"/>
              </a:rPr>
              <a:t>promotes innovation projects and collaboration</a:t>
            </a:r>
            <a:endParaRPr lang="es-CL" sz="900" dirty="0">
              <a:solidFill>
                <a:schemeClr val="tx1">
                  <a:lumMod val="75000"/>
                  <a:lumOff val="25000"/>
                </a:schemeClr>
              </a:solidFill>
              <a:latin typeface="Tenorite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16" name="ROUND RECT D">
            <a:extLst>
              <a:ext uri="{FF2B5EF4-FFF2-40B4-BE49-F238E27FC236}">
                <a16:creationId xmlns:a16="http://schemas.microsoft.com/office/drawing/2014/main" id="{6BA252C1-562E-4831-3C2D-A4B0F48F9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5468" y="1989459"/>
            <a:ext cx="1079908" cy="182479"/>
          </a:xfrm>
          <a:prstGeom prst="roundRect">
            <a:avLst>
              <a:gd name="adj" fmla="val 50000"/>
            </a:avLst>
          </a:prstGeom>
          <a:solidFill>
            <a:srgbClr val="02938E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450" dirty="0">
              <a:latin typeface="Montserrat" pitchFamily="2" charset="77"/>
            </a:endParaRPr>
          </a:p>
        </p:txBody>
      </p:sp>
      <p:sp>
        <p:nvSpPr>
          <p:cNvPr id="17" name="TITLE 04">
            <a:extLst>
              <a:ext uri="{FF2B5EF4-FFF2-40B4-BE49-F238E27FC236}">
                <a16:creationId xmlns:a16="http://schemas.microsoft.com/office/drawing/2014/main" id="{F521E3C8-ECDB-B119-EC8B-75B567483159}"/>
              </a:ext>
            </a:extLst>
          </p:cNvPr>
          <p:cNvSpPr txBox="1"/>
          <p:nvPr/>
        </p:nvSpPr>
        <p:spPr>
          <a:xfrm>
            <a:off x="5551986" y="1924156"/>
            <a:ext cx="925407" cy="25391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1050" b="1" spc="-11" dirty="0">
                <a:solidFill>
                  <a:schemeClr val="bg1"/>
                </a:solidFill>
                <a:latin typeface="Tenorite" panose="00000500000000000000" pitchFamily="2" charset="0"/>
                <a:cs typeface="Poppins" pitchFamily="2" charset="77"/>
              </a:rPr>
              <a:t>+30 years</a:t>
            </a:r>
          </a:p>
        </p:txBody>
      </p:sp>
      <p:sp>
        <p:nvSpPr>
          <p:cNvPr id="18" name="BODY 04">
            <a:extLst>
              <a:ext uri="{FF2B5EF4-FFF2-40B4-BE49-F238E27FC236}">
                <a16:creationId xmlns:a16="http://schemas.microsoft.com/office/drawing/2014/main" id="{7A123C82-1921-1121-79C8-771C40D09782}"/>
              </a:ext>
            </a:extLst>
          </p:cNvPr>
          <p:cNvSpPr txBox="1"/>
          <p:nvPr/>
        </p:nvSpPr>
        <p:spPr>
          <a:xfrm>
            <a:off x="5419430" y="2216417"/>
            <a:ext cx="1237724" cy="43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350"/>
              </a:lnSpc>
            </a:pPr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  <a:cs typeface="Arial" panose="020B0604020202020204" pitchFamily="34" charset="0"/>
              </a:rPr>
              <a:t>promoting the Digital Development of Chile</a:t>
            </a:r>
            <a:endParaRPr lang="es-CL" sz="900" dirty="0">
              <a:solidFill>
                <a:schemeClr val="tx1">
                  <a:lumMod val="75000"/>
                  <a:lumOff val="25000"/>
                </a:schemeClr>
              </a:solidFill>
              <a:latin typeface="Tenorite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19" name="ROUND RECT E">
            <a:extLst>
              <a:ext uri="{FF2B5EF4-FFF2-40B4-BE49-F238E27FC236}">
                <a16:creationId xmlns:a16="http://schemas.microsoft.com/office/drawing/2014/main" id="{66B3EAEB-75B6-22B2-AD4E-BE5D0EF66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5993" y="1790391"/>
            <a:ext cx="1079908" cy="182479"/>
          </a:xfrm>
          <a:prstGeom prst="roundRect">
            <a:avLst>
              <a:gd name="adj" fmla="val 50000"/>
            </a:avLst>
          </a:prstGeom>
          <a:solidFill>
            <a:srgbClr val="7EB24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450" dirty="0">
              <a:latin typeface="Montserrat" pitchFamily="2" charset="77"/>
            </a:endParaRPr>
          </a:p>
        </p:txBody>
      </p:sp>
      <p:sp>
        <p:nvSpPr>
          <p:cNvPr id="20" name="TITLE 05">
            <a:extLst>
              <a:ext uri="{FF2B5EF4-FFF2-40B4-BE49-F238E27FC236}">
                <a16:creationId xmlns:a16="http://schemas.microsoft.com/office/drawing/2014/main" id="{5F154D9D-BA31-0BB8-7E27-D9A123242599}"/>
              </a:ext>
            </a:extLst>
          </p:cNvPr>
          <p:cNvSpPr txBox="1"/>
          <p:nvPr/>
        </p:nvSpPr>
        <p:spPr>
          <a:xfrm>
            <a:off x="6780757" y="1732521"/>
            <a:ext cx="925407" cy="25391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1050" b="1" spc="-11" dirty="0">
                <a:solidFill>
                  <a:schemeClr val="bg1"/>
                </a:solidFill>
                <a:latin typeface="Tenorite" panose="00000500000000000000" pitchFamily="2" charset="0"/>
                <a:cs typeface="Poppins" pitchFamily="2" charset="77"/>
              </a:rPr>
              <a:t>+80%</a:t>
            </a:r>
          </a:p>
        </p:txBody>
      </p:sp>
      <p:sp>
        <p:nvSpPr>
          <p:cNvPr id="21" name="BODY 05">
            <a:extLst>
              <a:ext uri="{FF2B5EF4-FFF2-40B4-BE49-F238E27FC236}">
                <a16:creationId xmlns:a16="http://schemas.microsoft.com/office/drawing/2014/main" id="{218B74D7-9C00-4A81-FC5A-230610AE5D03}"/>
              </a:ext>
            </a:extLst>
          </p:cNvPr>
          <p:cNvSpPr txBox="1"/>
          <p:nvPr/>
        </p:nvSpPr>
        <p:spPr>
          <a:xfrm>
            <a:off x="6609950" y="2012265"/>
            <a:ext cx="1392171" cy="614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350"/>
              </a:lnSpc>
            </a:pPr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  <a:cs typeface="Arial" panose="020B0604020202020204" pitchFamily="34" charset="0"/>
              </a:rPr>
              <a:t>of the research that is done in Chile goes through </a:t>
            </a:r>
            <a:r>
              <a:rPr 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enorite" panose="00000500000000000000" pitchFamily="2" charset="0"/>
                <a:cs typeface="Arial" panose="020B0604020202020204" pitchFamily="34" charset="0"/>
              </a:rPr>
              <a:t>REUNA</a:t>
            </a:r>
            <a:endParaRPr lang="es-CL" sz="900" b="1" dirty="0">
              <a:solidFill>
                <a:schemeClr val="tx1">
                  <a:lumMod val="75000"/>
                  <a:lumOff val="25000"/>
                </a:schemeClr>
              </a:solidFill>
              <a:latin typeface="Tenorite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22" name="STROKE LINE A">
            <a:extLst>
              <a:ext uri="{FF2B5EF4-FFF2-40B4-BE49-F238E27FC236}">
                <a16:creationId xmlns:a16="http://schemas.microsoft.com/office/drawing/2014/main" id="{1192EF64-A87E-A3F0-F418-C028A73DA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7972" y="1772416"/>
            <a:ext cx="1144447" cy="204600"/>
          </a:xfrm>
          <a:custGeom>
            <a:avLst/>
            <a:gdLst>
              <a:gd name="T0" fmla="*/ 2492 w 2784"/>
              <a:gd name="T1" fmla="*/ 583 h 584"/>
              <a:gd name="T2" fmla="*/ 291 w 2784"/>
              <a:gd name="T3" fmla="*/ 583 h 584"/>
              <a:gd name="T4" fmla="*/ 291 w 2784"/>
              <a:gd name="T5" fmla="*/ 583 h 584"/>
              <a:gd name="T6" fmla="*/ 0 w 2784"/>
              <a:gd name="T7" fmla="*/ 292 h 584"/>
              <a:gd name="T8" fmla="*/ 0 w 2784"/>
              <a:gd name="T9" fmla="*/ 292 h 584"/>
              <a:gd name="T10" fmla="*/ 0 w 2784"/>
              <a:gd name="T11" fmla="*/ 292 h 584"/>
              <a:gd name="T12" fmla="*/ 291 w 2784"/>
              <a:gd name="T13" fmla="*/ 0 h 584"/>
              <a:gd name="T14" fmla="*/ 2492 w 2784"/>
              <a:gd name="T15" fmla="*/ 0 h 584"/>
              <a:gd name="T16" fmla="*/ 2492 w 2784"/>
              <a:gd name="T17" fmla="*/ 0 h 584"/>
              <a:gd name="T18" fmla="*/ 2783 w 2784"/>
              <a:gd name="T19" fmla="*/ 292 h 584"/>
              <a:gd name="T20" fmla="*/ 2783 w 2784"/>
              <a:gd name="T21" fmla="*/ 292 h 584"/>
              <a:gd name="T22" fmla="*/ 2783 w 2784"/>
              <a:gd name="T23" fmla="*/ 292 h 584"/>
              <a:gd name="T24" fmla="*/ 2492 w 2784"/>
              <a:gd name="T25" fmla="*/ 583 h 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784" h="584">
                <a:moveTo>
                  <a:pt x="2492" y="583"/>
                </a:moveTo>
                <a:lnTo>
                  <a:pt x="291" y="583"/>
                </a:lnTo>
                <a:lnTo>
                  <a:pt x="291" y="583"/>
                </a:lnTo>
                <a:cubicBezTo>
                  <a:pt x="130" y="583"/>
                  <a:pt x="0" y="452"/>
                  <a:pt x="0" y="292"/>
                </a:cubicBezTo>
                <a:lnTo>
                  <a:pt x="0" y="292"/>
                </a:lnTo>
                <a:lnTo>
                  <a:pt x="0" y="292"/>
                </a:lnTo>
                <a:cubicBezTo>
                  <a:pt x="0" y="132"/>
                  <a:pt x="130" y="0"/>
                  <a:pt x="291" y="0"/>
                </a:cubicBezTo>
                <a:lnTo>
                  <a:pt x="2492" y="0"/>
                </a:lnTo>
                <a:lnTo>
                  <a:pt x="2492" y="0"/>
                </a:lnTo>
                <a:cubicBezTo>
                  <a:pt x="2653" y="0"/>
                  <a:pt x="2783" y="132"/>
                  <a:pt x="2783" y="292"/>
                </a:cubicBezTo>
                <a:lnTo>
                  <a:pt x="2783" y="292"/>
                </a:lnTo>
                <a:lnTo>
                  <a:pt x="2783" y="292"/>
                </a:lnTo>
                <a:cubicBezTo>
                  <a:pt x="2783" y="452"/>
                  <a:pt x="2653" y="583"/>
                  <a:pt x="2492" y="583"/>
                </a:cubicBezTo>
              </a:path>
            </a:pathLst>
          </a:custGeom>
          <a:noFill/>
          <a:ln w="12700" cap="flat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450" dirty="0">
              <a:latin typeface="Montserrat" pitchFamily="2" charset="77"/>
            </a:endParaRPr>
          </a:p>
        </p:txBody>
      </p:sp>
      <p:sp>
        <p:nvSpPr>
          <p:cNvPr id="23" name="STROKE LINE B">
            <a:extLst>
              <a:ext uri="{FF2B5EF4-FFF2-40B4-BE49-F238E27FC236}">
                <a16:creationId xmlns:a16="http://schemas.microsoft.com/office/drawing/2014/main" id="{49BE7BAE-02ED-80E7-F07B-E57D09134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7374" y="1971487"/>
            <a:ext cx="1079908" cy="182479"/>
          </a:xfrm>
          <a:custGeom>
            <a:avLst/>
            <a:gdLst>
              <a:gd name="T0" fmla="*/ 2493 w 2786"/>
              <a:gd name="T1" fmla="*/ 583 h 584"/>
              <a:gd name="T2" fmla="*/ 292 w 2786"/>
              <a:gd name="T3" fmla="*/ 583 h 584"/>
              <a:gd name="T4" fmla="*/ 292 w 2786"/>
              <a:gd name="T5" fmla="*/ 583 h 584"/>
              <a:gd name="T6" fmla="*/ 0 w 2786"/>
              <a:gd name="T7" fmla="*/ 292 h 584"/>
              <a:gd name="T8" fmla="*/ 0 w 2786"/>
              <a:gd name="T9" fmla="*/ 292 h 584"/>
              <a:gd name="T10" fmla="*/ 0 w 2786"/>
              <a:gd name="T11" fmla="*/ 292 h 584"/>
              <a:gd name="T12" fmla="*/ 292 w 2786"/>
              <a:gd name="T13" fmla="*/ 0 h 584"/>
              <a:gd name="T14" fmla="*/ 2493 w 2786"/>
              <a:gd name="T15" fmla="*/ 0 h 584"/>
              <a:gd name="T16" fmla="*/ 2493 w 2786"/>
              <a:gd name="T17" fmla="*/ 0 h 584"/>
              <a:gd name="T18" fmla="*/ 2785 w 2786"/>
              <a:gd name="T19" fmla="*/ 292 h 584"/>
              <a:gd name="T20" fmla="*/ 2785 w 2786"/>
              <a:gd name="T21" fmla="*/ 292 h 584"/>
              <a:gd name="T22" fmla="*/ 2785 w 2786"/>
              <a:gd name="T23" fmla="*/ 292 h 584"/>
              <a:gd name="T24" fmla="*/ 2493 w 2786"/>
              <a:gd name="T25" fmla="*/ 583 h 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786" h="584">
                <a:moveTo>
                  <a:pt x="2493" y="583"/>
                </a:moveTo>
                <a:lnTo>
                  <a:pt x="292" y="583"/>
                </a:lnTo>
                <a:lnTo>
                  <a:pt x="292" y="583"/>
                </a:lnTo>
                <a:cubicBezTo>
                  <a:pt x="131" y="583"/>
                  <a:pt x="0" y="453"/>
                  <a:pt x="0" y="292"/>
                </a:cubicBezTo>
                <a:lnTo>
                  <a:pt x="0" y="292"/>
                </a:lnTo>
                <a:lnTo>
                  <a:pt x="0" y="292"/>
                </a:lnTo>
                <a:cubicBezTo>
                  <a:pt x="0" y="131"/>
                  <a:pt x="131" y="0"/>
                  <a:pt x="292" y="0"/>
                </a:cubicBezTo>
                <a:lnTo>
                  <a:pt x="2493" y="0"/>
                </a:lnTo>
                <a:lnTo>
                  <a:pt x="2493" y="0"/>
                </a:lnTo>
                <a:cubicBezTo>
                  <a:pt x="2653" y="0"/>
                  <a:pt x="2785" y="131"/>
                  <a:pt x="2785" y="292"/>
                </a:cubicBezTo>
                <a:lnTo>
                  <a:pt x="2785" y="292"/>
                </a:lnTo>
                <a:lnTo>
                  <a:pt x="2785" y="292"/>
                </a:lnTo>
                <a:cubicBezTo>
                  <a:pt x="2785" y="453"/>
                  <a:pt x="2653" y="583"/>
                  <a:pt x="2493" y="583"/>
                </a:cubicBezTo>
              </a:path>
            </a:pathLst>
          </a:custGeom>
          <a:noFill/>
          <a:ln w="12700" cap="flat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450" dirty="0">
              <a:latin typeface="Montserrat" pitchFamily="2" charset="77"/>
            </a:endParaRPr>
          </a:p>
        </p:txBody>
      </p:sp>
      <p:sp>
        <p:nvSpPr>
          <p:cNvPr id="24" name="STROKE LINE C">
            <a:extLst>
              <a:ext uri="{FF2B5EF4-FFF2-40B4-BE49-F238E27FC236}">
                <a16:creationId xmlns:a16="http://schemas.microsoft.com/office/drawing/2014/main" id="{0AC6AF8C-7E91-96EB-38BA-79CAA57C8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8578" y="1783478"/>
            <a:ext cx="1078198" cy="183863"/>
          </a:xfrm>
          <a:custGeom>
            <a:avLst/>
            <a:gdLst>
              <a:gd name="T0" fmla="*/ 2492 w 2784"/>
              <a:gd name="T1" fmla="*/ 584 h 585"/>
              <a:gd name="T2" fmla="*/ 291 w 2784"/>
              <a:gd name="T3" fmla="*/ 584 h 585"/>
              <a:gd name="T4" fmla="*/ 291 w 2784"/>
              <a:gd name="T5" fmla="*/ 584 h 585"/>
              <a:gd name="T6" fmla="*/ 0 w 2784"/>
              <a:gd name="T7" fmla="*/ 292 h 585"/>
              <a:gd name="T8" fmla="*/ 0 w 2784"/>
              <a:gd name="T9" fmla="*/ 292 h 585"/>
              <a:gd name="T10" fmla="*/ 0 w 2784"/>
              <a:gd name="T11" fmla="*/ 292 h 585"/>
              <a:gd name="T12" fmla="*/ 291 w 2784"/>
              <a:gd name="T13" fmla="*/ 0 h 585"/>
              <a:gd name="T14" fmla="*/ 2492 w 2784"/>
              <a:gd name="T15" fmla="*/ 0 h 585"/>
              <a:gd name="T16" fmla="*/ 2492 w 2784"/>
              <a:gd name="T17" fmla="*/ 0 h 585"/>
              <a:gd name="T18" fmla="*/ 2783 w 2784"/>
              <a:gd name="T19" fmla="*/ 292 h 585"/>
              <a:gd name="T20" fmla="*/ 2783 w 2784"/>
              <a:gd name="T21" fmla="*/ 292 h 585"/>
              <a:gd name="T22" fmla="*/ 2783 w 2784"/>
              <a:gd name="T23" fmla="*/ 292 h 585"/>
              <a:gd name="T24" fmla="*/ 2492 w 2784"/>
              <a:gd name="T25" fmla="*/ 584 h 5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784" h="585">
                <a:moveTo>
                  <a:pt x="2492" y="584"/>
                </a:moveTo>
                <a:lnTo>
                  <a:pt x="291" y="584"/>
                </a:lnTo>
                <a:lnTo>
                  <a:pt x="291" y="584"/>
                </a:lnTo>
                <a:cubicBezTo>
                  <a:pt x="130" y="584"/>
                  <a:pt x="0" y="453"/>
                  <a:pt x="0" y="292"/>
                </a:cubicBezTo>
                <a:lnTo>
                  <a:pt x="0" y="292"/>
                </a:lnTo>
                <a:lnTo>
                  <a:pt x="0" y="292"/>
                </a:lnTo>
                <a:cubicBezTo>
                  <a:pt x="0" y="132"/>
                  <a:pt x="130" y="0"/>
                  <a:pt x="291" y="0"/>
                </a:cubicBezTo>
                <a:lnTo>
                  <a:pt x="2492" y="0"/>
                </a:lnTo>
                <a:lnTo>
                  <a:pt x="2492" y="0"/>
                </a:lnTo>
                <a:cubicBezTo>
                  <a:pt x="2652" y="0"/>
                  <a:pt x="2783" y="132"/>
                  <a:pt x="2783" y="292"/>
                </a:cubicBezTo>
                <a:lnTo>
                  <a:pt x="2783" y="292"/>
                </a:lnTo>
                <a:lnTo>
                  <a:pt x="2783" y="292"/>
                </a:lnTo>
                <a:cubicBezTo>
                  <a:pt x="2783" y="453"/>
                  <a:pt x="2652" y="584"/>
                  <a:pt x="2492" y="584"/>
                </a:cubicBezTo>
              </a:path>
            </a:pathLst>
          </a:custGeom>
          <a:noFill/>
          <a:ln w="12700" cap="flat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450" dirty="0">
              <a:latin typeface="Montserrat" pitchFamily="2" charset="77"/>
            </a:endParaRPr>
          </a:p>
        </p:txBody>
      </p:sp>
      <p:sp>
        <p:nvSpPr>
          <p:cNvPr id="25" name="STROKE LINE D">
            <a:extLst>
              <a:ext uri="{FF2B5EF4-FFF2-40B4-BE49-F238E27FC236}">
                <a16:creationId xmlns:a16="http://schemas.microsoft.com/office/drawing/2014/main" id="{7D0B9103-73B2-45A6-18D5-42C460948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6419" y="1971487"/>
            <a:ext cx="1079908" cy="182479"/>
          </a:xfrm>
          <a:custGeom>
            <a:avLst/>
            <a:gdLst>
              <a:gd name="T0" fmla="*/ 2492 w 2785"/>
              <a:gd name="T1" fmla="*/ 583 h 584"/>
              <a:gd name="T2" fmla="*/ 291 w 2785"/>
              <a:gd name="T3" fmla="*/ 583 h 584"/>
              <a:gd name="T4" fmla="*/ 291 w 2785"/>
              <a:gd name="T5" fmla="*/ 583 h 584"/>
              <a:gd name="T6" fmla="*/ 0 w 2785"/>
              <a:gd name="T7" fmla="*/ 292 h 584"/>
              <a:gd name="T8" fmla="*/ 0 w 2785"/>
              <a:gd name="T9" fmla="*/ 292 h 584"/>
              <a:gd name="T10" fmla="*/ 0 w 2785"/>
              <a:gd name="T11" fmla="*/ 292 h 584"/>
              <a:gd name="T12" fmla="*/ 291 w 2785"/>
              <a:gd name="T13" fmla="*/ 0 h 584"/>
              <a:gd name="T14" fmla="*/ 2492 w 2785"/>
              <a:gd name="T15" fmla="*/ 0 h 584"/>
              <a:gd name="T16" fmla="*/ 2492 w 2785"/>
              <a:gd name="T17" fmla="*/ 0 h 584"/>
              <a:gd name="T18" fmla="*/ 2784 w 2785"/>
              <a:gd name="T19" fmla="*/ 292 h 584"/>
              <a:gd name="T20" fmla="*/ 2784 w 2785"/>
              <a:gd name="T21" fmla="*/ 292 h 584"/>
              <a:gd name="T22" fmla="*/ 2784 w 2785"/>
              <a:gd name="T23" fmla="*/ 292 h 584"/>
              <a:gd name="T24" fmla="*/ 2492 w 2785"/>
              <a:gd name="T25" fmla="*/ 583 h 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785" h="584">
                <a:moveTo>
                  <a:pt x="2492" y="583"/>
                </a:moveTo>
                <a:lnTo>
                  <a:pt x="291" y="583"/>
                </a:lnTo>
                <a:lnTo>
                  <a:pt x="291" y="583"/>
                </a:lnTo>
                <a:cubicBezTo>
                  <a:pt x="131" y="583"/>
                  <a:pt x="0" y="453"/>
                  <a:pt x="0" y="292"/>
                </a:cubicBezTo>
                <a:lnTo>
                  <a:pt x="0" y="292"/>
                </a:lnTo>
                <a:lnTo>
                  <a:pt x="0" y="292"/>
                </a:lnTo>
                <a:cubicBezTo>
                  <a:pt x="0" y="131"/>
                  <a:pt x="131" y="0"/>
                  <a:pt x="291" y="0"/>
                </a:cubicBezTo>
                <a:lnTo>
                  <a:pt x="2492" y="0"/>
                </a:lnTo>
                <a:lnTo>
                  <a:pt x="2492" y="0"/>
                </a:lnTo>
                <a:cubicBezTo>
                  <a:pt x="2653" y="0"/>
                  <a:pt x="2784" y="131"/>
                  <a:pt x="2784" y="292"/>
                </a:cubicBezTo>
                <a:lnTo>
                  <a:pt x="2784" y="292"/>
                </a:lnTo>
                <a:lnTo>
                  <a:pt x="2784" y="292"/>
                </a:lnTo>
                <a:cubicBezTo>
                  <a:pt x="2784" y="453"/>
                  <a:pt x="2653" y="583"/>
                  <a:pt x="2492" y="583"/>
                </a:cubicBezTo>
              </a:path>
            </a:pathLst>
          </a:custGeom>
          <a:noFill/>
          <a:ln w="12700" cap="flat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450" dirty="0">
              <a:latin typeface="Montserrat" pitchFamily="2" charset="77"/>
            </a:endParaRPr>
          </a:p>
        </p:txBody>
      </p:sp>
      <p:sp>
        <p:nvSpPr>
          <p:cNvPr id="26" name="STROKE LINE E">
            <a:extLst>
              <a:ext uri="{FF2B5EF4-FFF2-40B4-BE49-F238E27FC236}">
                <a16:creationId xmlns:a16="http://schemas.microsoft.com/office/drawing/2014/main" id="{82703AF9-8540-B21B-2CE9-40D6BC266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5239" y="1758595"/>
            <a:ext cx="1079908" cy="182479"/>
          </a:xfrm>
          <a:custGeom>
            <a:avLst/>
            <a:gdLst>
              <a:gd name="T0" fmla="*/ 2493 w 2786"/>
              <a:gd name="T1" fmla="*/ 583 h 584"/>
              <a:gd name="T2" fmla="*/ 291 w 2786"/>
              <a:gd name="T3" fmla="*/ 583 h 584"/>
              <a:gd name="T4" fmla="*/ 291 w 2786"/>
              <a:gd name="T5" fmla="*/ 583 h 584"/>
              <a:gd name="T6" fmla="*/ 0 w 2786"/>
              <a:gd name="T7" fmla="*/ 292 h 584"/>
              <a:gd name="T8" fmla="*/ 0 w 2786"/>
              <a:gd name="T9" fmla="*/ 292 h 584"/>
              <a:gd name="T10" fmla="*/ 0 w 2786"/>
              <a:gd name="T11" fmla="*/ 292 h 584"/>
              <a:gd name="T12" fmla="*/ 291 w 2786"/>
              <a:gd name="T13" fmla="*/ 0 h 584"/>
              <a:gd name="T14" fmla="*/ 2493 w 2786"/>
              <a:gd name="T15" fmla="*/ 0 h 584"/>
              <a:gd name="T16" fmla="*/ 2493 w 2786"/>
              <a:gd name="T17" fmla="*/ 0 h 584"/>
              <a:gd name="T18" fmla="*/ 2785 w 2786"/>
              <a:gd name="T19" fmla="*/ 292 h 584"/>
              <a:gd name="T20" fmla="*/ 2785 w 2786"/>
              <a:gd name="T21" fmla="*/ 292 h 584"/>
              <a:gd name="T22" fmla="*/ 2785 w 2786"/>
              <a:gd name="T23" fmla="*/ 292 h 584"/>
              <a:gd name="T24" fmla="*/ 2493 w 2786"/>
              <a:gd name="T25" fmla="*/ 583 h 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786" h="584">
                <a:moveTo>
                  <a:pt x="2493" y="583"/>
                </a:moveTo>
                <a:lnTo>
                  <a:pt x="291" y="583"/>
                </a:lnTo>
                <a:lnTo>
                  <a:pt x="291" y="583"/>
                </a:lnTo>
                <a:cubicBezTo>
                  <a:pt x="131" y="583"/>
                  <a:pt x="0" y="452"/>
                  <a:pt x="0" y="292"/>
                </a:cubicBezTo>
                <a:lnTo>
                  <a:pt x="0" y="292"/>
                </a:lnTo>
                <a:lnTo>
                  <a:pt x="0" y="292"/>
                </a:lnTo>
                <a:cubicBezTo>
                  <a:pt x="0" y="132"/>
                  <a:pt x="131" y="0"/>
                  <a:pt x="291" y="0"/>
                </a:cubicBezTo>
                <a:lnTo>
                  <a:pt x="2493" y="0"/>
                </a:lnTo>
                <a:lnTo>
                  <a:pt x="2493" y="0"/>
                </a:lnTo>
                <a:cubicBezTo>
                  <a:pt x="2653" y="0"/>
                  <a:pt x="2785" y="132"/>
                  <a:pt x="2785" y="292"/>
                </a:cubicBezTo>
                <a:lnTo>
                  <a:pt x="2785" y="292"/>
                </a:lnTo>
                <a:lnTo>
                  <a:pt x="2785" y="292"/>
                </a:lnTo>
                <a:cubicBezTo>
                  <a:pt x="2785" y="452"/>
                  <a:pt x="2653" y="583"/>
                  <a:pt x="2493" y="583"/>
                </a:cubicBezTo>
              </a:path>
            </a:pathLst>
          </a:custGeom>
          <a:noFill/>
          <a:ln w="12700" cap="flat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450" dirty="0">
              <a:latin typeface="Montserrat" pitchFamily="2" charset="77"/>
            </a:endParaRPr>
          </a:p>
        </p:txBody>
      </p:sp>
      <p:sp>
        <p:nvSpPr>
          <p:cNvPr id="27" name="LINE A 05">
            <a:extLst>
              <a:ext uri="{FF2B5EF4-FFF2-40B4-BE49-F238E27FC236}">
                <a16:creationId xmlns:a16="http://schemas.microsoft.com/office/drawing/2014/main" id="{31157E26-EF93-A2BA-8A85-EEF7E7554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2961" y="1430962"/>
            <a:ext cx="220424" cy="178331"/>
          </a:xfrm>
          <a:custGeom>
            <a:avLst/>
            <a:gdLst>
              <a:gd name="T0" fmla="*/ 0 w 571"/>
              <a:gd name="T1" fmla="*/ 569 h 570"/>
              <a:gd name="T2" fmla="*/ 0 w 571"/>
              <a:gd name="T3" fmla="*/ 157 h 570"/>
              <a:gd name="T4" fmla="*/ 0 w 571"/>
              <a:gd name="T5" fmla="*/ 157 h 570"/>
              <a:gd name="T6" fmla="*/ 157 w 571"/>
              <a:gd name="T7" fmla="*/ 0 h 570"/>
              <a:gd name="T8" fmla="*/ 570 w 571"/>
              <a:gd name="T9" fmla="*/ 0 h 5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1" h="570">
                <a:moveTo>
                  <a:pt x="0" y="569"/>
                </a:moveTo>
                <a:lnTo>
                  <a:pt x="0" y="157"/>
                </a:lnTo>
                <a:lnTo>
                  <a:pt x="0" y="157"/>
                </a:lnTo>
                <a:cubicBezTo>
                  <a:pt x="0" y="70"/>
                  <a:pt x="70" y="0"/>
                  <a:pt x="157" y="0"/>
                </a:cubicBezTo>
                <a:lnTo>
                  <a:pt x="570" y="0"/>
                </a:lnTo>
              </a:path>
            </a:pathLst>
          </a:custGeom>
          <a:noFill/>
          <a:ln w="12700" cap="flat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450" dirty="0">
              <a:latin typeface="Montserrat" pitchFamily="2" charset="77"/>
            </a:endParaRPr>
          </a:p>
        </p:txBody>
      </p:sp>
      <p:sp>
        <p:nvSpPr>
          <p:cNvPr id="28" name="LINE CIRC A 05">
            <a:extLst>
              <a:ext uri="{FF2B5EF4-FFF2-40B4-BE49-F238E27FC236}">
                <a16:creationId xmlns:a16="http://schemas.microsoft.com/office/drawing/2014/main" id="{ED343B45-7B7A-48B7-1D05-0CF12B432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0494" y="1584409"/>
            <a:ext cx="63223" cy="5115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450" dirty="0">
              <a:latin typeface="Montserrat" pitchFamily="2" charset="77"/>
            </a:endParaRPr>
          </a:p>
        </p:txBody>
      </p:sp>
      <p:sp>
        <p:nvSpPr>
          <p:cNvPr id="29" name="LINE A 04">
            <a:extLst>
              <a:ext uri="{FF2B5EF4-FFF2-40B4-BE49-F238E27FC236}">
                <a16:creationId xmlns:a16="http://schemas.microsoft.com/office/drawing/2014/main" id="{A0773DAA-BE0B-958E-9638-90E0AFC48E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5690" y="1254012"/>
            <a:ext cx="497235" cy="178331"/>
          </a:xfrm>
          <a:custGeom>
            <a:avLst/>
            <a:gdLst>
              <a:gd name="T0" fmla="*/ 1284 w 1285"/>
              <a:gd name="T1" fmla="*/ 0 h 571"/>
              <a:gd name="T2" fmla="*/ 1284 w 1285"/>
              <a:gd name="T3" fmla="*/ 413 h 571"/>
              <a:gd name="T4" fmla="*/ 1284 w 1285"/>
              <a:gd name="T5" fmla="*/ 413 h 571"/>
              <a:gd name="T6" fmla="*/ 1127 w 1285"/>
              <a:gd name="T7" fmla="*/ 570 h 571"/>
              <a:gd name="T8" fmla="*/ 0 w 1285"/>
              <a:gd name="T9" fmla="*/ 57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85" h="571">
                <a:moveTo>
                  <a:pt x="1284" y="0"/>
                </a:moveTo>
                <a:lnTo>
                  <a:pt x="1284" y="413"/>
                </a:lnTo>
                <a:lnTo>
                  <a:pt x="1284" y="413"/>
                </a:lnTo>
                <a:cubicBezTo>
                  <a:pt x="1284" y="499"/>
                  <a:pt x="1214" y="570"/>
                  <a:pt x="1127" y="570"/>
                </a:cubicBezTo>
                <a:lnTo>
                  <a:pt x="0" y="570"/>
                </a:lnTo>
              </a:path>
            </a:pathLst>
          </a:custGeom>
          <a:noFill/>
          <a:ln w="12700" cap="flat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450" dirty="0">
              <a:latin typeface="Montserrat" pitchFamily="2" charset="77"/>
            </a:endParaRPr>
          </a:p>
        </p:txBody>
      </p:sp>
      <p:sp>
        <p:nvSpPr>
          <p:cNvPr id="30" name="LINE CIRC A 04">
            <a:extLst>
              <a:ext uri="{FF2B5EF4-FFF2-40B4-BE49-F238E27FC236}">
                <a16:creationId xmlns:a16="http://schemas.microsoft.com/office/drawing/2014/main" id="{A7443A5D-D556-F286-03D6-5734B657BA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222" y="1407459"/>
            <a:ext cx="63223" cy="5115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450" dirty="0">
              <a:latin typeface="Montserrat" pitchFamily="2" charset="77"/>
            </a:endParaRPr>
          </a:p>
        </p:txBody>
      </p:sp>
      <p:sp>
        <p:nvSpPr>
          <p:cNvPr id="31" name="LINE A 03">
            <a:extLst>
              <a:ext uri="{FF2B5EF4-FFF2-40B4-BE49-F238E27FC236}">
                <a16:creationId xmlns:a16="http://schemas.microsoft.com/office/drawing/2014/main" id="{110925E9-7741-83AD-2E00-4D231011A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5735" y="1254013"/>
            <a:ext cx="396422" cy="128564"/>
          </a:xfrm>
          <a:custGeom>
            <a:avLst/>
            <a:gdLst>
              <a:gd name="T0" fmla="*/ 0 w 1022"/>
              <a:gd name="T1" fmla="*/ 0 h 409"/>
              <a:gd name="T2" fmla="*/ 0 w 1022"/>
              <a:gd name="T3" fmla="*/ 296 h 409"/>
              <a:gd name="T4" fmla="*/ 0 w 1022"/>
              <a:gd name="T5" fmla="*/ 296 h 409"/>
              <a:gd name="T6" fmla="*/ 113 w 1022"/>
              <a:gd name="T7" fmla="*/ 408 h 409"/>
              <a:gd name="T8" fmla="*/ 1021 w 1022"/>
              <a:gd name="T9" fmla="*/ 408 h 4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22" h="409">
                <a:moveTo>
                  <a:pt x="0" y="0"/>
                </a:moveTo>
                <a:lnTo>
                  <a:pt x="0" y="296"/>
                </a:lnTo>
                <a:lnTo>
                  <a:pt x="0" y="296"/>
                </a:lnTo>
                <a:cubicBezTo>
                  <a:pt x="0" y="358"/>
                  <a:pt x="51" y="408"/>
                  <a:pt x="113" y="408"/>
                </a:cubicBezTo>
                <a:lnTo>
                  <a:pt x="1021" y="408"/>
                </a:lnTo>
              </a:path>
            </a:pathLst>
          </a:custGeom>
          <a:noFill/>
          <a:ln w="12700" cap="flat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450" dirty="0">
              <a:latin typeface="Montserrat" pitchFamily="2" charset="77"/>
            </a:endParaRPr>
          </a:p>
        </p:txBody>
      </p:sp>
      <p:sp>
        <p:nvSpPr>
          <p:cNvPr id="32" name="LINE CIRC A 03">
            <a:extLst>
              <a:ext uri="{FF2B5EF4-FFF2-40B4-BE49-F238E27FC236}">
                <a16:creationId xmlns:a16="http://schemas.microsoft.com/office/drawing/2014/main" id="{E2924248-0E98-BD6D-8E20-882E9C046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9690" y="1357692"/>
            <a:ext cx="63223" cy="5115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450" dirty="0">
              <a:latin typeface="Montserrat" pitchFamily="2" charset="77"/>
            </a:endParaRPr>
          </a:p>
        </p:txBody>
      </p:sp>
      <p:sp>
        <p:nvSpPr>
          <p:cNvPr id="33" name="LINE A 02">
            <a:extLst>
              <a:ext uri="{FF2B5EF4-FFF2-40B4-BE49-F238E27FC236}">
                <a16:creationId xmlns:a16="http://schemas.microsoft.com/office/drawing/2014/main" id="{09EDFC22-5C70-2027-9C57-98E9F5585A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8038" y="1077062"/>
            <a:ext cx="220424" cy="178331"/>
          </a:xfrm>
          <a:custGeom>
            <a:avLst/>
            <a:gdLst>
              <a:gd name="T0" fmla="*/ 0 w 571"/>
              <a:gd name="T1" fmla="*/ 0 h 571"/>
              <a:gd name="T2" fmla="*/ 413 w 571"/>
              <a:gd name="T3" fmla="*/ 0 h 571"/>
              <a:gd name="T4" fmla="*/ 413 w 571"/>
              <a:gd name="T5" fmla="*/ 0 h 571"/>
              <a:gd name="T6" fmla="*/ 570 w 571"/>
              <a:gd name="T7" fmla="*/ 157 h 571"/>
              <a:gd name="T8" fmla="*/ 570 w 571"/>
              <a:gd name="T9" fmla="*/ 57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1" h="571">
                <a:moveTo>
                  <a:pt x="0" y="0"/>
                </a:moveTo>
                <a:lnTo>
                  <a:pt x="413" y="0"/>
                </a:lnTo>
                <a:lnTo>
                  <a:pt x="413" y="0"/>
                </a:lnTo>
                <a:cubicBezTo>
                  <a:pt x="500" y="0"/>
                  <a:pt x="570" y="70"/>
                  <a:pt x="570" y="157"/>
                </a:cubicBezTo>
                <a:lnTo>
                  <a:pt x="570" y="570"/>
                </a:lnTo>
              </a:path>
            </a:pathLst>
          </a:custGeom>
          <a:noFill/>
          <a:ln w="12700" cap="flat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450" dirty="0">
              <a:latin typeface="Montserrat" pitchFamily="2" charset="77"/>
            </a:endParaRPr>
          </a:p>
        </p:txBody>
      </p:sp>
      <p:sp>
        <p:nvSpPr>
          <p:cNvPr id="34" name="LINE CIRC A 02">
            <a:extLst>
              <a:ext uri="{FF2B5EF4-FFF2-40B4-BE49-F238E27FC236}">
                <a16:creationId xmlns:a16="http://schemas.microsoft.com/office/drawing/2014/main" id="{31B742CC-5489-ABD9-E8C3-79DBDB760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5573" y="1050795"/>
            <a:ext cx="63222" cy="5115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450" dirty="0">
              <a:latin typeface="Montserrat" pitchFamily="2" charset="77"/>
            </a:endParaRPr>
          </a:p>
        </p:txBody>
      </p:sp>
      <p:sp>
        <p:nvSpPr>
          <p:cNvPr id="35" name="LINE A 01">
            <a:extLst>
              <a:ext uri="{FF2B5EF4-FFF2-40B4-BE49-F238E27FC236}">
                <a16:creationId xmlns:a16="http://schemas.microsoft.com/office/drawing/2014/main" id="{345738F8-077D-C320-D189-9B37E89C9E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3384" y="1255394"/>
            <a:ext cx="2351191" cy="514261"/>
          </a:xfrm>
          <a:custGeom>
            <a:avLst/>
            <a:gdLst>
              <a:gd name="T0" fmla="*/ 0 w 6069"/>
              <a:gd name="T1" fmla="*/ 1638 h 1639"/>
              <a:gd name="T2" fmla="*/ 0 w 6069"/>
              <a:gd name="T3" fmla="*/ 513 h 1639"/>
              <a:gd name="T4" fmla="*/ 0 w 6069"/>
              <a:gd name="T5" fmla="*/ 513 h 1639"/>
              <a:gd name="T6" fmla="*/ 513 w 6069"/>
              <a:gd name="T7" fmla="*/ 0 h 1639"/>
              <a:gd name="T8" fmla="*/ 6068 w 6069"/>
              <a:gd name="T9" fmla="*/ 0 h 16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069" h="1639">
                <a:moveTo>
                  <a:pt x="0" y="1638"/>
                </a:moveTo>
                <a:lnTo>
                  <a:pt x="0" y="513"/>
                </a:lnTo>
                <a:lnTo>
                  <a:pt x="0" y="513"/>
                </a:lnTo>
                <a:cubicBezTo>
                  <a:pt x="0" y="229"/>
                  <a:pt x="230" y="0"/>
                  <a:pt x="513" y="0"/>
                </a:cubicBezTo>
                <a:lnTo>
                  <a:pt x="6068" y="0"/>
                </a:lnTo>
              </a:path>
            </a:pathLst>
          </a:custGeom>
          <a:noFill/>
          <a:ln w="12700" cap="flat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450" dirty="0">
              <a:latin typeface="Montserrat" pitchFamily="2" charset="77"/>
            </a:endParaRPr>
          </a:p>
        </p:txBody>
      </p:sp>
      <p:sp>
        <p:nvSpPr>
          <p:cNvPr id="36" name="LINE A 01">
            <a:extLst>
              <a:ext uri="{FF2B5EF4-FFF2-40B4-BE49-F238E27FC236}">
                <a16:creationId xmlns:a16="http://schemas.microsoft.com/office/drawing/2014/main" id="{60BE982E-93CF-68C9-05AB-56008A81A235}"/>
              </a:ext>
            </a:extLst>
          </p:cNvPr>
          <p:cNvSpPr>
            <a:spLocks noChangeShapeType="1"/>
          </p:cNvSpPr>
          <p:nvPr/>
        </p:nvSpPr>
        <p:spPr bwMode="auto">
          <a:xfrm>
            <a:off x="4096284" y="735604"/>
            <a:ext cx="1708" cy="521173"/>
          </a:xfrm>
          <a:prstGeom prst="line">
            <a:avLst/>
          </a:prstGeom>
          <a:noFill/>
          <a:ln w="12700" cap="flat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450" dirty="0">
              <a:latin typeface="Montserrat" pitchFamily="2" charset="77"/>
            </a:endParaRPr>
          </a:p>
        </p:txBody>
      </p:sp>
      <p:sp>
        <p:nvSpPr>
          <p:cNvPr id="37" name="LINE CIRC A 01">
            <a:extLst>
              <a:ext uri="{FF2B5EF4-FFF2-40B4-BE49-F238E27FC236}">
                <a16:creationId xmlns:a16="http://schemas.microsoft.com/office/drawing/2014/main" id="{3C1C02C0-35D4-CCA7-56BB-CE08864F28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3817" y="710721"/>
            <a:ext cx="63223" cy="5115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450" dirty="0">
              <a:latin typeface="Montserrat" pitchFamily="2" charset="77"/>
            </a:endParaRPr>
          </a:p>
        </p:txBody>
      </p:sp>
      <p:sp>
        <p:nvSpPr>
          <p:cNvPr id="38" name="LINE B 03">
            <a:extLst>
              <a:ext uri="{FF2B5EF4-FFF2-40B4-BE49-F238E27FC236}">
                <a16:creationId xmlns:a16="http://schemas.microsoft.com/office/drawing/2014/main" id="{6FBF2FAB-D570-831C-B478-2A274E076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3234" y="1660444"/>
            <a:ext cx="220424" cy="178331"/>
          </a:xfrm>
          <a:custGeom>
            <a:avLst/>
            <a:gdLst>
              <a:gd name="T0" fmla="*/ 0 w 571"/>
              <a:gd name="T1" fmla="*/ 570 h 571"/>
              <a:gd name="T2" fmla="*/ 0 w 571"/>
              <a:gd name="T3" fmla="*/ 156 h 571"/>
              <a:gd name="T4" fmla="*/ 0 w 571"/>
              <a:gd name="T5" fmla="*/ 156 h 571"/>
              <a:gd name="T6" fmla="*/ 157 w 571"/>
              <a:gd name="T7" fmla="*/ 0 h 571"/>
              <a:gd name="T8" fmla="*/ 570 w 571"/>
              <a:gd name="T9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1" h="571">
                <a:moveTo>
                  <a:pt x="0" y="570"/>
                </a:moveTo>
                <a:lnTo>
                  <a:pt x="0" y="156"/>
                </a:lnTo>
                <a:lnTo>
                  <a:pt x="0" y="156"/>
                </a:lnTo>
                <a:cubicBezTo>
                  <a:pt x="0" y="70"/>
                  <a:pt x="70" y="0"/>
                  <a:pt x="157" y="0"/>
                </a:cubicBezTo>
                <a:lnTo>
                  <a:pt x="570" y="0"/>
                </a:lnTo>
              </a:path>
            </a:pathLst>
          </a:custGeom>
          <a:noFill/>
          <a:ln w="12700" cap="flat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450" dirty="0">
              <a:latin typeface="Montserrat" pitchFamily="2" charset="77"/>
            </a:endParaRPr>
          </a:p>
        </p:txBody>
      </p:sp>
      <p:sp>
        <p:nvSpPr>
          <p:cNvPr id="39" name="LINE CIRC B 03">
            <a:extLst>
              <a:ext uri="{FF2B5EF4-FFF2-40B4-BE49-F238E27FC236}">
                <a16:creationId xmlns:a16="http://schemas.microsoft.com/office/drawing/2014/main" id="{D5B37005-8EFB-5356-8BA7-D0C233025C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2477" y="1813891"/>
            <a:ext cx="63222" cy="5115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450" dirty="0">
              <a:latin typeface="Montserrat" pitchFamily="2" charset="77"/>
            </a:endParaRPr>
          </a:p>
        </p:txBody>
      </p:sp>
      <p:sp>
        <p:nvSpPr>
          <p:cNvPr id="40" name="LINE B 02">
            <a:extLst>
              <a:ext uri="{FF2B5EF4-FFF2-40B4-BE49-F238E27FC236}">
                <a16:creationId xmlns:a16="http://schemas.microsoft.com/office/drawing/2014/main" id="{FB1DC934-72F3-5328-1992-3E2A26081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1123" y="1455845"/>
            <a:ext cx="220424" cy="178331"/>
          </a:xfrm>
          <a:custGeom>
            <a:avLst/>
            <a:gdLst>
              <a:gd name="T0" fmla="*/ 570 w 571"/>
              <a:gd name="T1" fmla="*/ 569 h 570"/>
              <a:gd name="T2" fmla="*/ 157 w 571"/>
              <a:gd name="T3" fmla="*/ 569 h 570"/>
              <a:gd name="T4" fmla="*/ 157 w 571"/>
              <a:gd name="T5" fmla="*/ 569 h 570"/>
              <a:gd name="T6" fmla="*/ 0 w 571"/>
              <a:gd name="T7" fmla="*/ 412 h 570"/>
              <a:gd name="T8" fmla="*/ 0 w 571"/>
              <a:gd name="T9" fmla="*/ 0 h 5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1" h="570">
                <a:moveTo>
                  <a:pt x="570" y="569"/>
                </a:moveTo>
                <a:lnTo>
                  <a:pt x="157" y="569"/>
                </a:lnTo>
                <a:lnTo>
                  <a:pt x="157" y="569"/>
                </a:lnTo>
                <a:cubicBezTo>
                  <a:pt x="71" y="569"/>
                  <a:pt x="0" y="499"/>
                  <a:pt x="0" y="412"/>
                </a:cubicBezTo>
                <a:lnTo>
                  <a:pt x="0" y="0"/>
                </a:lnTo>
              </a:path>
            </a:pathLst>
          </a:custGeom>
          <a:noFill/>
          <a:ln w="12700" cap="flat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450" dirty="0">
              <a:latin typeface="Montserrat" pitchFamily="2" charset="77"/>
            </a:endParaRPr>
          </a:p>
        </p:txBody>
      </p:sp>
      <p:sp>
        <p:nvSpPr>
          <p:cNvPr id="41" name="LINE CIRC B 02">
            <a:extLst>
              <a:ext uri="{FF2B5EF4-FFF2-40B4-BE49-F238E27FC236}">
                <a16:creationId xmlns:a16="http://schemas.microsoft.com/office/drawing/2014/main" id="{186F5C69-A4A0-EAAA-F7DE-69B65AB8DF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0789" y="1607912"/>
            <a:ext cx="63223" cy="51149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450" dirty="0">
              <a:latin typeface="Montserrat" pitchFamily="2" charset="77"/>
            </a:endParaRPr>
          </a:p>
        </p:txBody>
      </p:sp>
      <p:sp>
        <p:nvSpPr>
          <p:cNvPr id="42" name="LINE B 01">
            <a:extLst>
              <a:ext uri="{FF2B5EF4-FFF2-40B4-BE49-F238E27FC236}">
                <a16:creationId xmlns:a16="http://schemas.microsoft.com/office/drawing/2014/main" id="{5ACFC383-62FA-AC54-93E7-D6C23B4BC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949" y="1455844"/>
            <a:ext cx="1317419" cy="514261"/>
          </a:xfrm>
          <a:custGeom>
            <a:avLst/>
            <a:gdLst>
              <a:gd name="T0" fmla="*/ 0 w 3401"/>
              <a:gd name="T1" fmla="*/ 1639 h 1640"/>
              <a:gd name="T2" fmla="*/ 0 w 3401"/>
              <a:gd name="T3" fmla="*/ 512 h 1640"/>
              <a:gd name="T4" fmla="*/ 0 w 3401"/>
              <a:gd name="T5" fmla="*/ 512 h 1640"/>
              <a:gd name="T6" fmla="*/ 513 w 3401"/>
              <a:gd name="T7" fmla="*/ 0 h 1640"/>
              <a:gd name="T8" fmla="*/ 3400 w 3401"/>
              <a:gd name="T9" fmla="*/ 0 h 16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01" h="1640">
                <a:moveTo>
                  <a:pt x="0" y="1639"/>
                </a:moveTo>
                <a:lnTo>
                  <a:pt x="0" y="512"/>
                </a:lnTo>
                <a:lnTo>
                  <a:pt x="0" y="512"/>
                </a:lnTo>
                <a:cubicBezTo>
                  <a:pt x="0" y="229"/>
                  <a:pt x="230" y="0"/>
                  <a:pt x="513" y="0"/>
                </a:cubicBezTo>
                <a:lnTo>
                  <a:pt x="3400" y="0"/>
                </a:lnTo>
              </a:path>
            </a:pathLst>
          </a:custGeom>
          <a:noFill/>
          <a:ln w="12700" cap="flat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450" dirty="0">
              <a:latin typeface="Montserrat" pitchFamily="2" charset="77"/>
            </a:endParaRPr>
          </a:p>
        </p:txBody>
      </p:sp>
      <p:sp>
        <p:nvSpPr>
          <p:cNvPr id="43" name="LINE B 01">
            <a:extLst>
              <a:ext uri="{FF2B5EF4-FFF2-40B4-BE49-F238E27FC236}">
                <a16:creationId xmlns:a16="http://schemas.microsoft.com/office/drawing/2014/main" id="{4DC03F19-D92E-8949-0BC7-68052F2A82C8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9369" y="736986"/>
            <a:ext cx="1710" cy="721623"/>
          </a:xfrm>
          <a:prstGeom prst="line">
            <a:avLst/>
          </a:prstGeom>
          <a:noFill/>
          <a:ln w="12700" cap="flat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450" dirty="0">
              <a:latin typeface="Montserrat" pitchFamily="2" charset="77"/>
            </a:endParaRPr>
          </a:p>
        </p:txBody>
      </p:sp>
      <p:sp>
        <p:nvSpPr>
          <p:cNvPr id="44" name="LINE CIRC B 01">
            <a:extLst>
              <a:ext uri="{FF2B5EF4-FFF2-40B4-BE49-F238E27FC236}">
                <a16:creationId xmlns:a16="http://schemas.microsoft.com/office/drawing/2014/main" id="{B7BF405B-C580-549F-E56F-FCCD6EC2FD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6902" y="710721"/>
            <a:ext cx="63222" cy="5115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450" dirty="0">
              <a:latin typeface="Montserrat" pitchFamily="2" charset="77"/>
            </a:endParaRPr>
          </a:p>
        </p:txBody>
      </p:sp>
      <p:sp>
        <p:nvSpPr>
          <p:cNvPr id="45" name="LINE C 03">
            <a:extLst>
              <a:ext uri="{FF2B5EF4-FFF2-40B4-BE49-F238E27FC236}">
                <a16:creationId xmlns:a16="http://schemas.microsoft.com/office/drawing/2014/main" id="{383394A4-2E6D-8E41-FAE9-FA1E5D9FF6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4160" y="1411608"/>
            <a:ext cx="153785" cy="264042"/>
          </a:xfrm>
          <a:custGeom>
            <a:avLst/>
            <a:gdLst>
              <a:gd name="T0" fmla="*/ 0 w 398"/>
              <a:gd name="T1" fmla="*/ 0 h 843"/>
              <a:gd name="T2" fmla="*/ 192 w 398"/>
              <a:gd name="T3" fmla="*/ 0 h 843"/>
              <a:gd name="T4" fmla="*/ 192 w 398"/>
              <a:gd name="T5" fmla="*/ 0 h 843"/>
              <a:gd name="T6" fmla="*/ 397 w 398"/>
              <a:gd name="T7" fmla="*/ 204 h 843"/>
              <a:gd name="T8" fmla="*/ 397 w 398"/>
              <a:gd name="T9" fmla="*/ 842 h 8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8" h="843">
                <a:moveTo>
                  <a:pt x="0" y="0"/>
                </a:moveTo>
                <a:lnTo>
                  <a:pt x="192" y="0"/>
                </a:lnTo>
                <a:lnTo>
                  <a:pt x="192" y="0"/>
                </a:lnTo>
                <a:cubicBezTo>
                  <a:pt x="305" y="0"/>
                  <a:pt x="397" y="91"/>
                  <a:pt x="397" y="204"/>
                </a:cubicBezTo>
                <a:lnTo>
                  <a:pt x="397" y="842"/>
                </a:lnTo>
              </a:path>
            </a:pathLst>
          </a:custGeom>
          <a:noFill/>
          <a:ln w="12700" cap="flat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450" dirty="0">
              <a:latin typeface="Montserrat" pitchFamily="2" charset="77"/>
            </a:endParaRPr>
          </a:p>
        </p:txBody>
      </p:sp>
      <p:sp>
        <p:nvSpPr>
          <p:cNvPr id="46" name="LINE CIRC C 03">
            <a:extLst>
              <a:ext uri="{FF2B5EF4-FFF2-40B4-BE49-F238E27FC236}">
                <a16:creationId xmlns:a16="http://schemas.microsoft.com/office/drawing/2014/main" id="{000326CA-9BC4-C8DB-050A-4F636EAB03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5480" y="1650765"/>
            <a:ext cx="63222" cy="51150"/>
          </a:xfrm>
          <a:prstGeom prst="ellipse">
            <a:avLst/>
          </a:prstGeom>
          <a:solidFill>
            <a:srgbClr val="8C549A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450" dirty="0">
              <a:latin typeface="Montserrat" pitchFamily="2" charset="77"/>
            </a:endParaRPr>
          </a:p>
        </p:txBody>
      </p:sp>
      <p:sp>
        <p:nvSpPr>
          <p:cNvPr id="47" name="LINE C 02">
            <a:extLst>
              <a:ext uri="{FF2B5EF4-FFF2-40B4-BE49-F238E27FC236}">
                <a16:creationId xmlns:a16="http://schemas.microsoft.com/office/drawing/2014/main" id="{BBC0699A-18FF-3D94-3974-C3FD09B871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4941" y="1537408"/>
            <a:ext cx="237512" cy="164509"/>
          </a:xfrm>
          <a:custGeom>
            <a:avLst/>
            <a:gdLst>
              <a:gd name="T0" fmla="*/ 614 w 615"/>
              <a:gd name="T1" fmla="*/ 522 h 523"/>
              <a:gd name="T2" fmla="*/ 159 w 615"/>
              <a:gd name="T3" fmla="*/ 522 h 523"/>
              <a:gd name="T4" fmla="*/ 159 w 615"/>
              <a:gd name="T5" fmla="*/ 522 h 523"/>
              <a:gd name="T6" fmla="*/ 0 w 615"/>
              <a:gd name="T7" fmla="*/ 363 h 523"/>
              <a:gd name="T8" fmla="*/ 0 w 615"/>
              <a:gd name="T9" fmla="*/ 0 h 5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15" h="523">
                <a:moveTo>
                  <a:pt x="614" y="522"/>
                </a:moveTo>
                <a:lnTo>
                  <a:pt x="159" y="522"/>
                </a:lnTo>
                <a:lnTo>
                  <a:pt x="159" y="522"/>
                </a:lnTo>
                <a:cubicBezTo>
                  <a:pt x="72" y="522"/>
                  <a:pt x="0" y="451"/>
                  <a:pt x="0" y="363"/>
                </a:cubicBezTo>
                <a:lnTo>
                  <a:pt x="0" y="0"/>
                </a:lnTo>
              </a:path>
            </a:pathLst>
          </a:custGeom>
          <a:noFill/>
          <a:ln w="12700" cap="flat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450" dirty="0">
              <a:latin typeface="Montserrat" pitchFamily="2" charset="77"/>
            </a:endParaRPr>
          </a:p>
        </p:txBody>
      </p:sp>
      <p:sp>
        <p:nvSpPr>
          <p:cNvPr id="48" name="LINE CIRC C 02">
            <a:extLst>
              <a:ext uri="{FF2B5EF4-FFF2-40B4-BE49-F238E27FC236}">
                <a16:creationId xmlns:a16="http://schemas.microsoft.com/office/drawing/2014/main" id="{05ADAE8F-93E5-BA56-468A-7262C0DA6F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2476" y="1512523"/>
            <a:ext cx="63222" cy="51150"/>
          </a:xfrm>
          <a:prstGeom prst="ellipse">
            <a:avLst/>
          </a:prstGeom>
          <a:solidFill>
            <a:srgbClr val="8C549A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450" dirty="0">
              <a:latin typeface="Montserrat" pitchFamily="2" charset="77"/>
            </a:endParaRPr>
          </a:p>
        </p:txBody>
      </p:sp>
      <p:sp>
        <p:nvSpPr>
          <p:cNvPr id="49" name="LINE C 01">
            <a:extLst>
              <a:ext uri="{FF2B5EF4-FFF2-40B4-BE49-F238E27FC236}">
                <a16:creationId xmlns:a16="http://schemas.microsoft.com/office/drawing/2014/main" id="{3B9E6E21-1C82-BBF6-2BB9-C557B07BC43B}"/>
              </a:ext>
            </a:extLst>
          </p:cNvPr>
          <p:cNvSpPr>
            <a:spLocks noChangeShapeType="1"/>
          </p:cNvSpPr>
          <p:nvPr/>
        </p:nvSpPr>
        <p:spPr bwMode="auto">
          <a:xfrm>
            <a:off x="4484161" y="736987"/>
            <a:ext cx="1710" cy="1047874"/>
          </a:xfrm>
          <a:prstGeom prst="line">
            <a:avLst/>
          </a:prstGeom>
          <a:noFill/>
          <a:ln w="12700" cap="flat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450" dirty="0">
              <a:latin typeface="Montserrat" pitchFamily="2" charset="77"/>
            </a:endParaRPr>
          </a:p>
        </p:txBody>
      </p:sp>
      <p:sp>
        <p:nvSpPr>
          <p:cNvPr id="50" name="LINE CIRC C 01">
            <a:extLst>
              <a:ext uri="{FF2B5EF4-FFF2-40B4-BE49-F238E27FC236}">
                <a16:creationId xmlns:a16="http://schemas.microsoft.com/office/drawing/2014/main" id="{78E4415B-F749-74AD-B340-4045CE86D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3404" y="710721"/>
            <a:ext cx="63223" cy="51150"/>
          </a:xfrm>
          <a:prstGeom prst="ellipse">
            <a:avLst/>
          </a:prstGeom>
          <a:solidFill>
            <a:srgbClr val="8C549A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450" dirty="0">
              <a:latin typeface="Montserrat" pitchFamily="2" charset="77"/>
            </a:endParaRPr>
          </a:p>
        </p:txBody>
      </p:sp>
      <p:sp>
        <p:nvSpPr>
          <p:cNvPr id="51" name="LINE D 04">
            <a:extLst>
              <a:ext uri="{FF2B5EF4-FFF2-40B4-BE49-F238E27FC236}">
                <a16:creationId xmlns:a16="http://schemas.microsoft.com/office/drawing/2014/main" id="{84360536-E1E1-493E-A692-AB4C6DF47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4664" y="1404695"/>
            <a:ext cx="488693" cy="429933"/>
          </a:xfrm>
          <a:custGeom>
            <a:avLst/>
            <a:gdLst>
              <a:gd name="T0" fmla="*/ 1258 w 1259"/>
              <a:gd name="T1" fmla="*/ 0 h 1370"/>
              <a:gd name="T2" fmla="*/ 1258 w 1259"/>
              <a:gd name="T3" fmla="*/ 1054 h 1370"/>
              <a:gd name="T4" fmla="*/ 1258 w 1259"/>
              <a:gd name="T5" fmla="*/ 1054 h 1370"/>
              <a:gd name="T6" fmla="*/ 944 w 1259"/>
              <a:gd name="T7" fmla="*/ 1369 h 1370"/>
              <a:gd name="T8" fmla="*/ 0 w 1259"/>
              <a:gd name="T9" fmla="*/ 1369 h 13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59" h="1370">
                <a:moveTo>
                  <a:pt x="1258" y="0"/>
                </a:moveTo>
                <a:lnTo>
                  <a:pt x="1258" y="1054"/>
                </a:lnTo>
                <a:lnTo>
                  <a:pt x="1258" y="1054"/>
                </a:lnTo>
                <a:cubicBezTo>
                  <a:pt x="1258" y="1228"/>
                  <a:pt x="1118" y="1369"/>
                  <a:pt x="944" y="1369"/>
                </a:cubicBezTo>
                <a:lnTo>
                  <a:pt x="0" y="1369"/>
                </a:lnTo>
              </a:path>
            </a:pathLst>
          </a:custGeom>
          <a:noFill/>
          <a:ln w="12700" cap="flat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450" dirty="0">
              <a:latin typeface="Montserrat" pitchFamily="2" charset="77"/>
            </a:endParaRPr>
          </a:p>
        </p:txBody>
      </p:sp>
      <p:sp>
        <p:nvSpPr>
          <p:cNvPr id="52" name="LINE CIRC D 04">
            <a:extLst>
              <a:ext uri="{FF2B5EF4-FFF2-40B4-BE49-F238E27FC236}">
                <a16:creationId xmlns:a16="http://schemas.microsoft.com/office/drawing/2014/main" id="{C926FD37-8AC5-E640-9265-2F259C1E40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0892" y="1378430"/>
            <a:ext cx="63222" cy="51149"/>
          </a:xfrm>
          <a:prstGeom prst="ellipse">
            <a:avLst/>
          </a:prstGeom>
          <a:solidFill>
            <a:srgbClr val="02938E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450" dirty="0">
              <a:latin typeface="Montserrat" pitchFamily="2" charset="77"/>
            </a:endParaRPr>
          </a:p>
        </p:txBody>
      </p:sp>
      <p:sp>
        <p:nvSpPr>
          <p:cNvPr id="53" name="LINE D 03">
            <a:extLst>
              <a:ext uri="{FF2B5EF4-FFF2-40B4-BE49-F238E27FC236}">
                <a16:creationId xmlns:a16="http://schemas.microsoft.com/office/drawing/2014/main" id="{EEBCF768-6B2D-9B2A-F9C6-D84A9C6D7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8049" y="1641088"/>
            <a:ext cx="334908" cy="233628"/>
          </a:xfrm>
          <a:custGeom>
            <a:avLst/>
            <a:gdLst>
              <a:gd name="T0" fmla="*/ 862 w 863"/>
              <a:gd name="T1" fmla="*/ 0 h 746"/>
              <a:gd name="T2" fmla="*/ 312 w 863"/>
              <a:gd name="T3" fmla="*/ 0 h 746"/>
              <a:gd name="T4" fmla="*/ 312 w 863"/>
              <a:gd name="T5" fmla="*/ 0 h 746"/>
              <a:gd name="T6" fmla="*/ 0 w 863"/>
              <a:gd name="T7" fmla="*/ 311 h 746"/>
              <a:gd name="T8" fmla="*/ 0 w 863"/>
              <a:gd name="T9" fmla="*/ 745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63" h="746">
                <a:moveTo>
                  <a:pt x="862" y="0"/>
                </a:moveTo>
                <a:lnTo>
                  <a:pt x="312" y="0"/>
                </a:lnTo>
                <a:lnTo>
                  <a:pt x="312" y="0"/>
                </a:lnTo>
                <a:cubicBezTo>
                  <a:pt x="140" y="0"/>
                  <a:pt x="0" y="140"/>
                  <a:pt x="0" y="311"/>
                </a:cubicBezTo>
                <a:lnTo>
                  <a:pt x="0" y="745"/>
                </a:lnTo>
              </a:path>
            </a:pathLst>
          </a:custGeom>
          <a:noFill/>
          <a:ln w="12700" cap="flat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450" dirty="0">
              <a:latin typeface="Montserrat" pitchFamily="2" charset="77"/>
            </a:endParaRPr>
          </a:p>
        </p:txBody>
      </p:sp>
      <p:sp>
        <p:nvSpPr>
          <p:cNvPr id="54" name="LINE CIRC D 03">
            <a:extLst>
              <a:ext uri="{FF2B5EF4-FFF2-40B4-BE49-F238E27FC236}">
                <a16:creationId xmlns:a16="http://schemas.microsoft.com/office/drawing/2014/main" id="{C7D47CA2-7103-91CA-FC82-C35571D83D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7292" y="1849834"/>
            <a:ext cx="63222" cy="51150"/>
          </a:xfrm>
          <a:prstGeom prst="ellipse">
            <a:avLst/>
          </a:prstGeom>
          <a:solidFill>
            <a:srgbClr val="02938E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450" dirty="0">
              <a:latin typeface="Montserrat" pitchFamily="2" charset="77"/>
            </a:endParaRPr>
          </a:p>
        </p:txBody>
      </p:sp>
      <p:sp>
        <p:nvSpPr>
          <p:cNvPr id="55" name="LINE D 02">
            <a:extLst>
              <a:ext uri="{FF2B5EF4-FFF2-40B4-BE49-F238E27FC236}">
                <a16:creationId xmlns:a16="http://schemas.microsoft.com/office/drawing/2014/main" id="{50C3FC90-BF92-D2F3-A026-EE36689AD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0136" y="1457227"/>
            <a:ext cx="396422" cy="128566"/>
          </a:xfrm>
          <a:custGeom>
            <a:avLst/>
            <a:gdLst>
              <a:gd name="T0" fmla="*/ 0 w 1022"/>
              <a:gd name="T1" fmla="*/ 0 h 409"/>
              <a:gd name="T2" fmla="*/ 0 w 1022"/>
              <a:gd name="T3" fmla="*/ 295 h 409"/>
              <a:gd name="T4" fmla="*/ 0 w 1022"/>
              <a:gd name="T5" fmla="*/ 295 h 409"/>
              <a:gd name="T6" fmla="*/ 113 w 1022"/>
              <a:gd name="T7" fmla="*/ 408 h 409"/>
              <a:gd name="T8" fmla="*/ 1021 w 1022"/>
              <a:gd name="T9" fmla="*/ 408 h 4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22" h="409">
                <a:moveTo>
                  <a:pt x="0" y="0"/>
                </a:moveTo>
                <a:lnTo>
                  <a:pt x="0" y="295"/>
                </a:lnTo>
                <a:lnTo>
                  <a:pt x="0" y="295"/>
                </a:lnTo>
                <a:cubicBezTo>
                  <a:pt x="0" y="357"/>
                  <a:pt x="51" y="408"/>
                  <a:pt x="113" y="408"/>
                </a:cubicBezTo>
                <a:lnTo>
                  <a:pt x="1021" y="408"/>
                </a:lnTo>
              </a:path>
            </a:pathLst>
          </a:custGeom>
          <a:noFill/>
          <a:ln w="12700" cap="flat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450" dirty="0">
              <a:latin typeface="Montserrat" pitchFamily="2" charset="77"/>
            </a:endParaRPr>
          </a:p>
        </p:txBody>
      </p:sp>
      <p:sp>
        <p:nvSpPr>
          <p:cNvPr id="56" name="LINE CIRC D 02">
            <a:extLst>
              <a:ext uri="{FF2B5EF4-FFF2-40B4-BE49-F238E27FC236}">
                <a16:creationId xmlns:a16="http://schemas.microsoft.com/office/drawing/2014/main" id="{F9AF5115-ED58-253B-7BB3-4CF510347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4092" y="1559526"/>
            <a:ext cx="63223" cy="51150"/>
          </a:xfrm>
          <a:prstGeom prst="ellipse">
            <a:avLst/>
          </a:prstGeom>
          <a:solidFill>
            <a:srgbClr val="02938E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450" dirty="0">
              <a:latin typeface="Montserrat" pitchFamily="2" charset="77"/>
            </a:endParaRPr>
          </a:p>
        </p:txBody>
      </p:sp>
      <p:sp>
        <p:nvSpPr>
          <p:cNvPr id="57" name="LINE D 01">
            <a:extLst>
              <a:ext uri="{FF2B5EF4-FFF2-40B4-BE49-F238E27FC236}">
                <a16:creationId xmlns:a16="http://schemas.microsoft.com/office/drawing/2014/main" id="{F0808775-03B3-FFAD-C484-1BD15E6AFF5F}"/>
              </a:ext>
            </a:extLst>
          </p:cNvPr>
          <p:cNvSpPr>
            <a:spLocks noChangeShapeType="1"/>
          </p:cNvSpPr>
          <p:nvPr/>
        </p:nvSpPr>
        <p:spPr bwMode="auto">
          <a:xfrm>
            <a:off x="4675538" y="736986"/>
            <a:ext cx="1710" cy="721623"/>
          </a:xfrm>
          <a:prstGeom prst="line">
            <a:avLst/>
          </a:prstGeom>
          <a:noFill/>
          <a:ln w="12700" cap="flat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450" dirty="0">
              <a:latin typeface="Montserrat" pitchFamily="2" charset="77"/>
            </a:endParaRPr>
          </a:p>
        </p:txBody>
      </p:sp>
      <p:sp>
        <p:nvSpPr>
          <p:cNvPr id="58" name="LINE D 01">
            <a:extLst>
              <a:ext uri="{FF2B5EF4-FFF2-40B4-BE49-F238E27FC236}">
                <a16:creationId xmlns:a16="http://schemas.microsoft.com/office/drawing/2014/main" id="{2D2FCC46-C563-1E59-F925-AF3B7B3B8E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538" y="1457227"/>
            <a:ext cx="1317419" cy="514261"/>
          </a:xfrm>
          <a:custGeom>
            <a:avLst/>
            <a:gdLst>
              <a:gd name="T0" fmla="*/ 3400 w 3401"/>
              <a:gd name="T1" fmla="*/ 1638 h 1639"/>
              <a:gd name="T2" fmla="*/ 3400 w 3401"/>
              <a:gd name="T3" fmla="*/ 512 h 1639"/>
              <a:gd name="T4" fmla="*/ 3400 w 3401"/>
              <a:gd name="T5" fmla="*/ 512 h 1639"/>
              <a:gd name="T6" fmla="*/ 2887 w 3401"/>
              <a:gd name="T7" fmla="*/ 0 h 1639"/>
              <a:gd name="T8" fmla="*/ 0 w 3401"/>
              <a:gd name="T9" fmla="*/ 0 h 16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01" h="1639">
                <a:moveTo>
                  <a:pt x="3400" y="1638"/>
                </a:moveTo>
                <a:lnTo>
                  <a:pt x="3400" y="512"/>
                </a:lnTo>
                <a:lnTo>
                  <a:pt x="3400" y="512"/>
                </a:lnTo>
                <a:cubicBezTo>
                  <a:pt x="3400" y="229"/>
                  <a:pt x="3170" y="0"/>
                  <a:pt x="2887" y="0"/>
                </a:cubicBezTo>
                <a:lnTo>
                  <a:pt x="0" y="0"/>
                </a:lnTo>
              </a:path>
            </a:pathLst>
          </a:custGeom>
          <a:noFill/>
          <a:ln w="12700" cap="flat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450" dirty="0">
              <a:latin typeface="Montserrat" pitchFamily="2" charset="77"/>
            </a:endParaRPr>
          </a:p>
        </p:txBody>
      </p:sp>
      <p:sp>
        <p:nvSpPr>
          <p:cNvPr id="59" name="LINE CIRC D 01">
            <a:extLst>
              <a:ext uri="{FF2B5EF4-FFF2-40B4-BE49-F238E27FC236}">
                <a16:creationId xmlns:a16="http://schemas.microsoft.com/office/drawing/2014/main" id="{7F890B44-FC18-ECB0-ECC3-2613BCFEE6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4781" y="710721"/>
            <a:ext cx="63223" cy="51150"/>
          </a:xfrm>
          <a:prstGeom prst="ellipse">
            <a:avLst/>
          </a:prstGeom>
          <a:solidFill>
            <a:srgbClr val="02938E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450" dirty="0">
              <a:latin typeface="Montserrat" pitchFamily="2" charset="77"/>
            </a:endParaRPr>
          </a:p>
        </p:txBody>
      </p:sp>
      <p:sp>
        <p:nvSpPr>
          <p:cNvPr id="60" name="LINE E 03">
            <a:extLst>
              <a:ext uri="{FF2B5EF4-FFF2-40B4-BE49-F238E27FC236}">
                <a16:creationId xmlns:a16="http://schemas.microsoft.com/office/drawing/2014/main" id="{77F27530-9EDA-E05D-C459-C1013B5F07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8104" y="1207009"/>
            <a:ext cx="304151" cy="431315"/>
          </a:xfrm>
          <a:custGeom>
            <a:avLst/>
            <a:gdLst>
              <a:gd name="T0" fmla="*/ 783 w 784"/>
              <a:gd name="T1" fmla="*/ 0 h 1374"/>
              <a:gd name="T2" fmla="*/ 783 w 784"/>
              <a:gd name="T3" fmla="*/ 1069 h 1374"/>
              <a:gd name="T4" fmla="*/ 783 w 784"/>
              <a:gd name="T5" fmla="*/ 1069 h 1374"/>
              <a:gd name="T6" fmla="*/ 478 w 784"/>
              <a:gd name="T7" fmla="*/ 1373 h 1374"/>
              <a:gd name="T8" fmla="*/ 0 w 784"/>
              <a:gd name="T9" fmla="*/ 137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4" h="1374">
                <a:moveTo>
                  <a:pt x="783" y="0"/>
                </a:moveTo>
                <a:lnTo>
                  <a:pt x="783" y="1069"/>
                </a:lnTo>
                <a:lnTo>
                  <a:pt x="783" y="1069"/>
                </a:lnTo>
                <a:cubicBezTo>
                  <a:pt x="783" y="1237"/>
                  <a:pt x="647" y="1373"/>
                  <a:pt x="478" y="1373"/>
                </a:cubicBezTo>
                <a:lnTo>
                  <a:pt x="0" y="1373"/>
                </a:lnTo>
              </a:path>
            </a:pathLst>
          </a:custGeom>
          <a:noFill/>
          <a:ln w="12700" cap="flat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450" dirty="0">
              <a:latin typeface="Montserrat" pitchFamily="2" charset="77"/>
            </a:endParaRPr>
          </a:p>
        </p:txBody>
      </p:sp>
      <p:sp>
        <p:nvSpPr>
          <p:cNvPr id="61" name="LINE CIRC E 03">
            <a:extLst>
              <a:ext uri="{FF2B5EF4-FFF2-40B4-BE49-F238E27FC236}">
                <a16:creationId xmlns:a16="http://schemas.microsoft.com/office/drawing/2014/main" id="{7096CCEA-0C25-241A-84A0-C61D2082CA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9790" y="1180743"/>
            <a:ext cx="63222" cy="51150"/>
          </a:xfrm>
          <a:prstGeom prst="ellipse">
            <a:avLst/>
          </a:prstGeom>
          <a:solidFill>
            <a:srgbClr val="7EB24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450" dirty="0">
              <a:latin typeface="Montserrat" pitchFamily="2" charset="77"/>
            </a:endParaRPr>
          </a:p>
        </p:txBody>
      </p:sp>
      <p:sp>
        <p:nvSpPr>
          <p:cNvPr id="62" name="LINE E 02">
            <a:extLst>
              <a:ext uri="{FF2B5EF4-FFF2-40B4-BE49-F238E27FC236}">
                <a16:creationId xmlns:a16="http://schemas.microsoft.com/office/drawing/2014/main" id="{B23C5AE9-4980-CFB9-38BA-0BAFC61959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7040" y="1119916"/>
            <a:ext cx="637350" cy="135478"/>
          </a:xfrm>
          <a:custGeom>
            <a:avLst/>
            <a:gdLst>
              <a:gd name="T0" fmla="*/ 0 w 1644"/>
              <a:gd name="T1" fmla="*/ 433 h 434"/>
              <a:gd name="T2" fmla="*/ 0 w 1644"/>
              <a:gd name="T3" fmla="*/ 152 h 434"/>
              <a:gd name="T4" fmla="*/ 0 w 1644"/>
              <a:gd name="T5" fmla="*/ 152 h 434"/>
              <a:gd name="T6" fmla="*/ 153 w 1644"/>
              <a:gd name="T7" fmla="*/ 0 h 434"/>
              <a:gd name="T8" fmla="*/ 1643 w 1644"/>
              <a:gd name="T9" fmla="*/ 0 h 4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44" h="434">
                <a:moveTo>
                  <a:pt x="0" y="433"/>
                </a:moveTo>
                <a:lnTo>
                  <a:pt x="0" y="152"/>
                </a:lnTo>
                <a:lnTo>
                  <a:pt x="0" y="152"/>
                </a:lnTo>
                <a:cubicBezTo>
                  <a:pt x="0" y="68"/>
                  <a:pt x="68" y="0"/>
                  <a:pt x="153" y="0"/>
                </a:cubicBezTo>
                <a:lnTo>
                  <a:pt x="1643" y="0"/>
                </a:lnTo>
              </a:path>
            </a:pathLst>
          </a:custGeom>
          <a:noFill/>
          <a:ln w="12700" cap="flat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450" dirty="0">
              <a:latin typeface="Montserrat" pitchFamily="2" charset="77"/>
            </a:endParaRPr>
          </a:p>
        </p:txBody>
      </p:sp>
      <p:sp>
        <p:nvSpPr>
          <p:cNvPr id="63" name="LINE CIRC E 02">
            <a:extLst>
              <a:ext uri="{FF2B5EF4-FFF2-40B4-BE49-F238E27FC236}">
                <a16:creationId xmlns:a16="http://schemas.microsoft.com/office/drawing/2014/main" id="{6C20D1D9-BD46-1652-86FC-4232E28527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1924" y="1095033"/>
            <a:ext cx="63222" cy="51150"/>
          </a:xfrm>
          <a:prstGeom prst="ellipse">
            <a:avLst/>
          </a:prstGeom>
          <a:solidFill>
            <a:srgbClr val="7EB24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450" dirty="0">
              <a:latin typeface="Montserrat" pitchFamily="2" charset="77"/>
            </a:endParaRPr>
          </a:p>
        </p:txBody>
      </p:sp>
      <p:sp>
        <p:nvSpPr>
          <p:cNvPr id="64" name="LINE E 01">
            <a:extLst>
              <a:ext uri="{FF2B5EF4-FFF2-40B4-BE49-F238E27FC236}">
                <a16:creationId xmlns:a16="http://schemas.microsoft.com/office/drawing/2014/main" id="{C4A85C2A-41A2-C602-6F6D-FA8259777C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8623" y="1255394"/>
            <a:ext cx="2351191" cy="514261"/>
          </a:xfrm>
          <a:custGeom>
            <a:avLst/>
            <a:gdLst>
              <a:gd name="T0" fmla="*/ 6068 w 6069"/>
              <a:gd name="T1" fmla="*/ 1638 h 1639"/>
              <a:gd name="T2" fmla="*/ 6068 w 6069"/>
              <a:gd name="T3" fmla="*/ 513 h 1639"/>
              <a:gd name="T4" fmla="*/ 6068 w 6069"/>
              <a:gd name="T5" fmla="*/ 513 h 1639"/>
              <a:gd name="T6" fmla="*/ 5556 w 6069"/>
              <a:gd name="T7" fmla="*/ 0 h 1639"/>
              <a:gd name="T8" fmla="*/ 0 w 6069"/>
              <a:gd name="T9" fmla="*/ 0 h 16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069" h="1639">
                <a:moveTo>
                  <a:pt x="6068" y="1638"/>
                </a:moveTo>
                <a:lnTo>
                  <a:pt x="6068" y="513"/>
                </a:lnTo>
                <a:lnTo>
                  <a:pt x="6068" y="513"/>
                </a:lnTo>
                <a:cubicBezTo>
                  <a:pt x="6068" y="229"/>
                  <a:pt x="5839" y="0"/>
                  <a:pt x="5556" y="0"/>
                </a:cubicBezTo>
                <a:lnTo>
                  <a:pt x="0" y="0"/>
                </a:lnTo>
              </a:path>
            </a:pathLst>
          </a:custGeom>
          <a:noFill/>
          <a:ln w="12700" cap="flat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450" dirty="0">
              <a:latin typeface="Montserrat" pitchFamily="2" charset="77"/>
            </a:endParaRPr>
          </a:p>
        </p:txBody>
      </p:sp>
      <p:sp>
        <p:nvSpPr>
          <p:cNvPr id="65" name="LINE E 01">
            <a:extLst>
              <a:ext uri="{FF2B5EF4-FFF2-40B4-BE49-F238E27FC236}">
                <a16:creationId xmlns:a16="http://schemas.microsoft.com/office/drawing/2014/main" id="{230051E5-3432-5D4B-D68D-2B49CFF97AC9}"/>
              </a:ext>
            </a:extLst>
          </p:cNvPr>
          <p:cNvSpPr>
            <a:spLocks noChangeShapeType="1"/>
          </p:cNvSpPr>
          <p:nvPr/>
        </p:nvSpPr>
        <p:spPr bwMode="auto">
          <a:xfrm>
            <a:off x="4868623" y="736988"/>
            <a:ext cx="1708" cy="521171"/>
          </a:xfrm>
          <a:prstGeom prst="line">
            <a:avLst/>
          </a:prstGeom>
          <a:noFill/>
          <a:ln w="12700" cap="flat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450" dirty="0">
              <a:latin typeface="Montserrat" pitchFamily="2" charset="77"/>
            </a:endParaRPr>
          </a:p>
        </p:txBody>
      </p:sp>
      <p:sp>
        <p:nvSpPr>
          <p:cNvPr id="66" name="LINE CIRC E 01">
            <a:extLst>
              <a:ext uri="{FF2B5EF4-FFF2-40B4-BE49-F238E27FC236}">
                <a16:creationId xmlns:a16="http://schemas.microsoft.com/office/drawing/2014/main" id="{93E0CD95-2EB0-0BA6-09E6-3B046EFAFC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6157" y="710721"/>
            <a:ext cx="63223" cy="51150"/>
          </a:xfrm>
          <a:prstGeom prst="ellipse">
            <a:avLst/>
          </a:prstGeom>
          <a:solidFill>
            <a:srgbClr val="7EB24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450" dirty="0">
              <a:latin typeface="Montserrat" pitchFamily="2" charset="77"/>
            </a:endParaRPr>
          </a:p>
        </p:txBody>
      </p:sp>
      <p:pic>
        <p:nvPicPr>
          <p:cNvPr id="67" name="Imagen 66">
            <a:extLst>
              <a:ext uri="{FF2B5EF4-FFF2-40B4-BE49-F238E27FC236}">
                <a16:creationId xmlns:a16="http://schemas.microsoft.com/office/drawing/2014/main" id="{832D11D4-F24E-9547-050D-6368FE9EDC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53"/>
          <a:stretch/>
        </p:blipFill>
        <p:spPr>
          <a:xfrm>
            <a:off x="3584969" y="197713"/>
            <a:ext cx="1752116" cy="483135"/>
          </a:xfrm>
          <a:prstGeom prst="rect">
            <a:avLst/>
          </a:prstGeom>
        </p:spPr>
      </p:pic>
      <p:pic>
        <p:nvPicPr>
          <p:cNvPr id="75" name="Imagen 74">
            <a:extLst>
              <a:ext uri="{FF2B5EF4-FFF2-40B4-BE49-F238E27FC236}">
                <a16:creationId xmlns:a16="http://schemas.microsoft.com/office/drawing/2014/main" id="{E23165BB-B3B1-999B-67B7-3BBAACCD1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19" y="2662535"/>
            <a:ext cx="7816667" cy="178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198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787966-40A5-60CF-30F2-1C712733D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CB94872-DBA2-E056-05BE-49DCDB1FA8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08D9D29-B182-717C-B162-502DF2CCB9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8627" y="-14514"/>
            <a:ext cx="9268742" cy="521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31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DEE5B96-5583-F4EC-5018-A6D261FF29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842FEF5-363D-8E0B-4EC9-43D867382821}"/>
              </a:ext>
            </a:extLst>
          </p:cNvPr>
          <p:cNvSpPr txBox="1"/>
          <p:nvPr/>
        </p:nvSpPr>
        <p:spPr>
          <a:xfrm>
            <a:off x="350201" y="161561"/>
            <a:ext cx="7087500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rgbClr val="6396B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The Patagonia project was born in Punta Arenas in November 2021, and is founded on three pillars</a:t>
            </a:r>
            <a:endParaRPr lang="es-CL" dirty="0"/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E80C7DB6-6CDD-D7B9-F202-0C45CEC251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5123169"/>
              </p:ext>
            </p:extLst>
          </p:nvPr>
        </p:nvGraphicFramePr>
        <p:xfrm>
          <a:off x="3437200" y="1069700"/>
          <a:ext cx="6849084" cy="3195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Imagen 11">
            <a:extLst>
              <a:ext uri="{FF2B5EF4-FFF2-40B4-BE49-F238E27FC236}">
                <a16:creationId xmlns:a16="http://schemas.microsoft.com/office/drawing/2014/main" id="{5A003421-7C0D-EE02-64D7-5837C3C071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701" y="1146359"/>
            <a:ext cx="3691133" cy="2306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Marcador de texto 39">
            <a:extLst>
              <a:ext uri="{FF2B5EF4-FFF2-40B4-BE49-F238E27FC236}">
                <a16:creationId xmlns:a16="http://schemas.microsoft.com/office/drawing/2014/main" id="{046F1DB4-5006-1CC4-729A-8EA8E5EAFA3E}"/>
              </a:ext>
            </a:extLst>
          </p:cNvPr>
          <p:cNvSpPr txBox="1">
            <a:spLocks/>
          </p:cNvSpPr>
          <p:nvPr/>
        </p:nvSpPr>
        <p:spPr>
          <a:xfrm>
            <a:off x="669701" y="3662770"/>
            <a:ext cx="3691133" cy="522508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350" noProof="1">
                <a:solidFill>
                  <a:schemeClr val="accent1">
                    <a:lumMod val="50000"/>
                  </a:schemeClr>
                </a:solidFill>
                <a:latin typeface="Tenorite" panose="00000500000000000000" pitchFamily="2" charset="0"/>
              </a:rPr>
              <a:t>ANID-REUNA agreement signed on November 24, in Punta Arenas</a:t>
            </a:r>
            <a:endParaRPr lang="es-ES" sz="1350" noProof="1">
              <a:solidFill>
                <a:schemeClr val="accent1">
                  <a:lumMod val="50000"/>
                </a:schemeClr>
              </a:solidFill>
              <a:latin typeface="Tenorite" panose="00000500000000000000" pitchFamily="2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2DBD044-5907-475A-E13F-B6964CD47F70}"/>
              </a:ext>
            </a:extLst>
          </p:cNvPr>
          <p:cNvSpPr txBox="1"/>
          <p:nvPr/>
        </p:nvSpPr>
        <p:spPr>
          <a:xfrm>
            <a:off x="880867" y="4226616"/>
            <a:ext cx="3691133" cy="248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013" b="1" dirty="0"/>
              <a:t>ANID</a:t>
            </a:r>
            <a:r>
              <a:rPr lang="es-CL" sz="1013" dirty="0"/>
              <a:t> = </a:t>
            </a:r>
            <a:r>
              <a:rPr lang="es-CL" sz="1013" dirty="0" err="1"/>
              <a:t>Chilean</a:t>
            </a:r>
            <a:r>
              <a:rPr lang="es-CL" sz="1013" dirty="0"/>
              <a:t> </a:t>
            </a:r>
            <a:r>
              <a:rPr lang="es-CL" sz="1013" dirty="0" err="1"/>
              <a:t>National</a:t>
            </a:r>
            <a:r>
              <a:rPr lang="es-CL" sz="1013" dirty="0"/>
              <a:t> </a:t>
            </a:r>
            <a:r>
              <a:rPr lang="es-CL" sz="1013" dirty="0" err="1"/>
              <a:t>Research</a:t>
            </a:r>
            <a:r>
              <a:rPr lang="es-CL" sz="1013" dirty="0"/>
              <a:t> and </a:t>
            </a:r>
            <a:r>
              <a:rPr lang="es-CL" sz="1013" dirty="0" err="1"/>
              <a:t>Development</a:t>
            </a:r>
            <a:r>
              <a:rPr lang="es-CL" sz="1013" dirty="0"/>
              <a:t> Agency</a:t>
            </a:r>
          </a:p>
        </p:txBody>
      </p:sp>
    </p:spTree>
    <p:extLst>
      <p:ext uri="{BB962C8B-B14F-4D97-AF65-F5344CB8AC3E}">
        <p14:creationId xmlns:p14="http://schemas.microsoft.com/office/powerpoint/2010/main" val="4033774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DEE5B96-5583-F4EC-5018-A6D261FF29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842FEF5-363D-8E0B-4EC9-43D867382821}"/>
              </a:ext>
            </a:extLst>
          </p:cNvPr>
          <p:cNvSpPr txBox="1"/>
          <p:nvPr/>
        </p:nvSpPr>
        <p:spPr>
          <a:xfrm>
            <a:off x="199923" y="104848"/>
            <a:ext cx="7087500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rgbClr val="6396B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The project seeks to connect the southern macrozone both nationally and internationally</a:t>
            </a:r>
            <a:endParaRPr lang="es-ES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CB51F5E-D53E-C410-A2CB-7A27283107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554" y="591559"/>
            <a:ext cx="4760446" cy="396038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4685AEE-3C10-29C6-65F9-1DC6A02546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444" y="2772773"/>
            <a:ext cx="440979" cy="16373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C6808A1A-B110-D503-9A30-29DB3BCAE38D}"/>
              </a:ext>
            </a:extLst>
          </p:cNvPr>
          <p:cNvSpPr/>
          <p:nvPr/>
        </p:nvSpPr>
        <p:spPr>
          <a:xfrm>
            <a:off x="663178" y="950272"/>
            <a:ext cx="356853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2">
                    <a:lumMod val="75000"/>
                  </a:schemeClr>
                </a:solidFill>
                <a:latin typeface="Tenorite" panose="00000500000000000000" pitchFamily="2" charset="0"/>
              </a:rPr>
              <a:t>Internationally through </a:t>
            </a:r>
            <a:r>
              <a:rPr lang="en-US" sz="1500" dirty="0" err="1">
                <a:solidFill>
                  <a:schemeClr val="tx2">
                    <a:lumMod val="75000"/>
                  </a:schemeClr>
                </a:solidFill>
                <a:latin typeface="Tenorite" panose="00000500000000000000" pitchFamily="2" charset="0"/>
              </a:rPr>
              <a:t>RedCLARA</a:t>
            </a:r>
            <a:endParaRPr lang="en-US" sz="1500" dirty="0">
              <a:solidFill>
                <a:schemeClr val="tx2">
                  <a:lumMod val="75000"/>
                </a:schemeClr>
              </a:solidFill>
              <a:latin typeface="Tenorite" panose="00000500000000000000" pitchFamily="2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2">
                    <a:lumMod val="75000"/>
                  </a:schemeClr>
                </a:solidFill>
                <a:latin typeface="Tenorite" panose="00000500000000000000" pitchFamily="2" charset="0"/>
              </a:rPr>
              <a:t>Integrating through REUNA with more than 130 countries connected to R&amp;E networks</a:t>
            </a:r>
            <a:endParaRPr lang="es-ES" sz="1500" dirty="0">
              <a:solidFill>
                <a:schemeClr val="tx2">
                  <a:lumMod val="75000"/>
                </a:schemeClr>
              </a:solidFill>
              <a:latin typeface="Tenorite" panose="00000500000000000000" pitchFamily="2" charset="0"/>
            </a:endParaRPr>
          </a:p>
          <a:p>
            <a:pPr algn="ctr"/>
            <a:endParaRPr lang="es-ES" sz="1500" b="1" dirty="0">
              <a:solidFill>
                <a:schemeClr val="accent4"/>
              </a:solidFill>
              <a:latin typeface="Tenorite" panose="00000500000000000000" pitchFamily="2" charset="0"/>
            </a:endParaRPr>
          </a:p>
          <a:p>
            <a:pPr algn="ctr"/>
            <a:r>
              <a:rPr lang="en-US" sz="1500" b="1" dirty="0">
                <a:solidFill>
                  <a:schemeClr val="accent2">
                    <a:lumMod val="75000"/>
                  </a:schemeClr>
                </a:solidFill>
                <a:latin typeface="Tenorite" panose="00000500000000000000" pitchFamily="2" charset="0"/>
              </a:rPr>
              <a:t>Patagonia is more than connectivity, it is global collaboration</a:t>
            </a:r>
            <a:endParaRPr lang="es-ES" sz="1500" dirty="0">
              <a:solidFill>
                <a:schemeClr val="accent2">
                  <a:lumMod val="75000"/>
                </a:schemeClr>
              </a:solidFill>
              <a:latin typeface="Tenorite" panose="00000500000000000000" pitchFamily="2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B98B6F4-8874-E897-3BBF-C75B925605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897" y="2755482"/>
            <a:ext cx="3679443" cy="177041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11664B1-0BE0-4443-850E-90552094B057}"/>
              </a:ext>
            </a:extLst>
          </p:cNvPr>
          <p:cNvSpPr txBox="1"/>
          <p:nvPr/>
        </p:nvSpPr>
        <p:spPr>
          <a:xfrm>
            <a:off x="558401" y="2644115"/>
            <a:ext cx="1035076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900" b="1" dirty="0" err="1">
                <a:solidFill>
                  <a:srgbClr val="008B96"/>
                </a:solidFill>
              </a:rPr>
              <a:t>Academic</a:t>
            </a:r>
            <a:r>
              <a:rPr lang="es-ES" sz="900" b="1" dirty="0">
                <a:solidFill>
                  <a:srgbClr val="008B96"/>
                </a:solidFill>
              </a:rPr>
              <a:t> </a:t>
            </a:r>
            <a:r>
              <a:rPr lang="es-ES" sz="900" b="1" dirty="0" err="1">
                <a:solidFill>
                  <a:srgbClr val="008B96"/>
                </a:solidFill>
              </a:rPr>
              <a:t>conectivity</a:t>
            </a:r>
            <a:endParaRPr lang="es-ES" sz="900" b="1" dirty="0">
              <a:solidFill>
                <a:srgbClr val="008B96"/>
              </a:solidFill>
            </a:endParaRPr>
          </a:p>
          <a:p>
            <a:r>
              <a:rPr lang="es-ES" sz="600" dirty="0" err="1">
                <a:solidFill>
                  <a:srgbClr val="008B96"/>
                </a:solidFill>
              </a:rPr>
              <a:t>National</a:t>
            </a:r>
            <a:r>
              <a:rPr lang="es-ES" sz="600" dirty="0">
                <a:solidFill>
                  <a:srgbClr val="008B96"/>
                </a:solidFill>
              </a:rPr>
              <a:t> and internacional </a:t>
            </a:r>
            <a:r>
              <a:rPr lang="es-ES" sz="600" dirty="0" err="1">
                <a:solidFill>
                  <a:srgbClr val="008B96"/>
                </a:solidFill>
              </a:rPr>
              <a:t>access</a:t>
            </a:r>
            <a:endParaRPr lang="es-CL" sz="600" dirty="0">
              <a:solidFill>
                <a:srgbClr val="008B96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32CF598-1FD3-3E33-C9B5-F7F8698E33D7}"/>
              </a:ext>
            </a:extLst>
          </p:cNvPr>
          <p:cNvSpPr txBox="1"/>
          <p:nvPr/>
        </p:nvSpPr>
        <p:spPr>
          <a:xfrm>
            <a:off x="558401" y="3257501"/>
            <a:ext cx="103507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008B96"/>
                </a:solidFill>
              </a:rPr>
              <a:t>Identity and cybersecurity</a:t>
            </a:r>
          </a:p>
          <a:p>
            <a:r>
              <a:rPr lang="en-US" sz="600" dirty="0">
                <a:solidFill>
                  <a:srgbClr val="008B96"/>
                </a:solidFill>
              </a:rPr>
              <a:t>Federated access and solutions for a secure network</a:t>
            </a:r>
            <a:endParaRPr lang="es-CL" sz="300" dirty="0">
              <a:solidFill>
                <a:srgbClr val="008B96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AC708FD-AC85-77C7-E92D-AA47318C23A3}"/>
              </a:ext>
            </a:extLst>
          </p:cNvPr>
          <p:cNvSpPr txBox="1"/>
          <p:nvPr/>
        </p:nvSpPr>
        <p:spPr>
          <a:xfrm>
            <a:off x="1069215" y="3945380"/>
            <a:ext cx="1012473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008B96"/>
                </a:solidFill>
              </a:rPr>
              <a:t>R&amp;D community</a:t>
            </a:r>
          </a:p>
          <a:p>
            <a:r>
              <a:rPr lang="en-US" sz="600" dirty="0">
                <a:solidFill>
                  <a:srgbClr val="008B96"/>
                </a:solidFill>
              </a:rPr>
              <a:t>A global community dedicated to academia and science</a:t>
            </a:r>
            <a:endParaRPr lang="es-CL" sz="300" dirty="0">
              <a:solidFill>
                <a:srgbClr val="008B96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4761061-CD9E-18C3-0E5E-8D7DEA728E38}"/>
              </a:ext>
            </a:extLst>
          </p:cNvPr>
          <p:cNvSpPr txBox="1"/>
          <p:nvPr/>
        </p:nvSpPr>
        <p:spPr>
          <a:xfrm>
            <a:off x="3622217" y="2673811"/>
            <a:ext cx="1191309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008B96"/>
                </a:solidFill>
              </a:rPr>
              <a:t>Cloud services and operations</a:t>
            </a:r>
          </a:p>
          <a:p>
            <a:r>
              <a:rPr lang="en-US" sz="600" dirty="0">
                <a:solidFill>
                  <a:srgbClr val="008B96"/>
                </a:solidFill>
              </a:rPr>
              <a:t>REUNA Data Center and Solutions</a:t>
            </a:r>
            <a:endParaRPr lang="es-CL" sz="600" dirty="0">
              <a:solidFill>
                <a:srgbClr val="008B96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F5FC7B0-0510-27AB-F281-8A2A375EE340}"/>
              </a:ext>
            </a:extLst>
          </p:cNvPr>
          <p:cNvSpPr txBox="1"/>
          <p:nvPr/>
        </p:nvSpPr>
        <p:spPr>
          <a:xfrm>
            <a:off x="3794715" y="3295878"/>
            <a:ext cx="1191309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008B96"/>
                </a:solidFill>
              </a:rPr>
              <a:t>VC and multimedia</a:t>
            </a:r>
          </a:p>
          <a:p>
            <a:r>
              <a:rPr lang="en-US" sz="600" dirty="0">
                <a:solidFill>
                  <a:srgbClr val="008B96"/>
                </a:solidFill>
              </a:rPr>
              <a:t>Communications on academic networks</a:t>
            </a:r>
            <a:endParaRPr lang="es-CL" sz="600" dirty="0">
              <a:solidFill>
                <a:srgbClr val="008B96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A2E0AF6-94BB-FFD9-A412-C262A129010E}"/>
              </a:ext>
            </a:extLst>
          </p:cNvPr>
          <p:cNvSpPr txBox="1"/>
          <p:nvPr/>
        </p:nvSpPr>
        <p:spPr>
          <a:xfrm>
            <a:off x="3380691" y="3903832"/>
            <a:ext cx="1191309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008B96"/>
                </a:solidFill>
              </a:rPr>
              <a:t>Collaboration on projects</a:t>
            </a:r>
          </a:p>
          <a:p>
            <a:r>
              <a:rPr lang="en-US" sz="600" dirty="0">
                <a:solidFill>
                  <a:srgbClr val="008B96"/>
                </a:solidFill>
              </a:rPr>
              <a:t>Network articulation and project support</a:t>
            </a:r>
            <a:endParaRPr lang="es-CL" sz="600" dirty="0">
              <a:solidFill>
                <a:srgbClr val="008B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328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DEE5B96-5583-F4EC-5018-A6D261FF29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2" name="Marcador de texto 20">
            <a:extLst>
              <a:ext uri="{FF2B5EF4-FFF2-40B4-BE49-F238E27FC236}">
                <a16:creationId xmlns:a16="http://schemas.microsoft.com/office/drawing/2014/main" id="{B18FBA77-36F6-8243-57F8-301716092FBC}"/>
              </a:ext>
            </a:extLst>
          </p:cNvPr>
          <p:cNvSpPr txBox="1">
            <a:spLocks/>
          </p:cNvSpPr>
          <p:nvPr/>
        </p:nvSpPr>
        <p:spPr>
          <a:xfrm>
            <a:off x="1391772" y="2155388"/>
            <a:ext cx="6091518" cy="832724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>
                <a:solidFill>
                  <a:srgbClr val="067F9C"/>
                </a:solidFill>
                <a:latin typeface="Tenorite" panose="00000500000000000000" pitchFamily="2" charset="0"/>
              </a:rPr>
              <a:t>Progress to date and next steps</a:t>
            </a:r>
            <a:endParaRPr lang="es-ES" sz="3200" b="1" dirty="0">
              <a:solidFill>
                <a:srgbClr val="067F9C"/>
              </a:solidFill>
              <a:latin typeface="Tenorit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5876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DEE5B96-5583-F4EC-5018-A6D261FF29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5951B48-8147-746C-DBC8-A29276B71215}"/>
              </a:ext>
            </a:extLst>
          </p:cNvPr>
          <p:cNvSpPr txBox="1"/>
          <p:nvPr/>
        </p:nvSpPr>
        <p:spPr>
          <a:xfrm>
            <a:off x="401116" y="156194"/>
            <a:ext cx="6460626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rgbClr val="6396B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August 10, 2022: </a:t>
            </a:r>
            <a:r>
              <a:rPr lang="en-US" dirty="0" err="1"/>
              <a:t>Coyhaique</a:t>
            </a:r>
            <a:r>
              <a:rPr lang="en-US" dirty="0"/>
              <a:t> Node began operating</a:t>
            </a:r>
            <a:endParaRPr lang="es-CL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0F6F665-21C5-89F5-CF83-CF3F712E2094}"/>
              </a:ext>
            </a:extLst>
          </p:cNvPr>
          <p:cNvSpPr/>
          <p:nvPr/>
        </p:nvSpPr>
        <p:spPr>
          <a:xfrm>
            <a:off x="448181" y="1122871"/>
            <a:ext cx="391539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enorite" panose="00000500000000000000" pitchFamily="2" charset="0"/>
              </a:rPr>
              <a:t>1 Gbps of capacity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enorite" panose="00000500000000000000" pitchFamily="2" charset="0"/>
              </a:rPr>
              <a:t>Three organizations are connected today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enorite" panose="00000500000000000000" pitchFamily="2" charset="0"/>
              </a:rPr>
              <a:t>Protected route over two different paths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enorite" panose="00000500000000000000" pitchFamily="2" charset="0"/>
              </a:rPr>
              <a:t>Distance between Puerto Montt and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enorite" panose="00000500000000000000" pitchFamily="2" charset="0"/>
              </a:rPr>
              <a:t>Coyhaique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enorite" panose="00000500000000000000" pitchFamily="2" charset="0"/>
              </a:rPr>
              <a:t> 470 km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>
                  <a:lumMod val="75000"/>
                </a:schemeClr>
              </a:solidFill>
              <a:latin typeface="Tenorite" panose="00000500000000000000" pitchFamily="2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>
                  <a:lumMod val="75000"/>
                </a:schemeClr>
              </a:solidFill>
              <a:latin typeface="Tenorite" panose="00000500000000000000" pitchFamily="2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s-ES" sz="2400" dirty="0">
              <a:solidFill>
                <a:schemeClr val="tx2">
                  <a:lumMod val="75000"/>
                </a:schemeClr>
              </a:solidFill>
              <a:latin typeface="Tenorite" panose="00000500000000000000" pitchFamily="2" charset="0"/>
            </a:endParaRPr>
          </a:p>
          <a:p>
            <a:pPr algn="ctr"/>
            <a:endParaRPr lang="es-ES" sz="2400" b="1" dirty="0">
              <a:solidFill>
                <a:schemeClr val="accent4"/>
              </a:solidFill>
              <a:latin typeface="Tenorite" panose="00000500000000000000" pitchFamily="2" charset="0"/>
            </a:endParaRPr>
          </a:p>
        </p:txBody>
      </p:sp>
      <p:pic>
        <p:nvPicPr>
          <p:cNvPr id="5" name="Imagen 4" descr="Mapa&#10;&#10;Descripción generada automáticamente">
            <a:extLst>
              <a:ext uri="{FF2B5EF4-FFF2-40B4-BE49-F238E27FC236}">
                <a16:creationId xmlns:a16="http://schemas.microsoft.com/office/drawing/2014/main" id="{C4C039B5-6AAA-693E-E027-8CDA178E92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522" y="927462"/>
            <a:ext cx="3792106" cy="307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846497"/>
      </p:ext>
    </p:extLst>
  </p:cSld>
  <p:clrMapOvr>
    <a:masterClrMapping/>
  </p:clrMapOvr>
</p:sld>
</file>

<file path=ppt/theme/theme1.xml><?xml version="1.0" encoding="utf-8"?>
<a:theme xmlns:a="http://schemas.openxmlformats.org/drawingml/2006/main" name="GEANT Assoc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D0992E-CCCF-45DB-AB26-A4F50B75E4D6}" vid="{C2252C9B-28CB-4431-8278-C26B15A7694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e7019c98-23ef-46f8-8434-cfd3a3bc7393">GN4PROJ-13-16</_dlc_DocId>
    <_dlc_DocIdUrl xmlns="e7019c98-23ef-46f8-8434-cfd3a3bc7393">
      <Url>https://intranet.geant.org/help-and-support/_layouts/15/DocIdRedir.aspx?ID=GN4PROJ-13-16</Url>
      <Description>GN4PROJ-13-16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C14C35B6BD02428EFDFCF6B38DCCFF" ma:contentTypeVersion="3" ma:contentTypeDescription="Create a new document." ma:contentTypeScope="" ma:versionID="cb80918fe4a605eb18370ba55c5d957b">
  <xsd:schema xmlns:xsd="http://www.w3.org/2001/XMLSchema" xmlns:xs="http://www.w3.org/2001/XMLSchema" xmlns:p="http://schemas.microsoft.com/office/2006/metadata/properties" xmlns:ns1="http://schemas.microsoft.com/sharepoint/v3" xmlns:ns2="e7019c98-23ef-46f8-8434-cfd3a3bc7393" targetNamespace="http://schemas.microsoft.com/office/2006/metadata/properties" ma:root="true" ma:fieldsID="19d4d48c21c094bbdb8e7cf95f595ca6" ns1:_="" ns2:_="">
    <xsd:import namespace="http://schemas.microsoft.com/sharepoint/v3"/>
    <xsd:import namespace="e7019c98-23ef-46f8-8434-cfd3a3bc739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019c98-23ef-46f8-8434-cfd3a3bc7393" elementFormDefault="qualified">
    <xsd:import namespace="http://schemas.microsoft.com/office/2006/documentManagement/types"/>
    <xsd:import namespace="http://schemas.microsoft.com/office/infopath/2007/PartnerControls"/>
    <xsd:element name="_dlc_DocId" ma:index="11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2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3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 ma:index="10" ma:displayName="Comments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54E8D75-8AF6-4906-9862-16846F3CF792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22C07721-32FF-48B6-9D36-E09F4CC3A69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9AA3960-760A-4B61-8C8B-DBF90F37C8C8}">
  <ds:schemaRefs>
    <ds:schemaRef ds:uri="e7019c98-23ef-46f8-8434-cfd3a3bc7393"/>
    <ds:schemaRef ds:uri="http://purl.org/dc/terms/"/>
    <ds:schemaRef ds:uri="http://purl.org/dc/dcmitype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schemas.microsoft.com/sharepoint/v3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F2E35BE0-4019-4082-B1C6-2E4ACDDEA2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7019c98-23ef-46f8-8434-cfd3a3bc739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Final GEANT Association template 16 9 widescreen</Template>
  <TotalTime>8506</TotalTime>
  <Words>875</Words>
  <Application>Microsoft Office PowerPoint</Application>
  <PresentationFormat>Presentación en pantalla (16:9)</PresentationFormat>
  <Paragraphs>110</Paragraphs>
  <Slides>16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5" baseType="lpstr">
      <vt:lpstr>aktiv-grotesk</vt:lpstr>
      <vt:lpstr>Arial</vt:lpstr>
      <vt:lpstr>Calibri</vt:lpstr>
      <vt:lpstr>Century Gothic</vt:lpstr>
      <vt:lpstr>Manrope 1</vt:lpstr>
      <vt:lpstr>Montserrat</vt:lpstr>
      <vt:lpstr>Tenorite</vt:lpstr>
      <vt:lpstr>Verdana</vt:lpstr>
      <vt:lpstr>GEANT Association</vt:lpstr>
      <vt:lpstr>Presentación de PowerPoint</vt:lpstr>
      <vt:lpstr>Presentación de PowerPoint</vt:lpstr>
      <vt:lpstr>Southern Macrozone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Next Challenge: Connecting Antarctica</vt:lpstr>
      <vt:lpstr>Antarctica: A WORLD POLE FOR SCIENCE</vt:lpstr>
      <vt:lpstr>Presentación de PowerPoint</vt:lpstr>
      <vt:lpstr>Presentación de PowerPoint</vt:lpstr>
    </vt:vector>
  </TitlesOfParts>
  <Company>DANTE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Karl Meyer</dc:creator>
  <cp:keywords/>
  <dc:description>change to funding information Nov 2015</dc:description>
  <cp:lastModifiedBy>Albert Astudillo</cp:lastModifiedBy>
  <cp:revision>170</cp:revision>
  <dcterms:created xsi:type="dcterms:W3CDTF">2015-04-29T14:13:57Z</dcterms:created>
  <dcterms:modified xsi:type="dcterms:W3CDTF">2024-06-06T13:57:28Z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0x010100EFC14C35B6BD02428EFDFCF6B38DCCFF</vt:lpwstr>
  </property>
  <property fmtid="{D5CDD505-2E9C-101B-9397-08002B2CF9AE}" pid="3" name="_dlc_DocIdItemGuid">
    <vt:lpwstr>44859268-e552-4f71-81b4-ca39bd175d99</vt:lpwstr>
  </property>
</Properties>
</file>