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oboto Serif ExtraBold"/>
      <p:bold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8" roundtripDataSignature="AMtx7mgX+9JhIjsDt2Fd/yWRr5c/AmfQ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SerifExtraBold-bold.fntdata"/><Relationship Id="rId25" Type="http://schemas.openxmlformats.org/officeDocument/2006/relationships/slide" Target="slides/slide20.xml"/><Relationship Id="rId28" Type="http://customschemas.google.com/relationships/presentationmetadata" Target="metadata"/><Relationship Id="rId27" Type="http://schemas.openxmlformats.org/officeDocument/2006/relationships/font" Target="fonts/RobotoSerifExtraBold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df15afaf57_1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df15afaf57_1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2df15afaf57_1_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df15afaf57_1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df15afaf57_1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2df15afaf57_1_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df15afaf57_1_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df15afaf57_1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2df15afaf57_1_1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df7f22c229_1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df7f22c229_1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2df7f22c229_1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df7f22c229_1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df7f22c229_1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2df7f22c229_1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df15afaf57_1_1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df15afaf57_1_1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2df15afaf57_1_1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df15afaf57_1_1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df15afaf57_1_1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2df15afaf57_1_1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df15afaf57_1_1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df15afaf57_1_1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2df15afaf57_1_1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df15afaf57_1_1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df15afaf57_1_1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2df15afaf57_1_1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df15afaf57_1_1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df15afaf57_1_1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2df15afaf57_1_1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C2C4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df15afaf57_1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df15afaf57_1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g2df15afaf57_1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df15afaf57_1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df15afaf57_1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g2df15afaf57_1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df15afaf57_1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df15afaf57_1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2df15afaf57_1_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df15afaf57_1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df15afaf57_1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2df15afaf57_1_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df15afaf57_1_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df15afaf57_1_1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2df15afaf57_1_1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df15afaf57_1_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df15afaf57_1_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2df15afaf57_1_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solidFill>
          <a:schemeClr val="lt1">
            <a:alpha val="0"/>
          </a:schemeClr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D7E9F4"/>
              </a:gs>
              <a:gs pos="11000">
                <a:srgbClr val="D7E9F4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6"/>
          <p:cNvSpPr txBox="1"/>
          <p:nvPr>
            <p:ph idx="1" type="body"/>
          </p:nvPr>
        </p:nvSpPr>
        <p:spPr>
          <a:xfrm>
            <a:off x="460601" y="2919018"/>
            <a:ext cx="3822700" cy="281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 b="1" sz="1400">
                <a:solidFill>
                  <a:srgbClr val="1E4E7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6"/>
          <p:cNvSpPr txBox="1"/>
          <p:nvPr>
            <p:ph idx="2" type="body"/>
          </p:nvPr>
        </p:nvSpPr>
        <p:spPr>
          <a:xfrm>
            <a:off x="460601" y="1619337"/>
            <a:ext cx="4276291" cy="545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1600"/>
              <a:buNone/>
              <a:defRPr b="0" sz="1600">
                <a:solidFill>
                  <a:srgbClr val="1E4E7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6"/>
          <p:cNvSpPr txBox="1"/>
          <p:nvPr>
            <p:ph idx="3" type="body"/>
          </p:nvPr>
        </p:nvSpPr>
        <p:spPr>
          <a:xfrm>
            <a:off x="466907" y="909372"/>
            <a:ext cx="4562293" cy="709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400"/>
              <a:buNone/>
              <a:defRPr b="1" sz="2400">
                <a:solidFill>
                  <a:srgbClr val="1E4E7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6"/>
          <p:cNvSpPr txBox="1"/>
          <p:nvPr>
            <p:ph idx="4" type="body"/>
          </p:nvPr>
        </p:nvSpPr>
        <p:spPr>
          <a:xfrm>
            <a:off x="460601" y="3328766"/>
            <a:ext cx="3752453" cy="327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1200"/>
              <a:buNone/>
              <a:defRPr sz="1200">
                <a:solidFill>
                  <a:srgbClr val="1E4E7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5" type="body"/>
          </p:nvPr>
        </p:nvSpPr>
        <p:spPr>
          <a:xfrm>
            <a:off x="460601" y="3623253"/>
            <a:ext cx="3752453" cy="321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1200"/>
              <a:buNone/>
              <a:defRPr sz="1200">
                <a:solidFill>
                  <a:srgbClr val="1E4E7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2" name="Google Shape;22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5229" y="4525833"/>
            <a:ext cx="1687197" cy="359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9102" y="4478391"/>
            <a:ext cx="762023" cy="3315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lorful arrows on a black background&#10;&#10;Description automatically generated" id="24" name="Google Shape;24;p6"/>
          <p:cNvPicPr preferRelativeResize="0"/>
          <p:nvPr/>
        </p:nvPicPr>
        <p:blipFill rotWithShape="1">
          <a:blip r:embed="rId4">
            <a:alphaModFix/>
          </a:blip>
          <a:srcRect b="-3796" l="-7742" r="26970" t="28149"/>
          <a:stretch/>
        </p:blipFill>
        <p:spPr>
          <a:xfrm>
            <a:off x="2748053" y="0"/>
            <a:ext cx="639594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/>
          <p:nvPr>
            <p:ph idx="1" type="body"/>
          </p:nvPr>
        </p:nvSpPr>
        <p:spPr>
          <a:xfrm>
            <a:off x="350201" y="964417"/>
            <a:ext cx="8439238" cy="2983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  <a:defRPr sz="1600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400"/>
              <a:buChar char="•"/>
              <a:defRPr sz="1400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  <a:defRPr sz="1200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  <a:defRPr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  <a:defRPr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7"/>
          <p:cNvSpPr txBox="1"/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396B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colorful arrows on a black background&#10;&#10;Description automatically generated" id="28" name="Google Shape;28;p7"/>
          <p:cNvPicPr preferRelativeResize="0"/>
          <p:nvPr/>
        </p:nvPicPr>
        <p:blipFill rotWithShape="1">
          <a:blip r:embed="rId2">
            <a:alphaModFix/>
          </a:blip>
          <a:srcRect b="25890" l="-5137" r="24366" t="63885"/>
          <a:stretch/>
        </p:blipFill>
        <p:spPr>
          <a:xfrm>
            <a:off x="2748053" y="4448247"/>
            <a:ext cx="6395947" cy="69525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181473" y="4737301"/>
            <a:ext cx="607965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60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/>
          <p:nvPr/>
        </p:nvSpPr>
        <p:spPr>
          <a:xfrm>
            <a:off x="0" y="4304555"/>
            <a:ext cx="9144000" cy="8300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8"/>
          <p:cNvSpPr/>
          <p:nvPr/>
        </p:nvSpPr>
        <p:spPr>
          <a:xfrm>
            <a:off x="0" y="4629813"/>
            <a:ext cx="9144000" cy="513687"/>
          </a:xfrm>
          <a:prstGeom prst="rect">
            <a:avLst/>
          </a:prstGeom>
          <a:solidFill>
            <a:srgbClr val="1C2C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8"/>
          <p:cNvSpPr txBox="1"/>
          <p:nvPr>
            <p:ph idx="1" type="body"/>
          </p:nvPr>
        </p:nvSpPr>
        <p:spPr>
          <a:xfrm>
            <a:off x="350201" y="964417"/>
            <a:ext cx="8439238" cy="2983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  <a:defRPr sz="1600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400"/>
              <a:buChar char="•"/>
              <a:defRPr sz="1400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  <a:defRPr sz="1200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  <a:defRPr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  <a:defRPr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396BA"/>
              </a:buClr>
              <a:buSzPts val="2000"/>
              <a:buFont typeface="Arial"/>
              <a:buNone/>
              <a:defRPr>
                <a:solidFill>
                  <a:srgbClr val="6396B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white and red text on a black background&#10;&#10;Description automatically generated" id="35" name="Google Shape;35;p8"/>
          <p:cNvPicPr preferRelativeResize="0"/>
          <p:nvPr/>
        </p:nvPicPr>
        <p:blipFill rotWithShape="1">
          <a:blip r:embed="rId2">
            <a:alphaModFix/>
          </a:blip>
          <a:srcRect b="23589" l="0" r="0" t="0"/>
          <a:stretch/>
        </p:blipFill>
        <p:spPr>
          <a:xfrm>
            <a:off x="350201" y="4737300"/>
            <a:ext cx="1016655" cy="2746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lorful arrows on a black background&#10;&#10;Description automatically generated" id="36" name="Google Shape;36;p8"/>
          <p:cNvPicPr preferRelativeResize="0"/>
          <p:nvPr/>
        </p:nvPicPr>
        <p:blipFill rotWithShape="1">
          <a:blip r:embed="rId3">
            <a:alphaModFix/>
          </a:blip>
          <a:srcRect b="28822" l="-5918" r="25147" t="63623"/>
          <a:stretch/>
        </p:blipFill>
        <p:spPr>
          <a:xfrm>
            <a:off x="2748053" y="4629813"/>
            <a:ext cx="6395947" cy="51368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7892716" y="4751034"/>
            <a:ext cx="980944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D7E9F4"/>
              </a:gs>
              <a:gs pos="11000">
                <a:srgbClr val="D7E9F4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82946" y="3470165"/>
            <a:ext cx="3795964" cy="2631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  <a:defRPr b="0" sz="1400">
                <a:solidFill>
                  <a:srgbClr val="1E4E79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1" name="Google Shape;41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5229" y="4525833"/>
            <a:ext cx="1687197" cy="359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9102" y="4478391"/>
            <a:ext cx="762023" cy="3315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lorful arrows on a black background&#10;&#10;Description automatically generated" id="43" name="Google Shape;43;p9"/>
          <p:cNvPicPr preferRelativeResize="0"/>
          <p:nvPr/>
        </p:nvPicPr>
        <p:blipFill rotWithShape="1">
          <a:blip r:embed="rId4">
            <a:alphaModFix/>
          </a:blip>
          <a:srcRect b="-3796" l="-7742" r="26970" t="28149"/>
          <a:stretch/>
        </p:blipFill>
        <p:spPr>
          <a:xfrm>
            <a:off x="2748053" y="0"/>
            <a:ext cx="639594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/>
          <p:nvPr/>
        </p:nvSpPr>
        <p:spPr>
          <a:xfrm>
            <a:off x="0" y="4447674"/>
            <a:ext cx="9144000" cy="695826"/>
          </a:xfrm>
          <a:prstGeom prst="rect">
            <a:avLst/>
          </a:prstGeom>
          <a:solidFill>
            <a:srgbClr val="1C2C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5"/>
          <p:cNvSpPr txBox="1"/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396BA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6396B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5"/>
          <p:cNvSpPr txBox="1"/>
          <p:nvPr>
            <p:ph idx="1" type="body"/>
          </p:nvPr>
        </p:nvSpPr>
        <p:spPr>
          <a:xfrm>
            <a:off x="350201" y="964414"/>
            <a:ext cx="8439238" cy="31891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"/>
          <p:cNvSpPr txBox="1"/>
          <p:nvPr>
            <p:ph idx="12" type="sldNum"/>
          </p:nvPr>
        </p:nvSpPr>
        <p:spPr>
          <a:xfrm>
            <a:off x="8289757" y="4737301"/>
            <a:ext cx="499681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white and red text on a black background&#10;&#10;Description automatically generated" id="14" name="Google Shape;14;p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50201" y="4572146"/>
            <a:ext cx="1243983" cy="43979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jpg"/><Relationship Id="rId4" Type="http://schemas.openxmlformats.org/officeDocument/2006/relationships/image" Target="../media/image16.jpg"/><Relationship Id="rId5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19.png"/><Relationship Id="rId5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"/>
          <p:cNvSpPr txBox="1"/>
          <p:nvPr>
            <p:ph idx="1" type="body"/>
          </p:nvPr>
        </p:nvSpPr>
        <p:spPr>
          <a:xfrm>
            <a:off x="460601" y="2919018"/>
            <a:ext cx="3822700" cy="281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</a:pPr>
            <a:r>
              <a:rPr lang="en-GB"/>
              <a:t>Claire Sharitah Nakakeeto</a:t>
            </a:r>
            <a:endParaRPr/>
          </a:p>
        </p:txBody>
      </p:sp>
      <p:sp>
        <p:nvSpPr>
          <p:cNvPr id="49" name="Google Shape;49;p1"/>
          <p:cNvSpPr txBox="1"/>
          <p:nvPr>
            <p:ph idx="2" type="body"/>
          </p:nvPr>
        </p:nvSpPr>
        <p:spPr>
          <a:xfrm>
            <a:off x="466901" y="1763937"/>
            <a:ext cx="42762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600"/>
              <a:buNone/>
            </a:pPr>
            <a:r>
              <a:rPr lang="en-GB"/>
              <a:t>The Rise of LoRaWAN Technology</a:t>
            </a:r>
            <a:endParaRPr/>
          </a:p>
        </p:txBody>
      </p:sp>
      <p:sp>
        <p:nvSpPr>
          <p:cNvPr id="50" name="Google Shape;50;p1"/>
          <p:cNvSpPr txBox="1"/>
          <p:nvPr>
            <p:ph idx="3" type="body"/>
          </p:nvPr>
        </p:nvSpPr>
        <p:spPr>
          <a:xfrm>
            <a:off x="466907" y="950672"/>
            <a:ext cx="4562400" cy="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400"/>
              <a:buNone/>
            </a:pPr>
            <a:r>
              <a:rPr b="0" lang="en-GB"/>
              <a:t>Driving IoT Innovations in Uganda 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400"/>
              <a:buNone/>
            </a:pPr>
            <a:br>
              <a:rPr lang="en-GB"/>
            </a:br>
            <a:endParaRPr/>
          </a:p>
        </p:txBody>
      </p:sp>
      <p:sp>
        <p:nvSpPr>
          <p:cNvPr id="51" name="Google Shape;51;p1"/>
          <p:cNvSpPr txBox="1"/>
          <p:nvPr>
            <p:ph idx="5" type="body"/>
          </p:nvPr>
        </p:nvSpPr>
        <p:spPr>
          <a:xfrm>
            <a:off x="460601" y="3623253"/>
            <a:ext cx="3752453" cy="321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200"/>
              <a:buNone/>
            </a:pPr>
            <a:r>
              <a:rPr lang="en-GB"/>
              <a:t>11</a:t>
            </a:r>
            <a:r>
              <a:rPr baseline="30000" lang="en-GB"/>
              <a:t>th</a:t>
            </a:r>
            <a:r>
              <a:rPr lang="en-GB"/>
              <a:t> June 2024</a:t>
            </a:r>
            <a:endParaRPr/>
          </a:p>
        </p:txBody>
      </p:sp>
      <p:sp>
        <p:nvSpPr>
          <p:cNvPr id="52" name="Google Shape;52;p1"/>
          <p:cNvSpPr txBox="1"/>
          <p:nvPr>
            <p:ph idx="4294967295" type="sldNum"/>
          </p:nvPr>
        </p:nvSpPr>
        <p:spPr>
          <a:xfrm>
            <a:off x="7086600" y="463391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" name="Google Shape;53;p1"/>
          <p:cNvSpPr txBox="1"/>
          <p:nvPr>
            <p:ph idx="1" type="body"/>
          </p:nvPr>
        </p:nvSpPr>
        <p:spPr>
          <a:xfrm>
            <a:off x="466901" y="3271168"/>
            <a:ext cx="38226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None/>
            </a:pPr>
            <a:r>
              <a:rPr lang="en-GB"/>
              <a:t>Daniel Kawuma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df15afaf57_1_81"/>
          <p:cNvSpPr txBox="1"/>
          <p:nvPr>
            <p:ph idx="12" type="sldNum"/>
          </p:nvPr>
        </p:nvSpPr>
        <p:spPr>
          <a:xfrm>
            <a:off x="8181473" y="4737301"/>
            <a:ext cx="6081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8" name="Google Shape;128;g2df15afaf57_1_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1874" y="563975"/>
            <a:ext cx="7010624" cy="38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2df15afaf57_1_81"/>
          <p:cNvSpPr txBox="1"/>
          <p:nvPr/>
        </p:nvSpPr>
        <p:spPr>
          <a:xfrm>
            <a:off x="327000" y="0"/>
            <a:ext cx="818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455794"/>
                </a:solidFill>
              </a:rPr>
              <a:t>RENU </a:t>
            </a:r>
            <a:r>
              <a:rPr b="1" lang="en-GB" sz="2000">
                <a:solidFill>
                  <a:srgbClr val="455794"/>
                </a:solidFill>
              </a:rPr>
              <a:t>LoRaWAN Architecture</a:t>
            </a:r>
            <a:endParaRPr b="1" i="0" sz="2000" u="none" cap="none" strike="noStrike">
              <a:solidFill>
                <a:srgbClr val="455794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df15afaf57_1_90"/>
          <p:cNvSpPr txBox="1"/>
          <p:nvPr>
            <p:ph idx="12" type="sldNum"/>
          </p:nvPr>
        </p:nvSpPr>
        <p:spPr>
          <a:xfrm>
            <a:off x="8181473" y="4737301"/>
            <a:ext cx="6081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6" name="Google Shape;136;g2df15afaf57_1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7025" y="0"/>
            <a:ext cx="1900425" cy="8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2df15afaf57_1_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6425" y="79325"/>
            <a:ext cx="7552424" cy="43412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2df15afaf57_1_90"/>
          <p:cNvSpPr txBox="1"/>
          <p:nvPr/>
        </p:nvSpPr>
        <p:spPr>
          <a:xfrm>
            <a:off x="6765050" y="409225"/>
            <a:ext cx="1693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965D9"/>
              </a:buClr>
              <a:buSzPts val="2500"/>
              <a:buFont typeface="Roboto Serif ExtraBold"/>
              <a:buChar char="-"/>
            </a:pPr>
            <a:r>
              <a:rPr lang="en-GB" sz="2500">
                <a:solidFill>
                  <a:srgbClr val="0965D9"/>
                </a:solidFill>
                <a:latin typeface="Roboto Serif ExtraBold"/>
                <a:ea typeface="Roboto Serif ExtraBold"/>
                <a:cs typeface="Roboto Serif ExtraBold"/>
                <a:sym typeface="Roboto Serif ExtraBold"/>
              </a:rPr>
              <a:t>2021</a:t>
            </a:r>
            <a:endParaRPr sz="2500">
              <a:solidFill>
                <a:srgbClr val="0965D9"/>
              </a:solidFill>
              <a:latin typeface="Roboto Serif ExtraBold"/>
              <a:ea typeface="Roboto Serif ExtraBold"/>
              <a:cs typeface="Roboto Serif ExtraBold"/>
              <a:sym typeface="Roboto Serif Extra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df15afaf57_1_100"/>
          <p:cNvSpPr txBox="1"/>
          <p:nvPr>
            <p:ph idx="12" type="sldNum"/>
          </p:nvPr>
        </p:nvSpPr>
        <p:spPr>
          <a:xfrm>
            <a:off x="8181473" y="4737301"/>
            <a:ext cx="6081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5" name="Google Shape;145;g2df15afaf57_1_100"/>
          <p:cNvSpPr txBox="1"/>
          <p:nvPr/>
        </p:nvSpPr>
        <p:spPr>
          <a:xfrm>
            <a:off x="327000" y="0"/>
            <a:ext cx="818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455794"/>
                </a:solidFill>
              </a:rPr>
              <a:t>LoRaWAN Projects - AirQo</a:t>
            </a:r>
            <a:endParaRPr b="1" i="0" sz="2000" u="none" cap="none" strike="noStrike">
              <a:solidFill>
                <a:srgbClr val="455794"/>
              </a:solidFill>
            </a:endParaRPr>
          </a:p>
        </p:txBody>
      </p:sp>
      <p:pic>
        <p:nvPicPr>
          <p:cNvPr id="146" name="Google Shape;146;g2df15afaf57_1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175" y="432400"/>
            <a:ext cx="3121625" cy="39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2df15afaf57_1_100"/>
          <p:cNvSpPr txBox="1"/>
          <p:nvPr/>
        </p:nvSpPr>
        <p:spPr>
          <a:xfrm>
            <a:off x="186350" y="432400"/>
            <a:ext cx="51684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Air quality monitoring project</a:t>
            </a:r>
            <a:endParaRPr sz="2000">
              <a:solidFill>
                <a:srgbClr val="455794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300 sensors using GSM</a:t>
            </a:r>
            <a:endParaRPr sz="2000">
              <a:solidFill>
                <a:srgbClr val="455794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Shifting to LoRa</a:t>
            </a:r>
            <a:endParaRPr sz="2000">
              <a:solidFill>
                <a:srgbClr val="455794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Providing LoRaWAN network and Support</a:t>
            </a:r>
            <a:endParaRPr sz="2000">
              <a:solidFill>
                <a:srgbClr val="455794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55794"/>
              </a:solidFill>
            </a:endParaRPr>
          </a:p>
        </p:txBody>
      </p:sp>
      <p:pic>
        <p:nvPicPr>
          <p:cNvPr id="148" name="Google Shape;148;g2df15afaf57_1_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5900" y="2277125"/>
            <a:ext cx="3165798" cy="211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df7f22c229_1_23"/>
          <p:cNvSpPr txBox="1"/>
          <p:nvPr>
            <p:ph idx="12" type="sldNum"/>
          </p:nvPr>
        </p:nvSpPr>
        <p:spPr>
          <a:xfrm>
            <a:off x="4819211" y="2527503"/>
            <a:ext cx="353400" cy="146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5" name="Google Shape;155;g2df7f22c229_1_23"/>
          <p:cNvPicPr preferRelativeResize="0"/>
          <p:nvPr/>
        </p:nvPicPr>
        <p:blipFill rotWithShape="1">
          <a:blip r:embed="rId3">
            <a:alphaModFix/>
          </a:blip>
          <a:srcRect b="0" l="0" r="14390" t="0"/>
          <a:stretch/>
        </p:blipFill>
        <p:spPr>
          <a:xfrm>
            <a:off x="0" y="0"/>
            <a:ext cx="5519498" cy="44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2df7f22c229_1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9500" y="0"/>
            <a:ext cx="3624499" cy="443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df7f22c229_1_9"/>
          <p:cNvSpPr txBox="1"/>
          <p:nvPr>
            <p:ph idx="12" type="sldNum"/>
          </p:nvPr>
        </p:nvSpPr>
        <p:spPr>
          <a:xfrm>
            <a:off x="4819211" y="2527503"/>
            <a:ext cx="353400" cy="146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3" name="Google Shape;163;g2df7f22c229_1_9"/>
          <p:cNvPicPr preferRelativeResize="0"/>
          <p:nvPr/>
        </p:nvPicPr>
        <p:blipFill rotWithShape="1">
          <a:blip r:embed="rId3">
            <a:alphaModFix/>
          </a:blip>
          <a:srcRect b="0" l="0" r="4807" t="0"/>
          <a:stretch/>
        </p:blipFill>
        <p:spPr>
          <a:xfrm>
            <a:off x="5272700" y="0"/>
            <a:ext cx="3871301" cy="442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df7f22c229_1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6358" y="1934335"/>
            <a:ext cx="2576343" cy="236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2df7f22c229_1_9"/>
          <p:cNvPicPr preferRelativeResize="0"/>
          <p:nvPr/>
        </p:nvPicPr>
        <p:blipFill rotWithShape="1">
          <a:blip r:embed="rId5">
            <a:alphaModFix/>
          </a:blip>
          <a:srcRect b="0" l="0" r="12732" t="0"/>
          <a:stretch/>
        </p:blipFill>
        <p:spPr>
          <a:xfrm>
            <a:off x="0" y="0"/>
            <a:ext cx="5272699" cy="4429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df15afaf57_1_126"/>
          <p:cNvSpPr txBox="1"/>
          <p:nvPr>
            <p:ph idx="12" type="sldNum"/>
          </p:nvPr>
        </p:nvSpPr>
        <p:spPr>
          <a:xfrm>
            <a:off x="8181473" y="4737301"/>
            <a:ext cx="6081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2" name="Google Shape;172;g2df15afaf57_1_126"/>
          <p:cNvSpPr txBox="1"/>
          <p:nvPr/>
        </p:nvSpPr>
        <p:spPr>
          <a:xfrm>
            <a:off x="479400" y="228600"/>
            <a:ext cx="818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455794"/>
                </a:solidFill>
              </a:rPr>
              <a:t>LoRaWAN Service Timeline</a:t>
            </a:r>
            <a:endParaRPr b="1" i="0" sz="2000" u="none" cap="none" strike="noStrike">
              <a:solidFill>
                <a:srgbClr val="455794"/>
              </a:solidFill>
            </a:endParaRPr>
          </a:p>
        </p:txBody>
      </p:sp>
      <p:pic>
        <p:nvPicPr>
          <p:cNvPr id="173" name="Google Shape;173;g2df15afaf57_1_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8400"/>
            <a:ext cx="8839204" cy="2477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df15afaf57_1_139"/>
          <p:cNvSpPr txBox="1"/>
          <p:nvPr>
            <p:ph idx="12" type="sldNum"/>
          </p:nvPr>
        </p:nvSpPr>
        <p:spPr>
          <a:xfrm>
            <a:off x="8181473" y="4737301"/>
            <a:ext cx="6081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0" name="Google Shape;180;g2df15afaf57_1_139"/>
          <p:cNvSpPr txBox="1"/>
          <p:nvPr/>
        </p:nvSpPr>
        <p:spPr>
          <a:xfrm>
            <a:off x="327000" y="0"/>
            <a:ext cx="818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455794"/>
                </a:solidFill>
              </a:rPr>
              <a:t>LoRaWAN Challenges</a:t>
            </a:r>
            <a:endParaRPr b="1" i="0" sz="2000" u="none" cap="none" strike="noStrike">
              <a:solidFill>
                <a:srgbClr val="455794"/>
              </a:solidFill>
            </a:endParaRPr>
          </a:p>
        </p:txBody>
      </p:sp>
      <p:pic>
        <p:nvPicPr>
          <p:cNvPr id="181" name="Google Shape;181;g2df15afaf57_1_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2150" y="494375"/>
            <a:ext cx="3655940" cy="388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2df15afaf57_1_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1902" y="494375"/>
            <a:ext cx="2582341" cy="2024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2df15afaf57_1_139"/>
          <p:cNvPicPr preferRelativeResize="0"/>
          <p:nvPr/>
        </p:nvPicPr>
        <p:blipFill rotWithShape="1">
          <a:blip r:embed="rId5">
            <a:alphaModFix/>
          </a:blip>
          <a:srcRect b="0" l="7497" r="5629" t="0"/>
          <a:stretch/>
        </p:blipFill>
        <p:spPr>
          <a:xfrm>
            <a:off x="5051365" y="2608715"/>
            <a:ext cx="2623411" cy="1767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df15afaf57_1_151"/>
          <p:cNvSpPr txBox="1"/>
          <p:nvPr>
            <p:ph idx="12" type="sldNum"/>
          </p:nvPr>
        </p:nvSpPr>
        <p:spPr>
          <a:xfrm>
            <a:off x="8181473" y="4737301"/>
            <a:ext cx="6081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0" name="Google Shape;190;g2df15afaf57_1_151"/>
          <p:cNvSpPr txBox="1"/>
          <p:nvPr/>
        </p:nvSpPr>
        <p:spPr>
          <a:xfrm>
            <a:off x="327000" y="0"/>
            <a:ext cx="818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455794"/>
                </a:solidFill>
              </a:rPr>
              <a:t>Future Prospects</a:t>
            </a:r>
            <a:endParaRPr b="1" i="0" sz="2000" u="none" cap="none" strike="noStrike">
              <a:solidFill>
                <a:srgbClr val="455794"/>
              </a:solidFill>
            </a:endParaRPr>
          </a:p>
        </p:txBody>
      </p:sp>
      <p:sp>
        <p:nvSpPr>
          <p:cNvPr id="191" name="Google Shape;191;g2df15afaf57_1_151"/>
          <p:cNvSpPr txBox="1"/>
          <p:nvPr/>
        </p:nvSpPr>
        <p:spPr>
          <a:xfrm>
            <a:off x="327000" y="530950"/>
            <a:ext cx="40587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Expanding more student projects - production</a:t>
            </a:r>
            <a:endParaRPr sz="2000">
              <a:solidFill>
                <a:srgbClr val="455794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55794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LoRaWAN antenna design - student project</a:t>
            </a:r>
            <a:endParaRPr sz="2000">
              <a:solidFill>
                <a:srgbClr val="455794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55794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Two gateways per region</a:t>
            </a:r>
            <a:endParaRPr sz="2000">
              <a:solidFill>
                <a:srgbClr val="455794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55794"/>
              </a:solidFill>
            </a:endParaRPr>
          </a:p>
        </p:txBody>
      </p:sp>
      <p:pic>
        <p:nvPicPr>
          <p:cNvPr id="192" name="Google Shape;192;g2df15afaf57_1_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1400" y="508600"/>
            <a:ext cx="3961426" cy="373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df15afaf57_1_161"/>
          <p:cNvSpPr txBox="1"/>
          <p:nvPr>
            <p:ph idx="12" type="sldNum"/>
          </p:nvPr>
        </p:nvSpPr>
        <p:spPr>
          <a:xfrm>
            <a:off x="8181473" y="4737301"/>
            <a:ext cx="6081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9" name="Google Shape;199;g2df15afaf57_1_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6500" y="0"/>
            <a:ext cx="4302327" cy="444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df15afaf57_1_172"/>
          <p:cNvSpPr txBox="1"/>
          <p:nvPr>
            <p:ph idx="12" type="sldNum"/>
          </p:nvPr>
        </p:nvSpPr>
        <p:spPr>
          <a:xfrm>
            <a:off x="8181473" y="4737301"/>
            <a:ext cx="6081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g2df15afaf57_1_172"/>
          <p:cNvSpPr txBox="1"/>
          <p:nvPr/>
        </p:nvSpPr>
        <p:spPr>
          <a:xfrm>
            <a:off x="327000" y="249125"/>
            <a:ext cx="818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455794"/>
                </a:solidFill>
              </a:rPr>
              <a:t>Special Thanks</a:t>
            </a:r>
            <a:endParaRPr b="1" i="0" sz="2000" u="none" cap="none" strike="noStrike">
              <a:solidFill>
                <a:srgbClr val="455794"/>
              </a:solidFill>
            </a:endParaRPr>
          </a:p>
        </p:txBody>
      </p:sp>
      <p:pic>
        <p:nvPicPr>
          <p:cNvPr id="207" name="Google Shape;207;g2df15afaf57_1_172"/>
          <p:cNvPicPr preferRelativeResize="0"/>
          <p:nvPr/>
        </p:nvPicPr>
        <p:blipFill rotWithShape="1">
          <a:blip r:embed="rId3">
            <a:alphaModFix/>
          </a:blip>
          <a:srcRect b="26292" l="0" r="0" t="26392"/>
          <a:stretch/>
        </p:blipFill>
        <p:spPr>
          <a:xfrm>
            <a:off x="5154888" y="1910162"/>
            <a:ext cx="2796574" cy="132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2df15afaf57_1_172"/>
          <p:cNvPicPr preferRelativeResize="0"/>
          <p:nvPr/>
        </p:nvPicPr>
        <p:blipFill rotWithShape="1">
          <a:blip r:embed="rId4">
            <a:alphaModFix/>
          </a:blip>
          <a:srcRect b="0" l="0" r="14908" t="0"/>
          <a:stretch/>
        </p:blipFill>
        <p:spPr>
          <a:xfrm>
            <a:off x="421375" y="1170650"/>
            <a:ext cx="4249800" cy="259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 txBox="1"/>
          <p:nvPr>
            <p:ph idx="1" type="body"/>
          </p:nvPr>
        </p:nvSpPr>
        <p:spPr>
          <a:xfrm>
            <a:off x="4399850" y="0"/>
            <a:ext cx="4744200" cy="4637400"/>
          </a:xfrm>
          <a:prstGeom prst="rect">
            <a:avLst/>
          </a:prstGeom>
          <a:solidFill>
            <a:srgbClr val="1C2C4F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1599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GB" sz="2300">
                <a:solidFill>
                  <a:schemeClr val="lt1"/>
                </a:solidFill>
              </a:rPr>
              <a:t>About RENU</a:t>
            </a:r>
            <a:endParaRPr sz="2300">
              <a:solidFill>
                <a:schemeClr val="lt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GB" sz="2300">
                <a:solidFill>
                  <a:schemeClr val="lt1"/>
                </a:solidFill>
              </a:rPr>
              <a:t>Introduction to IoT  in Uganda</a:t>
            </a:r>
            <a:endParaRPr sz="2300">
              <a:solidFill>
                <a:schemeClr val="lt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GB" sz="2300">
                <a:solidFill>
                  <a:schemeClr val="lt1"/>
                </a:solidFill>
              </a:rPr>
              <a:t>Challenges in IoT adoption</a:t>
            </a:r>
            <a:endParaRPr sz="2300">
              <a:solidFill>
                <a:schemeClr val="lt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GB" sz="2300">
                <a:solidFill>
                  <a:schemeClr val="lt1"/>
                </a:solidFill>
              </a:rPr>
              <a:t>The Emergence of LoRaWAN</a:t>
            </a:r>
            <a:endParaRPr sz="2300">
              <a:solidFill>
                <a:schemeClr val="lt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GB" sz="2300">
                <a:solidFill>
                  <a:schemeClr val="lt1"/>
                </a:solidFill>
              </a:rPr>
              <a:t>LoRaWAN Student Projects</a:t>
            </a:r>
            <a:endParaRPr sz="2300">
              <a:solidFill>
                <a:schemeClr val="lt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GB" sz="2300">
                <a:solidFill>
                  <a:schemeClr val="lt1"/>
                </a:solidFill>
              </a:rPr>
              <a:t>LoRaWAN challenges</a:t>
            </a:r>
            <a:endParaRPr sz="2300">
              <a:solidFill>
                <a:schemeClr val="lt1"/>
              </a:solidFill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GB" sz="2300">
                <a:solidFill>
                  <a:schemeClr val="lt1"/>
                </a:solidFill>
              </a:rPr>
              <a:t>Future prospects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59" name="Google Shape;59;p3"/>
          <p:cNvSpPr txBox="1"/>
          <p:nvPr>
            <p:ph idx="12" type="sldNum"/>
          </p:nvPr>
        </p:nvSpPr>
        <p:spPr>
          <a:xfrm>
            <a:off x="7892716" y="4751034"/>
            <a:ext cx="980944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0" name="Google Shape;6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3550" y="2571762"/>
            <a:ext cx="1739525" cy="15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3"/>
          <p:cNvSpPr txBox="1"/>
          <p:nvPr/>
        </p:nvSpPr>
        <p:spPr>
          <a:xfrm>
            <a:off x="569200" y="1154500"/>
            <a:ext cx="3173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455794"/>
                </a:solidFill>
              </a:rPr>
              <a:t>Outline</a:t>
            </a:r>
            <a:endParaRPr sz="4000">
              <a:solidFill>
                <a:srgbClr val="455794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"/>
          <p:cNvSpPr txBox="1"/>
          <p:nvPr/>
        </p:nvSpPr>
        <p:spPr>
          <a:xfrm>
            <a:off x="424121" y="1842932"/>
            <a:ext cx="5793498" cy="4263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Any questions?</a:t>
            </a:r>
            <a:endParaRPr/>
          </a:p>
        </p:txBody>
      </p:sp>
      <p:sp>
        <p:nvSpPr>
          <p:cNvPr id="214" name="Google Shape;214;p4"/>
          <p:cNvSpPr txBox="1"/>
          <p:nvPr/>
        </p:nvSpPr>
        <p:spPr>
          <a:xfrm>
            <a:off x="374475" y="1290573"/>
            <a:ext cx="5981100" cy="7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/>
          <p:nvPr>
            <p:ph idx="1" type="body"/>
          </p:nvPr>
        </p:nvSpPr>
        <p:spPr>
          <a:xfrm>
            <a:off x="350200" y="671350"/>
            <a:ext cx="3789900" cy="3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Not-for-profit</a:t>
            </a:r>
            <a:endParaRPr sz="2000">
              <a:solidFill>
                <a:srgbClr val="455794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Member based organization</a:t>
            </a:r>
            <a:endParaRPr sz="2000">
              <a:solidFill>
                <a:srgbClr val="455794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Established in 2006</a:t>
            </a:r>
            <a:endParaRPr sz="2000">
              <a:solidFill>
                <a:srgbClr val="455794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Goal is improve </a:t>
            </a:r>
            <a:r>
              <a:rPr lang="en-GB" sz="2000">
                <a:solidFill>
                  <a:srgbClr val="455794"/>
                </a:solidFill>
              </a:rPr>
              <a:t>quality</a:t>
            </a:r>
            <a:r>
              <a:rPr lang="en-GB" sz="2000">
                <a:solidFill>
                  <a:srgbClr val="455794"/>
                </a:solidFill>
              </a:rPr>
              <a:t> of education and research on the country </a:t>
            </a:r>
            <a:endParaRPr sz="2000">
              <a:solidFill>
                <a:srgbClr val="455794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2"/>
          <p:cNvSpPr txBox="1"/>
          <p:nvPr>
            <p:ph idx="12" type="sldNum"/>
          </p:nvPr>
        </p:nvSpPr>
        <p:spPr>
          <a:xfrm>
            <a:off x="8181473" y="4737301"/>
            <a:ext cx="607965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2"/>
          <p:cNvSpPr txBox="1"/>
          <p:nvPr>
            <p:ph type="title"/>
          </p:nvPr>
        </p:nvSpPr>
        <p:spPr>
          <a:xfrm>
            <a:off x="350200" y="131550"/>
            <a:ext cx="8600100" cy="69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396BA"/>
              </a:buClr>
              <a:buSzPts val="2000"/>
              <a:buFont typeface="Arial"/>
              <a:buNone/>
            </a:pPr>
            <a:r>
              <a:rPr lang="en-GB">
                <a:solidFill>
                  <a:srgbClr val="455794"/>
                </a:solidFill>
              </a:rPr>
              <a:t>About Research and Education Network for Uganda (RENU)</a:t>
            </a:r>
            <a:endParaRPr>
              <a:solidFill>
                <a:srgbClr val="455794"/>
              </a:solidFill>
            </a:endParaRPr>
          </a:p>
        </p:txBody>
      </p:sp>
      <p:pic>
        <p:nvPicPr>
          <p:cNvPr id="69" name="Google Shape;6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1200" y="747026"/>
            <a:ext cx="4699101" cy="3432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f15afaf57_1_3"/>
          <p:cNvSpPr txBox="1"/>
          <p:nvPr>
            <p:ph idx="12" type="sldNum"/>
          </p:nvPr>
        </p:nvSpPr>
        <p:spPr>
          <a:xfrm>
            <a:off x="8181473" y="4737301"/>
            <a:ext cx="6081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6" name="Google Shape;76;g2df15afaf57_1_3"/>
          <p:cNvPicPr preferRelativeResize="0"/>
          <p:nvPr/>
        </p:nvPicPr>
        <p:blipFill rotWithShape="1">
          <a:blip r:embed="rId3">
            <a:alphaModFix/>
          </a:blip>
          <a:srcRect b="10297" l="0" r="0" t="13927"/>
          <a:stretch/>
        </p:blipFill>
        <p:spPr>
          <a:xfrm>
            <a:off x="738938" y="59850"/>
            <a:ext cx="7666125" cy="435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df15afaf57_1_10"/>
          <p:cNvSpPr txBox="1"/>
          <p:nvPr>
            <p:ph type="title"/>
          </p:nvPr>
        </p:nvSpPr>
        <p:spPr>
          <a:xfrm>
            <a:off x="350200" y="55353"/>
            <a:ext cx="8439300" cy="547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55794"/>
                </a:solidFill>
              </a:rPr>
              <a:t>What is IoT?</a:t>
            </a:r>
            <a:endParaRPr>
              <a:solidFill>
                <a:srgbClr val="455794"/>
              </a:solidFill>
            </a:endParaRPr>
          </a:p>
        </p:txBody>
      </p:sp>
      <p:sp>
        <p:nvSpPr>
          <p:cNvPr id="83" name="Google Shape;83;g2df15afaf57_1_10"/>
          <p:cNvSpPr txBox="1"/>
          <p:nvPr>
            <p:ph idx="12" type="sldNum"/>
          </p:nvPr>
        </p:nvSpPr>
        <p:spPr>
          <a:xfrm>
            <a:off x="8181473" y="4737301"/>
            <a:ext cx="6081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4" name="Google Shape;84;g2df15afaf57_1_10"/>
          <p:cNvPicPr preferRelativeResize="0"/>
          <p:nvPr/>
        </p:nvPicPr>
        <p:blipFill rotWithShape="1">
          <a:blip r:embed="rId3">
            <a:alphaModFix/>
          </a:blip>
          <a:srcRect b="4104" l="0" r="0" t="0"/>
          <a:stretch/>
        </p:blipFill>
        <p:spPr>
          <a:xfrm>
            <a:off x="633675" y="602575"/>
            <a:ext cx="7876650" cy="377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df15afaf57_1_37"/>
          <p:cNvSpPr txBox="1"/>
          <p:nvPr>
            <p:ph type="title"/>
          </p:nvPr>
        </p:nvSpPr>
        <p:spPr>
          <a:xfrm>
            <a:off x="352351" y="12"/>
            <a:ext cx="8439300" cy="69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55794"/>
                </a:solidFill>
              </a:rPr>
              <a:t> IoT in Uganda</a:t>
            </a:r>
            <a:endParaRPr>
              <a:solidFill>
                <a:srgbClr val="455794"/>
              </a:solidFill>
            </a:endParaRPr>
          </a:p>
        </p:txBody>
      </p:sp>
      <p:sp>
        <p:nvSpPr>
          <p:cNvPr id="91" name="Google Shape;91;g2df15afaf57_1_37"/>
          <p:cNvSpPr txBox="1"/>
          <p:nvPr>
            <p:ph idx="12" type="sldNum"/>
          </p:nvPr>
        </p:nvSpPr>
        <p:spPr>
          <a:xfrm>
            <a:off x="8181473" y="4737301"/>
            <a:ext cx="6081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2" name="Google Shape;92;g2df15afaf57_1_37"/>
          <p:cNvSpPr txBox="1"/>
          <p:nvPr/>
        </p:nvSpPr>
        <p:spPr>
          <a:xfrm>
            <a:off x="457200" y="544025"/>
            <a:ext cx="3950400" cy="3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Remote sensing in Ebola Treatment Units - 2015</a:t>
            </a:r>
            <a:endParaRPr sz="2000">
              <a:solidFill>
                <a:srgbClr val="455794"/>
              </a:solidFill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Integrated Sensors used to detect:</a:t>
            </a:r>
            <a:endParaRPr sz="2000">
              <a:solidFill>
                <a:srgbClr val="455794"/>
              </a:solidFill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○"/>
            </a:pPr>
            <a:r>
              <a:rPr lang="en-GB" sz="2000">
                <a:solidFill>
                  <a:srgbClr val="455794"/>
                </a:solidFill>
              </a:rPr>
              <a:t>Heart rate</a:t>
            </a:r>
            <a:endParaRPr sz="2000">
              <a:solidFill>
                <a:srgbClr val="455794"/>
              </a:solidFill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○"/>
            </a:pPr>
            <a:r>
              <a:rPr lang="en-GB" sz="2000">
                <a:solidFill>
                  <a:srgbClr val="455794"/>
                </a:solidFill>
              </a:rPr>
              <a:t>Blood oxygen saturation</a:t>
            </a:r>
            <a:endParaRPr sz="2000">
              <a:solidFill>
                <a:srgbClr val="455794"/>
              </a:solidFill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○"/>
            </a:pPr>
            <a:r>
              <a:rPr lang="en-GB" sz="2000">
                <a:solidFill>
                  <a:srgbClr val="455794"/>
                </a:solidFill>
              </a:rPr>
              <a:t>Respiration rate</a:t>
            </a:r>
            <a:endParaRPr sz="2000">
              <a:solidFill>
                <a:srgbClr val="455794"/>
              </a:solidFill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○"/>
            </a:pPr>
            <a:r>
              <a:rPr lang="en-GB" sz="2000">
                <a:solidFill>
                  <a:srgbClr val="455794"/>
                </a:solidFill>
              </a:rPr>
              <a:t>Body temperature</a:t>
            </a:r>
            <a:endParaRPr sz="2000">
              <a:solidFill>
                <a:srgbClr val="455794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Other initial project: Jaguza</a:t>
            </a:r>
            <a:endParaRPr sz="2000">
              <a:solidFill>
                <a:srgbClr val="455794"/>
              </a:solidFill>
            </a:endParaRPr>
          </a:p>
        </p:txBody>
      </p:sp>
      <p:pic>
        <p:nvPicPr>
          <p:cNvPr id="93" name="Google Shape;93;g2df15afaf57_1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9475" y="706500"/>
            <a:ext cx="3840093" cy="25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2df15afaf57_1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3275" y="3269900"/>
            <a:ext cx="4095750" cy="11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df15afaf57_1_48"/>
          <p:cNvSpPr txBox="1"/>
          <p:nvPr>
            <p:ph type="title"/>
          </p:nvPr>
        </p:nvSpPr>
        <p:spPr>
          <a:xfrm>
            <a:off x="350201" y="-20838"/>
            <a:ext cx="8439300" cy="69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55794"/>
                </a:solidFill>
              </a:rPr>
              <a:t>IoT Challenges</a:t>
            </a:r>
            <a:endParaRPr>
              <a:solidFill>
                <a:srgbClr val="455794"/>
              </a:solidFill>
            </a:endParaRPr>
          </a:p>
        </p:txBody>
      </p:sp>
      <p:sp>
        <p:nvSpPr>
          <p:cNvPr id="101" name="Google Shape;101;g2df15afaf57_1_48"/>
          <p:cNvSpPr txBox="1"/>
          <p:nvPr>
            <p:ph idx="12" type="sldNum"/>
          </p:nvPr>
        </p:nvSpPr>
        <p:spPr>
          <a:xfrm>
            <a:off x="8181473" y="4737301"/>
            <a:ext cx="6081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2" name="Google Shape;102;g2df15afaf57_1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8299" y="536150"/>
            <a:ext cx="5387402" cy="386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df15afaf57_1_114"/>
          <p:cNvSpPr txBox="1"/>
          <p:nvPr>
            <p:ph idx="12" type="sldNum"/>
          </p:nvPr>
        </p:nvSpPr>
        <p:spPr>
          <a:xfrm>
            <a:off x="7892716" y="4751034"/>
            <a:ext cx="9810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9" name="Google Shape;109;g2df15afaf57_1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7025" y="0"/>
            <a:ext cx="1900425" cy="8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2df15afaf57_1_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5850" y="729575"/>
            <a:ext cx="5038150" cy="340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2df15afaf57_1_114"/>
          <p:cNvSpPr txBox="1"/>
          <p:nvPr/>
        </p:nvSpPr>
        <p:spPr>
          <a:xfrm>
            <a:off x="111925" y="674275"/>
            <a:ext cx="4323600" cy="3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LoRa - long range, wireless radio frequency technology.</a:t>
            </a:r>
            <a:endParaRPr sz="2000">
              <a:solidFill>
                <a:srgbClr val="455794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55794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LoRa operates on unlicensed spectrum 1GHz.</a:t>
            </a:r>
            <a:endParaRPr sz="2000">
              <a:solidFill>
                <a:srgbClr val="455794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55794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LoRaWAN functions on LoRa</a:t>
            </a:r>
            <a:endParaRPr sz="2000">
              <a:solidFill>
                <a:srgbClr val="455794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55794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Communication protocol for IoT</a:t>
            </a:r>
            <a:endParaRPr sz="2000">
              <a:solidFill>
                <a:srgbClr val="455794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55794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Long Range, low power, low data rates.</a:t>
            </a:r>
            <a:endParaRPr sz="2000">
              <a:solidFill>
                <a:srgbClr val="455794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df15afaf57_1_67"/>
          <p:cNvSpPr txBox="1"/>
          <p:nvPr>
            <p:ph type="title"/>
          </p:nvPr>
        </p:nvSpPr>
        <p:spPr>
          <a:xfrm>
            <a:off x="350201" y="131562"/>
            <a:ext cx="8439300" cy="69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GB">
                <a:solidFill>
                  <a:srgbClr val="455794"/>
                </a:solidFill>
              </a:rPr>
              <a:t>The Emergence of LoRaWAN in Uganda</a:t>
            </a:r>
            <a:endParaRPr>
              <a:solidFill>
                <a:srgbClr val="45579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800">
              <a:solidFill>
                <a:srgbClr val="455794"/>
              </a:solidFill>
            </a:endParaRPr>
          </a:p>
        </p:txBody>
      </p:sp>
      <p:sp>
        <p:nvSpPr>
          <p:cNvPr id="118" name="Google Shape;118;g2df15afaf57_1_67"/>
          <p:cNvSpPr txBox="1"/>
          <p:nvPr>
            <p:ph idx="12" type="sldNum"/>
          </p:nvPr>
        </p:nvSpPr>
        <p:spPr>
          <a:xfrm>
            <a:off x="8181473" y="4737301"/>
            <a:ext cx="608100" cy="27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9" name="Google Shape;119;g2df15afaf57_1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150" y="1234375"/>
            <a:ext cx="3800051" cy="285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2df15afaf57_1_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7125" y="1234400"/>
            <a:ext cx="4276055" cy="285002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2df15afaf57_1_67"/>
          <p:cNvSpPr txBox="1"/>
          <p:nvPr/>
        </p:nvSpPr>
        <p:spPr>
          <a:xfrm>
            <a:off x="467150" y="572525"/>
            <a:ext cx="5949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55794"/>
              </a:buClr>
              <a:buSzPts val="2000"/>
              <a:buChar char="●"/>
            </a:pPr>
            <a:r>
              <a:rPr lang="en-GB" sz="2000">
                <a:solidFill>
                  <a:srgbClr val="455794"/>
                </a:solidFill>
              </a:rPr>
              <a:t>NSRC LoRaWAN workshop - 2020</a:t>
            </a:r>
            <a:endParaRPr sz="2000">
              <a:solidFill>
                <a:srgbClr val="455794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GEANT Associatio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2015-04-29T14:13:57Z</dcterms:created>
  <dc:creator>Karl Meyer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0x010100EFC14C35B6BD02428EFDFCF6B38DCCFF</vt:lpwstr>
  </property>
  <property fmtid="{D5CDD505-2E9C-101B-9397-08002B2CF9AE}" pid="3" name="_dlc_DocIdItemGuid">
    <vt:lpwstr>44859268-e552-4f71-81b4-ca39bd175d99</vt:lpwstr>
  </property>
</Properties>
</file>